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2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73" r:id="rId12"/>
    <p:sldId id="267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7FFEE"/>
    <a:srgbClr val="FBFFD7"/>
    <a:srgbClr val="E3CD00"/>
    <a:srgbClr val="9E0000"/>
    <a:srgbClr val="E86500"/>
    <a:srgbClr val="1280F2"/>
    <a:srgbClr val="4F52D3"/>
    <a:srgbClr val="FFE200"/>
    <a:srgbClr val="FFC200"/>
    <a:srgbClr val="F0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66" autoAdjust="0"/>
    <p:restoredTop sz="93052" autoAdjust="0"/>
  </p:normalViewPr>
  <p:slideViewPr>
    <p:cSldViewPr snapToGrid="0" snapToObjects="1">
      <p:cViewPr>
        <p:scale>
          <a:sx n="110" d="100"/>
          <a:sy n="110" d="100"/>
        </p:scale>
        <p:origin x="-62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D9811-CB1D-DE47-886E-C1DEC2D3D1B6}" type="datetimeFigureOut">
              <a:rPr lang="en-US" smtClean="0"/>
              <a:t>4/16/13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E4B3D-3903-7742-B343-1EB63DE18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4B3D-3903-7742-B343-1EB63DE183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1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4B3D-3903-7742-B343-1EB63DE183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33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"/>
                <a:cs typeface="Arial"/>
              </a:rPr>
              <a:t>313,318,331 =</a:t>
            </a:r>
            <a:r>
              <a:rPr lang="en-US" sz="2000" baseline="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high, medium, low sensitivity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latin typeface="Arial"/>
              <a:cs typeface="Arial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"/>
                <a:cs typeface="Arial"/>
              </a:rPr>
              <a:t>OE </a:t>
            </a:r>
            <a:r>
              <a:rPr lang="en-US" sz="2000" dirty="0" err="1" smtClean="0">
                <a:latin typeface="Arial"/>
                <a:cs typeface="Arial"/>
              </a:rPr>
              <a:t>cov</a:t>
            </a:r>
            <a:r>
              <a:rPr lang="en-US" sz="2000" baseline="0" dirty="0" smtClean="0">
                <a:latin typeface="Arial"/>
                <a:cs typeface="Arial"/>
              </a:rPr>
              <a:t> </a:t>
            </a:r>
            <a:r>
              <a:rPr lang="en-US" sz="2000" baseline="0" dirty="0" smtClean="0">
                <a:latin typeface="Arial"/>
                <a:cs typeface="Arial"/>
                <a:sym typeface="Wingdings"/>
              </a:rPr>
              <a:t>  total ozone dependence : </a:t>
            </a:r>
            <a:r>
              <a:rPr lang="en-US" sz="2000" dirty="0" smtClean="0">
                <a:latin typeface="Arial"/>
                <a:cs typeface="Arial"/>
              </a:rPr>
              <a:t>Methods are similar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>
              <a:latin typeface="Arial"/>
              <a:cs typeface="Arial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Arial"/>
                <a:cs typeface="Arial"/>
              </a:rPr>
              <a:t>Here Negative</a:t>
            </a:r>
            <a:r>
              <a:rPr lang="en-US" sz="2000" baseline="0" dirty="0" smtClean="0">
                <a:latin typeface="Arial"/>
                <a:cs typeface="Arial"/>
              </a:rPr>
              <a:t> VZA </a:t>
            </a:r>
            <a:r>
              <a:rPr lang="en-US" sz="2000" baseline="0" dirty="0" err="1" smtClean="0">
                <a:latin typeface="Arial"/>
                <a:cs typeface="Arial"/>
              </a:rPr>
              <a:t>inidcates</a:t>
            </a:r>
            <a:r>
              <a:rPr lang="en-US" sz="2000" baseline="0" dirty="0" smtClean="0">
                <a:latin typeface="Arial"/>
                <a:cs typeface="Arial"/>
              </a:rPr>
              <a:t> West, away from Sun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Arial"/>
              <a:cs typeface="Arial"/>
            </a:endParaRP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latin typeface="Arial"/>
                <a:cs typeface="Arial"/>
              </a:rPr>
              <a:t>312.5 and other L in 305-315 region have good total ozone information if their profile sensitivity can be accounted for in the </a:t>
            </a:r>
            <a:r>
              <a:rPr lang="en-US" sz="2000" baseline="0" dirty="0" err="1" smtClean="0">
                <a:latin typeface="Arial"/>
                <a:cs typeface="Arial"/>
              </a:rPr>
              <a:t>retetrieval</a:t>
            </a:r>
            <a:endParaRPr lang="en-US" sz="2000" dirty="0" smtClean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4B3D-3903-7742-B343-1EB63DE183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86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Add’l</a:t>
            </a:r>
            <a:r>
              <a:rPr lang="en-US" dirty="0" smtClean="0"/>
              <a:t> wavelengths wont</a:t>
            </a:r>
            <a:r>
              <a:rPr lang="en-US" baseline="0" dirty="0" smtClean="0"/>
              <a:t> help with Trop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4B3D-3903-7742-B343-1EB63DE183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4B3D-3903-7742-B343-1EB63DE183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88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FF0000"/>
                </a:solidFill>
              </a:rPr>
              <a:t>SZA  larger on</a:t>
            </a:r>
            <a:r>
              <a:rPr lang="en-US" sz="1200" baseline="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swath LHS (afternoon orbit)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4B3D-3903-7742-B343-1EB63DE183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20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Uncertainty</a:t>
            </a:r>
            <a:r>
              <a:rPr lang="en-US" baseline="0" dirty="0" smtClean="0"/>
              <a:t> in profile in cloud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4B3D-3903-7742-B343-1EB63DE183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48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Calibration adjustment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5E4B3D-3903-7742-B343-1EB63DE183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2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DEA0-8DE5-444F-BF51-8A4A29AB563F}" type="datetimeFigureOut">
              <a:rPr lang="en-US" smtClean="0"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1052-A62B-E649-A9BF-B1B3F344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08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DEA0-8DE5-444F-BF51-8A4A29AB563F}" type="datetimeFigureOut">
              <a:rPr lang="en-US" smtClean="0"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1052-A62B-E649-A9BF-B1B3F344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2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DEA0-8DE5-444F-BF51-8A4A29AB563F}" type="datetimeFigureOut">
              <a:rPr lang="en-US" smtClean="0"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1052-A62B-E649-A9BF-B1B3F344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84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DEA0-8DE5-444F-BF51-8A4A29AB563F}" type="datetimeFigureOut">
              <a:rPr lang="en-US" smtClean="0"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1052-A62B-E649-A9BF-B1B3F344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DEA0-8DE5-444F-BF51-8A4A29AB563F}" type="datetimeFigureOut">
              <a:rPr lang="en-US" smtClean="0"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1052-A62B-E649-A9BF-B1B3F344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DEA0-8DE5-444F-BF51-8A4A29AB563F}" type="datetimeFigureOut">
              <a:rPr lang="en-US" smtClean="0"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1052-A62B-E649-A9BF-B1B3F344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8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DEA0-8DE5-444F-BF51-8A4A29AB563F}" type="datetimeFigureOut">
              <a:rPr lang="en-US" smtClean="0"/>
              <a:t>4/16/13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1052-A62B-E649-A9BF-B1B3F344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5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DEA0-8DE5-444F-BF51-8A4A29AB563F}" type="datetimeFigureOut">
              <a:rPr lang="en-US" smtClean="0"/>
              <a:t>4/16/13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1052-A62B-E649-A9BF-B1B3F344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6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DEA0-8DE5-444F-BF51-8A4A29AB563F}" type="datetimeFigureOut">
              <a:rPr lang="en-US" smtClean="0"/>
              <a:t>4/16/13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1052-A62B-E649-A9BF-B1B3F344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7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DEA0-8DE5-444F-BF51-8A4A29AB563F}" type="datetimeFigureOut">
              <a:rPr lang="en-US" smtClean="0"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1052-A62B-E649-A9BF-B1B3F344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3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DEA0-8DE5-444F-BF51-8A4A29AB563F}" type="datetimeFigureOut">
              <a:rPr lang="en-US" smtClean="0"/>
              <a:t>4/16/13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1052-A62B-E649-A9BF-B1B3F344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5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</a:t>
            </a:r>
            <a:r>
              <a:rPr lang="en-US" dirty="0" smtClean="0"/>
              <a:t>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 smtClean="0"/>
              <a:t>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5DEA0-8DE5-444F-BF51-8A4A29AB563F}" type="datetimeFigureOut">
              <a:rPr lang="en-US" smtClean="0"/>
              <a:t>4/16/13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71052-A62B-E649-A9BF-B1B3F3449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6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oleObject" Target="../embeddings/Microsoft_Equation1.bin"/><Relationship Id="rId10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emf"/><Relationship Id="rId12" Type="http://schemas.openxmlformats.org/officeDocument/2006/relationships/image" Target="../media/image25.emf"/><Relationship Id="rId13" Type="http://schemas.openxmlformats.org/officeDocument/2006/relationships/image" Target="../media/image26.emf"/><Relationship Id="rId1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8" Type="http://schemas.openxmlformats.org/officeDocument/2006/relationships/image" Target="../media/image21.emf"/><Relationship Id="rId9" Type="http://schemas.openxmlformats.org/officeDocument/2006/relationships/image" Target="../media/image22.emf"/><Relationship Id="rId10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oleObject" Target="../embeddings/Microsoft_Equation4.bin"/><Relationship Id="rId13" Type="http://schemas.openxmlformats.org/officeDocument/2006/relationships/image" Target="../media/image3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oleObject" Target="../embeddings/Microsoft_Equation2.bin"/><Relationship Id="rId9" Type="http://schemas.openxmlformats.org/officeDocument/2006/relationships/image" Target="../media/image28.emf"/><Relationship Id="rId10" Type="http://schemas.openxmlformats.org/officeDocument/2006/relationships/oleObject" Target="../embeddings/Microsoft_Equation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3233618"/>
            <a:ext cx="9144000" cy="36243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E2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5516"/>
            <a:ext cx="6400800" cy="103364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David Haffner, SSAI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P.K. Bhartia, NASA-GSFC</a:t>
            </a:r>
            <a:endParaRPr lang="en-US" sz="2400" baseline="30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1600" y="4788084"/>
            <a:ext cx="6400800" cy="1033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aseline="30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8921" y="4618536"/>
            <a:ext cx="6093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Atmospheric Composition Constellation Meeting (ACC-9)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93819" y="4994850"/>
            <a:ext cx="365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18-19 April 2013, EUMETSAT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524000"/>
            <a:ext cx="9144000" cy="18721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E200"/>
                </a:solidFill>
              </a:rPr>
              <a:t>Key Features of the Latest TOMS Total Ozone Algorithm</a:t>
            </a:r>
            <a:endParaRPr lang="en-US" dirty="0">
              <a:solidFill>
                <a:srgbClr val="FFE2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9202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FFE2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66" y="5949683"/>
            <a:ext cx="876496" cy="7285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045" y="6055360"/>
            <a:ext cx="1575416" cy="6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7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9668" y="792479"/>
            <a:ext cx="9144000" cy="60655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charset="2"/>
              <a:buChar char="§"/>
            </a:pPr>
            <a:r>
              <a:rPr lang="en-US" dirty="0"/>
              <a:t> Important to consider when monitoring ozone minima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92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E200"/>
                </a:solidFill>
              </a:rPr>
              <a:t>Error Bars for O</a:t>
            </a:r>
            <a:r>
              <a:rPr lang="en-US" sz="3600" baseline="-25000" dirty="0" smtClean="0">
                <a:solidFill>
                  <a:srgbClr val="FFE200"/>
                </a:solidFill>
              </a:rPr>
              <a:t>3</a:t>
            </a:r>
            <a:r>
              <a:rPr lang="en-US" sz="3600" dirty="0" smtClean="0">
                <a:solidFill>
                  <a:srgbClr val="FFE200"/>
                </a:solidFill>
              </a:rPr>
              <a:t> Hole Conditions</a:t>
            </a:r>
            <a:endParaRPr lang="en-US" sz="3600" dirty="0">
              <a:solidFill>
                <a:srgbClr val="FFE2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31" y="1293085"/>
            <a:ext cx="2449300" cy="24260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56" y="4325655"/>
            <a:ext cx="2315481" cy="2334279"/>
          </a:xfrm>
          <a:prstGeom prst="rect">
            <a:avLst/>
          </a:prstGeom>
        </p:spPr>
      </p:pic>
      <p:pic>
        <p:nvPicPr>
          <p:cNvPr id="16" name="Picture 15" descr="ozone_scaleba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3" y="4170879"/>
            <a:ext cx="783697" cy="2442875"/>
          </a:xfrm>
          <a:prstGeom prst="rect">
            <a:avLst/>
          </a:prstGeom>
        </p:spPr>
      </p:pic>
      <p:pic>
        <p:nvPicPr>
          <p:cNvPr id="17" name="Picture 16" descr="pcterror_scalebar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43" y="1131805"/>
            <a:ext cx="601207" cy="25396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-677" r="677" b="55458"/>
          <a:stretch/>
        </p:blipFill>
        <p:spPr>
          <a:xfrm>
            <a:off x="3671455" y="1258460"/>
            <a:ext cx="5295943" cy="28610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t="87386"/>
          <a:stretch/>
        </p:blipFill>
        <p:spPr>
          <a:xfrm>
            <a:off x="3740734" y="4163752"/>
            <a:ext cx="5203579" cy="7960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91875" y="792479"/>
            <a:ext cx="6257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Column Error in Sep </a:t>
            </a:r>
            <a:r>
              <a:rPr lang="en-US" sz="2400" dirty="0"/>
              <a:t>29, </a:t>
            </a:r>
            <a:r>
              <a:rPr lang="en-US" sz="2400" dirty="0" smtClean="0"/>
              <a:t>1987 Ozone hole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136844" y="3863990"/>
            <a:ext cx="2167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Column Amount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775364" y="4867483"/>
            <a:ext cx="53883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charset="2"/>
              <a:buChar char="§"/>
            </a:pPr>
            <a:r>
              <a:rPr lang="en-US" sz="2000" dirty="0" smtClean="0"/>
              <a:t>Errors increase sharply at high SZA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§"/>
            </a:pPr>
            <a:r>
              <a:rPr lang="en-US" sz="2000" dirty="0" smtClean="0"/>
              <a:t>With error bars we can properly qualify measurements made at extreme SZA. </a:t>
            </a:r>
          </a:p>
          <a:p>
            <a:pPr marL="342900" indent="-342900">
              <a:spcBef>
                <a:spcPts val="600"/>
              </a:spcBef>
              <a:buFont typeface="Wingdings" charset="2"/>
              <a:buChar char="§"/>
            </a:pPr>
            <a:r>
              <a:rPr lang="en-US" sz="2000" dirty="0" smtClean="0"/>
              <a:t>Errors are important to consider when tracking ozone </a:t>
            </a:r>
            <a:r>
              <a:rPr lang="en-US" sz="2000" dirty="0"/>
              <a:t>minima.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226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l="6068" b="-313"/>
          <a:stretch/>
        </p:blipFill>
        <p:spPr>
          <a:xfrm>
            <a:off x="781430" y="1293091"/>
            <a:ext cx="6092423" cy="4931831"/>
          </a:xfrm>
          <a:prstGeom prst="rect">
            <a:avLst/>
          </a:prstGeom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792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E200"/>
                </a:solidFill>
              </a:rPr>
              <a:t>Overall Geometry Dependence of Error</a:t>
            </a:r>
            <a:endParaRPr lang="en-US" sz="3600" dirty="0">
              <a:solidFill>
                <a:srgbClr val="FFE2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03847" y="4566939"/>
            <a:ext cx="158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SZA dominated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88" y="2058289"/>
            <a:ext cx="348053" cy="3143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081" y="2523087"/>
            <a:ext cx="359280" cy="2470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441" y="2911953"/>
            <a:ext cx="348053" cy="2470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8819" y="3554412"/>
            <a:ext cx="359280" cy="224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0084" y="4251740"/>
            <a:ext cx="359280" cy="21332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18692" y="2058289"/>
            <a:ext cx="192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VZA </a:t>
            </a:r>
            <a:r>
              <a:rPr lang="en-US" sz="1600" dirty="0" smtClean="0">
                <a:solidFill>
                  <a:srgbClr val="FF0000"/>
                </a:solidFill>
              </a:rPr>
              <a:t>dominated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6200000">
            <a:off x="-768372" y="3215066"/>
            <a:ext cx="277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Efficiency Factor 0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20457" y="1873623"/>
            <a:ext cx="188191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1% error at 45 N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4548909" y="2058289"/>
            <a:ext cx="2071548" cy="711804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9" idx="1"/>
          </p:cNvCxnSpPr>
          <p:nvPr/>
        </p:nvCxnSpPr>
        <p:spPr>
          <a:xfrm flipV="1">
            <a:off x="5299364" y="3594296"/>
            <a:ext cx="1795597" cy="414310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859550" y="1062258"/>
            <a:ext cx="200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March, 1989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7094961" y="3409630"/>
            <a:ext cx="188191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% error at 80 N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094961" y="4008605"/>
            <a:ext cx="188191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Error increases quickly thereafter.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6084455" y="4387257"/>
            <a:ext cx="1010506" cy="0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14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4565"/>
            <a:ext cx="8229600" cy="5373254"/>
          </a:xfrm>
        </p:spPr>
        <p:txBody>
          <a:bodyPr>
            <a:normAutofit/>
          </a:bodyPr>
          <a:lstStyle/>
          <a:p>
            <a:r>
              <a:rPr lang="en-US" dirty="0" smtClean="0"/>
              <a:t>Must correct aliasing of aerosol absorption aerosols into ozone enhancement.</a:t>
            </a:r>
            <a:endParaRPr lang="en-US" dirty="0"/>
          </a:p>
          <a:p>
            <a:r>
              <a:rPr lang="en-US" dirty="0" smtClean="0"/>
              <a:t>Assume linear dependence </a:t>
            </a:r>
            <a:r>
              <a:rPr lang="en-US" dirty="0" smtClean="0"/>
              <a:t>of Reflectivity with wavelength</a:t>
            </a:r>
          </a:p>
          <a:p>
            <a:pPr lvl="1"/>
            <a:r>
              <a:rPr lang="en-US" dirty="0" smtClean="0"/>
              <a:t>Follows study by Dave (1977)</a:t>
            </a:r>
          </a:p>
          <a:p>
            <a:r>
              <a:rPr lang="en-US" dirty="0" smtClean="0"/>
              <a:t>Measure LER at 340 and 380 nm</a:t>
            </a:r>
          </a:p>
          <a:p>
            <a:r>
              <a:rPr lang="en-US" dirty="0" smtClean="0"/>
              <a:t>Linearly extrapolate R to O</a:t>
            </a:r>
            <a:r>
              <a:rPr lang="en-US" baseline="-25000" dirty="0" smtClean="0"/>
              <a:t>3</a:t>
            </a:r>
            <a:r>
              <a:rPr lang="en-US" dirty="0"/>
              <a:t>-</a:t>
            </a:r>
            <a:r>
              <a:rPr lang="en-US" dirty="0" smtClean="0"/>
              <a:t>absorbing </a:t>
            </a:r>
            <a:r>
              <a:rPr lang="en-US" dirty="0" err="1" smtClean="0"/>
              <a:t>λs</a:t>
            </a:r>
            <a:endParaRPr lang="en-US" dirty="0"/>
          </a:p>
          <a:p>
            <a:r>
              <a:rPr lang="en-US" dirty="0" smtClean="0"/>
              <a:t>Retrieve O</a:t>
            </a:r>
            <a:r>
              <a:rPr lang="en-US" baseline="-25000" dirty="0" smtClean="0"/>
              <a:t>3</a:t>
            </a:r>
            <a:r>
              <a:rPr lang="en-US" dirty="0" smtClean="0"/>
              <a:t> with wavelength dependent R</a:t>
            </a:r>
          </a:p>
          <a:p>
            <a:r>
              <a:rPr lang="en-US" dirty="0" smtClean="0"/>
              <a:t>Approach fails for thick aerosols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flag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92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E200"/>
                </a:solidFill>
              </a:rPr>
              <a:t>Aerosol Correction</a:t>
            </a:r>
            <a:endParaRPr lang="en-US" sz="3600" dirty="0">
              <a:solidFill>
                <a:srgbClr val="FFE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52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5" y="1050636"/>
            <a:ext cx="8917710" cy="5507181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smtClean="0"/>
              <a:t>LER </a:t>
            </a:r>
            <a:r>
              <a:rPr lang="en-US" dirty="0" smtClean="0"/>
              <a:t>surface model exclusively</a:t>
            </a:r>
          </a:p>
          <a:p>
            <a:r>
              <a:rPr lang="en-US" dirty="0" smtClean="0"/>
              <a:t>First retrieve O</a:t>
            </a:r>
            <a:r>
              <a:rPr lang="en-US" baseline="-25000" dirty="0" smtClean="0"/>
              <a:t>3</a:t>
            </a:r>
            <a:r>
              <a:rPr lang="en-US" dirty="0" smtClean="0"/>
              <a:t> at 1 </a:t>
            </a:r>
            <a:r>
              <a:rPr lang="en-US" dirty="0" err="1" smtClean="0"/>
              <a:t>atm</a:t>
            </a:r>
            <a:r>
              <a:rPr lang="en-US" dirty="0" smtClean="0"/>
              <a:t> </a:t>
            </a:r>
            <a:r>
              <a:rPr lang="en-US" dirty="0" err="1" smtClean="0"/>
              <a:t>sfc</a:t>
            </a:r>
            <a:r>
              <a:rPr lang="en-US" dirty="0" smtClean="0"/>
              <a:t> </a:t>
            </a:r>
            <a:r>
              <a:rPr lang="en-US" dirty="0" err="1" smtClean="0"/>
              <a:t>presure</a:t>
            </a:r>
            <a:endParaRPr lang="en-US" dirty="0" smtClean="0"/>
          </a:p>
          <a:p>
            <a:r>
              <a:rPr lang="en-US" dirty="0" smtClean="0"/>
              <a:t>Linear R-lambda method corrects </a:t>
            </a:r>
            <a:r>
              <a:rPr lang="en-US" dirty="0" smtClean="0"/>
              <a:t>Rayleigh error for both </a:t>
            </a:r>
            <a:r>
              <a:rPr lang="en-US" dirty="0" smtClean="0"/>
              <a:t>terrain and clouds</a:t>
            </a:r>
          </a:p>
          <a:p>
            <a:r>
              <a:rPr lang="en-US" dirty="0" smtClean="0"/>
              <a:t>Terrain:  1) z</a:t>
            </a:r>
            <a:r>
              <a:rPr lang="en-US" dirty="0" smtClean="0"/>
              <a:t>ero </a:t>
            </a:r>
            <a:r>
              <a:rPr lang="en-US" dirty="0" smtClean="0"/>
              <a:t>EFs and profile below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sfc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2) </a:t>
            </a:r>
            <a:r>
              <a:rPr lang="en-US" dirty="0" smtClean="0"/>
              <a:t>adjust total ozone</a:t>
            </a:r>
          </a:p>
          <a:p>
            <a:r>
              <a:rPr lang="en-US" dirty="0" smtClean="0"/>
              <a:t>Clouds:  1) retain profile </a:t>
            </a:r>
            <a:r>
              <a:rPr lang="en-US" dirty="0" smtClean="0"/>
              <a:t>through cloud</a:t>
            </a:r>
            <a:br>
              <a:rPr lang="en-US" dirty="0" smtClean="0"/>
            </a:br>
            <a:r>
              <a:rPr lang="en-US" dirty="0" smtClean="0"/>
              <a:t>              2) lower EFs below OCP with est.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baseline="-25000" dirty="0"/>
              <a:t/>
            </a:r>
            <a:br>
              <a:rPr lang="en-US" baseline="-25000" dirty="0"/>
            </a:br>
            <a:r>
              <a:rPr lang="en-US" dirty="0" smtClean="0"/>
              <a:t>              3) adjust total ozone</a:t>
            </a:r>
            <a:endParaRPr lang="en-US" baseline="-25000" dirty="0" smtClean="0"/>
          </a:p>
          <a:p>
            <a:pPr lvl="2"/>
            <a:endParaRPr lang="en-US" baseline="-25000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92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E200"/>
                </a:solidFill>
              </a:rPr>
              <a:t>Corrections for Terrain and Cloud Height</a:t>
            </a:r>
            <a:endParaRPr lang="en-US" sz="3600" dirty="0">
              <a:solidFill>
                <a:srgbClr val="FFE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52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909"/>
            <a:ext cx="8229600" cy="53455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V9 TOMS provides error </a:t>
            </a:r>
            <a:r>
              <a:rPr lang="en-US" dirty="0" smtClean="0"/>
              <a:t>bars.</a:t>
            </a:r>
          </a:p>
          <a:p>
            <a:r>
              <a:rPr lang="en-US" dirty="0"/>
              <a:t>V9 TOMS is </a:t>
            </a:r>
            <a:r>
              <a:rPr lang="en-US" dirty="0" smtClean="0"/>
              <a:t>in good agreement </a:t>
            </a:r>
            <a:r>
              <a:rPr lang="en-US" dirty="0"/>
              <a:t>with </a:t>
            </a:r>
            <a:r>
              <a:rPr lang="en-US" dirty="0" smtClean="0"/>
              <a:t>V8 TOMS. Compares well with V8.6 SBUV.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an extend retrievals to 88° SZA.</a:t>
            </a:r>
          </a:p>
          <a:p>
            <a:r>
              <a:rPr lang="en-US" dirty="0" smtClean="0"/>
              <a:t>Errors originate </a:t>
            </a:r>
            <a:r>
              <a:rPr lang="en-US" dirty="0"/>
              <a:t>mostly </a:t>
            </a:r>
            <a:r>
              <a:rPr lang="en-US" dirty="0" smtClean="0"/>
              <a:t>in lower atmosphere where Rayleigh scattering limits retrieval of O</a:t>
            </a:r>
            <a:r>
              <a:rPr lang="en-US" baseline="-25000" dirty="0" smtClean="0"/>
              <a:t>3 </a:t>
            </a:r>
            <a:r>
              <a:rPr lang="en-US" dirty="0" smtClean="0"/>
              <a:t>information (significant at high SZA, i.e. O</a:t>
            </a:r>
            <a:r>
              <a:rPr lang="en-US" baseline="-25000" dirty="0" smtClean="0"/>
              <a:t>3</a:t>
            </a:r>
            <a:r>
              <a:rPr lang="en-US" dirty="0"/>
              <a:t> </a:t>
            </a:r>
            <a:r>
              <a:rPr lang="en-US" dirty="0" smtClean="0"/>
              <a:t>hole).</a:t>
            </a:r>
          </a:p>
          <a:p>
            <a:r>
              <a:rPr lang="en-US" dirty="0" smtClean="0"/>
              <a:t>V9 provides consistent profiles.</a:t>
            </a:r>
          </a:p>
          <a:p>
            <a:r>
              <a:rPr lang="en-US" dirty="0" smtClean="0"/>
              <a:t>Algorithm offers flexibility.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792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E200"/>
                </a:solidFill>
              </a:rPr>
              <a:t>Conclusions</a:t>
            </a:r>
            <a:endParaRPr lang="en-US" sz="3600" dirty="0">
              <a:solidFill>
                <a:srgbClr val="FFE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25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3092"/>
            <a:ext cx="8229600" cy="4833072"/>
          </a:xfrm>
        </p:spPr>
        <p:txBody>
          <a:bodyPr>
            <a:noAutofit/>
          </a:bodyPr>
          <a:lstStyle/>
          <a:p>
            <a:r>
              <a:rPr lang="en-US" sz="1800" dirty="0" smtClean="0"/>
              <a:t>Dave, J.V., and Mateer, C. L.: A Preliminary Study on Possibility of Estimating Total Atmospheric Ozone from Satellite Measurements, J. Atmos. Sci., 24, 414-427, 1967.</a:t>
            </a:r>
          </a:p>
          <a:p>
            <a:r>
              <a:rPr lang="en-US" sz="1800" dirty="0" smtClean="0"/>
              <a:t>Joiner, J. and </a:t>
            </a:r>
            <a:r>
              <a:rPr lang="en-US" sz="1800" dirty="0" err="1" smtClean="0"/>
              <a:t>Bhartia</a:t>
            </a:r>
            <a:r>
              <a:rPr lang="en-US" sz="1800" dirty="0" smtClean="0"/>
              <a:t>, P.K.: Accurate determination of total ozone using SBUV continuous spectral scan measurements, J. </a:t>
            </a:r>
            <a:r>
              <a:rPr lang="en-US" sz="1800" dirty="0" err="1" smtClean="0"/>
              <a:t>Geophys</a:t>
            </a:r>
            <a:r>
              <a:rPr lang="en-US" sz="1800" dirty="0" smtClean="0"/>
              <a:t>. Res.-Atmos., 102, 12957-12969, 1997.</a:t>
            </a:r>
          </a:p>
          <a:p>
            <a:r>
              <a:rPr lang="en-US" sz="1800" dirty="0" smtClean="0"/>
              <a:t>Liu, X., Chance, K., </a:t>
            </a:r>
            <a:r>
              <a:rPr lang="en-US" sz="1800" dirty="0" err="1" smtClean="0"/>
              <a:t>Sioris</a:t>
            </a:r>
            <a:r>
              <a:rPr lang="en-US" sz="1800" dirty="0" smtClean="0"/>
              <a:t>, C.E., </a:t>
            </a:r>
            <a:r>
              <a:rPr lang="en-US" sz="1800" dirty="0" err="1" smtClean="0"/>
              <a:t>Spurr</a:t>
            </a:r>
            <a:r>
              <a:rPr lang="en-US" sz="1800" dirty="0" smtClean="0"/>
              <a:t>, R.J.D., </a:t>
            </a:r>
            <a:r>
              <a:rPr lang="en-US" sz="1800" dirty="0" err="1" smtClean="0"/>
              <a:t>Kurosu</a:t>
            </a:r>
            <a:r>
              <a:rPr lang="en-US" sz="1800" dirty="0" smtClean="0"/>
              <a:t>, T.P., Martin, R.V., and </a:t>
            </a:r>
            <a:r>
              <a:rPr lang="en-US" sz="1800" dirty="0" err="1" smtClean="0"/>
              <a:t>Newchurch</a:t>
            </a:r>
            <a:r>
              <a:rPr lang="en-US" sz="1800" dirty="0" smtClean="0"/>
              <a:t>, M.J.: Ozone profile and tropospheric ozone retrievals from the Global Ozone Monitoring Experiment: Algorithm description and validation, J. </a:t>
            </a:r>
            <a:r>
              <a:rPr lang="en-US" sz="1800" dirty="0" err="1" smtClean="0"/>
              <a:t>Geophys</a:t>
            </a:r>
            <a:r>
              <a:rPr lang="en-US" sz="1800" dirty="0" smtClean="0"/>
              <a:t>. Res.-Atmos., 110, D20307, doi:10.1029/2005JD006240, 2005.</a:t>
            </a:r>
          </a:p>
          <a:p>
            <a:r>
              <a:rPr lang="en-US" sz="1800" dirty="0" smtClean="0"/>
              <a:t>Liu, X., </a:t>
            </a:r>
            <a:r>
              <a:rPr lang="en-US" sz="1800" dirty="0" err="1" smtClean="0"/>
              <a:t>Bhartia</a:t>
            </a:r>
            <a:r>
              <a:rPr lang="en-US" sz="1800" dirty="0" smtClean="0"/>
              <a:t>, P.K., Chance, K., </a:t>
            </a:r>
            <a:r>
              <a:rPr lang="en-US" sz="1800" dirty="0" err="1" smtClean="0"/>
              <a:t>Spurr</a:t>
            </a:r>
            <a:r>
              <a:rPr lang="en-US" sz="1800" dirty="0" smtClean="0"/>
              <a:t>, R.J.D., and </a:t>
            </a:r>
            <a:r>
              <a:rPr lang="en-US" sz="1800" dirty="0" err="1" smtClean="0"/>
              <a:t>Kurosu</a:t>
            </a:r>
            <a:r>
              <a:rPr lang="en-US" sz="1800" dirty="0" smtClean="0"/>
              <a:t>, T. P.: Ozone profile retrievals from the Ozone Monitoring Instrument, Atmos. Chem. Phys., 10, 2521-2637, 10.5194/acp-10-2521-2010, 2010.</a:t>
            </a:r>
          </a:p>
          <a:p>
            <a:r>
              <a:rPr lang="en-US" sz="1800" dirty="0" err="1" smtClean="0"/>
              <a:t>Bhartia</a:t>
            </a:r>
            <a:r>
              <a:rPr lang="en-US" sz="1800" dirty="0" smtClean="0"/>
              <a:t>, P.K., </a:t>
            </a:r>
            <a:r>
              <a:rPr lang="en-US" sz="1800" dirty="0" err="1" smtClean="0"/>
              <a:t>McPeters</a:t>
            </a:r>
            <a:r>
              <a:rPr lang="en-US" sz="1800" dirty="0" smtClean="0"/>
              <a:t>, R.D., Flynn, L.E., Taylor, S., </a:t>
            </a:r>
            <a:r>
              <a:rPr lang="en-US" sz="1800" dirty="0" err="1" smtClean="0"/>
              <a:t>Kramarova</a:t>
            </a:r>
            <a:r>
              <a:rPr lang="en-US" sz="1800" dirty="0" smtClean="0"/>
              <a:t>, N.A., </a:t>
            </a:r>
            <a:r>
              <a:rPr lang="en-US" sz="1800" dirty="0" err="1" smtClean="0"/>
              <a:t>Frith</a:t>
            </a:r>
            <a:r>
              <a:rPr lang="en-US" sz="1800" dirty="0" smtClean="0"/>
              <a:t>, S., Fisher, B., and </a:t>
            </a:r>
            <a:r>
              <a:rPr lang="en-US" sz="1800" dirty="0" err="1" smtClean="0"/>
              <a:t>Deland,M</a:t>
            </a:r>
            <a:r>
              <a:rPr lang="en-US" sz="1800" dirty="0" smtClean="0"/>
              <a:t>.: Solar Backscatter UV (SBUV) total ozone and profile algorithm, Atmos. Meas. Tech. Discuss., 5, 5913-5951, doi:10.5194/atmd-5-5913-2012, 2012.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92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E200"/>
                </a:solidFill>
              </a:rPr>
              <a:t>References</a:t>
            </a:r>
            <a:endParaRPr lang="en-US" sz="3600" dirty="0">
              <a:solidFill>
                <a:srgbClr val="FFE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7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411568"/>
              </p:ext>
            </p:extLst>
          </p:nvPr>
        </p:nvGraphicFramePr>
        <p:xfrm>
          <a:off x="1635760" y="894080"/>
          <a:ext cx="4775200" cy="177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5200"/>
              </a:tblGrid>
              <a:tr h="4368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Based on Dave &amp; Mateer (1967)</a:t>
                      </a: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112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SBUV V1-6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TOMS V1-8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OMI  </a:t>
                      </a:r>
                      <a:r>
                        <a:rPr lang="en-US" sz="1400" dirty="0" smtClean="0"/>
                        <a:t>(NASA algorithm)</a:t>
                      </a:r>
                      <a:endParaRPr lang="en-US" dirty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Suomi/NPP OMPS NM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dirty="0" smtClean="0"/>
                        <a:t>(same as TOMS V8)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759232"/>
              </p:ext>
            </p:extLst>
          </p:nvPr>
        </p:nvGraphicFramePr>
        <p:xfrm>
          <a:off x="1635760" y="2545080"/>
          <a:ext cx="4775200" cy="2174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5200"/>
              </a:tblGrid>
              <a:tr h="43688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Spectral Fitting Algorithms</a:t>
                      </a: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9768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SBUV continuous scan </a:t>
                      </a:r>
                      <a:r>
                        <a:rPr lang="en-US" sz="1400" dirty="0" smtClean="0"/>
                        <a:t>(Joiner &amp; Bhartia, 1997)</a:t>
                      </a:r>
                      <a:endParaRPr lang="en-US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GOME-DOAS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</a:t>
                      </a:r>
                      <a:r>
                        <a:rPr lang="en-US" dirty="0" smtClean="0"/>
                        <a:t>OMI-DOAS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</a:t>
                      </a:r>
                      <a:r>
                        <a:rPr lang="en-US" dirty="0" smtClean="0"/>
                        <a:t>WFDOAS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</a:t>
                      </a:r>
                      <a:r>
                        <a:rPr lang="en-US" dirty="0" smtClean="0"/>
                        <a:t>BOAS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</a:t>
                      </a:r>
                      <a:r>
                        <a:rPr lang="en-US" dirty="0" smtClean="0"/>
                        <a:t>BIRA/Direct Fit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624991"/>
              </p:ext>
            </p:extLst>
          </p:nvPr>
        </p:nvGraphicFramePr>
        <p:xfrm>
          <a:off x="1635760" y="4734559"/>
          <a:ext cx="4775200" cy="1798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5200"/>
              </a:tblGrid>
              <a:tr h="43688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Optimal Estimation Algorithms</a:t>
                      </a: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14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GOME &amp; OMI  </a:t>
                      </a:r>
                      <a:r>
                        <a:rPr lang="en-US" sz="1400" dirty="0" smtClean="0"/>
                        <a:t>(Liu et al., 2005, 2010)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SBUV V8.6  </a:t>
                      </a:r>
                      <a:r>
                        <a:rPr lang="en-US" sz="1400" dirty="0" smtClean="0"/>
                        <a:t>(Bhartia et al., 2012)</a:t>
                      </a:r>
                      <a:endParaRPr lang="en-US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Suomi/NPP OMPS NP </a:t>
                      </a:r>
                      <a:r>
                        <a:rPr lang="en-US" sz="1400" dirty="0" smtClean="0"/>
                        <a:t>(same as SBUV V8.6)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TOMS V9  </a:t>
                      </a:r>
                      <a:r>
                        <a:rPr lang="en-US" sz="1400" dirty="0" smtClean="0"/>
                        <a:t>(similar to SBUV V8.6)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717040" y="6116320"/>
            <a:ext cx="101600" cy="101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767840" y="1783078"/>
            <a:ext cx="1412240" cy="762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910080" y="1598412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69439" y="6002774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E200"/>
                </a:solidFill>
              </a:rPr>
              <a:t>Backscatter UV Total O</a:t>
            </a:r>
            <a:r>
              <a:rPr lang="en-US" sz="3600" baseline="-25000" dirty="0" smtClean="0">
                <a:solidFill>
                  <a:srgbClr val="FFE200"/>
                </a:solidFill>
              </a:rPr>
              <a:t>3</a:t>
            </a:r>
            <a:r>
              <a:rPr lang="en-US" sz="3600" dirty="0" smtClean="0">
                <a:solidFill>
                  <a:srgbClr val="FFE200"/>
                </a:solidFill>
              </a:rPr>
              <a:t> Algorithms</a:t>
            </a:r>
            <a:endParaRPr lang="en-US" sz="3600" dirty="0">
              <a:solidFill>
                <a:srgbClr val="FFE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2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473290"/>
              </p:ext>
            </p:extLst>
          </p:nvPr>
        </p:nvGraphicFramePr>
        <p:xfrm>
          <a:off x="1635760" y="894080"/>
          <a:ext cx="4775200" cy="177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5200"/>
              </a:tblGrid>
              <a:tr h="4368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Based on Dave &amp; Mateer (1967)</a:t>
                      </a: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4112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SBUV V1-6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TOMS V1-8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OMI  </a:t>
                      </a:r>
                      <a:r>
                        <a:rPr lang="en-US" sz="1400" dirty="0" smtClean="0"/>
                        <a:t>(NASA algorithm)</a:t>
                      </a:r>
                      <a:endParaRPr lang="en-US" dirty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Suomi/NPP OMPS NM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sz="1400" dirty="0" smtClean="0"/>
                        <a:t>(same as TOMS V8)</a:t>
                      </a:r>
                      <a:endParaRPr lang="en-US" sz="20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141932"/>
              </p:ext>
            </p:extLst>
          </p:nvPr>
        </p:nvGraphicFramePr>
        <p:xfrm>
          <a:off x="1635760" y="2545080"/>
          <a:ext cx="4775200" cy="2174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5200"/>
              </a:tblGrid>
              <a:tr h="43688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Spectral Fitting Algorithms</a:t>
                      </a: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9768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SBUV continuous scan </a:t>
                      </a:r>
                      <a:r>
                        <a:rPr lang="en-US" sz="1400" dirty="0" smtClean="0"/>
                        <a:t>(Joiner &amp; Bhartia, 1997)</a:t>
                      </a:r>
                      <a:endParaRPr lang="en-US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GOME-DOAS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</a:t>
                      </a:r>
                      <a:r>
                        <a:rPr lang="en-US" dirty="0" smtClean="0"/>
                        <a:t>OMI-DOAS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</a:t>
                      </a:r>
                      <a:r>
                        <a:rPr lang="en-US" dirty="0" smtClean="0"/>
                        <a:t>WFDOAS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</a:t>
                      </a:r>
                      <a:r>
                        <a:rPr lang="en-US" dirty="0" smtClean="0"/>
                        <a:t>BOAS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</a:t>
                      </a:r>
                      <a:r>
                        <a:rPr lang="en-US" dirty="0" smtClean="0"/>
                        <a:t>BIRA/Direct Fit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354572"/>
              </p:ext>
            </p:extLst>
          </p:nvPr>
        </p:nvGraphicFramePr>
        <p:xfrm>
          <a:off x="1635760" y="4734559"/>
          <a:ext cx="4775200" cy="1798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5200"/>
              </a:tblGrid>
              <a:tr h="43688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Optimal Estimation Algorithms</a:t>
                      </a: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144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GOME &amp; OMI  </a:t>
                      </a:r>
                      <a:r>
                        <a:rPr lang="en-US" sz="1400" dirty="0" smtClean="0"/>
                        <a:t>(Liu et al., 2005, 2010)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SBUV V8.6  </a:t>
                      </a:r>
                      <a:r>
                        <a:rPr lang="en-US" sz="1400" dirty="0" smtClean="0"/>
                        <a:t>(Bhartia et al., 2012)</a:t>
                      </a:r>
                      <a:endParaRPr lang="en-US" dirty="0" smtClean="0"/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Suomi/NPP OMPS NP </a:t>
                      </a:r>
                      <a:r>
                        <a:rPr lang="en-US" sz="1400" dirty="0" smtClean="0"/>
                        <a:t>(same as SBUV V8.6)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TOMS V9  </a:t>
                      </a:r>
                      <a:r>
                        <a:rPr lang="en-US" sz="1400" dirty="0" smtClean="0"/>
                        <a:t>(similar to SBUV V8.6)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717040" y="6116320"/>
            <a:ext cx="101600" cy="101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1767840" y="1783078"/>
            <a:ext cx="1412240" cy="762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910080" y="1598412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0" name="Elbow Connector 49"/>
          <p:cNvCxnSpPr>
            <a:stCxn id="48" idx="1"/>
            <a:endCxn id="14" idx="1"/>
          </p:cNvCxnSpPr>
          <p:nvPr/>
        </p:nvCxnSpPr>
        <p:spPr>
          <a:xfrm rot="10800000" flipV="1">
            <a:off x="1869440" y="1783078"/>
            <a:ext cx="40641" cy="4404362"/>
          </a:xfrm>
          <a:prstGeom prst="bentConnector3">
            <a:avLst>
              <a:gd name="adj1" fmla="val 1512465"/>
            </a:avLst>
          </a:prstGeom>
          <a:ln w="19050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69439" y="6002774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0"/>
            <a:ext cx="9144000" cy="7315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E200"/>
                </a:solidFill>
              </a:rPr>
              <a:t>Backscatter UV Total O</a:t>
            </a:r>
            <a:r>
              <a:rPr lang="en-US" sz="3600" baseline="-25000" dirty="0" smtClean="0">
                <a:solidFill>
                  <a:srgbClr val="FFE200"/>
                </a:solidFill>
              </a:rPr>
              <a:t>3</a:t>
            </a:r>
            <a:r>
              <a:rPr lang="en-US" sz="3600" dirty="0" smtClean="0">
                <a:solidFill>
                  <a:srgbClr val="FFE200"/>
                </a:solidFill>
              </a:rPr>
              <a:t> Algorithms</a:t>
            </a:r>
            <a:endParaRPr lang="en-US" sz="3600" dirty="0">
              <a:solidFill>
                <a:srgbClr val="FFE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2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20" y="889486"/>
            <a:ext cx="8442960" cy="539972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Provide </a:t>
            </a:r>
            <a:r>
              <a:rPr lang="en-US" sz="2800" dirty="0" smtClean="0"/>
              <a:t>Error Bars to users</a:t>
            </a:r>
          </a:p>
          <a:p>
            <a:pPr lvl="1"/>
            <a:r>
              <a:rPr lang="en-US" sz="2400" dirty="0" smtClean="0"/>
              <a:t>A frequent </a:t>
            </a:r>
            <a:r>
              <a:rPr lang="en-US" sz="2400" dirty="0" smtClean="0"/>
              <a:t>request</a:t>
            </a:r>
          </a:p>
          <a:p>
            <a:r>
              <a:rPr lang="en-US" sz="3200" dirty="0" smtClean="0"/>
              <a:t>Supply </a:t>
            </a:r>
            <a:r>
              <a:rPr lang="en-US" sz="3200" dirty="0" smtClean="0"/>
              <a:t>information to estimate systematic error</a:t>
            </a:r>
          </a:p>
          <a:p>
            <a:pPr lvl="1"/>
            <a:r>
              <a:rPr lang="en-US" sz="2400" dirty="0" smtClean="0"/>
              <a:t>Provide the correct layer </a:t>
            </a:r>
            <a:r>
              <a:rPr lang="en-US" sz="2400" dirty="0"/>
              <a:t>E</a:t>
            </a:r>
            <a:r>
              <a:rPr lang="en-US" sz="2400" dirty="0" smtClean="0"/>
              <a:t>fficiency Factors (EF</a:t>
            </a:r>
            <a:r>
              <a:rPr lang="en-US" sz="2400" dirty="0" smtClean="0"/>
              <a:t>)</a:t>
            </a:r>
          </a:p>
          <a:p>
            <a:r>
              <a:rPr lang="en-US" sz="2800" dirty="0"/>
              <a:t>Extend retrievals to 88° SZA</a:t>
            </a:r>
          </a:p>
          <a:p>
            <a:pPr lvl="1"/>
            <a:r>
              <a:rPr lang="en-US" sz="2400" dirty="0"/>
              <a:t>Report errors on challenging retrievals</a:t>
            </a:r>
          </a:p>
          <a:p>
            <a:pPr lvl="1"/>
            <a:r>
              <a:rPr lang="en-US" sz="2400" dirty="0"/>
              <a:t>Improve quality of these </a:t>
            </a:r>
            <a:r>
              <a:rPr lang="en-US" sz="2400" dirty="0" smtClean="0"/>
              <a:t>retrievals</a:t>
            </a:r>
            <a:endParaRPr lang="en-US" sz="2400" dirty="0" smtClean="0"/>
          </a:p>
          <a:p>
            <a:r>
              <a:rPr lang="en-US" sz="2800" dirty="0" smtClean="0"/>
              <a:t>Simplify </a:t>
            </a:r>
            <a:r>
              <a:rPr lang="en-US" sz="2800" dirty="0" smtClean="0"/>
              <a:t>the </a:t>
            </a:r>
            <a:r>
              <a:rPr lang="en-US" sz="2800" dirty="0" smtClean="0"/>
              <a:t>entire algorithm</a:t>
            </a:r>
            <a:endParaRPr lang="en-US" sz="2800" dirty="0" smtClean="0"/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V8 performed </a:t>
            </a:r>
            <a:r>
              <a:rPr lang="en-US" sz="2400" dirty="0" smtClean="0"/>
              <a:t>well, but </a:t>
            </a:r>
            <a:r>
              <a:rPr lang="en-US" sz="2400" dirty="0" smtClean="0"/>
              <a:t>execution was far from seamless</a:t>
            </a:r>
            <a:endParaRPr lang="en-US" sz="2400" dirty="0" smtClean="0"/>
          </a:p>
          <a:p>
            <a:pPr lvl="2"/>
            <a:r>
              <a:rPr lang="en-US" sz="2000" dirty="0" smtClean="0"/>
              <a:t>Pair </a:t>
            </a:r>
            <a:r>
              <a:rPr lang="en-US" sz="2000" dirty="0" smtClean="0"/>
              <a:t>switching &amp; complex correction for profile effect</a:t>
            </a:r>
          </a:p>
          <a:p>
            <a:pPr lvl="2"/>
            <a:r>
              <a:rPr lang="en-US" sz="2000" dirty="0" smtClean="0"/>
              <a:t>1512 a </a:t>
            </a:r>
            <a:r>
              <a:rPr lang="en-US" sz="2000" dirty="0"/>
              <a:t>priori profiles </a:t>
            </a:r>
            <a:r>
              <a:rPr lang="en-US" sz="2000" dirty="0" smtClean="0"/>
              <a:t>tedious to construct </a:t>
            </a:r>
          </a:p>
          <a:p>
            <a:r>
              <a:rPr lang="en-US" sz="2900" dirty="0"/>
              <a:t>Quality </a:t>
            </a:r>
            <a:r>
              <a:rPr lang="en-US" sz="2900" dirty="0">
                <a:solidFill>
                  <a:srgbClr val="FF0000"/>
                </a:solidFill>
              </a:rPr>
              <a:t>as good as V8</a:t>
            </a:r>
            <a:r>
              <a:rPr lang="en-US" sz="2900" dirty="0"/>
              <a:t>, </a:t>
            </a:r>
            <a:r>
              <a:rPr lang="en-US" sz="2900" u="sng" dirty="0"/>
              <a:t>within error </a:t>
            </a:r>
            <a:r>
              <a:rPr lang="en-US" sz="2900" u="sng" dirty="0" smtClean="0"/>
              <a:t>bars</a:t>
            </a:r>
            <a:endParaRPr lang="en-US" sz="2900" dirty="0"/>
          </a:p>
          <a:p>
            <a:r>
              <a:rPr lang="en-US" sz="2800" dirty="0" smtClean="0"/>
              <a:t>Rodger’s Optimal Estimation a natural choice</a:t>
            </a:r>
          </a:p>
          <a:p>
            <a:pPr lvl="1"/>
            <a:r>
              <a:rPr lang="en-US" sz="2400" dirty="0" smtClean="0"/>
              <a:t>Originally considered just for high SZA, worked well elsewhere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48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E200"/>
                </a:solidFill>
              </a:rPr>
              <a:t>Objectives for V9 TOMS</a:t>
            </a:r>
            <a:endParaRPr lang="en-US" sz="3600" dirty="0">
              <a:solidFill>
                <a:srgbClr val="FFE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4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91439" y="1005115"/>
            <a:ext cx="8820626" cy="574457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Total 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calculated from retrieved TOMS profiles</a:t>
            </a:r>
            <a:endParaRPr lang="en-US" sz="2400" dirty="0" smtClean="0"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sz="2400" dirty="0" smtClean="0"/>
              <a:t>OE uses </a:t>
            </a:r>
            <a:r>
              <a:rPr lang="en-US" sz="2400" dirty="0" smtClean="0">
                <a:cs typeface="Arial"/>
              </a:rPr>
              <a:t>3 </a:t>
            </a:r>
            <a:r>
              <a:rPr lang="en-US" sz="2400" dirty="0" err="1" smtClean="0">
                <a:cs typeface="Arial"/>
              </a:rPr>
              <a:t>λ</a:t>
            </a:r>
            <a:r>
              <a:rPr lang="en-US" sz="2400" dirty="0" smtClean="0">
                <a:cs typeface="Arial"/>
              </a:rPr>
              <a:t> for 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i</a:t>
            </a:r>
            <a:r>
              <a:rPr lang="en-US" sz="2400" dirty="0" smtClean="0"/>
              <a:t>nformation 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latin typeface="Arial"/>
                <a:cs typeface="Arial"/>
              </a:rPr>
              <a:t>312.5, 317.5, 331 nm, flexibility to add more  (</a:t>
            </a:r>
            <a:r>
              <a:rPr lang="en-US" sz="1800" dirty="0" smtClean="0">
                <a:latin typeface="Arial"/>
                <a:cs typeface="Arial"/>
              </a:rPr>
              <a:t>305-315 nm ideal)</a:t>
            </a:r>
            <a:endParaRPr lang="en-US" sz="2000" dirty="0" smtClean="0">
              <a:latin typeface="Arial"/>
              <a:cs typeface="Arial"/>
            </a:endParaRPr>
          </a:p>
          <a:p>
            <a:pPr lvl="1">
              <a:spcBef>
                <a:spcPts val="600"/>
              </a:spcBef>
            </a:pPr>
            <a:r>
              <a:rPr lang="en-US" sz="2000" dirty="0" err="1" smtClean="0"/>
              <a:t>Brion</a:t>
            </a:r>
            <a:r>
              <a:rPr lang="en-US" sz="2000" dirty="0" smtClean="0"/>
              <a:t> et al.</a:t>
            </a:r>
            <a:r>
              <a:rPr lang="en-US" sz="2000" dirty="0" smtClean="0">
                <a:cs typeface="Arial"/>
              </a:rPr>
              <a:t> 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 </a:t>
            </a:r>
            <a:r>
              <a:rPr lang="en-US" sz="2000" dirty="0" smtClean="0"/>
              <a:t>x-</a:t>
            </a:r>
            <a:r>
              <a:rPr lang="en-US" sz="2000" dirty="0" err="1" smtClean="0"/>
              <a:t>secs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Arial"/>
                <a:cs typeface="Arial"/>
              </a:rPr>
              <a:t>216 </a:t>
            </a:r>
            <a:r>
              <a:rPr lang="en-US" sz="2400" i="1" dirty="0" smtClean="0">
                <a:latin typeface="Arial"/>
                <a:cs typeface="Arial"/>
              </a:rPr>
              <a:t>a priori </a:t>
            </a:r>
            <a:r>
              <a:rPr lang="en-US" sz="2400" dirty="0" smtClean="0">
                <a:latin typeface="Arial"/>
                <a:cs typeface="Arial"/>
              </a:rPr>
              <a:t>profiles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mean and covariance calculated from MLS &amp; </a:t>
            </a:r>
            <a:r>
              <a:rPr lang="en-US" sz="2000" dirty="0" err="1" smtClean="0"/>
              <a:t>sondes</a:t>
            </a:r>
            <a:r>
              <a:rPr lang="en-US" sz="2000" dirty="0" smtClean="0"/>
              <a:t> or GMI Model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p</a:t>
            </a:r>
            <a:r>
              <a:rPr lang="en-US" sz="2000" dirty="0" smtClean="0"/>
              <a:t>rofiles have no total ozone dependence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OE provides error bars, efficiency </a:t>
            </a:r>
            <a:br>
              <a:rPr lang="en-US" sz="2400" dirty="0" smtClean="0"/>
            </a:br>
            <a:r>
              <a:rPr lang="en-US" sz="2400" dirty="0" smtClean="0"/>
              <a:t>factors, and DFS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LER model + corrections for </a:t>
            </a:r>
            <a:br>
              <a:rPr lang="en-US" sz="2400" dirty="0" smtClean="0"/>
            </a:br>
            <a:r>
              <a:rPr lang="en-US" sz="2400" dirty="0" smtClean="0"/>
              <a:t>clouds </a:t>
            </a:r>
            <a:r>
              <a:rPr lang="en-US" sz="2400" dirty="0"/>
              <a:t>and </a:t>
            </a:r>
            <a:r>
              <a:rPr lang="en-US" sz="2400" dirty="0" smtClean="0"/>
              <a:t>terrain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R-</a:t>
            </a:r>
            <a:r>
              <a:rPr lang="en-US" sz="2400" dirty="0" err="1" smtClean="0">
                <a:cs typeface="Arial"/>
              </a:rPr>
              <a:t>λ</a:t>
            </a:r>
            <a:r>
              <a:rPr lang="en-US" sz="2400" dirty="0" smtClean="0">
                <a:cs typeface="Arial"/>
              </a:rPr>
              <a:t> aerosol correction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cs typeface="Arial"/>
              </a:rPr>
              <a:t>SO</a:t>
            </a:r>
            <a:r>
              <a:rPr lang="en-US" sz="2400" baseline="-25000" dirty="0" smtClean="0">
                <a:cs typeface="Arial"/>
              </a:rPr>
              <a:t>2</a:t>
            </a:r>
            <a:r>
              <a:rPr lang="en-US" sz="2400" dirty="0" smtClean="0">
                <a:cs typeface="Arial"/>
              </a:rPr>
              <a:t>, aerosol contamination</a:t>
            </a:r>
            <a:br>
              <a:rPr lang="en-US" sz="2400" dirty="0" smtClean="0">
                <a:cs typeface="Arial"/>
              </a:rPr>
            </a:br>
            <a:r>
              <a:rPr lang="en-US" sz="2400" dirty="0" smtClean="0">
                <a:cs typeface="Arial"/>
              </a:rPr>
              <a:t>flagged when extreme</a:t>
            </a:r>
            <a:endParaRPr lang="en-US" sz="2400" baseline="-25000" dirty="0" smtClean="0">
              <a:cs typeface="Arial"/>
            </a:endParaRPr>
          </a:p>
          <a:p>
            <a:pPr marL="0" indent="0">
              <a:buNone/>
            </a:pP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792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E200"/>
                </a:solidFill>
              </a:rPr>
              <a:t>Overview of the Basic Algorithm</a:t>
            </a:r>
            <a:endParaRPr lang="en-US" sz="3600" dirty="0">
              <a:solidFill>
                <a:srgbClr val="FFE2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010727" y="3854505"/>
            <a:ext cx="3992778" cy="2895182"/>
            <a:chOff x="4684611" y="961882"/>
            <a:chExt cx="4311705" cy="3058160"/>
          </a:xfrm>
        </p:grpSpPr>
        <p:grpSp>
          <p:nvGrpSpPr>
            <p:cNvPr id="12" name="Group 11"/>
            <p:cNvGrpSpPr/>
            <p:nvPr/>
          </p:nvGrpSpPr>
          <p:grpSpPr>
            <a:xfrm>
              <a:off x="4684611" y="961882"/>
              <a:ext cx="4311705" cy="3058160"/>
              <a:chOff x="4989868" y="3919220"/>
              <a:chExt cx="4075389" cy="284734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4666" y="3919220"/>
                <a:ext cx="3770591" cy="25527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9868" y="4485640"/>
                <a:ext cx="304800" cy="14097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00240" y="6519286"/>
                <a:ext cx="731520" cy="24727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22931" y="6417896"/>
                <a:ext cx="3381368" cy="173404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5520854" y="1139658"/>
              <a:ext cx="14036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March 1989</a:t>
              </a:r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294880" y="1096497"/>
              <a:ext cx="1486804" cy="700027"/>
              <a:chOff x="5543916" y="3818652"/>
              <a:chExt cx="1850196" cy="73866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543916" y="3945061"/>
                <a:ext cx="762000" cy="571235"/>
                <a:chOff x="5320396" y="2493423"/>
                <a:chExt cx="762000" cy="571235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20975"/>
                <a:stretch/>
              </p:blipFill>
              <p:spPr>
                <a:xfrm>
                  <a:off x="5352204" y="2493423"/>
                  <a:ext cx="652356" cy="139700"/>
                </a:xfrm>
                <a:prstGeom prst="rect">
                  <a:avLst/>
                </a:prstGeom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20396" y="2683658"/>
                  <a:ext cx="762000" cy="127000"/>
                </a:xfrm>
                <a:prstGeom prst="rect">
                  <a:avLst/>
                </a:prstGeom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 rotWithShape="1">
                <a:blip r:embed="rId9"/>
                <a:srcRect r="18273"/>
                <a:stretch/>
              </p:blipFill>
              <p:spPr>
                <a:xfrm>
                  <a:off x="5361036" y="2937658"/>
                  <a:ext cx="643523" cy="127000"/>
                </a:xfrm>
                <a:prstGeom prst="rect">
                  <a:avLst/>
                </a:prstGeom>
              </p:spPr>
            </p:pic>
          </p:grpSp>
          <p:sp>
            <p:nvSpPr>
              <p:cNvPr id="24" name="Rectangle 23"/>
              <p:cNvSpPr/>
              <p:nvPr/>
            </p:nvSpPr>
            <p:spPr>
              <a:xfrm>
                <a:off x="6335350" y="3818652"/>
                <a:ext cx="520282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400" dirty="0" smtClean="0"/>
                  <a:t>63° </a:t>
                </a:r>
                <a:br>
                  <a:rPr lang="en-US" sz="1400" dirty="0" smtClean="0"/>
                </a:br>
                <a:r>
                  <a:rPr lang="en-US" sz="1400" dirty="0" smtClean="0"/>
                  <a:t>0° </a:t>
                </a:r>
                <a:br>
                  <a:rPr lang="en-US" sz="1400" dirty="0" smtClean="0"/>
                </a:br>
                <a:r>
                  <a:rPr lang="en-US" sz="1400" dirty="0" smtClean="0"/>
                  <a:t>-63°</a:t>
                </a:r>
                <a:endParaRPr lang="en-US" sz="1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733712" y="3829110"/>
                <a:ext cx="660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VZA</a:t>
                </a:r>
                <a:endParaRPr lang="en-US" sz="1200" dirty="0"/>
              </a:p>
            </p:txBody>
          </p:sp>
        </p:grpSp>
      </p:grpSp>
      <p:sp>
        <p:nvSpPr>
          <p:cNvPr id="32" name="Content Placeholder 27"/>
          <p:cNvSpPr txBox="1">
            <a:spLocks/>
          </p:cNvSpPr>
          <p:nvPr/>
        </p:nvSpPr>
        <p:spPr>
          <a:xfrm>
            <a:off x="91439" y="4787824"/>
            <a:ext cx="4626466" cy="2648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4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983789" y="1012537"/>
            <a:ext cx="5175334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SzPct val="90000"/>
              <a:buFont typeface="Wingdings" charset="2"/>
              <a:buChar char="§"/>
            </a:pPr>
            <a:r>
              <a:rPr lang="en-US" sz="2400" dirty="0"/>
              <a:t>Profiles retrieved at 11 </a:t>
            </a:r>
            <a:r>
              <a:rPr lang="en-US" sz="2400" dirty="0" smtClean="0"/>
              <a:t>layers</a:t>
            </a:r>
            <a:endParaRPr lang="en-US" sz="2400" dirty="0"/>
          </a:p>
          <a:p>
            <a:pPr marL="342900" indent="-342900">
              <a:spcBef>
                <a:spcPts val="600"/>
              </a:spcBef>
              <a:buSzPct val="90000"/>
              <a:buFont typeface="Wingdings" charset="2"/>
              <a:buChar char="§"/>
            </a:pPr>
            <a:r>
              <a:rPr lang="en-US" sz="2400" dirty="0" smtClean="0"/>
              <a:t>Provides total ozone with a consistent profile</a:t>
            </a:r>
          </a:p>
          <a:p>
            <a:pPr>
              <a:spcBef>
                <a:spcPts val="600"/>
              </a:spcBef>
              <a:buSzPct val="90000"/>
            </a:pPr>
            <a:endParaRPr lang="en-US" sz="2400" dirty="0"/>
          </a:p>
          <a:p>
            <a:pPr marL="342900" indent="-342900">
              <a:spcBef>
                <a:spcPts val="600"/>
              </a:spcBef>
              <a:buSzPct val="90000"/>
              <a:buFont typeface="Wingdings" charset="2"/>
              <a:buChar char="§"/>
            </a:pPr>
            <a:r>
              <a:rPr lang="en-US" sz="2400" dirty="0" smtClean="0"/>
              <a:t>Profile retrieval reduces profile shape related error at shorter wavelengths (benefits SO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est.)</a:t>
            </a:r>
            <a:endParaRPr lang="en-US" sz="2400" baseline="-25000" dirty="0"/>
          </a:p>
          <a:p>
            <a:pPr marL="342900" indent="-342900">
              <a:spcBef>
                <a:spcPts val="600"/>
              </a:spcBef>
              <a:buSzPct val="90000"/>
              <a:buFont typeface="Wingdings" charset="2"/>
              <a:buChar char="§"/>
            </a:pPr>
            <a:r>
              <a:rPr lang="en-US" sz="2400" dirty="0" smtClean="0"/>
              <a:t>Despite lack of total ozone dependence in a priori, </a:t>
            </a:r>
            <a:br>
              <a:rPr lang="en-US" sz="2400" dirty="0" smtClean="0"/>
            </a:br>
            <a:r>
              <a:rPr lang="en-US" sz="2400" dirty="0" smtClean="0"/>
              <a:t>V9 retrieves total O</a:t>
            </a:r>
            <a:r>
              <a:rPr lang="en-US" sz="2400" baseline="-25000" dirty="0" smtClean="0"/>
              <a:t>3 </a:t>
            </a:r>
            <a:r>
              <a:rPr lang="en-US" sz="2400" dirty="0" smtClean="0"/>
              <a:t>close to V8.</a:t>
            </a:r>
          </a:p>
          <a:p>
            <a:pPr marL="800100" lvl="2" indent="-342900">
              <a:spcBef>
                <a:spcPts val="600"/>
              </a:spcBef>
              <a:buSzPct val="90000"/>
              <a:buFont typeface="Wingdings" charset="2"/>
              <a:buChar char="§"/>
            </a:pPr>
            <a:r>
              <a:rPr lang="en-US" sz="2000" dirty="0" smtClean="0"/>
              <a:t>Total </a:t>
            </a:r>
            <a:r>
              <a:rPr lang="en-US" sz="2000" dirty="0"/>
              <a:t>ozone dependent profiles </a:t>
            </a:r>
            <a:br>
              <a:rPr lang="en-US" sz="2000" dirty="0"/>
            </a:br>
            <a:r>
              <a:rPr lang="en-US" sz="2000" dirty="0"/>
              <a:t>used in V8 </a:t>
            </a:r>
            <a:r>
              <a:rPr lang="en-US" sz="2000" dirty="0" smtClean="0"/>
              <a:t>provided </a:t>
            </a:r>
            <a:r>
              <a:rPr lang="en-US" sz="2000" dirty="0"/>
              <a:t>the information </a:t>
            </a:r>
            <a:r>
              <a:rPr lang="en-US" sz="2000" dirty="0" smtClean="0"/>
              <a:t>that </a:t>
            </a:r>
            <a:r>
              <a:rPr lang="en-US" sz="2000" dirty="0"/>
              <a:t>OE gets from covariance </a:t>
            </a:r>
            <a:r>
              <a:rPr lang="en-US" sz="2000" dirty="0" smtClean="0"/>
              <a:t>matrices</a:t>
            </a:r>
            <a:r>
              <a:rPr lang="en-US" sz="2000" dirty="0"/>
              <a:t>.</a:t>
            </a:r>
          </a:p>
          <a:p>
            <a:pPr>
              <a:buSzPct val="90000"/>
            </a:pPr>
            <a:endParaRPr lang="en-US" sz="2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92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E200"/>
                </a:solidFill>
              </a:rPr>
              <a:t>V9 TOMS Retrieves Profiles</a:t>
            </a:r>
            <a:endParaRPr lang="en-US" sz="3600" dirty="0">
              <a:solidFill>
                <a:srgbClr val="FFE2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65931" y="792480"/>
            <a:ext cx="3573433" cy="6020682"/>
            <a:chOff x="265931" y="792480"/>
            <a:chExt cx="3573433" cy="602068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748" y="792480"/>
              <a:ext cx="3536616" cy="54409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r="20975"/>
            <a:stretch/>
          </p:blipFill>
          <p:spPr>
            <a:xfrm>
              <a:off x="3086279" y="2107550"/>
              <a:ext cx="510383" cy="13177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6041" y="2427748"/>
              <a:ext cx="596165" cy="11979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980276" y="1958978"/>
              <a:ext cx="10827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etrieved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73852" y="2278870"/>
              <a:ext cx="9446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a priori</a:t>
              </a:r>
              <a:endParaRPr lang="en-US" i="1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931" y="2610584"/>
              <a:ext cx="265931" cy="169645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00255" y="6428970"/>
              <a:ext cx="1938422" cy="38419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8546" y="6136941"/>
              <a:ext cx="2850817" cy="332134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400255" y="992930"/>
            <a:ext cx="229936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V9 retrieved </a:t>
            </a:r>
            <a:r>
              <a:rPr lang="en-US" dirty="0"/>
              <a:t>225 DU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V8 retrieved 224 DU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V9 </a:t>
            </a:r>
            <a:r>
              <a:rPr lang="en-US" i="1" dirty="0" smtClean="0">
                <a:solidFill>
                  <a:srgbClr val="FF0000"/>
                </a:solidFill>
              </a:rPr>
              <a:t>a priori    </a:t>
            </a:r>
            <a:r>
              <a:rPr lang="en-US" dirty="0" smtClean="0">
                <a:solidFill>
                  <a:srgbClr val="FF0000"/>
                </a:solidFill>
              </a:rPr>
              <a:t>343 DU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5325" y="5294061"/>
            <a:ext cx="1326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66S, 74.5E</a:t>
            </a:r>
          </a:p>
          <a:p>
            <a:r>
              <a:rPr lang="en-US" dirty="0" smtClean="0"/>
              <a:t>70° SZA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589071"/>
              </p:ext>
            </p:extLst>
          </p:nvPr>
        </p:nvGraphicFramePr>
        <p:xfrm>
          <a:off x="7071688" y="1973984"/>
          <a:ext cx="1102494" cy="726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9" imgW="596900" imgH="393700" progId="Equation.3">
                  <p:embed/>
                </p:oleObj>
              </mc:Choice>
              <mc:Fallback>
                <p:oleObj name="Equation" r:id="rId9" imgW="596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71688" y="1973984"/>
                        <a:ext cx="1102494" cy="726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404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803003" y="314959"/>
            <a:ext cx="4108303" cy="11706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803002" y="314959"/>
            <a:ext cx="4108303" cy="3095921"/>
          </a:xfrm>
          <a:prstGeom prst="roundRect">
            <a:avLst>
              <a:gd name="adj" fmla="val 0"/>
            </a:avLst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7059650" y="5578732"/>
            <a:ext cx="1802847" cy="276580"/>
          </a:xfrm>
          <a:prstGeom prst="rect">
            <a:avLst/>
          </a:prstGeom>
          <a:solidFill>
            <a:srgbClr val="5C92D8">
              <a:alpha val="2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180787" y="5585082"/>
            <a:ext cx="1313728" cy="276580"/>
          </a:xfrm>
          <a:prstGeom prst="rect">
            <a:avLst/>
          </a:prstGeom>
          <a:solidFill>
            <a:srgbClr val="CB7D8B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739" y="226132"/>
            <a:ext cx="4182741" cy="1320418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E200"/>
                </a:solidFill>
              </a:rPr>
              <a:t>Total Ozone Comparisons with </a:t>
            </a:r>
            <a:r>
              <a:rPr lang="en-US" sz="2400" dirty="0">
                <a:solidFill>
                  <a:srgbClr val="FFE200"/>
                </a:solidFill>
              </a:rPr>
              <a:t>T</a:t>
            </a:r>
            <a:r>
              <a:rPr lang="en-US" sz="2400" dirty="0" smtClean="0">
                <a:solidFill>
                  <a:srgbClr val="FFE200"/>
                </a:solidFill>
              </a:rPr>
              <a:t>OMS V8 and </a:t>
            </a:r>
            <a:br>
              <a:rPr lang="en-US" sz="2400" dirty="0" smtClean="0">
                <a:solidFill>
                  <a:srgbClr val="FFE200"/>
                </a:solidFill>
              </a:rPr>
            </a:br>
            <a:r>
              <a:rPr lang="en-US" sz="2400" dirty="0" smtClean="0">
                <a:solidFill>
                  <a:srgbClr val="FFE200"/>
                </a:solidFill>
              </a:rPr>
              <a:t>SBUV V8.6 in March 1989</a:t>
            </a:r>
            <a:endParaRPr lang="en-US" sz="2400" dirty="0">
              <a:solidFill>
                <a:srgbClr val="FFE2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622800" y="3402884"/>
            <a:ext cx="4435475" cy="3189978"/>
            <a:chOff x="4560854" y="3332729"/>
            <a:chExt cx="4435475" cy="3189978"/>
          </a:xfrm>
        </p:grpSpPr>
        <p:grpSp>
          <p:nvGrpSpPr>
            <p:cNvPr id="25" name="Group 24"/>
            <p:cNvGrpSpPr/>
            <p:nvPr/>
          </p:nvGrpSpPr>
          <p:grpSpPr>
            <a:xfrm>
              <a:off x="4560854" y="3332729"/>
              <a:ext cx="4410075" cy="2687071"/>
              <a:chOff x="-304800" y="1548270"/>
              <a:chExt cx="5118100" cy="311847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0534"/>
              <a:stretch/>
            </p:blipFill>
            <p:spPr>
              <a:xfrm>
                <a:off x="-304800" y="1548270"/>
                <a:ext cx="5118100" cy="3118473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2230" y="4102922"/>
                <a:ext cx="2033339" cy="262028"/>
              </a:xfrm>
              <a:prstGeom prst="rect">
                <a:avLst/>
              </a:prstGeom>
            </p:spPr>
          </p:pic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1129" y="3593472"/>
              <a:ext cx="540042" cy="29162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51740" y="3609406"/>
              <a:ext cx="1335060" cy="30640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28388" y="6277855"/>
              <a:ext cx="926181" cy="24485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63541" y="5943600"/>
              <a:ext cx="3832788" cy="33425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222459" y="200335"/>
            <a:ext cx="4547187" cy="6430497"/>
            <a:chOff x="4418465" y="171643"/>
            <a:chExt cx="4547187" cy="6430497"/>
          </a:xfrm>
        </p:grpSpPr>
        <p:grpSp>
          <p:nvGrpSpPr>
            <p:cNvPr id="11" name="Group 10"/>
            <p:cNvGrpSpPr/>
            <p:nvPr/>
          </p:nvGrpSpPr>
          <p:grpSpPr>
            <a:xfrm>
              <a:off x="4418465" y="171643"/>
              <a:ext cx="4458835" cy="2685736"/>
              <a:chOff x="2000401" y="1485901"/>
              <a:chExt cx="5219700" cy="314403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8832"/>
              <a:stretch/>
            </p:blipFill>
            <p:spPr>
              <a:xfrm>
                <a:off x="2000401" y="1485901"/>
                <a:ext cx="5219700" cy="3144036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20072" y="1814970"/>
                <a:ext cx="1104900" cy="3429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04952" y="2729943"/>
                <a:ext cx="1206500" cy="3937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2772" y="2258235"/>
                <a:ext cx="1092200" cy="3810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42019" y="2563645"/>
                <a:ext cx="882953" cy="166353"/>
              </a:xfrm>
              <a:prstGeom prst="rect">
                <a:avLst/>
              </a:prstGeom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32864" y="2766322"/>
              <a:ext cx="3832788" cy="334255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4527211" y="3382188"/>
              <a:ext cx="4400889" cy="3219952"/>
              <a:chOff x="150779" y="3332729"/>
              <a:chExt cx="4400889" cy="321995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50779" y="3332729"/>
                <a:ext cx="4388189" cy="2687071"/>
                <a:chOff x="5880100" y="1417638"/>
                <a:chExt cx="5092700" cy="3118473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b="20534"/>
                <a:stretch/>
              </p:blipFill>
              <p:spPr>
                <a:xfrm>
                  <a:off x="5880100" y="1417638"/>
                  <a:ext cx="5092700" cy="3118473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97171" y="3885092"/>
                  <a:ext cx="1422400" cy="437662"/>
                </a:xfrm>
                <a:prstGeom prst="rect">
                  <a:avLst/>
                </a:prstGeom>
              </p:spPr>
            </p:pic>
          </p:grp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8933" y="3600854"/>
                <a:ext cx="540042" cy="291623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99544" y="3616788"/>
                <a:ext cx="1335060" cy="306407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8880" y="5928872"/>
                <a:ext cx="3832788" cy="3342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30401" y="6307829"/>
                <a:ext cx="926181" cy="24485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53665" y="3075177"/>
              <a:ext cx="926181" cy="244852"/>
            </a:xfrm>
            <a:prstGeom prst="rect">
              <a:avLst/>
            </a:prstGeom>
          </p:spPr>
        </p:pic>
      </p:grpSp>
      <p:sp>
        <p:nvSpPr>
          <p:cNvPr id="41" name="Rectangle 40"/>
          <p:cNvSpPr/>
          <p:nvPr/>
        </p:nvSpPr>
        <p:spPr>
          <a:xfrm>
            <a:off x="3219807" y="2366886"/>
            <a:ext cx="12747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March 1989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51473" y="1485590"/>
            <a:ext cx="4059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SzPct val="80000"/>
              <a:buFont typeface="Wingdings" charset="2"/>
              <a:buChar char="§"/>
            </a:pPr>
            <a:r>
              <a:rPr lang="en-US" dirty="0" smtClean="0"/>
              <a:t>V9 agrees with V8 within error bars (1-2%) to 84° SZA</a:t>
            </a:r>
          </a:p>
          <a:p>
            <a:pPr marL="285750" indent="-285750">
              <a:spcBef>
                <a:spcPts val="600"/>
              </a:spcBef>
              <a:buSzPct val="80000"/>
              <a:buFont typeface="Wingdings" charset="2"/>
              <a:buChar char="§"/>
            </a:pPr>
            <a:r>
              <a:rPr lang="en-US" dirty="0" smtClean="0"/>
              <a:t>V9 r</a:t>
            </a:r>
            <a:r>
              <a:rPr lang="en-US" dirty="0" smtClean="0"/>
              <a:t>educes </a:t>
            </a:r>
            <a:r>
              <a:rPr lang="en-US" dirty="0"/>
              <a:t>error </a:t>
            </a:r>
            <a:r>
              <a:rPr lang="en-US" dirty="0" smtClean="0"/>
              <a:t>at SZA &gt; </a:t>
            </a:r>
            <a:r>
              <a:rPr lang="en-US" dirty="0"/>
              <a:t>70</a:t>
            </a:r>
            <a:r>
              <a:rPr lang="en-US" dirty="0" smtClean="0"/>
              <a:t>° </a:t>
            </a:r>
            <a:r>
              <a:rPr lang="en-US" dirty="0" smtClean="0"/>
              <a:t>(based on SBUV V8.6) </a:t>
            </a:r>
          </a:p>
          <a:p>
            <a:pPr marL="285750" indent="-285750">
              <a:spcBef>
                <a:spcPts val="600"/>
              </a:spcBef>
              <a:buSzPct val="80000"/>
              <a:buFont typeface="Wingdings" charset="2"/>
              <a:buChar char="§"/>
            </a:pPr>
            <a:r>
              <a:rPr lang="en-US" dirty="0" smtClean="0"/>
              <a:t>V9 bias must be </a:t>
            </a:r>
            <a:r>
              <a:rPr lang="en-US" dirty="0" smtClean="0"/>
              <a:t>removed</a:t>
            </a:r>
          </a:p>
        </p:txBody>
      </p:sp>
    </p:spTree>
    <p:extLst>
      <p:ext uri="{BB962C8B-B14F-4D97-AF65-F5344CB8AC3E}">
        <p14:creationId xmlns:p14="http://schemas.microsoft.com/office/powerpoint/2010/main" val="55447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92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E200"/>
                </a:solidFill>
              </a:rPr>
              <a:t>TOMS Efficiency Factors </a:t>
            </a:r>
            <a:endParaRPr lang="en-US" sz="3600" dirty="0">
              <a:solidFill>
                <a:srgbClr val="FFE2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1305" y="3029221"/>
            <a:ext cx="8634925" cy="3776909"/>
            <a:chOff x="114427" y="644350"/>
            <a:chExt cx="8634925" cy="3776909"/>
          </a:xfrm>
        </p:grpSpPr>
        <p:grpSp>
          <p:nvGrpSpPr>
            <p:cNvPr id="39" name="Group 38"/>
            <p:cNvGrpSpPr/>
            <p:nvPr/>
          </p:nvGrpSpPr>
          <p:grpSpPr>
            <a:xfrm>
              <a:off x="114427" y="644350"/>
              <a:ext cx="4767367" cy="3776909"/>
              <a:chOff x="4075216" y="1114795"/>
              <a:chExt cx="4767367" cy="377690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/>
              <a:srcRect l="-190" t="-4272" r="190" b="-1137"/>
              <a:stretch/>
            </p:blipFill>
            <p:spPr>
              <a:xfrm>
                <a:off x="4075216" y="1114795"/>
                <a:ext cx="4767367" cy="3776909"/>
              </a:xfrm>
              <a:prstGeom prst="rect">
                <a:avLst/>
              </a:prstGeom>
            </p:spPr>
          </p:pic>
          <p:cxnSp>
            <p:nvCxnSpPr>
              <p:cNvPr id="9" name="Straight Connector 8"/>
              <p:cNvCxnSpPr/>
              <p:nvPr/>
            </p:nvCxnSpPr>
            <p:spPr>
              <a:xfrm>
                <a:off x="7651060" y="1484364"/>
                <a:ext cx="0" cy="2559754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5276338" y="2664415"/>
                <a:ext cx="1462031" cy="33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85° SZA 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916252" y="1771709"/>
                <a:ext cx="654818" cy="33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V9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768984" y="1941126"/>
                <a:ext cx="645755" cy="33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V8</a:t>
                </a:r>
                <a:endParaRPr lang="en-US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881794" y="1410307"/>
              <a:ext cx="3867558" cy="2468855"/>
              <a:chOff x="180331" y="1239083"/>
              <a:chExt cx="3867558" cy="246885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552852" y="3090646"/>
                <a:ext cx="4342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0.5</a:t>
                </a:r>
                <a:endParaRPr lang="en-US" sz="14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647041" y="3090646"/>
                <a:ext cx="4342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1.0</a:t>
                </a:r>
                <a:endParaRPr lang="en-US" sz="14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613643" y="3099717"/>
                <a:ext cx="43424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/>
                  <a:t>1.5</a:t>
                </a:r>
                <a:endParaRPr lang="en-US" sz="1400" dirty="0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80331" y="1239083"/>
                <a:ext cx="3797824" cy="2468855"/>
                <a:chOff x="5051688" y="4357338"/>
                <a:chExt cx="3797824" cy="2468855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5051688" y="4357338"/>
                  <a:ext cx="3797824" cy="1919860"/>
                  <a:chOff x="4708112" y="4233970"/>
                  <a:chExt cx="4145028" cy="2095376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/>
                  <a:stretch/>
                </p:blipFill>
                <p:spPr>
                  <a:xfrm>
                    <a:off x="5738483" y="4243870"/>
                    <a:ext cx="3114657" cy="208547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708112" y="4233970"/>
                    <a:ext cx="495300" cy="1714500"/>
                  </a:xfrm>
                  <a:prstGeom prst="rect">
                    <a:avLst/>
                  </a:prstGeom>
                </p:spPr>
              </p:pic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511837" y="4338582"/>
                    <a:ext cx="28121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1</a:t>
                    </a:r>
                    <a:endParaRPr lang="en-US" sz="1200" dirty="0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5463755" y="4914106"/>
                    <a:ext cx="498930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10</a:t>
                    </a:r>
                    <a:endParaRPr lang="en-US" sz="1200" dirty="0"/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5391185" y="5433207"/>
                    <a:ext cx="607786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100</a:t>
                    </a:r>
                    <a:endParaRPr lang="en-US" sz="1200" dirty="0"/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5303193" y="5975683"/>
                    <a:ext cx="765629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1000</a:t>
                    </a:r>
                    <a:endParaRPr lang="en-US" sz="1200" dirty="0"/>
                  </a:p>
                </p:txBody>
              </p:sp>
            </p:grpSp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21489" y="6516678"/>
                  <a:ext cx="1459141" cy="309515"/>
                </a:xfrm>
                <a:prstGeom prst="rect">
                  <a:avLst/>
                </a:prstGeom>
              </p:spPr>
            </p:pic>
            <p:sp>
              <p:nvSpPr>
                <p:cNvPr id="37" name="TextBox 36"/>
                <p:cNvSpPr txBox="1"/>
                <p:nvPr/>
              </p:nvSpPr>
              <p:spPr>
                <a:xfrm>
                  <a:off x="6201173" y="5227836"/>
                  <a:ext cx="101365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54° SZA </a:t>
                  </a:r>
                  <a:endParaRPr lang="en-US" sz="1400" dirty="0"/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181106" y="756996"/>
            <a:ext cx="9330326" cy="1713385"/>
            <a:chOff x="2484" y="4231801"/>
            <a:chExt cx="9330326" cy="1713385"/>
          </a:xfrm>
        </p:grpSpPr>
        <p:sp>
          <p:nvSpPr>
            <p:cNvPr id="47" name="Rectangle 46"/>
            <p:cNvSpPr/>
            <p:nvPr/>
          </p:nvSpPr>
          <p:spPr>
            <a:xfrm>
              <a:off x="6625174" y="4681475"/>
              <a:ext cx="27076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Efficiency </a:t>
              </a:r>
              <a:br>
                <a:rPr lang="en-US" b="1" dirty="0" smtClean="0"/>
              </a:br>
              <a:r>
                <a:rPr lang="en-US" b="1" dirty="0" smtClean="0"/>
                <a:t>Factors (EF)</a:t>
              </a:r>
              <a:endParaRPr lang="en-US" b="1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484" y="4231801"/>
              <a:ext cx="7032547" cy="1713385"/>
              <a:chOff x="2484" y="4231801"/>
              <a:chExt cx="7032547" cy="1713385"/>
            </a:xfrm>
          </p:grpSpPr>
          <p:graphicFrame>
            <p:nvGraphicFramePr>
              <p:cNvPr id="41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6279101"/>
                  </p:ext>
                </p:extLst>
              </p:nvPr>
            </p:nvGraphicFramePr>
            <p:xfrm>
              <a:off x="114427" y="5333206"/>
              <a:ext cx="3187700" cy="4270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3" name="Equation" r:id="rId8" imgW="1803400" imgH="241300" progId="Equation.3">
                      <p:embed/>
                    </p:oleObj>
                  </mc:Choice>
                  <mc:Fallback>
                    <p:oleObj name="Equation" r:id="rId8" imgW="1803400" imgH="241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114427" y="5333206"/>
                            <a:ext cx="3187700" cy="4270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99537370"/>
                  </p:ext>
                </p:extLst>
              </p:nvPr>
            </p:nvGraphicFramePr>
            <p:xfrm>
              <a:off x="3975356" y="5335586"/>
              <a:ext cx="1258887" cy="609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4" name="Equation" r:id="rId10" imgW="762000" imgH="368300" progId="Equation.3">
                      <p:embed/>
                    </p:oleObj>
                  </mc:Choice>
                  <mc:Fallback>
                    <p:oleObj name="Equation" r:id="rId10" imgW="762000" imgH="3683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3975356" y="5335586"/>
                            <a:ext cx="1258887" cy="609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4" name="TextBox 43"/>
              <p:cNvSpPr txBox="1"/>
              <p:nvPr/>
            </p:nvSpPr>
            <p:spPr>
              <a:xfrm>
                <a:off x="3597583" y="4693480"/>
                <a:ext cx="24777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Column Integrating Kernel (CIK)</a:t>
                </a:r>
                <a:endParaRPr lang="en-US" b="1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55345" y="4689255"/>
                <a:ext cx="26031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Integrating </a:t>
                </a:r>
                <a:br>
                  <a:rPr lang="en-US" b="1" dirty="0" smtClean="0"/>
                </a:br>
                <a:r>
                  <a:rPr lang="en-US" b="1" dirty="0" smtClean="0"/>
                  <a:t>Kernel (IK)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484" y="4231801"/>
                <a:ext cx="50979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1" dirty="0"/>
              </a:p>
            </p:txBody>
          </p:sp>
          <p:graphicFrame>
            <p:nvGraphicFramePr>
              <p:cNvPr id="48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69017663"/>
                  </p:ext>
                </p:extLst>
              </p:nvPr>
            </p:nvGraphicFramePr>
            <p:xfrm>
              <a:off x="6711482" y="5421778"/>
              <a:ext cx="323549" cy="3806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5" name="Equation" r:id="rId12" imgW="215900" imgH="254000" progId="Equation.3">
                      <p:embed/>
                    </p:oleObj>
                  </mc:Choice>
                  <mc:Fallback>
                    <p:oleObj name="Equation" r:id="rId12" imgW="215900" imgH="254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6711482" y="5421778"/>
                            <a:ext cx="323549" cy="38064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2" name="Rectangle 51"/>
          <p:cNvSpPr/>
          <p:nvPr/>
        </p:nvSpPr>
        <p:spPr>
          <a:xfrm>
            <a:off x="7709153" y="4360628"/>
            <a:ext cx="417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V9</a:t>
            </a:r>
            <a:endParaRPr lang="en-US" sz="1400" dirty="0"/>
          </a:p>
        </p:txBody>
      </p:sp>
      <p:sp>
        <p:nvSpPr>
          <p:cNvPr id="53" name="Rectangle 52"/>
          <p:cNvSpPr/>
          <p:nvPr/>
        </p:nvSpPr>
        <p:spPr>
          <a:xfrm>
            <a:off x="7437867" y="3915004"/>
            <a:ext cx="417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V8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6016932" y="1779471"/>
            <a:ext cx="541711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005973" y="1770054"/>
            <a:ext cx="478203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698473" y="2361763"/>
            <a:ext cx="2173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elements of CIK</a:t>
            </a:r>
          </a:p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564277" y="2380691"/>
            <a:ext cx="266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um over columns of IK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511706" y="2379919"/>
            <a:ext cx="2721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(a.k.a. Averaging </a:t>
            </a:r>
            <a:r>
              <a:rPr lang="en-US" dirty="0"/>
              <a:t>Kernel)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835771" y="5817022"/>
            <a:ext cx="2053315" cy="523220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Lower atm. EFs are Rayleigh-Limited in UV</a:t>
            </a:r>
            <a:endParaRPr lang="en-US" sz="1400" dirty="0"/>
          </a:p>
        </p:txBody>
      </p:sp>
      <p:cxnSp>
        <p:nvCxnSpPr>
          <p:cNvPr id="68" name="Straight Arrow Connector 67"/>
          <p:cNvCxnSpPr>
            <a:stCxn id="67" idx="1"/>
          </p:cNvCxnSpPr>
          <p:nvPr/>
        </p:nvCxnSpPr>
        <p:spPr>
          <a:xfrm flipH="1" flipV="1">
            <a:off x="2557159" y="5644797"/>
            <a:ext cx="1278612" cy="433835"/>
          </a:xfrm>
          <a:prstGeom prst="straightConnector1">
            <a:avLst/>
          </a:prstGeom>
          <a:ln w="1270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7" idx="3"/>
          </p:cNvCxnSpPr>
          <p:nvPr/>
        </p:nvCxnSpPr>
        <p:spPr>
          <a:xfrm flipV="1">
            <a:off x="5889086" y="5461001"/>
            <a:ext cx="1001018" cy="617631"/>
          </a:xfrm>
          <a:prstGeom prst="straightConnector1">
            <a:avLst/>
          </a:prstGeom>
          <a:ln w="1270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062760" y="3115380"/>
            <a:ext cx="1773011" cy="307777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Ideal efficiency</a:t>
            </a:r>
            <a:endParaRPr lang="en-US" sz="1400" dirty="0"/>
          </a:p>
        </p:txBody>
      </p:sp>
      <p:cxnSp>
        <p:nvCxnSpPr>
          <p:cNvPr id="78" name="Straight Arrow Connector 77"/>
          <p:cNvCxnSpPr>
            <a:stCxn id="77" idx="2"/>
          </p:cNvCxnSpPr>
          <p:nvPr/>
        </p:nvCxnSpPr>
        <p:spPr>
          <a:xfrm>
            <a:off x="2949266" y="3423157"/>
            <a:ext cx="687883" cy="372021"/>
          </a:xfrm>
          <a:prstGeom prst="straightConnector1">
            <a:avLst/>
          </a:prstGeom>
          <a:ln w="1270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203634" y="3236386"/>
            <a:ext cx="1549045" cy="461665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V8 EFs wrong at high SZA </a:t>
            </a:r>
            <a:endParaRPr lang="en-US" sz="1200" dirty="0"/>
          </a:p>
        </p:txBody>
      </p:sp>
      <p:cxnSp>
        <p:nvCxnSpPr>
          <p:cNvPr id="86" name="Straight Arrow Connector 85"/>
          <p:cNvCxnSpPr>
            <a:stCxn id="85" idx="1"/>
          </p:cNvCxnSpPr>
          <p:nvPr/>
        </p:nvCxnSpPr>
        <p:spPr>
          <a:xfrm flipH="1">
            <a:off x="4318000" y="3467219"/>
            <a:ext cx="885634" cy="480359"/>
          </a:xfrm>
          <a:prstGeom prst="straightConnector1">
            <a:avLst/>
          </a:prstGeom>
          <a:ln w="12700" cmpd="sng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04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92479"/>
            <a:ext cx="9144000" cy="60655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27" y="4352635"/>
            <a:ext cx="5271112" cy="308798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/>
              <a:t>TOMS errors vary by factor of 10.</a:t>
            </a:r>
          </a:p>
          <a:p>
            <a:pPr>
              <a:buFont typeface="Wingdings" charset="2"/>
              <a:buChar char="§"/>
            </a:pPr>
            <a:r>
              <a:rPr lang="en-US" sz="2000" dirty="0" smtClean="0"/>
              <a:t>Most dependence is w/ SZA, not 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, VZA.</a:t>
            </a:r>
            <a:endParaRPr lang="en-US" sz="2000" baseline="-25000" dirty="0"/>
          </a:p>
          <a:p>
            <a:pPr>
              <a:buFont typeface="Wingdings" charset="2"/>
              <a:buChar char="§"/>
            </a:pPr>
            <a:r>
              <a:rPr lang="en-US" sz="2000" dirty="0" smtClean="0"/>
              <a:t>Reason: EFs </a:t>
            </a:r>
            <a:r>
              <a:rPr lang="en-US" sz="2000" dirty="0" smtClean="0">
                <a:sym typeface="Wingdings"/>
              </a:rPr>
              <a:t>reduce </a:t>
            </a:r>
            <a:r>
              <a:rPr lang="en-US" sz="2000" dirty="0" smtClean="0">
                <a:sym typeface="Wingdings"/>
              </a:rPr>
              <a:t>dramatically in lower atmosphere as path length increases.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Less info. from measurements  greater reliance on </a:t>
            </a:r>
            <a:r>
              <a:rPr lang="en-US" sz="2000" i="1" dirty="0" smtClean="0">
                <a:sym typeface="Wingdings"/>
              </a:rPr>
              <a:t>a priori  </a:t>
            </a:r>
            <a:r>
              <a:rPr lang="en-US" sz="2000" dirty="0" smtClean="0">
                <a:sym typeface="Wingdings"/>
              </a:rPr>
              <a:t>larger uncertainty.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924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FFE200"/>
                </a:solidFill>
              </a:rPr>
              <a:t>Error Dependence with SZA</a:t>
            </a:r>
            <a:endParaRPr lang="en-US" sz="3600" dirty="0">
              <a:solidFill>
                <a:srgbClr val="FFE2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607" y="1304476"/>
            <a:ext cx="705302" cy="2626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011" y="1184835"/>
            <a:ext cx="2731217" cy="2746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735" y="4433446"/>
            <a:ext cx="2352470" cy="2230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839" y="4433446"/>
            <a:ext cx="818896" cy="22260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82508" y="1184835"/>
            <a:ext cx="1783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June 21, 1988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75843" y="815571"/>
            <a:ext cx="22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Column Error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10477" y="4079516"/>
            <a:ext cx="2205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Column Amount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8"/>
          <a:stretch/>
        </p:blipFill>
        <p:spPr>
          <a:xfrm>
            <a:off x="572721" y="939428"/>
            <a:ext cx="4334098" cy="33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78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1310</Words>
  <Application>Microsoft Macintosh PowerPoint</Application>
  <PresentationFormat>On-screen Show (4:3)</PresentationFormat>
  <Paragraphs>181</Paragraphs>
  <Slides>15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Microsoft Equation</vt:lpstr>
      <vt:lpstr>PowerPoint Presentation</vt:lpstr>
      <vt:lpstr>PowerPoint Presentation</vt:lpstr>
      <vt:lpstr>PowerPoint Presentation</vt:lpstr>
      <vt:lpstr>Objectives for V9 TOMS</vt:lpstr>
      <vt:lpstr>PowerPoint Presentation</vt:lpstr>
      <vt:lpstr>PowerPoint Presentation</vt:lpstr>
      <vt:lpstr>Total Ozone Comparisons with TOMS V8 and  SBUV V8.6 in March 1989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Features of the Latest TOMS Total Ozone Algorithm</dc:title>
  <dc:creator>David Haffner</dc:creator>
  <cp:lastModifiedBy>David Haffner</cp:lastModifiedBy>
  <cp:revision>264</cp:revision>
  <cp:lastPrinted>2013-04-16T23:34:54Z</cp:lastPrinted>
  <dcterms:created xsi:type="dcterms:W3CDTF">2013-04-16T21:23:39Z</dcterms:created>
  <dcterms:modified xsi:type="dcterms:W3CDTF">2013-04-17T11:55:18Z</dcterms:modified>
</cp:coreProperties>
</file>