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63" r:id="rId5"/>
    <p:sldId id="264" r:id="rId6"/>
    <p:sldId id="267" r:id="rId7"/>
    <p:sldId id="268" r:id="rId8"/>
    <p:sldId id="270" r:id="rId9"/>
    <p:sldId id="271" r:id="rId10"/>
    <p:sldId id="272" r:id="rId11"/>
    <p:sldId id="273" r:id="rId12"/>
    <p:sldId id="276" r:id="rId13"/>
    <p:sldId id="274" r:id="rId14"/>
    <p:sldId id="275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D5"/>
    <a:srgbClr val="ECE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AF520-C0D4-4FAE-9773-13F3C4C493AE}" type="datetimeFigureOut">
              <a:rPr lang="de-DE" smtClean="0"/>
              <a:t>17.04.2013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6D2F-C6A6-47E0-934B-2B46C5D59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78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5480"/>
            <a:ext cx="9144000" cy="613642"/>
          </a:xfrm>
          <a:solidFill>
            <a:srgbClr val="F3F2D5"/>
          </a:solidFill>
        </p:spPr>
        <p:txBody>
          <a:bodyPr>
            <a:norm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7504" y="6448251"/>
            <a:ext cx="2133600" cy="365125"/>
          </a:xfrm>
        </p:spPr>
        <p:txBody>
          <a:bodyPr/>
          <a:lstStyle/>
          <a:p>
            <a:fld id="{1BA50D42-C9CD-4801-B293-61D1F53EC57E}" type="datetimeFigureOut">
              <a:rPr lang="de-DE" smtClean="0"/>
              <a:t>17.04.2013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4858"/>
            <a:ext cx="9144000" cy="623020"/>
          </a:xfrm>
          <a:solidFill>
            <a:srgbClr val="F3F2D5"/>
          </a:solidFill>
        </p:spPr>
        <p:txBody>
          <a:bodyPr>
            <a:norm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107504" y="6448251"/>
            <a:ext cx="2133600" cy="365125"/>
          </a:xfrm>
        </p:spPr>
        <p:txBody>
          <a:bodyPr/>
          <a:lstStyle/>
          <a:p>
            <a:fld id="{1BA50D42-C9CD-4801-B293-61D1F53EC57E}" type="datetimeFigureOut">
              <a:rPr lang="de-DE" smtClean="0"/>
              <a:t>17.04.2013</a:t>
            </a:fld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17.04.2013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17.04.2013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17.04.2013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igacoo3.fmi.fi/ACSO/cross_sections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532" y="692696"/>
            <a:ext cx="8654940" cy="1470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New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updated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ozone</a:t>
            </a:r>
            <a:r>
              <a:rPr lang="de-DE" dirty="0" smtClean="0"/>
              <a:t> </a:t>
            </a:r>
            <a:r>
              <a:rPr lang="de-DE" dirty="0" err="1" smtClean="0"/>
              <a:t>cross-sections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from</a:t>
            </a:r>
            <a:r>
              <a:rPr lang="de-DE" dirty="0" smtClean="0"/>
              <a:t> IUP Bremen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1764" y="2564904"/>
            <a:ext cx="8820472" cy="8640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2000" dirty="0" smtClean="0"/>
              <a:t>A </a:t>
            </a:r>
            <a:r>
              <a:rPr lang="de-DE" sz="2000" dirty="0" err="1" smtClean="0"/>
              <a:t>contribution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WMO-GAW/ IO3C </a:t>
            </a:r>
          </a:p>
          <a:p>
            <a:pPr>
              <a:spcBef>
                <a:spcPts val="0"/>
              </a:spcBef>
            </a:pPr>
            <a:r>
              <a:rPr lang="de-DE" sz="2000" dirty="0" smtClean="0"/>
              <a:t>IGACO-O3   Absorption Cross-</a:t>
            </a:r>
            <a:r>
              <a:rPr lang="de-DE" sz="2000" dirty="0" err="1" smtClean="0"/>
              <a:t>Sections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Ozone</a:t>
            </a:r>
            <a:r>
              <a:rPr lang="de-DE" sz="2000" dirty="0"/>
              <a:t> </a:t>
            </a:r>
            <a:r>
              <a:rPr lang="de-DE" sz="2000" dirty="0" err="1" smtClean="0"/>
              <a:t>Activity</a:t>
            </a:r>
            <a:r>
              <a:rPr lang="de-DE" sz="2000" dirty="0" smtClean="0"/>
              <a:t> (ACSO)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1106100" y="3778280"/>
            <a:ext cx="693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M. Weber, A. </a:t>
            </a:r>
            <a:r>
              <a:rPr lang="de-DE" dirty="0" err="1" smtClean="0"/>
              <a:t>Serdyuchenko</a:t>
            </a:r>
            <a:r>
              <a:rPr lang="de-DE" dirty="0" smtClean="0"/>
              <a:t>, W. </a:t>
            </a:r>
            <a:r>
              <a:rPr lang="de-DE" dirty="0" err="1" smtClean="0"/>
              <a:t>Chehade</a:t>
            </a:r>
            <a:r>
              <a:rPr lang="de-DE" dirty="0" smtClean="0"/>
              <a:t>, V. </a:t>
            </a:r>
            <a:r>
              <a:rPr lang="de-DE" dirty="0" err="1" smtClean="0"/>
              <a:t>Gorshelev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J. P. </a:t>
            </a:r>
            <a:r>
              <a:rPr lang="de-DE" dirty="0" err="1" smtClean="0"/>
              <a:t>Burrows</a:t>
            </a:r>
            <a:endParaRPr lang="de-DE" dirty="0" smtClean="0"/>
          </a:p>
          <a:p>
            <a:pPr algn="ctr"/>
            <a:r>
              <a:rPr lang="de-DE" dirty="0" err="1" smtClean="0"/>
              <a:t>Contact</a:t>
            </a:r>
            <a:r>
              <a:rPr lang="de-DE" dirty="0" smtClean="0"/>
              <a:t>: weber@uni-bremen.de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2" y="5301208"/>
            <a:ext cx="8820472" cy="109613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318940" y="6217845"/>
            <a:ext cx="6484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r>
              <a:rPr lang="en-US" dirty="0"/>
              <a:t> </a:t>
            </a:r>
            <a:r>
              <a:rPr lang="en-US" dirty="0" smtClean="0"/>
              <a:t>NASA/ESA ACC-9 workshop, Darmstadt, Germany, 18-19 Apr. 2013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01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T-</a:t>
            </a:r>
            <a:r>
              <a:rPr lang="de-DE" dirty="0" err="1"/>
              <a:t>dependence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Brewer/Dobson </a:t>
            </a:r>
            <a:r>
              <a:rPr lang="de-DE" dirty="0" err="1"/>
              <a:t>wavelengths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89040"/>
            <a:ext cx="4114800" cy="288032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 smtClean="0"/>
              <a:t>Best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BMD, BP,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Serdyuchenko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CD pair </a:t>
            </a:r>
            <a:r>
              <a:rPr lang="de-DE" dirty="0" err="1" smtClean="0"/>
              <a:t>wavelengths</a:t>
            </a: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 smtClean="0"/>
              <a:t>Large </a:t>
            </a:r>
            <a:r>
              <a:rPr lang="de-DE" dirty="0" err="1" smtClean="0"/>
              <a:t>spread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sign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in T-</a:t>
            </a:r>
            <a:r>
              <a:rPr lang="de-DE" dirty="0" err="1" smtClean="0"/>
              <a:t>dependence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effective</a:t>
            </a:r>
            <a:r>
              <a:rPr lang="de-DE" dirty="0" smtClean="0"/>
              <a:t> Brewer </a:t>
            </a:r>
            <a:r>
              <a:rPr lang="de-DE" dirty="0" err="1" smtClean="0"/>
              <a:t>wavelengths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3226"/>
            <a:ext cx="3600000" cy="27821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48" y="642088"/>
            <a:ext cx="3600000" cy="27821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48" y="3660306"/>
            <a:ext cx="3600000" cy="27821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026213" y="2520340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AD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6588117" y="2519120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C</a:t>
            </a:r>
            <a:r>
              <a:rPr lang="de-DE" sz="2800" dirty="0" smtClean="0"/>
              <a:t>D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6286353" y="5534124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Brewer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2592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Reanalysis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SCIAMACHY FM </a:t>
            </a:r>
            <a:r>
              <a:rPr lang="de-DE" dirty="0" err="1" smtClean="0"/>
              <a:t>and</a:t>
            </a:r>
            <a:r>
              <a:rPr lang="de-DE" dirty="0" smtClean="0"/>
              <a:t> GOME-2 FM3 </a:t>
            </a:r>
            <a:r>
              <a:rPr lang="de-DE" dirty="0" err="1" smtClean="0"/>
              <a:t>ozone</a:t>
            </a:r>
            <a:r>
              <a:rPr lang="de-DE" dirty="0" smtClean="0"/>
              <a:t> x-</a:t>
            </a:r>
            <a:r>
              <a:rPr lang="de-DE" dirty="0" err="1" smtClean="0"/>
              <a:t>section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Motivation:</a:t>
            </a:r>
          </a:p>
          <a:p>
            <a:pPr lvl="1"/>
            <a:r>
              <a:rPr lang="de-DE" dirty="0" smtClean="0"/>
              <a:t>SCIAMACHY DOAS </a:t>
            </a:r>
            <a:r>
              <a:rPr lang="de-DE" dirty="0" err="1" smtClean="0"/>
              <a:t>retrievals</a:t>
            </a:r>
            <a:r>
              <a:rPr lang="de-DE" dirty="0"/>
              <a:t> </a:t>
            </a:r>
            <a:r>
              <a:rPr lang="de-DE" dirty="0" err="1" smtClean="0"/>
              <a:t>yield</a:t>
            </a:r>
            <a:r>
              <a:rPr lang="de-DE" dirty="0" smtClean="0"/>
              <a:t> </a:t>
            </a:r>
            <a:r>
              <a:rPr lang="de-DE" dirty="0" err="1" smtClean="0"/>
              <a:t>enhanced</a:t>
            </a:r>
            <a:r>
              <a:rPr lang="de-DE" dirty="0" smtClean="0"/>
              <a:t> total </a:t>
            </a:r>
            <a:r>
              <a:rPr lang="de-DE" dirty="0" err="1" smtClean="0"/>
              <a:t>columns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5% </a:t>
            </a:r>
            <a:r>
              <a:rPr lang="de-DE" dirty="0" err="1" smtClean="0"/>
              <a:t>using</a:t>
            </a:r>
            <a:r>
              <a:rPr lang="de-DE" dirty="0" smtClean="0"/>
              <a:t> Bogumil et al. (SCIA FM) </a:t>
            </a:r>
            <a:r>
              <a:rPr lang="de-DE" dirty="0" err="1" smtClean="0"/>
              <a:t>cross-sections</a:t>
            </a:r>
            <a:r>
              <a:rPr lang="de-DE" dirty="0" smtClean="0"/>
              <a:t> (</a:t>
            </a:r>
            <a:r>
              <a:rPr lang="de-DE" dirty="0" err="1" smtClean="0"/>
              <a:t>Eskes</a:t>
            </a:r>
            <a:r>
              <a:rPr lang="de-DE" dirty="0" smtClean="0"/>
              <a:t> et al., 2005)</a:t>
            </a:r>
          </a:p>
          <a:p>
            <a:pPr lvl="1"/>
            <a:r>
              <a:rPr lang="de-DE" dirty="0" smtClean="0"/>
              <a:t>GOME-2 DOAS total </a:t>
            </a:r>
            <a:r>
              <a:rPr lang="de-DE" dirty="0" err="1" smtClean="0"/>
              <a:t>ozone</a:t>
            </a:r>
            <a:r>
              <a:rPr lang="de-DE" dirty="0" smtClean="0"/>
              <a:t> </a:t>
            </a:r>
            <a:r>
              <a:rPr lang="de-DE" dirty="0" err="1" smtClean="0"/>
              <a:t>enhanced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8%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GOME-2 FM3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Gür et al., 2005.</a:t>
            </a:r>
          </a:p>
          <a:p>
            <a:pPr lvl="1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544616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Reanalysis</a:t>
            </a:r>
            <a:r>
              <a:rPr lang="de-DE" dirty="0" smtClean="0"/>
              <a:t> (</a:t>
            </a:r>
            <a:r>
              <a:rPr lang="de-DE" dirty="0" err="1" smtClean="0"/>
              <a:t>brief</a:t>
            </a:r>
            <a:r>
              <a:rPr lang="de-DE" dirty="0" smtClean="0"/>
              <a:t>)</a:t>
            </a:r>
          </a:p>
          <a:p>
            <a:pPr marL="533400" lvl="1" indent="-266700">
              <a:tabLst>
                <a:tab pos="533400" algn="l"/>
              </a:tabLst>
            </a:pP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/>
              <a:t>concatenation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relative </a:t>
            </a:r>
            <a:r>
              <a:rPr lang="de-DE" dirty="0" err="1"/>
              <a:t>ozone</a:t>
            </a:r>
            <a:r>
              <a:rPr lang="de-DE" dirty="0"/>
              <a:t> x-</a:t>
            </a:r>
            <a:r>
              <a:rPr lang="de-DE" dirty="0" err="1"/>
              <a:t>sections</a:t>
            </a:r>
            <a:r>
              <a:rPr lang="de-DE" dirty="0"/>
              <a:t>(OD </a:t>
            </a:r>
            <a:r>
              <a:rPr lang="de-DE" dirty="0" err="1"/>
              <a:t>spectra</a:t>
            </a:r>
            <a:r>
              <a:rPr lang="de-DE" dirty="0"/>
              <a:t>)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large </a:t>
            </a:r>
            <a:r>
              <a:rPr lang="de-DE" dirty="0" err="1"/>
              <a:t>dynamic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larger </a:t>
            </a:r>
            <a:r>
              <a:rPr lang="de-DE" dirty="0" err="1">
                <a:solidFill>
                  <a:srgbClr val="FF0000"/>
                </a:solidFill>
              </a:rPr>
              <a:t>overlap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regions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/>
              <a:t>and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linear fit </a:t>
            </a:r>
            <a:r>
              <a:rPr lang="de-DE" dirty="0" err="1">
                <a:solidFill>
                  <a:srgbClr val="FF0000"/>
                </a:solidFill>
              </a:rPr>
              <a:t>scaling</a:t>
            </a:r>
            <a:r>
              <a:rPr lang="de-DE" dirty="0">
                <a:solidFill>
                  <a:srgbClr val="FF0000"/>
                </a:solidFill>
              </a:rPr>
              <a:t> (2 </a:t>
            </a:r>
            <a:r>
              <a:rPr lang="de-DE" dirty="0" err="1">
                <a:solidFill>
                  <a:srgbClr val="FF0000"/>
                </a:solidFill>
              </a:rPr>
              <a:t>parameters</a:t>
            </a:r>
            <a:r>
              <a:rPr lang="de-DE" dirty="0">
                <a:solidFill>
                  <a:srgbClr val="FF0000"/>
                </a:solidFill>
              </a:rPr>
              <a:t>)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ratios</a:t>
            </a:r>
            <a:r>
              <a:rPr lang="de-DE" dirty="0"/>
              <a:t> (1 </a:t>
            </a:r>
            <a:r>
              <a:rPr lang="de-DE" dirty="0" err="1"/>
              <a:t>parameter</a:t>
            </a:r>
            <a:r>
              <a:rPr lang="de-DE" dirty="0"/>
              <a:t>) </a:t>
            </a:r>
          </a:p>
          <a:p>
            <a:pPr marL="533400" lvl="1" indent="-266700">
              <a:tabLst>
                <a:tab pos="533400" algn="l"/>
              </a:tabLst>
            </a:pPr>
            <a:endParaRPr lang="de-DE" dirty="0" smtClean="0"/>
          </a:p>
          <a:p>
            <a:pPr marL="533400" lvl="1" indent="-266700">
              <a:tabLst>
                <a:tab pos="533400" algn="l"/>
              </a:tabLst>
            </a:pPr>
            <a:r>
              <a:rPr lang="de-DE" dirty="0" smtClean="0"/>
              <a:t>Absolute </a:t>
            </a:r>
            <a:r>
              <a:rPr lang="de-DE" dirty="0" err="1"/>
              <a:t>scaling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slit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function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convolved</a:t>
            </a:r>
            <a:r>
              <a:rPr lang="de-DE" dirty="0">
                <a:solidFill>
                  <a:srgbClr val="FF0000"/>
                </a:solidFill>
              </a:rPr>
              <a:t> BP </a:t>
            </a:r>
            <a:r>
              <a:rPr lang="de-DE" dirty="0" err="1">
                <a:solidFill>
                  <a:srgbClr val="FF0000"/>
                </a:solidFill>
              </a:rPr>
              <a:t>and</a:t>
            </a:r>
            <a:r>
              <a:rPr lang="de-DE" dirty="0">
                <a:solidFill>
                  <a:srgbClr val="FF0000"/>
                </a:solidFill>
              </a:rPr>
              <a:t> BMD </a:t>
            </a:r>
            <a:r>
              <a:rPr lang="de-DE" dirty="0" err="1">
                <a:solidFill>
                  <a:srgbClr val="FF0000"/>
                </a:solidFill>
              </a:rPr>
              <a:t>data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(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Huggins </a:t>
            </a:r>
            <a:r>
              <a:rPr lang="de-DE" dirty="0" smtClean="0"/>
              <a:t>band)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0856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4382914" cy="31674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 SCIAMACHY FM </a:t>
            </a:r>
            <a:r>
              <a:rPr lang="de-DE" dirty="0" err="1" smtClean="0"/>
              <a:t>reanalysis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3"/>
            <a:ext cx="2962672" cy="3240359"/>
          </a:xfrm>
        </p:spPr>
        <p:txBody>
          <a:bodyPr/>
          <a:lstStyle/>
          <a:p>
            <a:r>
              <a:rPr lang="de-DE" dirty="0" smtClean="0"/>
              <a:t>x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4320000" cy="31840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62235"/>
            <a:ext cx="3500437" cy="2667000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4139952" y="1412776"/>
            <a:ext cx="1224136" cy="0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6807733" y="4136876"/>
            <a:ext cx="432048" cy="720080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583139" y="908720"/>
            <a:ext cx="152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concatenation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215993" y="4312250"/>
            <a:ext cx="167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</a:t>
            </a:r>
            <a:r>
              <a:rPr lang="de-DE" dirty="0" smtClean="0">
                <a:solidFill>
                  <a:srgbClr val="FF0000"/>
                </a:solidFill>
              </a:rPr>
              <a:t>bsolute </a:t>
            </a:r>
            <a:r>
              <a:rPr lang="de-DE" dirty="0" err="1" smtClean="0">
                <a:solidFill>
                  <a:srgbClr val="FF0000"/>
                </a:solidFill>
              </a:rPr>
              <a:t>scaling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35465" y="6272438"/>
            <a:ext cx="211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Chehade</a:t>
            </a:r>
            <a:r>
              <a:rPr lang="de-DE" dirty="0" smtClean="0"/>
              <a:t> et al.,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66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Impact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revised</a:t>
            </a:r>
            <a:r>
              <a:rPr lang="de-DE" dirty="0" smtClean="0"/>
              <a:t> </a:t>
            </a:r>
            <a:r>
              <a:rPr lang="de-DE" dirty="0" err="1" smtClean="0"/>
              <a:t>satellite</a:t>
            </a:r>
            <a:r>
              <a:rPr lang="de-DE" dirty="0" smtClean="0"/>
              <a:t> FM </a:t>
            </a:r>
            <a:r>
              <a:rPr lang="de-DE" dirty="0" err="1" smtClean="0"/>
              <a:t>cross-sections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4546848" cy="5760640"/>
          </a:xfrm>
        </p:spPr>
        <p:txBody>
          <a:bodyPr>
            <a:noAutofit/>
          </a:bodyPr>
          <a:lstStyle/>
          <a:p>
            <a:pPr marL="177800" indent="-177800">
              <a:spcBef>
                <a:spcPts val="0"/>
              </a:spcBef>
              <a:defRPr/>
            </a:pPr>
            <a:r>
              <a:rPr lang="de-DE" sz="2400" dirty="0"/>
              <a:t>WFDOAS </a:t>
            </a:r>
            <a:r>
              <a:rPr lang="de-DE" sz="2400" dirty="0" err="1" smtClean="0"/>
              <a:t>retrieval</a:t>
            </a:r>
            <a:r>
              <a:rPr lang="de-DE" sz="2400" dirty="0" smtClean="0"/>
              <a:t> </a:t>
            </a:r>
            <a:r>
              <a:rPr lang="de-DE" sz="2400" dirty="0" err="1"/>
              <a:t>tests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new</a:t>
            </a:r>
            <a:r>
              <a:rPr lang="de-DE" sz="2400" dirty="0"/>
              <a:t> </a:t>
            </a:r>
            <a:r>
              <a:rPr lang="de-DE" sz="2400" dirty="0" err="1" smtClean="0"/>
              <a:t>satellite</a:t>
            </a:r>
            <a:r>
              <a:rPr lang="de-DE" sz="2400" dirty="0" smtClean="0"/>
              <a:t> FM </a:t>
            </a:r>
            <a:r>
              <a:rPr lang="de-DE" sz="2400" dirty="0" err="1"/>
              <a:t>updates</a:t>
            </a:r>
            <a:r>
              <a:rPr lang="de-DE" sz="2400" dirty="0"/>
              <a:t> </a:t>
            </a:r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SCIA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GOME-2 </a:t>
            </a:r>
            <a:r>
              <a:rPr lang="de-DE" sz="2400" dirty="0" err="1" smtClean="0"/>
              <a:t>orbit</a:t>
            </a:r>
            <a:endParaRPr lang="de-DE" sz="2400" dirty="0" smtClean="0"/>
          </a:p>
          <a:p>
            <a:pPr marL="577850" lvl="1" indent="-177800">
              <a:spcBef>
                <a:spcPts val="0"/>
              </a:spcBef>
              <a:defRPr/>
            </a:pPr>
            <a:r>
              <a:rPr lang="de-DE" sz="2000" dirty="0" smtClean="0"/>
              <a:t>optimal </a:t>
            </a:r>
            <a:r>
              <a:rPr lang="de-DE" sz="2000" dirty="0" err="1"/>
              <a:t>shift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x-</a:t>
            </a:r>
            <a:r>
              <a:rPr lang="de-DE" sz="2000" dirty="0" err="1"/>
              <a:t>section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minimising</a:t>
            </a:r>
            <a:r>
              <a:rPr lang="de-DE" sz="2000" dirty="0"/>
              <a:t> fit </a:t>
            </a:r>
            <a:r>
              <a:rPr lang="de-DE" sz="2000" dirty="0" err="1"/>
              <a:t>residuals</a:t>
            </a:r>
            <a:endParaRPr lang="de-DE" sz="2000" dirty="0"/>
          </a:p>
          <a:p>
            <a:pPr marL="1079500" lvl="4" indent="-266700">
              <a:spcBef>
                <a:spcPts val="0"/>
              </a:spcBef>
              <a:defRPr/>
            </a:pPr>
            <a:r>
              <a:rPr lang="de-DE" dirty="0"/>
              <a:t>SCIA </a:t>
            </a:r>
            <a:r>
              <a:rPr lang="de-DE" dirty="0" smtClean="0"/>
              <a:t>FM: </a:t>
            </a:r>
            <a:r>
              <a:rPr lang="de-DE" dirty="0"/>
              <a:t>+0.017 </a:t>
            </a:r>
            <a:r>
              <a:rPr lang="de-DE" dirty="0" err="1"/>
              <a:t>nm</a:t>
            </a:r>
            <a:endParaRPr lang="de-DE" dirty="0"/>
          </a:p>
          <a:p>
            <a:pPr marL="1079500" lvl="4" indent="-266700">
              <a:spcBef>
                <a:spcPts val="0"/>
              </a:spcBef>
              <a:defRPr/>
            </a:pPr>
            <a:r>
              <a:rPr lang="de-DE" dirty="0"/>
              <a:t>GOME-2 </a:t>
            </a:r>
            <a:r>
              <a:rPr lang="de-DE" dirty="0" smtClean="0"/>
              <a:t>FM: </a:t>
            </a:r>
            <a:r>
              <a:rPr lang="de-DE" dirty="0"/>
              <a:t>-0.038 </a:t>
            </a:r>
            <a:r>
              <a:rPr lang="de-DE" dirty="0" err="1" smtClean="0"/>
              <a:t>nm</a:t>
            </a:r>
            <a:endParaRPr lang="de-DE" dirty="0" smtClean="0"/>
          </a:p>
          <a:p>
            <a:pPr marL="622300" lvl="3" indent="-266700">
              <a:spcBef>
                <a:spcPts val="0"/>
              </a:spcBef>
              <a:defRPr/>
            </a:pP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WFDOAS </a:t>
            </a:r>
            <a:r>
              <a:rPr lang="de-DE" dirty="0" err="1" smtClean="0"/>
              <a:t>retrieval</a:t>
            </a:r>
            <a:r>
              <a:rPr lang="de-DE" dirty="0" smtClean="0"/>
              <a:t>:</a:t>
            </a:r>
          </a:p>
          <a:p>
            <a:pPr marL="1079500" lvl="4" indent="-266700">
              <a:spcBef>
                <a:spcPts val="0"/>
              </a:spcBef>
              <a:defRPr/>
            </a:pPr>
            <a:r>
              <a:rPr lang="de-DE" dirty="0" smtClean="0"/>
              <a:t>SCIAMACHY</a:t>
            </a:r>
            <a:r>
              <a:rPr lang="de-DE" dirty="0"/>
              <a:t>: Bogumil et al. 2003, +5.3% </a:t>
            </a:r>
            <a:r>
              <a:rPr lang="de-DE" dirty="0" err="1"/>
              <a:t>scaled</a:t>
            </a:r>
            <a:r>
              <a:rPr lang="de-DE" dirty="0"/>
              <a:t> , +0.008 </a:t>
            </a:r>
            <a:r>
              <a:rPr lang="de-DE" dirty="0" err="1"/>
              <a:t>nm</a:t>
            </a:r>
            <a:r>
              <a:rPr lang="de-DE" dirty="0"/>
              <a:t> </a:t>
            </a:r>
            <a:r>
              <a:rPr lang="de-DE" dirty="0" err="1" smtClean="0"/>
              <a:t>shift</a:t>
            </a:r>
            <a:endParaRPr lang="de-DE" dirty="0"/>
          </a:p>
          <a:p>
            <a:pPr marL="1079500" lvl="4" indent="-266700">
              <a:spcBef>
                <a:spcPts val="0"/>
              </a:spcBef>
              <a:defRPr/>
            </a:pPr>
            <a:r>
              <a:rPr lang="de-DE" dirty="0" smtClean="0"/>
              <a:t>GOME-2</a:t>
            </a:r>
            <a:r>
              <a:rPr lang="de-DE" dirty="0"/>
              <a:t>: </a:t>
            </a:r>
            <a:r>
              <a:rPr lang="de-DE" dirty="0" err="1"/>
              <a:t>Burrows</a:t>
            </a:r>
            <a:r>
              <a:rPr lang="de-DE" dirty="0"/>
              <a:t> et al., 1999, </a:t>
            </a:r>
            <a:r>
              <a:rPr lang="de-DE" dirty="0" err="1" smtClean="0"/>
              <a:t>convolved</a:t>
            </a:r>
            <a:r>
              <a:rPr lang="de-DE" dirty="0" smtClean="0"/>
              <a:t> </a:t>
            </a:r>
            <a:r>
              <a:rPr lang="de-DE" dirty="0"/>
              <a:t>+0.017 </a:t>
            </a:r>
            <a:r>
              <a:rPr lang="de-DE" dirty="0" err="1"/>
              <a:t>nm</a:t>
            </a:r>
            <a:r>
              <a:rPr lang="de-DE" dirty="0"/>
              <a:t> </a:t>
            </a:r>
            <a:r>
              <a:rPr lang="de-DE" dirty="0" err="1"/>
              <a:t>shift</a:t>
            </a:r>
            <a:r>
              <a:rPr lang="de-DE" dirty="0"/>
              <a:t> </a:t>
            </a:r>
            <a:endParaRPr lang="de-DE" dirty="0" smtClean="0"/>
          </a:p>
          <a:p>
            <a:pPr marL="812800" lvl="4" indent="0">
              <a:spcBef>
                <a:spcPts val="0"/>
              </a:spcBef>
              <a:buNone/>
              <a:defRPr/>
            </a:pPr>
            <a:endParaRPr lang="de-DE" dirty="0" smtClean="0"/>
          </a:p>
          <a:p>
            <a:pPr marL="342900" lvl="2" indent="-342900">
              <a:spcBef>
                <a:spcPts val="0"/>
              </a:spcBef>
              <a:defRPr/>
            </a:pP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1</a:t>
            </a:r>
            <a:r>
              <a:rPr lang="de-DE" dirty="0" smtClean="0"/>
              <a:t>%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WFDOAS </a:t>
            </a:r>
            <a:r>
              <a:rPr lang="de-DE" dirty="0" err="1" smtClean="0"/>
              <a:t>retrieval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GOME/ERS</a:t>
            </a:r>
            <a:endParaRPr lang="de-DE" dirty="0"/>
          </a:p>
          <a:p>
            <a:pPr>
              <a:spcBef>
                <a:spcPts val="0"/>
              </a:spcBef>
            </a:pPr>
            <a:endParaRPr lang="de-DE" sz="2400" dirty="0"/>
          </a:p>
        </p:txBody>
      </p:sp>
      <p:pic>
        <p:nvPicPr>
          <p:cNvPr id="4" name="Picture 4" descr="G:\graphs\G2_TOZ_201009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440" y="3675517"/>
            <a:ext cx="3240000" cy="284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008317" y="5532022"/>
            <a:ext cx="444363" cy="372865"/>
            <a:chOff x="1619672" y="1772816"/>
            <a:chExt cx="504056" cy="576064"/>
          </a:xfrm>
          <a:effectLst/>
        </p:grpSpPr>
        <p:sp>
          <p:nvSpPr>
            <p:cNvPr id="6" name="Down Arrow 7"/>
            <p:cNvSpPr>
              <a:spLocks noChangeArrowheads="1"/>
            </p:cNvSpPr>
            <p:nvPr/>
          </p:nvSpPr>
          <p:spPr bwMode="auto">
            <a:xfrm>
              <a:off x="1619672" y="1772816"/>
              <a:ext cx="144016" cy="57606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8"/>
            <p:cNvSpPr/>
            <p:nvPr/>
          </p:nvSpPr>
          <p:spPr bwMode="auto">
            <a:xfrm>
              <a:off x="1691001" y="1916832"/>
              <a:ext cx="432727" cy="2880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8" name="Picture 3" descr="G:\graphs\SCIA_TOZ_2009092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440" y="744088"/>
            <a:ext cx="3240000" cy="29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0"/>
          <p:cNvGrpSpPr>
            <a:grpSpLocks noChangeAspect="1"/>
          </p:cNvGrpSpPr>
          <p:nvPr/>
        </p:nvGrpSpPr>
        <p:grpSpPr bwMode="auto">
          <a:xfrm>
            <a:off x="6983336" y="2680353"/>
            <a:ext cx="486000" cy="324000"/>
            <a:chOff x="1619672" y="1772816"/>
            <a:chExt cx="504056" cy="576064"/>
          </a:xfrm>
        </p:grpSpPr>
        <p:sp>
          <p:nvSpPr>
            <p:cNvPr id="10" name="Down Arrow 11"/>
            <p:cNvSpPr>
              <a:spLocks noChangeArrowheads="1"/>
            </p:cNvSpPr>
            <p:nvPr/>
          </p:nvSpPr>
          <p:spPr bwMode="auto">
            <a:xfrm>
              <a:off x="1619672" y="1772816"/>
              <a:ext cx="144016" cy="57606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Rectangle 12"/>
            <p:cNvSpPr/>
            <p:nvPr/>
          </p:nvSpPr>
          <p:spPr bwMode="auto">
            <a:xfrm>
              <a:off x="1691327" y="1916832"/>
              <a:ext cx="432401" cy="2880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 rot="16200000">
            <a:off x="8254744" y="4997744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GOME-2</a:t>
            </a:r>
            <a:endParaRPr lang="de-DE" sz="2400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8039608" y="1907593"/>
            <a:ext cx="1689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SCIAMACHY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7068652" y="6516052"/>
            <a:ext cx="211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Chehade</a:t>
            </a:r>
            <a:r>
              <a:rPr lang="de-DE" dirty="0" smtClean="0"/>
              <a:t> et al.,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602128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de-DE" sz="2600" dirty="0" smtClean="0"/>
              <a:t>New </a:t>
            </a:r>
            <a:r>
              <a:rPr lang="de-DE" sz="2600" dirty="0" err="1" smtClean="0"/>
              <a:t>Serdyuchenko</a:t>
            </a:r>
            <a:r>
              <a:rPr lang="de-DE" sz="2600" dirty="0" smtClean="0"/>
              <a:t> et al. </a:t>
            </a:r>
            <a:r>
              <a:rPr lang="de-DE" sz="2600" dirty="0" err="1" smtClean="0"/>
              <a:t>Ozone</a:t>
            </a:r>
            <a:r>
              <a:rPr lang="de-DE" sz="2600" dirty="0" smtClean="0"/>
              <a:t> </a:t>
            </a:r>
            <a:r>
              <a:rPr lang="de-DE" sz="2600" dirty="0" err="1" smtClean="0"/>
              <a:t>cross-section</a:t>
            </a:r>
            <a:r>
              <a:rPr lang="de-DE" sz="2600" dirty="0" smtClean="0"/>
              <a:t> </a:t>
            </a:r>
            <a:r>
              <a:rPr lang="de-DE" sz="2600" dirty="0" err="1" smtClean="0"/>
              <a:t>are</a:t>
            </a:r>
            <a:r>
              <a:rPr lang="de-DE" sz="2600" dirty="0" smtClean="0"/>
              <a:t> </a:t>
            </a:r>
            <a:r>
              <a:rPr lang="de-DE" sz="2600" dirty="0" err="1" smtClean="0"/>
              <a:t>available</a:t>
            </a:r>
            <a:endParaRPr lang="de-DE" sz="2600" dirty="0"/>
          </a:p>
          <a:p>
            <a:pPr lvl="1">
              <a:spcBef>
                <a:spcPts val="1200"/>
              </a:spcBef>
            </a:pPr>
            <a:r>
              <a:rPr lang="de-DE" sz="2600" dirty="0" err="1" smtClean="0"/>
              <a:t>Broad</a:t>
            </a:r>
            <a:r>
              <a:rPr lang="de-DE" sz="2600" dirty="0" smtClean="0"/>
              <a:t> </a:t>
            </a:r>
            <a:r>
              <a:rPr lang="de-DE" sz="2600" dirty="0" err="1" smtClean="0"/>
              <a:t>spectral</a:t>
            </a:r>
            <a:r>
              <a:rPr lang="de-DE" sz="2600" dirty="0" smtClean="0"/>
              <a:t> </a:t>
            </a:r>
            <a:r>
              <a:rPr lang="de-DE" sz="2600" dirty="0" err="1" smtClean="0"/>
              <a:t>coverage</a:t>
            </a:r>
            <a:r>
              <a:rPr lang="de-DE" sz="2600" dirty="0" smtClean="0"/>
              <a:t>, </a:t>
            </a:r>
            <a:r>
              <a:rPr lang="de-DE" sz="2600" dirty="0" err="1" smtClean="0"/>
              <a:t>many</a:t>
            </a:r>
            <a:r>
              <a:rPr lang="de-DE" sz="2600" dirty="0" smtClean="0"/>
              <a:t> </a:t>
            </a:r>
            <a:r>
              <a:rPr lang="de-DE" sz="2600" dirty="0" err="1" smtClean="0"/>
              <a:t>T‘s</a:t>
            </a:r>
            <a:r>
              <a:rPr lang="de-DE" sz="2600" dirty="0" smtClean="0"/>
              <a:t>, high </a:t>
            </a:r>
            <a:r>
              <a:rPr lang="de-DE" sz="2600" dirty="0" err="1" smtClean="0"/>
              <a:t>spectral</a:t>
            </a:r>
            <a:r>
              <a:rPr lang="de-DE" sz="2600" dirty="0" smtClean="0"/>
              <a:t> </a:t>
            </a:r>
            <a:r>
              <a:rPr lang="de-DE" sz="2600" dirty="0" err="1" smtClean="0"/>
              <a:t>resolution</a:t>
            </a:r>
            <a:endParaRPr lang="de-DE" sz="2600" dirty="0"/>
          </a:p>
          <a:p>
            <a:pPr>
              <a:spcBef>
                <a:spcPts val="1200"/>
              </a:spcBef>
            </a:pPr>
            <a:r>
              <a:rPr lang="de-DE" sz="2600" dirty="0" smtClean="0"/>
              <a:t>As </a:t>
            </a:r>
            <a:r>
              <a:rPr lang="de-DE" sz="2600" dirty="0" err="1" smtClean="0"/>
              <a:t>part</a:t>
            </a:r>
            <a:r>
              <a:rPr lang="de-DE" sz="2600" dirty="0" smtClean="0"/>
              <a:t> </a:t>
            </a:r>
            <a:r>
              <a:rPr lang="de-DE" sz="2600" dirty="0" err="1" smtClean="0"/>
              <a:t>of</a:t>
            </a:r>
            <a:r>
              <a:rPr lang="de-DE" sz="2600" dirty="0" smtClean="0"/>
              <a:t> </a:t>
            </a:r>
            <a:r>
              <a:rPr lang="de-DE" sz="2600" dirty="0" err="1" smtClean="0"/>
              <a:t>the</a:t>
            </a:r>
            <a:r>
              <a:rPr lang="de-DE" sz="2600" dirty="0" smtClean="0"/>
              <a:t>  IGACO-O3 ACSO </a:t>
            </a:r>
            <a:r>
              <a:rPr lang="de-DE" sz="2600" dirty="0" err="1" smtClean="0"/>
              <a:t>activity</a:t>
            </a:r>
            <a:r>
              <a:rPr lang="de-DE" sz="2600" dirty="0" smtClean="0"/>
              <a:t>  </a:t>
            </a:r>
            <a:r>
              <a:rPr lang="de-DE" sz="2600" dirty="0" err="1" smtClean="0"/>
              <a:t>thorough</a:t>
            </a:r>
            <a:r>
              <a:rPr lang="de-DE" sz="2600" dirty="0" smtClean="0"/>
              <a:t> </a:t>
            </a:r>
            <a:r>
              <a:rPr lang="de-DE" sz="2600" dirty="0" err="1" smtClean="0"/>
              <a:t>testing</a:t>
            </a:r>
            <a:r>
              <a:rPr lang="de-DE" sz="2600" dirty="0" smtClean="0"/>
              <a:t>  in </a:t>
            </a:r>
            <a:r>
              <a:rPr lang="de-DE" sz="2600" dirty="0" err="1" smtClean="0"/>
              <a:t>the</a:t>
            </a:r>
            <a:r>
              <a:rPr lang="de-DE" sz="2600" dirty="0" smtClean="0"/>
              <a:t> UV/</a:t>
            </a:r>
            <a:r>
              <a:rPr lang="de-DE" sz="2600" dirty="0" err="1" smtClean="0"/>
              <a:t>Vis</a:t>
            </a:r>
            <a:r>
              <a:rPr lang="de-DE" sz="2600" dirty="0" smtClean="0"/>
              <a:t> remote </a:t>
            </a:r>
            <a:r>
              <a:rPr lang="de-DE" sz="2600" dirty="0" err="1" smtClean="0"/>
              <a:t>sensing</a:t>
            </a:r>
            <a:r>
              <a:rPr lang="de-DE" sz="2600" dirty="0" smtClean="0"/>
              <a:t> </a:t>
            </a:r>
            <a:r>
              <a:rPr lang="de-DE" sz="2600" dirty="0" err="1" smtClean="0"/>
              <a:t>community</a:t>
            </a:r>
            <a:r>
              <a:rPr lang="de-DE" sz="2600" dirty="0" smtClean="0"/>
              <a:t> </a:t>
            </a:r>
            <a:r>
              <a:rPr lang="de-DE" sz="2600" dirty="0" err="1" smtClean="0"/>
              <a:t>underway</a:t>
            </a:r>
            <a:r>
              <a:rPr lang="de-DE" sz="2600" dirty="0" smtClean="0"/>
              <a:t> (</a:t>
            </a:r>
            <a:r>
              <a:rPr lang="de-DE" sz="2600" dirty="0" err="1" smtClean="0"/>
              <a:t>see</a:t>
            </a:r>
            <a:r>
              <a:rPr lang="de-DE" sz="2600" dirty="0" smtClean="0"/>
              <a:t> ACSO </a:t>
            </a:r>
            <a:r>
              <a:rPr lang="de-DE" sz="2600" dirty="0" err="1" smtClean="0"/>
              <a:t>workshop</a:t>
            </a:r>
            <a:r>
              <a:rPr lang="de-DE" sz="2600" dirty="0" smtClean="0"/>
              <a:t>, 3-5 June, </a:t>
            </a:r>
            <a:r>
              <a:rPr lang="de-DE" sz="2600" dirty="0" err="1" smtClean="0"/>
              <a:t>Geneva</a:t>
            </a:r>
            <a:r>
              <a:rPr lang="de-DE" sz="2600" dirty="0" smtClean="0"/>
              <a:t>, </a:t>
            </a:r>
            <a:r>
              <a:rPr lang="de-DE" sz="2600" dirty="0">
                <a:hlinkClick r:id="rId2"/>
              </a:rPr>
              <a:t>http://</a:t>
            </a:r>
            <a:r>
              <a:rPr lang="de-DE" sz="2600" dirty="0" smtClean="0">
                <a:hlinkClick r:id="rId2"/>
              </a:rPr>
              <a:t>igacoo3.fmi.fi/ACSO/cross_sections.html</a:t>
            </a:r>
            <a:endParaRPr lang="de-DE" sz="2600" dirty="0" smtClean="0"/>
          </a:p>
          <a:p>
            <a:pPr>
              <a:spcBef>
                <a:spcPts val="1200"/>
              </a:spcBef>
            </a:pPr>
            <a:r>
              <a:rPr lang="de-DE" sz="2600" dirty="0" smtClean="0"/>
              <a:t>New </a:t>
            </a:r>
            <a:r>
              <a:rPr lang="de-DE" sz="2600" dirty="0" err="1" smtClean="0"/>
              <a:t>laboratory</a:t>
            </a:r>
            <a:r>
              <a:rPr lang="de-DE" sz="2600" dirty="0" smtClean="0"/>
              <a:t> </a:t>
            </a:r>
            <a:r>
              <a:rPr lang="de-DE" sz="2600" dirty="0" err="1" smtClean="0"/>
              <a:t>measurements</a:t>
            </a:r>
            <a:r>
              <a:rPr lang="de-DE" sz="2600" dirty="0" smtClean="0"/>
              <a:t> </a:t>
            </a:r>
            <a:r>
              <a:rPr lang="de-DE" sz="2600" dirty="0" err="1" smtClean="0"/>
              <a:t>are</a:t>
            </a:r>
            <a:r>
              <a:rPr lang="de-DE" sz="2600" dirty="0" smtClean="0"/>
              <a:t> </a:t>
            </a:r>
            <a:r>
              <a:rPr lang="de-DE" sz="2600" dirty="0" err="1" smtClean="0"/>
              <a:t>currently</a:t>
            </a:r>
            <a:r>
              <a:rPr lang="de-DE" sz="2600" dirty="0" smtClean="0"/>
              <a:t> </a:t>
            </a:r>
            <a:r>
              <a:rPr lang="de-DE" sz="2600" dirty="0" err="1" smtClean="0"/>
              <a:t>done</a:t>
            </a:r>
            <a:r>
              <a:rPr lang="de-DE" sz="2600" dirty="0" smtClean="0"/>
              <a:t> </a:t>
            </a:r>
            <a:r>
              <a:rPr lang="de-DE" sz="2600" dirty="0" err="1" smtClean="0"/>
              <a:t>to</a:t>
            </a:r>
            <a:r>
              <a:rPr lang="de-DE" sz="2600" dirty="0" smtClean="0"/>
              <a:t> </a:t>
            </a:r>
            <a:r>
              <a:rPr lang="de-DE" sz="2600" dirty="0" err="1" smtClean="0"/>
              <a:t>further</a:t>
            </a:r>
            <a:r>
              <a:rPr lang="de-DE" sz="2600" dirty="0" smtClean="0"/>
              <a:t> </a:t>
            </a:r>
            <a:r>
              <a:rPr lang="de-DE" sz="2600" dirty="0" err="1" smtClean="0"/>
              <a:t>improve</a:t>
            </a:r>
            <a:r>
              <a:rPr lang="de-DE" sz="2600" dirty="0" smtClean="0"/>
              <a:t> Wulf band (&gt;900 </a:t>
            </a:r>
            <a:r>
              <a:rPr lang="de-DE" sz="2600" dirty="0" err="1" smtClean="0"/>
              <a:t>nm</a:t>
            </a:r>
            <a:r>
              <a:rPr lang="de-DE" sz="2600" dirty="0" smtClean="0"/>
              <a:t>)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the</a:t>
            </a:r>
            <a:r>
              <a:rPr lang="de-DE" sz="2600" dirty="0" smtClean="0"/>
              <a:t> </a:t>
            </a:r>
            <a:r>
              <a:rPr lang="de-DE" sz="2600" dirty="0" err="1" smtClean="0"/>
              <a:t>absorption</a:t>
            </a:r>
            <a:r>
              <a:rPr lang="de-DE" sz="2600" dirty="0" smtClean="0"/>
              <a:t> </a:t>
            </a:r>
            <a:r>
              <a:rPr lang="de-DE" sz="2600" dirty="0" err="1" smtClean="0"/>
              <a:t>minimum</a:t>
            </a:r>
            <a:r>
              <a:rPr lang="de-DE" sz="2600" dirty="0" smtClean="0"/>
              <a:t> </a:t>
            </a:r>
            <a:r>
              <a:rPr lang="de-DE" sz="2600" dirty="0" err="1" smtClean="0"/>
              <a:t>region</a:t>
            </a:r>
            <a:r>
              <a:rPr lang="de-DE" sz="2600" dirty="0" smtClean="0"/>
              <a:t> (~370 </a:t>
            </a:r>
            <a:r>
              <a:rPr lang="de-DE" sz="2600" dirty="0" err="1" smtClean="0"/>
              <a:t>nm</a:t>
            </a:r>
            <a:r>
              <a:rPr lang="de-DE" sz="2600" dirty="0" smtClean="0"/>
              <a:t>) </a:t>
            </a:r>
            <a:r>
              <a:rPr lang="de-DE" sz="2600" dirty="0" err="1" smtClean="0"/>
              <a:t>using</a:t>
            </a:r>
            <a:r>
              <a:rPr lang="de-DE" sz="2600" dirty="0" smtClean="0"/>
              <a:t> an </a:t>
            </a:r>
            <a:r>
              <a:rPr lang="de-DE" sz="2600" dirty="0" err="1" smtClean="0"/>
              <a:t>improved</a:t>
            </a:r>
            <a:r>
              <a:rPr lang="de-DE" sz="2600" dirty="0" smtClean="0"/>
              <a:t> FTS </a:t>
            </a:r>
            <a:r>
              <a:rPr lang="de-DE" sz="2600" dirty="0" err="1" smtClean="0"/>
              <a:t>setup</a:t>
            </a:r>
            <a:endParaRPr lang="de-DE" sz="2600" dirty="0" smtClean="0"/>
          </a:p>
          <a:p>
            <a:pPr>
              <a:spcBef>
                <a:spcPts val="1200"/>
              </a:spcBef>
            </a:pPr>
            <a:r>
              <a:rPr lang="de-DE" sz="2600" dirty="0" smtClean="0"/>
              <a:t>Future </a:t>
            </a:r>
            <a:r>
              <a:rPr lang="de-DE" sz="2600" dirty="0" err="1" smtClean="0"/>
              <a:t>plans</a:t>
            </a:r>
            <a:r>
              <a:rPr lang="de-DE" sz="2600" dirty="0" smtClean="0"/>
              <a:t>: TIR </a:t>
            </a:r>
            <a:r>
              <a:rPr lang="de-DE" sz="2600" dirty="0" err="1" smtClean="0"/>
              <a:t>laboratory</a:t>
            </a:r>
            <a:r>
              <a:rPr lang="de-DE" sz="2600" dirty="0" smtClean="0"/>
              <a:t> </a:t>
            </a:r>
            <a:r>
              <a:rPr lang="de-DE" sz="2600" dirty="0" err="1" smtClean="0"/>
              <a:t>measurements</a:t>
            </a:r>
            <a:r>
              <a:rPr lang="de-DE" sz="2600" dirty="0" smtClean="0"/>
              <a:t> </a:t>
            </a:r>
            <a:r>
              <a:rPr lang="de-DE" sz="2600" dirty="0" err="1" smtClean="0"/>
              <a:t>for</a:t>
            </a:r>
            <a:r>
              <a:rPr lang="de-DE" sz="2600" dirty="0" smtClean="0"/>
              <a:t> </a:t>
            </a:r>
            <a:r>
              <a:rPr lang="de-DE" sz="2600" dirty="0" err="1" smtClean="0"/>
              <a:t>improving</a:t>
            </a:r>
            <a:r>
              <a:rPr lang="de-DE" sz="2600" dirty="0" smtClean="0"/>
              <a:t> </a:t>
            </a:r>
            <a:r>
              <a:rPr lang="de-DE" sz="2600" dirty="0" err="1" smtClean="0"/>
              <a:t>consistency</a:t>
            </a:r>
            <a:r>
              <a:rPr lang="de-DE" sz="2600" dirty="0" smtClean="0"/>
              <a:t> </a:t>
            </a:r>
            <a:r>
              <a:rPr lang="de-DE" sz="2600" dirty="0" err="1" smtClean="0"/>
              <a:t>between</a:t>
            </a:r>
            <a:r>
              <a:rPr lang="de-DE" sz="2600" dirty="0" smtClean="0"/>
              <a:t> IR </a:t>
            </a:r>
            <a:r>
              <a:rPr lang="de-DE" sz="2600" dirty="0" err="1" smtClean="0"/>
              <a:t>and</a:t>
            </a:r>
            <a:r>
              <a:rPr lang="de-DE" sz="2600" dirty="0" smtClean="0"/>
              <a:t> UV </a:t>
            </a:r>
            <a:r>
              <a:rPr lang="de-DE" sz="2600" dirty="0" err="1" smtClean="0"/>
              <a:t>sensors</a:t>
            </a:r>
            <a:r>
              <a:rPr lang="de-DE" sz="2600" dirty="0" smtClean="0"/>
              <a:t> (GOME-2 vs. IASI)</a:t>
            </a:r>
          </a:p>
          <a:p>
            <a:pPr>
              <a:spcBef>
                <a:spcPts val="1200"/>
              </a:spcBef>
            </a:pPr>
            <a:r>
              <a:rPr lang="de-DE" sz="2600" dirty="0" err="1"/>
              <a:t>S</a:t>
            </a:r>
            <a:r>
              <a:rPr lang="de-DE" sz="2600" dirty="0" err="1" smtClean="0"/>
              <a:t>atellite</a:t>
            </a:r>
            <a:r>
              <a:rPr lang="de-DE" sz="2600" dirty="0" smtClean="0"/>
              <a:t> FM </a:t>
            </a:r>
            <a:r>
              <a:rPr lang="de-DE" sz="2600" dirty="0" err="1" smtClean="0"/>
              <a:t>cross-section</a:t>
            </a:r>
            <a:r>
              <a:rPr lang="de-DE" sz="2600" dirty="0" smtClean="0"/>
              <a:t> </a:t>
            </a:r>
            <a:r>
              <a:rPr lang="de-DE" sz="2600" dirty="0" err="1" smtClean="0"/>
              <a:t>at</a:t>
            </a:r>
            <a:r>
              <a:rPr lang="de-DE" sz="2600" dirty="0" smtClean="0"/>
              <a:t> medium </a:t>
            </a:r>
            <a:r>
              <a:rPr lang="de-DE" sz="2600" dirty="0" err="1" smtClean="0"/>
              <a:t>spectral</a:t>
            </a:r>
            <a:r>
              <a:rPr lang="de-DE" sz="2600" dirty="0" smtClean="0"/>
              <a:t> </a:t>
            </a:r>
            <a:r>
              <a:rPr lang="de-DE" sz="2600" dirty="0" err="1" smtClean="0"/>
              <a:t>resolution</a:t>
            </a:r>
            <a:r>
              <a:rPr lang="de-DE" sz="2600" dirty="0" smtClean="0"/>
              <a:t> </a:t>
            </a:r>
            <a:r>
              <a:rPr lang="de-DE" sz="2600" dirty="0" err="1" smtClean="0"/>
              <a:t>have</a:t>
            </a:r>
            <a:r>
              <a:rPr lang="de-DE" sz="2600" dirty="0" smtClean="0"/>
              <a:t> </a:t>
            </a:r>
            <a:r>
              <a:rPr lang="de-DE" sz="2600" dirty="0" err="1" smtClean="0"/>
              <a:t>significantly</a:t>
            </a:r>
            <a:r>
              <a:rPr lang="de-DE" sz="2600" dirty="0" smtClean="0"/>
              <a:t> </a:t>
            </a:r>
            <a:r>
              <a:rPr lang="de-DE" sz="2600" dirty="0" err="1" smtClean="0"/>
              <a:t>improved</a:t>
            </a:r>
            <a:r>
              <a:rPr lang="de-DE" sz="2600" dirty="0" smtClean="0"/>
              <a:t> </a:t>
            </a:r>
            <a:r>
              <a:rPr lang="de-DE" sz="2600" dirty="0" err="1" smtClean="0"/>
              <a:t>by</a:t>
            </a:r>
            <a:r>
              <a:rPr lang="de-DE" sz="2600" dirty="0" smtClean="0"/>
              <a:t> </a:t>
            </a:r>
            <a:r>
              <a:rPr lang="de-DE" sz="2600" dirty="0" err="1" smtClean="0"/>
              <a:t>reanalysis</a:t>
            </a:r>
            <a:endParaRPr lang="de-DE" sz="2600" dirty="0" smtClean="0"/>
          </a:p>
          <a:p>
            <a:pPr lvl="1">
              <a:spcBef>
                <a:spcPts val="1200"/>
              </a:spcBef>
            </a:pPr>
            <a:r>
              <a:rPr lang="de-DE" sz="2600" dirty="0" smtClean="0"/>
              <a:t>Do </a:t>
            </a:r>
            <a:r>
              <a:rPr lang="de-DE" sz="2600" dirty="0" err="1" smtClean="0"/>
              <a:t>we</a:t>
            </a:r>
            <a:r>
              <a:rPr lang="de-DE" sz="2600" dirty="0" smtClean="0"/>
              <a:t> </a:t>
            </a:r>
            <a:r>
              <a:rPr lang="de-DE" sz="2600" dirty="0" err="1" smtClean="0"/>
              <a:t>need</a:t>
            </a:r>
            <a:r>
              <a:rPr lang="de-DE" sz="2600" dirty="0" smtClean="0"/>
              <a:t> </a:t>
            </a:r>
            <a:r>
              <a:rPr lang="de-DE" sz="2600" dirty="0" err="1" smtClean="0"/>
              <a:t>satellite</a:t>
            </a:r>
            <a:r>
              <a:rPr lang="de-DE" sz="2600" dirty="0" smtClean="0"/>
              <a:t> FM </a:t>
            </a:r>
            <a:r>
              <a:rPr lang="de-DE" sz="2600" dirty="0" err="1" smtClean="0"/>
              <a:t>cross-section</a:t>
            </a:r>
            <a:r>
              <a:rPr lang="de-DE" sz="2600" dirty="0"/>
              <a:t>?</a:t>
            </a:r>
            <a:r>
              <a:rPr lang="de-DE" sz="2600" dirty="0" smtClean="0"/>
              <a:t> </a:t>
            </a:r>
            <a:r>
              <a:rPr lang="de-DE" sz="2600" dirty="0" err="1" smtClean="0"/>
              <a:t>yes</a:t>
            </a:r>
            <a:r>
              <a:rPr lang="de-DE" sz="2600" dirty="0" smtClean="0"/>
              <a:t>, </a:t>
            </a:r>
            <a:r>
              <a:rPr lang="de-DE" sz="2600" dirty="0" err="1" smtClean="0"/>
              <a:t>they</a:t>
            </a:r>
            <a:r>
              <a:rPr lang="de-DE" sz="2600" dirty="0" smtClean="0"/>
              <a:t> </a:t>
            </a:r>
            <a:r>
              <a:rPr lang="de-DE" sz="2600" dirty="0" err="1" smtClean="0"/>
              <a:t>are</a:t>
            </a:r>
            <a:r>
              <a:rPr lang="de-DE" sz="2600" dirty="0" smtClean="0"/>
              <a:t> </a:t>
            </a:r>
            <a:r>
              <a:rPr lang="de-DE" sz="2600" dirty="0" err="1" smtClean="0"/>
              <a:t>useful</a:t>
            </a:r>
            <a:r>
              <a:rPr lang="de-DE" sz="2600" dirty="0" smtClean="0"/>
              <a:t> </a:t>
            </a:r>
            <a:r>
              <a:rPr lang="de-DE" sz="2600" dirty="0" err="1" smtClean="0"/>
              <a:t>for</a:t>
            </a:r>
            <a:r>
              <a:rPr lang="de-DE" sz="2600" dirty="0" smtClean="0"/>
              <a:t> </a:t>
            </a:r>
            <a:r>
              <a:rPr lang="de-DE" sz="2600" dirty="0" err="1" smtClean="0"/>
              <a:t>diagnosing</a:t>
            </a:r>
            <a:r>
              <a:rPr lang="de-DE" sz="2600" dirty="0" smtClean="0"/>
              <a:t> </a:t>
            </a:r>
            <a:r>
              <a:rPr lang="de-DE" sz="2600" dirty="0" err="1" smtClean="0"/>
              <a:t>instrument</a:t>
            </a:r>
            <a:r>
              <a:rPr lang="de-DE" sz="2600" dirty="0" smtClean="0"/>
              <a:t> </a:t>
            </a:r>
            <a:r>
              <a:rPr lang="de-DE" sz="2600" dirty="0" err="1" smtClean="0"/>
              <a:t>performance</a:t>
            </a:r>
            <a:r>
              <a:rPr lang="de-DE" sz="2600" dirty="0" smtClean="0"/>
              <a:t> (</a:t>
            </a:r>
            <a:r>
              <a:rPr lang="de-DE" sz="2600" dirty="0" err="1" smtClean="0"/>
              <a:t>spectral</a:t>
            </a:r>
            <a:r>
              <a:rPr lang="de-DE" sz="2600" dirty="0" smtClean="0"/>
              <a:t> </a:t>
            </a:r>
            <a:r>
              <a:rPr lang="de-DE" sz="2600" dirty="0" err="1" smtClean="0"/>
              <a:t>resolution</a:t>
            </a:r>
            <a:r>
              <a:rPr lang="de-DE" sz="2600" dirty="0" smtClean="0"/>
              <a:t>, SNR, etc</a:t>
            </a:r>
            <a:r>
              <a:rPr lang="de-DE" sz="2600" dirty="0"/>
              <a:t>.</a:t>
            </a:r>
            <a:r>
              <a:rPr lang="de-DE" sz="2600" dirty="0" smtClean="0"/>
              <a:t>) </a:t>
            </a:r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00986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de-DE" dirty="0" smtClean="0"/>
              <a:t>Motivation</a:t>
            </a:r>
          </a:p>
          <a:p>
            <a:pPr>
              <a:spcBef>
                <a:spcPts val="1800"/>
              </a:spcBef>
            </a:pPr>
            <a:r>
              <a:rPr lang="de-DE" dirty="0" smtClean="0"/>
              <a:t>New </a:t>
            </a:r>
            <a:r>
              <a:rPr lang="de-DE" dirty="0" err="1" smtClean="0"/>
              <a:t>broadband</a:t>
            </a:r>
            <a:r>
              <a:rPr lang="de-DE" dirty="0" smtClean="0"/>
              <a:t> high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 UV/VIS/NIR </a:t>
            </a:r>
            <a:r>
              <a:rPr lang="de-DE" dirty="0" err="1" smtClean="0"/>
              <a:t>ozone</a:t>
            </a:r>
            <a:r>
              <a:rPr lang="de-DE" dirty="0" smtClean="0"/>
              <a:t> </a:t>
            </a:r>
            <a:r>
              <a:rPr lang="de-DE" dirty="0" err="1" smtClean="0"/>
              <a:t>cross-section</a:t>
            </a:r>
            <a:r>
              <a:rPr lang="de-DE" dirty="0" smtClean="0"/>
              <a:t> (</a:t>
            </a:r>
            <a:r>
              <a:rPr lang="de-DE" dirty="0" err="1" smtClean="0"/>
              <a:t>Serdyuchenko</a:t>
            </a:r>
            <a:r>
              <a:rPr lang="de-DE" dirty="0" smtClean="0"/>
              <a:t>  et al.)</a:t>
            </a:r>
          </a:p>
          <a:p>
            <a:pPr lvl="1">
              <a:spcBef>
                <a:spcPts val="1800"/>
              </a:spcBef>
            </a:pPr>
            <a:r>
              <a:rPr lang="de-DE" dirty="0" err="1" smtClean="0"/>
              <a:t>Serdyuchenko</a:t>
            </a:r>
            <a:r>
              <a:rPr lang="de-DE" dirty="0" smtClean="0"/>
              <a:t> et al., </a:t>
            </a:r>
            <a:r>
              <a:rPr lang="de-DE" dirty="0" err="1" smtClean="0"/>
              <a:t>Gorshelev</a:t>
            </a:r>
            <a:r>
              <a:rPr lang="de-DE" dirty="0" smtClean="0"/>
              <a:t> et al.,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revision</a:t>
            </a:r>
            <a:r>
              <a:rPr lang="de-DE" dirty="0" smtClean="0"/>
              <a:t>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submitted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AMTD</a:t>
            </a:r>
          </a:p>
          <a:p>
            <a:pPr>
              <a:spcBef>
                <a:spcPts val="1800"/>
              </a:spcBef>
            </a:pPr>
            <a:r>
              <a:rPr lang="de-DE" dirty="0" smtClean="0"/>
              <a:t>Updated SCIAMACHY FM (Bogumil et al.)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revised</a:t>
            </a:r>
            <a:r>
              <a:rPr lang="de-DE" dirty="0" smtClean="0"/>
              <a:t> GOME2 FM3 (</a:t>
            </a:r>
            <a:r>
              <a:rPr lang="de-DE" dirty="0" err="1" smtClean="0"/>
              <a:t>Metop</a:t>
            </a:r>
            <a:r>
              <a:rPr lang="de-DE" dirty="0" smtClean="0"/>
              <a:t> A) </a:t>
            </a:r>
            <a:r>
              <a:rPr lang="de-DE" dirty="0" err="1" smtClean="0"/>
              <a:t>cross-sections</a:t>
            </a:r>
            <a:endParaRPr lang="de-DE" dirty="0" smtClean="0"/>
          </a:p>
          <a:p>
            <a:pPr lvl="1">
              <a:spcBef>
                <a:spcPts val="1800"/>
              </a:spcBef>
            </a:pPr>
            <a:r>
              <a:rPr lang="de-DE" dirty="0" err="1" smtClean="0"/>
              <a:t>Chehade</a:t>
            </a:r>
            <a:r>
              <a:rPr lang="de-DE" dirty="0" smtClean="0"/>
              <a:t> et al., AMTD, 2012 &amp; 2013</a:t>
            </a:r>
          </a:p>
          <a:p>
            <a:pPr>
              <a:spcBef>
                <a:spcPts val="1800"/>
              </a:spcBef>
            </a:pPr>
            <a:r>
              <a:rPr lang="de-DE" dirty="0"/>
              <a:t>I</a:t>
            </a:r>
            <a:r>
              <a:rPr lang="de-DE" dirty="0" smtClean="0"/>
              <a:t>mpact on </a:t>
            </a:r>
            <a:r>
              <a:rPr lang="de-DE" dirty="0" err="1" smtClean="0"/>
              <a:t>ozone</a:t>
            </a:r>
            <a:r>
              <a:rPr lang="de-DE" dirty="0" smtClean="0"/>
              <a:t> </a:t>
            </a:r>
            <a:r>
              <a:rPr lang="de-DE" dirty="0" err="1" smtClean="0"/>
              <a:t>retrieval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977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broad</a:t>
            </a:r>
            <a:r>
              <a:rPr lang="de-DE" dirty="0" smtClean="0"/>
              <a:t> band </a:t>
            </a:r>
            <a:r>
              <a:rPr lang="de-DE" dirty="0" err="1" smtClean="0"/>
              <a:t>ozone</a:t>
            </a:r>
            <a:r>
              <a:rPr lang="de-DE" dirty="0" smtClean="0"/>
              <a:t> </a:t>
            </a:r>
            <a:r>
              <a:rPr lang="de-DE" dirty="0" err="1" smtClean="0"/>
              <a:t>cross-sections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5769260"/>
            <a:ext cx="8424936" cy="972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err="1" smtClean="0"/>
              <a:t>Consistency</a:t>
            </a:r>
            <a:r>
              <a:rPr lang="de-DE" sz="2800" dirty="0" smtClean="0"/>
              <a:t> in UV/</a:t>
            </a:r>
            <a:r>
              <a:rPr lang="de-DE" sz="2800" dirty="0" err="1" smtClean="0"/>
              <a:t>Vis</a:t>
            </a:r>
            <a:r>
              <a:rPr lang="de-DE" sz="2800" dirty="0" smtClean="0"/>
              <a:t> </a:t>
            </a:r>
            <a:r>
              <a:rPr lang="de-DE" sz="2800" dirty="0" err="1" smtClean="0"/>
              <a:t>ozone</a:t>
            </a:r>
            <a:r>
              <a:rPr lang="de-DE" sz="2800" dirty="0" smtClean="0"/>
              <a:t> (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trace</a:t>
            </a:r>
            <a:r>
              <a:rPr lang="de-DE" sz="2800" dirty="0" smtClean="0"/>
              <a:t> gas/</a:t>
            </a:r>
            <a:r>
              <a:rPr lang="de-DE" sz="2800" dirty="0" err="1" smtClean="0"/>
              <a:t>aerosol</a:t>
            </a:r>
            <a:r>
              <a:rPr lang="de-DE" sz="2800" dirty="0" smtClean="0"/>
              <a:t>) </a:t>
            </a:r>
            <a:r>
              <a:rPr lang="de-DE" sz="2800" dirty="0" smtClean="0"/>
              <a:t>remote </a:t>
            </a:r>
            <a:r>
              <a:rPr lang="de-DE" sz="2800" dirty="0" err="1" smtClean="0"/>
              <a:t>sensing</a:t>
            </a:r>
            <a:r>
              <a:rPr lang="de-DE" sz="2800" dirty="0" smtClean="0"/>
              <a:t>!</a:t>
            </a:r>
            <a:endParaRPr lang="de-DE" sz="2800" dirty="0"/>
          </a:p>
        </p:txBody>
      </p:sp>
      <p:pic>
        <p:nvPicPr>
          <p:cNvPr id="4" name="Picture 4" descr="K293channels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1200" y="795913"/>
            <a:ext cx="6839710" cy="48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2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high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7986" y="5661248"/>
            <a:ext cx="6808029" cy="9721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800" dirty="0" err="1" smtClean="0"/>
              <a:t>Convolution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smtClean="0"/>
              <a:t>medium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low</a:t>
            </a:r>
            <a:r>
              <a:rPr lang="de-DE" sz="2800" dirty="0" smtClean="0"/>
              <a:t> </a:t>
            </a:r>
            <a:r>
              <a:rPr lang="de-DE" sz="2800" dirty="0" err="1" smtClean="0"/>
              <a:t>spectral</a:t>
            </a:r>
            <a:r>
              <a:rPr lang="de-DE" sz="2800" dirty="0" smtClean="0"/>
              <a:t> </a:t>
            </a:r>
            <a:r>
              <a:rPr lang="de-DE" sz="2800" dirty="0" err="1" smtClean="0"/>
              <a:t>resolution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any</a:t>
            </a:r>
            <a:r>
              <a:rPr lang="de-DE" sz="2800" dirty="0" smtClean="0"/>
              <a:t> remote </a:t>
            </a:r>
            <a:r>
              <a:rPr lang="de-DE" sz="2800" dirty="0" err="1" smtClean="0"/>
              <a:t>sensing</a:t>
            </a:r>
            <a:r>
              <a:rPr lang="de-DE" sz="2800" dirty="0" smtClean="0"/>
              <a:t> </a:t>
            </a:r>
            <a:r>
              <a:rPr lang="de-DE" sz="2800" dirty="0" err="1" smtClean="0"/>
              <a:t>instruments</a:t>
            </a:r>
            <a:r>
              <a:rPr lang="de-DE" sz="2800" dirty="0" smtClean="0"/>
              <a:t>!</a:t>
            </a:r>
            <a:endParaRPr lang="de-DE" sz="2800" dirty="0"/>
          </a:p>
        </p:txBody>
      </p:sp>
      <p:pic>
        <p:nvPicPr>
          <p:cNvPr id="5" name="Picture 5" descr="K293channelsAl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1200" y="795600"/>
            <a:ext cx="6839711" cy="48348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91795" y="956378"/>
            <a:ext cx="234589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600" dirty="0" err="1" smtClean="0"/>
              <a:t>Serdyuchenko</a:t>
            </a:r>
            <a:r>
              <a:rPr lang="de-DE" sz="1600" dirty="0" smtClean="0"/>
              <a:t> et al. (high)</a:t>
            </a:r>
          </a:p>
          <a:p>
            <a:pPr>
              <a:lnSpc>
                <a:spcPct val="90000"/>
              </a:lnSpc>
            </a:pPr>
            <a:r>
              <a:rPr lang="de-DE" sz="1600" dirty="0" smtClean="0"/>
              <a:t>GOME FM </a:t>
            </a:r>
            <a:r>
              <a:rPr lang="de-DE" sz="1600" dirty="0" smtClean="0"/>
              <a:t>(</a:t>
            </a:r>
            <a:r>
              <a:rPr lang="de-DE" sz="1600" dirty="0" smtClean="0"/>
              <a:t>medium</a:t>
            </a:r>
            <a:r>
              <a:rPr lang="de-DE" sz="1600" dirty="0" smtClean="0"/>
              <a:t>)</a:t>
            </a:r>
            <a:endParaRPr lang="de-DE" sz="1600" dirty="0" smtClean="0"/>
          </a:p>
          <a:p>
            <a:pPr>
              <a:lnSpc>
                <a:spcPct val="90000"/>
              </a:lnSpc>
            </a:pPr>
            <a:r>
              <a:rPr lang="de-DE" sz="1600" dirty="0" smtClean="0"/>
              <a:t>SCIAMACHY FM </a:t>
            </a:r>
            <a:r>
              <a:rPr lang="de-DE" sz="1600" dirty="0" smtClean="0"/>
              <a:t>(</a:t>
            </a:r>
            <a:r>
              <a:rPr lang="de-DE" sz="1600" dirty="0" smtClean="0"/>
              <a:t>medium</a:t>
            </a:r>
            <a:r>
              <a:rPr lang="de-DE" sz="1600" dirty="0" smtClean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4169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Not </a:t>
            </a:r>
            <a:r>
              <a:rPr lang="de-DE" dirty="0" err="1" smtClean="0"/>
              <a:t>many</a:t>
            </a:r>
            <a:r>
              <a:rPr lang="de-DE" dirty="0" smtClean="0"/>
              <a:t> high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broad</a:t>
            </a:r>
            <a:r>
              <a:rPr lang="de-DE" dirty="0" smtClean="0"/>
              <a:t> </a:t>
            </a:r>
            <a:r>
              <a:rPr lang="de-DE" dirty="0" err="1" smtClean="0"/>
              <a:t>coverage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7" name="Picture 4" descr="K293channels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1200" y="795600"/>
            <a:ext cx="6839711" cy="48348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91795" y="963280"/>
            <a:ext cx="23458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DE" sz="1600" dirty="0" err="1" smtClean="0"/>
              <a:t>Serdyuchenko</a:t>
            </a:r>
            <a:r>
              <a:rPr lang="de-DE" sz="1600" dirty="0" smtClean="0"/>
              <a:t> et al. (high)</a:t>
            </a:r>
          </a:p>
          <a:p>
            <a:pPr>
              <a:lnSpc>
                <a:spcPct val="85000"/>
              </a:lnSpc>
            </a:pPr>
            <a:r>
              <a:rPr lang="de-DE" sz="1600" dirty="0" smtClean="0"/>
              <a:t>GOME FM </a:t>
            </a:r>
            <a:r>
              <a:rPr lang="de-DE" sz="1600" dirty="0" smtClean="0"/>
              <a:t>(</a:t>
            </a:r>
            <a:r>
              <a:rPr lang="de-DE" sz="1600" dirty="0" smtClean="0"/>
              <a:t>medium</a:t>
            </a:r>
            <a:r>
              <a:rPr lang="de-DE" sz="1600" dirty="0" smtClean="0"/>
              <a:t>)</a:t>
            </a:r>
            <a:endParaRPr lang="de-DE" sz="1600" dirty="0" smtClean="0"/>
          </a:p>
          <a:p>
            <a:pPr>
              <a:lnSpc>
                <a:spcPct val="85000"/>
              </a:lnSpc>
            </a:pPr>
            <a:r>
              <a:rPr lang="de-DE" sz="1600" dirty="0" smtClean="0"/>
              <a:t>SCIAMACHY FM </a:t>
            </a:r>
            <a:r>
              <a:rPr lang="de-DE" sz="1600" dirty="0" smtClean="0"/>
              <a:t>(</a:t>
            </a:r>
            <a:r>
              <a:rPr lang="de-DE" sz="1600" dirty="0" smtClean="0"/>
              <a:t>medium</a:t>
            </a:r>
            <a:r>
              <a:rPr lang="de-DE" sz="1600" dirty="0" smtClean="0"/>
              <a:t>)</a:t>
            </a:r>
            <a:endParaRPr lang="de-DE" sz="1600" dirty="0" smtClean="0"/>
          </a:p>
          <a:p>
            <a:pPr>
              <a:lnSpc>
                <a:spcPct val="85000"/>
              </a:lnSpc>
            </a:pPr>
            <a:r>
              <a:rPr lang="de-DE" sz="1600" dirty="0" smtClean="0"/>
              <a:t>(high)</a:t>
            </a:r>
          </a:p>
          <a:p>
            <a:pPr>
              <a:lnSpc>
                <a:spcPct val="85000"/>
              </a:lnSpc>
            </a:pPr>
            <a:r>
              <a:rPr lang="de-DE" sz="1600" dirty="0" smtClean="0"/>
              <a:t>(high)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" y="5352008"/>
            <a:ext cx="9144000" cy="1484784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</a:pPr>
            <a:r>
              <a:rPr lang="de-DE" sz="1900" dirty="0" smtClean="0"/>
              <a:t>BMD (</a:t>
            </a:r>
            <a:r>
              <a:rPr lang="de-DE" sz="1900" dirty="0" err="1" smtClean="0"/>
              <a:t>Brion</a:t>
            </a:r>
            <a:r>
              <a:rPr lang="de-DE" sz="1900" dirty="0" smtClean="0"/>
              <a:t>/</a:t>
            </a:r>
            <a:r>
              <a:rPr lang="de-DE" sz="1900" dirty="0" err="1" smtClean="0"/>
              <a:t>Malicet</a:t>
            </a:r>
            <a:r>
              <a:rPr lang="de-DE" sz="1900" dirty="0" smtClean="0"/>
              <a:t>/</a:t>
            </a:r>
            <a:r>
              <a:rPr lang="de-DE" sz="1900" dirty="0" err="1" smtClean="0"/>
              <a:t>Daumont</a:t>
            </a:r>
            <a:r>
              <a:rPr lang="de-DE" sz="1900" dirty="0"/>
              <a:t>)</a:t>
            </a:r>
            <a:endParaRPr lang="de-DE" sz="1900" dirty="0" smtClean="0"/>
          </a:p>
          <a:p>
            <a:pPr lvl="1">
              <a:spcBef>
                <a:spcPts val="0"/>
              </a:spcBef>
            </a:pPr>
            <a:r>
              <a:rPr lang="de-DE" sz="1900" dirty="0" err="1" smtClean="0"/>
              <a:t>five</a:t>
            </a:r>
            <a:r>
              <a:rPr lang="de-DE" sz="1900" dirty="0" smtClean="0"/>
              <a:t> </a:t>
            </a:r>
            <a:r>
              <a:rPr lang="de-DE" sz="1900" dirty="0" err="1" smtClean="0"/>
              <a:t>temperatures</a:t>
            </a:r>
            <a:r>
              <a:rPr lang="de-DE" sz="1900" dirty="0" smtClean="0"/>
              <a:t> (218 K </a:t>
            </a:r>
            <a:r>
              <a:rPr lang="de-DE" sz="1900" dirty="0" err="1" smtClean="0"/>
              <a:t>lowest</a:t>
            </a:r>
            <a:r>
              <a:rPr lang="de-DE" sz="1900" dirty="0" smtClean="0"/>
              <a:t>), </a:t>
            </a:r>
            <a:r>
              <a:rPr lang="de-DE" sz="1900" dirty="0" err="1" smtClean="0"/>
              <a:t>complete</a:t>
            </a:r>
            <a:r>
              <a:rPr lang="de-DE" sz="1900" dirty="0" smtClean="0"/>
              <a:t> Chappuis </a:t>
            </a:r>
            <a:r>
              <a:rPr lang="de-DE" sz="1900" dirty="0" smtClean="0"/>
              <a:t>band </a:t>
            </a:r>
            <a:r>
              <a:rPr lang="de-DE" sz="1900" dirty="0" err="1" smtClean="0"/>
              <a:t>only</a:t>
            </a:r>
            <a:r>
              <a:rPr lang="de-DE" sz="1900" dirty="0" smtClean="0"/>
              <a:t> </a:t>
            </a:r>
            <a:r>
              <a:rPr lang="de-DE" sz="1900" dirty="0" err="1" smtClean="0"/>
              <a:t>at</a:t>
            </a:r>
            <a:r>
              <a:rPr lang="de-DE" sz="1900" dirty="0" smtClean="0"/>
              <a:t> </a:t>
            </a:r>
            <a:r>
              <a:rPr lang="de-DE" sz="1900" dirty="0" err="1" smtClean="0"/>
              <a:t>room</a:t>
            </a:r>
            <a:r>
              <a:rPr lang="de-DE" sz="1900" dirty="0" smtClean="0"/>
              <a:t> </a:t>
            </a:r>
            <a:r>
              <a:rPr lang="de-DE" sz="1900" dirty="0" err="1" smtClean="0"/>
              <a:t>temperature</a:t>
            </a:r>
            <a:r>
              <a:rPr lang="de-DE" sz="1900" dirty="0" smtClean="0"/>
              <a:t>, absolute</a:t>
            </a:r>
          </a:p>
          <a:p>
            <a:pPr>
              <a:spcBef>
                <a:spcPts val="0"/>
              </a:spcBef>
            </a:pPr>
            <a:endParaRPr lang="de-DE" sz="1900" dirty="0" smtClean="0"/>
          </a:p>
          <a:p>
            <a:pPr>
              <a:spcBef>
                <a:spcPts val="0"/>
              </a:spcBef>
            </a:pPr>
            <a:r>
              <a:rPr lang="de-DE" sz="1900" dirty="0" smtClean="0"/>
              <a:t>BP (Bass/</a:t>
            </a:r>
            <a:r>
              <a:rPr lang="de-DE" sz="1900" dirty="0" err="1" smtClean="0"/>
              <a:t>Paur</a:t>
            </a:r>
            <a:r>
              <a:rPr lang="de-DE" sz="19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de-DE" sz="1900" dirty="0" err="1" smtClean="0"/>
              <a:t>five</a:t>
            </a:r>
            <a:r>
              <a:rPr lang="de-DE" sz="1900" dirty="0" smtClean="0"/>
              <a:t> </a:t>
            </a:r>
            <a:r>
              <a:rPr lang="de-DE" sz="1900" dirty="0" err="1" smtClean="0"/>
              <a:t>temperatures</a:t>
            </a:r>
            <a:r>
              <a:rPr lang="de-DE" sz="1900" dirty="0" smtClean="0"/>
              <a:t>, </a:t>
            </a:r>
            <a:r>
              <a:rPr lang="de-DE" sz="1900" dirty="0" err="1" smtClean="0"/>
              <a:t>only</a:t>
            </a:r>
            <a:r>
              <a:rPr lang="de-DE" sz="1900" dirty="0" smtClean="0"/>
              <a:t> UV (&lt;340 </a:t>
            </a:r>
            <a:r>
              <a:rPr lang="de-DE" sz="1900" dirty="0" err="1" smtClean="0"/>
              <a:t>nm</a:t>
            </a:r>
            <a:r>
              <a:rPr lang="de-DE" sz="1900" dirty="0" smtClean="0"/>
              <a:t>), „</a:t>
            </a:r>
            <a:r>
              <a:rPr lang="de-DE" sz="1900" dirty="0" err="1" smtClean="0"/>
              <a:t>noisy</a:t>
            </a:r>
            <a:r>
              <a:rPr lang="de-DE" sz="1900" dirty="0" smtClean="0"/>
              <a:t>“ in </a:t>
            </a:r>
            <a:r>
              <a:rPr lang="de-DE" sz="1900" dirty="0" err="1" smtClean="0"/>
              <a:t>the</a:t>
            </a:r>
            <a:r>
              <a:rPr lang="de-DE" sz="1900" dirty="0" smtClean="0"/>
              <a:t> Huggins band (&gt; 325 </a:t>
            </a:r>
            <a:r>
              <a:rPr lang="de-DE" sz="1900" dirty="0" err="1" smtClean="0"/>
              <a:t>nm</a:t>
            </a:r>
            <a:r>
              <a:rPr lang="de-DE" sz="1900" dirty="0" smtClean="0"/>
              <a:t>), relative (</a:t>
            </a:r>
            <a:r>
              <a:rPr lang="de-DE" sz="1900" dirty="0" err="1" smtClean="0"/>
              <a:t>scaled</a:t>
            </a:r>
            <a:r>
              <a:rPr lang="de-DE" sz="1900" dirty="0" smtClean="0"/>
              <a:t> </a:t>
            </a:r>
            <a:r>
              <a:rPr lang="de-DE" sz="1900" dirty="0" err="1" smtClean="0"/>
              <a:t>to</a:t>
            </a:r>
            <a:r>
              <a:rPr lang="de-DE" sz="1900" dirty="0" smtClean="0"/>
              <a:t> Hearn 1961)</a:t>
            </a:r>
            <a:endParaRPr lang="de-DE" sz="1900" dirty="0"/>
          </a:p>
        </p:txBody>
      </p:sp>
    </p:spTree>
    <p:extLst>
      <p:ext uri="{BB962C8B-B14F-4D97-AF65-F5344CB8AC3E}">
        <p14:creationId xmlns:p14="http://schemas.microsoft.com/office/powerpoint/2010/main" val="12326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</a:t>
            </a:r>
            <a:r>
              <a:rPr lang="de-DE" dirty="0" err="1" smtClean="0"/>
              <a:t>ew</a:t>
            </a:r>
            <a:r>
              <a:rPr lang="de-DE" dirty="0" smtClean="0"/>
              <a:t> </a:t>
            </a:r>
            <a:r>
              <a:rPr lang="de-DE" dirty="0" err="1"/>
              <a:t>o</a:t>
            </a:r>
            <a:r>
              <a:rPr lang="de-DE" dirty="0" err="1" smtClean="0"/>
              <a:t>zone</a:t>
            </a:r>
            <a:r>
              <a:rPr lang="de-DE" dirty="0" smtClean="0"/>
              <a:t> </a:t>
            </a:r>
            <a:r>
              <a:rPr lang="de-DE" dirty="0" err="1" smtClean="0"/>
              <a:t>cross-sections</a:t>
            </a:r>
            <a:r>
              <a:rPr lang="de-DE" dirty="0" smtClean="0"/>
              <a:t> (</a:t>
            </a:r>
            <a:r>
              <a:rPr lang="de-DE" dirty="0" err="1" smtClean="0"/>
              <a:t>Serdyuchenko</a:t>
            </a:r>
            <a:r>
              <a:rPr lang="de-DE" dirty="0" smtClean="0"/>
              <a:t> et al.)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764704"/>
            <a:ext cx="4464496" cy="4536503"/>
          </a:xfrm>
        </p:spPr>
        <p:txBody>
          <a:bodyPr>
            <a:normAutofit fontScale="77500" lnSpcReduction="20000"/>
          </a:bodyPr>
          <a:lstStyle/>
          <a:p>
            <a:pPr marL="355600" indent="-2667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en-US" dirty="0" smtClean="0">
                <a:cs typeface="Times New Roman" pitchFamily="18" charset="0"/>
              </a:rPr>
              <a:t>to set-ups:  </a:t>
            </a:r>
          </a:p>
          <a:p>
            <a:pPr marL="533400" lvl="1" indent="-26670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tabLst>
                <a:tab pos="266700" algn="l"/>
              </a:tabLst>
              <a:defRPr/>
            </a:pPr>
            <a:r>
              <a:rPr lang="en-US" dirty="0" err="1" smtClean="0">
                <a:cs typeface="Times New Roman" pitchFamily="18" charset="0"/>
              </a:rPr>
              <a:t>Echelle</a:t>
            </a:r>
            <a:r>
              <a:rPr lang="en-US" dirty="0" smtClean="0">
                <a:cs typeface="Times New Roman" pitchFamily="18" charset="0"/>
              </a:rPr>
              <a:t> (UV) </a:t>
            </a:r>
          </a:p>
          <a:p>
            <a:pPr marL="533400" lvl="1" indent="-266700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tabLst>
                <a:tab pos="266700" algn="l"/>
              </a:tabLst>
              <a:defRPr/>
            </a:pPr>
            <a:r>
              <a:rPr lang="en-US" dirty="0" smtClean="0">
                <a:cs typeface="Times New Roman" pitchFamily="18" charset="0"/>
              </a:rPr>
              <a:t>FTS (near UV and VIS/NIR)</a:t>
            </a:r>
          </a:p>
          <a:p>
            <a:pPr marL="355600" indent="-2667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237-1050 nm</a:t>
            </a:r>
          </a:p>
          <a:p>
            <a:pPr marL="355600" indent="-2667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en-US" dirty="0">
                <a:cs typeface="Times New Roman" pitchFamily="18" charset="0"/>
              </a:rPr>
              <a:t>temperature: range 193K-293K in steps of </a:t>
            </a:r>
            <a:r>
              <a:rPr lang="en-US" dirty="0" smtClean="0">
                <a:cs typeface="Times New Roman" pitchFamily="18" charset="0"/>
              </a:rPr>
              <a:t>10K (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11 temperatures</a:t>
            </a:r>
            <a:r>
              <a:rPr lang="en-US" dirty="0" smtClean="0">
                <a:cs typeface="Times New Roman" pitchFamily="18" charset="0"/>
              </a:rPr>
              <a:t>)</a:t>
            </a:r>
            <a:endParaRPr lang="en-US" dirty="0">
              <a:cs typeface="Times New Roman" pitchFamily="18" charset="0"/>
            </a:endParaRPr>
          </a:p>
          <a:p>
            <a:pPr marL="355600" indent="-2667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en-US" dirty="0" smtClean="0">
                <a:cs typeface="Times New Roman" pitchFamily="18" charset="0"/>
              </a:rPr>
              <a:t>spectral </a:t>
            </a:r>
            <a:r>
              <a:rPr lang="en-US" dirty="0">
                <a:cs typeface="Times New Roman" pitchFamily="18" charset="0"/>
              </a:rPr>
              <a:t>resolution of about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0.02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nm</a:t>
            </a:r>
          </a:p>
          <a:p>
            <a:pPr marL="355600" indent="-26670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bsolute measurements </a:t>
            </a:r>
            <a:r>
              <a:rPr lang="en-US" dirty="0" smtClean="0">
                <a:cs typeface="Times New Roman" pitchFamily="18" charset="0"/>
              </a:rPr>
              <a:t>(pure ozone)</a:t>
            </a:r>
            <a:endParaRPr lang="en-US" dirty="0">
              <a:cs typeface="Times New Roman" pitchFamily="18" charset="0"/>
            </a:endParaRPr>
          </a:p>
          <a:p>
            <a:pPr marL="88900" indent="0">
              <a:buNone/>
              <a:tabLst>
                <a:tab pos="266700" algn="l"/>
              </a:tabLst>
            </a:pPr>
            <a:endParaRPr lang="de-DE" dirty="0"/>
          </a:p>
        </p:txBody>
      </p:sp>
      <p:pic>
        <p:nvPicPr>
          <p:cNvPr id="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79513"/>
            <a:ext cx="4176713" cy="291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pic>
        <p:nvPicPr>
          <p:cNvPr id="5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r="1110" b="3050"/>
          <a:stretch>
            <a:fillRect/>
          </a:stretch>
        </p:blipFill>
        <p:spPr>
          <a:xfrm>
            <a:off x="4572000" y="620688"/>
            <a:ext cx="4176464" cy="2888636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7" name="Grafik 6" descr="trapwithozo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7336" y="4797153"/>
            <a:ext cx="1944623" cy="1782856"/>
          </a:xfrm>
          <a:prstGeom prst="rect">
            <a:avLst/>
          </a:prstGeom>
          <a:ln w="22225"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899592" y="5445224"/>
            <a:ext cx="1268232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i="1" dirty="0">
                <a:solidFill>
                  <a:srgbClr val="0070C0"/>
                </a:solidFill>
              </a:rPr>
              <a:t>p</a:t>
            </a:r>
            <a:r>
              <a:rPr lang="de-DE" i="1" dirty="0" smtClean="0">
                <a:solidFill>
                  <a:srgbClr val="0070C0"/>
                </a:solidFill>
              </a:rPr>
              <a:t>ure </a:t>
            </a:r>
            <a:r>
              <a:rPr lang="de-DE" i="1" dirty="0" err="1" smtClean="0">
                <a:solidFill>
                  <a:srgbClr val="0070C0"/>
                </a:solidFill>
              </a:rPr>
              <a:t>ozone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  <a:endParaRPr lang="de-DE" i="1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e-DE" i="1" dirty="0" err="1" smtClean="0">
                <a:solidFill>
                  <a:srgbClr val="0070C0"/>
                </a:solidFill>
              </a:rPr>
              <a:t>trapped</a:t>
            </a:r>
            <a:r>
              <a:rPr lang="de-DE" i="1" dirty="0" smtClean="0">
                <a:solidFill>
                  <a:srgbClr val="0070C0"/>
                </a:solidFill>
              </a:rPr>
              <a:t> in</a:t>
            </a:r>
            <a:endParaRPr lang="de-DE" i="1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e-DE" i="1" dirty="0">
                <a:solidFill>
                  <a:srgbClr val="0070C0"/>
                </a:solidFill>
              </a:rPr>
              <a:t>l</a:t>
            </a:r>
            <a:r>
              <a:rPr lang="de-DE" i="1" dirty="0" smtClean="0">
                <a:solidFill>
                  <a:srgbClr val="0070C0"/>
                </a:solidFill>
              </a:rPr>
              <a:t>iquid N2</a:t>
            </a:r>
            <a:endParaRPr lang="de-DE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Error </a:t>
            </a:r>
            <a:r>
              <a:rPr lang="de-DE" dirty="0" err="1" smtClean="0"/>
              <a:t>budgets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broad</a:t>
            </a:r>
            <a:r>
              <a:rPr lang="de-DE" dirty="0" smtClean="0"/>
              <a:t> band </a:t>
            </a:r>
            <a:r>
              <a:rPr lang="de-DE" dirty="0" err="1" smtClean="0"/>
              <a:t>ozone</a:t>
            </a:r>
            <a:r>
              <a:rPr lang="de-DE" dirty="0" smtClean="0"/>
              <a:t>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sections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08823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de-DE" dirty="0" err="1" smtClean="0"/>
              <a:t>Uncertainty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broad</a:t>
            </a:r>
            <a:r>
              <a:rPr lang="de-DE" dirty="0" smtClean="0"/>
              <a:t> band </a:t>
            </a:r>
            <a:r>
              <a:rPr lang="de-DE" dirty="0" err="1" smtClean="0"/>
              <a:t>ozone</a:t>
            </a:r>
            <a:r>
              <a:rPr lang="de-DE" dirty="0" smtClean="0"/>
              <a:t> </a:t>
            </a:r>
            <a:r>
              <a:rPr lang="de-DE" dirty="0" err="1" smtClean="0"/>
              <a:t>cross-section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incl. </a:t>
            </a:r>
            <a:r>
              <a:rPr lang="de-DE" dirty="0" err="1" smtClean="0"/>
              <a:t>Serdyuchenko</a:t>
            </a:r>
            <a:r>
              <a:rPr lang="de-DE" dirty="0" smtClean="0"/>
              <a:t> et al. </a:t>
            </a:r>
            <a:r>
              <a:rPr lang="de-DE" dirty="0" err="1"/>
              <a:t>i</a:t>
            </a:r>
            <a:r>
              <a:rPr lang="de-DE" dirty="0" err="1" smtClean="0"/>
              <a:t>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2%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higher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de-DE" dirty="0" smtClean="0"/>
              <a:t>Agreement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Serdyuchenko</a:t>
            </a:r>
            <a:r>
              <a:rPr lang="de-DE" dirty="0" smtClean="0"/>
              <a:t> et al.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broadband</a:t>
            </a:r>
            <a:r>
              <a:rPr lang="de-DE" dirty="0" smtClean="0"/>
              <a:t> </a:t>
            </a:r>
            <a:r>
              <a:rPr lang="de-DE" dirty="0" err="1" smtClean="0"/>
              <a:t>ozone</a:t>
            </a:r>
            <a:r>
              <a:rPr lang="de-DE" dirty="0" smtClean="0"/>
              <a:t> </a:t>
            </a:r>
            <a:r>
              <a:rPr lang="de-DE" dirty="0" err="1" smtClean="0"/>
              <a:t>cross-section</a:t>
            </a:r>
            <a:r>
              <a:rPr lang="de-DE" dirty="0" smtClean="0"/>
              <a:t> </a:t>
            </a:r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experimental </a:t>
            </a:r>
            <a:r>
              <a:rPr lang="de-DE" dirty="0" err="1" smtClean="0"/>
              <a:t>uncertainty</a:t>
            </a: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592334"/>
              </p:ext>
            </p:extLst>
          </p:nvPr>
        </p:nvGraphicFramePr>
        <p:xfrm>
          <a:off x="323527" y="1412776"/>
          <a:ext cx="8496945" cy="25603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3528392"/>
                <a:gridCol w="1728192"/>
                <a:gridCol w="1503759"/>
                <a:gridCol w="1736602"/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set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FWHM, nm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Calibration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Uncertainty, %</a:t>
                      </a:r>
                      <a:endParaRPr lang="en-US" sz="1600" dirty="0"/>
                    </a:p>
                  </a:txBody>
                  <a:tcPr marL="45720" marR="4572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Burrows et al., 1999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0.17  @ 330 nm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absolute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2.6 – 4.6</a:t>
                      </a:r>
                      <a:endParaRPr lang="en-US" sz="1600" dirty="0"/>
                    </a:p>
                  </a:txBody>
                  <a:tcPr marL="45720" marR="4572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Bogumil</a:t>
                      </a:r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et al., 2003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0.20 @ 330 nm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Using BP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3.1</a:t>
                      </a:r>
                      <a:endParaRPr lang="en-US" sz="1600" dirty="0"/>
                    </a:p>
                  </a:txBody>
                  <a:tcPr marL="45720" marR="45720" anchor="ctr"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BP, 1985 (HITRAN 2008)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&lt;0.025 nm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Using Hearn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2.3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BMD, 1992-1998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0.01-0.02 nm</a:t>
                      </a:r>
                      <a:endParaRPr kumimoji="0" lang="en-GB" sz="16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absolute</a:t>
                      </a:r>
                      <a:endParaRPr kumimoji="0" lang="en-GB" sz="16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2 - 6 </a:t>
                      </a:r>
                      <a:endParaRPr kumimoji="0" lang="en-GB" sz="16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This work , 2012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0.02 nm @ 330 nm</a:t>
                      </a:r>
                      <a:endParaRPr kumimoji="0" lang="en-GB" sz="16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absolute</a:t>
                      </a:r>
                      <a:endParaRPr kumimoji="0" lang="en-GB" sz="16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 – 3*</a:t>
                      </a:r>
                      <a:endParaRPr kumimoji="0" lang="en-GB" sz="16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65760">
                <a:tc gridSpan="4"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*Excluding regions  near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380 nm and longer than 800 nm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/>
                      <a:endParaRPr kumimoji="0" lang="en-GB" sz="16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/>
                      <a:endParaRPr kumimoji="0" lang="en-GB" sz="16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/>
                      <a:endParaRPr kumimoji="0" lang="en-GB" sz="16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5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Impact on </a:t>
            </a:r>
            <a:r>
              <a:rPr lang="de-DE" dirty="0" smtClean="0"/>
              <a:t>total </a:t>
            </a:r>
            <a:r>
              <a:rPr lang="de-DE" dirty="0" err="1" smtClean="0"/>
              <a:t>ozone</a:t>
            </a:r>
            <a:r>
              <a:rPr lang="de-DE" dirty="0" smtClean="0"/>
              <a:t> </a:t>
            </a:r>
            <a:r>
              <a:rPr lang="de-DE" dirty="0" err="1" smtClean="0"/>
              <a:t>retrieval</a:t>
            </a:r>
            <a:r>
              <a:rPr lang="de-DE" dirty="0" smtClean="0"/>
              <a:t> </a:t>
            </a:r>
            <a:r>
              <a:rPr lang="de-DE" dirty="0"/>
              <a:t>in DOAS </a:t>
            </a:r>
            <a:r>
              <a:rPr lang="de-DE" dirty="0" err="1"/>
              <a:t>window</a:t>
            </a:r>
            <a:r>
              <a:rPr lang="de-DE" dirty="0"/>
              <a:t> (325-335 </a:t>
            </a:r>
            <a:r>
              <a:rPr lang="de-DE" dirty="0" err="1"/>
              <a:t>nm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4088" y="836712"/>
            <a:ext cx="3538736" cy="5505475"/>
          </a:xfrm>
        </p:spPr>
        <p:txBody>
          <a:bodyPr>
            <a:noAutofit/>
          </a:bodyPr>
          <a:lstStyle/>
          <a:p>
            <a:pPr marL="177800" indent="-177800">
              <a:spcBef>
                <a:spcPts val="1800"/>
              </a:spcBef>
            </a:pPr>
            <a:r>
              <a:rPr lang="de-DE" sz="2000" dirty="0" err="1" smtClean="0"/>
              <a:t>Direct</a:t>
            </a:r>
            <a:r>
              <a:rPr lang="de-DE" sz="2000" dirty="0" smtClean="0"/>
              <a:t> </a:t>
            </a:r>
            <a:r>
              <a:rPr lang="de-DE" sz="2000" dirty="0" err="1" smtClean="0"/>
              <a:t>comparison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cross-sections</a:t>
            </a:r>
            <a:r>
              <a:rPr lang="de-DE" sz="2000" dirty="0" smtClean="0"/>
              <a:t> (differential </a:t>
            </a:r>
            <a:r>
              <a:rPr lang="de-DE" sz="2000" dirty="0" err="1" smtClean="0"/>
              <a:t>scaling</a:t>
            </a:r>
            <a:r>
              <a:rPr lang="de-DE" sz="2000" dirty="0" smtClean="0"/>
              <a:t> </a:t>
            </a:r>
            <a:r>
              <a:rPr lang="de-DE" sz="2000" dirty="0" err="1" smtClean="0"/>
              <a:t>factor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wavelength</a:t>
            </a:r>
            <a:r>
              <a:rPr lang="de-DE" sz="2000" dirty="0" smtClean="0"/>
              <a:t> </a:t>
            </a:r>
            <a:r>
              <a:rPr lang="de-DE" sz="2000" dirty="0" err="1" smtClean="0"/>
              <a:t>shifts</a:t>
            </a:r>
            <a:r>
              <a:rPr lang="de-DE" sz="2000" dirty="0" smtClean="0"/>
              <a:t>)</a:t>
            </a:r>
          </a:p>
          <a:p>
            <a:pPr marL="177800" indent="-177800">
              <a:spcBef>
                <a:spcPts val="1800"/>
              </a:spcBef>
            </a:pPr>
            <a:r>
              <a:rPr lang="de-DE" sz="2000" dirty="0" smtClean="0"/>
              <a:t>BMD </a:t>
            </a:r>
            <a:r>
              <a:rPr lang="de-DE" sz="2000" dirty="0" err="1" smtClean="0"/>
              <a:t>has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scaled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~1.4% (</a:t>
            </a:r>
            <a:r>
              <a:rPr lang="de-DE" sz="2000" dirty="0" err="1" smtClean="0"/>
              <a:t>yielding</a:t>
            </a:r>
            <a:r>
              <a:rPr lang="de-DE" sz="2000" dirty="0" smtClean="0"/>
              <a:t> 1.4% </a:t>
            </a:r>
            <a:r>
              <a:rPr lang="de-DE" sz="2000" dirty="0" err="1" smtClean="0"/>
              <a:t>lower</a:t>
            </a:r>
            <a:r>
              <a:rPr lang="de-DE" sz="2000" dirty="0" smtClean="0"/>
              <a:t> total </a:t>
            </a:r>
            <a:r>
              <a:rPr lang="de-DE" sz="2000" dirty="0" err="1" smtClean="0"/>
              <a:t>ozone</a:t>
            </a:r>
            <a:r>
              <a:rPr lang="de-DE" sz="2000" dirty="0" smtClean="0"/>
              <a:t> </a:t>
            </a:r>
            <a:r>
              <a:rPr lang="de-DE" sz="2000" dirty="0" err="1" smtClean="0"/>
              <a:t>than</a:t>
            </a:r>
            <a:r>
              <a:rPr lang="de-DE" sz="2000" dirty="0" smtClean="0"/>
              <a:t> </a:t>
            </a:r>
            <a:r>
              <a:rPr lang="de-DE" sz="2000" dirty="0" err="1" smtClean="0"/>
              <a:t>Serdyuchenko</a:t>
            </a:r>
            <a:r>
              <a:rPr lang="de-DE" sz="2000" dirty="0" smtClean="0"/>
              <a:t> in DOAS </a:t>
            </a:r>
            <a:r>
              <a:rPr lang="de-DE" sz="2000" dirty="0" err="1" smtClean="0"/>
              <a:t>retrieval</a:t>
            </a:r>
            <a:r>
              <a:rPr lang="de-DE" sz="2000" dirty="0" smtClean="0"/>
              <a:t>)</a:t>
            </a:r>
          </a:p>
          <a:p>
            <a:pPr marL="177800" indent="-177800">
              <a:spcBef>
                <a:spcPts val="1800"/>
              </a:spcBef>
            </a:pPr>
            <a:r>
              <a:rPr lang="de-DE" sz="2000" dirty="0" smtClean="0"/>
              <a:t>BP  </a:t>
            </a:r>
            <a:r>
              <a:rPr lang="de-DE" sz="2000" dirty="0" err="1" smtClean="0"/>
              <a:t>has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scaled</a:t>
            </a:r>
            <a:r>
              <a:rPr lang="de-DE" sz="2000" dirty="0" smtClean="0"/>
              <a:t>  1.1% (</a:t>
            </a:r>
            <a:r>
              <a:rPr lang="de-DE" sz="2000" dirty="0" err="1" smtClean="0"/>
              <a:t>yielding</a:t>
            </a:r>
            <a:r>
              <a:rPr lang="de-DE" sz="2000" dirty="0" smtClean="0"/>
              <a:t> 1.1% </a:t>
            </a:r>
            <a:r>
              <a:rPr lang="de-DE" sz="2000" dirty="0" err="1" smtClean="0"/>
              <a:t>lower</a:t>
            </a:r>
            <a:r>
              <a:rPr lang="de-DE" sz="2000" dirty="0" smtClean="0"/>
              <a:t> </a:t>
            </a:r>
            <a:r>
              <a:rPr lang="de-DE" sz="2000" dirty="0" err="1" smtClean="0"/>
              <a:t>ozone</a:t>
            </a:r>
            <a:r>
              <a:rPr lang="de-DE" sz="2000" dirty="0" smtClean="0"/>
              <a:t> </a:t>
            </a:r>
            <a:r>
              <a:rPr lang="de-DE" sz="2000" dirty="0" err="1" smtClean="0"/>
              <a:t>than</a:t>
            </a:r>
            <a:r>
              <a:rPr lang="de-DE" sz="2000" dirty="0" smtClean="0"/>
              <a:t> </a:t>
            </a:r>
            <a:r>
              <a:rPr lang="de-DE" sz="2000" dirty="0" err="1" smtClean="0"/>
              <a:t>Serdyuchenko</a:t>
            </a:r>
            <a:r>
              <a:rPr lang="de-DE" sz="2000" dirty="0" smtClean="0"/>
              <a:t> et al.) </a:t>
            </a:r>
          </a:p>
          <a:p>
            <a:pPr marL="177800" indent="-177800">
              <a:spcBef>
                <a:spcPts val="1800"/>
              </a:spcBef>
            </a:pPr>
            <a:r>
              <a:rPr lang="de-DE" sz="2000" dirty="0" err="1" smtClean="0"/>
              <a:t>Significant</a:t>
            </a:r>
            <a:r>
              <a:rPr lang="de-DE" sz="2000" dirty="0" smtClean="0"/>
              <a:t> </a:t>
            </a:r>
            <a:r>
              <a:rPr lang="de-DE" sz="2000" dirty="0" err="1" smtClean="0"/>
              <a:t>wavelength</a:t>
            </a:r>
            <a:r>
              <a:rPr lang="de-DE" sz="2000" dirty="0" smtClean="0"/>
              <a:t> </a:t>
            </a:r>
            <a:r>
              <a:rPr lang="de-DE" sz="2000" dirty="0" err="1" smtClean="0"/>
              <a:t>shifts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Bass </a:t>
            </a:r>
            <a:r>
              <a:rPr lang="de-DE" sz="2000" dirty="0" err="1" smtClean="0"/>
              <a:t>Paur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(</a:t>
            </a:r>
            <a:r>
              <a:rPr lang="de-DE" sz="2000" dirty="0" err="1" smtClean="0"/>
              <a:t>note</a:t>
            </a:r>
            <a:r>
              <a:rPr lang="de-DE" sz="2000" dirty="0" smtClean="0"/>
              <a:t>: </a:t>
            </a:r>
            <a:r>
              <a:rPr lang="de-DE" sz="2000" dirty="0" err="1" smtClean="0"/>
              <a:t>ozone</a:t>
            </a:r>
            <a:r>
              <a:rPr lang="de-DE" sz="2000" dirty="0" smtClean="0"/>
              <a:t> </a:t>
            </a:r>
            <a:r>
              <a:rPr lang="de-DE" sz="2000" dirty="0" err="1" smtClean="0"/>
              <a:t>sensitivity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-6 DU per 0.01 </a:t>
            </a:r>
            <a:r>
              <a:rPr lang="de-DE" sz="2000" dirty="0" err="1" smtClean="0"/>
              <a:t>nm</a:t>
            </a:r>
            <a:r>
              <a:rPr lang="de-DE" sz="2000" dirty="0" smtClean="0"/>
              <a:t> </a:t>
            </a:r>
            <a:r>
              <a:rPr lang="de-DE" sz="2000" dirty="0" err="1" smtClean="0"/>
              <a:t>shift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GOME/SCIA </a:t>
            </a:r>
            <a:r>
              <a:rPr lang="de-DE" sz="2000" dirty="0" err="1" smtClean="0"/>
              <a:t>spectral</a:t>
            </a:r>
            <a:r>
              <a:rPr lang="de-DE" sz="2000" dirty="0" smtClean="0"/>
              <a:t> </a:t>
            </a:r>
            <a:r>
              <a:rPr lang="de-DE" sz="2000" dirty="0" err="1" smtClean="0"/>
              <a:t>resolution</a:t>
            </a:r>
            <a:r>
              <a:rPr lang="de-DE" sz="2000" dirty="0" smtClean="0"/>
              <a:t>!)</a:t>
            </a:r>
            <a:endParaRPr lang="de-DE" sz="2000" dirty="0" smtClean="0"/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75420"/>
              </p:ext>
            </p:extLst>
          </p:nvPr>
        </p:nvGraphicFramePr>
        <p:xfrm>
          <a:off x="179512" y="1196752"/>
          <a:ext cx="4968552" cy="2925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802"/>
                <a:gridCol w="935428"/>
                <a:gridCol w="1284008"/>
                <a:gridCol w="1507314"/>
              </a:tblGrid>
              <a:tr h="5516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Cross-sections</a:t>
                      </a: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8" marR="59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 </a:t>
                      </a:r>
                      <a:r>
                        <a:rPr lang="en-GB" sz="2000" dirty="0">
                          <a:effectLst/>
                        </a:rPr>
                        <a:t>[K]</a:t>
                      </a: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8" marR="59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Scaling factors </a:t>
                      </a:r>
                      <a:endParaRPr lang="en-GB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[-]</a:t>
                      </a: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8" marR="59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Shift [nm]</a:t>
                      </a: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8" marR="59038" marT="0" marB="0"/>
                </a:tc>
              </a:tr>
              <a:tr h="8717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BMD</a:t>
                      </a: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8" marR="59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218 </a:t>
                      </a:r>
                      <a:endParaRPr lang="de-DE" sz="2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227</a:t>
                      </a:r>
                      <a:endParaRPr lang="de-DE" sz="2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238</a:t>
                      </a: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8" marR="590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1.0128(10)</a:t>
                      </a:r>
                      <a:endParaRPr lang="de-DE" sz="20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1.0145(09)</a:t>
                      </a:r>
                      <a:endParaRPr lang="de-DE" sz="20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1.0142(12)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8" marR="59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dirty="0">
                          <a:effectLst/>
                        </a:rPr>
                        <a:t>-</a:t>
                      </a:r>
                      <a:endParaRPr lang="de-DE" sz="2000" b="1" i="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dirty="0">
                          <a:effectLst/>
                        </a:rPr>
                        <a:t>-</a:t>
                      </a:r>
                      <a:endParaRPr lang="de-DE" sz="2000" b="1" i="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dirty="0">
                          <a:effectLst/>
                        </a:rPr>
                        <a:t>-</a:t>
                      </a:r>
                      <a:endParaRPr lang="de-DE" sz="2000" b="1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8" marR="59038" marT="0" marB="0"/>
                </a:tc>
              </a:tr>
              <a:tr h="10968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Bass </a:t>
                      </a:r>
                      <a:r>
                        <a:rPr lang="en-GB" sz="2000" dirty="0" err="1">
                          <a:effectLst/>
                        </a:rPr>
                        <a:t>Paur</a:t>
                      </a:r>
                      <a:r>
                        <a:rPr lang="en-GB" sz="2000" dirty="0">
                          <a:effectLst/>
                        </a:rPr>
                        <a:t> (ACSO)</a:t>
                      </a: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8" marR="59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218</a:t>
                      </a:r>
                      <a:endParaRPr lang="de-DE" sz="2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227</a:t>
                      </a:r>
                      <a:endParaRPr lang="de-DE" sz="2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238</a:t>
                      </a: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8" marR="590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1.0096(31)</a:t>
                      </a:r>
                      <a:endParaRPr lang="de-DE" sz="20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1.0115(29)</a:t>
                      </a:r>
                      <a:endParaRPr lang="de-DE" sz="20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1.0119(29)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8" marR="59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0.0307(8)</a:t>
                      </a:r>
                      <a:endParaRPr lang="de-DE" sz="2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0.0292(7)</a:t>
                      </a:r>
                      <a:endParaRPr lang="de-DE" sz="2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0.0278(7)</a:t>
                      </a: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8" marR="59038" marT="0" marB="0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51520" y="4087956"/>
            <a:ext cx="4794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</a:t>
            </a:r>
            <a:r>
              <a:rPr lang="de-DE" i="1" dirty="0" err="1" smtClean="0"/>
              <a:t>scaling</a:t>
            </a:r>
            <a:r>
              <a:rPr lang="de-DE" i="1" dirty="0" smtClean="0"/>
              <a:t>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shifts</a:t>
            </a:r>
            <a:r>
              <a:rPr lang="de-DE" i="1" dirty="0" smtClean="0"/>
              <a:t> </a:t>
            </a:r>
            <a:r>
              <a:rPr lang="de-DE" i="1" dirty="0" err="1" smtClean="0"/>
              <a:t>to</a:t>
            </a:r>
            <a:r>
              <a:rPr lang="de-DE" i="1" dirty="0" smtClean="0"/>
              <a:t> </a:t>
            </a:r>
            <a:r>
              <a:rPr lang="de-DE" i="1" dirty="0" err="1" smtClean="0"/>
              <a:t>match</a:t>
            </a:r>
            <a:r>
              <a:rPr lang="de-DE" i="1" dirty="0" smtClean="0"/>
              <a:t> </a:t>
            </a:r>
            <a:r>
              <a:rPr lang="de-DE" i="1" dirty="0" err="1"/>
              <a:t>S</a:t>
            </a:r>
            <a:r>
              <a:rPr lang="de-DE" i="1" dirty="0" err="1" smtClean="0"/>
              <a:t>erdyuchenko</a:t>
            </a:r>
            <a:r>
              <a:rPr lang="de-DE" i="1" dirty="0" smtClean="0"/>
              <a:t> et al.</a:t>
            </a:r>
          </a:p>
          <a:p>
            <a:r>
              <a:rPr lang="de-DE" i="1" dirty="0" smtClean="0"/>
              <a:t>** x-</a:t>
            </a:r>
            <a:r>
              <a:rPr lang="de-DE" i="1" dirty="0" err="1" smtClean="0"/>
              <a:t>sections</a:t>
            </a:r>
            <a:r>
              <a:rPr lang="de-DE" i="1" dirty="0" smtClean="0"/>
              <a:t>  </a:t>
            </a:r>
            <a:r>
              <a:rPr lang="de-DE" i="1" dirty="0" err="1" smtClean="0"/>
              <a:t>as</a:t>
            </a:r>
            <a:r>
              <a:rPr lang="de-DE" i="1" dirty="0" smtClean="0"/>
              <a:t> </a:t>
            </a:r>
            <a:r>
              <a:rPr lang="de-DE" i="1" dirty="0" err="1" smtClean="0"/>
              <a:t>polynomial</a:t>
            </a:r>
            <a:r>
              <a:rPr lang="de-DE" i="1" dirty="0" smtClean="0"/>
              <a:t> </a:t>
            </a:r>
            <a:r>
              <a:rPr lang="de-DE" i="1" dirty="0" err="1" smtClean="0"/>
              <a:t>quadratic</a:t>
            </a:r>
            <a:r>
              <a:rPr lang="de-DE" i="1" dirty="0" smtClean="0"/>
              <a:t> in T</a:t>
            </a:r>
            <a:endParaRPr lang="de-DE" i="1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44074" y="5013176"/>
            <a:ext cx="5075998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spcBef>
                <a:spcPts val="0"/>
              </a:spcBef>
            </a:pPr>
            <a:r>
              <a:rPr lang="de-DE" sz="2400" dirty="0" err="1">
                <a:solidFill>
                  <a:srgbClr val="FF0000"/>
                </a:solidFill>
              </a:rPr>
              <a:t>a</a:t>
            </a:r>
            <a:r>
              <a:rPr lang="de-DE" sz="2400" dirty="0" err="1" smtClean="0">
                <a:solidFill>
                  <a:srgbClr val="FF0000"/>
                </a:solidFill>
              </a:rPr>
              <a:t>greement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with</a:t>
            </a:r>
            <a:r>
              <a:rPr lang="de-DE" sz="2400" dirty="0" smtClean="0">
                <a:solidFill>
                  <a:srgbClr val="FF0000"/>
                </a:solidFill>
              </a:rPr>
              <a:t> BP </a:t>
            </a:r>
            <a:r>
              <a:rPr lang="de-DE" sz="2400" dirty="0" err="1" smtClean="0">
                <a:solidFill>
                  <a:srgbClr val="FF0000"/>
                </a:solidFill>
              </a:rPr>
              <a:t>and</a:t>
            </a:r>
            <a:r>
              <a:rPr lang="de-DE" sz="2400" dirty="0" smtClean="0">
                <a:solidFill>
                  <a:srgbClr val="FF0000"/>
                </a:solidFill>
              </a:rPr>
              <a:t> BMD (&lt;1.4%) </a:t>
            </a:r>
            <a:r>
              <a:rPr lang="de-DE" sz="2400" dirty="0" err="1" smtClean="0">
                <a:solidFill>
                  <a:srgbClr val="FF0000"/>
                </a:solidFill>
              </a:rPr>
              <a:t>within</a:t>
            </a:r>
            <a:r>
              <a:rPr lang="de-DE" sz="2400" dirty="0" smtClean="0">
                <a:solidFill>
                  <a:srgbClr val="FF0000"/>
                </a:solidFill>
              </a:rPr>
              <a:t> experimental </a:t>
            </a:r>
            <a:r>
              <a:rPr lang="de-DE" sz="2400" dirty="0" err="1" smtClean="0">
                <a:solidFill>
                  <a:srgbClr val="FF0000"/>
                </a:solidFill>
              </a:rPr>
              <a:t>uncertainty</a:t>
            </a:r>
            <a:r>
              <a:rPr lang="de-DE" sz="2400" dirty="0" smtClean="0">
                <a:solidFill>
                  <a:srgbClr val="FF0000"/>
                </a:solidFill>
              </a:rPr>
              <a:t> (</a:t>
            </a:r>
            <a:r>
              <a:rPr lang="de-DE" sz="2400" dirty="0" err="1" smtClean="0">
                <a:solidFill>
                  <a:srgbClr val="FF0000"/>
                </a:solidFill>
              </a:rPr>
              <a:t>except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for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</a:t>
            </a:r>
            <a:r>
              <a:rPr lang="de-DE" sz="2400" dirty="0" smtClean="0">
                <a:solidFill>
                  <a:srgbClr val="FF0000"/>
                </a:solidFill>
              </a:rPr>
              <a:t> large </a:t>
            </a:r>
            <a:r>
              <a:rPr lang="de-DE" sz="2400" dirty="0" err="1" smtClean="0">
                <a:solidFill>
                  <a:srgbClr val="FF0000"/>
                </a:solidFill>
              </a:rPr>
              <a:t>wavelength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shift</a:t>
            </a:r>
            <a:r>
              <a:rPr lang="de-DE" sz="2400" dirty="0" smtClean="0">
                <a:solidFill>
                  <a:srgbClr val="FF0000"/>
                </a:solidFill>
              </a:rPr>
              <a:t> in BP)</a:t>
            </a:r>
          </a:p>
        </p:txBody>
      </p:sp>
    </p:spTree>
    <p:extLst>
      <p:ext uri="{BB962C8B-B14F-4D97-AF65-F5344CB8AC3E}">
        <p14:creationId xmlns:p14="http://schemas.microsoft.com/office/powerpoint/2010/main" val="28061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T-</a:t>
            </a:r>
            <a:r>
              <a:rPr lang="de-DE" dirty="0" err="1" smtClean="0"/>
              <a:t>dependence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Brewer/Dobson </a:t>
            </a:r>
            <a:r>
              <a:rPr lang="de-DE" dirty="0" err="1" smtClean="0"/>
              <a:t>wavelengths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08" y="5556373"/>
            <a:ext cx="8075240" cy="125700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Standard Brewer/Dobson </a:t>
            </a:r>
            <a:r>
              <a:rPr lang="de-DE" sz="2800" dirty="0" err="1" smtClean="0"/>
              <a:t>retrieval</a:t>
            </a:r>
            <a:r>
              <a:rPr lang="de-DE" sz="2800" dirty="0" smtClean="0"/>
              <a:t> </a:t>
            </a:r>
            <a:r>
              <a:rPr lang="de-DE" sz="2800" dirty="0" err="1" smtClean="0"/>
              <a:t>uses</a:t>
            </a:r>
            <a:r>
              <a:rPr lang="de-DE" sz="2800" dirty="0" smtClean="0"/>
              <a:t> </a:t>
            </a:r>
            <a:r>
              <a:rPr lang="de-DE" sz="2800" dirty="0" err="1" smtClean="0"/>
              <a:t>constant</a:t>
            </a:r>
            <a:r>
              <a:rPr lang="de-DE" sz="2800" dirty="0" smtClean="0"/>
              <a:t> </a:t>
            </a:r>
            <a:r>
              <a:rPr lang="de-DE" sz="2800" dirty="0" err="1" smtClean="0"/>
              <a:t>temperature</a:t>
            </a:r>
            <a:r>
              <a:rPr lang="de-DE" sz="2800" dirty="0" smtClean="0"/>
              <a:t> (T=-46°C=227K)</a:t>
            </a:r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36" y="764704"/>
            <a:ext cx="6120000" cy="472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Microsoft Office PowerPoint</Application>
  <PresentationFormat>Bildschirmpräsentation (4:3)</PresentationFormat>
  <Paragraphs>146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New and updated  ozone cross-sections  from IUP Bremen </vt:lpstr>
      <vt:lpstr>Content</vt:lpstr>
      <vt:lpstr>Why broad band ozone cross-sections?</vt:lpstr>
      <vt:lpstr>Why high spectral resolution?</vt:lpstr>
      <vt:lpstr>Not many high spectral resolution data with broad coverage </vt:lpstr>
      <vt:lpstr>new ozone cross-sections (Serdyuchenko et al.)</vt:lpstr>
      <vt:lpstr>Error budgets of broad band ozone cross sections</vt:lpstr>
      <vt:lpstr>Impact on total ozone retrieval in DOAS window (325-335 nm)</vt:lpstr>
      <vt:lpstr>T-dependence of Brewer/Dobson wavelengths</vt:lpstr>
      <vt:lpstr>T-dependence of Brewer/Dobson wavelengths</vt:lpstr>
      <vt:lpstr>Reanalysis of SCIAMACHY FM and GOME-2 FM3 ozone x-section</vt:lpstr>
      <vt:lpstr> Example: SCIAMACHY FM reanalysis</vt:lpstr>
      <vt:lpstr>Impact from revised satellite FM cross-sections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chemistry and dynamics in the stratosphere: the climate connection </dc:title>
  <dc:creator>weber</dc:creator>
  <cp:lastModifiedBy>Mark Weber</cp:lastModifiedBy>
  <cp:revision>173</cp:revision>
  <dcterms:created xsi:type="dcterms:W3CDTF">2013-01-30T13:40:53Z</dcterms:created>
  <dcterms:modified xsi:type="dcterms:W3CDTF">2013-04-17T22:59:54Z</dcterms:modified>
</cp:coreProperties>
</file>