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19"/>
  </p:notesMasterIdLst>
  <p:handoutMasterIdLst>
    <p:handoutMasterId r:id="rId20"/>
  </p:handoutMasterIdLst>
  <p:sldIdLst>
    <p:sldId id="408" r:id="rId2"/>
    <p:sldId id="401" r:id="rId3"/>
    <p:sldId id="466" r:id="rId4"/>
    <p:sldId id="488" r:id="rId5"/>
    <p:sldId id="489" r:id="rId6"/>
    <p:sldId id="490" r:id="rId7"/>
    <p:sldId id="491" r:id="rId8"/>
    <p:sldId id="487" r:id="rId9"/>
    <p:sldId id="496" r:id="rId10"/>
    <p:sldId id="442" r:id="rId11"/>
    <p:sldId id="492" r:id="rId12"/>
    <p:sldId id="498" r:id="rId13"/>
    <p:sldId id="493" r:id="rId14"/>
    <p:sldId id="500" r:id="rId15"/>
    <p:sldId id="494" r:id="rId16"/>
    <p:sldId id="501" r:id="rId17"/>
    <p:sldId id="502" r:id="rId18"/>
  </p:sldIdLst>
  <p:sldSz cx="9906000" cy="6858000" type="A4"/>
  <p:notesSz cx="6805613" cy="9944100"/>
  <p:defaultTextStyle>
    <a:defPPr>
      <a:defRPr lang="en-US"/>
    </a:defPPr>
    <a:lvl1pPr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F"/>
    <a:srgbClr val="00338D"/>
    <a:srgbClr val="FDC82F"/>
    <a:srgbClr val="0098DB"/>
    <a:srgbClr val="D0103A"/>
    <a:srgbClr val="008542"/>
    <a:srgbClr val="00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1985" autoAdjust="0"/>
  </p:normalViewPr>
  <p:slideViewPr>
    <p:cSldViewPr snapToGrid="0">
      <p:cViewPr>
        <p:scale>
          <a:sx n="66" d="100"/>
          <a:sy n="66" d="100"/>
        </p:scale>
        <p:origin x="-1296" y="-162"/>
      </p:cViewPr>
      <p:guideLst>
        <p:guide orient="horz" pos="2496"/>
        <p:guide pos="4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6646C7-DE6F-4311-ACA8-2E1F069993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81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2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8D88552-2F53-4C88-AC4F-B7F0347CD948}" type="datetimeFigureOut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39775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8688"/>
            <a:ext cx="50403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225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7375"/>
            <a:ext cx="292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F481DD5-7B03-41A2-AEA9-B1EF0CA41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81DD5-7B03-41A2-AEA9-B1EF0CA415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81DD5-7B03-41A2-AEA9-B1EF0CA415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zone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5635625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-bira_iasb-20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805488"/>
            <a:ext cx="219551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3262313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866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1201738"/>
            <a:ext cx="84201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738743"/>
      </p:ext>
    </p:extLst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3" descr="ozone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logo-bira_iasb-20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805488"/>
            <a:ext cx="219551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 descr="BE_Colo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13" y="6559550"/>
            <a:ext cx="307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elspo_en_150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6234113"/>
            <a:ext cx="287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123951" y="4035425"/>
            <a:ext cx="5689600" cy="2266950"/>
          </a:xfrm>
        </p:spPr>
        <p:txBody>
          <a:bodyPr lIns="90000" tIns="36000" rIns="90000" bIns="36000"/>
          <a:lstStyle>
            <a:lvl1pPr>
              <a:lnSpc>
                <a:spcPct val="100000"/>
              </a:lnSpc>
              <a:spcBef>
                <a:spcPct val="250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Click to edit Master subtitle style</a:t>
            </a:r>
          </a:p>
          <a:p>
            <a:r>
              <a:rPr lang="it-IT" dirty="0"/>
              <a:t>And date</a:t>
            </a:r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3951" y="2749552"/>
            <a:ext cx="7248525" cy="1279525"/>
          </a:xfrm>
        </p:spPr>
        <p:txBody>
          <a:bodyPr tIns="0" bIns="0" anchor="t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it-IT"/>
              <a:t>CLICK TO EDIT </a:t>
            </a:r>
            <a:br>
              <a:rPr lang="it-IT"/>
            </a:br>
            <a:r>
              <a:rPr lang="it-IT"/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2806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1444625"/>
            <a:ext cx="929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188913"/>
            <a:ext cx="81407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Arial" charset="0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ctrTitle"/>
          </p:nvPr>
        </p:nvSpPr>
        <p:spPr>
          <a:xfrm>
            <a:off x="647700" y="1201738"/>
            <a:ext cx="8661400" cy="1770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00338D"/>
                </a:solidFill>
              </a:rPr>
              <a:t>Key features of the latest </a:t>
            </a:r>
            <a:r>
              <a:rPr lang="en-US" sz="3200" dirty="0" smtClean="0">
                <a:solidFill>
                  <a:srgbClr val="00338D"/>
                </a:solidFill>
              </a:rPr>
              <a:t>Ozone CCI </a:t>
            </a:r>
            <a:br>
              <a:rPr lang="en-US" sz="3200" dirty="0" smtClean="0">
                <a:solidFill>
                  <a:srgbClr val="00338D"/>
                </a:solidFill>
              </a:rPr>
            </a:br>
            <a:r>
              <a:rPr lang="en-US" sz="3200" dirty="0" smtClean="0">
                <a:solidFill>
                  <a:srgbClr val="00338D"/>
                </a:solidFill>
              </a:rPr>
              <a:t>Total </a:t>
            </a:r>
            <a:r>
              <a:rPr lang="en-US" sz="3200" dirty="0">
                <a:solidFill>
                  <a:srgbClr val="00338D"/>
                </a:solidFill>
              </a:rPr>
              <a:t>Ozone Algorithm</a:t>
            </a:r>
            <a:r>
              <a:rPr lang="en-US" sz="3200" dirty="0" smtClean="0">
                <a:solidFill>
                  <a:srgbClr val="00338D"/>
                </a:solidFill>
              </a:rPr>
              <a:t/>
            </a:r>
            <a:br>
              <a:rPr lang="en-US" sz="3200" dirty="0" smtClean="0">
                <a:solidFill>
                  <a:srgbClr val="00338D"/>
                </a:solidFill>
              </a:rPr>
            </a:br>
            <a:endParaRPr lang="en-US" sz="2000" dirty="0">
              <a:solidFill>
                <a:srgbClr val="00338D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1400" y="3248025"/>
            <a:ext cx="7899400" cy="1752600"/>
          </a:xfrm>
        </p:spPr>
        <p:txBody>
          <a:bodyPr/>
          <a:lstStyle/>
          <a:p>
            <a:pPr>
              <a:lnSpc>
                <a:spcPct val="109000"/>
              </a:lnSpc>
            </a:pPr>
            <a:r>
              <a:rPr lang="en-GB" b="0" dirty="0">
                <a:solidFill>
                  <a:schemeClr val="tx1"/>
                </a:solidFill>
              </a:rPr>
              <a:t>C. </a:t>
            </a:r>
            <a:r>
              <a:rPr lang="en-GB" b="0" dirty="0" err="1">
                <a:solidFill>
                  <a:schemeClr val="tx1"/>
                </a:solidFill>
              </a:rPr>
              <a:t>Lerot</a:t>
            </a:r>
            <a:r>
              <a:rPr lang="en-GB" b="0" dirty="0">
                <a:solidFill>
                  <a:schemeClr val="tx1"/>
                </a:solidFill>
              </a:rPr>
              <a:t>, R. </a:t>
            </a:r>
            <a:r>
              <a:rPr lang="en-GB" b="0" dirty="0" err="1" smtClean="0">
                <a:solidFill>
                  <a:schemeClr val="tx1"/>
                </a:solidFill>
              </a:rPr>
              <a:t>Spurr</a:t>
            </a:r>
            <a:r>
              <a:rPr lang="en-GB" b="0" dirty="0" smtClean="0">
                <a:solidFill>
                  <a:schemeClr val="tx1"/>
                </a:solidFill>
              </a:rPr>
              <a:t>, </a:t>
            </a:r>
            <a:r>
              <a:rPr lang="en-GB" b="0" u="sng" dirty="0">
                <a:solidFill>
                  <a:schemeClr val="tx1"/>
                </a:solidFill>
              </a:rPr>
              <a:t>M. Van </a:t>
            </a:r>
            <a:r>
              <a:rPr lang="en-GB" b="0" u="sng" dirty="0" err="1" smtClean="0">
                <a:solidFill>
                  <a:schemeClr val="tx1"/>
                </a:solidFill>
              </a:rPr>
              <a:t>Roozendael</a:t>
            </a:r>
            <a:r>
              <a:rPr lang="en-GB" b="0" dirty="0" smtClean="0">
                <a:solidFill>
                  <a:schemeClr val="tx1"/>
                </a:solidFill>
              </a:rPr>
              <a:t>, D. Loyola, M. </a:t>
            </a:r>
            <a:r>
              <a:rPr lang="en-GB" b="0" dirty="0" err="1" smtClean="0">
                <a:solidFill>
                  <a:schemeClr val="tx1"/>
                </a:solidFill>
              </a:rPr>
              <a:t>Koukouli</a:t>
            </a:r>
            <a:r>
              <a:rPr lang="en-GB" b="0" dirty="0" smtClean="0">
                <a:solidFill>
                  <a:schemeClr val="tx1"/>
                </a:solidFill>
              </a:rPr>
              <a:t>, D. </a:t>
            </a:r>
            <a:r>
              <a:rPr lang="en-GB" b="0" dirty="0" err="1" smtClean="0">
                <a:solidFill>
                  <a:schemeClr val="tx1"/>
                </a:solidFill>
              </a:rPr>
              <a:t>Balis</a:t>
            </a:r>
            <a:r>
              <a:rPr lang="en-GB" b="0" dirty="0" smtClean="0">
                <a:solidFill>
                  <a:schemeClr val="tx1"/>
                </a:solidFill>
              </a:rPr>
              <a:t>, J.-C Lambert, J. Granville</a:t>
            </a:r>
            <a:endParaRPr lang="en-GB" b="0" dirty="0">
              <a:solidFill>
                <a:schemeClr val="tx1"/>
              </a:solidFill>
            </a:endParaRPr>
          </a:p>
          <a:p>
            <a:pPr>
              <a:lnSpc>
                <a:spcPct val="109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9000"/>
              </a:lnSpc>
            </a:pPr>
            <a:r>
              <a:rPr lang="en-GB" sz="2000" b="0" i="1" dirty="0" smtClean="0">
                <a:solidFill>
                  <a:schemeClr val="tx1"/>
                </a:solidFill>
              </a:rPr>
              <a:t>CEOS ACC meeting #9 (EUMETSAT), 18-19 April 2013</a:t>
            </a:r>
            <a:endParaRPr lang="en-US" sz="20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</a:t>
            </a:r>
            <a:r>
              <a:rPr lang="en-GB" sz="3000" dirty="0" smtClean="0">
                <a:latin typeface="Verdana" pitchFamily="34" charset="0"/>
              </a:rPr>
              <a:t>of level-1 </a:t>
            </a:r>
            <a:endParaRPr lang="en-GB" sz="3000" dirty="0">
              <a:latin typeface="Verdan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reflectances</a:t>
            </a:r>
            <a:endParaRPr lang="en-GB" sz="30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35994" y="1300031"/>
            <a:ext cx="9436444" cy="1779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700" b="0" dirty="0" smtClean="0">
                <a:solidFill>
                  <a:srgbClr val="00549F"/>
                </a:solidFill>
              </a:rPr>
              <a:t>Calibration limitations and instrumental degradation lead to inconsistencies between level-2 total O</a:t>
            </a:r>
            <a:r>
              <a:rPr lang="en-GB" sz="1700" b="0" baseline="-25000" dirty="0" smtClean="0">
                <a:solidFill>
                  <a:srgbClr val="00549F"/>
                </a:solidFill>
              </a:rPr>
              <a:t>3</a:t>
            </a:r>
            <a:r>
              <a:rPr lang="en-GB" sz="1700" b="0" dirty="0" smtClean="0">
                <a:solidFill>
                  <a:srgbClr val="00549F"/>
                </a:solidFill>
              </a:rPr>
              <a:t> data sets derived from raw level-1 data sets.</a:t>
            </a:r>
          </a:p>
          <a:p>
            <a:pPr marL="0" indent="0">
              <a:spcBef>
                <a:spcPct val="50000"/>
              </a:spcBef>
              <a:buClr>
                <a:srgbClr val="00549F"/>
              </a:buClr>
              <a:buNone/>
              <a:defRPr/>
            </a:pPr>
            <a:r>
              <a:rPr lang="en-GB" sz="1700" b="0" dirty="0" smtClean="0">
                <a:solidFill>
                  <a:srgbClr val="00549F"/>
                </a:solidFill>
                <a:sym typeface="Wingdings" pitchFamily="2" charset="2"/>
              </a:rPr>
              <a:t> </a:t>
            </a:r>
            <a:r>
              <a:rPr lang="en-GB" sz="1700" dirty="0" smtClean="0">
                <a:solidFill>
                  <a:srgbClr val="00549F"/>
                </a:solidFill>
                <a:sym typeface="Wingdings" pitchFamily="2" charset="2"/>
              </a:rPr>
              <a:t>Identification of artificial structures in the level-1 spectra, characterization of their main dependences (Time, SZA, VZA, …) and empirical correction.</a:t>
            </a:r>
            <a:endParaRPr lang="en-US" sz="1700" dirty="0" smtClean="0">
              <a:solidFill>
                <a:srgbClr val="00549F"/>
              </a:solidFill>
            </a:endParaRP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9332" y="2947396"/>
            <a:ext cx="6569767" cy="36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X:\CCI\Soft_Calib\GOME_C0_335_Time_V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1" y="2475589"/>
            <a:ext cx="4456932" cy="334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of level-1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reflectances</a:t>
            </a:r>
            <a:endParaRPr lang="en-GB" sz="30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35994" y="1361675"/>
            <a:ext cx="9436444" cy="37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Impact of GOME degradation on retrieved albedo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1323" y="2271397"/>
            <a:ext cx="3419449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GOME degradation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2" descr="X:\CCI\Soft_Calib\Results_201206_Brewer_ECMWF\GOME_SA_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45" y="2484240"/>
            <a:ext cx="4445402" cy="33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10224" y="2026909"/>
            <a:ext cx="3419449" cy="7010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Impact on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Retrieved albedo (clear sky)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of level-1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reflectances</a:t>
            </a:r>
            <a:endParaRPr lang="en-GB" sz="30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35994" y="1361675"/>
            <a:ext cx="9436444" cy="37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Comparison of instrumental degradation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3275" y="1848224"/>
            <a:ext cx="3419449" cy="67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Ratio of measured to simulated </a:t>
            </a:r>
            <a:r>
              <a:rPr lang="en-US" sz="1600" dirty="0" err="1" smtClean="0">
                <a:solidFill>
                  <a:schemeClr val="tx1"/>
                </a:solidFill>
              </a:rPr>
              <a:t>reflectances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X:\CCI\Soft_Calib\GOME_C0_335_Time_V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" y="2900543"/>
            <a:ext cx="3291847" cy="24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CCI\Soft_Calib\SCIA_C0_335_Time_V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00" y="2932116"/>
            <a:ext cx="3291847" cy="24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CCI\Soft_Calib\GOME2_C0_335_Time_VZ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91" y="2941463"/>
            <a:ext cx="3291847" cy="24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579" y="2670622"/>
            <a:ext cx="1722664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GOME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991" y="2687573"/>
            <a:ext cx="1722664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SCIAMACHY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5182" y="2712684"/>
            <a:ext cx="1722664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GOME-2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X:\CCI\Soft_Calib\Results_201206_Brewer_ECMWF\CompaSat_SpecStruct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8" y="2250222"/>
            <a:ext cx="4223658" cy="31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of level-1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reflectances</a:t>
            </a:r>
            <a:endParaRPr lang="en-GB" sz="30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8910" y="1318133"/>
            <a:ext cx="9436444" cy="37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Characterization of spectral features in </a:t>
            </a:r>
            <a:r>
              <a:rPr lang="en-US" sz="1700" dirty="0" err="1" smtClean="0">
                <a:solidFill>
                  <a:srgbClr val="FF0000"/>
                </a:solidFill>
              </a:rPr>
              <a:t>reflectances</a:t>
            </a:r>
            <a:endParaRPr lang="en-US" sz="17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809" y="2039173"/>
            <a:ext cx="3419449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Simulated/Level-1 reflectance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9116" y="1776543"/>
            <a:ext cx="3419449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GOME2 </a:t>
            </a:r>
            <a:r>
              <a:rPr lang="en-US" sz="1600" dirty="0" err="1" smtClean="0">
                <a:solidFill>
                  <a:schemeClr val="tx1"/>
                </a:solidFill>
              </a:rPr>
              <a:t>vs</a:t>
            </a:r>
            <a:r>
              <a:rPr lang="en-US" sz="1600" dirty="0" smtClean="0">
                <a:solidFill>
                  <a:schemeClr val="tx1"/>
                </a:solidFill>
              </a:rPr>
              <a:t> SCIAMACHY (raw L1)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7" name="Picture 5" descr="O3Dif_GOME2-SCIA_20070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14798" r="7141" b="22427"/>
          <a:stretch>
            <a:fillRect/>
          </a:stretch>
        </p:blipFill>
        <p:spPr bwMode="auto">
          <a:xfrm>
            <a:off x="4822456" y="2148168"/>
            <a:ext cx="3992771" cy="21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91634" y="4327533"/>
            <a:ext cx="4439452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GOME2 </a:t>
            </a:r>
            <a:r>
              <a:rPr lang="en-US" sz="1600" dirty="0" err="1" smtClean="0">
                <a:solidFill>
                  <a:schemeClr val="tx1"/>
                </a:solidFill>
              </a:rPr>
              <a:t>vs</a:t>
            </a:r>
            <a:r>
              <a:rPr lang="en-US" sz="1600" dirty="0" smtClean="0">
                <a:solidFill>
                  <a:schemeClr val="tx1"/>
                </a:solidFill>
              </a:rPr>
              <a:t> SCIAMACHY (Soft-calibrated l1)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1634" y="3585026"/>
            <a:ext cx="4748580" cy="3236110"/>
            <a:chOff x="4791634" y="3585026"/>
            <a:chExt cx="4748580" cy="3236110"/>
          </a:xfrm>
        </p:grpSpPr>
        <p:pic>
          <p:nvPicPr>
            <p:cNvPr id="18" name="Picture 2" descr="X:\CCI\Pre_Validation\GlobalScale\GOME2_SCIA_Dif_SC_20070208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13515" r="7638" b="22470"/>
            <a:stretch/>
          </p:blipFill>
          <p:spPr bwMode="auto">
            <a:xfrm>
              <a:off x="4791634" y="4705068"/>
              <a:ext cx="3991922" cy="211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rved Left Arrow 2"/>
            <p:cNvSpPr/>
            <p:nvPr/>
          </p:nvSpPr>
          <p:spPr>
            <a:xfrm>
              <a:off x="9085946" y="3585026"/>
              <a:ext cx="454268" cy="164011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9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44979" y="2407585"/>
            <a:ext cx="4026721" cy="3208867"/>
            <a:chOff x="753824" y="2174310"/>
            <a:chExt cx="4026721" cy="3208867"/>
          </a:xfrm>
        </p:grpSpPr>
        <p:pic>
          <p:nvPicPr>
            <p:cNvPr id="5122" name="Picture 2" descr="X:\CCI\Soft_Calib\Results_201206_Brewer_ECMWF\GOME2_SpecStruct_Tim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24" y="2363975"/>
              <a:ext cx="4026721" cy="301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852" y="2174310"/>
              <a:ext cx="1722664" cy="35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0" dirty="0" smtClean="0">
                  <a:solidFill>
                    <a:schemeClr val="tx1"/>
                  </a:solidFill>
                </a:rPr>
                <a:t>GOME-2</a:t>
              </a:r>
              <a:endParaRPr lang="en-US" sz="16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of level-1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reflectances</a:t>
            </a:r>
            <a:endParaRPr lang="en-GB" sz="30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35994" y="1361675"/>
            <a:ext cx="9436444" cy="7149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Time dependence of spectral features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in SCIAMACHY and GOME-2 spectra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0180" y="2367480"/>
            <a:ext cx="4026721" cy="3259510"/>
            <a:chOff x="4780545" y="2184567"/>
            <a:chExt cx="4026721" cy="3259510"/>
          </a:xfrm>
        </p:grpSpPr>
        <p:pic>
          <p:nvPicPr>
            <p:cNvPr id="5123" name="Picture 3" descr="X:\CCI\Soft_Calib\Results_201206_Brewer_ECMWF\SCIA_SpecStruct_Tim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545" y="2363975"/>
              <a:ext cx="4026721" cy="30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32573" y="2184567"/>
              <a:ext cx="1722664" cy="35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0" dirty="0" smtClean="0">
                  <a:solidFill>
                    <a:schemeClr val="tx1"/>
                  </a:solidFill>
                </a:rPr>
                <a:t>SCIAMACHY</a:t>
              </a:r>
              <a:endParaRPr lang="en-US" sz="16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X:\CCI\Reprocessing\Comparaison_Sat\CCI-InterSensors-GDP4_6-GDP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67" y="1665624"/>
            <a:ext cx="3291847" cy="24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X:\CCI\Reprocessing\Comparaison_Sat\CCI-InterSensors-SGP-GDP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23" y="1665624"/>
            <a:ext cx="3291847" cy="24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01810" y="1228225"/>
            <a:ext cx="6480720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BE" sz="1600" b="1" dirty="0" err="1" smtClean="0">
                <a:solidFill>
                  <a:schemeClr val="tx1"/>
                </a:solidFill>
              </a:rPr>
              <a:t>Current</a:t>
            </a:r>
            <a:r>
              <a:rPr lang="fr-BE" sz="1600" b="1" dirty="0" smtClean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level-2 </a:t>
            </a:r>
            <a:r>
              <a:rPr lang="fr-BE" sz="1600" b="1" dirty="0" err="1" smtClean="0">
                <a:solidFill>
                  <a:schemeClr val="tx1"/>
                </a:solidFill>
              </a:rPr>
              <a:t>operational</a:t>
            </a:r>
            <a:r>
              <a:rPr lang="fr-BE" sz="1600" b="1" dirty="0" smtClean="0">
                <a:solidFill>
                  <a:schemeClr val="tx1"/>
                </a:solidFill>
              </a:rPr>
              <a:t> </a:t>
            </a:r>
            <a:r>
              <a:rPr lang="fr-BE" sz="1600" b="1" dirty="0" err="1" smtClean="0">
                <a:solidFill>
                  <a:schemeClr val="tx1"/>
                </a:solidFill>
              </a:rPr>
              <a:t>products</a:t>
            </a:r>
            <a:endParaRPr lang="fr-BE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145864"/>
            <a:ext cx="907143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3000" dirty="0" smtClean="0"/>
              <a:t>Improvement of inter-sensor consistency (1)</a:t>
            </a:r>
            <a:endParaRPr lang="en-GB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409371" y="1601555"/>
            <a:ext cx="2423886" cy="348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SCIAMACHY – GOME (%)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5721" y="1595353"/>
            <a:ext cx="2208944" cy="348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GOME-2A – GOME (%)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84002" y="2900752"/>
            <a:ext cx="7506742" cy="3983654"/>
            <a:chOff x="1884002" y="2900752"/>
            <a:chExt cx="7506742" cy="3983654"/>
          </a:xfrm>
        </p:grpSpPr>
        <p:pic>
          <p:nvPicPr>
            <p:cNvPr id="12" name="Picture 178" descr="X:\archive\documents\ACVE_2013\MyPoster\CCI-InterSensors-SCIA-GOMEco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002" y="4414149"/>
              <a:ext cx="3291847" cy="247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77" descr="X:\archive\documents\ACVE_2013\MyPoster\CCI-InterSensors-GOME2-GOMEco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967" y="4414149"/>
              <a:ext cx="3291847" cy="247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793221" y="4224467"/>
              <a:ext cx="4752528" cy="358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BE" sz="1600" b="1" dirty="0" smtClean="0">
                  <a:solidFill>
                    <a:schemeClr val="tx1"/>
                  </a:solidFill>
                </a:rPr>
                <a:t>O</a:t>
              </a:r>
              <a:r>
                <a:rPr lang="fr-BE" sz="1600" b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fr-BE" sz="1600" b="1" dirty="0" smtClean="0">
                  <a:solidFill>
                    <a:schemeClr val="tx1"/>
                  </a:solidFill>
                </a:rPr>
                <a:t>-CCI level-2 </a:t>
              </a:r>
              <a:r>
                <a:rPr lang="fr-BE" sz="1600" b="1" dirty="0" err="1" smtClean="0">
                  <a:solidFill>
                    <a:schemeClr val="tx1"/>
                  </a:solidFill>
                </a:rPr>
                <a:t>products</a:t>
              </a:r>
              <a:endParaRPr lang="fr-B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Curved Left Arrow 1"/>
            <p:cNvSpPr/>
            <p:nvPr/>
          </p:nvSpPr>
          <p:spPr>
            <a:xfrm>
              <a:off x="8752116" y="2900752"/>
              <a:ext cx="638628" cy="245501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1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1" descr="X:\archive\documents\ACVE_2013\MyPoster\SCIA_TimeDep_-60+60_CompaZM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"/>
          <a:stretch/>
        </p:blipFill>
        <p:spPr bwMode="auto">
          <a:xfrm>
            <a:off x="3145198" y="2254660"/>
            <a:ext cx="3434279" cy="2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145864"/>
            <a:ext cx="8955314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3000" dirty="0"/>
              <a:t>Improvement of inter-sensor consistency </a:t>
            </a:r>
            <a:r>
              <a:rPr lang="en-GB" sz="3000" dirty="0" smtClean="0"/>
              <a:t>(2)</a:t>
            </a:r>
            <a:endParaRPr lang="en-GB" sz="3000" dirty="0"/>
          </a:p>
        </p:txBody>
      </p:sp>
      <p:pic>
        <p:nvPicPr>
          <p:cNvPr id="5" name="Picture 182" descr="X:\archive\documents\ACVE_2013\MyPoster\GOME_TimeDep_-60+60_CompaZM2_GOMEc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5748"/>
          <a:stretch/>
        </p:blipFill>
        <p:spPr bwMode="auto">
          <a:xfrm>
            <a:off x="0" y="2254660"/>
            <a:ext cx="3342290" cy="2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3" descr="X:\archive\documents\ACVE_2013\MyPoster\GOME2_TimeDep_-60+60_CompaZM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"/>
          <a:stretch/>
        </p:blipFill>
        <p:spPr bwMode="auto">
          <a:xfrm>
            <a:off x="6463324" y="2254660"/>
            <a:ext cx="3442676" cy="2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8158" y="4808320"/>
            <a:ext cx="628781" cy="242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dirty="0" smtClean="0">
                <a:solidFill>
                  <a:schemeClr val="tx1"/>
                </a:solidFill>
                <a:latin typeface="+mn-lt"/>
              </a:rPr>
              <a:t>Time</a:t>
            </a:r>
            <a:endParaRPr lang="en-US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2778" y="4817339"/>
            <a:ext cx="628781" cy="242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dirty="0" smtClean="0">
                <a:solidFill>
                  <a:schemeClr val="tx1"/>
                </a:solidFill>
                <a:latin typeface="+mn-lt"/>
              </a:rPr>
              <a:t>Time</a:t>
            </a:r>
            <a:endParaRPr lang="en-US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0458" y="4839629"/>
            <a:ext cx="628781" cy="242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dirty="0" smtClean="0">
                <a:solidFill>
                  <a:schemeClr val="tx1"/>
                </a:solidFill>
                <a:latin typeface="+mn-lt"/>
              </a:rPr>
              <a:t>Time</a:t>
            </a:r>
            <a:endParaRPr lang="en-US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525" y="1919480"/>
            <a:ext cx="2754673" cy="358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GOME/ERS-2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5975" y="1919480"/>
            <a:ext cx="2754673" cy="358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SCIAMACHY/ENVISAT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8774" y="1895844"/>
            <a:ext cx="2754673" cy="358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GOME-2/METOP-A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7475" y="5278179"/>
            <a:ext cx="7424084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00549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overall consistency obtained with merged SBUV data set </a:t>
            </a:r>
            <a:endParaRPr lang="en-US" b="0" dirty="0">
              <a:solidFill>
                <a:srgbClr val="00549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8739641" cy="862012"/>
          </a:xfrm>
        </p:spPr>
        <p:txBody>
          <a:bodyPr/>
          <a:lstStyle/>
          <a:p>
            <a:r>
              <a:rPr lang="en-GB" dirty="0" smtClean="0"/>
              <a:t>Conclusion and outlook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944" y="1436920"/>
            <a:ext cx="8998856" cy="4804223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</a:pPr>
            <a:r>
              <a:rPr lang="en-GB" sz="2000" b="0" i="1" u="sng" dirty="0" smtClean="0">
                <a:latin typeface="Verdana" pitchFamily="34" charset="0"/>
              </a:rPr>
              <a:t>CCI total ozone reprocessing </a:t>
            </a:r>
            <a:r>
              <a:rPr lang="en-GB" sz="2000" b="0" i="1" dirty="0" smtClean="0">
                <a:latin typeface="Verdana" pitchFamily="34" charset="0"/>
                <a:sym typeface="Wingdings" pitchFamily="2" charset="2"/>
              </a:rPr>
              <a:t> GOME, SCIAMACHY and GOME-2(A) instruments processed using common state-of-the-art direct-fitting (scientific) algorithm</a:t>
            </a:r>
            <a:endParaRPr lang="en-GB" sz="2000" b="0" i="1" dirty="0" smtClean="0">
              <a:latin typeface="Verdana" pitchFamily="34" charset="0"/>
            </a:endParaRPr>
          </a:p>
          <a:p>
            <a:pPr marL="457200" indent="-457200">
              <a:buClr>
                <a:schemeClr val="accent1"/>
              </a:buClr>
            </a:pPr>
            <a:r>
              <a:rPr lang="en-GB" sz="2000" b="0" i="1" dirty="0" smtClean="0">
                <a:latin typeface="Verdana" pitchFamily="34" charset="0"/>
              </a:rPr>
              <a:t>New soft-calibrations scheme</a:t>
            </a:r>
          </a:p>
          <a:p>
            <a:pPr marL="457200" indent="-457200">
              <a:buClr>
                <a:schemeClr val="accent1"/>
              </a:buClr>
            </a:pPr>
            <a:r>
              <a:rPr lang="en-GB" sz="2000" b="0" i="1" dirty="0" smtClean="0">
                <a:latin typeface="Verdana" pitchFamily="34" charset="0"/>
              </a:rPr>
              <a:t>Improved inter-sensor consistency in comparison to current level-2 data sets</a:t>
            </a:r>
          </a:p>
          <a:p>
            <a:pPr marL="457200" indent="-457200">
              <a:buClr>
                <a:schemeClr val="accent1"/>
              </a:buClr>
            </a:pPr>
            <a:endParaRPr lang="en-GB" sz="2000" b="0" i="1" dirty="0">
              <a:latin typeface="Verdana" pitchFamily="34" charset="0"/>
            </a:endParaRPr>
          </a:p>
          <a:p>
            <a:pPr marL="457200" indent="-457200">
              <a:buClr>
                <a:schemeClr val="accent1"/>
              </a:buClr>
            </a:pPr>
            <a:r>
              <a:rPr lang="en-GB" sz="2000" b="0" i="1" u="sng" dirty="0" smtClean="0">
                <a:latin typeface="Verdana" pitchFamily="34" charset="0"/>
              </a:rPr>
              <a:t>Outlook</a:t>
            </a:r>
          </a:p>
          <a:p>
            <a:pPr marL="1341438" lvl="1" indent="-457200"/>
            <a:r>
              <a:rPr lang="en-GB" b="0" i="1" dirty="0" smtClean="0">
                <a:latin typeface="Verdana" pitchFamily="34" charset="0"/>
              </a:rPr>
              <a:t>Algorithm transfer to OMI is ongoing</a:t>
            </a:r>
          </a:p>
          <a:p>
            <a:pPr marL="1341438" lvl="1" indent="-457200"/>
            <a:r>
              <a:rPr lang="en-GB" b="0" i="1" u="sng" dirty="0" smtClean="0">
                <a:latin typeface="Verdana" pitchFamily="34" charset="0"/>
              </a:rPr>
              <a:t>Plans for CCI Phase-2 </a:t>
            </a:r>
            <a:r>
              <a:rPr lang="en-GB" b="0" i="1" dirty="0" smtClean="0">
                <a:latin typeface="Verdana" pitchFamily="34" charset="0"/>
                <a:sym typeface="Wingdings" pitchFamily="2" charset="2"/>
              </a:rPr>
              <a:t> improvement of cloud correction, improvement of soft calibration, OMI addition, data base update (e.g. TOMS v9), work on combined column/profile algorithm</a:t>
            </a:r>
            <a:endParaRPr lang="en-GB" b="0" i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8739641" cy="862012"/>
          </a:xfrm>
        </p:spPr>
        <p:txBody>
          <a:bodyPr/>
          <a:lstStyle/>
          <a:p>
            <a:r>
              <a:rPr lang="en-GB" dirty="0" smtClean="0"/>
              <a:t>Motivation and content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9741" y="3240116"/>
            <a:ext cx="7387119" cy="3189713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</a:pPr>
            <a:r>
              <a:rPr lang="en-GB" b="0" i="1" dirty="0" smtClean="0">
                <a:latin typeface="Verdana" pitchFamily="34" charset="0"/>
              </a:rPr>
              <a:t>CCI total ozone algorithm key features</a:t>
            </a:r>
          </a:p>
          <a:p>
            <a:pPr marL="457200" indent="-457200">
              <a:buClr>
                <a:schemeClr val="accent1"/>
              </a:buClr>
            </a:pPr>
            <a:r>
              <a:rPr lang="en-GB" b="0" i="1" dirty="0" smtClean="0">
                <a:latin typeface="Verdana" pitchFamily="34" charset="0"/>
              </a:rPr>
              <a:t>Soft-calibration of level-1 </a:t>
            </a:r>
            <a:r>
              <a:rPr lang="en-GB" b="0" i="1" dirty="0" err="1" smtClean="0">
                <a:latin typeface="Verdana" pitchFamily="34" charset="0"/>
              </a:rPr>
              <a:t>reflectances</a:t>
            </a:r>
            <a:endParaRPr lang="en-GB" b="0" i="1" dirty="0" smtClean="0">
              <a:latin typeface="Verdana" pitchFamily="34" charset="0"/>
            </a:endParaRPr>
          </a:p>
          <a:p>
            <a:pPr marL="457200" indent="-457200">
              <a:buClr>
                <a:schemeClr val="accent1"/>
              </a:buClr>
            </a:pPr>
            <a:r>
              <a:rPr lang="en-GB" b="0" i="1" dirty="0" smtClean="0">
                <a:latin typeface="Verdana" pitchFamily="34" charset="0"/>
              </a:rPr>
              <a:t>Improvement of European inter-sensor consistency</a:t>
            </a:r>
          </a:p>
          <a:p>
            <a:pPr marL="457200" indent="-457200">
              <a:buClr>
                <a:schemeClr val="accent1"/>
              </a:buClr>
            </a:pPr>
            <a:r>
              <a:rPr lang="en-GB" b="0" i="1" dirty="0" smtClean="0">
                <a:latin typeface="Verdana" pitchFamily="34" charset="0"/>
              </a:rPr>
              <a:t>Conclusion and outlook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999" y="1411738"/>
            <a:ext cx="8998857" cy="141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1" u="sng" dirty="0" smtClean="0">
                <a:solidFill>
                  <a:srgbClr val="00338D"/>
                </a:solidFill>
                <a:latin typeface="Verdana" pitchFamily="34" charset="0"/>
              </a:rPr>
              <a:t>Overall motivation</a:t>
            </a:r>
            <a:r>
              <a:rPr lang="en-US" sz="2400" b="0" i="1" dirty="0" smtClean="0">
                <a:solidFill>
                  <a:srgbClr val="00338D"/>
                </a:solidFill>
                <a:latin typeface="Verdana" pitchFamily="34" charset="0"/>
              </a:rPr>
              <a:t>: demonstrate new European multi-sensor level-2 and level-3 data sets with improved </a:t>
            </a:r>
            <a:r>
              <a:rPr lang="en-US" sz="2400" b="0" i="1" dirty="0" smtClean="0">
                <a:solidFill>
                  <a:srgbClr val="00338D"/>
                </a:solidFill>
                <a:latin typeface="Verdana" pitchFamily="34" charset="0"/>
              </a:rPr>
              <a:t>consistency (targeting GCOS compliance)</a:t>
            </a:r>
            <a:endParaRPr lang="en-US" sz="2400" b="0" i="1" dirty="0">
              <a:solidFill>
                <a:srgbClr val="00338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8739641" cy="862012"/>
          </a:xfrm>
        </p:spPr>
        <p:txBody>
          <a:bodyPr/>
          <a:lstStyle/>
          <a:p>
            <a:r>
              <a:rPr lang="en-GB" sz="3200" dirty="0" smtClean="0"/>
              <a:t>Direct-fitting Algorithm (GODFIT v3)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386" y="1180669"/>
            <a:ext cx="9344025" cy="1839934"/>
          </a:xfrm>
          <a:solidFill>
            <a:schemeClr val="accent3"/>
          </a:solidFill>
        </p:spPr>
        <p:txBody>
          <a:bodyPr/>
          <a:lstStyle/>
          <a:p>
            <a:pPr marL="457200" indent="-457200" algn="just">
              <a:buClr>
                <a:schemeClr val="accent1"/>
              </a:buClr>
            </a:pPr>
            <a:r>
              <a:rPr lang="en-GB" sz="1700" b="0" i="1" dirty="0" smtClean="0">
                <a:latin typeface="Verdana" pitchFamily="34" charset="0"/>
              </a:rPr>
              <a:t>Algorithm developed for retrieving total ozone from nadir hyperspectral instruments in the </a:t>
            </a:r>
            <a:r>
              <a:rPr lang="en-GB" sz="1700" i="1" dirty="0" smtClean="0">
                <a:latin typeface="Verdana" pitchFamily="34" charset="0"/>
              </a:rPr>
              <a:t>Huggins bands </a:t>
            </a:r>
            <a:r>
              <a:rPr lang="en-GB" sz="1700" b="0" i="1" dirty="0" smtClean="0">
                <a:latin typeface="Verdana" pitchFamily="34" charset="0"/>
              </a:rPr>
              <a:t>(325-335 nm).</a:t>
            </a:r>
          </a:p>
          <a:p>
            <a:pPr marL="457200" indent="-457200" algn="just">
              <a:buClr>
                <a:schemeClr val="accent1"/>
              </a:buClr>
            </a:pPr>
            <a:r>
              <a:rPr lang="en-GB" sz="1700" i="1" dirty="0" smtClean="0">
                <a:latin typeface="Verdana" pitchFamily="34" charset="0"/>
              </a:rPr>
              <a:t>Direct fitting </a:t>
            </a:r>
            <a:r>
              <a:rPr lang="en-GB" sz="1700" b="0" i="1" dirty="0" smtClean="0">
                <a:latin typeface="Verdana" pitchFamily="34" charset="0"/>
              </a:rPr>
              <a:t>approach</a:t>
            </a:r>
            <a:r>
              <a:rPr lang="en-GB" sz="1700" b="0" i="1" dirty="0">
                <a:latin typeface="Verdana" pitchFamily="34" charset="0"/>
              </a:rPr>
              <a:t> </a:t>
            </a:r>
            <a:r>
              <a:rPr lang="en-GB" sz="1700" b="0" i="1" dirty="0" smtClean="0">
                <a:latin typeface="Verdana" pitchFamily="34" charset="0"/>
              </a:rPr>
              <a:t>– closer to the physics than DOAS</a:t>
            </a:r>
          </a:p>
          <a:p>
            <a:pPr marL="457200" indent="-457200" algn="just">
              <a:buClr>
                <a:schemeClr val="accent1"/>
              </a:buClr>
            </a:pPr>
            <a:r>
              <a:rPr lang="en-GB" sz="1700" b="0" i="1" dirty="0">
                <a:latin typeface="Verdana" pitchFamily="34" charset="0"/>
              </a:rPr>
              <a:t>Baseline for ESA CCI data sets </a:t>
            </a:r>
            <a:r>
              <a:rPr lang="en-GB" sz="1700" b="0" dirty="0">
                <a:latin typeface="Verdana" pitchFamily="34" charset="0"/>
                <a:sym typeface="Wingdings" pitchFamily="2" charset="2"/>
              </a:rPr>
              <a:t> </a:t>
            </a:r>
            <a:r>
              <a:rPr lang="en-GB" sz="1700" dirty="0">
                <a:latin typeface="Verdana" pitchFamily="34" charset="0"/>
                <a:sym typeface="Wingdings" pitchFamily="2" charset="2"/>
              </a:rPr>
              <a:t>www.esa-ozone-cci.org</a:t>
            </a:r>
            <a:endParaRPr lang="en-GB" sz="1700" dirty="0">
              <a:latin typeface="Verdana" pitchFamily="34" charset="0"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en-GB" sz="1700" b="0" i="1" dirty="0" smtClean="0">
              <a:latin typeface="Verdana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0036" y="2856893"/>
            <a:ext cx="3813933" cy="3920944"/>
            <a:chOff x="764" y="1215"/>
            <a:chExt cx="2196" cy="2418"/>
          </a:xfrm>
        </p:grpSpPr>
        <p:pic>
          <p:nvPicPr>
            <p:cNvPr id="5" name="Picture 4" descr="res_do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" y="1446"/>
              <a:ext cx="2196" cy="2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00" y="1215"/>
              <a:ext cx="140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fr-BE" b="1" dirty="0">
                  <a:solidFill>
                    <a:schemeClr val="hlink"/>
                  </a:solidFill>
                </a:rPr>
                <a:t>DOAS </a:t>
              </a:r>
              <a:r>
                <a:rPr lang="fr-BE" b="1" dirty="0" err="1">
                  <a:solidFill>
                    <a:schemeClr val="hlink"/>
                  </a:solidFill>
                </a:rPr>
                <a:t>residuals</a:t>
              </a:r>
              <a:endParaRPr lang="en-US" b="1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758315" y="2854036"/>
            <a:ext cx="3623685" cy="3966352"/>
            <a:chOff x="2673" y="1218"/>
            <a:chExt cx="2261" cy="2446"/>
          </a:xfrm>
        </p:grpSpPr>
        <p:pic>
          <p:nvPicPr>
            <p:cNvPr id="8" name="Picture 7" descr="res_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1411"/>
              <a:ext cx="2261" cy="2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66" y="1218"/>
              <a:ext cx="191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fr-BE" b="1" dirty="0">
                  <a:solidFill>
                    <a:schemeClr val="hlink"/>
                  </a:solidFill>
                </a:rPr>
                <a:t>Direct-</a:t>
              </a:r>
              <a:r>
                <a:rPr lang="fr-BE" b="1" dirty="0" err="1">
                  <a:solidFill>
                    <a:schemeClr val="hlink"/>
                  </a:solidFill>
                </a:rPr>
                <a:t>fitting</a:t>
              </a:r>
              <a:r>
                <a:rPr lang="fr-BE" b="1" dirty="0">
                  <a:solidFill>
                    <a:schemeClr val="hlink"/>
                  </a:solidFill>
                </a:rPr>
                <a:t> </a:t>
              </a:r>
              <a:r>
                <a:rPr lang="fr-BE" b="1" dirty="0" err="1">
                  <a:solidFill>
                    <a:schemeClr val="hlink"/>
                  </a:solidFill>
                </a:rPr>
                <a:t>residuals</a:t>
              </a:r>
              <a:endParaRPr lang="en-US" b="1" dirty="0">
                <a:solidFill>
                  <a:schemeClr val="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4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951" y="1423049"/>
            <a:ext cx="9344025" cy="1860482"/>
          </a:xfrm>
          <a:solidFill>
            <a:schemeClr val="accent3"/>
          </a:solidFill>
        </p:spPr>
        <p:txBody>
          <a:bodyPr/>
          <a:lstStyle/>
          <a:p>
            <a:pPr marL="457200" indent="-457200" algn="just">
              <a:buClr>
                <a:schemeClr val="accent1"/>
              </a:buClr>
            </a:pPr>
            <a:r>
              <a:rPr lang="en-GB" sz="1700" i="1" dirty="0" smtClean="0">
                <a:latin typeface="Verdana" pitchFamily="34" charset="0"/>
              </a:rPr>
              <a:t>T°-shift adjustment scheme</a:t>
            </a:r>
            <a:r>
              <a:rPr lang="en-GB" sz="1700" b="0" i="1" dirty="0" smtClean="0">
                <a:latin typeface="Verdana" pitchFamily="34" charset="0"/>
              </a:rPr>
              <a:t>: the a-priori T°-profile is shifted in the retrieval.</a:t>
            </a:r>
          </a:p>
          <a:p>
            <a:pPr marL="0" indent="0" algn="just">
              <a:buClr>
                <a:srgbClr val="000066"/>
              </a:buClr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Symbol" pitchFamily="18" charset="2"/>
              </a:rPr>
              <a:t>		</a:t>
            </a:r>
            <a:endParaRPr lang="en-US" sz="1800" b="0" i="1" dirty="0">
              <a:solidFill>
                <a:srgbClr val="FF0000"/>
              </a:solidFill>
              <a:latin typeface="Verdana" pitchFamily="34" charset="0"/>
            </a:endParaRPr>
          </a:p>
          <a:p>
            <a:pPr algn="just">
              <a:buClr>
                <a:srgbClr val="000066"/>
              </a:buClr>
              <a:buFont typeface="Symbol" pitchFamily="18" charset="2"/>
              <a:buChar char=" "/>
            </a:pPr>
            <a:endParaRPr lang="en-US" sz="1800" b="0" i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 algn="just">
              <a:buClr>
                <a:srgbClr val="000066"/>
              </a:buClr>
              <a:buNone/>
            </a:pPr>
            <a:endParaRPr lang="en-GB" sz="1800" b="0" i="1" dirty="0" smtClean="0">
              <a:latin typeface="Verdana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9142412" cy="862012"/>
          </a:xfrm>
        </p:spPr>
        <p:txBody>
          <a:bodyPr/>
          <a:lstStyle/>
          <a:p>
            <a:r>
              <a:rPr lang="en-GB" sz="3200" dirty="0" smtClean="0"/>
              <a:t>Algorithm’s key features (1)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47896" y="1767972"/>
            <a:ext cx="5383061" cy="1081845"/>
            <a:chOff x="2147896" y="1963178"/>
            <a:chExt cx="5383061" cy="1081845"/>
          </a:xfrm>
        </p:grpSpPr>
        <p:cxnSp>
          <p:nvCxnSpPr>
            <p:cNvPr id="3" name="Elbow Connector 2"/>
            <p:cNvCxnSpPr/>
            <p:nvPr/>
          </p:nvCxnSpPr>
          <p:spPr>
            <a:xfrm rot="16200000" flipH="1">
              <a:off x="3010329" y="2342507"/>
              <a:ext cx="246583" cy="205486"/>
            </a:xfrm>
            <a:prstGeom prst="bentConnector3">
              <a:avLst>
                <a:gd name="adj1" fmla="val 10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>
              <a:off x="3738083" y="2176407"/>
              <a:ext cx="279116" cy="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19937" y="1983726"/>
              <a:ext cx="3226086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0" dirty="0" smtClean="0">
                  <a:solidFill>
                    <a:srgbClr val="00338D"/>
                  </a:solidFill>
                </a:rPr>
                <a:t>Shift parameter adjusted in the fit</a:t>
              </a:r>
              <a:endParaRPr lang="en-US" sz="1600" b="0" dirty="0">
                <a:solidFill>
                  <a:srgbClr val="00338D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7389" y="2369088"/>
              <a:ext cx="3226086" cy="35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0" dirty="0" smtClean="0">
                  <a:solidFill>
                    <a:srgbClr val="00338D"/>
                  </a:solidFill>
                </a:rPr>
                <a:t>A priori temperature profile</a:t>
              </a:r>
              <a:endParaRPr lang="en-US" sz="1600" b="0" dirty="0">
                <a:solidFill>
                  <a:srgbClr val="00338D"/>
                </a:solidFill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>
              <a:off x="2433265" y="2425202"/>
              <a:ext cx="510577" cy="427140"/>
            </a:xfrm>
            <a:prstGeom prst="bentConnector3">
              <a:avLst>
                <a:gd name="adj1" fmla="val -433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967521" y="2659661"/>
              <a:ext cx="4563436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0" dirty="0" smtClean="0">
                  <a:solidFill>
                    <a:srgbClr val="00338D"/>
                  </a:solidFill>
                </a:rPr>
                <a:t>Actual temperatures used in the forward model</a:t>
              </a:r>
              <a:endParaRPr lang="en-US" sz="1600" b="0" dirty="0">
                <a:solidFill>
                  <a:srgbClr val="00338D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7896" y="1963178"/>
              <a:ext cx="1591893" cy="42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i="1" dirty="0">
                  <a:solidFill>
                    <a:srgbClr val="00338D"/>
                  </a:solidFill>
                  <a:latin typeface="Symbol" pitchFamily="18" charset="2"/>
                </a:rPr>
                <a:t>q</a:t>
              </a:r>
              <a:r>
                <a:rPr lang="en-US" dirty="0">
                  <a:solidFill>
                    <a:srgbClr val="00338D"/>
                  </a:solidFill>
                </a:rPr>
                <a:t>(</a:t>
              </a:r>
              <a:r>
                <a:rPr lang="en-US" i="1" dirty="0">
                  <a:solidFill>
                    <a:srgbClr val="00338D"/>
                  </a:solidFill>
                </a:rPr>
                <a:t>z</a:t>
              </a:r>
              <a:r>
                <a:rPr lang="en-US" dirty="0">
                  <a:solidFill>
                    <a:srgbClr val="00338D"/>
                  </a:solidFill>
                </a:rPr>
                <a:t>) = </a:t>
              </a:r>
              <a:r>
                <a:rPr lang="en-US" i="1" dirty="0">
                  <a:solidFill>
                    <a:srgbClr val="00338D"/>
                  </a:solidFill>
                </a:rPr>
                <a:t>t</a:t>
              </a:r>
              <a:r>
                <a:rPr lang="en-US" dirty="0">
                  <a:solidFill>
                    <a:srgbClr val="00338D"/>
                  </a:solidFill>
                </a:rPr>
                <a:t>(</a:t>
              </a:r>
              <a:r>
                <a:rPr lang="en-US" i="1" dirty="0">
                  <a:solidFill>
                    <a:srgbClr val="00338D"/>
                  </a:solidFill>
                </a:rPr>
                <a:t>z</a:t>
              </a:r>
              <a:r>
                <a:rPr lang="en-US" dirty="0">
                  <a:solidFill>
                    <a:srgbClr val="00338D"/>
                  </a:solidFill>
                </a:rPr>
                <a:t>) + </a:t>
              </a:r>
              <a:r>
                <a:rPr lang="en-US" dirty="0" smtClean="0">
                  <a:solidFill>
                    <a:srgbClr val="00338D"/>
                  </a:solidFill>
                </a:rPr>
                <a:t>S</a:t>
              </a:r>
              <a:endParaRPr lang="en-US" dirty="0">
                <a:solidFill>
                  <a:srgbClr val="00338D"/>
                </a:solidFill>
              </a:endParaRPr>
            </a:p>
          </p:txBody>
        </p:sp>
      </p:grpSp>
      <p:pic>
        <p:nvPicPr>
          <p:cNvPr id="1026" name="Picture 2" descr="X:\projects\DOAS\Projects\O3_CCI\Phase1_Reprocessing\GOME-2\Direct_Fitting\Maps\2008\03\Alb_200803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5112" r="7027" b="22759"/>
          <a:stretch/>
        </p:blipFill>
        <p:spPr bwMode="auto">
          <a:xfrm>
            <a:off x="4950432" y="3092521"/>
            <a:ext cx="4898184" cy="30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7951" y="3315496"/>
            <a:ext cx="4329812" cy="336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GB" sz="1700" i="1" dirty="0">
                <a:solidFill>
                  <a:srgbClr val="00338D"/>
                </a:solidFill>
                <a:latin typeface="Verdana" pitchFamily="34" charset="0"/>
              </a:rPr>
              <a:t>Cloud </a:t>
            </a:r>
            <a:r>
              <a:rPr lang="en-GB" sz="1700" i="1" dirty="0" smtClean="0">
                <a:solidFill>
                  <a:srgbClr val="00338D"/>
                </a:solidFill>
                <a:latin typeface="Verdana" pitchFamily="34" charset="0"/>
              </a:rPr>
              <a:t>correction</a:t>
            </a:r>
            <a:r>
              <a:rPr lang="en-GB" sz="1700" b="0" i="1" dirty="0" smtClean="0">
                <a:solidFill>
                  <a:srgbClr val="00338D"/>
                </a:solidFill>
                <a:latin typeface="Verdana" pitchFamily="34" charset="0"/>
              </a:rPr>
              <a:t>: </a:t>
            </a:r>
          </a:p>
          <a:p>
            <a:pPr marL="914400" lvl="1" indent="-457200"/>
            <a:r>
              <a:rPr lang="en-GB" sz="1700" b="0" i="1" dirty="0" smtClean="0">
                <a:solidFill>
                  <a:srgbClr val="00338D"/>
                </a:solidFill>
                <a:latin typeface="Verdana" pitchFamily="34" charset="0"/>
              </a:rPr>
              <a:t>one </a:t>
            </a:r>
            <a:r>
              <a:rPr lang="en-GB" sz="1700" i="1" dirty="0" smtClean="0">
                <a:solidFill>
                  <a:srgbClr val="00338D"/>
                </a:solidFill>
                <a:latin typeface="Verdana" pitchFamily="34" charset="0"/>
              </a:rPr>
              <a:t>effective scene, </a:t>
            </a:r>
            <a:r>
              <a:rPr lang="en-GB" sz="1700" b="0" i="1" dirty="0" smtClean="0">
                <a:solidFill>
                  <a:srgbClr val="00338D"/>
                </a:solidFill>
                <a:latin typeface="Verdana" pitchFamily="34" charset="0"/>
              </a:rPr>
              <a:t>at one </a:t>
            </a:r>
            <a:r>
              <a:rPr lang="en-GB" sz="1700" i="1" dirty="0" smtClean="0">
                <a:solidFill>
                  <a:srgbClr val="00338D"/>
                </a:solidFill>
                <a:latin typeface="Verdana" pitchFamily="34" charset="0"/>
              </a:rPr>
              <a:t>effective altitude </a:t>
            </a:r>
            <a:r>
              <a:rPr lang="en-GB" sz="1700" b="0" i="1" dirty="0" smtClean="0">
                <a:solidFill>
                  <a:srgbClr val="00338D"/>
                </a:solidFill>
                <a:latin typeface="Verdana" pitchFamily="34" charset="0"/>
              </a:rPr>
              <a:t>(weighted average of surface and cloud top height)</a:t>
            </a:r>
            <a:endParaRPr lang="en-GB" sz="1700" b="0" i="1" dirty="0">
              <a:solidFill>
                <a:srgbClr val="00338D"/>
              </a:solidFill>
              <a:latin typeface="Verdana" pitchFamily="34" charset="0"/>
            </a:endParaRPr>
          </a:p>
          <a:p>
            <a:pPr marL="914400" lvl="1" indent="-457200" algn="just"/>
            <a:r>
              <a:rPr lang="en-GB" sz="1700" b="0" i="1" dirty="0">
                <a:solidFill>
                  <a:srgbClr val="00338D"/>
                </a:solidFill>
                <a:latin typeface="Verdana" pitchFamily="34" charset="0"/>
              </a:rPr>
              <a:t>Internal closure </a:t>
            </a:r>
            <a:r>
              <a:rPr lang="en-GB" sz="1700" b="0" i="1" dirty="0" smtClean="0">
                <a:solidFill>
                  <a:srgbClr val="00338D"/>
                </a:solidFill>
                <a:latin typeface="Verdana" pitchFamily="34" charset="0"/>
              </a:rPr>
              <a:t>mode </a:t>
            </a:r>
            <a:r>
              <a:rPr lang="en-GB" sz="1700" b="0" i="1" dirty="0" smtClean="0">
                <a:solidFill>
                  <a:srgbClr val="00338D"/>
                </a:solidFill>
                <a:latin typeface="Verdana" pitchFamily="34" charset="0"/>
                <a:sym typeface="Wingdings" pitchFamily="2" charset="2"/>
              </a:rPr>
              <a:t> </a:t>
            </a:r>
            <a:r>
              <a:rPr lang="en-GB" sz="1700" b="0" i="1" dirty="0" smtClean="0">
                <a:solidFill>
                  <a:srgbClr val="00338D"/>
                </a:solidFill>
                <a:latin typeface="Verdana" pitchFamily="34" charset="0"/>
              </a:rPr>
              <a:t>the </a:t>
            </a:r>
            <a:r>
              <a:rPr lang="en-GB" sz="1700" b="0" i="1" dirty="0">
                <a:solidFill>
                  <a:srgbClr val="00338D"/>
                </a:solidFill>
                <a:latin typeface="Verdana" pitchFamily="34" charset="0"/>
              </a:rPr>
              <a:t>effective </a:t>
            </a:r>
            <a:r>
              <a:rPr lang="en-GB" sz="1700" i="1" dirty="0">
                <a:solidFill>
                  <a:srgbClr val="00338D"/>
                </a:solidFill>
                <a:latin typeface="Verdana" pitchFamily="34" charset="0"/>
              </a:rPr>
              <a:t>scene albedo </a:t>
            </a:r>
            <a:r>
              <a:rPr lang="en-GB" sz="1700" b="0" i="1" dirty="0">
                <a:solidFill>
                  <a:srgbClr val="00338D"/>
                </a:solidFill>
                <a:latin typeface="Verdana" pitchFamily="34" charset="0"/>
              </a:rPr>
              <a:t>is </a:t>
            </a:r>
            <a:r>
              <a:rPr lang="en-GB" sz="1700" i="1" dirty="0">
                <a:solidFill>
                  <a:srgbClr val="00338D"/>
                </a:solidFill>
                <a:latin typeface="Verdana" pitchFamily="34" charset="0"/>
              </a:rPr>
              <a:t>retrieved</a:t>
            </a:r>
            <a:r>
              <a:rPr lang="en-GB" sz="1700" b="0" i="1" dirty="0">
                <a:solidFill>
                  <a:srgbClr val="00338D"/>
                </a:solidFill>
                <a:latin typeface="Verdana" pitchFamily="34" charset="0"/>
              </a:rPr>
              <a:t> simultaneously to ozone.</a:t>
            </a:r>
          </a:p>
          <a:p>
            <a:pPr>
              <a:buNone/>
            </a:pPr>
            <a:endParaRPr lang="en-US" sz="17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9142412" cy="862012"/>
          </a:xfrm>
        </p:spPr>
        <p:txBody>
          <a:bodyPr/>
          <a:lstStyle/>
          <a:p>
            <a:r>
              <a:rPr lang="en-GB" sz="3200" dirty="0"/>
              <a:t>Algorithm’s key features </a:t>
            </a:r>
            <a:r>
              <a:rPr lang="en-GB" sz="3200" dirty="0" smtClean="0"/>
              <a:t>(2)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386" y="1232039"/>
            <a:ext cx="9344025" cy="514568"/>
          </a:xfrm>
          <a:solidFill>
            <a:schemeClr val="accent3"/>
          </a:solidFill>
        </p:spPr>
        <p:txBody>
          <a:bodyPr/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en-GB" sz="1700" i="1" dirty="0" smtClean="0">
                <a:latin typeface="Verdana" pitchFamily="34" charset="0"/>
              </a:rPr>
              <a:t>Semi-empirical Ring correction</a:t>
            </a:r>
            <a:r>
              <a:rPr lang="en-GB" sz="1700" b="0" i="1" dirty="0" smtClean="0">
                <a:latin typeface="Verdana" pitchFamily="34" charset="0"/>
              </a:rPr>
              <a:t>. The filling-in factors are expressed as: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440625"/>
              </p:ext>
            </p:extLst>
          </p:nvPr>
        </p:nvGraphicFramePr>
        <p:xfrm>
          <a:off x="1990725" y="1683660"/>
          <a:ext cx="61515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Vergelijking" r:id="rId4" imgW="2476440" imgH="228600" progId="Equation.3">
                  <p:embed/>
                </p:oleObj>
              </mc:Choice>
              <mc:Fallback>
                <p:oleObj name="Vergelijking" r:id="rId4" imgW="24764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1683660"/>
                        <a:ext cx="61515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72429" y="3004455"/>
            <a:ext cx="4259409" cy="394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Arial" charset="0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Arial" charset="0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Arial" charset="0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Arial" charset="0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Arial" charset="0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1600">
                <a:solidFill>
                  <a:srgbClr val="9D9FA1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1600">
                <a:solidFill>
                  <a:srgbClr val="9D9FA1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1600">
                <a:solidFill>
                  <a:srgbClr val="9D9FA1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1600">
                <a:solidFill>
                  <a:srgbClr val="9D9FA1"/>
                </a:solidFill>
                <a:latin typeface="+mn-lt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700" b="0" i="1" kern="0" dirty="0" smtClean="0">
                <a:latin typeface="Verdana" pitchFamily="34" charset="0"/>
              </a:rPr>
              <a:t>This formulation includes: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GB" sz="1700" b="0" i="1" kern="0" dirty="0" smtClean="0">
                <a:latin typeface="Verdana" pitchFamily="34" charset="0"/>
              </a:rPr>
              <a:t>Source and loss terms due to inelastic scattering 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GB" sz="1700" b="0" i="1" kern="0" dirty="0" smtClean="0">
                <a:latin typeface="Verdana" pitchFamily="34" charset="0"/>
              </a:rPr>
              <a:t>Absorption by ozone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GB" sz="1700" b="0" i="1" kern="0" dirty="0" smtClean="0">
                <a:latin typeface="Verdana" pitchFamily="34" charset="0"/>
              </a:rPr>
              <a:t>smoothing of the ozone absorption by RRS process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GB" sz="1700" b="0" i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700" b="0" i="1" kern="0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r</a:t>
            </a:r>
            <a:r>
              <a:rPr lang="en-GB" sz="1700" b="0" i="1" kern="0" baseline="-25000" dirty="0" smtClean="0">
                <a:latin typeface="Verdana" pitchFamily="34" charset="0"/>
              </a:rPr>
              <a:t>0</a:t>
            </a:r>
            <a:r>
              <a:rPr lang="en-GB" sz="1700" b="0" i="1" kern="0" dirty="0">
                <a:latin typeface="Verdana" pitchFamily="34" charset="0"/>
              </a:rPr>
              <a:t> </a:t>
            </a:r>
            <a:r>
              <a:rPr lang="en-GB" sz="1700" b="0" i="1" kern="0" dirty="0" smtClean="0">
                <a:latin typeface="Verdana" pitchFamily="34" charset="0"/>
              </a:rPr>
              <a:t>is fitted to observations, </a:t>
            </a:r>
            <a:r>
              <a:rPr lang="en-GB" sz="1700" b="0" i="1" kern="0" dirty="0" err="1" smtClean="0">
                <a:latin typeface="Verdana" pitchFamily="34" charset="0"/>
              </a:rPr>
              <a:t>A</a:t>
            </a:r>
            <a:r>
              <a:rPr lang="en-GB" sz="1700" b="0" i="1" kern="0" baseline="-25000" dirty="0" err="1" smtClean="0">
                <a:latin typeface="Verdana" pitchFamily="34" charset="0"/>
              </a:rPr>
              <a:t>out</a:t>
            </a:r>
            <a:r>
              <a:rPr lang="en-GB" sz="1700" b="0" i="1" kern="0" dirty="0" smtClean="0">
                <a:latin typeface="Verdana" pitchFamily="34" charset="0"/>
              </a:rPr>
              <a:t> and A</a:t>
            </a:r>
            <a:r>
              <a:rPr lang="en-GB" sz="1700" b="0" i="1" kern="0" baseline="-25000" dirty="0" smtClean="0">
                <a:latin typeface="Verdana" pitchFamily="34" charset="0"/>
              </a:rPr>
              <a:t>in</a:t>
            </a:r>
            <a:r>
              <a:rPr lang="en-GB" sz="1700" b="0" i="1" kern="0" dirty="0">
                <a:latin typeface="Verdana" pitchFamily="34" charset="0"/>
              </a:rPr>
              <a:t> </a:t>
            </a:r>
            <a:r>
              <a:rPr lang="en-GB" sz="1700" b="0" i="1" kern="0" dirty="0" smtClean="0">
                <a:latin typeface="Verdana" pitchFamily="34" charset="0"/>
              </a:rPr>
              <a:t>are tabulated after fits </a:t>
            </a:r>
            <a:r>
              <a:rPr lang="en-GB" sz="1700" b="0" i="1" kern="0" dirty="0">
                <a:latin typeface="Verdana" pitchFamily="34" charset="0"/>
              </a:rPr>
              <a:t>to pre-calculated </a:t>
            </a:r>
            <a:r>
              <a:rPr lang="en-GB" sz="1700" b="0" i="1" kern="0" dirty="0" smtClean="0">
                <a:latin typeface="Verdana" pitchFamily="34" charset="0"/>
              </a:rPr>
              <a:t>filling-in factors using LIDORT_RRS.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973782" y="2410691"/>
            <a:ext cx="4738254" cy="3823854"/>
            <a:chOff x="385" y="754"/>
            <a:chExt cx="1815" cy="1462"/>
          </a:xfrm>
        </p:grpSpPr>
        <p:pic>
          <p:nvPicPr>
            <p:cNvPr id="8" name="Picture 15" descr="FF_Fit_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4"/>
            <a:stretch>
              <a:fillRect/>
            </a:stretch>
          </p:blipFill>
          <p:spPr bwMode="auto">
            <a:xfrm>
              <a:off x="385" y="754"/>
              <a:ext cx="1815" cy="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57" y="845"/>
              <a:ext cx="589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Total O</a:t>
              </a:r>
              <a:r>
                <a:rPr lang="en-GB" sz="800" baseline="-25000">
                  <a:solidFill>
                    <a:srgbClr val="000000"/>
                  </a:solidFill>
                </a:rPr>
                <a:t>3</a:t>
              </a:r>
              <a:r>
                <a:rPr lang="en-GB" sz="800">
                  <a:solidFill>
                    <a:srgbClr val="000000"/>
                  </a:solidFill>
                </a:rPr>
                <a:t>: 500 DU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SZA= 85°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VZA= 50°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RAA= 10°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Albedo = 0.8</a:t>
              </a:r>
              <a:endParaRPr lang="en-US" sz="800" b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5680" y="2410691"/>
            <a:ext cx="2133918" cy="421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Probability of RRS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>
            <a:stCxn id="2" idx="3"/>
          </p:cNvCxnSpPr>
          <p:nvPr/>
        </p:nvCxnSpPr>
        <p:spPr>
          <a:xfrm flipV="1">
            <a:off x="3149598" y="2213894"/>
            <a:ext cx="406401" cy="4077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18743" y="4978092"/>
            <a:ext cx="333828" cy="261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9142412" cy="862012"/>
          </a:xfrm>
        </p:spPr>
        <p:txBody>
          <a:bodyPr/>
          <a:lstStyle/>
          <a:p>
            <a:r>
              <a:rPr lang="en-GB" sz="3200" dirty="0"/>
              <a:t>Algorithm’s key features </a:t>
            </a:r>
            <a:r>
              <a:rPr lang="en-GB" sz="3200" dirty="0" smtClean="0"/>
              <a:t>(3)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386" y="1304609"/>
            <a:ext cx="9344025" cy="771422"/>
          </a:xfrm>
          <a:solidFill>
            <a:schemeClr val="accent3"/>
          </a:solidFill>
        </p:spPr>
        <p:txBody>
          <a:bodyPr/>
          <a:lstStyle/>
          <a:p>
            <a:pPr marL="457200" indent="-457200" algn="just">
              <a:buClr>
                <a:schemeClr val="accent1"/>
              </a:buClr>
            </a:pPr>
            <a:r>
              <a:rPr lang="en-GB" sz="1700" i="1" dirty="0" smtClean="0">
                <a:latin typeface="Verdana" pitchFamily="34" charset="0"/>
              </a:rPr>
              <a:t>Polarization correction </a:t>
            </a:r>
            <a:r>
              <a:rPr lang="en-GB" sz="1700" b="0" i="1" dirty="0" smtClean="0">
                <a:latin typeface="Verdana" pitchFamily="34" charset="0"/>
                <a:sym typeface="Wingdings" pitchFamily="2" charset="2"/>
              </a:rPr>
              <a:t> based on pre-calculated LUTs of correction </a:t>
            </a:r>
            <a:r>
              <a:rPr lang="en-GB" sz="1700" b="0" i="1" dirty="0" smtClean="0">
                <a:latin typeface="Verdana" pitchFamily="34" charset="0"/>
              </a:rPr>
              <a:t>factors using VLIDORT</a:t>
            </a:r>
          </a:p>
        </p:txBody>
      </p:sp>
      <p:pic>
        <p:nvPicPr>
          <p:cNvPr id="4" name="Picture 11" descr="ImpactPol_325nm_RA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4" y="2581148"/>
            <a:ext cx="4472347" cy="33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84256" y="2149073"/>
            <a:ext cx="459770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600" dirty="0">
                <a:solidFill>
                  <a:srgbClr val="FF9933"/>
                </a:solidFill>
              </a:rPr>
              <a:t>Impact on </a:t>
            </a:r>
            <a:r>
              <a:rPr lang="en-GB" sz="1600" dirty="0" smtClean="0">
                <a:solidFill>
                  <a:srgbClr val="FF9933"/>
                </a:solidFill>
              </a:rPr>
              <a:t>absolute reflectance (325 nm)</a:t>
            </a:r>
            <a:endParaRPr lang="en-US" sz="1600" dirty="0">
              <a:solidFill>
                <a:srgbClr val="FF9933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858326" y="2155418"/>
            <a:ext cx="446563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dirty="0">
                <a:solidFill>
                  <a:srgbClr val="FF9933"/>
                </a:solidFill>
              </a:rPr>
              <a:t>Impact on </a:t>
            </a:r>
            <a:r>
              <a:rPr lang="en-GB" dirty="0" smtClean="0">
                <a:solidFill>
                  <a:srgbClr val="FF9933"/>
                </a:solidFill>
              </a:rPr>
              <a:t>ozone </a:t>
            </a:r>
            <a:r>
              <a:rPr lang="en-GB" dirty="0">
                <a:solidFill>
                  <a:srgbClr val="FF9933"/>
                </a:solidFill>
              </a:rPr>
              <a:t>structures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20" y="2609109"/>
            <a:ext cx="4433844" cy="33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9142412" cy="862012"/>
          </a:xfrm>
        </p:spPr>
        <p:txBody>
          <a:bodyPr/>
          <a:lstStyle/>
          <a:p>
            <a:r>
              <a:rPr lang="en-GB" sz="3200" dirty="0"/>
              <a:t>Algorithm’s key features </a:t>
            </a:r>
            <a:r>
              <a:rPr lang="en-GB" sz="3200" dirty="0" smtClean="0"/>
              <a:t>(4)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386" y="1436913"/>
            <a:ext cx="9065645" cy="5411147"/>
          </a:xfrm>
          <a:solidFill>
            <a:schemeClr val="accent3"/>
          </a:solidFill>
        </p:spPr>
        <p:txBody>
          <a:bodyPr/>
          <a:lstStyle/>
          <a:p>
            <a:pPr marL="457200" indent="-457200" algn="just">
              <a:buClr>
                <a:schemeClr val="accent1"/>
              </a:buClr>
            </a:pPr>
            <a:r>
              <a:rPr lang="en-GB" sz="1800" i="1" dirty="0" smtClean="0">
                <a:latin typeface="Verdana" pitchFamily="34" charset="0"/>
              </a:rPr>
              <a:t>A priori O</a:t>
            </a:r>
            <a:r>
              <a:rPr lang="en-GB" sz="1800" i="1" baseline="-25000" dirty="0" smtClean="0">
                <a:latin typeface="Verdana" pitchFamily="34" charset="0"/>
              </a:rPr>
              <a:t>3</a:t>
            </a:r>
            <a:r>
              <a:rPr lang="en-GB" sz="1800" i="1" dirty="0" smtClean="0">
                <a:latin typeface="Verdana" pitchFamily="34" charset="0"/>
              </a:rPr>
              <a:t> profile climatology</a:t>
            </a:r>
            <a:r>
              <a:rPr lang="en-GB" sz="1800" b="0" i="1" dirty="0" smtClean="0">
                <a:latin typeface="Verdana" pitchFamily="34" charset="0"/>
              </a:rPr>
              <a:t>:</a:t>
            </a:r>
            <a:r>
              <a:rPr lang="en-GB" sz="1800" b="0" i="1" baseline="-25000" dirty="0" smtClean="0">
                <a:latin typeface="Verdana" pitchFamily="34" charset="0"/>
              </a:rPr>
              <a:t> </a:t>
            </a: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r>
              <a:rPr lang="en-GB" sz="1600" b="0" i="1" u="sng" dirty="0" smtClean="0">
                <a:latin typeface="Verdana" pitchFamily="34" charset="0"/>
              </a:rPr>
              <a:t>Stratosphere</a:t>
            </a:r>
            <a:r>
              <a:rPr lang="en-GB" sz="1600" b="0" i="1" dirty="0" smtClean="0">
                <a:latin typeface="Verdana" pitchFamily="34" charset="0"/>
              </a:rPr>
              <a:t>: Total-O</a:t>
            </a:r>
            <a:r>
              <a:rPr lang="en-GB" sz="1600" b="0" i="1" baseline="-25000" dirty="0" smtClean="0">
                <a:latin typeface="Verdana" pitchFamily="34" charset="0"/>
              </a:rPr>
              <a:t>3</a:t>
            </a:r>
            <a:r>
              <a:rPr lang="en-GB" sz="1600" b="0" i="1" dirty="0" smtClean="0">
                <a:latin typeface="Verdana" pitchFamily="34" charset="0"/>
              </a:rPr>
              <a:t> </a:t>
            </a:r>
            <a:r>
              <a:rPr lang="en-GB" sz="1600" b="0" i="1" dirty="0">
                <a:latin typeface="Verdana" pitchFamily="34" charset="0"/>
              </a:rPr>
              <a:t>classified profile </a:t>
            </a:r>
            <a:r>
              <a:rPr lang="en-GB" sz="1600" i="1" dirty="0">
                <a:latin typeface="Verdana" pitchFamily="34" charset="0"/>
              </a:rPr>
              <a:t>climatology TOMSv8</a:t>
            </a:r>
            <a:r>
              <a:rPr lang="en-GB" sz="1600" b="0" i="1" dirty="0" smtClean="0">
                <a:latin typeface="Verdana" pitchFamily="34" charset="0"/>
              </a:rPr>
              <a:t>. </a:t>
            </a: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r>
              <a:rPr lang="en-GB" sz="1600" b="0" i="1" u="sng" dirty="0" smtClean="0">
                <a:latin typeface="Verdana" pitchFamily="34" charset="0"/>
              </a:rPr>
              <a:t>Troposphere</a:t>
            </a:r>
            <a:r>
              <a:rPr lang="en-GB" sz="1600" b="0" i="1" dirty="0" smtClean="0">
                <a:latin typeface="Verdana" pitchFamily="34" charset="0"/>
              </a:rPr>
              <a:t>: </a:t>
            </a:r>
            <a:r>
              <a:rPr lang="en-GB" sz="1600" i="1" dirty="0" smtClean="0">
                <a:latin typeface="Verdana" pitchFamily="34" charset="0"/>
              </a:rPr>
              <a:t>OMI/MLS</a:t>
            </a:r>
            <a:r>
              <a:rPr lang="en-GB" sz="1600" b="0" i="1" dirty="0" smtClean="0">
                <a:latin typeface="Verdana" pitchFamily="34" charset="0"/>
              </a:rPr>
              <a:t> climatology (longitudinally resolved – 60°N - 60°S).</a:t>
            </a: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endParaRPr lang="en-GB" sz="1600" b="0" i="1" dirty="0">
              <a:latin typeface="Verdana" pitchFamily="34" charset="0"/>
            </a:endParaRP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endParaRPr lang="en-GB" sz="1600" b="0" i="1" dirty="0" smtClean="0">
              <a:latin typeface="Verdana" pitchFamily="34" charset="0"/>
            </a:endParaRP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endParaRPr lang="en-GB" sz="1600" b="0" i="1" dirty="0">
              <a:latin typeface="Verdana" pitchFamily="34" charset="0"/>
            </a:endParaRP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endParaRPr lang="en-GB" sz="1600" b="0" i="1" dirty="0" smtClean="0">
              <a:latin typeface="Verdana" pitchFamily="34" charset="0"/>
            </a:endParaRP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endParaRPr lang="en-GB" sz="1600" b="0" i="1" dirty="0">
              <a:latin typeface="Verdana" pitchFamily="34" charset="0"/>
            </a:endParaRP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endParaRPr lang="en-GB" sz="1600" b="0" i="1" dirty="0" smtClean="0">
              <a:latin typeface="Verdana" pitchFamily="34" charset="0"/>
            </a:endParaRPr>
          </a:p>
          <a:p>
            <a:pPr marL="1341438" lvl="1" indent="-457200" algn="just">
              <a:buClr>
                <a:srgbClr val="000066"/>
              </a:buClr>
              <a:buFont typeface="+mj-lt"/>
              <a:buAutoNum type="arabicPeriod"/>
            </a:pPr>
            <a:endParaRPr lang="en-GB" sz="1600" b="0" i="1" dirty="0">
              <a:latin typeface="Verdana" pitchFamily="34" charset="0"/>
            </a:endParaRPr>
          </a:p>
          <a:p>
            <a:pPr marL="884238" lvl="1" indent="0" algn="just">
              <a:buClr>
                <a:srgbClr val="000066"/>
              </a:buClr>
              <a:buNone/>
            </a:pPr>
            <a:endParaRPr lang="en-GB" sz="1600" b="0" i="1" dirty="0">
              <a:latin typeface="Verdana" pitchFamily="34" charset="0"/>
            </a:endParaRPr>
          </a:p>
          <a:p>
            <a:pPr marL="360363" indent="0" algn="just">
              <a:buClr>
                <a:srgbClr val="000066"/>
              </a:buClr>
              <a:buNone/>
            </a:pPr>
            <a:r>
              <a:rPr lang="en-GB" sz="1800" b="0" i="1" dirty="0" smtClean="0">
                <a:solidFill>
                  <a:srgbClr val="FF0000"/>
                </a:solidFill>
                <a:latin typeface="Verdana" pitchFamily="34" charset="0"/>
              </a:rPr>
              <a:t>A-priori tropospheric content is important for ghost </a:t>
            </a:r>
            <a:r>
              <a:rPr lang="en-GB" sz="1800" b="0" i="1" dirty="0">
                <a:solidFill>
                  <a:srgbClr val="FF0000"/>
                </a:solidFill>
                <a:latin typeface="Verdana" pitchFamily="34" charset="0"/>
              </a:rPr>
              <a:t>column </a:t>
            </a:r>
            <a:r>
              <a:rPr lang="en-GB" sz="1800" b="0" i="1" dirty="0" smtClean="0">
                <a:solidFill>
                  <a:srgbClr val="FF0000"/>
                </a:solidFill>
                <a:latin typeface="Verdana" pitchFamily="34" charset="0"/>
              </a:rPr>
              <a:t>correction, especially in case of strong cloud contamination.</a:t>
            </a:r>
          </a:p>
        </p:txBody>
      </p:sp>
      <p:pic>
        <p:nvPicPr>
          <p:cNvPr id="4" name="Picture 9" descr="TropoO3_01Jan05_TOMS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12572" r="8470" b="21298"/>
          <a:stretch>
            <a:fillRect/>
          </a:stretch>
        </p:blipFill>
        <p:spPr bwMode="auto">
          <a:xfrm>
            <a:off x="762963" y="2958923"/>
            <a:ext cx="4378325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TropoO3_01Jan_OMIM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13437" r="8606" b="22353"/>
          <a:stretch>
            <a:fillRect/>
          </a:stretch>
        </p:blipFill>
        <p:spPr bwMode="auto">
          <a:xfrm>
            <a:off x="5232847" y="2989745"/>
            <a:ext cx="4243387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88913"/>
            <a:ext cx="9142412" cy="862012"/>
          </a:xfrm>
        </p:spPr>
        <p:txBody>
          <a:bodyPr/>
          <a:lstStyle/>
          <a:p>
            <a:r>
              <a:rPr lang="en-GB" sz="3200" dirty="0"/>
              <a:t>Algorithm’s key features </a:t>
            </a:r>
            <a:r>
              <a:rPr lang="en-GB" sz="3200" dirty="0" smtClean="0"/>
              <a:t>(5)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2190" y="2402097"/>
            <a:ext cx="5184210" cy="3824525"/>
          </a:xfrm>
          <a:solidFill>
            <a:schemeClr val="accent3"/>
          </a:solidFill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GB" sz="1700" b="0" i="1" dirty="0" smtClean="0">
                <a:latin typeface="Verdana" pitchFamily="34" charset="0"/>
              </a:rPr>
              <a:t>The impact of a potential switch to </a:t>
            </a:r>
            <a:r>
              <a:rPr lang="en-GB" sz="1700" b="0" i="1" dirty="0" err="1" smtClean="0">
                <a:latin typeface="Verdana" pitchFamily="34" charset="0"/>
              </a:rPr>
              <a:t>Serdyuchenko</a:t>
            </a:r>
            <a:r>
              <a:rPr lang="en-GB" sz="1700" b="0" i="1" dirty="0" smtClean="0">
                <a:latin typeface="Verdana" pitchFamily="34" charset="0"/>
              </a:rPr>
              <a:t> et al. data has been assessed (ACSO contribution):</a:t>
            </a:r>
          </a:p>
          <a:p>
            <a:pPr lvl="1">
              <a:spcAft>
                <a:spcPts val="600"/>
              </a:spcAft>
              <a:buClr>
                <a:srgbClr val="000066"/>
              </a:buClr>
              <a:buFont typeface="+mj-lt"/>
              <a:buAutoNum type="arabicPeriod"/>
            </a:pPr>
            <a:r>
              <a:rPr lang="en-GB" sz="1600" b="0" i="1" dirty="0" smtClean="0">
                <a:latin typeface="Verdana" pitchFamily="34" charset="0"/>
              </a:rPr>
              <a:t>The retrieved O</a:t>
            </a:r>
            <a:r>
              <a:rPr lang="en-GB" sz="1600" b="0" i="1" baseline="-25000" dirty="0" smtClean="0">
                <a:latin typeface="Verdana" pitchFamily="34" charset="0"/>
              </a:rPr>
              <a:t>3</a:t>
            </a:r>
            <a:r>
              <a:rPr lang="en-GB" sz="1600" b="0" i="1" dirty="0" smtClean="0">
                <a:latin typeface="Verdana" pitchFamily="34" charset="0"/>
              </a:rPr>
              <a:t> columns would be </a:t>
            </a:r>
            <a:r>
              <a:rPr lang="en-GB" sz="1600" i="1" dirty="0" smtClean="0">
                <a:latin typeface="Verdana" pitchFamily="34" charset="0"/>
              </a:rPr>
              <a:t>1 to 2.5 % </a:t>
            </a:r>
            <a:r>
              <a:rPr lang="en-GB" sz="1600" b="0" i="1" dirty="0" smtClean="0">
                <a:latin typeface="Verdana" pitchFamily="34" charset="0"/>
              </a:rPr>
              <a:t>larger, depending on the effective temperature </a:t>
            </a:r>
          </a:p>
          <a:p>
            <a:pPr lvl="1">
              <a:buClr>
                <a:srgbClr val="000066"/>
              </a:buClr>
              <a:buFont typeface="+mj-lt"/>
              <a:buAutoNum type="arabicPeriod"/>
            </a:pPr>
            <a:r>
              <a:rPr lang="en-GB" sz="1600" b="0" i="1" dirty="0" smtClean="0">
                <a:latin typeface="Verdana" pitchFamily="34" charset="0"/>
              </a:rPr>
              <a:t>The fit quality is similar</a:t>
            </a:r>
          </a:p>
          <a:p>
            <a:pPr marL="808038" lvl="1" indent="0">
              <a:buClr>
                <a:srgbClr val="000066"/>
              </a:buClr>
              <a:buNone/>
            </a:pPr>
            <a:endParaRPr lang="en-GB" sz="1600" b="0" i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627063" indent="-76200" algn="just">
              <a:buClr>
                <a:srgbClr val="000066"/>
              </a:buClr>
              <a:buNone/>
            </a:pPr>
            <a:r>
              <a:rPr lang="en-GB" sz="1700" dirty="0" smtClean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 </a:t>
            </a:r>
            <a:r>
              <a:rPr lang="en-GB" sz="1700" i="1" dirty="0" smtClean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Difficult to select one “best” data set</a:t>
            </a:r>
            <a:endParaRPr lang="en-GB" sz="17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074" name="Picture 2" descr="TotO3Dif_SerdyuvsDBM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14574" r="7454" b="21523"/>
          <a:stretch>
            <a:fillRect/>
          </a:stretch>
        </p:blipFill>
        <p:spPr bwMode="auto">
          <a:xfrm>
            <a:off x="5940716" y="2208824"/>
            <a:ext cx="3891653" cy="22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ffTempDif_GOME2_ECMWF_vsTe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6142189" y="4524487"/>
            <a:ext cx="3295650" cy="23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76" y="1255242"/>
            <a:ext cx="9441951" cy="146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00066"/>
              </a:buClr>
              <a:buNone/>
            </a:pPr>
            <a:r>
              <a:rPr lang="en-GB" sz="2000" i="1" dirty="0">
                <a:solidFill>
                  <a:srgbClr val="00338D"/>
                </a:solidFill>
                <a:latin typeface="Verdana" pitchFamily="34" charset="0"/>
              </a:rPr>
              <a:t>Ozone absorption </a:t>
            </a:r>
            <a:r>
              <a:rPr lang="en-GB" sz="2000" i="1" dirty="0" smtClean="0">
                <a:solidFill>
                  <a:srgbClr val="00338D"/>
                </a:solidFill>
                <a:latin typeface="Verdana" pitchFamily="34" charset="0"/>
              </a:rPr>
              <a:t>cross-sections</a:t>
            </a:r>
          </a:p>
          <a:p>
            <a:pPr marL="0" indent="0" algn="ctr">
              <a:buClr>
                <a:srgbClr val="000066"/>
              </a:buClr>
              <a:buNone/>
            </a:pPr>
            <a:endParaRPr lang="en-GB" sz="700" i="1" dirty="0" smtClean="0">
              <a:solidFill>
                <a:srgbClr val="00338D"/>
              </a:solidFill>
              <a:latin typeface="Verdana" pitchFamily="34" charset="0"/>
            </a:endParaRPr>
          </a:p>
          <a:p>
            <a:pPr marL="285750" indent="-285750"/>
            <a:r>
              <a:rPr lang="en-GB" sz="2000" b="0" i="1" dirty="0">
                <a:solidFill>
                  <a:srgbClr val="00338D"/>
                </a:solidFill>
                <a:latin typeface="Verdana" pitchFamily="34" charset="0"/>
              </a:rPr>
              <a:t> </a:t>
            </a:r>
            <a:r>
              <a:rPr lang="en-GB" i="1" dirty="0" smtClean="0">
                <a:solidFill>
                  <a:srgbClr val="FF0000"/>
                </a:solidFill>
                <a:latin typeface="Verdana" pitchFamily="34" charset="0"/>
              </a:rPr>
              <a:t>Current </a:t>
            </a:r>
            <a:r>
              <a:rPr lang="en-GB" i="1" dirty="0">
                <a:solidFill>
                  <a:srgbClr val="FF0000"/>
                </a:solidFill>
                <a:latin typeface="Verdana" pitchFamily="34" charset="0"/>
              </a:rPr>
              <a:t>baseline</a:t>
            </a:r>
            <a:r>
              <a:rPr lang="en-GB" b="0" i="1" dirty="0">
                <a:solidFill>
                  <a:srgbClr val="00338D"/>
                </a:solidFill>
                <a:latin typeface="Verdana" pitchFamily="34" charset="0"/>
              </a:rPr>
              <a:t>: </a:t>
            </a:r>
            <a:r>
              <a:rPr lang="en-GB" b="0" i="1" dirty="0" err="1">
                <a:solidFill>
                  <a:srgbClr val="00338D"/>
                </a:solidFill>
                <a:latin typeface="Verdana" pitchFamily="34" charset="0"/>
              </a:rPr>
              <a:t>Brion</a:t>
            </a:r>
            <a:r>
              <a:rPr lang="en-GB" b="0" i="1" dirty="0">
                <a:solidFill>
                  <a:srgbClr val="00338D"/>
                </a:solidFill>
                <a:latin typeface="Verdana" pitchFamily="34" charset="0"/>
              </a:rPr>
              <a:t>, </a:t>
            </a:r>
            <a:r>
              <a:rPr lang="en-GB" b="0" i="1" dirty="0" err="1">
                <a:solidFill>
                  <a:srgbClr val="00338D"/>
                </a:solidFill>
                <a:latin typeface="Verdana" pitchFamily="34" charset="0"/>
              </a:rPr>
              <a:t>Daumont</a:t>
            </a:r>
            <a:r>
              <a:rPr lang="en-GB" b="0" i="1" dirty="0">
                <a:solidFill>
                  <a:srgbClr val="00338D"/>
                </a:solidFill>
                <a:latin typeface="Verdana" pitchFamily="34" charset="0"/>
              </a:rPr>
              <a:t> and </a:t>
            </a:r>
            <a:r>
              <a:rPr lang="en-GB" b="0" i="1" dirty="0" err="1">
                <a:solidFill>
                  <a:srgbClr val="00338D"/>
                </a:solidFill>
                <a:latin typeface="Verdana" pitchFamily="34" charset="0"/>
              </a:rPr>
              <a:t>Malicet</a:t>
            </a:r>
            <a:r>
              <a:rPr lang="en-GB" b="0" i="1" dirty="0">
                <a:solidFill>
                  <a:srgbClr val="00338D"/>
                </a:solidFill>
                <a:latin typeface="Verdana" pitchFamily="34" charset="0"/>
              </a:rPr>
              <a:t>.</a:t>
            </a:r>
          </a:p>
          <a:p>
            <a:endParaRPr lang="en-US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35363" y="1516471"/>
            <a:ext cx="4868797" cy="396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1600" b="0" dirty="0">
              <a:solidFill>
                <a:srgbClr val="00338D"/>
              </a:solidFill>
            </a:endParaRPr>
          </a:p>
          <a:p>
            <a:pPr>
              <a:spcAft>
                <a:spcPts val="600"/>
              </a:spcAft>
            </a:pP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Suite </a:t>
            </a:r>
            <a:r>
              <a:rPr lang="en-US" b="0" i="1" dirty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RT tools developed by RT Solutions (Rob </a:t>
            </a:r>
            <a:r>
              <a:rPr lang="en-US" b="0" i="1" dirty="0" err="1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Spurr</a:t>
            </a: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performance enhancement by approximately a factor 4-5 while maintaining good accuracy (&lt;&lt; 1%).</a:t>
            </a:r>
          </a:p>
          <a:p>
            <a:pPr>
              <a:spcAft>
                <a:spcPts val="600"/>
              </a:spcAft>
            </a:pP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Based on principal component analysis (PCA) of optical properties, single-scattering and approximate 2-stream RT code</a:t>
            </a:r>
          </a:p>
          <a:p>
            <a:pPr>
              <a:spcAft>
                <a:spcPts val="600"/>
              </a:spcAft>
            </a:pP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Paper by </a:t>
            </a:r>
            <a:r>
              <a:rPr lang="en-US" b="0" i="1" dirty="0" err="1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Spurr</a:t>
            </a:r>
            <a:r>
              <a:rPr lang="en-US" b="0" i="1" dirty="0" smtClean="0">
                <a:solidFill>
                  <a:srgbClr val="00338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et al. in JQSRT.</a:t>
            </a:r>
            <a:endParaRPr lang="en-GB" i="1" dirty="0" smtClean="0">
              <a:solidFill>
                <a:srgbClr val="00549F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1788" y="188913"/>
            <a:ext cx="91424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100000"/>
              </a:lnSpc>
              <a:buClrTx/>
              <a:buNone/>
            </a:pPr>
            <a:r>
              <a:rPr lang="en-GB" sz="3200" kern="0" dirty="0" smtClean="0"/>
              <a:t>Performance enhancement using PCA</a:t>
            </a:r>
          </a:p>
        </p:txBody>
      </p:sp>
      <p:pic>
        <p:nvPicPr>
          <p:cNvPr id="9" name="Picture 116" descr="X:\archive\CCI\2streams+PCAtool\Tests_Aug2012\GOME-2\GOME2_TotO3Dif_ImpactPCA_albFavg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722" y="2376965"/>
            <a:ext cx="4491984" cy="33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79066" y="1921520"/>
            <a:ext cx="3707296" cy="64171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BE" sz="1500" b="0" dirty="0" err="1">
                <a:solidFill>
                  <a:schemeClr val="tx1"/>
                </a:solidFill>
              </a:rPr>
              <a:t>Accuracy</a:t>
            </a:r>
            <a:r>
              <a:rPr lang="fr-BE" sz="1500" b="0" dirty="0">
                <a:solidFill>
                  <a:schemeClr val="tx1"/>
                </a:solidFill>
              </a:rPr>
              <a:t> of the </a:t>
            </a:r>
            <a:r>
              <a:rPr lang="fr-BE" sz="1500" b="0" dirty="0" err="1">
                <a:solidFill>
                  <a:schemeClr val="tx1"/>
                </a:solidFill>
              </a:rPr>
              <a:t>method</a:t>
            </a:r>
            <a:r>
              <a:rPr lang="fr-BE" sz="1500" b="0" dirty="0">
                <a:solidFill>
                  <a:schemeClr val="tx1"/>
                </a:solidFill>
              </a:rPr>
              <a:t> as a </a:t>
            </a:r>
            <a:r>
              <a:rPr lang="fr-BE" sz="1500" b="0" dirty="0" err="1">
                <a:solidFill>
                  <a:schemeClr val="tx1"/>
                </a:solidFill>
              </a:rPr>
              <a:t>function</a:t>
            </a:r>
            <a:r>
              <a:rPr lang="fr-BE" sz="1500" b="0" dirty="0">
                <a:solidFill>
                  <a:schemeClr val="tx1"/>
                </a:solidFill>
              </a:rPr>
              <a:t> of the </a:t>
            </a:r>
            <a:r>
              <a:rPr lang="fr-BE" sz="1500" b="0" dirty="0" err="1">
                <a:solidFill>
                  <a:schemeClr val="tx1"/>
                </a:solidFill>
              </a:rPr>
              <a:t>number</a:t>
            </a:r>
            <a:r>
              <a:rPr lang="fr-BE" sz="1500" b="0" dirty="0">
                <a:solidFill>
                  <a:schemeClr val="tx1"/>
                </a:solidFill>
              </a:rPr>
              <a:t> of </a:t>
            </a:r>
            <a:r>
              <a:rPr lang="fr-BE" sz="1500" b="0" dirty="0" smtClean="0">
                <a:solidFill>
                  <a:schemeClr val="tx1"/>
                </a:solidFill>
              </a:rPr>
              <a:t>PCA </a:t>
            </a:r>
            <a:r>
              <a:rPr lang="fr-BE" sz="1500" b="0" dirty="0" err="1" smtClean="0">
                <a:solidFill>
                  <a:schemeClr val="tx1"/>
                </a:solidFill>
              </a:rPr>
              <a:t>eigen</a:t>
            </a:r>
            <a:r>
              <a:rPr lang="fr-BE" sz="1500" b="0" dirty="0" smtClean="0">
                <a:solidFill>
                  <a:schemeClr val="tx1"/>
                </a:solidFill>
              </a:rPr>
              <a:t> </a:t>
            </a:r>
            <a:r>
              <a:rPr lang="fr-BE" sz="1500" b="0" dirty="0" err="1" smtClean="0">
                <a:solidFill>
                  <a:schemeClr val="tx1"/>
                </a:solidFill>
              </a:rPr>
              <a:t>vector</a:t>
            </a:r>
            <a:r>
              <a:rPr lang="fr-BE" sz="1500" b="0" dirty="0" err="1">
                <a:solidFill>
                  <a:schemeClr val="tx1"/>
                </a:solidFill>
              </a:rPr>
              <a:t>s</a:t>
            </a:r>
            <a:endParaRPr lang="fr-BE" sz="1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4_Default Design">
      <a:majorFont>
        <a:latin typeface="Arial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781</Words>
  <Application>Microsoft Office PowerPoint</Application>
  <PresentationFormat>A4 Paper (210x297 mm)</PresentationFormat>
  <Paragraphs>123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4_Default Design</vt:lpstr>
      <vt:lpstr>Vergelijking</vt:lpstr>
      <vt:lpstr>Key features of the latest Ozone CCI  Total Ozone Algorithm </vt:lpstr>
      <vt:lpstr>Motivation and content</vt:lpstr>
      <vt:lpstr>Direct-fitting Algorithm (GODFIT v3)</vt:lpstr>
      <vt:lpstr>Algorithm’s key features (1)</vt:lpstr>
      <vt:lpstr>Algorithm’s key features (2)</vt:lpstr>
      <vt:lpstr>Algorithm’s key features (3)</vt:lpstr>
      <vt:lpstr>Algorithm’s key features (4)</vt:lpstr>
      <vt:lpstr>Algorithm’s key features (5)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outlook</vt:lpstr>
    </vt:vector>
  </TitlesOfParts>
  <Company>IconMedialab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michelv</dc:creator>
  <cp:lastModifiedBy>Michel Van Roozendael</cp:lastModifiedBy>
  <cp:revision>879</cp:revision>
  <cp:lastPrinted>2008-08-26T16:26:23Z</cp:lastPrinted>
  <dcterms:created xsi:type="dcterms:W3CDTF">2007-10-19T13:11:49Z</dcterms:created>
  <dcterms:modified xsi:type="dcterms:W3CDTF">2013-04-18T06:45:55Z</dcterms:modified>
</cp:coreProperties>
</file>