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  <p:sldMasterId id="2147483660" r:id="rId2"/>
    <p:sldMasterId id="2147483671" r:id="rId3"/>
  </p:sldMasterIdLst>
  <p:notesMasterIdLst>
    <p:notesMasterId r:id="rId5"/>
  </p:notesMasterIdLst>
  <p:handoutMasterIdLst>
    <p:handoutMasterId r:id="rId6"/>
  </p:handoutMasterIdLst>
  <p:sldIdLst>
    <p:sldId id="682" r:id="rId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4F9D1"/>
    <a:srgbClr val="F0D341"/>
    <a:srgbClr val="F0E291"/>
    <a:srgbClr val="CCD9E7"/>
    <a:srgbClr val="D7E4F3"/>
    <a:srgbClr val="636C99"/>
    <a:srgbClr val="C6D8EC"/>
    <a:srgbClr val="8E9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24" y="336"/>
      </p:cViewPr>
      <p:guideLst>
        <p:guide orient="horz" pos="2304"/>
        <p:guide orient="horz" pos="3696"/>
        <p:guide orient="horz" pos="3984"/>
        <p:guide orient="horz" pos="22"/>
        <p:guide orient="horz" pos="1891"/>
        <p:guide pos="3289"/>
        <p:guide pos="672"/>
        <p:guide pos="46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25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537EB9F-A5EF-6043-B9F2-C2458DE56B9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152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39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2150" y="611188"/>
            <a:ext cx="5473700" cy="4105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932363"/>
            <a:ext cx="5486400" cy="352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8B85870-115C-9645-81C9-72B9FD52C74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6209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85870-115C-9645-81C9-72B9FD52C74C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208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53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15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72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signatur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1" t="-8163"/>
          <a:stretch>
            <a:fillRect/>
          </a:stretch>
        </p:blipFill>
        <p:spPr bwMode="auto">
          <a:xfrm>
            <a:off x="7705725" y="6202363"/>
            <a:ext cx="1438275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4" descr="PPT_Header0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PT_Header01" hidden="1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27"/>
          <p:cNvSpPr txBox="1">
            <a:spLocks noChangeArrowheads="1"/>
          </p:cNvSpPr>
          <p:nvPr userDrawn="1"/>
        </p:nvSpPr>
        <p:spPr bwMode="auto">
          <a:xfrm>
            <a:off x="251520" y="6519446"/>
            <a:ext cx="723731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" baseline="0" dirty="0" smtClean="0">
                <a:solidFill>
                  <a:srgbClr val="000000"/>
                </a:solidFill>
                <a:latin typeface="Verdana" charset="0"/>
              </a:rPr>
              <a:t>CEOS ACC-9 MEETING | Page  </a:t>
            </a:r>
            <a:fld id="{4CAB2040-3194-AE40-9516-9E9F02990523}" type="slidenum">
              <a:rPr lang="en-US" sz="800" baseline="0" smtClean="0">
                <a:solidFill>
                  <a:srgbClr val="000000"/>
                </a:solidFill>
                <a:latin typeface="Verdana" charset="0"/>
              </a:rPr>
              <a:t>‹#›</a:t>
            </a:fld>
            <a:r>
              <a:rPr lang="en-US" sz="800" baseline="0" dirty="0" smtClean="0">
                <a:solidFill>
                  <a:srgbClr val="000000"/>
                </a:solidFill>
                <a:latin typeface="Verdana" charset="0"/>
              </a:rPr>
              <a:t>                                                                                   </a:t>
            </a:r>
            <a:r>
              <a:rPr lang="en-US" sz="800" dirty="0" smtClean="0">
                <a:solidFill>
                  <a:srgbClr val="000000"/>
                </a:solidFill>
                <a:latin typeface="Verdana" charset="0"/>
              </a:rPr>
              <a:t>ESA </a:t>
            </a:r>
            <a:r>
              <a:rPr lang="en-US" sz="800" dirty="0">
                <a:solidFill>
                  <a:srgbClr val="000000"/>
                </a:solidFill>
                <a:latin typeface="Verdana" charset="0"/>
              </a:rPr>
              <a:t>UNCLASSIFIED – For Official </a:t>
            </a:r>
            <a:r>
              <a:rPr lang="en-US" sz="800" dirty="0" smtClean="0">
                <a:solidFill>
                  <a:srgbClr val="000000"/>
                </a:solidFill>
                <a:latin typeface="Verdana" charset="0"/>
              </a:rPr>
              <a:t>Use</a:t>
            </a:r>
            <a:endParaRPr lang="en-GB" sz="800" dirty="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1" y="3886200"/>
            <a:ext cx="7948800" cy="419100"/>
          </a:xfrm>
        </p:spPr>
        <p:txBody>
          <a:bodyPr>
            <a:spAutoFit/>
          </a:bodyPr>
          <a:lstStyle>
            <a:lvl1pPr marL="0" indent="0">
              <a:buFont typeface="Verdana" pitchFamily="34" charset="0"/>
              <a:buNone/>
              <a:defRPr sz="18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4" y="2574925"/>
            <a:ext cx="7947025" cy="579438"/>
          </a:xfrm>
        </p:spPr>
        <p:txBody>
          <a:bodyPr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177997661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50820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406898"/>
            <a:ext cx="7789050" cy="1323439"/>
          </a:xfrm>
        </p:spPr>
        <p:txBody>
          <a:bodyPr anchor="t"/>
          <a:lstStyle>
            <a:lvl1pPr algn="l">
              <a:defRPr sz="4000" b="1" cap="all">
                <a:solidFill>
                  <a:srgbClr val="0098DB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2906713"/>
            <a:ext cx="77890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9913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673225"/>
            <a:ext cx="3889376" cy="43180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3" y="1673225"/>
            <a:ext cx="3888000" cy="43180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91502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400" y="381600"/>
            <a:ext cx="6105600" cy="428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666800"/>
            <a:ext cx="3895200" cy="49680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6875"/>
            <a:ext cx="3896416" cy="49532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898900" cy="381635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2174400"/>
            <a:ext cx="3898900" cy="381635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02217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0870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8517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66874"/>
            <a:ext cx="4968875" cy="432435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666800"/>
            <a:ext cx="2846388" cy="4324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0284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1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423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5069086"/>
            <a:ext cx="5932800" cy="30777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666873"/>
            <a:ext cx="5932488" cy="33909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5372100"/>
            <a:ext cx="5932800" cy="6191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7407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97" y="310813"/>
            <a:ext cx="6200042" cy="430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03385" y="1673225"/>
            <a:ext cx="7760677" cy="4318000"/>
          </a:xfrm>
        </p:spPr>
        <p:txBody>
          <a:bodyPr/>
          <a:lstStyle/>
          <a:p>
            <a:pPr lv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70154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signatur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1" t="-8163"/>
          <a:stretch>
            <a:fillRect/>
          </a:stretch>
        </p:blipFill>
        <p:spPr bwMode="auto">
          <a:xfrm>
            <a:off x="7705725" y="6202363"/>
            <a:ext cx="1438275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4" descr="PPT_Header0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PT_Header01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27"/>
          <p:cNvSpPr txBox="1">
            <a:spLocks noChangeArrowheads="1"/>
          </p:cNvSpPr>
          <p:nvPr userDrawn="1"/>
        </p:nvSpPr>
        <p:spPr bwMode="auto">
          <a:xfrm>
            <a:off x="631825" y="6429375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sz="800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1" y="3886200"/>
            <a:ext cx="7948800" cy="419100"/>
          </a:xfrm>
        </p:spPr>
        <p:txBody>
          <a:bodyPr>
            <a:spAutoFit/>
          </a:bodyPr>
          <a:lstStyle>
            <a:lvl1pPr marL="0" indent="0">
              <a:buFont typeface="Verdana" pitchFamily="34" charset="0"/>
              <a:buNone/>
              <a:defRPr sz="18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4" y="2574925"/>
            <a:ext cx="7947025" cy="579438"/>
          </a:xfrm>
        </p:spPr>
        <p:txBody>
          <a:bodyPr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231963945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47477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406898"/>
            <a:ext cx="7789050" cy="1323439"/>
          </a:xfrm>
        </p:spPr>
        <p:txBody>
          <a:bodyPr anchor="t"/>
          <a:lstStyle>
            <a:lvl1pPr algn="l">
              <a:defRPr sz="4000" b="1" cap="all">
                <a:solidFill>
                  <a:srgbClr val="0098DB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2906713"/>
            <a:ext cx="77890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7933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673225"/>
            <a:ext cx="3889376" cy="43180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3" y="1673225"/>
            <a:ext cx="3888000" cy="43180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52367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400" y="381600"/>
            <a:ext cx="6105600" cy="428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666800"/>
            <a:ext cx="3895200" cy="49680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6875"/>
            <a:ext cx="3896416" cy="495324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898900" cy="381635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2174400"/>
            <a:ext cx="3898900" cy="381635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6381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403086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9433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0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400" y="409890"/>
            <a:ext cx="6105600" cy="400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66874"/>
            <a:ext cx="4968875" cy="432435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666800"/>
            <a:ext cx="2846388" cy="4324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7703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5069086"/>
            <a:ext cx="5932800" cy="30777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666873"/>
            <a:ext cx="5932488" cy="33909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5372100"/>
            <a:ext cx="5932800" cy="6191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1855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46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581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07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16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44BE-2620-BB43-9592-5647B01E7748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97DA-98CC-924F-8B4C-F05C1990C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18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944BE-2620-BB43-9592-5647B01E7748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WMO Volcanic Ash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B97DA-98CC-924F-8B4C-F05C1990CE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62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5" descr="PPT_Header0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6" descr="PPT_Header01" hidden="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22" descr="signature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1" t="-8163"/>
          <a:stretch>
            <a:fillRect/>
          </a:stretch>
        </p:blipFill>
        <p:spPr bwMode="auto">
          <a:xfrm>
            <a:off x="7705725" y="6454775"/>
            <a:ext cx="1438275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5950" y="1673225"/>
            <a:ext cx="790575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25475" y="381000"/>
            <a:ext cx="61055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103" name="Text Box 34"/>
          <p:cNvSpPr txBox="1">
            <a:spLocks noChangeAspect="1" noChangeArrowheads="1"/>
          </p:cNvSpPr>
          <p:nvPr userDrawn="1"/>
        </p:nvSpPr>
        <p:spPr bwMode="auto">
          <a:xfrm>
            <a:off x="255588" y="6589713"/>
            <a:ext cx="6977062" cy="147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2941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" noProof="1" smtClean="0">
                <a:solidFill>
                  <a:srgbClr val="4D4F53"/>
                </a:solidFill>
                <a:latin typeface="Verdana" charset="0"/>
              </a:rPr>
              <a:t>CEOS</a:t>
            </a:r>
            <a:r>
              <a:rPr lang="en-US" sz="800" baseline="0" noProof="1" smtClean="0">
                <a:solidFill>
                  <a:srgbClr val="4D4F53"/>
                </a:solidFill>
                <a:latin typeface="Verdana" charset="0"/>
              </a:rPr>
              <a:t> ACC-9 MEETING</a:t>
            </a:r>
            <a:r>
              <a:rPr sz="800" noProof="1" smtClean="0">
                <a:solidFill>
                  <a:srgbClr val="4D4F53"/>
                </a:solidFill>
                <a:latin typeface="Verdana" charset="0"/>
              </a:rPr>
              <a:t> </a:t>
            </a:r>
            <a:r>
              <a:rPr sz="800" noProof="1">
                <a:solidFill>
                  <a:srgbClr val="4D4F53"/>
                </a:solidFill>
                <a:latin typeface="Verdana" charset="0"/>
              </a:rPr>
              <a:t>| Page </a:t>
            </a:r>
            <a:fld id="{237E50E2-28B9-3741-B236-345D1E6A8B50}" type="slidenum">
              <a:rPr sz="800" noProof="1">
                <a:solidFill>
                  <a:srgbClr val="4D4F53"/>
                </a:solidFill>
                <a:latin typeface="Verdana" charset="0"/>
              </a:rPr>
              <a:pPr eaLnBrk="1" hangingPunct="1">
                <a:spcBef>
                  <a:spcPct val="50000"/>
                </a:spcBef>
              </a:pPr>
              <a:t>‹#›</a:t>
            </a:fld>
            <a:r>
              <a:rPr sz="800" noProof="1">
                <a:solidFill>
                  <a:srgbClr val="4D4F53"/>
                </a:solidFill>
                <a:latin typeface="Verdana" charset="0"/>
              </a:rPr>
              <a:t>	ESA Unclassified – For Official Use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26" r:id="rId9"/>
    <p:sldLayoutId id="2147483701" r:id="rId10"/>
    <p:sldLayoutId id="2147483702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charset="0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charset="0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charset="0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AutoNum type="arabicPeriod"/>
        <a:defRPr sz="1600">
          <a:solidFill>
            <a:schemeClr val="bg2"/>
          </a:solidFill>
          <a:latin typeface="+mn-lt"/>
          <a:ea typeface="ＭＳ Ｐゴシック" charset="0"/>
          <a:cs typeface="ＭＳ Ｐゴシック" charset="0"/>
        </a:defRPr>
      </a:lvl1pPr>
      <a:lvl2pPr marL="1227138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AutoNum type="alphaLcPeriod"/>
        <a:defRPr sz="1600">
          <a:solidFill>
            <a:schemeClr val="bg2"/>
          </a:solidFill>
          <a:latin typeface="+mn-lt"/>
          <a:ea typeface="ＭＳ Ｐゴシック" charset="0"/>
        </a:defRPr>
      </a:lvl2pPr>
      <a:lvl3pPr marL="1825625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Char char="–"/>
        <a:defRPr sz="1600">
          <a:solidFill>
            <a:schemeClr val="bg2"/>
          </a:solidFill>
          <a:latin typeface="+mn-lt"/>
          <a:ea typeface="ＭＳ Ｐゴシック" charset="0"/>
        </a:defRPr>
      </a:lvl3pPr>
      <a:lvl4pPr marL="2424113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Char char="–"/>
        <a:defRPr sz="1600">
          <a:solidFill>
            <a:schemeClr val="bg2"/>
          </a:solidFill>
          <a:latin typeface="+mn-lt"/>
          <a:ea typeface="ＭＳ Ｐゴシック" charset="0"/>
        </a:defRPr>
      </a:lvl4pPr>
      <a:lvl5pPr marL="3022600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Char char="–"/>
        <a:defRPr sz="1600">
          <a:solidFill>
            <a:schemeClr val="bg2"/>
          </a:solidFill>
          <a:latin typeface="+mn-lt"/>
          <a:ea typeface="ＭＳ Ｐゴシック" charset="0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5" descr="PPT_Header0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6" descr="PPT_Header0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22" descr="signatur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1" t="-8163"/>
          <a:stretch>
            <a:fillRect/>
          </a:stretch>
        </p:blipFill>
        <p:spPr bwMode="auto">
          <a:xfrm>
            <a:off x="7705725" y="6202363"/>
            <a:ext cx="1438275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5950" y="1673225"/>
            <a:ext cx="790575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25475" y="381000"/>
            <a:ext cx="61055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127" name="Text Box 34"/>
          <p:cNvSpPr txBox="1">
            <a:spLocks noChangeAspect="1" noChangeArrowheads="1"/>
          </p:cNvSpPr>
          <p:nvPr/>
        </p:nvSpPr>
        <p:spPr bwMode="auto">
          <a:xfrm>
            <a:off x="630238" y="6197600"/>
            <a:ext cx="6977062" cy="14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sz="800" noProof="1">
              <a:solidFill>
                <a:srgbClr val="4D4F53"/>
              </a:solidFill>
              <a:latin typeface="Verdana" charset="0"/>
            </a:endParaRPr>
          </a:p>
        </p:txBody>
      </p:sp>
      <p:sp>
        <p:nvSpPr>
          <p:cNvPr id="5128" name="Text Box 38"/>
          <p:cNvSpPr txBox="1">
            <a:spLocks noChangeArrowheads="1"/>
          </p:cNvSpPr>
          <p:nvPr/>
        </p:nvSpPr>
        <p:spPr bwMode="auto">
          <a:xfrm>
            <a:off x="631825" y="6429375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sz="800">
              <a:solidFill>
                <a:srgbClr val="000000"/>
              </a:solidFill>
              <a:latin typeface="Verdan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charset="0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charset="0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charset="0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AutoNum type="arabicPeriod"/>
        <a:defRPr sz="1600">
          <a:solidFill>
            <a:schemeClr val="bg2"/>
          </a:solidFill>
          <a:latin typeface="+mn-lt"/>
          <a:ea typeface="ＭＳ Ｐゴシック" charset="0"/>
          <a:cs typeface="ＭＳ Ｐゴシック" charset="0"/>
        </a:defRPr>
      </a:lvl1pPr>
      <a:lvl2pPr marL="1227138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AutoNum type="alphaLcPeriod"/>
        <a:defRPr sz="1600">
          <a:solidFill>
            <a:schemeClr val="bg2"/>
          </a:solidFill>
          <a:latin typeface="+mn-lt"/>
          <a:ea typeface="ＭＳ Ｐゴシック" charset="0"/>
        </a:defRPr>
      </a:lvl2pPr>
      <a:lvl3pPr marL="1825625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Char char="–"/>
        <a:defRPr sz="1600">
          <a:solidFill>
            <a:schemeClr val="bg2"/>
          </a:solidFill>
          <a:latin typeface="+mn-lt"/>
          <a:ea typeface="ＭＳ Ｐゴシック" charset="0"/>
        </a:defRPr>
      </a:lvl3pPr>
      <a:lvl4pPr marL="2424113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Char char="–"/>
        <a:defRPr sz="1600">
          <a:solidFill>
            <a:schemeClr val="bg2"/>
          </a:solidFill>
          <a:latin typeface="+mn-lt"/>
          <a:ea typeface="ＭＳ Ｐゴシック" charset="0"/>
        </a:defRPr>
      </a:lvl4pPr>
      <a:lvl5pPr marL="3022600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charset="0"/>
        <a:buChar char="–"/>
        <a:defRPr sz="1600">
          <a:solidFill>
            <a:schemeClr val="bg2"/>
          </a:solidFill>
          <a:latin typeface="+mn-lt"/>
          <a:ea typeface="ＭＳ Ｐゴシック" charset="0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179512" y="461626"/>
            <a:ext cx="7560840" cy="430887"/>
          </a:xfrm>
        </p:spPr>
        <p:txBody>
          <a:bodyPr/>
          <a:lstStyle/>
          <a:p>
            <a:r>
              <a:rPr lang="en-GB" dirty="0" smtClean="0">
                <a:latin typeface="Verdana" charset="0"/>
              </a:rPr>
              <a:t>SCOPE of ACC-9 Total Ozone Workshop</a:t>
            </a:r>
            <a:endParaRPr lang="en-GB" dirty="0">
              <a:latin typeface="Verdana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196752"/>
            <a:ext cx="9144000" cy="5917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defRPr/>
            </a:pPr>
            <a:endParaRPr lang="en-GB" sz="700" dirty="0"/>
          </a:p>
          <a:p>
            <a:pPr marL="285750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b="1" dirty="0" smtClean="0"/>
              <a:t>Preparations for this Workshop: </a:t>
            </a:r>
            <a:endParaRPr lang="en-US" b="1" dirty="0"/>
          </a:p>
          <a:p>
            <a:pPr marL="285750">
              <a:lnSpc>
                <a:spcPct val="93000"/>
              </a:lnSpc>
              <a:buFont typeface="Arial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000" dirty="0" smtClean="0"/>
              <a:t> Set up of  a </a:t>
            </a:r>
            <a:r>
              <a:rPr lang="en-US" sz="2000" dirty="0" smtClean="0"/>
              <a:t>Validation </a:t>
            </a:r>
            <a:r>
              <a:rPr lang="en-US" sz="2000" dirty="0"/>
              <a:t>Protocol – </a:t>
            </a:r>
            <a:r>
              <a:rPr lang="en-US" sz="2000" dirty="0" smtClean="0"/>
              <a:t> </a:t>
            </a:r>
            <a:r>
              <a:rPr lang="en-US" sz="2000" dirty="0"/>
              <a:t>see next presentation</a:t>
            </a:r>
          </a:p>
          <a:p>
            <a:pPr marL="285750">
              <a:lnSpc>
                <a:spcPct val="93000"/>
              </a:lnSpc>
              <a:buFont typeface="Arial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000" dirty="0"/>
              <a:t> Long term </a:t>
            </a:r>
            <a:r>
              <a:rPr lang="en-US" sz="2000" dirty="0" smtClean="0"/>
              <a:t>European and USA total ozone satellite </a:t>
            </a:r>
            <a:r>
              <a:rPr lang="en-US" sz="2000" dirty="0"/>
              <a:t>and agreed ground-based </a:t>
            </a:r>
            <a:r>
              <a:rPr lang="en-US" sz="2000"/>
              <a:t>data </a:t>
            </a:r>
            <a:r>
              <a:rPr lang="en-US" sz="2000" smtClean="0"/>
              <a:t>	sets </a:t>
            </a:r>
            <a:r>
              <a:rPr lang="en-US" sz="2000" dirty="0" smtClean="0"/>
              <a:t>are available  on </a:t>
            </a:r>
            <a:r>
              <a:rPr lang="en-US" sz="2000" dirty="0"/>
              <a:t>an </a:t>
            </a:r>
            <a:r>
              <a:rPr lang="en-US" sz="2000" dirty="0" smtClean="0"/>
              <a:t>open </a:t>
            </a:r>
            <a:r>
              <a:rPr lang="en-US" sz="2000" dirty="0"/>
              <a:t>ftp </a:t>
            </a:r>
            <a:r>
              <a:rPr lang="en-US" sz="2000" dirty="0" smtClean="0"/>
              <a:t>server </a:t>
            </a:r>
            <a:r>
              <a:rPr lang="en-US" sz="2000" dirty="0"/>
              <a:t>at  </a:t>
            </a:r>
            <a:r>
              <a:rPr lang="en-US" sz="2000" dirty="0" smtClean="0"/>
              <a:t>BIRA/IASB</a:t>
            </a:r>
            <a:endParaRPr lang="en-GB" dirty="0" smtClean="0"/>
          </a:p>
          <a:p>
            <a:pPr marL="285750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b="1" dirty="0" smtClean="0"/>
              <a:t>Workshop Scope: </a:t>
            </a:r>
            <a:endParaRPr lang="en-GB" sz="2000" dirty="0" smtClean="0"/>
          </a:p>
          <a:p>
            <a:pPr marL="285750">
              <a:lnSpc>
                <a:spcPct val="93000"/>
              </a:lnSpc>
              <a:buFont typeface="Arial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000" dirty="0" smtClean="0"/>
              <a:t> Learn about algorithms characteristics of different consolidated USA and 	European  </a:t>
            </a:r>
            <a:r>
              <a:rPr lang="en-GB" sz="2000" dirty="0"/>
              <a:t>t</a:t>
            </a:r>
            <a:r>
              <a:rPr lang="en-GB" sz="2000" dirty="0" smtClean="0"/>
              <a:t>otal </a:t>
            </a:r>
            <a:r>
              <a:rPr lang="en-GB" sz="2000" dirty="0"/>
              <a:t>o</a:t>
            </a:r>
            <a:r>
              <a:rPr lang="en-GB" sz="2000" dirty="0" smtClean="0"/>
              <a:t>zone </a:t>
            </a:r>
            <a:r>
              <a:rPr lang="en-GB" sz="2000" dirty="0"/>
              <a:t>d</a:t>
            </a:r>
            <a:r>
              <a:rPr lang="en-GB" sz="2000" dirty="0" smtClean="0"/>
              <a:t>ata </a:t>
            </a:r>
            <a:r>
              <a:rPr lang="en-GB" sz="2000" dirty="0"/>
              <a:t>s</a:t>
            </a:r>
            <a:r>
              <a:rPr lang="en-GB" sz="2000" dirty="0" smtClean="0"/>
              <a:t>ets </a:t>
            </a:r>
            <a:endParaRPr lang="en-GB" sz="2000" dirty="0"/>
          </a:p>
          <a:p>
            <a:pPr marL="285750">
              <a:lnSpc>
                <a:spcPct val="93000"/>
              </a:lnSpc>
              <a:buFont typeface="Arial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000" dirty="0" smtClean="0"/>
              <a:t> Get insight on total ozone satellite retrieval algorithms by comparison to ground-	based reference measurements</a:t>
            </a:r>
            <a:endParaRPr lang="en-US" sz="2000" dirty="0"/>
          </a:p>
          <a:p>
            <a:pPr marL="285750">
              <a:lnSpc>
                <a:spcPct val="93000"/>
              </a:lnSpc>
              <a:buFont typeface="Arial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000" dirty="0" smtClean="0"/>
              <a:t> Learn about different ways to create long term total ozone time series  (e.g. linking 	data from different satellites)</a:t>
            </a:r>
          </a:p>
          <a:p>
            <a:pPr marL="285750">
              <a:lnSpc>
                <a:spcPct val="93000"/>
              </a:lnSpc>
              <a:buFont typeface="Arial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000" dirty="0" smtClean="0"/>
              <a:t> Discussion on the merging/combining of European and USA total ozone data sets</a:t>
            </a:r>
          </a:p>
          <a:p>
            <a:pPr marL="285750">
              <a:lnSpc>
                <a:spcPct val="93000"/>
              </a:lnSpc>
              <a:buFont typeface="Arial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000" dirty="0"/>
              <a:t> </a:t>
            </a:r>
            <a:r>
              <a:rPr lang="en-US" sz="2000" dirty="0" smtClean="0"/>
              <a:t>Discussion on a possible extension </a:t>
            </a:r>
            <a:r>
              <a:rPr lang="en-US" sz="2000" dirty="0"/>
              <a:t>of this kind of work: include more </a:t>
            </a:r>
            <a:r>
              <a:rPr lang="en-US" sz="2000" dirty="0" smtClean="0"/>
              <a:t>total ozone 	algorithms </a:t>
            </a:r>
            <a:r>
              <a:rPr lang="en-US" sz="2000" dirty="0"/>
              <a:t>(e.g. </a:t>
            </a:r>
            <a:r>
              <a:rPr lang="en-US" sz="2000" dirty="0" smtClean="0"/>
              <a:t>from Chinese </a:t>
            </a:r>
            <a:r>
              <a:rPr lang="en-US" sz="2000" dirty="0"/>
              <a:t>missions, IASI) and/or do a similar exercise </a:t>
            </a:r>
            <a:r>
              <a:rPr lang="en-US" sz="2000" dirty="0" smtClean="0"/>
              <a:t>on 	nadir </a:t>
            </a:r>
            <a:r>
              <a:rPr lang="en-US" sz="2000" dirty="0"/>
              <a:t>viewing </a:t>
            </a:r>
            <a:r>
              <a:rPr lang="en-US" sz="2000" dirty="0" smtClean="0"/>
              <a:t>profiles?</a:t>
            </a:r>
          </a:p>
          <a:p>
            <a:pPr marL="285750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b="1" dirty="0" smtClean="0"/>
              <a:t>Concrete </a:t>
            </a:r>
            <a:r>
              <a:rPr lang="en-US" b="1" dirty="0"/>
              <a:t>O</a:t>
            </a:r>
            <a:r>
              <a:rPr lang="en-US" b="1" dirty="0" smtClean="0"/>
              <a:t>utput of this Workshop: </a:t>
            </a:r>
          </a:p>
          <a:p>
            <a:pPr marL="285750">
              <a:lnSpc>
                <a:spcPct val="93000"/>
              </a:lnSpc>
              <a:buFont typeface="Arial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US" sz="2000" dirty="0" smtClean="0"/>
              <a:t> Recommendations on the merging/combining </a:t>
            </a:r>
            <a:r>
              <a:rPr lang="en-US" sz="2000" dirty="0"/>
              <a:t>of </a:t>
            </a:r>
            <a:r>
              <a:rPr lang="en-US" sz="2000" dirty="0" smtClean="0"/>
              <a:t>European </a:t>
            </a:r>
            <a:r>
              <a:rPr lang="en-US" sz="2000" dirty="0"/>
              <a:t>and </a:t>
            </a:r>
            <a:r>
              <a:rPr lang="en-US" sz="2000" dirty="0" smtClean="0"/>
              <a:t>USA total </a:t>
            </a:r>
            <a:r>
              <a:rPr lang="en-US" sz="2000" dirty="0"/>
              <a:t>ozone </a:t>
            </a:r>
            <a:r>
              <a:rPr lang="en-US" sz="2000" dirty="0" smtClean="0"/>
              <a:t>	data sets </a:t>
            </a:r>
            <a:r>
              <a:rPr lang="en-US" sz="2000" dirty="0" smtClean="0"/>
              <a:t>as part of the minutes of this ACC meeting</a:t>
            </a:r>
            <a:endParaRPr lang="en-US" sz="2000" dirty="0"/>
          </a:p>
          <a:p>
            <a:pPr marL="285750">
              <a:lnSpc>
                <a:spcPct val="93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4673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ESA Presentation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ESA Presentation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HD:Users:plecomte:Documents:Office Folders:Visite to D Delegation:CMUG_slides_for_ESA_RS_AL_P.ppt</Template>
  <TotalTime>0</TotalTime>
  <Words>36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Custom Design</vt:lpstr>
      <vt:lpstr>ESA Presentation</vt:lpstr>
      <vt:lpstr>1_ESA Presentation</vt:lpstr>
      <vt:lpstr>SCOPE of ACC-9 Total Ozone Workshop</vt:lpstr>
    </vt:vector>
  </TitlesOfParts>
  <Company>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DD</dc:creator>
  <cp:lastModifiedBy>Claus Zehner</cp:lastModifiedBy>
  <cp:revision>1087</cp:revision>
  <cp:lastPrinted>2004-02-03T08:35:42Z</cp:lastPrinted>
  <dcterms:created xsi:type="dcterms:W3CDTF">2003-10-01T09:44:24Z</dcterms:created>
  <dcterms:modified xsi:type="dcterms:W3CDTF">2013-04-18T05:48:23Z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ojekt">
    <vt:lpwstr>DLR allgemein</vt:lpwstr>
  </property>
</Properties>
</file>