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  <p:sldMasterId id="2147483660" r:id="rId2"/>
    <p:sldMasterId id="2147483671" r:id="rId3"/>
  </p:sldMasterIdLst>
  <p:notesMasterIdLst>
    <p:notesMasterId r:id="rId5"/>
  </p:notesMasterIdLst>
  <p:handoutMasterIdLst>
    <p:handoutMasterId r:id="rId6"/>
  </p:handoutMasterIdLst>
  <p:sldIdLst>
    <p:sldId id="682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F9D1"/>
    <a:srgbClr val="F0D341"/>
    <a:srgbClr val="F0E291"/>
    <a:srgbClr val="CCD9E7"/>
    <a:srgbClr val="D7E4F3"/>
    <a:srgbClr val="636C99"/>
    <a:srgbClr val="C6D8EC"/>
    <a:srgbClr val="8E9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336"/>
      </p:cViewPr>
      <p:guideLst>
        <p:guide orient="horz" pos="2304"/>
        <p:guide orient="horz" pos="3696"/>
        <p:guide orient="horz" pos="3984"/>
        <p:guide orient="horz" pos="22"/>
        <p:guide orient="horz" pos="1891"/>
        <p:guide pos="3289"/>
        <p:guide pos="672"/>
        <p:guide pos="4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537EB9F-A5EF-6043-B9F2-C2458DE56B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15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2150" y="611188"/>
            <a:ext cx="5473700" cy="4105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932363"/>
            <a:ext cx="5486400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B85870-115C-9645-81C9-72B9FD52C7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2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85870-115C-9645-81C9-72B9FD52C74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20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5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PPT_Header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PT_Header01" hidden="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251520" y="6519446"/>
            <a:ext cx="723731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baseline="0" dirty="0" smtClean="0">
                <a:solidFill>
                  <a:srgbClr val="000000"/>
                </a:solidFill>
                <a:latin typeface="Verdana" charset="0"/>
              </a:rPr>
              <a:t>CEOS ACC-9 MEETING | Page  </a:t>
            </a:r>
            <a:fld id="{4CAB2040-3194-AE40-9516-9E9F02990523}" type="slidenum">
              <a:rPr lang="en-US" sz="800" baseline="0" smtClean="0">
                <a:solidFill>
                  <a:srgbClr val="000000"/>
                </a:solidFill>
                <a:latin typeface="Verdana" charset="0"/>
              </a:rPr>
              <a:t>‹#›</a:t>
            </a:fld>
            <a:r>
              <a:rPr lang="en-US" sz="800" baseline="0" dirty="0" smtClean="0">
                <a:solidFill>
                  <a:srgbClr val="000000"/>
                </a:solidFill>
                <a:latin typeface="Verdana" charset="0"/>
              </a:rPr>
              <a:t>                                                                                   </a:t>
            </a: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ESA 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UNCLASSIFIED – For Official </a:t>
            </a: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Use</a:t>
            </a:r>
            <a:endParaRPr lang="en-GB" sz="80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79976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082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913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9150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221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087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517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28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1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23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40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97" y="310813"/>
            <a:ext cx="6200042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3385" y="1673225"/>
            <a:ext cx="7760677" cy="4318000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70154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PPT_Header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8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196394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747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93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5236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638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03086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433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0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70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85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4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81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07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97DA-98CC-924F-8B4C-F05C1990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8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44BE-2620-BB43-9592-5647B01E7748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WMO Volcanic Ash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B97DA-98CC-924F-8B4C-F05C1990C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5" descr="PPT_Header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6" descr="PPT_Header01" hidden="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2" descr="signatur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454775"/>
            <a:ext cx="14382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103" name="Text Box 34"/>
          <p:cNvSpPr txBox="1">
            <a:spLocks noChangeAspect="1" noChangeArrowheads="1"/>
          </p:cNvSpPr>
          <p:nvPr userDrawn="1"/>
        </p:nvSpPr>
        <p:spPr bwMode="auto">
          <a:xfrm>
            <a:off x="255588" y="6589713"/>
            <a:ext cx="6977062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2941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noProof="1" smtClean="0">
                <a:solidFill>
                  <a:srgbClr val="4D4F53"/>
                </a:solidFill>
                <a:latin typeface="Verdana" charset="0"/>
              </a:rPr>
              <a:t>CEOS</a:t>
            </a:r>
            <a:r>
              <a:rPr lang="en-US" sz="800" baseline="0" noProof="1" smtClean="0">
                <a:solidFill>
                  <a:srgbClr val="4D4F53"/>
                </a:solidFill>
                <a:latin typeface="Verdana" charset="0"/>
              </a:rPr>
              <a:t> ACC-9 MEETING</a:t>
            </a:r>
            <a:r>
              <a:rPr sz="800" noProof="1" smtClean="0">
                <a:solidFill>
                  <a:srgbClr val="4D4F53"/>
                </a:solidFill>
                <a:latin typeface="Verdana" charset="0"/>
              </a:rPr>
              <a:t> </a:t>
            </a:r>
            <a:r>
              <a:rPr sz="800" noProof="1">
                <a:solidFill>
                  <a:srgbClr val="4D4F53"/>
                </a:solidFill>
                <a:latin typeface="Verdana" charset="0"/>
              </a:rPr>
              <a:t>| Page </a:t>
            </a:r>
            <a:fld id="{237E50E2-28B9-3741-B236-345D1E6A8B50}" type="slidenum">
              <a:rPr sz="800" noProof="1">
                <a:solidFill>
                  <a:srgbClr val="4D4F53"/>
                </a:solidFill>
                <a:latin typeface="Verdana" charset="0"/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sz="800" noProof="1">
                <a:solidFill>
                  <a:srgbClr val="4D4F53"/>
                </a:solidFill>
                <a:latin typeface="Verdana" charset="0"/>
              </a:rPr>
              <a:t>	ESA Unclassified – For Official Use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26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rabicPeriod"/>
        <a:defRPr sz="1600">
          <a:solidFill>
            <a:schemeClr val="bg2"/>
          </a:solidFill>
          <a:latin typeface="+mn-lt"/>
          <a:ea typeface="ＭＳ Ｐゴシック" charset="0"/>
          <a:cs typeface="ＭＳ Ｐゴシック" charset="0"/>
        </a:defRPr>
      </a:lvl1pPr>
      <a:lvl2pPr marL="1227138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lphaLcPeriod"/>
        <a:defRPr sz="1600">
          <a:solidFill>
            <a:schemeClr val="bg2"/>
          </a:solidFill>
          <a:latin typeface="+mn-lt"/>
          <a:ea typeface="ＭＳ Ｐゴシック" charset="0"/>
        </a:defRPr>
      </a:lvl2pPr>
      <a:lvl3pPr marL="1825625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3pPr>
      <a:lvl4pPr marL="2424113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4pPr>
      <a:lvl5pPr marL="30226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5" descr="PPT_Header0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6" descr="PPT_Header0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2" descr="signatur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7" name="Text Box 34"/>
          <p:cNvSpPr txBox="1">
            <a:spLocks noChangeAspect="1" noChangeArrowheads="1"/>
          </p:cNvSpPr>
          <p:nvPr/>
        </p:nvSpPr>
        <p:spPr bwMode="auto">
          <a:xfrm>
            <a:off x="630238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sz="800" noProof="1">
              <a:solidFill>
                <a:srgbClr val="4D4F53"/>
              </a:solidFill>
              <a:latin typeface="Verdana" charset="0"/>
            </a:endParaRPr>
          </a:p>
        </p:txBody>
      </p:sp>
      <p:sp>
        <p:nvSpPr>
          <p:cNvPr id="5128" name="Text Box 38"/>
          <p:cNvSpPr txBox="1">
            <a:spLocks noChangeArrowheads="1"/>
          </p:cNvSpPr>
          <p:nvPr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800">
              <a:solidFill>
                <a:srgbClr val="000000"/>
              </a:solidFill>
              <a:latin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rabicPeriod"/>
        <a:defRPr sz="1600">
          <a:solidFill>
            <a:schemeClr val="bg2"/>
          </a:solidFill>
          <a:latin typeface="+mn-lt"/>
          <a:ea typeface="ＭＳ Ｐゴシック" charset="0"/>
          <a:cs typeface="ＭＳ Ｐゴシック" charset="0"/>
        </a:defRPr>
      </a:lvl1pPr>
      <a:lvl2pPr marL="1227138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AutoNum type="alphaLcPeriod"/>
        <a:defRPr sz="1600">
          <a:solidFill>
            <a:schemeClr val="bg2"/>
          </a:solidFill>
          <a:latin typeface="+mn-lt"/>
          <a:ea typeface="ＭＳ Ｐゴシック" charset="0"/>
        </a:defRPr>
      </a:lvl2pPr>
      <a:lvl3pPr marL="1825625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3pPr>
      <a:lvl4pPr marL="2424113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4pPr>
      <a:lvl5pPr marL="3022600" indent="-419100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charset="0"/>
        <a:buChar char="–"/>
        <a:defRPr sz="1600">
          <a:solidFill>
            <a:schemeClr val="bg2"/>
          </a:solidFill>
          <a:latin typeface="+mn-lt"/>
          <a:ea typeface="ＭＳ Ｐゴシック" charset="0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179512" y="461626"/>
            <a:ext cx="7560840" cy="430887"/>
          </a:xfrm>
        </p:spPr>
        <p:txBody>
          <a:bodyPr/>
          <a:lstStyle/>
          <a:p>
            <a:r>
              <a:rPr lang="en-GB" dirty="0" smtClean="0">
                <a:latin typeface="Verdana" charset="0"/>
              </a:rPr>
              <a:t>SCOPE of ACC-9 Total Ozone Workshop</a:t>
            </a:r>
            <a:endParaRPr lang="en-GB" dirty="0">
              <a:latin typeface="Verdan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96752"/>
            <a:ext cx="9144000" cy="5917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defRPr/>
            </a:pPr>
            <a:endParaRPr lang="en-GB" sz="700" dirty="0"/>
          </a:p>
          <a:p>
            <a:pPr marL="285750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b="1" dirty="0" smtClean="0"/>
              <a:t>Preparations for this Workshop: </a:t>
            </a:r>
            <a:endParaRPr lang="en-US" b="1" dirty="0"/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dirty="0" smtClean="0"/>
              <a:t> Set up of  a </a:t>
            </a:r>
            <a:r>
              <a:rPr lang="en-US" sz="2000" dirty="0" smtClean="0"/>
              <a:t>Validation </a:t>
            </a:r>
            <a:r>
              <a:rPr lang="en-US" sz="2000" dirty="0"/>
              <a:t>Protocol – </a:t>
            </a:r>
            <a:r>
              <a:rPr lang="en-US" sz="2000" dirty="0" smtClean="0"/>
              <a:t> </a:t>
            </a:r>
            <a:r>
              <a:rPr lang="en-US" sz="2000" dirty="0"/>
              <a:t>see next presentation</a:t>
            </a:r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/>
              <a:t> Long term </a:t>
            </a:r>
            <a:r>
              <a:rPr lang="en-US" sz="2000" dirty="0" smtClean="0"/>
              <a:t>European and USA total ozone satellite </a:t>
            </a:r>
            <a:r>
              <a:rPr lang="en-US" sz="2000" dirty="0"/>
              <a:t>and agreed ground-based </a:t>
            </a:r>
            <a:r>
              <a:rPr lang="en-US" sz="2000"/>
              <a:t>data </a:t>
            </a:r>
            <a:r>
              <a:rPr lang="en-US" sz="2000" smtClean="0"/>
              <a:t>	sets </a:t>
            </a:r>
            <a:r>
              <a:rPr lang="en-US" sz="2000" dirty="0" smtClean="0"/>
              <a:t>are available  on </a:t>
            </a:r>
            <a:r>
              <a:rPr lang="en-US" sz="2000" dirty="0"/>
              <a:t>an </a:t>
            </a:r>
            <a:r>
              <a:rPr lang="en-US" sz="2000" dirty="0" smtClean="0"/>
              <a:t>open </a:t>
            </a:r>
            <a:r>
              <a:rPr lang="en-US" sz="2000" dirty="0"/>
              <a:t>ftp </a:t>
            </a:r>
            <a:r>
              <a:rPr lang="en-US" sz="2000" dirty="0" smtClean="0"/>
              <a:t>server </a:t>
            </a:r>
            <a:r>
              <a:rPr lang="en-US" sz="2000" dirty="0"/>
              <a:t>at  </a:t>
            </a:r>
            <a:r>
              <a:rPr lang="en-US" sz="2000" dirty="0" smtClean="0"/>
              <a:t>BIRA/IASB</a:t>
            </a:r>
            <a:endParaRPr lang="en-GB" dirty="0" smtClean="0"/>
          </a:p>
          <a:p>
            <a:pPr marL="285750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b="1" dirty="0" smtClean="0"/>
              <a:t>Workshop Scope: </a:t>
            </a:r>
            <a:endParaRPr lang="en-GB" sz="2000" dirty="0" smtClean="0"/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dirty="0" smtClean="0"/>
              <a:t> Learn about algorithms characteristics of different consolidated USA and 	European  </a:t>
            </a:r>
            <a:r>
              <a:rPr lang="en-GB" sz="2000" dirty="0"/>
              <a:t>t</a:t>
            </a:r>
            <a:r>
              <a:rPr lang="en-GB" sz="2000" dirty="0" smtClean="0"/>
              <a:t>otal </a:t>
            </a:r>
            <a:r>
              <a:rPr lang="en-GB" sz="2000" dirty="0"/>
              <a:t>o</a:t>
            </a:r>
            <a:r>
              <a:rPr lang="en-GB" sz="2000" dirty="0" smtClean="0"/>
              <a:t>zone </a:t>
            </a:r>
            <a:r>
              <a:rPr lang="en-GB" sz="2000" dirty="0"/>
              <a:t>d</a:t>
            </a:r>
            <a:r>
              <a:rPr lang="en-GB" sz="2000" dirty="0" smtClean="0"/>
              <a:t>ata </a:t>
            </a:r>
            <a:r>
              <a:rPr lang="en-GB" sz="2000" dirty="0"/>
              <a:t>s</a:t>
            </a:r>
            <a:r>
              <a:rPr lang="en-GB" sz="2000" dirty="0" smtClean="0"/>
              <a:t>ets </a:t>
            </a:r>
            <a:endParaRPr lang="en-GB" sz="2000" dirty="0"/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dirty="0" smtClean="0"/>
              <a:t> Get insight on total ozone satellite retrieval algorithms by comparison to ground-	based reference measurements</a:t>
            </a:r>
            <a:endParaRPr lang="en-US" sz="2000" dirty="0"/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/>
              <a:t> Learn about different ways to create long term total ozone time series  (e.g. linking 	data from different satellites)</a:t>
            </a:r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/>
              <a:t> Discussion on the merging/combining of European and USA total ozone data sets</a:t>
            </a:r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/>
              <a:t> </a:t>
            </a:r>
            <a:r>
              <a:rPr lang="en-US" sz="2000" dirty="0" smtClean="0"/>
              <a:t>Discussion on a possible extension </a:t>
            </a:r>
            <a:r>
              <a:rPr lang="en-US" sz="2000" dirty="0"/>
              <a:t>of this kind of work: include more </a:t>
            </a:r>
            <a:r>
              <a:rPr lang="en-US" sz="2000" dirty="0" smtClean="0"/>
              <a:t>total ozone 	algorithms </a:t>
            </a:r>
            <a:r>
              <a:rPr lang="en-US" sz="2000" dirty="0"/>
              <a:t>(e.g. </a:t>
            </a:r>
            <a:r>
              <a:rPr lang="en-US" sz="2000" dirty="0" smtClean="0"/>
              <a:t>from Chinese </a:t>
            </a:r>
            <a:r>
              <a:rPr lang="en-US" sz="2000" dirty="0"/>
              <a:t>missions, IASI) and/or do a similar exercise </a:t>
            </a:r>
            <a:r>
              <a:rPr lang="en-US" sz="2000" dirty="0" smtClean="0"/>
              <a:t>on 	nadir </a:t>
            </a:r>
            <a:r>
              <a:rPr lang="en-US" sz="2000" dirty="0"/>
              <a:t>viewing </a:t>
            </a:r>
            <a:r>
              <a:rPr lang="en-US" sz="2000" dirty="0" smtClean="0"/>
              <a:t>profiles?</a:t>
            </a:r>
          </a:p>
          <a:p>
            <a:pPr marL="285750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b="1" dirty="0" smtClean="0"/>
              <a:t>Concrete </a:t>
            </a:r>
            <a:r>
              <a:rPr lang="en-US" b="1" dirty="0"/>
              <a:t>O</a:t>
            </a:r>
            <a:r>
              <a:rPr lang="en-US" b="1" dirty="0" smtClean="0"/>
              <a:t>utput of this Workshop: </a:t>
            </a:r>
          </a:p>
          <a:p>
            <a:pPr marL="285750">
              <a:lnSpc>
                <a:spcPct val="93000"/>
              </a:lnSpc>
              <a:buFont typeface="Arial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000" dirty="0" smtClean="0"/>
              <a:t> Recommendations on the merging/combining </a:t>
            </a:r>
            <a:r>
              <a:rPr lang="en-US" sz="2000" dirty="0"/>
              <a:t>of </a:t>
            </a:r>
            <a:r>
              <a:rPr lang="en-US" sz="2000" dirty="0" smtClean="0"/>
              <a:t>European </a:t>
            </a:r>
            <a:r>
              <a:rPr lang="en-US" sz="2000" dirty="0"/>
              <a:t>and </a:t>
            </a:r>
            <a:r>
              <a:rPr lang="en-US" sz="2000" dirty="0" smtClean="0"/>
              <a:t>USA total </a:t>
            </a:r>
            <a:r>
              <a:rPr lang="en-US" sz="2000" dirty="0"/>
              <a:t>ozone </a:t>
            </a:r>
            <a:r>
              <a:rPr lang="en-US" sz="2000" dirty="0" smtClean="0"/>
              <a:t>	data sets </a:t>
            </a:r>
            <a:r>
              <a:rPr lang="en-US" sz="2000" dirty="0" smtClean="0"/>
              <a:t>as part of the minutes of this ACC meeting</a:t>
            </a:r>
            <a:endParaRPr lang="en-US" sz="2000" dirty="0"/>
          </a:p>
          <a:p>
            <a:pPr marL="285750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467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HD:Users:plecomte:Documents:Office Folders:Visite to D Delegation:CMUG_slides_for_ESA_RS_AL_P.ppt</Template>
  <TotalTime>0</TotalTime>
  <Words>36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Custom Design</vt:lpstr>
      <vt:lpstr>ESA Presentation</vt:lpstr>
      <vt:lpstr>1_ESA Presentation</vt:lpstr>
      <vt:lpstr>SCOPE of ACC-9 Total Ozone Workshop</vt:lpstr>
    </vt:vector>
  </TitlesOfParts>
  <Company>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DD</dc:creator>
  <cp:lastModifiedBy>Claus Zehner</cp:lastModifiedBy>
  <cp:revision>1087</cp:revision>
  <cp:lastPrinted>2004-02-03T08:35:42Z</cp:lastPrinted>
  <dcterms:created xsi:type="dcterms:W3CDTF">2003-10-01T09:44:24Z</dcterms:created>
  <dcterms:modified xsi:type="dcterms:W3CDTF">2013-04-18T05:48:23Z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kt">
    <vt:lpwstr>DLR allgemein</vt:lpwstr>
  </property>
</Properties>
</file>