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6" r:id="rId2"/>
    <p:sldId id="360" r:id="rId3"/>
    <p:sldId id="351" r:id="rId4"/>
    <p:sldId id="350" r:id="rId5"/>
    <p:sldId id="342" r:id="rId6"/>
    <p:sldId id="337" r:id="rId7"/>
    <p:sldId id="340" r:id="rId8"/>
    <p:sldId id="338" r:id="rId9"/>
    <p:sldId id="339" r:id="rId10"/>
    <p:sldId id="341" r:id="rId11"/>
    <p:sldId id="293" r:id="rId12"/>
    <p:sldId id="343" r:id="rId13"/>
    <p:sldId id="346" r:id="rId14"/>
    <p:sldId id="352" r:id="rId15"/>
    <p:sldId id="353" r:id="rId16"/>
    <p:sldId id="347" r:id="rId17"/>
    <p:sldId id="344" r:id="rId18"/>
    <p:sldId id="348" r:id="rId19"/>
    <p:sldId id="354" r:id="rId20"/>
    <p:sldId id="355" r:id="rId21"/>
    <p:sldId id="356" r:id="rId22"/>
    <p:sldId id="345" r:id="rId23"/>
    <p:sldId id="349" r:id="rId24"/>
    <p:sldId id="358" r:id="rId25"/>
    <p:sldId id="359" r:id="rId2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12526"/>
    <a:srgbClr val="E66372"/>
    <a:srgbClr val="FFFD92"/>
    <a:srgbClr val="E8705C"/>
    <a:srgbClr val="FFF63C"/>
    <a:srgbClr val="FFFDBB"/>
    <a:srgbClr val="E2321F"/>
    <a:srgbClr val="E23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inimized" preferSingleView="1">
    <p:restoredLeft sz="15631" autoAdjust="0"/>
    <p:restoredTop sz="94681" autoAdjust="0"/>
  </p:normalViewPr>
  <p:slideViewPr>
    <p:cSldViewPr snapToGrid="0" snapToObjects="1">
      <p:cViewPr>
        <p:scale>
          <a:sx n="100" d="100"/>
          <a:sy n="100" d="100"/>
        </p:scale>
        <p:origin x="-106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19D111-6AC9-41D3-BE72-EAAAF1232011}" type="datetimeFigureOut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4F69A0-1994-4B83-8B85-E35197F548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D0ACF1-0922-4773-A852-25E9406D614D}" type="datetimeFigureOut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AE1525-B941-4B59-9D42-1EFEBF640D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ceholder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9F60-0708-46A0-B731-C9843E444DC2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30F6-8EA0-49AB-8634-7AA097E92B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6C3B-1C3C-4216-BBB6-AFF9DBF3965C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11D0-4396-41D4-9FBF-E4A1FD6AC8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615C-705C-4FE7-A8D0-0B02C2AA992A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15A-CFDA-4189-9274-8757689439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1263-8440-473A-B3F8-7E9E1EC97DCA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1E99-6769-4C8A-8712-4F4A293646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365F-D653-40CD-9CE8-FD1A16B06398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0FBF-E575-48EC-B7C9-CA1944735C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5B6D-69D8-463B-975A-5205F81E3FB9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6F75-0205-4A3F-829E-EFA8A65807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843C-82F5-4E57-A967-98AB91F50A62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A53E-6FF1-4DED-8C33-9E8CF30F11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AB71-A4B9-4081-9B24-066F5A4E7C94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75EB-CA7A-4658-B345-D988C586E9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12E9-F2C1-4EBD-8B64-DD16637277AE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26F1-6D50-425A-BEBC-F7A6BE5DC4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10A1-C1F3-483E-953C-4EE74CC3DB7F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E488-1023-4F6C-BB64-76BF6C55D5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33CB-06D2-423A-87C2-FA1DD5D1CC1C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3489-5B98-4737-A0D1-DD01A17051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0A5A831B-0803-4010-B74D-3880AEC59D66}" type="datetime1">
              <a:rPr lang="fr-FR"/>
              <a:pPr>
                <a:defRPr/>
              </a:pPr>
              <a:t>4/17/13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B6F1D3-39C2-4074-8B24-1E470665BB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1031875" y="1662113"/>
            <a:ext cx="7042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SATELLITES SAOZ TOTAL OZONE COMPARISONS</a:t>
            </a:r>
            <a:endParaRPr lang="fr-FR" b="1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985963" y="3494088"/>
            <a:ext cx="4967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omic Sans MS" charset="0"/>
                <a:ea typeface="Comic Sans MS" charset="0"/>
                <a:cs typeface="Comic Sans MS" charset="0"/>
              </a:rPr>
              <a:t>J.-P. Pommereau</a:t>
            </a:r>
            <a:r>
              <a:rPr lang="en-US" sz="1800" baseline="3000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800">
                <a:latin typeface="Comic Sans MS" charset="0"/>
                <a:ea typeface="Comic Sans MS" charset="0"/>
                <a:cs typeface="Comic Sans MS" charset="0"/>
              </a:rPr>
              <a:t>and F. Goutail</a:t>
            </a:r>
            <a:endParaRPr lang="fr-FR"/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985963" y="4010025"/>
            <a:ext cx="4967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omic Sans MS" charset="0"/>
                <a:ea typeface="Comic Sans MS" charset="0"/>
                <a:cs typeface="Comic Sans MS" charset="0"/>
              </a:rPr>
              <a:t>LATMOS, CNRS and University of Versailles Saint Quentin, Guyancourt, France</a:t>
            </a:r>
            <a:endParaRPr lang="fr-FR" sz="120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93700"/>
            <a:ext cx="18351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logo_cnrs_2009_filet_15x15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393700"/>
            <a:ext cx="1120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4"/>
          <p:cNvSpPr txBox="1">
            <a:spLocks noChangeArrowheads="1"/>
          </p:cNvSpPr>
          <p:nvPr/>
        </p:nvSpPr>
        <p:spPr bwMode="auto">
          <a:xfrm>
            <a:off x="860425" y="2819400"/>
            <a:ext cx="7224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solidFill>
                  <a:srgbClr val="E23620"/>
                </a:solidFill>
                <a:latin typeface="Comic Sans MS" charset="0"/>
              </a:rPr>
              <a:t>Most influent parameters: Tropospheric Ozone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fr-FR" sz="2000">
                <a:solidFill>
                  <a:srgbClr val="E23620"/>
                </a:solidFill>
                <a:latin typeface="Comic Sans MS" charset="0"/>
              </a:rPr>
              <a:t> GHOST correction at high cloud fraction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fr-FR" sz="2000">
                <a:solidFill>
                  <a:srgbClr val="E23620"/>
                </a:solidFill>
                <a:latin typeface="Comic Sans MS" charset="0"/>
              </a:rPr>
              <a:t> Profile longitudinal variation (impact</a:t>
            </a:r>
            <a:r>
              <a:rPr lang="fr-FR" sz="2000">
                <a:solidFill>
                  <a:srgbClr val="E22C1E"/>
                </a:solidFill>
                <a:latin typeface="Comic Sans MS" charset="0"/>
              </a:rPr>
              <a:t> on SAOZ AMF)</a:t>
            </a:r>
            <a:r>
              <a:rPr lang="fr-FR" sz="2000">
                <a:latin typeface="Comic Sans MS" charset="0"/>
              </a:rPr>
              <a:t> </a:t>
            </a:r>
          </a:p>
        </p:txBody>
      </p:sp>
      <p:sp>
        <p:nvSpPr>
          <p:cNvPr id="80898" name="Text Box 1028"/>
          <p:cNvSpPr txBox="1">
            <a:spLocks noChangeArrowheads="1"/>
          </p:cNvSpPr>
          <p:nvPr/>
        </p:nvSpPr>
        <p:spPr bwMode="auto">
          <a:xfrm>
            <a:off x="682625" y="1274763"/>
            <a:ext cx="8062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Small amplitude of temperature and SZA seasonality</a:t>
            </a:r>
            <a:endParaRPr lang="fr-FR"/>
          </a:p>
        </p:txBody>
      </p:sp>
      <p:sp>
        <p:nvSpPr>
          <p:cNvPr id="80899" name="Text Box 1029"/>
          <p:cNvSpPr txBox="1">
            <a:spLocks noChangeArrowheads="1"/>
          </p:cNvSpPr>
          <p:nvPr/>
        </p:nvSpPr>
        <p:spPr bwMode="auto">
          <a:xfrm>
            <a:off x="2574925" y="574675"/>
            <a:ext cx="378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SUMMARY TROPICS</a:t>
            </a:r>
          </a:p>
        </p:txBody>
      </p:sp>
      <p:sp>
        <p:nvSpPr>
          <p:cNvPr id="80900" name="Text Box 1030"/>
          <p:cNvSpPr txBox="1">
            <a:spLocks noChangeArrowheads="1"/>
          </p:cNvSpPr>
          <p:nvPr/>
        </p:nvSpPr>
        <p:spPr bwMode="auto">
          <a:xfrm>
            <a:off x="3306763" y="6457950"/>
            <a:ext cx="243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Ozone CCI Darmstadt 15 April 2013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ce réservé du pied de pa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Ozone CCI Darmstadt 15 April</a:t>
            </a:r>
            <a:endParaRPr lang="fr-FR"/>
          </a:p>
        </p:txBody>
      </p:sp>
      <p:pic>
        <p:nvPicPr>
          <p:cNvPr id="81922" name="Picture 5" descr="saoz_net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1363663"/>
            <a:ext cx="80899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5662613" y="4689475"/>
            <a:ext cx="357187" cy="336550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4373563" y="2406650"/>
            <a:ext cx="357187" cy="336550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6731000" y="5397500"/>
            <a:ext cx="357188" cy="33655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1926" name="Text Box 14"/>
          <p:cNvSpPr txBox="1">
            <a:spLocks noChangeArrowheads="1"/>
          </p:cNvSpPr>
          <p:nvPr/>
        </p:nvSpPr>
        <p:spPr bwMode="auto">
          <a:xfrm>
            <a:off x="3008313" y="5349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omic Sans MS" charset="0"/>
              </a:rPr>
              <a:t> </a:t>
            </a:r>
            <a:endParaRPr lang="fr-FR"/>
          </a:p>
        </p:txBody>
      </p:sp>
      <p:sp>
        <p:nvSpPr>
          <p:cNvPr id="81927" name="Text Box 15"/>
          <p:cNvSpPr txBox="1">
            <a:spLocks noChangeArrowheads="1"/>
          </p:cNvSpPr>
          <p:nvPr/>
        </p:nvSpPr>
        <p:spPr bwMode="auto">
          <a:xfrm>
            <a:off x="1392238" y="534988"/>
            <a:ext cx="623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SAOZ Mid-latitude selected stations</a:t>
            </a:r>
          </a:p>
        </p:txBody>
      </p:sp>
      <p:sp>
        <p:nvSpPr>
          <p:cNvPr id="81928" name="Text Box 1045"/>
          <p:cNvSpPr txBox="1">
            <a:spLocks noChangeArrowheads="1"/>
          </p:cNvSpPr>
          <p:nvPr/>
        </p:nvSpPr>
        <p:spPr bwMode="auto">
          <a:xfrm>
            <a:off x="6184900" y="4689475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81929" name="Text Box 1046"/>
          <p:cNvSpPr txBox="1">
            <a:spLocks noChangeArrowheads="1"/>
          </p:cNvSpPr>
          <p:nvPr/>
        </p:nvSpPr>
        <p:spPr bwMode="auto">
          <a:xfrm>
            <a:off x="6080125" y="4673600"/>
            <a:ext cx="2335213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129F13"/>
                </a:solidFill>
                <a:latin typeface="Comic Sans MS" charset="0"/>
              </a:rPr>
              <a:t>Kerguelen Island</a:t>
            </a:r>
            <a:endParaRPr lang="fr-FR"/>
          </a:p>
        </p:txBody>
      </p:sp>
      <p:sp>
        <p:nvSpPr>
          <p:cNvPr id="81930" name="Text Box 1047"/>
          <p:cNvSpPr txBox="1">
            <a:spLocks noChangeArrowheads="1"/>
          </p:cNvSpPr>
          <p:nvPr/>
        </p:nvSpPr>
        <p:spPr bwMode="auto">
          <a:xfrm>
            <a:off x="4979988" y="2573338"/>
            <a:ext cx="120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81931" name="Text Box 1048"/>
          <p:cNvSpPr txBox="1">
            <a:spLocks noChangeArrowheads="1"/>
          </p:cNvSpPr>
          <p:nvPr/>
        </p:nvSpPr>
        <p:spPr bwMode="auto">
          <a:xfrm>
            <a:off x="4730750" y="2374900"/>
            <a:ext cx="3900488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129F13"/>
                </a:solidFill>
                <a:latin typeface="Comic Sans MS" charset="0"/>
              </a:rPr>
              <a:t>Observatoire de Haute Provence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55_layfinal_O3moymoy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38" y="752475"/>
            <a:ext cx="319881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3" descr="55_layfinal_O3moymoyO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752475"/>
            <a:ext cx="2890838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2782888" y="298450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MID-LATITUDES</a:t>
            </a:r>
            <a:endParaRPr lang="fr-FR"/>
          </a:p>
        </p:txBody>
      </p:sp>
      <p:sp>
        <p:nvSpPr>
          <p:cNvPr id="83972" name="Text Box 1028"/>
          <p:cNvSpPr txBox="1">
            <a:spLocks noChangeArrowheads="1"/>
          </p:cNvSpPr>
          <p:nvPr/>
        </p:nvSpPr>
        <p:spPr bwMode="auto">
          <a:xfrm>
            <a:off x="854075" y="5367338"/>
            <a:ext cx="306387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Little clouds in all seasons</a:t>
            </a:r>
          </a:p>
          <a:p>
            <a:pPr algn="ctr"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Max tropospheric ozone in the summer</a:t>
            </a:r>
            <a:endParaRPr lang="fr-FR"/>
          </a:p>
        </p:txBody>
      </p:sp>
      <p:sp>
        <p:nvSpPr>
          <p:cNvPr id="83973" name="Text Box 1030"/>
          <p:cNvSpPr txBox="1">
            <a:spLocks noChangeArrowheads="1"/>
          </p:cNvSpPr>
          <p:nvPr/>
        </p:nvSpPr>
        <p:spPr bwMode="auto">
          <a:xfrm>
            <a:off x="5151438" y="5367338"/>
            <a:ext cx="29956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Very high cloud fraction,</a:t>
            </a:r>
          </a:p>
          <a:p>
            <a:pPr algn="ctr"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maximum in May and August </a:t>
            </a:r>
          </a:p>
        </p:txBody>
      </p:sp>
      <p:sp>
        <p:nvSpPr>
          <p:cNvPr id="83974" name="Text Box 1031"/>
          <p:cNvSpPr txBox="1">
            <a:spLocks noChangeArrowheads="1"/>
          </p:cNvSpPr>
          <p:nvPr/>
        </p:nvSpPr>
        <p:spPr bwMode="auto">
          <a:xfrm>
            <a:off x="3086100" y="6315075"/>
            <a:ext cx="2273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 rot="-5435943">
            <a:off x="-567531" y="2624932"/>
            <a:ext cx="204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omic Sans MS" charset="0"/>
              </a:rPr>
              <a:t>SAT-SAOZ (%)</a:t>
            </a:r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026" descr="45_Lay6sat_T50-O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763" y="720725"/>
            <a:ext cx="71374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Text Box 1027"/>
          <p:cNvSpPr txBox="1">
            <a:spLocks noChangeArrowheads="1"/>
          </p:cNvSpPr>
          <p:nvPr/>
        </p:nvSpPr>
        <p:spPr bwMode="auto">
          <a:xfrm>
            <a:off x="946150" y="5735638"/>
            <a:ext cx="70453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OHP. Temp dependence TOMS and OMI-T : 0.4 %/°C  Others &lt;0. 2%/°C</a:t>
            </a:r>
          </a:p>
          <a:p>
            <a:pPr algn="ctr"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SAOZ not sensitive to temperature (Visible Chappuis bands)</a:t>
            </a:r>
          </a:p>
        </p:txBody>
      </p:sp>
      <p:sp>
        <p:nvSpPr>
          <p:cNvPr id="84995" name="Text Box 1028"/>
          <p:cNvSpPr txBox="1">
            <a:spLocks noChangeArrowheads="1"/>
          </p:cNvSpPr>
          <p:nvPr/>
        </p:nvSpPr>
        <p:spPr bwMode="auto">
          <a:xfrm>
            <a:off x="2781300" y="6578600"/>
            <a:ext cx="267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41_Lay6sat_SZAapres-O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711200"/>
            <a:ext cx="8393113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3654425" y="4454525"/>
            <a:ext cx="42291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SZA dependence OHP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OMI T and TOMS:0.08%/°SZA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Others: &lt; 0.4%/°SZA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SAOZ  not sensitve (always same SZA)</a:t>
            </a: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2946400" y="6426200"/>
            <a:ext cx="208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42_Lay5sat_CF-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703263"/>
            <a:ext cx="7280275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1081088" y="5607050"/>
            <a:ext cx="68135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Cloud fraction dependence: GOME2 largest :5.6%, 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GOME2, SCIA and NPP: 3-3.5%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OMI-T, OMI-D: 1.5%</a:t>
            </a: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1257300" y="215900"/>
            <a:ext cx="6207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latin typeface="Comic Sans MS" charset="0"/>
              </a:rPr>
              <a:t>CLOUD FRACTION KERGUELEN</a:t>
            </a:r>
            <a:endParaRPr lang="fr-FR" sz="1600">
              <a:latin typeface="Comic Sans MS" charset="0"/>
            </a:endParaRP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3619500" y="65024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689100" y="508000"/>
            <a:ext cx="5854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>
                <a:latin typeface="Comic Sans MS" charset="0"/>
              </a:rPr>
              <a:t>SUMMARY MID-LATITUDE</a:t>
            </a: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749300" y="1701800"/>
            <a:ext cx="74041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latin typeface="Comic Sans MS" charset="0"/>
              </a:rPr>
              <a:t>MOST INLUENT PARAMETERS</a:t>
            </a:r>
            <a:endParaRPr lang="fr-FR" sz="160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fr-FR" sz="1600"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>
                <a:solidFill>
                  <a:srgbClr val="E2321F"/>
                </a:solidFill>
                <a:latin typeface="Comic Sans MS" charset="0"/>
              </a:rPr>
              <a:t>Temperature and SZA dependence</a:t>
            </a:r>
            <a:endParaRPr lang="fr-FR" sz="200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TOMS largest, OMI-TOMS half, others less</a:t>
            </a:r>
          </a:p>
          <a:p>
            <a:pPr>
              <a:spcBef>
                <a:spcPct val="50000"/>
              </a:spcBef>
            </a:pPr>
            <a:endParaRPr lang="fr-FR" sz="200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rgbClr val="E2321F"/>
                </a:solidFill>
                <a:latin typeface="Comic Sans MS" charset="0"/>
              </a:rPr>
              <a:t>Troposheric ozone above polluted areas</a:t>
            </a:r>
            <a:r>
              <a:rPr lang="fr-FR" sz="2000">
                <a:latin typeface="Comic Sans MS" charset="0"/>
              </a:rPr>
              <a:t> (OHP extreme case in summer)</a:t>
            </a:r>
          </a:p>
          <a:p>
            <a:pPr>
              <a:spcBef>
                <a:spcPct val="50000"/>
              </a:spcBef>
            </a:pPr>
            <a:endParaRPr lang="fr-FR" sz="200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rgbClr val="E2321F"/>
                </a:solidFill>
                <a:latin typeface="Comic Sans MS" charset="0"/>
              </a:rPr>
              <a:t>Influence of Ghost correction of tropospheric ozone over cloudy areas</a:t>
            </a:r>
            <a:r>
              <a:rPr lang="fr-FR" sz="2000">
                <a:latin typeface="Comic Sans MS" charset="0"/>
              </a:rPr>
              <a:t> (Kerguelen winter extreme case)</a:t>
            </a:r>
            <a:endParaRPr lang="fr-FR" sz="1600">
              <a:latin typeface="Comic Sans MS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743200" y="6362700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89090" name="Picture 5" descr="saoz_net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1363663"/>
            <a:ext cx="80899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AutoShape 10"/>
          <p:cNvSpPr>
            <a:spLocks noChangeArrowheads="1"/>
          </p:cNvSpPr>
          <p:nvPr/>
        </p:nvSpPr>
        <p:spPr bwMode="auto">
          <a:xfrm>
            <a:off x="4800600" y="1939925"/>
            <a:ext cx="357188" cy="336550"/>
          </a:xfrm>
          <a:custGeom>
            <a:avLst/>
            <a:gdLst>
              <a:gd name="T0" fmla="*/ 178599 w 357187"/>
              <a:gd name="T1" fmla="*/ 0 h 336550"/>
              <a:gd name="T2" fmla="*/ 0 w 357187"/>
              <a:gd name="T3" fmla="*/ 128550 h 336550"/>
              <a:gd name="T4" fmla="*/ 68217 w 357187"/>
              <a:gd name="T5" fmla="*/ 336549 h 336550"/>
              <a:gd name="T6" fmla="*/ 288975 w 357187"/>
              <a:gd name="T7" fmla="*/ 336549 h 336550"/>
              <a:gd name="T8" fmla="*/ 357192 w 357187"/>
              <a:gd name="T9" fmla="*/ 128550 h 336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10378 w 357187"/>
              <a:gd name="T16" fmla="*/ 128551 h 336550"/>
              <a:gd name="T17" fmla="*/ 246809 w 357187"/>
              <a:gd name="T18" fmla="*/ 257100 h 336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187" h="336550">
                <a:moveTo>
                  <a:pt x="0" y="128550"/>
                </a:moveTo>
                <a:lnTo>
                  <a:pt x="136434" y="128551"/>
                </a:lnTo>
                <a:lnTo>
                  <a:pt x="178594" y="0"/>
                </a:lnTo>
                <a:lnTo>
                  <a:pt x="220753" y="128551"/>
                </a:lnTo>
                <a:lnTo>
                  <a:pt x="357187" y="128550"/>
                </a:lnTo>
                <a:lnTo>
                  <a:pt x="246809" y="207998"/>
                </a:lnTo>
                <a:lnTo>
                  <a:pt x="288970" y="336549"/>
                </a:lnTo>
                <a:lnTo>
                  <a:pt x="178594" y="257100"/>
                </a:lnTo>
                <a:lnTo>
                  <a:pt x="68217" y="336549"/>
                </a:lnTo>
                <a:lnTo>
                  <a:pt x="110378" y="20799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11"/>
          <p:cNvSpPr>
            <a:spLocks noChangeArrowheads="1"/>
          </p:cNvSpPr>
          <p:nvPr/>
        </p:nvSpPr>
        <p:spPr bwMode="auto">
          <a:xfrm>
            <a:off x="6604000" y="1603375"/>
            <a:ext cx="357188" cy="336550"/>
          </a:xfrm>
          <a:custGeom>
            <a:avLst/>
            <a:gdLst>
              <a:gd name="T0" fmla="*/ 178599 w 357187"/>
              <a:gd name="T1" fmla="*/ 0 h 336550"/>
              <a:gd name="T2" fmla="*/ 0 w 357187"/>
              <a:gd name="T3" fmla="*/ 128550 h 336550"/>
              <a:gd name="T4" fmla="*/ 68217 w 357187"/>
              <a:gd name="T5" fmla="*/ 336549 h 336550"/>
              <a:gd name="T6" fmla="*/ 288975 w 357187"/>
              <a:gd name="T7" fmla="*/ 336549 h 336550"/>
              <a:gd name="T8" fmla="*/ 357192 w 357187"/>
              <a:gd name="T9" fmla="*/ 128550 h 336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10378 w 357187"/>
              <a:gd name="T16" fmla="*/ 128551 h 336550"/>
              <a:gd name="T17" fmla="*/ 246809 w 357187"/>
              <a:gd name="T18" fmla="*/ 257100 h 336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187" h="336550">
                <a:moveTo>
                  <a:pt x="0" y="128550"/>
                </a:moveTo>
                <a:lnTo>
                  <a:pt x="136434" y="128551"/>
                </a:lnTo>
                <a:lnTo>
                  <a:pt x="178594" y="0"/>
                </a:lnTo>
                <a:lnTo>
                  <a:pt x="220753" y="128551"/>
                </a:lnTo>
                <a:lnTo>
                  <a:pt x="357187" y="128550"/>
                </a:lnTo>
                <a:lnTo>
                  <a:pt x="246809" y="207998"/>
                </a:lnTo>
                <a:lnTo>
                  <a:pt x="288970" y="336549"/>
                </a:lnTo>
                <a:lnTo>
                  <a:pt x="178594" y="257100"/>
                </a:lnTo>
                <a:lnTo>
                  <a:pt x="68217" y="336549"/>
                </a:lnTo>
                <a:lnTo>
                  <a:pt x="110378" y="20799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Comic Sans MS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6731000" y="5397500"/>
            <a:ext cx="357188" cy="33655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9094" name="Text Box 14"/>
          <p:cNvSpPr txBox="1">
            <a:spLocks noChangeArrowheads="1"/>
          </p:cNvSpPr>
          <p:nvPr/>
        </p:nvSpPr>
        <p:spPr bwMode="auto">
          <a:xfrm>
            <a:off x="3008313" y="5349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omic Sans MS" charset="0"/>
              </a:rPr>
              <a:t> </a:t>
            </a:r>
            <a:endParaRPr lang="fr-FR"/>
          </a:p>
        </p:txBody>
      </p:sp>
      <p:sp>
        <p:nvSpPr>
          <p:cNvPr id="89095" name="Text Box 15"/>
          <p:cNvSpPr txBox="1">
            <a:spLocks noChangeArrowheads="1"/>
          </p:cNvSpPr>
          <p:nvPr/>
        </p:nvSpPr>
        <p:spPr bwMode="auto">
          <a:xfrm>
            <a:off x="1392238" y="534988"/>
            <a:ext cx="623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SAOZ selected polar stations</a:t>
            </a:r>
          </a:p>
        </p:txBody>
      </p:sp>
      <p:sp>
        <p:nvSpPr>
          <p:cNvPr id="89096" name="Text Box 9"/>
          <p:cNvSpPr txBox="1">
            <a:spLocks noChangeArrowheads="1"/>
          </p:cNvSpPr>
          <p:nvPr/>
        </p:nvSpPr>
        <p:spPr bwMode="auto">
          <a:xfrm>
            <a:off x="6184900" y="4689475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89097" name="Text Box 10"/>
          <p:cNvSpPr txBox="1">
            <a:spLocks noChangeArrowheads="1"/>
          </p:cNvSpPr>
          <p:nvPr/>
        </p:nvSpPr>
        <p:spPr bwMode="auto">
          <a:xfrm>
            <a:off x="4395788" y="5397500"/>
            <a:ext cx="2335212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129F13"/>
                </a:solidFill>
                <a:latin typeface="Comic Sans MS" charset="0"/>
              </a:rPr>
              <a:t>Dumont d’Urville</a:t>
            </a:r>
            <a:endParaRPr lang="fr-FR"/>
          </a:p>
        </p:txBody>
      </p:sp>
      <p:sp>
        <p:nvSpPr>
          <p:cNvPr id="89098" name="Text Box 11"/>
          <p:cNvSpPr txBox="1">
            <a:spLocks noChangeArrowheads="1"/>
          </p:cNvSpPr>
          <p:nvPr/>
        </p:nvSpPr>
        <p:spPr bwMode="auto">
          <a:xfrm>
            <a:off x="4979988" y="2573338"/>
            <a:ext cx="120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89099" name="Text Box 12"/>
          <p:cNvSpPr txBox="1">
            <a:spLocks noChangeArrowheads="1"/>
          </p:cNvSpPr>
          <p:nvPr/>
        </p:nvSpPr>
        <p:spPr bwMode="auto">
          <a:xfrm>
            <a:off x="6961188" y="1573213"/>
            <a:ext cx="14541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129F13"/>
                </a:solidFill>
                <a:latin typeface="Comic Sans MS" charset="0"/>
              </a:rPr>
              <a:t>Zhigansk</a:t>
            </a:r>
            <a:endParaRPr lang="fr-FR"/>
          </a:p>
        </p:txBody>
      </p:sp>
      <p:sp>
        <p:nvSpPr>
          <p:cNvPr id="89100" name="AutoShape 10"/>
          <p:cNvSpPr>
            <a:spLocks noChangeArrowheads="1"/>
          </p:cNvSpPr>
          <p:nvPr/>
        </p:nvSpPr>
        <p:spPr bwMode="auto">
          <a:xfrm>
            <a:off x="3790950" y="1603375"/>
            <a:ext cx="357188" cy="336550"/>
          </a:xfrm>
          <a:custGeom>
            <a:avLst/>
            <a:gdLst>
              <a:gd name="T0" fmla="*/ 178599 w 357187"/>
              <a:gd name="T1" fmla="*/ 0 h 336550"/>
              <a:gd name="T2" fmla="*/ 0 w 357187"/>
              <a:gd name="T3" fmla="*/ 128550 h 336550"/>
              <a:gd name="T4" fmla="*/ 68217 w 357187"/>
              <a:gd name="T5" fmla="*/ 336549 h 336550"/>
              <a:gd name="T6" fmla="*/ 288975 w 357187"/>
              <a:gd name="T7" fmla="*/ 336549 h 336550"/>
              <a:gd name="T8" fmla="*/ 357192 w 357187"/>
              <a:gd name="T9" fmla="*/ 128550 h 336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10378 w 357187"/>
              <a:gd name="T16" fmla="*/ 128551 h 336550"/>
              <a:gd name="T17" fmla="*/ 246809 w 357187"/>
              <a:gd name="T18" fmla="*/ 257100 h 336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187" h="336550">
                <a:moveTo>
                  <a:pt x="0" y="128550"/>
                </a:moveTo>
                <a:lnTo>
                  <a:pt x="136434" y="128551"/>
                </a:lnTo>
                <a:lnTo>
                  <a:pt x="178594" y="0"/>
                </a:lnTo>
                <a:lnTo>
                  <a:pt x="220753" y="128551"/>
                </a:lnTo>
                <a:lnTo>
                  <a:pt x="357187" y="128550"/>
                </a:lnTo>
                <a:lnTo>
                  <a:pt x="246809" y="207998"/>
                </a:lnTo>
                <a:lnTo>
                  <a:pt x="288970" y="336549"/>
                </a:lnTo>
                <a:lnTo>
                  <a:pt x="178594" y="257100"/>
                </a:lnTo>
                <a:lnTo>
                  <a:pt x="68217" y="336549"/>
                </a:lnTo>
                <a:lnTo>
                  <a:pt x="110378" y="20799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1" name="Text Box 15"/>
          <p:cNvSpPr txBox="1">
            <a:spLocks noChangeArrowheads="1"/>
          </p:cNvSpPr>
          <p:nvPr/>
        </p:nvSpPr>
        <p:spPr bwMode="auto">
          <a:xfrm>
            <a:off x="2012950" y="1673225"/>
            <a:ext cx="1778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129F13"/>
                </a:solidFill>
                <a:latin typeface="Comic Sans MS" charset="0"/>
              </a:rPr>
              <a:t>Scoresbysund</a:t>
            </a:r>
          </a:p>
        </p:txBody>
      </p:sp>
      <p:sp>
        <p:nvSpPr>
          <p:cNvPr id="89102" name="Text Box 16"/>
          <p:cNvSpPr txBox="1">
            <a:spLocks noChangeArrowheads="1"/>
          </p:cNvSpPr>
          <p:nvPr/>
        </p:nvSpPr>
        <p:spPr bwMode="auto">
          <a:xfrm>
            <a:off x="5267325" y="1939925"/>
            <a:ext cx="146367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129F13"/>
                </a:solidFill>
                <a:latin typeface="Comic Sans MS" charset="0"/>
              </a:rPr>
              <a:t>Sodankyla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55_layfinal_O3moymoy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1088" y="954088"/>
            <a:ext cx="2982912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3" descr="55_layfinal_O3moymoy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954088"/>
            <a:ext cx="33226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4" descr="55_layfinal_O3moymoy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113" y="954088"/>
            <a:ext cx="29749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895600" y="5918200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76425" y="5689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503363" y="5337175"/>
            <a:ext cx="6032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>
                <a:latin typeface="Comic Sans MS" charset="0"/>
              </a:rPr>
              <a:t>Summer maximum on some satellites (TOMS largest)</a:t>
            </a:r>
          </a:p>
          <a:p>
            <a:pPr algn="ctr"/>
            <a:r>
              <a:rPr lang="fr-FR" sz="1600">
                <a:latin typeface="Comic Sans MS" charset="0"/>
              </a:rPr>
              <a:t>Ozone satellites larger than SAOZ in Spring over all stations,</a:t>
            </a:r>
          </a:p>
          <a:p>
            <a:pPr algn="ctr"/>
            <a:r>
              <a:rPr lang="fr-FR" sz="1600">
                <a:latin typeface="Comic Sans MS" charset="0"/>
              </a:rPr>
              <a:t>As well as in autumn </a:t>
            </a:r>
          </a:p>
          <a:p>
            <a:pPr algn="ctr"/>
            <a:r>
              <a:rPr lang="fr-FR" sz="1600">
                <a:latin typeface="Comic Sans MS" charset="0"/>
              </a:rPr>
              <a:t>(but in western hemisphere (not in East Siberia)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2540000" y="292100"/>
            <a:ext cx="362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ARCTIC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895600" y="6375400"/>
            <a:ext cx="292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 rot="-5478844">
            <a:off x="-877093" y="2934493"/>
            <a:ext cx="219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latin typeface="Comic Sans MS" charset="0"/>
              </a:rPr>
              <a:t>SAT-SAOZ (%)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45_Lay6sat_T50-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428625"/>
            <a:ext cx="708183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1016000" y="4968875"/>
            <a:ext cx="66929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Temperature dependence Sodankyla</a:t>
            </a:r>
            <a:endParaRPr lang="fr-FR" sz="160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TOMS 0.34%/°C, OMI-TOMS 0.20%/°, NPP 0.15%/°C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OTHERS &lt;0.04%/°C (OMI-D negative)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SAOZ not sensitive to temperature (visible cross-sections)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584200" y="1104900"/>
            <a:ext cx="782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E22C1E"/>
                </a:solidFill>
                <a:latin typeface="Comic Sans MS" charset="0"/>
              </a:rPr>
              <a:t>SATELLITES overpasses above SAOZ stations</a:t>
            </a:r>
            <a:endParaRPr lang="fr-FR" sz="200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TOMS V8 (1995-2005), SBUV (1995-2012), GOME (1995-2003 Europe, 1995-2003 all), GOME2 (2007-2012), SCIAMACHY (2002-2012), NPP (2012), OMI-TOMS (2005-2012), OMI-DOAS (2005-2012</a:t>
            </a:r>
            <a:endParaRPr lang="fr-FR">
              <a:latin typeface="Comic Sans MS" charset="0"/>
            </a:endParaRPr>
          </a:p>
        </p:txBody>
      </p:sp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647700" y="3251200"/>
            <a:ext cx="7759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E22C1E"/>
                </a:solidFill>
                <a:latin typeface="Comic Sans MS" charset="0"/>
              </a:rPr>
              <a:t>SAOZ</a:t>
            </a:r>
            <a:r>
              <a:rPr lang="fr-FR" sz="2000">
                <a:latin typeface="Comic Sans MS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Zenith sky at twilight 86-91° SZA, Visible Chappuis bands 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Version 2 retrieval following NDACC working group recommendations (</a:t>
            </a:r>
            <a:r>
              <a:rPr lang="fr-FR" sz="2000">
                <a:solidFill>
                  <a:srgbClr val="E23620"/>
                </a:solidFill>
                <a:latin typeface="Comic Sans MS" charset="0"/>
              </a:rPr>
              <a:t>daily Air Mass Factors from TOMS V8 ozone profiles climatology</a:t>
            </a:r>
            <a:r>
              <a:rPr lang="fr-FR" sz="2000">
                <a:latin typeface="Comic Sans MS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After 1995 only because of perturbation by Pinatubo volcanic aerosols</a:t>
            </a:r>
            <a:endParaRPr lang="fr-FR">
              <a:latin typeface="Comic Sans MS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209800" y="330200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OZONE MEASUREMENTS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41_Lay6sat_SZAapres-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711200"/>
            <a:ext cx="8393113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Text Box 3"/>
          <p:cNvSpPr txBox="1">
            <a:spLocks noChangeArrowheads="1"/>
          </p:cNvSpPr>
          <p:nvPr/>
        </p:nvSpPr>
        <p:spPr bwMode="auto">
          <a:xfrm>
            <a:off x="3509963" y="4589463"/>
            <a:ext cx="41687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SZA dependence in Sodankyla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Max TOMS -0.22%/1°SZA OMI-TOMS -0.08 Others &lt;0.1%/°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SAOZ not sensitive (always same SZA)</a:t>
            </a: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2971800" y="6413500"/>
            <a:ext cx="265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 descr="44_Lay6sat_O3SAOZ-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711200"/>
            <a:ext cx="77724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Text Box 6"/>
          <p:cNvSpPr txBox="1">
            <a:spLocks noChangeArrowheads="1"/>
          </p:cNvSpPr>
          <p:nvPr/>
        </p:nvSpPr>
        <p:spPr bwMode="auto">
          <a:xfrm>
            <a:off x="3546475" y="4184650"/>
            <a:ext cx="5191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Total ozone dependence in Sodankyla: 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OMI-T, OMI-D 0.03 %/DU; SCIA 0.02%/DU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Others ≤ 0.01 %/DU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Zonal mean profile not representative of stratospheric ozone profile longitudinal distribution 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SAOZ AMF also affected</a:t>
            </a:r>
          </a:p>
        </p:txBody>
      </p:sp>
      <p:sp>
        <p:nvSpPr>
          <p:cNvPr id="94211" name="Text Box 8"/>
          <p:cNvSpPr txBox="1">
            <a:spLocks noChangeArrowheads="1"/>
          </p:cNvSpPr>
          <p:nvPr/>
        </p:nvSpPr>
        <p:spPr bwMode="auto">
          <a:xfrm>
            <a:off x="3546475" y="6599238"/>
            <a:ext cx="2498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 descr="55_layfinal_O3moymoy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0925" y="819150"/>
            <a:ext cx="3932238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ANTARCTIC Dumont d’Urville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711200" y="5492750"/>
            <a:ext cx="7848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>
                <a:latin typeface="Comic Sans MS" charset="0"/>
              </a:rPr>
              <a:t>Maximum difference in Spring </a:t>
            </a:r>
          </a:p>
          <a:p>
            <a:pPr algn="ctr"/>
            <a:r>
              <a:rPr lang="fr-FR" sz="1600">
                <a:latin typeface="Comic Sans MS" charset="0"/>
              </a:rPr>
              <a:t>DDU on East Antarctica almost never in ozone hole</a:t>
            </a:r>
          </a:p>
          <a:p>
            <a:pPr algn="ctr"/>
            <a:r>
              <a:rPr lang="fr-FR" sz="1600">
                <a:latin typeface="Comic Sans MS" charset="0"/>
              </a:rPr>
              <a:t>Zonal mean stratospheric profile not representative of longitudinal distribution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921000" y="6583363"/>
            <a:ext cx="262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3"/>
          <p:cNvSpPr txBox="1">
            <a:spLocks noChangeArrowheads="1"/>
          </p:cNvSpPr>
          <p:nvPr/>
        </p:nvSpPr>
        <p:spPr bwMode="auto">
          <a:xfrm>
            <a:off x="2159000" y="457200"/>
            <a:ext cx="5346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>
                <a:latin typeface="Comic Sans MS" charset="0"/>
              </a:rPr>
              <a:t>SUMMARY POLAR REGIONS</a:t>
            </a:r>
          </a:p>
        </p:txBody>
      </p:sp>
      <p:sp>
        <p:nvSpPr>
          <p:cNvPr id="96258" name="Text Box 4"/>
          <p:cNvSpPr txBox="1">
            <a:spLocks noChangeArrowheads="1"/>
          </p:cNvSpPr>
          <p:nvPr/>
        </p:nvSpPr>
        <p:spPr bwMode="auto">
          <a:xfrm>
            <a:off x="901700" y="1422400"/>
            <a:ext cx="74930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latin typeface="Comic Sans MS" charset="0"/>
              </a:rPr>
              <a:t> </a:t>
            </a:r>
            <a:r>
              <a:rPr lang="fr-FR" sz="1600">
                <a:solidFill>
                  <a:srgbClr val="E2321F"/>
                </a:solidFill>
                <a:latin typeface="Comic Sans MS" charset="0"/>
              </a:rPr>
              <a:t>TEMPERATURE AND SZA DEPENDENCES OF UV SATELLITES RETRIEVALS</a:t>
            </a:r>
            <a:r>
              <a:rPr lang="fr-FR" sz="1600">
                <a:latin typeface="Comic Sans MS" charset="0"/>
              </a:rPr>
              <a:t> (Relative contributions of T and SZA difficult to separate since identical seasonality)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Most sensitive: TOMS V8, OMI-TOMS half; SBUV, NPP and all others less </a:t>
            </a:r>
          </a:p>
          <a:p>
            <a:pPr>
              <a:spcBef>
                <a:spcPct val="50000"/>
              </a:spcBef>
            </a:pPr>
            <a:endParaRPr lang="fr-FR" sz="1600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fr-FR" sz="1600">
                <a:solidFill>
                  <a:srgbClr val="E2321F"/>
                </a:solidFill>
                <a:latin typeface="Comic Sans MS" charset="0"/>
              </a:rPr>
              <a:t>OZONE PROFILE DEPENDENCE</a:t>
            </a:r>
            <a:r>
              <a:rPr lang="fr-FR" sz="1600">
                <a:latin typeface="Comic Sans MS" charset="0"/>
              </a:rPr>
              <a:t> Zonal mean not representative of stratospheric ozone profile longitudinal distribution 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Most sensitive OMI-T, OMI-D, SCIA half, all others less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omic Sans MS" charset="0"/>
              </a:rPr>
              <a:t>Affects also SAOZ</a:t>
            </a:r>
          </a:p>
          <a:p>
            <a:pPr>
              <a:spcBef>
                <a:spcPct val="50000"/>
              </a:spcBef>
            </a:pPr>
            <a:endParaRPr lang="fr-FR" sz="1600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fr-FR" sz="1600">
              <a:latin typeface="Comic Sans MS" charset="0"/>
            </a:endParaRPr>
          </a:p>
        </p:txBody>
      </p: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3213100" y="6194425"/>
            <a:ext cx="2501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3"/>
          <p:cNvSpPr txBox="1">
            <a:spLocks noChangeArrowheads="1"/>
          </p:cNvSpPr>
          <p:nvPr/>
        </p:nvSpPr>
        <p:spPr bwMode="auto">
          <a:xfrm>
            <a:off x="901700" y="2293938"/>
            <a:ext cx="74930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 sz="1600">
                <a:solidFill>
                  <a:srgbClr val="E2321F"/>
                </a:solidFill>
                <a:latin typeface="Comic Sans MS" charset="0"/>
              </a:rPr>
              <a:t> TEMPERATURE AND SZA DEPENDENCES OF SATELLITES RETRIEVALS</a:t>
            </a:r>
            <a:r>
              <a:rPr lang="fr-FR" sz="1600">
                <a:latin typeface="Comic Sans MS" charset="0"/>
              </a:rPr>
              <a:t> (Relative contributions difficult to separate since identical seasonality)</a:t>
            </a:r>
          </a:p>
          <a:p>
            <a:r>
              <a:rPr lang="fr-FR" sz="1600">
                <a:latin typeface="Comic Sans MS" charset="0"/>
              </a:rPr>
              <a:t>Most significant: TOMS V8, and OMI-TOMS half, all others SBUV, GOME, GOME2, SCIAMACHY, NPP less </a:t>
            </a:r>
          </a:p>
          <a:p>
            <a:endParaRPr lang="fr-FR" sz="1600">
              <a:solidFill>
                <a:srgbClr val="E2321F"/>
              </a:solidFill>
              <a:latin typeface="Comic Sans MS" charset="0"/>
            </a:endParaRPr>
          </a:p>
          <a:p>
            <a:pPr>
              <a:buFontTx/>
              <a:buChar char="•"/>
            </a:pPr>
            <a:r>
              <a:rPr lang="fr-FR" sz="1600">
                <a:solidFill>
                  <a:srgbClr val="E2321F"/>
                </a:solidFill>
                <a:latin typeface="Comic Sans MS" charset="0"/>
              </a:rPr>
              <a:t> STRATOSHERIC OZONE PROFILE LONGITUNAL VARIATION</a:t>
            </a:r>
          </a:p>
          <a:p>
            <a:r>
              <a:rPr lang="fr-FR" sz="1600">
                <a:solidFill>
                  <a:srgbClr val="E2321F"/>
                </a:solidFill>
                <a:latin typeface="Comic Sans MS" charset="0"/>
              </a:rPr>
              <a:t> </a:t>
            </a:r>
            <a:r>
              <a:rPr lang="fr-FR" sz="1600">
                <a:latin typeface="Comic Sans MS" charset="0"/>
              </a:rPr>
              <a:t>Most significant in polar areas</a:t>
            </a:r>
            <a:r>
              <a:rPr lang="fr-FR" sz="1600">
                <a:solidFill>
                  <a:srgbClr val="E2321F"/>
                </a:solidFill>
                <a:latin typeface="Comic Sans MS" charset="0"/>
              </a:rPr>
              <a:t> </a:t>
            </a:r>
          </a:p>
          <a:p>
            <a:endParaRPr lang="fr-FR" sz="1600">
              <a:latin typeface="Comic Sans MS" charset="0"/>
            </a:endParaRPr>
          </a:p>
          <a:p>
            <a:pPr>
              <a:buFontTx/>
              <a:buChar char="•"/>
            </a:pPr>
            <a:r>
              <a:rPr lang="fr-FR" sz="1600">
                <a:solidFill>
                  <a:srgbClr val="E2321F"/>
                </a:solidFill>
                <a:latin typeface="Comic Sans MS" charset="0"/>
              </a:rPr>
              <a:t> TROPOSPHERIC OZONE LONGITUDINAL VARIATION </a:t>
            </a:r>
          </a:p>
          <a:p>
            <a:r>
              <a:rPr lang="fr-FR" sz="1600">
                <a:solidFill>
                  <a:srgbClr val="E2321F"/>
                </a:solidFill>
                <a:latin typeface="Comic Sans MS" charset="0"/>
              </a:rPr>
              <a:t>GHOST CORRECTION FOR CLOUD FRACTION</a:t>
            </a:r>
          </a:p>
          <a:p>
            <a:r>
              <a:rPr lang="fr-FR" sz="1600">
                <a:solidFill>
                  <a:srgbClr val="E2321F"/>
                </a:solidFill>
                <a:latin typeface="Comic Sans MS" charset="0"/>
              </a:rPr>
              <a:t> </a:t>
            </a:r>
            <a:r>
              <a:rPr lang="fr-FR" sz="1600">
                <a:latin typeface="Comic Sans MS" charset="0"/>
              </a:rPr>
              <a:t>Most significant</a:t>
            </a:r>
            <a:r>
              <a:rPr lang="fr-FR" sz="1600">
                <a:solidFill>
                  <a:srgbClr val="E2321F"/>
                </a:solidFill>
                <a:latin typeface="Comic Sans MS" charset="0"/>
              </a:rPr>
              <a:t> </a:t>
            </a:r>
            <a:r>
              <a:rPr lang="fr-FR" sz="1600">
                <a:latin typeface="Comic Sans MS" charset="0"/>
              </a:rPr>
              <a:t>over intertropical convergence zones and</a:t>
            </a:r>
            <a:r>
              <a:rPr lang="fr-FR" sz="1600">
                <a:solidFill>
                  <a:srgbClr val="E2321F"/>
                </a:solidFill>
                <a:latin typeface="Comic Sans MS" charset="0"/>
              </a:rPr>
              <a:t> </a:t>
            </a:r>
            <a:r>
              <a:rPr lang="fr-FR" sz="1600">
                <a:latin typeface="Comic Sans MS" charset="0"/>
              </a:rPr>
              <a:t>very cloudy areas</a:t>
            </a:r>
            <a:endParaRPr lang="fr-FR" sz="1600">
              <a:solidFill>
                <a:srgbClr val="E2321F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fr-FR" sz="1600">
              <a:latin typeface="Comic Sans MS" charset="0"/>
            </a:endParaRPr>
          </a:p>
        </p:txBody>
      </p:sp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1155700" y="419100"/>
            <a:ext cx="66421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>
                <a:latin typeface="Comic Sans MS" charset="0"/>
              </a:rPr>
              <a:t>CONCLUSIONS</a:t>
            </a:r>
          </a:p>
          <a:p>
            <a:pPr algn="ctr"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MOST INFLUENT PARAMETERS ON DIFFERENCES BETWEEN SATELLITES AND SAOZ</a:t>
            </a:r>
            <a:r>
              <a:rPr lang="fr-FR" sz="2000">
                <a:solidFill>
                  <a:srgbClr val="E2321F"/>
                </a:solidFill>
                <a:latin typeface="Comic Sans MS" charset="0"/>
              </a:rPr>
              <a:t> </a:t>
            </a:r>
          </a:p>
        </p:txBody>
      </p:sp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3098800" y="6273800"/>
            <a:ext cx="273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2"/>
          <p:cNvSpPr txBox="1">
            <a:spLocks noChangeArrowheads="1"/>
          </p:cNvSpPr>
          <p:nvPr/>
        </p:nvSpPr>
        <p:spPr bwMode="auto">
          <a:xfrm>
            <a:off x="901700" y="960438"/>
            <a:ext cx="749300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 sz="1600">
              <a:solidFill>
                <a:srgbClr val="E2321F"/>
              </a:solidFill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MAJOR IMPROVEMENT OF SATELLITES AND SAOZ TOTAL OZONE RETRIEVALS ANTICIPATED FROM: </a:t>
            </a:r>
          </a:p>
          <a:p>
            <a:pPr algn="ctr">
              <a:spcBef>
                <a:spcPct val="50000"/>
              </a:spcBef>
            </a:pPr>
            <a:endParaRPr lang="fr-FR" sz="2000"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fr-FR" sz="2000">
                <a:solidFill>
                  <a:srgbClr val="E23620"/>
                </a:solidFill>
                <a:latin typeface="Comic Sans MS" charset="0"/>
              </a:rPr>
              <a:t>2D PROFILES CLIMATOLOGY INCLUDING TROPOSPHERIC OZONE</a:t>
            </a:r>
            <a:endParaRPr lang="fr-FR" sz="2000">
              <a:solidFill>
                <a:srgbClr val="E66372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fr-FR" sz="1600">
              <a:latin typeface="Comic Sans MS" charset="0"/>
            </a:endParaRPr>
          </a:p>
        </p:txBody>
      </p:sp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3098800" y="6273800"/>
            <a:ext cx="273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charset="0"/>
              </a:rPr>
              <a:t>Ozone CCI Darmstadt 15 April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000"/>
              <a:t>Ozone CCI Darmstadt 15 April 2013</a:t>
            </a:r>
          </a:p>
        </p:txBody>
      </p:sp>
      <p:pic>
        <p:nvPicPr>
          <p:cNvPr id="18434" name="Picture 5" descr="saoz_net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1363663"/>
            <a:ext cx="80899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546725" y="4038600"/>
            <a:ext cx="357188" cy="3365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845050" y="1885950"/>
            <a:ext cx="357188" cy="3365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833813" y="1638300"/>
            <a:ext cx="357187" cy="3365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6616700" y="1562100"/>
            <a:ext cx="357188" cy="3365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5662613" y="4689475"/>
            <a:ext cx="357187" cy="336550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4373563" y="2406650"/>
            <a:ext cx="357187" cy="336550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6731000" y="5397500"/>
            <a:ext cx="357188" cy="33655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3008313" y="4022725"/>
            <a:ext cx="357187" cy="3365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3008313" y="5349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omic Sans MS" charset="0"/>
              </a:rPr>
              <a:t> </a:t>
            </a:r>
            <a:endParaRPr lang="fr-FR"/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1392238" y="534988"/>
            <a:ext cx="623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SAOZ network selected stations</a:t>
            </a:r>
          </a:p>
        </p:txBody>
      </p:sp>
      <p:sp>
        <p:nvSpPr>
          <p:cNvPr id="18445" name="Text Box 17"/>
          <p:cNvSpPr txBox="1">
            <a:spLocks noChangeArrowheads="1"/>
          </p:cNvSpPr>
          <p:nvPr/>
        </p:nvSpPr>
        <p:spPr bwMode="auto">
          <a:xfrm>
            <a:off x="541338" y="6002338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Arctic</a:t>
            </a:r>
            <a:endParaRPr lang="fr-FR">
              <a:latin typeface="Comic Sans MS" charset="0"/>
            </a:endParaRPr>
          </a:p>
        </p:txBody>
      </p:sp>
      <p:sp>
        <p:nvSpPr>
          <p:cNvPr id="18446" name="Text Box 18"/>
          <p:cNvSpPr txBox="1">
            <a:spLocks noChangeArrowheads="1"/>
          </p:cNvSpPr>
          <p:nvPr/>
        </p:nvSpPr>
        <p:spPr bwMode="auto">
          <a:xfrm>
            <a:off x="2352675" y="6002338"/>
            <a:ext cx="183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Antarctic</a:t>
            </a:r>
            <a:endParaRPr lang="fr-FR">
              <a:latin typeface="Comic Sans MS" charset="0"/>
            </a:endParaRPr>
          </a:p>
        </p:txBody>
      </p:sp>
      <p:sp>
        <p:nvSpPr>
          <p:cNvPr id="18447" name="Text Box 19"/>
          <p:cNvSpPr txBox="1">
            <a:spLocks noChangeArrowheads="1"/>
          </p:cNvSpPr>
          <p:nvPr/>
        </p:nvSpPr>
        <p:spPr bwMode="auto">
          <a:xfrm>
            <a:off x="4373563" y="6002338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Mid-Lat</a:t>
            </a:r>
            <a:endParaRPr lang="fr-FR">
              <a:latin typeface="Comic Sans MS" charset="0"/>
            </a:endParaRPr>
          </a:p>
        </p:txBody>
      </p:sp>
      <p:sp>
        <p:nvSpPr>
          <p:cNvPr id="18448" name="Text Box 20"/>
          <p:cNvSpPr txBox="1">
            <a:spLocks noChangeArrowheads="1"/>
          </p:cNvSpPr>
          <p:nvPr/>
        </p:nvSpPr>
        <p:spPr bwMode="auto">
          <a:xfrm>
            <a:off x="6081713" y="6027738"/>
            <a:ext cx="119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Tropics</a:t>
            </a:r>
            <a:endParaRPr lang="fr-FR">
              <a:latin typeface="Comic Sans MS" charset="0"/>
            </a:endParaRP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1517650" y="6002338"/>
            <a:ext cx="357188" cy="3365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3654425" y="6019800"/>
            <a:ext cx="357188" cy="33655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5546725" y="6019800"/>
            <a:ext cx="357188" cy="336550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7272338" y="6019800"/>
            <a:ext cx="357187" cy="3365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Layou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8" y="1117600"/>
            <a:ext cx="7975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367088" y="6494463"/>
            <a:ext cx="2754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Ozone CCI Darmstadt 15 April 2013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1365250" y="384175"/>
            <a:ext cx="623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674688" y="473075"/>
            <a:ext cx="803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omic Sans MS" charset="0"/>
              </a:rPr>
              <a:t>Difference Satellites-SAOZ and Standard deviations </a:t>
            </a:r>
            <a:endParaRPr lang="fr-FR"/>
          </a:p>
        </p:txBody>
      </p:sp>
      <p:graphicFrame>
        <p:nvGraphicFramePr>
          <p:cNvPr id="20519" name="Group 1063"/>
          <p:cNvGraphicFramePr>
            <a:graphicFrameLocks noGrp="1"/>
          </p:cNvGraphicFramePr>
          <p:nvPr/>
        </p:nvGraphicFramePr>
        <p:xfrm>
          <a:off x="674688" y="4657725"/>
          <a:ext cx="7975600" cy="1733550"/>
        </p:xfrm>
        <a:graphic>
          <a:graphicData uri="http://schemas.openxmlformats.org/drawingml/2006/table">
            <a:tbl>
              <a:tblPr/>
              <a:tblGrid>
                <a:gridCol w="1725612"/>
                <a:gridCol w="1947863"/>
                <a:gridCol w="2132012"/>
                <a:gridCol w="2170113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SAT-SAOZ Bias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Standard deviation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Differences between satellites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TROPICS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+1%&lt;X&gt;-3%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± 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± 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MID-LAT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+1%&lt;x&gt;-1%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± 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± 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ARCTIC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0%&lt;X&gt; + 4%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± 4-5%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± 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ANTARCTIC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+ 1&lt;X&gt;4%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± 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± 1.5%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000"/>
              <a:t>Ozone CCI Darmstadt 15 April 2013</a:t>
            </a:r>
          </a:p>
        </p:txBody>
      </p:sp>
      <p:pic>
        <p:nvPicPr>
          <p:cNvPr id="21506" name="Picture 5" descr="saoz_net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1363663"/>
            <a:ext cx="80899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546725" y="4038600"/>
            <a:ext cx="357188" cy="3365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3008313" y="4022725"/>
            <a:ext cx="357187" cy="3365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3008313" y="5349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omic Sans MS" charset="0"/>
              </a:rPr>
              <a:t> </a:t>
            </a:r>
            <a:endParaRPr lang="fr-FR"/>
          </a:p>
        </p:txBody>
      </p:sp>
      <p:sp>
        <p:nvSpPr>
          <p:cNvPr id="21510" name="Text Box 15"/>
          <p:cNvSpPr txBox="1">
            <a:spLocks noChangeArrowheads="1"/>
          </p:cNvSpPr>
          <p:nvPr/>
        </p:nvSpPr>
        <p:spPr bwMode="auto">
          <a:xfrm>
            <a:off x="1392238" y="534988"/>
            <a:ext cx="623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Selected SAOZ Tropical stations</a:t>
            </a:r>
          </a:p>
        </p:txBody>
      </p:sp>
      <p:sp>
        <p:nvSpPr>
          <p:cNvPr id="21511" name="Text Box 1046"/>
          <p:cNvSpPr txBox="1">
            <a:spLocks noChangeArrowheads="1"/>
          </p:cNvSpPr>
          <p:nvPr/>
        </p:nvSpPr>
        <p:spPr bwMode="auto">
          <a:xfrm>
            <a:off x="3365500" y="4038600"/>
            <a:ext cx="1008063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129F13"/>
                </a:solidFill>
                <a:latin typeface="Comic Sans MS" charset="0"/>
              </a:rPr>
              <a:t>Bauru</a:t>
            </a:r>
            <a:endParaRPr lang="fr-FR"/>
          </a:p>
        </p:txBody>
      </p:sp>
      <p:sp>
        <p:nvSpPr>
          <p:cNvPr id="21512" name="Text Box 1048"/>
          <p:cNvSpPr txBox="1">
            <a:spLocks noChangeArrowheads="1"/>
          </p:cNvSpPr>
          <p:nvPr/>
        </p:nvSpPr>
        <p:spPr bwMode="auto">
          <a:xfrm>
            <a:off x="5975350" y="4037013"/>
            <a:ext cx="261143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129F13"/>
                </a:solidFill>
                <a:latin typeface="Comic Sans MS" charset="0"/>
              </a:rPr>
              <a:t>Reunion Island</a:t>
            </a:r>
            <a:endParaRPr lang="fr-FR">
              <a:solidFill>
                <a:srgbClr val="2FFF33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55_layfinal_O3moymoy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949325"/>
            <a:ext cx="3300413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55_layfinal_O3moymoy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538" y="949325"/>
            <a:ext cx="31877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876425" y="1060450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Comic Sans MS" charset="0"/>
              </a:rPr>
              <a:t>Summer minimum</a:t>
            </a:r>
            <a:endParaRPr lang="fr-FR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5237163" y="1258888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Comic Sans MS" charset="0"/>
              </a:rPr>
              <a:t>Summer minimum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2935288" y="306388"/>
            <a:ext cx="3290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TROPICS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1004888" y="6107113"/>
            <a:ext cx="7604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latin typeface="Comic Sans MS" charset="0"/>
              </a:rPr>
              <a:t>Low bias on all satellites in Bauru compared to Reunion Island</a:t>
            </a:r>
          </a:p>
        </p:txBody>
      </p:sp>
      <p:sp>
        <p:nvSpPr>
          <p:cNvPr id="23559" name="Text Box 1032"/>
          <p:cNvSpPr txBox="1">
            <a:spLocks noChangeArrowheads="1"/>
          </p:cNvSpPr>
          <p:nvPr/>
        </p:nvSpPr>
        <p:spPr bwMode="auto">
          <a:xfrm>
            <a:off x="1876425" y="4079875"/>
            <a:ext cx="979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Comic Sans MS" charset="0"/>
              </a:rPr>
              <a:t>Summer minimum</a:t>
            </a:r>
          </a:p>
        </p:txBody>
      </p:sp>
      <p:sp>
        <p:nvSpPr>
          <p:cNvPr id="23560" name="Text Box 1033"/>
          <p:cNvSpPr txBox="1">
            <a:spLocks noChangeArrowheads="1"/>
          </p:cNvSpPr>
          <p:nvPr/>
        </p:nvSpPr>
        <p:spPr bwMode="auto">
          <a:xfrm>
            <a:off x="5237163" y="40354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latin typeface="Comic Sans MS" charset="0"/>
              </a:rPr>
              <a:t>Small seasonality, except SBUV </a:t>
            </a:r>
          </a:p>
        </p:txBody>
      </p:sp>
      <p:sp>
        <p:nvSpPr>
          <p:cNvPr id="23561" name="Text Box 1034"/>
          <p:cNvSpPr txBox="1">
            <a:spLocks noChangeArrowheads="1"/>
          </p:cNvSpPr>
          <p:nvPr/>
        </p:nvSpPr>
        <p:spPr bwMode="auto">
          <a:xfrm>
            <a:off x="3162300" y="6473825"/>
            <a:ext cx="2479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Ozone CCI Darmstadt 15 April 2013</a:t>
            </a:r>
          </a:p>
        </p:txBody>
      </p:sp>
      <p:sp>
        <p:nvSpPr>
          <p:cNvPr id="23562" name="Text Box 1034"/>
          <p:cNvSpPr txBox="1">
            <a:spLocks noChangeArrowheads="1"/>
          </p:cNvSpPr>
          <p:nvPr/>
        </p:nvSpPr>
        <p:spPr bwMode="auto">
          <a:xfrm rot="-5373966">
            <a:off x="-362744" y="2894807"/>
            <a:ext cx="238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latin typeface="Comic Sans MS" charset="0"/>
              </a:rPr>
              <a:t>SAT-SAOZ (%)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42_Lay5sat_CF-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1441450"/>
            <a:ext cx="55594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279775" y="265113"/>
            <a:ext cx="393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606675" y="15557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REUNION</a:t>
            </a:r>
            <a:endParaRPr lang="fr-FR" sz="1000">
              <a:latin typeface="Comic Sans MS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87350" y="5440363"/>
            <a:ext cx="8553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E22C1E"/>
                </a:solidFill>
                <a:latin typeface="Comic Sans MS" charset="0"/>
              </a:rPr>
              <a:t>Most influent parameter on seasonality: Cloud Fraction </a:t>
            </a:r>
          </a:p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E22C1E"/>
                </a:solidFill>
                <a:latin typeface="Comic Sans MS" charset="0"/>
              </a:rPr>
              <a:t>3% between clear sky and overcast on OMI-D, OMI-D, SCIA, GOME and GOME 2</a:t>
            </a:r>
          </a:p>
        </p:txBody>
      </p:sp>
      <p:sp>
        <p:nvSpPr>
          <p:cNvPr id="24581" name="Text Box 1032"/>
          <p:cNvSpPr txBox="1">
            <a:spLocks noChangeArrowheads="1"/>
          </p:cNvSpPr>
          <p:nvPr/>
        </p:nvSpPr>
        <p:spPr bwMode="auto">
          <a:xfrm>
            <a:off x="3063875" y="6470650"/>
            <a:ext cx="2843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/>
              <a:t>Ozone CCI Darmstadt 15 April 2013</a:t>
            </a:r>
            <a:endParaRPr lang="fr-FR"/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730250" y="612775"/>
            <a:ext cx="727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>
                <a:latin typeface="Comic Sans MS" charset="0"/>
              </a:rPr>
              <a:t>More frequent clouds in summer Jan-Apr (ITCZ)</a:t>
            </a:r>
          </a:p>
          <a:p>
            <a:pPr algn="ctr"/>
            <a:r>
              <a:rPr lang="fr-FR" sz="1800">
                <a:latin typeface="Comic Sans MS" charset="0"/>
              </a:rPr>
              <a:t>Clear sky in winter (trade winds)</a:t>
            </a:r>
            <a:r>
              <a:rPr lang="fr-FR" sz="1800">
                <a:solidFill>
                  <a:srgbClr val="E22C1E"/>
                </a:solidFill>
                <a:latin typeface="Comic Sans MS" charset="0"/>
              </a:rPr>
              <a:t> </a:t>
            </a: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42_Lay5sat_CF-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1306513"/>
            <a:ext cx="6465887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3246438" y="207963"/>
            <a:ext cx="296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BAURU</a:t>
            </a:r>
            <a:endParaRPr lang="fr-FR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973138" y="665163"/>
            <a:ext cx="7437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omic Sans MS" charset="0"/>
              </a:rPr>
              <a:t>Frequent thunderstorms in the summer (Nov-Apr), South Atlantic Convergence Zone (SACZ)</a:t>
            </a:r>
            <a:endParaRPr lang="fr-FR" sz="1000">
              <a:latin typeface="Comic Sans MS" charset="0"/>
            </a:endParaRPr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3067050" y="6457950"/>
            <a:ext cx="314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/>
              <a:t>Ozone CCI Darmstadt 15 April 2013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8600" y="5708650"/>
            <a:ext cx="87249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E22C1E"/>
                </a:solidFill>
                <a:latin typeface="Comic Sans MS" charset="0"/>
              </a:rPr>
              <a:t>Most influent parameter on seasonality: Cloud Fraction</a:t>
            </a:r>
          </a:p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E22C1E"/>
                </a:solidFill>
                <a:latin typeface="Comic Sans MS" charset="0"/>
              </a:rPr>
              <a:t>4% between clear sky and overcast on NPP, 2.5% on OMI-T, SCIA, OMI-D, 1.5% on GOME and GOME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6" name="Object 1028"/>
          <p:cNvGraphicFramePr>
            <a:graphicFrameLocks noChangeAspect="1"/>
          </p:cNvGraphicFramePr>
          <p:nvPr/>
        </p:nvGraphicFramePr>
        <p:xfrm>
          <a:off x="876300" y="1092200"/>
          <a:ext cx="7664450" cy="2678113"/>
        </p:xfrm>
        <a:graphic>
          <a:graphicData uri="http://schemas.openxmlformats.org/presentationml/2006/ole">
            <p:oleObj spid="_x0000_s79876" name="Document" r:id="rId3" imgW="5754624" imgH="2011680" progId="">
              <p:embed/>
            </p:oleObj>
          </a:graphicData>
        </a:graphic>
      </p:graphicFrame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546100" y="4130675"/>
            <a:ext cx="799465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omic Sans MS" charset="0"/>
              </a:rPr>
              <a:t>Larger mid-tropospheric ozone over Bauru than Reunion</a:t>
            </a:r>
            <a:endParaRPr lang="fr-FR"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400">
                <a:latin typeface="Comic Sans MS" charset="0"/>
              </a:rPr>
              <a:t> O3 production by Lightning NOx in the summer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400">
                <a:latin typeface="Comic Sans MS" charset="0"/>
              </a:rPr>
              <a:t> Wave # 1 zonal tropospheric ozone distribution due to biomass burning in Africa in the winter</a:t>
            </a:r>
            <a:endParaRPr lang="fr-FR">
              <a:latin typeface="Comic Sans MS" charset="0"/>
            </a:endParaRP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1579563" y="530225"/>
            <a:ext cx="624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charset="0"/>
              </a:rPr>
              <a:t>Difference between Reunion and Bauru</a:t>
            </a:r>
          </a:p>
        </p:txBody>
      </p:sp>
      <p:sp>
        <p:nvSpPr>
          <p:cNvPr id="79880" name="Text Box 1033"/>
          <p:cNvSpPr txBox="1">
            <a:spLocks noChangeArrowheads="1"/>
          </p:cNvSpPr>
          <p:nvPr/>
        </p:nvSpPr>
        <p:spPr bwMode="auto">
          <a:xfrm>
            <a:off x="3103563" y="6410325"/>
            <a:ext cx="2754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/>
              <a:t>Ozone CCI Darmstadt 15 April 2013</a:t>
            </a:r>
          </a:p>
        </p:txBody>
      </p:sp>
      <p:sp>
        <p:nvSpPr>
          <p:cNvPr id="79881" name="Text Box 1033"/>
          <p:cNvSpPr txBox="1">
            <a:spLocks noChangeArrowheads="1"/>
          </p:cNvSpPr>
          <p:nvPr/>
        </p:nvSpPr>
        <p:spPr bwMode="auto">
          <a:xfrm>
            <a:off x="546100" y="5445125"/>
            <a:ext cx="7835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>
                <a:solidFill>
                  <a:srgbClr val="E22C1E"/>
                </a:solidFill>
                <a:latin typeface="Comic Sans MS" charset="0"/>
              </a:rPr>
              <a:t>Difference of tropospheric ozone under-estimated by satellites</a:t>
            </a:r>
          </a:p>
          <a:p>
            <a:pPr algn="ctr"/>
            <a:r>
              <a:rPr lang="fr-FR" sz="1800">
                <a:solidFill>
                  <a:srgbClr val="E22C1E"/>
                </a:solidFill>
                <a:latin typeface="Comic Sans MS" charset="0"/>
              </a:rPr>
              <a:t>Not represented by zonal mean profile</a:t>
            </a:r>
            <a:endParaRPr lang="fr-FR" sz="1800">
              <a:latin typeface="Comic Sans MS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5482</TotalTime>
  <Words>864</Words>
  <Application>Microsoft Macintosh PowerPoint</Application>
  <PresentationFormat>On-screen Show (4:3)</PresentationFormat>
  <Paragraphs>168</Paragraphs>
  <Slides>25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ＭＳ Ｐゴシック</vt:lpstr>
      <vt:lpstr>Calibri</vt:lpstr>
      <vt:lpstr>Comic Sans MS</vt:lpstr>
      <vt:lpstr>Thème Office</vt:lpstr>
      <vt:lpstr/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 ..</dc:creator>
  <cp:lastModifiedBy>. ..</cp:lastModifiedBy>
  <cp:revision>251</cp:revision>
  <cp:lastPrinted>2013-03-11T15:28:12Z</cp:lastPrinted>
  <dcterms:created xsi:type="dcterms:W3CDTF">2012-06-11T19:25:12Z</dcterms:created>
  <dcterms:modified xsi:type="dcterms:W3CDTF">2013-04-17T15:06:45Z</dcterms:modified>
</cp:coreProperties>
</file>