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335" r:id="rId5"/>
    <p:sldId id="338" r:id="rId6"/>
    <p:sldId id="341" r:id="rId7"/>
    <p:sldId id="343" r:id="rId8"/>
    <p:sldId id="368" r:id="rId9"/>
    <p:sldId id="369" r:id="rId10"/>
    <p:sldId id="367" r:id="rId11"/>
    <p:sldId id="370" r:id="rId12"/>
  </p:sldIdLst>
  <p:sldSz cx="9144000" cy="6858000" type="screen4x3"/>
  <p:notesSz cx="6669088" cy="9928225"/>
  <p:custDataLst>
    <p:tags r:id="rId15"/>
  </p:custDataLst>
  <p:defaultTextStyle>
    <a:defPPr>
      <a:defRPr lang="de-DE"/>
    </a:defPPr>
    <a:lvl1pPr algn="l" rtl="0" fontAlgn="base">
      <a:lnSpc>
        <a:spcPts val="2600"/>
      </a:lnSpc>
      <a:spcBef>
        <a:spcPct val="0"/>
      </a:spcBef>
      <a:spcAft>
        <a:spcPct val="0"/>
      </a:spcAft>
      <a:buChar char="-"/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1pPr>
    <a:lvl2pPr marL="457200" algn="l" rtl="0" fontAlgn="base">
      <a:lnSpc>
        <a:spcPts val="2600"/>
      </a:lnSpc>
      <a:spcBef>
        <a:spcPct val="0"/>
      </a:spcBef>
      <a:spcAft>
        <a:spcPct val="0"/>
      </a:spcAft>
      <a:buChar char="-"/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2pPr>
    <a:lvl3pPr marL="914400" algn="l" rtl="0" fontAlgn="base">
      <a:lnSpc>
        <a:spcPts val="2600"/>
      </a:lnSpc>
      <a:spcBef>
        <a:spcPct val="0"/>
      </a:spcBef>
      <a:spcAft>
        <a:spcPct val="0"/>
      </a:spcAft>
      <a:buChar char="-"/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3pPr>
    <a:lvl4pPr marL="1371600" algn="l" rtl="0" fontAlgn="base">
      <a:lnSpc>
        <a:spcPts val="2600"/>
      </a:lnSpc>
      <a:spcBef>
        <a:spcPct val="0"/>
      </a:spcBef>
      <a:spcAft>
        <a:spcPct val="0"/>
      </a:spcAft>
      <a:buChar char="-"/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4pPr>
    <a:lvl5pPr marL="1828800" algn="l" rtl="0" fontAlgn="base">
      <a:lnSpc>
        <a:spcPts val="2600"/>
      </a:lnSpc>
      <a:spcBef>
        <a:spcPct val="0"/>
      </a:spcBef>
      <a:spcAft>
        <a:spcPct val="0"/>
      </a:spcAft>
      <a:buChar char="-"/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6868"/>
    <a:srgbClr val="D2D2D2"/>
    <a:srgbClr val="FAFAFA"/>
    <a:srgbClr val="FF8D00"/>
    <a:srgbClr val="FFE700"/>
    <a:srgbClr val="E7E7E7"/>
    <a:srgbClr val="808080"/>
    <a:srgbClr val="B3B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53" autoAdjust="0"/>
    <p:restoredTop sz="94611" autoAdjust="0"/>
  </p:normalViewPr>
  <p:slideViewPr>
    <p:cSldViewPr showGuides="1">
      <p:cViewPr varScale="1">
        <p:scale>
          <a:sx n="70" d="100"/>
          <a:sy n="70" d="100"/>
        </p:scale>
        <p:origin x="-129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938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7607" y="0"/>
            <a:ext cx="2889938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091"/>
            <a:ext cx="2889938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7607" y="9430091"/>
            <a:ext cx="2889938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fld id="{9FA044F6-8E21-4B10-B636-04939A1CFAD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03748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938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7607" y="0"/>
            <a:ext cx="2889938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63538" y="663575"/>
            <a:ext cx="5942012" cy="4457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3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909" y="5355382"/>
            <a:ext cx="5335270" cy="3828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91"/>
            <a:ext cx="2889938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7607" y="9430091"/>
            <a:ext cx="2889938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FontTx/>
              <a:buNone/>
              <a:defRPr sz="1200"/>
            </a:lvl1pPr>
          </a:lstStyle>
          <a:p>
            <a:pPr>
              <a:defRPr/>
            </a:pPr>
            <a:fld id="{7E2B6D93-CD9C-4BE9-BDEE-7FFFB7E0BCC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57698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\\psf\Host\Users\cd\Desktop\Startbild_4zu3-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10" descr="dlr_signe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5857875"/>
            <a:ext cx="85725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43000" y="1392238"/>
            <a:ext cx="7342188" cy="741362"/>
          </a:xfrm>
        </p:spPr>
        <p:txBody>
          <a:bodyPr/>
          <a:lstStyle>
            <a:lvl1pPr algn="ctr">
              <a:tabLst>
                <a:tab pos="2038350" algn="l"/>
              </a:tabLst>
              <a:defRPr>
                <a:solidFill>
                  <a:srgbClr val="0070C0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de-DE" noProof="0" dirty="0" smtClean="0"/>
          </a:p>
        </p:txBody>
      </p:sp>
      <p:sp>
        <p:nvSpPr>
          <p:cNvPr id="85029" name="Rectangle 37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2159000"/>
            <a:ext cx="7342188" cy="1702048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00B0F0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  <a:endParaRPr lang="de-DE" noProof="0" dirty="0" smtClean="0"/>
          </a:p>
        </p:txBody>
      </p:sp>
    </p:spTree>
    <p:extLst>
      <p:ext uri="{BB962C8B-B14F-4D97-AF65-F5344CB8AC3E}">
        <p14:creationId xmlns:p14="http://schemas.microsoft.com/office/powerpoint/2010/main" val="337264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3000" y="620688"/>
            <a:ext cx="7342188" cy="738187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43000" y="1412776"/>
            <a:ext cx="7694613" cy="4464149"/>
          </a:xfrm>
        </p:spPr>
        <p:txBody>
          <a:bodyPr/>
          <a:lstStyle>
            <a:lvl1pPr marL="269875" indent="-269875">
              <a:buSzPct val="75000"/>
              <a:buFont typeface="Wingdings" pitchFamily="2" charset="2"/>
              <a:buChar char="Ø"/>
              <a:defRPr/>
            </a:lvl1pPr>
            <a:lvl2pPr marL="717550" indent="-271463">
              <a:buSzPct val="75000"/>
              <a:buFont typeface="Wingdings" pitchFamily="2" charset="2"/>
              <a:buChar char="Ø"/>
              <a:defRPr/>
            </a:lvl2pPr>
            <a:lvl3pPr marL="1166813" indent="-268288">
              <a:buSzPct val="75000"/>
              <a:buFont typeface="Wingdings" pitchFamily="2" charset="2"/>
              <a:buChar char="Ø"/>
              <a:defRPr/>
            </a:lvl3pPr>
            <a:lvl4pPr marL="1616075" indent="-271463">
              <a:buSzPct val="75000"/>
              <a:buFont typeface="Wingdings" pitchFamily="2" charset="2"/>
              <a:buChar char="Ø"/>
              <a:defRPr/>
            </a:lvl4pPr>
            <a:lvl5pPr marL="2063750" indent="-266700">
              <a:buSzPct val="75000"/>
              <a:buFont typeface="Wingdings" pitchFamily="2" charset="2"/>
              <a:buChar char="Ø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6" name="Rectangle 51"/>
          <p:cNvSpPr txBox="1">
            <a:spLocks noChangeArrowheads="1"/>
          </p:cNvSpPr>
          <p:nvPr userDrawn="1"/>
        </p:nvSpPr>
        <p:spPr bwMode="auto">
          <a:xfrm>
            <a:off x="1685503" y="6525344"/>
            <a:ext cx="582241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800" kern="1200">
                <a:solidFill>
                  <a:srgbClr val="686868"/>
                </a:solidFill>
                <a:latin typeface="Arial" charset="0"/>
                <a:ea typeface="ヒラギノ角ゴ Pro W3" charset="-128"/>
                <a:cs typeface="+mn-cs"/>
              </a:defRPr>
            </a:lvl1pPr>
            <a:lvl2pPr marL="4572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2pPr>
            <a:lvl3pPr marL="9144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3pPr>
            <a:lvl4pPr marL="13716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4pPr>
            <a:lvl5pPr marL="18288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9pPr>
          </a:lstStyle>
          <a:p>
            <a:pPr>
              <a:defRPr/>
            </a:pPr>
            <a:r>
              <a:rPr lang="de-DE" dirty="0" smtClean="0"/>
              <a:t>Chart </a:t>
            </a:r>
            <a:fld id="{3506621A-C0A4-4A0C-B85C-C8F5CD15F720}" type="slidenum">
              <a:rPr lang="de-DE" smtClean="0"/>
              <a:pPr>
                <a:defRPr/>
              </a:pPr>
              <a:t>‹#›</a:t>
            </a:fld>
            <a:r>
              <a:rPr lang="de-DE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32024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3000" y="620688"/>
            <a:ext cx="7342188" cy="738187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1143000" y="1412776"/>
            <a:ext cx="3770313" cy="4464149"/>
          </a:xfrm>
        </p:spPr>
        <p:txBody>
          <a:bodyPr/>
          <a:lstStyle>
            <a:lvl1pPr marL="269875" indent="-269875">
              <a:buSzPct val="75000"/>
              <a:buFont typeface="Wingdings" pitchFamily="2" charset="2"/>
              <a:buChar char="Ø"/>
              <a:defRPr/>
            </a:lvl1pPr>
            <a:lvl2pPr marL="717550" indent="-271463">
              <a:buSzPct val="75000"/>
              <a:buFont typeface="Wingdings" pitchFamily="2" charset="2"/>
              <a:buChar char="Ø"/>
              <a:defRPr/>
            </a:lvl2pPr>
            <a:lvl3pPr marL="1166813" indent="-268288">
              <a:buSzPct val="75000"/>
              <a:buFont typeface="Wingdings" pitchFamily="2" charset="2"/>
              <a:buChar char="Ø"/>
              <a:defRPr/>
            </a:lvl3pPr>
            <a:lvl4pPr marL="1616075" indent="-271463">
              <a:buSzPct val="75000"/>
              <a:buFont typeface="Wingdings" pitchFamily="2" charset="2"/>
              <a:buChar char="Ø"/>
              <a:defRPr/>
            </a:lvl4pPr>
            <a:lvl5pPr marL="2065338" indent="-173038">
              <a:buSzPct val="75000"/>
              <a:buFont typeface="Wingdings" pitchFamily="2" charset="2"/>
              <a:buChar char="Ø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65713" y="1412776"/>
            <a:ext cx="3771900" cy="4464149"/>
          </a:xfrm>
        </p:spPr>
        <p:txBody>
          <a:bodyPr/>
          <a:lstStyle>
            <a:lvl1pPr marL="269875" indent="-269875">
              <a:buSzPct val="75000"/>
              <a:buFont typeface="Wingdings" pitchFamily="2" charset="2"/>
              <a:buChar char="Ø"/>
              <a:defRPr/>
            </a:lvl1pPr>
            <a:lvl2pPr marL="717550" indent="-271463">
              <a:buSzPct val="75000"/>
              <a:buFont typeface="Wingdings" pitchFamily="2" charset="2"/>
              <a:buChar char="Ø"/>
              <a:defRPr/>
            </a:lvl2pPr>
            <a:lvl3pPr marL="1166813" indent="-268288">
              <a:buSzPct val="75000"/>
              <a:buFont typeface="Wingdings" pitchFamily="2" charset="2"/>
              <a:buChar char="Ø"/>
              <a:defRPr/>
            </a:lvl3pPr>
            <a:lvl4pPr marL="1616075" indent="-271463">
              <a:buSzPct val="75000"/>
              <a:buFont typeface="Wingdings" pitchFamily="2" charset="2"/>
              <a:buChar char="Ø"/>
              <a:defRPr/>
            </a:lvl4pPr>
            <a:lvl5pPr marL="2063750" indent="-266700">
              <a:buSzPct val="75000"/>
              <a:buFont typeface="Wingdings" pitchFamily="2" charset="2"/>
              <a:buChar char="Ø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7" name="Rectangle 51"/>
          <p:cNvSpPr txBox="1">
            <a:spLocks noChangeArrowheads="1"/>
          </p:cNvSpPr>
          <p:nvPr userDrawn="1"/>
        </p:nvSpPr>
        <p:spPr bwMode="auto">
          <a:xfrm>
            <a:off x="1685503" y="6525344"/>
            <a:ext cx="582241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800" kern="1200">
                <a:solidFill>
                  <a:srgbClr val="686868"/>
                </a:solidFill>
                <a:latin typeface="Arial" charset="0"/>
                <a:ea typeface="ヒラギノ角ゴ Pro W3" charset="-128"/>
                <a:cs typeface="+mn-cs"/>
              </a:defRPr>
            </a:lvl1pPr>
            <a:lvl2pPr marL="4572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2pPr>
            <a:lvl3pPr marL="9144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3pPr>
            <a:lvl4pPr marL="13716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4pPr>
            <a:lvl5pPr marL="18288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9pPr>
          </a:lstStyle>
          <a:p>
            <a:pPr>
              <a:defRPr/>
            </a:pPr>
            <a:r>
              <a:rPr lang="de-DE" dirty="0" smtClean="0"/>
              <a:t>Chart </a:t>
            </a:r>
            <a:fld id="{3506621A-C0A4-4A0C-B85C-C8F5CD15F720}" type="slidenum">
              <a:rPr lang="de-DE" smtClean="0"/>
              <a:pPr>
                <a:defRPr/>
              </a:pPr>
              <a:t>‹#›</a:t>
            </a:fld>
            <a:r>
              <a:rPr lang="de-DE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549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2"/>
          <p:cNvSpPr>
            <a:spLocks noGrp="1"/>
          </p:cNvSpPr>
          <p:nvPr>
            <p:ph type="body" idx="1"/>
          </p:nvPr>
        </p:nvSpPr>
        <p:spPr>
          <a:xfrm>
            <a:off x="1144800" y="1412776"/>
            <a:ext cx="3769200" cy="333425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65200" y="1412776"/>
            <a:ext cx="3769200" cy="334800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0B0F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1143000" y="620688"/>
            <a:ext cx="7342188" cy="738187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idx="12"/>
          </p:nvPr>
        </p:nvSpPr>
        <p:spPr>
          <a:xfrm>
            <a:off x="1144800" y="1844824"/>
            <a:ext cx="3769200" cy="4176464"/>
          </a:xfrm>
        </p:spPr>
        <p:txBody>
          <a:bodyPr/>
          <a:lstStyle>
            <a:lvl1pPr marL="269875" indent="-269875">
              <a:buSzPct val="75000"/>
              <a:buFont typeface="Wingdings" pitchFamily="2" charset="2"/>
              <a:buChar char="Ø"/>
              <a:defRPr/>
            </a:lvl1pPr>
            <a:lvl2pPr marL="717550" indent="-271463">
              <a:buSzPct val="75000"/>
              <a:buFont typeface="Wingdings" pitchFamily="2" charset="2"/>
              <a:buChar char="Ø"/>
              <a:defRPr/>
            </a:lvl2pPr>
            <a:lvl3pPr marL="1166813" indent="-268288">
              <a:buSzPct val="75000"/>
              <a:buFont typeface="Wingdings" pitchFamily="2" charset="2"/>
              <a:buChar char="Ø"/>
              <a:defRPr/>
            </a:lvl3pPr>
            <a:lvl4pPr marL="1614488" indent="-179388">
              <a:buSzPct val="75000"/>
              <a:buFont typeface="Wingdings" pitchFamily="2" charset="2"/>
              <a:buChar char="Ø"/>
              <a:defRPr/>
            </a:lvl4pPr>
            <a:lvl5pPr marL="2063750" indent="-266700">
              <a:buSzPct val="75000"/>
              <a:buFont typeface="Wingdings" pitchFamily="2" charset="2"/>
              <a:buChar char="Ø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13" name="Inhaltsplatzhalter 2"/>
          <p:cNvSpPr>
            <a:spLocks noGrp="1"/>
          </p:cNvSpPr>
          <p:nvPr>
            <p:ph idx="13"/>
          </p:nvPr>
        </p:nvSpPr>
        <p:spPr>
          <a:xfrm>
            <a:off x="5065200" y="1844824"/>
            <a:ext cx="3769200" cy="4176464"/>
          </a:xfrm>
        </p:spPr>
        <p:txBody>
          <a:bodyPr/>
          <a:lstStyle>
            <a:lvl1pPr marL="269875" indent="-269875">
              <a:buSzPct val="75000"/>
              <a:buFont typeface="Wingdings" pitchFamily="2" charset="2"/>
              <a:buChar char="Ø"/>
              <a:defRPr/>
            </a:lvl1pPr>
            <a:lvl2pPr marL="717550" indent="-271463">
              <a:buSzPct val="75000"/>
              <a:buFont typeface="Wingdings" pitchFamily="2" charset="2"/>
              <a:buChar char="Ø"/>
              <a:defRPr/>
            </a:lvl2pPr>
            <a:lvl3pPr marL="1166813" indent="-268288">
              <a:buSzPct val="75000"/>
              <a:buFont typeface="Wingdings" pitchFamily="2" charset="2"/>
              <a:buChar char="Ø"/>
              <a:defRPr/>
            </a:lvl3pPr>
            <a:lvl4pPr marL="1616075" indent="-271463">
              <a:buSzPct val="75000"/>
              <a:buFont typeface="Wingdings" pitchFamily="2" charset="2"/>
              <a:buChar char="Ø"/>
              <a:defRPr/>
            </a:lvl4pPr>
            <a:lvl5pPr marL="2063750" indent="-266700">
              <a:buSzPct val="75000"/>
              <a:buFont typeface="Wingdings" pitchFamily="2" charset="2"/>
              <a:buChar char="Ø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14" name="Rectangle 51"/>
          <p:cNvSpPr txBox="1">
            <a:spLocks noChangeArrowheads="1"/>
          </p:cNvSpPr>
          <p:nvPr userDrawn="1"/>
        </p:nvSpPr>
        <p:spPr bwMode="auto">
          <a:xfrm>
            <a:off x="1685503" y="6525344"/>
            <a:ext cx="582241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800" kern="1200">
                <a:solidFill>
                  <a:srgbClr val="686868"/>
                </a:solidFill>
                <a:latin typeface="Arial" charset="0"/>
                <a:ea typeface="ヒラギノ角ゴ Pro W3" charset="-128"/>
                <a:cs typeface="+mn-cs"/>
              </a:defRPr>
            </a:lvl1pPr>
            <a:lvl2pPr marL="4572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2pPr>
            <a:lvl3pPr marL="9144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3pPr>
            <a:lvl4pPr marL="13716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4pPr>
            <a:lvl5pPr marL="18288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9pPr>
          </a:lstStyle>
          <a:p>
            <a:pPr>
              <a:defRPr/>
            </a:pPr>
            <a:r>
              <a:rPr lang="de-DE" dirty="0" smtClean="0"/>
              <a:t>Chart </a:t>
            </a:r>
            <a:fld id="{3506621A-C0A4-4A0C-B85C-C8F5CD15F720}" type="slidenum">
              <a:rPr lang="de-DE" smtClean="0"/>
              <a:pPr>
                <a:defRPr/>
              </a:pPr>
              <a:t>‹#›</a:t>
            </a:fld>
            <a:r>
              <a:rPr lang="de-DE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88872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43000" y="620688"/>
            <a:ext cx="7342188" cy="738187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5" name="Rectangle 51"/>
          <p:cNvSpPr txBox="1">
            <a:spLocks noChangeArrowheads="1"/>
          </p:cNvSpPr>
          <p:nvPr userDrawn="1"/>
        </p:nvSpPr>
        <p:spPr bwMode="auto">
          <a:xfrm>
            <a:off x="1685503" y="6525344"/>
            <a:ext cx="582241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800" kern="1200">
                <a:solidFill>
                  <a:srgbClr val="686868"/>
                </a:solidFill>
                <a:latin typeface="Arial" charset="0"/>
                <a:ea typeface="ヒラギノ角ゴ Pro W3" charset="-128"/>
                <a:cs typeface="+mn-cs"/>
              </a:defRPr>
            </a:lvl1pPr>
            <a:lvl2pPr marL="4572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2pPr>
            <a:lvl3pPr marL="9144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3pPr>
            <a:lvl4pPr marL="13716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4pPr>
            <a:lvl5pPr marL="18288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9pPr>
          </a:lstStyle>
          <a:p>
            <a:pPr>
              <a:defRPr/>
            </a:pPr>
            <a:r>
              <a:rPr lang="de-DE" dirty="0" smtClean="0"/>
              <a:t>Chart </a:t>
            </a:r>
            <a:fld id="{3506621A-C0A4-4A0C-B85C-C8F5CD15F720}" type="slidenum">
              <a:rPr lang="de-DE" smtClean="0"/>
              <a:pPr>
                <a:defRPr/>
              </a:pPr>
              <a:t>‹#›</a:t>
            </a:fld>
            <a:r>
              <a:rPr lang="de-DE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5289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1"/>
          <p:cNvSpPr txBox="1">
            <a:spLocks noChangeArrowheads="1"/>
          </p:cNvSpPr>
          <p:nvPr userDrawn="1"/>
        </p:nvSpPr>
        <p:spPr bwMode="auto">
          <a:xfrm>
            <a:off x="1685503" y="6525344"/>
            <a:ext cx="582241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800" kern="1200">
                <a:solidFill>
                  <a:srgbClr val="686868"/>
                </a:solidFill>
                <a:latin typeface="Arial" charset="0"/>
                <a:ea typeface="ヒラギノ角ゴ Pro W3" charset="-128"/>
                <a:cs typeface="+mn-cs"/>
              </a:defRPr>
            </a:lvl1pPr>
            <a:lvl2pPr marL="4572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2pPr>
            <a:lvl3pPr marL="9144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3pPr>
            <a:lvl4pPr marL="13716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4pPr>
            <a:lvl5pPr marL="1828800" algn="l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har char="-"/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9pPr>
          </a:lstStyle>
          <a:p>
            <a:pPr>
              <a:defRPr/>
            </a:pPr>
            <a:r>
              <a:rPr lang="de-DE" dirty="0" smtClean="0"/>
              <a:t>Chart </a:t>
            </a:r>
            <a:fld id="{3506621A-C0A4-4A0C-B85C-C8F5CD15F720}" type="slidenum">
              <a:rPr lang="de-DE" smtClean="0"/>
              <a:pPr>
                <a:defRPr/>
              </a:pPr>
              <a:t>‹#›</a:t>
            </a:fld>
            <a:r>
              <a:rPr lang="de-DE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1287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\\psf\Host\Users\cd\Desktop\Startbild_4zu3-Fus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7138"/>
            <a:ext cx="9144000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938213"/>
            <a:ext cx="7342188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Mastertitelformat bearbeiten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884363"/>
            <a:ext cx="7694613" cy="399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pic>
        <p:nvPicPr>
          <p:cNvPr id="1029" name="Grafik 10" descr="dlr_signet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6143625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" name="Rectangle 5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43000" y="122238"/>
            <a:ext cx="1230313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800">
                <a:solidFill>
                  <a:srgbClr val="686868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de-DE"/>
              <a:t>www.DLR.de  •  Chart </a:t>
            </a:r>
            <a:fld id="{52917C3B-CD55-4701-84F9-F08C458EA71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1076" name="Rectangle 5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74900" y="122238"/>
            <a:ext cx="5399088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800">
                <a:solidFill>
                  <a:srgbClr val="686868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de-DE"/>
              <a:t>&gt; Vortrag &gt; Autor  •  Dokumentname &gt; Datum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0" r:id="rId2"/>
    <p:sldLayoutId id="2147483731" r:id="rId3"/>
    <p:sldLayoutId id="2147483732" r:id="rId4"/>
    <p:sldLayoutId id="2147483733" r:id="rId5"/>
    <p:sldLayoutId id="2147483734" r:id="rId6"/>
  </p:sldLayoutIdLst>
  <p:hf hdr="0" dt="0"/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2pPr>
      <a:lvl3pPr algn="l" rtl="0" eaLnBrk="1" fontAlgn="base" hangingPunct="1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3pPr>
      <a:lvl4pPr algn="l" rtl="0" eaLnBrk="1" fontAlgn="base" hangingPunct="1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4pPr>
      <a:lvl5pPr algn="l" rtl="0" eaLnBrk="1" fontAlgn="base" hangingPunct="1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5pPr>
      <a:lvl6pPr marL="457200" algn="l" rtl="0" eaLnBrk="1" fontAlgn="base" hangingPunct="1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6pPr>
      <a:lvl7pPr marL="914400" algn="l" rtl="0" eaLnBrk="1" fontAlgn="base" hangingPunct="1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7pPr>
      <a:lvl8pPr marL="1371600" algn="l" rtl="0" eaLnBrk="1" fontAlgn="base" hangingPunct="1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8pPr>
      <a:lvl9pPr marL="1828800" algn="l" rtl="0" eaLnBrk="1" fontAlgn="base" hangingPunct="1">
        <a:lnSpc>
          <a:spcPts val="2900"/>
        </a:lnSpc>
        <a:spcBef>
          <a:spcPct val="0"/>
        </a:spcBef>
        <a:spcAft>
          <a:spcPct val="0"/>
        </a:spcAft>
        <a:defRPr sz="2400" b="1">
          <a:solidFill>
            <a:srgbClr val="686868"/>
          </a:solidFill>
          <a:latin typeface="Arial" charset="0"/>
          <a:ea typeface="ヒラギノ角ゴ Pro W3" charset="-128"/>
          <a:cs typeface="Arial" charset="0"/>
        </a:defRPr>
      </a:lvl9pPr>
    </p:titleStyle>
    <p:bodyStyle>
      <a:lvl1pPr marL="179388" indent="-179388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625475" indent="-179388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1077913" indent="-179388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524000" indent="-179388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970088" indent="-173038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427288" indent="-173038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884488" indent="-173038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341688" indent="-173038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798888" indent="-173038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GOME-Type Total Ozone (GTO)</a:t>
            </a:r>
            <a:br>
              <a:rPr lang="en-US" dirty="0" smtClean="0"/>
            </a:br>
            <a:r>
              <a:rPr lang="en-US" dirty="0" smtClean="0"/>
              <a:t>Instrumental </a:t>
            </a:r>
            <a:r>
              <a:rPr lang="en-US" dirty="0"/>
              <a:t>differences found/solved </a:t>
            </a:r>
            <a:endParaRPr lang="en-US" dirty="0" smtClean="0"/>
          </a:p>
        </p:txBody>
      </p:sp>
      <p:sp>
        <p:nvSpPr>
          <p:cNvPr id="3075" name="Untertitel 2"/>
          <p:cNvSpPr>
            <a:spLocks noGrp="1"/>
          </p:cNvSpPr>
          <p:nvPr>
            <p:ph type="subTitle" idx="1"/>
          </p:nvPr>
        </p:nvSpPr>
        <p:spPr>
          <a:xfrm>
            <a:off x="1143000" y="2375024"/>
            <a:ext cx="7342188" cy="1702048"/>
          </a:xfrm>
        </p:spPr>
        <p:txBody>
          <a:bodyPr/>
          <a:lstStyle/>
          <a:p>
            <a:endParaRPr lang="en-US" smtClean="0"/>
          </a:p>
          <a:p>
            <a:r>
              <a:rPr lang="en-US" smtClean="0"/>
              <a:t>D</a:t>
            </a:r>
            <a:r>
              <a:rPr lang="en-US" dirty="0"/>
              <a:t>. Loyola, M. </a:t>
            </a:r>
            <a:r>
              <a:rPr lang="en-US" dirty="0" err="1"/>
              <a:t>Coldewey-Egbers</a:t>
            </a:r>
            <a:r>
              <a:rPr lang="en-US" dirty="0"/>
              <a:t> (DLR)</a:t>
            </a:r>
          </a:p>
          <a:p>
            <a:r>
              <a:rPr lang="de-DE" dirty="0"/>
              <a:t>M. Van </a:t>
            </a:r>
            <a:r>
              <a:rPr lang="de-DE" dirty="0" err="1"/>
              <a:t>Roozendael</a:t>
            </a:r>
            <a:r>
              <a:rPr lang="de-DE" dirty="0"/>
              <a:t>, C. </a:t>
            </a:r>
            <a:r>
              <a:rPr lang="de-DE" dirty="0" err="1"/>
              <a:t>Lerot</a:t>
            </a:r>
            <a:r>
              <a:rPr lang="de-DE" dirty="0"/>
              <a:t>  (BIRA</a:t>
            </a:r>
            <a:r>
              <a:rPr lang="de-DE" dirty="0" smtClean="0"/>
              <a:t>)</a:t>
            </a:r>
          </a:p>
          <a:p>
            <a:endParaRPr lang="de-DE" dirty="0" smtClean="0"/>
          </a:p>
          <a:p>
            <a:r>
              <a:rPr lang="en-US" dirty="0"/>
              <a:t>CEOS-ACC 9, EUMETSAT, 18-APR-2013</a:t>
            </a:r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GOME-type Total Ozone </a:t>
            </a:r>
            <a:r>
              <a:rPr lang="en-US" dirty="0" smtClean="0"/>
              <a:t>(GTO) data record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Merging GDP4.6 and GODFIT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Comparison with SBUV 8.6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73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GOME-type Total Ozone – </a:t>
            </a:r>
            <a:r>
              <a:rPr lang="en-US" dirty="0" smtClean="0"/>
              <a:t>ECV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Inter-Satellite Calibration: Select one data set as reference (GOME) and correct others (SCIAMACHY and GOME-2) for spatial and temporal biases and </a:t>
            </a:r>
            <a:r>
              <a:rPr lang="en-US" dirty="0" smtClean="0"/>
              <a:t>drifts</a:t>
            </a:r>
          </a:p>
          <a:p>
            <a:pPr lvl="1"/>
            <a:r>
              <a:rPr lang="en-US" dirty="0" smtClean="0"/>
              <a:t>GDP4.6: operational for SCIAMACHY and GOME-2 (Metop-A &amp; B)</a:t>
            </a:r>
          </a:p>
          <a:p>
            <a:pPr lvl="2"/>
            <a:r>
              <a:rPr lang="nl-NL" dirty="0"/>
              <a:t>Van Roozendael et al., JGR </a:t>
            </a:r>
            <a:r>
              <a:rPr lang="nl-NL" dirty="0" smtClean="0"/>
              <a:t>2006, </a:t>
            </a:r>
            <a:r>
              <a:rPr lang="en-US" dirty="0" smtClean="0"/>
              <a:t>Loyola </a:t>
            </a:r>
            <a:r>
              <a:rPr lang="en-US" dirty="0"/>
              <a:t>et al., JGR </a:t>
            </a:r>
            <a:r>
              <a:rPr lang="en-US" dirty="0" smtClean="0"/>
              <a:t>2011</a:t>
            </a:r>
          </a:p>
          <a:p>
            <a:pPr lvl="2"/>
            <a:r>
              <a:rPr lang="en-US" dirty="0"/>
              <a:t>D. </a:t>
            </a:r>
            <a:r>
              <a:rPr lang="en-US" dirty="0" err="1"/>
              <a:t>Balis</a:t>
            </a:r>
            <a:r>
              <a:rPr lang="en-US" dirty="0"/>
              <a:t> et al., JGR </a:t>
            </a:r>
            <a:r>
              <a:rPr lang="en-US" dirty="0" smtClean="0"/>
              <a:t>2007, …, </a:t>
            </a:r>
            <a:r>
              <a:rPr lang="en-US" dirty="0" err="1"/>
              <a:t>Koukouli</a:t>
            </a:r>
            <a:r>
              <a:rPr lang="en-US" dirty="0"/>
              <a:t> et al., AMT 2012</a:t>
            </a:r>
            <a:endParaRPr lang="en-US" dirty="0" smtClean="0"/>
          </a:p>
          <a:p>
            <a:pPr lvl="1"/>
            <a:r>
              <a:rPr lang="en-US" dirty="0" smtClean="0"/>
              <a:t>GODFIT: ESA CCI algorithm</a:t>
            </a:r>
            <a:endParaRPr lang="en-US" dirty="0"/>
          </a:p>
          <a:p>
            <a:pPr lvl="2"/>
            <a:r>
              <a:rPr lang="nl-NL" dirty="0">
                <a:solidFill>
                  <a:srgbClr val="000000"/>
                </a:solidFill>
              </a:rPr>
              <a:t>Van Roozendael et al., JGR </a:t>
            </a:r>
            <a:r>
              <a:rPr lang="nl-NL" dirty="0" smtClean="0">
                <a:solidFill>
                  <a:srgbClr val="000000"/>
                </a:solidFill>
              </a:rPr>
              <a:t>20</a:t>
            </a:r>
            <a:r>
              <a:rPr lang="de-DE" dirty="0" smtClean="0">
                <a:solidFill>
                  <a:srgbClr val="000000"/>
                </a:solidFill>
              </a:rPr>
              <a:t>12</a:t>
            </a: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Self-consistent </a:t>
            </a:r>
            <a:r>
              <a:rPr lang="en-US" dirty="0"/>
              <a:t>and independent long-term </a:t>
            </a:r>
            <a:r>
              <a:rPr lang="en-US" dirty="0" smtClean="0"/>
              <a:t>dataset staring in 1995</a:t>
            </a:r>
          </a:p>
          <a:p>
            <a:endParaRPr lang="en-US" dirty="0"/>
          </a:p>
          <a:p>
            <a:r>
              <a:rPr lang="en-US" dirty="0" smtClean="0"/>
              <a:t>Ground-based </a:t>
            </a:r>
            <a:r>
              <a:rPr lang="en-US" dirty="0"/>
              <a:t>data </a:t>
            </a:r>
            <a:r>
              <a:rPr lang="en-US" dirty="0" smtClean="0"/>
              <a:t>used </a:t>
            </a:r>
            <a:r>
              <a:rPr lang="en-US" dirty="0"/>
              <a:t>for geophysical </a:t>
            </a:r>
            <a:r>
              <a:rPr lang="en-US" dirty="0" smtClean="0"/>
              <a:t>validation</a:t>
            </a:r>
          </a:p>
          <a:p>
            <a:endParaRPr lang="en-US" dirty="0"/>
          </a:p>
          <a:p>
            <a:r>
              <a:rPr lang="en-US" dirty="0" smtClean="0"/>
              <a:t>Merged </a:t>
            </a:r>
            <a:r>
              <a:rPr lang="en-US" dirty="0"/>
              <a:t>product </a:t>
            </a:r>
            <a:r>
              <a:rPr lang="en-US" dirty="0" smtClean="0"/>
              <a:t>used </a:t>
            </a:r>
            <a:r>
              <a:rPr lang="en-US" dirty="0"/>
              <a:t>for climate model evaluation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15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Figure_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7326312" cy="440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657604" cy="738187"/>
          </a:xfrm>
        </p:spPr>
        <p:txBody>
          <a:bodyPr/>
          <a:lstStyle/>
          <a:p>
            <a:r>
              <a:rPr lang="en-US" dirty="0"/>
              <a:t>GOME-type Total Ozone – Essential Climate Variable</a:t>
            </a: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4602088" y="2142728"/>
            <a:ext cx="762000" cy="1862336"/>
          </a:xfrm>
          <a:prstGeom prst="ellipse">
            <a:avLst/>
          </a:prstGeom>
          <a:solidFill>
            <a:srgbClr val="FFCCFF">
              <a:alpha val="25000"/>
            </a:srgbClr>
          </a:solidFill>
          <a:ln w="28575" algn="ctr">
            <a:solidFill>
              <a:srgbClr val="CC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6156176" y="2636912"/>
            <a:ext cx="889000" cy="2302768"/>
          </a:xfrm>
          <a:prstGeom prst="ellipse">
            <a:avLst/>
          </a:prstGeom>
          <a:solidFill>
            <a:srgbClr val="FFCCFF">
              <a:alpha val="25000"/>
            </a:srgbClr>
          </a:solidFill>
          <a:ln w="28575" algn="ctr">
            <a:solidFill>
              <a:srgbClr val="CC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1475655" y="5654575"/>
            <a:ext cx="5256585" cy="4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buNone/>
            </a:pPr>
            <a:r>
              <a:rPr lang="en-US" sz="1800" dirty="0"/>
              <a:t>Fig. </a:t>
            </a:r>
            <a:r>
              <a:rPr lang="en-US" dirty="0"/>
              <a:t>5</a:t>
            </a:r>
            <a:r>
              <a:rPr lang="en-US" sz="1800" dirty="0" smtClean="0"/>
              <a:t>, </a:t>
            </a:r>
            <a:r>
              <a:rPr lang="en-US" sz="1800" dirty="0"/>
              <a:t>Loyola </a:t>
            </a:r>
            <a:r>
              <a:rPr lang="en-US" dirty="0"/>
              <a:t>and </a:t>
            </a:r>
            <a:r>
              <a:rPr lang="en-US" dirty="0" err="1" smtClean="0"/>
              <a:t>Coldewey-Egbers</a:t>
            </a:r>
            <a:r>
              <a:rPr lang="en-US" sz="1800" dirty="0" smtClean="0"/>
              <a:t>, JASP 2012</a:t>
            </a:r>
            <a:endParaRPr lang="de-DE" sz="18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281" y="4005064"/>
            <a:ext cx="1518183" cy="196941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6441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Correction factors for SCIAMACHY</a:t>
            </a:r>
            <a:endParaRPr lang="en-US"/>
          </a:p>
        </p:txBody>
      </p:sp>
      <p:pic>
        <p:nvPicPr>
          <p:cNvPr id="5122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40" y="1340768"/>
            <a:ext cx="7920000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 rot="16200000">
            <a:off x="8227229" y="2008728"/>
            <a:ext cx="1005403" cy="394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buNone/>
            </a:pPr>
            <a:r>
              <a:rPr lang="en-GB" sz="1800" b="1" dirty="0" smtClean="0"/>
              <a:t>GDP4.6</a:t>
            </a:r>
            <a:endParaRPr lang="de-DE" sz="1800" b="1" dirty="0"/>
          </a:p>
        </p:txBody>
      </p:sp>
      <p:pic>
        <p:nvPicPr>
          <p:cNvPr id="5123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861048"/>
            <a:ext cx="7920000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 rot="16200000">
            <a:off x="8201580" y="4507200"/>
            <a:ext cx="1056701" cy="394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buNone/>
            </a:pPr>
            <a:r>
              <a:rPr lang="en-GB" sz="1800" b="1" dirty="0" smtClean="0"/>
              <a:t>GODFIT</a:t>
            </a:r>
            <a:endParaRPr lang="de-DE" sz="1800" b="1" dirty="0"/>
          </a:p>
        </p:txBody>
      </p:sp>
    </p:spTree>
    <p:extLst>
      <p:ext uri="{BB962C8B-B14F-4D97-AF65-F5344CB8AC3E}">
        <p14:creationId xmlns:p14="http://schemas.microsoft.com/office/powerpoint/2010/main" val="3470163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Correction factors for GOME-2/Metop-A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 rot="16200000">
            <a:off x="8227229" y="2008488"/>
            <a:ext cx="1005403" cy="394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buNone/>
            </a:pPr>
            <a:r>
              <a:rPr lang="en-GB" sz="1800" b="1" dirty="0" smtClean="0"/>
              <a:t>GDP4.6</a:t>
            </a:r>
            <a:endParaRPr lang="de-DE" sz="1800" b="1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 rot="16200000">
            <a:off x="8201580" y="4506960"/>
            <a:ext cx="1056701" cy="394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buNone/>
            </a:pPr>
            <a:r>
              <a:rPr lang="en-GB" sz="1800" b="1" dirty="0" smtClean="0"/>
              <a:t>GODFIT</a:t>
            </a:r>
            <a:endParaRPr lang="de-DE" sz="1800" b="1" dirty="0"/>
          </a:p>
        </p:txBody>
      </p:sp>
      <p:pic>
        <p:nvPicPr>
          <p:cNvPr id="6146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40" y="1340768"/>
            <a:ext cx="7920000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40" y="3861048"/>
            <a:ext cx="7920000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8705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GDP4.6 versus GODFIT </a:t>
            </a:r>
            <a:endParaRPr lang="de-DE" dirty="0"/>
          </a:p>
        </p:txBody>
      </p:sp>
      <p:pic>
        <p:nvPicPr>
          <p:cNvPr id="4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48" y="1556792"/>
            <a:ext cx="7920000" cy="43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8733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with SBUV V8.6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 rot="16200000">
            <a:off x="8227229" y="2008488"/>
            <a:ext cx="1005403" cy="394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buNone/>
            </a:pPr>
            <a:r>
              <a:rPr lang="en-GB" sz="1800" b="1" dirty="0" smtClean="0"/>
              <a:t>GDP4.6</a:t>
            </a:r>
            <a:endParaRPr lang="de-DE" sz="1800" b="1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 rot="16200000">
            <a:off x="8201580" y="4506960"/>
            <a:ext cx="1056701" cy="394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buNone/>
            </a:pPr>
            <a:r>
              <a:rPr lang="en-GB" sz="1800" b="1" dirty="0" smtClean="0"/>
              <a:t>GODFIT</a:t>
            </a:r>
            <a:endParaRPr lang="de-DE" sz="1800" b="1" dirty="0"/>
          </a:p>
        </p:txBody>
      </p:sp>
      <p:pic>
        <p:nvPicPr>
          <p:cNvPr id="8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48" y="1341008"/>
            <a:ext cx="7920000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48" y="3861288"/>
            <a:ext cx="7920000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9456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GOME-Type Total Ozone (GTO) Instrumental differences found/solved &amp;quot;&quot;/&gt;&lt;property id=&quot;20307&quot; value=&quot;335&quot;/&gt;&lt;/object&gt;&lt;object type=&quot;3&quot; unique_id=&quot;10004&quot;&gt;&lt;property id=&quot;20148&quot; value=&quot;5&quot;/&gt;&lt;property id=&quot;20300&quot; value=&quot;Slide 2 - &amp;quot;Overview&amp;quot;&quot;/&gt;&lt;property id=&quot;20307&quot; value=&quot;338&quot;/&gt;&lt;/object&gt;&lt;object type=&quot;3&quot; unique_id=&quot;10017&quot;&gt;&lt;property id=&quot;20148&quot; value=&quot;5&quot;/&gt;&lt;property id=&quot;20300&quot; value=&quot;Slide 3 - &amp;quot;GOME-type Total Ozone – ECV&amp;quot;&quot;/&gt;&lt;property id=&quot;20307&quot; value=&quot;341&quot;/&gt;&lt;/object&gt;&lt;object type=&quot;3&quot; unique_id=&quot;10018&quot;&gt;&lt;property id=&quot;20148&quot; value=&quot;5&quot;/&gt;&lt;property id=&quot;20300&quot; value=&quot;Slide 4 - &amp;quot;GOME-type Total Ozone – Essential Climate Variable&amp;quot;&quot;/&gt;&lt;property id=&quot;20307&quot; value=&quot;343&quot;/&gt;&lt;/object&gt;&lt;object type=&quot;3&quot; unique_id=&quot;10279&quot;&gt;&lt;property id=&quot;20148&quot; value=&quot;5&quot;/&gt;&lt;property id=&quot;20300&quot; value=&quot;Slide 7 - &amp;quot;GDP4.6 versus GODFIT &amp;quot;&quot;/&gt;&lt;property id=&quot;20307&quot; value=&quot;367&quot;/&gt;&lt;/object&gt;&lt;object type=&quot;3&quot; unique_id=&quot;10358&quot;&gt;&lt;property id=&quot;20148&quot; value=&quot;5&quot;/&gt;&lt;property id=&quot;20300&quot; value=&quot;Slide 5 - &amp;quot;Correction factors for SCIAMACHY&amp;quot;&quot;/&gt;&lt;property id=&quot;20307&quot; value=&quot;368&quot;/&gt;&lt;/object&gt;&lt;object type=&quot;3&quot; unique_id=&quot;10359&quot;&gt;&lt;property id=&quot;20148&quot; value=&quot;5&quot;/&gt;&lt;property id=&quot;20300&quot; value=&quot;Slide 6 - &amp;quot;Correction factors for GOME-2/Metop-A&amp;quot;&quot;/&gt;&lt;property id=&quot;20307&quot; value=&quot;369&quot;/&gt;&lt;/object&gt;&lt;object type=&quot;3&quot; unique_id=&quot;10447&quot;&gt;&lt;property id=&quot;20148&quot; value=&quot;5&quot;/&gt;&lt;property id=&quot;20300&quot; value=&quot;Slide 8 - &amp;quot;Comparison with SBUV V8.6&amp;quot;&quot;/&gt;&lt;property id=&quot;20307&quot; value=&quot;370&quot;/&gt;&lt;/object&gt;&lt;/object&gt;&lt;object type=&quot;8&quot; unique_id=&quot;10052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AC_Loyola">
  <a:themeElements>
    <a:clrScheme name="Standarddesign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Standarddesign">
      <a:majorFont>
        <a:latin typeface="Arial"/>
        <a:ea typeface="ヒラギノ角ゴ Pro W3"/>
        <a:cs typeface="Arial"/>
      </a:majorFont>
      <a:minorFont>
        <a:latin typeface="Arial"/>
        <a:ea typeface="ヒラギノ角ゴ Pro W3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ts val="2600"/>
          </a:lnSpc>
          <a:spcBef>
            <a:spcPct val="0"/>
          </a:spcBef>
          <a:spcAft>
            <a:spcPct val="0"/>
          </a:spcAft>
          <a:buClrTx/>
          <a:buSzTx/>
          <a:buFontTx/>
          <a:buChar char="-"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ts val="2600"/>
          </a:lnSpc>
          <a:spcBef>
            <a:spcPct val="0"/>
          </a:spcBef>
          <a:spcAft>
            <a:spcPct val="0"/>
          </a:spcAft>
          <a:buClrTx/>
          <a:buSzTx/>
          <a:buFontTx/>
          <a:buChar char="-"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D3BF77F0DEA9A4B8748258238955038" ma:contentTypeVersion="0" ma:contentTypeDescription="Ein neues Dokument erstellen." ma:contentTypeScope="" ma:versionID="538a5220a3ddfc7e20939252f667381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6c4a6dd5ef775a5269b08f7de37f93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956EBE5-15F7-4584-AEC3-B82091D16275}">
  <ds:schemaRefs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84C933E-C8DA-47C1-86A2-2E825B96E9F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8B52A9E-74DA-4FF8-8C6C-8D9264C2E1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AC_Loyola</Template>
  <TotalTime>0</TotalTime>
  <Words>196</Words>
  <Application>Microsoft Office PowerPoint</Application>
  <PresentationFormat>On-screen Show (4:3)</PresentationFormat>
  <Paragraphs>39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AC_Loyola</vt:lpstr>
      <vt:lpstr>GOME-Type Total Ozone (GTO) Instrumental differences found/solved </vt:lpstr>
      <vt:lpstr>Overview</vt:lpstr>
      <vt:lpstr>GOME-type Total Ozone – ECV</vt:lpstr>
      <vt:lpstr>GOME-type Total Ozone – Essential Climate Variable</vt:lpstr>
      <vt:lpstr>Correction factors for SCIAMACHY</vt:lpstr>
      <vt:lpstr>Correction factors for GOME-2/Metop-A</vt:lpstr>
      <vt:lpstr>GDP4.6 versus GODFIT </vt:lpstr>
      <vt:lpstr>Comparison with SBUV V8.6</vt:lpstr>
    </vt:vector>
  </TitlesOfParts>
  <Company>MF-AP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DLR CD-Vorlagen</dc:subject>
  <dc:creator>Diego Loyola</dc:creator>
  <dc:description>Diese Version nutzt die Fußzeile zur Eingabe von_x000d_
Vortrag &gt; Autor &gt; Dokumentname &gt; Datum_x000d_
Variante mit Untertitel auf Titelfolienmaster und_x000d_
geändertem Standard Farbschema (für Hyperlink)_x000d_
Arial als Schriftart bei neuen Textfeldern</dc:description>
  <cp:lastModifiedBy>Diego Loyola</cp:lastModifiedBy>
  <cp:revision>168</cp:revision>
  <cp:lastPrinted>2004-02-03T08:35:42Z</cp:lastPrinted>
  <dcterms:created xsi:type="dcterms:W3CDTF">2013-01-25T07:21:22Z</dcterms:created>
  <dcterms:modified xsi:type="dcterms:W3CDTF">2013-04-18T07:54:08Z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ojekt">
    <vt:lpwstr>DLR allgemein</vt:lpwstr>
  </property>
  <property fmtid="{D5CDD505-2E9C-101B-9397-08002B2CF9AE}" pid="3" name="ContentTypeId">
    <vt:lpwstr>0x010100ED3BF77F0DEA9A4B8748258238955038</vt:lpwstr>
  </property>
  <property fmtid="{D5CDD505-2E9C-101B-9397-08002B2CF9AE}" pid="4" name="Doc_Author">
    <vt:lpwstr>D. Loyola</vt:lpwstr>
  </property>
  <property fmtid="{D5CDD505-2E9C-101B-9397-08002B2CF9AE}" pid="5" name="Doc_Date">
    <vt:lpwstr>28-JAN-2013</vt:lpwstr>
  </property>
  <property fmtid="{D5CDD505-2E9C-101B-9397-08002B2CF9AE}" pid="6" name="Doc_Title">
    <vt:lpwstr>GEO - EOC</vt:lpwstr>
  </property>
</Properties>
</file>