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47"/>
  </p:notesMasterIdLst>
  <p:handoutMasterIdLst>
    <p:handoutMasterId r:id="rId48"/>
  </p:handoutMasterIdLst>
  <p:sldIdLst>
    <p:sldId id="256" r:id="rId2"/>
    <p:sldId id="402" r:id="rId3"/>
    <p:sldId id="446" r:id="rId4"/>
    <p:sldId id="518" r:id="rId5"/>
    <p:sldId id="559" r:id="rId6"/>
    <p:sldId id="506" r:id="rId7"/>
    <p:sldId id="507" r:id="rId8"/>
    <p:sldId id="508" r:id="rId9"/>
    <p:sldId id="509" r:id="rId10"/>
    <p:sldId id="558" r:id="rId11"/>
    <p:sldId id="504" r:id="rId12"/>
    <p:sldId id="505" r:id="rId13"/>
    <p:sldId id="511" r:id="rId14"/>
    <p:sldId id="557" r:id="rId15"/>
    <p:sldId id="512" r:id="rId16"/>
    <p:sldId id="513" r:id="rId17"/>
    <p:sldId id="514" r:id="rId18"/>
    <p:sldId id="515" r:id="rId19"/>
    <p:sldId id="516" r:id="rId20"/>
    <p:sldId id="555" r:id="rId21"/>
    <p:sldId id="569" r:id="rId22"/>
    <p:sldId id="570" r:id="rId23"/>
    <p:sldId id="571" r:id="rId24"/>
    <p:sldId id="572" r:id="rId25"/>
    <p:sldId id="573" r:id="rId26"/>
    <p:sldId id="574" r:id="rId27"/>
    <p:sldId id="575" r:id="rId28"/>
    <p:sldId id="576" r:id="rId29"/>
    <p:sldId id="577" r:id="rId30"/>
    <p:sldId id="578" r:id="rId31"/>
    <p:sldId id="579" r:id="rId32"/>
    <p:sldId id="580" r:id="rId33"/>
    <p:sldId id="581" r:id="rId34"/>
    <p:sldId id="582" r:id="rId35"/>
    <p:sldId id="556" r:id="rId36"/>
    <p:sldId id="560" r:id="rId37"/>
    <p:sldId id="561" r:id="rId38"/>
    <p:sldId id="562" r:id="rId39"/>
    <p:sldId id="563" r:id="rId40"/>
    <p:sldId id="564" r:id="rId41"/>
    <p:sldId id="565" r:id="rId42"/>
    <p:sldId id="566" r:id="rId43"/>
    <p:sldId id="567" r:id="rId44"/>
    <p:sldId id="568" r:id="rId45"/>
    <p:sldId id="510" r:id="rId46"/>
  </p:sldIdLst>
  <p:sldSz cx="9906000" cy="6858000" type="A4"/>
  <p:notesSz cx="7010400" cy="9296400"/>
  <p:defaultTextStyle>
    <a:defPPr>
      <a:defRPr lang="en-GB"/>
    </a:defPPr>
    <a:lvl1pPr algn="l" rtl="0" fontAlgn="base">
      <a:spcBef>
        <a:spcPct val="0"/>
      </a:spcBef>
      <a:spcAft>
        <a:spcPct val="0"/>
      </a:spcAft>
      <a:defRPr sz="1500" kern="1200">
        <a:solidFill>
          <a:srgbClr val="000000"/>
        </a:solidFill>
        <a:latin typeface="Tahoma" charset="0"/>
        <a:ea typeface="ＭＳ Ｐゴシック" charset="0"/>
        <a:cs typeface="ＭＳ Ｐゴシック" charset="0"/>
      </a:defRPr>
    </a:lvl1pPr>
    <a:lvl2pPr marL="457200" algn="l" rtl="0" fontAlgn="base">
      <a:spcBef>
        <a:spcPct val="0"/>
      </a:spcBef>
      <a:spcAft>
        <a:spcPct val="0"/>
      </a:spcAft>
      <a:defRPr sz="1500" kern="1200">
        <a:solidFill>
          <a:srgbClr val="000000"/>
        </a:solidFill>
        <a:latin typeface="Tahoma" charset="0"/>
        <a:ea typeface="ＭＳ Ｐゴシック" charset="0"/>
        <a:cs typeface="ＭＳ Ｐゴシック" charset="0"/>
      </a:defRPr>
    </a:lvl2pPr>
    <a:lvl3pPr marL="914400" algn="l" rtl="0" fontAlgn="base">
      <a:spcBef>
        <a:spcPct val="0"/>
      </a:spcBef>
      <a:spcAft>
        <a:spcPct val="0"/>
      </a:spcAft>
      <a:defRPr sz="1500" kern="1200">
        <a:solidFill>
          <a:srgbClr val="000000"/>
        </a:solidFill>
        <a:latin typeface="Tahoma" charset="0"/>
        <a:ea typeface="ＭＳ Ｐゴシック" charset="0"/>
        <a:cs typeface="ＭＳ Ｐゴシック" charset="0"/>
      </a:defRPr>
    </a:lvl3pPr>
    <a:lvl4pPr marL="1371600" algn="l" rtl="0" fontAlgn="base">
      <a:spcBef>
        <a:spcPct val="0"/>
      </a:spcBef>
      <a:spcAft>
        <a:spcPct val="0"/>
      </a:spcAft>
      <a:defRPr sz="1500" kern="1200">
        <a:solidFill>
          <a:srgbClr val="000000"/>
        </a:solidFill>
        <a:latin typeface="Tahoma" charset="0"/>
        <a:ea typeface="ＭＳ Ｐゴシック" charset="0"/>
        <a:cs typeface="ＭＳ Ｐゴシック" charset="0"/>
      </a:defRPr>
    </a:lvl4pPr>
    <a:lvl5pPr marL="1828800" algn="l" rtl="0" fontAlgn="base">
      <a:spcBef>
        <a:spcPct val="0"/>
      </a:spcBef>
      <a:spcAft>
        <a:spcPct val="0"/>
      </a:spcAft>
      <a:defRPr sz="1500" kern="1200">
        <a:solidFill>
          <a:srgbClr val="000000"/>
        </a:solidFill>
        <a:latin typeface="Tahoma" charset="0"/>
        <a:ea typeface="ＭＳ Ｐゴシック" charset="0"/>
        <a:cs typeface="ＭＳ Ｐゴシック" charset="0"/>
      </a:defRPr>
    </a:lvl5pPr>
    <a:lvl6pPr marL="2286000" algn="l" defTabSz="457200" rtl="0" eaLnBrk="1" latinLnBrk="0" hangingPunct="1">
      <a:defRPr sz="1500" kern="1200">
        <a:solidFill>
          <a:srgbClr val="000000"/>
        </a:solidFill>
        <a:latin typeface="Tahoma" charset="0"/>
        <a:ea typeface="ＭＳ Ｐゴシック" charset="0"/>
        <a:cs typeface="ＭＳ Ｐゴシック" charset="0"/>
      </a:defRPr>
    </a:lvl6pPr>
    <a:lvl7pPr marL="2743200" algn="l" defTabSz="457200" rtl="0" eaLnBrk="1" latinLnBrk="0" hangingPunct="1">
      <a:defRPr sz="1500" kern="1200">
        <a:solidFill>
          <a:srgbClr val="000000"/>
        </a:solidFill>
        <a:latin typeface="Tahoma" charset="0"/>
        <a:ea typeface="ＭＳ Ｐゴシック" charset="0"/>
        <a:cs typeface="ＭＳ Ｐゴシック" charset="0"/>
      </a:defRPr>
    </a:lvl7pPr>
    <a:lvl8pPr marL="3200400" algn="l" defTabSz="457200" rtl="0" eaLnBrk="1" latinLnBrk="0" hangingPunct="1">
      <a:defRPr sz="1500" kern="1200">
        <a:solidFill>
          <a:srgbClr val="000000"/>
        </a:solidFill>
        <a:latin typeface="Tahoma" charset="0"/>
        <a:ea typeface="ＭＳ Ｐゴシック" charset="0"/>
        <a:cs typeface="ＭＳ Ｐゴシック" charset="0"/>
      </a:defRPr>
    </a:lvl8pPr>
    <a:lvl9pPr marL="3657600" algn="l" defTabSz="457200" rtl="0" eaLnBrk="1" latinLnBrk="0" hangingPunct="1">
      <a:defRPr sz="1500" kern="1200">
        <a:solidFill>
          <a:srgbClr val="000000"/>
        </a:solidFill>
        <a:latin typeface="Tahom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F7400"/>
    <a:srgbClr val="002569"/>
    <a:srgbClr val="000308"/>
    <a:srgbClr val="B2F6F8"/>
    <a:srgbClr val="00040C"/>
    <a:srgbClr val="66BAE4"/>
    <a:srgbClr val="46B7DA"/>
    <a:srgbClr val="35DAEB"/>
    <a:srgbClr val="338140"/>
    <a:srgbClr val="E2BD1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2" autoAdjust="0"/>
    <p:restoredTop sz="94661" autoAdjust="0"/>
  </p:normalViewPr>
  <p:slideViewPr>
    <p:cSldViewPr snapToGrid="0">
      <p:cViewPr varScale="1">
        <p:scale>
          <a:sx n="82" d="100"/>
          <a:sy n="82" d="100"/>
        </p:scale>
        <p:origin x="-2082" y="-84"/>
      </p:cViewPr>
      <p:guideLst>
        <p:guide orient="horz" pos="4319"/>
        <p:guide pos="6239"/>
      </p:guideLst>
    </p:cSldViewPr>
  </p:slideViewPr>
  <p:outlineViewPr>
    <p:cViewPr>
      <p:scale>
        <a:sx n="33" d="100"/>
        <a:sy n="33" d="100"/>
      </p:scale>
      <p:origin x="0" y="487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848" y="-78"/>
      </p:cViewPr>
      <p:guideLst>
        <p:guide orient="horz" pos="2928"/>
        <p:guide pos="2207"/>
      </p:guideLst>
    </p:cSldViewPr>
  </p:notesViewPr>
  <p:gridSpacing cx="46085125" cy="460851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1"/>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l" defTabSz="919163" eaLnBrk="0" hangingPunct="0">
              <a:defRPr sz="1200">
                <a:latin typeface="Helvetica" charset="0"/>
                <a:ea typeface="+mn-ea"/>
                <a:cs typeface="ＭＳ Ｐゴシック" charset="-128"/>
              </a:defRPr>
            </a:lvl1pPr>
          </a:lstStyle>
          <a:p>
            <a:pPr>
              <a:defRPr/>
            </a:pPr>
            <a:endParaRPr lang="de-DE" altLang="ja-JP"/>
          </a:p>
        </p:txBody>
      </p:sp>
      <p:sp>
        <p:nvSpPr>
          <p:cNvPr id="126979" name="Rectangle 3"/>
          <p:cNvSpPr>
            <a:spLocks noGrp="1" noChangeArrowheads="1"/>
          </p:cNvSpPr>
          <p:nvPr>
            <p:ph type="dt" sz="quarter" idx="1"/>
          </p:nvPr>
        </p:nvSpPr>
        <p:spPr bwMode="auto">
          <a:xfrm>
            <a:off x="7046370" y="1"/>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defRPr sz="1200">
                <a:latin typeface="Helvetica" charset="0"/>
                <a:ea typeface="+mn-ea"/>
                <a:cs typeface="ＭＳ Ｐゴシック" charset="-128"/>
              </a:defRPr>
            </a:lvl1pPr>
          </a:lstStyle>
          <a:p>
            <a:pPr>
              <a:defRPr/>
            </a:pPr>
            <a:endParaRPr lang="de-DE" altLang="ja-JP"/>
          </a:p>
        </p:txBody>
      </p:sp>
      <p:sp>
        <p:nvSpPr>
          <p:cNvPr id="126980" name="Rectangle 4"/>
          <p:cNvSpPr>
            <a:spLocks noGrp="1" noChangeArrowheads="1"/>
          </p:cNvSpPr>
          <p:nvPr>
            <p:ph type="ftr" sz="quarter" idx="2"/>
          </p:nvPr>
        </p:nvSpPr>
        <p:spPr bwMode="auto">
          <a:xfrm>
            <a:off x="0" y="9104286"/>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defTabSz="919163" eaLnBrk="0" hangingPunct="0">
              <a:defRPr sz="1200">
                <a:latin typeface="Helvetica" charset="0"/>
                <a:ea typeface="+mn-ea"/>
                <a:cs typeface="ＭＳ Ｐゴシック" charset="-128"/>
              </a:defRPr>
            </a:lvl1pPr>
          </a:lstStyle>
          <a:p>
            <a:pPr>
              <a:defRPr/>
            </a:pPr>
            <a:endParaRPr lang="de-DE" altLang="ja-JP"/>
          </a:p>
        </p:txBody>
      </p:sp>
      <p:sp>
        <p:nvSpPr>
          <p:cNvPr id="126981" name="Rectangle 5"/>
          <p:cNvSpPr>
            <a:spLocks noGrp="1" noChangeArrowheads="1"/>
          </p:cNvSpPr>
          <p:nvPr>
            <p:ph type="sldNum" sz="quarter" idx="3"/>
          </p:nvPr>
        </p:nvSpPr>
        <p:spPr bwMode="auto">
          <a:xfrm>
            <a:off x="6858884" y="9104286"/>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defRPr sz="1200">
                <a:latin typeface="Helvetica" charset="0"/>
                <a:ea typeface="+mn-ea"/>
                <a:cs typeface="ＭＳ Ｐゴシック" charset="-128"/>
              </a:defRPr>
            </a:lvl1pPr>
          </a:lstStyle>
          <a:p>
            <a:pPr>
              <a:defRPr/>
            </a:pPr>
            <a:fld id="{B364E421-F6FC-C24F-9E4C-99DCAC1CA36E}" type="slidenum">
              <a:rPr lang="de-DE" altLang="ja-JP"/>
              <a:pPr>
                <a:defRPr/>
              </a:pPr>
              <a:t>‹#›</a:t>
            </a:fld>
            <a:endParaRPr lang="de-DE" altLang="ja-JP"/>
          </a:p>
        </p:txBody>
      </p:sp>
    </p:spTree>
    <p:extLst>
      <p:ext uri="{BB962C8B-B14F-4D97-AF65-F5344CB8AC3E}">
        <p14:creationId xmlns="" xmlns:p14="http://schemas.microsoft.com/office/powerpoint/2010/main" val="222053507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36748" cy="46482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l" defTabSz="919163" eaLnBrk="0" hangingPunct="0">
              <a:defRPr sz="1200">
                <a:solidFill>
                  <a:schemeClr val="tx1"/>
                </a:solidFill>
                <a:latin typeface="Times New Roman" charset="0"/>
                <a:ea typeface="+mn-ea"/>
                <a:cs typeface="ＭＳ Ｐゴシック" charset="-128"/>
              </a:defRPr>
            </a:lvl1pPr>
          </a:lstStyle>
          <a:p>
            <a:pPr>
              <a:defRPr/>
            </a:pPr>
            <a:endParaRPr lang="de-DE" altLang="ja-JP"/>
          </a:p>
        </p:txBody>
      </p:sp>
      <p:sp>
        <p:nvSpPr>
          <p:cNvPr id="3075" name="Rectangle 3"/>
          <p:cNvSpPr>
            <a:spLocks noGrp="1" noChangeArrowheads="1"/>
          </p:cNvSpPr>
          <p:nvPr>
            <p:ph type="dt" idx="1"/>
          </p:nvPr>
        </p:nvSpPr>
        <p:spPr bwMode="auto">
          <a:xfrm>
            <a:off x="3973652" y="0"/>
            <a:ext cx="3036748" cy="46482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defRPr sz="1200">
                <a:solidFill>
                  <a:schemeClr val="tx1"/>
                </a:solidFill>
                <a:latin typeface="Times New Roman" charset="0"/>
                <a:ea typeface="+mn-ea"/>
                <a:cs typeface="ＭＳ Ｐゴシック" charset="-128"/>
              </a:defRPr>
            </a:lvl1pPr>
          </a:lstStyle>
          <a:p>
            <a:pPr>
              <a:defRPr/>
            </a:pPr>
            <a:endParaRPr lang="de-DE" altLang="ja-JP"/>
          </a:p>
        </p:txBody>
      </p:sp>
      <p:sp>
        <p:nvSpPr>
          <p:cNvPr id="26628"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933628" y="4414301"/>
            <a:ext cx="5143144" cy="418636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1" y="8831580"/>
            <a:ext cx="3036748" cy="464820"/>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l" defTabSz="919163" eaLnBrk="0" hangingPunct="0">
              <a:defRPr sz="1200">
                <a:solidFill>
                  <a:schemeClr val="tx1"/>
                </a:solidFill>
                <a:latin typeface="Times New Roman" charset="0"/>
                <a:ea typeface="+mn-ea"/>
                <a:cs typeface="ＭＳ Ｐゴシック" charset="-128"/>
              </a:defRPr>
            </a:lvl1pPr>
          </a:lstStyle>
          <a:p>
            <a:pPr>
              <a:defRPr/>
            </a:pPr>
            <a:endParaRPr lang="de-DE" altLang="ja-JP"/>
          </a:p>
        </p:txBody>
      </p:sp>
      <p:sp>
        <p:nvSpPr>
          <p:cNvPr id="3079" name="Rectangle 7"/>
          <p:cNvSpPr>
            <a:spLocks noGrp="1" noChangeArrowheads="1"/>
          </p:cNvSpPr>
          <p:nvPr>
            <p:ph type="sldNum" sz="quarter" idx="5"/>
          </p:nvPr>
        </p:nvSpPr>
        <p:spPr bwMode="auto">
          <a:xfrm>
            <a:off x="3973652" y="8831580"/>
            <a:ext cx="3036748" cy="464820"/>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defRPr sz="1200">
                <a:solidFill>
                  <a:schemeClr val="tx1"/>
                </a:solidFill>
                <a:latin typeface="Times New Roman" charset="0"/>
                <a:ea typeface="+mn-ea"/>
                <a:cs typeface="ＭＳ Ｐゴシック" charset="-128"/>
              </a:defRPr>
            </a:lvl1pPr>
          </a:lstStyle>
          <a:p>
            <a:pPr>
              <a:defRPr/>
            </a:pPr>
            <a:fld id="{27E969DD-D992-CC4C-AF24-1EA5B1BF082A}" type="slidenum">
              <a:rPr lang="de-DE" altLang="ja-JP"/>
              <a:pPr>
                <a:defRPr/>
              </a:pPr>
              <a:t>‹#›</a:t>
            </a:fld>
            <a:endParaRPr lang="de-DE" altLang="ja-JP"/>
          </a:p>
        </p:txBody>
      </p:sp>
    </p:spTree>
    <p:extLst>
      <p:ext uri="{BB962C8B-B14F-4D97-AF65-F5344CB8AC3E}">
        <p14:creationId xmlns="" xmlns:p14="http://schemas.microsoft.com/office/powerpoint/2010/main" val="370508070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tLang="ja-JP">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334963" y="6523038"/>
            <a:ext cx="4572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de-DE" altLang="ja-JP" sz="900" dirty="0">
                <a:solidFill>
                  <a:srgbClr val="5F758D"/>
                </a:solidFill>
                <a:latin typeface="Century Gothic" charset="0"/>
              </a:rPr>
              <a:t>Slide: </a:t>
            </a:r>
            <a:fld id="{FC62A919-B400-6F49-A46B-0DE43EACCE13}" type="slidenum">
              <a:rPr lang="de-DE" altLang="ja-JP" sz="900">
                <a:solidFill>
                  <a:srgbClr val="5F758D"/>
                </a:solidFill>
                <a:latin typeface="Century Gothic" charset="0"/>
              </a:rPr>
              <a:pPr eaLnBrk="0" hangingPunct="0"/>
              <a:t>‹#›</a:t>
            </a:fld>
            <a:endParaRPr lang="de-DE" altLang="ja-JP" sz="900" dirty="0">
              <a:solidFill>
                <a:srgbClr val="5F758D"/>
              </a:solidFill>
              <a:latin typeface="Century Gothic" charset="0"/>
            </a:endParaRPr>
          </a:p>
        </p:txBody>
      </p:sp>
      <p:sp>
        <p:nvSpPr>
          <p:cNvPr id="5" name="AutoShape 5"/>
          <p:cNvSpPr>
            <a:spLocks noChangeAspect="1" noChangeArrowheads="1" noTextEdit="1"/>
          </p:cNvSpPr>
          <p:nvPr/>
        </p:nvSpPr>
        <p:spPr bwMode="auto">
          <a:xfrm>
            <a:off x="0" y="3244850"/>
            <a:ext cx="9906000"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pic>
        <p:nvPicPr>
          <p:cNvPr id="7" name="Picture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8355013" y="4881563"/>
            <a:ext cx="1550987" cy="933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328706" name="Rectangle 2"/>
          <p:cNvSpPr>
            <a:spLocks noGrp="1" noChangeArrowheads="1"/>
          </p:cNvSpPr>
          <p:nvPr>
            <p:ph type="ctrTitle" sz="quarter"/>
          </p:nvPr>
        </p:nvSpPr>
        <p:spPr>
          <a:xfrm>
            <a:off x="4430713" y="666750"/>
            <a:ext cx="5211762"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421188" y="2722563"/>
            <a:ext cx="5229225"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extLst>
      <p:ext uri="{BB962C8B-B14F-4D97-AF65-F5344CB8AC3E}">
        <p14:creationId xmlns="" xmlns:p14="http://schemas.microsoft.com/office/powerpoint/2010/main" val="19576584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89479671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8200" y="55563"/>
            <a:ext cx="2287588" cy="6265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2263" y="55563"/>
            <a:ext cx="6713537" cy="6265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8382517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5883616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15591509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2263" y="1457325"/>
            <a:ext cx="4497387"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2050" y="1457325"/>
            <a:ext cx="4498975"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3107890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9817865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36864625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395141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3139376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4262494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5438" y="55563"/>
            <a:ext cx="9150350" cy="94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ltLang="ja-JP"/>
              <a:t>Click to edit Master title style</a:t>
            </a:r>
          </a:p>
        </p:txBody>
      </p:sp>
      <p:sp>
        <p:nvSpPr>
          <p:cNvPr id="1027" name="Rectangle 39"/>
          <p:cNvSpPr>
            <a:spLocks noChangeArrowheads="1"/>
          </p:cNvSpPr>
          <p:nvPr userDrawn="1"/>
        </p:nvSpPr>
        <p:spPr bwMode="auto">
          <a:xfrm>
            <a:off x="334963" y="6523038"/>
            <a:ext cx="457200" cy="13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de-DE" altLang="ja-JP" sz="900">
                <a:solidFill>
                  <a:srgbClr val="5F758D"/>
                </a:solidFill>
                <a:latin typeface="Century Gothic" charset="0"/>
              </a:rPr>
              <a:t>Slide: </a:t>
            </a:r>
            <a:fld id="{52E062A5-D86B-3A4B-B1C4-E44714C46EC3}" type="slidenum">
              <a:rPr lang="de-DE" altLang="ja-JP" sz="900">
                <a:solidFill>
                  <a:srgbClr val="5F758D"/>
                </a:solidFill>
                <a:latin typeface="Century Gothic" charset="0"/>
              </a:rPr>
              <a:pPr eaLnBrk="0" hangingPunct="0"/>
              <a:t>‹#›</a:t>
            </a:fld>
            <a:endParaRPr lang="de-DE" altLang="ja-JP" sz="900">
              <a:solidFill>
                <a:srgbClr val="5F758D"/>
              </a:solidFill>
              <a:latin typeface="Century Gothic" charset="0"/>
            </a:endParaRPr>
          </a:p>
        </p:txBody>
      </p:sp>
      <p:sp>
        <p:nvSpPr>
          <p:cNvPr id="1028" name="Rectangle 58"/>
          <p:cNvSpPr>
            <a:spLocks noGrp="1" noChangeArrowheads="1"/>
          </p:cNvSpPr>
          <p:nvPr>
            <p:ph type="body" idx="1"/>
          </p:nvPr>
        </p:nvSpPr>
        <p:spPr bwMode="auto">
          <a:xfrm>
            <a:off x="322263" y="1457325"/>
            <a:ext cx="9148762" cy="486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ja-JP"/>
              <a:t>Click to edit Master text styles</a:t>
            </a:r>
          </a:p>
          <a:p>
            <a:pPr lvl="1"/>
            <a:r>
              <a:rPr lang="en-GB" altLang="ja-JP"/>
              <a:t>Second level</a:t>
            </a:r>
          </a:p>
          <a:p>
            <a:pPr lvl="2"/>
            <a:r>
              <a:rPr lang="en-GB" altLang="ja-JP"/>
              <a:t>Third level</a:t>
            </a:r>
          </a:p>
          <a:p>
            <a:pPr lvl="3"/>
            <a:r>
              <a:rPr lang="en-GB" altLang="ja-JP"/>
              <a:t>Fourth level</a:t>
            </a:r>
          </a:p>
          <a:p>
            <a:pPr lvl="4"/>
            <a:r>
              <a:rPr lang="en-GB" altLang="ja-JP"/>
              <a:t>Fifth level</a:t>
            </a:r>
          </a:p>
        </p:txBody>
      </p:sp>
      <p:pic>
        <p:nvPicPr>
          <p:cNvPr id="1030" name="Picture 2"/>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8613775" y="0"/>
            <a:ext cx="1292225"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3"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hf sldNum="0" hdr="0" ftr="0" dt="0"/>
  <p:txStyles>
    <p:titleStyle>
      <a:lvl1pPr algn="l" rtl="0" eaLnBrk="0" fontAlgn="base" hangingPunct="0">
        <a:spcBef>
          <a:spcPct val="0"/>
        </a:spcBef>
        <a:spcAft>
          <a:spcPct val="0"/>
        </a:spcAft>
        <a:defRPr sz="28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chemeClr val="bg1"/>
          </a:solidFill>
          <a:latin typeface="Century Gothic" pitchFamily="34" charset="0"/>
          <a:ea typeface="ＭＳ Ｐゴシック" charset="-128"/>
          <a:cs typeface="ＭＳ Ｐゴシック" charset="-128"/>
        </a:defRPr>
      </a:lvl2pPr>
      <a:lvl3pPr algn="l" rtl="0" eaLnBrk="0" fontAlgn="base" hangingPunct="0">
        <a:spcBef>
          <a:spcPct val="0"/>
        </a:spcBef>
        <a:spcAft>
          <a:spcPct val="0"/>
        </a:spcAft>
        <a:defRPr sz="2800" b="1">
          <a:solidFill>
            <a:schemeClr val="bg1"/>
          </a:solidFill>
          <a:latin typeface="Century Gothic" pitchFamily="34" charset="0"/>
          <a:ea typeface="ＭＳ Ｐゴシック" charset="-128"/>
          <a:cs typeface="ＭＳ Ｐゴシック" charset="-128"/>
        </a:defRPr>
      </a:lvl3pPr>
      <a:lvl4pPr algn="l" rtl="0" eaLnBrk="0" fontAlgn="base" hangingPunct="0">
        <a:spcBef>
          <a:spcPct val="0"/>
        </a:spcBef>
        <a:spcAft>
          <a:spcPct val="0"/>
        </a:spcAft>
        <a:defRPr sz="2800" b="1">
          <a:solidFill>
            <a:schemeClr val="bg1"/>
          </a:solidFill>
          <a:latin typeface="Century Gothic" pitchFamily="34" charset="0"/>
          <a:ea typeface="ＭＳ Ｐゴシック" charset="-128"/>
          <a:cs typeface="ＭＳ Ｐゴシック" charset="-128"/>
        </a:defRPr>
      </a:lvl4pPr>
      <a:lvl5pPr algn="l" rtl="0" eaLnBrk="0" fontAlgn="base" hangingPunct="0">
        <a:spcBef>
          <a:spcPct val="0"/>
        </a:spcBef>
        <a:spcAft>
          <a:spcPct val="0"/>
        </a:spcAft>
        <a:defRPr sz="2800" b="1">
          <a:solidFill>
            <a:schemeClr val="bg1"/>
          </a:solidFill>
          <a:latin typeface="Century Gothic" pitchFamily="34"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Wingdings" charset="0"/>
        <a:buChar char="v"/>
        <a:defRPr sz="2400" b="1">
          <a:solidFill>
            <a:schemeClr val="tx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mn-lt"/>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mn-lt"/>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mn-lt"/>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mn-lt"/>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7" name="Rectangle 44"/>
          <p:cNvSpPr>
            <a:spLocks noGrp="1" noChangeArrowheads="1"/>
          </p:cNvSpPr>
          <p:nvPr>
            <p:ph type="ctrTitle"/>
          </p:nvPr>
        </p:nvSpPr>
        <p:spPr>
          <a:xfrm>
            <a:off x="4328938" y="632025"/>
            <a:ext cx="5556612" cy="2747782"/>
          </a:xfrm>
        </p:spPr>
        <p:txBody>
          <a:bodyPr/>
          <a:lstStyle/>
          <a:p>
            <a:r>
              <a:rPr lang="en-GB" sz="3600" dirty="0" smtClean="0"/>
              <a:t>CEOS Strategy for Carbon Observations from Space:  The Way Forward</a:t>
            </a:r>
          </a:p>
        </p:txBody>
      </p:sp>
      <p:pic>
        <p:nvPicPr>
          <p:cNvPr id="4098"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936750"/>
            <a:ext cx="3482975" cy="492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9" name="Picture 6" descr="G:\เครื่องติ๊บเดิม\DATA (D)\CEOS_Project\Logo\CEOS_clear.t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0" name="テキスト ボックス 6"/>
          <p:cNvSpPr txBox="1">
            <a:spLocks noChangeArrowheads="1"/>
          </p:cNvSpPr>
          <p:nvPr/>
        </p:nvSpPr>
        <p:spPr bwMode="auto">
          <a:xfrm>
            <a:off x="5439909" y="5207000"/>
            <a:ext cx="264886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gn="ctr" eaLnBrk="0" hangingPunct="0">
              <a:defRPr sz="1500">
                <a:solidFill>
                  <a:srgbClr val="000000"/>
                </a:solidFill>
                <a:latin typeface="Tahoma" charset="0"/>
                <a:ea typeface="ＭＳ Ｐゴシック" charset="0"/>
                <a:cs typeface="ＭＳ Ｐゴシック" charset="0"/>
              </a:defRPr>
            </a:lvl1pPr>
            <a:lvl2pPr marL="742950" indent="-285750" algn="ctr" eaLnBrk="0" hangingPunct="0">
              <a:defRPr sz="1500">
                <a:solidFill>
                  <a:srgbClr val="000000"/>
                </a:solidFill>
                <a:latin typeface="Tahoma" charset="0"/>
                <a:ea typeface="ＭＳ Ｐゴシック" charset="0"/>
              </a:defRPr>
            </a:lvl2pPr>
            <a:lvl3pPr marL="1143000" indent="-228600" algn="ctr" eaLnBrk="0" hangingPunct="0">
              <a:defRPr sz="1500">
                <a:solidFill>
                  <a:srgbClr val="000000"/>
                </a:solidFill>
                <a:latin typeface="Tahoma" charset="0"/>
                <a:ea typeface="ＭＳ Ｐゴシック" charset="0"/>
              </a:defRPr>
            </a:lvl3pPr>
            <a:lvl4pPr marL="1600200" indent="-228600" algn="ctr" eaLnBrk="0" hangingPunct="0">
              <a:defRPr sz="1500">
                <a:solidFill>
                  <a:srgbClr val="000000"/>
                </a:solidFill>
                <a:latin typeface="Tahoma" charset="0"/>
                <a:ea typeface="ＭＳ Ｐゴシック" charset="0"/>
              </a:defRPr>
            </a:lvl4pPr>
            <a:lvl5pPr marL="2057400" indent="-228600" algn="ctr" eaLnBrk="0" hangingPunct="0">
              <a:defRPr sz="1500">
                <a:solidFill>
                  <a:srgbClr val="000000"/>
                </a:solidFill>
                <a:latin typeface="Tahoma" charset="0"/>
                <a:ea typeface="ＭＳ Ｐゴシック" charset="0"/>
              </a:defRPr>
            </a:lvl5pPr>
            <a:lvl6pPr marL="2514600" indent="-228600" algn="ctr" eaLnBrk="0" fontAlgn="base" hangingPunct="0">
              <a:spcBef>
                <a:spcPct val="0"/>
              </a:spcBef>
              <a:spcAft>
                <a:spcPct val="0"/>
              </a:spcAft>
              <a:defRPr sz="1500">
                <a:solidFill>
                  <a:srgbClr val="000000"/>
                </a:solidFill>
                <a:latin typeface="Tahoma" charset="0"/>
                <a:ea typeface="ＭＳ Ｐゴシック" charset="0"/>
              </a:defRPr>
            </a:lvl6pPr>
            <a:lvl7pPr marL="2971800" indent="-228600" algn="ctr" eaLnBrk="0" fontAlgn="base" hangingPunct="0">
              <a:spcBef>
                <a:spcPct val="0"/>
              </a:spcBef>
              <a:spcAft>
                <a:spcPct val="0"/>
              </a:spcAft>
              <a:defRPr sz="1500">
                <a:solidFill>
                  <a:srgbClr val="000000"/>
                </a:solidFill>
                <a:latin typeface="Tahoma" charset="0"/>
                <a:ea typeface="ＭＳ Ｐゴシック" charset="0"/>
              </a:defRPr>
            </a:lvl7pPr>
            <a:lvl8pPr marL="3429000" indent="-228600" algn="ctr" eaLnBrk="0" fontAlgn="base" hangingPunct="0">
              <a:spcBef>
                <a:spcPct val="0"/>
              </a:spcBef>
              <a:spcAft>
                <a:spcPct val="0"/>
              </a:spcAft>
              <a:defRPr sz="1500">
                <a:solidFill>
                  <a:srgbClr val="000000"/>
                </a:solidFill>
                <a:latin typeface="Tahoma" charset="0"/>
                <a:ea typeface="ＭＳ Ｐゴシック" charset="0"/>
              </a:defRPr>
            </a:lvl8pPr>
            <a:lvl9pPr marL="3886200" indent="-228600" algn="ctr" eaLnBrk="0" fontAlgn="base" hangingPunct="0">
              <a:spcBef>
                <a:spcPct val="0"/>
              </a:spcBef>
              <a:spcAft>
                <a:spcPct val="0"/>
              </a:spcAft>
              <a:defRPr sz="1500">
                <a:solidFill>
                  <a:srgbClr val="000000"/>
                </a:solidFill>
                <a:latin typeface="Tahoma" charset="0"/>
                <a:ea typeface="ＭＳ Ｐゴシック" charset="0"/>
              </a:defRPr>
            </a:lvl9pPr>
          </a:lstStyle>
          <a:p>
            <a:r>
              <a:rPr kumimoji="1" lang="en-US" altLang="ja-JP" sz="2400" dirty="0" smtClean="0"/>
              <a:t>29 March 2012</a:t>
            </a:r>
          </a:p>
          <a:p>
            <a:r>
              <a:rPr kumimoji="1" lang="en-US" altLang="ja-JP" sz="2400" dirty="0" smtClean="0"/>
              <a:t>La Jolla, California</a:t>
            </a:r>
            <a:endParaRPr kumimoji="1" lang="ja-JP" altLang="en-US" sz="2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47638" y="1"/>
            <a:ext cx="8864868" cy="950650"/>
          </a:xfrm>
        </p:spPr>
        <p:txBody>
          <a:bodyPr/>
          <a:lstStyle/>
          <a:p>
            <a:r>
              <a:rPr lang="en-US" altLang="ja-JP" dirty="0" smtClean="0">
                <a:latin typeface="Century Gothic" charset="0"/>
                <a:ea typeface="ＭＳ Ｐゴシック" charset="0"/>
                <a:cs typeface="ＭＳ Ｐゴシック" charset="0"/>
              </a:rPr>
              <a:t>Challenges in Crafting the Way Forward: International Carbon Office</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428382"/>
            <a:ext cx="9653954" cy="5297731"/>
          </a:xfrm>
        </p:spPr>
        <p:txBody>
          <a:bodyPr/>
          <a:lstStyle/>
          <a:p>
            <a:r>
              <a:rPr lang="en-US" sz="2000" dirty="0" smtClean="0">
                <a:solidFill>
                  <a:srgbClr val="002569"/>
                </a:solidFill>
                <a:latin typeface="Tahoma" charset="0"/>
                <a:ea typeface="ＭＳ Ｐゴシック" charset="0"/>
                <a:cs typeface="ＭＳ Ｐゴシック" charset="0"/>
              </a:rPr>
              <a:t>The GEO Carbon Strategy calls for the establishment of an International Carbon Office to operate a program to produce annually updated regional and global carbon budgets.</a:t>
            </a:r>
            <a:endParaRPr lang="en-US" sz="2000" i="1" dirty="0" smtClean="0">
              <a:solidFill>
                <a:srgbClr val="002569"/>
              </a:solidFill>
              <a:latin typeface="Tahoma" charset="0"/>
              <a:ea typeface="ＭＳ Ｐゴシック" charset="0"/>
              <a:cs typeface="ＭＳ Ｐゴシック" charset="0"/>
            </a:endParaRPr>
          </a:p>
          <a:p>
            <a:pPr lvl="1">
              <a:buClr>
                <a:srgbClr val="002569"/>
              </a:buClr>
              <a:buFont typeface="Wingdings" pitchFamily="2" charset="2"/>
              <a:buChar char="Ø"/>
            </a:pPr>
            <a:r>
              <a:rPr lang="en-GB" sz="1800" dirty="0" smtClean="0">
                <a:solidFill>
                  <a:srgbClr val="002569"/>
                </a:solidFill>
                <a:latin typeface="Tahoma" charset="0"/>
                <a:ea typeface="ＭＳ Ｐゴシック" charset="0"/>
                <a:cs typeface="ＭＳ Ｐゴシック" charset="0"/>
              </a:rPr>
              <a:t>Is there a role for CEOS in responding to this recommendation?  If so, what would it be?</a:t>
            </a:r>
          </a:p>
          <a:p>
            <a:pPr lvl="1">
              <a:buClr>
                <a:srgbClr val="002569"/>
              </a:buClr>
              <a:buFont typeface="Wingdings" pitchFamily="2" charset="2"/>
              <a:buChar char="Ø"/>
            </a:pPr>
            <a:endParaRPr lang="en-AU" sz="1800" dirty="0" smtClean="0">
              <a:solidFill>
                <a:srgbClr val="002569"/>
              </a:solidFill>
              <a:latin typeface="Tahoma" charset="0"/>
              <a:ea typeface="ＭＳ Ｐゴシック" charset="0"/>
              <a:cs typeface="ＭＳ Ｐゴシック" charset="0"/>
            </a:endParaRPr>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a:xfrm>
            <a:off x="3577432" y="1168673"/>
            <a:ext cx="3899809" cy="2303733"/>
          </a:xfrm>
        </p:spPr>
        <p:txBody>
          <a:bodyPr/>
          <a:lstStyle/>
          <a:p>
            <a:r>
              <a:rPr lang="en-CA" dirty="0" smtClean="0">
                <a:latin typeface="Calibri" charset="0"/>
                <a:ea typeface="ＭＳ Ｐゴシック" charset="0"/>
                <a:cs typeface="ＭＳ Ｐゴシック" charset="0"/>
              </a:rPr>
              <a:t>Actions and Recommendations:  Atmosphere Domain</a:t>
            </a:r>
            <a:endParaRPr lang="en-CA" dirty="0">
              <a:latin typeface="Calibri" charset="0"/>
              <a:ea typeface="ＭＳ Ｐゴシック" charset="0"/>
              <a:cs typeface="ＭＳ Ｐゴシック" charset="0"/>
            </a:endParaRPr>
          </a:p>
        </p:txBody>
      </p:sp>
      <p:pic>
        <p:nvPicPr>
          <p:cNvPr id="205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92975" y="58738"/>
            <a:ext cx="2573338" cy="318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6" name="Subtitle 75"/>
          <p:cNvSpPr>
            <a:spLocks noGrp="1"/>
          </p:cNvSpPr>
          <p:nvPr>
            <p:ph type="subTitle" sz="quarter" idx="1"/>
          </p:nvPr>
        </p:nvSpPr>
        <p:spPr/>
        <p:txBody>
          <a:bodyPr/>
          <a:lstStyle/>
          <a:p>
            <a:r>
              <a:rPr lang="en-US" dirty="0" smtClean="0"/>
              <a:t> </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Atmosphere Domain</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428382"/>
            <a:ext cx="9653954" cy="5297731"/>
          </a:xfrm>
        </p:spPr>
        <p:txBody>
          <a:bodyPr/>
          <a:lstStyle/>
          <a:p>
            <a:r>
              <a:rPr lang="en-US" sz="2000" dirty="0" smtClean="0"/>
              <a:t>The focus of the first generation of greenhouse gas satellites has been on accurate measurements (useful) but with much less attention being given to ensuring adequate coverage, resolution, or repeat frequency (shortfall). </a:t>
            </a:r>
          </a:p>
          <a:p>
            <a:r>
              <a:rPr lang="en-US" sz="2000" dirty="0" smtClean="0"/>
              <a:t>Baseline missions have been moved out in time and/or left undefined and hence more distant. (should there be a call for more stability, coordination in scheduling?)</a:t>
            </a:r>
          </a:p>
          <a:p>
            <a:r>
              <a:rPr lang="en-US" sz="2000" dirty="0" smtClean="0"/>
              <a:t>The possibility of CO</a:t>
            </a:r>
            <a:r>
              <a:rPr lang="en-US" sz="2000" baseline="-25000" dirty="0" smtClean="0"/>
              <a:t>2</a:t>
            </a:r>
            <a:r>
              <a:rPr lang="en-US" sz="2000" dirty="0" smtClean="0"/>
              <a:t> and CH</a:t>
            </a:r>
            <a:r>
              <a:rPr lang="en-US" sz="2000" baseline="-25000" dirty="0" smtClean="0"/>
              <a:t>4</a:t>
            </a:r>
            <a:r>
              <a:rPr lang="en-US" sz="2000" dirty="0" smtClean="0"/>
              <a:t> capability on NASA’s Geostationary Coastal and Air Pollution Events (GEO-CAPE) mission should be thoroughly considered (given it has broad spectral range instruments that could make such measurements).</a:t>
            </a:r>
          </a:p>
          <a:p>
            <a:r>
              <a:rPr lang="en-US" sz="2000" dirty="0" smtClean="0"/>
              <a:t>It is useful to consider the remarkable role and structure of the operational systems for meteorological observations used in numerical weather prediction. This system presents a model for the type of satellite constellations that could be developed for CO</a:t>
            </a:r>
            <a:r>
              <a:rPr lang="en-US" sz="2000" baseline="-25000" dirty="0" smtClean="0"/>
              <a:t>2</a:t>
            </a:r>
            <a:r>
              <a:rPr lang="en-US" sz="2000" dirty="0" smtClean="0"/>
              <a:t> and CH</a:t>
            </a:r>
            <a:r>
              <a:rPr lang="en-US" sz="2000" baseline="-25000" dirty="0" smtClean="0"/>
              <a:t>4</a:t>
            </a:r>
            <a:r>
              <a:rPr lang="en-US" sz="2000" dirty="0" smtClean="0"/>
              <a:t> emissions monitoring.</a:t>
            </a:r>
          </a:p>
          <a:p>
            <a:endParaRPr lang="en-US" sz="2000" dirty="0" smtClean="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Atmosphere Domain</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428382"/>
            <a:ext cx="9653954" cy="5297731"/>
          </a:xfrm>
        </p:spPr>
        <p:txBody>
          <a:bodyPr/>
          <a:lstStyle/>
          <a:p>
            <a:r>
              <a:rPr lang="en-US" sz="2000" dirty="0" smtClean="0"/>
              <a:t>GEO and HEO platforms should be considered for atmospheric observations of CO</a:t>
            </a:r>
            <a:r>
              <a:rPr lang="en-US" sz="2000" baseline="-25000" dirty="0" smtClean="0"/>
              <a:t>2</a:t>
            </a:r>
            <a:r>
              <a:rPr lang="en-US" sz="2000" dirty="0" smtClean="0"/>
              <a:t> and CH</a:t>
            </a:r>
            <a:r>
              <a:rPr lang="en-US" sz="2000" baseline="-25000" dirty="0" smtClean="0"/>
              <a:t>4</a:t>
            </a:r>
            <a:r>
              <a:rPr lang="en-US" sz="2000" dirty="0" smtClean="0"/>
              <a:t>.  </a:t>
            </a:r>
            <a:r>
              <a:rPr lang="en-US" sz="1600" dirty="0" smtClean="0"/>
              <a:t>(LEO observations offer global sampling from one satellite but typically only at a select time of the day (sun-synchronous orbit), thus obtaining global coverage with repeated orbits, although number required depends on the revisit time and swath width. GEO offers continuous coverage over a limited area, enabling sampling of the diurnal cycle.  This is possible for latitudes between ~55°S-55°N, beyond which viewing angles become too large.  HEO observations can be used for quasi-geostationary observations at high latitudes but require at least 2 satellites for continuous coverage of a region.)</a:t>
            </a:r>
            <a:endParaRPr lang="en-US" sz="2000" dirty="0" smtClean="0"/>
          </a:p>
          <a:p>
            <a:r>
              <a:rPr lang="en-US" sz="2000" dirty="0" smtClean="0"/>
              <a:t>Constellations of LEO and GEO missions, complemented with HEO observations for northern regions, should be considered the goal or ideal scenario for a comprehensive global observing system and would provide the most complete set of observations possible from space for reliable monitoring and verification of CO</a:t>
            </a:r>
            <a:r>
              <a:rPr lang="en-US" sz="2000" baseline="-25000" dirty="0" smtClean="0"/>
              <a:t>2</a:t>
            </a:r>
            <a:r>
              <a:rPr lang="en-US" sz="2000" dirty="0" smtClean="0"/>
              <a:t> and CH</a:t>
            </a:r>
            <a:r>
              <a:rPr lang="en-US" sz="2000" baseline="-25000" dirty="0" smtClean="0"/>
              <a:t>4</a:t>
            </a:r>
            <a:r>
              <a:rPr lang="en-US" sz="2000" dirty="0" smtClean="0"/>
              <a:t> emissions for treaty purposes.</a:t>
            </a:r>
            <a:endParaRPr lang="en-US" sz="2000" dirty="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a:xfrm>
            <a:off x="3739482" y="1087648"/>
            <a:ext cx="3899809" cy="2303733"/>
          </a:xfrm>
        </p:spPr>
        <p:txBody>
          <a:bodyPr/>
          <a:lstStyle/>
          <a:p>
            <a:r>
              <a:rPr lang="en-CA" dirty="0" smtClean="0">
                <a:latin typeface="Calibri" charset="0"/>
                <a:ea typeface="ＭＳ Ｐゴシック" charset="0"/>
                <a:cs typeface="ＭＳ Ｐゴシック" charset="0"/>
              </a:rPr>
              <a:t>Actions and Recommendations:  Ocean Domain</a:t>
            </a:r>
            <a:endParaRPr lang="en-CA" dirty="0">
              <a:latin typeface="Calibri" charset="0"/>
              <a:ea typeface="ＭＳ Ｐゴシック" charset="0"/>
              <a:cs typeface="ＭＳ Ｐゴシック" charset="0"/>
            </a:endParaRPr>
          </a:p>
        </p:txBody>
      </p:sp>
      <p:pic>
        <p:nvPicPr>
          <p:cNvPr id="205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92975" y="58738"/>
            <a:ext cx="2573338" cy="318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6" name="Subtitle 75"/>
          <p:cNvSpPr>
            <a:spLocks noGrp="1"/>
          </p:cNvSpPr>
          <p:nvPr>
            <p:ph type="subTitle" sz="quarter" idx="1"/>
          </p:nvPr>
        </p:nvSpPr>
        <p:spPr/>
        <p:txBody>
          <a:bodyPr/>
          <a:lstStyle/>
          <a:p>
            <a:r>
              <a:rPr lang="en-US" dirty="0" smtClean="0"/>
              <a:t> </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Ocean Domain</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428382"/>
            <a:ext cx="9653954" cy="5297731"/>
          </a:xfrm>
        </p:spPr>
        <p:txBody>
          <a:bodyPr/>
          <a:lstStyle/>
          <a:p>
            <a:pPr>
              <a:buNone/>
            </a:pPr>
            <a:r>
              <a:rPr lang="en-CA" sz="2000" dirty="0" smtClean="0"/>
              <a:t>Mission Requirements</a:t>
            </a:r>
            <a:endParaRPr lang="en-US" sz="2000" dirty="0" smtClean="0"/>
          </a:p>
          <a:p>
            <a:pPr lvl="0"/>
            <a:r>
              <a:rPr lang="en-CA" sz="2000" dirty="0" smtClean="0"/>
              <a:t>Continuity missions: Ocean colour, SST and Microwave Sensors, for generation of products listed above, with stability and precision commensurate with GCOS Requirements (see also relevant user requirements identified by Climate Change Initiative of ESA). Coordinate efforts with corresponding Virtual Constellation and Climate activities of CEOS</a:t>
            </a:r>
            <a:endParaRPr lang="en-US" sz="2000" dirty="0" smtClean="0"/>
          </a:p>
          <a:p>
            <a:pPr lvl="0"/>
            <a:r>
              <a:rPr lang="en-CA" sz="2000" dirty="0" smtClean="0"/>
              <a:t>New missions: Ocean colour: high spectral resolution (for phytoplankton functional types and phytoplankton carbon by type), high spatial resolution for coastal applications (including floods, tides, river discharge), high temporal resolution (geostationary) for diurnal variability. Coordinate efforts with corresponding Virtual Constellation and Climate activities of CEOS </a:t>
            </a:r>
            <a:endParaRPr lang="en-US" sz="2000" dirty="0" smtClean="0"/>
          </a:p>
          <a:p>
            <a:pPr lvl="0"/>
            <a:r>
              <a:rPr lang="en-CA" sz="2000" dirty="0" smtClean="0"/>
              <a:t>New Missions: Salinity (to derive alkalinity, improve pCO</a:t>
            </a:r>
            <a:r>
              <a:rPr lang="en-CA" sz="2000" baseline="-25000" dirty="0" smtClean="0"/>
              <a:t>2</a:t>
            </a:r>
            <a:r>
              <a:rPr lang="en-CA" sz="2000" dirty="0" smtClean="0"/>
              <a:t> estimates) </a:t>
            </a:r>
            <a:endParaRPr lang="en-US" sz="2000" dirty="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Ocean Domain</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335782"/>
            <a:ext cx="9653954" cy="5297731"/>
          </a:xfrm>
        </p:spPr>
        <p:txBody>
          <a:bodyPr/>
          <a:lstStyle/>
          <a:p>
            <a:pPr>
              <a:buNone/>
            </a:pPr>
            <a:r>
              <a:rPr lang="en-CA" sz="2000" dirty="0" smtClean="0"/>
              <a:t>Product/Processing Requirements</a:t>
            </a:r>
            <a:endParaRPr lang="en-US" sz="2000" dirty="0" smtClean="0"/>
          </a:p>
          <a:p>
            <a:pPr lvl="0"/>
            <a:r>
              <a:rPr lang="en-CA" sz="2000" dirty="0" smtClean="0"/>
              <a:t>Global-scale validation of algorithms for estimating pools of carbon from satellite data, in carbon units, in close collaboration with in situ observation systems</a:t>
            </a:r>
            <a:endParaRPr lang="en-US" sz="2000" dirty="0" smtClean="0"/>
          </a:p>
          <a:p>
            <a:pPr lvl="0"/>
            <a:r>
              <a:rPr lang="en-CA" sz="2000" dirty="0" smtClean="0"/>
              <a:t>Ensure sound merging of different sensors to get a consistent, bias-free time-series for climate impact analyses</a:t>
            </a:r>
            <a:endParaRPr lang="en-US" sz="2000" dirty="0" smtClean="0"/>
          </a:p>
          <a:p>
            <a:pPr lvl="0"/>
            <a:r>
              <a:rPr lang="en-CA" sz="2000" dirty="0" smtClean="0"/>
              <a:t>Provide error characterisation of products</a:t>
            </a:r>
            <a:endParaRPr lang="en-US" sz="2000" dirty="0" smtClean="0"/>
          </a:p>
          <a:p>
            <a:pPr lvl="0"/>
            <a:r>
              <a:rPr lang="en-CA" sz="2000" dirty="0" smtClean="0"/>
              <a:t>Ocean colour: Improved atmospheric correction over coastal waters using additional bands in NIR/SWIR region of electromagnetic spectrum </a:t>
            </a:r>
            <a:endParaRPr lang="en-US" sz="2000" dirty="0" smtClean="0"/>
          </a:p>
          <a:p>
            <a:pPr lvl="0"/>
            <a:r>
              <a:rPr lang="en-CA" sz="2000" dirty="0" smtClean="0"/>
              <a:t>Computation of annual and decadal basin-wide ocean carbon budget on local and regional scales; carbon pools by phytoplankton type</a:t>
            </a:r>
            <a:endParaRPr lang="en-US" sz="2000" dirty="0" smtClean="0"/>
          </a:p>
          <a:p>
            <a:r>
              <a:rPr lang="en-CA" sz="2000" dirty="0" smtClean="0"/>
              <a:t>Enhancing existing products for the carbon cycle: validation, global extension of POC, export production, non-coloured DOC algorithms. Develop relationships between carbon biomass and optical properties of CDOM and detritus</a:t>
            </a:r>
            <a:endParaRPr lang="en-US" sz="2000" dirty="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Ocean Domain</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428382"/>
            <a:ext cx="9653954" cy="5297731"/>
          </a:xfrm>
        </p:spPr>
        <p:txBody>
          <a:bodyPr/>
          <a:lstStyle/>
          <a:p>
            <a:pPr>
              <a:buNone/>
            </a:pPr>
            <a:r>
              <a:rPr lang="en-CA" sz="2000" dirty="0" smtClean="0"/>
              <a:t>Integration Requirements</a:t>
            </a:r>
            <a:endParaRPr lang="en-US" sz="2000" dirty="0" smtClean="0"/>
          </a:p>
          <a:p>
            <a:pPr lvl="0"/>
            <a:r>
              <a:rPr lang="en-CA" sz="2000" dirty="0" smtClean="0"/>
              <a:t>Compatibility (temporal and spatial resolution, grids, data formats) for multiple carbon-related products from multiple missions, to facilitate applications. This is important, because many carbon products require the use of data from multiple sensors</a:t>
            </a:r>
            <a:endParaRPr lang="en-US" sz="2000" dirty="0" smtClean="0"/>
          </a:p>
          <a:p>
            <a:pPr lvl="0"/>
            <a:r>
              <a:rPr lang="en-CA" sz="2000" dirty="0" smtClean="0"/>
              <a:t>Development of regional Cal/Val, air-sea fluxes and carbon measurement networks; adequate archival and distribution </a:t>
            </a:r>
            <a:endParaRPr lang="en-US" sz="2000" dirty="0" smtClean="0"/>
          </a:p>
          <a:p>
            <a:pPr lvl="0"/>
            <a:r>
              <a:rPr lang="en-CA" sz="2000" dirty="0" smtClean="0"/>
              <a:t> Improved assimilation of ocean-colour data products in coupled ocean circulation and bio-geochemical models. Need of providing ocean-colour data with pixels/grid wise error estimates.</a:t>
            </a:r>
            <a:endParaRPr lang="en-US" sz="2000" dirty="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Ocean Domain</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439268"/>
            <a:ext cx="9653954" cy="5297731"/>
          </a:xfrm>
        </p:spPr>
        <p:txBody>
          <a:bodyPr/>
          <a:lstStyle/>
          <a:p>
            <a:pPr>
              <a:buNone/>
            </a:pPr>
            <a:r>
              <a:rPr lang="en-CA" sz="2000" dirty="0" smtClean="0"/>
              <a:t>Ocean – Land:</a:t>
            </a:r>
            <a:endParaRPr lang="en-US" sz="2000" dirty="0" smtClean="0"/>
          </a:p>
          <a:p>
            <a:pPr lvl="0"/>
            <a:r>
              <a:rPr lang="en-CA" sz="2000" dirty="0" smtClean="0"/>
              <a:t>Compare similarities and differences between models for satellite-based estimates of terrestrial and oceanic primary production, to facilitate comparison of the two components of global primary production (see GCOS-GTOS workshop on the topic hosted by JRC, Ispra, a couple of years ago)</a:t>
            </a:r>
            <a:endParaRPr lang="en-US" sz="2000" dirty="0" smtClean="0"/>
          </a:p>
          <a:p>
            <a:pPr lvl="0"/>
            <a:r>
              <a:rPr lang="en-CA" sz="2000" dirty="0" smtClean="0"/>
              <a:t>Fresh-water aquatic flora (lakes, rivers, reservoirs and wetlands) and associated biological productivity for land carbon budgeting</a:t>
            </a:r>
            <a:endParaRPr lang="en-US" sz="2000" dirty="0" smtClean="0"/>
          </a:p>
          <a:p>
            <a:pPr lvl="0"/>
            <a:r>
              <a:rPr lang="en-CA" sz="2000" dirty="0" smtClean="0"/>
              <a:t>River discharge</a:t>
            </a:r>
            <a:endParaRPr lang="en-US" sz="2000" dirty="0" smtClean="0"/>
          </a:p>
          <a:p>
            <a:pPr>
              <a:buNone/>
            </a:pPr>
            <a:endParaRPr lang="en-US" sz="2000" dirty="0" smtClean="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Ocean Domain</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352180"/>
            <a:ext cx="9653954" cy="5297731"/>
          </a:xfrm>
        </p:spPr>
        <p:txBody>
          <a:bodyPr/>
          <a:lstStyle/>
          <a:p>
            <a:pPr>
              <a:buNone/>
            </a:pPr>
            <a:r>
              <a:rPr lang="en-CA" sz="2000" dirty="0" smtClean="0"/>
              <a:t>Ocean – Atmosphere:</a:t>
            </a:r>
            <a:endParaRPr lang="en-US" sz="2000" dirty="0" smtClean="0"/>
          </a:p>
          <a:p>
            <a:pPr lvl="0"/>
            <a:r>
              <a:rPr lang="en-CA" sz="2000" dirty="0" smtClean="0"/>
              <a:t>Retrieval of oceanic products (e.g. chlorophyll, water-leaving radiances, photosynthetically-available radiation) relies on knowledge of various atmospheric products (e.g. ozone, surface pressure, winds, aerosols including absorbing dust and soot). It is believed that the most consistent and accurate state estimation of the atmosphere arise from reanalyses (such as available from ECMWF).  Different space agencies do not necessarily use the same reanalysis products. It is important that the best atmospheric products for use in retrieval of ocean products be identified, and used consistently across space agencies.</a:t>
            </a:r>
            <a:endParaRPr lang="en-US" sz="2000" dirty="0" smtClean="0"/>
          </a:p>
          <a:p>
            <a:pPr lvl="0"/>
            <a:r>
              <a:rPr lang="en-CA" sz="2000" dirty="0" smtClean="0"/>
              <a:t>Satellite measurements of atmospheric pCO</a:t>
            </a:r>
            <a:r>
              <a:rPr lang="en-CA" sz="2000" baseline="-25000" dirty="0" smtClean="0"/>
              <a:t>2</a:t>
            </a:r>
            <a:endParaRPr lang="en-US" sz="2000" baseline="-25000" dirty="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6"/>
          <p:cNvSpPr>
            <a:spLocks noGrp="1" noChangeArrowheads="1"/>
          </p:cNvSpPr>
          <p:nvPr>
            <p:ph type="title"/>
          </p:nvPr>
        </p:nvSpPr>
        <p:spPr/>
        <p:txBody>
          <a:bodyPr/>
          <a:lstStyle/>
          <a:p>
            <a:r>
              <a:rPr lang="en-US" altLang="ja-JP" dirty="0" smtClean="0">
                <a:latin typeface="Century Gothic" charset="0"/>
                <a:ea typeface="ＭＳ Ｐゴシック" charset="0"/>
                <a:cs typeface="ＭＳ Ｐゴシック" charset="0"/>
              </a:rPr>
              <a:t>CEOS Response to the GEO Carbon </a:t>
            </a:r>
            <a:br>
              <a:rPr lang="en-US" altLang="ja-JP" dirty="0" smtClean="0">
                <a:latin typeface="Century Gothic" charset="0"/>
                <a:ea typeface="ＭＳ Ｐゴシック" charset="0"/>
                <a:cs typeface="ＭＳ Ｐゴシック" charset="0"/>
              </a:rPr>
            </a:br>
            <a:r>
              <a:rPr lang="en-US" altLang="ja-JP" dirty="0" smtClean="0">
                <a:latin typeface="Century Gothic" charset="0"/>
                <a:ea typeface="ＭＳ Ｐゴシック" charset="0"/>
                <a:cs typeface="ＭＳ Ｐゴシック" charset="0"/>
              </a:rPr>
              <a:t>Strategy: Overarching Rationale</a:t>
            </a:r>
            <a:endParaRPr lang="en-US" altLang="ja-JP" sz="2800" dirty="0">
              <a:latin typeface="Century Gothic" charset="0"/>
              <a:ea typeface="ＭＳ Ｐゴシック" charset="0"/>
              <a:cs typeface="ＭＳ Ｐゴシック" charset="0"/>
            </a:endParaRPr>
          </a:p>
        </p:txBody>
      </p:sp>
      <p:sp>
        <p:nvSpPr>
          <p:cNvPr id="5122" name="Rectangle 17"/>
          <p:cNvSpPr>
            <a:spLocks noGrp="1" noChangeArrowheads="1"/>
          </p:cNvSpPr>
          <p:nvPr>
            <p:ph type="body" idx="1"/>
          </p:nvPr>
        </p:nvSpPr>
        <p:spPr>
          <a:xfrm>
            <a:off x="2608263" y="1377950"/>
            <a:ext cx="6965950" cy="4864100"/>
          </a:xfrm>
        </p:spPr>
        <p:txBody>
          <a:bodyPr/>
          <a:lstStyle/>
          <a:p>
            <a:pPr marL="0" indent="0">
              <a:spcBef>
                <a:spcPts val="0"/>
              </a:spcBef>
              <a:buNone/>
            </a:pPr>
            <a:r>
              <a:rPr lang="en-US" dirty="0" smtClean="0"/>
              <a:t>From Executive Summary of Geo Carbon Strategy:</a:t>
            </a:r>
          </a:p>
          <a:p>
            <a:pPr marL="0" indent="0">
              <a:spcBef>
                <a:spcPts val="0"/>
              </a:spcBef>
              <a:buNone/>
            </a:pPr>
            <a:endParaRPr lang="en-US" sz="1200" dirty="0" smtClean="0"/>
          </a:p>
          <a:p>
            <a:pPr marL="0" indent="0">
              <a:spcBef>
                <a:spcPts val="0"/>
              </a:spcBef>
              <a:buNone/>
            </a:pPr>
            <a:r>
              <a:rPr lang="en-US" i="1" dirty="0" smtClean="0"/>
              <a:t>Understanding the global carbon cycle, and</a:t>
            </a:r>
          </a:p>
          <a:p>
            <a:pPr marL="0" indent="0">
              <a:spcBef>
                <a:spcPts val="0"/>
              </a:spcBef>
              <a:buNone/>
            </a:pPr>
            <a:r>
              <a:rPr lang="en-US" i="1" dirty="0" smtClean="0"/>
              <a:t>predicting its evolution under future climate</a:t>
            </a:r>
          </a:p>
          <a:p>
            <a:pPr marL="0" indent="0">
              <a:spcBef>
                <a:spcPts val="0"/>
              </a:spcBef>
              <a:buNone/>
            </a:pPr>
            <a:r>
              <a:rPr lang="en-US" i="1" dirty="0" smtClean="0"/>
              <a:t>scenarios is one of the biggest challenges</a:t>
            </a:r>
          </a:p>
          <a:p>
            <a:pPr marL="0" indent="0">
              <a:spcBef>
                <a:spcPts val="0"/>
              </a:spcBef>
              <a:buNone/>
            </a:pPr>
            <a:r>
              <a:rPr lang="en-US" i="1" dirty="0" smtClean="0"/>
              <a:t>facing science today; there are huge societal implications. . .</a:t>
            </a:r>
          </a:p>
          <a:p>
            <a:pPr marL="0" indent="0">
              <a:spcBef>
                <a:spcPts val="0"/>
              </a:spcBef>
              <a:buNone/>
            </a:pPr>
            <a:endParaRPr lang="en-US" sz="1200" i="1" dirty="0" smtClean="0"/>
          </a:p>
          <a:p>
            <a:pPr marL="0" indent="0">
              <a:spcBef>
                <a:spcPts val="0"/>
              </a:spcBef>
              <a:buNone/>
            </a:pPr>
            <a:r>
              <a:rPr lang="en-US" i="1" dirty="0" smtClean="0"/>
              <a:t>A key reason for our lack of understanding of the global carbon cycle is the dearth of global observations. An increased, improved and coordinated observing system for observing the carbon cycle is a prerequisite to gaining that understanding.</a:t>
            </a:r>
            <a:endParaRPr lang="en-GB" altLang="ja-JP" sz="2000" i="1" dirty="0">
              <a:latin typeface="Tahoma" charset="0"/>
              <a:ea typeface="ＭＳ Ｐゴシック" charset="0"/>
              <a:cs typeface="ＭＳ Ｐゴシック" charset="0"/>
            </a:endParaRPr>
          </a:p>
        </p:txBody>
      </p:sp>
      <p:pic>
        <p:nvPicPr>
          <p:cNvPr id="5123" name="Picture 6" descr="G:\เครื่องติ๊บเดิม\DATA (D)\CEOS_Project\Logo\CEOS_clear.t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328738"/>
            <a:ext cx="2573338" cy="3186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a:xfrm>
            <a:off x="3739482" y="1087648"/>
            <a:ext cx="3899809" cy="2303733"/>
          </a:xfrm>
        </p:spPr>
        <p:txBody>
          <a:bodyPr/>
          <a:lstStyle/>
          <a:p>
            <a:r>
              <a:rPr lang="en-CA" dirty="0" smtClean="0">
                <a:latin typeface="Calibri" charset="0"/>
                <a:ea typeface="ＭＳ Ｐゴシック" charset="0"/>
                <a:cs typeface="ＭＳ Ｐゴシック" charset="0"/>
              </a:rPr>
              <a:t>Actions and Recommendations:  Land Domain</a:t>
            </a:r>
            <a:endParaRPr lang="en-CA" dirty="0">
              <a:latin typeface="Calibri" charset="0"/>
              <a:ea typeface="ＭＳ Ｐゴシック" charset="0"/>
              <a:cs typeface="ＭＳ Ｐゴシック" charset="0"/>
            </a:endParaRPr>
          </a:p>
        </p:txBody>
      </p:sp>
      <p:pic>
        <p:nvPicPr>
          <p:cNvPr id="205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92975" y="58738"/>
            <a:ext cx="2573338" cy="318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6" name="Subtitle 75"/>
          <p:cNvSpPr>
            <a:spLocks noGrp="1"/>
          </p:cNvSpPr>
          <p:nvPr>
            <p:ph type="subTitle" sz="quarter" idx="1"/>
          </p:nvPr>
        </p:nvSpPr>
        <p:spPr/>
        <p:txBody>
          <a:bodyPr/>
          <a:lstStyle/>
          <a:p>
            <a:r>
              <a:rPr lang="en-US" dirty="0" smtClean="0"/>
              <a:t> </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Land Domain</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352180"/>
            <a:ext cx="9653954" cy="5297731"/>
          </a:xfrm>
        </p:spPr>
        <p:txBody>
          <a:bodyPr/>
          <a:lstStyle/>
          <a:p>
            <a:pPr>
              <a:buNone/>
            </a:pPr>
            <a:r>
              <a:rPr lang="en-US" sz="2000" dirty="0" smtClean="0"/>
              <a:t>The GEO Carbon Strategy sorted land-related remote sensing (satellite?) observations into “core” and “ancillary”*</a:t>
            </a:r>
          </a:p>
          <a:p>
            <a:pPr>
              <a:buNone/>
            </a:pPr>
            <a:endParaRPr lang="en-US" sz="1200" dirty="0" smtClean="0"/>
          </a:p>
          <a:p>
            <a:pPr>
              <a:buNone/>
            </a:pPr>
            <a:r>
              <a:rPr lang="en-US" sz="2000" dirty="0" smtClean="0"/>
              <a:t>Core:</a:t>
            </a:r>
          </a:p>
          <a:p>
            <a:r>
              <a:rPr lang="en-US" sz="2000" dirty="0" smtClean="0"/>
              <a:t>Annual forest and woodland biomass inventories</a:t>
            </a:r>
          </a:p>
          <a:p>
            <a:r>
              <a:rPr lang="en-US" sz="2000" dirty="0" smtClean="0">
                <a:solidFill>
                  <a:schemeClr val="accent5">
                    <a:lumMod val="50000"/>
                  </a:schemeClr>
                </a:solidFill>
              </a:rPr>
              <a:t>Spatial distribution and change of permafrost, peatland, and wetland organic pools</a:t>
            </a:r>
          </a:p>
          <a:p>
            <a:pPr>
              <a:buNone/>
            </a:pPr>
            <a:r>
              <a:rPr lang="en-US" sz="2000" dirty="0" smtClean="0"/>
              <a:t>Ancillary:</a:t>
            </a:r>
          </a:p>
          <a:p>
            <a:r>
              <a:rPr lang="en-US" sz="2000" dirty="0" smtClean="0"/>
              <a:t>Land cover, land use and land-use change</a:t>
            </a:r>
          </a:p>
          <a:p>
            <a:r>
              <a:rPr lang="en-US" sz="2000" dirty="0" smtClean="0">
                <a:solidFill>
                  <a:schemeClr val="accent5">
                    <a:lumMod val="50000"/>
                  </a:schemeClr>
                </a:solidFill>
              </a:rPr>
              <a:t>Wetland area</a:t>
            </a:r>
          </a:p>
          <a:p>
            <a:r>
              <a:rPr lang="en-US" sz="2000" dirty="0" smtClean="0"/>
              <a:t>Fires and other ecosystem disturbances</a:t>
            </a:r>
          </a:p>
          <a:p>
            <a:r>
              <a:rPr lang="en-US" sz="2000" dirty="0" smtClean="0"/>
              <a:t>Land ecosystem biophysical variables</a:t>
            </a:r>
          </a:p>
          <a:p>
            <a:r>
              <a:rPr lang="en-US" sz="2000" dirty="0" smtClean="0">
                <a:solidFill>
                  <a:schemeClr val="accent5">
                    <a:lumMod val="50000"/>
                  </a:schemeClr>
                </a:solidFill>
              </a:rPr>
              <a:t>Permafrost area and its dynamics</a:t>
            </a:r>
          </a:p>
          <a:p>
            <a:r>
              <a:rPr lang="en-US" sz="2000" dirty="0" smtClean="0"/>
              <a:t>Satellite information relevant to fossil fuel emissions </a:t>
            </a:r>
          </a:p>
          <a:p>
            <a:endParaRPr lang="en-US" sz="1200" dirty="0" smtClean="0"/>
          </a:p>
          <a:p>
            <a:pPr>
              <a:buNone/>
            </a:pPr>
            <a:r>
              <a:rPr lang="en-US" sz="2000" dirty="0" smtClean="0"/>
              <a:t>		* We are not entirely comfortable with these distinctions </a:t>
            </a:r>
            <a:endParaRPr lang="en-US" sz="1800" dirty="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86725" y="0"/>
            <a:ext cx="1819275"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Land Domain – Biomass Inventories</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051230"/>
            <a:ext cx="9653954" cy="5297731"/>
          </a:xfrm>
        </p:spPr>
        <p:txBody>
          <a:bodyPr/>
          <a:lstStyle/>
          <a:p>
            <a:pPr lvl="1">
              <a:buClr>
                <a:srgbClr val="002569"/>
              </a:buClr>
              <a:buNone/>
            </a:pPr>
            <a:endParaRPr lang="en-CA" sz="1200" dirty="0" smtClean="0"/>
          </a:p>
          <a:p>
            <a:pPr lvl="0"/>
            <a:r>
              <a:rPr lang="en-US" sz="2000" dirty="0" smtClean="0"/>
              <a:t>Canopy Volume Scattering to Estimate Aboveground Biomass</a:t>
            </a:r>
          </a:p>
          <a:p>
            <a:pPr marL="682625" lvl="0" indent="-219075">
              <a:buClr>
                <a:srgbClr val="002569"/>
              </a:buClr>
              <a:buFont typeface="Wingdings" pitchFamily="2" charset="2"/>
              <a:buChar char="Ø"/>
            </a:pPr>
            <a:r>
              <a:rPr lang="en-GB" sz="1800" dirty="0" smtClean="0"/>
              <a:t>Regional maps have been generated using space-based SAR data, but most of them have not yet been subject to </a:t>
            </a:r>
            <a:r>
              <a:rPr lang="en-GB" sz="1800" dirty="0" smtClean="0">
                <a:solidFill>
                  <a:srgbClr val="800080"/>
                </a:solidFill>
              </a:rPr>
              <a:t>community</a:t>
            </a:r>
            <a:r>
              <a:rPr lang="en-GB" sz="1800" dirty="0" smtClean="0"/>
              <a:t> peer-review. There are large differences between different products, particularly over the tropics</a:t>
            </a:r>
            <a:endParaRPr lang="en-US" sz="1800" dirty="0" smtClean="0"/>
          </a:p>
          <a:p>
            <a:pPr marL="682625" lvl="0" indent="-219075">
              <a:buClr>
                <a:srgbClr val="002569"/>
              </a:buClr>
              <a:buFont typeface="Wingdings" pitchFamily="2" charset="2"/>
              <a:buChar char="Ø"/>
            </a:pPr>
            <a:r>
              <a:rPr lang="en-GB" sz="1800" dirty="0" smtClean="0"/>
              <a:t>Some </a:t>
            </a:r>
            <a:r>
              <a:rPr lang="en-GB" sz="1800" dirty="0" smtClean="0">
                <a:solidFill>
                  <a:srgbClr val="800080"/>
                </a:solidFill>
              </a:rPr>
              <a:t>past data acquisitions and products have not been fully analysed or made available for such use, </a:t>
            </a:r>
            <a:r>
              <a:rPr lang="en-GB" sz="1800" dirty="0" smtClean="0"/>
              <a:t>and future products will be experimental</a:t>
            </a:r>
          </a:p>
          <a:p>
            <a:pPr lvl="0"/>
            <a:r>
              <a:rPr lang="en-US" sz="2000" dirty="0" smtClean="0"/>
              <a:t>Vegetation Height to Estimate Aboveground Biomass</a:t>
            </a:r>
          </a:p>
          <a:p>
            <a:pPr marL="682625" lvl="0" indent="-219075">
              <a:buClr>
                <a:srgbClr val="002569"/>
              </a:buClr>
              <a:buFont typeface="Wingdings" pitchFamily="2" charset="2"/>
              <a:buChar char="Ø"/>
            </a:pPr>
            <a:r>
              <a:rPr lang="en-US" sz="1800" dirty="0" smtClean="0">
                <a:solidFill>
                  <a:srgbClr val="800080"/>
                </a:solidFill>
              </a:rPr>
              <a:t>Global maps of forest height have been generated using space-based </a:t>
            </a:r>
            <a:r>
              <a:rPr lang="en-US" sz="1800" dirty="0" err="1" smtClean="0">
                <a:solidFill>
                  <a:srgbClr val="800080"/>
                </a:solidFill>
              </a:rPr>
              <a:t>LiDAR</a:t>
            </a:r>
            <a:r>
              <a:rPr lang="en-US" sz="1800" dirty="0" smtClean="0">
                <a:solidFill>
                  <a:srgbClr val="800080"/>
                </a:solidFill>
              </a:rPr>
              <a:t> measurements.  Forest height can be used to directly estimate aboveground biomass and can be used to “calibrate” SAR-based estimates.</a:t>
            </a:r>
          </a:p>
          <a:p>
            <a:pPr marL="682625" lvl="0" indent="-219075">
              <a:buClr>
                <a:srgbClr val="002569"/>
              </a:buClr>
              <a:buFont typeface="Wingdings" pitchFamily="2" charset="2"/>
              <a:buChar char="Ø"/>
            </a:pPr>
            <a:r>
              <a:rPr lang="en-US" sz="1800" dirty="0" smtClean="0"/>
              <a:t>Methods exist to extract information from </a:t>
            </a:r>
            <a:r>
              <a:rPr lang="en-US" sz="1800" dirty="0" err="1" smtClean="0"/>
              <a:t>LiDAR</a:t>
            </a:r>
            <a:r>
              <a:rPr lang="en-US" sz="1800" dirty="0" smtClean="0"/>
              <a:t>. CEOS should make every effort to generate a database of existing airborne </a:t>
            </a:r>
            <a:r>
              <a:rPr lang="en-US" sz="1800" dirty="0" err="1" smtClean="0"/>
              <a:t>LiDAR</a:t>
            </a:r>
            <a:r>
              <a:rPr lang="en-US" sz="1800" dirty="0" smtClean="0"/>
              <a:t> observations and further exploit </a:t>
            </a:r>
            <a:r>
              <a:rPr lang="en-US" sz="1800" dirty="0" err="1" smtClean="0"/>
              <a:t>IceSat</a:t>
            </a:r>
            <a:r>
              <a:rPr lang="en-US" sz="1800" dirty="0" smtClean="0"/>
              <a:t> satellite data for height extraction. </a:t>
            </a:r>
          </a:p>
          <a:p>
            <a:pPr>
              <a:buClr>
                <a:srgbClr val="002569"/>
              </a:buClr>
              <a:buFont typeface="Wingdings" pitchFamily="2" charset="2"/>
              <a:buChar char="v"/>
            </a:pPr>
            <a:r>
              <a:rPr lang="en-GB" sz="2000" dirty="0" smtClean="0"/>
              <a:t>Actions need to be taken by space agencies to develop a concept for above-ground biomass estimation, for example, based on low frequency (L- and P-band) SAR, </a:t>
            </a:r>
            <a:r>
              <a:rPr lang="en-GB" sz="2000" dirty="0" err="1" smtClean="0"/>
              <a:t>polInSAR</a:t>
            </a:r>
            <a:r>
              <a:rPr lang="en-GB" sz="2000" dirty="0" smtClean="0"/>
              <a:t> (e.g., BIOMASS, </a:t>
            </a:r>
            <a:r>
              <a:rPr lang="en-GB" sz="2000" dirty="0" err="1" smtClean="0"/>
              <a:t>DESDyNI</a:t>
            </a:r>
            <a:r>
              <a:rPr lang="en-GB" sz="2000" dirty="0" smtClean="0"/>
              <a:t>-R, Tandem-L), </a:t>
            </a:r>
            <a:r>
              <a:rPr lang="en-GB" sz="2000" dirty="0" smtClean="0">
                <a:solidFill>
                  <a:srgbClr val="800080"/>
                </a:solidFill>
              </a:rPr>
              <a:t>and/or profiling </a:t>
            </a:r>
            <a:r>
              <a:rPr lang="en-GB" sz="2000" dirty="0" err="1" smtClean="0">
                <a:solidFill>
                  <a:srgbClr val="800080"/>
                </a:solidFill>
              </a:rPr>
              <a:t>LiDAR</a:t>
            </a:r>
            <a:endParaRPr lang="en-GB" sz="2000" dirty="0" smtClean="0">
              <a:solidFill>
                <a:srgbClr val="800080"/>
              </a:solidFill>
            </a:endParaRPr>
          </a:p>
          <a:p>
            <a:pPr lvl="0"/>
            <a:endParaRPr lang="en-US" sz="2000" dirty="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86725" y="0"/>
            <a:ext cx="1819275"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0" y="23150"/>
            <a:ext cx="9150350" cy="941387"/>
          </a:xfrm>
        </p:spPr>
        <p:txBody>
          <a:bodyPr/>
          <a:lstStyle/>
          <a:p>
            <a:r>
              <a:rPr lang="en-US" altLang="ja-JP" dirty="0" smtClean="0">
                <a:latin typeface="Century Gothic" charset="0"/>
                <a:ea typeface="ＭＳ Ｐゴシック" charset="0"/>
                <a:cs typeface="ＭＳ Ｐゴシック" charset="0"/>
              </a:rPr>
              <a:t>Land Domain – Peat/Permafrost/Wetland Organic Pools</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352180"/>
            <a:ext cx="9653954" cy="5297731"/>
          </a:xfrm>
        </p:spPr>
        <p:txBody>
          <a:bodyPr/>
          <a:lstStyle/>
          <a:p>
            <a:pPr lvl="0"/>
            <a:r>
              <a:rPr lang="en-CA" sz="2000" dirty="0" smtClean="0"/>
              <a:t>Surface Water</a:t>
            </a:r>
          </a:p>
          <a:p>
            <a:pPr lvl="1">
              <a:buFont typeface="Wingdings" charset="2"/>
              <a:buChar char="Ø"/>
            </a:pPr>
            <a:r>
              <a:rPr lang="en-GB" sz="1800" dirty="0" smtClean="0"/>
              <a:t>Satellites give indications of changes in lake area/number in permafrost and non-permanent frozen ground regions </a:t>
            </a:r>
            <a:r>
              <a:rPr lang="en-GB" sz="1800" dirty="0" smtClean="0">
                <a:solidFill>
                  <a:srgbClr val="800080"/>
                </a:solidFill>
              </a:rPr>
              <a:t>and the data can be used help understanding of methane fluxes</a:t>
            </a:r>
            <a:endParaRPr lang="en-US" sz="1800" dirty="0" smtClean="0">
              <a:solidFill>
                <a:srgbClr val="800080"/>
              </a:solidFill>
            </a:endParaRPr>
          </a:p>
          <a:p>
            <a:pPr lvl="1">
              <a:buFont typeface="Wingdings" charset="2"/>
              <a:buChar char="Ø"/>
            </a:pPr>
            <a:r>
              <a:rPr lang="en-CA" sz="1800" dirty="0" smtClean="0"/>
              <a:t>Key advances on mapping surface water have been made with SAR methods (SRTM, ASAR) but consistency with optical moderate resolution products is required.</a:t>
            </a:r>
          </a:p>
          <a:p>
            <a:pPr lvl="1">
              <a:buFont typeface="Wingdings" charset="2"/>
              <a:buChar char="Ø"/>
            </a:pPr>
            <a:endParaRPr lang="en-CA" sz="1800" dirty="0" smtClean="0"/>
          </a:p>
          <a:p>
            <a:pPr lvl="0"/>
            <a:r>
              <a:rPr lang="en-CA" sz="2000" dirty="0" smtClean="0">
                <a:solidFill>
                  <a:srgbClr val="3333CC"/>
                </a:solidFill>
              </a:rPr>
              <a:t>Snow areal extent, supplemented by snow water equivalent (SWE)</a:t>
            </a:r>
          </a:p>
          <a:p>
            <a:pPr lvl="1">
              <a:buClr>
                <a:srgbClr val="002569"/>
              </a:buClr>
              <a:buFont typeface="Wingdings" pitchFamily="2" charset="2"/>
              <a:buChar char="Ø"/>
            </a:pPr>
            <a:r>
              <a:rPr lang="en-CA" sz="1800" dirty="0" smtClean="0">
                <a:solidFill>
                  <a:srgbClr val="3333CC"/>
                </a:solidFill>
              </a:rPr>
              <a:t>Cross-calibration and reprocessing of satellites providing snow area (e.g. MODIS, MERIS, AVHRR) and SWE is needed (AMSR-E, SMMR-SSM/I) as well as validation of resulting products (see ESA </a:t>
            </a:r>
            <a:r>
              <a:rPr lang="en-CA" sz="1800" dirty="0" err="1" smtClean="0">
                <a:solidFill>
                  <a:srgbClr val="3333CC"/>
                </a:solidFill>
              </a:rPr>
              <a:t>GlobSnow</a:t>
            </a:r>
            <a:r>
              <a:rPr lang="en-CA" sz="1800" dirty="0" smtClean="0">
                <a:solidFill>
                  <a:srgbClr val="3333CC"/>
                </a:solidFill>
              </a:rPr>
              <a:t> for recent advances)</a:t>
            </a:r>
          </a:p>
          <a:p>
            <a:pPr lvl="1">
              <a:buClr>
                <a:srgbClr val="002569"/>
              </a:buClr>
              <a:buFont typeface="Wingdings" pitchFamily="2" charset="2"/>
              <a:buChar char="Ø"/>
            </a:pPr>
            <a:r>
              <a:rPr lang="en-GB" sz="1800" dirty="0" smtClean="0">
                <a:solidFill>
                  <a:srgbClr val="3333CC"/>
                </a:solidFill>
              </a:rPr>
              <a:t>Improvements in spectral resolution, calibration, and dynamic range are important considerations for future sensors particularly to separate snow and cloud.</a:t>
            </a:r>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86725" y="0"/>
            <a:ext cx="1819275"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0" y="23150"/>
            <a:ext cx="9150350" cy="941387"/>
          </a:xfrm>
        </p:spPr>
        <p:txBody>
          <a:bodyPr/>
          <a:lstStyle/>
          <a:p>
            <a:r>
              <a:rPr lang="en-US" altLang="ja-JP" dirty="0" smtClean="0">
                <a:latin typeface="Century Gothic" charset="0"/>
                <a:ea typeface="ＭＳ Ｐゴシック" charset="0"/>
                <a:cs typeface="ＭＳ Ｐゴシック" charset="0"/>
              </a:rPr>
              <a:t>Land Domain – Peat/Permafrost/Wetland Organic Pools</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352180"/>
            <a:ext cx="9653954" cy="5297731"/>
          </a:xfrm>
        </p:spPr>
        <p:txBody>
          <a:bodyPr/>
          <a:lstStyle/>
          <a:p>
            <a:pPr lvl="0"/>
            <a:r>
              <a:rPr lang="en-US" sz="2000" dirty="0" smtClean="0"/>
              <a:t>Permafrost</a:t>
            </a:r>
            <a:endParaRPr lang="en-US" sz="2000" dirty="0"/>
          </a:p>
          <a:p>
            <a:pPr marL="682625" lvl="0" indent="-219075">
              <a:buClr>
                <a:srgbClr val="002569"/>
              </a:buClr>
              <a:buFont typeface="Wingdings" pitchFamily="2" charset="2"/>
              <a:buChar char="Ø"/>
            </a:pPr>
            <a:r>
              <a:rPr lang="en-US" sz="1800" dirty="0"/>
              <a:t>Permafrost active layer depth observations are important for the carbon cycle but are currently difficult to achieve with satellites. Ancillary information on freeze-thaw events and potentially some observation of active layer </a:t>
            </a:r>
            <a:r>
              <a:rPr lang="en-US" sz="1800" dirty="0" smtClean="0"/>
              <a:t>are </a:t>
            </a:r>
            <a:r>
              <a:rPr lang="en-US" sz="1800" dirty="0"/>
              <a:t>possible </a:t>
            </a:r>
            <a:r>
              <a:rPr lang="en-US" sz="1800" dirty="0" smtClean="0"/>
              <a:t>from </a:t>
            </a:r>
            <a:r>
              <a:rPr lang="en-US" sz="1800" dirty="0"/>
              <a:t>microwave </a:t>
            </a:r>
            <a:r>
              <a:rPr lang="en-US" sz="1800" dirty="0" smtClean="0"/>
              <a:t>observations. </a:t>
            </a:r>
            <a:r>
              <a:rPr lang="en-US" sz="1800" dirty="0" smtClean="0">
                <a:solidFill>
                  <a:srgbClr val="800080"/>
                </a:solidFill>
              </a:rPr>
              <a:t>(duration of thawed period can be used to estimate growing season length and, therefore annual carbon uptake)</a:t>
            </a:r>
          </a:p>
          <a:p>
            <a:pPr marL="682625" indent="-219075">
              <a:buClr>
                <a:srgbClr val="002569"/>
              </a:buClr>
              <a:buFont typeface="Wingdings" pitchFamily="2" charset="2"/>
              <a:buChar char="Ø"/>
            </a:pPr>
            <a:r>
              <a:rPr lang="en-US" sz="1800" dirty="0" smtClean="0"/>
              <a:t>Changes in permafrost surface geometry due to changes in ground ice content from ice-lens accumulation or </a:t>
            </a:r>
            <a:r>
              <a:rPr lang="en-US" sz="1800" dirty="0" err="1" smtClean="0"/>
              <a:t>thermokarst</a:t>
            </a:r>
            <a:r>
              <a:rPr lang="en-US" sz="1800" dirty="0" smtClean="0"/>
              <a:t> processes (thaw, </a:t>
            </a:r>
            <a:r>
              <a:rPr lang="en-US" sz="1800" dirty="0" err="1" smtClean="0"/>
              <a:t>thermokarst</a:t>
            </a:r>
            <a:r>
              <a:rPr lang="en-US" sz="1800" dirty="0" smtClean="0"/>
              <a:t> lakes) and frost heave processes can be monitored using repeat high-precision DTMs. DTM data can be produced using optical (stereo parallaxes), SAR (L-band, </a:t>
            </a:r>
            <a:r>
              <a:rPr lang="en-US" sz="1800" dirty="0" err="1" smtClean="0"/>
              <a:t>interferometry</a:t>
            </a:r>
            <a:r>
              <a:rPr lang="en-US" sz="1800" dirty="0" smtClean="0"/>
              <a:t>) or altimeter data (Radar, </a:t>
            </a:r>
            <a:r>
              <a:rPr lang="en-US" sz="1800" dirty="0" err="1" smtClean="0"/>
              <a:t>LiDAR</a:t>
            </a:r>
            <a:r>
              <a:rPr lang="en-US" sz="1800" dirty="0" smtClean="0"/>
              <a:t>, </a:t>
            </a:r>
            <a:r>
              <a:rPr lang="en-US" sz="1800" dirty="0" err="1" smtClean="0"/>
              <a:t>interferometry</a:t>
            </a:r>
            <a:r>
              <a:rPr lang="en-US" sz="1800" dirty="0" smtClean="0"/>
              <a:t>).  Monitoring of permafrost deformation using one or more of these methods will enable mapping of changes in the extent of permafrost and areas where degradation is occurring.  </a:t>
            </a:r>
            <a:r>
              <a:rPr lang="en-US" sz="1800" dirty="0" smtClean="0">
                <a:solidFill>
                  <a:srgbClr val="800080"/>
                </a:solidFill>
              </a:rPr>
              <a:t>(affects  CO</a:t>
            </a:r>
            <a:r>
              <a:rPr lang="en-US" sz="1800" baseline="-25000" dirty="0" smtClean="0">
                <a:solidFill>
                  <a:srgbClr val="800080"/>
                </a:solidFill>
              </a:rPr>
              <a:t>2</a:t>
            </a:r>
            <a:r>
              <a:rPr lang="en-US" sz="1800" dirty="0" smtClean="0">
                <a:solidFill>
                  <a:srgbClr val="800080"/>
                </a:solidFill>
              </a:rPr>
              <a:t> and CH</a:t>
            </a:r>
            <a:r>
              <a:rPr lang="en-US" sz="1800" baseline="-25000" dirty="0" smtClean="0">
                <a:solidFill>
                  <a:srgbClr val="800080"/>
                </a:solidFill>
              </a:rPr>
              <a:t>4</a:t>
            </a:r>
            <a:r>
              <a:rPr lang="en-US" sz="1800" dirty="0" smtClean="0">
                <a:solidFill>
                  <a:srgbClr val="800080"/>
                </a:solidFill>
              </a:rPr>
              <a:t> fluxes as well as carbon uptake through ecosystem disturbance)</a:t>
            </a:r>
          </a:p>
          <a:p>
            <a:pPr marL="682625" indent="-219075">
              <a:buClr>
                <a:srgbClr val="002569"/>
              </a:buClr>
              <a:buFont typeface="Wingdings" pitchFamily="2" charset="2"/>
              <a:buChar char="Ø"/>
            </a:pPr>
            <a:r>
              <a:rPr lang="en-US" sz="1800" dirty="0" smtClean="0">
                <a:solidFill>
                  <a:srgbClr val="800080"/>
                </a:solidFill>
              </a:rPr>
              <a:t>Continuity of active and passive microwave observations for these applications is important.</a:t>
            </a:r>
          </a:p>
          <a:p>
            <a:pPr marL="682625" indent="-219075">
              <a:buClr>
                <a:srgbClr val="002569"/>
              </a:buClr>
              <a:buFont typeface="Wingdings" pitchFamily="2" charset="2"/>
              <a:buChar char="Ø"/>
            </a:pPr>
            <a:endParaRPr lang="en-US" sz="1800" dirty="0" smtClean="0"/>
          </a:p>
          <a:p>
            <a:pPr marL="682625" lvl="0" indent="-219075">
              <a:buClr>
                <a:srgbClr val="002569"/>
              </a:buClr>
              <a:buFont typeface="Wingdings" pitchFamily="2" charset="2"/>
              <a:buChar char="Ø"/>
            </a:pPr>
            <a:endParaRPr lang="en-US" sz="1800" dirty="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86725" y="0"/>
            <a:ext cx="1819275"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43988"/>
            <a:ext cx="8076545" cy="986160"/>
          </a:xfrm>
        </p:spPr>
        <p:txBody>
          <a:bodyPr/>
          <a:lstStyle/>
          <a:p>
            <a:r>
              <a:rPr lang="en-US" altLang="ja-JP" dirty="0" smtClean="0">
                <a:latin typeface="Century Gothic" charset="0"/>
                <a:ea typeface="ＭＳ Ｐゴシック" charset="0"/>
                <a:cs typeface="ＭＳ Ｐゴシック" charset="0"/>
              </a:rPr>
              <a:t>Land Domain – Land Cover, Use, Change</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109105"/>
            <a:ext cx="9653954" cy="5297731"/>
          </a:xfrm>
        </p:spPr>
        <p:txBody>
          <a:bodyPr/>
          <a:lstStyle/>
          <a:p>
            <a:pPr lvl="1">
              <a:buClr>
                <a:srgbClr val="002569"/>
              </a:buClr>
              <a:buNone/>
            </a:pPr>
            <a:endParaRPr lang="en-CA" sz="1200" dirty="0" smtClean="0"/>
          </a:p>
          <a:p>
            <a:pPr lvl="0"/>
            <a:r>
              <a:rPr lang="en-US" sz="2000" dirty="0" smtClean="0"/>
              <a:t>Land cover, land use, and land-use </a:t>
            </a:r>
            <a:r>
              <a:rPr lang="en-US" sz="2000" dirty="0" smtClean="0">
                <a:solidFill>
                  <a:srgbClr val="800080"/>
                </a:solidFill>
              </a:rPr>
              <a:t>(and land-cover) </a:t>
            </a:r>
            <a:r>
              <a:rPr lang="en-US" sz="2000" dirty="0" smtClean="0"/>
              <a:t>change, moderate resolution maps</a:t>
            </a:r>
          </a:p>
          <a:p>
            <a:pPr marL="682625" lvl="0" indent="-219075">
              <a:buClr>
                <a:srgbClr val="002569"/>
              </a:buClr>
              <a:buFont typeface="Wingdings" pitchFamily="2" charset="2"/>
              <a:buChar char="Ø"/>
            </a:pPr>
            <a:r>
              <a:rPr lang="en-GB" sz="1800" dirty="0" smtClean="0"/>
              <a:t>Several products exist e.g. IGBP </a:t>
            </a:r>
            <a:r>
              <a:rPr lang="en-GB" sz="1800" dirty="0" err="1" smtClean="0"/>
              <a:t>DISCover</a:t>
            </a:r>
            <a:r>
              <a:rPr lang="en-GB" sz="1800" dirty="0" smtClean="0"/>
              <a:t>, GLC2000, MODIS, GLOBCOVER but disagree in classification terms and </a:t>
            </a:r>
            <a:r>
              <a:rPr lang="en-GB" sz="1800" dirty="0" err="1" smtClean="0"/>
              <a:t>terminlogy</a:t>
            </a:r>
            <a:r>
              <a:rPr lang="en-GB" sz="1800" dirty="0" smtClean="0"/>
              <a:t>.</a:t>
            </a:r>
          </a:p>
          <a:p>
            <a:pPr marL="682625" lvl="0" indent="-219075">
              <a:buClr>
                <a:srgbClr val="002569"/>
              </a:buClr>
              <a:buFont typeface="Wingdings" pitchFamily="2" charset="2"/>
              <a:buChar char="Ø"/>
            </a:pPr>
            <a:r>
              <a:rPr lang="en-GB" sz="1800" dirty="0" smtClean="0"/>
              <a:t>The Landsat, SPOT and Argos/Corona and AVHRR archives would need to be systematically accessed and suitable images identified in order to reconstruct earlier land-cover maps (pre 1992)</a:t>
            </a:r>
          </a:p>
          <a:p>
            <a:pPr marL="682625" lvl="0" indent="-219075">
              <a:buClr>
                <a:srgbClr val="002569"/>
              </a:buClr>
              <a:buFont typeface="Wingdings" pitchFamily="2" charset="2"/>
              <a:buChar char="Ø"/>
            </a:pPr>
            <a:r>
              <a:rPr lang="en-GB" sz="1800" dirty="0" smtClean="0"/>
              <a:t>The UN Land Cover Classification System (LCCS) for legend harmonization and translation provides a means for developing and comparing legends, to allow consistent comparison and land cover change determination.</a:t>
            </a:r>
            <a:endParaRPr lang="en-US" sz="1800" dirty="0" smtClean="0"/>
          </a:p>
          <a:p>
            <a:pPr marL="682625" lvl="0" indent="-219075">
              <a:buClr>
                <a:srgbClr val="002569"/>
              </a:buClr>
              <a:buFont typeface="Wingdings" pitchFamily="2" charset="2"/>
              <a:buChar char="Ø"/>
            </a:pPr>
            <a:r>
              <a:rPr lang="en-GB" sz="1800" dirty="0" smtClean="0">
                <a:solidFill>
                  <a:srgbClr val="800080"/>
                </a:solidFill>
              </a:rPr>
              <a:t>Continuity of observations and </a:t>
            </a:r>
            <a:r>
              <a:rPr lang="en-GB" sz="1800" dirty="0" smtClean="0"/>
              <a:t>synergy among existing data sources and integration of continuous land-cover observations from </a:t>
            </a:r>
            <a:r>
              <a:rPr lang="en-GB" sz="1800" i="1" dirty="0" smtClean="0"/>
              <a:t>in situ</a:t>
            </a:r>
            <a:r>
              <a:rPr lang="en-GB" sz="1800" dirty="0" smtClean="0"/>
              <a:t> to global scales must be ensured to allow land cover change assessment.</a:t>
            </a:r>
            <a:endParaRPr lang="en-US" sz="1800" dirty="0" smtClean="0"/>
          </a:p>
          <a:p>
            <a:pPr marL="682625" lvl="0" indent="-219075">
              <a:buClr>
                <a:srgbClr val="002569"/>
              </a:buClr>
              <a:buFont typeface="Wingdings" pitchFamily="2" charset="2"/>
              <a:buChar char="Ø"/>
            </a:pPr>
            <a:r>
              <a:rPr lang="en-GB" sz="1800" dirty="0" smtClean="0"/>
              <a:t>There must be some revisiting of the 5-year reporting of change, particularly in tropical and other areas where disturbance and </a:t>
            </a:r>
            <a:r>
              <a:rPr lang="en-GB" sz="1800" dirty="0" err="1" smtClean="0"/>
              <a:t>regrowth</a:t>
            </a:r>
            <a:r>
              <a:rPr lang="en-GB" sz="1800" dirty="0" smtClean="0"/>
              <a:t> changes can be rapid.</a:t>
            </a:r>
            <a:endParaRPr lang="en-US" sz="1800" dirty="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86725" y="0"/>
            <a:ext cx="1819275"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32413"/>
            <a:ext cx="7960799" cy="986160"/>
          </a:xfrm>
        </p:spPr>
        <p:txBody>
          <a:bodyPr/>
          <a:lstStyle/>
          <a:p>
            <a:r>
              <a:rPr lang="en-US" altLang="ja-JP" dirty="0" smtClean="0">
                <a:latin typeface="Century Gothic" charset="0"/>
                <a:ea typeface="ＭＳ Ｐゴシック" charset="0"/>
                <a:cs typeface="ＭＳ Ｐゴシック" charset="0"/>
              </a:rPr>
              <a:t>Land Domain – Land Cover, Use, Change</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109105"/>
            <a:ext cx="9653954" cy="5297731"/>
          </a:xfrm>
        </p:spPr>
        <p:txBody>
          <a:bodyPr/>
          <a:lstStyle/>
          <a:p>
            <a:pPr lvl="1">
              <a:buClr>
                <a:srgbClr val="002569"/>
              </a:buClr>
              <a:buNone/>
            </a:pPr>
            <a:endParaRPr lang="en-CA" sz="1200" dirty="0" smtClean="0"/>
          </a:p>
          <a:p>
            <a:pPr lvl="0"/>
            <a:r>
              <a:rPr lang="en-US" sz="2000" dirty="0" smtClean="0"/>
              <a:t>Land cover, land use, and land-use </a:t>
            </a:r>
            <a:r>
              <a:rPr lang="en-US" sz="2000" dirty="0" smtClean="0">
                <a:solidFill>
                  <a:srgbClr val="800080"/>
                </a:solidFill>
              </a:rPr>
              <a:t>(and land-cover) </a:t>
            </a:r>
            <a:r>
              <a:rPr lang="en-US" sz="2000" dirty="0" smtClean="0"/>
              <a:t>change, high resolution maps</a:t>
            </a:r>
          </a:p>
          <a:p>
            <a:pPr marL="682625" lvl="0" indent="-219075">
              <a:buClr>
                <a:srgbClr val="002569"/>
              </a:buClr>
              <a:buFont typeface="Wingdings" pitchFamily="2" charset="2"/>
              <a:buChar char="Ø"/>
            </a:pPr>
            <a:r>
              <a:rPr lang="en-GB" sz="1800" dirty="0" smtClean="0"/>
              <a:t>The current collection of satellite imager radiances is not sufficient to meet the requirements for high resolution global land cover.</a:t>
            </a:r>
            <a:endParaRPr lang="en-US" sz="1800" dirty="0" smtClean="0"/>
          </a:p>
          <a:p>
            <a:pPr marL="682625" lvl="0" indent="-219075">
              <a:buClr>
                <a:srgbClr val="002569"/>
              </a:buClr>
              <a:buFont typeface="Wingdings" pitchFamily="2" charset="2"/>
              <a:buChar char="Ø"/>
            </a:pPr>
            <a:r>
              <a:rPr lang="en-GB" sz="1800" dirty="0" smtClean="0"/>
              <a:t>Scattered regional maps, with varying specification at 30 m resolution, exist (e.g., CORINE for Europe, Africover for Eastern Africa, PRODES for the Brazilian Amazonia, and EOSD for Canada), but institutional arrangements to ensure operational generation of global land cover maps at these resolutions are not yet in place</a:t>
            </a:r>
            <a:endParaRPr lang="en-US" sz="1800" dirty="0" smtClean="0"/>
          </a:p>
          <a:p>
            <a:pPr marL="682625" lvl="0" indent="-219075">
              <a:buClr>
                <a:srgbClr val="002569"/>
              </a:buClr>
              <a:buFont typeface="Wingdings" pitchFamily="2" charset="2"/>
              <a:buChar char="Ø"/>
            </a:pPr>
            <a:r>
              <a:rPr lang="en-GB" sz="1800" dirty="0" smtClean="0"/>
              <a:t>There is likely to be a continuing gap of high resolution records (awaiting Sentinel-2 and LDCM) and international cooperation should be initiated to use existing assets to fill this potential gap</a:t>
            </a:r>
            <a:endParaRPr lang="en-US" sz="1800" dirty="0" smtClean="0"/>
          </a:p>
          <a:p>
            <a:pPr marL="682625" lvl="0" indent="-219075">
              <a:buClr>
                <a:srgbClr val="002569"/>
              </a:buClr>
              <a:buFont typeface="Wingdings" pitchFamily="2" charset="2"/>
              <a:buChar char="Ø"/>
            </a:pPr>
            <a:r>
              <a:rPr lang="en-GB" sz="1800" dirty="0" smtClean="0"/>
              <a:t>10 m data should be the target for areas with a high spatial heterogeneity (at least 5 year frequency data record, higher frequency imaging and product generation needed regionally)</a:t>
            </a:r>
            <a:endParaRPr lang="en-US" sz="1800" dirty="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86725" y="0"/>
            <a:ext cx="1819275"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Land Domain – Wetland Area  </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109105"/>
            <a:ext cx="9653954" cy="5297731"/>
          </a:xfrm>
        </p:spPr>
        <p:txBody>
          <a:bodyPr/>
          <a:lstStyle/>
          <a:p>
            <a:pPr lvl="1">
              <a:buClr>
                <a:srgbClr val="002569"/>
              </a:buClr>
              <a:buNone/>
            </a:pPr>
            <a:endParaRPr lang="en-CA" sz="1200" dirty="0" smtClean="0"/>
          </a:p>
          <a:p>
            <a:pPr lvl="0"/>
            <a:r>
              <a:rPr lang="en-US" sz="2000" dirty="0" smtClean="0"/>
              <a:t>Wetland </a:t>
            </a:r>
            <a:r>
              <a:rPr lang="en-US" sz="2000" dirty="0"/>
              <a:t>Vegetation</a:t>
            </a:r>
          </a:p>
          <a:p>
            <a:pPr marL="682625" indent="-219075">
              <a:buClr>
                <a:srgbClr val="002569"/>
              </a:buClr>
              <a:buFont typeface="Wingdings" pitchFamily="2" charset="2"/>
              <a:buChar char="Ø"/>
            </a:pPr>
            <a:r>
              <a:rPr lang="en-US" sz="1800" dirty="0"/>
              <a:t>Important parameters in remote sensing of wetlands are scale, time of the </a:t>
            </a:r>
            <a:r>
              <a:rPr lang="en-US" sz="1800" dirty="0" smtClean="0"/>
              <a:t>year, water level</a:t>
            </a:r>
            <a:r>
              <a:rPr lang="en-US" sz="1800" dirty="0" smtClean="0">
                <a:solidFill>
                  <a:srgbClr val="800080"/>
                </a:solidFill>
              </a:rPr>
              <a:t>, and duration of seasonal inundation (this information can be used to estimate methane emissions as well as to constrain model estimates of annual vegetation carbon exchange)</a:t>
            </a:r>
            <a:endParaRPr lang="en-US" sz="1800" dirty="0">
              <a:solidFill>
                <a:srgbClr val="800080"/>
              </a:solidFill>
            </a:endParaRPr>
          </a:p>
          <a:p>
            <a:pPr marL="682625" lvl="0" indent="-219075">
              <a:buClr>
                <a:srgbClr val="002569"/>
              </a:buClr>
              <a:buFont typeface="Wingdings" pitchFamily="2" charset="2"/>
              <a:buChar char="Ø"/>
            </a:pPr>
            <a:r>
              <a:rPr lang="en-US" sz="1800" dirty="0"/>
              <a:t>Landsat TM and SPOT HRV </a:t>
            </a:r>
            <a:r>
              <a:rPr lang="en-US" sz="1800" dirty="0" smtClean="0"/>
              <a:t>are useful for vegetation </a:t>
            </a:r>
            <a:r>
              <a:rPr lang="en-US" sz="1800" dirty="0"/>
              <a:t>density, </a:t>
            </a:r>
            <a:r>
              <a:rPr lang="en-US" sz="1800" dirty="0" err="1"/>
              <a:t>vigour</a:t>
            </a:r>
            <a:r>
              <a:rPr lang="en-US" sz="1800" dirty="0"/>
              <a:t>, and moisture status, but not efficient in defining the species </a:t>
            </a:r>
            <a:r>
              <a:rPr lang="en-US" sz="1800" dirty="0" smtClean="0"/>
              <a:t>composition and are limited in for small-area wetland by their spatial resolution.</a:t>
            </a:r>
            <a:endParaRPr lang="en-US" sz="1800" dirty="0"/>
          </a:p>
          <a:p>
            <a:pPr marL="682625" lvl="0" indent="-219075">
              <a:buClr>
                <a:srgbClr val="002569"/>
              </a:buClr>
              <a:buFont typeface="Wingdings" pitchFamily="2" charset="2"/>
              <a:buChar char="Ø"/>
            </a:pPr>
            <a:r>
              <a:rPr lang="en-US" sz="1800" dirty="0"/>
              <a:t>Major initiatives such as ESA </a:t>
            </a:r>
            <a:r>
              <a:rPr lang="en-US" sz="1800" dirty="0" err="1"/>
              <a:t>GlobWetland</a:t>
            </a:r>
            <a:r>
              <a:rPr lang="en-US" sz="1800" dirty="0"/>
              <a:t> (I and II) for RAMSAR have improved satellite data use by wetland managers. </a:t>
            </a:r>
            <a:endParaRPr lang="en-US" sz="1800" dirty="0" smtClean="0"/>
          </a:p>
          <a:p>
            <a:pPr marL="682625" lvl="0" indent="-219075">
              <a:buClr>
                <a:srgbClr val="002569"/>
              </a:buClr>
              <a:buFont typeface="Wingdings" pitchFamily="2" charset="2"/>
              <a:buChar char="Ø"/>
            </a:pPr>
            <a:endParaRPr lang="en-US" sz="1800" dirty="0"/>
          </a:p>
          <a:p>
            <a:pPr marL="682625" lvl="0" indent="-219075">
              <a:buFont typeface="Wingdings" pitchFamily="2" charset="2"/>
              <a:buChar char="Ø"/>
            </a:pPr>
            <a:endParaRPr lang="en-US" sz="1800" dirty="0" smtClean="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86725" y="0"/>
            <a:ext cx="1819275"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55564"/>
            <a:ext cx="8099695" cy="928286"/>
          </a:xfrm>
        </p:spPr>
        <p:txBody>
          <a:bodyPr/>
          <a:lstStyle/>
          <a:p>
            <a:r>
              <a:rPr lang="en-US" altLang="ja-JP" dirty="0" smtClean="0">
                <a:latin typeface="Century Gothic" charset="0"/>
                <a:ea typeface="ＭＳ Ｐゴシック" charset="0"/>
                <a:cs typeface="ＭＳ Ｐゴシック" charset="0"/>
              </a:rPr>
              <a:t>Land Domain – Fires, Disturbance, and Degradation</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19018" y="1122615"/>
            <a:ext cx="9653954" cy="5297731"/>
          </a:xfrm>
        </p:spPr>
        <p:txBody>
          <a:bodyPr/>
          <a:lstStyle/>
          <a:p>
            <a:pPr marL="0" lvl="0" indent="0">
              <a:buNone/>
            </a:pPr>
            <a:endParaRPr lang="en-US" sz="1200" dirty="0" smtClean="0"/>
          </a:p>
          <a:p>
            <a:pPr lvl="0"/>
            <a:r>
              <a:rPr lang="en-US" sz="2000" dirty="0" smtClean="0"/>
              <a:t>Fire Disturbance, Burnt Area Maps</a:t>
            </a:r>
          </a:p>
          <a:p>
            <a:pPr marL="682625" lvl="0" indent="-219075">
              <a:buClr>
                <a:srgbClr val="002569"/>
              </a:buClr>
              <a:buFont typeface="Wingdings" pitchFamily="2" charset="2"/>
              <a:buChar char="Ø"/>
            </a:pPr>
            <a:r>
              <a:rPr lang="en-GB" sz="1800" dirty="0" smtClean="0"/>
              <a:t>Long time-series are needed to quantify the link between climate and burnt area and to detect climate change effects on burnt area. </a:t>
            </a:r>
            <a:endParaRPr lang="en-US" sz="1800" dirty="0" smtClean="0"/>
          </a:p>
          <a:p>
            <a:pPr marL="682625" lvl="0" indent="-219075">
              <a:buClr>
                <a:srgbClr val="002569"/>
              </a:buClr>
              <a:buFont typeface="Wingdings" pitchFamily="2" charset="2"/>
              <a:buChar char="Ø"/>
            </a:pPr>
            <a:r>
              <a:rPr lang="en-GB" sz="1800" dirty="0" smtClean="0"/>
              <a:t>Burnt-area products are held by ESA and NASA</a:t>
            </a:r>
            <a:r>
              <a:rPr lang="en-US" sz="1800" dirty="0"/>
              <a:t> </a:t>
            </a:r>
            <a:r>
              <a:rPr lang="en-US" sz="1800" dirty="0" smtClean="0"/>
              <a:t>but </a:t>
            </a:r>
            <a:r>
              <a:rPr lang="en-GB" sz="1800" dirty="0"/>
              <a:t>s</a:t>
            </a:r>
            <a:r>
              <a:rPr lang="en-GB" sz="1800" dirty="0" smtClean="0"/>
              <a:t>tandardisation of product format, meta-data, and reporting of uncertainty is needed.</a:t>
            </a:r>
          </a:p>
          <a:p>
            <a:pPr marL="682625" lvl="0" indent="-219075">
              <a:buClr>
                <a:srgbClr val="002569"/>
              </a:buClr>
              <a:buFont typeface="Wingdings" pitchFamily="2" charset="2"/>
              <a:buChar char="Ø"/>
            </a:pPr>
            <a:r>
              <a:rPr lang="en-GB" sz="1800" dirty="0" smtClean="0"/>
              <a:t>The AVHRR </a:t>
            </a:r>
            <a:r>
              <a:rPr lang="en-GB" sz="1800" dirty="0"/>
              <a:t>archive </a:t>
            </a:r>
            <a:r>
              <a:rPr lang="en-US" sz="1800" dirty="0" smtClean="0"/>
              <a:t>requires </a:t>
            </a:r>
            <a:r>
              <a:rPr lang="en-GB" sz="1800" dirty="0" smtClean="0"/>
              <a:t>reprocessing (to correct the known deficiencies) </a:t>
            </a:r>
            <a:r>
              <a:rPr lang="en-GB" sz="1800" dirty="0"/>
              <a:t>to extend the burnt-area data record back to 1982 </a:t>
            </a:r>
            <a:endParaRPr lang="en-GB" sz="1800" dirty="0" smtClean="0"/>
          </a:p>
          <a:p>
            <a:pPr lvl="0"/>
            <a:r>
              <a:rPr lang="en-US" sz="2000" dirty="0"/>
              <a:t>Fire Disturbance, Active Fire Maps</a:t>
            </a:r>
          </a:p>
          <a:p>
            <a:pPr marL="682625" lvl="0" indent="-219075">
              <a:buClr>
                <a:srgbClr val="002569"/>
              </a:buClr>
              <a:buFont typeface="Wingdings" pitchFamily="2" charset="2"/>
              <a:buChar char="Ø"/>
            </a:pPr>
            <a:r>
              <a:rPr lang="en-GB" sz="1800" dirty="0" smtClean="0"/>
              <a:t>Main existing products are ATSR </a:t>
            </a:r>
            <a:r>
              <a:rPr lang="en-GB" sz="1800" dirty="0"/>
              <a:t>World Fire </a:t>
            </a:r>
            <a:r>
              <a:rPr lang="en-GB" sz="1800" dirty="0" smtClean="0"/>
              <a:t>Atlas and MODIS active fire counts.</a:t>
            </a:r>
            <a:r>
              <a:rPr lang="en-US" sz="1800" dirty="0" smtClean="0"/>
              <a:t> </a:t>
            </a:r>
            <a:r>
              <a:rPr lang="en-GB" sz="1800" dirty="0" smtClean="0"/>
              <a:t>Recent collaboration leading to global geostationary products (</a:t>
            </a:r>
            <a:r>
              <a:rPr lang="en-GB" sz="1800" dirty="0" err="1" smtClean="0"/>
              <a:t>Eumetsat</a:t>
            </a:r>
            <a:r>
              <a:rPr lang="en-GB" sz="1800" dirty="0" smtClean="0"/>
              <a:t>, NOAA). </a:t>
            </a:r>
            <a:endParaRPr lang="en-US" sz="1800" dirty="0"/>
          </a:p>
          <a:p>
            <a:pPr marL="682625" indent="-219075">
              <a:buClr>
                <a:srgbClr val="002569"/>
              </a:buClr>
              <a:buFont typeface="Wingdings" pitchFamily="2" charset="2"/>
              <a:buChar char="Ø"/>
            </a:pPr>
            <a:r>
              <a:rPr lang="en-GB" sz="1800" dirty="0" smtClean="0"/>
              <a:t>Current </a:t>
            </a:r>
            <a:r>
              <a:rPr lang="en-GB" sz="1800" dirty="0"/>
              <a:t>and projected systems (MODIS, </a:t>
            </a:r>
            <a:r>
              <a:rPr lang="en-GB" sz="1800" dirty="0" smtClean="0"/>
              <a:t>Sentinel-3, </a:t>
            </a:r>
            <a:r>
              <a:rPr lang="en-GB" sz="1800" dirty="0"/>
              <a:t>VIIRS) are adequate for active fire detection but the 250-m threshold requirement is not </a:t>
            </a:r>
            <a:r>
              <a:rPr lang="en-GB" sz="1800" dirty="0" smtClean="0"/>
              <a:t>met.</a:t>
            </a:r>
            <a:endParaRPr lang="en-US" sz="1800" dirty="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86725" y="0"/>
            <a:ext cx="1819275"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Land Domain – Fires, Disturbance, and Degradation</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19018" y="1122615"/>
            <a:ext cx="9653954" cy="5297731"/>
          </a:xfrm>
        </p:spPr>
        <p:txBody>
          <a:bodyPr/>
          <a:lstStyle/>
          <a:p>
            <a:pPr marL="0" lvl="0" indent="0">
              <a:buNone/>
            </a:pPr>
            <a:endParaRPr lang="en-US" sz="1200" dirty="0" smtClean="0"/>
          </a:p>
          <a:p>
            <a:pPr lvl="0"/>
            <a:r>
              <a:rPr lang="en-US" sz="2000" dirty="0" smtClean="0"/>
              <a:t>Fire </a:t>
            </a:r>
            <a:r>
              <a:rPr lang="en-US" sz="2000" dirty="0"/>
              <a:t>Disturbance, Fire Radiated Power (FRP</a:t>
            </a:r>
            <a:r>
              <a:rPr lang="en-US" sz="2000" dirty="0" smtClean="0"/>
              <a:t>)</a:t>
            </a:r>
          </a:p>
          <a:p>
            <a:pPr marL="682625" lvl="0" indent="-219075">
              <a:buClr>
                <a:srgbClr val="002569"/>
              </a:buClr>
              <a:buFont typeface="Wingdings" pitchFamily="2" charset="2"/>
              <a:buChar char="Ø"/>
            </a:pPr>
            <a:r>
              <a:rPr lang="en-GB" sz="1800" dirty="0" smtClean="0"/>
              <a:t>NASA MODIS-derived FRP available from late 2001 but continuity needed into the VIIRS era. ESA Sentinel-3 has potential but sensor downsizing could limit this.</a:t>
            </a:r>
            <a:endParaRPr lang="en-US" sz="1800" dirty="0" smtClean="0"/>
          </a:p>
          <a:p>
            <a:pPr marL="682625" lvl="0" indent="-219075">
              <a:buClr>
                <a:srgbClr val="002569"/>
              </a:buClr>
              <a:buFont typeface="Wingdings" pitchFamily="2" charset="2"/>
              <a:buChar char="Ø"/>
            </a:pPr>
            <a:r>
              <a:rPr lang="en-GB" sz="1800" dirty="0" smtClean="0"/>
              <a:t>An operational geostationary FRP product is being generated from </a:t>
            </a:r>
            <a:r>
              <a:rPr lang="en-GB" sz="1800" dirty="0" err="1" smtClean="0"/>
              <a:t>Meteosat</a:t>
            </a:r>
            <a:r>
              <a:rPr lang="en-GB" sz="1800" dirty="0" smtClean="0"/>
              <a:t> SEVIRI observations every 15 minutes over Africa, Europe, and parts of South America. This activity should be expanded to other geostationary sensors covering the Americas (e.g., GOES) and Australasia (e.g., MTSAT). </a:t>
            </a:r>
          </a:p>
          <a:p>
            <a:pPr marL="682625" lvl="0" indent="-219075">
              <a:buClr>
                <a:srgbClr val="002569"/>
              </a:buClr>
              <a:buNone/>
            </a:pPr>
            <a:endParaRPr lang="en-US" sz="1200" dirty="0" smtClean="0"/>
          </a:p>
          <a:p>
            <a:pPr lvl="0"/>
            <a:r>
              <a:rPr lang="en-US" sz="2000" dirty="0" smtClean="0"/>
              <a:t>Insect Disturbance</a:t>
            </a:r>
          </a:p>
          <a:p>
            <a:pPr marL="682625" indent="-219075">
              <a:buClr>
                <a:srgbClr val="002569"/>
              </a:buClr>
              <a:buFont typeface="Wingdings" pitchFamily="2" charset="2"/>
              <a:buChar char="Ø"/>
            </a:pPr>
            <a:r>
              <a:rPr lang="en-US" sz="1800" dirty="0" smtClean="0"/>
              <a:t>Operational </a:t>
            </a:r>
            <a:r>
              <a:rPr lang="en-US" sz="1800" dirty="0" smtClean="0">
                <a:solidFill>
                  <a:srgbClr val="002569"/>
                </a:solidFill>
              </a:rPr>
              <a:t>products</a:t>
            </a:r>
            <a:r>
              <a:rPr lang="en-US" sz="1800" dirty="0" smtClean="0"/>
              <a:t> for insect damage over larger areas are not available yet and </a:t>
            </a:r>
            <a:r>
              <a:rPr lang="en-US" sz="1800" dirty="0" smtClean="0">
                <a:solidFill>
                  <a:srgbClr val="800080"/>
                </a:solidFill>
              </a:rPr>
              <a:t>the suitability of remote sensing-based</a:t>
            </a:r>
            <a:r>
              <a:rPr lang="en-US" sz="1800" dirty="0" smtClean="0"/>
              <a:t> mapping depends on the form of the insect attack</a:t>
            </a:r>
            <a:r>
              <a:rPr lang="en-US" sz="1800" dirty="0" smtClean="0">
                <a:solidFill>
                  <a:schemeClr val="accent4"/>
                </a:solidFill>
              </a:rPr>
              <a:t>.   A synergistic radar-optical approach at high spatial resolution shows promise.</a:t>
            </a:r>
          </a:p>
          <a:p>
            <a:pPr marL="682625" lvl="0" indent="-219075">
              <a:buClr>
                <a:srgbClr val="002569"/>
              </a:buClr>
              <a:buFont typeface="Wingdings" pitchFamily="2" charset="2"/>
              <a:buChar char="Ø"/>
            </a:pPr>
            <a:r>
              <a:rPr lang="en-US" sz="1800" dirty="0" smtClean="0"/>
              <a:t>As a first step CEOS should contribute to the establishment of a global insect disturbance mapping initiative, suggested under RECCAP but not yet </a:t>
            </a:r>
            <a:r>
              <a:rPr lang="en-US" sz="1800" dirty="0" err="1" smtClean="0"/>
              <a:t>actioned</a:t>
            </a:r>
            <a:r>
              <a:rPr lang="en-US" sz="1800" dirty="0" smtClean="0"/>
              <a:t> under GEO.</a:t>
            </a:r>
          </a:p>
          <a:p>
            <a:pPr lvl="0"/>
            <a:endParaRPr lang="en-US" sz="1800" dirty="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86725" y="0"/>
            <a:ext cx="1819275"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57259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36063" y="-25462"/>
            <a:ext cx="9150350" cy="941387"/>
          </a:xfrm>
        </p:spPr>
        <p:txBody>
          <a:bodyPr/>
          <a:lstStyle/>
          <a:p>
            <a:r>
              <a:rPr lang="en-US" altLang="ja-JP" dirty="0" smtClean="0">
                <a:latin typeface="Century Gothic" charset="0"/>
                <a:ea typeface="ＭＳ Ｐゴシック" charset="0"/>
                <a:cs typeface="ＭＳ Ｐゴシック" charset="0"/>
              </a:rPr>
              <a:t>Challenges in Crafting the Way Forward: Integrative Approach is Paramount</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358932"/>
            <a:ext cx="9653954" cy="5297731"/>
          </a:xfrm>
        </p:spPr>
        <p:txBody>
          <a:bodyPr/>
          <a:lstStyle/>
          <a:p>
            <a:r>
              <a:rPr lang="en-AU" sz="2000" dirty="0" smtClean="0">
                <a:solidFill>
                  <a:srgbClr val="002569"/>
                </a:solidFill>
                <a:latin typeface="Tahoma" charset="0"/>
                <a:ea typeface="ＭＳ Ｐゴシック" charset="0"/>
                <a:cs typeface="ＭＳ Ｐゴシック" charset="0"/>
              </a:rPr>
              <a:t>Emphasizing the requirements for a holistic, integrated approach to space-based carbon observations, including observations of all domains and recognizing the essential nature of </a:t>
            </a:r>
            <a:r>
              <a:rPr lang="en-AU" sz="2000" i="1" dirty="0" smtClean="0">
                <a:solidFill>
                  <a:srgbClr val="002569"/>
                </a:solidFill>
                <a:latin typeface="Tahoma" charset="0"/>
                <a:ea typeface="ＭＳ Ｐゴシック" charset="0"/>
                <a:cs typeface="ＭＳ Ｐゴシック" charset="0"/>
              </a:rPr>
              <a:t>in situ</a:t>
            </a:r>
            <a:r>
              <a:rPr lang="en-AU" sz="2000" dirty="0" smtClean="0">
                <a:solidFill>
                  <a:srgbClr val="002569"/>
                </a:solidFill>
                <a:latin typeface="Tahoma" charset="0"/>
                <a:ea typeface="ＭＳ Ｐゴシック" charset="0"/>
                <a:cs typeface="ＭＳ Ｐゴシック" charset="0"/>
              </a:rPr>
              <a:t> observations, modelling, and supporting infrastructure.</a:t>
            </a:r>
          </a:p>
          <a:p>
            <a:pPr marL="682625" lvl="2" indent="-219075">
              <a:buFont typeface="Wingdings" charset="2"/>
              <a:buChar char="Ø"/>
              <a:defRPr/>
            </a:pPr>
            <a:r>
              <a:rPr lang="en-AU" sz="1800" dirty="0" smtClean="0">
                <a:solidFill>
                  <a:srgbClr val="002569"/>
                </a:solidFill>
                <a:ea typeface="ＭＳ Ｐゴシック" charset="0"/>
                <a:cs typeface="ＭＳ Ｐゴシック" charset="0"/>
              </a:rPr>
              <a:t>What happens in one part of the carbon cycle usually has implications for other parts and often causes feedbacks that affect the state and function of the entire carbon cycle</a:t>
            </a:r>
          </a:p>
          <a:p>
            <a:pPr marL="682625" lvl="2" indent="-219075">
              <a:buFont typeface="Wingdings" charset="2"/>
              <a:buChar char="Ø"/>
              <a:defRPr/>
            </a:pPr>
            <a:r>
              <a:rPr lang="en-AU" sz="1800" dirty="0" smtClean="0">
                <a:solidFill>
                  <a:srgbClr val="002569"/>
                </a:solidFill>
                <a:latin typeface="Tahoma" charset="0"/>
                <a:ea typeface="ＭＳ Ｐゴシック" charset="0"/>
                <a:cs typeface="ＭＳ Ｐゴシック" charset="0"/>
              </a:rPr>
              <a:t>Observations of stores / fluxes in one domain (land, ocean, or atmosphere) often cannot be understood or explained without observation of the others</a:t>
            </a:r>
          </a:p>
          <a:p>
            <a:pPr marL="1139825" lvl="3" indent="-219075">
              <a:buFont typeface="Wingdings" charset="2"/>
              <a:buChar char="Ø"/>
              <a:defRPr/>
            </a:pPr>
            <a:r>
              <a:rPr lang="en-AU" sz="1800" dirty="0" smtClean="0">
                <a:solidFill>
                  <a:srgbClr val="BF7400"/>
                </a:solidFill>
                <a:latin typeface="Tahoma" charset="0"/>
                <a:ea typeface="ＭＳ Ｐゴシック" charset="0"/>
                <a:cs typeface="ＭＳ Ｐゴシック" charset="0"/>
              </a:rPr>
              <a:t>Atmospheric observations of CO</a:t>
            </a:r>
            <a:r>
              <a:rPr lang="en-AU" sz="1800" baseline="-25000" dirty="0" smtClean="0">
                <a:solidFill>
                  <a:srgbClr val="BF7400"/>
                </a:solidFill>
                <a:latin typeface="Tahoma" charset="0"/>
                <a:ea typeface="ＭＳ Ｐゴシック" charset="0"/>
                <a:cs typeface="ＭＳ Ｐゴシック" charset="0"/>
              </a:rPr>
              <a:t>2</a:t>
            </a:r>
            <a:r>
              <a:rPr lang="en-AU" sz="1800" dirty="0" smtClean="0">
                <a:solidFill>
                  <a:srgbClr val="BF7400"/>
                </a:solidFill>
                <a:latin typeface="Tahoma" charset="0"/>
                <a:ea typeface="ＭＳ Ｐゴシック" charset="0"/>
                <a:cs typeface="ＭＳ Ｐゴシック" charset="0"/>
              </a:rPr>
              <a:t> locating sources and </a:t>
            </a:r>
            <a:r>
              <a:rPr lang="en-AU" dirty="0" smtClean="0">
                <a:solidFill>
                  <a:srgbClr val="BF7400"/>
                </a:solidFill>
                <a:latin typeface="Tahoma" charset="0"/>
                <a:ea typeface="ＭＳ Ｐゴシック" charset="0"/>
                <a:cs typeface="ＭＳ Ｐゴシック" charset="0"/>
              </a:rPr>
              <a:t>sinks cannot alone tell us what the source or sink is or why it might be changing</a:t>
            </a:r>
          </a:p>
          <a:p>
            <a:pPr marL="1139825" lvl="3" indent="-219075">
              <a:buFont typeface="Wingdings" charset="2"/>
              <a:buChar char="Ø"/>
              <a:defRPr/>
            </a:pPr>
            <a:r>
              <a:rPr lang="en-AU" dirty="0" smtClean="0">
                <a:solidFill>
                  <a:srgbClr val="BF7400"/>
                </a:solidFill>
                <a:latin typeface="Tahoma" charset="0"/>
                <a:ea typeface="ＭＳ Ｐゴシック" charset="0"/>
                <a:cs typeface="ＭＳ Ｐゴシック" charset="0"/>
              </a:rPr>
              <a:t>Observation-based estimates of terrestrial carbon stores (in aboveground biomass) cannot tell us about sequestration without observations of carbon harvested and carbon transported to rivers and oceans and its subsequent fate</a:t>
            </a:r>
          </a:p>
          <a:p>
            <a:pPr marL="1139825" lvl="3" indent="-219075">
              <a:buFont typeface="Wingdings" charset="2"/>
              <a:buChar char="Ø"/>
              <a:defRPr/>
            </a:pPr>
            <a:r>
              <a:rPr lang="en-AU" dirty="0" smtClean="0">
                <a:solidFill>
                  <a:srgbClr val="BF7400"/>
                </a:solidFill>
                <a:latin typeface="Tahoma" charset="0"/>
                <a:ea typeface="ＭＳ Ｐゴシック" charset="0"/>
                <a:cs typeface="ＭＳ Ｐゴシック" charset="0"/>
              </a:rPr>
              <a:t>When controlling processes change (due to ocean acidification or CO</a:t>
            </a:r>
            <a:r>
              <a:rPr lang="en-AU" baseline="-25000" dirty="0" smtClean="0">
                <a:solidFill>
                  <a:srgbClr val="BF7400"/>
                </a:solidFill>
                <a:latin typeface="Tahoma" charset="0"/>
                <a:ea typeface="ＭＳ Ｐゴシック" charset="0"/>
                <a:cs typeface="ＭＳ Ｐゴシック" charset="0"/>
              </a:rPr>
              <a:t>2</a:t>
            </a:r>
            <a:r>
              <a:rPr lang="en-AU" dirty="0" smtClean="0">
                <a:solidFill>
                  <a:srgbClr val="BF7400"/>
                </a:solidFill>
                <a:latin typeface="Tahoma" charset="0"/>
                <a:ea typeface="ＭＳ Ｐゴシック" charset="0"/>
                <a:cs typeface="ＭＳ Ｐゴシック" charset="0"/>
              </a:rPr>
              <a:t> fertilisation on land), analytical frameworks for interpreting observations very likely must change</a:t>
            </a:r>
          </a:p>
          <a:p>
            <a:pPr marL="1139825" lvl="3" indent="-219075">
              <a:buFont typeface="Wingdings" charset="2"/>
              <a:buChar char="Ø"/>
              <a:defRPr/>
            </a:pPr>
            <a:endParaRPr lang="en-AU" dirty="0" smtClean="0">
              <a:solidFill>
                <a:srgbClr val="BF7400"/>
              </a:solidFill>
              <a:latin typeface="Tahoma" charset="0"/>
              <a:ea typeface="ＭＳ Ｐゴシック" charset="0"/>
              <a:cs typeface="ＭＳ Ｐゴシック" charset="0"/>
            </a:endParaRPr>
          </a:p>
          <a:p>
            <a:pPr marL="1139825" lvl="3" indent="-219075">
              <a:buFont typeface="Wingdings" charset="2"/>
              <a:buChar char="Ø"/>
              <a:defRPr/>
            </a:pPr>
            <a:endParaRPr lang="en-AU" dirty="0" smtClean="0">
              <a:solidFill>
                <a:srgbClr val="BF7400"/>
              </a:solidFill>
              <a:latin typeface="Tahoma" charset="0"/>
              <a:ea typeface="ＭＳ Ｐゴシック" charset="0"/>
              <a:cs typeface="ＭＳ Ｐゴシック" charset="0"/>
            </a:endParaRPr>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55563"/>
            <a:ext cx="9150350" cy="941387"/>
          </a:xfrm>
        </p:spPr>
        <p:txBody>
          <a:bodyPr/>
          <a:lstStyle/>
          <a:p>
            <a:r>
              <a:rPr lang="en-US" altLang="ja-JP" dirty="0" smtClean="0">
                <a:latin typeface="Century Gothic" charset="0"/>
                <a:ea typeface="ＭＳ Ｐゴシック" charset="0"/>
                <a:cs typeface="ＭＳ Ｐゴシック" charset="0"/>
              </a:rPr>
              <a:t>Land Domain – Fires, Disturbance, and Degradation</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109105"/>
            <a:ext cx="9653954" cy="5297731"/>
          </a:xfrm>
        </p:spPr>
        <p:txBody>
          <a:bodyPr/>
          <a:lstStyle/>
          <a:p>
            <a:pPr lvl="1">
              <a:buClr>
                <a:srgbClr val="002569"/>
              </a:buClr>
              <a:buNone/>
            </a:pPr>
            <a:endParaRPr lang="en-CA" sz="1200" dirty="0" smtClean="0"/>
          </a:p>
          <a:p>
            <a:pPr lvl="0"/>
            <a:r>
              <a:rPr lang="en-US" sz="2000" dirty="0" smtClean="0"/>
              <a:t>Forest Degradation</a:t>
            </a:r>
          </a:p>
          <a:p>
            <a:pPr marL="682625" lvl="0" indent="-219075">
              <a:buFont typeface="Wingdings" pitchFamily="2" charset="2"/>
              <a:buChar char="Ø"/>
            </a:pPr>
            <a:r>
              <a:rPr lang="en-US" sz="1800" dirty="0" smtClean="0"/>
              <a:t>The time-scale of processes of forest degradation is in the order of a few years to a few decades. </a:t>
            </a:r>
          </a:p>
          <a:p>
            <a:pPr marL="682625" indent="-219075">
              <a:buFont typeface="Wingdings" pitchFamily="2" charset="2"/>
              <a:buChar char="Ø"/>
            </a:pPr>
            <a:r>
              <a:rPr lang="en-US" sz="1800" dirty="0" smtClean="0"/>
              <a:t>While major changes (deforestation, forest fragmentation, major canopy fires) are highly detectable, selective </a:t>
            </a:r>
            <a:r>
              <a:rPr lang="en-US" sz="1800" dirty="0"/>
              <a:t>logging and thinning, forest surface fires, a range of edge and small scale effects are only marginally </a:t>
            </a:r>
            <a:r>
              <a:rPr lang="en-US" sz="1800" dirty="0" smtClean="0"/>
              <a:t>detectable.</a:t>
            </a:r>
            <a:endParaRPr lang="en-US" sz="1800" dirty="0"/>
          </a:p>
          <a:p>
            <a:pPr marL="682625" indent="-219075">
              <a:buFont typeface="Wingdings" pitchFamily="2" charset="2"/>
              <a:buChar char="Ø"/>
            </a:pPr>
            <a:r>
              <a:rPr lang="en-US" sz="1800" dirty="0"/>
              <a:t>Only a representation of land cover as a continuous field of several biophysical variables can lead to an accurate detection of forest </a:t>
            </a:r>
            <a:r>
              <a:rPr lang="en-US" sz="1800" dirty="0" smtClean="0"/>
              <a:t>degradation.</a:t>
            </a:r>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86725" y="0"/>
            <a:ext cx="1819275"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Land Domain </a:t>
            </a:r>
            <a:r>
              <a:rPr lang="en-US" altLang="ja-JP" dirty="0">
                <a:latin typeface="Century Gothic" charset="0"/>
                <a:ea typeface="ＭＳ Ｐゴシック" charset="0"/>
                <a:cs typeface="ＭＳ Ｐゴシック" charset="0"/>
              </a:rPr>
              <a:t>– </a:t>
            </a:r>
            <a:r>
              <a:rPr lang="en-US" altLang="ja-JP" dirty="0" smtClean="0">
                <a:latin typeface="Century Gothic" charset="0"/>
                <a:ea typeface="ＭＳ Ｐゴシック" charset="0"/>
                <a:cs typeface="ＭＳ Ｐゴシック" charset="0"/>
              </a:rPr>
              <a:t>Biophysical Properties</a:t>
            </a:r>
            <a:endParaRPr lang="en-US" altLang="ja-JP"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109105"/>
            <a:ext cx="9653954" cy="5297731"/>
          </a:xfrm>
        </p:spPr>
        <p:txBody>
          <a:bodyPr/>
          <a:lstStyle/>
          <a:p>
            <a:pPr lvl="1">
              <a:buClr>
                <a:srgbClr val="002569"/>
              </a:buClr>
              <a:buNone/>
            </a:pPr>
            <a:endParaRPr lang="en-CA" sz="1200" dirty="0" smtClean="0"/>
          </a:p>
          <a:p>
            <a:pPr lvl="0"/>
            <a:r>
              <a:rPr lang="en-US" sz="2000" dirty="0" smtClean="0"/>
              <a:t>Fraction of Absorbed Photosynthetically Active Radiation (FAPAR) and Leaf Area Index (LAI)</a:t>
            </a:r>
          </a:p>
          <a:p>
            <a:pPr marL="682625" lvl="0" indent="-219075">
              <a:buFont typeface="Wingdings" pitchFamily="2" charset="2"/>
              <a:buChar char="Ø"/>
            </a:pPr>
            <a:r>
              <a:rPr lang="en-GB" sz="1800" dirty="0"/>
              <a:t>There is no adequate global FAPAR </a:t>
            </a:r>
            <a:r>
              <a:rPr lang="en-GB" sz="1800" dirty="0" smtClean="0"/>
              <a:t>of LAI ECV </a:t>
            </a:r>
            <a:r>
              <a:rPr lang="en-GB" sz="1800" dirty="0"/>
              <a:t>for historical and current </a:t>
            </a:r>
            <a:r>
              <a:rPr lang="en-GB" sz="1800" dirty="0" smtClean="0"/>
              <a:t>periods. The large systematic biases among the magnitudes of existing products, which otherwise exhibit generally consistent seasonal variability need to be addressed.</a:t>
            </a:r>
            <a:endParaRPr lang="en-US" sz="1800" dirty="0" smtClean="0"/>
          </a:p>
          <a:p>
            <a:pPr marL="682625" lvl="0" indent="-219075">
              <a:buFont typeface="Wingdings" pitchFamily="2" charset="2"/>
              <a:buChar char="Ø"/>
            </a:pPr>
            <a:r>
              <a:rPr lang="en-GB" sz="1800" dirty="0"/>
              <a:t>Coordinated international </a:t>
            </a:r>
            <a:r>
              <a:rPr lang="en-GB" sz="1800" dirty="0" err="1"/>
              <a:t>intercomparison</a:t>
            </a:r>
            <a:r>
              <a:rPr lang="en-GB" sz="1800" dirty="0"/>
              <a:t>, benchmarking and accuracy assessment is required to track improvements </a:t>
            </a:r>
            <a:r>
              <a:rPr lang="en-GB" sz="1800" dirty="0" smtClean="0"/>
              <a:t>and networks of in situ experimental sites should be expanded to become representative of a wider range of </a:t>
            </a:r>
            <a:r>
              <a:rPr lang="en-GB" sz="1800" dirty="0"/>
              <a:t>biomes. Current in situ methodologies should be evaluated </a:t>
            </a:r>
            <a:r>
              <a:rPr lang="en-GB" sz="1800" dirty="0" smtClean="0"/>
              <a:t>to </a:t>
            </a:r>
            <a:r>
              <a:rPr lang="en-GB" sz="1800" dirty="0"/>
              <a:t>assess their conformity </a:t>
            </a:r>
            <a:r>
              <a:rPr lang="en-GB" sz="1800" dirty="0" smtClean="0"/>
              <a:t>and produce standard protocols</a:t>
            </a:r>
          </a:p>
          <a:p>
            <a:pPr marL="682625" indent="-219075">
              <a:buFont typeface="Wingdings" pitchFamily="2" charset="2"/>
              <a:buChar char="Ø"/>
            </a:pPr>
            <a:r>
              <a:rPr lang="en-GB" sz="1800" dirty="0" smtClean="0"/>
              <a:t>FAPAR and LAI products at spatial resolutions of the order of 100 to 300 m are feasible from sensors such as MODIS, MISR, MERIS, but </a:t>
            </a:r>
            <a:r>
              <a:rPr lang="en-GB" sz="1800" dirty="0"/>
              <a:t>are not operationally generated </a:t>
            </a:r>
            <a:r>
              <a:rPr lang="en-GB" sz="1800" dirty="0" smtClean="0"/>
              <a:t>today.</a:t>
            </a:r>
          </a:p>
          <a:p>
            <a:pPr marL="682625" lvl="0" indent="-219075">
              <a:buFont typeface="Wingdings" pitchFamily="2" charset="2"/>
              <a:buChar char="Ø"/>
            </a:pPr>
            <a:r>
              <a:rPr lang="en-GB" sz="1800" dirty="0"/>
              <a:t>The documentation associated with </a:t>
            </a:r>
            <a:r>
              <a:rPr lang="en-GB" sz="1800" dirty="0" smtClean="0"/>
              <a:t>FAPAR and LAI </a:t>
            </a:r>
            <a:r>
              <a:rPr lang="en-GB" sz="1800" dirty="0"/>
              <a:t>data sets should include detailed information on the assumptions and models used in </a:t>
            </a:r>
            <a:r>
              <a:rPr lang="en-GB" sz="1800" dirty="0" smtClean="0"/>
              <a:t>their generation.</a:t>
            </a:r>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86725" y="0"/>
            <a:ext cx="1819275"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Land Domain - Fossil Fuel Emissions</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109105"/>
            <a:ext cx="9653954" cy="5297731"/>
          </a:xfrm>
        </p:spPr>
        <p:txBody>
          <a:bodyPr/>
          <a:lstStyle/>
          <a:p>
            <a:pPr lvl="1">
              <a:buClr>
                <a:srgbClr val="002569"/>
              </a:buClr>
              <a:buNone/>
            </a:pPr>
            <a:endParaRPr lang="en-CA" sz="1200" dirty="0" smtClean="0"/>
          </a:p>
          <a:p>
            <a:pPr lvl="0"/>
            <a:r>
              <a:rPr lang="en-US" sz="2000" dirty="0" smtClean="0"/>
              <a:t>Night Time Lights</a:t>
            </a:r>
          </a:p>
          <a:p>
            <a:pPr lvl="1">
              <a:buClr>
                <a:srgbClr val="002569"/>
              </a:buClr>
              <a:buFont typeface="Wingdings" pitchFamily="2" charset="2"/>
              <a:buChar char="Ø"/>
            </a:pPr>
            <a:r>
              <a:rPr lang="en-US" sz="1800" dirty="0" smtClean="0"/>
              <a:t>DMSP-OLS </a:t>
            </a:r>
            <a:r>
              <a:rPr lang="en-US" sz="1800" dirty="0" smtClean="0">
                <a:solidFill>
                  <a:srgbClr val="800080"/>
                </a:solidFill>
              </a:rPr>
              <a:t>(also now </a:t>
            </a:r>
            <a:r>
              <a:rPr lang="en-US" sz="1800" dirty="0" err="1" smtClean="0">
                <a:solidFill>
                  <a:srgbClr val="800080"/>
                </a:solidFill>
              </a:rPr>
              <a:t>Suomi</a:t>
            </a:r>
            <a:r>
              <a:rPr lang="en-US" sz="1800" dirty="0" smtClean="0">
                <a:solidFill>
                  <a:srgbClr val="800080"/>
                </a:solidFill>
              </a:rPr>
              <a:t> NPP VIIRS) </a:t>
            </a:r>
            <a:r>
              <a:rPr lang="en-US" sz="1800" dirty="0" smtClean="0"/>
              <a:t>used for night-time light detection; relationship between night-time lights, urban areas, population size, and energy use has been used to estimate fossil fuel CO</a:t>
            </a:r>
            <a:r>
              <a:rPr lang="en-US" sz="1800" baseline="-25000" dirty="0" smtClean="0"/>
              <a:t>2</a:t>
            </a:r>
            <a:r>
              <a:rPr lang="en-US" sz="1800" dirty="0" smtClean="0"/>
              <a:t> emissions</a:t>
            </a:r>
          </a:p>
          <a:p>
            <a:pPr lvl="1">
              <a:buClr>
                <a:srgbClr val="002569"/>
              </a:buClr>
              <a:buFont typeface="Wingdings" pitchFamily="2" charset="2"/>
              <a:buChar char="Ø"/>
            </a:pPr>
            <a:endParaRPr lang="en-US" sz="1800" dirty="0" smtClean="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86725" y="0"/>
            <a:ext cx="1819275"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5082274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Land Domain - Other</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109105"/>
            <a:ext cx="9653954" cy="5297731"/>
          </a:xfrm>
        </p:spPr>
        <p:txBody>
          <a:bodyPr/>
          <a:lstStyle/>
          <a:p>
            <a:pPr lvl="1">
              <a:buClr>
                <a:srgbClr val="002569"/>
              </a:buClr>
              <a:buNone/>
            </a:pPr>
            <a:endParaRPr lang="en-CA" sz="1200" dirty="0" smtClean="0"/>
          </a:p>
          <a:p>
            <a:pPr lvl="0"/>
            <a:r>
              <a:rPr lang="en-US" sz="2000" dirty="0" err="1" smtClean="0"/>
              <a:t>Phenology</a:t>
            </a:r>
            <a:r>
              <a:rPr lang="en-US" sz="2000" dirty="0" smtClean="0"/>
              <a:t> (Seasonal Cycles)</a:t>
            </a:r>
          </a:p>
          <a:p>
            <a:pPr marL="682625" lvl="0" indent="-219075">
              <a:buClr>
                <a:srgbClr val="002569"/>
              </a:buClr>
              <a:buFont typeface="Wingdings" pitchFamily="2" charset="2"/>
              <a:buChar char="Ø"/>
            </a:pPr>
            <a:r>
              <a:rPr lang="en-US" sz="1800" dirty="0" smtClean="0"/>
              <a:t>A shift in spring phenology can induce a major change in the gross primary productivity of a forest, hence phenology appears to be a key factor in the calculation of annual carbon exchange</a:t>
            </a:r>
          </a:p>
          <a:p>
            <a:pPr marL="682625" lvl="0" indent="-219075">
              <a:buClr>
                <a:srgbClr val="002569"/>
              </a:buClr>
              <a:buFont typeface="Wingdings" pitchFamily="2" charset="2"/>
              <a:buChar char="Ø"/>
            </a:pPr>
            <a:r>
              <a:rPr lang="en-US" sz="1800" dirty="0" smtClean="0"/>
              <a:t>Long-term satellite time-series data is essential to map spatial patterns of the phenology metrics and their inter-annual variability</a:t>
            </a:r>
          </a:p>
          <a:p>
            <a:pPr marL="682625" lvl="0" indent="-219075">
              <a:buClr>
                <a:srgbClr val="002569"/>
              </a:buClr>
              <a:buFont typeface="Wingdings" pitchFamily="2" charset="2"/>
              <a:buChar char="Ø"/>
            </a:pPr>
            <a:r>
              <a:rPr lang="en-US" sz="1800" dirty="0" smtClean="0"/>
              <a:t>Independent ground validation of remotely sensed, land surface phenology products remains a significant challenge in this field of study.</a:t>
            </a:r>
          </a:p>
          <a:p>
            <a:pPr marL="682625" lvl="0" indent="-219075">
              <a:buClr>
                <a:srgbClr val="002569"/>
              </a:buClr>
              <a:buFont typeface="Wingdings" pitchFamily="2" charset="2"/>
              <a:buChar char="Ø"/>
            </a:pPr>
            <a:r>
              <a:rPr lang="en-US" sz="1800" dirty="0" smtClean="0"/>
              <a:t>Satellite passive microwave remote sensing based Vegetation Optical Depth (VOD) parameter may expand the breadth of phenology information, overcome many of the limitations affecting satellite optical-infrared remote sensing and advance global LSP monitoring capabilities</a:t>
            </a:r>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86725" y="0"/>
            <a:ext cx="1819275"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Land Domain - Other</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109105"/>
            <a:ext cx="9653954" cy="5297731"/>
          </a:xfrm>
        </p:spPr>
        <p:txBody>
          <a:bodyPr/>
          <a:lstStyle/>
          <a:p>
            <a:pPr lvl="1">
              <a:buClr>
                <a:srgbClr val="002569"/>
              </a:buClr>
              <a:buNone/>
            </a:pPr>
            <a:endParaRPr lang="en-CA" sz="1200" dirty="0" smtClean="0"/>
          </a:p>
          <a:p>
            <a:pPr lvl="0"/>
            <a:r>
              <a:rPr lang="en-US" sz="2000" dirty="0" smtClean="0">
                <a:solidFill>
                  <a:srgbClr val="3333CC"/>
                </a:solidFill>
              </a:rPr>
              <a:t>Soil Moisture, Global near-surface soil moisture maps</a:t>
            </a:r>
          </a:p>
          <a:p>
            <a:pPr marL="682625" lvl="0" indent="-219075">
              <a:buClr>
                <a:srgbClr val="002569"/>
              </a:buClr>
              <a:buFont typeface="Wingdings" pitchFamily="2" charset="2"/>
              <a:buChar char="Ø"/>
            </a:pPr>
            <a:r>
              <a:rPr lang="en-GB" sz="1800" dirty="0" smtClean="0">
                <a:solidFill>
                  <a:srgbClr val="3333CC"/>
                </a:solidFill>
              </a:rPr>
              <a:t>There are now many microwave satellites that can provide useful soil moisture information (e.g. SMMR, TMI, AMSR-E and SMOS). However, the higher-level processing and reprocessing capabilities are far from adequate. </a:t>
            </a:r>
            <a:endParaRPr lang="en-US" sz="1800" dirty="0" smtClean="0">
              <a:solidFill>
                <a:srgbClr val="3333CC"/>
              </a:solidFill>
            </a:endParaRPr>
          </a:p>
          <a:p>
            <a:pPr marL="682625" indent="-219075">
              <a:buClr>
                <a:srgbClr val="002569"/>
              </a:buClr>
              <a:buFont typeface="Wingdings" pitchFamily="2" charset="2"/>
              <a:buChar char="Ø"/>
            </a:pPr>
            <a:r>
              <a:rPr lang="en-GB" sz="1800" dirty="0" smtClean="0">
                <a:solidFill>
                  <a:srgbClr val="3333CC"/>
                </a:solidFill>
              </a:rPr>
              <a:t>ERS </a:t>
            </a:r>
            <a:r>
              <a:rPr lang="en-GB" sz="1800" dirty="0" err="1" smtClean="0">
                <a:solidFill>
                  <a:srgbClr val="3333CC"/>
                </a:solidFill>
              </a:rPr>
              <a:t>scatterometer</a:t>
            </a:r>
            <a:r>
              <a:rPr lang="en-GB" sz="1800" dirty="0" smtClean="0">
                <a:solidFill>
                  <a:srgbClr val="3333CC"/>
                </a:solidFill>
              </a:rPr>
              <a:t> </a:t>
            </a:r>
            <a:r>
              <a:rPr lang="en-GB" sz="1800" dirty="0">
                <a:solidFill>
                  <a:srgbClr val="3333CC"/>
                </a:solidFill>
              </a:rPr>
              <a:t>data have been used for global soil moisture estimation at a scale of 50 km and are now being continued with ASCAT on </a:t>
            </a:r>
            <a:r>
              <a:rPr lang="en-GB" sz="1800" dirty="0" err="1">
                <a:solidFill>
                  <a:srgbClr val="3333CC"/>
                </a:solidFill>
              </a:rPr>
              <a:t>Metop</a:t>
            </a:r>
            <a:r>
              <a:rPr lang="en-GB" sz="1800" dirty="0">
                <a:solidFill>
                  <a:srgbClr val="3333CC"/>
                </a:solidFill>
              </a:rPr>
              <a:t>.  </a:t>
            </a:r>
            <a:endParaRPr lang="en-GB" sz="1800" dirty="0" smtClean="0">
              <a:solidFill>
                <a:srgbClr val="3333CC"/>
              </a:solidFill>
            </a:endParaRPr>
          </a:p>
          <a:p>
            <a:pPr marL="682625" lvl="0" indent="-219075">
              <a:buClr>
                <a:srgbClr val="002569"/>
              </a:buClr>
              <a:buFont typeface="Wingdings" pitchFamily="2" charset="2"/>
              <a:buChar char="Ø"/>
            </a:pPr>
            <a:r>
              <a:rPr lang="en-GB" sz="1800" dirty="0">
                <a:solidFill>
                  <a:srgbClr val="3333CC"/>
                </a:solidFill>
              </a:rPr>
              <a:t>U</a:t>
            </a:r>
            <a:r>
              <a:rPr lang="en-GB" sz="1800" dirty="0" smtClean="0">
                <a:solidFill>
                  <a:srgbClr val="3333CC"/>
                </a:solidFill>
              </a:rPr>
              <a:t>sing all these different satellite datasets one could build a long-term soil moisture record. </a:t>
            </a:r>
          </a:p>
          <a:p>
            <a:pPr marL="682625" lvl="0" indent="-219075">
              <a:buClr>
                <a:srgbClr val="002569"/>
              </a:buClr>
              <a:buFont typeface="Wingdings" pitchFamily="2" charset="2"/>
              <a:buChar char="Ø"/>
            </a:pPr>
            <a:r>
              <a:rPr lang="en-GB" sz="1800" dirty="0" smtClean="0">
                <a:solidFill>
                  <a:srgbClr val="3333CC"/>
                </a:solidFill>
              </a:rPr>
              <a:t>This requires also tying to in situ observations (through the recent Global SM Network) to derive at depth interpretation (5-10cm and beyond) of the soil skin observations.</a:t>
            </a:r>
          </a:p>
          <a:p>
            <a:pPr marL="682625" lvl="0" indent="-219075">
              <a:buClr>
                <a:srgbClr val="002569"/>
              </a:buClr>
              <a:buFont typeface="Wingdings" pitchFamily="2" charset="2"/>
              <a:buChar char="Ø"/>
            </a:pPr>
            <a:r>
              <a:rPr lang="en-US" sz="1800" dirty="0" smtClean="0">
                <a:solidFill>
                  <a:srgbClr val="3333CC"/>
                </a:solidFill>
              </a:rPr>
              <a:t>The resolution of these observations is limiting for many applications and future systems should look at improving the spatial resolution as well as temporal revisit. </a:t>
            </a:r>
          </a:p>
          <a:p>
            <a:pPr marL="682625" lvl="0" indent="-219075">
              <a:buClr>
                <a:srgbClr val="002569"/>
              </a:buClr>
              <a:buFont typeface="Wingdings" pitchFamily="2" charset="2"/>
              <a:buChar char="Ø"/>
            </a:pPr>
            <a:r>
              <a:rPr lang="en-GB" sz="1800" dirty="0">
                <a:solidFill>
                  <a:srgbClr val="3333CC"/>
                </a:solidFill>
              </a:rPr>
              <a:t>AMSR-E-derived soil-moisture results are currently available from NASA for the Aqua time period (2002-present</a:t>
            </a:r>
            <a:r>
              <a:rPr lang="en-GB" sz="1800" dirty="0" smtClean="0">
                <a:solidFill>
                  <a:srgbClr val="3333CC"/>
                </a:solidFill>
              </a:rPr>
              <a:t>). ESA SMOS provides new observations but is affected by Radio Frequency Interference in some regions. CEOS needs to tackle this problem.</a:t>
            </a:r>
            <a:endParaRPr lang="en-US" sz="1800" dirty="0">
              <a:solidFill>
                <a:srgbClr val="3333CC"/>
              </a:solidFill>
            </a:endParaRPr>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86725" y="0"/>
            <a:ext cx="1819275"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a:xfrm>
            <a:off x="3739482" y="1087648"/>
            <a:ext cx="3899809" cy="2303733"/>
          </a:xfrm>
        </p:spPr>
        <p:txBody>
          <a:bodyPr/>
          <a:lstStyle/>
          <a:p>
            <a:r>
              <a:rPr lang="en-CA" dirty="0" smtClean="0">
                <a:latin typeface="Calibri" charset="0"/>
                <a:ea typeface="ＭＳ Ｐゴシック" charset="0"/>
                <a:cs typeface="ＭＳ Ｐゴシック" charset="0"/>
              </a:rPr>
              <a:t>Actions and Recommendations:  Integration</a:t>
            </a:r>
            <a:endParaRPr lang="en-CA" dirty="0">
              <a:latin typeface="Calibri" charset="0"/>
              <a:ea typeface="ＭＳ Ｐゴシック" charset="0"/>
              <a:cs typeface="ＭＳ Ｐゴシック" charset="0"/>
            </a:endParaRPr>
          </a:p>
        </p:txBody>
      </p:sp>
      <p:pic>
        <p:nvPicPr>
          <p:cNvPr id="205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92975" y="58738"/>
            <a:ext cx="2573338" cy="318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6" name="Subtitle 75"/>
          <p:cNvSpPr>
            <a:spLocks noGrp="1"/>
          </p:cNvSpPr>
          <p:nvPr>
            <p:ph type="subTitle" sz="quarter" idx="1"/>
          </p:nvPr>
        </p:nvSpPr>
        <p:spPr/>
        <p:txBody>
          <a:bodyPr/>
          <a:lstStyle/>
          <a:p>
            <a:r>
              <a:rPr lang="en-US" dirty="0" smtClean="0"/>
              <a:t> </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Integration:  CEOS Actions</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352180"/>
            <a:ext cx="9653954" cy="5297731"/>
          </a:xfrm>
        </p:spPr>
        <p:txBody>
          <a:bodyPr/>
          <a:lstStyle/>
          <a:p>
            <a:pPr>
              <a:buNone/>
            </a:pPr>
            <a:r>
              <a:rPr lang="en-GB" sz="2000" dirty="0" smtClean="0"/>
              <a:t>General</a:t>
            </a:r>
          </a:p>
          <a:p>
            <a:r>
              <a:rPr lang="en-GB" sz="2000" dirty="0" smtClean="0"/>
              <a:t>To establish better links to the carbon cycle community in general and specifically focusing collective efforts on data provision for major model-data </a:t>
            </a:r>
            <a:r>
              <a:rPr lang="en-GB" sz="2000" dirty="0" err="1" smtClean="0"/>
              <a:t>intercomparison</a:t>
            </a:r>
            <a:r>
              <a:rPr lang="en-GB" sz="2000" dirty="0" smtClean="0"/>
              <a:t> efforts.</a:t>
            </a:r>
            <a:endParaRPr lang="en-US" sz="2000" dirty="0" smtClean="0"/>
          </a:p>
          <a:p>
            <a:pPr lvl="0"/>
            <a:r>
              <a:rPr lang="en-GB" sz="2000" dirty="0"/>
              <a:t>Collaborate in the development and strengthening of existing Key Science Bodies following, for example, IOCCP and GHRSST.</a:t>
            </a:r>
            <a:endParaRPr lang="en-US" sz="2000" dirty="0"/>
          </a:p>
          <a:p>
            <a:pPr lvl="0"/>
            <a:r>
              <a:rPr lang="en-GB" sz="2000" dirty="0" smtClean="0"/>
              <a:t>Identify </a:t>
            </a:r>
            <a:r>
              <a:rPr lang="en-GB" sz="2000" dirty="0"/>
              <a:t>the priority measurements to meet carbon cycle science and policy needs and target those measurements in future sensor calls.</a:t>
            </a:r>
            <a:endParaRPr lang="en-US" sz="2000" dirty="0"/>
          </a:p>
          <a:p>
            <a:pPr lvl="0"/>
            <a:r>
              <a:rPr lang="en-GB" sz="2000" dirty="0"/>
              <a:t>Ensure that the carbon cycle community is actively engaged in the sensor selection process (not just associated to proposals)  and in particular sensor and platform development.</a:t>
            </a:r>
            <a:endParaRPr lang="en-US" sz="2000" dirty="0"/>
          </a:p>
          <a:p>
            <a:r>
              <a:rPr lang="en-GB" sz="2000" dirty="0"/>
              <a:t>Reinforce multi-agency planning for satellites to ensure the priority observations are made in the future, whilst the baseline observations for carbon cycle science and long-term archive is maintained</a:t>
            </a:r>
            <a:r>
              <a:rPr lang="en-GB" sz="2000" dirty="0" smtClean="0"/>
              <a:t>.</a:t>
            </a:r>
          </a:p>
          <a:p>
            <a:r>
              <a:rPr lang="en-GB" sz="2000" dirty="0" smtClean="0"/>
              <a:t>Strengthen </a:t>
            </a:r>
            <a:r>
              <a:rPr lang="en-GB" sz="2000" dirty="0"/>
              <a:t>mechanisms </a:t>
            </a:r>
            <a:r>
              <a:rPr lang="en-GB" sz="2000" dirty="0" smtClean="0"/>
              <a:t>for </a:t>
            </a:r>
            <a:r>
              <a:rPr lang="en-GB" sz="2000" dirty="0" smtClean="0">
                <a:solidFill>
                  <a:srgbClr val="7030A0"/>
                </a:solidFill>
              </a:rPr>
              <a:t>higher-level produce generation</a:t>
            </a:r>
            <a:r>
              <a:rPr lang="en-GB" sz="2000" dirty="0" smtClean="0"/>
              <a:t>, </a:t>
            </a:r>
            <a:r>
              <a:rPr lang="en-GB" sz="2000" dirty="0"/>
              <a:t>product validation, cross-calibration and methodological </a:t>
            </a:r>
            <a:r>
              <a:rPr lang="en-GB" sz="2000" dirty="0" err="1" smtClean="0"/>
              <a:t>intercomparison</a:t>
            </a:r>
            <a:r>
              <a:rPr lang="en-GB" sz="2000" dirty="0"/>
              <a:t>.</a:t>
            </a:r>
            <a:endParaRPr lang="en-US" sz="2000" dirty="0"/>
          </a:p>
          <a:p>
            <a:pPr lvl="0"/>
            <a:endParaRPr lang="en-GB" sz="2000" dirty="0" smtClean="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Integration:  CEOS Actions</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294305"/>
            <a:ext cx="9653954" cy="5297731"/>
          </a:xfrm>
        </p:spPr>
        <p:txBody>
          <a:bodyPr/>
          <a:lstStyle/>
          <a:p>
            <a:pPr>
              <a:buNone/>
            </a:pPr>
            <a:r>
              <a:rPr lang="en-GB" sz="2000" dirty="0" smtClean="0"/>
              <a:t>Spatial Integration</a:t>
            </a:r>
            <a:endParaRPr lang="en-US" sz="2000" dirty="0" smtClean="0"/>
          </a:p>
          <a:p>
            <a:pPr lvl="0"/>
            <a:r>
              <a:rPr lang="en-GB" sz="2000" dirty="0" smtClean="0"/>
              <a:t>Convene workshops on the interface between models (land-ocean-atmosphere) of the carbon cycle and satellite data products to reconcile methodological differences and spatial compatibility.</a:t>
            </a:r>
            <a:endParaRPr lang="en-US" sz="2000" dirty="0" smtClean="0"/>
          </a:p>
          <a:p>
            <a:pPr lvl="0"/>
            <a:r>
              <a:rPr lang="en-GB" sz="2000" dirty="0" smtClean="0"/>
              <a:t>Promote consistency between space agency efforts addressing specific aspects of the carbon cycle to ensure compatibility between studies conducted at different resolutions e.g. FCT v global model (FCT sites to become validation supersites in addition to existing infrastructures).</a:t>
            </a:r>
          </a:p>
          <a:p>
            <a:pPr lvl="0">
              <a:buNone/>
            </a:pPr>
            <a:endParaRPr lang="en-GB" sz="1200" dirty="0" smtClean="0"/>
          </a:p>
          <a:p>
            <a:pPr>
              <a:buNone/>
            </a:pPr>
            <a:r>
              <a:rPr lang="en-GB" sz="2000" dirty="0"/>
              <a:t>Temporal Integration</a:t>
            </a:r>
            <a:endParaRPr lang="en-US" sz="2000" dirty="0"/>
          </a:p>
          <a:p>
            <a:pPr lvl="0"/>
            <a:r>
              <a:rPr lang="en-GB" sz="2000" dirty="0"/>
              <a:t>Ensure that the products required for carbon studies in terms of their temporal resolution are available to the carbon cycle community. These require identification with the carbon cycle community since different temporal resolutions are required for different purposes</a:t>
            </a:r>
            <a:endParaRPr lang="en-US" sz="2000" dirty="0"/>
          </a:p>
          <a:p>
            <a:pPr lvl="0"/>
            <a:r>
              <a:rPr lang="en-GB" sz="2000" dirty="0"/>
              <a:t>Ensure there is a continuous interface between the research </a:t>
            </a:r>
            <a:r>
              <a:rPr lang="en-GB" sz="2000" dirty="0" smtClean="0"/>
              <a:t>(</a:t>
            </a:r>
            <a:r>
              <a:rPr lang="en-GB" sz="2000" dirty="0"/>
              <a:t>ESA, NASA et al) and </a:t>
            </a:r>
            <a:r>
              <a:rPr lang="en-GB" sz="2000" dirty="0" smtClean="0"/>
              <a:t>operational mandated agencies </a:t>
            </a:r>
            <a:r>
              <a:rPr lang="en-GB" sz="2000" dirty="0"/>
              <a:t>(NOAA, </a:t>
            </a:r>
            <a:r>
              <a:rPr lang="en-GB" sz="2000" dirty="0" err="1"/>
              <a:t>Eumetsat</a:t>
            </a:r>
            <a:r>
              <a:rPr lang="en-GB" sz="2000" dirty="0"/>
              <a:t> et al) </a:t>
            </a:r>
            <a:r>
              <a:rPr lang="en-GB" sz="2000" dirty="0" smtClean="0"/>
              <a:t>for planning long</a:t>
            </a:r>
            <a:r>
              <a:rPr lang="en-GB" sz="2000" dirty="0"/>
              <a:t>-term continuity </a:t>
            </a:r>
            <a:r>
              <a:rPr lang="en-GB" sz="2000" dirty="0" smtClean="0"/>
              <a:t>of successful </a:t>
            </a:r>
            <a:r>
              <a:rPr lang="en-GB" sz="2000" dirty="0"/>
              <a:t>research </a:t>
            </a:r>
            <a:r>
              <a:rPr lang="en-GB" sz="2000" dirty="0" smtClean="0"/>
              <a:t>systems.</a:t>
            </a:r>
            <a:endParaRPr lang="en-US" sz="2000" dirty="0"/>
          </a:p>
          <a:p>
            <a:pPr lvl="0"/>
            <a:endParaRPr lang="en-US" sz="2000" dirty="0" smtClean="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Integration:  CEOS Actions</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352180"/>
            <a:ext cx="9653954" cy="5297731"/>
          </a:xfrm>
        </p:spPr>
        <p:txBody>
          <a:bodyPr/>
          <a:lstStyle/>
          <a:p>
            <a:pPr>
              <a:buNone/>
            </a:pPr>
            <a:r>
              <a:rPr lang="en-US" sz="2000" dirty="0" smtClean="0"/>
              <a:t>Data in Support of Policy and Carbon Management</a:t>
            </a:r>
          </a:p>
          <a:p>
            <a:pPr lvl="0"/>
            <a:r>
              <a:rPr lang="en-GB" sz="2000" dirty="0" smtClean="0"/>
              <a:t>Encourage the development of experiments designed to evaluate policy needs following the model of FCT.</a:t>
            </a:r>
            <a:endParaRPr lang="en-US" sz="2000" dirty="0" smtClean="0"/>
          </a:p>
          <a:p>
            <a:pPr lvl="0"/>
            <a:r>
              <a:rPr lang="en-GB" sz="2000" dirty="0" smtClean="0"/>
              <a:t>Ensure that the data required in a) are supplied and mechanisms developed to ensure these data are effectively evaluated using funding streams available at individual space agency level. </a:t>
            </a:r>
            <a:endParaRPr lang="en-US" sz="2000" dirty="0" smtClean="0"/>
          </a:p>
          <a:p>
            <a:pPr lvl="0"/>
            <a:r>
              <a:rPr lang="en-GB" sz="2000" dirty="0" smtClean="0"/>
              <a:t>Identify the priority missing components for emissions/storage/stock assessment that are capable of being addressed with satellite data sources</a:t>
            </a:r>
            <a:endParaRPr lang="en-US" sz="2000" dirty="0" smtClean="0"/>
          </a:p>
          <a:p>
            <a:pPr lvl="0"/>
            <a:r>
              <a:rPr lang="en-GB" sz="2000" dirty="0" smtClean="0"/>
              <a:t>Encourage the development of these experiments in line with required in situ observation needs in addition to the satellite observations (e.g. for FCT are in situ observations present and models/methodologies available?)</a:t>
            </a:r>
            <a:endParaRPr lang="en-US" sz="2000" dirty="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Integration:  CEOS Actions</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352180"/>
            <a:ext cx="9653954" cy="5297731"/>
          </a:xfrm>
        </p:spPr>
        <p:txBody>
          <a:bodyPr/>
          <a:lstStyle/>
          <a:p>
            <a:pPr>
              <a:buNone/>
            </a:pPr>
            <a:r>
              <a:rPr lang="en-US" sz="2000" dirty="0" smtClean="0"/>
              <a:t>Data Harmonisation, Uncertainty, Traceability, and Consistency</a:t>
            </a:r>
          </a:p>
          <a:p>
            <a:pPr lvl="0"/>
            <a:r>
              <a:rPr lang="en-GB" sz="2000" dirty="0" smtClean="0"/>
              <a:t>Develop (with WG Climate and WGCV) effective protocols for the generation of products from individual satellites and platforms and implement these to ensure long-term consistent datasets</a:t>
            </a:r>
            <a:endParaRPr lang="en-US" sz="2000" dirty="0" smtClean="0"/>
          </a:p>
          <a:p>
            <a:pPr lvl="0"/>
            <a:r>
              <a:rPr lang="en-GB" sz="2000" dirty="0" smtClean="0"/>
              <a:t>Enforce requirements for clarity and traceability in the generation of products including all ancillary data </a:t>
            </a:r>
            <a:r>
              <a:rPr lang="en-GB" sz="2000" dirty="0"/>
              <a:t>dependence such that there is consistency across individual </a:t>
            </a:r>
            <a:r>
              <a:rPr lang="en-GB" sz="2000" dirty="0" smtClean="0"/>
              <a:t>variables – make all necessary documentation public.</a:t>
            </a:r>
            <a:endParaRPr lang="en-US" sz="2000" dirty="0" smtClean="0"/>
          </a:p>
          <a:p>
            <a:pPr lvl="0"/>
            <a:r>
              <a:rPr lang="en-GB" sz="2000" dirty="0" smtClean="0"/>
              <a:t>Develop guidelines for the specification of uncertainty for given products from signal counts through the various CEOS Processing Levels.</a:t>
            </a:r>
          </a:p>
          <a:p>
            <a:r>
              <a:rPr lang="en-GB" sz="2000" dirty="0"/>
              <a:t>Work closely with the carbon cycle/climate </a:t>
            </a:r>
            <a:r>
              <a:rPr lang="en-GB" sz="2000" dirty="0" smtClean="0"/>
              <a:t>communities on </a:t>
            </a:r>
            <a:r>
              <a:rPr lang="en-GB" sz="2000" dirty="0"/>
              <a:t>data standards</a:t>
            </a:r>
            <a:r>
              <a:rPr lang="en-GB" sz="2000" dirty="0" smtClean="0"/>
              <a:t>, </a:t>
            </a:r>
            <a:r>
              <a:rPr lang="en-GB" sz="2000" dirty="0"/>
              <a:t>in particular </a:t>
            </a:r>
            <a:r>
              <a:rPr lang="en-GB" sz="2000" dirty="0" smtClean="0"/>
              <a:t>for upcoming </a:t>
            </a:r>
            <a:r>
              <a:rPr lang="en-GB" sz="2000" dirty="0"/>
              <a:t>inter-comparison activities (e.g. for IPCC</a:t>
            </a:r>
            <a:r>
              <a:rPr lang="en-GB" sz="2000" dirty="0" smtClean="0"/>
              <a:t>), to </a:t>
            </a:r>
            <a:r>
              <a:rPr lang="en-GB" sz="2000" dirty="0"/>
              <a:t>ensure the data products generated with satellites are </a:t>
            </a:r>
            <a:r>
              <a:rPr lang="en-GB" sz="2000" dirty="0" smtClean="0"/>
              <a:t>in appropriate </a:t>
            </a:r>
            <a:r>
              <a:rPr lang="en-GB" sz="2000" dirty="0"/>
              <a:t>and consistent formats. </a:t>
            </a:r>
            <a:r>
              <a:rPr lang="en-GB" sz="2000" dirty="0" smtClean="0"/>
              <a:t>Ensure data </a:t>
            </a:r>
            <a:r>
              <a:rPr lang="en-GB" sz="2000" dirty="0"/>
              <a:t>collections </a:t>
            </a:r>
            <a:r>
              <a:rPr lang="en-GB" sz="2000" dirty="0" smtClean="0"/>
              <a:t>are provided </a:t>
            </a:r>
            <a:r>
              <a:rPr lang="en-GB" sz="2000" dirty="0"/>
              <a:t>with clear information </a:t>
            </a:r>
            <a:r>
              <a:rPr lang="en-GB" sz="2000" dirty="0" smtClean="0"/>
              <a:t>to </a:t>
            </a:r>
            <a:r>
              <a:rPr lang="en-GB" sz="2000" dirty="0"/>
              <a:t>permit appropriate use. </a:t>
            </a:r>
            <a:endParaRPr lang="en-US" sz="2000" dirty="0"/>
          </a:p>
          <a:p>
            <a:pPr lvl="0"/>
            <a:endParaRPr lang="en-US" sz="2000" dirty="0" smtClean="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36063" y="-25462"/>
            <a:ext cx="9150350" cy="941387"/>
          </a:xfrm>
        </p:spPr>
        <p:txBody>
          <a:bodyPr/>
          <a:lstStyle/>
          <a:p>
            <a:r>
              <a:rPr lang="en-US" altLang="ja-JP" dirty="0" smtClean="0">
                <a:latin typeface="Century Gothic" charset="0"/>
                <a:ea typeface="ＭＳ Ｐゴシック" charset="0"/>
                <a:cs typeface="ＭＳ Ｐゴシック" charset="0"/>
              </a:rPr>
              <a:t>Challenges in Crafting the Way Forward: </a:t>
            </a:r>
            <a:br>
              <a:rPr lang="en-US" altLang="ja-JP" dirty="0" smtClean="0">
                <a:latin typeface="Century Gothic" charset="0"/>
                <a:ea typeface="ＭＳ Ｐゴシック" charset="0"/>
                <a:cs typeface="ＭＳ Ｐゴシック" charset="0"/>
              </a:rPr>
            </a:br>
            <a:r>
              <a:rPr lang="en-US" altLang="ja-JP" dirty="0" smtClean="0">
                <a:latin typeface="Century Gothic" charset="0"/>
                <a:ea typeface="ＭＳ Ｐゴシック" charset="0"/>
                <a:cs typeface="ＭＳ Ｐゴシック" charset="0"/>
              </a:rPr>
              <a:t>Coordination for Synergy</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358932"/>
            <a:ext cx="9653954" cy="5297731"/>
          </a:xfrm>
        </p:spPr>
        <p:txBody>
          <a:bodyPr/>
          <a:lstStyle/>
          <a:p>
            <a:r>
              <a:rPr lang="en-AU" sz="2000" dirty="0" smtClean="0">
                <a:solidFill>
                  <a:srgbClr val="002569"/>
                </a:solidFill>
                <a:latin typeface="Tahoma" charset="0"/>
                <a:ea typeface="ＭＳ Ｐゴシック" charset="0"/>
                <a:cs typeface="ＭＳ Ｐゴシック" charset="0"/>
              </a:rPr>
              <a:t>For some measurements, many CEOS agencies are planning missions.  The user communities will benefit most if these observations are coordinated to optimize accuracy, resolution, spatial and temporal coverage as well as to obtain a gap-free time series.</a:t>
            </a:r>
          </a:p>
          <a:p>
            <a:pPr lvl="1">
              <a:buClr>
                <a:srgbClr val="002569"/>
              </a:buClr>
              <a:buFont typeface="Wingdings" pitchFamily="2" charset="2"/>
              <a:buChar char="Ø"/>
            </a:pPr>
            <a:r>
              <a:rPr lang="en-AU" sz="2000" dirty="0" smtClean="0">
                <a:solidFill>
                  <a:srgbClr val="002569"/>
                </a:solidFill>
                <a:latin typeface="Tahoma" charset="0"/>
                <a:ea typeface="ＭＳ Ｐゴシック" charset="0"/>
                <a:cs typeface="ＭＳ Ｐゴシック" charset="0"/>
              </a:rPr>
              <a:t>For example, there are about 6 missions in various planning stages to measure atmospheric CO</a:t>
            </a:r>
            <a:r>
              <a:rPr lang="en-AU" sz="2000" baseline="-25000" dirty="0" smtClean="0">
                <a:solidFill>
                  <a:srgbClr val="002569"/>
                </a:solidFill>
                <a:latin typeface="Tahoma" charset="0"/>
                <a:ea typeface="ＭＳ Ｐゴシック" charset="0"/>
                <a:cs typeface="ＭＳ Ｐゴシック" charset="0"/>
              </a:rPr>
              <a:t>2</a:t>
            </a:r>
            <a:r>
              <a:rPr lang="en-AU" sz="2000" dirty="0" smtClean="0">
                <a:solidFill>
                  <a:srgbClr val="002569"/>
                </a:solidFill>
                <a:latin typeface="Tahoma" charset="0"/>
                <a:ea typeface="ＭＳ Ｐゴシック" charset="0"/>
                <a:cs typeface="ＭＳ Ｐゴシック" charset="0"/>
              </a:rPr>
              <a:t> (with tropospheric sensitivity) in the upcoming decade, but minimal agency-agency coordination on mission attributes and timing. (Atmospheric Constellation is providing important communication and recommendations)</a:t>
            </a:r>
          </a:p>
          <a:p>
            <a:pPr lvl="1">
              <a:buClr>
                <a:srgbClr val="002569"/>
              </a:buClr>
              <a:buFont typeface="Wingdings" pitchFamily="2" charset="2"/>
              <a:buChar char="Ø"/>
            </a:pPr>
            <a:r>
              <a:rPr lang="en-AU" sz="2000" dirty="0" smtClean="0">
                <a:solidFill>
                  <a:srgbClr val="002569"/>
                </a:solidFill>
                <a:latin typeface="Tahoma" charset="0"/>
                <a:ea typeface="ＭＳ Ｐゴシック" charset="0"/>
                <a:cs typeface="ＭＳ Ｐゴシック" charset="0"/>
              </a:rPr>
              <a:t>For example, many agencies are flying and/or planning to fly ocean colour and land cover missions, yet both communities are dealing with real and potential data gaps.</a:t>
            </a:r>
            <a:endParaRPr lang="en-AU" sz="2000" dirty="0" smtClean="0">
              <a:solidFill>
                <a:srgbClr val="BF7400"/>
              </a:solidFill>
              <a:latin typeface="Tahoma" charset="0"/>
              <a:ea typeface="ＭＳ Ｐゴシック" charset="0"/>
              <a:cs typeface="ＭＳ Ｐゴシック" charset="0"/>
            </a:endParaRPr>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Integration:  CEOS Actions</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352180"/>
            <a:ext cx="9653954" cy="5297731"/>
          </a:xfrm>
        </p:spPr>
        <p:txBody>
          <a:bodyPr/>
          <a:lstStyle/>
          <a:p>
            <a:pPr>
              <a:buNone/>
            </a:pPr>
            <a:r>
              <a:rPr lang="en-US" sz="2000" dirty="0" smtClean="0"/>
              <a:t>Data Harmonisation, Uncertainty, Traceability, and Consistency (cont.)</a:t>
            </a:r>
          </a:p>
          <a:p>
            <a:pPr lvl="0"/>
            <a:r>
              <a:rPr lang="en-GB" sz="2000" dirty="0" smtClean="0"/>
              <a:t>Reinforce the activities of the WGCV for land products to generate validation methodologies, protocols and benchmark datasets for validation. </a:t>
            </a:r>
          </a:p>
          <a:p>
            <a:pPr lvl="0"/>
            <a:r>
              <a:rPr lang="en-GB" sz="2000" dirty="0" smtClean="0"/>
              <a:t>Reorganise the WGCV/VC interface to provide clear responsibilities for validation for all domains (land, atmosphere, ocean). Where necessary reinforce to individual agencies the need for investment in product validation as part of satellite development.</a:t>
            </a:r>
          </a:p>
          <a:p>
            <a:pPr lvl="0"/>
            <a:r>
              <a:rPr lang="en-GB" sz="2000" dirty="0"/>
              <a:t>At CEOS-GEO Level engage with in situ observation networks to make data collections compatible with the needs of satellite validation and ensure in situ data are accessible to the satellite community</a:t>
            </a:r>
            <a:r>
              <a:rPr lang="en-GB" sz="2000" dirty="0" smtClean="0"/>
              <a:t>.</a:t>
            </a:r>
          </a:p>
          <a:p>
            <a:r>
              <a:rPr lang="en-GB" sz="2000" dirty="0"/>
              <a:t>Ensure that the appropriate data is available and </a:t>
            </a:r>
            <a:r>
              <a:rPr lang="en-GB" sz="2000" dirty="0" smtClean="0"/>
              <a:t>accessible with </a:t>
            </a:r>
            <a:r>
              <a:rPr lang="en-GB" sz="2000" dirty="0"/>
              <a:t>major inter-comparison activities (model-data, data-data, multiple data-stream</a:t>
            </a:r>
            <a:r>
              <a:rPr lang="en-GB" sz="2000" dirty="0" smtClean="0"/>
              <a:t>). </a:t>
            </a:r>
            <a:r>
              <a:rPr lang="en-GB" sz="2000" dirty="0"/>
              <a:t>Reinforce the mechanisms already in place in CEOS (</a:t>
            </a:r>
            <a:r>
              <a:rPr lang="en-GB" sz="2000" dirty="0" smtClean="0"/>
              <a:t>WGCV, VC, </a:t>
            </a:r>
            <a:r>
              <a:rPr lang="en-GB" sz="2000" dirty="0"/>
              <a:t>WG Climate) to ensure this is achieved. This should be undertaken as a CEOS community </a:t>
            </a:r>
            <a:r>
              <a:rPr lang="en-GB" sz="2000" dirty="0" smtClean="0"/>
              <a:t>effort, following e.g</a:t>
            </a:r>
            <a:r>
              <a:rPr lang="en-GB" sz="2000" dirty="0"/>
              <a:t>. ISLSCP-I, II</a:t>
            </a:r>
            <a:r>
              <a:rPr lang="en-GB" sz="2000" dirty="0" smtClean="0"/>
              <a:t>. </a:t>
            </a:r>
            <a:endParaRPr lang="en-GB" sz="2000" dirty="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Integration:  CEOS Actions</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0" y="1352180"/>
            <a:ext cx="9653954" cy="5297731"/>
          </a:xfrm>
        </p:spPr>
        <p:txBody>
          <a:bodyPr/>
          <a:lstStyle/>
          <a:p>
            <a:pPr>
              <a:buNone/>
            </a:pPr>
            <a:r>
              <a:rPr lang="en-US" sz="2000" dirty="0" smtClean="0"/>
              <a:t>Model Development and Interface to Data</a:t>
            </a:r>
            <a:r>
              <a:rPr lang="en-GB" sz="2000" dirty="0" smtClean="0"/>
              <a:t> </a:t>
            </a:r>
            <a:endParaRPr lang="en-US" sz="2000" dirty="0" smtClean="0"/>
          </a:p>
          <a:p>
            <a:pPr lvl="0"/>
            <a:r>
              <a:rPr lang="en-GB" sz="2000" dirty="0" smtClean="0"/>
              <a:t>For each of the relevant variables in each of the domains assess the current provision of validation data in terms of quality (defined by protocols e.g. WGCV LAI protocol) and spatial and temporal coverage, identify potential additional sources and develop strategy to improve global in situ data distributions in relation to satellite validation and model parameterisation. Exploit existing infrastructures to develop key intensive collection sites.</a:t>
            </a:r>
            <a:endParaRPr lang="en-US" sz="2000" dirty="0" smtClean="0"/>
          </a:p>
          <a:p>
            <a:pPr lvl="0"/>
            <a:r>
              <a:rPr lang="en-GB" sz="2000" dirty="0" smtClean="0"/>
              <a:t>Review current use of data products including current data limitations in collaboration with the carbon cycle community. Develop guidelines for appropriate data use and invest in mechanisms for community product assessment. Improve interaction between carbon cycle community and the satellite community through joint workshops targeting specific data needs, use and interfaces.</a:t>
            </a:r>
            <a:endParaRPr lang="en-US" sz="2000" dirty="0" smtClean="0"/>
          </a:p>
          <a:p>
            <a:pPr lvl="0"/>
            <a:r>
              <a:rPr lang="en-GB" sz="2000" dirty="0" smtClean="0"/>
              <a:t>At CEOS level establish improved interfaces to major inter-comparison exercises e.g. CMIP5, CxMIP, OCMIP, RECCAP for the carbon cycle</a:t>
            </a:r>
            <a:endParaRPr lang="en-US" sz="2000" dirty="0" smtClean="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Integration:  CEOS Actions</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0" y="1352180"/>
            <a:ext cx="9653954" cy="5297731"/>
          </a:xfrm>
        </p:spPr>
        <p:txBody>
          <a:bodyPr/>
          <a:lstStyle/>
          <a:p>
            <a:pPr>
              <a:buNone/>
            </a:pPr>
            <a:r>
              <a:rPr lang="en-US" sz="2000" dirty="0" smtClean="0"/>
              <a:t>Timelines and Evolution</a:t>
            </a:r>
            <a:r>
              <a:rPr lang="en-GB" sz="2000" dirty="0" smtClean="0"/>
              <a:t> </a:t>
            </a:r>
            <a:endParaRPr lang="en-US" sz="2000" dirty="0" smtClean="0"/>
          </a:p>
          <a:p>
            <a:pPr lvl="0"/>
            <a:r>
              <a:rPr lang="en-GB" sz="2000" dirty="0" smtClean="0"/>
              <a:t>In collaboration with the carbon cycle community identify for the period 2020 onwards what the key priorities for satellite observations (data gaps, process gaps) are and target these in satellite mission calls</a:t>
            </a:r>
            <a:endParaRPr lang="en-US" sz="2000" dirty="0" smtClean="0"/>
          </a:p>
          <a:p>
            <a:pPr lvl="0"/>
            <a:r>
              <a:rPr lang="en-GB" sz="2000" dirty="0" smtClean="0"/>
              <a:t>Engage the carbon cycle community in the process of satellite development (beyond just association to proposals) in particular continuous updating of progress and engagement in key decision making steps.</a:t>
            </a:r>
            <a:endParaRPr lang="en-US" sz="2000" dirty="0" smtClean="0"/>
          </a:p>
          <a:p>
            <a:pPr lvl="0"/>
            <a:r>
              <a:rPr lang="en-GB" sz="2000" dirty="0" smtClean="0"/>
              <a:t>For the near-term (2015-2020) identify any opportunities to develop additional items in support of existing planned missions as joint activities </a:t>
            </a:r>
            <a:r>
              <a:rPr lang="en-GB" sz="2000" dirty="0" smtClean="0"/>
              <a:t> between CEOS </a:t>
            </a:r>
            <a:r>
              <a:rPr lang="en-GB" sz="2000" dirty="0" smtClean="0"/>
              <a:t>agencies and industry (e.g. DMS approach), national agencies (at least in Europe). Confirm key priority missions in land, ocean, and atmosphere</a:t>
            </a:r>
            <a:endParaRPr lang="en-US" sz="2000" dirty="0" smtClean="0"/>
          </a:p>
          <a:p>
            <a:pPr lvl="0"/>
            <a:r>
              <a:rPr lang="en-GB" sz="2000" dirty="0" smtClean="0"/>
              <a:t>Ensure commitment to long-term continuity and archive exploitation for existing resources in terms of product generation specifically for the carbon cycle community.</a:t>
            </a:r>
            <a:endParaRPr lang="en-US" sz="2000" dirty="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Integration:  CEOS Actions</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0" y="1352180"/>
            <a:ext cx="9653954" cy="5297731"/>
          </a:xfrm>
        </p:spPr>
        <p:txBody>
          <a:bodyPr/>
          <a:lstStyle/>
          <a:p>
            <a:pPr>
              <a:buNone/>
            </a:pPr>
            <a:r>
              <a:rPr lang="en-US" sz="2000" dirty="0" smtClean="0"/>
              <a:t>Practical Considerations in Integration</a:t>
            </a:r>
          </a:p>
          <a:p>
            <a:pPr lvl="0"/>
            <a:r>
              <a:rPr lang="en-US" sz="2000" dirty="0" smtClean="0"/>
              <a:t>Identify the priorities in terms of measurements in the context of time (2015-2020-2025) and space (increasing resolution of needs) from the CEOS standpoint and issue to the carbon cycle community for feedback and eventual confirmation.</a:t>
            </a:r>
          </a:p>
          <a:p>
            <a:pPr lvl="0"/>
            <a:r>
              <a:rPr lang="en-US" sz="2000" dirty="0" smtClean="0"/>
              <a:t>Request the carbon cycle community, through existing conduits (IOCCG, GCP, GHG-SAG, TRANSCOM, GAW), to undertake the same process for all domains.</a:t>
            </a:r>
          </a:p>
          <a:p>
            <a:pPr lvl="0"/>
            <a:r>
              <a:rPr lang="en-US" sz="2000" dirty="0" smtClean="0"/>
              <a:t>Convene a working meeting of select representatives </a:t>
            </a:r>
            <a:r>
              <a:rPr lang="en-US" sz="2000" dirty="0" smtClean="0"/>
              <a:t>from </a:t>
            </a:r>
            <a:r>
              <a:rPr lang="en-US" sz="2000" dirty="0" smtClean="0"/>
              <a:t>the EO and carbon cycle communities to compare the two perspectives and produce a synthesized output with timelines.</a:t>
            </a:r>
          </a:p>
          <a:p>
            <a:pPr lvl="0"/>
            <a:r>
              <a:rPr lang="en-US" sz="2000" dirty="0" smtClean="0"/>
              <a:t>Engage the carbon cycle community to support and hence protect collectively the existing planned missions</a:t>
            </a:r>
            <a:endParaRPr lang="en-US" sz="2000" dirty="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10928" y="9263"/>
            <a:ext cx="9150350" cy="941387"/>
          </a:xfrm>
        </p:spPr>
        <p:txBody>
          <a:bodyPr/>
          <a:lstStyle/>
          <a:p>
            <a:r>
              <a:rPr lang="en-US" altLang="ja-JP" dirty="0" smtClean="0">
                <a:latin typeface="Century Gothic" charset="0"/>
                <a:ea typeface="ＭＳ Ｐゴシック" charset="0"/>
                <a:cs typeface="ＭＳ Ｐゴシック" charset="0"/>
              </a:rPr>
              <a:t>Integration:  CEOS Actions</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0" y="1352180"/>
            <a:ext cx="9653954" cy="5297731"/>
          </a:xfrm>
        </p:spPr>
        <p:txBody>
          <a:bodyPr/>
          <a:lstStyle/>
          <a:p>
            <a:pPr>
              <a:buNone/>
            </a:pPr>
            <a:r>
              <a:rPr lang="en-US" sz="2000" dirty="0" smtClean="0"/>
              <a:t>Practical Considerations in Integration (cont.)</a:t>
            </a:r>
          </a:p>
          <a:p>
            <a:pPr lvl="0"/>
            <a:r>
              <a:rPr lang="en-US" sz="2000" dirty="0" smtClean="0"/>
              <a:t>Identify the Key Science and Policy Bodies that represent the international carbon community and engage them collectively (IOCCG, GCP, GHG-SAG) through the mechanisms of GEO. Reinforce these groups to permit them to undertake the work envisaged above and take advantage of existing major investments e.g. GEO-Carbon</a:t>
            </a:r>
            <a:r>
              <a:rPr lang="en-US" sz="2000" smtClean="0"/>
              <a:t>, </a:t>
            </a:r>
            <a:r>
              <a:rPr lang="en-US" sz="2000" smtClean="0"/>
              <a:t>USGCRP’s CCS </a:t>
            </a:r>
            <a:r>
              <a:rPr lang="en-US" sz="2000" dirty="0" smtClean="0"/>
              <a:t>in this process.</a:t>
            </a:r>
          </a:p>
          <a:p>
            <a:pPr lvl="0"/>
            <a:r>
              <a:rPr lang="en-US" sz="2000" dirty="0" smtClean="0"/>
              <a:t>Exploit existing structures e.g. WG Climate in pursuit of common objectives for climate and carbon. A Task group of WG Climate could be identified for carbon activities.</a:t>
            </a:r>
            <a:endParaRPr lang="en-US" sz="2000" dirty="0"/>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a:xfrm>
            <a:off x="3478213" y="717550"/>
            <a:ext cx="5211762" cy="1874838"/>
          </a:xfrm>
        </p:spPr>
        <p:txBody>
          <a:bodyPr/>
          <a:lstStyle/>
          <a:p>
            <a:r>
              <a:rPr lang="en-CA" dirty="0" smtClean="0">
                <a:latin typeface="Calibri" charset="0"/>
                <a:ea typeface="ＭＳ Ｐゴシック" charset="0"/>
                <a:cs typeface="ＭＳ Ｐゴシック" charset="0"/>
              </a:rPr>
              <a:t>Backup Charts</a:t>
            </a:r>
            <a:endParaRPr lang="en-CA" dirty="0">
              <a:latin typeface="Calibri" charset="0"/>
              <a:ea typeface="ＭＳ Ｐゴシック" charset="0"/>
              <a:cs typeface="ＭＳ Ｐゴシック" charset="0"/>
            </a:endParaRPr>
          </a:p>
        </p:txBody>
      </p:sp>
      <p:pic>
        <p:nvPicPr>
          <p:cNvPr id="205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92975" y="58738"/>
            <a:ext cx="2573338" cy="318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6" name="Subtitle 75"/>
          <p:cNvSpPr>
            <a:spLocks noGrp="1"/>
          </p:cNvSpPr>
          <p:nvPr>
            <p:ph type="subTitle" sz="quarter" idx="1"/>
          </p:nvPr>
        </p:nvSpPr>
        <p:spPr/>
        <p:txBody>
          <a:bodyPr/>
          <a:lstStyle/>
          <a:p>
            <a:r>
              <a:rPr lang="en-US" dirty="0" smtClean="0"/>
              <a:t> </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36063" y="-25462"/>
            <a:ext cx="9150350" cy="941387"/>
          </a:xfrm>
        </p:spPr>
        <p:txBody>
          <a:bodyPr/>
          <a:lstStyle/>
          <a:p>
            <a:r>
              <a:rPr lang="en-US" altLang="ja-JP" dirty="0" smtClean="0">
                <a:latin typeface="Century Gothic" charset="0"/>
                <a:ea typeface="ＭＳ Ｐゴシック" charset="0"/>
                <a:cs typeface="ＭＳ Ｐゴシック" charset="0"/>
              </a:rPr>
              <a:t>Challenges in Crafting the Way Forward: </a:t>
            </a:r>
            <a:br>
              <a:rPr lang="en-US" altLang="ja-JP" dirty="0" smtClean="0">
                <a:latin typeface="Century Gothic" charset="0"/>
                <a:ea typeface="ＭＳ Ｐゴシック" charset="0"/>
                <a:cs typeface="ＭＳ Ｐゴシック" charset="0"/>
              </a:rPr>
            </a:br>
            <a:r>
              <a:rPr lang="en-US" altLang="ja-JP" dirty="0" smtClean="0">
                <a:latin typeface="Century Gothic" charset="0"/>
                <a:ea typeface="ＭＳ Ｐゴシック" charset="0"/>
                <a:cs typeface="ＭＳ Ｐゴシック" charset="0"/>
              </a:rPr>
              <a:t>Coordination for Synergy</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358932"/>
            <a:ext cx="9653954" cy="5297731"/>
          </a:xfrm>
        </p:spPr>
        <p:txBody>
          <a:bodyPr/>
          <a:lstStyle/>
          <a:p>
            <a:r>
              <a:rPr lang="en-AU" sz="2000" dirty="0" smtClean="0">
                <a:solidFill>
                  <a:srgbClr val="002569"/>
                </a:solidFill>
                <a:latin typeface="Tahoma" charset="0"/>
                <a:ea typeface="ＭＳ Ｐゴシック" charset="0"/>
                <a:cs typeface="ＭＳ Ｐゴシック" charset="0"/>
              </a:rPr>
              <a:t>The user community is emphasizing a need for data products that quantitatively integrate measurements from multiple sensors, satellite systems, and space agency missions.  This will require:</a:t>
            </a:r>
          </a:p>
          <a:p>
            <a:pPr lvl="1">
              <a:buClr>
                <a:srgbClr val="002569"/>
              </a:buClr>
              <a:buFont typeface="Wingdings" pitchFamily="2" charset="2"/>
              <a:buChar char="Ø"/>
            </a:pPr>
            <a:r>
              <a:rPr lang="en-AU" sz="2000" dirty="0" smtClean="0">
                <a:solidFill>
                  <a:srgbClr val="002569"/>
                </a:solidFill>
                <a:latin typeface="Tahoma" charset="0"/>
                <a:ea typeface="ＭＳ Ｐゴシック" charset="0"/>
                <a:cs typeface="ＭＳ Ｐゴシック" charset="0"/>
              </a:rPr>
              <a:t>Greater transparency of and access to satellite sensor characterization and calibration data</a:t>
            </a:r>
          </a:p>
          <a:p>
            <a:pPr lvl="1">
              <a:buClr>
                <a:srgbClr val="002569"/>
              </a:buClr>
              <a:buFont typeface="Wingdings" pitchFamily="2" charset="2"/>
              <a:buChar char="Ø"/>
            </a:pPr>
            <a:r>
              <a:rPr lang="en-AU" sz="2000" dirty="0" smtClean="0">
                <a:solidFill>
                  <a:srgbClr val="002569"/>
                </a:solidFill>
                <a:latin typeface="Tahoma" charset="0"/>
                <a:ea typeface="ＭＳ Ｐゴシック" charset="0"/>
                <a:cs typeface="ＭＳ Ｐゴシック" charset="0"/>
              </a:rPr>
              <a:t>Significant, coordinated (co-sponsored?) investments in data product production, likely with frequent reprocessing requirements</a:t>
            </a:r>
            <a:endParaRPr lang="en-AU" sz="2000" dirty="0" smtClean="0">
              <a:solidFill>
                <a:srgbClr val="BF7400"/>
              </a:solidFill>
              <a:latin typeface="Tahoma" charset="0"/>
              <a:ea typeface="ＭＳ Ｐゴシック" charset="0"/>
              <a:cs typeface="ＭＳ Ｐゴシック" charset="0"/>
            </a:endParaRPr>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47638" y="9263"/>
            <a:ext cx="9150350" cy="941387"/>
          </a:xfrm>
        </p:spPr>
        <p:txBody>
          <a:bodyPr/>
          <a:lstStyle/>
          <a:p>
            <a:r>
              <a:rPr lang="en-US" altLang="ja-JP" dirty="0" smtClean="0">
                <a:latin typeface="Century Gothic" charset="0"/>
                <a:ea typeface="ＭＳ Ｐゴシック" charset="0"/>
                <a:cs typeface="ＭＳ Ｐゴシック" charset="0"/>
              </a:rPr>
              <a:t>Challenges in Crafting the Way Forward: Continuity and New Observations</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428382"/>
            <a:ext cx="9653954" cy="5297731"/>
          </a:xfrm>
        </p:spPr>
        <p:txBody>
          <a:bodyPr/>
          <a:lstStyle/>
          <a:p>
            <a:r>
              <a:rPr lang="en-AU" sz="2000" dirty="0" smtClean="0">
                <a:solidFill>
                  <a:srgbClr val="002569"/>
                </a:solidFill>
                <a:latin typeface="Tahoma" charset="0"/>
                <a:ea typeface="ＭＳ Ｐゴシック" charset="0"/>
                <a:cs typeface="ＭＳ Ｐゴシック" charset="0"/>
              </a:rPr>
              <a:t>Establishing priorities between observations to secure the continuity of important, existing observational data streams and new measurements to advanced our space-based capability (more an issue for ocean and land) – balancing these appropriately may be difficult</a:t>
            </a:r>
          </a:p>
          <a:p>
            <a:pPr lvl="1">
              <a:buClr>
                <a:srgbClr val="002569"/>
              </a:buClr>
              <a:buFont typeface="Wingdings" pitchFamily="2" charset="2"/>
              <a:buChar char="Ø"/>
            </a:pPr>
            <a:r>
              <a:rPr lang="en-AU" sz="1800" dirty="0" smtClean="0">
                <a:solidFill>
                  <a:srgbClr val="002569"/>
                </a:solidFill>
                <a:latin typeface="Tahoma" charset="0"/>
                <a:ea typeface="ＭＳ Ｐゴシック" charset="0"/>
                <a:cs typeface="ＭＳ Ｐゴシック" charset="0"/>
              </a:rPr>
              <a:t>There is strong community consensus and advocacy for well-coordinated and well-supported continuity observations and data products</a:t>
            </a:r>
          </a:p>
          <a:p>
            <a:pPr lvl="1">
              <a:buClr>
                <a:srgbClr val="002569"/>
              </a:buClr>
              <a:buFont typeface="Wingdings" pitchFamily="2" charset="2"/>
              <a:buChar char="Ø"/>
            </a:pPr>
            <a:r>
              <a:rPr lang="en-AU" sz="1800" dirty="0" smtClean="0">
                <a:solidFill>
                  <a:srgbClr val="002569"/>
                </a:solidFill>
                <a:latin typeface="Tahoma" charset="0"/>
                <a:ea typeface="ＭＳ Ｐゴシック" charset="0"/>
                <a:cs typeface="ＭＳ Ｐゴシック" charset="0"/>
              </a:rPr>
              <a:t>There is strong interest in securing new observations to enable a next generation of quantitative data products for documenting carbon storage and fluxes </a:t>
            </a:r>
          </a:p>
          <a:p>
            <a:pPr lvl="2">
              <a:buClr>
                <a:srgbClr val="BF7400"/>
              </a:buClr>
              <a:buFont typeface="Wingdings" pitchFamily="2" charset="2"/>
              <a:buChar char="Ø"/>
            </a:pPr>
            <a:r>
              <a:rPr lang="en-AU" sz="1600" dirty="0" smtClean="0">
                <a:solidFill>
                  <a:srgbClr val="BF7400"/>
                </a:solidFill>
                <a:latin typeface="Tahoma" charset="0"/>
                <a:ea typeface="ＭＳ Ｐゴシック" charset="0"/>
                <a:cs typeface="ＭＳ Ｐゴシック" charset="0"/>
              </a:rPr>
              <a:t>e.g. 3-D vegetation structure for carbon inventories in support of REDD+</a:t>
            </a:r>
          </a:p>
          <a:p>
            <a:pPr lvl="2">
              <a:buClr>
                <a:srgbClr val="BF7400"/>
              </a:buClr>
              <a:buFont typeface="Wingdings" pitchFamily="2" charset="2"/>
              <a:buChar char="Ø"/>
            </a:pPr>
            <a:r>
              <a:rPr lang="en-AU" sz="1600" dirty="0" smtClean="0">
                <a:solidFill>
                  <a:srgbClr val="BF7400"/>
                </a:solidFill>
                <a:latin typeface="Tahoma" charset="0"/>
                <a:ea typeface="ＭＳ Ｐゴシック" charset="0"/>
                <a:cs typeface="ＭＳ Ｐゴシック" charset="0"/>
              </a:rPr>
              <a:t>e.g., CDOM, phytoplankton carbon, and pCO2 for ocean carbon </a:t>
            </a:r>
            <a:r>
              <a:rPr lang="en-AU" sz="1600" dirty="0" smtClean="0">
                <a:solidFill>
                  <a:srgbClr val="BF7400"/>
                </a:solidFill>
                <a:latin typeface="Tahoma" charset="0"/>
                <a:ea typeface="ＭＳ Ｐゴシック" charset="0"/>
                <a:cs typeface="ＭＳ Ｐゴシック" charset="0"/>
              </a:rPr>
              <a:t>dynamics</a:t>
            </a:r>
          </a:p>
          <a:p>
            <a:pPr lvl="2">
              <a:buClr>
                <a:srgbClr val="BF7400"/>
              </a:buClr>
              <a:buFont typeface="Wingdings" pitchFamily="2" charset="2"/>
              <a:buChar char="Ø"/>
            </a:pPr>
            <a:r>
              <a:rPr lang="en-US" sz="1600" dirty="0" smtClean="0">
                <a:solidFill>
                  <a:srgbClr val="BF7400"/>
                </a:solidFill>
              </a:rPr>
              <a:t>phytoplankton functional types (</a:t>
            </a:r>
            <a:r>
              <a:rPr lang="en-US" sz="1600" dirty="0" smtClean="0">
                <a:solidFill>
                  <a:srgbClr val="BF7400"/>
                </a:solidFill>
              </a:rPr>
              <a:t>needed </a:t>
            </a:r>
            <a:r>
              <a:rPr lang="en-US" sz="1600" dirty="0" smtClean="0">
                <a:solidFill>
                  <a:srgbClr val="BF7400"/>
                </a:solidFill>
              </a:rPr>
              <a:t>for </a:t>
            </a:r>
            <a:r>
              <a:rPr lang="en-US" sz="1600" dirty="0" err="1" smtClean="0">
                <a:solidFill>
                  <a:srgbClr val="BF7400"/>
                </a:solidFill>
              </a:rPr>
              <a:t>hyperspectral</a:t>
            </a:r>
            <a:r>
              <a:rPr lang="en-US" sz="1600" dirty="0" smtClean="0">
                <a:solidFill>
                  <a:srgbClr val="BF7400"/>
                </a:solidFill>
              </a:rPr>
              <a:t> ocean </a:t>
            </a:r>
            <a:r>
              <a:rPr lang="en-US" sz="1600" dirty="0" err="1" smtClean="0">
                <a:solidFill>
                  <a:srgbClr val="BF7400"/>
                </a:solidFill>
              </a:rPr>
              <a:t>colour</a:t>
            </a:r>
            <a:r>
              <a:rPr lang="en-US" sz="1600" dirty="0" smtClean="0">
                <a:solidFill>
                  <a:srgbClr val="BF7400"/>
                </a:solidFill>
              </a:rPr>
              <a:t>)</a:t>
            </a:r>
            <a:endParaRPr lang="en-AU" sz="1600" dirty="0" smtClean="0">
              <a:solidFill>
                <a:srgbClr val="BF7400"/>
              </a:solidFill>
              <a:latin typeface="Tahoma" charset="0"/>
              <a:ea typeface="ＭＳ Ｐゴシック" charset="0"/>
              <a:cs typeface="ＭＳ Ｐゴシック" charset="0"/>
            </a:endParaRPr>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47638" y="1"/>
            <a:ext cx="8864868" cy="950650"/>
          </a:xfrm>
        </p:spPr>
        <p:txBody>
          <a:bodyPr/>
          <a:lstStyle/>
          <a:p>
            <a:r>
              <a:rPr lang="en-US" altLang="ja-JP" dirty="0" smtClean="0">
                <a:latin typeface="Century Gothic" charset="0"/>
                <a:ea typeface="ＭＳ Ｐゴシック" charset="0"/>
                <a:cs typeface="ＭＳ Ｐゴシック" charset="0"/>
              </a:rPr>
              <a:t>Challenges in Crafting the Way Forward: Role of In Situ Observations</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428382"/>
            <a:ext cx="9653954" cy="5297731"/>
          </a:xfrm>
        </p:spPr>
        <p:txBody>
          <a:bodyPr/>
          <a:lstStyle/>
          <a:p>
            <a:r>
              <a:rPr lang="en-AU" sz="2000" dirty="0" smtClean="0">
                <a:solidFill>
                  <a:srgbClr val="002569"/>
                </a:solidFill>
                <a:latin typeface="Tahoma" charset="0"/>
                <a:ea typeface="ＭＳ Ｐゴシック" charset="0"/>
                <a:cs typeface="ＭＳ Ｐゴシック" charset="0"/>
              </a:rPr>
              <a:t>Given the absolute essentiality of in situ observations, how far should the </a:t>
            </a:r>
            <a:r>
              <a:rPr lang="en-GB" sz="2000" dirty="0" smtClean="0"/>
              <a:t>CEOS Strategy for Carbon Observations from Space report go in making recommendations / identifying actions regarding non-space-based observations?</a:t>
            </a:r>
          </a:p>
          <a:p>
            <a:pPr lvl="1">
              <a:buClr>
                <a:srgbClr val="002569"/>
              </a:buClr>
              <a:buFont typeface="Wingdings" pitchFamily="2" charset="2"/>
              <a:buChar char="Ø"/>
            </a:pPr>
            <a:r>
              <a:rPr lang="en-GB" sz="1800" dirty="0" smtClean="0">
                <a:solidFill>
                  <a:srgbClr val="002569"/>
                </a:solidFill>
                <a:latin typeface="Tahoma" charset="0"/>
                <a:ea typeface="ＭＳ Ｐゴシック" charset="0"/>
                <a:cs typeface="ＭＳ Ｐゴシック" charset="0"/>
              </a:rPr>
              <a:t>Observations for satellite data calibration and validation seem appropriate</a:t>
            </a:r>
          </a:p>
          <a:p>
            <a:pPr lvl="1">
              <a:buClr>
                <a:srgbClr val="002569"/>
              </a:buClr>
              <a:buFont typeface="Wingdings" pitchFamily="2" charset="2"/>
              <a:buChar char="Ø"/>
            </a:pPr>
            <a:r>
              <a:rPr lang="en-GB" sz="1800" dirty="0" smtClean="0">
                <a:solidFill>
                  <a:srgbClr val="002569"/>
                </a:solidFill>
                <a:latin typeface="Tahoma" charset="0"/>
                <a:ea typeface="ＭＳ Ｐゴシック" charset="0"/>
                <a:cs typeface="ＭＳ Ｐゴシック" charset="0"/>
              </a:rPr>
              <a:t>Considerations associated with the use of non-satellite data in model-data fusion and data assimilation for essential satellite data products seem relevant</a:t>
            </a:r>
          </a:p>
          <a:p>
            <a:pPr lvl="1">
              <a:buClr>
                <a:srgbClr val="002569"/>
              </a:buClr>
              <a:buFont typeface="Wingdings" pitchFamily="2" charset="2"/>
              <a:buChar char="Ø"/>
            </a:pPr>
            <a:r>
              <a:rPr lang="en-GB" sz="1800" dirty="0" smtClean="0">
                <a:solidFill>
                  <a:srgbClr val="002569"/>
                </a:solidFill>
                <a:latin typeface="Tahoma" charset="0"/>
                <a:ea typeface="ＭＳ Ｐゴシック" charset="0"/>
                <a:cs typeface="ＭＳ Ｐゴシック" charset="0"/>
              </a:rPr>
              <a:t>What about in situ observations needed to interpret satellite data products or that are used in Earth system models that also use satellite data?</a:t>
            </a:r>
          </a:p>
          <a:p>
            <a:pPr lvl="1">
              <a:buClr>
                <a:srgbClr val="002569"/>
              </a:buClr>
              <a:buFont typeface="Wingdings" pitchFamily="2" charset="2"/>
              <a:buChar char="Ø"/>
            </a:pPr>
            <a:endParaRPr lang="en-AU" sz="1800" dirty="0" smtClean="0">
              <a:solidFill>
                <a:srgbClr val="002569"/>
              </a:solidFill>
              <a:latin typeface="Tahoma" charset="0"/>
              <a:ea typeface="ＭＳ Ｐゴシック" charset="0"/>
              <a:cs typeface="ＭＳ Ｐゴシック" charset="0"/>
            </a:endParaRPr>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47638" y="1"/>
            <a:ext cx="8864868" cy="950650"/>
          </a:xfrm>
        </p:spPr>
        <p:txBody>
          <a:bodyPr/>
          <a:lstStyle/>
          <a:p>
            <a:r>
              <a:rPr lang="en-US" altLang="ja-JP" dirty="0" smtClean="0">
                <a:latin typeface="Century Gothic" charset="0"/>
                <a:ea typeface="ＭＳ Ｐゴシック" charset="0"/>
                <a:cs typeface="ＭＳ Ｐゴシック" charset="0"/>
              </a:rPr>
              <a:t>Challenges in Crafting the Way Forward: Data Management and Access</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428382"/>
            <a:ext cx="9653954" cy="5297731"/>
          </a:xfrm>
        </p:spPr>
        <p:txBody>
          <a:bodyPr/>
          <a:lstStyle/>
          <a:p>
            <a:r>
              <a:rPr lang="en-US" sz="2000" dirty="0" smtClean="0">
                <a:solidFill>
                  <a:srgbClr val="002569"/>
                </a:solidFill>
                <a:latin typeface="Tahoma" charset="0"/>
                <a:ea typeface="ＭＳ Ｐゴシック" charset="0"/>
                <a:cs typeface="ＭＳ Ｐゴシック" charset="0"/>
              </a:rPr>
              <a:t>The GEO Carbon Strategy calls for a </a:t>
            </a:r>
            <a:r>
              <a:rPr lang="en-US" sz="2000" i="1" dirty="0" smtClean="0">
                <a:solidFill>
                  <a:srgbClr val="002569"/>
                </a:solidFill>
                <a:latin typeface="Tahoma" charset="0"/>
                <a:ea typeface="ＭＳ Ｐゴシック" charset="0"/>
                <a:cs typeface="ＭＳ Ｐゴシック" charset="0"/>
              </a:rPr>
              <a:t>highly integrated data and information management system</a:t>
            </a:r>
          </a:p>
          <a:p>
            <a:pPr lvl="1">
              <a:buClr>
                <a:srgbClr val="002569"/>
              </a:buClr>
              <a:buFont typeface="Wingdings" pitchFamily="2" charset="2"/>
              <a:buChar char="Ø"/>
            </a:pPr>
            <a:r>
              <a:rPr lang="en-GB" sz="1800" dirty="0" smtClean="0">
                <a:solidFill>
                  <a:srgbClr val="002569"/>
                </a:solidFill>
                <a:latin typeface="Tahoma" charset="0"/>
                <a:ea typeface="ＭＳ Ｐゴシック" charset="0"/>
                <a:cs typeface="ＭＳ Ｐゴシック" charset="0"/>
              </a:rPr>
              <a:t>CEOS agencies approach the provision of data and information system services rather differently; what, if anything, should CEOS step up to here?</a:t>
            </a:r>
          </a:p>
          <a:p>
            <a:pPr lvl="1">
              <a:buClr>
                <a:srgbClr val="002569"/>
              </a:buClr>
              <a:buFont typeface="Wingdings" pitchFamily="2" charset="2"/>
              <a:buChar char="Ø"/>
            </a:pPr>
            <a:r>
              <a:rPr lang="en-GB" sz="1800" dirty="0" smtClean="0">
                <a:solidFill>
                  <a:srgbClr val="002569"/>
                </a:solidFill>
                <a:latin typeface="Tahoma" charset="0"/>
                <a:ea typeface="ＭＳ Ｐゴシック" charset="0"/>
                <a:cs typeface="ＭＳ Ｐゴシック" charset="0"/>
              </a:rPr>
              <a:t>The GEO report suggest a single system is desired, but that seems both infeasible, and possibly undesirable.  Specifying actions to make existing and planned systems interoperable, using common standards seems more reasonable – or is this view not responsive and should we consider evolution toward a single, integrated system?</a:t>
            </a:r>
          </a:p>
          <a:p>
            <a:pPr lvl="1">
              <a:buClr>
                <a:srgbClr val="002569"/>
              </a:buClr>
              <a:buFont typeface="Wingdings" pitchFamily="2" charset="2"/>
              <a:buChar char="Ø"/>
            </a:pPr>
            <a:r>
              <a:rPr lang="en-GB" sz="1800" dirty="0" smtClean="0">
                <a:solidFill>
                  <a:srgbClr val="002569"/>
                </a:solidFill>
                <a:latin typeface="Tahoma" charset="0"/>
                <a:ea typeface="ＭＳ Ｐゴシック" charset="0"/>
                <a:cs typeface="ＭＳ Ｐゴシック" charset="0"/>
              </a:rPr>
              <a:t>The GEO report calls for an architecture that facilitates the combination of different data streams – land, ocean, atmosphere, space-based and in situ.  Can CEOS do more than tackle this for satellite observations?  If no, how then do we address the full requirement?</a:t>
            </a:r>
            <a:endParaRPr lang="en-US" sz="1200" i="1" dirty="0" smtClean="0">
              <a:solidFill>
                <a:srgbClr val="002569"/>
              </a:solidFill>
              <a:latin typeface="Tahoma" charset="0"/>
              <a:ea typeface="ＭＳ Ｐゴシック" charset="0"/>
              <a:cs typeface="ＭＳ Ｐゴシック" charset="0"/>
            </a:endParaRPr>
          </a:p>
          <a:p>
            <a:r>
              <a:rPr lang="en-US" sz="2000" dirty="0" smtClean="0">
                <a:solidFill>
                  <a:srgbClr val="002569"/>
                </a:solidFill>
                <a:latin typeface="Tahoma" charset="0"/>
                <a:ea typeface="ＭＳ Ｐゴシック" charset="0"/>
              </a:rPr>
              <a:t>What recommendations / actions can be made (i.e., will be politically palatable) about the full and open access to global and regional observational data, as well as long-term availability and preservation, called for in the GEO report?</a:t>
            </a:r>
            <a:endParaRPr lang="en-GB" sz="2000" dirty="0" smtClean="0"/>
          </a:p>
          <a:p>
            <a:pPr lvl="1">
              <a:buClr>
                <a:srgbClr val="002569"/>
              </a:buClr>
              <a:buFont typeface="Wingdings" pitchFamily="2" charset="2"/>
              <a:buChar char="Ø"/>
            </a:pPr>
            <a:endParaRPr lang="en-GB" sz="1800" dirty="0" smtClean="0">
              <a:solidFill>
                <a:srgbClr val="002569"/>
              </a:solidFill>
              <a:latin typeface="Tahoma" charset="0"/>
              <a:ea typeface="ＭＳ Ｐゴシック" charset="0"/>
              <a:cs typeface="ＭＳ Ｐゴシック" charset="0"/>
            </a:endParaRPr>
          </a:p>
          <a:p>
            <a:pPr lvl="1">
              <a:buClr>
                <a:srgbClr val="002569"/>
              </a:buClr>
              <a:buFont typeface="Wingdings" pitchFamily="2" charset="2"/>
              <a:buChar char="Ø"/>
            </a:pPr>
            <a:endParaRPr lang="en-AU" sz="1800" dirty="0" smtClean="0">
              <a:solidFill>
                <a:srgbClr val="002569"/>
              </a:solidFill>
              <a:latin typeface="Tahoma" charset="0"/>
              <a:ea typeface="ＭＳ Ｐゴシック" charset="0"/>
              <a:cs typeface="ＭＳ Ｐゴシック" charset="0"/>
            </a:endParaRPr>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47638" y="1"/>
            <a:ext cx="8864868" cy="950650"/>
          </a:xfrm>
        </p:spPr>
        <p:txBody>
          <a:bodyPr/>
          <a:lstStyle/>
          <a:p>
            <a:r>
              <a:rPr lang="en-US" altLang="ja-JP" dirty="0" smtClean="0">
                <a:latin typeface="Century Gothic" charset="0"/>
                <a:ea typeface="ＭＳ Ｐゴシック" charset="0"/>
                <a:cs typeface="ＭＳ Ｐゴシック" charset="0"/>
              </a:rPr>
              <a:t>Challenges in Crafting the Way Forward: Data Products and Science</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428382"/>
            <a:ext cx="9653954" cy="5297731"/>
          </a:xfrm>
        </p:spPr>
        <p:txBody>
          <a:bodyPr/>
          <a:lstStyle/>
          <a:p>
            <a:r>
              <a:rPr lang="en-US" sz="2000" dirty="0" smtClean="0">
                <a:solidFill>
                  <a:srgbClr val="002569"/>
                </a:solidFill>
                <a:latin typeface="Tahoma" charset="0"/>
                <a:ea typeface="ＭＳ Ｐゴシック" charset="0"/>
                <a:cs typeface="ＭＳ Ｐゴシック" charset="0"/>
              </a:rPr>
              <a:t>In the spirit of an integrative, holistic approach to the carbon cycle, the first draft of our report includes recommendations about key data products to be developed and important scientific research that needs to accompany and support future missions and uses of satellite data </a:t>
            </a:r>
            <a:endParaRPr lang="en-US" sz="2000" i="1" dirty="0" smtClean="0">
              <a:solidFill>
                <a:srgbClr val="002569"/>
              </a:solidFill>
              <a:latin typeface="Tahoma" charset="0"/>
              <a:ea typeface="ＭＳ Ｐゴシック" charset="0"/>
              <a:cs typeface="ＭＳ Ｐゴシック" charset="0"/>
            </a:endParaRPr>
          </a:p>
          <a:p>
            <a:pPr lvl="1">
              <a:buClr>
                <a:srgbClr val="002569"/>
              </a:buClr>
              <a:buFont typeface="Wingdings" pitchFamily="2" charset="2"/>
              <a:buChar char="Ø"/>
            </a:pPr>
            <a:r>
              <a:rPr lang="en-GB" sz="1800" dirty="0" smtClean="0">
                <a:solidFill>
                  <a:srgbClr val="002569"/>
                </a:solidFill>
                <a:latin typeface="Tahoma" charset="0"/>
                <a:ea typeface="ＭＳ Ｐゴシック" charset="0"/>
                <a:cs typeface="ＭＳ Ｐゴシック" charset="0"/>
              </a:rPr>
              <a:t>CEOS agencies approach the production of data products, especially higher-level data products, rather differently; what, if anything, should CEOS step up to here?</a:t>
            </a:r>
          </a:p>
          <a:p>
            <a:pPr lvl="1">
              <a:buClr>
                <a:srgbClr val="002569"/>
              </a:buClr>
              <a:buFont typeface="Wingdings" pitchFamily="2" charset="2"/>
              <a:buChar char="Ø"/>
            </a:pPr>
            <a:r>
              <a:rPr lang="en-GB" sz="1800" dirty="0" smtClean="0">
                <a:solidFill>
                  <a:srgbClr val="002569"/>
                </a:solidFill>
                <a:latin typeface="Tahoma" charset="0"/>
                <a:ea typeface="ＭＳ Ｐゴシック" charset="0"/>
                <a:cs typeface="ＭＳ Ｐゴシック" charset="0"/>
              </a:rPr>
              <a:t>Some CEOS agencies sponsor scientific research and others do not; what, if anything, should CEOS step up to here?</a:t>
            </a:r>
          </a:p>
          <a:p>
            <a:pPr lvl="1">
              <a:buClr>
                <a:srgbClr val="002569"/>
              </a:buClr>
              <a:buFont typeface="Wingdings" pitchFamily="2" charset="2"/>
              <a:buChar char="Ø"/>
            </a:pPr>
            <a:endParaRPr lang="en-AU" sz="1800" dirty="0" smtClean="0">
              <a:solidFill>
                <a:srgbClr val="002569"/>
              </a:solidFill>
              <a:latin typeface="Tahoma" charset="0"/>
              <a:ea typeface="ＭＳ Ｐゴシック" charset="0"/>
              <a:cs typeface="ＭＳ Ｐゴシック" charset="0"/>
            </a:endParaRPr>
          </a:p>
        </p:txBody>
      </p:sp>
      <p:pic>
        <p:nvPicPr>
          <p:cNvPr id="7171" name="Picture 6" descr="G:\เครื่องติ๊บเดิม\DATA (D)\CEOS_Project\Logo\CEOS_clear.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6725" y="0"/>
            <a:ext cx="18192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34494</TotalTime>
  <Words>4785</Words>
  <Application>Microsoft Office PowerPoint</Application>
  <PresentationFormat>A4 Paper (210x297 mm)</PresentationFormat>
  <Paragraphs>261</Paragraphs>
  <Slides>45</Slides>
  <Notes>44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1_EUM_template_v03</vt:lpstr>
      <vt:lpstr>CEOS Strategy for Carbon Observations from Space:  The Way Forward</vt:lpstr>
      <vt:lpstr>CEOS Response to the GEO Carbon  Strategy: Overarching Rationale</vt:lpstr>
      <vt:lpstr>Challenges in Crafting the Way Forward: Integrative Approach is Paramount</vt:lpstr>
      <vt:lpstr>Challenges in Crafting the Way Forward:  Coordination for Synergy</vt:lpstr>
      <vt:lpstr>Challenges in Crafting the Way Forward:  Coordination for Synergy</vt:lpstr>
      <vt:lpstr>Challenges in Crafting the Way Forward: Continuity and New Observations</vt:lpstr>
      <vt:lpstr>Challenges in Crafting the Way Forward: Role of In Situ Observations</vt:lpstr>
      <vt:lpstr>Challenges in Crafting the Way Forward: Data Management and Access</vt:lpstr>
      <vt:lpstr>Challenges in Crafting the Way Forward: Data Products and Science</vt:lpstr>
      <vt:lpstr>Challenges in Crafting the Way Forward: International Carbon Office</vt:lpstr>
      <vt:lpstr>Actions and Recommendations:  Atmosphere Domain</vt:lpstr>
      <vt:lpstr>Atmosphere Domain</vt:lpstr>
      <vt:lpstr>Atmosphere Domain</vt:lpstr>
      <vt:lpstr>Actions and Recommendations:  Ocean Domain</vt:lpstr>
      <vt:lpstr>Ocean Domain</vt:lpstr>
      <vt:lpstr>Ocean Domain</vt:lpstr>
      <vt:lpstr>Ocean Domain</vt:lpstr>
      <vt:lpstr>Ocean Domain</vt:lpstr>
      <vt:lpstr>Ocean Domain</vt:lpstr>
      <vt:lpstr>Actions and Recommendations:  Land Domain</vt:lpstr>
      <vt:lpstr>Land Domain</vt:lpstr>
      <vt:lpstr>Land Domain – Biomass Inventories</vt:lpstr>
      <vt:lpstr>Land Domain – Peat/Permafrost/Wetland Organic Pools</vt:lpstr>
      <vt:lpstr>Land Domain – Peat/Permafrost/Wetland Organic Pools</vt:lpstr>
      <vt:lpstr>Land Domain – Land Cover, Use, Change</vt:lpstr>
      <vt:lpstr>Land Domain – Land Cover, Use, Change</vt:lpstr>
      <vt:lpstr>Land Domain – Wetland Area  </vt:lpstr>
      <vt:lpstr>Land Domain – Fires, Disturbance, and Degradation</vt:lpstr>
      <vt:lpstr>Land Domain – Fires, Disturbance, and Degradation</vt:lpstr>
      <vt:lpstr>Land Domain – Fires, Disturbance, and Degradation</vt:lpstr>
      <vt:lpstr>Land Domain – Biophysical Properties</vt:lpstr>
      <vt:lpstr>Land Domain - Fossil Fuel Emissions</vt:lpstr>
      <vt:lpstr>Land Domain - Other</vt:lpstr>
      <vt:lpstr>Land Domain - Other</vt:lpstr>
      <vt:lpstr>Actions and Recommendations:  Integration</vt:lpstr>
      <vt:lpstr>Integration:  CEOS Actions</vt:lpstr>
      <vt:lpstr>Integration:  CEOS Actions</vt:lpstr>
      <vt:lpstr>Integration:  CEOS Actions</vt:lpstr>
      <vt:lpstr>Integration:  CEOS Actions</vt:lpstr>
      <vt:lpstr>Integration:  CEOS Actions</vt:lpstr>
      <vt:lpstr>Integration:  CEOS Actions</vt:lpstr>
      <vt:lpstr>Integration:  CEOS Actions</vt:lpstr>
      <vt:lpstr>Integration:  CEOS Actions</vt:lpstr>
      <vt:lpstr>Integration:  CEOS Actions</vt:lpstr>
      <vt:lpstr>Backup Charts</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CEOS Strategy for Carbon Observations from Space</dc:title>
  <dc:creator>Wickland, Diane E. (HQ-DK000)</dc:creator>
  <cp:lastModifiedBy>dwicklan</cp:lastModifiedBy>
  <cp:revision>1169</cp:revision>
  <cp:lastPrinted>2006-03-06T14:11:17Z</cp:lastPrinted>
  <dcterms:created xsi:type="dcterms:W3CDTF">2010-09-20T04:20:25Z</dcterms:created>
  <dcterms:modified xsi:type="dcterms:W3CDTF">2012-03-29T14:15:43Z</dcterms:modified>
</cp:coreProperties>
</file>