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410" r:id="rId3"/>
    <p:sldId id="415" r:id="rId4"/>
    <p:sldId id="419" r:id="rId5"/>
    <p:sldId id="420" r:id="rId6"/>
    <p:sldId id="416" r:id="rId7"/>
    <p:sldId id="421" r:id="rId8"/>
    <p:sldId id="407" r:id="rId9"/>
    <p:sldId id="402" r:id="rId10"/>
    <p:sldId id="404" r:id="rId11"/>
    <p:sldId id="381" r:id="rId12"/>
    <p:sldId id="424" r:id="rId13"/>
    <p:sldId id="426" r:id="rId14"/>
    <p:sldId id="427" r:id="rId15"/>
    <p:sldId id="390" r:id="rId16"/>
    <p:sldId id="428" r:id="rId17"/>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CC9900"/>
    <a:srgbClr val="4F81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718" autoAdjust="0"/>
    <p:restoredTop sz="94660"/>
  </p:normalViewPr>
  <p:slideViewPr>
    <p:cSldViewPr>
      <p:cViewPr>
        <p:scale>
          <a:sx n="73" d="100"/>
          <a:sy n="73" d="100"/>
        </p:scale>
        <p:origin x="-282" y="12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cs typeface="+mn-cs"/>
              </a:defRPr>
            </a:lvl1pPr>
          </a:lstStyle>
          <a:p>
            <a:pPr>
              <a:defRPr/>
            </a:pPr>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cs typeface="+mn-cs"/>
              </a:defRPr>
            </a:lvl1pPr>
          </a:lstStyle>
          <a:p>
            <a:pPr>
              <a:defRPr/>
            </a:pPr>
            <a:fld id="{5A93AC4D-8D72-441C-8C74-ED6F152226AF}" type="datetimeFigureOut">
              <a:rPr lang="en-US"/>
              <a:pPr>
                <a:defRPr/>
              </a:pPr>
              <a:t>3/29/2012</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cs typeface="+mn-cs"/>
              </a:defRPr>
            </a:lvl1pPr>
          </a:lstStyle>
          <a:p>
            <a:pPr>
              <a:defRPr/>
            </a:pPr>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cs typeface="+mn-cs"/>
              </a:defRPr>
            </a:lvl1pPr>
          </a:lstStyle>
          <a:p>
            <a:pPr>
              <a:defRPr/>
            </a:pPr>
            <a:fld id="{CDB52F7A-27F7-4D16-8C9E-96F6BA02BB77}" type="slidenum">
              <a:rPr lang="en-US"/>
              <a:pPr>
                <a:defRPr/>
              </a:pPr>
              <a:t>‹#›</a:t>
            </a:fld>
            <a:endParaRPr lang="en-US"/>
          </a:p>
        </p:txBody>
      </p:sp>
    </p:spTree>
    <p:extLst>
      <p:ext uri="{BB962C8B-B14F-4D97-AF65-F5344CB8AC3E}">
        <p14:creationId xmlns:p14="http://schemas.microsoft.com/office/powerpoint/2010/main" val="244874920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ln/>
        </p:spPr>
      </p:sp>
      <p:sp>
        <p:nvSpPr>
          <p:cNvPr id="112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w="9525"/>
        </p:spPr>
        <p:txBody>
          <a:bodyPr/>
          <a:lstStyle/>
          <a:p>
            <a:endParaRPr lang="en-US" smtClean="0">
              <a:latin typeface="Times New Roman" pitchFamily="18" charset="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w="9525"/>
        </p:spPr>
        <p:txBody>
          <a:bodyPr/>
          <a:lstStyle/>
          <a:p>
            <a:endParaRPr lang="en-US" smtClean="0">
              <a:latin typeface="Times New Roman" pitchFamily="18" charset="0"/>
              <a:ea typeface="ＭＳ Ｐゴシック"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pPr eaLnBrk="1" hangingPunct="1">
              <a:spcBef>
                <a:spcPct val="0"/>
              </a:spcBef>
            </a:pPr>
            <a:r>
              <a:rPr lang="en-US" dirty="0" smtClean="0">
                <a:latin typeface="Arial" charset="0"/>
                <a:ea typeface="ＭＳ Ｐゴシック" charset="-128"/>
              </a:rPr>
              <a:t>The</a:t>
            </a:r>
            <a:r>
              <a:rPr lang="en-US" baseline="0" dirty="0" smtClean="0">
                <a:latin typeface="Arial" charset="0"/>
                <a:ea typeface="ＭＳ Ｐゴシック" charset="-128"/>
              </a:rPr>
              <a:t> first generation active CO2 sensors are still on the drawing boards.</a:t>
            </a:r>
            <a:endParaRPr lang="en-US" dirty="0" smtClean="0">
              <a:latin typeface="Arial" charset="0"/>
              <a:ea typeface="ＭＳ Ｐゴシック" charset="-128"/>
            </a:endParaRPr>
          </a:p>
          <a:p>
            <a:pPr eaLnBrk="1" hangingPunct="1">
              <a:spcBef>
                <a:spcPct val="0"/>
              </a:spcBef>
            </a:pPr>
            <a:r>
              <a:rPr lang="en-US" dirty="0" smtClean="0">
                <a:latin typeface="Arial" charset="0"/>
                <a:ea typeface="ＭＳ Ｐゴシック" charset="-128"/>
              </a:rPr>
              <a:t>Active</a:t>
            </a:r>
            <a:r>
              <a:rPr lang="en-US" baseline="0" dirty="0" smtClean="0">
                <a:latin typeface="Arial" charset="0"/>
                <a:ea typeface="ＭＳ Ｐゴシック" charset="-128"/>
              </a:rPr>
              <a:t> LIDAR instrument concepts </a:t>
            </a:r>
            <a:r>
              <a:rPr lang="en-US" dirty="0" smtClean="0">
                <a:latin typeface="Arial" charset="0"/>
                <a:ea typeface="ＭＳ Ｐゴシック" charset="-128"/>
              </a:rPr>
              <a:t>like</a:t>
            </a:r>
            <a:r>
              <a:rPr lang="en-US" baseline="0" dirty="0" smtClean="0">
                <a:latin typeface="Arial" charset="0"/>
                <a:ea typeface="ＭＳ Ｐゴシック" charset="-128"/>
              </a:rPr>
              <a:t> those being considered for ASCENDS cannot provide the sensitivity or coverage of passive solar NIR sensors over most of the sunlit hemisphere, but can return data at night as well as during the day.</a:t>
            </a:r>
          </a:p>
          <a:p>
            <a:pPr eaLnBrk="1" hangingPunct="1">
              <a:spcBef>
                <a:spcPct val="0"/>
              </a:spcBef>
            </a:pPr>
            <a:r>
              <a:rPr lang="en-US" baseline="0" dirty="0" smtClean="0">
                <a:latin typeface="Arial" charset="0"/>
                <a:ea typeface="ＭＳ Ｐゴシック" charset="-128"/>
              </a:rPr>
              <a:t> </a:t>
            </a:r>
            <a:endParaRPr lang="en-US" dirty="0" smtClean="0">
              <a:latin typeface="Arial" charset="0"/>
              <a:ea typeface="ＭＳ Ｐゴシック" charset="-128"/>
            </a:endParaRPr>
          </a:p>
          <a:p>
            <a:pPr eaLnBrk="1" hangingPunct="1">
              <a:spcBef>
                <a:spcPct val="0"/>
              </a:spcBef>
            </a:pPr>
            <a:r>
              <a:rPr lang="en-US" dirty="0" smtClean="0">
                <a:latin typeface="Arial" charset="0"/>
                <a:ea typeface="ＭＳ Ｐゴシック" charset="-128"/>
              </a:rPr>
              <a:t>These systems are currently being tested in the laboratory and in aircraft.</a:t>
            </a:r>
            <a:r>
              <a:rPr lang="en-US" baseline="0" dirty="0" smtClean="0">
                <a:latin typeface="Arial" charset="0"/>
                <a:ea typeface="ＭＳ Ｐゴシック" charset="-128"/>
              </a:rPr>
              <a:t>  The first space-based deployment is </a:t>
            </a:r>
            <a:r>
              <a:rPr lang="en-US" dirty="0" smtClean="0">
                <a:latin typeface="Arial" charset="0"/>
                <a:ea typeface="ＭＳ Ｐゴシック" charset="-128"/>
              </a:rPr>
              <a:t>still a few years off.</a:t>
            </a:r>
          </a:p>
        </p:txBody>
      </p:sp>
      <p:sp>
        <p:nvSpPr>
          <p:cNvPr id="52228" name="Slide Number Placeholder 3"/>
          <p:cNvSpPr>
            <a:spLocks noGrp="1"/>
          </p:cNvSpPr>
          <p:nvPr>
            <p:ph type="sldNum" sz="quarter" idx="5"/>
          </p:nvPr>
        </p:nvSpPr>
        <p:spPr>
          <a:xfrm>
            <a:off x="3884027" y="8829675"/>
            <a:ext cx="2972422" cy="465139"/>
          </a:xfrm>
          <a:prstGeom prst="rect">
            <a:avLst/>
          </a:prstGeom>
          <a:noFill/>
        </p:spPr>
        <p:txBody>
          <a:bodyPr/>
          <a:lstStyle/>
          <a:p>
            <a:fld id="{E9245AC7-D16F-4EAC-A2DD-172523937BED}" type="slidenum">
              <a:rPr lang="en-US"/>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Footer Placeholder 4"/>
          <p:cNvSpPr txBox="1">
            <a:spLocks/>
          </p:cNvSpPr>
          <p:nvPr userDrawn="1"/>
        </p:nvSpPr>
        <p:spPr>
          <a:xfrm>
            <a:off x="2743200" y="6492875"/>
            <a:ext cx="3657600" cy="376238"/>
          </a:xfrm>
          <a:prstGeom prst="rect">
            <a:avLst/>
          </a:prstGeom>
        </p:spPr>
        <p:txBody>
          <a:bodyPr/>
          <a:lstStyle>
            <a:lvl1pPr>
              <a:defRPr sz="1200">
                <a:solidFill>
                  <a:srgbClr val="00B050"/>
                </a:solidFill>
              </a:defRPr>
            </a:lvl1pPr>
          </a:lstStyle>
          <a:p>
            <a:pPr>
              <a:defRPr/>
            </a:pPr>
            <a:r>
              <a:rPr lang="en-US" dirty="0" smtClean="0">
                <a:cs typeface="+mn-cs"/>
              </a:rPr>
              <a:t>Crisp</a:t>
            </a:r>
            <a:r>
              <a:rPr lang="en-US" baseline="0" dirty="0" smtClean="0">
                <a:cs typeface="+mn-cs"/>
              </a:rPr>
              <a:t> &amp; </a:t>
            </a:r>
            <a:r>
              <a:rPr lang="en-US" baseline="0" dirty="0" err="1" smtClean="0">
                <a:cs typeface="+mn-cs"/>
              </a:rPr>
              <a:t>Nassar</a:t>
            </a:r>
            <a:r>
              <a:rPr lang="en-US" baseline="0" dirty="0" smtClean="0">
                <a:cs typeface="+mn-cs"/>
              </a:rPr>
              <a:t>, </a:t>
            </a:r>
            <a:r>
              <a:rPr lang="en-US" dirty="0" smtClean="0">
                <a:cs typeface="+mn-cs"/>
              </a:rPr>
              <a:t> Atmospheric Carbon</a:t>
            </a:r>
            <a:r>
              <a:rPr lang="en-US" baseline="0" dirty="0" smtClean="0">
                <a:cs typeface="+mn-cs"/>
              </a:rPr>
              <a:t> from Space</a:t>
            </a:r>
            <a:endParaRPr lang="en-US" dirty="0">
              <a:cs typeface="+mn-cs"/>
            </a:endParaRPr>
          </a:p>
        </p:txBody>
      </p:sp>
      <p:sp>
        <p:nvSpPr>
          <p:cNvPr id="2" name="Title 1"/>
          <p:cNvSpPr>
            <a:spLocks noGrp="1"/>
          </p:cNvSpPr>
          <p:nvPr>
            <p:ph type="title"/>
          </p:nvPr>
        </p:nvSpPr>
        <p:spPr/>
        <p:txBody>
          <a:bodyPr/>
          <a:lstStyle>
            <a:lvl1pPr>
              <a:defRPr>
                <a:solidFill>
                  <a:srgbClr val="00B050"/>
                </a:solidFill>
              </a:defRPr>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8" name="Picture 18"/>
          <p:cNvPicPr>
            <a:picLocks noChangeAspect="1" noChangeArrowheads="1"/>
          </p:cNvPicPr>
          <p:nvPr userDrawn="1"/>
        </p:nvPicPr>
        <p:blipFill>
          <a:blip r:embed="rId2" cstate="print"/>
          <a:srcRect/>
          <a:stretch>
            <a:fillRect/>
          </a:stretch>
        </p:blipFill>
        <p:spPr bwMode="auto">
          <a:xfrm>
            <a:off x="-76200" y="6473825"/>
            <a:ext cx="762000" cy="395288"/>
          </a:xfrm>
          <a:prstGeom prst="rect">
            <a:avLst/>
          </a:prstGeom>
          <a:noFill/>
          <a:ln w="12700">
            <a:noFill/>
            <a:miter lim="800000"/>
            <a:headEnd/>
            <a:tailEnd/>
          </a:ln>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11" name="Picture 18"/>
          <p:cNvPicPr>
            <a:picLocks noChangeAspect="1" noChangeArrowheads="1"/>
          </p:cNvPicPr>
          <p:nvPr userDrawn="1"/>
        </p:nvPicPr>
        <p:blipFill>
          <a:blip r:embed="rId2" cstate="print"/>
          <a:srcRect/>
          <a:stretch>
            <a:fillRect/>
          </a:stretch>
        </p:blipFill>
        <p:spPr bwMode="auto">
          <a:xfrm>
            <a:off x="-76200" y="6473825"/>
            <a:ext cx="762000" cy="395288"/>
          </a:xfrm>
          <a:prstGeom prst="rect">
            <a:avLst/>
          </a:prstGeom>
          <a:noFill/>
          <a:ln w="12700">
            <a:noFill/>
            <a:miter lim="800000"/>
            <a:headEnd/>
            <a:tailEnd/>
          </a:ln>
        </p:spPr>
      </p:pic>
      <p:sp>
        <p:nvSpPr>
          <p:cNvPr id="5" name="Footer Placeholder 4"/>
          <p:cNvSpPr txBox="1">
            <a:spLocks/>
          </p:cNvSpPr>
          <p:nvPr userDrawn="1"/>
        </p:nvSpPr>
        <p:spPr>
          <a:xfrm>
            <a:off x="2743200" y="6492875"/>
            <a:ext cx="3657600" cy="376238"/>
          </a:xfrm>
          <a:prstGeom prst="rect">
            <a:avLst/>
          </a:prstGeom>
        </p:spPr>
        <p:txBody>
          <a:bodyPr/>
          <a:lstStyle>
            <a:lvl1pPr>
              <a:defRPr sz="1200">
                <a:solidFill>
                  <a:srgbClr val="00B050"/>
                </a:solidFill>
              </a:defRPr>
            </a:lvl1pPr>
          </a:lstStyle>
          <a:p>
            <a:pPr>
              <a:defRPr/>
            </a:pPr>
            <a:r>
              <a:rPr lang="en-US" dirty="0" smtClean="0">
                <a:cs typeface="+mn-cs"/>
              </a:rPr>
              <a:t>Crisp</a:t>
            </a:r>
            <a:r>
              <a:rPr lang="en-US" baseline="0" dirty="0" smtClean="0">
                <a:cs typeface="+mn-cs"/>
              </a:rPr>
              <a:t> &amp; </a:t>
            </a:r>
            <a:r>
              <a:rPr lang="en-US" baseline="0" dirty="0" err="1" smtClean="0">
                <a:cs typeface="+mn-cs"/>
              </a:rPr>
              <a:t>Nassar</a:t>
            </a:r>
            <a:r>
              <a:rPr lang="en-US" baseline="0" dirty="0" smtClean="0">
                <a:cs typeface="+mn-cs"/>
              </a:rPr>
              <a:t>, </a:t>
            </a:r>
            <a:r>
              <a:rPr lang="en-US" dirty="0" smtClean="0">
                <a:cs typeface="+mn-cs"/>
              </a:rPr>
              <a:t> Atmospheric Carbon</a:t>
            </a:r>
            <a:r>
              <a:rPr lang="en-US" baseline="0" dirty="0" smtClean="0">
                <a:cs typeface="+mn-cs"/>
              </a:rPr>
              <a:t> from Space</a:t>
            </a:r>
            <a:endParaRPr lang="en-US" dirty="0">
              <a:cs typeface="+mn-cs"/>
            </a:endParaRP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8" name="Picture 18"/>
          <p:cNvPicPr>
            <a:picLocks noChangeAspect="1" noChangeArrowheads="1"/>
          </p:cNvPicPr>
          <p:nvPr userDrawn="1"/>
        </p:nvPicPr>
        <p:blipFill>
          <a:blip r:embed="rId2" cstate="print"/>
          <a:srcRect/>
          <a:stretch>
            <a:fillRect/>
          </a:stretch>
        </p:blipFill>
        <p:spPr bwMode="auto">
          <a:xfrm>
            <a:off x="-76200" y="6473825"/>
            <a:ext cx="762000" cy="395288"/>
          </a:xfrm>
          <a:prstGeom prst="rect">
            <a:avLst/>
          </a:prstGeom>
          <a:noFill/>
          <a:ln w="12700">
            <a:noFill/>
            <a:miter lim="800000"/>
            <a:headEnd/>
            <a:tailEnd/>
          </a:ln>
        </p:spPr>
      </p:pic>
      <p:sp>
        <p:nvSpPr>
          <p:cNvPr id="4" name="Footer Placeholder 4"/>
          <p:cNvSpPr txBox="1">
            <a:spLocks/>
          </p:cNvSpPr>
          <p:nvPr userDrawn="1"/>
        </p:nvSpPr>
        <p:spPr>
          <a:xfrm>
            <a:off x="2743200" y="6492875"/>
            <a:ext cx="3657600" cy="376238"/>
          </a:xfrm>
          <a:prstGeom prst="rect">
            <a:avLst/>
          </a:prstGeom>
        </p:spPr>
        <p:txBody>
          <a:bodyPr/>
          <a:lstStyle>
            <a:lvl1pPr>
              <a:defRPr sz="1200">
                <a:solidFill>
                  <a:srgbClr val="00B050"/>
                </a:solidFill>
              </a:defRPr>
            </a:lvl1pPr>
          </a:lstStyle>
          <a:p>
            <a:pPr>
              <a:defRPr/>
            </a:pPr>
            <a:r>
              <a:rPr lang="en-US" dirty="0" smtClean="0">
                <a:cs typeface="+mn-cs"/>
              </a:rPr>
              <a:t>Crisp</a:t>
            </a:r>
            <a:r>
              <a:rPr lang="en-US" baseline="0" dirty="0" smtClean="0">
                <a:cs typeface="+mn-cs"/>
              </a:rPr>
              <a:t> &amp; </a:t>
            </a:r>
            <a:r>
              <a:rPr lang="en-US" baseline="0" dirty="0" err="1" smtClean="0">
                <a:cs typeface="+mn-cs"/>
              </a:rPr>
              <a:t>Nassar</a:t>
            </a:r>
            <a:r>
              <a:rPr lang="en-US" baseline="0" dirty="0" smtClean="0">
                <a:cs typeface="+mn-cs"/>
              </a:rPr>
              <a:t>, </a:t>
            </a:r>
            <a:r>
              <a:rPr lang="en-US" dirty="0" smtClean="0">
                <a:cs typeface="+mn-cs"/>
              </a:rPr>
              <a:t> Atmospheric Carbon</a:t>
            </a:r>
            <a:r>
              <a:rPr lang="en-US" baseline="0" dirty="0" smtClean="0">
                <a:cs typeface="+mn-cs"/>
              </a:rPr>
              <a:t> from Space</a:t>
            </a:r>
            <a:endParaRPr lang="en-US" dirty="0">
              <a:cs typeface="+mn-cs"/>
            </a:endParaRP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and 4 Content">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B3E252EE-DD39-447E-A0B2-132E53A0E540}" type="slidenum">
              <a:rPr lang="en-US"/>
              <a:pPr/>
              <a:t>‹#›</a:t>
            </a:fld>
            <a:endParaRPr lang="en-US"/>
          </a:p>
        </p:txBody>
      </p:sp>
    </p:spTree>
    <p:extLst>
      <p:ext uri="{BB962C8B-B14F-4D97-AF65-F5344CB8AC3E}">
        <p14:creationId xmlns:p14="http://schemas.microsoft.com/office/powerpoint/2010/main" val="210943500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 name="Rectangle 2"/>
          <p:cNvSpPr>
            <a:spLocks noChangeArrowheads="1"/>
          </p:cNvSpPr>
          <p:nvPr/>
        </p:nvSpPr>
        <p:spPr bwMode="auto">
          <a:xfrm>
            <a:off x="0" y="6477000"/>
            <a:ext cx="9144000" cy="381000"/>
          </a:xfrm>
          <a:prstGeom prst="rect">
            <a:avLst/>
          </a:prstGeom>
          <a:solidFill>
            <a:schemeClr val="tx1"/>
          </a:solidFill>
          <a:ln w="9525">
            <a:noFill/>
            <a:miter lim="800000"/>
            <a:headEnd/>
            <a:tailEnd/>
          </a:ln>
          <a:effectLst/>
        </p:spPr>
        <p:txBody>
          <a:bodyPr wrap="none" anchor="ctr"/>
          <a:lstStyle/>
          <a:p>
            <a:pPr>
              <a:defRPr/>
            </a:pPr>
            <a:endParaRPr lang="en-US">
              <a:solidFill>
                <a:schemeClr val="bg1"/>
              </a:solidFill>
              <a:cs typeface="+mn-cs"/>
            </a:endParaRPr>
          </a:p>
        </p:txBody>
      </p:sp>
      <p:sp>
        <p:nvSpPr>
          <p:cNvPr id="1028" name="Title Placeholder 1"/>
          <p:cNvSpPr>
            <a:spLocks noGrp="1"/>
          </p:cNvSpPr>
          <p:nvPr>
            <p:ph type="title"/>
          </p:nvPr>
        </p:nvSpPr>
        <p:spPr bwMode="auto">
          <a:xfrm>
            <a:off x="1752600" y="0"/>
            <a:ext cx="5638800" cy="8683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9" name="Text Placeholder 2"/>
          <p:cNvSpPr>
            <a:spLocks noGrp="1"/>
          </p:cNvSpPr>
          <p:nvPr>
            <p:ph type="body" idx="1"/>
          </p:nvPr>
        </p:nvSpPr>
        <p:spPr bwMode="auto">
          <a:xfrm>
            <a:off x="381000" y="914400"/>
            <a:ext cx="8382000" cy="541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7" name="Rectangle 6"/>
          <p:cNvSpPr>
            <a:spLocks noChangeArrowheads="1"/>
          </p:cNvSpPr>
          <p:nvPr/>
        </p:nvSpPr>
        <p:spPr bwMode="auto">
          <a:xfrm>
            <a:off x="0" y="827088"/>
            <a:ext cx="9144000" cy="46037"/>
          </a:xfrm>
          <a:prstGeom prst="rect">
            <a:avLst/>
          </a:prstGeom>
          <a:gradFill rotWithShape="0">
            <a:gsLst>
              <a:gs pos="0">
                <a:srgbClr val="3366FF"/>
              </a:gs>
              <a:gs pos="25000">
                <a:srgbClr val="01A78F"/>
              </a:gs>
              <a:gs pos="50000">
                <a:srgbClr val="FFFF00"/>
              </a:gs>
              <a:gs pos="75000">
                <a:srgbClr val="FF6633"/>
              </a:gs>
              <a:gs pos="100000">
                <a:srgbClr val="FF3399"/>
              </a:gs>
            </a:gsLst>
            <a:lin ang="0" scaled="1"/>
          </a:gradFill>
          <a:ln w="12700">
            <a:noFill/>
            <a:miter lim="800000"/>
            <a:headEnd type="none" w="sm" len="sm"/>
            <a:tailEnd type="none" w="sm" len="sm"/>
          </a:ln>
          <a:effectLst/>
        </p:spPr>
        <p:txBody>
          <a:bodyPr wrap="none" anchor="ctr"/>
          <a:lstStyle/>
          <a:p>
            <a:pPr algn="ctr">
              <a:defRPr/>
            </a:pPr>
            <a:endParaRPr lang="ja-JP" i="1">
              <a:latin typeface="明朝" pitchFamily="17" charset="-128"/>
              <a:ea typeface="明朝" pitchFamily="17" charset="-128"/>
              <a:cs typeface="明朝" pitchFamily="17" charset="-128"/>
            </a:endParaRPr>
          </a:p>
        </p:txBody>
      </p:sp>
      <p:sp>
        <p:nvSpPr>
          <p:cNvPr id="18" name="Text Box 12"/>
          <p:cNvSpPr txBox="1">
            <a:spLocks noChangeArrowheads="1"/>
          </p:cNvSpPr>
          <p:nvPr/>
        </p:nvSpPr>
        <p:spPr bwMode="auto">
          <a:xfrm>
            <a:off x="4852988" y="6026150"/>
            <a:ext cx="184150" cy="457200"/>
          </a:xfrm>
          <a:prstGeom prst="rect">
            <a:avLst/>
          </a:prstGeom>
          <a:noFill/>
          <a:ln w="12700">
            <a:noFill/>
            <a:miter lim="800000"/>
            <a:headEnd/>
            <a:tailEnd/>
          </a:ln>
          <a:effectLst/>
        </p:spPr>
        <p:txBody>
          <a:bodyPr wrap="none">
            <a:spAutoFit/>
          </a:bodyPr>
          <a:lstStyle/>
          <a:p>
            <a:pPr>
              <a:defRPr/>
            </a:pPr>
            <a:endParaRPr lang="ja-JP">
              <a:latin typeface="明朝" pitchFamily="17" charset="-128"/>
              <a:ea typeface="明朝" pitchFamily="17" charset="-128"/>
              <a:cs typeface="明朝" pitchFamily="17" charset="-128"/>
            </a:endParaRPr>
          </a:p>
        </p:txBody>
      </p:sp>
      <p:sp>
        <p:nvSpPr>
          <p:cNvPr id="19" name="Text Box 14"/>
          <p:cNvSpPr txBox="1">
            <a:spLocks noChangeArrowheads="1"/>
          </p:cNvSpPr>
          <p:nvPr/>
        </p:nvSpPr>
        <p:spPr bwMode="auto">
          <a:xfrm>
            <a:off x="7824788" y="158750"/>
            <a:ext cx="184150" cy="457200"/>
          </a:xfrm>
          <a:prstGeom prst="rect">
            <a:avLst/>
          </a:prstGeom>
          <a:noFill/>
          <a:ln w="12700">
            <a:noFill/>
            <a:miter lim="800000"/>
            <a:headEnd/>
            <a:tailEnd/>
          </a:ln>
          <a:effectLst/>
        </p:spPr>
        <p:txBody>
          <a:bodyPr wrap="none">
            <a:spAutoFit/>
          </a:bodyPr>
          <a:lstStyle/>
          <a:p>
            <a:pPr>
              <a:defRPr/>
            </a:pPr>
            <a:endParaRPr lang="ja-JP">
              <a:latin typeface="明朝" pitchFamily="17" charset="-128"/>
              <a:ea typeface="明朝" pitchFamily="17" charset="-128"/>
              <a:cs typeface="明朝" pitchFamily="17" charset="-128"/>
            </a:endParaRPr>
          </a:p>
        </p:txBody>
      </p:sp>
      <p:sp>
        <p:nvSpPr>
          <p:cNvPr id="23" name="Text Box 35"/>
          <p:cNvSpPr txBox="1">
            <a:spLocks noChangeArrowheads="1"/>
          </p:cNvSpPr>
          <p:nvPr/>
        </p:nvSpPr>
        <p:spPr bwMode="auto">
          <a:xfrm>
            <a:off x="8431213" y="6521450"/>
            <a:ext cx="1474787" cy="336550"/>
          </a:xfrm>
          <a:prstGeom prst="rect">
            <a:avLst/>
          </a:prstGeom>
          <a:noFill/>
          <a:ln w="12700">
            <a:noFill/>
            <a:miter lim="800000"/>
            <a:headEnd/>
            <a:tailEnd/>
          </a:ln>
          <a:effectLst/>
        </p:spPr>
        <p:txBody>
          <a:bodyPr>
            <a:spAutoFit/>
          </a:bodyPr>
          <a:lstStyle/>
          <a:p>
            <a:pPr>
              <a:defRPr/>
            </a:pPr>
            <a:r>
              <a:rPr lang="en-US" altLang="ja-JP" sz="1600" i="1">
                <a:solidFill>
                  <a:srgbClr val="006600"/>
                </a:solidFill>
                <a:cs typeface="ＭＳ Ｐゴシック" charset="-128"/>
              </a:rPr>
              <a:t> </a:t>
            </a:r>
          </a:p>
        </p:txBody>
      </p:sp>
      <p:sp>
        <p:nvSpPr>
          <p:cNvPr id="24" name="Rectangle 36"/>
          <p:cNvSpPr txBox="1">
            <a:spLocks noChangeArrowheads="1"/>
          </p:cNvSpPr>
          <p:nvPr/>
        </p:nvSpPr>
        <p:spPr bwMode="auto">
          <a:xfrm>
            <a:off x="8458200" y="6521450"/>
            <a:ext cx="609600" cy="336550"/>
          </a:xfrm>
          <a:prstGeom prst="rect">
            <a:avLst/>
          </a:prstGeom>
          <a:noFill/>
          <a:ln w="9525">
            <a:noFill/>
            <a:miter lim="800000"/>
            <a:headEnd/>
            <a:tailEnd/>
          </a:ln>
          <a:effectLst/>
        </p:spPr>
        <p:txBody>
          <a:bodyPr/>
          <a:lstStyle>
            <a:lvl1pPr algn="r" eaLnBrk="1" hangingPunct="1">
              <a:defRPr sz="1600">
                <a:solidFill>
                  <a:srgbClr val="008000"/>
                </a:solidFill>
                <a:latin typeface="Times New Roman" charset="0"/>
              </a:defRPr>
            </a:lvl1pPr>
          </a:lstStyle>
          <a:p>
            <a:pPr>
              <a:defRPr/>
            </a:pPr>
            <a:fld id="{722EBCFD-D421-4C46-88D5-39C7993B4805}" type="slidenum">
              <a:rPr lang="en-US" altLang="ja-JP" sz="1400" smtClean="0">
                <a:solidFill>
                  <a:srgbClr val="00B050"/>
                </a:solidFill>
                <a:latin typeface="Arial" pitchFamily="34" charset="0"/>
                <a:cs typeface="Arial" pitchFamily="34" charset="0"/>
              </a:rPr>
              <a:pPr>
                <a:defRPr/>
              </a:pPr>
              <a:t>‹#›</a:t>
            </a:fld>
            <a:endParaRPr lang="en-US" altLang="ja-JP" sz="1400" dirty="0" smtClean="0">
              <a:solidFill>
                <a:srgbClr val="00B050"/>
              </a:solidFill>
              <a:latin typeface="Arial" pitchFamily="34" charset="0"/>
              <a:cs typeface="Arial" pitchFamily="34" charset="0"/>
            </a:endParaRPr>
          </a:p>
        </p:txBody>
      </p:sp>
      <p:sp>
        <p:nvSpPr>
          <p:cNvPr id="22" name="Rectangle 6"/>
          <p:cNvSpPr>
            <a:spLocks noChangeArrowheads="1"/>
          </p:cNvSpPr>
          <p:nvPr/>
        </p:nvSpPr>
        <p:spPr bwMode="auto">
          <a:xfrm>
            <a:off x="0" y="6442075"/>
            <a:ext cx="9144000" cy="46038"/>
          </a:xfrm>
          <a:prstGeom prst="rect">
            <a:avLst/>
          </a:prstGeom>
          <a:gradFill rotWithShape="0">
            <a:gsLst>
              <a:gs pos="0">
                <a:srgbClr val="3366FF"/>
              </a:gs>
              <a:gs pos="25000">
                <a:srgbClr val="01A78F"/>
              </a:gs>
              <a:gs pos="50000">
                <a:srgbClr val="FFFF00"/>
              </a:gs>
              <a:gs pos="75000">
                <a:srgbClr val="FF6633"/>
              </a:gs>
              <a:gs pos="100000">
                <a:srgbClr val="FF3399"/>
              </a:gs>
            </a:gsLst>
            <a:lin ang="0" scaled="1"/>
          </a:gradFill>
          <a:ln w="12700">
            <a:noFill/>
            <a:miter lim="800000"/>
            <a:headEnd type="none" w="sm" len="sm"/>
            <a:tailEnd type="none" w="sm" len="sm"/>
          </a:ln>
          <a:effectLst/>
        </p:spPr>
        <p:txBody>
          <a:bodyPr wrap="none" anchor="ctr"/>
          <a:lstStyle/>
          <a:p>
            <a:pPr algn="ctr">
              <a:defRPr/>
            </a:pPr>
            <a:endParaRPr lang="ja-JP" i="1">
              <a:latin typeface="明朝" pitchFamily="17" charset="-128"/>
              <a:ea typeface="明朝" pitchFamily="17" charset="-128"/>
              <a:cs typeface="明朝" pitchFamily="17" charset="-128"/>
            </a:endParaRPr>
          </a:p>
        </p:txBody>
      </p:sp>
      <p:pic>
        <p:nvPicPr>
          <p:cNvPr id="12" name="Picture 4" descr="CEOS_logo_transparent-small"/>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76200" y="129006"/>
            <a:ext cx="1357312" cy="556794"/>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716" r:id="rId1"/>
    <p:sldLayoutId id="2147483717" r:id="rId2"/>
    <p:sldLayoutId id="2147483720" r:id="rId3"/>
    <p:sldLayoutId id="2147483721" r:id="rId4"/>
    <p:sldLayoutId id="2147483725" r:id="rId5"/>
  </p:sldLayoutIdLst>
  <p:timing>
    <p:tnLst>
      <p:par>
        <p:cTn id="1" dur="indefinite" restart="never" nodeType="tmRoot"/>
      </p:par>
    </p:tnLst>
  </p:timing>
  <p:txStyles>
    <p:titleStyle>
      <a:lvl1pPr algn="ctr" rtl="0" eaLnBrk="0" fontAlgn="base" hangingPunct="0">
        <a:spcBef>
          <a:spcPct val="0"/>
        </a:spcBef>
        <a:spcAft>
          <a:spcPct val="0"/>
        </a:spcAft>
        <a:defRPr sz="2800" b="1" i="1" kern="1200">
          <a:solidFill>
            <a:srgbClr val="00B050"/>
          </a:solidFill>
          <a:latin typeface="+mj-lt"/>
          <a:ea typeface="+mj-ea"/>
          <a:cs typeface="+mj-cs"/>
        </a:defRPr>
      </a:lvl1pPr>
      <a:lvl2pPr algn="ctr" rtl="0" eaLnBrk="0" fontAlgn="base" hangingPunct="0">
        <a:spcBef>
          <a:spcPct val="0"/>
        </a:spcBef>
        <a:spcAft>
          <a:spcPct val="0"/>
        </a:spcAft>
        <a:defRPr sz="2800" b="1" i="1">
          <a:solidFill>
            <a:srgbClr val="00B050"/>
          </a:solidFill>
          <a:latin typeface="Calibri" pitchFamily="34" charset="0"/>
        </a:defRPr>
      </a:lvl2pPr>
      <a:lvl3pPr algn="ctr" rtl="0" eaLnBrk="0" fontAlgn="base" hangingPunct="0">
        <a:spcBef>
          <a:spcPct val="0"/>
        </a:spcBef>
        <a:spcAft>
          <a:spcPct val="0"/>
        </a:spcAft>
        <a:defRPr sz="2800" b="1" i="1">
          <a:solidFill>
            <a:srgbClr val="00B050"/>
          </a:solidFill>
          <a:latin typeface="Calibri" pitchFamily="34" charset="0"/>
        </a:defRPr>
      </a:lvl3pPr>
      <a:lvl4pPr algn="ctr" rtl="0" eaLnBrk="0" fontAlgn="base" hangingPunct="0">
        <a:spcBef>
          <a:spcPct val="0"/>
        </a:spcBef>
        <a:spcAft>
          <a:spcPct val="0"/>
        </a:spcAft>
        <a:defRPr sz="2800" b="1" i="1">
          <a:solidFill>
            <a:srgbClr val="00B050"/>
          </a:solidFill>
          <a:latin typeface="Calibri" pitchFamily="34" charset="0"/>
        </a:defRPr>
      </a:lvl4pPr>
      <a:lvl5pPr algn="ctr" rtl="0" eaLnBrk="0" fontAlgn="base" hangingPunct="0">
        <a:spcBef>
          <a:spcPct val="0"/>
        </a:spcBef>
        <a:spcAft>
          <a:spcPct val="0"/>
        </a:spcAft>
        <a:defRPr sz="2800" b="1" i="1">
          <a:solidFill>
            <a:srgbClr val="00B050"/>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9.png"/><Relationship Id="rId7" Type="http://schemas.openxmlformats.org/officeDocument/2006/relationships/image" Target="../media/image32.jpe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31.png"/><Relationship Id="rId5" Type="http://schemas.openxmlformats.org/officeDocument/2006/relationships/image" Target="../media/image26.jpeg"/><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35.png"/></Relationships>
</file>

<file path=ppt/slides/_rels/slide12.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36.png"/><Relationship Id="rId1" Type="http://schemas.openxmlformats.org/officeDocument/2006/relationships/slideLayout" Target="../slideLayouts/slideLayout3.xml"/><Relationship Id="rId4" Type="http://schemas.openxmlformats.org/officeDocument/2006/relationships/image" Target="../media/image38.png"/></Relationships>
</file>

<file path=ppt/slides/_rels/slide1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28.jpeg"/><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dcrisp\Documents\dcrisp\OCO\GOSAT\Data-GOSAT\ACOS-GOSAT_Data\GOSAT_L2_b2.10_XCO2\210_maps\06_090701_both_xco2_map_binned.png"/>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50000" contrast="-48000"/>
                    </a14:imgEffect>
                  </a14:imgLayer>
                </a14:imgProps>
              </a:ext>
              <a:ext uri="{28A0092B-C50C-407E-A947-70E740481C1C}">
                <a14:useLocalDpi xmlns:a14="http://schemas.microsoft.com/office/drawing/2010/main" val="0"/>
              </a:ext>
            </a:extLst>
          </a:blip>
          <a:srcRect l="5770" t="16605" r="5310" b="16834"/>
          <a:stretch/>
        </p:blipFill>
        <p:spPr bwMode="auto">
          <a:xfrm>
            <a:off x="142875" y="1981200"/>
            <a:ext cx="8952633" cy="4419600"/>
          </a:xfrm>
          <a:prstGeom prst="rect">
            <a:avLst/>
          </a:prstGeom>
          <a:noFill/>
          <a:extLst>
            <a:ext uri="{909E8E84-426E-40DD-AFC4-6F175D3DCCD1}">
              <a14:hiddenFill xmlns:a14="http://schemas.microsoft.com/office/drawing/2010/main">
                <a:solidFill>
                  <a:srgbClr val="FFFFFF"/>
                </a:solidFill>
              </a14:hiddenFill>
            </a:ext>
          </a:extLst>
        </p:spPr>
      </p:pic>
      <p:sp>
        <p:nvSpPr>
          <p:cNvPr id="7170" name="Title 1"/>
          <p:cNvSpPr>
            <a:spLocks noGrp="1"/>
          </p:cNvSpPr>
          <p:nvPr>
            <p:ph type="ctrTitle"/>
          </p:nvPr>
        </p:nvSpPr>
        <p:spPr>
          <a:xfrm>
            <a:off x="457200" y="1066800"/>
            <a:ext cx="8229600" cy="4572000"/>
          </a:xfrm>
        </p:spPr>
        <p:txBody>
          <a:bodyPr/>
          <a:lstStyle/>
          <a:p>
            <a:pPr eaLnBrk="1" hangingPunct="1"/>
            <a:r>
              <a:rPr lang="en-US" sz="3600" dirty="0" smtClean="0">
                <a:solidFill>
                  <a:schemeClr val="tx1"/>
                </a:solidFill>
              </a:rPr>
              <a:t>Monitoring the Atmospheric Carbon Cycle from Space</a:t>
            </a:r>
            <a:br>
              <a:rPr lang="en-US" sz="3600" dirty="0" smtClean="0">
                <a:solidFill>
                  <a:schemeClr val="tx1"/>
                </a:solidFill>
              </a:rPr>
            </a:br>
            <a:r>
              <a:rPr lang="en-US" sz="3600" dirty="0">
                <a:solidFill>
                  <a:schemeClr val="tx1"/>
                </a:solidFill>
              </a:rPr>
              <a:t/>
            </a:r>
            <a:br>
              <a:rPr lang="en-US" sz="3600" dirty="0">
                <a:solidFill>
                  <a:schemeClr val="tx1"/>
                </a:solidFill>
              </a:rPr>
            </a:br>
            <a:r>
              <a:rPr lang="en-US" sz="3600" dirty="0" smtClean="0">
                <a:solidFill>
                  <a:schemeClr val="tx1"/>
                </a:solidFill>
              </a:rPr>
              <a:t/>
            </a:r>
            <a:br>
              <a:rPr lang="en-US" sz="3600" dirty="0" smtClean="0">
                <a:solidFill>
                  <a:schemeClr val="tx1"/>
                </a:solidFill>
              </a:rPr>
            </a:br>
            <a:r>
              <a:rPr lang="en-US" sz="3600" dirty="0">
                <a:solidFill>
                  <a:schemeClr val="tx1"/>
                </a:solidFill>
              </a:rPr>
              <a:t/>
            </a:r>
            <a:br>
              <a:rPr lang="en-US" sz="3600" dirty="0">
                <a:solidFill>
                  <a:schemeClr val="tx1"/>
                </a:solidFill>
              </a:rPr>
            </a:br>
            <a:r>
              <a:rPr lang="en-US" sz="3600" dirty="0" smtClean="0">
                <a:solidFill>
                  <a:schemeClr val="tx1"/>
                </a:solidFill>
              </a:rPr>
              <a:t/>
            </a:r>
            <a:br>
              <a:rPr lang="en-US" sz="3600" dirty="0" smtClean="0">
                <a:solidFill>
                  <a:schemeClr val="tx1"/>
                </a:solidFill>
              </a:rPr>
            </a:br>
            <a:r>
              <a:rPr lang="en-US" dirty="0" smtClean="0">
                <a:solidFill>
                  <a:schemeClr val="tx1"/>
                </a:solidFill>
              </a:rPr>
              <a:t>David Crisp (JPL)</a:t>
            </a:r>
            <a:br>
              <a:rPr lang="en-US" dirty="0" smtClean="0">
                <a:solidFill>
                  <a:schemeClr val="tx1"/>
                </a:solidFill>
              </a:rPr>
            </a:br>
            <a:r>
              <a:rPr lang="en-US" dirty="0" smtClean="0">
                <a:solidFill>
                  <a:schemeClr val="tx1"/>
                </a:solidFill>
              </a:rPr>
              <a:t>Ray </a:t>
            </a:r>
            <a:r>
              <a:rPr lang="en-US" dirty="0" err="1" smtClean="0">
                <a:solidFill>
                  <a:schemeClr val="tx1"/>
                </a:solidFill>
              </a:rPr>
              <a:t>Nassar</a:t>
            </a:r>
            <a:r>
              <a:rPr lang="en-US" dirty="0" smtClean="0">
                <a:solidFill>
                  <a:schemeClr val="tx1"/>
                </a:solidFill>
              </a:rPr>
              <a:t> (Environment Canada)</a:t>
            </a:r>
            <a:br>
              <a:rPr lang="en-US" dirty="0" smtClean="0">
                <a:solidFill>
                  <a:schemeClr val="tx1"/>
                </a:solidFill>
              </a:rPr>
            </a:br>
            <a:r>
              <a:rPr lang="en-US" dirty="0" smtClean="0">
                <a:solidFill>
                  <a:schemeClr val="tx1"/>
                </a:solidFill>
              </a:rPr>
              <a:t/>
            </a:r>
            <a:br>
              <a:rPr lang="en-US" dirty="0" smtClean="0">
                <a:solidFill>
                  <a:schemeClr val="tx1"/>
                </a:solidFill>
              </a:rPr>
            </a:br>
            <a:r>
              <a:rPr lang="en-US" dirty="0" smtClean="0">
                <a:solidFill>
                  <a:schemeClr val="tx1"/>
                </a:solidFill>
              </a:rPr>
              <a:t>March 29, 2012</a:t>
            </a:r>
          </a:p>
        </p:txBody>
      </p:sp>
      <p:sp>
        <p:nvSpPr>
          <p:cNvPr id="4" name="TextBox 4"/>
          <p:cNvSpPr txBox="1">
            <a:spLocks noChangeArrowheads="1"/>
          </p:cNvSpPr>
          <p:nvPr/>
        </p:nvSpPr>
        <p:spPr bwMode="auto">
          <a:xfrm>
            <a:off x="2881831" y="6461263"/>
            <a:ext cx="3474720" cy="425600"/>
          </a:xfrm>
          <a:prstGeom prst="rect">
            <a:avLst/>
          </a:prstGeom>
          <a:noFill/>
          <a:ln w="9525">
            <a:noFill/>
            <a:miter lim="800000"/>
            <a:headEnd/>
            <a:tailEnd/>
          </a:ln>
        </p:spPr>
        <p:txBody>
          <a:bodyPr lIns="86204" tIns="43102" rIns="86204" bIns="43102">
            <a:spAutoFit/>
          </a:bodyPr>
          <a:lstStyle>
            <a:defPPr>
              <a:defRPr lang="en-US"/>
            </a:defPPr>
            <a:lvl1pPr algn="l"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pPr algn="ctr"/>
            <a:r>
              <a:rPr lang="en-US" sz="1100" dirty="0">
                <a:solidFill>
                  <a:srgbClr val="00B050"/>
                </a:solidFill>
              </a:rPr>
              <a:t>Copyright </a:t>
            </a:r>
            <a:r>
              <a:rPr lang="en-US" sz="1100" dirty="0" smtClean="0">
                <a:solidFill>
                  <a:srgbClr val="00B050"/>
                </a:solidFill>
              </a:rPr>
              <a:t>2012 </a:t>
            </a:r>
            <a:r>
              <a:rPr lang="en-US" sz="1100" dirty="0">
                <a:solidFill>
                  <a:srgbClr val="00B050"/>
                </a:solidFill>
              </a:rPr>
              <a:t>California Institute of Technology. Government sponsorship acknowledged.</a:t>
            </a:r>
          </a:p>
        </p:txBody>
      </p:sp>
      <p:sp>
        <p:nvSpPr>
          <p:cNvPr id="2" name="TextBox 1"/>
          <p:cNvSpPr txBox="1"/>
          <p:nvPr/>
        </p:nvSpPr>
        <p:spPr>
          <a:xfrm>
            <a:off x="2919604" y="228600"/>
            <a:ext cx="3328796" cy="400110"/>
          </a:xfrm>
          <a:prstGeom prst="rect">
            <a:avLst/>
          </a:prstGeom>
          <a:noFill/>
        </p:spPr>
        <p:txBody>
          <a:bodyPr wrap="none" rtlCol="0">
            <a:spAutoFit/>
          </a:bodyPr>
          <a:lstStyle/>
          <a:p>
            <a:r>
              <a:rPr lang="en-US" sz="2000" dirty="0" smtClean="0"/>
              <a:t>Carbon </a:t>
            </a:r>
            <a:r>
              <a:rPr lang="en-US" sz="2000" dirty="0"/>
              <a:t>Task </a:t>
            </a:r>
            <a:r>
              <a:rPr lang="en-US" sz="2000" dirty="0" smtClean="0"/>
              <a:t>Force Meeting</a:t>
            </a:r>
            <a:endParaRPr lang="en-US" sz="2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idx="4294967295"/>
          </p:nvPr>
        </p:nvSpPr>
        <p:spPr>
          <a:xfrm>
            <a:off x="1828800" y="79770"/>
            <a:ext cx="5477550" cy="758430"/>
          </a:xfrm>
        </p:spPr>
        <p:txBody>
          <a:bodyPr lIns="96962" tIns="48481" rIns="96962" bIns="48481"/>
          <a:lstStyle/>
          <a:p>
            <a:r>
              <a:rPr lang="en-US" dirty="0" smtClean="0">
                <a:ea typeface="ＭＳ Ｐゴシック" pitchFamily="34" charset="-128"/>
              </a:rPr>
              <a:t>Planned </a:t>
            </a:r>
            <a:r>
              <a:rPr lang="en-US" dirty="0" smtClean="0">
                <a:ea typeface="ＭＳ Ｐゴシック" pitchFamily="-97" charset="-128"/>
              </a:rPr>
              <a:t>Passive </a:t>
            </a:r>
            <a:r>
              <a:rPr lang="en-US" dirty="0">
                <a:ea typeface="ＭＳ Ｐゴシック" pitchFamily="-97" charset="-128"/>
              </a:rPr>
              <a:t>Solar </a:t>
            </a:r>
            <a:r>
              <a:rPr lang="en-US" dirty="0" smtClean="0">
                <a:ea typeface="ＭＳ Ｐゴシック" pitchFamily="34" charset="-128"/>
              </a:rPr>
              <a:t>Greenhouse </a:t>
            </a:r>
            <a:r>
              <a:rPr lang="en-US" dirty="0">
                <a:ea typeface="ＭＳ Ｐゴシック" pitchFamily="34" charset="-128"/>
              </a:rPr>
              <a:t>Gas </a:t>
            </a:r>
            <a:r>
              <a:rPr lang="en-US" dirty="0" smtClean="0">
                <a:ea typeface="ＭＳ Ｐゴシック" pitchFamily="34" charset="-128"/>
              </a:rPr>
              <a:t>Missions</a:t>
            </a:r>
            <a:r>
              <a:rPr lang="en-US" dirty="0" smtClean="0">
                <a:ea typeface="ＭＳ Ｐゴシック" pitchFamily="-97" charset="-128"/>
              </a:rPr>
              <a:t> </a:t>
            </a:r>
            <a:r>
              <a:rPr lang="en-US" dirty="0" smtClean="0">
                <a:solidFill>
                  <a:srgbClr val="FF0000"/>
                </a:solidFill>
                <a:ea typeface="ＭＳ Ｐゴシック" pitchFamily="-97" charset="-128"/>
              </a:rPr>
              <a:t>*</a:t>
            </a:r>
            <a:endParaRPr lang="en-US" dirty="0" smtClean="0">
              <a:solidFill>
                <a:srgbClr val="FF0000"/>
              </a:solidFill>
              <a:ea typeface="ＭＳ Ｐゴシック" pitchFamily="34" charset="-128"/>
            </a:endParaRPr>
          </a:p>
        </p:txBody>
      </p:sp>
      <p:sp>
        <p:nvSpPr>
          <p:cNvPr id="8195" name="Content Placeholder 2"/>
          <p:cNvSpPr>
            <a:spLocks noGrp="1"/>
          </p:cNvSpPr>
          <p:nvPr>
            <p:ph idx="4294967295"/>
          </p:nvPr>
        </p:nvSpPr>
        <p:spPr>
          <a:xfrm>
            <a:off x="228935" y="838200"/>
            <a:ext cx="7543465" cy="5334000"/>
          </a:xfrm>
          <a:prstGeom prst="rect">
            <a:avLst/>
          </a:prstGeom>
        </p:spPr>
        <p:txBody>
          <a:bodyPr lIns="91416" tIns="45708" rIns="91416" bIns="45708"/>
          <a:lstStyle/>
          <a:p>
            <a:pPr>
              <a:defRPr/>
            </a:pPr>
            <a:r>
              <a:rPr lang="en-US" sz="1800" b="1" dirty="0" err="1" smtClean="0">
                <a:ea typeface="ＭＳ Ｐゴシック" pitchFamily="-97" charset="-128"/>
              </a:rPr>
              <a:t>TanSat</a:t>
            </a:r>
            <a:r>
              <a:rPr lang="en-US" sz="1800" b="1" dirty="0" smtClean="0">
                <a:ea typeface="ＭＳ Ｐゴシック" pitchFamily="-97" charset="-128"/>
              </a:rPr>
              <a:t> </a:t>
            </a:r>
            <a:r>
              <a:rPr lang="en-US" sz="1800" b="1" dirty="0">
                <a:ea typeface="ＭＳ Ｐゴシック" pitchFamily="-97" charset="-128"/>
              </a:rPr>
              <a:t>(</a:t>
            </a:r>
            <a:r>
              <a:rPr lang="en-US" sz="1800" b="1" dirty="0">
                <a:solidFill>
                  <a:srgbClr val="0070C0"/>
                </a:solidFill>
                <a:ea typeface="ＭＳ Ｐゴシック" pitchFamily="-97" charset="-128"/>
              </a:rPr>
              <a:t>2015</a:t>
            </a:r>
            <a:r>
              <a:rPr lang="en-US" sz="1800" b="1" dirty="0">
                <a:ea typeface="ＭＳ Ｐゴシック" pitchFamily="-97" charset="-128"/>
              </a:rPr>
              <a:t>)</a:t>
            </a:r>
            <a:r>
              <a:rPr lang="en-US" sz="1800" dirty="0">
                <a:ea typeface="ＭＳ Ｐゴシック" pitchFamily="-97" charset="-128"/>
              </a:rPr>
              <a:t>  - First Chinese greenhouse </a:t>
            </a:r>
            <a:r>
              <a:rPr lang="en-US" sz="1800" dirty="0" smtClean="0">
                <a:ea typeface="ＭＳ Ｐゴシック" pitchFamily="-97" charset="-128"/>
              </a:rPr>
              <a:t>gas satellite</a:t>
            </a:r>
          </a:p>
          <a:p>
            <a:pPr lvl="1">
              <a:defRPr/>
            </a:pPr>
            <a:r>
              <a:rPr lang="en-US" sz="1800" dirty="0" smtClean="0"/>
              <a:t>Uses same O</a:t>
            </a:r>
            <a:r>
              <a:rPr lang="en-US" sz="1800" baseline="-25000" dirty="0" smtClean="0"/>
              <a:t>2</a:t>
            </a:r>
            <a:r>
              <a:rPr lang="en-US" sz="1800" dirty="0" smtClean="0"/>
              <a:t> and CO</a:t>
            </a:r>
            <a:r>
              <a:rPr lang="en-US" sz="1800" baseline="-25000" dirty="0" smtClean="0"/>
              <a:t>2</a:t>
            </a:r>
            <a:r>
              <a:rPr lang="en-US" sz="1800" dirty="0" smtClean="0"/>
              <a:t> bands a OCO-2</a:t>
            </a:r>
          </a:p>
          <a:p>
            <a:pPr lvl="1">
              <a:defRPr/>
            </a:pPr>
            <a:r>
              <a:rPr lang="en-US" sz="1800" dirty="0"/>
              <a:t>Cloud and Aerosol </a:t>
            </a:r>
            <a:r>
              <a:rPr lang="en-US" sz="1800" dirty="0" smtClean="0"/>
              <a:t>Imager: 0.38</a:t>
            </a:r>
            <a:r>
              <a:rPr lang="en-US" sz="1800" dirty="0"/>
              <a:t>, 0.67, 0.87, 1.38 and </a:t>
            </a:r>
            <a:r>
              <a:rPr lang="en-US" sz="1800" dirty="0" smtClean="0"/>
              <a:t>1.61μm channels</a:t>
            </a:r>
            <a:endParaRPr lang="en-US" sz="1800" dirty="0">
              <a:ea typeface="ＭＳ Ｐゴシック" pitchFamily="-97" charset="-128"/>
            </a:endParaRPr>
          </a:p>
          <a:p>
            <a:pPr>
              <a:defRPr/>
            </a:pPr>
            <a:r>
              <a:rPr lang="en-US" sz="1800" b="1" dirty="0" smtClean="0">
                <a:ea typeface="ＭＳ Ｐゴシック" pitchFamily="-97" charset="-128"/>
              </a:rPr>
              <a:t>OCO-3 (</a:t>
            </a:r>
            <a:r>
              <a:rPr lang="en-US" sz="1800" b="1" dirty="0" smtClean="0">
                <a:solidFill>
                  <a:srgbClr val="0070C0"/>
                </a:solidFill>
                <a:ea typeface="ＭＳ Ｐゴシック" pitchFamily="-97" charset="-128"/>
              </a:rPr>
              <a:t>2017</a:t>
            </a:r>
            <a:r>
              <a:rPr lang="en-US" sz="1800" b="1" dirty="0" smtClean="0">
                <a:ea typeface="ＭＳ Ｐゴシック" pitchFamily="-97" charset="-128"/>
              </a:rPr>
              <a:t>)</a:t>
            </a:r>
            <a:r>
              <a:rPr lang="en-US" sz="1800" dirty="0" smtClean="0">
                <a:ea typeface="ＭＳ Ｐゴシック" pitchFamily="-97" charset="-128"/>
              </a:rPr>
              <a:t> - OCO-2 Spare parts instrument, flying on ISS</a:t>
            </a:r>
          </a:p>
          <a:p>
            <a:pPr lvl="1">
              <a:defRPr/>
            </a:pPr>
            <a:r>
              <a:rPr lang="en-US" sz="1800" dirty="0" smtClean="0">
                <a:ea typeface="ＭＳ Ｐゴシック" pitchFamily="-97" charset="-128"/>
              </a:rPr>
              <a:t>First solar CO</a:t>
            </a:r>
            <a:r>
              <a:rPr lang="en-US" sz="1800" baseline="-25000" dirty="0" smtClean="0">
                <a:ea typeface="ＭＳ Ｐゴシック" pitchFamily="-97" charset="-128"/>
              </a:rPr>
              <a:t>2</a:t>
            </a:r>
            <a:r>
              <a:rPr lang="en-US" sz="1800" dirty="0" smtClean="0">
                <a:ea typeface="ＭＳ Ｐゴシック" pitchFamily="-97" charset="-128"/>
              </a:rPr>
              <a:t> instrument to fly in a low inclination, </a:t>
            </a:r>
            <a:r>
              <a:rPr lang="en-US" sz="1800" dirty="0" err="1" smtClean="0">
                <a:ea typeface="ＭＳ Ｐゴシック" pitchFamily="-97" charset="-128"/>
              </a:rPr>
              <a:t>precessing</a:t>
            </a:r>
            <a:r>
              <a:rPr lang="en-US" sz="1800" dirty="0" smtClean="0">
                <a:ea typeface="ＭＳ Ｐゴシック" pitchFamily="-97" charset="-128"/>
              </a:rPr>
              <a:t> orbit</a:t>
            </a:r>
            <a:endParaRPr lang="en-US" sz="1800" dirty="0">
              <a:ea typeface="ＭＳ Ｐゴシック" pitchFamily="-97" charset="-128"/>
            </a:endParaRPr>
          </a:p>
          <a:p>
            <a:pPr>
              <a:defRPr/>
            </a:pPr>
            <a:r>
              <a:rPr lang="en-US" sz="1800" b="1" dirty="0" smtClean="0">
                <a:ea typeface="ＭＳ Ｐゴシック" pitchFamily="-97" charset="-128"/>
              </a:rPr>
              <a:t>GOSAT-2 (</a:t>
            </a:r>
            <a:r>
              <a:rPr lang="en-US" sz="1800" b="1" dirty="0" smtClean="0">
                <a:solidFill>
                  <a:srgbClr val="0070C0"/>
                </a:solidFill>
                <a:ea typeface="ＭＳ Ｐゴシック" pitchFamily="-97" charset="-128"/>
              </a:rPr>
              <a:t>2017</a:t>
            </a:r>
            <a:r>
              <a:rPr lang="en-US" sz="1800" b="1" dirty="0" smtClean="0">
                <a:ea typeface="ＭＳ Ｐゴシック" pitchFamily="-97" charset="-128"/>
              </a:rPr>
              <a:t>)</a:t>
            </a:r>
            <a:r>
              <a:rPr lang="en-US" sz="1800" dirty="0" smtClean="0">
                <a:ea typeface="ＭＳ Ｐゴシック" pitchFamily="-97" charset="-128"/>
              </a:rPr>
              <a:t> </a:t>
            </a:r>
            <a:r>
              <a:rPr lang="en-US" sz="1800" dirty="0">
                <a:ea typeface="ＭＳ Ｐゴシック" pitchFamily="-97" charset="-128"/>
              </a:rPr>
              <a:t>–  The next step, following GOSAT</a:t>
            </a:r>
          </a:p>
          <a:p>
            <a:pPr lvl="1">
              <a:defRPr/>
            </a:pPr>
            <a:r>
              <a:rPr lang="en-US" sz="1800" dirty="0" smtClean="0">
                <a:ea typeface="ＭＳ Ｐゴシック" pitchFamily="-97" charset="-128"/>
              </a:rPr>
              <a:t>Improved resolution and expanded coverage of the ocean glint spot</a:t>
            </a:r>
          </a:p>
          <a:p>
            <a:pPr lvl="1">
              <a:defRPr/>
            </a:pPr>
            <a:r>
              <a:rPr lang="en-US" sz="1800" dirty="0" smtClean="0">
                <a:ea typeface="ＭＳ Ｐゴシック" pitchFamily="-97" charset="-128"/>
              </a:rPr>
              <a:t>May add a channel near 2.3 µm to measure CO</a:t>
            </a:r>
          </a:p>
          <a:p>
            <a:pPr>
              <a:buFont typeface="Arial" charset="0"/>
              <a:buChar char="▪"/>
              <a:defRPr/>
            </a:pPr>
            <a:r>
              <a:rPr lang="en-US" sz="1800" b="1" dirty="0" smtClean="0">
                <a:ea typeface="ＭＳ Ｐゴシック" pitchFamily="-97" charset="-128"/>
              </a:rPr>
              <a:t>ESA CarbonSat (</a:t>
            </a:r>
            <a:r>
              <a:rPr lang="en-US" sz="1800" b="1" dirty="0" smtClean="0">
                <a:solidFill>
                  <a:srgbClr val="0070C0"/>
                </a:solidFill>
                <a:ea typeface="ＭＳ Ｐゴシック" pitchFamily="-97" charset="-128"/>
              </a:rPr>
              <a:t>2018</a:t>
            </a:r>
            <a:r>
              <a:rPr lang="en-US" sz="1800" b="1" dirty="0" smtClean="0">
                <a:ea typeface="ＭＳ Ｐゴシック" pitchFamily="-97" charset="-128"/>
              </a:rPr>
              <a:t>) </a:t>
            </a:r>
            <a:r>
              <a:rPr lang="en-US" sz="1800" dirty="0" smtClean="0">
                <a:ea typeface="ＭＳ Ｐゴシック" pitchFamily="-97" charset="-128"/>
              </a:rPr>
              <a:t>– CO</a:t>
            </a:r>
            <a:r>
              <a:rPr lang="en-US" sz="1800" baseline="-25000" dirty="0" smtClean="0">
                <a:ea typeface="ＭＳ Ｐゴシック" pitchFamily="-97" charset="-128"/>
              </a:rPr>
              <a:t>2</a:t>
            </a:r>
            <a:r>
              <a:rPr lang="en-US" sz="1800" dirty="0" smtClean="0">
                <a:ea typeface="ＭＳ Ｐゴシック" pitchFamily="-97" charset="-128"/>
              </a:rPr>
              <a:t> and CH</a:t>
            </a:r>
            <a:r>
              <a:rPr lang="en-US" sz="1800" baseline="-25000" dirty="0" smtClean="0">
                <a:ea typeface="ＭＳ Ｐゴシック" pitchFamily="-97" charset="-128"/>
              </a:rPr>
              <a:t>4</a:t>
            </a:r>
            <a:r>
              <a:rPr lang="en-US" sz="1800" dirty="0" smtClean="0">
                <a:ea typeface="ＭＳ Ｐゴシック" pitchFamily="-97" charset="-128"/>
              </a:rPr>
              <a:t> over a broad swath</a:t>
            </a:r>
          </a:p>
          <a:p>
            <a:pPr lvl="1">
              <a:buFont typeface="Arial" charset="0"/>
              <a:buChar char="▪"/>
              <a:defRPr/>
            </a:pPr>
            <a:r>
              <a:rPr lang="en-US" sz="1800" dirty="0" smtClean="0">
                <a:ea typeface="ＭＳ Ｐゴシック" pitchFamily="-97" charset="-128"/>
              </a:rPr>
              <a:t>Combines high precision and resolution of OCO with a broad swath (160 to 500 km) to yield complete coverage of sunlit hemisphere weekly</a:t>
            </a:r>
            <a:endParaRPr lang="en-US" sz="1000" dirty="0">
              <a:ea typeface="ＭＳ Ｐゴシック" pitchFamily="-97" charset="-128"/>
            </a:endParaRPr>
          </a:p>
          <a:p>
            <a:pPr>
              <a:buFont typeface="Arial" charset="0"/>
              <a:buChar char="▪"/>
              <a:defRPr/>
            </a:pPr>
            <a:r>
              <a:rPr lang="en-US" sz="1800" b="1" dirty="0" smtClean="0">
                <a:ea typeface="ＭＳ Ｐゴシック" pitchFamily="-97" charset="-128"/>
              </a:rPr>
              <a:t>CNES </a:t>
            </a:r>
            <a:r>
              <a:rPr lang="en-US" sz="1800" b="1" dirty="0" err="1" smtClean="0">
                <a:ea typeface="ＭＳ Ｐゴシック" pitchFamily="-97" charset="-128"/>
              </a:rPr>
              <a:t>MicroCarb</a:t>
            </a:r>
            <a:r>
              <a:rPr lang="en-US" sz="1800" b="1" dirty="0" smtClean="0">
                <a:ea typeface="ＭＳ Ｐゴシック" pitchFamily="-97" charset="-128"/>
              </a:rPr>
              <a:t> (</a:t>
            </a:r>
            <a:r>
              <a:rPr lang="en-US" sz="1800" b="1" dirty="0" smtClean="0">
                <a:solidFill>
                  <a:srgbClr val="0070C0"/>
                </a:solidFill>
                <a:ea typeface="ＭＳ Ｐゴシック" pitchFamily="-97" charset="-128"/>
              </a:rPr>
              <a:t>2018</a:t>
            </a:r>
            <a:r>
              <a:rPr lang="en-US" sz="1800" b="1" dirty="0" smtClean="0">
                <a:ea typeface="ＭＳ Ｐゴシック" pitchFamily="-97" charset="-128"/>
              </a:rPr>
              <a:t>) </a:t>
            </a:r>
            <a:r>
              <a:rPr lang="en-US" sz="1800" dirty="0" smtClean="0">
                <a:ea typeface="ＭＳ Ｐゴシック" pitchFamily="-97" charset="-128"/>
              </a:rPr>
              <a:t>– high sensitivity at low cost</a:t>
            </a:r>
            <a:endParaRPr lang="en-US" sz="1800" b="1" dirty="0" smtClean="0">
              <a:ea typeface="ＭＳ Ｐゴシック" pitchFamily="-97" charset="-128"/>
            </a:endParaRPr>
          </a:p>
          <a:p>
            <a:pPr lvl="1">
              <a:buFont typeface="Arial" charset="0"/>
              <a:buChar char="▪"/>
              <a:defRPr/>
            </a:pPr>
            <a:r>
              <a:rPr lang="en-US" sz="1800" dirty="0">
                <a:ea typeface="ＭＳ Ｐゴシック" pitchFamily="-97" charset="-128"/>
              </a:rPr>
              <a:t>Flies in the A-Train, providing data continuity for OCO-2</a:t>
            </a:r>
          </a:p>
          <a:p>
            <a:pPr lvl="1">
              <a:buFont typeface="Arial" charset="0"/>
              <a:buChar char="▪"/>
              <a:defRPr/>
            </a:pPr>
            <a:r>
              <a:rPr lang="en-US" sz="1800" dirty="0" smtClean="0">
                <a:ea typeface="ＭＳ Ｐゴシック" pitchFamily="-97" charset="-128"/>
              </a:rPr>
              <a:t>~1/2 to 1/3 of the size (and cost) of OCO-2, with similar sensitivity.</a:t>
            </a:r>
          </a:p>
          <a:p>
            <a:pPr lvl="2">
              <a:buFont typeface="Arial" charset="0"/>
              <a:buChar char="▪"/>
              <a:defRPr/>
            </a:pPr>
            <a:r>
              <a:rPr lang="en-US" sz="1600" dirty="0" smtClean="0">
                <a:ea typeface="ＭＳ Ｐゴシック" pitchFamily="-97" charset="-128"/>
              </a:rPr>
              <a:t>Enables constellations of low-cost CO</a:t>
            </a:r>
            <a:r>
              <a:rPr lang="en-US" sz="1600" baseline="-25000" dirty="0" smtClean="0">
                <a:ea typeface="ＭＳ Ｐゴシック" pitchFamily="-97" charset="-128"/>
              </a:rPr>
              <a:t>2</a:t>
            </a:r>
            <a:r>
              <a:rPr lang="en-US" sz="1600" dirty="0" smtClean="0">
                <a:ea typeface="ＭＳ Ｐゴシック" pitchFamily="-97" charset="-128"/>
              </a:rPr>
              <a:t> monitoring satellites</a:t>
            </a:r>
          </a:p>
          <a:p>
            <a:pPr>
              <a:buFont typeface="Arial" charset="0"/>
              <a:buChar char="▪"/>
              <a:defRPr/>
            </a:pPr>
            <a:endParaRPr lang="en-US" sz="1800" dirty="0" smtClean="0">
              <a:ea typeface="ＭＳ Ｐゴシック" pitchFamily="-97" charset="-128"/>
            </a:endParaRPr>
          </a:p>
          <a:p>
            <a:pPr marL="0" indent="0">
              <a:buNone/>
              <a:defRPr/>
            </a:pPr>
            <a:endParaRPr lang="en-US" sz="1800" dirty="0" smtClean="0">
              <a:ea typeface="ＭＳ Ｐゴシック" pitchFamily="-97" charset="-128"/>
            </a:endParaRPr>
          </a:p>
        </p:txBody>
      </p:sp>
      <p:pic>
        <p:nvPicPr>
          <p:cNvPr id="1026" name="Picture 2"/>
          <p:cNvPicPr>
            <a:picLocks noChangeAspect="1" noChangeArrowheads="1"/>
          </p:cNvPicPr>
          <p:nvPr/>
        </p:nvPicPr>
        <p:blipFill>
          <a:blip r:embed="rId3" cstate="print"/>
          <a:srcRect/>
          <a:stretch>
            <a:fillRect/>
          </a:stretch>
        </p:blipFill>
        <p:spPr bwMode="auto">
          <a:xfrm>
            <a:off x="8021055" y="4065814"/>
            <a:ext cx="962524" cy="979712"/>
          </a:xfrm>
          <a:prstGeom prst="rect">
            <a:avLst/>
          </a:prstGeom>
          <a:noFill/>
          <a:ln w="9525">
            <a:noFill/>
            <a:miter lim="800000"/>
            <a:headEnd/>
            <a:tailEnd/>
          </a:ln>
        </p:spPr>
      </p:pic>
      <p:pic>
        <p:nvPicPr>
          <p:cNvPr id="8" name="Picture 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57154" y="5158877"/>
            <a:ext cx="697147" cy="7847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18" descr="C:\dcrisp\OCO\Internaltional_Affairs\GOSAT\GOSAT_Information\GOSAT_ART.jpg"/>
          <p:cNvPicPr>
            <a:picLocks noChangeAspect="1" noChangeArrowheads="1"/>
          </p:cNvPicPr>
          <p:nvPr/>
        </p:nvPicPr>
        <p:blipFill>
          <a:blip r:embed="rId5" cstate="print"/>
          <a:srcRect/>
          <a:stretch>
            <a:fillRect/>
          </a:stretch>
        </p:blipFill>
        <p:spPr bwMode="auto">
          <a:xfrm>
            <a:off x="7534950" y="2948929"/>
            <a:ext cx="1532849" cy="887185"/>
          </a:xfrm>
          <a:prstGeom prst="rect">
            <a:avLst/>
          </a:prstGeom>
          <a:noFill/>
          <a:ln w="9525">
            <a:noFill/>
            <a:miter lim="800000"/>
            <a:headEnd/>
            <a:tailEnd/>
          </a:ln>
        </p:spPr>
      </p:pic>
      <p:pic>
        <p:nvPicPr>
          <p:cNvPr id="2052" name="Picture 4" descr="C:\Users\dcrisp\Desktop\TANSAT_cartoon.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4421" t="33259" r="6474" b="44926"/>
          <a:stretch/>
        </p:blipFill>
        <p:spPr bwMode="auto">
          <a:xfrm rot="2111961">
            <a:off x="8067714" y="1119029"/>
            <a:ext cx="1100751" cy="26428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74857" y="5969726"/>
            <a:ext cx="7049943" cy="369332"/>
          </a:xfrm>
          <a:prstGeom prst="rect">
            <a:avLst/>
          </a:prstGeom>
          <a:noFill/>
        </p:spPr>
        <p:txBody>
          <a:bodyPr wrap="none" rtlCol="0">
            <a:spAutoFit/>
          </a:bodyPr>
          <a:lstStyle/>
          <a:p>
            <a:r>
              <a:rPr lang="en-US" dirty="0" smtClean="0">
                <a:solidFill>
                  <a:srgbClr val="FF0000"/>
                </a:solidFill>
              </a:rPr>
              <a:t>*This information based on my notes from the GOSAT-2 Workshop </a:t>
            </a:r>
            <a:endParaRPr lang="en-US" dirty="0">
              <a:solidFill>
                <a:srgbClr val="FF0000"/>
              </a:solidFill>
            </a:endParaRPr>
          </a:p>
        </p:txBody>
      </p:sp>
      <p:grpSp>
        <p:nvGrpSpPr>
          <p:cNvPr id="10" name="Group 9"/>
          <p:cNvGrpSpPr/>
          <p:nvPr/>
        </p:nvGrpSpPr>
        <p:grpSpPr>
          <a:xfrm>
            <a:off x="7701236" y="2004139"/>
            <a:ext cx="1366563" cy="871184"/>
            <a:chOff x="801688" y="1470025"/>
            <a:chExt cx="7620000" cy="4857750"/>
          </a:xfrm>
        </p:grpSpPr>
        <p:pic>
          <p:nvPicPr>
            <p:cNvPr id="11" name="Picture 2" descr="C:\Users\nsiegler\AppData\Local\Temp\msohtmlclip1\01\clip_image001.jpg"/>
            <p:cNvPicPr>
              <a:picLocks noChangeAspect="1" noChangeArrowheads="1"/>
            </p:cNvPicPr>
            <p:nvPr/>
          </p:nvPicPr>
          <p:blipFill>
            <a:blip r:embed="rId7" cstate="print"/>
            <a:srcRect/>
            <a:stretch>
              <a:fillRect/>
            </a:stretch>
          </p:blipFill>
          <p:spPr bwMode="auto">
            <a:xfrm>
              <a:off x="801688" y="1470025"/>
              <a:ext cx="7620000" cy="4857750"/>
            </a:xfrm>
            <a:prstGeom prst="rect">
              <a:avLst/>
            </a:prstGeom>
            <a:noFill/>
            <a:ln w="9525">
              <a:noFill/>
              <a:miter lim="800000"/>
              <a:headEnd/>
              <a:tailEnd/>
            </a:ln>
          </p:spPr>
        </p:pic>
        <p:sp>
          <p:nvSpPr>
            <p:cNvPr id="12" name="Oval 3"/>
            <p:cNvSpPr>
              <a:spLocks noChangeArrowheads="1"/>
            </p:cNvSpPr>
            <p:nvPr/>
          </p:nvSpPr>
          <p:spPr bwMode="auto">
            <a:xfrm>
              <a:off x="5213350" y="4491038"/>
              <a:ext cx="914400" cy="563562"/>
            </a:xfrm>
            <a:prstGeom prst="ellipse">
              <a:avLst/>
            </a:prstGeom>
            <a:noFill/>
            <a:ln w="28575" algn="ctr">
              <a:solidFill>
                <a:srgbClr val="FF0000"/>
              </a:solidFill>
              <a:round/>
              <a:headEnd/>
              <a:tailEnd/>
            </a:ln>
          </p:spPr>
          <p:txBody>
            <a:bodyPr lIns="86193" tIns="43097" rIns="86193" bIns="43097">
              <a:spAutoFit/>
            </a:bodyPr>
            <a:lstStyle/>
            <a:p>
              <a:pPr defTabSz="860425"/>
              <a:endParaRPr lang="en-US" sz="2000" b="1">
                <a:latin typeface="Calibri" pitchFamily="34" charset="0"/>
              </a:endParaRPr>
            </a:p>
          </p:txBody>
        </p:sp>
        <p:sp>
          <p:nvSpPr>
            <p:cNvPr id="13" name="Line 11"/>
            <p:cNvSpPr>
              <a:spLocks noChangeShapeType="1"/>
            </p:cNvSpPr>
            <p:nvPr/>
          </p:nvSpPr>
          <p:spPr bwMode="auto">
            <a:xfrm flipH="1" flipV="1">
              <a:off x="4491038" y="2205038"/>
              <a:ext cx="1068387" cy="2363787"/>
            </a:xfrm>
            <a:prstGeom prst="line">
              <a:avLst/>
            </a:prstGeom>
            <a:noFill/>
            <a:ln w="28575">
              <a:solidFill>
                <a:srgbClr val="FF0000"/>
              </a:solidFill>
              <a:round/>
              <a:headEnd/>
              <a:tailEnd type="triangle" w="med" len="med"/>
            </a:ln>
          </p:spPr>
          <p:txBody>
            <a:bodyPr lIns="96969" tIns="48484" rIns="96969" bIns="48484"/>
            <a:lstStyle/>
            <a:p>
              <a:endParaRPr lang="en-US"/>
            </a:p>
          </p:txBody>
        </p:sp>
      </p:grpSp>
      <p:pic>
        <p:nvPicPr>
          <p:cNvPr id="14" name="Content Placeholder 10" descr="OCO_III_config_step4 with container.jpg"/>
          <p:cNvPicPr>
            <a:picLocks noChangeAspect="1"/>
          </p:cNvPicPr>
          <p:nvPr/>
        </p:nvPicPr>
        <p:blipFill rotWithShape="1">
          <a:blip r:embed="rId8" cstate="print"/>
          <a:srcRect l="19617" t="12020" r="17618"/>
          <a:stretch/>
        </p:blipFill>
        <p:spPr>
          <a:xfrm>
            <a:off x="8020681" y="1618084"/>
            <a:ext cx="635726" cy="504808"/>
          </a:xfrm>
          <a:prstGeom prst="rect">
            <a:avLst/>
          </a:prstGeom>
        </p:spPr>
      </p:pic>
    </p:spTree>
    <p:extLst>
      <p:ext uri="{BB962C8B-B14F-4D97-AF65-F5344CB8AC3E}">
        <p14:creationId xmlns:p14="http://schemas.microsoft.com/office/powerpoint/2010/main" val="10091132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4" name="Picture 3" descr="CO2DIAL"/>
          <p:cNvPicPr>
            <a:picLocks noChangeAspect="1" noChangeArrowheads="1"/>
          </p:cNvPicPr>
          <p:nvPr/>
        </p:nvPicPr>
        <p:blipFill>
          <a:blip r:embed="rId3" cstate="print"/>
          <a:srcRect t="3224"/>
          <a:stretch>
            <a:fillRect/>
          </a:stretch>
        </p:blipFill>
        <p:spPr bwMode="auto">
          <a:xfrm>
            <a:off x="7225296" y="3505199"/>
            <a:ext cx="1904081" cy="2803071"/>
          </a:xfrm>
          <a:prstGeom prst="rect">
            <a:avLst/>
          </a:prstGeom>
          <a:noFill/>
          <a:ln w="9525">
            <a:noFill/>
            <a:miter lim="800000"/>
            <a:headEnd/>
            <a:tailEnd/>
          </a:ln>
        </p:spPr>
      </p:pic>
      <p:sp>
        <p:nvSpPr>
          <p:cNvPr id="41" name="TextBox 60"/>
          <p:cNvSpPr txBox="1">
            <a:spLocks noChangeArrowheads="1"/>
          </p:cNvSpPr>
          <p:nvPr/>
        </p:nvSpPr>
        <p:spPr bwMode="auto">
          <a:xfrm>
            <a:off x="160422" y="990600"/>
            <a:ext cx="6392778" cy="5016752"/>
          </a:xfrm>
          <a:prstGeom prst="rect">
            <a:avLst/>
          </a:prstGeom>
          <a:noFill/>
          <a:ln w="9525">
            <a:noFill/>
            <a:miter lim="800000"/>
            <a:headEnd/>
            <a:tailEnd/>
          </a:ln>
        </p:spPr>
        <p:txBody>
          <a:bodyPr wrap="square" lIns="91434" tIns="45717" rIns="91434" bIns="45717">
            <a:spAutoFit/>
          </a:bodyPr>
          <a:lstStyle/>
          <a:p>
            <a:r>
              <a:rPr lang="en-US" sz="2000" dirty="0" smtClean="0">
                <a:latin typeface="Calibri" charset="0"/>
              </a:rPr>
              <a:t>Allow full-column greenhouse gas measurements day and night and at high latitudes.</a:t>
            </a:r>
          </a:p>
          <a:p>
            <a:endParaRPr lang="en-US" sz="2000" dirty="0" smtClean="0">
              <a:latin typeface="Calibri" charset="0"/>
            </a:endParaRPr>
          </a:p>
          <a:p>
            <a:pPr marL="342900" indent="-342900">
              <a:buFont typeface="Arial" pitchFamily="34" charset="0"/>
              <a:buChar char="•"/>
            </a:pPr>
            <a:r>
              <a:rPr lang="en-US" sz="2000" dirty="0" smtClean="0">
                <a:latin typeface="Calibri" charset="0"/>
              </a:rPr>
              <a:t>MERLIN (2016): First CH</a:t>
            </a:r>
            <a:r>
              <a:rPr lang="en-US" sz="2000" baseline="-25000" dirty="0" smtClean="0">
                <a:latin typeface="Calibri" charset="0"/>
              </a:rPr>
              <a:t>4</a:t>
            </a:r>
            <a:r>
              <a:rPr lang="en-US" sz="2000" dirty="0" smtClean="0">
                <a:latin typeface="Calibri" charset="0"/>
              </a:rPr>
              <a:t> LIDAR (IPDA)</a:t>
            </a:r>
          </a:p>
          <a:p>
            <a:pPr marL="800100" lvl="1" indent="-342900">
              <a:buFont typeface="Arial" pitchFamily="34" charset="0"/>
              <a:buChar char="•"/>
            </a:pPr>
            <a:r>
              <a:rPr lang="en-US" sz="2000" dirty="0" smtClean="0">
                <a:latin typeface="Calibri" charset="0"/>
              </a:rPr>
              <a:t>Science focus: Precise (1-2%) X</a:t>
            </a:r>
            <a:r>
              <a:rPr lang="en-US" sz="2000" baseline="-25000" dirty="0" smtClean="0">
                <a:latin typeface="Calibri" charset="0"/>
              </a:rPr>
              <a:t>CH4</a:t>
            </a:r>
            <a:r>
              <a:rPr lang="en-US" sz="2000" dirty="0" smtClean="0">
                <a:latin typeface="Calibri" charset="0"/>
              </a:rPr>
              <a:t> retrievals for studies of wetland emissions, inter-hemispheric gradients and continental scale annual CH</a:t>
            </a:r>
            <a:r>
              <a:rPr lang="en-US" sz="2000" baseline="-25000" dirty="0" smtClean="0">
                <a:latin typeface="Calibri" charset="0"/>
              </a:rPr>
              <a:t>4</a:t>
            </a:r>
            <a:r>
              <a:rPr lang="en-US" sz="2000" dirty="0">
                <a:latin typeface="Calibri" charset="0"/>
              </a:rPr>
              <a:t> </a:t>
            </a:r>
            <a:r>
              <a:rPr lang="en-US" sz="2000" dirty="0" smtClean="0">
                <a:latin typeface="Calibri" charset="0"/>
              </a:rPr>
              <a:t>budgets</a:t>
            </a:r>
          </a:p>
          <a:p>
            <a:pPr marL="800100" lvl="1" indent="-342900">
              <a:buFont typeface="Arial" pitchFamily="34" charset="0"/>
              <a:buChar char="•"/>
            </a:pPr>
            <a:r>
              <a:rPr lang="en-US" sz="2000" dirty="0" smtClean="0">
                <a:latin typeface="Calibri" charset="0"/>
              </a:rPr>
              <a:t>Orbit: 6AM/6PM, 28-day repeat</a:t>
            </a:r>
          </a:p>
          <a:p>
            <a:endParaRPr lang="en-US" sz="2000" dirty="0">
              <a:latin typeface="Calibri" charset="0"/>
            </a:endParaRPr>
          </a:p>
          <a:p>
            <a:pPr marL="342900" indent="-342900">
              <a:buFont typeface="Arial" pitchFamily="34" charset="0"/>
              <a:buChar char="•"/>
            </a:pPr>
            <a:r>
              <a:rPr lang="en-US" sz="2000" dirty="0" smtClean="0">
                <a:latin typeface="Calibri" charset="0"/>
              </a:rPr>
              <a:t>ASCENDS (2021): First CO</a:t>
            </a:r>
            <a:r>
              <a:rPr lang="en-US" sz="2000" baseline="-25000" dirty="0" smtClean="0">
                <a:latin typeface="Calibri" charset="0"/>
              </a:rPr>
              <a:t>2</a:t>
            </a:r>
            <a:r>
              <a:rPr lang="en-US" sz="2000" dirty="0" smtClean="0">
                <a:latin typeface="Calibri" charset="0"/>
              </a:rPr>
              <a:t> LIDAR</a:t>
            </a:r>
          </a:p>
          <a:p>
            <a:pPr marL="800100" lvl="1" indent="-342900">
              <a:buFont typeface="Arial" pitchFamily="34" charset="0"/>
              <a:buChar char="•"/>
            </a:pPr>
            <a:r>
              <a:rPr lang="en-US" sz="2000" dirty="0" smtClean="0">
                <a:latin typeface="Calibri" charset="0"/>
              </a:rPr>
              <a:t>Precise </a:t>
            </a:r>
            <a:r>
              <a:rPr lang="en-US" sz="2000" dirty="0" smtClean="0">
                <a:latin typeface="Calibri" charset="0"/>
              </a:rPr>
              <a:t>(</a:t>
            </a:r>
            <a:r>
              <a:rPr lang="en-US" sz="2000" dirty="0" smtClean="0">
                <a:latin typeface="Calibri" charset="0"/>
              </a:rPr>
              <a:t>0.3%</a:t>
            </a:r>
            <a:r>
              <a:rPr lang="en-US" sz="2000" dirty="0" smtClean="0">
                <a:latin typeface="Calibri" charset="0"/>
              </a:rPr>
              <a:t>) </a:t>
            </a:r>
            <a:r>
              <a:rPr lang="en-US" sz="2000" dirty="0" smtClean="0">
                <a:latin typeface="Calibri" charset="0"/>
              </a:rPr>
              <a:t>global measurements of X</a:t>
            </a:r>
            <a:r>
              <a:rPr lang="en-US" sz="2000" baseline="-25000" dirty="0" smtClean="0">
                <a:latin typeface="Calibri" charset="0"/>
              </a:rPr>
              <a:t>CO2</a:t>
            </a:r>
            <a:r>
              <a:rPr lang="en-US" sz="2000" dirty="0" smtClean="0">
                <a:latin typeface="Calibri" charset="0"/>
              </a:rPr>
              <a:t>, over days, nights, including winter high latitude regions to quantify continental and oceanic CO</a:t>
            </a:r>
            <a:r>
              <a:rPr lang="en-US" sz="2000" baseline="-25000" dirty="0" smtClean="0">
                <a:latin typeface="Calibri" charset="0"/>
              </a:rPr>
              <a:t>2</a:t>
            </a:r>
            <a:r>
              <a:rPr lang="en-US" sz="2000" dirty="0" smtClean="0">
                <a:latin typeface="Calibri" charset="0"/>
              </a:rPr>
              <a:t> sources and sinks</a:t>
            </a:r>
          </a:p>
          <a:p>
            <a:pPr marL="800100" lvl="1" indent="-342900">
              <a:buFont typeface="Arial" pitchFamily="34" charset="0"/>
              <a:buChar char="•"/>
            </a:pPr>
            <a:r>
              <a:rPr lang="en-US" sz="2000" dirty="0" smtClean="0">
                <a:latin typeface="Calibri" charset="0"/>
              </a:rPr>
              <a:t>May include </a:t>
            </a:r>
            <a:r>
              <a:rPr lang="en-US" sz="2000" dirty="0">
                <a:latin typeface="Calibri" charset="0"/>
              </a:rPr>
              <a:t>a </a:t>
            </a:r>
            <a:r>
              <a:rPr lang="en-US" sz="2000" dirty="0" smtClean="0">
                <a:latin typeface="Calibri" charset="0"/>
              </a:rPr>
              <a:t>passive (2.3/4.6 µm CO channel</a:t>
            </a:r>
            <a:endParaRPr lang="en-US" sz="2000" dirty="0">
              <a:latin typeface="Calibri" charset="0"/>
            </a:endParaRPr>
          </a:p>
          <a:p>
            <a:pPr marL="800100" lvl="1" indent="-342900">
              <a:buFont typeface="Arial" pitchFamily="34" charset="0"/>
              <a:buChar char="•"/>
            </a:pPr>
            <a:endParaRPr lang="en-US" sz="2000" dirty="0" smtClean="0">
              <a:latin typeface="Calibri" charset="0"/>
            </a:endParaRPr>
          </a:p>
        </p:txBody>
      </p:sp>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6940" r="4724" b="5246"/>
          <a:stretch/>
        </p:blipFill>
        <p:spPr bwMode="auto">
          <a:xfrm rot="10800000">
            <a:off x="7089446" y="954102"/>
            <a:ext cx="1978354" cy="2551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 name="Title 1"/>
          <p:cNvSpPr txBox="1">
            <a:spLocks/>
          </p:cNvSpPr>
          <p:nvPr/>
        </p:nvSpPr>
        <p:spPr bwMode="auto">
          <a:xfrm>
            <a:off x="2057400" y="0"/>
            <a:ext cx="5009366" cy="758430"/>
          </a:xfrm>
          <a:prstGeom prst="rect">
            <a:avLst/>
          </a:prstGeom>
          <a:noFill/>
          <a:ln w="9525">
            <a:noFill/>
            <a:miter lim="800000"/>
            <a:headEnd/>
            <a:tailEnd/>
          </a:ln>
        </p:spPr>
        <p:txBody>
          <a:bodyPr vert="horz" wrap="square" lIns="96962" tIns="48481" rIns="96962" bIns="48481" numCol="1" anchor="ctr" anchorCtr="0" compatLnSpc="1">
            <a:prstTxWarp prst="textNoShape">
              <a:avLst/>
            </a:prstTxWarp>
          </a:bodyPr>
          <a:lstStyle>
            <a:lvl1pPr algn="ctr" rtl="0" eaLnBrk="0" fontAlgn="base" hangingPunct="0">
              <a:spcBef>
                <a:spcPct val="0"/>
              </a:spcBef>
              <a:spcAft>
                <a:spcPct val="0"/>
              </a:spcAft>
              <a:defRPr sz="2800" b="1" i="1" kern="1200">
                <a:solidFill>
                  <a:srgbClr val="00B050"/>
                </a:solidFill>
                <a:latin typeface="+mj-lt"/>
                <a:ea typeface="+mj-ea"/>
                <a:cs typeface="+mj-cs"/>
              </a:defRPr>
            </a:lvl1pPr>
            <a:lvl2pPr algn="ctr" rtl="0" eaLnBrk="0" fontAlgn="base" hangingPunct="0">
              <a:spcBef>
                <a:spcPct val="0"/>
              </a:spcBef>
              <a:spcAft>
                <a:spcPct val="0"/>
              </a:spcAft>
              <a:defRPr sz="2800" b="1" i="1">
                <a:solidFill>
                  <a:srgbClr val="00B050"/>
                </a:solidFill>
                <a:latin typeface="Calibri" pitchFamily="34" charset="0"/>
              </a:defRPr>
            </a:lvl2pPr>
            <a:lvl3pPr algn="ctr" rtl="0" eaLnBrk="0" fontAlgn="base" hangingPunct="0">
              <a:spcBef>
                <a:spcPct val="0"/>
              </a:spcBef>
              <a:spcAft>
                <a:spcPct val="0"/>
              </a:spcAft>
              <a:defRPr sz="2800" b="1" i="1">
                <a:solidFill>
                  <a:srgbClr val="00B050"/>
                </a:solidFill>
                <a:latin typeface="Calibri" pitchFamily="34" charset="0"/>
              </a:defRPr>
            </a:lvl3pPr>
            <a:lvl4pPr algn="ctr" rtl="0" eaLnBrk="0" fontAlgn="base" hangingPunct="0">
              <a:spcBef>
                <a:spcPct val="0"/>
              </a:spcBef>
              <a:spcAft>
                <a:spcPct val="0"/>
              </a:spcAft>
              <a:defRPr sz="2800" b="1" i="1">
                <a:solidFill>
                  <a:srgbClr val="00B050"/>
                </a:solidFill>
                <a:latin typeface="Calibri" pitchFamily="34" charset="0"/>
              </a:defRPr>
            </a:lvl4pPr>
            <a:lvl5pPr algn="ctr" rtl="0" eaLnBrk="0" fontAlgn="base" hangingPunct="0">
              <a:spcBef>
                <a:spcPct val="0"/>
              </a:spcBef>
              <a:spcAft>
                <a:spcPct val="0"/>
              </a:spcAft>
              <a:defRPr sz="2800" b="1" i="1">
                <a:solidFill>
                  <a:srgbClr val="00B050"/>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dirty="0" smtClean="0">
                <a:ea typeface="ＭＳ Ｐゴシック" pitchFamily="34" charset="-128"/>
              </a:rPr>
              <a:t>Planned Active Greenhouse Gas Missions</a:t>
            </a:r>
            <a:r>
              <a:rPr lang="en-US" dirty="0" smtClean="0">
                <a:solidFill>
                  <a:srgbClr val="FF0000"/>
                </a:solidFill>
                <a:ea typeface="ＭＳ Ｐゴシック" pitchFamily="-97" charset="-128"/>
              </a:rPr>
              <a:t>*</a:t>
            </a:r>
            <a:endParaRPr lang="en-US" dirty="0" smtClean="0">
              <a:solidFill>
                <a:srgbClr val="FF0000"/>
              </a:solidFill>
              <a:ea typeface="ＭＳ Ｐゴシック" pitchFamily="34" charset="-128"/>
            </a:endParaRPr>
          </a:p>
        </p:txBody>
      </p:sp>
      <p:sp>
        <p:nvSpPr>
          <p:cNvPr id="44" name="TextBox 43"/>
          <p:cNvSpPr txBox="1"/>
          <p:nvPr/>
        </p:nvSpPr>
        <p:spPr>
          <a:xfrm>
            <a:off x="228600" y="6031468"/>
            <a:ext cx="6609566" cy="369332"/>
          </a:xfrm>
          <a:prstGeom prst="rect">
            <a:avLst/>
          </a:prstGeom>
          <a:noFill/>
        </p:spPr>
        <p:txBody>
          <a:bodyPr wrap="none" rtlCol="0">
            <a:spAutoFit/>
          </a:bodyPr>
          <a:lstStyle/>
          <a:p>
            <a:r>
              <a:rPr lang="en-US" dirty="0" smtClean="0">
                <a:solidFill>
                  <a:srgbClr val="FF0000"/>
                </a:solidFill>
              </a:rPr>
              <a:t>*</a:t>
            </a:r>
            <a:r>
              <a:rPr lang="en-US" dirty="0">
                <a:solidFill>
                  <a:srgbClr val="FF0000"/>
                </a:solidFill>
              </a:rPr>
              <a:t>B</a:t>
            </a:r>
            <a:r>
              <a:rPr lang="en-US" dirty="0" smtClean="0">
                <a:solidFill>
                  <a:srgbClr val="FF0000"/>
                </a:solidFill>
              </a:rPr>
              <a:t>ased on notes from the 5</a:t>
            </a:r>
            <a:r>
              <a:rPr lang="en-US" baseline="30000" dirty="0" smtClean="0">
                <a:solidFill>
                  <a:srgbClr val="FF0000"/>
                </a:solidFill>
              </a:rPr>
              <a:t>th</a:t>
            </a:r>
            <a:r>
              <a:rPr lang="en-US" dirty="0" smtClean="0">
                <a:solidFill>
                  <a:srgbClr val="FF0000"/>
                </a:solidFill>
              </a:rPr>
              <a:t> DIAL Remote Sensing Workshop </a:t>
            </a:r>
            <a:endParaRPr lang="en-US" dirty="0">
              <a:solidFill>
                <a:srgbClr val="FF0000"/>
              </a:solidFill>
            </a:endParaRPr>
          </a:p>
        </p:txBody>
      </p:sp>
    </p:spTree>
    <p:extLst>
      <p:ext uri="{BB962C8B-B14F-4D97-AF65-F5344CB8AC3E}">
        <p14:creationId xmlns:p14="http://schemas.microsoft.com/office/powerpoint/2010/main" val="26108748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35" name="Picture 556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1" y="57150"/>
            <a:ext cx="1828799" cy="811218"/>
          </a:xfrm>
          <a:prstGeom prst="rect">
            <a:avLst/>
          </a:prstGeom>
          <a:noFill/>
          <a:extLst>
            <a:ext uri="{909E8E84-426E-40DD-AFC4-6F175D3DCCD1}">
              <a14:hiddenFill xmlns:a14="http://schemas.microsoft.com/office/drawing/2010/main">
                <a:solidFill>
                  <a:srgbClr val="FFFFFF"/>
                </a:solidFill>
              </a14:hiddenFill>
            </a:ext>
          </a:extLst>
        </p:spPr>
      </p:pic>
      <p:pic>
        <p:nvPicPr>
          <p:cNvPr id="8636" name="Picture 5564"/>
          <p:cNvPicPr>
            <a:picLocks noChangeAspect="1" noChangeArrowheads="1"/>
          </p:cNvPicPr>
          <p:nvPr/>
        </p:nvPicPr>
        <p:blipFill rotWithShape="1">
          <a:blip r:embed="rId3">
            <a:extLst>
              <a:ext uri="{28A0092B-C50C-407E-A947-70E740481C1C}">
                <a14:useLocalDpi xmlns:a14="http://schemas.microsoft.com/office/drawing/2010/main" val="0"/>
              </a:ext>
            </a:extLst>
          </a:blip>
          <a:srcRect t="14489" b="9932"/>
          <a:stretch/>
        </p:blipFill>
        <p:spPr bwMode="auto">
          <a:xfrm>
            <a:off x="2895600" y="0"/>
            <a:ext cx="3465512" cy="79216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8888" y="1066800"/>
            <a:ext cx="6094412" cy="456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5560"/>
          <p:cNvSpPr txBox="1">
            <a:spLocks noChangeArrowheads="1"/>
          </p:cNvSpPr>
          <p:nvPr/>
        </p:nvSpPr>
        <p:spPr bwMode="auto">
          <a:xfrm>
            <a:off x="971550" y="5743575"/>
            <a:ext cx="76358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b="1">
                <a:latin typeface="Tahoma" pitchFamily="34" charset="0"/>
                <a:cs typeface="Tahoma" pitchFamily="34" charset="0"/>
              </a:rPr>
              <a:t>Incomplete and not updated with latest mission timelines!</a:t>
            </a:r>
          </a:p>
        </p:txBody>
      </p:sp>
      <p:sp>
        <p:nvSpPr>
          <p:cNvPr id="9" name="Text Box 5565"/>
          <p:cNvSpPr txBox="1">
            <a:spLocks noChangeArrowheads="1"/>
          </p:cNvSpPr>
          <p:nvPr/>
        </p:nvSpPr>
        <p:spPr bwMode="auto">
          <a:xfrm>
            <a:off x="7092950" y="5076825"/>
            <a:ext cx="151447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b="1"/>
              <a:t>Figure 15, page 28</a:t>
            </a:r>
          </a:p>
        </p:txBody>
      </p:sp>
    </p:spTree>
    <p:extLst>
      <p:ext uri="{BB962C8B-B14F-4D97-AF65-F5344CB8AC3E}">
        <p14:creationId xmlns:p14="http://schemas.microsoft.com/office/powerpoint/2010/main" val="29941777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295400" y="0"/>
            <a:ext cx="6372225" cy="877887"/>
          </a:xfrm>
        </p:spPr>
        <p:txBody>
          <a:bodyPr/>
          <a:lstStyle/>
          <a:p>
            <a:r>
              <a:rPr lang="en-US" sz="3400" b="1" dirty="0"/>
              <a:t>Carbon Task Force</a:t>
            </a:r>
            <a:r>
              <a:rPr lang="en-US" sz="3000" b="1" dirty="0"/>
              <a:t/>
            </a:r>
            <a:br>
              <a:rPr lang="en-US" sz="3000" b="1" dirty="0"/>
            </a:br>
            <a:r>
              <a:rPr lang="en-US" sz="1800" b="1" dirty="0"/>
              <a:t>CO</a:t>
            </a:r>
            <a:r>
              <a:rPr lang="en-US" sz="1800" b="1" baseline="-25000" dirty="0"/>
              <a:t>2</a:t>
            </a:r>
            <a:r>
              <a:rPr lang="en-US" sz="1800" b="1" dirty="0"/>
              <a:t> and CH</a:t>
            </a:r>
            <a:r>
              <a:rPr lang="en-US" sz="1800" b="1" baseline="-25000" dirty="0"/>
              <a:t>4</a:t>
            </a:r>
            <a:r>
              <a:rPr lang="en-US" sz="1800" b="1" dirty="0"/>
              <a:t> </a:t>
            </a:r>
            <a:r>
              <a:rPr lang="en-US" sz="1800" b="1" dirty="0" smtClean="0"/>
              <a:t>Missions </a:t>
            </a:r>
            <a:r>
              <a:rPr lang="en-US" sz="1800" b="1" dirty="0"/>
              <a:t>with near-surface sensitivity</a:t>
            </a:r>
          </a:p>
        </p:txBody>
      </p:sp>
      <p:pic>
        <p:nvPicPr>
          <p:cNvPr id="6" name="Picture 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688" y="1066800"/>
            <a:ext cx="8810625" cy="3524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5"/>
          <p:cNvSpPr txBox="1">
            <a:spLocks noChangeArrowheads="1"/>
          </p:cNvSpPr>
          <p:nvPr/>
        </p:nvSpPr>
        <p:spPr bwMode="auto">
          <a:xfrm>
            <a:off x="252413" y="4683125"/>
            <a:ext cx="8640762" cy="156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1700" b="1" i="1"/>
              <a:t>Near-surface sensitivity (NIR or lidar)</a:t>
            </a:r>
            <a:r>
              <a:rPr lang="en-US" sz="1700"/>
              <a:t> </a:t>
            </a:r>
            <a:r>
              <a:rPr lang="en-US" sz="1700" b="1" i="1"/>
              <a:t>is needed for source/sink estimation, although TIR measurements (not shown) can be combined with NIR or lidar, yielding vertical resolution.</a:t>
            </a:r>
          </a:p>
          <a:p>
            <a:pPr algn="ctr"/>
            <a:endParaRPr lang="en-US" sz="1200" b="1" i="1"/>
          </a:p>
          <a:p>
            <a:pPr algn="ctr"/>
            <a:r>
              <a:rPr lang="en-US" sz="1700" b="1" i="1"/>
              <a:t>Moving forward there are abundant TIR observations (IASI, HIRS, etc.) but potentially a NIR </a:t>
            </a:r>
            <a:r>
              <a:rPr lang="en-US" sz="1700" b="1" i="1">
                <a:solidFill>
                  <a:srgbClr val="FF0000"/>
                </a:solidFill>
              </a:rPr>
              <a:t>data gap</a:t>
            </a:r>
            <a:r>
              <a:rPr lang="en-US" sz="1700" b="1" i="1"/>
              <a:t> without continuation of SCIAMACHY or GOSAT</a:t>
            </a:r>
          </a:p>
        </p:txBody>
      </p:sp>
      <p:sp>
        <p:nvSpPr>
          <p:cNvPr id="8" name="Line 6"/>
          <p:cNvSpPr>
            <a:spLocks noChangeShapeType="1"/>
          </p:cNvSpPr>
          <p:nvPr/>
        </p:nvSpPr>
        <p:spPr bwMode="auto">
          <a:xfrm flipV="1">
            <a:off x="4787900" y="1716087"/>
            <a:ext cx="215900" cy="431800"/>
          </a:xfrm>
          <a:prstGeom prst="line">
            <a:avLst/>
          </a:prstGeom>
          <a:noFill/>
          <a:ln w="31750">
            <a:solidFill>
              <a:srgbClr val="FF0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15876251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4"/>
          <p:cNvSpPr>
            <a:spLocks noGrp="1" noChangeArrowheads="1"/>
          </p:cNvSpPr>
          <p:nvPr>
            <p:ph type="title" sz="quarter" idx="4294967295"/>
          </p:nvPr>
        </p:nvSpPr>
        <p:spPr>
          <a:xfrm>
            <a:off x="1524000" y="76200"/>
            <a:ext cx="6059487" cy="685800"/>
          </a:xfrm>
        </p:spPr>
        <p:txBody>
          <a:bodyPr/>
          <a:lstStyle/>
          <a:p>
            <a:r>
              <a:rPr lang="en-US" b="1" dirty="0"/>
              <a:t>GHG Constellations</a:t>
            </a:r>
          </a:p>
        </p:txBody>
      </p:sp>
      <p:sp>
        <p:nvSpPr>
          <p:cNvPr id="9" name="Rectangle 7"/>
          <p:cNvSpPr>
            <a:spLocks noGrp="1" noChangeArrowheads="1"/>
          </p:cNvSpPr>
          <p:nvPr>
            <p:ph sz="quarter" idx="1"/>
          </p:nvPr>
        </p:nvSpPr>
        <p:spPr>
          <a:xfrm>
            <a:off x="76200" y="2093912"/>
            <a:ext cx="4171950" cy="3240088"/>
          </a:xfrm>
        </p:spPr>
        <p:txBody>
          <a:bodyPr/>
          <a:lstStyle/>
          <a:p>
            <a:pPr marL="0" indent="0" algn="ctr">
              <a:buFontTx/>
              <a:buNone/>
            </a:pPr>
            <a:r>
              <a:rPr lang="en-US" sz="2800" b="1" dirty="0"/>
              <a:t>LEO</a:t>
            </a:r>
          </a:p>
          <a:p>
            <a:pPr marL="234950" indent="-234950"/>
            <a:r>
              <a:rPr lang="en-US" sz="1800" dirty="0" smtClean="0"/>
              <a:t>Global </a:t>
            </a:r>
            <a:r>
              <a:rPr lang="en-US" sz="1800" dirty="0"/>
              <a:t>coverage over many days with one satellite</a:t>
            </a:r>
          </a:p>
          <a:p>
            <a:pPr marL="234950" indent="-234950"/>
            <a:r>
              <a:rPr lang="en-US" sz="1800" dirty="0" smtClean="0"/>
              <a:t>Multiple </a:t>
            </a:r>
            <a:r>
              <a:rPr lang="en-US" sz="1800" dirty="0"/>
              <a:t>satellites needed to achieve continuous observations at one location (depending on swath width)</a:t>
            </a:r>
          </a:p>
          <a:p>
            <a:pPr marL="234950" indent="-234950"/>
            <a:r>
              <a:rPr lang="en-US" sz="1800" dirty="0"/>
              <a:t> Lower launch cost per single satellite</a:t>
            </a:r>
          </a:p>
          <a:p>
            <a:pPr marL="234950" indent="-234950"/>
            <a:r>
              <a:rPr lang="en-US" sz="1800" dirty="0"/>
              <a:t> Lower risk of spatially-dependent biases in dataset</a:t>
            </a:r>
          </a:p>
          <a:p>
            <a:pPr marL="0" indent="0">
              <a:buFontTx/>
              <a:buNone/>
            </a:pPr>
            <a:r>
              <a:rPr lang="en-US" sz="1800" dirty="0"/>
              <a:t>  </a:t>
            </a:r>
          </a:p>
        </p:txBody>
      </p:sp>
      <p:sp>
        <p:nvSpPr>
          <p:cNvPr id="10" name="Rectangle 8"/>
          <p:cNvSpPr>
            <a:spLocks noGrp="1" noChangeArrowheads="1"/>
          </p:cNvSpPr>
          <p:nvPr>
            <p:ph sz="quarter" idx="2"/>
          </p:nvPr>
        </p:nvSpPr>
        <p:spPr>
          <a:xfrm>
            <a:off x="4499770" y="2057400"/>
            <a:ext cx="4464844" cy="3303588"/>
          </a:xfrm>
        </p:spPr>
        <p:txBody>
          <a:bodyPr/>
          <a:lstStyle/>
          <a:p>
            <a:pPr marL="0" indent="0" algn="ctr">
              <a:buFontTx/>
              <a:buNone/>
            </a:pPr>
            <a:r>
              <a:rPr lang="en-US" sz="2800" b="1" dirty="0"/>
              <a:t>GEO</a:t>
            </a:r>
          </a:p>
          <a:p>
            <a:pPr marL="234950" indent="-234950"/>
            <a:r>
              <a:rPr lang="en-US" sz="1800" dirty="0" smtClean="0"/>
              <a:t>Temporally </a:t>
            </a:r>
            <a:r>
              <a:rPr lang="en-US" sz="1800" dirty="0"/>
              <a:t>continuous observing over limited area</a:t>
            </a:r>
          </a:p>
          <a:p>
            <a:pPr marL="234950" indent="-234950"/>
            <a:r>
              <a:rPr lang="en-US" sz="1800" dirty="0" smtClean="0"/>
              <a:t>Weaker </a:t>
            </a:r>
            <a:r>
              <a:rPr lang="en-US" sz="1800" dirty="0"/>
              <a:t>signal at large distance, but longer integration times are possible to reduce noise</a:t>
            </a:r>
          </a:p>
          <a:p>
            <a:pPr marL="234950" indent="-234950"/>
            <a:r>
              <a:rPr lang="en-US" sz="1800" dirty="0" smtClean="0"/>
              <a:t>3 </a:t>
            </a:r>
            <a:r>
              <a:rPr lang="en-US" sz="1800" dirty="0"/>
              <a:t>or more satellites needed for full longitudinal coverage</a:t>
            </a:r>
          </a:p>
          <a:p>
            <a:pPr marL="234950" indent="-234950"/>
            <a:r>
              <a:rPr lang="en-US" sz="1800" dirty="0" smtClean="0"/>
              <a:t>Maximum </a:t>
            </a:r>
            <a:r>
              <a:rPr lang="en-US" sz="1800" dirty="0"/>
              <a:t>latitude range of ~55°S-55°N, so must add HEO satellites for continuous coverage of latitudes </a:t>
            </a:r>
            <a:r>
              <a:rPr lang="en-US" sz="1800" dirty="0" err="1"/>
              <a:t>poleward</a:t>
            </a:r>
            <a:r>
              <a:rPr lang="en-US" sz="1800" dirty="0"/>
              <a:t> of ~55°S/N</a:t>
            </a:r>
          </a:p>
        </p:txBody>
      </p:sp>
      <p:sp>
        <p:nvSpPr>
          <p:cNvPr id="11" name="Text Box 6"/>
          <p:cNvSpPr txBox="1">
            <a:spLocks noChangeArrowheads="1"/>
          </p:cNvSpPr>
          <p:nvPr/>
        </p:nvSpPr>
        <p:spPr bwMode="auto">
          <a:xfrm>
            <a:off x="179388" y="1341438"/>
            <a:ext cx="8640762" cy="868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1700" b="1" i="1"/>
              <a:t>Moving forward, we also need to have more than one satellite at a time for increased spatial and temporal sampling.  LEO and GEO missions each have pros/cons for building a constellation.</a:t>
            </a:r>
          </a:p>
        </p:txBody>
      </p:sp>
      <p:sp>
        <p:nvSpPr>
          <p:cNvPr id="12" name="Text Box 11"/>
          <p:cNvSpPr txBox="1">
            <a:spLocks noChangeArrowheads="1"/>
          </p:cNvSpPr>
          <p:nvPr/>
        </p:nvSpPr>
        <p:spPr bwMode="auto">
          <a:xfrm>
            <a:off x="252413" y="5589588"/>
            <a:ext cx="8640762" cy="868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1700" b="1" i="1"/>
              <a:t>There are advantages to combining LEO and GEO due to their complementary nature (as done with missions for operational weather forecasting) when designing an ideal GHG observing system.</a:t>
            </a:r>
          </a:p>
        </p:txBody>
      </p:sp>
    </p:spTree>
    <p:extLst>
      <p:ext uri="{BB962C8B-B14F-4D97-AF65-F5344CB8AC3E}">
        <p14:creationId xmlns:p14="http://schemas.microsoft.com/office/powerpoint/2010/main" val="39665835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2026" y="76200"/>
            <a:ext cx="7343774" cy="750887"/>
          </a:xfrm>
        </p:spPr>
        <p:txBody>
          <a:bodyPr/>
          <a:lstStyle/>
          <a:p>
            <a:r>
              <a:rPr lang="en-US" dirty="0" smtClean="0"/>
              <a:t>Collaborative Cal/Val Activities</a:t>
            </a:r>
            <a:endParaRPr lang="en-US" dirty="0"/>
          </a:p>
        </p:txBody>
      </p:sp>
      <p:sp>
        <p:nvSpPr>
          <p:cNvPr id="3" name="Content Placeholder 2"/>
          <p:cNvSpPr>
            <a:spLocks noGrp="1"/>
          </p:cNvSpPr>
          <p:nvPr>
            <p:ph idx="1"/>
          </p:nvPr>
        </p:nvSpPr>
        <p:spPr>
          <a:xfrm>
            <a:off x="241301" y="990600"/>
            <a:ext cx="8750299" cy="5257801"/>
          </a:xfrm>
        </p:spPr>
        <p:txBody>
          <a:bodyPr/>
          <a:lstStyle/>
          <a:p>
            <a:pPr marL="0" indent="0">
              <a:buNone/>
            </a:pPr>
            <a:r>
              <a:rPr lang="en-US" dirty="0" smtClean="0"/>
              <a:t>Development / Pre </a:t>
            </a:r>
            <a:r>
              <a:rPr lang="en-US" dirty="0"/>
              <a:t>Launch:</a:t>
            </a:r>
          </a:p>
          <a:p>
            <a:pPr lvl="0"/>
            <a:r>
              <a:rPr lang="en-US" dirty="0"/>
              <a:t>Cross calibration of pre-launch radiometric </a:t>
            </a:r>
            <a:r>
              <a:rPr lang="en-US" dirty="0" smtClean="0"/>
              <a:t>standards</a:t>
            </a:r>
          </a:p>
          <a:p>
            <a:pPr lvl="0"/>
            <a:r>
              <a:rPr lang="en-US" dirty="0" smtClean="0"/>
              <a:t>Exchange of gas absorption coefficient and solar databases</a:t>
            </a:r>
            <a:endParaRPr lang="en-US" dirty="0"/>
          </a:p>
          <a:p>
            <a:pPr lvl="0"/>
            <a:r>
              <a:rPr lang="en-US" dirty="0"/>
              <a:t>Algorithm </a:t>
            </a:r>
            <a:r>
              <a:rPr lang="en-US" dirty="0" smtClean="0"/>
              <a:t>development/</a:t>
            </a:r>
            <a:r>
              <a:rPr lang="en-US" dirty="0" err="1" smtClean="0"/>
              <a:t>intercomparison</a:t>
            </a:r>
            <a:endParaRPr lang="en-US" dirty="0"/>
          </a:p>
          <a:p>
            <a:pPr lvl="0"/>
            <a:r>
              <a:rPr lang="en-US" dirty="0"/>
              <a:t>Validation system development </a:t>
            </a:r>
            <a:r>
              <a:rPr lang="en-US" dirty="0" smtClean="0"/>
              <a:t>(TCCON + Tsukuba FTS?)</a:t>
            </a:r>
            <a:endParaRPr lang="en-US" dirty="0"/>
          </a:p>
          <a:p>
            <a:pPr lvl="0"/>
            <a:r>
              <a:rPr lang="en-US" dirty="0" smtClean="0"/>
              <a:t>Dual/multi-Satellite </a:t>
            </a:r>
            <a:r>
              <a:rPr lang="en-US" dirty="0"/>
              <a:t>OSSE’s – what do you gain with truly coordinated observations</a:t>
            </a:r>
          </a:p>
          <a:p>
            <a:pPr marL="0" indent="0">
              <a:buNone/>
            </a:pPr>
            <a:endParaRPr lang="en-US" dirty="0"/>
          </a:p>
          <a:p>
            <a:pPr marL="0" indent="0">
              <a:buNone/>
            </a:pPr>
            <a:r>
              <a:rPr lang="en-US" dirty="0" smtClean="0"/>
              <a:t>Operations / Post Launch:</a:t>
            </a:r>
            <a:endParaRPr lang="en-US" dirty="0"/>
          </a:p>
          <a:p>
            <a:pPr lvl="0"/>
            <a:r>
              <a:rPr lang="en-US" dirty="0"/>
              <a:t>Cross calibration of </a:t>
            </a:r>
            <a:r>
              <a:rPr lang="en-US" dirty="0" smtClean="0"/>
              <a:t>solar/lunar/Earth observations</a:t>
            </a:r>
          </a:p>
          <a:p>
            <a:pPr lvl="0"/>
            <a:r>
              <a:rPr lang="en-US" dirty="0" smtClean="0"/>
              <a:t>Cross </a:t>
            </a:r>
            <a:r>
              <a:rPr lang="en-US" dirty="0"/>
              <a:t>validation: TCCON (possibly adding a validation campaign or two)</a:t>
            </a:r>
          </a:p>
          <a:p>
            <a:pPr lvl="0"/>
            <a:r>
              <a:rPr lang="en-US" dirty="0"/>
              <a:t>Algorithm </a:t>
            </a:r>
            <a:r>
              <a:rPr lang="en-US" dirty="0" smtClean="0"/>
              <a:t>implementation/</a:t>
            </a:r>
            <a:r>
              <a:rPr lang="en-US" dirty="0" err="1" smtClean="0"/>
              <a:t>intercomparison</a:t>
            </a:r>
            <a:endParaRPr lang="en-US" dirty="0"/>
          </a:p>
          <a:p>
            <a:pPr lvl="0"/>
            <a:r>
              <a:rPr lang="en-US" dirty="0"/>
              <a:t>Intercomparisons of flux inversions</a:t>
            </a:r>
          </a:p>
          <a:p>
            <a:endParaRPr lang="en-US" dirty="0"/>
          </a:p>
        </p:txBody>
      </p:sp>
    </p:spTree>
    <p:extLst>
      <p:ext uri="{BB962C8B-B14F-4D97-AF65-F5344CB8AC3E}">
        <p14:creationId xmlns:p14="http://schemas.microsoft.com/office/powerpoint/2010/main" val="34451932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3"/>
          <p:cNvSpPr>
            <a:spLocks noGrp="1"/>
          </p:cNvSpPr>
          <p:nvPr>
            <p:ph type="title"/>
          </p:nvPr>
        </p:nvSpPr>
        <p:spPr>
          <a:xfrm>
            <a:off x="1270000" y="299357"/>
            <a:ext cx="6577263" cy="423523"/>
          </a:xfrm>
        </p:spPr>
        <p:txBody>
          <a:bodyPr/>
          <a:lstStyle/>
          <a:p>
            <a:r>
              <a:rPr lang="en-US" smtClean="0">
                <a:ea typeface="ＭＳ Ｐゴシック" pitchFamily="34" charset="-128"/>
              </a:rPr>
              <a:t>Conclusions</a:t>
            </a:r>
          </a:p>
        </p:txBody>
      </p:sp>
      <p:sp>
        <p:nvSpPr>
          <p:cNvPr id="41987" name="Content Placeholder 4"/>
          <p:cNvSpPr>
            <a:spLocks noGrp="1"/>
          </p:cNvSpPr>
          <p:nvPr>
            <p:ph idx="1"/>
          </p:nvPr>
        </p:nvSpPr>
        <p:spPr>
          <a:xfrm>
            <a:off x="310816" y="898072"/>
            <a:ext cx="8602579" cy="5214938"/>
          </a:xfrm>
        </p:spPr>
        <p:txBody>
          <a:bodyPr/>
          <a:lstStyle/>
          <a:p>
            <a:r>
              <a:rPr lang="en-US" sz="2100" dirty="0">
                <a:ea typeface="ＭＳ Ｐゴシック" pitchFamily="34" charset="-128"/>
              </a:rPr>
              <a:t>Space-based remote sensing </a:t>
            </a:r>
            <a:r>
              <a:rPr lang="en-US" dirty="0" smtClean="0">
                <a:ea typeface="ＭＳ Ｐゴシック" pitchFamily="34" charset="-128"/>
              </a:rPr>
              <a:t>observations</a:t>
            </a:r>
            <a:r>
              <a:rPr lang="en-US" sz="2100" dirty="0">
                <a:ea typeface="ＭＳ Ｐゴシック" pitchFamily="34" charset="-128"/>
              </a:rPr>
              <a:t> hold substantial promise for future long-term monitoring of CO</a:t>
            </a:r>
            <a:r>
              <a:rPr lang="en-US" sz="2100" baseline="-25000" dirty="0">
                <a:ea typeface="ＭＳ Ｐゴシック" pitchFamily="34" charset="-128"/>
              </a:rPr>
              <a:t>2</a:t>
            </a:r>
            <a:r>
              <a:rPr lang="en-US" sz="2100" dirty="0">
                <a:ea typeface="ＭＳ Ｐゴシック" pitchFamily="34" charset="-128"/>
              </a:rPr>
              <a:t> and other greenhouse gases</a:t>
            </a:r>
          </a:p>
          <a:p>
            <a:endParaRPr lang="en-US" sz="1100" dirty="0">
              <a:ea typeface="ＭＳ Ｐゴシック" pitchFamily="34" charset="-128"/>
            </a:endParaRPr>
          </a:p>
          <a:p>
            <a:r>
              <a:rPr lang="en-US" sz="2100" dirty="0">
                <a:ea typeface="ＭＳ Ｐゴシック" pitchFamily="34" charset="-128"/>
              </a:rPr>
              <a:t>The principal advantages of </a:t>
            </a:r>
            <a:r>
              <a:rPr lang="en-US" dirty="0" smtClean="0">
                <a:ea typeface="ＭＳ Ｐゴシック" pitchFamily="34" charset="-128"/>
              </a:rPr>
              <a:t>space based measurements include</a:t>
            </a:r>
            <a:r>
              <a:rPr lang="en-US" sz="2100" dirty="0">
                <a:ea typeface="ＭＳ Ｐゴシック" pitchFamily="34" charset="-128"/>
              </a:rPr>
              <a:t>:</a:t>
            </a:r>
          </a:p>
          <a:p>
            <a:pPr lvl="1"/>
            <a:r>
              <a:rPr lang="en-US" dirty="0" smtClean="0">
                <a:ea typeface="ＭＳ Ｐゴシック" pitchFamily="34" charset="-128"/>
              </a:rPr>
              <a:t>Spatial coverage (especially over oceans and tropical land)</a:t>
            </a:r>
          </a:p>
          <a:p>
            <a:pPr lvl="1"/>
            <a:r>
              <a:rPr lang="en-US" dirty="0" smtClean="0">
                <a:ea typeface="ＭＳ Ｐゴシック" pitchFamily="34" charset="-128"/>
              </a:rPr>
              <a:t>Sampling density (needed to resolve CO</a:t>
            </a:r>
            <a:r>
              <a:rPr lang="en-US" baseline="-25000" dirty="0" smtClean="0">
                <a:ea typeface="ＭＳ Ｐゴシック" pitchFamily="34" charset="-128"/>
              </a:rPr>
              <a:t>2</a:t>
            </a:r>
            <a:r>
              <a:rPr lang="en-US" dirty="0" smtClean="0">
                <a:ea typeface="ＭＳ Ｐゴシック" pitchFamily="34" charset="-128"/>
              </a:rPr>
              <a:t> weather)</a:t>
            </a:r>
          </a:p>
          <a:p>
            <a:pPr lvl="1"/>
            <a:endParaRPr lang="en-US" sz="1100" dirty="0">
              <a:ea typeface="ＭＳ Ｐゴシック" pitchFamily="34" charset="-128"/>
            </a:endParaRPr>
          </a:p>
          <a:p>
            <a:r>
              <a:rPr lang="en-US" dirty="0" smtClean="0">
                <a:ea typeface="ＭＳ Ｐゴシック" pitchFamily="34" charset="-128"/>
              </a:rPr>
              <a:t>The principal challenge is the need for high precision</a:t>
            </a:r>
          </a:p>
          <a:p>
            <a:endParaRPr lang="en-US" sz="1100" dirty="0">
              <a:ea typeface="ＭＳ Ｐゴシック" pitchFamily="34" charset="-128"/>
            </a:endParaRPr>
          </a:p>
          <a:p>
            <a:r>
              <a:rPr lang="en-US" sz="2100" dirty="0">
                <a:ea typeface="ＭＳ Ｐゴシック" pitchFamily="34" charset="-128"/>
              </a:rPr>
              <a:t>To reach their full potential, space based CO</a:t>
            </a:r>
            <a:r>
              <a:rPr lang="en-US" sz="2100" baseline="-25000" dirty="0">
                <a:ea typeface="ＭＳ Ｐゴシック" pitchFamily="34" charset="-128"/>
              </a:rPr>
              <a:t>2</a:t>
            </a:r>
            <a:r>
              <a:rPr lang="en-US" sz="2100" dirty="0">
                <a:ea typeface="ＭＳ Ｐゴシック" pitchFamily="34" charset="-128"/>
              </a:rPr>
              <a:t> measurements must be validated against surface measurements to ensure their accuracy. </a:t>
            </a:r>
          </a:p>
          <a:p>
            <a:pPr lvl="1"/>
            <a:r>
              <a:rPr lang="en-US" dirty="0" smtClean="0">
                <a:ea typeface="ＭＳ Ｐゴシック" pitchFamily="34" charset="-128"/>
              </a:rPr>
              <a:t>The </a:t>
            </a:r>
            <a:r>
              <a:rPr lang="en-US" sz="1900" dirty="0">
                <a:ea typeface="ＭＳ Ｐゴシック" pitchFamily="34" charset="-128"/>
              </a:rPr>
              <a:t>TCCON network is providing the transfer standard</a:t>
            </a:r>
          </a:p>
          <a:p>
            <a:pPr lvl="1"/>
            <a:endParaRPr lang="en-US" sz="1100" dirty="0">
              <a:ea typeface="ＭＳ Ｐゴシック" pitchFamily="34" charset="-128"/>
            </a:endParaRPr>
          </a:p>
          <a:p>
            <a:r>
              <a:rPr lang="en-US" dirty="0" smtClean="0">
                <a:ea typeface="ＭＳ Ｐゴシック" pitchFamily="34" charset="-128"/>
              </a:rPr>
              <a:t>Just as for weather forecasting, a</a:t>
            </a:r>
            <a:r>
              <a:rPr lang="en-US" sz="2100" dirty="0">
                <a:ea typeface="ＭＳ Ｐゴシック" pitchFamily="34" charset="-128"/>
              </a:rPr>
              <a:t> </a:t>
            </a:r>
            <a:r>
              <a:rPr lang="en-US" dirty="0" smtClean="0">
                <a:ea typeface="ＭＳ Ｐゴシック" pitchFamily="34" charset="-128"/>
              </a:rPr>
              <a:t>coordinated global network </a:t>
            </a:r>
            <a:r>
              <a:rPr lang="en-US" sz="2100" dirty="0">
                <a:ea typeface="ＭＳ Ｐゴシック" pitchFamily="34" charset="-128"/>
              </a:rPr>
              <a:t>of surface and space-based CO</a:t>
            </a:r>
            <a:r>
              <a:rPr lang="en-US" sz="2100" baseline="-25000" dirty="0">
                <a:ea typeface="ＭＳ Ｐゴシック" pitchFamily="34" charset="-128"/>
              </a:rPr>
              <a:t>2</a:t>
            </a:r>
            <a:r>
              <a:rPr lang="en-US" sz="2100" dirty="0">
                <a:ea typeface="ＭＳ Ｐゴシック" pitchFamily="34" charset="-128"/>
              </a:rPr>
              <a:t> monitoring </a:t>
            </a:r>
            <a:r>
              <a:rPr lang="en-US" dirty="0" smtClean="0">
                <a:ea typeface="ＭＳ Ｐゴシック" pitchFamily="34" charset="-128"/>
              </a:rPr>
              <a:t>systems as well as sophisticated models that can assimilate these data are</a:t>
            </a:r>
            <a:r>
              <a:rPr lang="en-US" sz="2100" dirty="0">
                <a:ea typeface="ＭＳ Ｐゴシック" pitchFamily="34" charset="-128"/>
              </a:rPr>
              <a:t> needed to provide insight into the processes controlling atmospheric CO</a:t>
            </a:r>
            <a:r>
              <a:rPr lang="en-US" sz="2100" baseline="-25000" dirty="0">
                <a:ea typeface="ＭＳ Ｐゴシック" pitchFamily="34" charset="-128"/>
              </a:rPr>
              <a:t>2</a:t>
            </a:r>
            <a:endParaRPr lang="en-US" sz="2100" dirty="0">
              <a:ea typeface="ＭＳ Ｐゴシック" pitchFamily="34" charset="-128"/>
            </a:endParaRPr>
          </a:p>
        </p:txBody>
      </p:sp>
    </p:spTree>
    <p:extLst>
      <p:ext uri="{BB962C8B-B14F-4D97-AF65-F5344CB8AC3E}">
        <p14:creationId xmlns:p14="http://schemas.microsoft.com/office/powerpoint/2010/main" val="27252941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Atmospheric Carbon Cycle</a:t>
            </a:r>
            <a:endParaRPr lang="en-US" dirty="0"/>
          </a:p>
        </p:txBody>
      </p:sp>
      <p:pic>
        <p:nvPicPr>
          <p:cNvPr id="15362" name="Picture 2" descr="C:\Users\dcrisp\Documents\dcrisp\OCO\Images-OCO\Carbon_Cycle\carbon_cyc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650" y="990600"/>
            <a:ext cx="8007350" cy="5338233"/>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374650" y="1066800"/>
            <a:ext cx="7854950" cy="2133600"/>
            <a:chOff x="374650" y="1066800"/>
            <a:chExt cx="7854950" cy="2133600"/>
          </a:xfrm>
        </p:grpSpPr>
        <p:sp>
          <p:nvSpPr>
            <p:cNvPr id="3" name="Oval 2"/>
            <p:cNvSpPr/>
            <p:nvPr/>
          </p:nvSpPr>
          <p:spPr>
            <a:xfrm>
              <a:off x="374650" y="1066800"/>
              <a:ext cx="7854950" cy="2133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505200" y="1143000"/>
              <a:ext cx="1915974" cy="369332"/>
            </a:xfrm>
            <a:prstGeom prst="rect">
              <a:avLst/>
            </a:prstGeom>
            <a:noFill/>
          </p:spPr>
          <p:txBody>
            <a:bodyPr wrap="none" rtlCol="0">
              <a:spAutoFit/>
            </a:bodyPr>
            <a:lstStyle/>
            <a:p>
              <a:r>
                <a:rPr lang="en-US" b="1" dirty="0" smtClean="0">
                  <a:solidFill>
                    <a:srgbClr val="FF0000"/>
                  </a:solidFill>
                  <a:effectLst>
                    <a:outerShdw blurRad="38100" dist="38100" dir="2700000" algn="tl">
                      <a:srgbClr val="000000">
                        <a:alpha val="43137"/>
                      </a:srgbClr>
                    </a:outerShdw>
                  </a:effectLst>
                </a:rPr>
                <a:t>YOU ARE HERE</a:t>
              </a:r>
              <a:endParaRPr lang="en-US" b="1" dirty="0">
                <a:solidFill>
                  <a:srgbClr val="FF0000"/>
                </a:solidFill>
                <a:effectLst>
                  <a:outerShdw blurRad="38100" dist="38100" dir="2700000" algn="tl">
                    <a:srgbClr val="000000">
                      <a:alpha val="43137"/>
                    </a:srgbClr>
                  </a:outerShdw>
                </a:effectLst>
              </a:endParaRPr>
            </a:p>
          </p:txBody>
        </p:sp>
      </p:grpSp>
    </p:spTree>
    <p:extLst>
      <p:ext uri="{BB962C8B-B14F-4D97-AF65-F5344CB8AC3E}">
        <p14:creationId xmlns:p14="http://schemas.microsoft.com/office/powerpoint/2010/main" val="3898137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4"/>
          <p:cNvSpPr>
            <a:spLocks noGrp="1"/>
          </p:cNvSpPr>
          <p:nvPr>
            <p:ph type="title"/>
          </p:nvPr>
        </p:nvSpPr>
        <p:spPr>
          <a:xfrm>
            <a:off x="1122363" y="0"/>
            <a:ext cx="6818312" cy="739775"/>
          </a:xfrm>
        </p:spPr>
        <p:txBody>
          <a:bodyPr/>
          <a:lstStyle/>
          <a:p>
            <a:r>
              <a:rPr lang="en-US" dirty="0" smtClean="0">
                <a:ea typeface="ＭＳ Ｐゴシック" pitchFamily="34" charset="-128"/>
              </a:rPr>
              <a:t>Global Measurements from Space are Essential for Monitoring Atmospheric CO</a:t>
            </a:r>
            <a:r>
              <a:rPr lang="en-US" baseline="-25000" dirty="0" smtClean="0">
                <a:ea typeface="ＭＳ Ｐゴシック" pitchFamily="34" charset="-128"/>
              </a:rPr>
              <a:t>2</a:t>
            </a:r>
          </a:p>
        </p:txBody>
      </p:sp>
      <p:sp>
        <p:nvSpPr>
          <p:cNvPr id="6147" name="Content Placeholder 5"/>
          <p:cNvSpPr>
            <a:spLocks noGrp="1"/>
          </p:cNvSpPr>
          <p:nvPr>
            <p:ph idx="1"/>
          </p:nvPr>
        </p:nvSpPr>
        <p:spPr>
          <a:xfrm>
            <a:off x="311150" y="1081088"/>
            <a:ext cx="8591550" cy="1695450"/>
          </a:xfrm>
        </p:spPr>
        <p:txBody>
          <a:bodyPr/>
          <a:lstStyle/>
          <a:p>
            <a:pPr>
              <a:buFontTx/>
              <a:buNone/>
              <a:defRPr/>
            </a:pPr>
            <a:r>
              <a:rPr lang="en-US" dirty="0" smtClean="0">
                <a:ea typeface="ＭＳ Ｐゴシック" pitchFamily="34" charset="-128"/>
              </a:rPr>
              <a:t>To limit the rate of atmospheric carbon dioxide buildup, we must</a:t>
            </a:r>
          </a:p>
          <a:p>
            <a:pPr marL="367047" lvl="1" indent="-249188">
              <a:defRPr/>
            </a:pPr>
            <a:r>
              <a:rPr lang="en-US" sz="2000" dirty="0" smtClean="0">
                <a:ea typeface="ＭＳ Ｐゴシック" pitchFamily="34" charset="-128"/>
              </a:rPr>
              <a:t>Control emissions associated with human activities</a:t>
            </a:r>
          </a:p>
          <a:p>
            <a:pPr marL="367047" lvl="1" indent="-249188">
              <a:defRPr/>
            </a:pPr>
            <a:r>
              <a:rPr lang="en-US" sz="2000" dirty="0" smtClean="0">
                <a:ea typeface="ＭＳ Ｐゴシック" pitchFamily="34" charset="-128"/>
              </a:rPr>
              <a:t>Understand &amp; exploit natural processes that absorb carbon dioxide</a:t>
            </a:r>
          </a:p>
          <a:p>
            <a:pPr lvl="1">
              <a:defRPr/>
            </a:pPr>
            <a:endParaRPr lang="en-US" sz="1000" dirty="0" smtClean="0">
              <a:ea typeface="ＭＳ Ｐゴシック" pitchFamily="34" charset="-128"/>
            </a:endParaRPr>
          </a:p>
          <a:p>
            <a:pPr algn="ctr">
              <a:buFontTx/>
              <a:buNone/>
              <a:defRPr/>
            </a:pPr>
            <a:r>
              <a:rPr lang="en-US" b="1" dirty="0" smtClean="0">
                <a:ea typeface="ＭＳ Ｐゴシック" pitchFamily="34" charset="-128"/>
              </a:rPr>
              <a:t>We can only manage what we can measure</a:t>
            </a:r>
          </a:p>
        </p:txBody>
      </p:sp>
      <p:grpSp>
        <p:nvGrpSpPr>
          <p:cNvPr id="6148" name="Group 11"/>
          <p:cNvGrpSpPr>
            <a:grpSpLocks/>
          </p:cNvGrpSpPr>
          <p:nvPr/>
        </p:nvGrpSpPr>
        <p:grpSpPr bwMode="auto">
          <a:xfrm>
            <a:off x="160338" y="2959100"/>
            <a:ext cx="4030662" cy="3190875"/>
            <a:chOff x="5029200" y="3276600"/>
            <a:chExt cx="3829050" cy="2977826"/>
          </a:xfrm>
        </p:grpSpPr>
        <p:pic>
          <p:nvPicPr>
            <p:cNvPr id="6151" name="Picture 2" descr="C:\Users\dcrisp.JPL\Documents\dcrisp\images\Coal-power-station-Liverpool_U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3276600"/>
              <a:ext cx="29210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2" name="TextBox 9"/>
            <p:cNvSpPr txBox="1">
              <a:spLocks noChangeArrowheads="1"/>
            </p:cNvSpPr>
            <p:nvPr/>
          </p:nvSpPr>
          <p:spPr bwMode="auto">
            <a:xfrm>
              <a:off x="5029200" y="5105400"/>
              <a:ext cx="3829050" cy="1149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7" rIns="91434" bIns="45717">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dirty="0"/>
                <a:t>Plumes from medium-sized power plants  (4 </a:t>
              </a:r>
              <a:r>
                <a:rPr lang="en-US" dirty="0" err="1"/>
                <a:t>MtC</a:t>
              </a:r>
              <a:r>
                <a:rPr lang="en-US" dirty="0"/>
                <a:t>/</a:t>
              </a:r>
              <a:r>
                <a:rPr lang="en-US" dirty="0" err="1"/>
                <a:t>yr</a:t>
              </a:r>
              <a:r>
                <a:rPr lang="en-US" dirty="0"/>
                <a:t>) elevate X</a:t>
              </a:r>
              <a:r>
                <a:rPr lang="en-US" baseline="-25000" dirty="0"/>
                <a:t>CO2</a:t>
              </a:r>
              <a:r>
                <a:rPr lang="en-US" dirty="0"/>
                <a:t> levels by ~2 ppm for 10’s of km downwind [Yang and Fung, 2010].</a:t>
              </a:r>
            </a:p>
          </p:txBody>
        </p:sp>
      </p:grpSp>
      <p:sp>
        <p:nvSpPr>
          <p:cNvPr id="6149" name="TextBox 14"/>
          <p:cNvSpPr txBox="1">
            <a:spLocks noChangeArrowheads="1"/>
          </p:cNvSpPr>
          <p:nvPr/>
        </p:nvSpPr>
        <p:spPr bwMode="auto">
          <a:xfrm>
            <a:off x="4800600" y="5715000"/>
            <a:ext cx="4262438"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981" tIns="48491" rIns="96981" bIns="48491">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a:t>These variations are superimposed on a background of “</a:t>
            </a:r>
            <a:r>
              <a:rPr lang="en-US" b="1">
                <a:solidFill>
                  <a:srgbClr val="00B0F0"/>
                </a:solidFill>
              </a:rPr>
              <a:t>CO</a:t>
            </a:r>
            <a:r>
              <a:rPr lang="en-US" b="1" baseline="-25000">
                <a:solidFill>
                  <a:srgbClr val="00B0F0"/>
                </a:solidFill>
              </a:rPr>
              <a:t>2</a:t>
            </a:r>
            <a:r>
              <a:rPr lang="en-US" b="1">
                <a:solidFill>
                  <a:srgbClr val="00B0F0"/>
                </a:solidFill>
              </a:rPr>
              <a:t> weather</a:t>
            </a:r>
            <a:r>
              <a:rPr lang="en-US"/>
              <a:t>”</a:t>
            </a:r>
          </a:p>
        </p:txBody>
      </p:sp>
      <p:pic>
        <p:nvPicPr>
          <p:cNvPr id="6150" name="Picture 16" descr="orthomovie_summer2008"/>
          <p:cNvPicPr>
            <a:picLocks noChangeAspect="1" noChangeArrowheads="1" noCrop="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5133975" y="2787650"/>
            <a:ext cx="2887663" cy="292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7872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47">
                                            <p:txEl>
                                              <p:pRg st="1" end="1"/>
                                            </p:txEl>
                                          </p:spTgt>
                                        </p:tgtEl>
                                        <p:attrNameLst>
                                          <p:attrName>style.visibility</p:attrName>
                                        </p:attrNameLst>
                                      </p:cBhvr>
                                      <p:to>
                                        <p:strVal val="visible"/>
                                      </p:to>
                                    </p:set>
                                    <p:animEffect transition="in" filter="fade">
                                      <p:cBhvr>
                                        <p:cTn id="7" dur="500"/>
                                        <p:tgtEl>
                                          <p:spTgt spid="614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147">
                                            <p:txEl>
                                              <p:pRg st="2" end="2"/>
                                            </p:txEl>
                                          </p:spTgt>
                                        </p:tgtEl>
                                        <p:attrNameLst>
                                          <p:attrName>style.visibility</p:attrName>
                                        </p:attrNameLst>
                                      </p:cBhvr>
                                      <p:to>
                                        <p:strVal val="visible"/>
                                      </p:to>
                                    </p:set>
                                    <p:animEffect transition="in" filter="fade">
                                      <p:cBhvr>
                                        <p:cTn id="12" dur="500"/>
                                        <p:tgtEl>
                                          <p:spTgt spid="614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147">
                                            <p:txEl>
                                              <p:pRg st="4" end="4"/>
                                            </p:txEl>
                                          </p:spTgt>
                                        </p:tgtEl>
                                        <p:attrNameLst>
                                          <p:attrName>style.visibility</p:attrName>
                                        </p:attrNameLst>
                                      </p:cBhvr>
                                      <p:to>
                                        <p:strVal val="visible"/>
                                      </p:to>
                                    </p:set>
                                    <p:animEffect transition="in" filter="fade">
                                      <p:cBhvr>
                                        <p:cTn id="17" dur="500"/>
                                        <p:tgtEl>
                                          <p:spTgt spid="6147">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148"/>
                                        </p:tgtEl>
                                        <p:attrNameLst>
                                          <p:attrName>style.visibility</p:attrName>
                                        </p:attrNameLst>
                                      </p:cBhvr>
                                      <p:to>
                                        <p:strVal val="visible"/>
                                      </p:to>
                                    </p:set>
                                    <p:animEffect transition="in" filter="fade">
                                      <p:cBhvr>
                                        <p:cTn id="22" dur="500"/>
                                        <p:tgtEl>
                                          <p:spTgt spid="614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150"/>
                                        </p:tgtEl>
                                        <p:attrNameLst>
                                          <p:attrName>style.visibility</p:attrName>
                                        </p:attrNameLst>
                                      </p:cBhvr>
                                      <p:to>
                                        <p:strVal val="visible"/>
                                      </p:to>
                                    </p:set>
                                    <p:animEffect transition="in" filter="fade">
                                      <p:cBhvr>
                                        <p:cTn id="27" dur="500"/>
                                        <p:tgtEl>
                                          <p:spTgt spid="615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6149"/>
                                        </p:tgtEl>
                                        <p:attrNameLst>
                                          <p:attrName>style.visibility</p:attrName>
                                        </p:attrNameLst>
                                      </p:cBhvr>
                                      <p:to>
                                        <p:strVal val="visible"/>
                                      </p:to>
                                    </p:set>
                                    <p:animEffect transition="in" filter="fade">
                                      <p:cBhvr>
                                        <p:cTn id="30" dur="500"/>
                                        <p:tgtEl>
                                          <p:spTgt spid="6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219200" y="81643"/>
            <a:ext cx="6577263" cy="738658"/>
          </a:xfrm>
        </p:spPr>
        <p:txBody>
          <a:bodyPr/>
          <a:lstStyle/>
          <a:p>
            <a:r>
              <a:rPr lang="en-US" dirty="0" smtClean="0">
                <a:ea typeface="ＭＳ Ｐゴシック" pitchFamily="34" charset="-128"/>
              </a:rPr>
              <a:t>Requirement: High Precision</a:t>
            </a:r>
            <a:endParaRPr dirty="0" smtClean="0"/>
          </a:p>
        </p:txBody>
      </p:sp>
      <p:pic>
        <p:nvPicPr>
          <p:cNvPr id="13315" name="Picture 2"/>
          <p:cNvPicPr>
            <a:picLocks noChangeAspect="1" noChangeArrowheads="1"/>
          </p:cNvPicPr>
          <p:nvPr/>
        </p:nvPicPr>
        <p:blipFill rotWithShape="1">
          <a:blip r:embed="rId2" cstate="print"/>
          <a:srcRect t="5934"/>
          <a:stretch/>
        </p:blipFill>
        <p:spPr bwMode="auto">
          <a:xfrm>
            <a:off x="5386211" y="3062514"/>
            <a:ext cx="3677579" cy="3270824"/>
          </a:xfrm>
          <a:prstGeom prst="rect">
            <a:avLst/>
          </a:prstGeom>
          <a:noFill/>
          <a:ln w="9525">
            <a:noFill/>
            <a:miter lim="800000"/>
            <a:headEnd/>
            <a:tailEnd/>
          </a:ln>
        </p:spPr>
      </p:pic>
      <p:sp>
        <p:nvSpPr>
          <p:cNvPr id="6" name="Content Placeholder 2"/>
          <p:cNvSpPr txBox="1">
            <a:spLocks/>
          </p:cNvSpPr>
          <p:nvPr/>
        </p:nvSpPr>
        <p:spPr>
          <a:xfrm>
            <a:off x="389021" y="990600"/>
            <a:ext cx="8526379" cy="1860304"/>
          </a:xfrm>
          <a:prstGeom prst="rect">
            <a:avLst/>
          </a:prstGeom>
        </p:spPr>
        <p:txBody>
          <a:bodyPr lIns="96969" tIns="48484" rIns="96969" bIns="48484"/>
          <a:lstStyle/>
          <a:p>
            <a:pPr marL="188550" indent="-188550" defTabSz="914130" eaLnBrk="0" hangingPunct="0">
              <a:lnSpc>
                <a:spcPct val="90000"/>
              </a:lnSpc>
              <a:spcBef>
                <a:spcPct val="20000"/>
              </a:spcBef>
              <a:buSzPct val="100000"/>
              <a:buFontTx/>
              <a:buChar char="•"/>
              <a:defRPr/>
            </a:pPr>
            <a:r>
              <a:rPr lang="en-US" sz="2000" kern="0" dirty="0">
                <a:latin typeface="+mn-lt"/>
                <a:ea typeface="ＭＳ Ｐゴシック" pitchFamily="50" charset="-128"/>
              </a:rPr>
              <a:t>CO</a:t>
            </a:r>
            <a:r>
              <a:rPr lang="en-US" sz="2000" kern="0" baseline="-25000" dirty="0">
                <a:latin typeface="+mn-lt"/>
                <a:ea typeface="ＭＳ Ｐゴシック" pitchFamily="50" charset="-128"/>
              </a:rPr>
              <a:t>2</a:t>
            </a:r>
            <a:r>
              <a:rPr lang="en-US" sz="2000" kern="0" dirty="0">
                <a:latin typeface="+mn-lt"/>
                <a:ea typeface="ＭＳ Ｐゴシック" pitchFamily="50" charset="-128"/>
              </a:rPr>
              <a:t> sources and sinks must be inferred from small spatial variations in the (387 ±5 </a:t>
            </a:r>
            <a:r>
              <a:rPr lang="en-US" sz="2000" kern="0" dirty="0" err="1">
                <a:latin typeface="+mn-lt"/>
                <a:ea typeface="ＭＳ Ｐゴシック" pitchFamily="50" charset="-128"/>
              </a:rPr>
              <a:t>ppm</a:t>
            </a:r>
            <a:r>
              <a:rPr lang="en-US" sz="2000" kern="0" dirty="0">
                <a:latin typeface="+mn-lt"/>
                <a:ea typeface="ＭＳ Ｐゴシック" pitchFamily="50" charset="-128"/>
              </a:rPr>
              <a:t>) background CO</a:t>
            </a:r>
            <a:r>
              <a:rPr lang="en-US" sz="2000" kern="0" baseline="-25000" dirty="0">
                <a:latin typeface="+mn-lt"/>
                <a:ea typeface="ＭＳ Ｐゴシック" pitchFamily="50" charset="-128"/>
              </a:rPr>
              <a:t>2</a:t>
            </a:r>
            <a:r>
              <a:rPr lang="en-US" sz="2000" kern="0" dirty="0">
                <a:latin typeface="+mn-lt"/>
                <a:ea typeface="ＭＳ Ｐゴシック" pitchFamily="50" charset="-128"/>
              </a:rPr>
              <a:t> distribution</a:t>
            </a:r>
          </a:p>
          <a:p>
            <a:pPr indent="-242453" defTabSz="914130" eaLnBrk="0" hangingPunct="0">
              <a:lnSpc>
                <a:spcPct val="90000"/>
              </a:lnSpc>
              <a:spcBef>
                <a:spcPct val="20000"/>
              </a:spcBef>
              <a:buSzPct val="100000"/>
              <a:buFontTx/>
              <a:buChar char="•"/>
              <a:defRPr/>
            </a:pPr>
            <a:r>
              <a:rPr lang="en-US" sz="2000" kern="0" dirty="0" smtClean="0">
                <a:latin typeface="+mn-lt"/>
                <a:ea typeface="ＭＳ Ｐゴシック" pitchFamily="50" charset="-128"/>
              </a:rPr>
              <a:t>The largest CO</a:t>
            </a:r>
            <a:r>
              <a:rPr lang="en-US" sz="2000" kern="0" baseline="-25000" dirty="0" smtClean="0">
                <a:latin typeface="+mn-lt"/>
                <a:ea typeface="ＭＳ Ｐゴシック" pitchFamily="50" charset="-128"/>
              </a:rPr>
              <a:t>2</a:t>
            </a:r>
            <a:r>
              <a:rPr lang="en-US" sz="2000" kern="0" dirty="0" smtClean="0">
                <a:latin typeface="+mn-lt"/>
                <a:ea typeface="ＭＳ Ｐゴシック" pitchFamily="50" charset="-128"/>
              </a:rPr>
              <a:t> variations  occur near </a:t>
            </a:r>
            <a:r>
              <a:rPr lang="en-US" sz="2000" kern="0" dirty="0">
                <a:latin typeface="+mn-lt"/>
                <a:ea typeface="ＭＳ Ｐゴシック" pitchFamily="50" charset="-128"/>
              </a:rPr>
              <a:t>surface</a:t>
            </a:r>
          </a:p>
          <a:p>
            <a:pPr indent="-242453" defTabSz="914130" eaLnBrk="0" hangingPunct="0">
              <a:lnSpc>
                <a:spcPct val="90000"/>
              </a:lnSpc>
              <a:spcBef>
                <a:spcPct val="20000"/>
              </a:spcBef>
              <a:buSzPct val="100000"/>
              <a:buFontTx/>
              <a:buChar char="•"/>
              <a:defRPr/>
            </a:pPr>
            <a:r>
              <a:rPr lang="en-US" sz="2000" kern="0" dirty="0">
                <a:latin typeface="+mn-lt"/>
                <a:ea typeface="ＭＳ Ｐゴシック" pitchFamily="50" charset="-128"/>
              </a:rPr>
              <a:t>Space based NIR </a:t>
            </a:r>
            <a:r>
              <a:rPr lang="en-US" sz="2000" kern="0" dirty="0" smtClean="0">
                <a:latin typeface="+mn-lt"/>
                <a:ea typeface="ＭＳ Ｐゴシック" pitchFamily="50" charset="-128"/>
              </a:rPr>
              <a:t>observations constrain </a:t>
            </a:r>
            <a:r>
              <a:rPr lang="en-US" sz="2000" kern="0" dirty="0">
                <a:latin typeface="+mn-lt"/>
                <a:ea typeface="ＭＳ Ｐゴシック" pitchFamily="50" charset="-128"/>
              </a:rPr>
              <a:t>column averaged CO</a:t>
            </a:r>
            <a:r>
              <a:rPr lang="en-US" sz="2000" kern="0" baseline="-25000" dirty="0">
                <a:latin typeface="+mn-lt"/>
                <a:ea typeface="ＭＳ Ｐゴシック" pitchFamily="50" charset="-128"/>
              </a:rPr>
              <a:t>2</a:t>
            </a:r>
            <a:r>
              <a:rPr lang="en-US" sz="2000" kern="0" dirty="0">
                <a:latin typeface="+mn-lt"/>
                <a:ea typeface="ＭＳ Ｐゴシック" pitchFamily="50" charset="-128"/>
              </a:rPr>
              <a:t>, </a:t>
            </a:r>
            <a:r>
              <a:rPr lang="en-US" sz="2000" kern="0" dirty="0" smtClean="0">
                <a:latin typeface="+mn-lt"/>
                <a:ea typeface="ＭＳ Ｐゴシック" pitchFamily="50" charset="-128"/>
              </a:rPr>
              <a:t>X</a:t>
            </a:r>
            <a:r>
              <a:rPr lang="en-US" sz="2000" kern="0" baseline="-25000" dirty="0" smtClean="0">
                <a:latin typeface="+mn-lt"/>
                <a:ea typeface="ＭＳ Ｐゴシック" pitchFamily="50" charset="-128"/>
              </a:rPr>
              <a:t>CO2</a:t>
            </a:r>
            <a:endParaRPr lang="en-US" sz="2000" kern="0" dirty="0" smtClean="0">
              <a:latin typeface="+mn-lt"/>
              <a:ea typeface="ＭＳ Ｐゴシック" pitchFamily="50" charset="-128"/>
            </a:endParaRPr>
          </a:p>
          <a:p>
            <a:pPr marL="231775" indent="-231775" defTabSz="914130" eaLnBrk="0" hangingPunct="0">
              <a:lnSpc>
                <a:spcPct val="90000"/>
              </a:lnSpc>
              <a:spcBef>
                <a:spcPct val="20000"/>
              </a:spcBef>
              <a:buSzPct val="100000"/>
              <a:buFontTx/>
              <a:buChar char="•"/>
              <a:defRPr/>
            </a:pPr>
            <a:r>
              <a:rPr lang="en-US" sz="2000" kern="0" dirty="0" smtClean="0">
                <a:latin typeface="+mn-lt"/>
                <a:ea typeface="ＭＳ Ｐゴシック" pitchFamily="50" charset="-128"/>
              </a:rPr>
              <a:t>X</a:t>
            </a:r>
            <a:r>
              <a:rPr lang="en-US" sz="2000" kern="0" baseline="-25000" dirty="0" smtClean="0">
                <a:latin typeface="+mn-lt"/>
                <a:ea typeface="ＭＳ Ｐゴシック" pitchFamily="50" charset="-128"/>
              </a:rPr>
              <a:t>CO2</a:t>
            </a:r>
            <a:r>
              <a:rPr lang="en-US" sz="2000" kern="0" dirty="0" smtClean="0">
                <a:latin typeface="+mn-lt"/>
                <a:ea typeface="ＭＳ Ｐゴシック" pitchFamily="50" charset="-128"/>
              </a:rPr>
              <a:t> must be measured with a precision of &lt; 1 ppm on regional scales to resolve the small variations associated with sources and sinks</a:t>
            </a:r>
            <a:endParaRPr lang="en-US" sz="2000" kern="0" dirty="0">
              <a:latin typeface="+mn-lt"/>
              <a:ea typeface="ＭＳ Ｐゴシック" pitchFamily="50" charset="-128"/>
            </a:endParaRPr>
          </a:p>
        </p:txBody>
      </p:sp>
      <p:sp>
        <p:nvSpPr>
          <p:cNvPr id="13320" name="Rectangle 6"/>
          <p:cNvSpPr>
            <a:spLocks noChangeArrowheads="1"/>
          </p:cNvSpPr>
          <p:nvPr/>
        </p:nvSpPr>
        <p:spPr bwMode="auto">
          <a:xfrm>
            <a:off x="277395" y="6137310"/>
            <a:ext cx="322204" cy="230832"/>
          </a:xfrm>
          <a:prstGeom prst="rect">
            <a:avLst/>
          </a:prstGeom>
          <a:noFill/>
          <a:ln w="9525">
            <a:noFill/>
            <a:miter lim="800000"/>
            <a:headEnd/>
            <a:tailEnd/>
          </a:ln>
        </p:spPr>
        <p:txBody>
          <a:bodyPr wrap="none" lIns="0" tIns="0" rIns="0" bIns="0">
            <a:spAutoFit/>
          </a:bodyPr>
          <a:lstStyle/>
          <a:p>
            <a:r>
              <a:rPr lang="en-US" sz="1500" b="1" dirty="0">
                <a:solidFill>
                  <a:schemeClr val="bg1"/>
                </a:solidFill>
              </a:rPr>
              <a:t>372</a:t>
            </a:r>
            <a:endParaRPr lang="en-US" sz="1500" dirty="0">
              <a:solidFill>
                <a:schemeClr val="bg1"/>
              </a:solidFill>
            </a:endParaRPr>
          </a:p>
        </p:txBody>
      </p:sp>
      <p:sp>
        <p:nvSpPr>
          <p:cNvPr id="13321" name="Rectangle 7"/>
          <p:cNvSpPr>
            <a:spLocks noChangeArrowheads="1"/>
          </p:cNvSpPr>
          <p:nvPr/>
        </p:nvSpPr>
        <p:spPr bwMode="auto">
          <a:xfrm>
            <a:off x="3913606" y="6137310"/>
            <a:ext cx="322204" cy="230832"/>
          </a:xfrm>
          <a:prstGeom prst="rect">
            <a:avLst/>
          </a:prstGeom>
          <a:noFill/>
          <a:ln w="9525">
            <a:noFill/>
            <a:miter lim="800000"/>
            <a:headEnd/>
            <a:tailEnd/>
          </a:ln>
        </p:spPr>
        <p:txBody>
          <a:bodyPr wrap="none" lIns="0" tIns="0" rIns="0" bIns="0">
            <a:spAutoFit/>
          </a:bodyPr>
          <a:lstStyle/>
          <a:p>
            <a:r>
              <a:rPr lang="en-US" sz="1500" b="1" dirty="0">
                <a:solidFill>
                  <a:schemeClr val="bg1"/>
                </a:solidFill>
              </a:rPr>
              <a:t>380</a:t>
            </a:r>
            <a:endParaRPr lang="en-US" sz="1500" dirty="0">
              <a:solidFill>
                <a:schemeClr val="bg1"/>
              </a:solidFill>
            </a:endParaRPr>
          </a:p>
        </p:txBody>
      </p:sp>
      <p:sp>
        <p:nvSpPr>
          <p:cNvPr id="13" name="TextBox 12"/>
          <p:cNvSpPr txBox="1"/>
          <p:nvPr/>
        </p:nvSpPr>
        <p:spPr>
          <a:xfrm>
            <a:off x="81025" y="3265715"/>
            <a:ext cx="1442975" cy="1913803"/>
          </a:xfrm>
          <a:prstGeom prst="rect">
            <a:avLst/>
          </a:prstGeom>
          <a:noFill/>
        </p:spPr>
        <p:txBody>
          <a:bodyPr wrap="square" lIns="96975" tIns="48487" rIns="96975" bIns="48487" rtlCol="0">
            <a:spAutoFit/>
          </a:bodyPr>
          <a:lstStyle/>
          <a:p>
            <a:r>
              <a:rPr lang="en-US" sz="1700" dirty="0"/>
              <a:t>Small spatial gradients in X</a:t>
            </a:r>
            <a:r>
              <a:rPr lang="en-US" sz="1700" baseline="-25000" dirty="0"/>
              <a:t>CO2</a:t>
            </a:r>
            <a:r>
              <a:rPr lang="en-US" sz="1700" dirty="0"/>
              <a:t> verified by pole-to-pole aircraft data [</a:t>
            </a:r>
            <a:r>
              <a:rPr lang="en-US" sz="1700" dirty="0" err="1"/>
              <a:t>Wofsy</a:t>
            </a:r>
            <a:r>
              <a:rPr lang="en-US" sz="1700" dirty="0"/>
              <a:t> et al. 2010]</a:t>
            </a:r>
          </a:p>
        </p:txBody>
      </p:sp>
      <p:pic>
        <p:nvPicPr>
          <p:cNvPr id="9" name="Picture 8"/>
          <p:cNvPicPr>
            <a:picLocks noChangeAspect="1" noChangeArrowheads="1"/>
          </p:cNvPicPr>
          <p:nvPr/>
        </p:nvPicPr>
        <p:blipFill rotWithShape="1">
          <a:blip r:embed="rId3" cstate="print"/>
          <a:srcRect t="6104" r="20107"/>
          <a:stretch/>
        </p:blipFill>
        <p:spPr bwMode="auto">
          <a:xfrm>
            <a:off x="1447800" y="3062514"/>
            <a:ext cx="3857445" cy="3255282"/>
          </a:xfrm>
          <a:prstGeom prst="rect">
            <a:avLst/>
          </a:prstGeom>
          <a:noFill/>
          <a:ln w="9525">
            <a:noFill/>
            <a:miter lim="800000"/>
            <a:headEnd/>
            <a:tailEnd/>
          </a:ln>
        </p:spPr>
      </p:pic>
    </p:spTree>
    <p:extLst>
      <p:ext uri="{BB962C8B-B14F-4D97-AF65-F5344CB8AC3E}">
        <p14:creationId xmlns:p14="http://schemas.microsoft.com/office/powerpoint/2010/main" val="8488162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5181600" y="939304"/>
            <a:ext cx="3886200" cy="4645831"/>
            <a:chOff x="5410200" y="939305"/>
            <a:chExt cx="3253438" cy="3889384"/>
          </a:xfrm>
        </p:grpSpPr>
        <p:pic>
          <p:nvPicPr>
            <p:cNvPr id="88" name="Picture 3"/>
            <p:cNvPicPr>
              <a:picLocks noChangeAspect="1" noChangeArrowheads="1"/>
            </p:cNvPicPr>
            <p:nvPr/>
          </p:nvPicPr>
          <p:blipFill rotWithShape="1">
            <a:blip r:embed="rId3" cstate="print"/>
            <a:srcRect t="8773" b="13483"/>
            <a:stretch/>
          </p:blipFill>
          <p:spPr bwMode="auto">
            <a:xfrm>
              <a:off x="5410200" y="939305"/>
              <a:ext cx="3253438" cy="3861295"/>
            </a:xfrm>
            <a:prstGeom prst="rect">
              <a:avLst/>
            </a:prstGeom>
            <a:noFill/>
            <a:ln w="9525">
              <a:noFill/>
              <a:miter lim="800000"/>
              <a:headEnd/>
              <a:tailEnd/>
            </a:ln>
          </p:spPr>
        </p:pic>
        <p:sp>
          <p:nvSpPr>
            <p:cNvPr id="51" name="Line 23"/>
            <p:cNvSpPr>
              <a:spLocks noChangeShapeType="1"/>
            </p:cNvSpPr>
            <p:nvPr/>
          </p:nvSpPr>
          <p:spPr bwMode="auto">
            <a:xfrm rot="21338614">
              <a:off x="5739695" y="983379"/>
              <a:ext cx="0" cy="3812180"/>
            </a:xfrm>
            <a:prstGeom prst="line">
              <a:avLst/>
            </a:prstGeom>
            <a:noFill/>
            <a:ln w="19050">
              <a:solidFill>
                <a:schemeClr val="tx1"/>
              </a:solidFill>
              <a:round/>
              <a:headEnd/>
              <a:tailEnd/>
            </a:ln>
          </p:spPr>
          <p:txBody>
            <a:bodyPr lIns="96981" tIns="48491" rIns="96981" bIns="48491"/>
            <a:lstStyle/>
            <a:p>
              <a:endParaRPr lang="en-US"/>
            </a:p>
          </p:txBody>
        </p:sp>
        <p:sp>
          <p:nvSpPr>
            <p:cNvPr id="52" name="Line 25"/>
            <p:cNvSpPr>
              <a:spLocks noChangeShapeType="1"/>
            </p:cNvSpPr>
            <p:nvPr/>
          </p:nvSpPr>
          <p:spPr bwMode="auto">
            <a:xfrm rot="21338614">
              <a:off x="7017021" y="983382"/>
              <a:ext cx="0" cy="3812176"/>
            </a:xfrm>
            <a:prstGeom prst="line">
              <a:avLst/>
            </a:prstGeom>
            <a:noFill/>
            <a:ln w="19050">
              <a:solidFill>
                <a:schemeClr val="tx1"/>
              </a:solidFill>
              <a:round/>
              <a:headEnd/>
              <a:tailEnd/>
            </a:ln>
          </p:spPr>
          <p:txBody>
            <a:bodyPr lIns="96981" tIns="48491" rIns="96981" bIns="48491"/>
            <a:lstStyle/>
            <a:p>
              <a:endParaRPr lang="en-US"/>
            </a:p>
          </p:txBody>
        </p:sp>
        <p:sp>
          <p:nvSpPr>
            <p:cNvPr id="53" name="Line 26"/>
            <p:cNvSpPr>
              <a:spLocks noChangeShapeType="1"/>
            </p:cNvSpPr>
            <p:nvPr/>
          </p:nvSpPr>
          <p:spPr bwMode="auto">
            <a:xfrm rot="21338614">
              <a:off x="7677421" y="977160"/>
              <a:ext cx="0" cy="3828980"/>
            </a:xfrm>
            <a:prstGeom prst="line">
              <a:avLst/>
            </a:prstGeom>
            <a:noFill/>
            <a:ln w="19050">
              <a:solidFill>
                <a:schemeClr val="tx1"/>
              </a:solidFill>
              <a:round/>
              <a:headEnd/>
              <a:tailEnd/>
            </a:ln>
          </p:spPr>
          <p:txBody>
            <a:bodyPr lIns="96981" tIns="48491" rIns="96981" bIns="48491"/>
            <a:lstStyle/>
            <a:p>
              <a:endParaRPr lang="en-US"/>
            </a:p>
          </p:txBody>
        </p:sp>
        <p:sp>
          <p:nvSpPr>
            <p:cNvPr id="54" name="Line 27"/>
            <p:cNvSpPr>
              <a:spLocks noChangeShapeType="1"/>
            </p:cNvSpPr>
            <p:nvPr/>
          </p:nvSpPr>
          <p:spPr bwMode="auto">
            <a:xfrm rot="21338614">
              <a:off x="7361436" y="999709"/>
              <a:ext cx="0" cy="3828980"/>
            </a:xfrm>
            <a:prstGeom prst="line">
              <a:avLst/>
            </a:prstGeom>
            <a:noFill/>
            <a:ln w="19050">
              <a:solidFill>
                <a:schemeClr val="tx1"/>
              </a:solidFill>
              <a:round/>
              <a:headEnd/>
              <a:tailEnd/>
            </a:ln>
          </p:spPr>
          <p:txBody>
            <a:bodyPr lIns="96981" tIns="48491" rIns="96981" bIns="48491"/>
            <a:lstStyle/>
            <a:p>
              <a:endParaRPr lang="en-US"/>
            </a:p>
          </p:txBody>
        </p:sp>
        <p:sp>
          <p:nvSpPr>
            <p:cNvPr id="55" name="Line 29"/>
            <p:cNvSpPr>
              <a:spLocks noChangeShapeType="1"/>
            </p:cNvSpPr>
            <p:nvPr/>
          </p:nvSpPr>
          <p:spPr bwMode="auto">
            <a:xfrm rot="21338614">
              <a:off x="6365100" y="989898"/>
              <a:ext cx="0" cy="3828981"/>
            </a:xfrm>
            <a:prstGeom prst="line">
              <a:avLst/>
            </a:prstGeom>
            <a:noFill/>
            <a:ln w="19050">
              <a:solidFill>
                <a:schemeClr val="tx1"/>
              </a:solidFill>
              <a:round/>
              <a:headEnd/>
              <a:tailEnd/>
            </a:ln>
          </p:spPr>
          <p:txBody>
            <a:bodyPr lIns="96981" tIns="48491" rIns="96981" bIns="48491"/>
            <a:lstStyle/>
            <a:p>
              <a:endParaRPr lang="en-US"/>
            </a:p>
          </p:txBody>
        </p:sp>
        <p:sp>
          <p:nvSpPr>
            <p:cNvPr id="56" name="Line 30"/>
            <p:cNvSpPr>
              <a:spLocks noChangeShapeType="1"/>
            </p:cNvSpPr>
            <p:nvPr/>
          </p:nvSpPr>
          <p:spPr bwMode="auto">
            <a:xfrm rot="21338614">
              <a:off x="6048477" y="983382"/>
              <a:ext cx="0" cy="3812176"/>
            </a:xfrm>
            <a:prstGeom prst="line">
              <a:avLst/>
            </a:prstGeom>
            <a:noFill/>
            <a:ln w="19050">
              <a:solidFill>
                <a:schemeClr val="tx1"/>
              </a:solidFill>
              <a:round/>
              <a:headEnd/>
              <a:tailEnd/>
            </a:ln>
          </p:spPr>
          <p:txBody>
            <a:bodyPr lIns="96981" tIns="48491" rIns="96981" bIns="48491"/>
            <a:lstStyle/>
            <a:p>
              <a:endParaRPr lang="en-US"/>
            </a:p>
          </p:txBody>
        </p:sp>
        <p:sp>
          <p:nvSpPr>
            <p:cNvPr id="57" name="Line 31"/>
            <p:cNvSpPr>
              <a:spLocks noChangeShapeType="1"/>
            </p:cNvSpPr>
            <p:nvPr/>
          </p:nvSpPr>
          <p:spPr bwMode="auto">
            <a:xfrm rot="21338614">
              <a:off x="6688292" y="977160"/>
              <a:ext cx="0" cy="3828984"/>
            </a:xfrm>
            <a:prstGeom prst="line">
              <a:avLst/>
            </a:prstGeom>
            <a:noFill/>
            <a:ln w="19050">
              <a:solidFill>
                <a:schemeClr val="tx1"/>
              </a:solidFill>
              <a:round/>
              <a:headEnd/>
              <a:tailEnd/>
            </a:ln>
          </p:spPr>
          <p:txBody>
            <a:bodyPr lIns="96981" tIns="48491" rIns="96981" bIns="48491"/>
            <a:lstStyle/>
            <a:p>
              <a:endParaRPr lang="en-US"/>
            </a:p>
          </p:txBody>
        </p:sp>
        <p:sp>
          <p:nvSpPr>
            <p:cNvPr id="58" name="Freeform 32"/>
            <p:cNvSpPr>
              <a:spLocks/>
            </p:cNvSpPr>
            <p:nvPr/>
          </p:nvSpPr>
          <p:spPr bwMode="auto">
            <a:xfrm rot="21338614">
              <a:off x="7531738" y="963549"/>
              <a:ext cx="660847" cy="163572"/>
            </a:xfrm>
            <a:custGeom>
              <a:avLst/>
              <a:gdLst>
                <a:gd name="T0" fmla="*/ 0 w 3000"/>
                <a:gd name="T1" fmla="*/ 0 h 1023"/>
                <a:gd name="T2" fmla="*/ 2147483647 w 3000"/>
                <a:gd name="T3" fmla="*/ 2147483647 h 1023"/>
                <a:gd name="T4" fmla="*/ 0 60000 65536"/>
                <a:gd name="T5" fmla="*/ 0 60000 65536"/>
                <a:gd name="T6" fmla="*/ 0 w 3000"/>
                <a:gd name="T7" fmla="*/ 0 h 1023"/>
                <a:gd name="T8" fmla="*/ 3000 w 3000"/>
                <a:gd name="T9" fmla="*/ 1023 h 1023"/>
              </a:gdLst>
              <a:ahLst/>
              <a:cxnLst>
                <a:cxn ang="T4">
                  <a:pos x="T0" y="T1"/>
                </a:cxn>
                <a:cxn ang="T5">
                  <a:pos x="T2" y="T3"/>
                </a:cxn>
              </a:cxnLst>
              <a:rect l="T6" t="T7" r="T8" b="T9"/>
              <a:pathLst>
                <a:path w="3000" h="1023">
                  <a:moveTo>
                    <a:pt x="0" y="0"/>
                  </a:moveTo>
                  <a:lnTo>
                    <a:pt x="3000" y="1023"/>
                  </a:lnTo>
                </a:path>
              </a:pathLst>
            </a:custGeom>
            <a:noFill/>
            <a:ln w="19050">
              <a:solidFill>
                <a:schemeClr val="tx1"/>
              </a:solidFill>
              <a:round/>
              <a:headEnd/>
              <a:tailEnd/>
            </a:ln>
          </p:spPr>
          <p:txBody>
            <a:bodyPr lIns="96981" tIns="48491" rIns="96981" bIns="48491"/>
            <a:lstStyle/>
            <a:p>
              <a:endParaRPr lang="en-US"/>
            </a:p>
          </p:txBody>
        </p:sp>
        <p:sp>
          <p:nvSpPr>
            <p:cNvPr id="59" name="Freeform 36"/>
            <p:cNvSpPr>
              <a:spLocks/>
            </p:cNvSpPr>
            <p:nvPr/>
          </p:nvSpPr>
          <p:spPr bwMode="auto">
            <a:xfrm rot="21338614">
              <a:off x="5624817" y="1201488"/>
              <a:ext cx="2582697" cy="696378"/>
            </a:xfrm>
            <a:custGeom>
              <a:avLst/>
              <a:gdLst>
                <a:gd name="T0" fmla="*/ 0 w 3000"/>
                <a:gd name="T1" fmla="*/ 0 h 1023"/>
                <a:gd name="T2" fmla="*/ 2147483647 w 3000"/>
                <a:gd name="T3" fmla="*/ 2147483647 h 1023"/>
                <a:gd name="T4" fmla="*/ 0 60000 65536"/>
                <a:gd name="T5" fmla="*/ 0 60000 65536"/>
                <a:gd name="T6" fmla="*/ 0 w 3000"/>
                <a:gd name="T7" fmla="*/ 0 h 1023"/>
                <a:gd name="T8" fmla="*/ 3000 w 3000"/>
                <a:gd name="T9" fmla="*/ 1023 h 1023"/>
              </a:gdLst>
              <a:ahLst/>
              <a:cxnLst>
                <a:cxn ang="T4">
                  <a:pos x="T0" y="T1"/>
                </a:cxn>
                <a:cxn ang="T5">
                  <a:pos x="T2" y="T3"/>
                </a:cxn>
              </a:cxnLst>
              <a:rect l="T6" t="T7" r="T8" b="T9"/>
              <a:pathLst>
                <a:path w="3000" h="1023">
                  <a:moveTo>
                    <a:pt x="0" y="0"/>
                  </a:moveTo>
                  <a:lnTo>
                    <a:pt x="3000" y="1023"/>
                  </a:lnTo>
                </a:path>
              </a:pathLst>
            </a:custGeom>
            <a:noFill/>
            <a:ln w="19050">
              <a:solidFill>
                <a:schemeClr val="tx1"/>
              </a:solidFill>
              <a:round/>
              <a:headEnd/>
              <a:tailEnd/>
            </a:ln>
          </p:spPr>
          <p:txBody>
            <a:bodyPr lIns="96981" tIns="48491" rIns="96981" bIns="48491"/>
            <a:lstStyle/>
            <a:p>
              <a:endParaRPr lang="en-US"/>
            </a:p>
          </p:txBody>
        </p:sp>
        <p:sp>
          <p:nvSpPr>
            <p:cNvPr id="60" name="Freeform 37"/>
            <p:cNvSpPr>
              <a:spLocks/>
            </p:cNvSpPr>
            <p:nvPr/>
          </p:nvSpPr>
          <p:spPr bwMode="auto">
            <a:xfrm rot="21338614">
              <a:off x="5676439" y="1879096"/>
              <a:ext cx="2582697" cy="696378"/>
            </a:xfrm>
            <a:custGeom>
              <a:avLst/>
              <a:gdLst>
                <a:gd name="T0" fmla="*/ 0 w 3000"/>
                <a:gd name="T1" fmla="*/ 0 h 1023"/>
                <a:gd name="T2" fmla="*/ 2147483647 w 3000"/>
                <a:gd name="T3" fmla="*/ 2147483647 h 1023"/>
                <a:gd name="T4" fmla="*/ 0 60000 65536"/>
                <a:gd name="T5" fmla="*/ 0 60000 65536"/>
                <a:gd name="T6" fmla="*/ 0 w 3000"/>
                <a:gd name="T7" fmla="*/ 0 h 1023"/>
                <a:gd name="T8" fmla="*/ 3000 w 3000"/>
                <a:gd name="T9" fmla="*/ 1023 h 1023"/>
              </a:gdLst>
              <a:ahLst/>
              <a:cxnLst>
                <a:cxn ang="T4">
                  <a:pos x="T0" y="T1"/>
                </a:cxn>
                <a:cxn ang="T5">
                  <a:pos x="T2" y="T3"/>
                </a:cxn>
              </a:cxnLst>
              <a:rect l="T6" t="T7" r="T8" b="T9"/>
              <a:pathLst>
                <a:path w="3000" h="1023">
                  <a:moveTo>
                    <a:pt x="0" y="0"/>
                  </a:moveTo>
                  <a:lnTo>
                    <a:pt x="3000" y="1023"/>
                  </a:lnTo>
                </a:path>
              </a:pathLst>
            </a:custGeom>
            <a:noFill/>
            <a:ln w="19050">
              <a:solidFill>
                <a:schemeClr val="tx1"/>
              </a:solidFill>
              <a:round/>
              <a:headEnd/>
              <a:tailEnd/>
            </a:ln>
          </p:spPr>
          <p:txBody>
            <a:bodyPr lIns="96981" tIns="48491" rIns="96981" bIns="48491"/>
            <a:lstStyle/>
            <a:p>
              <a:endParaRPr lang="en-US"/>
            </a:p>
          </p:txBody>
        </p:sp>
        <p:sp>
          <p:nvSpPr>
            <p:cNvPr id="61" name="Freeform 37"/>
            <p:cNvSpPr>
              <a:spLocks/>
            </p:cNvSpPr>
            <p:nvPr/>
          </p:nvSpPr>
          <p:spPr bwMode="auto">
            <a:xfrm rot="21338614">
              <a:off x="5765124" y="2557849"/>
              <a:ext cx="2582697" cy="696378"/>
            </a:xfrm>
            <a:custGeom>
              <a:avLst/>
              <a:gdLst>
                <a:gd name="T0" fmla="*/ 0 w 3000"/>
                <a:gd name="T1" fmla="*/ 0 h 1023"/>
                <a:gd name="T2" fmla="*/ 2147483647 w 3000"/>
                <a:gd name="T3" fmla="*/ 2147483647 h 1023"/>
                <a:gd name="T4" fmla="*/ 0 60000 65536"/>
                <a:gd name="T5" fmla="*/ 0 60000 65536"/>
                <a:gd name="T6" fmla="*/ 0 w 3000"/>
                <a:gd name="T7" fmla="*/ 0 h 1023"/>
                <a:gd name="T8" fmla="*/ 3000 w 3000"/>
                <a:gd name="T9" fmla="*/ 1023 h 1023"/>
              </a:gdLst>
              <a:ahLst/>
              <a:cxnLst>
                <a:cxn ang="T4">
                  <a:pos x="T0" y="T1"/>
                </a:cxn>
                <a:cxn ang="T5">
                  <a:pos x="T2" y="T3"/>
                </a:cxn>
              </a:cxnLst>
              <a:rect l="T6" t="T7" r="T8" b="T9"/>
              <a:pathLst>
                <a:path w="3000" h="1023">
                  <a:moveTo>
                    <a:pt x="0" y="0"/>
                  </a:moveTo>
                  <a:lnTo>
                    <a:pt x="3000" y="1023"/>
                  </a:lnTo>
                </a:path>
              </a:pathLst>
            </a:custGeom>
            <a:noFill/>
            <a:ln w="19050">
              <a:solidFill>
                <a:schemeClr val="tx1"/>
              </a:solidFill>
              <a:round/>
              <a:headEnd/>
              <a:tailEnd/>
            </a:ln>
          </p:spPr>
          <p:txBody>
            <a:bodyPr lIns="96981" tIns="48491" rIns="96981" bIns="48491"/>
            <a:lstStyle/>
            <a:p>
              <a:endParaRPr lang="en-US"/>
            </a:p>
          </p:txBody>
        </p:sp>
        <p:sp>
          <p:nvSpPr>
            <p:cNvPr id="62" name="Freeform 32"/>
            <p:cNvSpPr>
              <a:spLocks/>
            </p:cNvSpPr>
            <p:nvPr/>
          </p:nvSpPr>
          <p:spPr bwMode="auto">
            <a:xfrm rot="21338614">
              <a:off x="5818781" y="3262187"/>
              <a:ext cx="2582697" cy="696378"/>
            </a:xfrm>
            <a:custGeom>
              <a:avLst/>
              <a:gdLst>
                <a:gd name="T0" fmla="*/ 0 w 3000"/>
                <a:gd name="T1" fmla="*/ 0 h 1023"/>
                <a:gd name="T2" fmla="*/ 2147483647 w 3000"/>
                <a:gd name="T3" fmla="*/ 2147483647 h 1023"/>
                <a:gd name="T4" fmla="*/ 0 60000 65536"/>
                <a:gd name="T5" fmla="*/ 0 60000 65536"/>
                <a:gd name="T6" fmla="*/ 0 w 3000"/>
                <a:gd name="T7" fmla="*/ 0 h 1023"/>
                <a:gd name="T8" fmla="*/ 3000 w 3000"/>
                <a:gd name="T9" fmla="*/ 1023 h 1023"/>
              </a:gdLst>
              <a:ahLst/>
              <a:cxnLst>
                <a:cxn ang="T4">
                  <a:pos x="T0" y="T1"/>
                </a:cxn>
                <a:cxn ang="T5">
                  <a:pos x="T2" y="T3"/>
                </a:cxn>
              </a:cxnLst>
              <a:rect l="T6" t="T7" r="T8" b="T9"/>
              <a:pathLst>
                <a:path w="3000" h="1023">
                  <a:moveTo>
                    <a:pt x="0" y="0"/>
                  </a:moveTo>
                  <a:lnTo>
                    <a:pt x="3000" y="1023"/>
                  </a:lnTo>
                </a:path>
              </a:pathLst>
            </a:custGeom>
            <a:noFill/>
            <a:ln w="19050">
              <a:solidFill>
                <a:schemeClr val="tx1"/>
              </a:solidFill>
              <a:round/>
              <a:headEnd/>
              <a:tailEnd/>
            </a:ln>
          </p:spPr>
          <p:txBody>
            <a:bodyPr lIns="96981" tIns="48491" rIns="96981" bIns="48491"/>
            <a:lstStyle/>
            <a:p>
              <a:endParaRPr lang="en-US"/>
            </a:p>
          </p:txBody>
        </p:sp>
        <p:sp>
          <p:nvSpPr>
            <p:cNvPr id="63" name="Freeform 36"/>
            <p:cNvSpPr>
              <a:spLocks/>
            </p:cNvSpPr>
            <p:nvPr/>
          </p:nvSpPr>
          <p:spPr bwMode="auto">
            <a:xfrm rot="21338614">
              <a:off x="5871757" y="3957599"/>
              <a:ext cx="2582697" cy="696378"/>
            </a:xfrm>
            <a:custGeom>
              <a:avLst/>
              <a:gdLst>
                <a:gd name="T0" fmla="*/ 0 w 3000"/>
                <a:gd name="T1" fmla="*/ 0 h 1023"/>
                <a:gd name="T2" fmla="*/ 2147483647 w 3000"/>
                <a:gd name="T3" fmla="*/ 2147483647 h 1023"/>
                <a:gd name="T4" fmla="*/ 0 60000 65536"/>
                <a:gd name="T5" fmla="*/ 0 60000 65536"/>
                <a:gd name="T6" fmla="*/ 0 w 3000"/>
                <a:gd name="T7" fmla="*/ 0 h 1023"/>
                <a:gd name="T8" fmla="*/ 3000 w 3000"/>
                <a:gd name="T9" fmla="*/ 1023 h 1023"/>
              </a:gdLst>
              <a:ahLst/>
              <a:cxnLst>
                <a:cxn ang="T4">
                  <a:pos x="T0" y="T1"/>
                </a:cxn>
                <a:cxn ang="T5">
                  <a:pos x="T2" y="T3"/>
                </a:cxn>
              </a:cxnLst>
              <a:rect l="T6" t="T7" r="T8" b="T9"/>
              <a:pathLst>
                <a:path w="3000" h="1023">
                  <a:moveTo>
                    <a:pt x="0" y="0"/>
                  </a:moveTo>
                  <a:lnTo>
                    <a:pt x="3000" y="1023"/>
                  </a:lnTo>
                </a:path>
              </a:pathLst>
            </a:custGeom>
            <a:noFill/>
            <a:ln w="19050">
              <a:solidFill>
                <a:schemeClr val="tx1"/>
              </a:solidFill>
              <a:round/>
              <a:headEnd/>
              <a:tailEnd/>
            </a:ln>
          </p:spPr>
          <p:txBody>
            <a:bodyPr lIns="96981" tIns="48491" rIns="96981" bIns="48491"/>
            <a:lstStyle/>
            <a:p>
              <a:endParaRPr lang="en-US"/>
            </a:p>
          </p:txBody>
        </p:sp>
        <p:sp>
          <p:nvSpPr>
            <p:cNvPr id="64" name="Line 23"/>
            <p:cNvSpPr>
              <a:spLocks noChangeShapeType="1"/>
            </p:cNvSpPr>
            <p:nvPr/>
          </p:nvSpPr>
          <p:spPr bwMode="auto">
            <a:xfrm rot="21338614">
              <a:off x="5759170" y="987106"/>
              <a:ext cx="0" cy="3808446"/>
            </a:xfrm>
            <a:prstGeom prst="line">
              <a:avLst/>
            </a:prstGeom>
            <a:noFill/>
            <a:ln w="19050">
              <a:solidFill>
                <a:srgbClr val="FFFF00"/>
              </a:solidFill>
              <a:round/>
              <a:headEnd/>
              <a:tailEnd/>
            </a:ln>
          </p:spPr>
          <p:txBody>
            <a:bodyPr lIns="96981" tIns="48491" rIns="96981" bIns="48491"/>
            <a:lstStyle/>
            <a:p>
              <a:endParaRPr lang="en-US"/>
            </a:p>
          </p:txBody>
        </p:sp>
        <p:sp>
          <p:nvSpPr>
            <p:cNvPr id="65" name="Freeform 24"/>
            <p:cNvSpPr>
              <a:spLocks/>
            </p:cNvSpPr>
            <p:nvPr/>
          </p:nvSpPr>
          <p:spPr bwMode="auto">
            <a:xfrm rot="21338614">
              <a:off x="8325458" y="978761"/>
              <a:ext cx="41530" cy="3812580"/>
            </a:xfrm>
            <a:custGeom>
              <a:avLst/>
              <a:gdLst>
                <a:gd name="T0" fmla="*/ 0 w 11"/>
                <a:gd name="T1" fmla="*/ 0 h 1992"/>
                <a:gd name="T2" fmla="*/ 2147483647 w 11"/>
                <a:gd name="T3" fmla="*/ 2147483647 h 1992"/>
                <a:gd name="T4" fmla="*/ 0 60000 65536"/>
                <a:gd name="T5" fmla="*/ 0 60000 65536"/>
                <a:gd name="T6" fmla="*/ 0 w 11"/>
                <a:gd name="T7" fmla="*/ 0 h 1992"/>
                <a:gd name="T8" fmla="*/ 11 w 11"/>
                <a:gd name="T9" fmla="*/ 1992 h 1992"/>
              </a:gdLst>
              <a:ahLst/>
              <a:cxnLst>
                <a:cxn ang="T4">
                  <a:pos x="T0" y="T1"/>
                </a:cxn>
                <a:cxn ang="T5">
                  <a:pos x="T2" y="T3"/>
                </a:cxn>
              </a:cxnLst>
              <a:rect l="T6" t="T7" r="T8" b="T9"/>
              <a:pathLst>
                <a:path w="11" h="1992">
                  <a:moveTo>
                    <a:pt x="0" y="0"/>
                  </a:moveTo>
                  <a:lnTo>
                    <a:pt x="11" y="1992"/>
                  </a:lnTo>
                </a:path>
              </a:pathLst>
            </a:custGeom>
            <a:noFill/>
            <a:ln w="19050">
              <a:solidFill>
                <a:srgbClr val="FFFF00"/>
              </a:solidFill>
              <a:round/>
              <a:headEnd/>
              <a:tailEnd/>
            </a:ln>
          </p:spPr>
          <p:txBody>
            <a:bodyPr lIns="96981" tIns="48491" rIns="96981" bIns="48491"/>
            <a:lstStyle/>
            <a:p>
              <a:endParaRPr lang="en-US"/>
            </a:p>
          </p:txBody>
        </p:sp>
        <p:sp>
          <p:nvSpPr>
            <p:cNvPr id="66" name="Line 25"/>
            <p:cNvSpPr>
              <a:spLocks noChangeShapeType="1"/>
            </p:cNvSpPr>
            <p:nvPr/>
          </p:nvSpPr>
          <p:spPr bwMode="auto">
            <a:xfrm rot="21338614">
              <a:off x="7033271" y="983382"/>
              <a:ext cx="0" cy="3812176"/>
            </a:xfrm>
            <a:prstGeom prst="line">
              <a:avLst/>
            </a:prstGeom>
            <a:noFill/>
            <a:ln w="19050">
              <a:solidFill>
                <a:srgbClr val="FFFF00"/>
              </a:solidFill>
              <a:round/>
              <a:headEnd/>
              <a:tailEnd/>
            </a:ln>
          </p:spPr>
          <p:txBody>
            <a:bodyPr lIns="96981" tIns="48491" rIns="96981" bIns="48491"/>
            <a:lstStyle/>
            <a:p>
              <a:endParaRPr lang="en-US"/>
            </a:p>
          </p:txBody>
        </p:sp>
        <p:sp>
          <p:nvSpPr>
            <p:cNvPr id="67" name="Line 26"/>
            <p:cNvSpPr>
              <a:spLocks noChangeShapeType="1"/>
            </p:cNvSpPr>
            <p:nvPr/>
          </p:nvSpPr>
          <p:spPr bwMode="auto">
            <a:xfrm rot="21338614">
              <a:off x="7697038" y="966602"/>
              <a:ext cx="0" cy="3828981"/>
            </a:xfrm>
            <a:prstGeom prst="line">
              <a:avLst/>
            </a:prstGeom>
            <a:noFill/>
            <a:ln w="19050">
              <a:solidFill>
                <a:srgbClr val="FFFF00"/>
              </a:solidFill>
              <a:round/>
              <a:headEnd/>
              <a:tailEnd/>
            </a:ln>
          </p:spPr>
          <p:txBody>
            <a:bodyPr lIns="96981" tIns="48491" rIns="96981" bIns="48491"/>
            <a:lstStyle/>
            <a:p>
              <a:endParaRPr lang="en-US"/>
            </a:p>
          </p:txBody>
        </p:sp>
        <p:sp>
          <p:nvSpPr>
            <p:cNvPr id="68" name="Line 27"/>
            <p:cNvSpPr>
              <a:spLocks noChangeShapeType="1"/>
            </p:cNvSpPr>
            <p:nvPr/>
          </p:nvSpPr>
          <p:spPr bwMode="auto">
            <a:xfrm rot="21338614">
              <a:off x="7381055" y="977160"/>
              <a:ext cx="0" cy="3828980"/>
            </a:xfrm>
            <a:prstGeom prst="line">
              <a:avLst/>
            </a:prstGeom>
            <a:noFill/>
            <a:ln w="19050">
              <a:solidFill>
                <a:srgbClr val="FFFF00"/>
              </a:solidFill>
              <a:round/>
              <a:headEnd/>
              <a:tailEnd/>
            </a:ln>
          </p:spPr>
          <p:txBody>
            <a:bodyPr lIns="96981" tIns="48491" rIns="96981" bIns="48491"/>
            <a:lstStyle/>
            <a:p>
              <a:endParaRPr lang="en-US"/>
            </a:p>
          </p:txBody>
        </p:sp>
        <p:sp>
          <p:nvSpPr>
            <p:cNvPr id="69" name="Line 29"/>
            <p:cNvSpPr>
              <a:spLocks noChangeShapeType="1"/>
            </p:cNvSpPr>
            <p:nvPr/>
          </p:nvSpPr>
          <p:spPr bwMode="auto">
            <a:xfrm rot="21338614">
              <a:off x="6384720" y="989898"/>
              <a:ext cx="0" cy="3828981"/>
            </a:xfrm>
            <a:prstGeom prst="line">
              <a:avLst/>
            </a:prstGeom>
            <a:noFill/>
            <a:ln w="19050">
              <a:solidFill>
                <a:srgbClr val="FFFF00"/>
              </a:solidFill>
              <a:round/>
              <a:headEnd/>
              <a:tailEnd/>
            </a:ln>
          </p:spPr>
          <p:txBody>
            <a:bodyPr lIns="96981" tIns="48491" rIns="96981" bIns="48491"/>
            <a:lstStyle/>
            <a:p>
              <a:endParaRPr lang="en-US"/>
            </a:p>
          </p:txBody>
        </p:sp>
        <p:sp>
          <p:nvSpPr>
            <p:cNvPr id="70" name="Line 30"/>
            <p:cNvSpPr>
              <a:spLocks noChangeShapeType="1"/>
            </p:cNvSpPr>
            <p:nvPr/>
          </p:nvSpPr>
          <p:spPr bwMode="auto">
            <a:xfrm rot="21338614">
              <a:off x="6068094" y="983382"/>
              <a:ext cx="0" cy="3812176"/>
            </a:xfrm>
            <a:prstGeom prst="line">
              <a:avLst/>
            </a:prstGeom>
            <a:noFill/>
            <a:ln w="19050">
              <a:solidFill>
                <a:srgbClr val="FFFF00"/>
              </a:solidFill>
              <a:round/>
              <a:headEnd/>
              <a:tailEnd/>
            </a:ln>
          </p:spPr>
          <p:txBody>
            <a:bodyPr lIns="96981" tIns="48491" rIns="96981" bIns="48491"/>
            <a:lstStyle/>
            <a:p>
              <a:endParaRPr lang="en-US"/>
            </a:p>
          </p:txBody>
        </p:sp>
        <p:sp>
          <p:nvSpPr>
            <p:cNvPr id="71" name="Line 31"/>
            <p:cNvSpPr>
              <a:spLocks noChangeShapeType="1"/>
            </p:cNvSpPr>
            <p:nvPr/>
          </p:nvSpPr>
          <p:spPr bwMode="auto">
            <a:xfrm rot="21338614">
              <a:off x="6707909" y="999706"/>
              <a:ext cx="0" cy="3828983"/>
            </a:xfrm>
            <a:prstGeom prst="line">
              <a:avLst/>
            </a:prstGeom>
            <a:noFill/>
            <a:ln w="19050">
              <a:solidFill>
                <a:srgbClr val="FFFF00"/>
              </a:solidFill>
              <a:round/>
              <a:headEnd/>
              <a:tailEnd/>
            </a:ln>
          </p:spPr>
          <p:txBody>
            <a:bodyPr lIns="96981" tIns="48491" rIns="96981" bIns="48491"/>
            <a:lstStyle/>
            <a:p>
              <a:endParaRPr lang="en-US"/>
            </a:p>
          </p:txBody>
        </p:sp>
        <p:sp>
          <p:nvSpPr>
            <p:cNvPr id="72" name="Freeform 36"/>
            <p:cNvSpPr>
              <a:spLocks/>
            </p:cNvSpPr>
            <p:nvPr/>
          </p:nvSpPr>
          <p:spPr bwMode="auto">
            <a:xfrm rot="21338614">
              <a:off x="5889817" y="3935628"/>
              <a:ext cx="2582697" cy="696378"/>
            </a:xfrm>
            <a:custGeom>
              <a:avLst/>
              <a:gdLst>
                <a:gd name="T0" fmla="*/ 0 w 3000"/>
                <a:gd name="T1" fmla="*/ 0 h 1023"/>
                <a:gd name="T2" fmla="*/ 2147483647 w 3000"/>
                <a:gd name="T3" fmla="*/ 2147483647 h 1023"/>
                <a:gd name="T4" fmla="*/ 0 60000 65536"/>
                <a:gd name="T5" fmla="*/ 0 60000 65536"/>
                <a:gd name="T6" fmla="*/ 0 w 3000"/>
                <a:gd name="T7" fmla="*/ 0 h 1023"/>
                <a:gd name="T8" fmla="*/ 3000 w 3000"/>
                <a:gd name="T9" fmla="*/ 1023 h 1023"/>
              </a:gdLst>
              <a:ahLst/>
              <a:cxnLst>
                <a:cxn ang="T4">
                  <a:pos x="T0" y="T1"/>
                </a:cxn>
                <a:cxn ang="T5">
                  <a:pos x="T2" y="T3"/>
                </a:cxn>
              </a:cxnLst>
              <a:rect l="T6" t="T7" r="T8" b="T9"/>
              <a:pathLst>
                <a:path w="3000" h="1023">
                  <a:moveTo>
                    <a:pt x="0" y="0"/>
                  </a:moveTo>
                  <a:lnTo>
                    <a:pt x="3000" y="1023"/>
                  </a:lnTo>
                </a:path>
              </a:pathLst>
            </a:custGeom>
            <a:noFill/>
            <a:ln w="19050">
              <a:solidFill>
                <a:srgbClr val="FFFF00"/>
              </a:solidFill>
              <a:round/>
              <a:headEnd/>
              <a:tailEnd/>
            </a:ln>
          </p:spPr>
          <p:txBody>
            <a:bodyPr lIns="96981" tIns="48491" rIns="96981" bIns="48491"/>
            <a:lstStyle/>
            <a:p>
              <a:endParaRPr lang="en-US"/>
            </a:p>
          </p:txBody>
        </p:sp>
        <p:sp>
          <p:nvSpPr>
            <p:cNvPr id="73" name="Line 26"/>
            <p:cNvSpPr>
              <a:spLocks noChangeShapeType="1"/>
            </p:cNvSpPr>
            <p:nvPr/>
          </p:nvSpPr>
          <p:spPr bwMode="auto">
            <a:xfrm rot="21338614">
              <a:off x="8027903" y="977157"/>
              <a:ext cx="0" cy="3832067"/>
            </a:xfrm>
            <a:prstGeom prst="line">
              <a:avLst/>
            </a:prstGeom>
            <a:noFill/>
            <a:ln w="19050">
              <a:solidFill>
                <a:srgbClr val="FFFF00"/>
              </a:solidFill>
              <a:round/>
              <a:headEnd/>
              <a:tailEnd/>
            </a:ln>
          </p:spPr>
          <p:txBody>
            <a:bodyPr lIns="96981" tIns="48491" rIns="96981" bIns="48491"/>
            <a:lstStyle/>
            <a:p>
              <a:endParaRPr lang="en-US"/>
            </a:p>
          </p:txBody>
        </p:sp>
        <p:sp>
          <p:nvSpPr>
            <p:cNvPr id="74" name="Line 26"/>
            <p:cNvSpPr>
              <a:spLocks noChangeShapeType="1"/>
            </p:cNvSpPr>
            <p:nvPr/>
          </p:nvSpPr>
          <p:spPr bwMode="auto">
            <a:xfrm rot="21338614">
              <a:off x="8300738" y="981426"/>
              <a:ext cx="50846" cy="3826643"/>
            </a:xfrm>
            <a:prstGeom prst="line">
              <a:avLst/>
            </a:prstGeom>
            <a:noFill/>
            <a:ln w="19050">
              <a:solidFill>
                <a:schemeClr val="tx1"/>
              </a:solidFill>
              <a:round/>
              <a:headEnd/>
              <a:tailEnd/>
            </a:ln>
          </p:spPr>
          <p:txBody>
            <a:bodyPr lIns="96981" tIns="48491" rIns="96981" bIns="48491"/>
            <a:lstStyle/>
            <a:p>
              <a:endParaRPr lang="en-US"/>
            </a:p>
          </p:txBody>
        </p:sp>
        <p:sp>
          <p:nvSpPr>
            <p:cNvPr id="75" name="Line 26"/>
            <p:cNvSpPr>
              <a:spLocks noChangeShapeType="1"/>
            </p:cNvSpPr>
            <p:nvPr/>
          </p:nvSpPr>
          <p:spPr bwMode="auto">
            <a:xfrm rot="21338614">
              <a:off x="8010047" y="984995"/>
              <a:ext cx="0" cy="3828981"/>
            </a:xfrm>
            <a:prstGeom prst="line">
              <a:avLst/>
            </a:prstGeom>
            <a:noFill/>
            <a:ln w="19050">
              <a:solidFill>
                <a:schemeClr val="tx1"/>
              </a:solidFill>
              <a:round/>
              <a:headEnd/>
              <a:tailEnd/>
            </a:ln>
          </p:spPr>
          <p:txBody>
            <a:bodyPr lIns="96981" tIns="48491" rIns="96981" bIns="48491"/>
            <a:lstStyle/>
            <a:p>
              <a:endParaRPr lang="en-US"/>
            </a:p>
          </p:txBody>
        </p:sp>
        <p:sp>
          <p:nvSpPr>
            <p:cNvPr id="76" name="Freeform 32"/>
            <p:cNvSpPr>
              <a:spLocks/>
            </p:cNvSpPr>
            <p:nvPr/>
          </p:nvSpPr>
          <p:spPr bwMode="auto">
            <a:xfrm rot="21338614">
              <a:off x="5877219" y="4613111"/>
              <a:ext cx="660847" cy="163572"/>
            </a:xfrm>
            <a:custGeom>
              <a:avLst/>
              <a:gdLst>
                <a:gd name="T0" fmla="*/ 0 w 3000"/>
                <a:gd name="T1" fmla="*/ 0 h 1023"/>
                <a:gd name="T2" fmla="*/ 2147483647 w 3000"/>
                <a:gd name="T3" fmla="*/ 2147483647 h 1023"/>
                <a:gd name="T4" fmla="*/ 0 60000 65536"/>
                <a:gd name="T5" fmla="*/ 0 60000 65536"/>
                <a:gd name="T6" fmla="*/ 0 w 3000"/>
                <a:gd name="T7" fmla="*/ 0 h 1023"/>
                <a:gd name="T8" fmla="*/ 3000 w 3000"/>
                <a:gd name="T9" fmla="*/ 1023 h 1023"/>
              </a:gdLst>
              <a:ahLst/>
              <a:cxnLst>
                <a:cxn ang="T4">
                  <a:pos x="T0" y="T1"/>
                </a:cxn>
                <a:cxn ang="T5">
                  <a:pos x="T2" y="T3"/>
                </a:cxn>
              </a:cxnLst>
              <a:rect l="T6" t="T7" r="T8" b="T9"/>
              <a:pathLst>
                <a:path w="3000" h="1023">
                  <a:moveTo>
                    <a:pt x="0" y="0"/>
                  </a:moveTo>
                  <a:lnTo>
                    <a:pt x="3000" y="1023"/>
                  </a:lnTo>
                </a:path>
              </a:pathLst>
            </a:custGeom>
            <a:noFill/>
            <a:ln w="19050">
              <a:solidFill>
                <a:schemeClr val="tx1"/>
              </a:solidFill>
              <a:round/>
              <a:headEnd/>
              <a:tailEnd/>
            </a:ln>
          </p:spPr>
          <p:txBody>
            <a:bodyPr lIns="96981" tIns="48491" rIns="96981" bIns="48491"/>
            <a:lstStyle/>
            <a:p>
              <a:endParaRPr lang="en-US"/>
            </a:p>
          </p:txBody>
        </p:sp>
        <p:sp>
          <p:nvSpPr>
            <p:cNvPr id="77" name="Freeform 76"/>
            <p:cNvSpPr>
              <a:spLocks/>
            </p:cNvSpPr>
            <p:nvPr/>
          </p:nvSpPr>
          <p:spPr bwMode="auto">
            <a:xfrm rot="21338614">
              <a:off x="5902142" y="4596619"/>
              <a:ext cx="654190" cy="157831"/>
            </a:xfrm>
            <a:custGeom>
              <a:avLst/>
              <a:gdLst>
                <a:gd name="T0" fmla="*/ 0 w 3000"/>
                <a:gd name="T1" fmla="*/ 0 h 1023"/>
                <a:gd name="T2" fmla="*/ 2147483647 w 3000"/>
                <a:gd name="T3" fmla="*/ 2147483647 h 1023"/>
                <a:gd name="T4" fmla="*/ 0 60000 65536"/>
                <a:gd name="T5" fmla="*/ 0 60000 65536"/>
                <a:gd name="T6" fmla="*/ 0 w 3000"/>
                <a:gd name="T7" fmla="*/ 0 h 1023"/>
                <a:gd name="T8" fmla="*/ 3000 w 3000"/>
                <a:gd name="T9" fmla="*/ 1023 h 1023"/>
              </a:gdLst>
              <a:ahLst/>
              <a:cxnLst>
                <a:cxn ang="T4">
                  <a:pos x="T0" y="T1"/>
                </a:cxn>
                <a:cxn ang="T5">
                  <a:pos x="T2" y="T3"/>
                </a:cxn>
              </a:cxnLst>
              <a:rect l="T6" t="T7" r="T8" b="T9"/>
              <a:pathLst>
                <a:path w="3000" h="1023">
                  <a:moveTo>
                    <a:pt x="0" y="0"/>
                  </a:moveTo>
                  <a:lnTo>
                    <a:pt x="3000" y="1023"/>
                  </a:lnTo>
                </a:path>
              </a:pathLst>
            </a:custGeom>
            <a:noFill/>
            <a:ln w="19050">
              <a:solidFill>
                <a:srgbClr val="FFFF00"/>
              </a:solidFill>
              <a:round/>
              <a:headEnd/>
              <a:tailEnd/>
            </a:ln>
          </p:spPr>
          <p:txBody>
            <a:bodyPr lIns="96981" tIns="48491" rIns="96981" bIns="48491"/>
            <a:lstStyle/>
            <a:p>
              <a:endParaRPr lang="en-US"/>
            </a:p>
          </p:txBody>
        </p:sp>
        <p:sp>
          <p:nvSpPr>
            <p:cNvPr id="78" name="Freeform 77"/>
            <p:cNvSpPr>
              <a:spLocks/>
            </p:cNvSpPr>
            <p:nvPr/>
          </p:nvSpPr>
          <p:spPr bwMode="auto">
            <a:xfrm rot="21338614">
              <a:off x="7556660" y="947058"/>
              <a:ext cx="654190" cy="157831"/>
            </a:xfrm>
            <a:custGeom>
              <a:avLst/>
              <a:gdLst>
                <a:gd name="T0" fmla="*/ 0 w 3000"/>
                <a:gd name="T1" fmla="*/ 0 h 1023"/>
                <a:gd name="T2" fmla="*/ 2147483647 w 3000"/>
                <a:gd name="T3" fmla="*/ 2147483647 h 1023"/>
                <a:gd name="T4" fmla="*/ 0 60000 65536"/>
                <a:gd name="T5" fmla="*/ 0 60000 65536"/>
                <a:gd name="T6" fmla="*/ 0 w 3000"/>
                <a:gd name="T7" fmla="*/ 0 h 1023"/>
                <a:gd name="T8" fmla="*/ 3000 w 3000"/>
                <a:gd name="T9" fmla="*/ 1023 h 1023"/>
              </a:gdLst>
              <a:ahLst/>
              <a:cxnLst>
                <a:cxn ang="T4">
                  <a:pos x="T0" y="T1"/>
                </a:cxn>
                <a:cxn ang="T5">
                  <a:pos x="T2" y="T3"/>
                </a:cxn>
              </a:cxnLst>
              <a:rect l="T6" t="T7" r="T8" b="T9"/>
              <a:pathLst>
                <a:path w="3000" h="1023">
                  <a:moveTo>
                    <a:pt x="0" y="0"/>
                  </a:moveTo>
                  <a:lnTo>
                    <a:pt x="3000" y="1023"/>
                  </a:lnTo>
                </a:path>
              </a:pathLst>
            </a:custGeom>
            <a:noFill/>
            <a:ln w="19050">
              <a:solidFill>
                <a:srgbClr val="FFFF00"/>
              </a:solidFill>
              <a:round/>
              <a:headEnd/>
              <a:tailEnd/>
            </a:ln>
          </p:spPr>
          <p:txBody>
            <a:bodyPr lIns="96981" tIns="48491" rIns="96981" bIns="48491"/>
            <a:lstStyle/>
            <a:p>
              <a:endParaRPr lang="en-US"/>
            </a:p>
          </p:txBody>
        </p:sp>
        <p:sp>
          <p:nvSpPr>
            <p:cNvPr id="79" name="Freeform 214"/>
            <p:cNvSpPr>
              <a:spLocks/>
            </p:cNvSpPr>
            <p:nvPr/>
          </p:nvSpPr>
          <p:spPr bwMode="auto">
            <a:xfrm rot="21338614">
              <a:off x="5642876" y="1179515"/>
              <a:ext cx="2582697" cy="696378"/>
            </a:xfrm>
            <a:custGeom>
              <a:avLst/>
              <a:gdLst>
                <a:gd name="T0" fmla="*/ 0 w 3000"/>
                <a:gd name="T1" fmla="*/ 0 h 1023"/>
                <a:gd name="T2" fmla="*/ 2147483647 w 3000"/>
                <a:gd name="T3" fmla="*/ 2147483647 h 1023"/>
                <a:gd name="T4" fmla="*/ 0 60000 65536"/>
                <a:gd name="T5" fmla="*/ 0 60000 65536"/>
                <a:gd name="T6" fmla="*/ 0 w 3000"/>
                <a:gd name="T7" fmla="*/ 0 h 1023"/>
                <a:gd name="T8" fmla="*/ 3000 w 3000"/>
                <a:gd name="T9" fmla="*/ 1023 h 1023"/>
              </a:gdLst>
              <a:ahLst/>
              <a:cxnLst>
                <a:cxn ang="T4">
                  <a:pos x="T0" y="T1"/>
                </a:cxn>
                <a:cxn ang="T5">
                  <a:pos x="T2" y="T3"/>
                </a:cxn>
              </a:cxnLst>
              <a:rect l="T6" t="T7" r="T8" b="T9"/>
              <a:pathLst>
                <a:path w="3000" h="1023">
                  <a:moveTo>
                    <a:pt x="0" y="0"/>
                  </a:moveTo>
                  <a:lnTo>
                    <a:pt x="3000" y="1023"/>
                  </a:lnTo>
                </a:path>
              </a:pathLst>
            </a:custGeom>
            <a:noFill/>
            <a:ln w="19050">
              <a:solidFill>
                <a:srgbClr val="FFFF00"/>
              </a:solidFill>
              <a:round/>
              <a:headEnd/>
              <a:tailEnd/>
            </a:ln>
          </p:spPr>
          <p:txBody>
            <a:bodyPr lIns="96981" tIns="48491" rIns="96981" bIns="48491"/>
            <a:lstStyle/>
            <a:p>
              <a:endParaRPr lang="en-US"/>
            </a:p>
          </p:txBody>
        </p:sp>
        <p:sp>
          <p:nvSpPr>
            <p:cNvPr id="80" name="Freeform 215"/>
            <p:cNvSpPr>
              <a:spLocks/>
            </p:cNvSpPr>
            <p:nvPr/>
          </p:nvSpPr>
          <p:spPr bwMode="auto">
            <a:xfrm rot="21338614">
              <a:off x="5694497" y="1857123"/>
              <a:ext cx="2582697" cy="696378"/>
            </a:xfrm>
            <a:custGeom>
              <a:avLst/>
              <a:gdLst>
                <a:gd name="T0" fmla="*/ 0 w 3000"/>
                <a:gd name="T1" fmla="*/ 0 h 1023"/>
                <a:gd name="T2" fmla="*/ 2147483647 w 3000"/>
                <a:gd name="T3" fmla="*/ 2147483647 h 1023"/>
                <a:gd name="T4" fmla="*/ 0 60000 65536"/>
                <a:gd name="T5" fmla="*/ 0 60000 65536"/>
                <a:gd name="T6" fmla="*/ 0 w 3000"/>
                <a:gd name="T7" fmla="*/ 0 h 1023"/>
                <a:gd name="T8" fmla="*/ 3000 w 3000"/>
                <a:gd name="T9" fmla="*/ 1023 h 1023"/>
              </a:gdLst>
              <a:ahLst/>
              <a:cxnLst>
                <a:cxn ang="T4">
                  <a:pos x="T0" y="T1"/>
                </a:cxn>
                <a:cxn ang="T5">
                  <a:pos x="T2" y="T3"/>
                </a:cxn>
              </a:cxnLst>
              <a:rect l="T6" t="T7" r="T8" b="T9"/>
              <a:pathLst>
                <a:path w="3000" h="1023">
                  <a:moveTo>
                    <a:pt x="0" y="0"/>
                  </a:moveTo>
                  <a:lnTo>
                    <a:pt x="3000" y="1023"/>
                  </a:lnTo>
                </a:path>
              </a:pathLst>
            </a:custGeom>
            <a:noFill/>
            <a:ln w="19050">
              <a:solidFill>
                <a:srgbClr val="FFFF00"/>
              </a:solidFill>
              <a:round/>
              <a:headEnd/>
              <a:tailEnd/>
            </a:ln>
          </p:spPr>
          <p:txBody>
            <a:bodyPr lIns="96981" tIns="48491" rIns="96981" bIns="48491"/>
            <a:lstStyle/>
            <a:p>
              <a:endParaRPr lang="en-US"/>
            </a:p>
          </p:txBody>
        </p:sp>
        <p:sp>
          <p:nvSpPr>
            <p:cNvPr id="81" name="Freeform 37"/>
            <p:cNvSpPr>
              <a:spLocks/>
            </p:cNvSpPr>
            <p:nvPr/>
          </p:nvSpPr>
          <p:spPr bwMode="auto">
            <a:xfrm rot="21338614">
              <a:off x="5783182" y="2535877"/>
              <a:ext cx="2582697" cy="696378"/>
            </a:xfrm>
            <a:custGeom>
              <a:avLst/>
              <a:gdLst>
                <a:gd name="T0" fmla="*/ 0 w 3000"/>
                <a:gd name="T1" fmla="*/ 0 h 1023"/>
                <a:gd name="T2" fmla="*/ 2147483647 w 3000"/>
                <a:gd name="T3" fmla="*/ 2147483647 h 1023"/>
                <a:gd name="T4" fmla="*/ 0 60000 65536"/>
                <a:gd name="T5" fmla="*/ 0 60000 65536"/>
                <a:gd name="T6" fmla="*/ 0 w 3000"/>
                <a:gd name="T7" fmla="*/ 0 h 1023"/>
                <a:gd name="T8" fmla="*/ 3000 w 3000"/>
                <a:gd name="T9" fmla="*/ 1023 h 1023"/>
              </a:gdLst>
              <a:ahLst/>
              <a:cxnLst>
                <a:cxn ang="T4">
                  <a:pos x="T0" y="T1"/>
                </a:cxn>
                <a:cxn ang="T5">
                  <a:pos x="T2" y="T3"/>
                </a:cxn>
              </a:cxnLst>
              <a:rect l="T6" t="T7" r="T8" b="T9"/>
              <a:pathLst>
                <a:path w="3000" h="1023">
                  <a:moveTo>
                    <a:pt x="0" y="0"/>
                  </a:moveTo>
                  <a:lnTo>
                    <a:pt x="3000" y="1023"/>
                  </a:lnTo>
                </a:path>
              </a:pathLst>
            </a:custGeom>
            <a:noFill/>
            <a:ln w="19050">
              <a:solidFill>
                <a:srgbClr val="FFFF00"/>
              </a:solidFill>
              <a:round/>
              <a:headEnd/>
              <a:tailEnd/>
            </a:ln>
          </p:spPr>
          <p:txBody>
            <a:bodyPr lIns="96981" tIns="48491" rIns="96981" bIns="48491"/>
            <a:lstStyle/>
            <a:p>
              <a:endParaRPr lang="en-US"/>
            </a:p>
          </p:txBody>
        </p:sp>
        <p:sp>
          <p:nvSpPr>
            <p:cNvPr id="82" name="Freeform 32"/>
            <p:cNvSpPr>
              <a:spLocks/>
            </p:cNvSpPr>
            <p:nvPr/>
          </p:nvSpPr>
          <p:spPr bwMode="auto">
            <a:xfrm rot="21338614">
              <a:off x="5836839" y="3240215"/>
              <a:ext cx="2582697" cy="696378"/>
            </a:xfrm>
            <a:custGeom>
              <a:avLst/>
              <a:gdLst>
                <a:gd name="T0" fmla="*/ 0 w 3000"/>
                <a:gd name="T1" fmla="*/ 0 h 1023"/>
                <a:gd name="T2" fmla="*/ 2147483647 w 3000"/>
                <a:gd name="T3" fmla="*/ 2147483647 h 1023"/>
                <a:gd name="T4" fmla="*/ 0 60000 65536"/>
                <a:gd name="T5" fmla="*/ 0 60000 65536"/>
                <a:gd name="T6" fmla="*/ 0 w 3000"/>
                <a:gd name="T7" fmla="*/ 0 h 1023"/>
                <a:gd name="T8" fmla="*/ 3000 w 3000"/>
                <a:gd name="T9" fmla="*/ 1023 h 1023"/>
              </a:gdLst>
              <a:ahLst/>
              <a:cxnLst>
                <a:cxn ang="T4">
                  <a:pos x="T0" y="T1"/>
                </a:cxn>
                <a:cxn ang="T5">
                  <a:pos x="T2" y="T3"/>
                </a:cxn>
              </a:cxnLst>
              <a:rect l="T6" t="T7" r="T8" b="T9"/>
              <a:pathLst>
                <a:path w="3000" h="1023">
                  <a:moveTo>
                    <a:pt x="0" y="0"/>
                  </a:moveTo>
                  <a:lnTo>
                    <a:pt x="3000" y="1023"/>
                  </a:lnTo>
                </a:path>
              </a:pathLst>
            </a:custGeom>
            <a:noFill/>
            <a:ln w="19050">
              <a:solidFill>
                <a:srgbClr val="FFFF00"/>
              </a:solidFill>
              <a:round/>
              <a:headEnd/>
              <a:tailEnd/>
            </a:ln>
          </p:spPr>
          <p:txBody>
            <a:bodyPr lIns="96981" tIns="48491" rIns="96981" bIns="48491"/>
            <a:lstStyle/>
            <a:p>
              <a:endParaRPr lang="en-US"/>
            </a:p>
          </p:txBody>
        </p:sp>
        <p:grpSp>
          <p:nvGrpSpPr>
            <p:cNvPr id="83" name="Group 82"/>
            <p:cNvGrpSpPr/>
            <p:nvPr/>
          </p:nvGrpSpPr>
          <p:grpSpPr>
            <a:xfrm>
              <a:off x="5714683" y="1635894"/>
              <a:ext cx="2679865" cy="2662260"/>
              <a:chOff x="2649114" y="901754"/>
              <a:chExt cx="3853855" cy="3828537"/>
            </a:xfrm>
          </p:grpSpPr>
          <p:sp>
            <p:nvSpPr>
              <p:cNvPr id="84" name="Oval 83"/>
              <p:cNvSpPr/>
              <p:nvPr/>
            </p:nvSpPr>
            <p:spPr bwMode="auto">
              <a:xfrm rot="21338614">
                <a:off x="2649114" y="901754"/>
                <a:ext cx="3825213" cy="3827934"/>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5" name="Oval 84"/>
              <p:cNvSpPr/>
              <p:nvPr/>
            </p:nvSpPr>
            <p:spPr bwMode="auto">
              <a:xfrm rot="21338614">
                <a:off x="2677756" y="902357"/>
                <a:ext cx="3825213" cy="3827934"/>
              </a:xfrm>
              <a:prstGeom prst="ellipse">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grpSp>
      <p:sp>
        <p:nvSpPr>
          <p:cNvPr id="14339" name="Title 3"/>
          <p:cNvSpPr>
            <a:spLocks noGrp="1"/>
          </p:cNvSpPr>
          <p:nvPr>
            <p:ph type="title"/>
          </p:nvPr>
        </p:nvSpPr>
        <p:spPr>
          <a:xfrm>
            <a:off x="882316" y="163286"/>
            <a:ext cx="7539789" cy="415492"/>
          </a:xfrm>
        </p:spPr>
        <p:txBody>
          <a:bodyPr/>
          <a:lstStyle/>
          <a:p>
            <a:r>
              <a:rPr lang="en-US" dirty="0" smtClean="0">
                <a:ea typeface="ＭＳ Ｐゴシック" pitchFamily="34" charset="-128"/>
              </a:rPr>
              <a:t>Requirement: Spatial Resolution</a:t>
            </a:r>
          </a:p>
        </p:txBody>
      </p:sp>
      <p:sp>
        <p:nvSpPr>
          <p:cNvPr id="89" name="TextBox 88"/>
          <p:cNvSpPr txBox="1"/>
          <p:nvPr/>
        </p:nvSpPr>
        <p:spPr>
          <a:xfrm>
            <a:off x="160421" y="981551"/>
            <a:ext cx="5021179" cy="2683252"/>
          </a:xfrm>
          <a:prstGeom prst="rect">
            <a:avLst/>
          </a:prstGeom>
          <a:noFill/>
        </p:spPr>
        <p:txBody>
          <a:bodyPr wrap="square" lIns="96981" tIns="48491" rIns="96981" bIns="48491">
            <a:spAutoFit/>
          </a:bodyPr>
          <a:lstStyle/>
          <a:p>
            <a:pPr>
              <a:defRPr/>
            </a:pPr>
            <a:r>
              <a:rPr lang="en-US" b="1" dirty="0" smtClean="0">
                <a:cs typeface="+mn-cs"/>
              </a:rPr>
              <a:t>A Small Footprint</a:t>
            </a:r>
            <a:r>
              <a:rPr lang="en-US" dirty="0" smtClean="0">
                <a:cs typeface="+mn-cs"/>
              </a:rPr>
              <a:t>:</a:t>
            </a:r>
          </a:p>
          <a:p>
            <a:pPr marL="242453" indent="-242453">
              <a:buFont typeface="Arial" pitchFamily="34" charset="0"/>
              <a:buChar char="•"/>
              <a:defRPr/>
            </a:pPr>
            <a:r>
              <a:rPr lang="en-US" dirty="0" smtClean="0">
                <a:cs typeface="+mn-cs"/>
              </a:rPr>
              <a:t>Increases sensitivity to CO</a:t>
            </a:r>
            <a:r>
              <a:rPr lang="en-US" baseline="-25000" dirty="0" smtClean="0">
                <a:cs typeface="+mn-cs"/>
              </a:rPr>
              <a:t>2</a:t>
            </a:r>
            <a:r>
              <a:rPr lang="en-US" dirty="0" smtClean="0">
                <a:cs typeface="+mn-cs"/>
              </a:rPr>
              <a:t> point sources </a:t>
            </a:r>
          </a:p>
          <a:p>
            <a:pPr marL="727359" lvl="1" indent="-242453">
              <a:buFont typeface="Arial" pitchFamily="34" charset="0"/>
              <a:buChar char="•"/>
              <a:defRPr/>
            </a:pPr>
            <a:r>
              <a:rPr lang="en-US" sz="1900" dirty="0"/>
              <a:t>M</a:t>
            </a:r>
            <a:r>
              <a:rPr lang="en-US" sz="1900" dirty="0" smtClean="0"/>
              <a:t>inimum </a:t>
            </a:r>
            <a:r>
              <a:rPr lang="en-US" sz="1900" dirty="0"/>
              <a:t>measureable CO</a:t>
            </a:r>
            <a:r>
              <a:rPr lang="en-US" sz="1900" baseline="-25000" dirty="0"/>
              <a:t>2</a:t>
            </a:r>
            <a:r>
              <a:rPr lang="en-US" sz="1900" dirty="0"/>
              <a:t> flux </a:t>
            </a:r>
            <a:r>
              <a:rPr lang="en-US" sz="1900" dirty="0" smtClean="0"/>
              <a:t>is </a:t>
            </a:r>
            <a:r>
              <a:rPr lang="en-US" sz="1900" dirty="0"/>
              <a:t>inversely proportional to footprint size</a:t>
            </a:r>
          </a:p>
          <a:p>
            <a:pPr>
              <a:defRPr/>
            </a:pPr>
            <a:endParaRPr lang="en-US" sz="1100" dirty="0"/>
          </a:p>
          <a:p>
            <a:pPr marL="242453" indent="-242453">
              <a:buFont typeface="Arial" pitchFamily="34" charset="0"/>
              <a:buChar char="•"/>
              <a:defRPr/>
            </a:pPr>
            <a:r>
              <a:rPr lang="en-US" dirty="0" smtClean="0"/>
              <a:t>Increases probability of recording cloud free soundings in partially cloudy regions</a:t>
            </a:r>
          </a:p>
          <a:p>
            <a:pPr marL="242453" indent="-242453">
              <a:buFont typeface="Arial" pitchFamily="34" charset="0"/>
              <a:buChar char="•"/>
              <a:defRPr/>
            </a:pPr>
            <a:endParaRPr lang="en-US" sz="1100" dirty="0"/>
          </a:p>
          <a:p>
            <a:pPr marL="242453" indent="-242453">
              <a:buFont typeface="Arial" pitchFamily="34" charset="0"/>
              <a:buChar char="•"/>
              <a:defRPr/>
            </a:pPr>
            <a:r>
              <a:rPr lang="en-US" dirty="0" smtClean="0"/>
              <a:t>Reduces biases associated with optical path length uncertainties over rough topography</a:t>
            </a:r>
          </a:p>
        </p:txBody>
      </p:sp>
      <p:grpSp>
        <p:nvGrpSpPr>
          <p:cNvPr id="12" name="Group 11"/>
          <p:cNvGrpSpPr/>
          <p:nvPr/>
        </p:nvGrpSpPr>
        <p:grpSpPr>
          <a:xfrm>
            <a:off x="6477000" y="4740574"/>
            <a:ext cx="1267777" cy="1572398"/>
            <a:chOff x="3282221" y="4828401"/>
            <a:chExt cx="1267777" cy="1572398"/>
          </a:xfrm>
        </p:grpSpPr>
        <p:grpSp>
          <p:nvGrpSpPr>
            <p:cNvPr id="10" name="Group 9"/>
            <p:cNvGrpSpPr/>
            <p:nvPr/>
          </p:nvGrpSpPr>
          <p:grpSpPr>
            <a:xfrm>
              <a:off x="3282221" y="4828401"/>
              <a:ext cx="1267777" cy="1572398"/>
              <a:chOff x="3282221" y="4828401"/>
              <a:chExt cx="1267777" cy="1572398"/>
            </a:xfrm>
          </p:grpSpPr>
          <p:pic>
            <p:nvPicPr>
              <p:cNvPr id="96" name="図 7"/>
              <p:cNvPicPr>
                <a:picLocks noChangeAspect="1"/>
              </p:cNvPicPr>
              <p:nvPr/>
            </p:nvPicPr>
            <p:blipFill rotWithShape="1">
              <a:blip r:embed="rId4" cstate="print">
                <a:extLst>
                  <a:ext uri="{28A0092B-C50C-407E-A947-70E740481C1C}">
                    <a14:useLocalDpi xmlns:a14="http://schemas.microsoft.com/office/drawing/2010/main" val="0"/>
                  </a:ext>
                </a:extLst>
              </a:blip>
              <a:srcRect t="3413"/>
              <a:stretch/>
            </p:blipFill>
            <p:spPr>
              <a:xfrm>
                <a:off x="3282221" y="4846394"/>
                <a:ext cx="1267777" cy="1554405"/>
              </a:xfrm>
              <a:prstGeom prst="rect">
                <a:avLst/>
              </a:prstGeom>
            </p:spPr>
          </p:pic>
          <p:sp>
            <p:nvSpPr>
              <p:cNvPr id="8" name="TextBox 7"/>
              <p:cNvSpPr txBox="1"/>
              <p:nvPr/>
            </p:nvSpPr>
            <p:spPr>
              <a:xfrm>
                <a:off x="3403912" y="4828401"/>
                <a:ext cx="939488" cy="276999"/>
              </a:xfrm>
              <a:prstGeom prst="rect">
                <a:avLst/>
              </a:prstGeom>
              <a:noFill/>
            </p:spPr>
            <p:txBody>
              <a:bodyPr wrap="none" rtlCol="0">
                <a:spAutoFit/>
              </a:bodyPr>
              <a:lstStyle/>
              <a:p>
                <a:r>
                  <a:rPr lang="en-US" sz="1200" b="1" dirty="0" smtClean="0">
                    <a:solidFill>
                      <a:schemeClr val="bg1"/>
                    </a:solidFill>
                    <a:effectLst>
                      <a:outerShdw blurRad="38100" dist="38100" dir="2700000" algn="tl">
                        <a:srgbClr val="000000">
                          <a:alpha val="43137"/>
                        </a:srgbClr>
                      </a:outerShdw>
                    </a:effectLst>
                  </a:rPr>
                  <a:t>2011/06/22</a:t>
                </a:r>
                <a:endParaRPr lang="en-US" sz="1200" b="1" dirty="0">
                  <a:solidFill>
                    <a:schemeClr val="bg1"/>
                  </a:solidFill>
                  <a:effectLst>
                    <a:outerShdw blurRad="38100" dist="38100" dir="2700000" algn="tl">
                      <a:srgbClr val="000000">
                        <a:alpha val="43137"/>
                      </a:srgbClr>
                    </a:outerShdw>
                  </a:effectLst>
                </a:endParaRPr>
              </a:p>
            </p:txBody>
          </p:sp>
        </p:grpSp>
        <p:sp>
          <p:nvSpPr>
            <p:cNvPr id="6" name="Oval 5"/>
            <p:cNvSpPr/>
            <p:nvPr/>
          </p:nvSpPr>
          <p:spPr>
            <a:xfrm>
              <a:off x="3629305" y="5340223"/>
              <a:ext cx="655409" cy="50104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7" name="Group 173"/>
          <p:cNvGrpSpPr/>
          <p:nvPr/>
        </p:nvGrpSpPr>
        <p:grpSpPr>
          <a:xfrm>
            <a:off x="762000" y="3703320"/>
            <a:ext cx="3276600" cy="2621280"/>
            <a:chOff x="5702073" y="3810000"/>
            <a:chExt cx="2908527" cy="2286000"/>
          </a:xfrm>
        </p:grpSpPr>
        <p:pic>
          <p:nvPicPr>
            <p:cNvPr id="9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02073" y="3810000"/>
              <a:ext cx="2908527" cy="2286000"/>
            </a:xfrm>
            <a:prstGeom prst="rect">
              <a:avLst/>
            </a:prstGeom>
            <a:noFill/>
            <a:ln w="9525">
              <a:solidFill>
                <a:schemeClr val="bg1"/>
              </a:solidFill>
              <a:miter lim="800000"/>
              <a:headEnd/>
              <a:tailEnd/>
            </a:ln>
          </p:spPr>
        </p:pic>
        <p:sp>
          <p:nvSpPr>
            <p:cNvPr id="99" name="Oval 98"/>
            <p:cNvSpPr/>
            <p:nvPr/>
          </p:nvSpPr>
          <p:spPr bwMode="auto">
            <a:xfrm>
              <a:off x="6333105" y="4153580"/>
              <a:ext cx="205807" cy="210911"/>
            </a:xfrm>
            <a:prstGeom prst="ellipse">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500" dirty="0"/>
            </a:p>
          </p:txBody>
        </p:sp>
        <p:sp>
          <p:nvSpPr>
            <p:cNvPr id="100" name="Oval 99"/>
            <p:cNvSpPr/>
            <p:nvPr/>
          </p:nvSpPr>
          <p:spPr bwMode="auto">
            <a:xfrm>
              <a:off x="7464198" y="5296580"/>
              <a:ext cx="205809" cy="210911"/>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500" dirty="0">
                <a:solidFill>
                  <a:srgbClr val="00B050"/>
                </a:solidFill>
              </a:endParaRPr>
            </a:p>
          </p:txBody>
        </p:sp>
        <p:sp>
          <p:nvSpPr>
            <p:cNvPr id="101" name="TextBox 10"/>
            <p:cNvSpPr txBox="1">
              <a:spLocks noChangeArrowheads="1"/>
            </p:cNvSpPr>
            <p:nvPr/>
          </p:nvSpPr>
          <p:spPr bwMode="auto">
            <a:xfrm>
              <a:off x="6522313" y="3924909"/>
              <a:ext cx="994728" cy="272895"/>
            </a:xfrm>
            <a:prstGeom prst="rect">
              <a:avLst/>
            </a:prstGeom>
            <a:noFill/>
            <a:ln w="9525">
              <a:noFill/>
              <a:miter lim="800000"/>
              <a:headEnd/>
              <a:tailEnd/>
            </a:ln>
          </p:spPr>
          <p:txBody>
            <a:bodyPr wrap="none">
              <a:spAutoFit/>
            </a:bodyPr>
            <a:lstStyle/>
            <a:p>
              <a:r>
                <a:rPr lang="en-US" sz="1300" b="1" dirty="0">
                  <a:solidFill>
                    <a:srgbClr val="0070C0"/>
                  </a:solidFill>
                </a:rPr>
                <a:t>OCO-Nadir</a:t>
              </a:r>
              <a:endParaRPr lang="en-US" sz="1500" b="1" dirty="0">
                <a:solidFill>
                  <a:srgbClr val="0070C0"/>
                </a:solidFill>
              </a:endParaRPr>
            </a:p>
          </p:txBody>
        </p:sp>
        <p:sp>
          <p:nvSpPr>
            <p:cNvPr id="102" name="TextBox 11"/>
            <p:cNvSpPr txBox="1">
              <a:spLocks noChangeArrowheads="1"/>
            </p:cNvSpPr>
            <p:nvPr/>
          </p:nvSpPr>
          <p:spPr bwMode="auto">
            <a:xfrm>
              <a:off x="7104610" y="4982787"/>
              <a:ext cx="727132" cy="272895"/>
            </a:xfrm>
            <a:prstGeom prst="rect">
              <a:avLst/>
            </a:prstGeom>
            <a:noFill/>
            <a:ln w="9525">
              <a:noFill/>
              <a:miter lim="800000"/>
              <a:headEnd/>
              <a:tailEnd/>
            </a:ln>
          </p:spPr>
          <p:txBody>
            <a:bodyPr wrap="none">
              <a:spAutoFit/>
            </a:bodyPr>
            <a:lstStyle/>
            <a:p>
              <a:r>
                <a:rPr lang="en-US" sz="1300" b="1" dirty="0">
                  <a:solidFill>
                    <a:srgbClr val="00B050"/>
                  </a:solidFill>
                </a:rPr>
                <a:t>GOSAT</a:t>
              </a:r>
            </a:p>
          </p:txBody>
        </p:sp>
        <p:sp>
          <p:nvSpPr>
            <p:cNvPr id="103" name="Oval 102"/>
            <p:cNvSpPr/>
            <p:nvPr/>
          </p:nvSpPr>
          <p:spPr bwMode="auto">
            <a:xfrm>
              <a:off x="6663078" y="4742090"/>
              <a:ext cx="205807" cy="210911"/>
            </a:xfrm>
            <a:prstGeom prst="ellipse">
              <a:avLst/>
            </a:prstGeom>
            <a:noFill/>
            <a:ln w="28575">
              <a:solidFill>
                <a:srgbClr val="0070C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500" dirty="0"/>
            </a:p>
          </p:txBody>
        </p:sp>
        <p:sp>
          <p:nvSpPr>
            <p:cNvPr id="104" name="TextBox 10"/>
            <p:cNvSpPr txBox="1">
              <a:spLocks noChangeArrowheads="1"/>
            </p:cNvSpPr>
            <p:nvPr/>
          </p:nvSpPr>
          <p:spPr bwMode="auto">
            <a:xfrm>
              <a:off x="6831198" y="4497166"/>
              <a:ext cx="952087" cy="272895"/>
            </a:xfrm>
            <a:prstGeom prst="rect">
              <a:avLst/>
            </a:prstGeom>
            <a:noFill/>
            <a:ln w="9525">
              <a:noFill/>
              <a:miter lim="800000"/>
              <a:headEnd/>
              <a:tailEnd/>
            </a:ln>
          </p:spPr>
          <p:txBody>
            <a:bodyPr wrap="none">
              <a:spAutoFit/>
            </a:bodyPr>
            <a:lstStyle/>
            <a:p>
              <a:r>
                <a:rPr lang="en-US" sz="1300" b="1" dirty="0">
                  <a:solidFill>
                    <a:srgbClr val="0070C0"/>
                  </a:solidFill>
                </a:rPr>
                <a:t>OCO-Glint</a:t>
              </a:r>
              <a:endParaRPr lang="en-US" sz="1500" b="1" dirty="0">
                <a:solidFill>
                  <a:srgbClr val="0070C0"/>
                </a:solidFill>
              </a:endParaRPr>
            </a:p>
          </p:txBody>
        </p:sp>
      </p:grpSp>
      <p:pic>
        <p:nvPicPr>
          <p:cNvPr id="106" name="図 8"/>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7861488" y="4758568"/>
            <a:ext cx="1206312" cy="1564515"/>
          </a:xfrm>
          <a:prstGeom prst="rect">
            <a:avLst/>
          </a:prstGeom>
        </p:spPr>
      </p:pic>
      <p:grpSp>
        <p:nvGrpSpPr>
          <p:cNvPr id="11" name="Group 10"/>
          <p:cNvGrpSpPr/>
          <p:nvPr/>
        </p:nvGrpSpPr>
        <p:grpSpPr>
          <a:xfrm>
            <a:off x="5154735" y="4740574"/>
            <a:ext cx="1246065" cy="1572398"/>
            <a:chOff x="4549998" y="4828401"/>
            <a:chExt cx="1246065" cy="1572398"/>
          </a:xfrm>
        </p:grpSpPr>
        <p:grpSp>
          <p:nvGrpSpPr>
            <p:cNvPr id="9" name="Group 8"/>
            <p:cNvGrpSpPr/>
            <p:nvPr/>
          </p:nvGrpSpPr>
          <p:grpSpPr>
            <a:xfrm>
              <a:off x="4549998" y="4828401"/>
              <a:ext cx="1246065" cy="1572398"/>
              <a:chOff x="4549998" y="4828401"/>
              <a:chExt cx="1246065" cy="1572398"/>
            </a:xfrm>
          </p:grpSpPr>
          <p:pic>
            <p:nvPicPr>
              <p:cNvPr id="105" name="図 14"/>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4549998" y="4846678"/>
                <a:ext cx="1246065" cy="1554121"/>
              </a:xfrm>
              <a:prstGeom prst="rect">
                <a:avLst/>
              </a:prstGeom>
            </p:spPr>
          </p:pic>
          <p:sp>
            <p:nvSpPr>
              <p:cNvPr id="108" name="TextBox 107"/>
              <p:cNvSpPr txBox="1"/>
              <p:nvPr/>
            </p:nvSpPr>
            <p:spPr>
              <a:xfrm>
                <a:off x="4699312" y="4828401"/>
                <a:ext cx="939488" cy="276999"/>
              </a:xfrm>
              <a:prstGeom prst="rect">
                <a:avLst/>
              </a:prstGeom>
              <a:noFill/>
            </p:spPr>
            <p:txBody>
              <a:bodyPr wrap="none" rtlCol="0">
                <a:spAutoFit/>
              </a:bodyPr>
              <a:lstStyle/>
              <a:p>
                <a:r>
                  <a:rPr lang="en-US" sz="1200" b="1" dirty="0" smtClean="0">
                    <a:solidFill>
                      <a:schemeClr val="bg1"/>
                    </a:solidFill>
                    <a:effectLst>
                      <a:outerShdw blurRad="38100" dist="38100" dir="2700000" algn="tl">
                        <a:srgbClr val="000000">
                          <a:alpha val="43137"/>
                        </a:srgbClr>
                      </a:outerShdw>
                    </a:effectLst>
                  </a:rPr>
                  <a:t>2011/06/19</a:t>
                </a:r>
                <a:endParaRPr lang="en-US" sz="1200" b="1" dirty="0">
                  <a:solidFill>
                    <a:schemeClr val="bg1"/>
                  </a:solidFill>
                  <a:effectLst>
                    <a:outerShdw blurRad="38100" dist="38100" dir="2700000" algn="tl">
                      <a:srgbClr val="000000">
                        <a:alpha val="43137"/>
                      </a:srgbClr>
                    </a:outerShdw>
                  </a:effectLst>
                </a:endParaRPr>
              </a:p>
            </p:txBody>
          </p:sp>
        </p:grpSp>
        <p:sp>
          <p:nvSpPr>
            <p:cNvPr id="109" name="Oval 108"/>
            <p:cNvSpPr/>
            <p:nvPr/>
          </p:nvSpPr>
          <p:spPr>
            <a:xfrm>
              <a:off x="4876800" y="5334000"/>
              <a:ext cx="655409" cy="50104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0" name="Oval 109"/>
          <p:cNvSpPr/>
          <p:nvPr/>
        </p:nvSpPr>
        <p:spPr>
          <a:xfrm>
            <a:off x="8186012" y="5264017"/>
            <a:ext cx="655409" cy="50104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p:cNvSpPr txBox="1"/>
          <p:nvPr/>
        </p:nvSpPr>
        <p:spPr>
          <a:xfrm>
            <a:off x="7930961" y="4740574"/>
            <a:ext cx="939488" cy="276999"/>
          </a:xfrm>
          <a:prstGeom prst="rect">
            <a:avLst/>
          </a:prstGeom>
          <a:noFill/>
        </p:spPr>
        <p:txBody>
          <a:bodyPr wrap="none" rtlCol="0">
            <a:spAutoFit/>
          </a:bodyPr>
          <a:lstStyle/>
          <a:p>
            <a:r>
              <a:rPr lang="en-US" sz="1200" b="1" dirty="0" smtClean="0">
                <a:solidFill>
                  <a:schemeClr val="bg1"/>
                </a:solidFill>
                <a:effectLst>
                  <a:outerShdw blurRad="38100" dist="38100" dir="2700000" algn="tl">
                    <a:srgbClr val="000000">
                      <a:alpha val="43137"/>
                    </a:srgbClr>
                  </a:outerShdw>
                </a:effectLst>
              </a:rPr>
              <a:t>2011/06/25</a:t>
            </a:r>
            <a:endParaRPr lang="en-US" sz="12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821379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3" descr="XCO2_PCTMNEW_Jan15_4"/>
          <p:cNvPicPr>
            <a:picLocks noChangeAspect="1" noChangeArrowheads="1"/>
          </p:cNvPicPr>
          <p:nvPr/>
        </p:nvPicPr>
        <p:blipFill>
          <a:blip r:embed="rId2" cstate="print"/>
          <a:srcRect/>
          <a:stretch>
            <a:fillRect/>
          </a:stretch>
        </p:blipFill>
        <p:spPr bwMode="auto">
          <a:xfrm>
            <a:off x="1064450" y="979714"/>
            <a:ext cx="6876393" cy="3837214"/>
          </a:xfrm>
          <a:prstGeom prst="rect">
            <a:avLst/>
          </a:prstGeom>
          <a:noFill/>
          <a:ln w="9525">
            <a:noFill/>
            <a:miter lim="800000"/>
            <a:headEnd/>
            <a:tailEnd/>
          </a:ln>
        </p:spPr>
      </p:pic>
      <p:sp>
        <p:nvSpPr>
          <p:cNvPr id="8194" name="Title 1"/>
          <p:cNvSpPr>
            <a:spLocks noGrp="1"/>
          </p:cNvSpPr>
          <p:nvPr>
            <p:ph type="title"/>
          </p:nvPr>
        </p:nvSpPr>
        <p:spPr>
          <a:xfrm>
            <a:off x="1270000" y="76200"/>
            <a:ext cx="6577263" cy="738658"/>
          </a:xfrm>
        </p:spPr>
        <p:txBody>
          <a:bodyPr/>
          <a:lstStyle/>
          <a:p>
            <a:r>
              <a:rPr lang="en-US" dirty="0" smtClean="0">
                <a:ea typeface="ＭＳ Ｐゴシック" pitchFamily="34" charset="-128"/>
              </a:rPr>
              <a:t>Requirement: Spatial Coverage</a:t>
            </a:r>
          </a:p>
        </p:txBody>
      </p:sp>
      <p:sp>
        <p:nvSpPr>
          <p:cNvPr id="8196" name="TextBox 135"/>
          <p:cNvSpPr txBox="1">
            <a:spLocks noChangeArrowheads="1"/>
          </p:cNvSpPr>
          <p:nvPr/>
        </p:nvSpPr>
        <p:spPr bwMode="auto">
          <a:xfrm>
            <a:off x="240632" y="4816929"/>
            <a:ext cx="8662738" cy="1482924"/>
          </a:xfrm>
          <a:prstGeom prst="rect">
            <a:avLst/>
          </a:prstGeom>
          <a:noFill/>
          <a:ln w="9525">
            <a:noFill/>
            <a:miter lim="800000"/>
            <a:headEnd/>
            <a:tailEnd/>
          </a:ln>
        </p:spPr>
        <p:txBody>
          <a:bodyPr wrap="square" lIns="96981" tIns="48491" rIns="96981" bIns="48491">
            <a:spAutoFit/>
          </a:bodyPr>
          <a:lstStyle/>
          <a:p>
            <a:pPr marL="124594" indent="-124594" eaLnBrk="0" hangingPunct="0">
              <a:buFont typeface="Arial" pitchFamily="34" charset="0"/>
              <a:buChar char="•"/>
            </a:pPr>
            <a:r>
              <a:rPr lang="en-US" dirty="0" smtClean="0"/>
              <a:t>Ground based measurements - greater precision and sensitivity to CO</a:t>
            </a:r>
            <a:r>
              <a:rPr lang="en-US" baseline="-25000" dirty="0" smtClean="0"/>
              <a:t>2</a:t>
            </a:r>
            <a:r>
              <a:rPr lang="en-US" dirty="0" smtClean="0"/>
              <a:t> near the surface, where sources and sinks are located.</a:t>
            </a:r>
          </a:p>
          <a:p>
            <a:pPr marL="124594" indent="-124594" eaLnBrk="0" hangingPunct="0">
              <a:buFont typeface="Arial" pitchFamily="34" charset="0"/>
              <a:buChar char="•"/>
            </a:pPr>
            <a:r>
              <a:rPr lang="en-US" dirty="0" smtClean="0"/>
              <a:t>Space-based measurements – improve spatial coverage &amp; resolution.</a:t>
            </a:r>
          </a:p>
          <a:p>
            <a:pPr marL="124594" indent="-124594" eaLnBrk="0" hangingPunct="0">
              <a:buFont typeface="Arial" pitchFamily="34" charset="0"/>
              <a:buChar char="•"/>
            </a:pPr>
            <a:r>
              <a:rPr lang="en-US" dirty="0" smtClean="0"/>
              <a:t>Source/Sink models - assimilate space and ground-based data to provide global insight into CO</a:t>
            </a:r>
            <a:r>
              <a:rPr lang="en-US" baseline="-25000" dirty="0" smtClean="0"/>
              <a:t>2</a:t>
            </a:r>
            <a:r>
              <a:rPr lang="en-US" dirty="0" smtClean="0"/>
              <a:t> sources and sinks</a:t>
            </a:r>
          </a:p>
        </p:txBody>
      </p:sp>
      <p:pic>
        <p:nvPicPr>
          <p:cNvPr id="8200"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161143" y="1061224"/>
            <a:ext cx="6710947" cy="3646848"/>
          </a:xfrm>
          <a:prstGeom prst="rect">
            <a:avLst/>
          </a:prstGeom>
          <a:noFill/>
          <a:ln w="9525">
            <a:noFill/>
            <a:miter lim="800000"/>
            <a:headEnd/>
            <a:tailEnd/>
          </a:ln>
        </p:spPr>
      </p:pic>
      <p:grpSp>
        <p:nvGrpSpPr>
          <p:cNvPr id="2" name="Group 137"/>
          <p:cNvGrpSpPr>
            <a:grpSpLocks/>
          </p:cNvGrpSpPr>
          <p:nvPr/>
        </p:nvGrpSpPr>
        <p:grpSpPr bwMode="auto">
          <a:xfrm>
            <a:off x="1122947" y="1061357"/>
            <a:ext cx="6858000" cy="3755571"/>
            <a:chOff x="1471615" y="1423985"/>
            <a:chExt cx="6210296" cy="4238622"/>
          </a:xfrm>
        </p:grpSpPr>
        <p:grpSp>
          <p:nvGrpSpPr>
            <p:cNvPr id="3" name="Group 3"/>
            <p:cNvGrpSpPr>
              <a:grpSpLocks/>
            </p:cNvGrpSpPr>
            <p:nvPr/>
          </p:nvGrpSpPr>
          <p:grpSpPr bwMode="auto">
            <a:xfrm>
              <a:off x="1471615" y="1423985"/>
              <a:ext cx="6210296" cy="4238622"/>
              <a:chOff x="1471615" y="1423985"/>
              <a:chExt cx="6210296" cy="4238622"/>
            </a:xfrm>
          </p:grpSpPr>
          <p:sp>
            <p:nvSpPr>
              <p:cNvPr id="27" name="Oval 26"/>
              <p:cNvSpPr/>
              <p:nvPr/>
            </p:nvSpPr>
            <p:spPr>
              <a:xfrm flipH="1">
                <a:off x="2009777" y="3181346"/>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8" name="Oval 27"/>
              <p:cNvSpPr/>
              <p:nvPr/>
            </p:nvSpPr>
            <p:spPr>
              <a:xfrm flipH="1">
                <a:off x="2081215" y="3067046"/>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9" name="Oval 28"/>
              <p:cNvSpPr/>
              <p:nvPr/>
            </p:nvSpPr>
            <p:spPr>
              <a:xfrm flipH="1">
                <a:off x="2138365" y="2943221"/>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0" name="Oval 29"/>
              <p:cNvSpPr/>
              <p:nvPr/>
            </p:nvSpPr>
            <p:spPr>
              <a:xfrm flipH="1">
                <a:off x="2185990" y="2824159"/>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1" name="Oval 30"/>
              <p:cNvSpPr/>
              <p:nvPr/>
            </p:nvSpPr>
            <p:spPr>
              <a:xfrm flipH="1">
                <a:off x="1905002" y="2971796"/>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2" name="Oval 31"/>
              <p:cNvSpPr/>
              <p:nvPr/>
            </p:nvSpPr>
            <p:spPr>
              <a:xfrm flipH="1">
                <a:off x="1524002" y="2747959"/>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3" name="Oval 32"/>
              <p:cNvSpPr/>
              <p:nvPr/>
            </p:nvSpPr>
            <p:spPr>
              <a:xfrm flipH="1">
                <a:off x="1785940" y="2076447"/>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4" name="Oval 33"/>
              <p:cNvSpPr/>
              <p:nvPr/>
            </p:nvSpPr>
            <p:spPr>
              <a:xfrm flipH="1">
                <a:off x="1876427" y="1676397"/>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5" name="Oval 34"/>
              <p:cNvSpPr/>
              <p:nvPr/>
            </p:nvSpPr>
            <p:spPr>
              <a:xfrm flipH="1">
                <a:off x="2238377" y="2700334"/>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6" name="Oval 35"/>
              <p:cNvSpPr/>
              <p:nvPr/>
            </p:nvSpPr>
            <p:spPr>
              <a:xfrm flipH="1">
                <a:off x="3148014" y="5586407"/>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7" name="Oval 36"/>
              <p:cNvSpPr/>
              <p:nvPr/>
            </p:nvSpPr>
            <p:spPr>
              <a:xfrm flipH="1">
                <a:off x="1843090" y="3557583"/>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8" name="Oval 37"/>
              <p:cNvSpPr/>
              <p:nvPr/>
            </p:nvSpPr>
            <p:spPr>
              <a:xfrm flipH="1">
                <a:off x="1885952" y="3400421"/>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9" name="Oval 38"/>
              <p:cNvSpPr/>
              <p:nvPr/>
            </p:nvSpPr>
            <p:spPr>
              <a:xfrm flipH="1">
                <a:off x="1976440" y="3314696"/>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0" name="Oval 39"/>
              <p:cNvSpPr/>
              <p:nvPr/>
            </p:nvSpPr>
            <p:spPr>
              <a:xfrm flipH="1">
                <a:off x="1633540" y="4052883"/>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1" name="Oval 40"/>
              <p:cNvSpPr/>
              <p:nvPr/>
            </p:nvSpPr>
            <p:spPr>
              <a:xfrm flipH="1">
                <a:off x="1581152" y="3924295"/>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2" name="Oval 41"/>
              <p:cNvSpPr/>
              <p:nvPr/>
            </p:nvSpPr>
            <p:spPr>
              <a:xfrm flipH="1">
                <a:off x="1633540" y="3805233"/>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3" name="Oval 42"/>
              <p:cNvSpPr/>
              <p:nvPr/>
            </p:nvSpPr>
            <p:spPr>
              <a:xfrm flipH="1">
                <a:off x="1795465" y="3671883"/>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4" name="Oval 43"/>
              <p:cNvSpPr/>
              <p:nvPr/>
            </p:nvSpPr>
            <p:spPr>
              <a:xfrm flipH="1">
                <a:off x="2486026" y="2533646"/>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5" name="Oval 44"/>
              <p:cNvSpPr/>
              <p:nvPr/>
            </p:nvSpPr>
            <p:spPr>
              <a:xfrm flipH="1">
                <a:off x="1471615" y="4295770"/>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6" name="Oval 45"/>
              <p:cNvSpPr/>
              <p:nvPr/>
            </p:nvSpPr>
            <p:spPr>
              <a:xfrm flipH="1">
                <a:off x="1547815" y="4181470"/>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7" name="Oval 46"/>
              <p:cNvSpPr/>
              <p:nvPr/>
            </p:nvSpPr>
            <p:spPr>
              <a:xfrm flipH="1">
                <a:off x="2743201" y="2438396"/>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8" name="Oval 47"/>
              <p:cNvSpPr/>
              <p:nvPr/>
            </p:nvSpPr>
            <p:spPr>
              <a:xfrm flipH="1">
                <a:off x="2590801" y="2438396"/>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9" name="Oval 48"/>
              <p:cNvSpPr/>
              <p:nvPr/>
            </p:nvSpPr>
            <p:spPr>
              <a:xfrm flipH="1">
                <a:off x="2447926" y="2495546"/>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0" name="Oval 49"/>
              <p:cNvSpPr/>
              <p:nvPr/>
            </p:nvSpPr>
            <p:spPr>
              <a:xfrm flipH="1">
                <a:off x="2676526" y="4105270"/>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1" name="Oval 50"/>
              <p:cNvSpPr/>
              <p:nvPr/>
            </p:nvSpPr>
            <p:spPr>
              <a:xfrm flipH="1">
                <a:off x="3519489" y="3105146"/>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2" name="Oval 51"/>
              <p:cNvSpPr/>
              <p:nvPr/>
            </p:nvSpPr>
            <p:spPr>
              <a:xfrm flipH="1">
                <a:off x="2895601" y="2666996"/>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3" name="Oval 52"/>
              <p:cNvSpPr/>
              <p:nvPr/>
            </p:nvSpPr>
            <p:spPr>
              <a:xfrm flipH="1">
                <a:off x="2886076" y="2533646"/>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4" name="Oval 53"/>
              <p:cNvSpPr/>
              <p:nvPr/>
            </p:nvSpPr>
            <p:spPr>
              <a:xfrm flipH="1">
                <a:off x="2995614" y="2305046"/>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5" name="Oval 54"/>
              <p:cNvSpPr/>
              <p:nvPr/>
            </p:nvSpPr>
            <p:spPr>
              <a:xfrm flipH="1">
                <a:off x="4281488" y="3624258"/>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6" name="Oval 55"/>
              <p:cNvSpPr/>
              <p:nvPr/>
            </p:nvSpPr>
            <p:spPr>
              <a:xfrm flipH="1">
                <a:off x="3886200" y="3748083"/>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7" name="Oval 56"/>
              <p:cNvSpPr/>
              <p:nvPr/>
            </p:nvSpPr>
            <p:spPr>
              <a:xfrm flipH="1">
                <a:off x="3162301" y="2795584"/>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8" name="Oval 57"/>
              <p:cNvSpPr/>
              <p:nvPr/>
            </p:nvSpPr>
            <p:spPr>
              <a:xfrm flipH="1">
                <a:off x="4076700" y="2481259"/>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9" name="Oval 58"/>
              <p:cNvSpPr/>
              <p:nvPr/>
            </p:nvSpPr>
            <p:spPr>
              <a:xfrm flipH="1">
                <a:off x="4248150" y="2738434"/>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0" name="Oval 59"/>
              <p:cNvSpPr/>
              <p:nvPr/>
            </p:nvSpPr>
            <p:spPr>
              <a:xfrm flipH="1">
                <a:off x="3352801" y="2338384"/>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1" name="Oval 60"/>
              <p:cNvSpPr/>
              <p:nvPr/>
            </p:nvSpPr>
            <p:spPr>
              <a:xfrm flipH="1">
                <a:off x="2990851" y="2419346"/>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2" name="Oval 61"/>
              <p:cNvSpPr/>
              <p:nvPr/>
            </p:nvSpPr>
            <p:spPr>
              <a:xfrm flipH="1">
                <a:off x="4733925" y="1495422"/>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3" name="Oval 62"/>
              <p:cNvSpPr/>
              <p:nvPr/>
            </p:nvSpPr>
            <p:spPr>
              <a:xfrm flipH="1">
                <a:off x="4181475" y="1876422"/>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4" name="Oval 63"/>
              <p:cNvSpPr/>
              <p:nvPr/>
            </p:nvSpPr>
            <p:spPr>
              <a:xfrm flipH="1">
                <a:off x="3876675" y="1666872"/>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5" name="Oval 64"/>
              <p:cNvSpPr/>
              <p:nvPr/>
            </p:nvSpPr>
            <p:spPr>
              <a:xfrm flipH="1">
                <a:off x="3471864" y="1423985"/>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6" name="Oval 65"/>
              <p:cNvSpPr/>
              <p:nvPr/>
            </p:nvSpPr>
            <p:spPr>
              <a:xfrm flipH="1">
                <a:off x="4814888" y="2071685"/>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7" name="Oval 66"/>
              <p:cNvSpPr/>
              <p:nvPr/>
            </p:nvSpPr>
            <p:spPr>
              <a:xfrm flipH="1">
                <a:off x="4371975" y="2124072"/>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8" name="Oval 67"/>
              <p:cNvSpPr/>
              <p:nvPr/>
            </p:nvSpPr>
            <p:spPr>
              <a:xfrm flipH="1">
                <a:off x="4572000" y="1819272"/>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9" name="Oval 68"/>
              <p:cNvSpPr/>
              <p:nvPr/>
            </p:nvSpPr>
            <p:spPr>
              <a:xfrm flipH="1">
                <a:off x="4938713" y="1771647"/>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0" name="Oval 69"/>
              <p:cNvSpPr/>
              <p:nvPr/>
            </p:nvSpPr>
            <p:spPr>
              <a:xfrm flipH="1">
                <a:off x="4724400" y="2205034"/>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1" name="Oval 70"/>
              <p:cNvSpPr/>
              <p:nvPr/>
            </p:nvSpPr>
            <p:spPr>
              <a:xfrm flipH="1">
                <a:off x="4624388" y="2867021"/>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2" name="Oval 71"/>
              <p:cNvSpPr/>
              <p:nvPr/>
            </p:nvSpPr>
            <p:spPr>
              <a:xfrm flipH="1">
                <a:off x="3424239" y="2633659"/>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3" name="Oval 72"/>
              <p:cNvSpPr/>
              <p:nvPr/>
            </p:nvSpPr>
            <p:spPr>
              <a:xfrm flipH="1">
                <a:off x="5114925" y="2662234"/>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4" name="Oval 73"/>
              <p:cNvSpPr/>
              <p:nvPr/>
            </p:nvSpPr>
            <p:spPr>
              <a:xfrm flipH="1">
                <a:off x="5157788" y="2085972"/>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5" name="Oval 74"/>
              <p:cNvSpPr/>
              <p:nvPr/>
            </p:nvSpPr>
            <p:spPr>
              <a:xfrm flipH="1">
                <a:off x="4805363" y="2290759"/>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6" name="Oval 75"/>
              <p:cNvSpPr/>
              <p:nvPr/>
            </p:nvSpPr>
            <p:spPr>
              <a:xfrm flipH="1">
                <a:off x="5010150" y="2352671"/>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7" name="Oval 76"/>
              <p:cNvSpPr/>
              <p:nvPr/>
            </p:nvSpPr>
            <p:spPr>
              <a:xfrm flipH="1">
                <a:off x="4700588" y="2285996"/>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8" name="Oval 77"/>
              <p:cNvSpPr/>
              <p:nvPr/>
            </p:nvSpPr>
            <p:spPr>
              <a:xfrm flipH="1">
                <a:off x="5843587" y="2328859"/>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9" name="Oval 78"/>
              <p:cNvSpPr/>
              <p:nvPr/>
            </p:nvSpPr>
            <p:spPr>
              <a:xfrm flipH="1">
                <a:off x="5143500" y="3433759"/>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0" name="Oval 79"/>
              <p:cNvSpPr/>
              <p:nvPr/>
            </p:nvSpPr>
            <p:spPr>
              <a:xfrm flipH="1">
                <a:off x="4624388" y="2867021"/>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1" name="Oval 80"/>
              <p:cNvSpPr/>
              <p:nvPr/>
            </p:nvSpPr>
            <p:spPr>
              <a:xfrm flipH="1">
                <a:off x="4738688" y="2557459"/>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2" name="Oval 81"/>
              <p:cNvSpPr/>
              <p:nvPr/>
            </p:nvSpPr>
            <p:spPr>
              <a:xfrm flipH="1">
                <a:off x="6943723" y="4429120"/>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3" name="Oval 82"/>
              <p:cNvSpPr/>
              <p:nvPr/>
            </p:nvSpPr>
            <p:spPr>
              <a:xfrm flipH="1">
                <a:off x="5834062" y="4386258"/>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4" name="Oval 83"/>
              <p:cNvSpPr/>
              <p:nvPr/>
            </p:nvSpPr>
            <p:spPr>
              <a:xfrm flipH="1">
                <a:off x="5400674" y="4576758"/>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5" name="Oval 84"/>
              <p:cNvSpPr/>
              <p:nvPr/>
            </p:nvSpPr>
            <p:spPr>
              <a:xfrm flipH="1">
                <a:off x="6157912" y="2547934"/>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6" name="Oval 85"/>
              <p:cNvSpPr/>
              <p:nvPr/>
            </p:nvSpPr>
            <p:spPr>
              <a:xfrm flipH="1">
                <a:off x="7105648" y="3562345"/>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7" name="Oval 86"/>
              <p:cNvSpPr/>
              <p:nvPr/>
            </p:nvSpPr>
            <p:spPr>
              <a:xfrm flipH="1">
                <a:off x="3452814" y="4891083"/>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8" name="Oval 87"/>
              <p:cNvSpPr/>
              <p:nvPr/>
            </p:nvSpPr>
            <p:spPr>
              <a:xfrm flipH="1">
                <a:off x="3376614" y="4791070"/>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9" name="Oval 88"/>
              <p:cNvSpPr/>
              <p:nvPr/>
            </p:nvSpPr>
            <p:spPr>
              <a:xfrm flipH="1">
                <a:off x="3452814" y="5033957"/>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0" name="Oval 89"/>
              <p:cNvSpPr/>
              <p:nvPr/>
            </p:nvSpPr>
            <p:spPr>
              <a:xfrm flipH="1">
                <a:off x="4105275" y="5305419"/>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1" name="Oval 90"/>
              <p:cNvSpPr/>
              <p:nvPr/>
            </p:nvSpPr>
            <p:spPr>
              <a:xfrm flipH="1">
                <a:off x="5200650" y="5129207"/>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2" name="Oval 91"/>
              <p:cNvSpPr/>
              <p:nvPr/>
            </p:nvSpPr>
            <p:spPr>
              <a:xfrm flipH="1">
                <a:off x="5472112" y="3557583"/>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3" name="Oval 92"/>
              <p:cNvSpPr/>
              <p:nvPr/>
            </p:nvSpPr>
            <p:spPr>
              <a:xfrm flipH="1">
                <a:off x="2214565" y="2581271"/>
                <a:ext cx="76200" cy="762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4" name="Oval 93"/>
              <p:cNvSpPr/>
              <p:nvPr/>
            </p:nvSpPr>
            <p:spPr>
              <a:xfrm flipH="1">
                <a:off x="2228852" y="2452684"/>
                <a:ext cx="76200" cy="762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5" name="Oval 94"/>
              <p:cNvSpPr/>
              <p:nvPr/>
            </p:nvSpPr>
            <p:spPr>
              <a:xfrm flipH="1">
                <a:off x="2305051" y="2314571"/>
                <a:ext cx="76200" cy="762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6" name="Oval 95"/>
              <p:cNvSpPr/>
              <p:nvPr/>
            </p:nvSpPr>
            <p:spPr>
              <a:xfrm flipH="1">
                <a:off x="2514601" y="1562097"/>
                <a:ext cx="76200" cy="762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7" name="Oval 96"/>
              <p:cNvSpPr/>
              <p:nvPr/>
            </p:nvSpPr>
            <p:spPr>
              <a:xfrm flipH="1">
                <a:off x="3233739" y="2571746"/>
                <a:ext cx="76200" cy="762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8" name="Oval 97"/>
              <p:cNvSpPr/>
              <p:nvPr/>
            </p:nvSpPr>
            <p:spPr>
              <a:xfrm flipH="1">
                <a:off x="2438401" y="2362196"/>
                <a:ext cx="76200" cy="762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9" name="Oval 98"/>
              <p:cNvSpPr/>
              <p:nvPr/>
            </p:nvSpPr>
            <p:spPr>
              <a:xfrm flipH="1">
                <a:off x="2433639" y="2314571"/>
                <a:ext cx="76200" cy="762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00" name="Oval 99"/>
              <p:cNvSpPr/>
              <p:nvPr/>
            </p:nvSpPr>
            <p:spPr>
              <a:xfrm flipH="1">
                <a:off x="3424239" y="3009896"/>
                <a:ext cx="76200" cy="762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01" name="Oval 100"/>
              <p:cNvSpPr/>
              <p:nvPr/>
            </p:nvSpPr>
            <p:spPr>
              <a:xfrm flipH="1">
                <a:off x="3581401" y="2824159"/>
                <a:ext cx="76200" cy="762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02" name="Oval 101"/>
              <p:cNvSpPr/>
              <p:nvPr/>
            </p:nvSpPr>
            <p:spPr>
              <a:xfrm flipH="1">
                <a:off x="3514726" y="2700334"/>
                <a:ext cx="76200" cy="762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03" name="Oval 102"/>
              <p:cNvSpPr/>
              <p:nvPr/>
            </p:nvSpPr>
            <p:spPr>
              <a:xfrm flipH="1">
                <a:off x="3914775" y="3328984"/>
                <a:ext cx="76200" cy="762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04" name="Oval 103"/>
              <p:cNvSpPr/>
              <p:nvPr/>
            </p:nvSpPr>
            <p:spPr>
              <a:xfrm flipH="1">
                <a:off x="3805238" y="3181346"/>
                <a:ext cx="76200" cy="762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05" name="Oval 104"/>
              <p:cNvSpPr/>
              <p:nvPr/>
            </p:nvSpPr>
            <p:spPr>
              <a:xfrm flipH="1">
                <a:off x="3690939" y="3062284"/>
                <a:ext cx="76200" cy="762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06" name="Oval 105"/>
              <p:cNvSpPr/>
              <p:nvPr/>
            </p:nvSpPr>
            <p:spPr>
              <a:xfrm flipH="1">
                <a:off x="3652839" y="2957509"/>
                <a:ext cx="76200" cy="762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07" name="Oval 106"/>
              <p:cNvSpPr/>
              <p:nvPr/>
            </p:nvSpPr>
            <p:spPr>
              <a:xfrm flipH="1">
                <a:off x="4200525" y="3667120"/>
                <a:ext cx="76200" cy="762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08" name="Oval 107"/>
              <p:cNvSpPr/>
              <p:nvPr/>
            </p:nvSpPr>
            <p:spPr>
              <a:xfrm flipH="1">
                <a:off x="4095750" y="3562345"/>
                <a:ext cx="76200" cy="762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09" name="Oval 108"/>
              <p:cNvSpPr/>
              <p:nvPr/>
            </p:nvSpPr>
            <p:spPr>
              <a:xfrm flipH="1">
                <a:off x="4024313" y="3443284"/>
                <a:ext cx="76200" cy="762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10" name="Oval 109"/>
              <p:cNvSpPr/>
              <p:nvPr/>
            </p:nvSpPr>
            <p:spPr>
              <a:xfrm flipH="1">
                <a:off x="4576763" y="4048120"/>
                <a:ext cx="76200" cy="762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11" name="Oval 110"/>
              <p:cNvSpPr/>
              <p:nvPr/>
            </p:nvSpPr>
            <p:spPr>
              <a:xfrm flipH="1">
                <a:off x="4438650" y="3938583"/>
                <a:ext cx="76200" cy="762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12" name="Oval 111"/>
              <p:cNvSpPr/>
              <p:nvPr/>
            </p:nvSpPr>
            <p:spPr>
              <a:xfrm flipH="1">
                <a:off x="4329113" y="3809995"/>
                <a:ext cx="76200" cy="762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13" name="Oval 112"/>
              <p:cNvSpPr/>
              <p:nvPr/>
            </p:nvSpPr>
            <p:spPr>
              <a:xfrm flipH="1">
                <a:off x="6338887" y="3209921"/>
                <a:ext cx="76200" cy="762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14" name="Oval 113"/>
              <p:cNvSpPr/>
              <p:nvPr/>
            </p:nvSpPr>
            <p:spPr>
              <a:xfrm flipH="1">
                <a:off x="6296024" y="3295646"/>
                <a:ext cx="76200" cy="762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15" name="Oval 114"/>
              <p:cNvSpPr/>
              <p:nvPr/>
            </p:nvSpPr>
            <p:spPr>
              <a:xfrm flipH="1">
                <a:off x="6257924" y="3362321"/>
                <a:ext cx="76200" cy="762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16" name="Oval 115"/>
              <p:cNvSpPr/>
              <p:nvPr/>
            </p:nvSpPr>
            <p:spPr>
              <a:xfrm flipH="1">
                <a:off x="4719638" y="4186233"/>
                <a:ext cx="76200" cy="762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17" name="Oval 116"/>
              <p:cNvSpPr/>
              <p:nvPr/>
            </p:nvSpPr>
            <p:spPr>
              <a:xfrm flipH="1">
                <a:off x="6400799" y="2986084"/>
                <a:ext cx="76200" cy="762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18" name="Oval 117"/>
              <p:cNvSpPr/>
              <p:nvPr/>
            </p:nvSpPr>
            <p:spPr>
              <a:xfrm flipH="1">
                <a:off x="6391274" y="3062284"/>
                <a:ext cx="76200" cy="762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19" name="Oval 118"/>
              <p:cNvSpPr/>
              <p:nvPr/>
            </p:nvSpPr>
            <p:spPr>
              <a:xfrm flipH="1">
                <a:off x="6367462" y="3152771"/>
                <a:ext cx="76200" cy="762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20" name="Oval 119"/>
              <p:cNvSpPr/>
              <p:nvPr/>
            </p:nvSpPr>
            <p:spPr>
              <a:xfrm flipH="1">
                <a:off x="5772149" y="3352796"/>
                <a:ext cx="76200" cy="762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21" name="Oval 120"/>
              <p:cNvSpPr/>
              <p:nvPr/>
            </p:nvSpPr>
            <p:spPr>
              <a:xfrm flipH="1">
                <a:off x="6415087" y="2900359"/>
                <a:ext cx="76200" cy="762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22" name="Oval 121"/>
              <p:cNvSpPr/>
              <p:nvPr/>
            </p:nvSpPr>
            <p:spPr>
              <a:xfrm flipH="1">
                <a:off x="6805612" y="2700334"/>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23" name="Oval 122"/>
              <p:cNvSpPr/>
              <p:nvPr/>
            </p:nvSpPr>
            <p:spPr>
              <a:xfrm flipH="1">
                <a:off x="6534149" y="2852734"/>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24" name="Oval 123"/>
              <p:cNvSpPr/>
              <p:nvPr/>
            </p:nvSpPr>
            <p:spPr>
              <a:xfrm flipH="1">
                <a:off x="6648449" y="2547934"/>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25" name="Oval 124"/>
              <p:cNvSpPr/>
              <p:nvPr/>
            </p:nvSpPr>
            <p:spPr>
              <a:xfrm flipH="1">
                <a:off x="6376987" y="2347909"/>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26" name="Oval 125"/>
              <p:cNvSpPr/>
              <p:nvPr/>
            </p:nvSpPr>
            <p:spPr>
              <a:xfrm flipH="1">
                <a:off x="6900862" y="2947984"/>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27" name="Oval 126"/>
              <p:cNvSpPr/>
              <p:nvPr/>
            </p:nvSpPr>
            <p:spPr>
              <a:xfrm flipH="1">
                <a:off x="6857999" y="2828921"/>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28" name="Oval 127"/>
              <p:cNvSpPr/>
              <p:nvPr/>
            </p:nvSpPr>
            <p:spPr>
              <a:xfrm flipH="1">
                <a:off x="7562848" y="2743196"/>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29" name="Oval 128"/>
              <p:cNvSpPr/>
              <p:nvPr/>
            </p:nvSpPr>
            <p:spPr>
              <a:xfrm flipH="1">
                <a:off x="7439023" y="2138359"/>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30" name="Oval 129"/>
              <p:cNvSpPr/>
              <p:nvPr/>
            </p:nvSpPr>
            <p:spPr>
              <a:xfrm flipH="1">
                <a:off x="7143748" y="3676645"/>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31" name="Oval 130"/>
              <p:cNvSpPr/>
              <p:nvPr/>
            </p:nvSpPr>
            <p:spPr>
              <a:xfrm flipH="1">
                <a:off x="7010398" y="3324221"/>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32" name="Oval 131"/>
              <p:cNvSpPr/>
              <p:nvPr/>
            </p:nvSpPr>
            <p:spPr>
              <a:xfrm flipH="1">
                <a:off x="6996111" y="3190871"/>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33" name="Oval 132"/>
              <p:cNvSpPr/>
              <p:nvPr/>
            </p:nvSpPr>
            <p:spPr>
              <a:xfrm flipH="1">
                <a:off x="6953248" y="3067046"/>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34" name="Oval 133"/>
              <p:cNvSpPr/>
              <p:nvPr/>
            </p:nvSpPr>
            <p:spPr>
              <a:xfrm flipH="1">
                <a:off x="7339011" y="4171945"/>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35" name="Oval 134"/>
              <p:cNvSpPr/>
              <p:nvPr/>
            </p:nvSpPr>
            <p:spPr>
              <a:xfrm flipH="1">
                <a:off x="7296148" y="4048120"/>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36" name="Oval 135"/>
              <p:cNvSpPr/>
              <p:nvPr/>
            </p:nvSpPr>
            <p:spPr>
              <a:xfrm flipH="1">
                <a:off x="7219948" y="3929058"/>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37" name="Oval 136"/>
              <p:cNvSpPr/>
              <p:nvPr/>
            </p:nvSpPr>
            <p:spPr>
              <a:xfrm flipH="1">
                <a:off x="7196136" y="3809995"/>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38" name="Oval 137"/>
              <p:cNvSpPr/>
              <p:nvPr/>
            </p:nvSpPr>
            <p:spPr>
              <a:xfrm flipH="1">
                <a:off x="7605711" y="4176708"/>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39" name="Oval 138"/>
              <p:cNvSpPr/>
              <p:nvPr/>
            </p:nvSpPr>
            <p:spPr>
              <a:xfrm flipH="1">
                <a:off x="7529511" y="4300533"/>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40" name="Oval 139"/>
              <p:cNvSpPr/>
              <p:nvPr/>
            </p:nvSpPr>
            <p:spPr>
              <a:xfrm flipH="1">
                <a:off x="7058023" y="3448046"/>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41" name="Oval 140"/>
              <p:cNvSpPr/>
              <p:nvPr/>
            </p:nvSpPr>
            <p:spPr>
              <a:xfrm flipH="1">
                <a:off x="4781550" y="4019545"/>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
          <p:nvSpPr>
            <p:cNvPr id="12" name="Oval 11"/>
            <p:cNvSpPr/>
            <p:nvPr/>
          </p:nvSpPr>
          <p:spPr>
            <a:xfrm flipH="1">
              <a:off x="2619376" y="2095497"/>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3" name="Oval 12"/>
            <p:cNvSpPr/>
            <p:nvPr/>
          </p:nvSpPr>
          <p:spPr>
            <a:xfrm flipH="1">
              <a:off x="2438401" y="2438396"/>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4" name="Oval 13"/>
            <p:cNvSpPr/>
            <p:nvPr/>
          </p:nvSpPr>
          <p:spPr>
            <a:xfrm flipH="1">
              <a:off x="2438401" y="2266946"/>
              <a:ext cx="76200" cy="762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5" name="4-Point Star 14"/>
            <p:cNvSpPr/>
            <p:nvPr/>
          </p:nvSpPr>
          <p:spPr>
            <a:xfrm>
              <a:off x="1990727" y="1800222"/>
              <a:ext cx="152400" cy="152400"/>
            </a:xfrm>
            <a:prstGeom prst="star4">
              <a:avLst/>
            </a:prstGeom>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6" name="4-Point Star 15"/>
            <p:cNvSpPr/>
            <p:nvPr/>
          </p:nvSpPr>
          <p:spPr>
            <a:xfrm>
              <a:off x="2714626" y="2076447"/>
              <a:ext cx="152400" cy="152400"/>
            </a:xfrm>
            <a:prstGeom prst="star4">
              <a:avLst/>
            </a:prstGeom>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7" name="4-Point Star 16"/>
            <p:cNvSpPr/>
            <p:nvPr/>
          </p:nvSpPr>
          <p:spPr>
            <a:xfrm>
              <a:off x="1857377" y="2924171"/>
              <a:ext cx="152400" cy="152400"/>
            </a:xfrm>
            <a:prstGeom prst="star4">
              <a:avLst/>
            </a:prstGeom>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8" name="4-Point Star 17"/>
            <p:cNvSpPr/>
            <p:nvPr/>
          </p:nvSpPr>
          <p:spPr>
            <a:xfrm>
              <a:off x="2828926" y="2219321"/>
              <a:ext cx="152400" cy="152400"/>
            </a:xfrm>
            <a:prstGeom prst="star4">
              <a:avLst/>
            </a:prstGeom>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9" name="4-Point Star 18"/>
            <p:cNvSpPr/>
            <p:nvPr/>
          </p:nvSpPr>
          <p:spPr>
            <a:xfrm>
              <a:off x="2847976" y="2714621"/>
              <a:ext cx="152400" cy="152400"/>
            </a:xfrm>
            <a:prstGeom prst="star4">
              <a:avLst/>
            </a:prstGeom>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0" name="4-Point Star 19"/>
            <p:cNvSpPr/>
            <p:nvPr/>
          </p:nvSpPr>
          <p:spPr>
            <a:xfrm>
              <a:off x="3133726" y="2590796"/>
              <a:ext cx="152400" cy="152400"/>
            </a:xfrm>
            <a:prstGeom prst="star4">
              <a:avLst/>
            </a:prstGeom>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1" name="4-Point Star 20"/>
            <p:cNvSpPr/>
            <p:nvPr/>
          </p:nvSpPr>
          <p:spPr>
            <a:xfrm>
              <a:off x="3295651" y="2362196"/>
              <a:ext cx="152400" cy="152400"/>
            </a:xfrm>
            <a:prstGeom prst="star4">
              <a:avLst/>
            </a:prstGeom>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2" name="4-Point Star 21"/>
            <p:cNvSpPr/>
            <p:nvPr/>
          </p:nvSpPr>
          <p:spPr>
            <a:xfrm>
              <a:off x="6248399" y="2247896"/>
              <a:ext cx="152400" cy="152400"/>
            </a:xfrm>
            <a:prstGeom prst="star4">
              <a:avLst/>
            </a:prstGeom>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3" name="Oval 22"/>
            <p:cNvSpPr/>
            <p:nvPr/>
          </p:nvSpPr>
          <p:spPr>
            <a:xfrm flipH="1">
              <a:off x="7315198" y="5333994"/>
              <a:ext cx="76200" cy="762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4" name="4-Point Star 23"/>
            <p:cNvSpPr/>
            <p:nvPr/>
          </p:nvSpPr>
          <p:spPr>
            <a:xfrm>
              <a:off x="3000376" y="2419346"/>
              <a:ext cx="152400" cy="152400"/>
            </a:xfrm>
            <a:prstGeom prst="star4">
              <a:avLst/>
            </a:prstGeom>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5" name="4-Point Star 24"/>
            <p:cNvSpPr/>
            <p:nvPr/>
          </p:nvSpPr>
          <p:spPr>
            <a:xfrm>
              <a:off x="2400301" y="2400296"/>
              <a:ext cx="152400" cy="152400"/>
            </a:xfrm>
            <a:prstGeom prst="star4">
              <a:avLst/>
            </a:prstGeom>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6" name="4-Point Star 25"/>
            <p:cNvSpPr/>
            <p:nvPr/>
          </p:nvSpPr>
          <p:spPr>
            <a:xfrm>
              <a:off x="2828926" y="2428871"/>
              <a:ext cx="152400" cy="152400"/>
            </a:xfrm>
            <a:prstGeom prst="star4">
              <a:avLst/>
            </a:prstGeom>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Tree>
    <p:extLst>
      <p:ext uri="{BB962C8B-B14F-4D97-AF65-F5344CB8AC3E}">
        <p14:creationId xmlns:p14="http://schemas.microsoft.com/office/powerpoint/2010/main" val="361160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200"/>
                                        </p:tgtEl>
                                        <p:attrNameLst>
                                          <p:attrName>style.visibility</p:attrName>
                                        </p:attrNameLst>
                                      </p:cBhvr>
                                      <p:to>
                                        <p:strVal val="visible"/>
                                      </p:to>
                                    </p:set>
                                    <p:animEffect transition="in" filter="fade">
                                      <p:cBhvr>
                                        <p:cTn id="12" dur="2000"/>
                                        <p:tgtEl>
                                          <p:spTgt spid="82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3"/>
          <p:cNvSpPr>
            <a:spLocks noGrp="1"/>
          </p:cNvSpPr>
          <p:nvPr>
            <p:ph type="title"/>
          </p:nvPr>
        </p:nvSpPr>
        <p:spPr>
          <a:xfrm>
            <a:off x="2147970" y="81643"/>
            <a:ext cx="4786230" cy="738658"/>
          </a:xfrm>
        </p:spPr>
        <p:txBody>
          <a:bodyPr/>
          <a:lstStyle/>
          <a:p>
            <a:r>
              <a:rPr lang="en-US" dirty="0" smtClean="0">
                <a:ea typeface="ＭＳ Ｐゴシック" pitchFamily="34" charset="-128"/>
              </a:rPr>
              <a:t>Requirement: Coverage of Oceans and Continents</a:t>
            </a:r>
          </a:p>
        </p:txBody>
      </p:sp>
      <p:sp>
        <p:nvSpPr>
          <p:cNvPr id="15363" name="TextBox 89"/>
          <p:cNvSpPr txBox="1">
            <a:spLocks noChangeArrowheads="1"/>
          </p:cNvSpPr>
          <p:nvPr/>
        </p:nvSpPr>
        <p:spPr bwMode="auto">
          <a:xfrm>
            <a:off x="160421" y="995023"/>
            <a:ext cx="4892842" cy="5314742"/>
          </a:xfrm>
          <a:prstGeom prst="rect">
            <a:avLst/>
          </a:prstGeom>
          <a:noFill/>
          <a:ln w="9525">
            <a:noFill/>
            <a:miter lim="800000"/>
            <a:headEnd/>
            <a:tailEnd/>
          </a:ln>
        </p:spPr>
        <p:txBody>
          <a:bodyPr wrap="square" lIns="96981" tIns="48491" rIns="96981" bIns="48491">
            <a:spAutoFit/>
          </a:bodyPr>
          <a:lstStyle/>
          <a:p>
            <a:pPr marL="188575" lvl="1" indent="-188575">
              <a:spcAft>
                <a:spcPts val="636"/>
              </a:spcAft>
              <a:buFont typeface="Arial" pitchFamily="34" charset="0"/>
              <a:buChar char="•"/>
            </a:pPr>
            <a:r>
              <a:rPr lang="en-US" sz="2000" dirty="0" smtClean="0"/>
              <a:t>The ocean covers 70% of the Earth and absorb/emit 10 times more CO</a:t>
            </a:r>
            <a:r>
              <a:rPr lang="en-US" sz="2000" baseline="-25000" dirty="0" smtClean="0"/>
              <a:t>2</a:t>
            </a:r>
            <a:r>
              <a:rPr lang="en-US" sz="2000" dirty="0" smtClean="0"/>
              <a:t> than all human activities combined</a:t>
            </a:r>
          </a:p>
          <a:p>
            <a:pPr marL="188575" lvl="1" indent="-188575">
              <a:spcAft>
                <a:spcPts val="636"/>
              </a:spcAft>
              <a:buFont typeface="Arial" pitchFamily="34" charset="0"/>
              <a:buChar char="•"/>
            </a:pPr>
            <a:r>
              <a:rPr lang="en-US" sz="2000" dirty="0" smtClean="0"/>
              <a:t>Coverage of the oceans is essential to minimize </a:t>
            </a:r>
            <a:r>
              <a:rPr lang="en-US" sz="2000" dirty="0"/>
              <a:t>errors </a:t>
            </a:r>
            <a:r>
              <a:rPr lang="en-US" sz="2000" dirty="0" smtClean="0"/>
              <a:t>from </a:t>
            </a:r>
            <a:r>
              <a:rPr lang="en-US" sz="2000" dirty="0"/>
              <a:t>CO</a:t>
            </a:r>
            <a:r>
              <a:rPr lang="en-US" sz="2000" baseline="-25000" dirty="0"/>
              <a:t>2</a:t>
            </a:r>
            <a:r>
              <a:rPr lang="en-US" sz="2000" dirty="0"/>
              <a:t> </a:t>
            </a:r>
            <a:r>
              <a:rPr lang="en-US" sz="2000" dirty="0" smtClean="0"/>
              <a:t>transport in and </a:t>
            </a:r>
            <a:r>
              <a:rPr lang="en-US" sz="2000" dirty="0"/>
              <a:t>out </a:t>
            </a:r>
            <a:r>
              <a:rPr lang="en-US" sz="2000" dirty="0" smtClean="0"/>
              <a:t>of the observed domain</a:t>
            </a:r>
          </a:p>
          <a:p>
            <a:pPr marL="249188" lvl="2" indent="-249188">
              <a:spcAft>
                <a:spcPts val="636"/>
              </a:spcAft>
              <a:buFont typeface="Arial" pitchFamily="34" charset="0"/>
              <a:buChar char="•"/>
            </a:pPr>
            <a:endParaRPr lang="en-US" sz="1200" dirty="0"/>
          </a:p>
          <a:p>
            <a:r>
              <a:rPr lang="en-US" sz="2000" dirty="0" smtClean="0"/>
              <a:t>Near IR solar measurements of CO</a:t>
            </a:r>
            <a:r>
              <a:rPr lang="en-US" sz="2000" baseline="-25000" dirty="0" smtClean="0"/>
              <a:t>2</a:t>
            </a:r>
            <a:r>
              <a:rPr lang="en-US" sz="2000" dirty="0" smtClean="0"/>
              <a:t> over the ocean are challenging</a:t>
            </a:r>
          </a:p>
          <a:p>
            <a:pPr marL="239086" indent="-239086">
              <a:buFont typeface="Arial" pitchFamily="34" charset="0"/>
              <a:buChar char="•"/>
            </a:pPr>
            <a:r>
              <a:rPr lang="en-US" sz="2000" dirty="0" smtClean="0"/>
              <a:t>Typical nadir </a:t>
            </a:r>
            <a:r>
              <a:rPr lang="en-US" sz="2000" dirty="0" err="1" smtClean="0"/>
              <a:t>reflectances</a:t>
            </a:r>
            <a:r>
              <a:rPr lang="en-US" sz="2000" dirty="0" smtClean="0"/>
              <a:t>: 0.5 to 1%</a:t>
            </a:r>
          </a:p>
          <a:p>
            <a:pPr marL="239086" indent="-239086">
              <a:buFont typeface="Arial" pitchFamily="34" charset="0"/>
              <a:buChar char="•"/>
            </a:pPr>
            <a:r>
              <a:rPr lang="en-US" sz="2000" dirty="0" smtClean="0"/>
              <a:t>Most of the sunlight is reflected into a narrow range of angles, producing the familiar “glint” spot</a:t>
            </a:r>
          </a:p>
          <a:p>
            <a:pPr marL="239086" indent="-239086">
              <a:buFont typeface="Arial" pitchFamily="34" charset="0"/>
              <a:buChar char="•"/>
            </a:pPr>
            <a:endParaRPr lang="en-US" sz="1200" dirty="0"/>
          </a:p>
          <a:p>
            <a:pPr marL="239086" indent="-239086"/>
            <a:r>
              <a:rPr lang="en-US" sz="2000" dirty="0" smtClean="0"/>
              <a:t>Glint and nadir measurements can be combined to optimize sensitivity over both oceans and continents</a:t>
            </a:r>
          </a:p>
        </p:txBody>
      </p:sp>
      <p:pic>
        <p:nvPicPr>
          <p:cNvPr id="15364" name="Picture 2"/>
          <p:cNvPicPr>
            <a:picLocks noChangeAspect="1" noChangeArrowheads="1"/>
          </p:cNvPicPr>
          <p:nvPr/>
        </p:nvPicPr>
        <p:blipFill>
          <a:blip r:embed="rId3" cstate="print"/>
          <a:srcRect/>
          <a:stretch>
            <a:fillRect/>
          </a:stretch>
        </p:blipFill>
        <p:spPr bwMode="auto">
          <a:xfrm>
            <a:off x="5133474" y="979714"/>
            <a:ext cx="3769895" cy="2206059"/>
          </a:xfrm>
          <a:prstGeom prst="rect">
            <a:avLst/>
          </a:prstGeom>
          <a:noFill/>
          <a:ln w="9525">
            <a:noFill/>
            <a:miter lim="800000"/>
            <a:headEnd/>
            <a:tailEnd/>
          </a:ln>
        </p:spPr>
      </p:pic>
      <p:pic>
        <p:nvPicPr>
          <p:cNvPr id="15365" name="Picture 3"/>
          <p:cNvPicPr>
            <a:picLocks noChangeAspect="1" noChangeArrowheads="1"/>
          </p:cNvPicPr>
          <p:nvPr/>
        </p:nvPicPr>
        <p:blipFill>
          <a:blip r:embed="rId4" cstate="print"/>
          <a:srcRect/>
          <a:stretch>
            <a:fillRect/>
          </a:stretch>
        </p:blipFill>
        <p:spPr bwMode="auto">
          <a:xfrm>
            <a:off x="5121776" y="3347357"/>
            <a:ext cx="3781593" cy="2204357"/>
          </a:xfrm>
          <a:prstGeom prst="rect">
            <a:avLst/>
          </a:prstGeom>
          <a:noFill/>
          <a:ln w="9525">
            <a:noFill/>
            <a:miter lim="800000"/>
            <a:headEnd/>
            <a:tailEnd/>
          </a:ln>
        </p:spPr>
      </p:pic>
      <p:pic>
        <p:nvPicPr>
          <p:cNvPr id="15366" name="Picture 4"/>
          <p:cNvPicPr>
            <a:picLocks noChangeAspect="1" noChangeArrowheads="1"/>
          </p:cNvPicPr>
          <p:nvPr/>
        </p:nvPicPr>
        <p:blipFill>
          <a:blip r:embed="rId5" cstate="print"/>
          <a:srcRect/>
          <a:stretch>
            <a:fillRect/>
          </a:stretch>
        </p:blipFill>
        <p:spPr bwMode="auto">
          <a:xfrm>
            <a:off x="5078330" y="5633357"/>
            <a:ext cx="3905249" cy="244929"/>
          </a:xfrm>
          <a:prstGeom prst="rect">
            <a:avLst/>
          </a:prstGeom>
          <a:noFill/>
          <a:ln w="9525">
            <a:noFill/>
            <a:miter lim="800000"/>
            <a:headEnd/>
            <a:tailEnd/>
          </a:ln>
        </p:spPr>
      </p:pic>
      <p:sp>
        <p:nvSpPr>
          <p:cNvPr id="15367" name="TextBox 106"/>
          <p:cNvSpPr txBox="1">
            <a:spLocks noChangeArrowheads="1"/>
          </p:cNvSpPr>
          <p:nvPr/>
        </p:nvSpPr>
        <p:spPr bwMode="auto">
          <a:xfrm>
            <a:off x="5133474" y="5878286"/>
            <a:ext cx="4010526" cy="561295"/>
          </a:xfrm>
          <a:prstGeom prst="rect">
            <a:avLst/>
          </a:prstGeom>
          <a:noFill/>
          <a:ln w="9525">
            <a:noFill/>
            <a:miter lim="800000"/>
            <a:headEnd/>
            <a:tailEnd/>
          </a:ln>
        </p:spPr>
        <p:txBody>
          <a:bodyPr lIns="96981" tIns="48491" rIns="96981" bIns="48491">
            <a:spAutoFit/>
          </a:bodyPr>
          <a:lstStyle/>
          <a:p>
            <a:r>
              <a:rPr lang="en-US" sz="1500" dirty="0"/>
              <a:t>OCO single sounding random errors for nadir and glint [Baker et al. ACPD, 2008].</a:t>
            </a:r>
          </a:p>
        </p:txBody>
      </p:sp>
      <p:grpSp>
        <p:nvGrpSpPr>
          <p:cNvPr id="2" name="Group 91"/>
          <p:cNvGrpSpPr>
            <a:grpSpLocks/>
          </p:cNvGrpSpPr>
          <p:nvPr/>
        </p:nvGrpSpPr>
        <p:grpSpPr bwMode="auto">
          <a:xfrm>
            <a:off x="5106585" y="1959428"/>
            <a:ext cx="909204" cy="734786"/>
            <a:chOff x="381557" y="1666875"/>
            <a:chExt cx="1752441" cy="1391285"/>
          </a:xfrm>
        </p:grpSpPr>
        <p:sp>
          <p:nvSpPr>
            <p:cNvPr id="9" name="Rectangle 10"/>
            <p:cNvSpPr>
              <a:spLocks noChangeArrowheads="1"/>
            </p:cNvSpPr>
            <p:nvPr/>
          </p:nvSpPr>
          <p:spPr bwMode="auto">
            <a:xfrm>
              <a:off x="402816" y="1966792"/>
              <a:ext cx="1647073" cy="908084"/>
            </a:xfrm>
            <a:prstGeom prst="rect">
              <a:avLst/>
            </a:prstGeom>
            <a:gradFill rotWithShape="1">
              <a:gsLst>
                <a:gs pos="0">
                  <a:srgbClr val="FFFFFF"/>
                </a:gs>
                <a:gs pos="100000">
                  <a:srgbClr val="77FAFD"/>
                </a:gs>
              </a:gsLst>
              <a:lin ang="5400000" scaled="1"/>
            </a:gradFill>
            <a:ln w="9525">
              <a:noFill/>
              <a:miter lim="800000"/>
              <a:headEnd/>
              <a:tailEnd/>
            </a:ln>
          </p:spPr>
          <p:txBody>
            <a:bodyPr wrap="none" anchor="ctr"/>
            <a:lstStyle/>
            <a:p>
              <a:endParaRPr lang="en-US"/>
            </a:p>
          </p:txBody>
        </p:sp>
        <p:sp>
          <p:nvSpPr>
            <p:cNvPr id="10" name="AutoShape 11"/>
            <p:cNvSpPr>
              <a:spLocks noChangeArrowheads="1"/>
            </p:cNvSpPr>
            <p:nvPr/>
          </p:nvSpPr>
          <p:spPr bwMode="auto">
            <a:xfrm rot="2858305">
              <a:off x="520176" y="2337163"/>
              <a:ext cx="1263543" cy="135870"/>
            </a:xfrm>
            <a:prstGeom prst="rightArrow">
              <a:avLst>
                <a:gd name="adj1" fmla="val 59750"/>
                <a:gd name="adj2" fmla="val 178545"/>
              </a:avLst>
            </a:prstGeom>
            <a:solidFill>
              <a:srgbClr val="FFFF00"/>
            </a:solidFill>
            <a:ln w="9525">
              <a:noFill/>
              <a:miter lim="800000"/>
              <a:headEnd/>
              <a:tailEnd/>
            </a:ln>
          </p:spPr>
          <p:txBody>
            <a:bodyPr wrap="none" anchor="ctr"/>
            <a:lstStyle/>
            <a:p>
              <a:endParaRPr lang="en-US"/>
            </a:p>
          </p:txBody>
        </p:sp>
        <p:sp>
          <p:nvSpPr>
            <p:cNvPr id="11" name="AutoShape 12"/>
            <p:cNvSpPr>
              <a:spLocks noChangeArrowheads="1"/>
            </p:cNvSpPr>
            <p:nvPr/>
          </p:nvSpPr>
          <p:spPr bwMode="auto">
            <a:xfrm rot="18741695" flipV="1">
              <a:off x="1441132" y="2517615"/>
              <a:ext cx="770159" cy="63776"/>
            </a:xfrm>
            <a:prstGeom prst="rightArrow">
              <a:avLst>
                <a:gd name="adj1" fmla="val 55806"/>
                <a:gd name="adj2" fmla="val 183991"/>
              </a:avLst>
            </a:prstGeom>
            <a:solidFill>
              <a:srgbClr val="FFFF00"/>
            </a:solidFill>
            <a:ln w="9525">
              <a:noFill/>
              <a:miter lim="800000"/>
              <a:headEnd/>
              <a:tailEnd/>
            </a:ln>
          </p:spPr>
          <p:txBody>
            <a:bodyPr wrap="none" anchor="ctr"/>
            <a:lstStyle/>
            <a:p>
              <a:endParaRPr lang="en-US"/>
            </a:p>
          </p:txBody>
        </p:sp>
        <p:sp>
          <p:nvSpPr>
            <p:cNvPr id="12" name="AutoShape 13"/>
            <p:cNvSpPr>
              <a:spLocks noChangeArrowheads="1"/>
            </p:cNvSpPr>
            <p:nvPr/>
          </p:nvSpPr>
          <p:spPr bwMode="auto">
            <a:xfrm rot="20394498" flipV="1">
              <a:off x="1552624" y="2764722"/>
              <a:ext cx="295771" cy="58317"/>
            </a:xfrm>
            <a:prstGeom prst="rightArrow">
              <a:avLst>
                <a:gd name="adj1" fmla="val 55806"/>
                <a:gd name="adj2" fmla="val 77509"/>
              </a:avLst>
            </a:prstGeom>
            <a:solidFill>
              <a:srgbClr val="FFFF00"/>
            </a:solidFill>
            <a:ln w="9525">
              <a:noFill/>
              <a:miter lim="800000"/>
              <a:headEnd/>
              <a:tailEnd/>
            </a:ln>
          </p:spPr>
          <p:txBody>
            <a:bodyPr wrap="none" anchor="ctr"/>
            <a:lstStyle/>
            <a:p>
              <a:endParaRPr lang="en-US"/>
            </a:p>
          </p:txBody>
        </p:sp>
        <p:sp>
          <p:nvSpPr>
            <p:cNvPr id="13" name="AutoShape 14"/>
            <p:cNvSpPr>
              <a:spLocks noChangeArrowheads="1"/>
            </p:cNvSpPr>
            <p:nvPr/>
          </p:nvSpPr>
          <p:spPr bwMode="auto">
            <a:xfrm rot="940692" flipH="1" flipV="1">
              <a:off x="1256853" y="2786012"/>
              <a:ext cx="295771" cy="58317"/>
            </a:xfrm>
            <a:prstGeom prst="rightArrow">
              <a:avLst>
                <a:gd name="adj1" fmla="val 55806"/>
                <a:gd name="adj2" fmla="val 77509"/>
              </a:avLst>
            </a:prstGeom>
            <a:solidFill>
              <a:srgbClr val="FFFF00"/>
            </a:solidFill>
            <a:ln w="9525">
              <a:noFill/>
              <a:miter lim="800000"/>
              <a:headEnd/>
              <a:tailEnd/>
            </a:ln>
          </p:spPr>
          <p:txBody>
            <a:bodyPr wrap="none" anchor="ctr"/>
            <a:lstStyle/>
            <a:p>
              <a:endParaRPr lang="en-US"/>
            </a:p>
          </p:txBody>
        </p:sp>
        <p:sp>
          <p:nvSpPr>
            <p:cNvPr id="14" name="Freeform 15"/>
            <p:cNvSpPr>
              <a:spLocks/>
            </p:cNvSpPr>
            <p:nvPr/>
          </p:nvSpPr>
          <p:spPr bwMode="auto">
            <a:xfrm>
              <a:off x="381557" y="2844330"/>
              <a:ext cx="1673877" cy="186060"/>
            </a:xfrm>
            <a:custGeom>
              <a:avLst/>
              <a:gdLst>
                <a:gd name="T0" fmla="*/ 0 w 3708"/>
                <a:gd name="T1" fmla="*/ 0 h 419"/>
                <a:gd name="T2" fmla="*/ 0 w 3708"/>
                <a:gd name="T3" fmla="*/ 0 h 419"/>
                <a:gd name="T4" fmla="*/ 0 w 3708"/>
                <a:gd name="T5" fmla="*/ 0 h 419"/>
                <a:gd name="T6" fmla="*/ 0 w 3708"/>
                <a:gd name="T7" fmla="*/ 0 h 419"/>
                <a:gd name="T8" fmla="*/ 0 w 3708"/>
                <a:gd name="T9" fmla="*/ 0 h 419"/>
                <a:gd name="T10" fmla="*/ 0 w 3708"/>
                <a:gd name="T11" fmla="*/ 0 h 419"/>
                <a:gd name="T12" fmla="*/ 0 w 3708"/>
                <a:gd name="T13" fmla="*/ 0 h 419"/>
                <a:gd name="T14" fmla="*/ 0 w 3708"/>
                <a:gd name="T15" fmla="*/ 0 h 419"/>
                <a:gd name="T16" fmla="*/ 0 w 3708"/>
                <a:gd name="T17" fmla="*/ 0 h 419"/>
                <a:gd name="T18" fmla="*/ 0 w 3708"/>
                <a:gd name="T19" fmla="*/ 0 h 419"/>
                <a:gd name="T20" fmla="*/ 0 w 3708"/>
                <a:gd name="T21" fmla="*/ 0 h 419"/>
                <a:gd name="T22" fmla="*/ 0 w 3708"/>
                <a:gd name="T23" fmla="*/ 0 h 419"/>
                <a:gd name="T24" fmla="*/ 0 w 3708"/>
                <a:gd name="T25" fmla="*/ 0 h 419"/>
                <a:gd name="T26" fmla="*/ 0 w 3708"/>
                <a:gd name="T27" fmla="*/ 0 h 419"/>
                <a:gd name="T28" fmla="*/ 0 w 3708"/>
                <a:gd name="T29" fmla="*/ 0 h 419"/>
                <a:gd name="T30" fmla="*/ 0 w 3708"/>
                <a:gd name="T31" fmla="*/ 0 h 419"/>
                <a:gd name="T32" fmla="*/ 0 w 3708"/>
                <a:gd name="T33" fmla="*/ 0 h 419"/>
                <a:gd name="T34" fmla="*/ 0 w 3708"/>
                <a:gd name="T35" fmla="*/ 0 h 419"/>
                <a:gd name="T36" fmla="*/ 0 w 3708"/>
                <a:gd name="T37" fmla="*/ 0 h 419"/>
                <a:gd name="T38" fmla="*/ 0 w 3708"/>
                <a:gd name="T39" fmla="*/ 0 h 419"/>
                <a:gd name="T40" fmla="*/ 0 w 3708"/>
                <a:gd name="T41" fmla="*/ 0 h 419"/>
                <a:gd name="T42" fmla="*/ 0 w 3708"/>
                <a:gd name="T43" fmla="*/ 0 h 419"/>
                <a:gd name="T44" fmla="*/ 0 w 3708"/>
                <a:gd name="T45" fmla="*/ 0 h 419"/>
                <a:gd name="T46" fmla="*/ 0 w 3708"/>
                <a:gd name="T47" fmla="*/ 0 h 419"/>
                <a:gd name="T48" fmla="*/ 0 w 3708"/>
                <a:gd name="T49" fmla="*/ 0 h 419"/>
                <a:gd name="T50" fmla="*/ 0 w 3708"/>
                <a:gd name="T51" fmla="*/ 0 h 419"/>
                <a:gd name="T52" fmla="*/ 0 w 3708"/>
                <a:gd name="T53" fmla="*/ 0 h 419"/>
                <a:gd name="T54" fmla="*/ 0 w 3708"/>
                <a:gd name="T55" fmla="*/ 0 h 419"/>
                <a:gd name="T56" fmla="*/ 0 w 3708"/>
                <a:gd name="T57" fmla="*/ 0 h 419"/>
                <a:gd name="T58" fmla="*/ 0 w 3708"/>
                <a:gd name="T59" fmla="*/ 0 h 419"/>
                <a:gd name="T60" fmla="*/ 0 w 3708"/>
                <a:gd name="T61" fmla="*/ 0 h 419"/>
                <a:gd name="T62" fmla="*/ 0 w 3708"/>
                <a:gd name="T63" fmla="*/ 0 h 419"/>
                <a:gd name="T64" fmla="*/ 0 w 3708"/>
                <a:gd name="T65" fmla="*/ 0 h 419"/>
                <a:gd name="T66" fmla="*/ 0 w 3708"/>
                <a:gd name="T67" fmla="*/ 0 h 419"/>
                <a:gd name="T68" fmla="*/ 0 w 3708"/>
                <a:gd name="T69" fmla="*/ 0 h 419"/>
                <a:gd name="T70" fmla="*/ 0 w 3708"/>
                <a:gd name="T71" fmla="*/ 0 h 419"/>
                <a:gd name="T72" fmla="*/ 0 w 3708"/>
                <a:gd name="T73" fmla="*/ 0 h 419"/>
                <a:gd name="T74" fmla="*/ 0 w 3708"/>
                <a:gd name="T75" fmla="*/ 0 h 419"/>
                <a:gd name="T76" fmla="*/ 0 w 3708"/>
                <a:gd name="T77" fmla="*/ 0 h 419"/>
                <a:gd name="T78" fmla="*/ 0 w 3708"/>
                <a:gd name="T79" fmla="*/ 0 h 419"/>
                <a:gd name="T80" fmla="*/ 0 w 3708"/>
                <a:gd name="T81" fmla="*/ 0 h 419"/>
                <a:gd name="T82" fmla="*/ 0 w 3708"/>
                <a:gd name="T83" fmla="*/ 0 h 419"/>
                <a:gd name="T84" fmla="*/ 0 w 3708"/>
                <a:gd name="T85" fmla="*/ 0 h 419"/>
                <a:gd name="T86" fmla="*/ 0 w 3708"/>
                <a:gd name="T87" fmla="*/ 0 h 419"/>
                <a:gd name="T88" fmla="*/ 0 w 3708"/>
                <a:gd name="T89" fmla="*/ 0 h 419"/>
                <a:gd name="T90" fmla="*/ 0 w 3708"/>
                <a:gd name="T91" fmla="*/ 0 h 419"/>
                <a:gd name="T92" fmla="*/ 0 w 3708"/>
                <a:gd name="T93" fmla="*/ 0 h 419"/>
                <a:gd name="T94" fmla="*/ 0 w 3708"/>
                <a:gd name="T95" fmla="*/ 0 h 419"/>
                <a:gd name="T96" fmla="*/ 0 w 3708"/>
                <a:gd name="T97" fmla="*/ 0 h 419"/>
                <a:gd name="T98" fmla="*/ 0 w 3708"/>
                <a:gd name="T99" fmla="*/ 0 h 419"/>
                <a:gd name="T100" fmla="*/ 0 w 3708"/>
                <a:gd name="T101" fmla="*/ 0 h 419"/>
                <a:gd name="T102" fmla="*/ 0 w 3708"/>
                <a:gd name="T103" fmla="*/ 0 h 419"/>
                <a:gd name="T104" fmla="*/ 0 w 3708"/>
                <a:gd name="T105" fmla="*/ 0 h 419"/>
                <a:gd name="T106" fmla="*/ 0 w 3708"/>
                <a:gd name="T107" fmla="*/ 0 h 419"/>
                <a:gd name="T108" fmla="*/ 0 w 3708"/>
                <a:gd name="T109" fmla="*/ 0 h 419"/>
                <a:gd name="T110" fmla="*/ 0 w 3708"/>
                <a:gd name="T111" fmla="*/ 0 h 419"/>
                <a:gd name="T112" fmla="*/ 0 w 3708"/>
                <a:gd name="T113" fmla="*/ 0 h 41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708"/>
                <a:gd name="T172" fmla="*/ 0 h 419"/>
                <a:gd name="T173" fmla="*/ 3708 w 3708"/>
                <a:gd name="T174" fmla="*/ 419 h 41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708" h="419">
                  <a:moveTo>
                    <a:pt x="28" y="93"/>
                  </a:moveTo>
                  <a:cubicBezTo>
                    <a:pt x="50" y="75"/>
                    <a:pt x="34" y="57"/>
                    <a:pt x="59" y="47"/>
                  </a:cubicBezTo>
                  <a:cubicBezTo>
                    <a:pt x="74" y="50"/>
                    <a:pt x="89" y="51"/>
                    <a:pt x="104" y="56"/>
                  </a:cubicBezTo>
                  <a:cubicBezTo>
                    <a:pt x="118" y="61"/>
                    <a:pt x="147" y="75"/>
                    <a:pt x="147" y="75"/>
                  </a:cubicBezTo>
                  <a:cubicBezTo>
                    <a:pt x="175" y="64"/>
                    <a:pt x="185" y="53"/>
                    <a:pt x="214" y="66"/>
                  </a:cubicBezTo>
                  <a:cubicBezTo>
                    <a:pt x="263" y="55"/>
                    <a:pt x="246" y="50"/>
                    <a:pt x="287" y="66"/>
                  </a:cubicBezTo>
                  <a:cubicBezTo>
                    <a:pt x="301" y="72"/>
                    <a:pt x="331" y="84"/>
                    <a:pt x="331" y="84"/>
                  </a:cubicBezTo>
                  <a:cubicBezTo>
                    <a:pt x="365" y="70"/>
                    <a:pt x="400" y="61"/>
                    <a:pt x="433" y="47"/>
                  </a:cubicBezTo>
                  <a:cubicBezTo>
                    <a:pt x="466" y="53"/>
                    <a:pt x="497" y="60"/>
                    <a:pt x="529" y="66"/>
                  </a:cubicBezTo>
                  <a:cubicBezTo>
                    <a:pt x="544" y="69"/>
                    <a:pt x="573" y="84"/>
                    <a:pt x="573" y="84"/>
                  </a:cubicBezTo>
                  <a:cubicBezTo>
                    <a:pt x="633" y="34"/>
                    <a:pt x="721" y="76"/>
                    <a:pt x="786" y="102"/>
                  </a:cubicBezTo>
                  <a:cubicBezTo>
                    <a:pt x="823" y="87"/>
                    <a:pt x="860" y="73"/>
                    <a:pt x="896" y="56"/>
                  </a:cubicBezTo>
                  <a:cubicBezTo>
                    <a:pt x="935" y="59"/>
                    <a:pt x="975" y="61"/>
                    <a:pt x="1013" y="66"/>
                  </a:cubicBezTo>
                  <a:cubicBezTo>
                    <a:pt x="1021" y="67"/>
                    <a:pt x="1028" y="76"/>
                    <a:pt x="1036" y="75"/>
                  </a:cubicBezTo>
                  <a:cubicBezTo>
                    <a:pt x="1059" y="72"/>
                    <a:pt x="1080" y="56"/>
                    <a:pt x="1101" y="47"/>
                  </a:cubicBezTo>
                  <a:cubicBezTo>
                    <a:pt x="1109" y="44"/>
                    <a:pt x="1123" y="38"/>
                    <a:pt x="1123" y="38"/>
                  </a:cubicBezTo>
                  <a:cubicBezTo>
                    <a:pt x="1175" y="99"/>
                    <a:pt x="1299" y="59"/>
                    <a:pt x="1344" y="56"/>
                  </a:cubicBezTo>
                  <a:cubicBezTo>
                    <a:pt x="1393" y="44"/>
                    <a:pt x="1439" y="53"/>
                    <a:pt x="1491" y="47"/>
                  </a:cubicBezTo>
                  <a:cubicBezTo>
                    <a:pt x="1541" y="26"/>
                    <a:pt x="1520" y="23"/>
                    <a:pt x="1557" y="38"/>
                  </a:cubicBezTo>
                  <a:cubicBezTo>
                    <a:pt x="1602" y="0"/>
                    <a:pt x="1553" y="28"/>
                    <a:pt x="1601" y="38"/>
                  </a:cubicBezTo>
                  <a:cubicBezTo>
                    <a:pt x="1608" y="40"/>
                    <a:pt x="1615" y="31"/>
                    <a:pt x="1622" y="29"/>
                  </a:cubicBezTo>
                  <a:cubicBezTo>
                    <a:pt x="1639" y="25"/>
                    <a:pt x="1657" y="23"/>
                    <a:pt x="1674" y="20"/>
                  </a:cubicBezTo>
                  <a:cubicBezTo>
                    <a:pt x="1712" y="50"/>
                    <a:pt x="1728" y="46"/>
                    <a:pt x="1769" y="29"/>
                  </a:cubicBezTo>
                  <a:cubicBezTo>
                    <a:pt x="1784" y="35"/>
                    <a:pt x="1799" y="41"/>
                    <a:pt x="1813" y="47"/>
                  </a:cubicBezTo>
                  <a:cubicBezTo>
                    <a:pt x="1821" y="50"/>
                    <a:pt x="1835" y="56"/>
                    <a:pt x="1835" y="56"/>
                  </a:cubicBezTo>
                  <a:cubicBezTo>
                    <a:pt x="1844" y="63"/>
                    <a:pt x="1866" y="86"/>
                    <a:pt x="1879" y="84"/>
                  </a:cubicBezTo>
                  <a:cubicBezTo>
                    <a:pt x="1895" y="82"/>
                    <a:pt x="1923" y="66"/>
                    <a:pt x="1923" y="66"/>
                  </a:cubicBezTo>
                  <a:cubicBezTo>
                    <a:pt x="1975" y="21"/>
                    <a:pt x="2037" y="41"/>
                    <a:pt x="2092" y="66"/>
                  </a:cubicBezTo>
                  <a:cubicBezTo>
                    <a:pt x="2125" y="51"/>
                    <a:pt x="2124" y="33"/>
                    <a:pt x="2159" y="47"/>
                  </a:cubicBezTo>
                  <a:cubicBezTo>
                    <a:pt x="2254" y="23"/>
                    <a:pt x="2135" y="47"/>
                    <a:pt x="2232" y="47"/>
                  </a:cubicBezTo>
                  <a:cubicBezTo>
                    <a:pt x="2241" y="47"/>
                    <a:pt x="2272" y="34"/>
                    <a:pt x="2283" y="29"/>
                  </a:cubicBezTo>
                  <a:cubicBezTo>
                    <a:pt x="2349" y="39"/>
                    <a:pt x="2416" y="43"/>
                    <a:pt x="2481" y="56"/>
                  </a:cubicBezTo>
                  <a:cubicBezTo>
                    <a:pt x="2493" y="53"/>
                    <a:pt x="2506" y="51"/>
                    <a:pt x="2518" y="47"/>
                  </a:cubicBezTo>
                  <a:cubicBezTo>
                    <a:pt x="2533" y="42"/>
                    <a:pt x="2562" y="29"/>
                    <a:pt x="2562" y="29"/>
                  </a:cubicBezTo>
                  <a:cubicBezTo>
                    <a:pt x="2599" y="38"/>
                    <a:pt x="2634" y="49"/>
                    <a:pt x="2672" y="56"/>
                  </a:cubicBezTo>
                  <a:cubicBezTo>
                    <a:pt x="2680" y="53"/>
                    <a:pt x="2688" y="51"/>
                    <a:pt x="2694" y="47"/>
                  </a:cubicBezTo>
                  <a:cubicBezTo>
                    <a:pt x="2702" y="42"/>
                    <a:pt x="2707" y="29"/>
                    <a:pt x="2716" y="29"/>
                  </a:cubicBezTo>
                  <a:cubicBezTo>
                    <a:pt x="2723" y="29"/>
                    <a:pt x="2726" y="41"/>
                    <a:pt x="2731" y="47"/>
                  </a:cubicBezTo>
                  <a:cubicBezTo>
                    <a:pt x="2753" y="74"/>
                    <a:pt x="2737" y="63"/>
                    <a:pt x="2767" y="75"/>
                  </a:cubicBezTo>
                  <a:cubicBezTo>
                    <a:pt x="2774" y="69"/>
                    <a:pt x="2799" y="44"/>
                    <a:pt x="2811" y="47"/>
                  </a:cubicBezTo>
                  <a:cubicBezTo>
                    <a:pt x="2827" y="51"/>
                    <a:pt x="2839" y="68"/>
                    <a:pt x="2855" y="75"/>
                  </a:cubicBezTo>
                  <a:cubicBezTo>
                    <a:pt x="2912" y="61"/>
                    <a:pt x="2996" y="71"/>
                    <a:pt x="3054" y="66"/>
                  </a:cubicBezTo>
                  <a:cubicBezTo>
                    <a:pt x="3086" y="51"/>
                    <a:pt x="3087" y="70"/>
                    <a:pt x="3120" y="56"/>
                  </a:cubicBezTo>
                  <a:cubicBezTo>
                    <a:pt x="3134" y="50"/>
                    <a:pt x="3164" y="38"/>
                    <a:pt x="3164" y="38"/>
                  </a:cubicBezTo>
                  <a:cubicBezTo>
                    <a:pt x="3173" y="40"/>
                    <a:pt x="3239" y="57"/>
                    <a:pt x="3245" y="56"/>
                  </a:cubicBezTo>
                  <a:cubicBezTo>
                    <a:pt x="3261" y="54"/>
                    <a:pt x="3274" y="35"/>
                    <a:pt x="3289" y="29"/>
                  </a:cubicBezTo>
                  <a:cubicBezTo>
                    <a:pt x="3303" y="35"/>
                    <a:pt x="3318" y="41"/>
                    <a:pt x="3332" y="47"/>
                  </a:cubicBezTo>
                  <a:cubicBezTo>
                    <a:pt x="3340" y="50"/>
                    <a:pt x="3355" y="56"/>
                    <a:pt x="3355" y="56"/>
                  </a:cubicBezTo>
                  <a:cubicBezTo>
                    <a:pt x="3372" y="53"/>
                    <a:pt x="3389" y="52"/>
                    <a:pt x="3406" y="47"/>
                  </a:cubicBezTo>
                  <a:cubicBezTo>
                    <a:pt x="3421" y="43"/>
                    <a:pt x="3450" y="29"/>
                    <a:pt x="3450" y="29"/>
                  </a:cubicBezTo>
                  <a:cubicBezTo>
                    <a:pt x="3513" y="54"/>
                    <a:pt x="3494" y="43"/>
                    <a:pt x="3560" y="29"/>
                  </a:cubicBezTo>
                  <a:cubicBezTo>
                    <a:pt x="3620" y="36"/>
                    <a:pt x="3642" y="29"/>
                    <a:pt x="3685" y="66"/>
                  </a:cubicBezTo>
                  <a:cubicBezTo>
                    <a:pt x="3708" y="182"/>
                    <a:pt x="3708" y="253"/>
                    <a:pt x="3677" y="367"/>
                  </a:cubicBezTo>
                  <a:cubicBezTo>
                    <a:pt x="3066" y="419"/>
                    <a:pt x="623" y="393"/>
                    <a:pt x="15" y="376"/>
                  </a:cubicBezTo>
                  <a:cubicBezTo>
                    <a:pt x="0" y="372"/>
                    <a:pt x="30" y="322"/>
                    <a:pt x="30" y="322"/>
                  </a:cubicBezTo>
                  <a:cubicBezTo>
                    <a:pt x="20" y="227"/>
                    <a:pt x="37" y="266"/>
                    <a:pt x="46" y="193"/>
                  </a:cubicBezTo>
                  <a:cubicBezTo>
                    <a:pt x="10" y="184"/>
                    <a:pt x="20" y="117"/>
                    <a:pt x="28" y="93"/>
                  </a:cubicBezTo>
                  <a:close/>
                </a:path>
              </a:pathLst>
            </a:custGeom>
            <a:solidFill>
              <a:srgbClr val="996633"/>
            </a:solidFill>
            <a:ln w="9525">
              <a:solidFill>
                <a:schemeClr val="tx1"/>
              </a:solidFill>
              <a:round/>
              <a:headEnd/>
              <a:tailEnd/>
            </a:ln>
          </p:spPr>
          <p:txBody>
            <a:bodyPr/>
            <a:lstStyle/>
            <a:p>
              <a:endParaRPr lang="en-US"/>
            </a:p>
          </p:txBody>
        </p:sp>
        <p:sp>
          <p:nvSpPr>
            <p:cNvPr id="15" name="Freeform 16"/>
            <p:cNvSpPr>
              <a:spLocks/>
            </p:cNvSpPr>
            <p:nvPr/>
          </p:nvSpPr>
          <p:spPr bwMode="auto">
            <a:xfrm>
              <a:off x="391724" y="2329656"/>
              <a:ext cx="1675726" cy="347127"/>
            </a:xfrm>
            <a:custGeom>
              <a:avLst/>
              <a:gdLst>
                <a:gd name="T0" fmla="*/ 0 w 3762"/>
                <a:gd name="T1" fmla="*/ 0 h 777"/>
                <a:gd name="T2" fmla="*/ 0 w 3762"/>
                <a:gd name="T3" fmla="*/ 0 h 777"/>
                <a:gd name="T4" fmla="*/ 0 w 3762"/>
                <a:gd name="T5" fmla="*/ 0 h 777"/>
                <a:gd name="T6" fmla="*/ 0 w 3762"/>
                <a:gd name="T7" fmla="*/ 0 h 777"/>
                <a:gd name="T8" fmla="*/ 0 w 3762"/>
                <a:gd name="T9" fmla="*/ 0 h 777"/>
                <a:gd name="T10" fmla="*/ 0 w 3762"/>
                <a:gd name="T11" fmla="*/ 0 h 777"/>
                <a:gd name="T12" fmla="*/ 0 w 3762"/>
                <a:gd name="T13" fmla="*/ 0 h 777"/>
                <a:gd name="T14" fmla="*/ 0 w 3762"/>
                <a:gd name="T15" fmla="*/ 0 h 777"/>
                <a:gd name="T16" fmla="*/ 0 w 3762"/>
                <a:gd name="T17" fmla="*/ 0 h 777"/>
                <a:gd name="T18" fmla="*/ 0 w 3762"/>
                <a:gd name="T19" fmla="*/ 0 h 777"/>
                <a:gd name="T20" fmla="*/ 0 w 3762"/>
                <a:gd name="T21" fmla="*/ 0 h 777"/>
                <a:gd name="T22" fmla="*/ 0 w 3762"/>
                <a:gd name="T23" fmla="*/ 0 h 777"/>
                <a:gd name="T24" fmla="*/ 0 w 3762"/>
                <a:gd name="T25" fmla="*/ 0 h 777"/>
                <a:gd name="T26" fmla="*/ 0 w 3762"/>
                <a:gd name="T27" fmla="*/ 0 h 777"/>
                <a:gd name="T28" fmla="*/ 0 w 3762"/>
                <a:gd name="T29" fmla="*/ 0 h 777"/>
                <a:gd name="T30" fmla="*/ 0 w 3762"/>
                <a:gd name="T31" fmla="*/ 0 h 777"/>
                <a:gd name="T32" fmla="*/ 0 w 3762"/>
                <a:gd name="T33" fmla="*/ 0 h 777"/>
                <a:gd name="T34" fmla="*/ 0 w 3762"/>
                <a:gd name="T35" fmla="*/ 0 h 777"/>
                <a:gd name="T36" fmla="*/ 0 w 3762"/>
                <a:gd name="T37" fmla="*/ 0 h 777"/>
                <a:gd name="T38" fmla="*/ 0 w 3762"/>
                <a:gd name="T39" fmla="*/ 0 h 777"/>
                <a:gd name="T40" fmla="*/ 0 w 3762"/>
                <a:gd name="T41" fmla="*/ 0 h 777"/>
                <a:gd name="T42" fmla="*/ 0 w 3762"/>
                <a:gd name="T43" fmla="*/ 0 h 777"/>
                <a:gd name="T44" fmla="*/ 0 w 3762"/>
                <a:gd name="T45" fmla="*/ 0 h 777"/>
                <a:gd name="T46" fmla="*/ 0 w 3762"/>
                <a:gd name="T47" fmla="*/ 0 h 777"/>
                <a:gd name="T48" fmla="*/ 0 w 3762"/>
                <a:gd name="T49" fmla="*/ 0 h 777"/>
                <a:gd name="T50" fmla="*/ 0 w 3762"/>
                <a:gd name="T51" fmla="*/ 0 h 777"/>
                <a:gd name="T52" fmla="*/ 0 w 3762"/>
                <a:gd name="T53" fmla="*/ 0 h 777"/>
                <a:gd name="T54" fmla="*/ 0 w 3762"/>
                <a:gd name="T55" fmla="*/ 0 h 777"/>
                <a:gd name="T56" fmla="*/ 0 w 3762"/>
                <a:gd name="T57" fmla="*/ 0 h 777"/>
                <a:gd name="T58" fmla="*/ 0 w 3762"/>
                <a:gd name="T59" fmla="*/ 0 h 777"/>
                <a:gd name="T60" fmla="*/ 0 w 3762"/>
                <a:gd name="T61" fmla="*/ 0 h 777"/>
                <a:gd name="T62" fmla="*/ 0 w 3762"/>
                <a:gd name="T63" fmla="*/ 0 h 777"/>
                <a:gd name="T64" fmla="*/ 0 w 3762"/>
                <a:gd name="T65" fmla="*/ 0 h 777"/>
                <a:gd name="T66" fmla="*/ 0 w 3762"/>
                <a:gd name="T67" fmla="*/ 0 h 777"/>
                <a:gd name="T68" fmla="*/ 0 w 3762"/>
                <a:gd name="T69" fmla="*/ 0 h 777"/>
                <a:gd name="T70" fmla="*/ 0 w 3762"/>
                <a:gd name="T71" fmla="*/ 0 h 777"/>
                <a:gd name="T72" fmla="*/ 0 w 3762"/>
                <a:gd name="T73" fmla="*/ 0 h 777"/>
                <a:gd name="T74" fmla="*/ 0 w 3762"/>
                <a:gd name="T75" fmla="*/ 0 h 777"/>
                <a:gd name="T76" fmla="*/ 0 w 3762"/>
                <a:gd name="T77" fmla="*/ 0 h 777"/>
                <a:gd name="T78" fmla="*/ 0 w 3762"/>
                <a:gd name="T79" fmla="*/ 0 h 777"/>
                <a:gd name="T80" fmla="*/ 0 w 3762"/>
                <a:gd name="T81" fmla="*/ 0 h 777"/>
                <a:gd name="T82" fmla="*/ 0 w 3762"/>
                <a:gd name="T83" fmla="*/ 0 h 777"/>
                <a:gd name="T84" fmla="*/ 0 w 3762"/>
                <a:gd name="T85" fmla="*/ 0 h 777"/>
                <a:gd name="T86" fmla="*/ 0 w 3762"/>
                <a:gd name="T87" fmla="*/ 0 h 777"/>
                <a:gd name="T88" fmla="*/ 0 w 3762"/>
                <a:gd name="T89" fmla="*/ 0 h 777"/>
                <a:gd name="T90" fmla="*/ 0 w 3762"/>
                <a:gd name="T91" fmla="*/ 0 h 777"/>
                <a:gd name="T92" fmla="*/ 0 w 3762"/>
                <a:gd name="T93" fmla="*/ 0 h 777"/>
                <a:gd name="T94" fmla="*/ 0 w 3762"/>
                <a:gd name="T95" fmla="*/ 0 h 777"/>
                <a:gd name="T96" fmla="*/ 0 w 3762"/>
                <a:gd name="T97" fmla="*/ 0 h 777"/>
                <a:gd name="T98" fmla="*/ 0 w 3762"/>
                <a:gd name="T99" fmla="*/ 0 h 77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762"/>
                <a:gd name="T151" fmla="*/ 0 h 777"/>
                <a:gd name="T152" fmla="*/ 3762 w 3762"/>
                <a:gd name="T153" fmla="*/ 777 h 77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762" h="777">
                  <a:moveTo>
                    <a:pt x="16" y="614"/>
                  </a:moveTo>
                  <a:cubicBezTo>
                    <a:pt x="74" y="633"/>
                    <a:pt x="130" y="656"/>
                    <a:pt x="186" y="679"/>
                  </a:cubicBezTo>
                  <a:cubicBezTo>
                    <a:pt x="213" y="690"/>
                    <a:pt x="267" y="712"/>
                    <a:pt x="267" y="712"/>
                  </a:cubicBezTo>
                  <a:cubicBezTo>
                    <a:pt x="316" y="712"/>
                    <a:pt x="365" y="714"/>
                    <a:pt x="414" y="712"/>
                  </a:cubicBezTo>
                  <a:cubicBezTo>
                    <a:pt x="460" y="709"/>
                    <a:pt x="531" y="685"/>
                    <a:pt x="580" y="676"/>
                  </a:cubicBezTo>
                  <a:cubicBezTo>
                    <a:pt x="719" y="698"/>
                    <a:pt x="667" y="676"/>
                    <a:pt x="801" y="717"/>
                  </a:cubicBezTo>
                  <a:cubicBezTo>
                    <a:pt x="834" y="716"/>
                    <a:pt x="932" y="740"/>
                    <a:pt x="966" y="736"/>
                  </a:cubicBezTo>
                  <a:cubicBezTo>
                    <a:pt x="986" y="733"/>
                    <a:pt x="1148" y="753"/>
                    <a:pt x="1162" y="747"/>
                  </a:cubicBezTo>
                  <a:cubicBezTo>
                    <a:pt x="1219" y="722"/>
                    <a:pt x="1371" y="737"/>
                    <a:pt x="1432" y="726"/>
                  </a:cubicBezTo>
                  <a:cubicBezTo>
                    <a:pt x="1505" y="742"/>
                    <a:pt x="1482" y="722"/>
                    <a:pt x="1558" y="735"/>
                  </a:cubicBezTo>
                  <a:cubicBezTo>
                    <a:pt x="1646" y="734"/>
                    <a:pt x="1720" y="725"/>
                    <a:pt x="1805" y="713"/>
                  </a:cubicBezTo>
                  <a:cubicBezTo>
                    <a:pt x="1998" y="736"/>
                    <a:pt x="2189" y="747"/>
                    <a:pt x="2382" y="720"/>
                  </a:cubicBezTo>
                  <a:cubicBezTo>
                    <a:pt x="2510" y="746"/>
                    <a:pt x="2533" y="746"/>
                    <a:pt x="2701" y="749"/>
                  </a:cubicBezTo>
                  <a:cubicBezTo>
                    <a:pt x="2747" y="737"/>
                    <a:pt x="2840" y="730"/>
                    <a:pt x="2840" y="730"/>
                  </a:cubicBezTo>
                  <a:cubicBezTo>
                    <a:pt x="2965" y="744"/>
                    <a:pt x="3077" y="777"/>
                    <a:pt x="3196" y="742"/>
                  </a:cubicBezTo>
                  <a:cubicBezTo>
                    <a:pt x="3280" y="760"/>
                    <a:pt x="3292" y="766"/>
                    <a:pt x="3387" y="763"/>
                  </a:cubicBezTo>
                  <a:cubicBezTo>
                    <a:pt x="3447" y="751"/>
                    <a:pt x="3505" y="734"/>
                    <a:pt x="3564" y="719"/>
                  </a:cubicBezTo>
                  <a:cubicBezTo>
                    <a:pt x="3606" y="729"/>
                    <a:pt x="3628" y="736"/>
                    <a:pt x="3662" y="761"/>
                  </a:cubicBezTo>
                  <a:cubicBezTo>
                    <a:pt x="3684" y="742"/>
                    <a:pt x="3708" y="729"/>
                    <a:pt x="3729" y="710"/>
                  </a:cubicBezTo>
                  <a:cubicBezTo>
                    <a:pt x="3730" y="707"/>
                    <a:pt x="3751" y="661"/>
                    <a:pt x="3751" y="657"/>
                  </a:cubicBezTo>
                  <a:cubicBezTo>
                    <a:pt x="3755" y="600"/>
                    <a:pt x="3733" y="499"/>
                    <a:pt x="3718" y="443"/>
                  </a:cubicBezTo>
                  <a:cubicBezTo>
                    <a:pt x="3726" y="362"/>
                    <a:pt x="3737" y="279"/>
                    <a:pt x="3742" y="197"/>
                  </a:cubicBezTo>
                  <a:cubicBezTo>
                    <a:pt x="3744" y="159"/>
                    <a:pt x="3762" y="113"/>
                    <a:pt x="3740" y="79"/>
                  </a:cubicBezTo>
                  <a:cubicBezTo>
                    <a:pt x="3728" y="61"/>
                    <a:pt x="3627" y="112"/>
                    <a:pt x="3608" y="123"/>
                  </a:cubicBezTo>
                  <a:cubicBezTo>
                    <a:pt x="3582" y="139"/>
                    <a:pt x="3526" y="132"/>
                    <a:pt x="3526" y="132"/>
                  </a:cubicBezTo>
                  <a:cubicBezTo>
                    <a:pt x="3418" y="116"/>
                    <a:pt x="3398" y="99"/>
                    <a:pt x="3291" y="79"/>
                  </a:cubicBezTo>
                  <a:cubicBezTo>
                    <a:pt x="3157" y="82"/>
                    <a:pt x="3186" y="105"/>
                    <a:pt x="3051" y="105"/>
                  </a:cubicBezTo>
                  <a:cubicBezTo>
                    <a:pt x="3039" y="108"/>
                    <a:pt x="2935" y="111"/>
                    <a:pt x="2923" y="114"/>
                  </a:cubicBezTo>
                  <a:cubicBezTo>
                    <a:pt x="2903" y="118"/>
                    <a:pt x="2803" y="123"/>
                    <a:pt x="2803" y="123"/>
                  </a:cubicBezTo>
                  <a:cubicBezTo>
                    <a:pt x="2761" y="106"/>
                    <a:pt x="2721" y="97"/>
                    <a:pt x="2677" y="88"/>
                  </a:cubicBezTo>
                  <a:cubicBezTo>
                    <a:pt x="2640" y="89"/>
                    <a:pt x="2594" y="139"/>
                    <a:pt x="2557" y="141"/>
                  </a:cubicBezTo>
                  <a:cubicBezTo>
                    <a:pt x="2508" y="144"/>
                    <a:pt x="2462" y="126"/>
                    <a:pt x="2417" y="145"/>
                  </a:cubicBezTo>
                  <a:cubicBezTo>
                    <a:pt x="2381" y="160"/>
                    <a:pt x="2384" y="140"/>
                    <a:pt x="2347" y="150"/>
                  </a:cubicBezTo>
                  <a:cubicBezTo>
                    <a:pt x="2329" y="146"/>
                    <a:pt x="2269" y="168"/>
                    <a:pt x="2251" y="162"/>
                  </a:cubicBezTo>
                  <a:cubicBezTo>
                    <a:pt x="2236" y="158"/>
                    <a:pt x="2249" y="118"/>
                    <a:pt x="2237" y="114"/>
                  </a:cubicBezTo>
                  <a:cubicBezTo>
                    <a:pt x="2221" y="105"/>
                    <a:pt x="2185" y="111"/>
                    <a:pt x="2155" y="105"/>
                  </a:cubicBezTo>
                  <a:cubicBezTo>
                    <a:pt x="2114" y="106"/>
                    <a:pt x="2094" y="70"/>
                    <a:pt x="2054" y="77"/>
                  </a:cubicBezTo>
                  <a:cubicBezTo>
                    <a:pt x="2010" y="71"/>
                    <a:pt x="1994" y="119"/>
                    <a:pt x="1917" y="105"/>
                  </a:cubicBezTo>
                  <a:cubicBezTo>
                    <a:pt x="1823" y="73"/>
                    <a:pt x="1694" y="84"/>
                    <a:pt x="1597" y="59"/>
                  </a:cubicBezTo>
                  <a:cubicBezTo>
                    <a:pt x="1441" y="18"/>
                    <a:pt x="1372" y="66"/>
                    <a:pt x="1213" y="50"/>
                  </a:cubicBezTo>
                  <a:cubicBezTo>
                    <a:pt x="1183" y="51"/>
                    <a:pt x="1052" y="48"/>
                    <a:pt x="1022" y="52"/>
                  </a:cubicBezTo>
                  <a:cubicBezTo>
                    <a:pt x="1003" y="55"/>
                    <a:pt x="984" y="62"/>
                    <a:pt x="966" y="67"/>
                  </a:cubicBezTo>
                  <a:cubicBezTo>
                    <a:pt x="957" y="69"/>
                    <a:pt x="937" y="74"/>
                    <a:pt x="937" y="74"/>
                  </a:cubicBezTo>
                  <a:cubicBezTo>
                    <a:pt x="876" y="49"/>
                    <a:pt x="776" y="58"/>
                    <a:pt x="710" y="41"/>
                  </a:cubicBezTo>
                  <a:cubicBezTo>
                    <a:pt x="660" y="44"/>
                    <a:pt x="650" y="0"/>
                    <a:pt x="602" y="18"/>
                  </a:cubicBezTo>
                  <a:cubicBezTo>
                    <a:pt x="589" y="22"/>
                    <a:pt x="577" y="29"/>
                    <a:pt x="564" y="34"/>
                  </a:cubicBezTo>
                  <a:cubicBezTo>
                    <a:pt x="546" y="39"/>
                    <a:pt x="289" y="59"/>
                    <a:pt x="289" y="59"/>
                  </a:cubicBezTo>
                  <a:cubicBezTo>
                    <a:pt x="155" y="24"/>
                    <a:pt x="189" y="73"/>
                    <a:pt x="48" y="84"/>
                  </a:cubicBezTo>
                  <a:cubicBezTo>
                    <a:pt x="3" y="200"/>
                    <a:pt x="0" y="374"/>
                    <a:pt x="24" y="498"/>
                  </a:cubicBezTo>
                  <a:cubicBezTo>
                    <a:pt x="19" y="529"/>
                    <a:pt x="49" y="587"/>
                    <a:pt x="16" y="614"/>
                  </a:cubicBezTo>
                  <a:close/>
                </a:path>
              </a:pathLst>
            </a:custGeom>
            <a:solidFill>
              <a:srgbClr val="FFCC00">
                <a:alpha val="25098"/>
              </a:srgbClr>
            </a:solidFill>
            <a:ln w="9525">
              <a:noFill/>
              <a:round/>
              <a:headEnd/>
              <a:tailEnd/>
            </a:ln>
          </p:spPr>
          <p:txBody>
            <a:bodyPr/>
            <a:lstStyle/>
            <a:p>
              <a:endParaRPr lang="en-US"/>
            </a:p>
          </p:txBody>
        </p:sp>
        <p:sp>
          <p:nvSpPr>
            <p:cNvPr id="16" name="AutoShape 17"/>
            <p:cNvSpPr>
              <a:spLocks noChangeArrowheads="1"/>
            </p:cNvSpPr>
            <p:nvPr/>
          </p:nvSpPr>
          <p:spPr bwMode="auto">
            <a:xfrm rot="2858305">
              <a:off x="1104822" y="2262184"/>
              <a:ext cx="598910" cy="135870"/>
            </a:xfrm>
            <a:prstGeom prst="rightArrow">
              <a:avLst>
                <a:gd name="adj1" fmla="val 54611"/>
                <a:gd name="adj2" fmla="val 114934"/>
              </a:avLst>
            </a:prstGeom>
            <a:solidFill>
              <a:srgbClr val="FF3300"/>
            </a:solidFill>
            <a:ln w="9525">
              <a:noFill/>
              <a:miter lim="800000"/>
              <a:headEnd/>
              <a:tailEnd/>
            </a:ln>
          </p:spPr>
          <p:txBody>
            <a:bodyPr wrap="none" anchor="ctr"/>
            <a:lstStyle/>
            <a:p>
              <a:endParaRPr lang="en-US"/>
            </a:p>
          </p:txBody>
        </p:sp>
        <p:sp>
          <p:nvSpPr>
            <p:cNvPr id="17" name="AutoShape 18"/>
            <p:cNvSpPr>
              <a:spLocks noChangeArrowheads="1"/>
            </p:cNvSpPr>
            <p:nvPr/>
          </p:nvSpPr>
          <p:spPr bwMode="auto">
            <a:xfrm rot="18741695" flipV="1">
              <a:off x="1526435" y="2331550"/>
              <a:ext cx="411924" cy="56381"/>
            </a:xfrm>
            <a:prstGeom prst="rightArrow">
              <a:avLst>
                <a:gd name="adj1" fmla="val 55806"/>
                <a:gd name="adj2" fmla="val 111316"/>
              </a:avLst>
            </a:prstGeom>
            <a:solidFill>
              <a:srgbClr val="FF3300"/>
            </a:solidFill>
            <a:ln w="9525">
              <a:noFill/>
              <a:miter lim="800000"/>
              <a:headEnd/>
              <a:tailEnd/>
            </a:ln>
          </p:spPr>
          <p:txBody>
            <a:bodyPr wrap="none" anchor="ctr"/>
            <a:lstStyle/>
            <a:p>
              <a:endParaRPr lang="en-US"/>
            </a:p>
          </p:txBody>
        </p:sp>
        <p:sp>
          <p:nvSpPr>
            <p:cNvPr id="18" name="AutoShape 19"/>
            <p:cNvSpPr>
              <a:spLocks noChangeArrowheads="1"/>
            </p:cNvSpPr>
            <p:nvPr/>
          </p:nvSpPr>
          <p:spPr bwMode="auto">
            <a:xfrm rot="16205366" flipV="1">
              <a:off x="1442412" y="2330625"/>
              <a:ext cx="296215" cy="58230"/>
            </a:xfrm>
            <a:prstGeom prst="rightArrow">
              <a:avLst>
                <a:gd name="adj1" fmla="val 55806"/>
                <a:gd name="adj2" fmla="val 77506"/>
              </a:avLst>
            </a:prstGeom>
            <a:solidFill>
              <a:srgbClr val="FF3300"/>
            </a:solidFill>
            <a:ln w="9525">
              <a:noFill/>
              <a:miter lim="800000"/>
              <a:headEnd/>
              <a:tailEnd/>
            </a:ln>
          </p:spPr>
          <p:txBody>
            <a:bodyPr wrap="none" anchor="ctr"/>
            <a:lstStyle/>
            <a:p>
              <a:endParaRPr lang="en-US"/>
            </a:p>
          </p:txBody>
        </p:sp>
        <p:sp>
          <p:nvSpPr>
            <p:cNvPr id="19" name="AutoShape 20"/>
            <p:cNvSpPr>
              <a:spLocks noChangeArrowheads="1"/>
            </p:cNvSpPr>
            <p:nvPr/>
          </p:nvSpPr>
          <p:spPr bwMode="auto">
            <a:xfrm rot="20394498" flipV="1">
              <a:off x="1583125" y="2444439"/>
              <a:ext cx="294846" cy="58317"/>
            </a:xfrm>
            <a:prstGeom prst="rightArrow">
              <a:avLst>
                <a:gd name="adj1" fmla="val 55806"/>
                <a:gd name="adj2" fmla="val 77267"/>
              </a:avLst>
            </a:prstGeom>
            <a:solidFill>
              <a:srgbClr val="FF3300"/>
            </a:solidFill>
            <a:ln w="9525">
              <a:noFill/>
              <a:miter lim="800000"/>
              <a:headEnd/>
              <a:tailEnd/>
            </a:ln>
          </p:spPr>
          <p:txBody>
            <a:bodyPr wrap="none" anchor="ctr"/>
            <a:lstStyle/>
            <a:p>
              <a:endParaRPr lang="en-US"/>
            </a:p>
          </p:txBody>
        </p:sp>
        <p:sp>
          <p:nvSpPr>
            <p:cNvPr id="20" name="AutoShape 21"/>
            <p:cNvSpPr>
              <a:spLocks noChangeArrowheads="1"/>
            </p:cNvSpPr>
            <p:nvPr/>
          </p:nvSpPr>
          <p:spPr bwMode="auto">
            <a:xfrm rot="940692" flipH="1" flipV="1">
              <a:off x="1287355" y="2465730"/>
              <a:ext cx="295771" cy="59243"/>
            </a:xfrm>
            <a:prstGeom prst="rightArrow">
              <a:avLst>
                <a:gd name="adj1" fmla="val 55806"/>
                <a:gd name="adj2" fmla="val 76298"/>
              </a:avLst>
            </a:prstGeom>
            <a:solidFill>
              <a:srgbClr val="FF3300"/>
            </a:solidFill>
            <a:ln w="9525">
              <a:noFill/>
              <a:miter lim="800000"/>
              <a:headEnd/>
              <a:tailEnd/>
            </a:ln>
          </p:spPr>
          <p:txBody>
            <a:bodyPr wrap="none" anchor="ctr"/>
            <a:lstStyle/>
            <a:p>
              <a:endParaRPr lang="en-US"/>
            </a:p>
          </p:txBody>
        </p:sp>
        <p:sp>
          <p:nvSpPr>
            <p:cNvPr id="21" name="AutoShape 22"/>
            <p:cNvSpPr>
              <a:spLocks noChangeArrowheads="1"/>
            </p:cNvSpPr>
            <p:nvPr/>
          </p:nvSpPr>
          <p:spPr bwMode="auto">
            <a:xfrm rot="2858305">
              <a:off x="95930" y="2358454"/>
              <a:ext cx="1263543" cy="135870"/>
            </a:xfrm>
            <a:prstGeom prst="rightArrow">
              <a:avLst>
                <a:gd name="adj1" fmla="val 59750"/>
                <a:gd name="adj2" fmla="val 178545"/>
              </a:avLst>
            </a:prstGeom>
            <a:solidFill>
              <a:srgbClr val="66FF33"/>
            </a:solidFill>
            <a:ln w="9525">
              <a:noFill/>
              <a:miter lim="800000"/>
              <a:headEnd/>
              <a:tailEnd/>
            </a:ln>
          </p:spPr>
          <p:txBody>
            <a:bodyPr wrap="none" anchor="ctr"/>
            <a:lstStyle/>
            <a:p>
              <a:endParaRPr lang="en-US"/>
            </a:p>
          </p:txBody>
        </p:sp>
        <p:sp>
          <p:nvSpPr>
            <p:cNvPr id="22" name="AutoShape 23"/>
            <p:cNvSpPr>
              <a:spLocks noChangeArrowheads="1"/>
            </p:cNvSpPr>
            <p:nvPr/>
          </p:nvSpPr>
          <p:spPr bwMode="auto">
            <a:xfrm rot="18741695" flipV="1">
              <a:off x="1047554" y="2611128"/>
              <a:ext cx="547998" cy="89655"/>
            </a:xfrm>
            <a:prstGeom prst="rightArrow">
              <a:avLst>
                <a:gd name="adj1" fmla="val 55806"/>
                <a:gd name="adj2" fmla="val 93128"/>
              </a:avLst>
            </a:prstGeom>
            <a:solidFill>
              <a:srgbClr val="66FF33"/>
            </a:solidFill>
            <a:ln w="9525">
              <a:noFill/>
              <a:miter lim="800000"/>
              <a:headEnd/>
              <a:tailEnd/>
            </a:ln>
          </p:spPr>
          <p:txBody>
            <a:bodyPr wrap="none" anchor="ctr"/>
            <a:lstStyle/>
            <a:p>
              <a:endParaRPr lang="en-US"/>
            </a:p>
          </p:txBody>
        </p:sp>
        <p:sp>
          <p:nvSpPr>
            <p:cNvPr id="23" name="AutoShape 24"/>
            <p:cNvSpPr>
              <a:spLocks noChangeArrowheads="1"/>
            </p:cNvSpPr>
            <p:nvPr/>
          </p:nvSpPr>
          <p:spPr bwMode="auto">
            <a:xfrm rot="16205366" flipV="1">
              <a:off x="1359227" y="2320444"/>
              <a:ext cx="296215" cy="59154"/>
            </a:xfrm>
            <a:prstGeom prst="rightArrow">
              <a:avLst>
                <a:gd name="adj1" fmla="val 55806"/>
                <a:gd name="adj2" fmla="val 76295"/>
              </a:avLst>
            </a:prstGeom>
            <a:solidFill>
              <a:srgbClr val="66FF33"/>
            </a:solidFill>
            <a:ln w="9525">
              <a:noFill/>
              <a:miter lim="800000"/>
              <a:headEnd/>
              <a:tailEnd/>
            </a:ln>
          </p:spPr>
          <p:txBody>
            <a:bodyPr wrap="none" anchor="ctr"/>
            <a:lstStyle/>
            <a:p>
              <a:endParaRPr lang="en-US"/>
            </a:p>
          </p:txBody>
        </p:sp>
        <p:sp>
          <p:nvSpPr>
            <p:cNvPr id="24" name="AutoShape 25"/>
            <p:cNvSpPr>
              <a:spLocks noChangeArrowheads="1"/>
            </p:cNvSpPr>
            <p:nvPr/>
          </p:nvSpPr>
          <p:spPr bwMode="auto">
            <a:xfrm rot="16097971" flipV="1">
              <a:off x="1299905" y="2541674"/>
              <a:ext cx="519302" cy="52684"/>
            </a:xfrm>
            <a:prstGeom prst="rightArrow">
              <a:avLst>
                <a:gd name="adj1" fmla="val 55806"/>
                <a:gd name="adj2" fmla="val 150181"/>
              </a:avLst>
            </a:prstGeom>
            <a:solidFill>
              <a:srgbClr val="FFFF00"/>
            </a:solidFill>
            <a:ln w="9525">
              <a:noFill/>
              <a:miter lim="800000"/>
              <a:headEnd/>
              <a:tailEnd/>
            </a:ln>
          </p:spPr>
          <p:txBody>
            <a:bodyPr wrap="none" anchor="ctr"/>
            <a:lstStyle/>
            <a:p>
              <a:endParaRPr lang="en-US"/>
            </a:p>
          </p:txBody>
        </p:sp>
        <p:sp>
          <p:nvSpPr>
            <p:cNvPr id="25" name="Freeform 26"/>
            <p:cNvSpPr>
              <a:spLocks/>
            </p:cNvSpPr>
            <p:nvPr/>
          </p:nvSpPr>
          <p:spPr bwMode="auto">
            <a:xfrm>
              <a:off x="737406" y="1923286"/>
              <a:ext cx="827234" cy="921044"/>
            </a:xfrm>
            <a:custGeom>
              <a:avLst/>
              <a:gdLst>
                <a:gd name="T0" fmla="*/ 0 w 1856"/>
                <a:gd name="T1" fmla="*/ 0 h 2064"/>
                <a:gd name="T2" fmla="*/ 0 w 1856"/>
                <a:gd name="T3" fmla="*/ 0 h 2064"/>
                <a:gd name="T4" fmla="*/ 0 w 1856"/>
                <a:gd name="T5" fmla="*/ 0 h 2064"/>
                <a:gd name="T6" fmla="*/ 0 60000 65536"/>
                <a:gd name="T7" fmla="*/ 0 60000 65536"/>
                <a:gd name="T8" fmla="*/ 0 60000 65536"/>
                <a:gd name="T9" fmla="*/ 0 w 1856"/>
                <a:gd name="T10" fmla="*/ 0 h 2064"/>
                <a:gd name="T11" fmla="*/ 1856 w 1856"/>
                <a:gd name="T12" fmla="*/ 2064 h 2064"/>
              </a:gdLst>
              <a:ahLst/>
              <a:cxnLst>
                <a:cxn ang="T6">
                  <a:pos x="T0" y="T1"/>
                </a:cxn>
                <a:cxn ang="T7">
                  <a:pos x="T2" y="T3"/>
                </a:cxn>
                <a:cxn ang="T8">
                  <a:pos x="T4" y="T5"/>
                </a:cxn>
              </a:cxnLst>
              <a:rect l="T9" t="T10" r="T11" b="T12"/>
              <a:pathLst>
                <a:path w="1856" h="2064">
                  <a:moveTo>
                    <a:pt x="0" y="57"/>
                  </a:moveTo>
                  <a:lnTo>
                    <a:pt x="1856" y="2064"/>
                  </a:lnTo>
                  <a:lnTo>
                    <a:pt x="1808" y="0"/>
                  </a:lnTo>
                </a:path>
              </a:pathLst>
            </a:custGeom>
            <a:noFill/>
            <a:ln w="28575">
              <a:solidFill>
                <a:schemeClr val="bg1"/>
              </a:solidFill>
              <a:prstDash val="dashDot"/>
              <a:round/>
              <a:headEnd/>
              <a:tailEnd type="triangle" w="med" len="med"/>
            </a:ln>
          </p:spPr>
          <p:txBody>
            <a:bodyPr/>
            <a:lstStyle/>
            <a:p>
              <a:endParaRPr lang="en-US"/>
            </a:p>
          </p:txBody>
        </p:sp>
        <p:pic>
          <p:nvPicPr>
            <p:cNvPr id="26" name="Picture 27"/>
            <p:cNvPicPr>
              <a:picLocks noChangeAspect="1" noChangeArrowheads="1"/>
            </p:cNvPicPr>
            <p:nvPr/>
          </p:nvPicPr>
          <p:blipFill>
            <a:blip r:embed="rId6" cstate="print">
              <a:clrChange>
                <a:clrFrom>
                  <a:srgbClr val="FFFFFF"/>
                </a:clrFrom>
                <a:clrTo>
                  <a:srgbClr val="FFFFFF">
                    <a:alpha val="0"/>
                  </a:srgbClr>
                </a:clrTo>
              </a:clrChange>
              <a:lum contrast="2000"/>
            </a:blip>
            <a:srcRect/>
            <a:stretch>
              <a:fillRect/>
            </a:stretch>
          </p:blipFill>
          <p:spPr bwMode="auto">
            <a:xfrm rot="725685">
              <a:off x="1042420" y="1666875"/>
              <a:ext cx="1091578" cy="309174"/>
            </a:xfrm>
            <a:prstGeom prst="rect">
              <a:avLst/>
            </a:prstGeom>
            <a:noFill/>
            <a:ln w="9525">
              <a:noFill/>
              <a:miter lim="800000"/>
              <a:headEnd/>
              <a:tailEnd/>
            </a:ln>
          </p:spPr>
        </p:pic>
      </p:grpSp>
      <p:grpSp>
        <p:nvGrpSpPr>
          <p:cNvPr id="3" name="Group 110"/>
          <p:cNvGrpSpPr>
            <a:grpSpLocks/>
          </p:cNvGrpSpPr>
          <p:nvPr/>
        </p:nvGrpSpPr>
        <p:grpSpPr bwMode="auto">
          <a:xfrm>
            <a:off x="4973053" y="4572000"/>
            <a:ext cx="1420121" cy="734786"/>
            <a:chOff x="381556" y="3911600"/>
            <a:chExt cx="2530634" cy="1286881"/>
          </a:xfrm>
        </p:grpSpPr>
        <p:sp>
          <p:nvSpPr>
            <p:cNvPr id="28" name="Rectangle 29"/>
            <p:cNvSpPr>
              <a:spLocks noChangeArrowheads="1"/>
            </p:cNvSpPr>
            <p:nvPr/>
          </p:nvSpPr>
          <p:spPr bwMode="auto">
            <a:xfrm>
              <a:off x="402195" y="4105307"/>
              <a:ext cx="1647929" cy="908200"/>
            </a:xfrm>
            <a:prstGeom prst="rect">
              <a:avLst/>
            </a:prstGeom>
            <a:gradFill rotWithShape="1">
              <a:gsLst>
                <a:gs pos="0">
                  <a:srgbClr val="FFFFFF"/>
                </a:gs>
                <a:gs pos="100000">
                  <a:srgbClr val="77FAFD"/>
                </a:gs>
              </a:gsLst>
              <a:lin ang="5400000" scaled="1"/>
            </a:gradFill>
            <a:ln w="9525">
              <a:noFill/>
              <a:miter lim="800000"/>
              <a:headEnd/>
              <a:tailEnd/>
            </a:ln>
          </p:spPr>
          <p:txBody>
            <a:bodyPr wrap="none" anchor="ctr"/>
            <a:lstStyle/>
            <a:p>
              <a:endParaRPr lang="en-US"/>
            </a:p>
          </p:txBody>
        </p:sp>
        <p:sp>
          <p:nvSpPr>
            <p:cNvPr id="29" name="AutoShape 30"/>
            <p:cNvSpPr>
              <a:spLocks noChangeArrowheads="1"/>
            </p:cNvSpPr>
            <p:nvPr/>
          </p:nvSpPr>
          <p:spPr bwMode="auto">
            <a:xfrm rot="2858305">
              <a:off x="519613" y="4476850"/>
              <a:ext cx="1265446" cy="134946"/>
            </a:xfrm>
            <a:prstGeom prst="rightArrow">
              <a:avLst>
                <a:gd name="adj1" fmla="val 59750"/>
                <a:gd name="adj2" fmla="val 180298"/>
              </a:avLst>
            </a:prstGeom>
            <a:solidFill>
              <a:srgbClr val="FFFF00"/>
            </a:solidFill>
            <a:ln w="9525">
              <a:noFill/>
              <a:miter lim="800000"/>
              <a:headEnd/>
              <a:tailEnd/>
            </a:ln>
          </p:spPr>
          <p:txBody>
            <a:bodyPr wrap="none" anchor="ctr"/>
            <a:lstStyle/>
            <a:p>
              <a:endParaRPr lang="en-US"/>
            </a:p>
          </p:txBody>
        </p:sp>
        <p:sp>
          <p:nvSpPr>
            <p:cNvPr id="30" name="AutoShape 31"/>
            <p:cNvSpPr>
              <a:spLocks noChangeArrowheads="1"/>
            </p:cNvSpPr>
            <p:nvPr/>
          </p:nvSpPr>
          <p:spPr bwMode="auto">
            <a:xfrm rot="18741695" flipV="1">
              <a:off x="1440446" y="4657851"/>
              <a:ext cx="770064" cy="63504"/>
            </a:xfrm>
            <a:prstGeom prst="rightArrow">
              <a:avLst>
                <a:gd name="adj1" fmla="val 55806"/>
                <a:gd name="adj2" fmla="val 185037"/>
              </a:avLst>
            </a:prstGeom>
            <a:solidFill>
              <a:srgbClr val="FFFF00"/>
            </a:solidFill>
            <a:ln w="9525">
              <a:noFill/>
              <a:miter lim="800000"/>
              <a:headEnd/>
              <a:tailEnd/>
            </a:ln>
          </p:spPr>
          <p:txBody>
            <a:bodyPr wrap="none" anchor="ctr"/>
            <a:lstStyle/>
            <a:p>
              <a:endParaRPr lang="en-US"/>
            </a:p>
          </p:txBody>
        </p:sp>
        <p:sp>
          <p:nvSpPr>
            <p:cNvPr id="31" name="AutoShape 32"/>
            <p:cNvSpPr>
              <a:spLocks noChangeArrowheads="1"/>
            </p:cNvSpPr>
            <p:nvPr/>
          </p:nvSpPr>
          <p:spPr bwMode="auto">
            <a:xfrm rot="20394498" flipV="1">
              <a:off x="1553205" y="4903951"/>
              <a:ext cx="295294" cy="58747"/>
            </a:xfrm>
            <a:prstGeom prst="rightArrow">
              <a:avLst>
                <a:gd name="adj1" fmla="val 55806"/>
                <a:gd name="adj2" fmla="val 76701"/>
              </a:avLst>
            </a:prstGeom>
            <a:solidFill>
              <a:srgbClr val="FFFF00"/>
            </a:solidFill>
            <a:ln w="9525">
              <a:noFill/>
              <a:miter lim="800000"/>
              <a:headEnd/>
              <a:tailEnd/>
            </a:ln>
          </p:spPr>
          <p:txBody>
            <a:bodyPr wrap="none" anchor="ctr"/>
            <a:lstStyle/>
            <a:p>
              <a:endParaRPr lang="en-US"/>
            </a:p>
          </p:txBody>
        </p:sp>
        <p:sp>
          <p:nvSpPr>
            <p:cNvPr id="32" name="AutoShape 33"/>
            <p:cNvSpPr>
              <a:spLocks noChangeArrowheads="1"/>
            </p:cNvSpPr>
            <p:nvPr/>
          </p:nvSpPr>
          <p:spPr bwMode="auto">
            <a:xfrm rot="940692" flipH="1" flipV="1">
              <a:off x="1256323" y="4924592"/>
              <a:ext cx="296881" cy="58747"/>
            </a:xfrm>
            <a:prstGeom prst="rightArrow">
              <a:avLst>
                <a:gd name="adj1" fmla="val 55806"/>
                <a:gd name="adj2" fmla="val 77113"/>
              </a:avLst>
            </a:prstGeom>
            <a:solidFill>
              <a:srgbClr val="FFFF00"/>
            </a:solidFill>
            <a:ln w="9525">
              <a:noFill/>
              <a:miter lim="800000"/>
              <a:headEnd/>
              <a:tailEnd/>
            </a:ln>
          </p:spPr>
          <p:txBody>
            <a:bodyPr wrap="none" anchor="ctr"/>
            <a:lstStyle/>
            <a:p>
              <a:endParaRPr lang="en-US"/>
            </a:p>
          </p:txBody>
        </p:sp>
        <p:sp>
          <p:nvSpPr>
            <p:cNvPr id="33" name="Freeform 34"/>
            <p:cNvSpPr>
              <a:spLocks/>
            </p:cNvSpPr>
            <p:nvPr/>
          </p:nvSpPr>
          <p:spPr bwMode="auto">
            <a:xfrm>
              <a:off x="381556" y="4983339"/>
              <a:ext cx="1673330" cy="185768"/>
            </a:xfrm>
            <a:custGeom>
              <a:avLst/>
              <a:gdLst>
                <a:gd name="T0" fmla="*/ 0 w 3708"/>
                <a:gd name="T1" fmla="*/ 0 h 419"/>
                <a:gd name="T2" fmla="*/ 0 w 3708"/>
                <a:gd name="T3" fmla="*/ 0 h 419"/>
                <a:gd name="T4" fmla="*/ 0 w 3708"/>
                <a:gd name="T5" fmla="*/ 0 h 419"/>
                <a:gd name="T6" fmla="*/ 0 w 3708"/>
                <a:gd name="T7" fmla="*/ 0 h 419"/>
                <a:gd name="T8" fmla="*/ 0 w 3708"/>
                <a:gd name="T9" fmla="*/ 0 h 419"/>
                <a:gd name="T10" fmla="*/ 0 w 3708"/>
                <a:gd name="T11" fmla="*/ 0 h 419"/>
                <a:gd name="T12" fmla="*/ 0 w 3708"/>
                <a:gd name="T13" fmla="*/ 0 h 419"/>
                <a:gd name="T14" fmla="*/ 0 w 3708"/>
                <a:gd name="T15" fmla="*/ 0 h 419"/>
                <a:gd name="T16" fmla="*/ 0 w 3708"/>
                <a:gd name="T17" fmla="*/ 0 h 419"/>
                <a:gd name="T18" fmla="*/ 0 w 3708"/>
                <a:gd name="T19" fmla="*/ 0 h 419"/>
                <a:gd name="T20" fmla="*/ 0 w 3708"/>
                <a:gd name="T21" fmla="*/ 0 h 419"/>
                <a:gd name="T22" fmla="*/ 0 w 3708"/>
                <a:gd name="T23" fmla="*/ 0 h 419"/>
                <a:gd name="T24" fmla="*/ 0 w 3708"/>
                <a:gd name="T25" fmla="*/ 0 h 419"/>
                <a:gd name="T26" fmla="*/ 0 w 3708"/>
                <a:gd name="T27" fmla="*/ 0 h 419"/>
                <a:gd name="T28" fmla="*/ 0 w 3708"/>
                <a:gd name="T29" fmla="*/ 0 h 419"/>
                <a:gd name="T30" fmla="*/ 0 w 3708"/>
                <a:gd name="T31" fmla="*/ 0 h 419"/>
                <a:gd name="T32" fmla="*/ 0 w 3708"/>
                <a:gd name="T33" fmla="*/ 0 h 419"/>
                <a:gd name="T34" fmla="*/ 0 w 3708"/>
                <a:gd name="T35" fmla="*/ 0 h 419"/>
                <a:gd name="T36" fmla="*/ 0 w 3708"/>
                <a:gd name="T37" fmla="*/ 0 h 419"/>
                <a:gd name="T38" fmla="*/ 0 w 3708"/>
                <a:gd name="T39" fmla="*/ 0 h 419"/>
                <a:gd name="T40" fmla="*/ 0 w 3708"/>
                <a:gd name="T41" fmla="*/ 0 h 419"/>
                <a:gd name="T42" fmla="*/ 0 w 3708"/>
                <a:gd name="T43" fmla="*/ 0 h 419"/>
                <a:gd name="T44" fmla="*/ 0 w 3708"/>
                <a:gd name="T45" fmla="*/ 0 h 419"/>
                <a:gd name="T46" fmla="*/ 0 w 3708"/>
                <a:gd name="T47" fmla="*/ 0 h 419"/>
                <a:gd name="T48" fmla="*/ 0 w 3708"/>
                <a:gd name="T49" fmla="*/ 0 h 419"/>
                <a:gd name="T50" fmla="*/ 0 w 3708"/>
                <a:gd name="T51" fmla="*/ 0 h 419"/>
                <a:gd name="T52" fmla="*/ 0 w 3708"/>
                <a:gd name="T53" fmla="*/ 0 h 419"/>
                <a:gd name="T54" fmla="*/ 0 w 3708"/>
                <a:gd name="T55" fmla="*/ 0 h 419"/>
                <a:gd name="T56" fmla="*/ 0 w 3708"/>
                <a:gd name="T57" fmla="*/ 0 h 419"/>
                <a:gd name="T58" fmla="*/ 0 w 3708"/>
                <a:gd name="T59" fmla="*/ 0 h 419"/>
                <a:gd name="T60" fmla="*/ 0 w 3708"/>
                <a:gd name="T61" fmla="*/ 0 h 419"/>
                <a:gd name="T62" fmla="*/ 0 w 3708"/>
                <a:gd name="T63" fmla="*/ 0 h 419"/>
                <a:gd name="T64" fmla="*/ 0 w 3708"/>
                <a:gd name="T65" fmla="*/ 0 h 419"/>
                <a:gd name="T66" fmla="*/ 0 w 3708"/>
                <a:gd name="T67" fmla="*/ 0 h 419"/>
                <a:gd name="T68" fmla="*/ 0 w 3708"/>
                <a:gd name="T69" fmla="*/ 0 h 419"/>
                <a:gd name="T70" fmla="*/ 0 w 3708"/>
                <a:gd name="T71" fmla="*/ 0 h 419"/>
                <a:gd name="T72" fmla="*/ 0 w 3708"/>
                <a:gd name="T73" fmla="*/ 0 h 419"/>
                <a:gd name="T74" fmla="*/ 0 w 3708"/>
                <a:gd name="T75" fmla="*/ 0 h 419"/>
                <a:gd name="T76" fmla="*/ 0 w 3708"/>
                <a:gd name="T77" fmla="*/ 0 h 419"/>
                <a:gd name="T78" fmla="*/ 0 w 3708"/>
                <a:gd name="T79" fmla="*/ 0 h 419"/>
                <a:gd name="T80" fmla="*/ 0 w 3708"/>
                <a:gd name="T81" fmla="*/ 0 h 419"/>
                <a:gd name="T82" fmla="*/ 0 w 3708"/>
                <a:gd name="T83" fmla="*/ 0 h 419"/>
                <a:gd name="T84" fmla="*/ 0 w 3708"/>
                <a:gd name="T85" fmla="*/ 0 h 419"/>
                <a:gd name="T86" fmla="*/ 0 w 3708"/>
                <a:gd name="T87" fmla="*/ 0 h 419"/>
                <a:gd name="T88" fmla="*/ 0 w 3708"/>
                <a:gd name="T89" fmla="*/ 0 h 419"/>
                <a:gd name="T90" fmla="*/ 0 w 3708"/>
                <a:gd name="T91" fmla="*/ 0 h 419"/>
                <a:gd name="T92" fmla="*/ 0 w 3708"/>
                <a:gd name="T93" fmla="*/ 0 h 419"/>
                <a:gd name="T94" fmla="*/ 0 w 3708"/>
                <a:gd name="T95" fmla="*/ 0 h 419"/>
                <a:gd name="T96" fmla="*/ 0 w 3708"/>
                <a:gd name="T97" fmla="*/ 0 h 419"/>
                <a:gd name="T98" fmla="*/ 0 w 3708"/>
                <a:gd name="T99" fmla="*/ 0 h 419"/>
                <a:gd name="T100" fmla="*/ 0 w 3708"/>
                <a:gd name="T101" fmla="*/ 0 h 419"/>
                <a:gd name="T102" fmla="*/ 0 w 3708"/>
                <a:gd name="T103" fmla="*/ 0 h 419"/>
                <a:gd name="T104" fmla="*/ 0 w 3708"/>
                <a:gd name="T105" fmla="*/ 0 h 419"/>
                <a:gd name="T106" fmla="*/ 0 w 3708"/>
                <a:gd name="T107" fmla="*/ 0 h 419"/>
                <a:gd name="T108" fmla="*/ 0 w 3708"/>
                <a:gd name="T109" fmla="*/ 0 h 419"/>
                <a:gd name="T110" fmla="*/ 0 w 3708"/>
                <a:gd name="T111" fmla="*/ 0 h 419"/>
                <a:gd name="T112" fmla="*/ 0 w 3708"/>
                <a:gd name="T113" fmla="*/ 0 h 41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708"/>
                <a:gd name="T172" fmla="*/ 0 h 419"/>
                <a:gd name="T173" fmla="*/ 3708 w 3708"/>
                <a:gd name="T174" fmla="*/ 419 h 41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708" h="419">
                  <a:moveTo>
                    <a:pt x="28" y="93"/>
                  </a:moveTo>
                  <a:cubicBezTo>
                    <a:pt x="50" y="75"/>
                    <a:pt x="34" y="57"/>
                    <a:pt x="59" y="47"/>
                  </a:cubicBezTo>
                  <a:cubicBezTo>
                    <a:pt x="74" y="50"/>
                    <a:pt x="89" y="51"/>
                    <a:pt x="104" y="56"/>
                  </a:cubicBezTo>
                  <a:cubicBezTo>
                    <a:pt x="118" y="61"/>
                    <a:pt x="147" y="75"/>
                    <a:pt x="147" y="75"/>
                  </a:cubicBezTo>
                  <a:cubicBezTo>
                    <a:pt x="175" y="64"/>
                    <a:pt x="185" y="53"/>
                    <a:pt x="214" y="66"/>
                  </a:cubicBezTo>
                  <a:cubicBezTo>
                    <a:pt x="263" y="55"/>
                    <a:pt x="246" y="50"/>
                    <a:pt x="287" y="66"/>
                  </a:cubicBezTo>
                  <a:cubicBezTo>
                    <a:pt x="301" y="72"/>
                    <a:pt x="331" y="84"/>
                    <a:pt x="331" y="84"/>
                  </a:cubicBezTo>
                  <a:cubicBezTo>
                    <a:pt x="365" y="70"/>
                    <a:pt x="400" y="61"/>
                    <a:pt x="433" y="47"/>
                  </a:cubicBezTo>
                  <a:cubicBezTo>
                    <a:pt x="466" y="53"/>
                    <a:pt x="497" y="60"/>
                    <a:pt x="529" y="66"/>
                  </a:cubicBezTo>
                  <a:cubicBezTo>
                    <a:pt x="544" y="69"/>
                    <a:pt x="573" y="84"/>
                    <a:pt x="573" y="84"/>
                  </a:cubicBezTo>
                  <a:cubicBezTo>
                    <a:pt x="633" y="34"/>
                    <a:pt x="721" y="76"/>
                    <a:pt x="786" y="102"/>
                  </a:cubicBezTo>
                  <a:cubicBezTo>
                    <a:pt x="823" y="87"/>
                    <a:pt x="860" y="73"/>
                    <a:pt x="896" y="56"/>
                  </a:cubicBezTo>
                  <a:cubicBezTo>
                    <a:pt x="935" y="59"/>
                    <a:pt x="975" y="61"/>
                    <a:pt x="1013" y="66"/>
                  </a:cubicBezTo>
                  <a:cubicBezTo>
                    <a:pt x="1021" y="67"/>
                    <a:pt x="1028" y="76"/>
                    <a:pt x="1036" y="75"/>
                  </a:cubicBezTo>
                  <a:cubicBezTo>
                    <a:pt x="1059" y="72"/>
                    <a:pt x="1080" y="56"/>
                    <a:pt x="1101" y="47"/>
                  </a:cubicBezTo>
                  <a:cubicBezTo>
                    <a:pt x="1109" y="44"/>
                    <a:pt x="1123" y="38"/>
                    <a:pt x="1123" y="38"/>
                  </a:cubicBezTo>
                  <a:cubicBezTo>
                    <a:pt x="1175" y="99"/>
                    <a:pt x="1299" y="59"/>
                    <a:pt x="1344" y="56"/>
                  </a:cubicBezTo>
                  <a:cubicBezTo>
                    <a:pt x="1393" y="44"/>
                    <a:pt x="1439" y="53"/>
                    <a:pt x="1491" y="47"/>
                  </a:cubicBezTo>
                  <a:cubicBezTo>
                    <a:pt x="1541" y="26"/>
                    <a:pt x="1520" y="23"/>
                    <a:pt x="1557" y="38"/>
                  </a:cubicBezTo>
                  <a:cubicBezTo>
                    <a:pt x="1602" y="0"/>
                    <a:pt x="1553" y="28"/>
                    <a:pt x="1601" y="38"/>
                  </a:cubicBezTo>
                  <a:cubicBezTo>
                    <a:pt x="1608" y="40"/>
                    <a:pt x="1615" y="31"/>
                    <a:pt x="1622" y="29"/>
                  </a:cubicBezTo>
                  <a:cubicBezTo>
                    <a:pt x="1639" y="25"/>
                    <a:pt x="1657" y="23"/>
                    <a:pt x="1674" y="20"/>
                  </a:cubicBezTo>
                  <a:cubicBezTo>
                    <a:pt x="1712" y="50"/>
                    <a:pt x="1728" y="46"/>
                    <a:pt x="1769" y="29"/>
                  </a:cubicBezTo>
                  <a:cubicBezTo>
                    <a:pt x="1784" y="35"/>
                    <a:pt x="1799" y="41"/>
                    <a:pt x="1813" y="47"/>
                  </a:cubicBezTo>
                  <a:cubicBezTo>
                    <a:pt x="1821" y="50"/>
                    <a:pt x="1835" y="56"/>
                    <a:pt x="1835" y="56"/>
                  </a:cubicBezTo>
                  <a:cubicBezTo>
                    <a:pt x="1844" y="63"/>
                    <a:pt x="1866" y="86"/>
                    <a:pt x="1879" y="84"/>
                  </a:cubicBezTo>
                  <a:cubicBezTo>
                    <a:pt x="1895" y="82"/>
                    <a:pt x="1923" y="66"/>
                    <a:pt x="1923" y="66"/>
                  </a:cubicBezTo>
                  <a:cubicBezTo>
                    <a:pt x="1975" y="21"/>
                    <a:pt x="2037" y="41"/>
                    <a:pt x="2092" y="66"/>
                  </a:cubicBezTo>
                  <a:cubicBezTo>
                    <a:pt x="2125" y="51"/>
                    <a:pt x="2124" y="33"/>
                    <a:pt x="2159" y="47"/>
                  </a:cubicBezTo>
                  <a:cubicBezTo>
                    <a:pt x="2254" y="23"/>
                    <a:pt x="2135" y="47"/>
                    <a:pt x="2232" y="47"/>
                  </a:cubicBezTo>
                  <a:cubicBezTo>
                    <a:pt x="2241" y="47"/>
                    <a:pt x="2272" y="34"/>
                    <a:pt x="2283" y="29"/>
                  </a:cubicBezTo>
                  <a:cubicBezTo>
                    <a:pt x="2349" y="39"/>
                    <a:pt x="2416" y="43"/>
                    <a:pt x="2481" y="56"/>
                  </a:cubicBezTo>
                  <a:cubicBezTo>
                    <a:pt x="2493" y="53"/>
                    <a:pt x="2506" y="51"/>
                    <a:pt x="2518" y="47"/>
                  </a:cubicBezTo>
                  <a:cubicBezTo>
                    <a:pt x="2533" y="42"/>
                    <a:pt x="2562" y="29"/>
                    <a:pt x="2562" y="29"/>
                  </a:cubicBezTo>
                  <a:cubicBezTo>
                    <a:pt x="2599" y="38"/>
                    <a:pt x="2634" y="49"/>
                    <a:pt x="2672" y="56"/>
                  </a:cubicBezTo>
                  <a:cubicBezTo>
                    <a:pt x="2680" y="53"/>
                    <a:pt x="2688" y="51"/>
                    <a:pt x="2694" y="47"/>
                  </a:cubicBezTo>
                  <a:cubicBezTo>
                    <a:pt x="2702" y="42"/>
                    <a:pt x="2707" y="29"/>
                    <a:pt x="2716" y="29"/>
                  </a:cubicBezTo>
                  <a:cubicBezTo>
                    <a:pt x="2723" y="29"/>
                    <a:pt x="2726" y="41"/>
                    <a:pt x="2731" y="47"/>
                  </a:cubicBezTo>
                  <a:cubicBezTo>
                    <a:pt x="2753" y="74"/>
                    <a:pt x="2737" y="63"/>
                    <a:pt x="2767" y="75"/>
                  </a:cubicBezTo>
                  <a:cubicBezTo>
                    <a:pt x="2774" y="69"/>
                    <a:pt x="2799" y="44"/>
                    <a:pt x="2811" y="47"/>
                  </a:cubicBezTo>
                  <a:cubicBezTo>
                    <a:pt x="2827" y="51"/>
                    <a:pt x="2839" y="68"/>
                    <a:pt x="2855" y="75"/>
                  </a:cubicBezTo>
                  <a:cubicBezTo>
                    <a:pt x="2912" y="61"/>
                    <a:pt x="2996" y="71"/>
                    <a:pt x="3054" y="66"/>
                  </a:cubicBezTo>
                  <a:cubicBezTo>
                    <a:pt x="3086" y="51"/>
                    <a:pt x="3087" y="70"/>
                    <a:pt x="3120" y="56"/>
                  </a:cubicBezTo>
                  <a:cubicBezTo>
                    <a:pt x="3134" y="50"/>
                    <a:pt x="3164" y="38"/>
                    <a:pt x="3164" y="38"/>
                  </a:cubicBezTo>
                  <a:cubicBezTo>
                    <a:pt x="3173" y="40"/>
                    <a:pt x="3239" y="57"/>
                    <a:pt x="3245" y="56"/>
                  </a:cubicBezTo>
                  <a:cubicBezTo>
                    <a:pt x="3261" y="54"/>
                    <a:pt x="3274" y="35"/>
                    <a:pt x="3289" y="29"/>
                  </a:cubicBezTo>
                  <a:cubicBezTo>
                    <a:pt x="3303" y="35"/>
                    <a:pt x="3318" y="41"/>
                    <a:pt x="3332" y="47"/>
                  </a:cubicBezTo>
                  <a:cubicBezTo>
                    <a:pt x="3340" y="50"/>
                    <a:pt x="3355" y="56"/>
                    <a:pt x="3355" y="56"/>
                  </a:cubicBezTo>
                  <a:cubicBezTo>
                    <a:pt x="3372" y="53"/>
                    <a:pt x="3389" y="52"/>
                    <a:pt x="3406" y="47"/>
                  </a:cubicBezTo>
                  <a:cubicBezTo>
                    <a:pt x="3421" y="43"/>
                    <a:pt x="3450" y="29"/>
                    <a:pt x="3450" y="29"/>
                  </a:cubicBezTo>
                  <a:cubicBezTo>
                    <a:pt x="3513" y="54"/>
                    <a:pt x="3494" y="43"/>
                    <a:pt x="3560" y="29"/>
                  </a:cubicBezTo>
                  <a:cubicBezTo>
                    <a:pt x="3620" y="36"/>
                    <a:pt x="3642" y="29"/>
                    <a:pt x="3685" y="66"/>
                  </a:cubicBezTo>
                  <a:cubicBezTo>
                    <a:pt x="3708" y="182"/>
                    <a:pt x="3708" y="253"/>
                    <a:pt x="3677" y="367"/>
                  </a:cubicBezTo>
                  <a:cubicBezTo>
                    <a:pt x="3066" y="419"/>
                    <a:pt x="623" y="393"/>
                    <a:pt x="15" y="376"/>
                  </a:cubicBezTo>
                  <a:cubicBezTo>
                    <a:pt x="0" y="372"/>
                    <a:pt x="30" y="322"/>
                    <a:pt x="30" y="322"/>
                  </a:cubicBezTo>
                  <a:cubicBezTo>
                    <a:pt x="20" y="227"/>
                    <a:pt x="37" y="266"/>
                    <a:pt x="46" y="193"/>
                  </a:cubicBezTo>
                  <a:cubicBezTo>
                    <a:pt x="10" y="184"/>
                    <a:pt x="20" y="117"/>
                    <a:pt x="28" y="93"/>
                  </a:cubicBezTo>
                  <a:close/>
                </a:path>
              </a:pathLst>
            </a:custGeom>
            <a:solidFill>
              <a:srgbClr val="996633"/>
            </a:solidFill>
            <a:ln w="9525">
              <a:solidFill>
                <a:schemeClr val="tx1"/>
              </a:solidFill>
              <a:round/>
              <a:headEnd/>
              <a:tailEnd/>
            </a:ln>
          </p:spPr>
          <p:txBody>
            <a:bodyPr/>
            <a:lstStyle/>
            <a:p>
              <a:endParaRPr lang="en-US"/>
            </a:p>
          </p:txBody>
        </p:sp>
        <p:sp>
          <p:nvSpPr>
            <p:cNvPr id="34" name="Freeform 35"/>
            <p:cNvSpPr>
              <a:spLocks/>
            </p:cNvSpPr>
            <p:nvPr/>
          </p:nvSpPr>
          <p:spPr bwMode="auto">
            <a:xfrm>
              <a:off x="391082" y="4468904"/>
              <a:ext cx="1676505" cy="347720"/>
            </a:xfrm>
            <a:custGeom>
              <a:avLst/>
              <a:gdLst>
                <a:gd name="T0" fmla="*/ 0 w 3762"/>
                <a:gd name="T1" fmla="*/ 0 h 777"/>
                <a:gd name="T2" fmla="*/ 0 w 3762"/>
                <a:gd name="T3" fmla="*/ 0 h 777"/>
                <a:gd name="T4" fmla="*/ 0 w 3762"/>
                <a:gd name="T5" fmla="*/ 0 h 777"/>
                <a:gd name="T6" fmla="*/ 0 w 3762"/>
                <a:gd name="T7" fmla="*/ 0 h 777"/>
                <a:gd name="T8" fmla="*/ 0 w 3762"/>
                <a:gd name="T9" fmla="*/ 0 h 777"/>
                <a:gd name="T10" fmla="*/ 0 w 3762"/>
                <a:gd name="T11" fmla="*/ 0 h 777"/>
                <a:gd name="T12" fmla="*/ 0 w 3762"/>
                <a:gd name="T13" fmla="*/ 0 h 777"/>
                <a:gd name="T14" fmla="*/ 0 w 3762"/>
                <a:gd name="T15" fmla="*/ 0 h 777"/>
                <a:gd name="T16" fmla="*/ 0 w 3762"/>
                <a:gd name="T17" fmla="*/ 0 h 777"/>
                <a:gd name="T18" fmla="*/ 0 w 3762"/>
                <a:gd name="T19" fmla="*/ 0 h 777"/>
                <a:gd name="T20" fmla="*/ 0 w 3762"/>
                <a:gd name="T21" fmla="*/ 0 h 777"/>
                <a:gd name="T22" fmla="*/ 0 w 3762"/>
                <a:gd name="T23" fmla="*/ 0 h 777"/>
                <a:gd name="T24" fmla="*/ 0 w 3762"/>
                <a:gd name="T25" fmla="*/ 0 h 777"/>
                <a:gd name="T26" fmla="*/ 0 w 3762"/>
                <a:gd name="T27" fmla="*/ 0 h 777"/>
                <a:gd name="T28" fmla="*/ 0 w 3762"/>
                <a:gd name="T29" fmla="*/ 0 h 777"/>
                <a:gd name="T30" fmla="*/ 0 w 3762"/>
                <a:gd name="T31" fmla="*/ 0 h 777"/>
                <a:gd name="T32" fmla="*/ 0 w 3762"/>
                <a:gd name="T33" fmla="*/ 0 h 777"/>
                <a:gd name="T34" fmla="*/ 0 w 3762"/>
                <a:gd name="T35" fmla="*/ 0 h 777"/>
                <a:gd name="T36" fmla="*/ 0 w 3762"/>
                <a:gd name="T37" fmla="*/ 0 h 777"/>
                <a:gd name="T38" fmla="*/ 0 w 3762"/>
                <a:gd name="T39" fmla="*/ 0 h 777"/>
                <a:gd name="T40" fmla="*/ 0 w 3762"/>
                <a:gd name="T41" fmla="*/ 0 h 777"/>
                <a:gd name="T42" fmla="*/ 0 w 3762"/>
                <a:gd name="T43" fmla="*/ 0 h 777"/>
                <a:gd name="T44" fmla="*/ 0 w 3762"/>
                <a:gd name="T45" fmla="*/ 0 h 777"/>
                <a:gd name="T46" fmla="*/ 0 w 3762"/>
                <a:gd name="T47" fmla="*/ 0 h 777"/>
                <a:gd name="T48" fmla="*/ 0 w 3762"/>
                <a:gd name="T49" fmla="*/ 0 h 777"/>
                <a:gd name="T50" fmla="*/ 0 w 3762"/>
                <a:gd name="T51" fmla="*/ 0 h 777"/>
                <a:gd name="T52" fmla="*/ 0 w 3762"/>
                <a:gd name="T53" fmla="*/ 0 h 777"/>
                <a:gd name="T54" fmla="*/ 0 w 3762"/>
                <a:gd name="T55" fmla="*/ 0 h 777"/>
                <a:gd name="T56" fmla="*/ 0 w 3762"/>
                <a:gd name="T57" fmla="*/ 0 h 777"/>
                <a:gd name="T58" fmla="*/ 0 w 3762"/>
                <a:gd name="T59" fmla="*/ 0 h 777"/>
                <a:gd name="T60" fmla="*/ 0 w 3762"/>
                <a:gd name="T61" fmla="*/ 0 h 777"/>
                <a:gd name="T62" fmla="*/ 0 w 3762"/>
                <a:gd name="T63" fmla="*/ 0 h 777"/>
                <a:gd name="T64" fmla="*/ 0 w 3762"/>
                <a:gd name="T65" fmla="*/ 0 h 777"/>
                <a:gd name="T66" fmla="*/ 0 w 3762"/>
                <a:gd name="T67" fmla="*/ 0 h 777"/>
                <a:gd name="T68" fmla="*/ 0 w 3762"/>
                <a:gd name="T69" fmla="*/ 0 h 777"/>
                <a:gd name="T70" fmla="*/ 0 w 3762"/>
                <a:gd name="T71" fmla="*/ 0 h 777"/>
                <a:gd name="T72" fmla="*/ 0 w 3762"/>
                <a:gd name="T73" fmla="*/ 0 h 777"/>
                <a:gd name="T74" fmla="*/ 0 w 3762"/>
                <a:gd name="T75" fmla="*/ 0 h 777"/>
                <a:gd name="T76" fmla="*/ 0 w 3762"/>
                <a:gd name="T77" fmla="*/ 0 h 777"/>
                <a:gd name="T78" fmla="*/ 0 w 3762"/>
                <a:gd name="T79" fmla="*/ 0 h 777"/>
                <a:gd name="T80" fmla="*/ 0 w 3762"/>
                <a:gd name="T81" fmla="*/ 0 h 777"/>
                <a:gd name="T82" fmla="*/ 0 w 3762"/>
                <a:gd name="T83" fmla="*/ 0 h 777"/>
                <a:gd name="T84" fmla="*/ 0 w 3762"/>
                <a:gd name="T85" fmla="*/ 0 h 777"/>
                <a:gd name="T86" fmla="*/ 0 w 3762"/>
                <a:gd name="T87" fmla="*/ 0 h 777"/>
                <a:gd name="T88" fmla="*/ 0 w 3762"/>
                <a:gd name="T89" fmla="*/ 0 h 777"/>
                <a:gd name="T90" fmla="*/ 0 w 3762"/>
                <a:gd name="T91" fmla="*/ 0 h 777"/>
                <a:gd name="T92" fmla="*/ 0 w 3762"/>
                <a:gd name="T93" fmla="*/ 0 h 777"/>
                <a:gd name="T94" fmla="*/ 0 w 3762"/>
                <a:gd name="T95" fmla="*/ 0 h 777"/>
                <a:gd name="T96" fmla="*/ 0 w 3762"/>
                <a:gd name="T97" fmla="*/ 0 h 777"/>
                <a:gd name="T98" fmla="*/ 0 w 3762"/>
                <a:gd name="T99" fmla="*/ 0 h 77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762"/>
                <a:gd name="T151" fmla="*/ 0 h 777"/>
                <a:gd name="T152" fmla="*/ 3762 w 3762"/>
                <a:gd name="T153" fmla="*/ 777 h 77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762" h="777">
                  <a:moveTo>
                    <a:pt x="16" y="614"/>
                  </a:moveTo>
                  <a:cubicBezTo>
                    <a:pt x="74" y="633"/>
                    <a:pt x="130" y="656"/>
                    <a:pt x="186" y="679"/>
                  </a:cubicBezTo>
                  <a:cubicBezTo>
                    <a:pt x="213" y="690"/>
                    <a:pt x="267" y="712"/>
                    <a:pt x="267" y="712"/>
                  </a:cubicBezTo>
                  <a:cubicBezTo>
                    <a:pt x="316" y="712"/>
                    <a:pt x="365" y="714"/>
                    <a:pt x="414" y="712"/>
                  </a:cubicBezTo>
                  <a:cubicBezTo>
                    <a:pt x="460" y="709"/>
                    <a:pt x="531" y="685"/>
                    <a:pt x="580" y="676"/>
                  </a:cubicBezTo>
                  <a:cubicBezTo>
                    <a:pt x="719" y="698"/>
                    <a:pt x="667" y="676"/>
                    <a:pt x="801" y="717"/>
                  </a:cubicBezTo>
                  <a:cubicBezTo>
                    <a:pt x="834" y="716"/>
                    <a:pt x="932" y="740"/>
                    <a:pt x="966" y="736"/>
                  </a:cubicBezTo>
                  <a:cubicBezTo>
                    <a:pt x="986" y="733"/>
                    <a:pt x="1148" y="753"/>
                    <a:pt x="1162" y="747"/>
                  </a:cubicBezTo>
                  <a:cubicBezTo>
                    <a:pt x="1219" y="722"/>
                    <a:pt x="1371" y="737"/>
                    <a:pt x="1432" y="726"/>
                  </a:cubicBezTo>
                  <a:cubicBezTo>
                    <a:pt x="1505" y="742"/>
                    <a:pt x="1482" y="722"/>
                    <a:pt x="1558" y="735"/>
                  </a:cubicBezTo>
                  <a:cubicBezTo>
                    <a:pt x="1646" y="734"/>
                    <a:pt x="1720" y="725"/>
                    <a:pt x="1805" y="713"/>
                  </a:cubicBezTo>
                  <a:cubicBezTo>
                    <a:pt x="1998" y="736"/>
                    <a:pt x="2189" y="747"/>
                    <a:pt x="2382" y="720"/>
                  </a:cubicBezTo>
                  <a:cubicBezTo>
                    <a:pt x="2510" y="746"/>
                    <a:pt x="2533" y="746"/>
                    <a:pt x="2701" y="749"/>
                  </a:cubicBezTo>
                  <a:cubicBezTo>
                    <a:pt x="2747" y="737"/>
                    <a:pt x="2840" y="730"/>
                    <a:pt x="2840" y="730"/>
                  </a:cubicBezTo>
                  <a:cubicBezTo>
                    <a:pt x="2965" y="744"/>
                    <a:pt x="3077" y="777"/>
                    <a:pt x="3196" y="742"/>
                  </a:cubicBezTo>
                  <a:cubicBezTo>
                    <a:pt x="3280" y="760"/>
                    <a:pt x="3292" y="766"/>
                    <a:pt x="3387" y="763"/>
                  </a:cubicBezTo>
                  <a:cubicBezTo>
                    <a:pt x="3447" y="751"/>
                    <a:pt x="3505" y="734"/>
                    <a:pt x="3564" y="719"/>
                  </a:cubicBezTo>
                  <a:cubicBezTo>
                    <a:pt x="3606" y="729"/>
                    <a:pt x="3628" y="736"/>
                    <a:pt x="3662" y="761"/>
                  </a:cubicBezTo>
                  <a:cubicBezTo>
                    <a:pt x="3684" y="742"/>
                    <a:pt x="3708" y="729"/>
                    <a:pt x="3729" y="710"/>
                  </a:cubicBezTo>
                  <a:cubicBezTo>
                    <a:pt x="3730" y="707"/>
                    <a:pt x="3751" y="661"/>
                    <a:pt x="3751" y="657"/>
                  </a:cubicBezTo>
                  <a:cubicBezTo>
                    <a:pt x="3755" y="600"/>
                    <a:pt x="3733" y="499"/>
                    <a:pt x="3718" y="443"/>
                  </a:cubicBezTo>
                  <a:cubicBezTo>
                    <a:pt x="3726" y="362"/>
                    <a:pt x="3737" y="279"/>
                    <a:pt x="3742" y="197"/>
                  </a:cubicBezTo>
                  <a:cubicBezTo>
                    <a:pt x="3744" y="159"/>
                    <a:pt x="3762" y="113"/>
                    <a:pt x="3740" y="79"/>
                  </a:cubicBezTo>
                  <a:cubicBezTo>
                    <a:pt x="3728" y="61"/>
                    <a:pt x="3627" y="112"/>
                    <a:pt x="3608" y="123"/>
                  </a:cubicBezTo>
                  <a:cubicBezTo>
                    <a:pt x="3582" y="139"/>
                    <a:pt x="3526" y="132"/>
                    <a:pt x="3526" y="132"/>
                  </a:cubicBezTo>
                  <a:cubicBezTo>
                    <a:pt x="3418" y="116"/>
                    <a:pt x="3398" y="99"/>
                    <a:pt x="3291" y="79"/>
                  </a:cubicBezTo>
                  <a:cubicBezTo>
                    <a:pt x="3157" y="82"/>
                    <a:pt x="3186" y="105"/>
                    <a:pt x="3051" y="105"/>
                  </a:cubicBezTo>
                  <a:cubicBezTo>
                    <a:pt x="3039" y="108"/>
                    <a:pt x="2935" y="111"/>
                    <a:pt x="2923" y="114"/>
                  </a:cubicBezTo>
                  <a:cubicBezTo>
                    <a:pt x="2903" y="118"/>
                    <a:pt x="2803" y="123"/>
                    <a:pt x="2803" y="123"/>
                  </a:cubicBezTo>
                  <a:cubicBezTo>
                    <a:pt x="2761" y="106"/>
                    <a:pt x="2721" y="97"/>
                    <a:pt x="2677" y="88"/>
                  </a:cubicBezTo>
                  <a:cubicBezTo>
                    <a:pt x="2640" y="89"/>
                    <a:pt x="2594" y="139"/>
                    <a:pt x="2557" y="141"/>
                  </a:cubicBezTo>
                  <a:cubicBezTo>
                    <a:pt x="2508" y="144"/>
                    <a:pt x="2462" y="126"/>
                    <a:pt x="2417" y="145"/>
                  </a:cubicBezTo>
                  <a:cubicBezTo>
                    <a:pt x="2381" y="160"/>
                    <a:pt x="2384" y="140"/>
                    <a:pt x="2347" y="150"/>
                  </a:cubicBezTo>
                  <a:cubicBezTo>
                    <a:pt x="2329" y="146"/>
                    <a:pt x="2269" y="168"/>
                    <a:pt x="2251" y="162"/>
                  </a:cubicBezTo>
                  <a:cubicBezTo>
                    <a:pt x="2236" y="158"/>
                    <a:pt x="2249" y="118"/>
                    <a:pt x="2237" y="114"/>
                  </a:cubicBezTo>
                  <a:cubicBezTo>
                    <a:pt x="2221" y="105"/>
                    <a:pt x="2185" y="111"/>
                    <a:pt x="2155" y="105"/>
                  </a:cubicBezTo>
                  <a:cubicBezTo>
                    <a:pt x="2114" y="106"/>
                    <a:pt x="2094" y="70"/>
                    <a:pt x="2054" y="77"/>
                  </a:cubicBezTo>
                  <a:cubicBezTo>
                    <a:pt x="2010" y="71"/>
                    <a:pt x="1994" y="119"/>
                    <a:pt x="1917" y="105"/>
                  </a:cubicBezTo>
                  <a:cubicBezTo>
                    <a:pt x="1823" y="73"/>
                    <a:pt x="1694" y="84"/>
                    <a:pt x="1597" y="59"/>
                  </a:cubicBezTo>
                  <a:cubicBezTo>
                    <a:pt x="1441" y="18"/>
                    <a:pt x="1372" y="66"/>
                    <a:pt x="1213" y="50"/>
                  </a:cubicBezTo>
                  <a:cubicBezTo>
                    <a:pt x="1183" y="51"/>
                    <a:pt x="1052" y="48"/>
                    <a:pt x="1022" y="52"/>
                  </a:cubicBezTo>
                  <a:cubicBezTo>
                    <a:pt x="1003" y="55"/>
                    <a:pt x="984" y="62"/>
                    <a:pt x="966" y="67"/>
                  </a:cubicBezTo>
                  <a:cubicBezTo>
                    <a:pt x="957" y="69"/>
                    <a:pt x="937" y="74"/>
                    <a:pt x="937" y="74"/>
                  </a:cubicBezTo>
                  <a:cubicBezTo>
                    <a:pt x="876" y="49"/>
                    <a:pt x="776" y="58"/>
                    <a:pt x="710" y="41"/>
                  </a:cubicBezTo>
                  <a:cubicBezTo>
                    <a:pt x="660" y="44"/>
                    <a:pt x="650" y="0"/>
                    <a:pt x="602" y="18"/>
                  </a:cubicBezTo>
                  <a:cubicBezTo>
                    <a:pt x="589" y="22"/>
                    <a:pt x="577" y="29"/>
                    <a:pt x="564" y="34"/>
                  </a:cubicBezTo>
                  <a:cubicBezTo>
                    <a:pt x="546" y="39"/>
                    <a:pt x="289" y="59"/>
                    <a:pt x="289" y="59"/>
                  </a:cubicBezTo>
                  <a:cubicBezTo>
                    <a:pt x="155" y="24"/>
                    <a:pt x="189" y="73"/>
                    <a:pt x="48" y="84"/>
                  </a:cubicBezTo>
                  <a:cubicBezTo>
                    <a:pt x="3" y="200"/>
                    <a:pt x="0" y="374"/>
                    <a:pt x="24" y="498"/>
                  </a:cubicBezTo>
                  <a:cubicBezTo>
                    <a:pt x="19" y="529"/>
                    <a:pt x="49" y="587"/>
                    <a:pt x="16" y="614"/>
                  </a:cubicBezTo>
                  <a:close/>
                </a:path>
              </a:pathLst>
            </a:custGeom>
            <a:solidFill>
              <a:srgbClr val="FFCC00">
                <a:alpha val="25098"/>
              </a:srgbClr>
            </a:solidFill>
            <a:ln w="9525">
              <a:noFill/>
              <a:round/>
              <a:headEnd/>
              <a:tailEnd/>
            </a:ln>
          </p:spPr>
          <p:txBody>
            <a:bodyPr/>
            <a:lstStyle/>
            <a:p>
              <a:endParaRPr lang="en-US"/>
            </a:p>
          </p:txBody>
        </p:sp>
        <p:sp>
          <p:nvSpPr>
            <p:cNvPr id="35" name="AutoShape 36"/>
            <p:cNvSpPr>
              <a:spLocks noChangeArrowheads="1"/>
            </p:cNvSpPr>
            <p:nvPr/>
          </p:nvSpPr>
          <p:spPr bwMode="auto">
            <a:xfrm rot="2858305">
              <a:off x="1103883" y="4400638"/>
              <a:ext cx="600174" cy="136534"/>
            </a:xfrm>
            <a:prstGeom prst="rightArrow">
              <a:avLst>
                <a:gd name="adj1" fmla="val 54611"/>
                <a:gd name="adj2" fmla="val 114758"/>
              </a:avLst>
            </a:prstGeom>
            <a:solidFill>
              <a:srgbClr val="FF3300"/>
            </a:solidFill>
            <a:ln w="9525">
              <a:noFill/>
              <a:miter lim="800000"/>
              <a:headEnd/>
              <a:tailEnd/>
            </a:ln>
          </p:spPr>
          <p:txBody>
            <a:bodyPr wrap="none" anchor="ctr"/>
            <a:lstStyle/>
            <a:p>
              <a:endParaRPr lang="en-US"/>
            </a:p>
          </p:txBody>
        </p:sp>
        <p:sp>
          <p:nvSpPr>
            <p:cNvPr id="36" name="AutoShape 37"/>
            <p:cNvSpPr>
              <a:spLocks noChangeArrowheads="1"/>
            </p:cNvSpPr>
            <p:nvPr/>
          </p:nvSpPr>
          <p:spPr bwMode="auto">
            <a:xfrm rot="18741695" flipV="1">
              <a:off x="1526194" y="4470495"/>
              <a:ext cx="412818" cy="57154"/>
            </a:xfrm>
            <a:prstGeom prst="rightArrow">
              <a:avLst>
                <a:gd name="adj1" fmla="val 55806"/>
                <a:gd name="adj2" fmla="val 110216"/>
              </a:avLst>
            </a:prstGeom>
            <a:solidFill>
              <a:srgbClr val="FF3300"/>
            </a:solidFill>
            <a:ln w="9525">
              <a:noFill/>
              <a:miter lim="800000"/>
              <a:headEnd/>
              <a:tailEnd/>
            </a:ln>
          </p:spPr>
          <p:txBody>
            <a:bodyPr wrap="none" anchor="ctr"/>
            <a:lstStyle/>
            <a:p>
              <a:endParaRPr lang="en-US"/>
            </a:p>
          </p:txBody>
        </p:sp>
        <p:sp>
          <p:nvSpPr>
            <p:cNvPr id="37" name="AutoShape 38"/>
            <p:cNvSpPr>
              <a:spLocks noChangeArrowheads="1"/>
            </p:cNvSpPr>
            <p:nvPr/>
          </p:nvSpPr>
          <p:spPr bwMode="auto">
            <a:xfrm rot="16205366" flipV="1">
              <a:off x="1443645" y="4468907"/>
              <a:ext cx="295324" cy="58741"/>
            </a:xfrm>
            <a:prstGeom prst="rightArrow">
              <a:avLst>
                <a:gd name="adj1" fmla="val 55806"/>
                <a:gd name="adj2" fmla="val 76717"/>
              </a:avLst>
            </a:prstGeom>
            <a:solidFill>
              <a:srgbClr val="FF3300"/>
            </a:solidFill>
            <a:ln w="9525">
              <a:noFill/>
              <a:miter lim="800000"/>
              <a:headEnd/>
              <a:tailEnd/>
            </a:ln>
          </p:spPr>
          <p:txBody>
            <a:bodyPr wrap="none" anchor="ctr"/>
            <a:lstStyle/>
            <a:p>
              <a:endParaRPr lang="en-US"/>
            </a:p>
          </p:txBody>
        </p:sp>
        <p:sp>
          <p:nvSpPr>
            <p:cNvPr id="38" name="AutoShape 39"/>
            <p:cNvSpPr>
              <a:spLocks noChangeArrowheads="1"/>
            </p:cNvSpPr>
            <p:nvPr/>
          </p:nvSpPr>
          <p:spPr bwMode="auto">
            <a:xfrm rot="20394498" flipV="1">
              <a:off x="1583369" y="4583223"/>
              <a:ext cx="295294" cy="58747"/>
            </a:xfrm>
            <a:prstGeom prst="rightArrow">
              <a:avLst>
                <a:gd name="adj1" fmla="val 55806"/>
                <a:gd name="adj2" fmla="val 76701"/>
              </a:avLst>
            </a:prstGeom>
            <a:solidFill>
              <a:srgbClr val="FF3300"/>
            </a:solidFill>
            <a:ln w="9525">
              <a:noFill/>
              <a:miter lim="800000"/>
              <a:headEnd/>
              <a:tailEnd/>
            </a:ln>
          </p:spPr>
          <p:txBody>
            <a:bodyPr wrap="none" anchor="ctr"/>
            <a:lstStyle/>
            <a:p>
              <a:endParaRPr lang="en-US"/>
            </a:p>
          </p:txBody>
        </p:sp>
        <p:sp>
          <p:nvSpPr>
            <p:cNvPr id="39" name="AutoShape 40"/>
            <p:cNvSpPr>
              <a:spLocks noChangeArrowheads="1"/>
            </p:cNvSpPr>
            <p:nvPr/>
          </p:nvSpPr>
          <p:spPr bwMode="auto">
            <a:xfrm rot="940692" flipH="1" flipV="1">
              <a:off x="1288075" y="4605452"/>
              <a:ext cx="295294" cy="58747"/>
            </a:xfrm>
            <a:prstGeom prst="rightArrow">
              <a:avLst>
                <a:gd name="adj1" fmla="val 55806"/>
                <a:gd name="adj2" fmla="val 76701"/>
              </a:avLst>
            </a:prstGeom>
            <a:solidFill>
              <a:srgbClr val="FF3300"/>
            </a:solidFill>
            <a:ln w="9525">
              <a:noFill/>
              <a:miter lim="800000"/>
              <a:headEnd/>
              <a:tailEnd/>
            </a:ln>
          </p:spPr>
          <p:txBody>
            <a:bodyPr wrap="none" anchor="ctr"/>
            <a:lstStyle/>
            <a:p>
              <a:endParaRPr lang="en-US"/>
            </a:p>
          </p:txBody>
        </p:sp>
        <p:sp>
          <p:nvSpPr>
            <p:cNvPr id="40" name="AutoShape 41"/>
            <p:cNvSpPr>
              <a:spLocks noChangeArrowheads="1"/>
            </p:cNvSpPr>
            <p:nvPr/>
          </p:nvSpPr>
          <p:spPr bwMode="auto">
            <a:xfrm rot="2858305">
              <a:off x="94136" y="4497491"/>
              <a:ext cx="1265446" cy="136534"/>
            </a:xfrm>
            <a:prstGeom prst="rightArrow">
              <a:avLst>
                <a:gd name="adj1" fmla="val 59750"/>
                <a:gd name="adj2" fmla="val 178201"/>
              </a:avLst>
            </a:prstGeom>
            <a:solidFill>
              <a:srgbClr val="66FF33"/>
            </a:solidFill>
            <a:ln w="9525">
              <a:noFill/>
              <a:miter lim="800000"/>
              <a:headEnd/>
              <a:tailEnd/>
            </a:ln>
          </p:spPr>
          <p:txBody>
            <a:bodyPr wrap="none" anchor="ctr"/>
            <a:lstStyle/>
            <a:p>
              <a:endParaRPr lang="en-US"/>
            </a:p>
          </p:txBody>
        </p:sp>
        <p:sp>
          <p:nvSpPr>
            <p:cNvPr id="41" name="AutoShape 42"/>
            <p:cNvSpPr>
              <a:spLocks noChangeArrowheads="1"/>
            </p:cNvSpPr>
            <p:nvPr/>
          </p:nvSpPr>
          <p:spPr bwMode="auto">
            <a:xfrm rot="18741695" flipV="1">
              <a:off x="1046732" y="4751530"/>
              <a:ext cx="547778" cy="88906"/>
            </a:xfrm>
            <a:prstGeom prst="rightArrow">
              <a:avLst>
                <a:gd name="adj1" fmla="val 55806"/>
                <a:gd name="adj2" fmla="val 94017"/>
              </a:avLst>
            </a:prstGeom>
            <a:solidFill>
              <a:srgbClr val="66FF33"/>
            </a:solidFill>
            <a:ln w="9525">
              <a:noFill/>
              <a:miter lim="800000"/>
              <a:headEnd/>
              <a:tailEnd/>
            </a:ln>
          </p:spPr>
          <p:txBody>
            <a:bodyPr wrap="none" anchor="ctr"/>
            <a:lstStyle/>
            <a:p>
              <a:endParaRPr lang="en-US"/>
            </a:p>
          </p:txBody>
        </p:sp>
        <p:sp>
          <p:nvSpPr>
            <p:cNvPr id="42" name="AutoShape 43"/>
            <p:cNvSpPr>
              <a:spLocks noChangeArrowheads="1"/>
            </p:cNvSpPr>
            <p:nvPr/>
          </p:nvSpPr>
          <p:spPr bwMode="auto">
            <a:xfrm rot="16205366" flipV="1">
              <a:off x="1359502" y="4459381"/>
              <a:ext cx="296911" cy="58741"/>
            </a:xfrm>
            <a:prstGeom prst="rightArrow">
              <a:avLst>
                <a:gd name="adj1" fmla="val 55806"/>
                <a:gd name="adj2" fmla="val 77129"/>
              </a:avLst>
            </a:prstGeom>
            <a:solidFill>
              <a:srgbClr val="66FF33"/>
            </a:solidFill>
            <a:ln w="9525">
              <a:noFill/>
              <a:miter lim="800000"/>
              <a:headEnd/>
              <a:tailEnd/>
            </a:ln>
          </p:spPr>
          <p:txBody>
            <a:bodyPr wrap="none" anchor="ctr"/>
            <a:lstStyle/>
            <a:p>
              <a:endParaRPr lang="en-US"/>
            </a:p>
          </p:txBody>
        </p:sp>
        <p:sp>
          <p:nvSpPr>
            <p:cNvPr id="43" name="AutoShape 44"/>
            <p:cNvSpPr>
              <a:spLocks noChangeArrowheads="1"/>
            </p:cNvSpPr>
            <p:nvPr/>
          </p:nvSpPr>
          <p:spPr bwMode="auto">
            <a:xfrm rot="16097971" flipV="1">
              <a:off x="1299162" y="4680079"/>
              <a:ext cx="520786" cy="53978"/>
            </a:xfrm>
            <a:prstGeom prst="rightArrow">
              <a:avLst>
                <a:gd name="adj1" fmla="val 55806"/>
                <a:gd name="adj2" fmla="val 147223"/>
              </a:avLst>
            </a:prstGeom>
            <a:solidFill>
              <a:srgbClr val="FFFF00"/>
            </a:solidFill>
            <a:ln w="9525">
              <a:noFill/>
              <a:miter lim="800000"/>
              <a:headEnd/>
              <a:tailEnd/>
            </a:ln>
          </p:spPr>
          <p:txBody>
            <a:bodyPr wrap="none" anchor="ctr"/>
            <a:lstStyle/>
            <a:p>
              <a:endParaRPr lang="en-US"/>
            </a:p>
          </p:txBody>
        </p:sp>
        <p:sp>
          <p:nvSpPr>
            <p:cNvPr id="44" name="Freeform 45"/>
            <p:cNvSpPr>
              <a:spLocks/>
            </p:cNvSpPr>
            <p:nvPr/>
          </p:nvSpPr>
          <p:spPr bwMode="auto">
            <a:xfrm>
              <a:off x="737178" y="4087842"/>
              <a:ext cx="1498694" cy="895498"/>
            </a:xfrm>
            <a:custGeom>
              <a:avLst/>
              <a:gdLst>
                <a:gd name="T0" fmla="*/ 0 w 944"/>
                <a:gd name="T1" fmla="*/ 0 h 564"/>
                <a:gd name="T2" fmla="*/ 2147483647 w 944"/>
                <a:gd name="T3" fmla="*/ 2147483647 h 564"/>
                <a:gd name="T4" fmla="*/ 2147483647 w 944"/>
                <a:gd name="T5" fmla="*/ 2147483647 h 564"/>
                <a:gd name="T6" fmla="*/ 0 60000 65536"/>
                <a:gd name="T7" fmla="*/ 0 60000 65536"/>
                <a:gd name="T8" fmla="*/ 0 60000 65536"/>
                <a:gd name="T9" fmla="*/ 0 w 944"/>
                <a:gd name="T10" fmla="*/ 0 h 564"/>
                <a:gd name="T11" fmla="*/ 944 w 944"/>
                <a:gd name="T12" fmla="*/ 564 h 564"/>
              </a:gdLst>
              <a:ahLst/>
              <a:cxnLst>
                <a:cxn ang="T6">
                  <a:pos x="T0" y="T1"/>
                </a:cxn>
                <a:cxn ang="T7">
                  <a:pos x="T2" y="T3"/>
                </a:cxn>
                <a:cxn ang="T8">
                  <a:pos x="T4" y="T5"/>
                </a:cxn>
              </a:cxnLst>
              <a:rect l="T9" t="T10" r="T11" b="T12"/>
              <a:pathLst>
                <a:path w="944" h="564">
                  <a:moveTo>
                    <a:pt x="0" y="0"/>
                  </a:moveTo>
                  <a:lnTo>
                    <a:pt x="521" y="564"/>
                  </a:lnTo>
                  <a:lnTo>
                    <a:pt x="944" y="75"/>
                  </a:lnTo>
                </a:path>
              </a:pathLst>
            </a:custGeom>
            <a:noFill/>
            <a:ln w="28575">
              <a:solidFill>
                <a:schemeClr val="bg1"/>
              </a:solidFill>
              <a:prstDash val="dashDot"/>
              <a:round/>
              <a:headEnd/>
              <a:tailEnd type="triangle" w="med" len="med"/>
            </a:ln>
          </p:spPr>
          <p:txBody>
            <a:bodyPr/>
            <a:lstStyle/>
            <a:p>
              <a:endParaRPr lang="en-US"/>
            </a:p>
          </p:txBody>
        </p:sp>
        <p:pic>
          <p:nvPicPr>
            <p:cNvPr id="45" name="Picture 46"/>
            <p:cNvPicPr>
              <a:picLocks noChangeAspect="1" noChangeArrowheads="1"/>
            </p:cNvPicPr>
            <p:nvPr/>
          </p:nvPicPr>
          <p:blipFill>
            <a:blip r:embed="rId7" cstate="print">
              <a:clrChange>
                <a:clrFrom>
                  <a:srgbClr val="FFFFFF"/>
                </a:clrFrom>
                <a:clrTo>
                  <a:srgbClr val="FFFFFF">
                    <a:alpha val="0"/>
                  </a:srgbClr>
                </a:clrTo>
              </a:clrChange>
              <a:lum contrast="2000"/>
            </a:blip>
            <a:srcRect/>
            <a:stretch>
              <a:fillRect/>
            </a:stretch>
          </p:blipFill>
          <p:spPr bwMode="auto">
            <a:xfrm rot="2539388">
              <a:off x="1819921" y="3987813"/>
              <a:ext cx="1092269" cy="309614"/>
            </a:xfrm>
            <a:prstGeom prst="rect">
              <a:avLst/>
            </a:prstGeom>
            <a:noFill/>
            <a:ln w="9525">
              <a:noFill/>
              <a:miter lim="800000"/>
              <a:headEnd/>
              <a:tailEnd/>
            </a:ln>
          </p:spPr>
        </p:pic>
      </p:grpSp>
      <p:sp>
        <p:nvSpPr>
          <p:cNvPr id="47" name="TextBox 46"/>
          <p:cNvSpPr txBox="1"/>
          <p:nvPr/>
        </p:nvSpPr>
        <p:spPr>
          <a:xfrm>
            <a:off x="7274235" y="2413121"/>
            <a:ext cx="1022885" cy="362736"/>
          </a:xfrm>
          <a:prstGeom prst="rect">
            <a:avLst/>
          </a:prstGeom>
          <a:noFill/>
        </p:spPr>
        <p:txBody>
          <a:bodyPr wrap="none" lIns="96981" tIns="48491" rIns="96981" bIns="48491" rtlCol="0">
            <a:spAutoFit/>
          </a:bodyPr>
          <a:lstStyle/>
          <a:p>
            <a:r>
              <a:rPr lang="en-US" sz="1700" b="1" dirty="0">
                <a:solidFill>
                  <a:srgbClr val="FFFF00"/>
                </a:solidFill>
              </a:rPr>
              <a:t>3-5 </a:t>
            </a:r>
            <a:r>
              <a:rPr lang="en-US" sz="1700" b="1" dirty="0" err="1">
                <a:solidFill>
                  <a:srgbClr val="FFFF00"/>
                </a:solidFill>
              </a:rPr>
              <a:t>ppm</a:t>
            </a:r>
            <a:endParaRPr lang="en-US" sz="1700" b="1" dirty="0">
              <a:solidFill>
                <a:srgbClr val="FFFF00"/>
              </a:solidFill>
            </a:endParaRPr>
          </a:p>
        </p:txBody>
      </p:sp>
      <p:sp>
        <p:nvSpPr>
          <p:cNvPr id="48" name="TextBox 47"/>
          <p:cNvSpPr txBox="1"/>
          <p:nvPr/>
        </p:nvSpPr>
        <p:spPr>
          <a:xfrm>
            <a:off x="7299159" y="4862407"/>
            <a:ext cx="1137626" cy="362736"/>
          </a:xfrm>
          <a:prstGeom prst="rect">
            <a:avLst/>
          </a:prstGeom>
          <a:noFill/>
        </p:spPr>
        <p:txBody>
          <a:bodyPr wrap="none" lIns="96981" tIns="48491" rIns="96981" bIns="48491" rtlCol="0">
            <a:spAutoFit/>
          </a:bodyPr>
          <a:lstStyle/>
          <a:p>
            <a:r>
              <a:rPr lang="en-US" sz="1700" b="1" dirty="0">
                <a:solidFill>
                  <a:srgbClr val="FFFF00"/>
                </a:solidFill>
              </a:rPr>
              <a:t>&lt;0.4 </a:t>
            </a:r>
            <a:r>
              <a:rPr lang="en-US" sz="1700" b="1" dirty="0" err="1">
                <a:solidFill>
                  <a:srgbClr val="FFFF00"/>
                </a:solidFill>
              </a:rPr>
              <a:t>ppm</a:t>
            </a:r>
            <a:endParaRPr lang="en-US" sz="1700" b="1" dirty="0">
              <a:solidFill>
                <a:srgbClr val="FFFF00"/>
              </a:solidFill>
            </a:endParaRPr>
          </a:p>
        </p:txBody>
      </p:sp>
    </p:spTree>
    <p:extLst>
      <p:ext uri="{BB962C8B-B14F-4D97-AF65-F5344CB8AC3E}">
        <p14:creationId xmlns:p14="http://schemas.microsoft.com/office/powerpoint/2010/main" val="2823504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3"/>
          <p:cNvSpPr>
            <a:spLocks noGrp="1"/>
          </p:cNvSpPr>
          <p:nvPr>
            <p:ph type="title"/>
          </p:nvPr>
        </p:nvSpPr>
        <p:spPr>
          <a:xfrm>
            <a:off x="1270000" y="228600"/>
            <a:ext cx="6577263" cy="423523"/>
          </a:xfrm>
        </p:spPr>
        <p:txBody>
          <a:bodyPr/>
          <a:lstStyle/>
          <a:p>
            <a:r>
              <a:rPr lang="en-US" dirty="0" smtClean="0">
                <a:ea typeface="ＭＳ Ｐゴシック" pitchFamily="34" charset="-128"/>
              </a:rPr>
              <a:t>Pioneering Missions: Thermal Infrared Observations of CO</a:t>
            </a:r>
            <a:r>
              <a:rPr lang="en-US" baseline="-25000" dirty="0" smtClean="0">
                <a:ea typeface="ＭＳ Ｐゴシック" pitchFamily="34" charset="-128"/>
              </a:rPr>
              <a:t>2</a:t>
            </a:r>
          </a:p>
        </p:txBody>
      </p:sp>
      <p:sp>
        <p:nvSpPr>
          <p:cNvPr id="3075" name="Content Placeholder 4"/>
          <p:cNvSpPr>
            <a:spLocks noGrp="1"/>
          </p:cNvSpPr>
          <p:nvPr>
            <p:ph idx="1"/>
          </p:nvPr>
        </p:nvSpPr>
        <p:spPr>
          <a:xfrm>
            <a:off x="153446" y="1083470"/>
            <a:ext cx="5782133" cy="3080316"/>
          </a:xfrm>
        </p:spPr>
        <p:txBody>
          <a:bodyPr/>
          <a:lstStyle/>
          <a:p>
            <a:pPr>
              <a:defRPr/>
            </a:pPr>
            <a:r>
              <a:rPr lang="en-US" sz="2100" dirty="0">
                <a:ea typeface="ＭＳ Ｐゴシック" pitchFamily="50" charset="-128"/>
              </a:rPr>
              <a:t>Thermal IR observations (AIRS, TES, </a:t>
            </a:r>
            <a:r>
              <a:rPr lang="en-US" sz="2100" dirty="0" smtClean="0">
                <a:ea typeface="ＭＳ Ｐゴシック" pitchFamily="50" charset="-128"/>
              </a:rPr>
              <a:t>IASI, </a:t>
            </a:r>
            <a:r>
              <a:rPr lang="en-US" sz="2100" dirty="0" err="1" smtClean="0">
                <a:ea typeface="ＭＳ Ｐゴシック" pitchFamily="50" charset="-128"/>
              </a:rPr>
              <a:t>CriS</a:t>
            </a:r>
            <a:r>
              <a:rPr lang="en-US" sz="2100" dirty="0" smtClean="0">
                <a:ea typeface="ＭＳ Ｐゴシック" pitchFamily="50" charset="-128"/>
              </a:rPr>
              <a:t>) </a:t>
            </a:r>
            <a:r>
              <a:rPr lang="en-US" sz="2100" dirty="0">
                <a:ea typeface="ＭＳ Ｐゴシック" pitchFamily="50" charset="-128"/>
              </a:rPr>
              <a:t>measure CO</a:t>
            </a:r>
            <a:r>
              <a:rPr lang="en-US" sz="2100" baseline="-25000" dirty="0">
                <a:ea typeface="ＭＳ Ｐゴシック" pitchFamily="50" charset="-128"/>
              </a:rPr>
              <a:t>2</a:t>
            </a:r>
            <a:r>
              <a:rPr lang="en-US" sz="2100" dirty="0">
                <a:ea typeface="ＭＳ Ｐゴシック" pitchFamily="50" charset="-128"/>
              </a:rPr>
              <a:t> in the middle troposphere</a:t>
            </a:r>
          </a:p>
          <a:p>
            <a:pPr>
              <a:buFontTx/>
              <a:buNone/>
              <a:defRPr/>
            </a:pPr>
            <a:endParaRPr lang="en-US" sz="1100" dirty="0">
              <a:ea typeface="ＭＳ Ｐゴシック" pitchFamily="50" charset="-128"/>
            </a:endParaRPr>
          </a:p>
          <a:p>
            <a:pPr lvl="1">
              <a:defRPr/>
            </a:pPr>
            <a:r>
              <a:rPr lang="en-US" sz="2100" dirty="0">
                <a:ea typeface="ＭＳ Ｐゴシック" pitchFamily="50" charset="-128"/>
              </a:rPr>
              <a:t>Provide global maps of  CO</a:t>
            </a:r>
            <a:r>
              <a:rPr lang="en-US" sz="2100" baseline="-25000" dirty="0">
                <a:ea typeface="ＭＳ Ｐゴシック" pitchFamily="50" charset="-128"/>
              </a:rPr>
              <a:t>2</a:t>
            </a:r>
            <a:r>
              <a:rPr lang="en-US" sz="2100" dirty="0">
                <a:ea typeface="ＭＳ Ｐゴシック" pitchFamily="50" charset="-128"/>
              </a:rPr>
              <a:t> at altitudes where it is most effective as a greenhouse gas</a:t>
            </a:r>
          </a:p>
          <a:p>
            <a:pPr lvl="1">
              <a:defRPr/>
            </a:pPr>
            <a:endParaRPr lang="en-US" sz="1100" dirty="0">
              <a:ea typeface="ＭＳ Ｐゴシック" pitchFamily="50" charset="-128"/>
            </a:endParaRPr>
          </a:p>
          <a:p>
            <a:pPr lvl="1">
              <a:defRPr/>
            </a:pPr>
            <a:r>
              <a:rPr lang="en-US" sz="2100" dirty="0">
                <a:ea typeface="ＭＳ Ｐゴシック" pitchFamily="50" charset="-128"/>
              </a:rPr>
              <a:t>Provide limited information about surface sources and sinks of CO</a:t>
            </a:r>
            <a:r>
              <a:rPr lang="en-US" sz="2100" baseline="-25000" dirty="0">
                <a:ea typeface="ＭＳ Ｐゴシック" pitchFamily="50" charset="-128"/>
              </a:rPr>
              <a:t>2</a:t>
            </a:r>
            <a:endParaRPr lang="en-US" sz="2100" dirty="0">
              <a:ea typeface="ＭＳ Ｐゴシック" pitchFamily="50" charset="-128"/>
            </a:endParaRPr>
          </a:p>
        </p:txBody>
      </p:sp>
      <p:grpSp>
        <p:nvGrpSpPr>
          <p:cNvPr id="2" name="Group 5"/>
          <p:cNvGrpSpPr>
            <a:grpSpLocks/>
          </p:cNvGrpSpPr>
          <p:nvPr/>
        </p:nvGrpSpPr>
        <p:grpSpPr bwMode="auto">
          <a:xfrm>
            <a:off x="6002421" y="1910443"/>
            <a:ext cx="3141579" cy="2122714"/>
            <a:chOff x="684213" y="1174750"/>
            <a:chExt cx="4075112" cy="2705100"/>
          </a:xfrm>
        </p:grpSpPr>
        <p:sp>
          <p:nvSpPr>
            <p:cNvPr id="13326" name="Text Box 10"/>
            <p:cNvSpPr txBox="1">
              <a:spLocks noChangeArrowheads="1"/>
            </p:cNvSpPr>
            <p:nvPr/>
          </p:nvSpPr>
          <p:spPr bwMode="auto">
            <a:xfrm>
              <a:off x="1116013" y="1174750"/>
              <a:ext cx="3303586" cy="413022"/>
            </a:xfrm>
            <a:prstGeom prst="rect">
              <a:avLst/>
            </a:prstGeom>
            <a:noFill/>
            <a:ln w="28575">
              <a:noFill/>
              <a:miter lim="800000"/>
              <a:headEnd/>
              <a:tailEnd/>
            </a:ln>
          </p:spPr>
          <p:txBody>
            <a:bodyPr lIns="86210" tIns="43105" rIns="86210" bIns="43105">
              <a:spAutoFit/>
            </a:bodyPr>
            <a:lstStyle/>
            <a:p>
              <a:pPr>
                <a:spcBef>
                  <a:spcPct val="50000"/>
                </a:spcBef>
              </a:pPr>
              <a:r>
                <a:rPr lang="en-US" sz="1500" dirty="0"/>
                <a:t>AIRS July 2003 CO2</a:t>
              </a:r>
            </a:p>
          </p:txBody>
        </p:sp>
        <p:pic>
          <p:nvPicPr>
            <p:cNvPr id="13327" name="Picture 15" descr="D:\July 03 and 08\AIRS_co2_jul_03m.d16.5.0.21.jpg"/>
            <p:cNvPicPr>
              <a:picLocks noChangeAspect="1" noChangeArrowheads="1"/>
            </p:cNvPicPr>
            <p:nvPr/>
          </p:nvPicPr>
          <p:blipFill>
            <a:blip r:embed="rId2" cstate="print"/>
            <a:srcRect/>
            <a:stretch>
              <a:fillRect/>
            </a:stretch>
          </p:blipFill>
          <p:spPr bwMode="auto">
            <a:xfrm>
              <a:off x="684213" y="1506538"/>
              <a:ext cx="3725862" cy="2373312"/>
            </a:xfrm>
            <a:prstGeom prst="rect">
              <a:avLst/>
            </a:prstGeom>
            <a:noFill/>
            <a:ln w="9525">
              <a:noFill/>
              <a:miter lim="800000"/>
              <a:headEnd/>
              <a:tailEnd/>
            </a:ln>
          </p:spPr>
        </p:pic>
        <p:sp>
          <p:nvSpPr>
            <p:cNvPr id="13328" name="TextBox 9"/>
            <p:cNvSpPr txBox="1">
              <a:spLocks noChangeArrowheads="1"/>
            </p:cNvSpPr>
            <p:nvPr/>
          </p:nvSpPr>
          <p:spPr bwMode="auto">
            <a:xfrm>
              <a:off x="2895600" y="1600200"/>
              <a:ext cx="1863725" cy="413022"/>
            </a:xfrm>
            <a:prstGeom prst="rect">
              <a:avLst/>
            </a:prstGeom>
            <a:noFill/>
            <a:ln w="9525">
              <a:noFill/>
              <a:miter lim="800000"/>
              <a:headEnd/>
              <a:tailEnd/>
            </a:ln>
          </p:spPr>
          <p:txBody>
            <a:bodyPr lIns="86210" tIns="43105" rIns="86210" bIns="43105">
              <a:spAutoFit/>
            </a:bodyPr>
            <a:lstStyle/>
            <a:p>
              <a:pPr algn="ctr"/>
              <a:r>
                <a:rPr lang="en-US" sz="1500">
                  <a:solidFill>
                    <a:srgbClr val="1C1BFF"/>
                  </a:solidFill>
                </a:rPr>
                <a:t>378 ppm</a:t>
              </a:r>
            </a:p>
          </p:txBody>
        </p:sp>
      </p:grpSp>
      <p:grpSp>
        <p:nvGrpSpPr>
          <p:cNvPr id="3" name="Group 9"/>
          <p:cNvGrpSpPr>
            <a:grpSpLocks/>
          </p:cNvGrpSpPr>
          <p:nvPr/>
        </p:nvGrpSpPr>
        <p:grpSpPr bwMode="auto">
          <a:xfrm>
            <a:off x="6015790" y="4170930"/>
            <a:ext cx="3024605" cy="2229870"/>
            <a:chOff x="4535488" y="1066800"/>
            <a:chExt cx="3922712" cy="2841625"/>
          </a:xfrm>
        </p:grpSpPr>
        <p:sp>
          <p:nvSpPr>
            <p:cNvPr id="13323" name="Text Box 13"/>
            <p:cNvSpPr txBox="1">
              <a:spLocks noChangeArrowheads="1"/>
            </p:cNvSpPr>
            <p:nvPr/>
          </p:nvSpPr>
          <p:spPr bwMode="auto">
            <a:xfrm>
              <a:off x="4854576" y="1066800"/>
              <a:ext cx="3275013" cy="707186"/>
            </a:xfrm>
            <a:prstGeom prst="rect">
              <a:avLst/>
            </a:prstGeom>
            <a:noFill/>
            <a:ln w="28575">
              <a:noFill/>
              <a:miter lim="800000"/>
              <a:headEnd/>
              <a:tailEnd/>
            </a:ln>
          </p:spPr>
          <p:txBody>
            <a:bodyPr lIns="86210" tIns="43105" rIns="86210" bIns="43105">
              <a:spAutoFit/>
            </a:bodyPr>
            <a:lstStyle/>
            <a:p>
              <a:pPr>
                <a:spcBef>
                  <a:spcPct val="50000"/>
                </a:spcBef>
              </a:pPr>
              <a:r>
                <a:rPr lang="en-US" sz="1500" dirty="0"/>
                <a:t>AIRS JULY 2008 CO2 (</a:t>
              </a:r>
              <a:r>
                <a:rPr lang="en-US" sz="1500" dirty="0" err="1"/>
                <a:t>ppm</a:t>
              </a:r>
              <a:r>
                <a:rPr lang="en-US" sz="1500" dirty="0"/>
                <a:t>)</a:t>
              </a:r>
            </a:p>
          </p:txBody>
        </p:sp>
        <p:pic>
          <p:nvPicPr>
            <p:cNvPr id="13324" name="Picture 16" descr="D:\July 03 and 08\200807_V2_1524bias_mollweid 372_389.jpg"/>
            <p:cNvPicPr>
              <a:picLocks noChangeAspect="1" noChangeArrowheads="1"/>
            </p:cNvPicPr>
            <p:nvPr/>
          </p:nvPicPr>
          <p:blipFill>
            <a:blip r:embed="rId3" cstate="print"/>
            <a:srcRect/>
            <a:stretch>
              <a:fillRect/>
            </a:stretch>
          </p:blipFill>
          <p:spPr bwMode="auto">
            <a:xfrm>
              <a:off x="4535488" y="1493838"/>
              <a:ext cx="3752850" cy="2414587"/>
            </a:xfrm>
            <a:prstGeom prst="rect">
              <a:avLst/>
            </a:prstGeom>
            <a:noFill/>
            <a:ln w="9525">
              <a:noFill/>
              <a:miter lim="800000"/>
              <a:headEnd/>
              <a:tailEnd/>
            </a:ln>
          </p:spPr>
        </p:pic>
        <p:sp>
          <p:nvSpPr>
            <p:cNvPr id="13325" name="TextBox 8"/>
            <p:cNvSpPr txBox="1">
              <a:spLocks noChangeArrowheads="1"/>
            </p:cNvSpPr>
            <p:nvPr/>
          </p:nvSpPr>
          <p:spPr bwMode="auto">
            <a:xfrm>
              <a:off x="7180263" y="1601788"/>
              <a:ext cx="1277937" cy="413022"/>
            </a:xfrm>
            <a:prstGeom prst="rect">
              <a:avLst/>
            </a:prstGeom>
            <a:noFill/>
            <a:ln w="9525">
              <a:noFill/>
              <a:miter lim="800000"/>
              <a:headEnd/>
              <a:tailEnd/>
            </a:ln>
          </p:spPr>
          <p:txBody>
            <a:bodyPr lIns="86210" tIns="43105" rIns="86210" bIns="43105">
              <a:spAutoFit/>
            </a:bodyPr>
            <a:lstStyle/>
            <a:p>
              <a:r>
                <a:rPr lang="en-US" sz="1500">
                  <a:solidFill>
                    <a:srgbClr val="1C1BFF"/>
                  </a:solidFill>
                </a:rPr>
                <a:t>388 ppm</a:t>
              </a:r>
            </a:p>
          </p:txBody>
        </p:sp>
      </p:grpSp>
      <p:pic>
        <p:nvPicPr>
          <p:cNvPr id="13318" name="Picture 2"/>
          <p:cNvPicPr>
            <a:picLocks noChangeAspect="1" noChangeArrowheads="1"/>
          </p:cNvPicPr>
          <p:nvPr/>
        </p:nvPicPr>
        <p:blipFill>
          <a:blip r:embed="rId4" cstate="print"/>
          <a:srcRect l="4222" t="5042" r="8517" b="51018"/>
          <a:stretch>
            <a:fillRect/>
          </a:stretch>
        </p:blipFill>
        <p:spPr bwMode="auto">
          <a:xfrm>
            <a:off x="153446" y="4000500"/>
            <a:ext cx="5621712" cy="2122714"/>
          </a:xfrm>
          <a:prstGeom prst="rect">
            <a:avLst/>
          </a:prstGeom>
          <a:noFill/>
          <a:ln w="9525">
            <a:noFill/>
            <a:round/>
            <a:headEnd/>
            <a:tailEnd/>
          </a:ln>
        </p:spPr>
      </p:pic>
      <p:pic>
        <p:nvPicPr>
          <p:cNvPr id="13319" name="Picture 7"/>
          <p:cNvPicPr>
            <a:picLocks noChangeAspect="1" noChangeArrowheads="1"/>
          </p:cNvPicPr>
          <p:nvPr/>
        </p:nvPicPr>
        <p:blipFill>
          <a:blip r:embed="rId5" cstate="print">
            <a:lum bright="-10000"/>
          </a:blip>
          <a:srcRect t="19131"/>
          <a:stretch>
            <a:fillRect/>
          </a:stretch>
        </p:blipFill>
        <p:spPr bwMode="auto">
          <a:xfrm>
            <a:off x="6004093" y="1170214"/>
            <a:ext cx="1214855" cy="653143"/>
          </a:xfrm>
          <a:prstGeom prst="rect">
            <a:avLst/>
          </a:prstGeom>
          <a:noFill/>
          <a:ln w="9525">
            <a:noFill/>
            <a:miter lim="800000"/>
            <a:headEnd/>
            <a:tailEnd/>
          </a:ln>
        </p:spPr>
      </p:pic>
      <p:pic>
        <p:nvPicPr>
          <p:cNvPr id="13320" name="Picture 15"/>
          <p:cNvPicPr>
            <a:picLocks noChangeAspect="1" noChangeArrowheads="1"/>
          </p:cNvPicPr>
          <p:nvPr/>
        </p:nvPicPr>
        <p:blipFill>
          <a:blip r:embed="rId6" cstate="print"/>
          <a:srcRect/>
          <a:stretch>
            <a:fillRect/>
          </a:stretch>
        </p:blipFill>
        <p:spPr bwMode="auto">
          <a:xfrm>
            <a:off x="7780421" y="1088571"/>
            <a:ext cx="802105" cy="816429"/>
          </a:xfrm>
          <a:prstGeom prst="rect">
            <a:avLst/>
          </a:prstGeom>
          <a:noFill/>
          <a:ln w="9525">
            <a:noFill/>
            <a:miter lim="800000"/>
            <a:headEnd/>
            <a:tailEnd/>
          </a:ln>
        </p:spPr>
      </p:pic>
      <p:sp>
        <p:nvSpPr>
          <p:cNvPr id="13321" name="TextBox 10"/>
          <p:cNvSpPr txBox="1">
            <a:spLocks noChangeArrowheads="1"/>
          </p:cNvSpPr>
          <p:nvPr/>
        </p:nvSpPr>
        <p:spPr bwMode="auto">
          <a:xfrm>
            <a:off x="7539790" y="843643"/>
            <a:ext cx="1443789" cy="362291"/>
          </a:xfrm>
          <a:prstGeom prst="rect">
            <a:avLst/>
          </a:prstGeom>
          <a:noFill/>
          <a:ln w="9525">
            <a:noFill/>
            <a:miter lim="800000"/>
            <a:headEnd/>
            <a:tailEnd/>
          </a:ln>
        </p:spPr>
        <p:txBody>
          <a:bodyPr lIns="96981" tIns="48491" rIns="96981" bIns="48491">
            <a:spAutoFit/>
          </a:bodyPr>
          <a:lstStyle/>
          <a:p>
            <a:pPr algn="ctr"/>
            <a:r>
              <a:rPr lang="en-US" altLang="ja-JP" sz="1700"/>
              <a:t>Metop IASI</a:t>
            </a:r>
          </a:p>
        </p:txBody>
      </p:sp>
      <p:sp>
        <p:nvSpPr>
          <p:cNvPr id="13322" name="TextBox 10"/>
          <p:cNvSpPr txBox="1">
            <a:spLocks noChangeArrowheads="1"/>
          </p:cNvSpPr>
          <p:nvPr/>
        </p:nvSpPr>
        <p:spPr bwMode="auto">
          <a:xfrm>
            <a:off x="5775158" y="843643"/>
            <a:ext cx="1604211" cy="362291"/>
          </a:xfrm>
          <a:prstGeom prst="rect">
            <a:avLst/>
          </a:prstGeom>
          <a:noFill/>
          <a:ln w="9525">
            <a:noFill/>
            <a:miter lim="800000"/>
            <a:headEnd/>
            <a:tailEnd/>
          </a:ln>
        </p:spPr>
        <p:txBody>
          <a:bodyPr lIns="96981" tIns="48491" rIns="96981" bIns="48491">
            <a:spAutoFit/>
          </a:bodyPr>
          <a:lstStyle/>
          <a:p>
            <a:pPr algn="ctr"/>
            <a:r>
              <a:rPr lang="en-US" altLang="ja-JP" sz="1700"/>
              <a:t>Aqua AIRS</a:t>
            </a:r>
          </a:p>
        </p:txBody>
      </p:sp>
    </p:spTree>
    <p:extLst>
      <p:ext uri="{BB962C8B-B14F-4D97-AF65-F5344CB8AC3E}">
        <p14:creationId xmlns:p14="http://schemas.microsoft.com/office/powerpoint/2010/main" val="20976490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idx="4294967295"/>
          </p:nvPr>
        </p:nvSpPr>
        <p:spPr>
          <a:xfrm>
            <a:off x="1311442" y="65956"/>
            <a:ext cx="6549189" cy="758430"/>
          </a:xfrm>
        </p:spPr>
        <p:txBody>
          <a:bodyPr lIns="96962" tIns="48481" rIns="96962" bIns="48481"/>
          <a:lstStyle/>
          <a:p>
            <a:r>
              <a:rPr lang="en-US" dirty="0" smtClean="0">
                <a:ea typeface="ＭＳ Ｐゴシック" pitchFamily="34" charset="-128"/>
              </a:rPr>
              <a:t>Pioneering Missions: Full-Column CO</a:t>
            </a:r>
            <a:r>
              <a:rPr lang="en-US" baseline="-25000" dirty="0" smtClean="0">
                <a:ea typeface="ＭＳ Ｐゴシック" pitchFamily="34" charset="-128"/>
              </a:rPr>
              <a:t>2</a:t>
            </a:r>
            <a:r>
              <a:rPr lang="en-US" dirty="0" smtClean="0">
                <a:ea typeface="ＭＳ Ｐゴシック" pitchFamily="34" charset="-128"/>
              </a:rPr>
              <a:t> Measurements using Reflected Sunlight</a:t>
            </a:r>
          </a:p>
        </p:txBody>
      </p:sp>
      <p:pic>
        <p:nvPicPr>
          <p:cNvPr id="14339" name="Picture 18" descr="C:\dcrisp\OCO\Internaltional_Affairs\GOSAT\GOSAT_Information\GOSAT_ART.jpg"/>
          <p:cNvPicPr>
            <a:picLocks noChangeAspect="1" noChangeArrowheads="1"/>
          </p:cNvPicPr>
          <p:nvPr/>
        </p:nvPicPr>
        <p:blipFill>
          <a:blip r:embed="rId3" cstate="print"/>
          <a:srcRect/>
          <a:stretch>
            <a:fillRect/>
          </a:stretch>
        </p:blipFill>
        <p:spPr bwMode="auto">
          <a:xfrm>
            <a:off x="7352264" y="3048000"/>
            <a:ext cx="1711527" cy="990600"/>
          </a:xfrm>
          <a:prstGeom prst="rect">
            <a:avLst/>
          </a:prstGeom>
          <a:noFill/>
          <a:ln w="9525">
            <a:noFill/>
            <a:miter lim="800000"/>
            <a:headEnd/>
            <a:tailEnd/>
          </a:ln>
        </p:spPr>
      </p:pic>
      <p:pic>
        <p:nvPicPr>
          <p:cNvPr id="14340" name="Picture 10"/>
          <p:cNvPicPr>
            <a:picLocks noChangeAspect="1" noChangeArrowheads="1"/>
          </p:cNvPicPr>
          <p:nvPr/>
        </p:nvPicPr>
        <p:blipFill>
          <a:blip r:embed="rId4" cstate="print"/>
          <a:srcRect/>
          <a:stretch>
            <a:fillRect/>
          </a:stretch>
        </p:blipFill>
        <p:spPr bwMode="auto">
          <a:xfrm>
            <a:off x="7379368" y="1251179"/>
            <a:ext cx="1604211" cy="806223"/>
          </a:xfrm>
          <a:prstGeom prst="rect">
            <a:avLst/>
          </a:prstGeom>
          <a:noFill/>
          <a:ln w="9525">
            <a:noFill/>
            <a:miter lim="800000"/>
            <a:headEnd/>
            <a:tailEnd/>
          </a:ln>
        </p:spPr>
      </p:pic>
      <p:pic>
        <p:nvPicPr>
          <p:cNvPr id="14341" name="Picture 17" descr="C:\dcrisp\OCO\Images\Observatory_Illustrations\oco_hires_3.jpg"/>
          <p:cNvPicPr>
            <a:picLocks noChangeAspect="1" noChangeArrowheads="1"/>
          </p:cNvPicPr>
          <p:nvPr/>
        </p:nvPicPr>
        <p:blipFill>
          <a:blip r:embed="rId5" cstate="print">
            <a:lum bright="10000"/>
          </a:blip>
          <a:srcRect/>
          <a:stretch>
            <a:fillRect/>
          </a:stretch>
        </p:blipFill>
        <p:spPr bwMode="auto">
          <a:xfrm>
            <a:off x="7379369" y="5121729"/>
            <a:ext cx="1702595" cy="898071"/>
          </a:xfrm>
          <a:prstGeom prst="rect">
            <a:avLst/>
          </a:prstGeom>
          <a:noFill/>
          <a:ln w="9525">
            <a:noFill/>
            <a:miter lim="800000"/>
            <a:headEnd/>
            <a:tailEnd/>
          </a:ln>
        </p:spPr>
      </p:pic>
      <p:sp>
        <p:nvSpPr>
          <p:cNvPr id="8195" name="Content Placeholder 2"/>
          <p:cNvSpPr>
            <a:spLocks noGrp="1"/>
          </p:cNvSpPr>
          <p:nvPr>
            <p:ph idx="4294967295"/>
          </p:nvPr>
        </p:nvSpPr>
        <p:spPr>
          <a:xfrm>
            <a:off x="72522" y="990600"/>
            <a:ext cx="7306846" cy="5170714"/>
          </a:xfrm>
          <a:prstGeom prst="rect">
            <a:avLst/>
          </a:prstGeom>
        </p:spPr>
        <p:txBody>
          <a:bodyPr lIns="91416" tIns="45708" rIns="91416" bIns="45708"/>
          <a:lstStyle/>
          <a:p>
            <a:pPr>
              <a:defRPr/>
            </a:pPr>
            <a:r>
              <a:rPr lang="en-US" b="1" dirty="0">
                <a:ea typeface="ＭＳ Ｐゴシック" pitchFamily="-97" charset="-128"/>
              </a:rPr>
              <a:t>SCIAMACHY (2002)</a:t>
            </a:r>
          </a:p>
          <a:p>
            <a:pPr lvl="1">
              <a:defRPr/>
            </a:pPr>
            <a:r>
              <a:rPr lang="en-US" sz="1800" dirty="0" smtClean="0">
                <a:ea typeface="ＭＳ Ｐゴシック" pitchFamily="-97" charset="-128"/>
              </a:rPr>
              <a:t>Demonstrated capability, providing regional scale maps of CO</a:t>
            </a:r>
            <a:r>
              <a:rPr lang="en-US" sz="1800" baseline="-25000" dirty="0" smtClean="0">
                <a:ea typeface="ＭＳ Ｐゴシック" pitchFamily="-97" charset="-128"/>
              </a:rPr>
              <a:t>2</a:t>
            </a:r>
            <a:r>
              <a:rPr lang="en-US" sz="1800" dirty="0" smtClean="0">
                <a:ea typeface="ＭＳ Ｐゴシック" pitchFamily="-97" charset="-128"/>
              </a:rPr>
              <a:t> and CH</a:t>
            </a:r>
            <a:r>
              <a:rPr lang="en-US" sz="1800" baseline="-25000" dirty="0" smtClean="0">
                <a:ea typeface="ＭＳ Ｐゴシック" pitchFamily="-97" charset="-128"/>
              </a:rPr>
              <a:t>4</a:t>
            </a:r>
            <a:r>
              <a:rPr lang="en-US" sz="1800" dirty="0" smtClean="0">
                <a:ea typeface="ＭＳ Ｐゴシック" pitchFamily="-97" charset="-128"/>
              </a:rPr>
              <a:t> over continents on seasonal time scales</a:t>
            </a:r>
          </a:p>
          <a:p>
            <a:pPr lvl="1">
              <a:defRPr/>
            </a:pPr>
            <a:r>
              <a:rPr lang="en-US" sz="1800" dirty="0">
                <a:ea typeface="ＭＳ Ｐゴシック" pitchFamily="-97" charset="-128"/>
              </a:rPr>
              <a:t>L</a:t>
            </a:r>
            <a:r>
              <a:rPr lang="en-US" sz="1800" dirty="0" smtClean="0">
                <a:ea typeface="ＭＳ Ｐゴシック" pitchFamily="-97" charset="-128"/>
              </a:rPr>
              <a:t>imited precision (3-6 </a:t>
            </a:r>
            <a:r>
              <a:rPr lang="en-US" sz="1800" dirty="0">
                <a:ea typeface="ＭＳ Ｐゴシック" pitchFamily="-97" charset="-128"/>
              </a:rPr>
              <a:t>ppm), large footprint (</a:t>
            </a:r>
            <a:r>
              <a:rPr lang="en-US" sz="1800" dirty="0" smtClean="0">
                <a:ea typeface="ＭＳ Ｐゴシック" pitchFamily="-97" charset="-128"/>
              </a:rPr>
              <a:t>18,00 </a:t>
            </a:r>
            <a:r>
              <a:rPr lang="en-US" sz="1800" dirty="0">
                <a:ea typeface="ＭＳ Ｐゴシック" pitchFamily="-97" charset="-128"/>
              </a:rPr>
              <a:t>km</a:t>
            </a:r>
            <a:r>
              <a:rPr lang="en-US" sz="1800" baseline="30000" dirty="0">
                <a:ea typeface="ＭＳ Ｐゴシック" pitchFamily="-97" charset="-128"/>
              </a:rPr>
              <a:t>2</a:t>
            </a:r>
            <a:r>
              <a:rPr lang="en-US" sz="1800" dirty="0" smtClean="0">
                <a:ea typeface="ＭＳ Ｐゴシック" pitchFamily="-97" charset="-128"/>
              </a:rPr>
              <a:t>), </a:t>
            </a:r>
            <a:r>
              <a:rPr lang="en-US" sz="1800" dirty="0">
                <a:ea typeface="ＭＳ Ｐゴシック" pitchFamily="-97" charset="-128"/>
              </a:rPr>
              <a:t>and lack of ocean coverage limited </a:t>
            </a:r>
            <a:r>
              <a:rPr lang="en-US" sz="1800" dirty="0" smtClean="0">
                <a:ea typeface="ＭＳ Ｐゴシック" pitchFamily="-97" charset="-128"/>
              </a:rPr>
              <a:t>impact on carbon cycle science</a:t>
            </a:r>
            <a:endParaRPr lang="en-US" sz="1800" dirty="0">
              <a:ea typeface="ＭＳ Ｐゴシック" pitchFamily="-97" charset="-128"/>
            </a:endParaRPr>
          </a:p>
          <a:p>
            <a:pPr>
              <a:defRPr/>
            </a:pPr>
            <a:endParaRPr lang="en-US" sz="1000" dirty="0">
              <a:ea typeface="ＭＳ Ｐゴシック" pitchFamily="-97" charset="-128"/>
            </a:endParaRPr>
          </a:p>
          <a:p>
            <a:pPr>
              <a:defRPr/>
            </a:pPr>
            <a:r>
              <a:rPr lang="en-US" sz="1800" b="1" dirty="0">
                <a:ea typeface="ＭＳ Ｐゴシック" pitchFamily="-97" charset="-128"/>
              </a:rPr>
              <a:t>GOSAT (2009)</a:t>
            </a:r>
            <a:r>
              <a:rPr lang="en-US" sz="1800" dirty="0">
                <a:ea typeface="ＭＳ Ｐゴシック" pitchFamily="-97" charset="-128"/>
              </a:rPr>
              <a:t> -Optimized for spectral and spatial coverage</a:t>
            </a:r>
            <a:endParaRPr lang="en-US" sz="1800" b="1" dirty="0">
              <a:ea typeface="ＭＳ Ｐゴシック" pitchFamily="-97" charset="-128"/>
            </a:endParaRPr>
          </a:p>
          <a:p>
            <a:pPr lvl="1">
              <a:buFont typeface="Arial" charset="0"/>
              <a:buChar char="▪"/>
              <a:defRPr/>
            </a:pPr>
            <a:r>
              <a:rPr lang="en-US" sz="1800" dirty="0">
                <a:ea typeface="ＭＳ Ｐゴシック" pitchFamily="-97" charset="-128"/>
              </a:rPr>
              <a:t>Collects </a:t>
            </a:r>
            <a:r>
              <a:rPr lang="en-US" sz="1800" dirty="0" smtClean="0">
                <a:ea typeface="ＭＳ Ｐゴシック" pitchFamily="-97" charset="-128"/>
              </a:rPr>
              <a:t>1</a:t>
            </a:r>
            <a:r>
              <a:rPr lang="en-US" sz="1800" dirty="0">
                <a:ea typeface="ＭＳ Ｐゴシック" pitchFamily="-97" charset="-128"/>
              </a:rPr>
              <a:t>0,000 soundings every day over land and ocean</a:t>
            </a:r>
          </a:p>
          <a:p>
            <a:pPr lvl="2">
              <a:buFont typeface="Arial" charset="0"/>
              <a:buChar char="-"/>
              <a:defRPr/>
            </a:pPr>
            <a:r>
              <a:rPr lang="en-US" sz="1600" dirty="0">
                <a:ea typeface="ＭＳ Ｐゴシック" pitchFamily="-97" charset="-128"/>
              </a:rPr>
              <a:t>10-15% are sufficiently cloud free for CO</a:t>
            </a:r>
            <a:r>
              <a:rPr lang="en-US" sz="1600" baseline="-25000" dirty="0">
                <a:ea typeface="ＭＳ Ｐゴシック" pitchFamily="-97" charset="-128"/>
              </a:rPr>
              <a:t>2</a:t>
            </a:r>
            <a:r>
              <a:rPr lang="en-US" sz="1600" dirty="0">
                <a:ea typeface="ＭＳ Ｐゴシック" pitchFamily="-97" charset="-128"/>
              </a:rPr>
              <a:t> and CH</a:t>
            </a:r>
            <a:r>
              <a:rPr lang="en-US" sz="1600" baseline="-25000" dirty="0">
                <a:ea typeface="ＭＳ Ｐゴシック" pitchFamily="-97" charset="-128"/>
              </a:rPr>
              <a:t>4</a:t>
            </a:r>
            <a:r>
              <a:rPr lang="en-US" sz="1600" dirty="0">
                <a:ea typeface="ＭＳ Ｐゴシック" pitchFamily="-97" charset="-128"/>
              </a:rPr>
              <a:t> </a:t>
            </a:r>
            <a:r>
              <a:rPr lang="en-US" sz="1600" dirty="0" smtClean="0">
                <a:ea typeface="ＭＳ Ｐゴシック" pitchFamily="-97" charset="-128"/>
              </a:rPr>
              <a:t>retrievals</a:t>
            </a:r>
          </a:p>
          <a:p>
            <a:pPr lvl="2">
              <a:buFont typeface="Arial" charset="0"/>
              <a:buChar char="-"/>
              <a:defRPr/>
            </a:pPr>
            <a:r>
              <a:rPr lang="en-US" sz="1600" dirty="0" smtClean="0">
                <a:ea typeface="ＭＳ Ｐゴシック" pitchFamily="-97" charset="-128"/>
              </a:rPr>
              <a:t>Observations of the glint spot within 20°of  sub-solar latitude have adequate SNR to allow X</a:t>
            </a:r>
            <a:r>
              <a:rPr lang="en-US" sz="1600" baseline="-25000" dirty="0" smtClean="0">
                <a:ea typeface="ＭＳ Ｐゴシック" pitchFamily="-97" charset="-128"/>
              </a:rPr>
              <a:t>CO2</a:t>
            </a:r>
            <a:r>
              <a:rPr lang="en-US" sz="1600" dirty="0" smtClean="0">
                <a:ea typeface="ＭＳ Ｐゴシック" pitchFamily="-97" charset="-128"/>
              </a:rPr>
              <a:t> retrievals over the ocean at these latitudes</a:t>
            </a:r>
            <a:endParaRPr lang="en-US" sz="1600" dirty="0">
              <a:ea typeface="ＭＳ Ｐゴシック" pitchFamily="-97" charset="-128"/>
            </a:endParaRPr>
          </a:p>
          <a:p>
            <a:pPr lvl="1">
              <a:buFont typeface="Arial" charset="0"/>
              <a:buChar char="▪"/>
              <a:defRPr/>
            </a:pPr>
            <a:r>
              <a:rPr lang="en-US" sz="1800" dirty="0" smtClean="0">
                <a:ea typeface="ＭＳ Ｐゴシック" pitchFamily="-97" charset="-128"/>
              </a:rPr>
              <a:t>Precision requirement is 1% (3-4 ppm), but typical values near 0.5%.</a:t>
            </a:r>
          </a:p>
          <a:p>
            <a:pPr lvl="2">
              <a:buFont typeface="Arial" charset="0"/>
              <a:buChar char="▪"/>
              <a:defRPr/>
            </a:pPr>
            <a:r>
              <a:rPr lang="en-US" sz="1600" dirty="0" smtClean="0">
                <a:ea typeface="ＭＳ Ｐゴシック" pitchFamily="-97" charset="-128"/>
              </a:rPr>
              <a:t>Adequate </a:t>
            </a:r>
            <a:r>
              <a:rPr lang="en-US" sz="1600" dirty="0">
                <a:ea typeface="ＭＳ Ｐゴシック" pitchFamily="-97" charset="-128"/>
              </a:rPr>
              <a:t>to </a:t>
            </a:r>
            <a:r>
              <a:rPr lang="en-US" sz="1600" dirty="0" smtClean="0">
                <a:ea typeface="ＭＳ Ｐゴシック" pitchFamily="-97" charset="-128"/>
              </a:rPr>
              <a:t>resolve regional-scale X</a:t>
            </a:r>
            <a:r>
              <a:rPr lang="en-US" sz="1600" baseline="-25000" dirty="0" smtClean="0">
                <a:ea typeface="ＭＳ Ｐゴシック" pitchFamily="-97" charset="-128"/>
              </a:rPr>
              <a:t>CO2</a:t>
            </a:r>
            <a:r>
              <a:rPr lang="en-US" sz="1600" dirty="0" smtClean="0">
                <a:ea typeface="ＭＳ Ｐゴシック" pitchFamily="-97" charset="-128"/>
              </a:rPr>
              <a:t> variations at monthly intervals</a:t>
            </a:r>
            <a:endParaRPr lang="en-US" sz="1600" dirty="0">
              <a:ea typeface="ＭＳ Ｐゴシック" pitchFamily="-97" charset="-128"/>
            </a:endParaRPr>
          </a:p>
          <a:p>
            <a:pPr>
              <a:defRPr/>
            </a:pPr>
            <a:endParaRPr lang="en-US" sz="1000" dirty="0">
              <a:ea typeface="ＭＳ Ｐゴシック" pitchFamily="-97" charset="-128"/>
            </a:endParaRPr>
          </a:p>
          <a:p>
            <a:pPr marL="188563" lvl="1" indent="-188563">
              <a:buFontTx/>
              <a:buChar char="•"/>
              <a:defRPr/>
            </a:pPr>
            <a:r>
              <a:rPr lang="en-US" sz="1800" b="1" dirty="0">
                <a:ea typeface="ＭＳ Ｐゴシック" pitchFamily="-97" charset="-128"/>
              </a:rPr>
              <a:t>OCO-2 (2014) </a:t>
            </a:r>
            <a:r>
              <a:rPr lang="en-US" sz="1800" dirty="0">
                <a:ea typeface="ＭＳ Ｐゴシック" pitchFamily="-97" charset="-128"/>
              </a:rPr>
              <a:t>- Optimized for </a:t>
            </a:r>
            <a:r>
              <a:rPr lang="en-US" sz="1800" dirty="0" smtClean="0">
                <a:ea typeface="ＭＳ Ｐゴシック" pitchFamily="-97" charset="-128"/>
              </a:rPr>
              <a:t>X</a:t>
            </a:r>
            <a:r>
              <a:rPr lang="en-US" sz="1800" baseline="-25000" dirty="0" smtClean="0">
                <a:ea typeface="ＭＳ Ｐゴシック" pitchFamily="-97" charset="-128"/>
              </a:rPr>
              <a:t>CO2</a:t>
            </a:r>
            <a:r>
              <a:rPr lang="en-US" sz="1800" dirty="0" smtClean="0">
                <a:ea typeface="ＭＳ Ｐゴシック" pitchFamily="-97" charset="-128"/>
              </a:rPr>
              <a:t> sensitivity </a:t>
            </a:r>
            <a:r>
              <a:rPr lang="en-US" sz="1800" dirty="0">
                <a:ea typeface="ＭＳ Ｐゴシック" pitchFamily="-97" charset="-128"/>
              </a:rPr>
              <a:t>and spatial resolution</a:t>
            </a:r>
          </a:p>
          <a:p>
            <a:pPr lvl="1">
              <a:buFont typeface="Arial" charset="0"/>
              <a:buChar char="▪"/>
              <a:defRPr/>
            </a:pPr>
            <a:r>
              <a:rPr lang="en-US" sz="1800" dirty="0" smtClean="0">
                <a:ea typeface="ＭＳ Ｐゴシック" pitchFamily="-97" charset="-128"/>
              </a:rPr>
              <a:t>Collects up to 10</a:t>
            </a:r>
            <a:r>
              <a:rPr lang="en-US" sz="1800" baseline="30000" dirty="0" smtClean="0">
                <a:ea typeface="ＭＳ Ｐゴシック" pitchFamily="-97" charset="-128"/>
              </a:rPr>
              <a:t>6</a:t>
            </a:r>
            <a:r>
              <a:rPr lang="en-US" sz="1800" dirty="0" smtClean="0">
                <a:ea typeface="ＭＳ Ｐゴシック" pitchFamily="-97" charset="-128"/>
              </a:rPr>
              <a:t> measurements each day over a narrow swath</a:t>
            </a:r>
          </a:p>
          <a:p>
            <a:pPr lvl="2">
              <a:buFont typeface="Arial" charset="0"/>
              <a:buChar char="▪"/>
              <a:defRPr/>
            </a:pPr>
            <a:r>
              <a:rPr lang="en-US" sz="1600" dirty="0" smtClean="0">
                <a:ea typeface="ＭＳ Ｐゴシック" pitchFamily="-97" charset="-128"/>
              </a:rPr>
              <a:t>Smaller footprint ensures that &gt;20% all soundings are cloud free</a:t>
            </a:r>
          </a:p>
          <a:p>
            <a:pPr lvl="1">
              <a:buFont typeface="Arial" charset="0"/>
              <a:buChar char="▪"/>
              <a:defRPr/>
            </a:pPr>
            <a:r>
              <a:rPr lang="en-US" sz="1800" dirty="0">
                <a:ea typeface="ＭＳ Ｐゴシック" pitchFamily="-97" charset="-128"/>
              </a:rPr>
              <a:t>1 ppm (0.3%) precision adequate to detect weak sources &amp; sinks</a:t>
            </a:r>
          </a:p>
        </p:txBody>
      </p:sp>
    </p:spTree>
    <p:extLst>
      <p:ext uri="{BB962C8B-B14F-4D97-AF65-F5344CB8AC3E}">
        <p14:creationId xmlns:p14="http://schemas.microsoft.com/office/powerpoint/2010/main" val="414162347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24034</TotalTime>
  <Words>1489</Words>
  <Application>Microsoft Office PowerPoint</Application>
  <PresentationFormat>On-screen Show (4:3)</PresentationFormat>
  <Paragraphs>157</Paragraphs>
  <Slides>16</Slides>
  <Notes>6</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Monitoring the Atmospheric Carbon Cycle from Space     David Crisp (JPL) Ray Nassar (Environment Canada)  March 29, 2012</vt:lpstr>
      <vt:lpstr>The Atmospheric Carbon Cycle</vt:lpstr>
      <vt:lpstr>Global Measurements from Space are Essential for Monitoring Atmospheric CO2</vt:lpstr>
      <vt:lpstr>Requirement: High Precision</vt:lpstr>
      <vt:lpstr>Requirement: Spatial Resolution</vt:lpstr>
      <vt:lpstr>Requirement: Spatial Coverage</vt:lpstr>
      <vt:lpstr>Requirement: Coverage of Oceans and Continents</vt:lpstr>
      <vt:lpstr>Pioneering Missions: Thermal Infrared Observations of CO2</vt:lpstr>
      <vt:lpstr>Pioneering Missions: Full-Column CO2 Measurements using Reflected Sunlight</vt:lpstr>
      <vt:lpstr>Planned Passive Solar Greenhouse Gas Missions *</vt:lpstr>
      <vt:lpstr>PowerPoint Presentation</vt:lpstr>
      <vt:lpstr>PowerPoint Presentation</vt:lpstr>
      <vt:lpstr>Carbon Task Force CO2 and CH4 Missions with near-surface sensitivity</vt:lpstr>
      <vt:lpstr>GHG Constellations</vt:lpstr>
      <vt:lpstr>Collaborative Cal/Val Activities</vt:lpstr>
      <vt:lpstr>Conclusions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April 23-25 Repeat Cycle V050050 processing</dc:title>
  <dc:creator>Brendan</dc:creator>
  <cp:lastModifiedBy>David Crisp</cp:lastModifiedBy>
  <cp:revision>230</cp:revision>
  <dcterms:created xsi:type="dcterms:W3CDTF">2010-01-22T17:23:27Z</dcterms:created>
  <dcterms:modified xsi:type="dcterms:W3CDTF">2012-03-29T15:24:54Z</dcterms:modified>
</cp:coreProperties>
</file>