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59" r:id="rId6"/>
    <p:sldId id="275" r:id="rId7"/>
    <p:sldId id="260" r:id="rId8"/>
    <p:sldId id="269" r:id="rId9"/>
    <p:sldId id="270" r:id="rId10"/>
    <p:sldId id="272" r:id="rId11"/>
    <p:sldId id="273" r:id="rId12"/>
    <p:sldId id="274" r:id="rId13"/>
    <p:sldId id="277" r:id="rId14"/>
    <p:sldId id="278" r:id="rId15"/>
    <p:sldId id="282" r:id="rId16"/>
    <p:sldId id="283" r:id="rId17"/>
    <p:sldId id="279" r:id="rId18"/>
    <p:sldId id="281" r:id="rId19"/>
    <p:sldId id="262" r:id="rId20"/>
    <p:sldId id="267" r:id="rId21"/>
    <p:sldId id="268" r:id="rId2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0033"/>
    <a:srgbClr val="0000CC"/>
    <a:srgbClr val="F0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84" autoAdjust="0"/>
  </p:normalViewPr>
  <p:slideViewPr>
    <p:cSldViewPr>
      <p:cViewPr>
        <p:scale>
          <a:sx n="80" d="100"/>
          <a:sy n="80" d="100"/>
        </p:scale>
        <p:origin x="912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5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A608F-50EF-4F90-8B9B-A6F74BCB4103}" type="datetimeFigureOut">
              <a:rPr lang="en-US" smtClean="0"/>
              <a:t>4/19/2012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5A1563-028F-4778-AEE1-9320B508004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72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563-028F-4778-AEE1-9320B50800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39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schatten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563-028F-4778-AEE1-9320B508004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65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5A1563-028F-4778-AEE1-9320B50800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98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/>
          <a:lstStyle>
            <a:lvl1pPr>
              <a:defRPr baseline="0"/>
            </a:lvl1pPr>
          </a:lstStyle>
          <a:p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03648" y="328498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321985"/>
            <a:ext cx="792000" cy="792000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1" y="5321985"/>
            <a:ext cx="4546372" cy="79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-15028"/>
            <a:ext cx="9144000" cy="540000"/>
          </a:xfrm>
          <a:solidFill>
            <a:srgbClr val="F0F0DE"/>
          </a:solidFill>
        </p:spPr>
        <p:txBody>
          <a:bodyPr>
            <a:normAutofit/>
          </a:bodyPr>
          <a:lstStyle>
            <a:lvl1pPr>
              <a:defRPr sz="2400">
                <a:solidFill>
                  <a:srgbClr val="E6003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2925" indent="-271463">
              <a:defRPr/>
            </a:lvl2pPr>
            <a:lvl3pPr marL="803275" indent="-260350">
              <a:defRPr/>
            </a:lvl3pPr>
            <a:lvl4pPr marL="1074738" indent="-271463">
              <a:defRPr/>
            </a:lvl4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-9" y="6483188"/>
            <a:ext cx="1115625" cy="365125"/>
          </a:xfrm>
        </p:spPr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339752" y="6495545"/>
            <a:ext cx="3680048" cy="36512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460431" y="6483188"/>
            <a:ext cx="683009" cy="365125"/>
          </a:xfrm>
        </p:spPr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40000"/>
          </a:xfrm>
          <a:solidFill>
            <a:srgbClr val="F0F0DE"/>
          </a:solidFill>
        </p:spPr>
        <p:txBody>
          <a:bodyPr>
            <a:normAutofit/>
          </a:bodyPr>
          <a:lstStyle>
            <a:lvl1pPr>
              <a:defRPr sz="2400">
                <a:solidFill>
                  <a:srgbClr val="E60033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t>19.04.2012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SCIAMACHY Limb Ozone</a:t>
            </a:r>
            <a:br>
              <a:rPr lang="en-US" dirty="0" smtClean="0"/>
            </a:br>
            <a:r>
              <a:rPr lang="en-US" dirty="0" smtClean="0"/>
              <a:t>Status 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864096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E60033"/>
                </a:solidFill>
              </a:rPr>
              <a:t>Mark Weber,  Christian von </a:t>
            </a:r>
            <a:r>
              <a:rPr lang="en-US" sz="2400" dirty="0" err="1" smtClean="0">
                <a:solidFill>
                  <a:srgbClr val="E60033"/>
                </a:solidFill>
              </a:rPr>
              <a:t>Savigny</a:t>
            </a:r>
            <a:r>
              <a:rPr lang="en-US" sz="2400" dirty="0" smtClean="0">
                <a:solidFill>
                  <a:srgbClr val="E60033"/>
                </a:solidFill>
              </a:rPr>
              <a:t>, </a:t>
            </a:r>
          </a:p>
          <a:p>
            <a:r>
              <a:rPr lang="en-US" sz="2400" dirty="0" smtClean="0">
                <a:solidFill>
                  <a:srgbClr val="E60033"/>
                </a:solidFill>
              </a:rPr>
              <a:t>Alexei </a:t>
            </a:r>
            <a:r>
              <a:rPr lang="en-US" sz="2400" dirty="0" err="1" smtClean="0">
                <a:solidFill>
                  <a:srgbClr val="E60033"/>
                </a:solidFill>
              </a:rPr>
              <a:t>Rozanov</a:t>
            </a:r>
            <a:r>
              <a:rPr lang="en-US" sz="2400" dirty="0" smtClean="0">
                <a:solidFill>
                  <a:srgbClr val="E60033"/>
                </a:solidFill>
              </a:rPr>
              <a:t>, </a:t>
            </a:r>
            <a:r>
              <a:rPr lang="en-US" sz="2400" dirty="0" err="1" smtClean="0">
                <a:solidFill>
                  <a:srgbClr val="E60033"/>
                </a:solidFill>
              </a:rPr>
              <a:t>Nabiz</a:t>
            </a:r>
            <a:r>
              <a:rPr lang="en-US" sz="2400" dirty="0" smtClean="0">
                <a:solidFill>
                  <a:srgbClr val="E60033"/>
                </a:solidFill>
              </a:rPr>
              <a:t> </a:t>
            </a:r>
            <a:r>
              <a:rPr lang="en-US" sz="2400" dirty="0" err="1" smtClean="0">
                <a:solidFill>
                  <a:srgbClr val="E60033"/>
                </a:solidFill>
              </a:rPr>
              <a:t>Rahpoe</a:t>
            </a:r>
            <a:r>
              <a:rPr lang="en-US" sz="2400" dirty="0" smtClean="0">
                <a:solidFill>
                  <a:srgbClr val="E60033"/>
                </a:solidFill>
              </a:rPr>
              <a:t>, </a:t>
            </a:r>
            <a:r>
              <a:rPr lang="en-US" sz="2400" dirty="0" smtClean="0">
                <a:solidFill>
                  <a:srgbClr val="E60033"/>
                </a:solidFill>
              </a:rPr>
              <a:t>Claus </a:t>
            </a:r>
            <a:r>
              <a:rPr lang="en-US" sz="2400" dirty="0" err="1" smtClean="0">
                <a:solidFill>
                  <a:srgbClr val="E60033"/>
                </a:solidFill>
              </a:rPr>
              <a:t>Gebhardt</a:t>
            </a:r>
            <a:r>
              <a:rPr lang="en-US" sz="2400" dirty="0" smtClean="0">
                <a:solidFill>
                  <a:srgbClr val="E60033"/>
                </a:solidFill>
              </a:rPr>
              <a:t>, </a:t>
            </a:r>
          </a:p>
          <a:p>
            <a:r>
              <a:rPr lang="en-US" sz="2400" dirty="0" err="1" smtClean="0">
                <a:solidFill>
                  <a:srgbClr val="E60033"/>
                </a:solidFill>
              </a:rPr>
              <a:t>Katja</a:t>
            </a:r>
            <a:r>
              <a:rPr lang="en-US" sz="2400" dirty="0" smtClean="0">
                <a:solidFill>
                  <a:srgbClr val="E60033"/>
                </a:solidFill>
              </a:rPr>
              <a:t> </a:t>
            </a:r>
            <a:r>
              <a:rPr lang="en-US" sz="2400" dirty="0" err="1" smtClean="0">
                <a:solidFill>
                  <a:srgbClr val="E60033"/>
                </a:solidFill>
              </a:rPr>
              <a:t>Weigel</a:t>
            </a:r>
            <a:r>
              <a:rPr lang="en-US" sz="2400" dirty="0" smtClean="0">
                <a:solidFill>
                  <a:srgbClr val="E60033"/>
                </a:solidFill>
              </a:rPr>
              <a:t>, Heinrich </a:t>
            </a:r>
            <a:r>
              <a:rPr lang="en-US" sz="2400" dirty="0" err="1" smtClean="0">
                <a:solidFill>
                  <a:srgbClr val="E60033"/>
                </a:solidFill>
              </a:rPr>
              <a:t>Bovensmann</a:t>
            </a:r>
            <a:r>
              <a:rPr lang="en-US" sz="2400" dirty="0" smtClean="0">
                <a:solidFill>
                  <a:srgbClr val="E60033"/>
                </a:solidFill>
              </a:rPr>
              <a:t>, John P. Burrows</a:t>
            </a:r>
          </a:p>
          <a:p>
            <a:endParaRPr lang="en-US" sz="2400" dirty="0">
              <a:solidFill>
                <a:srgbClr val="E60033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1547664" y="6484883"/>
            <a:ext cx="5977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CEOS-ACC-8 </a:t>
            </a:r>
            <a:r>
              <a:rPr lang="en-US" dirty="0" smtClean="0"/>
              <a:t>Workshop, Columbia , MD, USA</a:t>
            </a:r>
            <a:r>
              <a:rPr lang="en-US" smtClean="0"/>
              <a:t>, 18-19 </a:t>
            </a:r>
            <a:r>
              <a:rPr lang="en-US" dirty="0" smtClean="0"/>
              <a:t>April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7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SCIAMACHY/ENVISAT validation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868144" y="764704"/>
            <a:ext cx="3168352" cy="4525963"/>
          </a:xfrm>
        </p:spPr>
        <p:txBody>
          <a:bodyPr>
            <a:normAutofit/>
          </a:bodyPr>
          <a:lstStyle/>
          <a:p>
            <a:r>
              <a:rPr lang="en-US" sz="2200" dirty="0"/>
              <a:t>Mean bias between SCIA V2.1  and collocated  satellite data (</a:t>
            </a:r>
            <a:r>
              <a:rPr lang="en-US" sz="2200" dirty="0" err="1"/>
              <a:t>Mieruch</a:t>
            </a:r>
            <a:r>
              <a:rPr lang="en-US" sz="2200" dirty="0"/>
              <a:t> et al., </a:t>
            </a:r>
            <a:r>
              <a:rPr lang="en-US" sz="2200" dirty="0" smtClean="0"/>
              <a:t>2012)</a:t>
            </a:r>
          </a:p>
          <a:p>
            <a:pPr marL="450850" lvl="1" indent="-273050">
              <a:tabLst>
                <a:tab pos="450850" algn="l"/>
              </a:tabLst>
            </a:pPr>
            <a:r>
              <a:rPr lang="de-DE" sz="2000" dirty="0" smtClean="0"/>
              <a:t>SAGE </a:t>
            </a:r>
            <a:r>
              <a:rPr lang="de-DE" sz="2000" dirty="0"/>
              <a:t>II: 0-3</a:t>
            </a:r>
            <a:r>
              <a:rPr lang="de-DE" sz="2000" dirty="0" smtClean="0"/>
              <a:t>%,</a:t>
            </a:r>
          </a:p>
          <a:p>
            <a:pPr marL="450850" lvl="1" indent="-273050">
              <a:tabLst>
                <a:tab pos="450850" algn="l"/>
              </a:tabLst>
            </a:pPr>
            <a:r>
              <a:rPr lang="de-DE" sz="2000" dirty="0" smtClean="0"/>
              <a:t>HALOE</a:t>
            </a:r>
            <a:r>
              <a:rPr lang="de-DE" sz="2000" dirty="0"/>
              <a:t>: 5-10</a:t>
            </a:r>
            <a:r>
              <a:rPr lang="de-DE" sz="2000" dirty="0" smtClean="0"/>
              <a:t>%,</a:t>
            </a:r>
          </a:p>
          <a:p>
            <a:pPr marL="450850" lvl="1" indent="-273050">
              <a:tabLst>
                <a:tab pos="450850" algn="l"/>
              </a:tabLst>
            </a:pPr>
            <a:r>
              <a:rPr lang="de-DE" sz="2000" dirty="0" smtClean="0"/>
              <a:t>MLS v2.2: </a:t>
            </a:r>
            <a:r>
              <a:rPr lang="de-DE" sz="2000" dirty="0"/>
              <a:t>2-10</a:t>
            </a:r>
            <a:r>
              <a:rPr lang="de-DE" sz="2000" dirty="0" smtClean="0"/>
              <a:t>% </a:t>
            </a:r>
          </a:p>
          <a:p>
            <a:pPr marL="450850" lvl="1" indent="-273050">
              <a:tabLst>
                <a:tab pos="450850" algn="l"/>
              </a:tabLst>
            </a:pPr>
            <a:r>
              <a:rPr lang="de-DE" sz="2000" dirty="0" smtClean="0"/>
              <a:t>ACE-FTS v2U: </a:t>
            </a:r>
            <a:r>
              <a:rPr lang="de-DE" sz="2000" dirty="0"/>
              <a:t>-10 </a:t>
            </a:r>
            <a:r>
              <a:rPr lang="de-DE" sz="2000" dirty="0" err="1"/>
              <a:t>to</a:t>
            </a:r>
            <a:r>
              <a:rPr lang="de-DE" sz="2000" dirty="0"/>
              <a:t> -1%</a:t>
            </a:r>
          </a:p>
          <a:p>
            <a:pPr marL="450850" lvl="1" indent="-273050">
              <a:tabLst>
                <a:tab pos="450850" algn="l"/>
              </a:tabLst>
            </a:pPr>
            <a:r>
              <a:rPr lang="de-DE" sz="2000" dirty="0"/>
              <a:t>larger </a:t>
            </a:r>
            <a:r>
              <a:rPr lang="de-DE" sz="2000" dirty="0" err="1"/>
              <a:t>biases</a:t>
            </a:r>
            <a:r>
              <a:rPr lang="de-DE" sz="2000" dirty="0"/>
              <a:t> in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tropics</a:t>
            </a:r>
            <a:r>
              <a:rPr lang="de-DE" sz="2000" dirty="0"/>
              <a:t> </a:t>
            </a:r>
            <a:r>
              <a:rPr lang="de-DE" sz="2000" dirty="0" err="1"/>
              <a:t>below</a:t>
            </a:r>
            <a:r>
              <a:rPr lang="de-DE" sz="2000" dirty="0"/>
              <a:t> 20 km  </a:t>
            </a:r>
            <a:r>
              <a:rPr lang="de-DE" sz="2000" dirty="0">
                <a:sym typeface="Wingdings" pitchFamily="2" charset="2"/>
              </a:rPr>
              <a:t> </a:t>
            </a:r>
            <a:r>
              <a:rPr lang="de-DE" sz="2000" dirty="0" err="1">
                <a:sym typeface="Wingdings" pitchFamily="2" charset="2"/>
              </a:rPr>
              <a:t>cloud</a:t>
            </a:r>
            <a:r>
              <a:rPr lang="de-DE" sz="2000" dirty="0">
                <a:sym typeface="Wingdings" pitchFamily="2" charset="2"/>
              </a:rPr>
              <a:t> </a:t>
            </a:r>
            <a:r>
              <a:rPr lang="de-DE" sz="2000" dirty="0" err="1">
                <a:sym typeface="Wingdings" pitchFamily="2" charset="2"/>
              </a:rPr>
              <a:t>issues</a:t>
            </a:r>
            <a:endParaRPr lang="de-DE" sz="2000" dirty="0">
              <a:sym typeface="Wingdings" pitchFamily="2" charset="2"/>
            </a:endParaRPr>
          </a:p>
          <a:p>
            <a:endParaRPr lang="en-US" dirty="0"/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764704"/>
            <a:ext cx="5472608" cy="5520244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0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V2.5 validation: MLS V3.3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4725144"/>
            <a:ext cx="7704856" cy="21328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900" dirty="0" smtClean="0">
                <a:solidFill>
                  <a:srgbClr val="E60033"/>
                </a:solidFill>
              </a:rPr>
              <a:t>Change from SCIA V2.1 to V 2.5: </a:t>
            </a:r>
          </a:p>
          <a:p>
            <a:r>
              <a:rPr lang="en-US" sz="2900" dirty="0"/>
              <a:t>a</a:t>
            </a:r>
            <a:r>
              <a:rPr lang="en-US" sz="2900" dirty="0" smtClean="0"/>
              <a:t>erosol profile climatology (</a:t>
            </a:r>
            <a:r>
              <a:rPr lang="it-IT" sz="2900" dirty="0" err="1" smtClean="0"/>
              <a:t>Fussen</a:t>
            </a:r>
            <a:r>
              <a:rPr lang="it-IT" sz="2900" dirty="0" smtClean="0"/>
              <a:t> </a:t>
            </a:r>
            <a:r>
              <a:rPr lang="it-IT" sz="2900" dirty="0"/>
              <a:t>&amp; </a:t>
            </a:r>
            <a:r>
              <a:rPr lang="it-IT" sz="2900" dirty="0" err="1"/>
              <a:t>Bingen</a:t>
            </a:r>
            <a:r>
              <a:rPr lang="it-IT" sz="2900" dirty="0"/>
              <a:t> </a:t>
            </a:r>
            <a:r>
              <a:rPr lang="it-IT" sz="2900" dirty="0" smtClean="0"/>
              <a:t>1999), albedo data base, new </a:t>
            </a:r>
            <a:r>
              <a:rPr lang="it-IT" sz="2900" dirty="0" err="1" smtClean="0"/>
              <a:t>level</a:t>
            </a:r>
            <a:r>
              <a:rPr lang="it-IT" sz="2900" dirty="0" smtClean="0"/>
              <a:t> 1 </a:t>
            </a:r>
            <a:r>
              <a:rPr lang="it-IT" sz="2900" dirty="0" err="1" smtClean="0"/>
              <a:t>version</a:t>
            </a:r>
            <a:r>
              <a:rPr lang="it-IT" sz="2900" dirty="0" smtClean="0"/>
              <a:t> (V7), 4 </a:t>
            </a:r>
            <a:r>
              <a:rPr lang="it-IT" sz="2900" dirty="0" err="1" smtClean="0"/>
              <a:t>profiles</a:t>
            </a:r>
            <a:r>
              <a:rPr lang="it-IT" sz="2900" dirty="0" smtClean="0"/>
              <a:t> per </a:t>
            </a:r>
            <a:r>
              <a:rPr lang="it-IT" sz="2900" dirty="0" err="1" smtClean="0"/>
              <a:t>horizontal</a:t>
            </a:r>
            <a:r>
              <a:rPr lang="it-IT" sz="2900" dirty="0" smtClean="0"/>
              <a:t> </a:t>
            </a:r>
            <a:r>
              <a:rPr lang="it-IT" sz="2900" dirty="0" err="1" smtClean="0"/>
              <a:t>scan</a:t>
            </a:r>
            <a:endParaRPr lang="en-US" sz="2900" dirty="0">
              <a:solidFill>
                <a:srgbClr val="E60033"/>
              </a:solidFill>
            </a:endParaRPr>
          </a:p>
          <a:p>
            <a:pPr marL="0" indent="0">
              <a:buNone/>
            </a:pPr>
            <a:r>
              <a:rPr lang="en-US" sz="2900" dirty="0" smtClean="0">
                <a:solidFill>
                  <a:srgbClr val="E60033"/>
                </a:solidFill>
              </a:rPr>
              <a:t>SCIA V2.5 validation work in progress</a:t>
            </a:r>
          </a:p>
          <a:p>
            <a:r>
              <a:rPr lang="en-US" sz="2900" dirty="0" smtClean="0"/>
              <a:t>MLS v3.3 collocations: &lt;6h, &lt;50 km</a:t>
            </a:r>
          </a:p>
          <a:p>
            <a:r>
              <a:rPr lang="en-US" sz="2900" dirty="0" smtClean="0"/>
              <a:t>agreement within [-10%, +5%] (depending on altitude) in the 20-50 km range</a:t>
            </a:r>
          </a:p>
          <a:p>
            <a:endParaRPr lang="en-US" sz="24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24536"/>
            <a:ext cx="4067953" cy="3606918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513" y="1116000"/>
            <a:ext cx="4209592" cy="2952328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886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SCIAMACHY V2.5 validation: </a:t>
            </a:r>
            <a:r>
              <a:rPr lang="en-US" dirty="0" smtClean="0"/>
              <a:t>ACE-FTS V3.0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57192"/>
            <a:ext cx="8229600" cy="1080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E60033"/>
                </a:solidFill>
              </a:rPr>
              <a:t>SCIA V2.5 validation work in progress</a:t>
            </a:r>
          </a:p>
          <a:p>
            <a:r>
              <a:rPr lang="en-US" dirty="0" smtClean="0"/>
              <a:t>ACE FTS V3 </a:t>
            </a:r>
            <a:r>
              <a:rPr lang="en-US" dirty="0"/>
              <a:t>collocations: &lt;6h, &lt;</a:t>
            </a:r>
            <a:r>
              <a:rPr lang="en-US" dirty="0" smtClean="0"/>
              <a:t>500 </a:t>
            </a:r>
            <a:r>
              <a:rPr lang="en-US" dirty="0"/>
              <a:t>km</a:t>
            </a:r>
          </a:p>
          <a:p>
            <a:r>
              <a:rPr lang="en-US" dirty="0" smtClean="0"/>
              <a:t>SCIA minus ACE-FTS -10 to -5 %, above 45 km larger neg. bias</a:t>
            </a:r>
            <a:endParaRPr lang="en-US" dirty="0"/>
          </a:p>
          <a:p>
            <a:endParaRPr lang="en-US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71" y="977676"/>
            <a:ext cx="4292221" cy="3171403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16000"/>
            <a:ext cx="4139351" cy="2952000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03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O3 </a:t>
            </a:r>
            <a:r>
              <a:rPr lang="en-US" dirty="0" err="1" smtClean="0"/>
              <a:t>timeseries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88024" y="3933056"/>
            <a:ext cx="4012008" cy="22008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solidFill>
                  <a:srgbClr val="C00000"/>
                </a:solidFill>
              </a:rPr>
              <a:t>Work in progress</a:t>
            </a:r>
          </a:p>
          <a:p>
            <a:r>
              <a:rPr lang="en-US" sz="2200" dirty="0" err="1" smtClean="0"/>
              <a:t>Timeseries</a:t>
            </a:r>
            <a:r>
              <a:rPr lang="en-US" sz="2200" dirty="0" smtClean="0"/>
              <a:t> analysis</a:t>
            </a:r>
          </a:p>
          <a:p>
            <a:r>
              <a:rPr lang="en-US" sz="2200" dirty="0" smtClean="0"/>
              <a:t>Trend model: seasonal, solar, QBO, residual linear trend</a:t>
            </a:r>
          </a:p>
        </p:txBody>
      </p:sp>
      <p:pic>
        <p:nvPicPr>
          <p:cNvPr id="4" name="Inhaltsplatzhalt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61" y="3670290"/>
            <a:ext cx="4320000" cy="3085715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19705"/>
            <a:ext cx="4320000" cy="3085715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532" y="524930"/>
            <a:ext cx="4320000" cy="3085715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7" name="Textfeld 6"/>
          <p:cNvSpPr txBox="1"/>
          <p:nvPr/>
        </p:nvSpPr>
        <p:spPr>
          <a:xfrm>
            <a:off x="869493" y="2132856"/>
            <a:ext cx="14336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Arctic, 49hPa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24128" y="2780928"/>
            <a:ext cx="15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tropics,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9hPa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1021893" y="5877272"/>
            <a:ext cx="1605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NH mid, 10hPa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4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620688"/>
            <a:ext cx="3888432" cy="5760640"/>
          </a:xfrm>
        </p:spPr>
        <p:txBody>
          <a:bodyPr>
            <a:normAutofit fontScale="92500" lnSpcReduction="10000"/>
          </a:bodyPr>
          <a:lstStyle/>
          <a:p>
            <a:pPr marL="155575" indent="-177800"/>
            <a:r>
              <a:rPr lang="en-US" sz="1900" dirty="0"/>
              <a:t>Data issues</a:t>
            </a:r>
          </a:p>
          <a:p>
            <a:pPr marL="355600" lvl="1" indent="-177800"/>
            <a:r>
              <a:rPr lang="en-US" sz="1900" dirty="0"/>
              <a:t>Tangent height offset related drift (mainly first years of SCIAMACHY)</a:t>
            </a:r>
          </a:p>
          <a:p>
            <a:pPr marL="615950" lvl="2" indent="-177800"/>
            <a:r>
              <a:rPr lang="en-US" sz="1900" dirty="0"/>
              <a:t>Corrections under </a:t>
            </a:r>
            <a:r>
              <a:rPr lang="en-US" sz="1900" dirty="0" smtClean="0"/>
              <a:t>investigation</a:t>
            </a:r>
          </a:p>
          <a:p>
            <a:pPr marL="615950" lvl="2" indent="-177800"/>
            <a:r>
              <a:rPr lang="en-US" sz="1900" dirty="0" smtClean="0"/>
              <a:t>New version 2.5T?</a:t>
            </a:r>
            <a:endParaRPr lang="en-US" sz="1900" dirty="0"/>
          </a:p>
          <a:p>
            <a:pPr marL="355600" lvl="1" indent="-177800"/>
            <a:r>
              <a:rPr lang="en-US" sz="1900" dirty="0"/>
              <a:t>upper stratospheric trends are influenced by met analysis used in the retrieval (</a:t>
            </a:r>
            <a:r>
              <a:rPr lang="en-US" sz="1900" dirty="0" err="1"/>
              <a:t>p,T</a:t>
            </a:r>
            <a:r>
              <a:rPr lang="en-US" sz="1900" dirty="0"/>
              <a:t> profiles)</a:t>
            </a:r>
          </a:p>
          <a:p>
            <a:pPr marL="615950" lvl="2" indent="-177800"/>
            <a:r>
              <a:rPr lang="en-US" sz="1900" dirty="0"/>
              <a:t>under investigation</a:t>
            </a:r>
          </a:p>
          <a:p>
            <a:pPr marL="0" indent="0">
              <a:buNone/>
            </a:pPr>
            <a:endParaRPr lang="en-US" sz="1900" dirty="0" smtClean="0"/>
          </a:p>
          <a:p>
            <a:endParaRPr lang="en-US" sz="1900" dirty="0"/>
          </a:p>
          <a:p>
            <a:r>
              <a:rPr lang="en-US" sz="1900" dirty="0" smtClean="0"/>
              <a:t>Ozone science</a:t>
            </a:r>
          </a:p>
          <a:p>
            <a:pPr marL="355600" lvl="1" indent="-177800"/>
            <a:r>
              <a:rPr lang="en-US" sz="1900" dirty="0" smtClean="0"/>
              <a:t>27 day solar signature (</a:t>
            </a:r>
            <a:r>
              <a:rPr lang="en-US" sz="1900" dirty="0" err="1" smtClean="0"/>
              <a:t>Dikty</a:t>
            </a:r>
            <a:r>
              <a:rPr lang="en-US" sz="1900" dirty="0" smtClean="0"/>
              <a:t> et al., 2010</a:t>
            </a:r>
          </a:p>
          <a:p>
            <a:pPr marL="355600" lvl="1" indent="-177800"/>
            <a:r>
              <a:rPr lang="en-US" sz="1900" dirty="0" smtClean="0"/>
              <a:t>Antarctic and Arctic chemical ozone losses (</a:t>
            </a:r>
            <a:r>
              <a:rPr lang="en-US" sz="1900" dirty="0" err="1" smtClean="0"/>
              <a:t>Sonkaew</a:t>
            </a:r>
            <a:r>
              <a:rPr lang="en-US" sz="1900" dirty="0" smtClean="0"/>
              <a:t> et al., 2011)</a:t>
            </a:r>
          </a:p>
          <a:p>
            <a:pPr marL="355600" lvl="1" indent="-177800"/>
            <a:r>
              <a:rPr lang="en-US" sz="1900" dirty="0" smtClean="0"/>
              <a:t>Solar proton event related ozone losses (</a:t>
            </a:r>
            <a:r>
              <a:rPr lang="en-US" sz="1900" dirty="0" err="1" smtClean="0"/>
              <a:t>Rohen</a:t>
            </a:r>
            <a:r>
              <a:rPr lang="en-US" sz="1900" dirty="0" smtClean="0"/>
              <a:t> et al., 2006)</a:t>
            </a:r>
          </a:p>
          <a:p>
            <a:pPr marL="355600" lvl="1" indent="-177800"/>
            <a:r>
              <a:rPr lang="en-US" sz="1900" dirty="0" err="1" smtClean="0"/>
              <a:t>Longterm</a:t>
            </a:r>
            <a:r>
              <a:rPr lang="en-US" sz="1900" dirty="0" smtClean="0"/>
              <a:t> trends (Jones et al., 2009, </a:t>
            </a:r>
            <a:r>
              <a:rPr lang="en-US" sz="1900" dirty="0" err="1" smtClean="0"/>
              <a:t>Steinbrecht</a:t>
            </a:r>
            <a:r>
              <a:rPr lang="en-US" sz="1900" dirty="0" smtClean="0"/>
              <a:t> et al., 2009)</a:t>
            </a:r>
          </a:p>
          <a:p>
            <a:pPr marL="155575" indent="-177800"/>
            <a:endParaRPr lang="en-US" sz="220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411" y="1316668"/>
            <a:ext cx="4596652" cy="3381772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  <p:sp>
        <p:nvSpPr>
          <p:cNvPr id="5" name="Textfeld 4"/>
          <p:cNvSpPr txBox="1"/>
          <p:nvPr/>
        </p:nvSpPr>
        <p:spPr>
          <a:xfrm>
            <a:off x="6910147" y="4737918"/>
            <a:ext cx="19747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Linear trends after </a:t>
            </a:r>
          </a:p>
          <a:p>
            <a:r>
              <a:rPr lang="en-US" dirty="0" smtClean="0"/>
              <a:t>QBO &amp; seasonal </a:t>
            </a:r>
          </a:p>
          <a:p>
            <a:r>
              <a:rPr lang="en-US" dirty="0" smtClean="0"/>
              <a:t>terms removed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4788024" y="4880028"/>
            <a:ext cx="1848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>V2.5: ECMWF</a:t>
            </a:r>
          </a:p>
          <a:p>
            <a:r>
              <a:rPr lang="en-US" dirty="0" smtClean="0"/>
              <a:t>V2.8: ERA-Interim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41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Outlook/future </a:t>
            </a:r>
            <a:r>
              <a:rPr lang="en-US" dirty="0" smtClean="0"/>
              <a:t>needs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Further improvements in level-1 data (scan angle spectral degradation)</a:t>
            </a:r>
          </a:p>
          <a:p>
            <a:pPr lvl="1"/>
            <a:r>
              <a:rPr lang="en-US" sz="2400" dirty="0" smtClean="0"/>
              <a:t>ESA SCIAMACHY </a:t>
            </a:r>
            <a:r>
              <a:rPr lang="en-US" sz="2400" dirty="0" smtClean="0"/>
              <a:t>Quality Working Group (SQWG) activity</a:t>
            </a:r>
          </a:p>
          <a:p>
            <a:pPr marL="271462" lvl="1" indent="0">
              <a:buNone/>
            </a:pPr>
            <a:endParaRPr lang="en-US" sz="2400" dirty="0" smtClean="0"/>
          </a:p>
          <a:p>
            <a:r>
              <a:rPr lang="en-US" sz="2400" dirty="0" smtClean="0"/>
              <a:t>Consolidation for use as climate data record /merging with other ESA sensor data (GOMOS/MIPAS/ESA-TPM) and historical data (SAGEs/HALOE)</a:t>
            </a:r>
          </a:p>
          <a:p>
            <a:pPr lvl="1"/>
            <a:r>
              <a:rPr lang="en-US" sz="2400" dirty="0" smtClean="0"/>
              <a:t>ESA ozone cci project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With (probable) loss of </a:t>
            </a:r>
            <a:r>
              <a:rPr lang="en-US" sz="2400" dirty="0" smtClean="0"/>
              <a:t>ENVISAT/aging of </a:t>
            </a:r>
            <a:r>
              <a:rPr lang="en-US" sz="2400" smtClean="0"/>
              <a:t>other missions</a:t>
            </a:r>
            <a:endParaRPr lang="en-US" sz="2400" dirty="0" smtClean="0"/>
          </a:p>
          <a:p>
            <a:pPr lvl="1"/>
            <a:r>
              <a:rPr lang="en-US" sz="2400" dirty="0">
                <a:solidFill>
                  <a:srgbClr val="C00000"/>
                </a:solidFill>
              </a:rPr>
              <a:t>d</a:t>
            </a:r>
            <a:r>
              <a:rPr lang="en-US" sz="2400" dirty="0" smtClean="0">
                <a:solidFill>
                  <a:srgbClr val="C00000"/>
                </a:solidFill>
              </a:rPr>
              <a:t>anger of high vertical resolution ozone profile data gaps!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5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59832" y="2996952"/>
            <a:ext cx="2880320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dditional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6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Arial" charset="0"/>
              </a:rPr>
              <a:t>Long-term trends in stratospheric </a:t>
            </a:r>
            <a:r>
              <a:rPr lang="en-GB" dirty="0" smtClean="0">
                <a:latin typeface="Arial" charset="0"/>
              </a:rPr>
              <a:t>O</a:t>
            </a:r>
            <a:r>
              <a:rPr lang="en-GB" baseline="-25000" dirty="0" smtClean="0">
                <a:latin typeface="Arial" charset="0"/>
              </a:rPr>
              <a:t>3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5157192"/>
            <a:ext cx="8229600" cy="4525963"/>
          </a:xfrm>
        </p:spPr>
        <p:txBody>
          <a:bodyPr/>
          <a:lstStyle/>
          <a:p>
            <a:r>
              <a:rPr lang="en-US" dirty="0" smtClean="0"/>
              <a:t>x</a:t>
            </a:r>
            <a:endParaRPr lang="en-US" dirty="0"/>
          </a:p>
        </p:txBody>
      </p:sp>
      <p:pic>
        <p:nvPicPr>
          <p:cNvPr id="4" name="Picture 4" descr="o3_anomaly_sciamachy_to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904875"/>
            <a:ext cx="8405813" cy="473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9200" y="5942013"/>
            <a:ext cx="6686550" cy="647700"/>
          </a:xfrm>
          <a:prstGeom prst="rect">
            <a:avLst/>
          </a:prstGeom>
          <a:noFill/>
          <a:ln w="635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GB" sz="1400" dirty="0"/>
              <a:t>Adapted from</a:t>
            </a:r>
            <a:r>
              <a:rPr lang="en-GB" sz="1400" i="1" dirty="0">
                <a:solidFill>
                  <a:schemeClr val="accent2"/>
                </a:solidFill>
              </a:rPr>
              <a:t> </a:t>
            </a:r>
            <a:r>
              <a:rPr lang="en-GB" sz="1400" i="1" dirty="0" err="1">
                <a:solidFill>
                  <a:schemeClr val="accent2"/>
                </a:solidFill>
              </a:rPr>
              <a:t>Steinbrecht</a:t>
            </a:r>
            <a:r>
              <a:rPr lang="en-GB" sz="1400" i="1" dirty="0">
                <a:solidFill>
                  <a:schemeClr val="accent2"/>
                </a:solidFill>
              </a:rPr>
              <a:t> et al</a:t>
            </a:r>
            <a:r>
              <a:rPr lang="en-GB" sz="1400" dirty="0"/>
              <a:t>., Ozone and temperature trends in the upper stratosphere at five stations of the Network for the Detection of Atmospheric Composition Change, </a:t>
            </a:r>
            <a:r>
              <a:rPr lang="en-GB" sz="1400" i="1" u="sng" dirty="0">
                <a:solidFill>
                  <a:schemeClr val="accent2"/>
                </a:solidFill>
              </a:rPr>
              <a:t>Int. J. Rem. Sens.</a:t>
            </a:r>
            <a:r>
              <a:rPr lang="en-GB" sz="1400" dirty="0"/>
              <a:t> [2009]</a:t>
            </a:r>
          </a:p>
        </p:txBody>
      </p:sp>
    </p:spTree>
    <p:extLst>
      <p:ext uri="{BB962C8B-B14F-4D97-AF65-F5344CB8AC3E}">
        <p14:creationId xmlns:p14="http://schemas.microsoft.com/office/powerpoint/2010/main" val="177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charset="0"/>
              </a:rPr>
              <a:t>Long-term trends in stratospheric O</a:t>
            </a:r>
            <a:r>
              <a:rPr lang="en-GB" baseline="-25000" dirty="0">
                <a:latin typeface="Arial" charset="0"/>
              </a:rPr>
              <a:t>3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796136" y="5733256"/>
            <a:ext cx="2890664" cy="392907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5949950"/>
            <a:ext cx="9144000" cy="908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909638" y="742950"/>
            <a:ext cx="8145462" cy="5913438"/>
            <a:chOff x="340" y="476"/>
            <a:chExt cx="5131" cy="3725"/>
          </a:xfrm>
        </p:grpSpPr>
        <p:pic>
          <p:nvPicPr>
            <p:cNvPr id="6" name="Picture 4" descr="jones_fig-5_acpd-9-1157-200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" y="476"/>
              <a:ext cx="3857" cy="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4499" y="3318"/>
              <a:ext cx="97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00FFFF"/>
                  </a:solidFill>
                </a:rPr>
                <a:t>SCIAMACHY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509" y="2784"/>
              <a:ext cx="9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/>
                <a:t>OSIRIS/Odin</a:t>
              </a: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4509" y="2251"/>
              <a:ext cx="78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CC0099"/>
                  </a:solidFill>
                </a:rPr>
                <a:t>SMR/Odin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4511" y="1709"/>
              <a:ext cx="60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CC3300"/>
                  </a:solidFill>
                </a:rPr>
                <a:t>HALOE</a:t>
              </a:r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4505" y="638"/>
              <a:ext cx="84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3333FF"/>
                  </a:solidFill>
                </a:rPr>
                <a:t>SAGE I + II</a:t>
              </a: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511" y="1175"/>
              <a:ext cx="62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de-DE" sz="1800">
                  <a:solidFill>
                    <a:srgbClr val="FF3300"/>
                  </a:solidFill>
                </a:rPr>
                <a:t>SBUV/2</a:t>
              </a: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40" y="3229"/>
              <a:ext cx="10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de-DE" sz="1800">
                  <a:solidFill>
                    <a:srgbClr val="33CC33"/>
                  </a:solidFill>
                </a:rPr>
                <a:t>All instrument </a:t>
              </a:r>
            </a:p>
            <a:p>
              <a:pPr algn="ctr"/>
              <a:r>
                <a:rPr lang="de-DE" sz="1800">
                  <a:solidFill>
                    <a:srgbClr val="33CC33"/>
                  </a:solidFill>
                </a:rPr>
                <a:t>average</a:t>
              </a:r>
            </a:p>
          </p:txBody>
        </p:sp>
      </p:grp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150813" y="919163"/>
            <a:ext cx="2374900" cy="1843087"/>
          </a:xfrm>
          <a:prstGeom prst="rect">
            <a:avLst/>
          </a:prstGeom>
          <a:solidFill>
            <a:schemeClr val="bg1"/>
          </a:solidFill>
          <a:ln w="9525">
            <a:solidFill>
              <a:srgbClr val="3333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de-DE" sz="1600" i="1">
                <a:solidFill>
                  <a:srgbClr val="3333FF"/>
                </a:solidFill>
              </a:rPr>
              <a:t>Jones  et al</a:t>
            </a:r>
            <a:r>
              <a:rPr lang="de-DE" sz="1600"/>
              <a:t>., Evolution of stratospheric ozone and water vapour time series studied with satellite measurements, </a:t>
            </a:r>
            <a:r>
              <a:rPr lang="de-DE" sz="1600" i="1" u="sng">
                <a:solidFill>
                  <a:srgbClr val="3333FF"/>
                </a:solidFill>
              </a:rPr>
              <a:t>Atmos. Chem. Phys.</a:t>
            </a:r>
            <a:r>
              <a:rPr lang="de-DE" sz="1600" i="1" u="sng">
                <a:solidFill>
                  <a:schemeClr val="accent2"/>
                </a:solidFill>
              </a:rPr>
              <a:t> </a:t>
            </a:r>
            <a:r>
              <a:rPr lang="de-DE" sz="1600"/>
              <a:t>9, 6055 – 6075, 2009</a:t>
            </a:r>
            <a:r>
              <a:rPr lang="de-DE" sz="180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07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limb ozone retrieval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19274" y="6280150"/>
            <a:ext cx="8075240" cy="577850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4" name="Picture 2" descr="GOME_XSE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1913"/>
            <a:ext cx="5095875" cy="3362325"/>
          </a:xfrm>
          <a:prstGeom prst="rect">
            <a:avLst/>
          </a:prstGeom>
          <a:noFill/>
          <a:effectLst>
            <a:outerShdw blurRad="203200" dir="228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0375" y="688975"/>
            <a:ext cx="7793038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723900" lvl="1" indent="-266700" algn="just" eaLnBrk="1" hangingPunct="1">
              <a:buClr>
                <a:schemeClr val="accent2"/>
              </a:buClr>
              <a:buFontTx/>
              <a:buChar char="•"/>
            </a:pPr>
            <a:r>
              <a:rPr lang="en-US" sz="1800" dirty="0">
                <a:cs typeface="Angsana New" pitchFamily="18" charset="-34"/>
              </a:rPr>
              <a:t> 	Simultaneous retrieval in Hartley, Huggins and </a:t>
            </a:r>
            <a:r>
              <a:rPr lang="en-US" sz="1800" dirty="0" err="1">
                <a:cs typeface="Angsana New" pitchFamily="18" charset="-34"/>
              </a:rPr>
              <a:t>Chappuis</a:t>
            </a:r>
            <a:r>
              <a:rPr lang="en-US" sz="1800" dirty="0">
                <a:cs typeface="Angsana New" pitchFamily="18" charset="-34"/>
              </a:rPr>
              <a:t> bands 	</a:t>
            </a:r>
            <a:r>
              <a:rPr lang="en-US" sz="1800" dirty="0" smtClean="0">
                <a:cs typeface="Angsana New" pitchFamily="18" charset="-34"/>
              </a:rPr>
              <a:t>(</a:t>
            </a:r>
            <a:r>
              <a:rPr lang="en-US" dirty="0">
                <a:solidFill>
                  <a:srgbClr val="3333FF"/>
                </a:solidFill>
                <a:cs typeface="Angsana New" pitchFamily="18" charset="-34"/>
              </a:rPr>
              <a:t>c</a:t>
            </a:r>
            <a:r>
              <a:rPr lang="en-US" sz="1800" dirty="0" smtClean="0">
                <a:solidFill>
                  <a:srgbClr val="3333FF"/>
                </a:solidFill>
                <a:cs typeface="Angsana New" pitchFamily="18" charset="-34"/>
              </a:rPr>
              <a:t>urrent</a:t>
            </a:r>
            <a:r>
              <a:rPr lang="en-US" sz="1800" dirty="0">
                <a:solidFill>
                  <a:srgbClr val="3333FF"/>
                </a:solidFill>
                <a:cs typeface="Angsana New" pitchFamily="18" charset="-34"/>
              </a:rPr>
              <a:t>	version </a:t>
            </a:r>
            <a:r>
              <a:rPr lang="en-US" sz="1800" dirty="0" err="1">
                <a:solidFill>
                  <a:srgbClr val="3333FF"/>
                </a:solidFill>
                <a:cs typeface="Angsana New" pitchFamily="18" charset="-34"/>
              </a:rPr>
              <a:t>Stratozone</a:t>
            </a:r>
            <a:r>
              <a:rPr lang="en-US" sz="1800" dirty="0">
                <a:solidFill>
                  <a:srgbClr val="3333FF"/>
                </a:solidFill>
                <a:cs typeface="Angsana New" pitchFamily="18" charset="-34"/>
              </a:rPr>
              <a:t> </a:t>
            </a:r>
            <a:r>
              <a:rPr lang="en-US" sz="1800" dirty="0" smtClean="0">
                <a:solidFill>
                  <a:srgbClr val="3333FF"/>
                </a:solidFill>
                <a:cs typeface="Angsana New" pitchFamily="18" charset="-34"/>
              </a:rPr>
              <a:t>2.5</a:t>
            </a:r>
            <a:r>
              <a:rPr lang="en-US" sz="1800" dirty="0" smtClean="0">
                <a:cs typeface="Angsana New" pitchFamily="18" charset="-34"/>
              </a:rPr>
              <a:t>)</a:t>
            </a:r>
            <a:endParaRPr lang="en-US" sz="1800" dirty="0">
              <a:cs typeface="Angsana New" pitchFamily="18" charset="-34"/>
            </a:endParaRPr>
          </a:p>
          <a:p>
            <a:pPr lvl="1" algn="just" eaLnBrk="1" hangingPunct="1">
              <a:buClr>
                <a:schemeClr val="accent2"/>
              </a:buClr>
              <a:buFontTx/>
              <a:buChar char="•"/>
            </a:pPr>
            <a:endParaRPr lang="en-US" sz="800" dirty="0">
              <a:cs typeface="Angsana New" pitchFamily="18" charset="-34"/>
            </a:endParaRPr>
          </a:p>
          <a:p>
            <a:pPr lvl="1" algn="just" eaLnBrk="1" hangingPunct="1">
              <a:buClr>
                <a:schemeClr val="accent2"/>
              </a:buClr>
              <a:buFontTx/>
              <a:buChar char="•"/>
            </a:pPr>
            <a:r>
              <a:rPr lang="en-US" sz="1800" dirty="0">
                <a:cs typeface="Angsana New" pitchFamily="18" charset="-34"/>
              </a:rPr>
              <a:t> 	Wavelength triplet in </a:t>
            </a:r>
            <a:r>
              <a:rPr lang="en-US" sz="1800" dirty="0" err="1">
                <a:cs typeface="Angsana New" pitchFamily="18" charset="-34"/>
              </a:rPr>
              <a:t>Chappuis</a:t>
            </a:r>
            <a:r>
              <a:rPr lang="en-US" sz="1800" dirty="0">
                <a:cs typeface="Angsana New" pitchFamily="18" charset="-34"/>
              </a:rPr>
              <a:t>-bands: 525 nm, 600 nm 675 nm 	[</a:t>
            </a:r>
            <a:r>
              <a:rPr lang="en-US" sz="1800" i="1" dirty="0" err="1">
                <a:solidFill>
                  <a:srgbClr val="3333FF"/>
                </a:solidFill>
                <a:cs typeface="Angsana New" pitchFamily="18" charset="-34"/>
              </a:rPr>
              <a:t>Flittner</a:t>
            </a:r>
            <a:r>
              <a:rPr lang="en-US" sz="1800" i="1" dirty="0">
                <a:solidFill>
                  <a:srgbClr val="3333FF"/>
                </a:solidFill>
                <a:cs typeface="Angsana New" pitchFamily="18" charset="-34"/>
              </a:rPr>
              <a:t> et al</a:t>
            </a:r>
            <a:r>
              <a:rPr lang="en-US" sz="1800" dirty="0">
                <a:solidFill>
                  <a:srgbClr val="3333FF"/>
                </a:solidFill>
                <a:cs typeface="Angsana New" pitchFamily="18" charset="-34"/>
              </a:rPr>
              <a:t>.,</a:t>
            </a:r>
            <a:r>
              <a:rPr lang="en-US" sz="1800" dirty="0">
                <a:cs typeface="Angsana New" pitchFamily="18" charset="-34"/>
              </a:rPr>
              <a:t> 2000; </a:t>
            </a:r>
            <a:r>
              <a:rPr lang="en-US" sz="1800" i="1" dirty="0">
                <a:solidFill>
                  <a:srgbClr val="3333FF"/>
                </a:solidFill>
                <a:cs typeface="Angsana New" pitchFamily="18" charset="-34"/>
              </a:rPr>
              <a:t>von </a:t>
            </a:r>
            <a:r>
              <a:rPr lang="en-US" sz="1800" i="1" dirty="0" err="1">
                <a:solidFill>
                  <a:srgbClr val="3333FF"/>
                </a:solidFill>
                <a:cs typeface="Angsana New" pitchFamily="18" charset="-34"/>
              </a:rPr>
              <a:t>Savigny</a:t>
            </a:r>
            <a:r>
              <a:rPr lang="en-US" sz="1800" dirty="0">
                <a:cs typeface="Angsana New" pitchFamily="18" charset="-34"/>
              </a:rPr>
              <a:t>, 2002]</a:t>
            </a:r>
          </a:p>
          <a:p>
            <a:pPr lvl="1" algn="just" eaLnBrk="1" hangingPunct="1">
              <a:buClr>
                <a:schemeClr val="accent2"/>
              </a:buClr>
              <a:buFontTx/>
              <a:buChar char="•"/>
            </a:pPr>
            <a:endParaRPr lang="en-US" sz="800" dirty="0">
              <a:cs typeface="Angsana New" pitchFamily="18" charset="-34"/>
            </a:endParaRPr>
          </a:p>
          <a:p>
            <a:pPr lvl="1" algn="just" eaLnBrk="1" hangingPunct="1">
              <a:buClr>
                <a:schemeClr val="accent2"/>
              </a:buClr>
              <a:buFontTx/>
              <a:buChar char="•"/>
            </a:pPr>
            <a:r>
              <a:rPr lang="en-US" sz="1800" dirty="0">
                <a:cs typeface="Angsana New" pitchFamily="18" charset="-34"/>
              </a:rPr>
              <a:t> 	Wavelet </a:t>
            </a:r>
            <a:r>
              <a:rPr lang="en-US" sz="1800" dirty="0" err="1">
                <a:cs typeface="Angsana New" pitchFamily="18" charset="-34"/>
              </a:rPr>
              <a:t>singlets</a:t>
            </a:r>
            <a:r>
              <a:rPr lang="en-US" sz="1800" dirty="0">
                <a:cs typeface="Angsana New" pitchFamily="18" charset="-34"/>
              </a:rPr>
              <a:t> in Hartley-Huggins-bands [</a:t>
            </a:r>
            <a:r>
              <a:rPr lang="en-US" sz="1800" i="1" dirty="0">
                <a:solidFill>
                  <a:srgbClr val="3333FF"/>
                </a:solidFill>
                <a:cs typeface="Angsana New" pitchFamily="18" charset="-34"/>
              </a:rPr>
              <a:t>Rohen</a:t>
            </a:r>
            <a:r>
              <a:rPr lang="en-US" sz="1800" i="1" dirty="0">
                <a:cs typeface="Angsana New" pitchFamily="18" charset="-34"/>
              </a:rPr>
              <a:t>,2006</a:t>
            </a:r>
            <a:r>
              <a:rPr lang="en-US" sz="1800" dirty="0">
                <a:cs typeface="Angsana New" pitchFamily="18" charset="-34"/>
              </a:rPr>
              <a:t>]</a:t>
            </a:r>
            <a:endParaRPr lang="en-US" sz="1800" dirty="0">
              <a:solidFill>
                <a:schemeClr val="accent2"/>
              </a:solidFill>
              <a:cs typeface="Angsana New" pitchFamily="18" charset="-34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669088" y="4818063"/>
            <a:ext cx="2232025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en-US" sz="1400" dirty="0">
                <a:solidFill>
                  <a:srgbClr val="3333FF"/>
                </a:solidFill>
              </a:rPr>
              <a:t>(GOME FM O</a:t>
            </a:r>
            <a:r>
              <a:rPr lang="en-US" sz="1400" baseline="-25000" dirty="0">
                <a:solidFill>
                  <a:srgbClr val="3333FF"/>
                </a:solidFill>
              </a:rPr>
              <a:t>3</a:t>
            </a:r>
            <a:r>
              <a:rPr lang="en-US" sz="1400" dirty="0">
                <a:solidFill>
                  <a:srgbClr val="3333FF"/>
                </a:solidFill>
              </a:rPr>
              <a:t> absorption cross section </a:t>
            </a:r>
            <a:r>
              <a:rPr lang="en-US" sz="1400" i="1" dirty="0">
                <a:solidFill>
                  <a:srgbClr val="3333FF"/>
                </a:solidFill>
              </a:rPr>
              <a:t>Burrows et al</a:t>
            </a:r>
            <a:r>
              <a:rPr lang="en-US" sz="1400" dirty="0">
                <a:solidFill>
                  <a:srgbClr val="3333FF"/>
                </a:solidFill>
              </a:rPr>
              <a:t>. [1999])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4404594" y="2730500"/>
            <a:ext cx="1143000" cy="2668588"/>
            <a:chOff x="2792" y="2027"/>
            <a:chExt cx="693" cy="1406"/>
          </a:xfrm>
        </p:grpSpPr>
        <p:sp>
          <p:nvSpPr>
            <p:cNvPr id="8" name="Line 8"/>
            <p:cNvSpPr>
              <a:spLocks noChangeShapeType="1"/>
            </p:cNvSpPr>
            <p:nvPr/>
          </p:nvSpPr>
          <p:spPr bwMode="auto">
            <a:xfrm flipV="1">
              <a:off x="3134" y="2027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3485" y="2027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2792" y="2027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11"/>
          <p:cNvGrpSpPr>
            <a:grpSpLocks/>
          </p:cNvGrpSpPr>
          <p:nvPr/>
        </p:nvGrpSpPr>
        <p:grpSpPr bwMode="auto">
          <a:xfrm>
            <a:off x="2367831" y="2730500"/>
            <a:ext cx="312738" cy="2663825"/>
            <a:chOff x="1585" y="2024"/>
            <a:chExt cx="191" cy="1406"/>
          </a:xfrm>
        </p:grpSpPr>
        <p:sp>
          <p:nvSpPr>
            <p:cNvPr id="12" name="Line 12"/>
            <p:cNvSpPr>
              <a:spLocks noChangeShapeType="1"/>
            </p:cNvSpPr>
            <p:nvPr/>
          </p:nvSpPr>
          <p:spPr bwMode="auto">
            <a:xfrm flipV="1">
              <a:off x="1585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V="1">
              <a:off x="1600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/>
          </p:nvSpPr>
          <p:spPr bwMode="auto">
            <a:xfrm flipV="1">
              <a:off x="1635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/>
          </p:nvSpPr>
          <p:spPr bwMode="auto">
            <a:xfrm flipV="1">
              <a:off x="1673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/>
          </p:nvSpPr>
          <p:spPr bwMode="auto">
            <a:xfrm flipV="1">
              <a:off x="1696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/>
          </p:nvSpPr>
          <p:spPr bwMode="auto">
            <a:xfrm flipV="1">
              <a:off x="1701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/>
          </p:nvSpPr>
          <p:spPr bwMode="auto">
            <a:xfrm flipV="1">
              <a:off x="1713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/>
          </p:nvSpPr>
          <p:spPr bwMode="auto">
            <a:xfrm flipV="1">
              <a:off x="1776" y="2024"/>
              <a:ext cx="0" cy="1406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prstDash val="lgDash"/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48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ENVISAT/SCIAMACHY mission status</a:t>
            </a:r>
          </a:p>
          <a:p>
            <a:r>
              <a:rPr lang="en-US" dirty="0" smtClean="0"/>
              <a:t>SCIAMACHY ozone limb retrieval</a:t>
            </a:r>
          </a:p>
          <a:p>
            <a:r>
              <a:rPr lang="en-US" dirty="0" smtClean="0"/>
              <a:t>Error </a:t>
            </a:r>
            <a:r>
              <a:rPr lang="en-US" dirty="0" err="1" smtClean="0"/>
              <a:t>characterisation</a:t>
            </a:r>
            <a:endParaRPr lang="en-US" dirty="0" smtClean="0"/>
          </a:p>
          <a:p>
            <a:r>
              <a:rPr lang="en-US" dirty="0" smtClean="0"/>
              <a:t>Validation results</a:t>
            </a:r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8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Retrieval method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47709" y="604093"/>
            <a:ext cx="2818656" cy="1252736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436563" y="1248787"/>
            <a:ext cx="507154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2000" u="sng" dirty="0">
                <a:solidFill>
                  <a:srgbClr val="3333FF"/>
                </a:solidFill>
                <a:cs typeface="Angsana New" pitchFamily="18" charset="-34"/>
              </a:rPr>
              <a:t>Step 1:</a:t>
            </a:r>
            <a:r>
              <a:rPr lang="en-US" sz="2000" dirty="0">
                <a:solidFill>
                  <a:srgbClr val="3333FF"/>
                </a:solidFill>
                <a:cs typeface="Angsana New" pitchFamily="18" charset="-34"/>
              </a:rPr>
              <a:t> 	</a:t>
            </a:r>
            <a:r>
              <a:rPr lang="en-US" sz="2000" dirty="0">
                <a:cs typeface="Angsana New" pitchFamily="18" charset="-34"/>
              </a:rPr>
              <a:t>Tangent height Normalization</a:t>
            </a:r>
          </a:p>
        </p:txBody>
      </p:sp>
      <p:pic>
        <p:nvPicPr>
          <p:cNvPr id="5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856829"/>
            <a:ext cx="2260600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44500" y="3818979"/>
            <a:ext cx="799306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rgbClr val="3333FF"/>
                </a:solidFill>
                <a:latin typeface="+mn-lt"/>
                <a:cs typeface="Angsana New" pitchFamily="18" charset="-34"/>
              </a:rPr>
              <a:t>Step 2:</a:t>
            </a:r>
            <a:r>
              <a:rPr lang="en-US" sz="2000" dirty="0">
                <a:solidFill>
                  <a:srgbClr val="3333FF"/>
                </a:solidFill>
                <a:latin typeface="+mn-lt"/>
                <a:cs typeface="Angsana New" pitchFamily="18" charset="-34"/>
              </a:rPr>
              <a:t>  	</a:t>
            </a:r>
            <a:r>
              <a:rPr lang="en-US" sz="2000" dirty="0">
                <a:latin typeface="+mn-lt"/>
                <a:cs typeface="Angsana New" pitchFamily="18" charset="-34"/>
              </a:rPr>
              <a:t>Form </a:t>
            </a:r>
            <a:r>
              <a:rPr lang="en-US" sz="2000" dirty="0" err="1">
                <a:latin typeface="+mn-lt"/>
                <a:cs typeface="Angsana New" pitchFamily="18" charset="-34"/>
              </a:rPr>
              <a:t>Chappuis</a:t>
            </a:r>
            <a:r>
              <a:rPr lang="en-US" sz="2000" dirty="0">
                <a:latin typeface="+mn-lt"/>
                <a:cs typeface="Angsana New" pitchFamily="18" charset="-34"/>
              </a:rPr>
              <a:t>-triplet (</a:t>
            </a:r>
            <a:r>
              <a:rPr lang="en-US" sz="2000" dirty="0" err="1">
                <a:latin typeface="+mn-lt"/>
                <a:cs typeface="Angsana New" pitchFamily="18" charset="-34"/>
              </a:rPr>
              <a:t>Flittner</a:t>
            </a:r>
            <a:r>
              <a:rPr lang="en-US" sz="2000" dirty="0">
                <a:latin typeface="+mn-lt"/>
                <a:cs typeface="Angsana New" pitchFamily="18" charset="-34"/>
              </a:rPr>
              <a:t>, 2000; von </a:t>
            </a:r>
            <a:r>
              <a:rPr lang="en-US" sz="2000" dirty="0" err="1">
                <a:latin typeface="+mn-lt"/>
                <a:cs typeface="Angsana New" pitchFamily="18" charset="-34"/>
              </a:rPr>
              <a:t>Savigny</a:t>
            </a:r>
            <a:r>
              <a:rPr lang="en-US" sz="2000" dirty="0">
                <a:latin typeface="+mn-lt"/>
                <a:cs typeface="Angsana New" pitchFamily="18" charset="-34"/>
              </a:rPr>
              <a:t>, 2002)</a:t>
            </a:r>
            <a:r>
              <a:rPr lang="en-US" sz="2000" b="1" dirty="0">
                <a:latin typeface="+mn-lt"/>
                <a:cs typeface="Angsana New" pitchFamily="18" charset="-34"/>
              </a:rPr>
              <a:t> </a:t>
            </a:r>
            <a:endParaRPr lang="en-US" sz="2000" dirty="0">
              <a:latin typeface="+mn-lt"/>
              <a:cs typeface="Angsana New" pitchFamily="18" charset="-34"/>
            </a:endParaRPr>
          </a:p>
        </p:txBody>
      </p:sp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013" y="4346029"/>
            <a:ext cx="4618037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Group 60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5650381"/>
              </p:ext>
            </p:extLst>
          </p:nvPr>
        </p:nvGraphicFramePr>
        <p:xfrm>
          <a:off x="1477963" y="2815679"/>
          <a:ext cx="7292975" cy="748080"/>
        </p:xfrm>
        <a:graphic>
          <a:graphicData uri="http://schemas.openxmlformats.org/drawingml/2006/table">
            <a:tbl>
              <a:tblPr/>
              <a:tblGrid>
                <a:gridCol w="1620837"/>
                <a:gridCol w="500063"/>
                <a:gridCol w="622300"/>
                <a:gridCol w="623887"/>
                <a:gridCol w="495300"/>
                <a:gridCol w="485775"/>
                <a:gridCol w="495300"/>
                <a:gridCol w="523875"/>
                <a:gridCol w="458788"/>
                <a:gridCol w="471487"/>
                <a:gridCol w="509588"/>
                <a:gridCol w="485775"/>
              </a:tblGrid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Wavelengths (nm)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264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267.5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273.5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283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286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288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290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305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525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602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675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TH</a:t>
                      </a:r>
                      <a:r>
                        <a:rPr kumimoji="0" lang="en-US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low 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(km)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52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52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52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35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9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0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TH</a:t>
                      </a:r>
                      <a:r>
                        <a:rPr kumimoji="0" lang="en-US" sz="1400" b="0" i="0" u="none" strike="noStrike" cap="none" normalizeH="0" baseline="-2500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ref</a:t>
                      </a:r>
                      <a:r>
                        <a:rPr kumimoji="0" lang="en-US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 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(km)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71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71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71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68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61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55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41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41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cs typeface="Angsana New" pitchFamily="18" charset="-34"/>
                        </a:rPr>
                        <a:t>41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 Box 401"/>
          <p:cNvSpPr txBox="1">
            <a:spLocks noChangeArrowheads="1"/>
          </p:cNvSpPr>
          <p:nvPr/>
        </p:nvSpPr>
        <p:spPr bwMode="auto">
          <a:xfrm>
            <a:off x="442913" y="5209629"/>
            <a:ext cx="35528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/>
            <a:r>
              <a:rPr lang="en-US" sz="2000" u="sng" dirty="0">
                <a:solidFill>
                  <a:srgbClr val="3333FF"/>
                </a:solidFill>
                <a:latin typeface="+mn-lt"/>
                <a:cs typeface="Angsana New" pitchFamily="18" charset="-34"/>
              </a:rPr>
              <a:t>Then construct retrieval vector:</a:t>
            </a:r>
            <a:endParaRPr lang="en-US" sz="2000" dirty="0">
              <a:latin typeface="+mn-lt"/>
              <a:cs typeface="Angsana New" pitchFamily="18" charset="-34"/>
            </a:endParaRPr>
          </a:p>
        </p:txBody>
      </p:sp>
      <p:pic>
        <p:nvPicPr>
          <p:cNvPr id="10" name="Picture 40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25" y="5716042"/>
            <a:ext cx="8064500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407"/>
          <p:cNvSpPr txBox="1">
            <a:spLocks noChangeArrowheads="1"/>
          </p:cNvSpPr>
          <p:nvPr/>
        </p:nvSpPr>
        <p:spPr bwMode="auto">
          <a:xfrm>
            <a:off x="5740400" y="1632992"/>
            <a:ext cx="3025775" cy="9525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5349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defTabSz="5349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defTabSz="5349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defTabSz="5349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defTabSz="5349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defTabSz="534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defTabSz="534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defTabSz="534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defTabSz="534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r>
              <a:rPr lang="de-DE" sz="1400">
                <a:solidFill>
                  <a:srgbClr val="3333FF"/>
                </a:solidFill>
                <a:latin typeface="Arial" charset="0"/>
              </a:rPr>
              <a:t>I</a:t>
            </a:r>
            <a:r>
              <a:rPr lang="de-DE" sz="1400">
                <a:latin typeface="Arial" charset="0"/>
              </a:rPr>
              <a:t>: 	Limb radiance</a:t>
            </a:r>
          </a:p>
          <a:p>
            <a:r>
              <a:rPr lang="de-DE" sz="1400">
                <a:solidFill>
                  <a:srgbClr val="3333FF"/>
                </a:solidFill>
                <a:latin typeface="Arial" charset="0"/>
              </a:rPr>
              <a:t>TH</a:t>
            </a:r>
            <a:r>
              <a:rPr lang="de-DE" sz="1400">
                <a:latin typeface="Arial" charset="0"/>
              </a:rPr>
              <a:t>: 	tangent height</a:t>
            </a:r>
          </a:p>
          <a:p>
            <a:r>
              <a:rPr lang="de-DE" sz="1400">
                <a:solidFill>
                  <a:srgbClr val="3333FF"/>
                </a:solidFill>
                <a:latin typeface="Arial" charset="0"/>
              </a:rPr>
              <a:t>TH</a:t>
            </a:r>
            <a:r>
              <a:rPr lang="de-DE" sz="1400" baseline="-25000">
                <a:solidFill>
                  <a:srgbClr val="3333FF"/>
                </a:solidFill>
                <a:latin typeface="Arial" charset="0"/>
              </a:rPr>
              <a:t>ref</a:t>
            </a:r>
            <a:r>
              <a:rPr lang="de-DE" sz="1400">
                <a:latin typeface="Arial" charset="0"/>
              </a:rPr>
              <a:t>:	reference tangent height</a:t>
            </a:r>
          </a:p>
          <a:p>
            <a:r>
              <a:rPr lang="de-DE" sz="1400">
                <a:solidFill>
                  <a:srgbClr val="3333FF"/>
                </a:solidFill>
                <a:latin typeface="Arial" charset="0"/>
              </a:rPr>
              <a:t>k:</a:t>
            </a:r>
            <a:r>
              <a:rPr lang="de-DE" sz="1400">
                <a:latin typeface="Arial" charset="0"/>
              </a:rPr>
              <a:t> 	</a:t>
            </a:r>
            <a:r>
              <a:rPr lang="de-DE" sz="1400">
                <a:latin typeface="Arial" charset="0"/>
                <a:sym typeface="Symbol" pitchFamily="18" charset="2"/>
              </a:rPr>
              <a:t>wavelength index (k  [1,11]) </a:t>
            </a:r>
          </a:p>
        </p:txBody>
      </p:sp>
    </p:spTree>
    <p:extLst>
      <p:ext uri="{BB962C8B-B14F-4D97-AF65-F5344CB8AC3E}">
        <p14:creationId xmlns:p14="http://schemas.microsoft.com/office/powerpoint/2010/main" val="296072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Version 2.5 ozone limb retrieval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0192" y="5301208"/>
            <a:ext cx="2386608" cy="82495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4" name="Group 9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2489868"/>
              </p:ext>
            </p:extLst>
          </p:nvPr>
        </p:nvGraphicFramePr>
        <p:xfrm>
          <a:off x="411163" y="779463"/>
          <a:ext cx="8353425" cy="5556963"/>
        </p:xfrm>
        <a:graphic>
          <a:graphicData uri="http://schemas.openxmlformats.org/drawingml/2006/table">
            <a:tbl>
              <a:tblPr>
                <a:effectLst>
                  <a:outerShdw blurRad="203200" dir="2340000" algn="ctr" rotWithShape="0">
                    <a:schemeClr val="bg2">
                      <a:lumMod val="75000"/>
                    </a:schemeClr>
                  </a:outerShdw>
                </a:effectLst>
              </a:tblPr>
              <a:tblGrid>
                <a:gridCol w="1938337"/>
                <a:gridCol w="3173413"/>
                <a:gridCol w="3241675"/>
              </a:tblGrid>
              <a:tr h="241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Feature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Additional remarks</a:t>
                      </a:r>
                    </a:p>
                  </a:txBody>
                  <a:tcPr marL="54000" marR="54000" marT="18000" marB="18000" horzOverflow="overflow">
                    <a:lnL w="31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Retrieved quantity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concentration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6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Altitude grid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Regular 1 km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grid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(10 – 80 km)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Inversion scheme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Iterative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Gauss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-Newton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Weak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statistical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contraint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smoothness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constraint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619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Weighting function calculation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Analytically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single-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scattering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Vertical resolution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About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4 km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between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15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65 km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altitude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Averaging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kernels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for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every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retrieved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profiles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available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Level 1 data used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Version 7.03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higher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Including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AUX_FRA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platform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attitude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files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well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SCIAMACHY extra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misalignment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correction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Background atmosphere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6-hourly pressure &amp; temperature data from ECMWF analyses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Stratospheric aerosol extinction profiles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ECSTRA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aerosol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extinction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base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</a:t>
                      </a:r>
                      <a:r>
                        <a:rPr kumimoji="0" 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Bingen </a:t>
                      </a:r>
                      <a:r>
                        <a:rPr kumimoji="0" lang="de-DE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Fussen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2000]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Using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climatological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NCEP tropopause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height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by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Randel</a:t>
                      </a:r>
                      <a:r>
                        <a:rPr kumimoji="0" lang="de-DE" sz="1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 et al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.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[2000]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Stratospheric aerosol phase function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Henyey-Greenstein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with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 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sym typeface="Symbol" pitchFamily="18" charset="2"/>
                        </a:rPr>
                        <a:t>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0.7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84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Surface albedo data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+mn-lt"/>
                        </a:rPr>
                        <a:t>Matthews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[1984] data base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O</a:t>
                      </a:r>
                      <a:r>
                        <a:rPr kumimoji="0" lang="de-DE" sz="14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X-sections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Bogumil Version 2.0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SCIAMACHY FM X-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sections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Pointing correction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 additional pointing correction applied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Cloud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flagging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Tropospheric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stratospheric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mesospheric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clouds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are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detected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Cloud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flags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provided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in O</a:t>
                      </a:r>
                      <a:r>
                        <a:rPr kumimoji="0" lang="de-DE" sz="14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Level 2 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data</a:t>
                      </a:r>
                      <a:endParaRPr kumimoji="0" lang="de-DE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54000" marR="54000" marT="18000" marB="18000" horzOverflow="overflow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05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6250" y="6464461"/>
            <a:ext cx="4116388" cy="3610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6016" y="6453335"/>
            <a:ext cx="4038600" cy="396727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</p:txBody>
      </p:sp>
      <p:pic>
        <p:nvPicPr>
          <p:cNvPr id="5" name="Picture 2" descr="laun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100" y="908720"/>
            <a:ext cx="2646363" cy="3743325"/>
          </a:xfrm>
          <a:prstGeom prst="rect">
            <a:avLst/>
          </a:prstGeom>
          <a:noFill/>
          <a:effectLst>
            <a:outerShdw blurRad="203200" dir="228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76250" y="5076973"/>
            <a:ext cx="3508375" cy="13763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r>
              <a:rPr lang="en-GB" sz="1600"/>
              <a:t>Launch date: February 28, 2002</a:t>
            </a:r>
          </a:p>
          <a:p>
            <a:pPr marL="342900" indent="-342900" algn="just"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endParaRPr lang="en-GB" sz="200"/>
          </a:p>
          <a:p>
            <a:pPr marL="342900" indent="-342900" algn="just"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r>
              <a:rPr lang="en-GB" sz="1600"/>
              <a:t>Polar, sun-synchronous orbit </a:t>
            </a:r>
          </a:p>
          <a:p>
            <a:pPr marL="342900" indent="-342900" algn="just"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endParaRPr lang="en-GB" sz="200"/>
          </a:p>
          <a:p>
            <a:pPr marL="342900" indent="-342900" algn="just"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r>
              <a:rPr lang="en-GB" sz="1600"/>
              <a:t>Descending node: 10:00 LST</a:t>
            </a:r>
          </a:p>
          <a:p>
            <a:pPr marL="342900" indent="-342900" algn="just"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endParaRPr lang="en-GB" sz="200"/>
          </a:p>
          <a:p>
            <a:pPr marL="342900" indent="-342900" algn="just"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r>
              <a:rPr lang="en-GB" sz="1600"/>
              <a:t>Altitude: 800 (783) km</a:t>
            </a:r>
            <a:endParaRPr lang="en-GB" sz="2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3588" y="1970236"/>
            <a:ext cx="3962400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GB" sz="1600" u="sng" dirty="0"/>
              <a:t>Features</a:t>
            </a:r>
            <a:r>
              <a:rPr lang="en-GB" sz="1600" dirty="0"/>
              <a:t>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GB" sz="200" dirty="0">
              <a:solidFill>
                <a:schemeClr val="accent2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1600" dirty="0"/>
              <a:t>UV/Vis/NIR grating</a:t>
            </a:r>
            <a:r>
              <a:rPr lang="de-DE" sz="1600" dirty="0"/>
              <a:t> </a:t>
            </a:r>
            <a:r>
              <a:rPr lang="en-GB" sz="1600" dirty="0"/>
              <a:t>spectrometers: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GB" sz="1600" dirty="0"/>
              <a:t>	220 - 2380 nm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en-GB" sz="1600" dirty="0"/>
              <a:t>Moderate </a:t>
            </a:r>
            <a:r>
              <a:rPr lang="de-DE" sz="1600" dirty="0" err="1"/>
              <a:t>spectral</a:t>
            </a:r>
            <a:r>
              <a:rPr lang="de-DE" sz="1600" dirty="0"/>
              <a:t> </a:t>
            </a:r>
            <a:r>
              <a:rPr lang="en-GB" sz="1600" dirty="0"/>
              <a:t>resolution: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</a:pPr>
            <a:r>
              <a:rPr lang="en-GB" sz="1600" dirty="0"/>
              <a:t>	0.2 – 1.5 nm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</a:pPr>
            <a:r>
              <a:rPr lang="de-DE" sz="1600" dirty="0"/>
              <a:t>Measurement</a:t>
            </a:r>
            <a:r>
              <a:rPr lang="en-GB" sz="1600" dirty="0"/>
              <a:t> Geometries</a:t>
            </a:r>
            <a:r>
              <a:rPr lang="de-DE" sz="1600" dirty="0"/>
              <a:t>:</a:t>
            </a:r>
            <a:endParaRPr lang="en-GB" sz="1600" i="1" u="sng" dirty="0">
              <a:solidFill>
                <a:schemeClr val="accent2"/>
              </a:solidFill>
            </a:endParaRPr>
          </a:p>
        </p:txBody>
      </p:sp>
      <p:pic>
        <p:nvPicPr>
          <p:cNvPr id="8" name="Picture 6" descr="nad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588" y="3818086"/>
            <a:ext cx="3400425" cy="1798637"/>
          </a:xfrm>
          <a:prstGeom prst="rect">
            <a:avLst/>
          </a:prstGeom>
          <a:noFill/>
          <a:effectLst>
            <a:outerShdw blurRad="203200" dir="2280000" algn="bl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oc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50" y="4181623"/>
            <a:ext cx="3408363" cy="1798638"/>
          </a:xfrm>
          <a:prstGeom prst="rect">
            <a:avLst/>
          </a:prstGeom>
          <a:noFill/>
          <a:effectLst>
            <a:outerShdw blurRad="520700" dir="228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lim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263" y="4541986"/>
            <a:ext cx="3400425" cy="1798637"/>
          </a:xfrm>
          <a:prstGeom prst="rect">
            <a:avLst/>
          </a:prstGeom>
          <a:noFill/>
          <a:effectLst>
            <a:outerShdw blurRad="203200" dir="228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302125" y="1241573"/>
            <a:ext cx="46148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accent2"/>
              </a:buClr>
            </a:pPr>
            <a:r>
              <a:rPr lang="en-GB" sz="1600" dirty="0">
                <a:solidFill>
                  <a:srgbClr val="E60033"/>
                </a:solidFill>
              </a:rPr>
              <a:t>SCIAMACHY = </a:t>
            </a:r>
            <a:r>
              <a:rPr lang="en-GB" sz="1600" u="sng" dirty="0" err="1">
                <a:solidFill>
                  <a:srgbClr val="E60033"/>
                </a:solidFill>
              </a:rPr>
              <a:t>SC</a:t>
            </a:r>
            <a:r>
              <a:rPr lang="en-GB" sz="1600" dirty="0" err="1">
                <a:solidFill>
                  <a:srgbClr val="E60033"/>
                </a:solidFill>
              </a:rPr>
              <a:t>anning</a:t>
            </a:r>
            <a:r>
              <a:rPr lang="en-GB" sz="1600" dirty="0">
                <a:solidFill>
                  <a:srgbClr val="E60033"/>
                </a:solidFill>
              </a:rPr>
              <a:t> </a:t>
            </a:r>
            <a:r>
              <a:rPr lang="en-GB" sz="1600" u="sng" dirty="0">
                <a:solidFill>
                  <a:srgbClr val="E60033"/>
                </a:solidFill>
              </a:rPr>
              <a:t>I</a:t>
            </a:r>
            <a:r>
              <a:rPr lang="en-GB" sz="1600" dirty="0">
                <a:solidFill>
                  <a:srgbClr val="E60033"/>
                </a:solidFill>
              </a:rPr>
              <a:t>maging </a:t>
            </a:r>
            <a:r>
              <a:rPr lang="en-GB" sz="1600" u="sng" dirty="0">
                <a:solidFill>
                  <a:srgbClr val="E60033"/>
                </a:solidFill>
              </a:rPr>
              <a:t>A</a:t>
            </a:r>
            <a:r>
              <a:rPr lang="en-GB" sz="1600" dirty="0">
                <a:solidFill>
                  <a:srgbClr val="E60033"/>
                </a:solidFill>
              </a:rPr>
              <a:t>bsorption </a:t>
            </a:r>
            <a:r>
              <a:rPr lang="en-GB" sz="1600" dirty="0" err="1">
                <a:solidFill>
                  <a:srgbClr val="E60033"/>
                </a:solidFill>
              </a:rPr>
              <a:t>spectro</a:t>
            </a:r>
            <a:r>
              <a:rPr lang="en-GB" sz="1600" u="sng" dirty="0" err="1">
                <a:solidFill>
                  <a:srgbClr val="E60033"/>
                </a:solidFill>
              </a:rPr>
              <a:t>M</a:t>
            </a:r>
            <a:r>
              <a:rPr lang="en-GB" sz="1600" dirty="0" err="1">
                <a:solidFill>
                  <a:srgbClr val="E60033"/>
                </a:solidFill>
              </a:rPr>
              <a:t>eter</a:t>
            </a:r>
            <a:r>
              <a:rPr lang="en-GB" sz="1600" dirty="0">
                <a:solidFill>
                  <a:srgbClr val="E60033"/>
                </a:solidFill>
              </a:rPr>
              <a:t> for Atmospheric </a:t>
            </a:r>
            <a:r>
              <a:rPr lang="en-GB" sz="1600" u="sng" dirty="0" err="1">
                <a:solidFill>
                  <a:srgbClr val="E60033"/>
                </a:solidFill>
              </a:rPr>
              <a:t>CH</a:t>
            </a:r>
            <a:r>
              <a:rPr lang="en-GB" sz="1600" dirty="0" err="1">
                <a:solidFill>
                  <a:srgbClr val="E60033"/>
                </a:solidFill>
              </a:rPr>
              <a:t>artograp</a:t>
            </a:r>
            <a:r>
              <a:rPr lang="en-GB" sz="1600" u="sng" dirty="0" err="1">
                <a:solidFill>
                  <a:srgbClr val="E60033"/>
                </a:solidFill>
              </a:rPr>
              <a:t>Y</a:t>
            </a:r>
            <a:endParaRPr lang="de-DE" sz="1600" u="sng" dirty="0">
              <a:solidFill>
                <a:srgbClr val="E6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16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ENVISAT mission status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764704"/>
            <a:ext cx="4536505" cy="547260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SCIAMACHY instrument: </a:t>
            </a:r>
            <a:r>
              <a:rPr lang="en-US" sz="2400" dirty="0" smtClean="0"/>
              <a:t>healthy, no large data gaps (2002-2012)</a:t>
            </a:r>
            <a:endParaRPr lang="en-US" sz="2400" dirty="0" smtClean="0"/>
          </a:p>
          <a:p>
            <a:r>
              <a:rPr lang="en-US" sz="2400" dirty="0">
                <a:solidFill>
                  <a:srgbClr val="0070C0"/>
                </a:solidFill>
              </a:rPr>
              <a:t>o</a:t>
            </a:r>
            <a:r>
              <a:rPr lang="en-US" sz="2400" dirty="0" smtClean="0">
                <a:solidFill>
                  <a:srgbClr val="0070C0"/>
                </a:solidFill>
              </a:rPr>
              <a:t>fficial ENVISAT mission end: Dec 2012</a:t>
            </a:r>
          </a:p>
          <a:p>
            <a:r>
              <a:rPr lang="en-US" sz="2400" dirty="0">
                <a:solidFill>
                  <a:srgbClr val="0070C0"/>
                </a:solidFill>
              </a:rPr>
              <a:t>m</a:t>
            </a:r>
            <a:r>
              <a:rPr lang="en-US" sz="2400" dirty="0" smtClean="0">
                <a:solidFill>
                  <a:srgbClr val="0070C0"/>
                </a:solidFill>
              </a:rPr>
              <a:t>ission extension to Dec 2013  likely to be approved by ESA delegates/minister conference end of year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Fuel will not be used up before 2015+ </a:t>
            </a:r>
          </a:p>
          <a:p>
            <a:pPr marL="0" indent="0">
              <a:buNone/>
            </a:pPr>
            <a:r>
              <a:rPr lang="en-US" sz="2400" dirty="0" smtClean="0"/>
              <a:t>BUT: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Lost complete communication with ENVISAT on Easter Sunday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Recovery attempts so far unsuccessful</a:t>
            </a:r>
          </a:p>
          <a:p>
            <a:pPr marL="271462" lvl="1" indent="0">
              <a:buNone/>
            </a:pPr>
            <a:endParaRPr lang="en-US" sz="4000" dirty="0" smtClean="0">
              <a:solidFill>
                <a:srgbClr val="FF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477040" y="4957220"/>
            <a:ext cx="30243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TIRA radar image of ENVISAT: no damage, no orbital and orientation anomalies detectable (image courtesy Spiegel Online News, April 14, 2012)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0" r="28699"/>
          <a:stretch/>
        </p:blipFill>
        <p:spPr>
          <a:xfrm>
            <a:off x="5580112" y="620688"/>
            <a:ext cx="2808312" cy="4368971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953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data products</a:t>
            </a:r>
            <a:endParaRPr lang="en-US" dirty="0"/>
          </a:p>
        </p:txBody>
      </p:sp>
      <p:pic>
        <p:nvPicPr>
          <p:cNvPr id="8" name="Inhaltsplatzhalt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226" y="836712"/>
            <a:ext cx="3472463" cy="2736304"/>
          </a:xfrm>
          <a:effectLst>
            <a:outerShdw blurRad="203200" dir="2280000" algn="bl" rotWithShape="0">
              <a:schemeClr val="bg2">
                <a:lumMod val="50000"/>
              </a:schemeClr>
            </a:outerShdw>
          </a:effectLst>
        </p:spPr>
      </p:pic>
      <p:sp>
        <p:nvSpPr>
          <p:cNvPr id="5" name="Inhaltsplatzhalter 2"/>
          <p:cNvSpPr txBox="1">
            <a:spLocks/>
          </p:cNvSpPr>
          <p:nvPr/>
        </p:nvSpPr>
        <p:spPr>
          <a:xfrm>
            <a:off x="251520" y="1017860"/>
            <a:ext cx="5112568" cy="56515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3275" indent="-2603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71463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0850" lvl="1" indent="-355600"/>
            <a:r>
              <a:rPr lang="de-DE" sz="2000" dirty="0" err="1" smtClean="0"/>
              <a:t>ozone</a:t>
            </a:r>
            <a:r>
              <a:rPr lang="de-DE" sz="2000" dirty="0" smtClean="0"/>
              <a:t> </a:t>
            </a:r>
            <a:r>
              <a:rPr lang="de-DE" sz="2000" dirty="0" err="1" smtClean="0"/>
              <a:t>chemistry</a:t>
            </a:r>
            <a:r>
              <a:rPr lang="de-DE" sz="2000" dirty="0" smtClean="0"/>
              <a:t> (</a:t>
            </a:r>
            <a:r>
              <a:rPr lang="de-DE" sz="2000" dirty="0" err="1" smtClean="0"/>
              <a:t>nadir</a:t>
            </a:r>
            <a:r>
              <a:rPr lang="de-DE" sz="2000" dirty="0" smtClean="0"/>
              <a:t>/</a:t>
            </a:r>
            <a:r>
              <a:rPr lang="de-DE" sz="2000" dirty="0" err="1" smtClean="0"/>
              <a:t>limb</a:t>
            </a:r>
            <a:r>
              <a:rPr lang="de-DE" sz="2000" dirty="0" smtClean="0"/>
              <a:t>/</a:t>
            </a:r>
            <a:r>
              <a:rPr lang="de-DE" sz="2000" dirty="0" err="1" smtClean="0"/>
              <a:t>occult</a:t>
            </a:r>
            <a:r>
              <a:rPr lang="de-DE" sz="2000" dirty="0" smtClean="0"/>
              <a:t>)</a:t>
            </a:r>
          </a:p>
          <a:p>
            <a:pPr marL="627063" lvl="2" indent="-271463"/>
            <a:r>
              <a:rPr lang="de-DE" sz="2000" dirty="0" smtClean="0">
                <a:solidFill>
                  <a:srgbClr val="C00000"/>
                </a:solidFill>
              </a:rPr>
              <a:t>NO2, O3, </a:t>
            </a:r>
            <a:r>
              <a:rPr lang="de-DE" sz="2000" dirty="0" err="1" smtClean="0">
                <a:solidFill>
                  <a:srgbClr val="C00000"/>
                </a:solidFill>
              </a:rPr>
              <a:t>OClO</a:t>
            </a:r>
            <a:r>
              <a:rPr lang="de-DE" sz="2000" dirty="0" smtClean="0">
                <a:solidFill>
                  <a:srgbClr val="C00000"/>
                </a:solidFill>
              </a:rPr>
              <a:t>, </a:t>
            </a:r>
            <a:r>
              <a:rPr lang="de-DE" sz="2000" dirty="0" err="1" smtClean="0">
                <a:solidFill>
                  <a:srgbClr val="C00000"/>
                </a:solidFill>
              </a:rPr>
              <a:t>BrO</a:t>
            </a:r>
            <a:r>
              <a:rPr lang="de-DE" sz="2000" dirty="0" smtClean="0">
                <a:solidFill>
                  <a:srgbClr val="C00000"/>
                </a:solidFill>
              </a:rPr>
              <a:t>, H2O, </a:t>
            </a:r>
            <a:r>
              <a:rPr lang="de-DE" sz="2000" dirty="0" err="1" smtClean="0">
                <a:solidFill>
                  <a:srgbClr val="C00000"/>
                </a:solidFill>
              </a:rPr>
              <a:t>aerosol</a:t>
            </a:r>
            <a:endParaRPr lang="de-DE" sz="2000" dirty="0" smtClean="0">
              <a:solidFill>
                <a:srgbClr val="C00000"/>
              </a:solidFill>
            </a:endParaRPr>
          </a:p>
          <a:p>
            <a:pPr marL="627063" lvl="2" indent="-271463"/>
            <a:endParaRPr lang="de-DE" sz="2000" dirty="0" smtClean="0">
              <a:solidFill>
                <a:srgbClr val="C00000"/>
              </a:solidFill>
            </a:endParaRPr>
          </a:p>
          <a:p>
            <a:pPr marL="450850" lvl="1" indent="-355600"/>
            <a:r>
              <a:rPr lang="de-DE" sz="2000" dirty="0" err="1" smtClean="0"/>
              <a:t>greenhouse</a:t>
            </a:r>
            <a:r>
              <a:rPr lang="de-DE" sz="2000" dirty="0" smtClean="0"/>
              <a:t> </a:t>
            </a:r>
            <a:r>
              <a:rPr lang="de-DE" sz="2000" dirty="0" err="1" smtClean="0"/>
              <a:t>gases</a:t>
            </a:r>
            <a:r>
              <a:rPr lang="de-DE" sz="2000" dirty="0" smtClean="0"/>
              <a:t> (</a:t>
            </a:r>
            <a:r>
              <a:rPr lang="de-DE" sz="2000" dirty="0" err="1" smtClean="0"/>
              <a:t>nadir</a:t>
            </a:r>
            <a:r>
              <a:rPr lang="de-DE" sz="2000" dirty="0" smtClean="0"/>
              <a:t>)</a:t>
            </a:r>
          </a:p>
          <a:p>
            <a:pPr marL="627063" lvl="2" indent="-271463"/>
            <a:r>
              <a:rPr lang="de-DE" sz="2000" dirty="0" smtClean="0"/>
              <a:t>CH4, CO, CO2</a:t>
            </a:r>
          </a:p>
          <a:p>
            <a:pPr marL="450850" lvl="1" indent="-355600"/>
            <a:endParaRPr lang="de-DE" sz="2000" dirty="0" smtClean="0"/>
          </a:p>
          <a:p>
            <a:pPr marL="450850" lvl="1" indent="-355600"/>
            <a:r>
              <a:rPr lang="de-DE" sz="2000" dirty="0" err="1" smtClean="0"/>
              <a:t>air</a:t>
            </a:r>
            <a:r>
              <a:rPr lang="de-DE" sz="2000" dirty="0" smtClean="0"/>
              <a:t> </a:t>
            </a:r>
            <a:r>
              <a:rPr lang="de-DE" sz="2000" dirty="0" err="1" smtClean="0"/>
              <a:t>pollution</a:t>
            </a:r>
            <a:r>
              <a:rPr lang="de-DE" sz="2000" dirty="0" smtClean="0"/>
              <a:t>/</a:t>
            </a:r>
            <a:r>
              <a:rPr lang="de-DE" sz="2000" dirty="0" err="1" smtClean="0"/>
              <a:t>biogenic</a:t>
            </a:r>
            <a:r>
              <a:rPr lang="de-DE" sz="2000" dirty="0" smtClean="0"/>
              <a:t> (</a:t>
            </a:r>
            <a:r>
              <a:rPr lang="de-DE" sz="2000" dirty="0" err="1" smtClean="0"/>
              <a:t>nadir</a:t>
            </a:r>
            <a:r>
              <a:rPr lang="de-DE" sz="2000" dirty="0" smtClean="0"/>
              <a:t>)</a:t>
            </a:r>
          </a:p>
          <a:p>
            <a:pPr marL="627063" lvl="2" indent="-271463"/>
            <a:r>
              <a:rPr lang="de-DE" sz="2000" dirty="0" smtClean="0"/>
              <a:t>NO2, O3, </a:t>
            </a:r>
            <a:r>
              <a:rPr lang="de-DE" sz="2000" dirty="0" err="1" smtClean="0"/>
              <a:t>BrO</a:t>
            </a:r>
            <a:r>
              <a:rPr lang="de-DE" sz="2000" dirty="0" smtClean="0"/>
              <a:t>, IO, H2CO, </a:t>
            </a:r>
            <a:r>
              <a:rPr lang="de-DE" sz="2000" dirty="0" err="1" smtClean="0"/>
              <a:t>glyoxal</a:t>
            </a:r>
            <a:r>
              <a:rPr lang="de-DE" sz="2000" dirty="0" smtClean="0"/>
              <a:t>, SO2, H2O</a:t>
            </a:r>
          </a:p>
          <a:p>
            <a:pPr marL="450850" lvl="1" indent="-355600"/>
            <a:endParaRPr lang="de-DE" sz="2000" dirty="0" smtClean="0"/>
          </a:p>
          <a:p>
            <a:pPr marL="450850" lvl="1" indent="-355600"/>
            <a:r>
              <a:rPr lang="de-DE" sz="2000" dirty="0" smtClean="0"/>
              <a:t>Other:</a:t>
            </a:r>
          </a:p>
          <a:p>
            <a:pPr marL="627063" lvl="2" indent="-271463"/>
            <a:r>
              <a:rPr lang="de-DE" sz="2000" dirty="0" err="1" smtClean="0">
                <a:solidFill>
                  <a:srgbClr val="C00000"/>
                </a:solidFill>
              </a:rPr>
              <a:t>Limb</a:t>
            </a:r>
            <a:r>
              <a:rPr lang="de-DE" sz="2000" dirty="0" smtClean="0">
                <a:solidFill>
                  <a:srgbClr val="C00000"/>
                </a:solidFill>
              </a:rPr>
              <a:t>: PSC, NLC/PMC,  OH* /</a:t>
            </a:r>
            <a:r>
              <a:rPr lang="de-DE" sz="2000" dirty="0" err="1" smtClean="0">
                <a:solidFill>
                  <a:srgbClr val="C00000"/>
                </a:solidFill>
              </a:rPr>
              <a:t>mesopause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smtClean="0">
                <a:solidFill>
                  <a:srgbClr val="C00000"/>
                </a:solidFill>
              </a:rPr>
              <a:t>T, </a:t>
            </a:r>
            <a:r>
              <a:rPr lang="de-DE" sz="2000" dirty="0" err="1" smtClean="0">
                <a:solidFill>
                  <a:srgbClr val="C00000"/>
                </a:solidFill>
              </a:rPr>
              <a:t>mesospheric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metals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endParaRPr lang="de-DE" sz="2000" dirty="0" smtClean="0">
              <a:solidFill>
                <a:srgbClr val="C00000"/>
              </a:solidFill>
            </a:endParaRPr>
          </a:p>
          <a:p>
            <a:pPr marL="627063" lvl="2" indent="-271463"/>
            <a:r>
              <a:rPr lang="de-DE" sz="2000" dirty="0" smtClean="0"/>
              <a:t>Nadir: </a:t>
            </a:r>
            <a:r>
              <a:rPr lang="de-DE" sz="2000" dirty="0" err="1" smtClean="0"/>
              <a:t>pytoplanctons</a:t>
            </a:r>
            <a:r>
              <a:rPr lang="de-DE" sz="2000" dirty="0" smtClean="0"/>
              <a:t>/</a:t>
            </a:r>
            <a:r>
              <a:rPr lang="de-DE" sz="2000" dirty="0" err="1" smtClean="0"/>
              <a:t>ocean</a:t>
            </a:r>
            <a:r>
              <a:rPr lang="de-DE" sz="2000" dirty="0" smtClean="0"/>
              <a:t> </a:t>
            </a:r>
            <a:r>
              <a:rPr lang="de-DE" sz="2000" dirty="0" err="1" smtClean="0"/>
              <a:t>colour</a:t>
            </a:r>
            <a:r>
              <a:rPr lang="de-DE" sz="2000" dirty="0" smtClean="0"/>
              <a:t>, </a:t>
            </a:r>
            <a:r>
              <a:rPr lang="de-DE" sz="2000" dirty="0" err="1" smtClean="0"/>
              <a:t>clouds</a:t>
            </a:r>
            <a:r>
              <a:rPr lang="de-DE" sz="2000" dirty="0" smtClean="0"/>
              <a:t>, </a:t>
            </a:r>
            <a:r>
              <a:rPr lang="de-DE" sz="2000" dirty="0" err="1" smtClean="0"/>
              <a:t>surface</a:t>
            </a:r>
            <a:r>
              <a:rPr lang="de-DE" sz="2000" dirty="0" smtClean="0"/>
              <a:t> </a:t>
            </a:r>
            <a:r>
              <a:rPr lang="de-DE" sz="2000" dirty="0" err="1" smtClean="0"/>
              <a:t>reflectance</a:t>
            </a:r>
            <a:r>
              <a:rPr lang="de-DE" sz="2000" dirty="0" smtClean="0"/>
              <a:t>, </a:t>
            </a:r>
            <a:r>
              <a:rPr lang="de-DE" sz="2000" dirty="0" err="1" smtClean="0"/>
              <a:t>mesospheric</a:t>
            </a:r>
            <a:r>
              <a:rPr lang="de-DE" sz="2000" dirty="0" smtClean="0"/>
              <a:t> </a:t>
            </a:r>
            <a:r>
              <a:rPr lang="de-DE" sz="2000" dirty="0" err="1" smtClean="0"/>
              <a:t>metals</a:t>
            </a:r>
            <a:r>
              <a:rPr lang="de-DE" sz="2000" dirty="0" smtClean="0"/>
              <a:t>, </a:t>
            </a:r>
            <a:r>
              <a:rPr lang="de-DE" sz="2000" dirty="0" err="1" smtClean="0"/>
              <a:t>thermospheric</a:t>
            </a:r>
            <a:r>
              <a:rPr lang="de-DE" sz="2000" dirty="0" smtClean="0"/>
              <a:t> NO</a:t>
            </a:r>
          </a:p>
          <a:p>
            <a:pPr marL="627063" lvl="2" indent="-271463"/>
            <a:r>
              <a:rPr lang="de-DE" sz="2000" dirty="0" err="1" smtClean="0"/>
              <a:t>spectral</a:t>
            </a:r>
            <a:r>
              <a:rPr lang="de-DE" sz="2000" dirty="0" smtClean="0"/>
              <a:t> solar </a:t>
            </a:r>
            <a:r>
              <a:rPr lang="de-DE" sz="2000" dirty="0" err="1" smtClean="0"/>
              <a:t>irradiance</a:t>
            </a:r>
            <a:r>
              <a:rPr lang="de-DE" sz="2000" dirty="0" smtClean="0"/>
              <a:t> (SSI)</a:t>
            </a:r>
            <a:endParaRPr lang="de-DE" sz="2000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3843610"/>
            <a:ext cx="3474000" cy="2859101"/>
          </a:xfrm>
          <a:prstGeom prst="rect">
            <a:avLst/>
          </a:prstGeom>
          <a:effectLst>
            <a:outerShdw blurRad="203200" dir="2280000" algn="bl" rotWithShape="0">
              <a:schemeClr val="bg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5543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Newest SCIA limb data product: H2O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60032" y="587821"/>
            <a:ext cx="4032448" cy="2985195"/>
          </a:xfrm>
        </p:spPr>
        <p:txBody>
          <a:bodyPr>
            <a:noAutofit/>
          </a:bodyPr>
          <a:lstStyle/>
          <a:p>
            <a:pPr marL="174625" indent="-174625"/>
            <a:r>
              <a:rPr lang="en-US" sz="2000" dirty="0" smtClean="0"/>
              <a:t>SCIAMACHY limb water vapor retrieval at 1.4µm (</a:t>
            </a:r>
            <a:r>
              <a:rPr lang="en-US" sz="2000" dirty="0" err="1" smtClean="0"/>
              <a:t>Rozanov</a:t>
            </a:r>
            <a:r>
              <a:rPr lang="en-US" sz="2000" dirty="0" smtClean="0"/>
              <a:t> et al., 2009)</a:t>
            </a:r>
          </a:p>
          <a:p>
            <a:pPr marL="374650" lvl="1" indent="-174625"/>
            <a:r>
              <a:rPr lang="en-US" sz="2000" dirty="0"/>
              <a:t>a</a:t>
            </a:r>
            <a:r>
              <a:rPr lang="en-US" sz="2000" dirty="0" smtClean="0"/>
              <a:t>ltitude range: 10-25 km</a:t>
            </a:r>
          </a:p>
          <a:p>
            <a:pPr marL="374650" lvl="1" indent="-174625"/>
            <a:r>
              <a:rPr lang="en-US" sz="2000" dirty="0"/>
              <a:t>f</a:t>
            </a:r>
            <a:r>
              <a:rPr lang="en-US" sz="2000" dirty="0" smtClean="0"/>
              <a:t>irst complete </a:t>
            </a:r>
            <a:r>
              <a:rPr lang="en-US" sz="2000" dirty="0" err="1" smtClean="0"/>
              <a:t>timeseries</a:t>
            </a:r>
            <a:r>
              <a:rPr lang="en-US" sz="2000" dirty="0" smtClean="0"/>
              <a:t> (V3)</a:t>
            </a:r>
          </a:p>
          <a:p>
            <a:pPr marL="174625" indent="-174625"/>
            <a:r>
              <a:rPr lang="en-US" sz="2000" dirty="0"/>
              <a:t>h</a:t>
            </a:r>
            <a:r>
              <a:rPr lang="en-US" sz="2000" dirty="0" smtClean="0"/>
              <a:t>igh bias in the tropics (partially due to multiple scattered tropospheric water vapor contribution)</a:t>
            </a:r>
          </a:p>
          <a:p>
            <a:pPr marL="0" indent="0">
              <a:buNone/>
            </a:pPr>
            <a:endParaRPr lang="en-US" sz="2000" dirty="0" smtClean="0"/>
          </a:p>
          <a:p>
            <a:pPr marL="174625" indent="-174625"/>
            <a:r>
              <a:rPr lang="en-US" sz="2000" dirty="0" smtClean="0">
                <a:solidFill>
                  <a:srgbClr val="0070C0"/>
                </a:solidFill>
              </a:rPr>
              <a:t>interannual variability well captured</a:t>
            </a:r>
          </a:p>
          <a:p>
            <a:pPr marL="174625" indent="-174625"/>
            <a:r>
              <a:rPr lang="en-US" sz="2000" dirty="0" smtClean="0">
                <a:solidFill>
                  <a:srgbClr val="0070C0"/>
                </a:solidFill>
              </a:rPr>
              <a:t>Tropical LS water vapor </a:t>
            </a:r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 modulated by tropical upwelling/changes in the Brewer-Dobson circulation</a:t>
            </a:r>
          </a:p>
          <a:p>
            <a:pPr marL="374650" lvl="1" indent="-174625"/>
            <a:r>
              <a:rPr lang="en-US" sz="2000" dirty="0" smtClean="0">
                <a:solidFill>
                  <a:srgbClr val="0070C0"/>
                </a:solidFill>
                <a:sym typeface="Wingdings" pitchFamily="2" charset="2"/>
              </a:rPr>
              <a:t>Drop after 2000, increase since then</a:t>
            </a:r>
          </a:p>
          <a:p>
            <a:pPr marL="374650" lvl="1" indent="-174625"/>
            <a:endParaRPr lang="en-US" sz="18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33056"/>
            <a:ext cx="4392000" cy="2117704"/>
          </a:xfrm>
          <a:prstGeom prst="rect">
            <a:avLst/>
          </a:prstGeom>
          <a:effectLst>
            <a:outerShdw blurRad="203200" dist="50800" dir="2280000" algn="ctr" rotWithShape="0">
              <a:schemeClr val="bg2">
                <a:lumMod val="50000"/>
              </a:scheme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39931"/>
            <a:ext cx="4392000" cy="2173045"/>
          </a:xfrm>
          <a:prstGeom prst="rect">
            <a:avLst/>
          </a:prstGeo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963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SCIAMACHY ozone limb retrievals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4869160"/>
            <a:ext cx="4070847" cy="1988840"/>
          </a:xfrm>
        </p:spPr>
        <p:txBody>
          <a:bodyPr>
            <a:normAutofit/>
          </a:bodyPr>
          <a:lstStyle/>
          <a:p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429000" y="2524125"/>
            <a:ext cx="1841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endParaRPr lang="en-GB" sz="1600">
              <a:solidFill>
                <a:schemeClr val="accent2"/>
              </a:solidFill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37088" y="908720"/>
            <a:ext cx="4267200" cy="500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177800" indent="-177800">
              <a:lnSpc>
                <a:spcPct val="90000"/>
              </a:lnSpc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r>
              <a:rPr lang="en-GB" dirty="0"/>
              <a:t>Tangent height range: 0 to 92 (105) </a:t>
            </a:r>
            <a:r>
              <a:rPr lang="en-GB" dirty="0" smtClean="0"/>
              <a:t>km/ ozone:  10-80 km (information content up to 65 km for ozone)</a:t>
            </a:r>
            <a:endParaRPr lang="en-GB" dirty="0"/>
          </a:p>
          <a:p>
            <a:pPr marL="177800" indent="-177800" algn="just">
              <a:lnSpc>
                <a:spcPct val="90000"/>
              </a:lnSpc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endParaRPr lang="en-GB" dirty="0"/>
          </a:p>
          <a:p>
            <a:pPr marL="177800" indent="-177800" algn="just">
              <a:lnSpc>
                <a:spcPct val="90000"/>
              </a:lnSpc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r>
              <a:rPr lang="en-GB" dirty="0"/>
              <a:t>Tangent height step size: 3.3 </a:t>
            </a:r>
            <a:r>
              <a:rPr lang="en-GB" dirty="0" smtClean="0"/>
              <a:t>km. Vertical </a:t>
            </a:r>
            <a:r>
              <a:rPr lang="en-GB" dirty="0"/>
              <a:t>FOV: 2.6 </a:t>
            </a:r>
            <a:r>
              <a:rPr lang="en-GB" dirty="0" smtClean="0"/>
              <a:t>km, vertical resolution (O3): 4 km</a:t>
            </a:r>
            <a:endParaRPr lang="en-GB" dirty="0"/>
          </a:p>
          <a:p>
            <a:pPr marL="177800" indent="-177800" algn="just">
              <a:lnSpc>
                <a:spcPct val="90000"/>
              </a:lnSpc>
              <a:spcBef>
                <a:spcPct val="20000"/>
              </a:spcBef>
              <a:buClr>
                <a:srgbClr val="3333FF"/>
              </a:buClr>
              <a:buFontTx/>
              <a:buChar char="•"/>
            </a:pPr>
            <a:endParaRPr lang="en-GB" dirty="0"/>
          </a:p>
          <a:p>
            <a:pPr marL="177800" indent="-177800" algn="just">
              <a:buClr>
                <a:srgbClr val="3333FF"/>
              </a:buClr>
              <a:buFontTx/>
              <a:buChar char="•"/>
            </a:pPr>
            <a:r>
              <a:rPr lang="en-GB" dirty="0"/>
              <a:t>Observations optimised for limb-nadir  </a:t>
            </a:r>
            <a:r>
              <a:rPr lang="en-GB" dirty="0" smtClean="0"/>
              <a:t>matching (</a:t>
            </a:r>
            <a:r>
              <a:rPr lang="en-GB" dirty="0" smtClean="0">
                <a:sym typeface="Wingdings" pitchFamily="2" charset="2"/>
              </a:rPr>
              <a:t> tropospheric  ozone)</a:t>
            </a:r>
          </a:p>
          <a:p>
            <a:pPr marL="177800" indent="-177800" algn="just">
              <a:buClr>
                <a:srgbClr val="3333FF"/>
              </a:buClr>
              <a:buFontTx/>
              <a:buChar char="•"/>
            </a:pPr>
            <a:endParaRPr lang="en-GB" dirty="0">
              <a:sym typeface="Wingdings" pitchFamily="2" charset="2"/>
            </a:endParaRPr>
          </a:p>
          <a:p>
            <a:pPr marL="177800" indent="-177800" algn="just">
              <a:buClr>
                <a:srgbClr val="3333FF"/>
              </a:buClr>
              <a:buFontTx/>
              <a:buChar char="•"/>
            </a:pPr>
            <a:r>
              <a:rPr lang="en-US" dirty="0" smtClean="0"/>
              <a:t>Limb </a:t>
            </a:r>
            <a:r>
              <a:rPr lang="en-US" dirty="0"/>
              <a:t>ozone: ~1400 profiles per day, global coverage in 6 </a:t>
            </a:r>
            <a:r>
              <a:rPr lang="en-US" dirty="0" smtClean="0"/>
              <a:t>days</a:t>
            </a:r>
          </a:p>
          <a:p>
            <a:pPr algn="just">
              <a:buClr>
                <a:srgbClr val="3333FF"/>
              </a:buClr>
            </a:pPr>
            <a:endParaRPr lang="en-US" dirty="0" smtClean="0"/>
          </a:p>
          <a:p>
            <a:pPr marL="177800" indent="-177800" algn="just">
              <a:buClr>
                <a:srgbClr val="3333FF"/>
              </a:buClr>
              <a:buFontTx/>
              <a:buChar char="•"/>
            </a:pPr>
            <a:r>
              <a:rPr lang="en-US" dirty="0"/>
              <a:t>o</a:t>
            </a:r>
            <a:r>
              <a:rPr lang="en-US" dirty="0" smtClean="0"/>
              <a:t>zone  </a:t>
            </a:r>
            <a:r>
              <a:rPr lang="en-US" dirty="0"/>
              <a:t>retrieval: </a:t>
            </a:r>
            <a:r>
              <a:rPr lang="de-DE" dirty="0"/>
              <a:t>iterative  </a:t>
            </a:r>
            <a:r>
              <a:rPr lang="de-DE" dirty="0" err="1"/>
              <a:t>Gauss</a:t>
            </a:r>
            <a:r>
              <a:rPr lang="de-DE" dirty="0"/>
              <a:t>-Newton </a:t>
            </a:r>
            <a:r>
              <a:rPr lang="de-DE" dirty="0" err="1"/>
              <a:t>inversion</a:t>
            </a:r>
            <a:r>
              <a:rPr lang="de-DE" dirty="0"/>
              <a:t>, </a:t>
            </a:r>
            <a:r>
              <a:rPr lang="de-DE" dirty="0" err="1"/>
              <a:t>weak</a:t>
            </a:r>
            <a:r>
              <a:rPr lang="de-DE" dirty="0"/>
              <a:t> </a:t>
            </a:r>
            <a:r>
              <a:rPr lang="de-DE" dirty="0" err="1"/>
              <a:t>statistical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smoothness</a:t>
            </a:r>
            <a:r>
              <a:rPr lang="de-DE" dirty="0"/>
              <a:t> </a:t>
            </a:r>
            <a:r>
              <a:rPr lang="de-DE" dirty="0" err="1"/>
              <a:t>contraints</a:t>
            </a:r>
            <a:r>
              <a:rPr lang="de-DE" dirty="0"/>
              <a:t> (</a:t>
            </a:r>
            <a:r>
              <a:rPr lang="de-DE" dirty="0" err="1"/>
              <a:t>Sonkaew</a:t>
            </a:r>
            <a:r>
              <a:rPr lang="de-DE" dirty="0"/>
              <a:t> et al., 2009)</a:t>
            </a:r>
          </a:p>
          <a:p>
            <a:pPr marL="177800" indent="-177800" algn="just">
              <a:buClr>
                <a:srgbClr val="3333FF"/>
              </a:buClr>
              <a:buFontTx/>
              <a:buChar char="•"/>
            </a:pPr>
            <a:endParaRPr lang="en-GB" dirty="0"/>
          </a:p>
          <a:p>
            <a:pPr marL="177800" indent="-177800" algn="just">
              <a:buClr>
                <a:srgbClr val="3333FF"/>
              </a:buClr>
              <a:buFontTx/>
              <a:buChar char="•"/>
            </a:pPr>
            <a:endParaRPr lang="de-DE" dirty="0" smtClean="0"/>
          </a:p>
          <a:p>
            <a:pPr marL="177800" indent="-177800" algn="just">
              <a:buClr>
                <a:srgbClr val="3333FF"/>
              </a:buClr>
              <a:buFontTx/>
              <a:buChar char="•"/>
            </a:pPr>
            <a:endParaRPr lang="de-DE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23528" y="1124744"/>
            <a:ext cx="3837062" cy="3024209"/>
            <a:chOff x="1440" y="7056"/>
            <a:chExt cx="4032" cy="2972"/>
          </a:xfrm>
          <a:effectLst>
            <a:outerShdw blurRad="203200" dir="2280000" algn="ctr" rotWithShape="0">
              <a:schemeClr val="bg2">
                <a:lumMod val="50000"/>
              </a:schemeClr>
            </a:outerShdw>
          </a:effectLst>
        </p:grpSpPr>
        <p:pic>
          <p:nvPicPr>
            <p:cNvPr id="7" name="Picture 6" descr="limbscan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7056"/>
              <a:ext cx="4032" cy="2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1516" y="9740"/>
              <a:ext cx="388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algn="ctr"/>
              <a:r>
                <a:rPr lang="en-GB" sz="1200" dirty="0"/>
                <a:t>Illustration of the limb-scattering geometry</a:t>
              </a:r>
              <a:endParaRPr lang="de-DE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281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budget for SCIA limb O3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403648" y="6165304"/>
            <a:ext cx="1450504" cy="71261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5796136" y="6340678"/>
            <a:ext cx="302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Rahpoe</a:t>
            </a:r>
            <a:r>
              <a:rPr lang="en-US" dirty="0" smtClean="0"/>
              <a:t> et al., to be submitted</a:t>
            </a:r>
            <a:endParaRPr lang="en-US" dirty="0"/>
          </a:p>
        </p:txBody>
      </p:sp>
      <p:sp>
        <p:nvSpPr>
          <p:cNvPr id="5" name="Geschweifte Klammer rechts 4"/>
          <p:cNvSpPr/>
          <p:nvPr/>
        </p:nvSpPr>
        <p:spPr>
          <a:xfrm>
            <a:off x="7884368" y="1844824"/>
            <a:ext cx="288032" cy="345638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8360043" y="3034246"/>
            <a:ext cx="461665" cy="1077539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systematic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Geschweifte Klammer rechts 6"/>
          <p:cNvSpPr/>
          <p:nvPr/>
        </p:nvSpPr>
        <p:spPr>
          <a:xfrm>
            <a:off x="7884368" y="5445224"/>
            <a:ext cx="288032" cy="360040"/>
          </a:xfrm>
          <a:prstGeom prst="rightBrac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60033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360042" y="5211156"/>
            <a:ext cx="461665" cy="828175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en-US" dirty="0" smtClean="0">
                <a:solidFill>
                  <a:srgbClr val="E60033"/>
                </a:solidFill>
              </a:rPr>
              <a:t>random</a:t>
            </a:r>
            <a:endParaRPr lang="en-US" dirty="0">
              <a:solidFill>
                <a:srgbClr val="E60033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1259632" y="2348880"/>
            <a:ext cx="4752528" cy="4320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1259632" y="3861048"/>
            <a:ext cx="6624736" cy="4320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hteck 11"/>
          <p:cNvSpPr/>
          <p:nvPr/>
        </p:nvSpPr>
        <p:spPr>
          <a:xfrm>
            <a:off x="1259632" y="2818222"/>
            <a:ext cx="6624736" cy="43204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779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 budget for SCIA limb O3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59256" y="5795598"/>
            <a:ext cx="7357159" cy="712614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s</a:t>
            </a:r>
            <a:r>
              <a:rPr lang="en-US" sz="2400" dirty="0" smtClean="0"/>
              <a:t>ystematic errors: 5% above 20 km, 10%  below 20 km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andom error: 15% for a single profile </a:t>
            </a:r>
            <a:endParaRPr lang="en-US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5796136" y="6340678"/>
            <a:ext cx="3025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Rahpoe</a:t>
            </a:r>
            <a:r>
              <a:rPr lang="en-US" dirty="0" smtClean="0"/>
              <a:t> et al., to be submitted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064" y="730706"/>
            <a:ext cx="6496000" cy="4786526"/>
          </a:xfrm>
          <a:prstGeom prst="rect">
            <a:avLst/>
          </a:prstGeom>
          <a:noFill/>
          <a:ln>
            <a:noFill/>
          </a:ln>
          <a:effectLst>
            <a:outerShdw blurRad="203200" dir="2280000" algn="ctr" rotWithShape="0">
              <a:schemeClr val="bg2">
                <a:lumMod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64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1210</Words>
  <Application>Microsoft Office PowerPoint</Application>
  <PresentationFormat>Bildschirmpräsentation (4:3)</PresentationFormat>
  <Paragraphs>235</Paragraphs>
  <Slides>21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2" baseType="lpstr">
      <vt:lpstr>Larissa-Design</vt:lpstr>
      <vt:lpstr>SCIAMACHY Limb Ozone Status </vt:lpstr>
      <vt:lpstr>Topics</vt:lpstr>
      <vt:lpstr>SCIAMACHY</vt:lpstr>
      <vt:lpstr>ENVISAT mission status</vt:lpstr>
      <vt:lpstr>SCIAMACHY data products</vt:lpstr>
      <vt:lpstr>Newest SCIA limb data product: H2O</vt:lpstr>
      <vt:lpstr>SCIAMACHY ozone limb retrievals</vt:lpstr>
      <vt:lpstr>Error budget for SCIA limb O3</vt:lpstr>
      <vt:lpstr>Error budget for SCIA limb O3</vt:lpstr>
      <vt:lpstr>SCIAMACHY/ENVISAT validation</vt:lpstr>
      <vt:lpstr>SCIAMACHY V2.5 validation: MLS V3.3</vt:lpstr>
      <vt:lpstr>SCIAMACHY V2.5 validation: ACE-FTS V3.0</vt:lpstr>
      <vt:lpstr>SCIAMACHY O3 timeseries</vt:lpstr>
      <vt:lpstr>Summary</vt:lpstr>
      <vt:lpstr>Outlook/future needs</vt:lpstr>
      <vt:lpstr>PowerPoint-Präsentation</vt:lpstr>
      <vt:lpstr>Long-term trends in stratospheric O3</vt:lpstr>
      <vt:lpstr>Long-term trends in stratospheric O3</vt:lpstr>
      <vt:lpstr>SCIAMACHY limb ozone retrieval</vt:lpstr>
      <vt:lpstr>Retrieval method</vt:lpstr>
      <vt:lpstr>Version 2.5 ozone limb retrieval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SCIAMACHY Limb Ozone Status </dc:title>
  <dc:creator>weber</dc:creator>
  <cp:lastModifiedBy>Mark Weber</cp:lastModifiedBy>
  <cp:revision>27</cp:revision>
  <dcterms:created xsi:type="dcterms:W3CDTF">2012-04-11T12:48:24Z</dcterms:created>
  <dcterms:modified xsi:type="dcterms:W3CDTF">2012-04-19T14:40:56Z</dcterms:modified>
</cp:coreProperties>
</file>