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321" r:id="rId3"/>
    <p:sldId id="326" r:id="rId4"/>
    <p:sldId id="323" r:id="rId5"/>
    <p:sldId id="322" r:id="rId6"/>
    <p:sldId id="327" r:id="rId7"/>
    <p:sldId id="328" r:id="rId8"/>
    <p:sldId id="335" r:id="rId9"/>
    <p:sldId id="336" r:id="rId10"/>
    <p:sldId id="329" r:id="rId11"/>
    <p:sldId id="330" r:id="rId12"/>
    <p:sldId id="331" r:id="rId13"/>
    <p:sldId id="332" r:id="rId14"/>
    <p:sldId id="333" r:id="rId15"/>
    <p:sldId id="334" r:id="rId16"/>
    <p:sldId id="325" r:id="rId17"/>
    <p:sldId id="310" r:id="rId1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800000"/>
    <a:srgbClr val="8FB9D5"/>
    <a:srgbClr val="0049B4"/>
    <a:srgbClr val="0033CC"/>
    <a:srgbClr val="000099"/>
    <a:srgbClr val="000050"/>
    <a:srgbClr val="B2B2B2"/>
    <a:srgbClr val="420000"/>
    <a:srgbClr val="00006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78" autoAdjust="0"/>
    <p:restoredTop sz="95993" autoAdjust="0"/>
  </p:normalViewPr>
  <p:slideViewPr>
    <p:cSldViewPr>
      <p:cViewPr>
        <p:scale>
          <a:sx n="100" d="100"/>
          <a:sy n="100" d="100"/>
        </p:scale>
        <p:origin x="-3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914" y="-28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60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48131" name="Date Placeholder 4813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74E4547-02D8-40B4-B7C6-1666F9C8ABD8}" type="datetime1">
              <a:rPr lang="en-US" altLang="zh-CN"/>
              <a:pPr/>
              <a:t>4/18/12</a:t>
            </a:fld>
            <a:endParaRPr lang="en-US" altLang="zh-CN"/>
          </a:p>
        </p:txBody>
      </p:sp>
      <p:sp>
        <p:nvSpPr>
          <p:cNvPr id="23556" name="Rectangle 2560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48133" name="Slide Number Placeholder 4813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1B900CA-9682-4E5F-9151-41320A4FA9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11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31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FD7335D2-C1FA-4474-87D5-B45F6DCBD414}" type="datetimeFigureOut">
              <a:rPr lang="en-US" altLang="zh-CN"/>
              <a:pPr/>
              <a:t>4/18/12</a:t>
            </a:fld>
            <a:endParaRPr lang="en-US" altLang="zh-CN"/>
          </a:p>
        </p:txBody>
      </p:sp>
      <p:sp>
        <p:nvSpPr>
          <p:cNvPr id="12292" name="Rectangle 1331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13317"/>
          <p:cNvSpPr>
            <a:spLocks noGrp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90009BD5-44DD-4009-B313-5D933556C1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0356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11C34-DA1A-4AE1-AB68-C17535F3D30C}" type="slidenum">
              <a:rPr lang="en-US">
                <a:ea typeface="MS PGothic" pitchFamily="34" charset="-128"/>
              </a:rPr>
              <a:pPr/>
              <a:t>2</a:t>
            </a:fld>
            <a:endParaRPr lang="en-US">
              <a:ea typeface="MS PGothic" pitchFamily="34" charset="-128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/>
            <a:fld id="{BE9A710D-977B-413B-BBE2-D21EA89B4374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2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E2641-1FA2-4C07-A783-B03AEC45DEA9}" type="slidenum">
              <a:rPr lang="en-US">
                <a:ea typeface="MS PGothic" pitchFamily="34" charset="-128"/>
              </a:rPr>
              <a:pPr/>
              <a:t>5</a:t>
            </a:fld>
            <a:endParaRPr lang="en-US">
              <a:ea typeface="MS PGothic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3734" name="Rectangle 102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 cap="flat" algn="ctr">
            <a:headEnd type="none" w="med" len="med"/>
            <a:tailEnd type="none" w="med" len="med"/>
          </a:ln>
        </p:spPr>
        <p:txBody>
          <a:bodyPr anchor="t"/>
          <a:lstStyle>
            <a:lvl1pPr algn="r">
              <a:defRPr sz="1400"/>
            </a:lvl1pPr>
          </a:lstStyle>
          <a:p>
            <a:fld id="{6D6773A9-C18A-470C-BC8B-51939EC229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DAC6D9F-5F5A-4E7A-A887-1454E5EC849D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3BC14F-44E3-4283-982B-1A931C72576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295400" y="6381750"/>
            <a:ext cx="6629400" cy="476250"/>
          </a:xfrm>
        </p:spPr>
        <p:txBody>
          <a:bodyPr/>
          <a:lstStyle>
            <a:lvl1pPr>
              <a:defRPr i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BAC239D-68E9-4F8E-9560-4C322C7E8D7E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75C8776-5552-48ED-BFE3-3E76CFEAFEE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B3BF171-0BE0-4A11-A4DD-9B2D94CFE26B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F0F73C8-5C97-401A-8045-B52D1B8AE18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7FA6689-A32B-48DE-B917-4C0EBE830A65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9A08587-CDDB-46F9-B4E2-F652A1425249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4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3A31796-0C08-4B26-A81E-1FFC0ED3705E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hyperlink" Target="http://wdc.dlr.de/acp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F9F9F9"/>
            </a:gs>
            <a:gs pos="53000">
              <a:srgbClr val="F9F9F9"/>
            </a:gs>
            <a:gs pos="100000">
              <a:srgbClr val="596C6D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3072"/>
          <p:cNvSpPr>
            <a:spLocks noChangeArrowheads="1"/>
          </p:cNvSpPr>
          <p:nvPr userDrawn="1"/>
        </p:nvSpPr>
        <p:spPr bwMode="auto">
          <a:xfrm>
            <a:off x="0" y="381000"/>
            <a:ext cx="9144000" cy="914400"/>
          </a:xfrm>
          <a:prstGeom prst="rect">
            <a:avLst/>
          </a:prstGeom>
          <a:solidFill>
            <a:srgbClr val="00005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Footer Placeholder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245225"/>
            <a:ext cx="662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  <p:sp>
        <p:nvSpPr>
          <p:cNvPr id="1030" name="Slide Number Placeholder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8D1B697-E9CD-480E-BF28-C6E1189DAAB7}" type="slidenum">
              <a:rPr lang="en-US" altLang="zh-CN"/>
              <a:pPr/>
              <a:t>‹#›</a:t>
            </a:fld>
            <a:endParaRPr lang="en-US" altLang="zh-CN" dirty="0"/>
          </a:p>
        </p:txBody>
      </p:sp>
      <p:sp>
        <p:nvSpPr>
          <p:cNvPr id="2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pic>
        <p:nvPicPr>
          <p:cNvPr id="1032" name="Rectangle 307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57200" y="-457200"/>
            <a:ext cx="2819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/>
          <p:cNvPicPr>
            <a:picLocks noChangeAspect="1" noChangeArrowheads="1"/>
          </p:cNvPicPr>
          <p:nvPr userDrawn="1"/>
        </p:nvPicPr>
        <p:blipFill>
          <a:blip r:embed="rId13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14" name="Slide Number Placeholder 1029"/>
          <p:cNvSpPr txBox="1">
            <a:spLocks noChangeArrowheads="1"/>
          </p:cNvSpPr>
          <p:nvPr userDrawn="1"/>
        </p:nvSpPr>
        <p:spPr bwMode="auto">
          <a:xfrm>
            <a:off x="35052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  <a:hlinkClick r:id="rId14"/>
              </a:rPr>
              <a:t>http://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  <a:hlinkClick r:id="rId14"/>
              </a:rPr>
              <a:t>wdc.dlr.de/acp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6pPr>
      <a:lvl7pPr marL="9144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7pPr>
      <a:lvl8pPr marL="13716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8pPr>
      <a:lvl9pPr marL="18288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66800"/>
            <a:ext cx="8839200" cy="419100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CEOS Atmospheric </a:t>
            </a:r>
            <a:br>
              <a:rPr lang="en-US" altLang="zh-CN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Composition Portal (ACP)</a:t>
            </a:r>
            <a: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endParaRPr lang="en-US" altLang="zh-CN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-228600" y="2378075"/>
            <a:ext cx="9372600" cy="2270125"/>
            <a:chOff x="-288" y="-288"/>
            <a:chExt cx="6144" cy="1430"/>
          </a:xfrm>
        </p:grpSpPr>
        <p:sp>
          <p:nvSpPr>
            <p:cNvPr id="14341" name="Rectangle 3072"/>
            <p:cNvSpPr>
              <a:spLocks noChangeArrowheads="1"/>
            </p:cNvSpPr>
            <p:nvPr/>
          </p:nvSpPr>
          <p:spPr bwMode="auto">
            <a:xfrm>
              <a:off x="-144" y="336"/>
              <a:ext cx="6000" cy="384"/>
            </a:xfrm>
            <a:prstGeom prst="rect">
              <a:avLst/>
            </a:prstGeom>
            <a:solidFill>
              <a:srgbClr val="00005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4342" name="Rectangle 30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88" y="-288"/>
              <a:ext cx="1776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24384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Presented by Chris Lynnes</a:t>
            </a:r>
          </a:p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on behalf of the ACP Team</a:t>
            </a:r>
            <a:endParaRPr lang="en-US" altLang="zh-CN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ACC-8</a:t>
            </a:r>
            <a:b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19 April, 2011</a:t>
            </a:r>
            <a:endParaRPr lang="en-US" altLang="zh-CN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Columbia, Maryland</a:t>
            </a:r>
            <a:endParaRPr lang="en-US" altLang="zh-CN" b="1" dirty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4340" name="Picture 27"/>
          <p:cNvPicPr>
            <a:picLocks noChangeAspect="1" noChangeArrowheads="1"/>
          </p:cNvPicPr>
          <p:nvPr/>
        </p:nvPicPr>
        <p:blipFill>
          <a:blip r:embed="rId4" cstate="print"/>
          <a:srcRect l="7945" t="13977" r="4634" b="23172"/>
          <a:stretch>
            <a:fillRect/>
          </a:stretch>
        </p:blipFill>
        <p:spPr bwMode="auto">
          <a:xfrm>
            <a:off x="7620000" y="6096000"/>
            <a:ext cx="1417638" cy="612775"/>
          </a:xfrm>
          <a:prstGeom prst="rect">
            <a:avLst/>
          </a:prstGeom>
          <a:solidFill>
            <a:schemeClr val="bg1">
              <a:alpha val="49019"/>
            </a:schemeClr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Planned: Multi-sensor Data Synergy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NASA technology project to provide salient information on the key differences between data products</a:t>
            </a:r>
          </a:p>
          <a:p>
            <a:r>
              <a:rPr lang="en-US" dirty="0" smtClean="0"/>
              <a:t>Initially developed for Aerosols</a:t>
            </a:r>
          </a:p>
          <a:p>
            <a:r>
              <a:rPr lang="en-US" dirty="0" smtClean="0"/>
              <a:t>Can be extended for Ozone</a:t>
            </a:r>
          </a:p>
          <a:p>
            <a:r>
              <a:rPr lang="en-US" dirty="0" smtClean="0"/>
              <a:t>Uses semantic web technology to store knowledge base in a machine readable / interpretable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Planned: Multi-sensor Data Synergy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405068" y="151562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000"/>
            <a:ext cx="822532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5562600"/>
            <a:ext cx="8153400" cy="646331"/>
          </a:xfrm>
          <a:prstGeom prst="rect">
            <a:avLst/>
          </a:prstGeom>
          <a:solidFill>
            <a:schemeClr val="bg1"/>
          </a:solidFill>
          <a:effectLst>
            <a:glow rad="76200">
              <a:schemeClr val="accent2">
                <a:lumMod val="40000"/>
                <a:lumOff val="6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MDSA provides users with key info about similarities and known issues when comparing or merging datasets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Planned: Multi-sensor Data Synergy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405068" y="151562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8153400" cy="646331"/>
          </a:xfrm>
          <a:prstGeom prst="rect">
            <a:avLst/>
          </a:prstGeom>
          <a:solidFill>
            <a:schemeClr val="bg1"/>
          </a:solidFill>
          <a:effectLst>
            <a:glow rad="76200">
              <a:schemeClr val="accent2">
                <a:lumMod val="40000"/>
                <a:lumOff val="6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MDSA provides users with key info about similarities and known issues when comparing or merging datasets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81206"/>
            <a:ext cx="7162800" cy="392899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Planned: Multi-sensor Data Synergy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405068" y="151562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pic>
        <p:nvPicPr>
          <p:cNvPr id="11" name="Content Placeholder 3" descr="Screen Shot 2012-04-05 at 10.30.2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3770" t="2313" r="3770" b="22355"/>
          <a:stretch>
            <a:fillRect/>
          </a:stretch>
        </p:blipFill>
        <p:spPr>
          <a:xfrm>
            <a:off x="404784" y="1282490"/>
            <a:ext cx="8434416" cy="4667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dirty="0" smtClean="0"/>
              <a:t>Planned: MDSA </a:t>
            </a:r>
            <a:r>
              <a:rPr lang="en-US" dirty="0" err="1" smtClean="0"/>
              <a:t>KnowledgeBase</a:t>
            </a:r>
            <a:r>
              <a:rPr lang="en-US" dirty="0" smtClean="0"/>
              <a:t> for 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Basics of products</a:t>
            </a:r>
          </a:p>
          <a:p>
            <a:pPr lvl="1"/>
            <a:r>
              <a:rPr lang="en-US" dirty="0" smtClean="0"/>
              <a:t>satellite, instrument, orbital characteristics</a:t>
            </a:r>
          </a:p>
          <a:p>
            <a:pPr lvl="1"/>
            <a:r>
              <a:rPr lang="en-US" dirty="0" smtClean="0"/>
              <a:t>temporal, spatial resolution</a:t>
            </a:r>
          </a:p>
          <a:p>
            <a:r>
              <a:rPr lang="en-US" dirty="0" smtClean="0"/>
              <a:t>Retrieval algorithms</a:t>
            </a:r>
          </a:p>
          <a:p>
            <a:pPr lvl="1"/>
            <a:r>
              <a:rPr lang="en-US" dirty="0" smtClean="0"/>
              <a:t>wavelengths used</a:t>
            </a:r>
          </a:p>
          <a:p>
            <a:pPr lvl="1"/>
            <a:r>
              <a:rPr lang="en-US" dirty="0" smtClean="0"/>
              <a:t>algorithm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accuracy, uncertainty</a:t>
            </a:r>
          </a:p>
          <a:p>
            <a:pPr lvl="1"/>
            <a:r>
              <a:rPr lang="en-US" dirty="0" smtClean="0"/>
              <a:t>other quality dimensions (e.g., completeness, diurnal sampling)</a:t>
            </a:r>
          </a:p>
          <a:p>
            <a:r>
              <a:rPr lang="en-US" dirty="0" smtClean="0"/>
              <a:t>Known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the Knowledge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</a:p>
          <a:p>
            <a:r>
              <a:rPr lang="en-US" dirty="0" smtClean="0"/>
              <a:t>Algorithm Theoretical Basis Documents</a:t>
            </a:r>
          </a:p>
          <a:p>
            <a:r>
              <a:rPr lang="en-US" dirty="0" smtClean="0"/>
              <a:t>User’s Guides</a:t>
            </a:r>
          </a:p>
          <a:p>
            <a:r>
              <a:rPr lang="en-US" dirty="0" smtClean="0"/>
              <a:t>Cal/Val Reports</a:t>
            </a:r>
          </a:p>
          <a:p>
            <a:r>
              <a:rPr lang="en-US" dirty="0" smtClean="0"/>
              <a:t>Knowledge from Ozone Scientists(!)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Collaborations in Progress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085"/>
            <a:ext cx="868680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QA4EO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Albrecht van </a:t>
            </a:r>
            <a:r>
              <a:rPr lang="en-US" dirty="0" err="1" smtClean="0"/>
              <a:t>Bargen</a:t>
            </a:r>
            <a:r>
              <a:rPr lang="en-US" dirty="0" smtClean="0"/>
              <a:t>, DLR and </a:t>
            </a:r>
            <a:r>
              <a:rPr lang="en-US" dirty="0" err="1" smtClean="0"/>
              <a:t>Bojon</a:t>
            </a:r>
            <a:r>
              <a:rPr lang="en-US" dirty="0" smtClean="0"/>
              <a:t> </a:t>
            </a:r>
            <a:r>
              <a:rPr lang="en-US" dirty="0" err="1" smtClean="0"/>
              <a:t>Bojkov</a:t>
            </a:r>
            <a:r>
              <a:rPr lang="en-US" dirty="0" smtClean="0"/>
              <a:t>, ESA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Defining ACP role in providing ‘inputs’ and using ‘outputs’ of QA4EO process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AC Modelers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Martin Schultz, </a:t>
            </a:r>
            <a:r>
              <a:rPr lang="en-US" dirty="0" err="1" smtClean="0"/>
              <a:t>Juelich</a:t>
            </a:r>
            <a:r>
              <a:rPr lang="en-US" dirty="0" smtClean="0"/>
              <a:t> Research Center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Sharing of data via OGC Web Coverage Service, reuse of tools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AC Emissions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Greg Frost, NOAA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Sharing of data via OGC Web Coverage Service, reuse of tools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Myair</a:t>
            </a:r>
            <a:r>
              <a:rPr lang="en-US" b="1" smtClean="0"/>
              <a:t> </a:t>
            </a:r>
            <a:r>
              <a:rPr lang="en-US" b="1" smtClean="0"/>
              <a:t>PASODOBLE </a:t>
            </a:r>
            <a:r>
              <a:rPr lang="en-US" b="1" dirty="0"/>
              <a:t>(</a:t>
            </a:r>
            <a:r>
              <a:rPr lang="en-US" b="1" dirty="0" err="1"/>
              <a:t>http://www.myair-eu.org</a:t>
            </a:r>
            <a:r>
              <a:rPr lang="en-US" b="1" dirty="0"/>
              <a:t>/)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dirty="0"/>
              <a:t>In development stages…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GEOSS Air Quality Community of Practice Information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GEOSS AQ </a:t>
            </a:r>
            <a:r>
              <a:rPr lang="en-US" dirty="0" err="1" smtClean="0"/>
              <a:t>CoP</a:t>
            </a:r>
            <a:r>
              <a:rPr lang="en-US" dirty="0" smtClean="0"/>
              <a:t> meeting 23-25 August 2011 (co-organizers Rudy Husar and Martin Schultz) - </a:t>
            </a:r>
            <a:r>
              <a:rPr lang="en-US" sz="1400" dirty="0" smtClean="0"/>
              <a:t>http://wiki.esipfed.org/index.php/Air_Quality_Data_Network_Solta_2011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Advancing networking and interoperability of AQ-related data systems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Earth Science Information Partners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Air Quality, Semantic Web, Discovery, Earth Science </a:t>
            </a:r>
            <a:r>
              <a:rPr lang="en-US" dirty="0" err="1" smtClean="0"/>
              <a:t>Collaboratory</a:t>
            </a:r>
            <a:r>
              <a:rPr lang="en-US" dirty="0" smtClean="0"/>
              <a:t> Clusters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Need your input on: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8711" y="1364105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ea typeface="宋体" pitchFamily="2" charset="-122"/>
              </a:rPr>
              <a:t>Populating the Data Table</a:t>
            </a:r>
          </a:p>
          <a:p>
            <a:pPr eaLnBrk="1" hangingPunct="1"/>
            <a:r>
              <a:rPr lang="en-US" altLang="zh-CN" sz="2000" b="1" dirty="0" smtClean="0">
                <a:ea typeface="宋体" pitchFamily="2" charset="-122"/>
              </a:rPr>
              <a:t>Populating the Ozone Comparison Knowledge Base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Working Group on Information Systems and Services</a:t>
            </a:r>
          </a:p>
        </p:txBody>
      </p:sp>
      <p:pic>
        <p:nvPicPr>
          <p:cNvPr id="16388" name="Picture 27"/>
          <p:cNvPicPr>
            <a:picLocks noChangeAspect="1" noChangeArrowheads="1"/>
          </p:cNvPicPr>
          <p:nvPr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6499225" y="63007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1A4A791-87CF-4E18-885B-89C58416A3A7}" type="slidenum">
              <a:rPr lang="en-US" sz="1400">
                <a:solidFill>
                  <a:srgbClr val="000000"/>
                </a:solidFill>
                <a:cs typeface="Arial" charset="0"/>
              </a:rPr>
              <a:pPr algn="r" eaLnBrk="0" hangingPunct="0"/>
              <a:t>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664450" cy="8540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ACP Mission Statement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077200" cy="3810000"/>
          </a:xfrm>
        </p:spPr>
        <p:txBody>
          <a:bodyPr/>
          <a:lstStyle/>
          <a:p>
            <a:pPr eaLnBrk="1" hangingPunct="1">
              <a:lnSpc>
                <a:spcPct val="65000"/>
              </a:lnSpc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Provide access, tools, and contextual guidance to scientists and value-adding organizations in using remotely sensed atmospheric composition data, information, and services. 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Help foster interoperability and application of atmospheric composition data, information and services worldwide. 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Identify the unique requirements and common (shared) features of the ACC and GEOSS users to provide a value-added and complementary capability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Work with partners in CEOS and the broader AC community in advancing the ACP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</a:pPr>
            <a:endParaRPr lang="en-US" sz="1800" b="1" dirty="0" smtClean="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676400" y="6245225"/>
            <a:ext cx="6629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A3CAED-1DC3-475E-9172-51609EED7C0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ACP Technical Team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741738" y="1600200"/>
            <a:ext cx="46346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7588F"/>
                </a:solidFill>
                <a:ea typeface="+mn-ea"/>
              </a:rPr>
              <a:t>NASA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Richard Eckman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Ernie </a:t>
            </a:r>
            <a:r>
              <a:rPr lang="en-US" dirty="0" err="1">
                <a:ea typeface="+mn-ea"/>
              </a:rPr>
              <a:t>Hilsenrath</a:t>
            </a:r>
            <a:r>
              <a:rPr lang="en-US" dirty="0">
                <a:ea typeface="+mn-ea"/>
              </a:rPr>
              <a:t> (emeritus)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Frank Lindsay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Karen Moe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GES DISC</a:t>
            </a:r>
            <a:endParaRPr lang="en-US" dirty="0" smtClean="0">
              <a:ea typeface="+mn-ea"/>
            </a:endParaRPr>
          </a:p>
          <a:p>
            <a:pPr marL="1143000" lvl="2" indent="-228600">
              <a:buFontTx/>
              <a:buChar char="•"/>
              <a:defRPr/>
            </a:pPr>
            <a:r>
              <a:rPr lang="en-US" dirty="0" smtClean="0">
                <a:ea typeface="+mn-ea"/>
              </a:rPr>
              <a:t>Chris </a:t>
            </a:r>
            <a:r>
              <a:rPr lang="en-US" dirty="0">
                <a:ea typeface="+mn-ea"/>
              </a:rPr>
              <a:t>Lynnes</a:t>
            </a:r>
            <a:endParaRPr lang="en-US" dirty="0" smtClean="0">
              <a:ea typeface="+mn-ea"/>
            </a:endParaRPr>
          </a:p>
          <a:p>
            <a:pPr marL="1143000" lvl="2" indent="-228600">
              <a:buFontTx/>
              <a:buChar char="•"/>
              <a:defRPr/>
            </a:pPr>
            <a:r>
              <a:rPr lang="en-US" dirty="0" err="1" smtClean="0">
                <a:ea typeface="+mn-ea"/>
              </a:rPr>
              <a:t>Peisheng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Zhao</a:t>
            </a:r>
            <a:endParaRPr lang="en-US" dirty="0" smtClean="0">
              <a:ea typeface="+mn-ea"/>
            </a:endParaRPr>
          </a:p>
          <a:p>
            <a:pPr marL="1143000" lvl="2" indent="-228600">
              <a:buFontTx/>
              <a:buChar char="•"/>
              <a:defRPr/>
            </a:pPr>
            <a:r>
              <a:rPr lang="en-US" dirty="0" err="1" smtClean="0">
                <a:ea typeface="+mn-ea"/>
              </a:rPr>
              <a:t>Wenli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Yang</a:t>
            </a:r>
            <a:endParaRPr lang="en-US" dirty="0" smtClean="0">
              <a:ea typeface="+mn-ea"/>
            </a:endParaRPr>
          </a:p>
          <a:p>
            <a:pPr marL="1143000" lvl="2" indent="-228600">
              <a:buFontTx/>
              <a:buChar char="•"/>
              <a:defRPr/>
            </a:pPr>
            <a:r>
              <a:rPr lang="en-US" dirty="0" smtClean="0">
                <a:ea typeface="+mn-ea"/>
              </a:rPr>
              <a:t>James Johnson</a:t>
            </a:r>
          </a:p>
          <a:p>
            <a:pPr marL="1143000" lvl="2" indent="-228600">
              <a:buFontTx/>
              <a:buChar char="•"/>
              <a:defRPr/>
            </a:pPr>
            <a:r>
              <a:rPr lang="en-US" dirty="0" err="1" smtClean="0">
                <a:ea typeface="+mn-ea"/>
              </a:rPr>
              <a:t>Suraiya</a:t>
            </a:r>
            <a:r>
              <a:rPr lang="en-US" dirty="0" smtClean="0">
                <a:ea typeface="+mn-ea"/>
              </a:rPr>
              <a:t> Ahmad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Stefan </a:t>
            </a:r>
            <a:r>
              <a:rPr lang="en-US" dirty="0">
                <a:ea typeface="+mn-ea"/>
              </a:rPr>
              <a:t>Falke (Northrop </a:t>
            </a:r>
            <a:r>
              <a:rPr lang="en-US" dirty="0" smtClean="0">
                <a:ea typeface="+mn-ea"/>
              </a:rPr>
              <a:t>Grumman)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ea typeface="+mn-ea"/>
              </a:rPr>
              <a:t> Rudolf </a:t>
            </a:r>
            <a:r>
              <a:rPr lang="en-US" dirty="0">
                <a:ea typeface="+mn-ea"/>
              </a:rPr>
              <a:t>Husar (Washington </a:t>
            </a:r>
            <a:r>
              <a:rPr lang="en-US" dirty="0" smtClean="0">
                <a:ea typeface="+mn-ea"/>
              </a:rPr>
              <a:t>University)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ea typeface="+mn-ea"/>
              </a:rPr>
              <a:t> Erin </a:t>
            </a:r>
            <a:r>
              <a:rPr lang="en-US" dirty="0">
                <a:ea typeface="+mn-ea"/>
              </a:rPr>
              <a:t>Robinson (ESIP)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79450" y="1614488"/>
            <a:ext cx="2890535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7588F"/>
                </a:solidFill>
              </a:rPr>
              <a:t>DLR</a:t>
            </a:r>
          </a:p>
          <a:p>
            <a:pPr lvl="1">
              <a:buFontTx/>
              <a:buChar char="•"/>
            </a:pPr>
            <a:r>
              <a:rPr lang="en-US" dirty="0"/>
              <a:t> Oleg </a:t>
            </a:r>
            <a:r>
              <a:rPr lang="en-US" dirty="0" err="1"/>
              <a:t>Goussev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Séverine</a:t>
            </a:r>
            <a:r>
              <a:rPr lang="en-US" dirty="0"/>
              <a:t> </a:t>
            </a:r>
            <a:r>
              <a:rPr lang="en-US" dirty="0" err="1" smtClean="0"/>
              <a:t>Bernonville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 Michael Bittner</a:t>
            </a:r>
          </a:p>
          <a:p>
            <a:pPr lvl="1">
              <a:buFontTx/>
              <a:buChar char="•"/>
            </a:pPr>
            <a:r>
              <a:rPr lang="en-US" dirty="0" smtClean="0"/>
              <a:t> Volker </a:t>
            </a:r>
            <a:r>
              <a:rPr lang="en-US" dirty="0" err="1" smtClean="0"/>
              <a:t>Mohnen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/>
          <a:lstStyle/>
          <a:p>
            <a:r>
              <a:rPr lang="en-US" sz="2800" dirty="0" smtClean="0"/>
              <a:t>ACP at the Intersection of </a:t>
            </a:r>
            <a:br>
              <a:rPr lang="en-US" sz="2800" dirty="0" smtClean="0"/>
            </a:br>
            <a:r>
              <a:rPr lang="en-US" sz="2800" dirty="0" smtClean="0"/>
              <a:t>Atmospheric and Information Sciences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ACP aims to provide a community-oriented framework that applies best practices in information science and technology to atmospheric composition science.  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000" r="6250" b="6000"/>
          <a:stretch>
            <a:fillRect/>
          </a:stretch>
        </p:blipFill>
        <p:spPr bwMode="auto">
          <a:xfrm>
            <a:off x="914400" y="3168648"/>
            <a:ext cx="4000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4558" t="22000" r="29375" b="5000"/>
          <a:stretch>
            <a:fillRect/>
          </a:stretch>
        </p:blipFill>
        <p:spPr bwMode="auto">
          <a:xfrm>
            <a:off x="2819400" y="4311648"/>
            <a:ext cx="3135313" cy="21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751" r="1250" b="6000"/>
          <a:stretch>
            <a:fillRect/>
          </a:stretch>
        </p:blipFill>
        <p:spPr bwMode="auto">
          <a:xfrm>
            <a:off x="4114800" y="2559048"/>
            <a:ext cx="3449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37408" y="4876800"/>
            <a:ext cx="3006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ACP-Beta</a:t>
            </a:r>
          </a:p>
          <a:p>
            <a:r>
              <a:rPr lang="en-US" sz="2400" dirty="0" smtClean="0"/>
              <a:t>http://wdc.dlr.de/acp/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Features of the ACP Framework </a:t>
            </a:r>
          </a:p>
        </p:txBody>
      </p:sp>
      <p:sp>
        <p:nvSpPr>
          <p:cNvPr id="1028" name="Slide Number Placeholder 4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AB8E295-A682-4617-AE0F-10F9C87EF4BF}" type="slidenum">
              <a:rPr lang="en-US" sz="1400">
                <a:solidFill>
                  <a:srgbClr val="000000"/>
                </a:solidFill>
                <a:cs typeface="Arial" charset="0"/>
              </a:rPr>
              <a:pPr algn="r" eaLnBrk="0" hangingPunct="0"/>
              <a:t>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36550" y="4114799"/>
            <a:ext cx="3887788" cy="2514600"/>
            <a:chOff x="441043" y="3550601"/>
            <a:chExt cx="4495693" cy="2857131"/>
          </a:xfrm>
        </p:grpSpPr>
        <p:sp>
          <p:nvSpPr>
            <p:cNvPr id="1051" name="Text Box 7"/>
            <p:cNvSpPr txBox="1">
              <a:spLocks noChangeArrowheads="1"/>
            </p:cNvSpPr>
            <p:nvPr/>
          </p:nvSpPr>
          <p:spPr bwMode="auto">
            <a:xfrm>
              <a:off x="1197362" y="3550601"/>
              <a:ext cx="2676488" cy="73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Tools for processing 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and analysis</a:t>
              </a:r>
            </a:p>
          </p:txBody>
        </p:sp>
        <p:pic>
          <p:nvPicPr>
            <p:cNvPr id="1052" name="Picture 14" descr="udig-gome2-asia-bmng+no2trop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043" y="4285668"/>
              <a:ext cx="2217738" cy="17653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05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48743" t="50034" r="20306" b="32199"/>
            <a:stretch>
              <a:fillRect/>
            </a:stretch>
          </p:blipFill>
          <p:spPr bwMode="auto">
            <a:xfrm>
              <a:off x="2422243" y="4329082"/>
              <a:ext cx="2514493" cy="854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54" name="Picture 144" descr="Pacific_cross_section_watervapor_massmixing_ascending_day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5555" y="5493332"/>
              <a:ext cx="1227137" cy="9144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026" name="Object 142"/>
            <p:cNvGraphicFramePr>
              <a:graphicFrameLocks noChangeAspect="1"/>
            </p:cNvGraphicFramePr>
            <p:nvPr/>
          </p:nvGraphicFramePr>
          <p:xfrm>
            <a:off x="3106347" y="5047366"/>
            <a:ext cx="1103313" cy="854075"/>
          </p:xfrm>
          <a:graphic>
            <a:graphicData uri="http://schemas.openxmlformats.org/presentationml/2006/ole">
              <p:oleObj spid="_x0000_s1037" name="Photo Editor Photo" r:id="rId7" imgW="6668431" imgH="4761905" progId="">
                <p:embed/>
              </p:oleObj>
            </a:graphicData>
          </a:graphic>
        </p:graphicFrame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11675" y="1295400"/>
            <a:ext cx="4195763" cy="2667000"/>
            <a:chOff x="4411663" y="846545"/>
            <a:chExt cx="4733925" cy="3273018"/>
          </a:xfrm>
        </p:grpSpPr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4737646" y="846545"/>
              <a:ext cx="4298682" cy="79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 pitchFamily="-105" charset="0"/>
                  <a:ea typeface="ヒラギノ角ゴ Pro W3" pitchFamily="-105" charset="-128"/>
                  <a:cs typeface="ヒラギノ角ゴ Pro W3" pitchFamily="-105" charset="-128"/>
                </a:rPr>
                <a:t>Contextual Information 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 pitchFamily="-105" charset="0"/>
                  <a:ea typeface="ヒラギノ角ゴ Pro W3" pitchFamily="-105" charset="-128"/>
                  <a:cs typeface="ヒラギノ角ゴ Pro W3" pitchFamily="-105" charset="-128"/>
                </a:rPr>
                <a:t>to help understand and use data </a:t>
              </a:r>
            </a:p>
          </p:txBody>
        </p:sp>
        <p:pic>
          <p:nvPicPr>
            <p:cNvPr id="1048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1663" y="1644940"/>
              <a:ext cx="24384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 r="21448" b="4559"/>
            <a:stretch>
              <a:fillRect/>
            </a:stretch>
          </p:blipFill>
          <p:spPr bwMode="auto">
            <a:xfrm>
              <a:off x="5446713" y="2209800"/>
              <a:ext cx="2514600" cy="1909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50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16738" y="1771650"/>
              <a:ext cx="2228850" cy="174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57200" y="1383268"/>
            <a:ext cx="3765550" cy="2579132"/>
            <a:chOff x="76200" y="1011397"/>
            <a:chExt cx="3996824" cy="2774081"/>
          </a:xfrm>
        </p:grpSpPr>
        <p:pic>
          <p:nvPicPr>
            <p:cNvPr id="1037" name="Picture 25" descr="FinalAerosolAbsOpticalDepth38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200" y="1447800"/>
              <a:ext cx="1524000" cy="1157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8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t="29036" r="29396" b="14998"/>
            <a:stretch>
              <a:fillRect/>
            </a:stretch>
          </p:blipFill>
          <p:spPr bwMode="auto">
            <a:xfrm>
              <a:off x="152400" y="2527300"/>
              <a:ext cx="1828800" cy="90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237960" y="1011397"/>
              <a:ext cx="3375059" cy="39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 pitchFamily="-105" charset="0"/>
                  <a:ea typeface="ヒラギノ角ゴ Pro W3" pitchFamily="-105" charset="-128"/>
                  <a:cs typeface="ヒラギノ角ゴ Pro W3" pitchFamily="-105" charset="-128"/>
                </a:rPr>
                <a:t>Improved access to data </a:t>
              </a:r>
            </a:p>
          </p:txBody>
        </p:sp>
        <p:sp>
          <p:nvSpPr>
            <p:cNvPr id="1040" name="Text Box 9"/>
            <p:cNvSpPr txBox="1">
              <a:spLocks noChangeArrowheads="1"/>
            </p:cNvSpPr>
            <p:nvPr/>
          </p:nvSpPr>
          <p:spPr bwMode="auto">
            <a:xfrm>
              <a:off x="76200" y="1446211"/>
              <a:ext cx="481910" cy="297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OMI</a:t>
              </a:r>
            </a:p>
          </p:txBody>
        </p:sp>
        <p:sp>
          <p:nvSpPr>
            <p:cNvPr id="1041" name="Text Box 11"/>
            <p:cNvSpPr txBox="1">
              <a:spLocks noChangeArrowheads="1"/>
            </p:cNvSpPr>
            <p:nvPr/>
          </p:nvSpPr>
          <p:spPr bwMode="auto">
            <a:xfrm>
              <a:off x="152026" y="2515102"/>
              <a:ext cx="694221" cy="297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MODIS</a:t>
              </a: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 l="10226" t="11148" r="11723" b="6802"/>
            <a:stretch>
              <a:fillRect/>
            </a:stretch>
          </p:blipFill>
          <p:spPr bwMode="auto">
            <a:xfrm>
              <a:off x="1889255" y="2469440"/>
              <a:ext cx="1620838" cy="1316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2932278" y="2889043"/>
              <a:ext cx="1140746" cy="4968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SCIAMACHY/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AATSR</a:t>
              </a:r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76400" y="1443038"/>
              <a:ext cx="1831975" cy="137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694693" y="1446211"/>
              <a:ext cx="795321" cy="297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GOME-2</a:t>
              </a:r>
            </a:p>
          </p:txBody>
        </p:sp>
        <p:sp>
          <p:nvSpPr>
            <p:cNvPr id="1046" name="Text Box 24"/>
            <p:cNvSpPr txBox="1">
              <a:spLocks noChangeArrowheads="1"/>
            </p:cNvSpPr>
            <p:nvPr/>
          </p:nvSpPr>
          <p:spPr bwMode="auto">
            <a:xfrm>
              <a:off x="1269181" y="3184440"/>
              <a:ext cx="768361" cy="4968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rebuchet MS" pitchFamily="34" charset="0"/>
                </a:rPr>
                <a:t>And others…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572000" y="4191000"/>
            <a:ext cx="4191000" cy="2514599"/>
            <a:chOff x="5020822" y="4118281"/>
            <a:chExt cx="4358230" cy="2808366"/>
          </a:xfrm>
        </p:grpSpPr>
        <p:sp>
          <p:nvSpPr>
            <p:cNvPr id="1033" name="Slide Number Placeholder 3"/>
            <p:cNvSpPr txBox="1">
              <a:spLocks/>
            </p:cNvSpPr>
            <p:nvPr/>
          </p:nvSpPr>
          <p:spPr bwMode="auto">
            <a:xfrm>
              <a:off x="6499225" y="6300788"/>
              <a:ext cx="190500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fld id="{189AFF8D-F1CC-4FBD-ADEA-8901F325806E}" type="slidenum">
                <a:rPr lang="en-US" sz="1400">
                  <a:solidFill>
                    <a:srgbClr val="000000"/>
                  </a:solidFill>
                  <a:cs typeface="Arial" charset="0"/>
                </a:rPr>
                <a:pPr algn="r" eaLnBrk="0" hangingPunct="0"/>
                <a:t>5</a:t>
              </a:fld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5020822" y="4118281"/>
              <a:ext cx="4358230" cy="72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Trebuchet MS" pitchFamily="34" charset="0"/>
                </a:rPr>
                <a:t>Collaboration tools </a:t>
              </a:r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for exchanging analyses and </a:t>
              </a:r>
              <a:r>
                <a:rPr lang="en-US" dirty="0" smtClean="0">
                  <a:solidFill>
                    <a:srgbClr val="000000"/>
                  </a:solidFill>
                  <a:latin typeface="Trebuchet MS" pitchFamily="34" charset="0"/>
                </a:rPr>
                <a:t>other </a:t>
              </a:r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information </a:t>
              </a:r>
            </a:p>
          </p:txBody>
        </p:sp>
        <p:pic>
          <p:nvPicPr>
            <p:cNvPr id="1035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11276" y="4891463"/>
              <a:ext cx="2667000" cy="166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6" name="Picture 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57928" y="5232785"/>
              <a:ext cx="2286000" cy="169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17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New: Data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524000"/>
            <a:ext cx="7816850" cy="47651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792069"/>
            <a:ext cx="1828800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Data catalog entries for the data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1828800" y="2299901"/>
            <a:ext cx="2133600" cy="292487"/>
          </a:xfrm>
          <a:prstGeom prst="straightConnector1">
            <a:avLst/>
          </a:prstGeom>
          <a:ln w="4445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6400800" y="1905000"/>
            <a:ext cx="990600" cy="685800"/>
          </a:xfrm>
          <a:prstGeom prst="straightConnector1">
            <a:avLst/>
          </a:prstGeom>
          <a:ln w="4445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53200" y="1295400"/>
            <a:ext cx="259080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Data access points for the data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Data Table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524000"/>
            <a:ext cx="7816850" cy="4765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62200"/>
            <a:ext cx="129540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Filter by variable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1295400" y="2716143"/>
            <a:ext cx="914400" cy="408057"/>
          </a:xfrm>
          <a:prstGeom prst="straightConnector1">
            <a:avLst/>
          </a:prstGeom>
          <a:ln w="4445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71600" y="2133600"/>
            <a:ext cx="1600200" cy="457200"/>
          </a:xfrm>
          <a:prstGeom prst="straightConnector1">
            <a:avLst/>
          </a:prstGeom>
          <a:ln w="4445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2806700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this month:  Simple Subset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 numCol="2"/>
          <a:lstStyle/>
          <a:p>
            <a:r>
              <a:rPr lang="en-US" dirty="0" err="1" smtClean="0"/>
              <a:t>Subsetting</a:t>
            </a:r>
            <a:r>
              <a:rPr lang="en-US" dirty="0" smtClean="0"/>
              <a:t> today:</a:t>
            </a:r>
          </a:p>
          <a:p>
            <a:pPr lvl="1"/>
            <a:r>
              <a:rPr lang="en-US" dirty="0" smtClean="0"/>
              <a:t>Locate data center</a:t>
            </a:r>
          </a:p>
          <a:p>
            <a:pPr lvl="1"/>
            <a:r>
              <a:rPr lang="en-US" dirty="0" smtClean="0"/>
              <a:t>Learn data center search tool</a:t>
            </a:r>
          </a:p>
          <a:p>
            <a:pPr lvl="1"/>
            <a:r>
              <a:rPr lang="en-US" dirty="0" smtClean="0"/>
              <a:t>Search for datasets</a:t>
            </a:r>
          </a:p>
          <a:p>
            <a:pPr lvl="1"/>
            <a:r>
              <a:rPr lang="en-US" dirty="0" smtClean="0"/>
              <a:t>Search for files</a:t>
            </a:r>
          </a:p>
          <a:p>
            <a:pPr lvl="1"/>
            <a:r>
              <a:rPr lang="en-US" dirty="0" smtClean="0"/>
              <a:t>Select files</a:t>
            </a:r>
          </a:p>
          <a:p>
            <a:pPr lvl="1"/>
            <a:r>
              <a:rPr lang="en-US" dirty="0" smtClean="0"/>
              <a:t>Add files to shopping cart</a:t>
            </a:r>
          </a:p>
          <a:p>
            <a:pPr lvl="1"/>
            <a:r>
              <a:rPr lang="en-US" dirty="0" smtClean="0"/>
              <a:t>Specify </a:t>
            </a:r>
            <a:r>
              <a:rPr lang="en-US" dirty="0" err="1" smtClean="0"/>
              <a:t>subsetting</a:t>
            </a:r>
            <a:r>
              <a:rPr lang="en-US" dirty="0" smtClean="0"/>
              <a:t> criteria</a:t>
            </a:r>
          </a:p>
          <a:p>
            <a:pPr lvl="1"/>
            <a:r>
              <a:rPr lang="en-US" dirty="0" smtClean="0"/>
              <a:t>Request Subsets</a:t>
            </a:r>
            <a:endParaRPr lang="en-US" dirty="0"/>
          </a:p>
          <a:p>
            <a:r>
              <a:rPr lang="en-US" dirty="0" smtClean="0"/>
              <a:t>Simple Subset Wizard</a:t>
            </a:r>
          </a:p>
          <a:p>
            <a:pPr lvl="1"/>
            <a:r>
              <a:rPr lang="en-US" strike="sngStrik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Locate data center</a:t>
            </a:r>
          </a:p>
          <a:p>
            <a:pPr lvl="1"/>
            <a:r>
              <a:rPr lang="en-US" strike="sngStrik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Learn data center search tool</a:t>
            </a:r>
          </a:p>
          <a:p>
            <a:pPr lvl="1"/>
            <a:r>
              <a:rPr lang="en-US" dirty="0"/>
              <a:t>Search for datasets</a:t>
            </a:r>
          </a:p>
          <a:p>
            <a:pPr lvl="1"/>
            <a:r>
              <a:rPr lang="en-US" strike="sngStrike" dirty="0">
                <a:solidFill>
                  <a:srgbClr val="B3B3B3"/>
                </a:solidFill>
              </a:rPr>
              <a:t>Search for files</a:t>
            </a:r>
          </a:p>
          <a:p>
            <a:pPr lvl="1"/>
            <a:r>
              <a:rPr lang="en-US" strike="sngStrike" dirty="0">
                <a:solidFill>
                  <a:srgbClr val="B3B3B3"/>
                </a:solidFill>
              </a:rPr>
              <a:t>Select files</a:t>
            </a:r>
          </a:p>
          <a:p>
            <a:pPr lvl="1"/>
            <a:r>
              <a:rPr lang="en-US" strike="sngStrike" dirty="0">
                <a:solidFill>
                  <a:srgbClr val="B3B3B3"/>
                </a:solidFill>
              </a:rPr>
              <a:t>Add files to shopping cart</a:t>
            </a:r>
          </a:p>
          <a:p>
            <a:pPr lvl="1"/>
            <a:r>
              <a:rPr lang="en-US" dirty="0"/>
              <a:t>Specify </a:t>
            </a:r>
            <a:r>
              <a:rPr lang="en-US" dirty="0" err="1"/>
              <a:t>subsetting</a:t>
            </a:r>
            <a:r>
              <a:rPr lang="en-US" dirty="0"/>
              <a:t> criteria</a:t>
            </a:r>
          </a:p>
          <a:p>
            <a:pPr lvl="1"/>
            <a:r>
              <a:rPr lang="en-US" dirty="0"/>
              <a:t>Request </a:t>
            </a:r>
            <a:r>
              <a:rPr lang="en-US" dirty="0" smtClean="0"/>
              <a:t>Subsets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544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i="1" dirty="0" smtClean="0">
                <a:solidFill>
                  <a:srgbClr val="FF0000"/>
                </a:solidFill>
              </a:rPr>
              <a:t>Currently promoting to Operations</a:t>
            </a:r>
            <a:endParaRPr lang="en-US" i="1" dirty="0">
              <a:solidFill>
                <a:srgbClr val="FF0000"/>
              </a:solidFill>
            </a:endParaRPr>
          </a:p>
          <a:p>
            <a:pPr lvl="1" algn="ctr"/>
            <a:r>
              <a:rPr lang="en-US" i="1" dirty="0">
                <a:solidFill>
                  <a:srgbClr val="FF0000"/>
                </a:solidFill>
              </a:rPr>
              <a:t>Will be available from ACP home page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24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this month:  Simple Subset Wizard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Group on Information Systems and Services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32549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8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8391</TotalTime>
  <Words>824</Words>
  <Application>Microsoft Macintosh PowerPoint</Application>
  <PresentationFormat>On-screen Show (4:3)</PresentationFormat>
  <Paragraphs>146</Paragraphs>
  <Slides>17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Photo Editor Photo</vt:lpstr>
      <vt:lpstr>CEOS Atmospheric  Composition Portal (ACP)   </vt:lpstr>
      <vt:lpstr>ACP Mission Statement</vt:lpstr>
      <vt:lpstr>ACP Technical Team</vt:lpstr>
      <vt:lpstr>ACP at the Intersection of  Atmospheric and Information Sciences</vt:lpstr>
      <vt:lpstr>Features of the ACP Framework </vt:lpstr>
      <vt:lpstr>New: Data Table</vt:lpstr>
      <vt:lpstr>New: Data Table</vt:lpstr>
      <vt:lpstr>Coming this month:  Simple Subset Wizard</vt:lpstr>
      <vt:lpstr>Coming this month:  Simple Subset Wizard</vt:lpstr>
      <vt:lpstr>Planned: Multi-sensor Data Synergy Advisor</vt:lpstr>
      <vt:lpstr>Planned: Multi-sensor Data Synergy Advisor</vt:lpstr>
      <vt:lpstr>Planned: Multi-sensor Data Synergy Advisor</vt:lpstr>
      <vt:lpstr>Planned: Multi-sensor Data Synergy Advisor</vt:lpstr>
      <vt:lpstr>Planned: MDSA KnowledgeBase for Ozone</vt:lpstr>
      <vt:lpstr>Populating the Knowledge Base</vt:lpstr>
      <vt:lpstr>ACP Collaborations in Progress</vt:lpstr>
      <vt:lpstr>Need your input on:</vt:lpstr>
    </vt:vector>
  </TitlesOfParts>
  <Company>NESDIS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NOAA</dc:creator>
  <cp:lastModifiedBy>Christopher Lynnes</cp:lastModifiedBy>
  <cp:revision>159</cp:revision>
  <dcterms:created xsi:type="dcterms:W3CDTF">2012-04-18T19:11:24Z</dcterms:created>
  <dcterms:modified xsi:type="dcterms:W3CDTF">2012-04-18T19:11:49Z</dcterms:modified>
</cp:coreProperties>
</file>