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4" r:id="rId2"/>
    <p:sldMasterId id="2147483766" r:id="rId3"/>
  </p:sldMasterIdLst>
  <p:notesMasterIdLst>
    <p:notesMasterId r:id="rId19"/>
  </p:notesMasterIdLst>
  <p:sldIdLst>
    <p:sldId id="424" r:id="rId4"/>
    <p:sldId id="402" r:id="rId5"/>
    <p:sldId id="351" r:id="rId6"/>
    <p:sldId id="399" r:id="rId7"/>
    <p:sldId id="423" r:id="rId8"/>
    <p:sldId id="417" r:id="rId9"/>
    <p:sldId id="416" r:id="rId10"/>
    <p:sldId id="414" r:id="rId11"/>
    <p:sldId id="412" r:id="rId12"/>
    <p:sldId id="422" r:id="rId13"/>
    <p:sldId id="418" r:id="rId14"/>
    <p:sldId id="420" r:id="rId15"/>
    <p:sldId id="419" r:id="rId16"/>
    <p:sldId id="408" r:id="rId17"/>
    <p:sldId id="415" r:id="rId18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867" autoAdjust="0"/>
  </p:normalViewPr>
  <p:slideViewPr>
    <p:cSldViewPr>
      <p:cViewPr varScale="1">
        <p:scale>
          <a:sx n="67" d="100"/>
          <a:sy n="67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6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6F55-5B35-4665-9873-BABDFC61208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BE514-A7AD-42F2-A6BF-8DFDFA55E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3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UNEP/WMO O3 Assessment</a:t>
            </a:r>
            <a:r>
              <a:rPr lang="en-GB" baseline="0" dirty="0" smtClean="0"/>
              <a:t> as motivation: Link between ozone and climate change; no error bar on the observations; due to prevailing (model) biases everything is normalised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E514-A7AD-42F2-A6BF-8DFDFA55ED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system is highly coupled: We cannot look at ozone in isolation.</a:t>
            </a:r>
            <a:r>
              <a:rPr lang="en-GB" baseline="0" dirty="0" smtClean="0"/>
              <a:t> We need good observations (reanalysis data) of temperature and winds (circulation) as well. Therefore the examples will try to link meteorology and ozone.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E514-A7AD-42F2-A6BF-8DFDFA55ED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E514-A7AD-42F2-A6BF-8DFDFA55ED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Point: Variability and uncertainty – both are not very well quantified. We are limited by the number of observed years and by the length of our model integrations. We are currently planning longer,</a:t>
            </a:r>
            <a:r>
              <a:rPr lang="en-GB" baseline="0" dirty="0" smtClean="0"/>
              <a:t> well specified time-slice integrations to address this in the model.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E514-A7AD-42F2-A6BF-8DFDFA55ED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could also be illustrated with numerous papers using CTMs – but</a:t>
            </a:r>
            <a:r>
              <a:rPr lang="en-GB" baseline="0" dirty="0" smtClean="0"/>
              <a:t> I am coming from a CCM perspective ... ;-)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E514-A7AD-42F2-A6BF-8DFDFA55ED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trace is part of the summary figure in O3A.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E514-A7AD-42F2-A6BF-8DFDFA55ED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Number of </a:t>
            </a:r>
            <a:r>
              <a:rPr lang="en-GB" dirty="0" err="1" smtClean="0"/>
              <a:t>gridpoints</a:t>
            </a:r>
            <a:r>
              <a:rPr lang="en-GB" dirty="0" smtClean="0"/>
              <a:t> globally: N48: 2x48=96 in longitude; 1.5x48=72 in latitude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E514-A7AD-42F2-A6BF-8DFDFA55ED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2DDA-E035-4200-9AAA-AF0738DFC0A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22A2-BC42-4ACD-803A-46918F8A0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2DDA-E035-4200-9AAA-AF0738DFC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22A2-BC42-4ACD-803A-46918F8A0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899643"/>
          </a:xfrm>
        </p:spPr>
        <p:txBody>
          <a:bodyPr>
            <a:normAutofit fontScale="90000"/>
          </a:bodyPr>
          <a:lstStyle/>
          <a:p>
            <a:r>
              <a:rPr lang="en-US" dirty="0"/>
              <a:t>A European </a:t>
            </a:r>
            <a:r>
              <a:rPr lang="en-US" dirty="0" err="1"/>
              <a:t>modelling</a:t>
            </a:r>
            <a:r>
              <a:rPr lang="en-US" dirty="0"/>
              <a:t> view on </a:t>
            </a:r>
            <a:r>
              <a:rPr lang="en-US" dirty="0"/>
              <a:t>(</a:t>
            </a:r>
            <a:r>
              <a:rPr lang="en-US" dirty="0" smtClean="0"/>
              <a:t>total) </a:t>
            </a:r>
            <a:r>
              <a:rPr lang="en-US" dirty="0"/>
              <a:t>ozone data set usage within climate models 	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Braesicke</a:t>
            </a:r>
            <a:endParaRPr lang="en-US" dirty="0" smtClean="0"/>
          </a:p>
          <a:p>
            <a:r>
              <a:rPr lang="en-US" dirty="0" smtClean="0"/>
              <a:t>University of Cambridge, UK</a:t>
            </a:r>
            <a:endParaRPr lang="en-US" dirty="0" smtClean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720" y="6021288"/>
            <a:ext cx="9032875" cy="719138"/>
            <a:chOff x="32" y="3840"/>
            <a:chExt cx="5690" cy="453"/>
          </a:xfrm>
        </p:grpSpPr>
        <p:pic>
          <p:nvPicPr>
            <p:cNvPr id="7" name="Picture 13" descr="NCAS_national_centr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639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Useful Statement 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 smtClean="0"/>
              <a:t>While, the importance of dynamical influences on ozone trends has been recognised for some time, the difficulties in quantifying the impact has led to </a:t>
            </a:r>
            <a:r>
              <a:rPr lang="en-GB" b="1" dirty="0" smtClean="0">
                <a:solidFill>
                  <a:srgbClr val="FF0000"/>
                </a:solidFill>
              </a:rPr>
              <a:t>past trends being generally attributed to halogen chemistry </a:t>
            </a:r>
            <a:r>
              <a:rPr lang="en-GB" dirty="0" smtClean="0">
                <a:solidFill>
                  <a:srgbClr val="FF0000"/>
                </a:solidFill>
              </a:rPr>
              <a:t>with an implicit assumption that any uncertainties resulting from interannual changes in dynamics are adequately represented in the </a:t>
            </a:r>
            <a:r>
              <a:rPr lang="en-GB" b="1" dirty="0" smtClean="0">
                <a:solidFill>
                  <a:srgbClr val="FF0000"/>
                </a:solidFill>
              </a:rPr>
              <a:t>error bars </a:t>
            </a:r>
            <a:r>
              <a:rPr lang="en-GB" dirty="0" smtClean="0">
                <a:solidFill>
                  <a:srgbClr val="FF0000"/>
                </a:solidFill>
              </a:rPr>
              <a:t>associated with the trend estimates.</a:t>
            </a:r>
            <a:r>
              <a:rPr lang="en-GB" dirty="0" smtClean="0"/>
              <a:t> This assumption holds as long as the underlying dynamical behaviour (and variability) does not change over the period under consideration. </a:t>
            </a:r>
            <a:r>
              <a:rPr lang="en-GB" dirty="0" smtClean="0">
                <a:solidFill>
                  <a:srgbClr val="FF0000"/>
                </a:solidFill>
              </a:rPr>
              <a:t>However, </a:t>
            </a:r>
            <a:r>
              <a:rPr lang="en-GB" b="1" dirty="0" smtClean="0">
                <a:solidFill>
                  <a:srgbClr val="FF0000"/>
                </a:solidFill>
              </a:rPr>
              <a:t>if changes are occurring on decadal timescales, then this no longer holds true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GB" dirty="0" smtClean="0"/>
              <a:t>Harris et al., Ann. </a:t>
            </a:r>
            <a:r>
              <a:rPr lang="en-GB" dirty="0" err="1" smtClean="0"/>
              <a:t>Geophys</a:t>
            </a:r>
            <a:r>
              <a:rPr lang="en-GB" dirty="0" smtClean="0"/>
              <a:t>., 2008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Dynamical Trends</a:t>
            </a:r>
            <a:endParaRPr lang="en-US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684008" y="908720"/>
            <a:ext cx="7920000" cy="5256583"/>
            <a:chOff x="125760" y="1412777"/>
            <a:chExt cx="7920000" cy="52565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686" t="2045" r="2340" b="7687"/>
            <a:stretch>
              <a:fillRect/>
            </a:stretch>
          </p:blipFill>
          <p:spPr bwMode="auto">
            <a:xfrm>
              <a:off x="125760" y="1412777"/>
              <a:ext cx="7920000" cy="205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2599" t="3642" r="7460" b="3642"/>
            <a:stretch>
              <a:fillRect/>
            </a:stretch>
          </p:blipFill>
          <p:spPr bwMode="auto">
            <a:xfrm>
              <a:off x="3174295" y="3429360"/>
              <a:ext cx="4610769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427984" y="6034935"/>
            <a:ext cx="2923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Braesicke and Pyle, GRL, 2003</a:t>
            </a:r>
          </a:p>
          <a:p>
            <a:r>
              <a:rPr lang="en-GB" sz="1600" dirty="0" smtClean="0"/>
              <a:t>Braesicke and Pyle, QJRMS, 2004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331640" y="1296055"/>
            <a:ext cx="5688632" cy="1368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51520" y="2996952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FF0000"/>
                </a:solidFill>
              </a:rPr>
              <a:t>Midwinter vortex strength and high latitude total ozone are highly correlated.</a:t>
            </a:r>
          </a:p>
          <a:p>
            <a:pPr algn="just"/>
            <a:r>
              <a:rPr lang="en-GB" dirty="0" smtClean="0"/>
              <a:t>Successive years with similar dynamical conditions can induce a trend – in this example a number of subsequent strong vortex years produces a negative midwinter trend in total ozone.</a:t>
            </a:r>
          </a:p>
          <a:p>
            <a:pPr algn="just"/>
            <a:r>
              <a:rPr lang="en-GB" b="1" dirty="0" smtClean="0"/>
              <a:t>Requirement:</a:t>
            </a:r>
            <a:r>
              <a:rPr lang="en-GB" dirty="0" smtClean="0"/>
              <a:t> Improved high latitude coverage during winter.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07191" y="908720"/>
            <a:ext cx="7929618" cy="5310260"/>
            <a:chOff x="607191" y="908720"/>
            <a:chExt cx="7929618" cy="5310260"/>
          </a:xfrm>
        </p:grpSpPr>
        <p:pic>
          <p:nvPicPr>
            <p:cNvPr id="20" name="Picture 19" descr="recov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6809" y="908720"/>
              <a:ext cx="4860000" cy="2887413"/>
            </a:xfrm>
            <a:prstGeom prst="rect">
              <a:avLst/>
            </a:prstGeom>
          </p:spPr>
        </p:pic>
        <p:pic>
          <p:nvPicPr>
            <p:cNvPr id="21" name="Picture 20" descr="toms_overlay.jpg"/>
            <p:cNvPicPr>
              <a:picLocks noChangeAspect="1"/>
            </p:cNvPicPr>
            <p:nvPr/>
          </p:nvPicPr>
          <p:blipFill>
            <a:blip r:embed="rId4" cstate="print"/>
            <a:srcRect t="4948"/>
            <a:stretch>
              <a:fillRect/>
            </a:stretch>
          </p:blipFill>
          <p:spPr>
            <a:xfrm>
              <a:off x="3672811" y="3474444"/>
              <a:ext cx="4860000" cy="274453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3458497" y="3460796"/>
              <a:ext cx="4572032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7191" y="1123034"/>
              <a:ext cx="30368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/>
                  </a:solidFill>
                </a:rPr>
                <a:t>UKCA modelled O3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/>
                  </a:solidFill>
                </a:rPr>
                <a:t>1960-2099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/>
                  </a:solidFill>
                </a:rPr>
                <a:t>(with HADGEM SSTs)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7191" y="3551926"/>
              <a:ext cx="30003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/>
                  </a:solidFill>
                </a:rPr>
                <a:t>TOMS observed O3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/>
                  </a:solidFill>
                </a:rPr>
                <a:t>1978-2005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/>
                  </a:solidFill>
                </a:rPr>
                <a:t>NIMBUS7 +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/>
                  </a:solidFill>
                </a:rPr>
                <a:t>METEOR3 +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/>
                  </a:solidFill>
                </a:rPr>
                <a:t>Earth Probe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678629" y="3551926"/>
              <a:ext cx="2880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27587" y="1123034"/>
              <a:ext cx="2880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stealth" w="lg" len="lg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Chemical Trends/Climate Change</a:t>
            </a:r>
            <a:endParaRPr lang="en-US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3059832" y="610694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Ozone values vary with the total halogen amount; but climate change modifies the recovery/return of ozone values.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 and 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 smtClean="0"/>
              <a:t>We need continuous, precise, drift free observations of (total) ozone, with good temporal and spatial coverage, to</a:t>
            </a:r>
          </a:p>
          <a:p>
            <a:pPr lvl="1" algn="just"/>
            <a:r>
              <a:rPr lang="en-GB" dirty="0" smtClean="0"/>
              <a:t>Quantify natural variability </a:t>
            </a:r>
          </a:p>
          <a:p>
            <a:pPr lvl="1" algn="just"/>
            <a:r>
              <a:rPr lang="en-GB" dirty="0" smtClean="0"/>
              <a:t>Attribute ozone changes</a:t>
            </a:r>
          </a:p>
          <a:p>
            <a:pPr lvl="1" algn="just"/>
            <a:r>
              <a:rPr lang="en-GB" dirty="0" smtClean="0"/>
              <a:t>Assess trends (dynamical/chemical)</a:t>
            </a:r>
          </a:p>
          <a:p>
            <a:pPr algn="just"/>
            <a:r>
              <a:rPr lang="en-GB" dirty="0" smtClean="0"/>
              <a:t>The current efforts in merging data sets across sensors are extremely important; looking into the future it would be desirable to minimise discrepancies between future sensors (admittedly very hard to do)</a:t>
            </a:r>
          </a:p>
          <a:p>
            <a:pPr algn="just"/>
            <a:r>
              <a:rPr lang="en-GB" dirty="0" smtClean="0"/>
              <a:t>The interpretation of measurements requires high quality meteorological data and long climate model integrations – close links to the operational weather centres and climate research institutions are important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720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2353604" y="2828836"/>
            <a:ext cx="44367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You!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UMUKCA Chemistry-Climate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00B0F0"/>
                </a:solidFill>
              </a:rPr>
              <a:t>UMUKCA</a:t>
            </a:r>
            <a:r>
              <a:rPr lang="en-GB" dirty="0" smtClean="0"/>
              <a:t> is</a:t>
            </a:r>
          </a:p>
          <a:p>
            <a:r>
              <a:rPr lang="en-GB" dirty="0" smtClean="0"/>
              <a:t>based on the Met Offices Unified Model (</a:t>
            </a:r>
            <a:r>
              <a:rPr lang="en-GB" dirty="0" smtClean="0">
                <a:solidFill>
                  <a:srgbClr val="00B0F0"/>
                </a:solidFill>
              </a:rPr>
              <a:t>UM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grid point model (N48,96,216,320; L60,85), non-hydrostatic, hybrid sigma-height vertical coordinate, includes physical parameterisations for weather forecasts and climate projections (</a:t>
            </a:r>
            <a:r>
              <a:rPr lang="en-GB" dirty="0" smtClean="0">
                <a:solidFill>
                  <a:srgbClr val="92D050"/>
                </a:solidFill>
              </a:rPr>
              <a:t>was v6.1 for </a:t>
            </a:r>
            <a:r>
              <a:rPr lang="en-GB" dirty="0" err="1" smtClean="0">
                <a:solidFill>
                  <a:srgbClr val="92D050"/>
                </a:solidFill>
              </a:rPr>
              <a:t>CCMVal</a:t>
            </a:r>
            <a:r>
              <a:rPr lang="en-GB" dirty="0" smtClean="0">
                <a:solidFill>
                  <a:srgbClr val="92D050"/>
                </a:solidFill>
              </a:rPr>
              <a:t>; now v7.3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</a:t>
            </a:r>
            <a:r>
              <a:rPr lang="en-GB" dirty="0" smtClean="0">
                <a:solidFill>
                  <a:srgbClr val="00B0F0"/>
                </a:solidFill>
              </a:rPr>
              <a:t> UK</a:t>
            </a:r>
            <a:r>
              <a:rPr lang="en-GB" dirty="0" smtClean="0"/>
              <a:t>’s community chemistry-climate model</a:t>
            </a:r>
          </a:p>
          <a:p>
            <a:r>
              <a:rPr lang="en-GB" dirty="0" smtClean="0"/>
              <a:t>the climate model can be ‘nudged’ with reanalysis data (ERA-Interim)</a:t>
            </a:r>
            <a:endParaRPr lang="en-US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Che</a:t>
            </a:r>
            <a:r>
              <a:rPr lang="en-GB" dirty="0" smtClean="0">
                <a:solidFill>
                  <a:srgbClr val="00B0F0"/>
                </a:solidFill>
              </a:rPr>
              <a:t>mistry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tratospheric, </a:t>
            </a:r>
            <a:r>
              <a:rPr lang="en-GB" dirty="0" smtClean="0">
                <a:solidFill>
                  <a:srgbClr val="FF0000"/>
                </a:solidFill>
              </a:rPr>
              <a:t>T</a:t>
            </a:r>
            <a:r>
              <a:rPr lang="en-GB" dirty="0" smtClean="0"/>
              <a:t>ropospheric, </a:t>
            </a:r>
            <a:r>
              <a:rPr lang="en-GB" dirty="0" err="1" smtClean="0">
                <a:solidFill>
                  <a:srgbClr val="FF0000"/>
                </a:solidFill>
              </a:rPr>
              <a:t>CheST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ASAD with Newton-</a:t>
            </a:r>
            <a:r>
              <a:rPr lang="en-GB" dirty="0" err="1" smtClean="0"/>
              <a:t>Raphson</a:t>
            </a:r>
            <a:r>
              <a:rPr lang="en-GB" dirty="0" smtClean="0"/>
              <a:t> solver &amp; Fast-</a:t>
            </a:r>
            <a:r>
              <a:rPr lang="en-GB" dirty="0" err="1" smtClean="0"/>
              <a:t>Jx</a:t>
            </a:r>
            <a:r>
              <a:rPr lang="en-GB" dirty="0" smtClean="0"/>
              <a:t> photolysis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Aerosol</a:t>
            </a:r>
            <a:r>
              <a:rPr lang="en-GB" dirty="0" smtClean="0"/>
              <a:t>: modal scheme (</a:t>
            </a:r>
            <a:r>
              <a:rPr lang="en-GB" dirty="0" smtClean="0">
                <a:solidFill>
                  <a:srgbClr val="92D050"/>
                </a:solidFill>
              </a:rPr>
              <a:t>prescribed for </a:t>
            </a:r>
            <a:r>
              <a:rPr lang="en-GB" dirty="0" err="1" smtClean="0">
                <a:solidFill>
                  <a:srgbClr val="92D050"/>
                </a:solidFill>
              </a:rPr>
              <a:t>CCMVal</a:t>
            </a:r>
            <a:r>
              <a:rPr lang="en-GB" dirty="0" smtClean="0"/>
              <a:t>)</a:t>
            </a:r>
          </a:p>
          <a:p>
            <a:r>
              <a:rPr lang="en-GB" dirty="0" smtClean="0"/>
              <a:t>UKCA is part of the UM ESM setup (Ocean, Biosphere (Vegetation), Cryosphere, etc.)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720" y="602128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527631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11663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WMO/UNEP Scientific Assessment of Ozone Depletion 2010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466743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solidFill>
                  <a:prstClr val="black"/>
                </a:solidFill>
              </a:rPr>
              <a:t>“There is now new and stronger evidence of the effect of </a:t>
            </a:r>
            <a:r>
              <a:rPr lang="en-GB" sz="1600" dirty="0" smtClean="0">
                <a:solidFill>
                  <a:srgbClr val="FF0000"/>
                </a:solidFill>
              </a:rPr>
              <a:t>stratospheric ozone changes </a:t>
            </a:r>
            <a:r>
              <a:rPr lang="en-GB" sz="1600" dirty="0" smtClean="0">
                <a:solidFill>
                  <a:prstClr val="black"/>
                </a:solidFill>
              </a:rPr>
              <a:t>on Earth’s surface climate, and of the effects of </a:t>
            </a:r>
            <a:r>
              <a:rPr lang="en-GB" sz="1600" dirty="0" smtClean="0">
                <a:solidFill>
                  <a:srgbClr val="FF0000"/>
                </a:solidFill>
              </a:rPr>
              <a:t>climate change </a:t>
            </a:r>
            <a:r>
              <a:rPr lang="en-GB" sz="1600" dirty="0" smtClean="0">
                <a:solidFill>
                  <a:prstClr val="black"/>
                </a:solidFill>
              </a:rPr>
              <a:t>on stratospheric ozone. These results are an important part of the new assessment of the depletion of the ozone layer presented here.”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95" y="1124744"/>
            <a:ext cx="1762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ed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5310" y="188640"/>
            <a:ext cx="6473381" cy="54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3325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http://montreal-protocol.org/Assessment_Panels/SAP/Scientific_Assessment_2010/index.shtml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44624"/>
            <a:ext cx="311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UNEP/WMO O3A 2010: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7" name="Picture 13" descr="NCAS_national_centr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131840" y="6095037"/>
            <a:ext cx="532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O3A:</a:t>
            </a:r>
            <a:r>
              <a:rPr lang="en-GB" dirty="0" smtClean="0"/>
              <a:t> Ozone Assessment – Scientific Assessment of Ozone Depletion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Ozone Challenges (Examples)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Do we capture/know the mean state?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Quantifying natural variability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Winter eddy heat flux and ozone change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Ozone loss and volume of polar stratospheric clouds (PSCs)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Attributing ozone changes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Mt Pinatubo eruption and ozone change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Determining trends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Dynamical versus chemical trends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7740352" y="2074496"/>
            <a:ext cx="850448" cy="3816424"/>
            <a:chOff x="7740352" y="2060848"/>
            <a:chExt cx="850448" cy="3816424"/>
          </a:xfrm>
        </p:grpSpPr>
        <p:sp>
          <p:nvSpPr>
            <p:cNvPr id="8" name="Right Brace 7"/>
            <p:cNvSpPr/>
            <p:nvPr/>
          </p:nvSpPr>
          <p:spPr>
            <a:xfrm>
              <a:off x="7740352" y="2060848"/>
              <a:ext cx="360040" cy="3816424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7035118" y="3704582"/>
              <a:ext cx="2588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Interdependent!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NCAS_national_centr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" y="6067448"/>
            <a:ext cx="29972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BIAS_to3_mm.jpg"/>
          <p:cNvPicPr>
            <a:picLocks noChangeAspect="1"/>
          </p:cNvPicPr>
          <p:nvPr/>
        </p:nvPicPr>
        <p:blipFill>
          <a:blip r:embed="rId3" cstate="print"/>
          <a:srcRect l="47572" t="7345" r="5966" b="6031"/>
          <a:stretch>
            <a:fillRect/>
          </a:stretch>
        </p:blipFill>
        <p:spPr>
          <a:xfrm>
            <a:off x="4984796" y="3357352"/>
            <a:ext cx="3475636" cy="3240000"/>
          </a:xfrm>
          <a:prstGeom prst="rect">
            <a:avLst/>
          </a:prstGeom>
        </p:spPr>
      </p:pic>
      <p:pic>
        <p:nvPicPr>
          <p:cNvPr id="13" name="Picture 12" descr="gome_o3clim_60N60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762" y="576064"/>
            <a:ext cx="3600000" cy="2816842"/>
          </a:xfrm>
          <a:prstGeom prst="rect">
            <a:avLst/>
          </a:prstGeom>
        </p:spPr>
      </p:pic>
      <p:pic>
        <p:nvPicPr>
          <p:cNvPr id="14" name="Picture 13" descr="tbias_o3clim_60N60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6226" y="576064"/>
            <a:ext cx="3600000" cy="2816842"/>
          </a:xfrm>
          <a:prstGeom prst="rect">
            <a:avLst/>
          </a:prstGeom>
        </p:spPr>
      </p:pic>
      <p:pic>
        <p:nvPicPr>
          <p:cNvPr id="10" name="Picture 9" descr="GOME2010_mm.jpg"/>
          <p:cNvPicPr>
            <a:picLocks noChangeAspect="1"/>
          </p:cNvPicPr>
          <p:nvPr/>
        </p:nvPicPr>
        <p:blipFill>
          <a:blip r:embed="rId6" cstate="print"/>
          <a:srcRect l="47249" t="7875" r="5501" b="5501"/>
          <a:stretch>
            <a:fillRect/>
          </a:stretch>
        </p:blipFill>
        <p:spPr>
          <a:xfrm>
            <a:off x="755576" y="3357352"/>
            <a:ext cx="3534546" cy="324000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119" y="6067448"/>
            <a:ext cx="6254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7624" y="116632"/>
            <a:ext cx="313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GOME Observations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16632"/>
            <a:ext cx="2963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UMUKCA </a:t>
            </a:r>
            <a:r>
              <a:rPr lang="en-GB" sz="2800" dirty="0" err="1" smtClean="0"/>
              <a:t>Timeslice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52549" y="1541798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Latitude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629014" y="1541798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Latitude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371703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PDF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607408" y="371703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PDF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540345" y="2850138"/>
            <a:ext cx="590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Characterising Ozone Distributions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23528" y="332656"/>
            <a:ext cx="5929412" cy="5760000"/>
            <a:chOff x="2123728" y="980728"/>
            <a:chExt cx="5040560" cy="48965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43" t="2700" r="4662" b="5501"/>
            <a:stretch>
              <a:fillRect/>
            </a:stretch>
          </p:blipFill>
          <p:spPr bwMode="auto">
            <a:xfrm>
              <a:off x="2123728" y="980728"/>
              <a:ext cx="504056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667" t="6832" r="4001" b="2662"/>
            <a:stretch>
              <a:fillRect/>
            </a:stretch>
          </p:blipFill>
          <p:spPr bwMode="auto">
            <a:xfrm>
              <a:off x="2123728" y="3429000"/>
              <a:ext cx="504056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3861702" y="6093296"/>
            <a:ext cx="236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Weber et al., ACP, 2011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04220" y="476672"/>
            <a:ext cx="26602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Even though models are generally able to capture the observed relationship between </a:t>
            </a:r>
            <a:r>
              <a:rPr lang="en-GB" sz="2000" dirty="0" smtClean="0">
                <a:solidFill>
                  <a:srgbClr val="FF0000"/>
                </a:solidFill>
              </a:rPr>
              <a:t>winter eddy heat</a:t>
            </a:r>
            <a:r>
              <a:rPr lang="en-GB" sz="2000" dirty="0" smtClean="0"/>
              <a:t> flux and </a:t>
            </a:r>
            <a:r>
              <a:rPr lang="en-GB" sz="2000" dirty="0" smtClean="0">
                <a:solidFill>
                  <a:srgbClr val="FF0000"/>
                </a:solidFill>
              </a:rPr>
              <a:t>ozone change</a:t>
            </a:r>
            <a:r>
              <a:rPr lang="en-GB" sz="2000" dirty="0" smtClean="0"/>
              <a:t>, questions about the compactness and slope of the relationship remain.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b="1" dirty="0" smtClean="0">
                <a:solidFill>
                  <a:srgbClr val="FF0000"/>
                </a:solidFill>
              </a:rPr>
              <a:t>Biases</a:t>
            </a:r>
            <a:r>
              <a:rPr lang="en-GB" sz="2000" dirty="0" smtClean="0">
                <a:solidFill>
                  <a:srgbClr val="FF0000"/>
                </a:solidFill>
              </a:rPr>
              <a:t>, both in models and observations, are still a challenge.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A better quantitative understanding of how the mechanism works is still required.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Quantifying Natural Variability</a:t>
            </a:r>
            <a:endParaRPr lang="en-US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719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7597" t="6175" r="2751" b="696"/>
          <a:stretch>
            <a:fillRect/>
          </a:stretch>
        </p:blipFill>
        <p:spPr bwMode="auto">
          <a:xfrm>
            <a:off x="120786" y="1283048"/>
            <a:ext cx="5171294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64089" y="1268760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NH O3 Loss and Temp. Variability</a:t>
            </a:r>
          </a:p>
          <a:p>
            <a:endParaRPr lang="en-GB" b="1" dirty="0" smtClean="0"/>
          </a:p>
          <a:p>
            <a:r>
              <a:rPr lang="en-GB" b="1" dirty="0" smtClean="0"/>
              <a:t>Observations:</a:t>
            </a:r>
          </a:p>
          <a:p>
            <a:r>
              <a:rPr lang="en-GB" dirty="0" smtClean="0"/>
              <a:t>Rex et al., GRL, 2003</a:t>
            </a:r>
          </a:p>
          <a:p>
            <a:r>
              <a:rPr lang="en-GB" b="1" dirty="0" smtClean="0"/>
              <a:t>UM with parameterised stratospheric chemistry:</a:t>
            </a:r>
          </a:p>
          <a:p>
            <a:r>
              <a:rPr lang="en-GB" dirty="0" smtClean="0"/>
              <a:t>Pyle, Braesicke and </a:t>
            </a:r>
            <a:r>
              <a:rPr lang="en-GB" dirty="0" err="1" smtClean="0"/>
              <a:t>Zeng</a:t>
            </a:r>
            <a:r>
              <a:rPr lang="en-GB" dirty="0" smtClean="0"/>
              <a:t>, Faraday Discuss., 2005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All meteorological conditions are used and the data are binned; this produces the error bars – each data point represents at least four model years – </a:t>
            </a:r>
            <a:r>
              <a:rPr lang="en-GB" dirty="0" smtClean="0">
                <a:solidFill>
                  <a:srgbClr val="FF0000"/>
                </a:solidFill>
              </a:rPr>
              <a:t>accounting for variability properly requires long (expensive) model integrations and </a:t>
            </a:r>
            <a:r>
              <a:rPr lang="en-GB" b="1" dirty="0" smtClean="0">
                <a:solidFill>
                  <a:srgbClr val="FF0000"/>
                </a:solidFill>
              </a:rPr>
              <a:t>high quality measurements over many years</a:t>
            </a:r>
            <a:r>
              <a:rPr lang="en-GB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6093296"/>
            <a:ext cx="442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Aside:</a:t>
            </a:r>
            <a:r>
              <a:rPr lang="en-GB" dirty="0" smtClean="0"/>
              <a:t> This (old) model version had less ozone loss per PSC volume than observed 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560" r="1508"/>
          <a:stretch>
            <a:fillRect/>
          </a:stretch>
        </p:blipFill>
        <p:spPr bwMode="auto">
          <a:xfrm>
            <a:off x="3491880" y="1052736"/>
            <a:ext cx="5328592" cy="5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 smtClean="0"/>
              <a:t>Mount Pinatubo and </a:t>
            </a:r>
            <a:r>
              <a:rPr lang="en-GB" dirty="0" err="1" smtClean="0"/>
              <a:t>Strat</a:t>
            </a:r>
            <a:r>
              <a:rPr lang="en-GB" dirty="0" smtClean="0"/>
              <a:t>. O3</a:t>
            </a:r>
            <a:endParaRPr lang="en-GB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720" y="6067448"/>
            <a:ext cx="9032875" cy="719138"/>
            <a:chOff x="32" y="3840"/>
            <a:chExt cx="5690" cy="453"/>
          </a:xfrm>
        </p:grpSpPr>
        <p:pic>
          <p:nvPicPr>
            <p:cNvPr id="5" name="Picture 13" descr="NCAS_national_centre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23528" y="4005064"/>
            <a:ext cx="3024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eruption column of Mount Pinatubo on June 12, 1991, three days before the main eruption.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6680" y="982469"/>
            <a:ext cx="3147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Aerosol:</a:t>
            </a:r>
          </a:p>
          <a:p>
            <a:r>
              <a:rPr lang="en-GB" dirty="0" smtClean="0"/>
              <a:t>Can be </a:t>
            </a:r>
            <a:r>
              <a:rPr lang="en-GB" dirty="0" smtClean="0">
                <a:solidFill>
                  <a:srgbClr val="FF0000"/>
                </a:solidFill>
              </a:rPr>
              <a:t>modelled</a:t>
            </a:r>
            <a:r>
              <a:rPr lang="en-GB" dirty="0" smtClean="0"/>
              <a:t> or </a:t>
            </a:r>
            <a:r>
              <a:rPr lang="en-GB" dirty="0" smtClean="0">
                <a:solidFill>
                  <a:srgbClr val="FF0000"/>
                </a:solidFill>
              </a:rPr>
              <a:t>prescribed</a:t>
            </a:r>
            <a:r>
              <a:rPr lang="en-GB" dirty="0" smtClean="0"/>
              <a:t>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 smtClean="0"/>
              <a:t>Attribution of O3 changes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8856" y="1044425"/>
            <a:ext cx="3933268" cy="5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17" tIns="50360" rIns="100717" bIns="503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>
                <a:solidFill>
                  <a:srgbClr val="000000"/>
                </a:solidFill>
              </a:rPr>
              <a:t>“Global Ozone” (</a:t>
            </a:r>
            <a:r>
              <a:rPr lang="en-GB" sz="2600" dirty="0" smtClean="0">
                <a:solidFill>
                  <a:srgbClr val="000000"/>
                </a:solidFill>
              </a:rPr>
              <a:t>60°S-60°N</a:t>
            </a:r>
            <a:r>
              <a:rPr lang="en-GB" sz="2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0947" y="4869160"/>
            <a:ext cx="8703036" cy="124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17" tIns="50360" rIns="100717" bIns="503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70C0"/>
                </a:solidFill>
              </a:rPr>
              <a:t>Ozone lost due to chemistry on aerosols (model only).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Residual (dynamical) ozone variation (observation and model).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0000"/>
                </a:solidFill>
              </a:rPr>
              <a:t>QBO proxy (can account for most of the residual).</a:t>
            </a:r>
          </a:p>
        </p:txBody>
      </p:sp>
      <p:pic>
        <p:nvPicPr>
          <p:cNvPr id="7" name="Picture 7" descr="C:\Documents and Settings\Peter Braesicke\Desktop\SPARC2008\figures\ws5f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78" y="1442888"/>
            <a:ext cx="4304144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3822149"/>
            <a:ext cx="4584505" cy="83098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cs typeface="Tahoma" pitchFamily="34" charset="0"/>
              </a:rPr>
              <a:t>Telford et al., ACP, 2009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Recently: Impact of the Pinatubo Eruption on Isoprene;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Sarychev eruption (Jim Haywood, Met Office)</a:t>
            </a:r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1438362"/>
            <a:ext cx="4392488" cy="47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17" tIns="50360" rIns="100717" bIns="503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Application of nudged UMUKCA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720" y="6067448"/>
            <a:ext cx="9032875" cy="719138"/>
            <a:chOff x="32" y="3840"/>
            <a:chExt cx="5690" cy="453"/>
          </a:xfrm>
        </p:grpSpPr>
        <p:pic>
          <p:nvPicPr>
            <p:cNvPr id="11" name="Picture 13" descr="NCAS_national_centre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" y="3840"/>
              <a:ext cx="18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8" y="3840"/>
              <a:ext cx="394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572000" y="2348880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Nudged UMUKCA: </a:t>
            </a:r>
          </a:p>
          <a:p>
            <a:r>
              <a:rPr lang="en-GB" sz="2000" dirty="0" smtClean="0"/>
              <a:t>Relaxation assimilation of ECMWF horizontal winds and temperatures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1047</Words>
  <Application>Microsoft Office PowerPoint</Application>
  <PresentationFormat>On-screen Show (4:3)</PresentationFormat>
  <Paragraphs>106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10_Office Theme</vt:lpstr>
      <vt:lpstr>3_Office Theme</vt:lpstr>
      <vt:lpstr>A European modelling view on (total) ozone data set usage within climate models   </vt:lpstr>
      <vt:lpstr>PowerPoint Presentation</vt:lpstr>
      <vt:lpstr>PowerPoint Presentation</vt:lpstr>
      <vt:lpstr>Ozone Challenges (Examples)</vt:lpstr>
      <vt:lpstr>PowerPoint Presentation</vt:lpstr>
      <vt:lpstr>PowerPoint Presentation</vt:lpstr>
      <vt:lpstr>Quantifying Natural Variability</vt:lpstr>
      <vt:lpstr>Mount Pinatubo and Strat. O3</vt:lpstr>
      <vt:lpstr>Attribution of O3 changes</vt:lpstr>
      <vt:lpstr>A Useful Statement ...</vt:lpstr>
      <vt:lpstr>Dynamical Trends</vt:lpstr>
      <vt:lpstr>Chemical Trends/Climate Change</vt:lpstr>
      <vt:lpstr>Summary and Conclusion</vt:lpstr>
      <vt:lpstr>PowerPoint Presentation</vt:lpstr>
      <vt:lpstr>UMUKCA Chemistry-Climate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B.</dc:title>
  <dc:creator>Peter Braesicke</dc:creator>
  <cp:lastModifiedBy>Michel Van Roozendael</cp:lastModifiedBy>
  <cp:revision>159</cp:revision>
  <dcterms:created xsi:type="dcterms:W3CDTF">2010-09-13T16:01:10Z</dcterms:created>
  <dcterms:modified xsi:type="dcterms:W3CDTF">2012-04-19T13:08:42Z</dcterms:modified>
</cp:coreProperties>
</file>