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6" r:id="rId1"/>
  </p:sldMasterIdLst>
  <p:notesMasterIdLst>
    <p:notesMasterId r:id="rId24"/>
  </p:notesMasterIdLst>
  <p:handoutMasterIdLst>
    <p:handoutMasterId r:id="rId25"/>
  </p:handoutMasterIdLst>
  <p:sldIdLst>
    <p:sldId id="408" r:id="rId2"/>
    <p:sldId id="462" r:id="rId3"/>
    <p:sldId id="468" r:id="rId4"/>
    <p:sldId id="463" r:id="rId5"/>
    <p:sldId id="461" r:id="rId6"/>
    <p:sldId id="464" r:id="rId7"/>
    <p:sldId id="465" r:id="rId8"/>
    <p:sldId id="466" r:id="rId9"/>
    <p:sldId id="442" r:id="rId10"/>
    <p:sldId id="447" r:id="rId11"/>
    <p:sldId id="444" r:id="rId12"/>
    <p:sldId id="446" r:id="rId13"/>
    <p:sldId id="448" r:id="rId14"/>
    <p:sldId id="470" r:id="rId15"/>
    <p:sldId id="471" r:id="rId16"/>
    <p:sldId id="472" r:id="rId17"/>
    <p:sldId id="473" r:id="rId18"/>
    <p:sldId id="453" r:id="rId19"/>
    <p:sldId id="474" r:id="rId20"/>
    <p:sldId id="456" r:id="rId21"/>
    <p:sldId id="429" r:id="rId22"/>
    <p:sldId id="469" r:id="rId23"/>
  </p:sldIdLst>
  <p:sldSz cx="9906000" cy="6858000" type="A4"/>
  <p:notesSz cx="6805613" cy="9944100"/>
  <p:defaultTextStyle>
    <a:defPPr>
      <a:defRPr lang="en-US"/>
    </a:defPPr>
    <a:lvl1pPr algn="l" rtl="0" eaLnBrk="0" fontAlgn="base" hangingPunct="0">
      <a:lnSpc>
        <a:spcPct val="119000"/>
      </a:lnSpc>
      <a:spcBef>
        <a:spcPct val="20000"/>
      </a:spcBef>
      <a:spcAft>
        <a:spcPct val="0"/>
      </a:spcAft>
      <a:buClr>
        <a:schemeClr val="accent1"/>
      </a:buClr>
      <a:buChar char="•"/>
      <a:defRPr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119000"/>
      </a:lnSpc>
      <a:spcBef>
        <a:spcPct val="20000"/>
      </a:spcBef>
      <a:spcAft>
        <a:spcPct val="0"/>
      </a:spcAft>
      <a:buClr>
        <a:schemeClr val="accent1"/>
      </a:buClr>
      <a:buChar char="•"/>
      <a:defRPr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119000"/>
      </a:lnSpc>
      <a:spcBef>
        <a:spcPct val="20000"/>
      </a:spcBef>
      <a:spcAft>
        <a:spcPct val="0"/>
      </a:spcAft>
      <a:buClr>
        <a:schemeClr val="accent1"/>
      </a:buClr>
      <a:buChar char="•"/>
      <a:defRPr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119000"/>
      </a:lnSpc>
      <a:spcBef>
        <a:spcPct val="20000"/>
      </a:spcBef>
      <a:spcAft>
        <a:spcPct val="0"/>
      </a:spcAft>
      <a:buClr>
        <a:schemeClr val="accent1"/>
      </a:buClr>
      <a:buChar char="•"/>
      <a:defRPr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119000"/>
      </a:lnSpc>
      <a:spcBef>
        <a:spcPct val="20000"/>
      </a:spcBef>
      <a:spcAft>
        <a:spcPct val="0"/>
      </a:spcAft>
      <a:buClr>
        <a:schemeClr val="accent1"/>
      </a:buClr>
      <a:buChar char="•"/>
      <a:defRPr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8D"/>
    <a:srgbClr val="FDC82F"/>
    <a:srgbClr val="00549F"/>
    <a:srgbClr val="0098DB"/>
    <a:srgbClr val="D0103A"/>
    <a:srgbClr val="008542"/>
    <a:srgbClr val="00006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91985" autoAdjust="0"/>
  </p:normalViewPr>
  <p:slideViewPr>
    <p:cSldViewPr snapToGrid="0">
      <p:cViewPr>
        <p:scale>
          <a:sx n="70" d="100"/>
          <a:sy n="70" d="100"/>
        </p:scale>
        <p:origin x="-1164" y="-84"/>
      </p:cViewPr>
      <p:guideLst>
        <p:guide orient="horz" pos="2496"/>
        <p:guide pos="4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82" tIns="45840" rIns="91682" bIns="45840" numCol="1" anchor="t" anchorCtr="0" compatLnSpc="1">
            <a:prstTxWarp prst="textNoShape">
              <a:avLst/>
            </a:prstTxWarp>
          </a:bodyPr>
          <a:lstStyle>
            <a:lvl1pPr defTabSz="915988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82" tIns="45840" rIns="91682" bIns="45840" numCol="1" anchor="t" anchorCtr="0" compatLnSpc="1">
            <a:prstTxWarp prst="textNoShape">
              <a:avLst/>
            </a:prstTxWarp>
          </a:bodyPr>
          <a:lstStyle>
            <a:lvl1pPr algn="r" defTabSz="915988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625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82" tIns="45840" rIns="91682" bIns="45840" numCol="1" anchor="b" anchorCtr="0" compatLnSpc="1">
            <a:prstTxWarp prst="textNoShape">
              <a:avLst/>
            </a:prstTxWarp>
          </a:bodyPr>
          <a:lstStyle>
            <a:lvl1pPr defTabSz="915988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5625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82" tIns="45840" rIns="91682" bIns="45840" numCol="1" anchor="b" anchorCtr="0" compatLnSpc="1">
            <a:prstTxWarp prst="textNoShape">
              <a:avLst/>
            </a:prstTxWarp>
          </a:bodyPr>
          <a:lstStyle>
            <a:lvl1pPr algn="r" defTabSz="915988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16646C7-DE6F-4311-ACA8-2E1F069993A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3811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49" tIns="44175" rIns="88349" bIns="44175" numCol="1" anchor="t" anchorCtr="0" compatLnSpc="1">
            <a:prstTxWarp prst="textNoShape">
              <a:avLst/>
            </a:prstTxWarp>
          </a:bodyPr>
          <a:lstStyle>
            <a:lvl1pPr defTabSz="884238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1913" y="0"/>
            <a:ext cx="2921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49" tIns="44175" rIns="88349" bIns="44175" numCol="1" anchor="t" anchorCtr="0" compatLnSpc="1">
            <a:prstTxWarp prst="textNoShape">
              <a:avLst/>
            </a:prstTxWarp>
          </a:bodyPr>
          <a:lstStyle>
            <a:lvl1pPr algn="r" defTabSz="884238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D8D88552-2F53-4C88-AC4F-B7F0347CD948}" type="datetimeFigureOut">
              <a:rPr lang="en-US"/>
              <a:pPr>
                <a:defRPr/>
              </a:pPr>
              <a:t>4/19/2012</a:t>
            </a:fld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0413" y="739775"/>
            <a:ext cx="534670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6300" y="4738688"/>
            <a:ext cx="5040313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49" tIns="44175" rIns="88349" bIns="441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7375"/>
            <a:ext cx="2922588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49" tIns="44175" rIns="88349" bIns="44175" numCol="1" anchor="b" anchorCtr="0" compatLnSpc="1">
            <a:prstTxWarp prst="textNoShape">
              <a:avLst/>
            </a:prstTxWarp>
          </a:bodyPr>
          <a:lstStyle>
            <a:lvl1pPr defTabSz="884238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1913" y="9477375"/>
            <a:ext cx="29210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49" tIns="44175" rIns="88349" bIns="44175" numCol="1" anchor="b" anchorCtr="0" compatLnSpc="1">
            <a:prstTxWarp prst="textNoShape">
              <a:avLst/>
            </a:prstTxWarp>
          </a:bodyPr>
          <a:lstStyle>
            <a:lvl1pPr algn="r" defTabSz="884238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BF481DD5-7B03-41A2-AEA9-B1EF0CA41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6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5105" indent="-286579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6315" indent="-229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4841" indent="-229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63366" indent="-2292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21892" indent="-22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80418" indent="-22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38944" indent="-22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97470" indent="-22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09AC93-4C11-46E9-842C-1B5886AB842B}" type="slidenum">
              <a:rPr lang="en-US">
                <a:solidFill>
                  <a:prstClr val="black"/>
                </a:solidFill>
                <a:latin typeface="Arial" pitchFamily="34" charset="0"/>
              </a:rPr>
              <a:pPr eaLnBrk="1" hangingPunct="1"/>
              <a:t>2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6125"/>
            <a:ext cx="5386387" cy="3729038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68974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03052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5802" y="188913"/>
            <a:ext cx="2323438" cy="6119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2046" y="188913"/>
            <a:ext cx="6808656" cy="6119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19043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22" y="188913"/>
            <a:ext cx="8139773" cy="862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2048" y="1444625"/>
            <a:ext cx="4566047" cy="486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3193" y="1444625"/>
            <a:ext cx="4566046" cy="486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66459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22" y="188913"/>
            <a:ext cx="8139773" cy="862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046" y="1444625"/>
            <a:ext cx="9297194" cy="235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046" y="3952875"/>
            <a:ext cx="9297194" cy="235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002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02287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6781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048" y="1444625"/>
            <a:ext cx="4566047" cy="486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3193" y="1444625"/>
            <a:ext cx="4566046" cy="486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86763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56860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34019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471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7729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7109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906000" cy="11811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fr-BE" b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046" y="1444625"/>
            <a:ext cx="9297194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31922" y="188913"/>
            <a:ext cx="8139773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pic>
        <p:nvPicPr>
          <p:cNvPr id="1029" name="Picture 5" descr="ozone_CCI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393" y="-25400"/>
            <a:ext cx="1222771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53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rgbClr val="00338D"/>
          </a:solidFill>
          <a:latin typeface="+mn-lt"/>
          <a:ea typeface="+mn-ea"/>
          <a:cs typeface="+mn-cs"/>
        </a:defRPr>
      </a:lvl1pPr>
      <a:lvl2pPr marL="1227138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SzPct val="80000"/>
        <a:buChar char="•"/>
        <a:defRPr b="1">
          <a:solidFill>
            <a:srgbClr val="00338D"/>
          </a:solidFill>
          <a:latin typeface="+mn-lt"/>
        </a:defRPr>
      </a:lvl2pPr>
      <a:lvl3pPr marL="1825625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rgbClr val="00338D"/>
          </a:solidFill>
          <a:latin typeface="+mn-lt"/>
        </a:defRPr>
      </a:lvl3pPr>
      <a:lvl4pPr marL="2424113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rgbClr val="00338D"/>
          </a:solidFill>
          <a:latin typeface="+mn-lt"/>
        </a:defRPr>
      </a:lvl4pPr>
      <a:lvl5pPr marL="3022600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rgbClr val="00338D"/>
          </a:solidFill>
          <a:latin typeface="+mn-lt"/>
        </a:defRPr>
      </a:lvl5pPr>
      <a:lvl6pPr marL="3479800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rgbClr val="00338D"/>
          </a:solidFill>
          <a:latin typeface="+mn-lt"/>
        </a:defRPr>
      </a:lvl6pPr>
      <a:lvl7pPr marL="3937000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rgbClr val="00338D"/>
          </a:solidFill>
          <a:latin typeface="+mn-lt"/>
        </a:defRPr>
      </a:lvl7pPr>
      <a:lvl8pPr marL="4394200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rgbClr val="00338D"/>
          </a:solidFill>
          <a:latin typeface="+mn-lt"/>
        </a:defRPr>
      </a:lvl8pPr>
      <a:lvl9pPr marL="4851400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rgbClr val="00338D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4"/>
          <p:cNvSpPr>
            <a:spLocks noGrp="1" noChangeArrowheads="1"/>
          </p:cNvSpPr>
          <p:nvPr>
            <p:ph type="ctrTitle"/>
          </p:nvPr>
        </p:nvSpPr>
        <p:spPr>
          <a:xfrm>
            <a:off x="701387" y="1385449"/>
            <a:ext cx="8420100" cy="2147455"/>
          </a:xfrm>
          <a:prstGeom prst="roundRect">
            <a:avLst>
              <a:gd name="adj" fmla="val 16667"/>
            </a:avLst>
          </a:prstGeom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>
                <a:solidFill>
                  <a:srgbClr val="00338D"/>
                </a:solidFill>
              </a:rPr>
              <a:t>Total ozone </a:t>
            </a:r>
            <a:r>
              <a:rPr lang="en-US" sz="3200" dirty="0" smtClean="0">
                <a:solidFill>
                  <a:srgbClr val="00338D"/>
                </a:solidFill>
              </a:rPr>
              <a:t>algorithms developments for </a:t>
            </a:r>
            <a:r>
              <a:rPr lang="en-US" sz="3200" dirty="0">
                <a:solidFill>
                  <a:srgbClr val="00338D"/>
                </a:solidFill>
              </a:rPr>
              <a:t>GOME, SCIAMACHY and GOME-2 as part of the ESA </a:t>
            </a:r>
            <a:r>
              <a:rPr lang="en-US" sz="3200" dirty="0" err="1">
                <a:solidFill>
                  <a:srgbClr val="00338D"/>
                </a:solidFill>
              </a:rPr>
              <a:t>Ozone_cci</a:t>
            </a:r>
            <a:r>
              <a:rPr lang="en-US" sz="3200" dirty="0">
                <a:solidFill>
                  <a:srgbClr val="00338D"/>
                </a:solidFill>
              </a:rPr>
              <a:t> project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49927" y="3844635"/>
            <a:ext cx="7412181" cy="1752600"/>
          </a:xfrm>
        </p:spPr>
        <p:txBody>
          <a:bodyPr/>
          <a:lstStyle/>
          <a:p>
            <a:pPr>
              <a:lnSpc>
                <a:spcPct val="109000"/>
              </a:lnSpc>
            </a:pPr>
            <a:r>
              <a:rPr lang="en-GB" sz="2000" dirty="0">
                <a:solidFill>
                  <a:schemeClr val="tx1"/>
                </a:solidFill>
              </a:rPr>
              <a:t>M. Van </a:t>
            </a:r>
            <a:r>
              <a:rPr lang="en-GB" sz="2000" dirty="0" err="1" smtClean="0">
                <a:solidFill>
                  <a:schemeClr val="tx1"/>
                </a:solidFill>
              </a:rPr>
              <a:t>Roozendael</a:t>
            </a:r>
            <a:r>
              <a:rPr lang="en-GB" sz="2000" dirty="0" smtClean="0">
                <a:solidFill>
                  <a:schemeClr val="tx1"/>
                </a:solidFill>
              </a:rPr>
              <a:t>, C</a:t>
            </a:r>
            <a:r>
              <a:rPr lang="en-GB" sz="2000" dirty="0">
                <a:solidFill>
                  <a:schemeClr val="tx1"/>
                </a:solidFill>
              </a:rPr>
              <a:t>. </a:t>
            </a:r>
            <a:r>
              <a:rPr lang="en-GB" sz="2000" dirty="0" err="1">
                <a:solidFill>
                  <a:schemeClr val="tx1"/>
                </a:solidFill>
              </a:rPr>
              <a:t>Lerot</a:t>
            </a:r>
            <a:r>
              <a:rPr lang="en-GB" sz="2000" dirty="0">
                <a:solidFill>
                  <a:schemeClr val="tx1"/>
                </a:solidFill>
              </a:rPr>
              <a:t>, </a:t>
            </a:r>
            <a:r>
              <a:rPr lang="en-GB" sz="2000" dirty="0" smtClean="0">
                <a:solidFill>
                  <a:schemeClr val="tx1"/>
                </a:solidFill>
              </a:rPr>
              <a:t>J.-C. </a:t>
            </a:r>
            <a:r>
              <a:rPr lang="en-GB" sz="2000" dirty="0" smtClean="0">
                <a:solidFill>
                  <a:schemeClr val="tx1"/>
                </a:solidFill>
              </a:rPr>
              <a:t>Lambert, </a:t>
            </a:r>
            <a:r>
              <a:rPr lang="en-GB" sz="2000" dirty="0" smtClean="0">
                <a:solidFill>
                  <a:schemeClr val="tx1"/>
                </a:solidFill>
              </a:rPr>
              <a:t>D</a:t>
            </a:r>
            <a:r>
              <a:rPr lang="en-GB" sz="2000" dirty="0" smtClean="0">
                <a:solidFill>
                  <a:schemeClr val="tx1"/>
                </a:solidFill>
              </a:rPr>
              <a:t>. </a:t>
            </a:r>
            <a:r>
              <a:rPr lang="en-GB" sz="2000" dirty="0">
                <a:solidFill>
                  <a:schemeClr val="tx1"/>
                </a:solidFill>
              </a:rPr>
              <a:t>Loyola, M. </a:t>
            </a:r>
            <a:r>
              <a:rPr lang="en-GB" sz="2000" dirty="0" err="1" smtClean="0">
                <a:solidFill>
                  <a:schemeClr val="tx1"/>
                </a:solidFill>
              </a:rPr>
              <a:t>Coldewey-Egber</a:t>
            </a:r>
            <a:r>
              <a:rPr lang="en-GB" sz="2000" dirty="0" smtClean="0">
                <a:solidFill>
                  <a:schemeClr val="tx1"/>
                </a:solidFill>
              </a:rPr>
              <a:t>, R</a:t>
            </a:r>
            <a:r>
              <a:rPr lang="en-GB" sz="2000" dirty="0">
                <a:solidFill>
                  <a:schemeClr val="tx1"/>
                </a:solidFill>
              </a:rPr>
              <a:t>. </a:t>
            </a:r>
            <a:r>
              <a:rPr lang="en-GB" sz="2000" dirty="0" err="1" smtClean="0">
                <a:solidFill>
                  <a:schemeClr val="tx1"/>
                </a:solidFill>
              </a:rPr>
              <a:t>Spurr</a:t>
            </a:r>
            <a:r>
              <a:rPr lang="en-GB" sz="2000" dirty="0" smtClean="0">
                <a:solidFill>
                  <a:schemeClr val="tx1"/>
                </a:solidFill>
              </a:rPr>
              <a:t>, D. </a:t>
            </a:r>
            <a:r>
              <a:rPr lang="en-GB" sz="2000" dirty="0" err="1" smtClean="0">
                <a:solidFill>
                  <a:schemeClr val="tx1"/>
                </a:solidFill>
              </a:rPr>
              <a:t>Balis</a:t>
            </a:r>
            <a:r>
              <a:rPr lang="en-GB" sz="2000" dirty="0" smtClean="0">
                <a:solidFill>
                  <a:schemeClr val="tx1"/>
                </a:solidFill>
              </a:rPr>
              <a:t>, </a:t>
            </a:r>
            <a:r>
              <a:rPr lang="en-GB" sz="2000" dirty="0" smtClean="0">
                <a:solidFill>
                  <a:schemeClr val="tx1"/>
                </a:solidFill>
              </a:rPr>
              <a:t>M.L. </a:t>
            </a:r>
            <a:r>
              <a:rPr lang="en-GB" sz="2000" dirty="0" err="1" smtClean="0">
                <a:solidFill>
                  <a:schemeClr val="tx1"/>
                </a:solidFill>
              </a:rPr>
              <a:t>Koukouli</a:t>
            </a:r>
            <a:r>
              <a:rPr lang="en-GB" sz="2000" dirty="0" smtClean="0">
                <a:solidFill>
                  <a:schemeClr val="tx1"/>
                </a:solidFill>
              </a:rPr>
              <a:t>, C. </a:t>
            </a:r>
            <a:r>
              <a:rPr lang="en-GB" sz="2000" dirty="0" err="1" smtClean="0">
                <a:solidFill>
                  <a:schemeClr val="tx1"/>
                </a:solidFill>
              </a:rPr>
              <a:t>Zehner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endParaRPr lang="en-GB" sz="2000" dirty="0">
              <a:solidFill>
                <a:schemeClr val="tx1"/>
              </a:solidFill>
            </a:endParaRPr>
          </a:p>
          <a:p>
            <a:pPr>
              <a:lnSpc>
                <a:spcPct val="109000"/>
              </a:lnSpc>
            </a:pPr>
            <a:endParaRPr lang="en-GB" sz="1800" dirty="0">
              <a:solidFill>
                <a:schemeClr val="tx1"/>
              </a:solidFill>
            </a:endParaRPr>
          </a:p>
          <a:p>
            <a:pPr>
              <a:lnSpc>
                <a:spcPct val="109000"/>
              </a:lnSpc>
            </a:pPr>
            <a:r>
              <a:rPr lang="en-GB" b="0" i="1" dirty="0" smtClean="0">
                <a:solidFill>
                  <a:schemeClr val="tx1"/>
                </a:solidFill>
              </a:rPr>
              <a:t>CEOS ACC-8, </a:t>
            </a:r>
            <a:r>
              <a:rPr lang="en-GB" b="0" i="1" dirty="0">
                <a:solidFill>
                  <a:schemeClr val="tx1"/>
                </a:solidFill>
              </a:rPr>
              <a:t>18-19 April 2012, Columbia, MD</a:t>
            </a:r>
            <a:endParaRPr lang="en-US" b="0" i="1" dirty="0">
              <a:solidFill>
                <a:schemeClr val="tx1"/>
              </a:solidFill>
            </a:endParaRPr>
          </a:p>
        </p:txBody>
      </p:sp>
      <p:pic>
        <p:nvPicPr>
          <p:cNvPr id="4" name="Picture 13" descr="logo_DL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833" y="6017420"/>
            <a:ext cx="774412" cy="62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rts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600" y="6042135"/>
            <a:ext cx="734750" cy="66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logo-bira_iasb-20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44" y="6017420"/>
            <a:ext cx="1453689" cy="65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esa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201" y="6130665"/>
            <a:ext cx="4067175" cy="50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574" y="6083032"/>
            <a:ext cx="859559" cy="63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 txBox="1">
            <a:spLocks noChangeArrowheads="1"/>
          </p:cNvSpPr>
          <p:nvPr/>
        </p:nvSpPr>
        <p:spPr bwMode="auto">
          <a:xfrm>
            <a:off x="0" y="169863"/>
            <a:ext cx="99060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sz="3000" dirty="0">
                <a:latin typeface="Verdana" pitchFamily="34" charset="0"/>
              </a:rPr>
              <a:t>Soft-calibration of level-1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sz="3000" dirty="0" err="1" smtClean="0">
                <a:latin typeface="Verdana" pitchFamily="34" charset="0"/>
              </a:rPr>
              <a:t>reflectances</a:t>
            </a:r>
            <a:r>
              <a:rPr lang="en-GB" sz="3000" dirty="0">
                <a:latin typeface="Verdana" pitchFamily="34" charset="0"/>
              </a:rPr>
              <a:t>: method</a:t>
            </a:r>
            <a:endParaRPr lang="en-GB" sz="3000" dirty="0"/>
          </a:p>
        </p:txBody>
      </p:sp>
      <p:pic>
        <p:nvPicPr>
          <p:cNvPr id="1536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26" y="2578100"/>
            <a:ext cx="329247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4" name="Group 11"/>
          <p:cNvGrpSpPr>
            <a:grpSpLocks/>
          </p:cNvGrpSpPr>
          <p:nvPr/>
        </p:nvGrpSpPr>
        <p:grpSpPr bwMode="auto">
          <a:xfrm>
            <a:off x="357188" y="1944690"/>
            <a:ext cx="2687637" cy="3735387"/>
            <a:chOff x="540772" y="2065702"/>
            <a:chExt cx="2689126" cy="3736257"/>
          </a:xfrm>
        </p:grpSpPr>
        <p:sp>
          <p:nvSpPr>
            <p:cNvPr id="6" name="Flowchart: Process 5"/>
            <p:cNvSpPr/>
            <p:nvPr/>
          </p:nvSpPr>
          <p:spPr>
            <a:xfrm>
              <a:off x="540772" y="2065702"/>
              <a:ext cx="1504195" cy="736772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r>
                <a:rPr lang="en-GB" dirty="0">
                  <a:solidFill>
                    <a:schemeClr val="tx1"/>
                  </a:solidFill>
                </a:rPr>
                <a:t>Extraction of L1 data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Flowchart: Process 8"/>
            <p:cNvSpPr/>
            <p:nvPr/>
          </p:nvSpPr>
          <p:spPr>
            <a:xfrm>
              <a:off x="540772" y="3564651"/>
              <a:ext cx="1504195" cy="738359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r>
                <a:rPr lang="en-GB" dirty="0">
                  <a:solidFill>
                    <a:schemeClr val="tx1"/>
                  </a:solidFill>
                </a:rPr>
                <a:t>Simulator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6" idx="2"/>
              <a:endCxn id="9" idx="0"/>
            </p:cNvCxnSpPr>
            <p:nvPr/>
          </p:nvCxnSpPr>
          <p:spPr>
            <a:xfrm flipH="1">
              <a:off x="1293664" y="2802474"/>
              <a:ext cx="0" cy="762177"/>
            </a:xfrm>
            <a:prstGeom prst="straightConnector1">
              <a:avLst/>
            </a:prstGeom>
            <a:ln w="28575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70" name="TextBox 10"/>
            <p:cNvSpPr txBox="1">
              <a:spLocks noChangeArrowheads="1"/>
            </p:cNvSpPr>
            <p:nvPr/>
          </p:nvSpPr>
          <p:spPr bwMode="auto">
            <a:xfrm>
              <a:off x="1312606" y="2900966"/>
              <a:ext cx="1607575" cy="566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b="1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b="1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b="1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b="1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buFontTx/>
                <a:buNone/>
              </a:pPr>
              <a:r>
                <a:rPr lang="en-GB" sz="1400" b="0">
                  <a:solidFill>
                    <a:schemeClr val="tx1"/>
                  </a:solidFill>
                </a:rPr>
                <a:t>Angles</a:t>
              </a:r>
            </a:p>
            <a:p>
              <a:pPr>
                <a:lnSpc>
                  <a:spcPct val="100000"/>
                </a:lnSpc>
                <a:buFontTx/>
                <a:buNone/>
              </a:pPr>
              <a:r>
                <a:rPr lang="en-GB" sz="1400" b="0">
                  <a:solidFill>
                    <a:schemeClr val="tx1"/>
                  </a:solidFill>
                </a:rPr>
                <a:t>Time, coordinates</a:t>
              </a:r>
              <a:endParaRPr lang="en-US" sz="1400" b="0">
                <a:solidFill>
                  <a:schemeClr val="tx1"/>
                </a:solidFill>
              </a:endParaRPr>
            </a:p>
          </p:txBody>
        </p:sp>
        <p:sp>
          <p:nvSpPr>
            <p:cNvPr id="14" name="Flowchart: Process 13"/>
            <p:cNvSpPr/>
            <p:nvPr/>
          </p:nvSpPr>
          <p:spPr>
            <a:xfrm>
              <a:off x="559833" y="5065187"/>
              <a:ext cx="1504195" cy="736772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r>
                <a:rPr lang="en-GB" dirty="0">
                  <a:solidFill>
                    <a:schemeClr val="tx1"/>
                  </a:solidFill>
                </a:rPr>
                <a:t>Aux. data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1312724" y="4303010"/>
              <a:ext cx="0" cy="762177"/>
            </a:xfrm>
            <a:prstGeom prst="straightConnector1">
              <a:avLst/>
            </a:prstGeom>
            <a:ln w="28575">
              <a:prstDash val="sysDash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73" name="TextBox 16"/>
            <p:cNvSpPr txBox="1">
              <a:spLocks noChangeArrowheads="1"/>
            </p:cNvSpPr>
            <p:nvPr/>
          </p:nvSpPr>
          <p:spPr bwMode="auto">
            <a:xfrm>
              <a:off x="1312606" y="4321409"/>
              <a:ext cx="1917292" cy="73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b="1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b="1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b="1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b="1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sz="1400" b="0">
                  <a:solidFill>
                    <a:schemeClr val="tx1"/>
                  </a:solidFill>
                </a:rPr>
                <a:t>Sonde O</a:t>
              </a:r>
              <a:r>
                <a:rPr lang="en-GB" sz="1400" b="0" baseline="-25000">
                  <a:solidFill>
                    <a:schemeClr val="tx1"/>
                  </a:solidFill>
                </a:rPr>
                <a:t>3</a:t>
              </a:r>
              <a:r>
                <a:rPr lang="en-GB" sz="1400" b="0">
                  <a:solidFill>
                    <a:schemeClr val="tx1"/>
                  </a:solidFill>
                </a:rPr>
                <a:t> profile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sz="1400" b="0">
                  <a:solidFill>
                    <a:schemeClr val="tx1"/>
                  </a:solidFill>
                </a:rPr>
                <a:t>Albedo and elevation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sz="1400" b="0">
                  <a:solidFill>
                    <a:schemeClr val="tx1"/>
                  </a:solidFill>
                </a:rPr>
                <a:t>Cloud parameters</a:t>
              </a:r>
              <a:endParaRPr lang="en-US" sz="1400" b="0">
                <a:solidFill>
                  <a:schemeClr val="tx1"/>
                </a:solidFill>
              </a:endParaRPr>
            </a:p>
          </p:txBody>
        </p:sp>
      </p:grpSp>
      <p:cxnSp>
        <p:nvCxnSpPr>
          <p:cNvPr id="19" name="Straight Arrow Connector 18"/>
          <p:cNvCxnSpPr>
            <a:stCxn id="6" idx="3"/>
          </p:cNvCxnSpPr>
          <p:nvPr/>
        </p:nvCxnSpPr>
        <p:spPr>
          <a:xfrm>
            <a:off x="1860551" y="2312988"/>
            <a:ext cx="1184275" cy="882650"/>
          </a:xfrm>
          <a:prstGeom prst="straightConnector1">
            <a:avLst/>
          </a:prstGeom>
          <a:ln w="34925">
            <a:solidFill>
              <a:srgbClr val="00549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3"/>
            <a:endCxn id="15363" idx="1"/>
          </p:cNvCxnSpPr>
          <p:nvPr/>
        </p:nvCxnSpPr>
        <p:spPr>
          <a:xfrm>
            <a:off x="1860551" y="3813175"/>
            <a:ext cx="1184275" cy="0"/>
          </a:xfrm>
          <a:prstGeom prst="straightConnector1">
            <a:avLst/>
          </a:prstGeom>
          <a:ln w="34925">
            <a:solidFill>
              <a:srgbClr val="00549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 txBox="1">
            <a:spLocks noChangeArrowheads="1"/>
          </p:cNvSpPr>
          <p:nvPr/>
        </p:nvSpPr>
        <p:spPr bwMode="auto">
          <a:xfrm>
            <a:off x="0" y="169863"/>
            <a:ext cx="99060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sz="3000" dirty="0">
                <a:latin typeface="Verdana" pitchFamily="34" charset="0"/>
              </a:rPr>
              <a:t>Soft-calibration of level-1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sz="3000" dirty="0" err="1" smtClean="0">
                <a:latin typeface="Verdana" pitchFamily="34" charset="0"/>
              </a:rPr>
              <a:t>reflectances</a:t>
            </a:r>
            <a:r>
              <a:rPr lang="en-GB" sz="3000" dirty="0">
                <a:latin typeface="Verdana" pitchFamily="34" charset="0"/>
              </a:rPr>
              <a:t>: method</a:t>
            </a:r>
            <a:endParaRPr lang="en-GB" sz="3000" dirty="0"/>
          </a:p>
        </p:txBody>
      </p:sp>
      <p:pic>
        <p:nvPicPr>
          <p:cNvPr id="16387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26" y="2578100"/>
            <a:ext cx="329247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8" name="Group 11"/>
          <p:cNvGrpSpPr>
            <a:grpSpLocks/>
          </p:cNvGrpSpPr>
          <p:nvPr/>
        </p:nvGrpSpPr>
        <p:grpSpPr bwMode="auto">
          <a:xfrm>
            <a:off x="357188" y="1944690"/>
            <a:ext cx="2687637" cy="3735387"/>
            <a:chOff x="540772" y="2065702"/>
            <a:chExt cx="2689126" cy="3736257"/>
          </a:xfrm>
        </p:grpSpPr>
        <p:sp>
          <p:nvSpPr>
            <p:cNvPr id="6" name="Flowchart: Process 5"/>
            <p:cNvSpPr/>
            <p:nvPr/>
          </p:nvSpPr>
          <p:spPr>
            <a:xfrm>
              <a:off x="540772" y="2065702"/>
              <a:ext cx="1504195" cy="736772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r>
                <a:rPr lang="en-GB" dirty="0">
                  <a:solidFill>
                    <a:schemeClr val="tx1"/>
                  </a:solidFill>
                </a:rPr>
                <a:t>Extraction of L1 data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Flowchart: Process 8"/>
            <p:cNvSpPr/>
            <p:nvPr/>
          </p:nvSpPr>
          <p:spPr>
            <a:xfrm>
              <a:off x="540772" y="3564651"/>
              <a:ext cx="1504195" cy="738359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r>
                <a:rPr lang="en-GB" dirty="0">
                  <a:solidFill>
                    <a:schemeClr val="tx1"/>
                  </a:solidFill>
                </a:rPr>
                <a:t>Simulator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6" idx="2"/>
              <a:endCxn id="9" idx="0"/>
            </p:cNvCxnSpPr>
            <p:nvPr/>
          </p:nvCxnSpPr>
          <p:spPr>
            <a:xfrm flipH="1">
              <a:off x="1293664" y="2802474"/>
              <a:ext cx="0" cy="762177"/>
            </a:xfrm>
            <a:prstGeom prst="straightConnector1">
              <a:avLst/>
            </a:prstGeom>
            <a:ln w="28575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96" name="TextBox 10"/>
            <p:cNvSpPr txBox="1">
              <a:spLocks noChangeArrowheads="1"/>
            </p:cNvSpPr>
            <p:nvPr/>
          </p:nvSpPr>
          <p:spPr bwMode="auto">
            <a:xfrm>
              <a:off x="1312606" y="2900966"/>
              <a:ext cx="1607575" cy="566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b="1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b="1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b="1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b="1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buFontTx/>
                <a:buNone/>
              </a:pPr>
              <a:r>
                <a:rPr lang="en-GB" sz="1400" b="0">
                  <a:solidFill>
                    <a:schemeClr val="tx1"/>
                  </a:solidFill>
                </a:rPr>
                <a:t>Angles</a:t>
              </a:r>
            </a:p>
            <a:p>
              <a:pPr>
                <a:lnSpc>
                  <a:spcPct val="100000"/>
                </a:lnSpc>
                <a:buFontTx/>
                <a:buNone/>
              </a:pPr>
              <a:r>
                <a:rPr lang="en-GB" sz="1400" b="0">
                  <a:solidFill>
                    <a:schemeClr val="tx1"/>
                  </a:solidFill>
                </a:rPr>
                <a:t>Time, coordinates</a:t>
              </a:r>
              <a:endParaRPr lang="en-US" sz="1400" b="0">
                <a:solidFill>
                  <a:schemeClr val="tx1"/>
                </a:solidFill>
              </a:endParaRPr>
            </a:p>
          </p:txBody>
        </p:sp>
        <p:sp>
          <p:nvSpPr>
            <p:cNvPr id="14" name="Flowchart: Process 13"/>
            <p:cNvSpPr/>
            <p:nvPr/>
          </p:nvSpPr>
          <p:spPr>
            <a:xfrm>
              <a:off x="559833" y="5065187"/>
              <a:ext cx="1504195" cy="736772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r>
                <a:rPr lang="en-GB" dirty="0">
                  <a:solidFill>
                    <a:schemeClr val="tx1"/>
                  </a:solidFill>
                </a:rPr>
                <a:t>Aux. data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1312724" y="4303010"/>
              <a:ext cx="0" cy="762177"/>
            </a:xfrm>
            <a:prstGeom prst="straightConnector1">
              <a:avLst/>
            </a:prstGeom>
            <a:ln w="28575">
              <a:prstDash val="sysDash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99" name="TextBox 16"/>
            <p:cNvSpPr txBox="1">
              <a:spLocks noChangeArrowheads="1"/>
            </p:cNvSpPr>
            <p:nvPr/>
          </p:nvSpPr>
          <p:spPr bwMode="auto">
            <a:xfrm>
              <a:off x="1312606" y="4321409"/>
              <a:ext cx="1917292" cy="73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b="1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b="1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b="1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b="1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sz="1400" b="0">
                  <a:solidFill>
                    <a:schemeClr val="tx1"/>
                  </a:solidFill>
                </a:rPr>
                <a:t>Sonde O</a:t>
              </a:r>
              <a:r>
                <a:rPr lang="en-GB" sz="1400" b="0" baseline="-25000">
                  <a:solidFill>
                    <a:schemeClr val="tx1"/>
                  </a:solidFill>
                </a:rPr>
                <a:t>3</a:t>
              </a:r>
              <a:r>
                <a:rPr lang="en-GB" sz="1400" b="0">
                  <a:solidFill>
                    <a:schemeClr val="tx1"/>
                  </a:solidFill>
                </a:rPr>
                <a:t> profile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sz="1400" b="0">
                  <a:solidFill>
                    <a:schemeClr val="tx1"/>
                  </a:solidFill>
                </a:rPr>
                <a:t>Albedo and elevation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sz="1400" b="0">
                  <a:solidFill>
                    <a:schemeClr val="tx1"/>
                  </a:solidFill>
                </a:rPr>
                <a:t>Cloud parameters</a:t>
              </a:r>
              <a:endParaRPr lang="en-US" sz="1400" b="0">
                <a:solidFill>
                  <a:schemeClr val="tx1"/>
                </a:solidFill>
              </a:endParaRPr>
            </a:p>
          </p:txBody>
        </p:sp>
      </p:grpSp>
      <p:cxnSp>
        <p:nvCxnSpPr>
          <p:cNvPr id="19" name="Straight Arrow Connector 18"/>
          <p:cNvCxnSpPr>
            <a:stCxn id="6" idx="3"/>
          </p:cNvCxnSpPr>
          <p:nvPr/>
        </p:nvCxnSpPr>
        <p:spPr>
          <a:xfrm>
            <a:off x="1860551" y="2312988"/>
            <a:ext cx="1184275" cy="882650"/>
          </a:xfrm>
          <a:prstGeom prst="straightConnector1">
            <a:avLst/>
          </a:prstGeom>
          <a:ln w="34925">
            <a:solidFill>
              <a:srgbClr val="00549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3"/>
            <a:endCxn id="16387" idx="1"/>
          </p:cNvCxnSpPr>
          <p:nvPr/>
        </p:nvCxnSpPr>
        <p:spPr>
          <a:xfrm>
            <a:off x="1860551" y="3813175"/>
            <a:ext cx="1184275" cy="0"/>
          </a:xfrm>
          <a:prstGeom prst="straightConnector1">
            <a:avLst/>
          </a:prstGeom>
          <a:ln w="34925">
            <a:solidFill>
              <a:srgbClr val="00549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39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9" y="1277938"/>
            <a:ext cx="329247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Arrow Connector 33"/>
          <p:cNvCxnSpPr/>
          <p:nvPr/>
        </p:nvCxnSpPr>
        <p:spPr>
          <a:xfrm flipV="1">
            <a:off x="6034089" y="3062288"/>
            <a:ext cx="592137" cy="750887"/>
          </a:xfrm>
          <a:prstGeom prst="straightConnector1">
            <a:avLst/>
          </a:prstGeom>
          <a:ln w="34925">
            <a:solidFill>
              <a:srgbClr val="00549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9" y="1279525"/>
            <a:ext cx="329247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0" y="169863"/>
            <a:ext cx="99060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sz="3000" dirty="0">
                <a:latin typeface="Verdana" pitchFamily="34" charset="0"/>
              </a:rPr>
              <a:t>Soft-calibration of level-1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sz="3000" dirty="0" err="1" smtClean="0">
                <a:latin typeface="Verdana" pitchFamily="34" charset="0"/>
              </a:rPr>
              <a:t>reflectances</a:t>
            </a:r>
            <a:r>
              <a:rPr lang="en-GB" sz="3000" dirty="0">
                <a:latin typeface="Verdana" pitchFamily="34" charset="0"/>
              </a:rPr>
              <a:t>: method</a:t>
            </a:r>
            <a:endParaRPr lang="en-GB" sz="3000" dirty="0"/>
          </a:p>
        </p:txBody>
      </p:sp>
      <p:pic>
        <p:nvPicPr>
          <p:cNvPr id="1741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26" y="2578100"/>
            <a:ext cx="329247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3" name="Group 11"/>
          <p:cNvGrpSpPr>
            <a:grpSpLocks/>
          </p:cNvGrpSpPr>
          <p:nvPr/>
        </p:nvGrpSpPr>
        <p:grpSpPr bwMode="auto">
          <a:xfrm>
            <a:off x="357188" y="1944690"/>
            <a:ext cx="2687637" cy="3735387"/>
            <a:chOff x="540772" y="2065702"/>
            <a:chExt cx="2689126" cy="3736257"/>
          </a:xfrm>
        </p:grpSpPr>
        <p:sp>
          <p:nvSpPr>
            <p:cNvPr id="6" name="Flowchart: Process 5"/>
            <p:cNvSpPr/>
            <p:nvPr/>
          </p:nvSpPr>
          <p:spPr>
            <a:xfrm>
              <a:off x="540772" y="2065702"/>
              <a:ext cx="1504195" cy="736772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r>
                <a:rPr lang="en-GB" dirty="0">
                  <a:solidFill>
                    <a:schemeClr val="tx1"/>
                  </a:solidFill>
                </a:rPr>
                <a:t>Extraction of L1 data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Flowchart: Process 8"/>
            <p:cNvSpPr/>
            <p:nvPr/>
          </p:nvSpPr>
          <p:spPr>
            <a:xfrm>
              <a:off x="540772" y="3564651"/>
              <a:ext cx="1504195" cy="738359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r>
                <a:rPr lang="en-GB" dirty="0">
                  <a:solidFill>
                    <a:schemeClr val="tx1"/>
                  </a:solidFill>
                </a:rPr>
                <a:t>Simulator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6" idx="2"/>
              <a:endCxn id="9" idx="0"/>
            </p:cNvCxnSpPr>
            <p:nvPr/>
          </p:nvCxnSpPr>
          <p:spPr>
            <a:xfrm flipH="1">
              <a:off x="1293664" y="2802474"/>
              <a:ext cx="0" cy="762177"/>
            </a:xfrm>
            <a:prstGeom prst="straightConnector1">
              <a:avLst/>
            </a:prstGeom>
            <a:ln w="28575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24" name="TextBox 10"/>
            <p:cNvSpPr txBox="1">
              <a:spLocks noChangeArrowheads="1"/>
            </p:cNvSpPr>
            <p:nvPr/>
          </p:nvSpPr>
          <p:spPr bwMode="auto">
            <a:xfrm>
              <a:off x="1312606" y="2900966"/>
              <a:ext cx="1607575" cy="566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b="1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b="1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b="1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b="1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buFontTx/>
                <a:buNone/>
              </a:pPr>
              <a:r>
                <a:rPr lang="en-GB" sz="1400" b="0">
                  <a:solidFill>
                    <a:schemeClr val="tx1"/>
                  </a:solidFill>
                </a:rPr>
                <a:t>Angles</a:t>
              </a:r>
            </a:p>
            <a:p>
              <a:pPr>
                <a:lnSpc>
                  <a:spcPct val="100000"/>
                </a:lnSpc>
                <a:buFontTx/>
                <a:buNone/>
              </a:pPr>
              <a:r>
                <a:rPr lang="en-GB" sz="1400" b="0">
                  <a:solidFill>
                    <a:schemeClr val="tx1"/>
                  </a:solidFill>
                </a:rPr>
                <a:t>Time, coordinates</a:t>
              </a:r>
              <a:endParaRPr lang="en-US" sz="1400" b="0">
                <a:solidFill>
                  <a:schemeClr val="tx1"/>
                </a:solidFill>
              </a:endParaRPr>
            </a:p>
          </p:txBody>
        </p:sp>
        <p:sp>
          <p:nvSpPr>
            <p:cNvPr id="14" name="Flowchart: Process 13"/>
            <p:cNvSpPr/>
            <p:nvPr/>
          </p:nvSpPr>
          <p:spPr>
            <a:xfrm>
              <a:off x="559833" y="5065187"/>
              <a:ext cx="1504195" cy="736772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r>
                <a:rPr lang="en-GB" dirty="0">
                  <a:solidFill>
                    <a:schemeClr val="tx1"/>
                  </a:solidFill>
                </a:rPr>
                <a:t>Aux. data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1312724" y="4303010"/>
              <a:ext cx="0" cy="762177"/>
            </a:xfrm>
            <a:prstGeom prst="straightConnector1">
              <a:avLst/>
            </a:prstGeom>
            <a:ln w="28575">
              <a:prstDash val="sysDash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27" name="TextBox 16"/>
            <p:cNvSpPr txBox="1">
              <a:spLocks noChangeArrowheads="1"/>
            </p:cNvSpPr>
            <p:nvPr/>
          </p:nvSpPr>
          <p:spPr bwMode="auto">
            <a:xfrm>
              <a:off x="1312606" y="4321409"/>
              <a:ext cx="1917292" cy="73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b="1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b="1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b="1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b="1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sz="1400" b="0">
                  <a:solidFill>
                    <a:schemeClr val="tx1"/>
                  </a:solidFill>
                </a:rPr>
                <a:t>Sonde O</a:t>
              </a:r>
              <a:r>
                <a:rPr lang="en-GB" sz="1400" b="0" baseline="-25000">
                  <a:solidFill>
                    <a:schemeClr val="tx1"/>
                  </a:solidFill>
                </a:rPr>
                <a:t>3</a:t>
              </a:r>
              <a:r>
                <a:rPr lang="en-GB" sz="1400" b="0">
                  <a:solidFill>
                    <a:schemeClr val="tx1"/>
                  </a:solidFill>
                </a:rPr>
                <a:t> profile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sz="1400" b="0">
                  <a:solidFill>
                    <a:schemeClr val="tx1"/>
                  </a:solidFill>
                </a:rPr>
                <a:t>Albedo and elevation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sz="1400" b="0">
                  <a:solidFill>
                    <a:schemeClr val="tx1"/>
                  </a:solidFill>
                </a:rPr>
                <a:t>Cloud parameters</a:t>
              </a:r>
              <a:endParaRPr lang="en-US" sz="1400" b="0">
                <a:solidFill>
                  <a:schemeClr val="tx1"/>
                </a:solidFill>
              </a:endParaRPr>
            </a:p>
          </p:txBody>
        </p:sp>
      </p:grpSp>
      <p:cxnSp>
        <p:nvCxnSpPr>
          <p:cNvPr id="19" name="Straight Arrow Connector 18"/>
          <p:cNvCxnSpPr>
            <a:stCxn id="6" idx="3"/>
          </p:cNvCxnSpPr>
          <p:nvPr/>
        </p:nvCxnSpPr>
        <p:spPr>
          <a:xfrm>
            <a:off x="1860551" y="2312988"/>
            <a:ext cx="1184275" cy="882650"/>
          </a:xfrm>
          <a:prstGeom prst="straightConnector1">
            <a:avLst/>
          </a:prstGeom>
          <a:ln w="34925">
            <a:solidFill>
              <a:srgbClr val="00549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3"/>
            <a:endCxn id="17412" idx="1"/>
          </p:cNvCxnSpPr>
          <p:nvPr/>
        </p:nvCxnSpPr>
        <p:spPr>
          <a:xfrm>
            <a:off x="1860551" y="3813175"/>
            <a:ext cx="1184275" cy="0"/>
          </a:xfrm>
          <a:prstGeom prst="straightConnector1">
            <a:avLst/>
          </a:prstGeom>
          <a:ln w="34925">
            <a:solidFill>
              <a:srgbClr val="00549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034089" y="3062288"/>
            <a:ext cx="592137" cy="750887"/>
          </a:xfrm>
          <a:prstGeom prst="straightConnector1">
            <a:avLst/>
          </a:prstGeom>
          <a:ln w="34925">
            <a:solidFill>
              <a:srgbClr val="00549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417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63" y="3992563"/>
            <a:ext cx="329247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>
            <a:off x="8221663" y="3702050"/>
            <a:ext cx="0" cy="388938"/>
          </a:xfrm>
          <a:prstGeom prst="straightConnector1">
            <a:avLst/>
          </a:prstGeom>
          <a:ln w="34925">
            <a:solidFill>
              <a:srgbClr val="00549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419" name="TextBox 1"/>
          <p:cNvSpPr txBox="1">
            <a:spLocks noChangeArrowheads="1"/>
          </p:cNvSpPr>
          <p:nvPr/>
        </p:nvSpPr>
        <p:spPr bwMode="auto">
          <a:xfrm>
            <a:off x="6918326" y="1423989"/>
            <a:ext cx="1947863" cy="75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GB">
                <a:solidFill>
                  <a:srgbClr val="FF0000"/>
                </a:solidFill>
              </a:rPr>
              <a:t>Absolute errors (offsets)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7420" name="TextBox 19"/>
          <p:cNvSpPr txBox="1">
            <a:spLocks noChangeArrowheads="1"/>
          </p:cNvSpPr>
          <p:nvPr/>
        </p:nvSpPr>
        <p:spPr bwMode="auto">
          <a:xfrm>
            <a:off x="6886576" y="4114801"/>
            <a:ext cx="2225675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GB">
                <a:solidFill>
                  <a:srgbClr val="FF0000"/>
                </a:solidFill>
              </a:rPr>
              <a:t>Differential errors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 txBox="1">
            <a:spLocks noChangeArrowheads="1"/>
          </p:cNvSpPr>
          <p:nvPr/>
        </p:nvSpPr>
        <p:spPr bwMode="auto">
          <a:xfrm>
            <a:off x="0" y="169863"/>
            <a:ext cx="8575964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sz="3000" dirty="0" smtClean="0">
                <a:latin typeface="Verdana" pitchFamily="34" charset="0"/>
              </a:rPr>
              <a:t>Preliminary results </a:t>
            </a:r>
            <a:r>
              <a:rPr lang="en-GB" sz="3000" dirty="0" smtClean="0">
                <a:latin typeface="Verdana" pitchFamily="34" charset="0"/>
                <a:sym typeface="Wingdings" pitchFamily="2" charset="2"/>
              </a:rPr>
              <a:t> Uccle</a:t>
            </a:r>
            <a:endParaRPr lang="en-GB" sz="3000" dirty="0"/>
          </a:p>
        </p:txBody>
      </p:sp>
      <p:sp>
        <p:nvSpPr>
          <p:cNvPr id="18438" name="TextBox 20"/>
          <p:cNvSpPr txBox="1">
            <a:spLocks noChangeArrowheads="1"/>
          </p:cNvSpPr>
          <p:nvPr/>
        </p:nvSpPr>
        <p:spPr bwMode="auto">
          <a:xfrm>
            <a:off x="581891" y="1353650"/>
            <a:ext cx="4170217" cy="72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Derivation of time dependence of reflectance biases (absolute errors)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37" y="2221060"/>
            <a:ext cx="4681738" cy="3513254"/>
          </a:xfrm>
          <a:prstGeom prst="rect">
            <a:avLst/>
          </a:prstGeom>
        </p:spPr>
      </p:pic>
      <p:sp>
        <p:nvSpPr>
          <p:cNvPr id="18437" name="TextBox 16"/>
          <p:cNvSpPr txBox="1">
            <a:spLocks noChangeArrowheads="1"/>
          </p:cNvSpPr>
          <p:nvPr/>
        </p:nvSpPr>
        <p:spPr bwMode="auto">
          <a:xfrm>
            <a:off x="1059150" y="2608213"/>
            <a:ext cx="1379247" cy="49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GB" sz="2200" dirty="0" smtClean="0">
                <a:solidFill>
                  <a:srgbClr val="FFC000"/>
                </a:solidFill>
              </a:rPr>
              <a:t>GOME</a:t>
            </a:r>
            <a:endParaRPr lang="en-GB" sz="2200" dirty="0">
              <a:solidFill>
                <a:srgbClr val="FFC000"/>
              </a:solidFill>
            </a:endParaRPr>
          </a:p>
        </p:txBody>
      </p:sp>
      <p:sp>
        <p:nvSpPr>
          <p:cNvPr id="9" name="TextBox 20"/>
          <p:cNvSpPr txBox="1">
            <a:spLocks noChangeArrowheads="1"/>
          </p:cNvSpPr>
          <p:nvPr/>
        </p:nvSpPr>
        <p:spPr bwMode="auto">
          <a:xfrm>
            <a:off x="5030988" y="1353650"/>
            <a:ext cx="4603750" cy="75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GB" dirty="0" smtClean="0">
                <a:solidFill>
                  <a:schemeClr val="tx1"/>
                </a:solidFill>
              </a:rPr>
              <a:t>Identification of systematic spectral features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748773" y="4516582"/>
            <a:ext cx="2274982" cy="1722195"/>
            <a:chOff x="1748773" y="4516582"/>
            <a:chExt cx="2274982" cy="1722195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1925782" y="4516582"/>
              <a:ext cx="1246909" cy="1330036"/>
            </a:xfrm>
            <a:prstGeom prst="straightConnector1">
              <a:avLst/>
            </a:prstGeom>
            <a:ln w="28575">
              <a:solidFill>
                <a:srgbClr val="00338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748773" y="5846618"/>
              <a:ext cx="2274982" cy="392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rgbClr val="00338D"/>
                  </a:solidFill>
                </a:rPr>
                <a:t>GOME degradation</a:t>
              </a:r>
              <a:endParaRPr lang="en-US" dirty="0">
                <a:solidFill>
                  <a:srgbClr val="00338D"/>
                </a:solidFill>
              </a:endParaRPr>
            </a:p>
          </p:txBody>
        </p:sp>
      </p:grpSp>
      <p:pic>
        <p:nvPicPr>
          <p:cNvPr id="26" name="Picture 3" descr="D:\CCI\Documents\PM5\Uccle_SpectralStruct_CompaInstru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2052638"/>
            <a:ext cx="4683125" cy="351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6558435" y="4712663"/>
            <a:ext cx="3076304" cy="1885571"/>
            <a:chOff x="6558435" y="4712663"/>
            <a:chExt cx="3076304" cy="1885571"/>
          </a:xfrm>
        </p:grpSpPr>
        <p:cxnSp>
          <p:nvCxnSpPr>
            <p:cNvPr id="15" name="Straight Arrow Connector 14"/>
            <p:cNvCxnSpPr/>
            <p:nvPr/>
          </p:nvCxnSpPr>
          <p:spPr>
            <a:xfrm flipH="1" flipV="1">
              <a:off x="6912869" y="4712663"/>
              <a:ext cx="1566113" cy="1133955"/>
            </a:xfrm>
            <a:prstGeom prst="straightConnector1">
              <a:avLst/>
            </a:prstGeom>
            <a:ln w="28575">
              <a:solidFill>
                <a:srgbClr val="00338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558435" y="5846618"/>
              <a:ext cx="3076304" cy="751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rgbClr val="00338D"/>
                  </a:solidFill>
                </a:rPr>
                <a:t>SCIAMACHY spectral features</a:t>
              </a:r>
              <a:endParaRPr lang="en-US" dirty="0">
                <a:solidFill>
                  <a:srgbClr val="00338D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 flipV="1">
              <a:off x="7994073" y="4712665"/>
              <a:ext cx="484909" cy="1133953"/>
            </a:xfrm>
            <a:prstGeom prst="straightConnector1">
              <a:avLst/>
            </a:prstGeom>
            <a:ln w="28575">
              <a:solidFill>
                <a:srgbClr val="00338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 txBox="1">
            <a:spLocks noChangeArrowheads="1"/>
          </p:cNvSpPr>
          <p:nvPr/>
        </p:nvSpPr>
        <p:spPr bwMode="auto">
          <a:xfrm>
            <a:off x="0" y="169863"/>
            <a:ext cx="8575964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sz="3000" dirty="0" smtClean="0">
                <a:latin typeface="Verdana" pitchFamily="34" charset="0"/>
              </a:rPr>
              <a:t>Preliminary results </a:t>
            </a:r>
            <a:r>
              <a:rPr lang="en-GB" sz="3000" dirty="0" smtClean="0">
                <a:latin typeface="Verdana" pitchFamily="34" charset="0"/>
                <a:sym typeface="Wingdings" pitchFamily="2" charset="2"/>
              </a:rPr>
              <a:t> impact of reflectance corrections on ozone </a:t>
            </a:r>
            <a:endParaRPr lang="en-GB" sz="3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0982"/>
            <a:ext cx="6113575" cy="458772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929745" y="1634835"/>
            <a:ext cx="3649494" cy="4673889"/>
          </a:xfrm>
        </p:spPr>
        <p:txBody>
          <a:bodyPr/>
          <a:lstStyle/>
          <a:p>
            <a:r>
              <a:rPr lang="en-US" sz="2000" b="0" dirty="0" smtClean="0"/>
              <a:t>Average bias and spectral reflectance corrections tabulated and applied as pre-processing step in the ozone retrieval</a:t>
            </a:r>
          </a:p>
          <a:p>
            <a:r>
              <a:rPr lang="en-US" sz="2000" b="0" dirty="0" smtClean="0"/>
              <a:t>Consistency of 3 sensors largely improved</a:t>
            </a:r>
          </a:p>
          <a:p>
            <a:r>
              <a:rPr lang="en-US" sz="2000" b="0" dirty="0" smtClean="0"/>
              <a:t>Next step </a:t>
            </a:r>
            <a:r>
              <a:rPr lang="en-US" sz="2000" b="0" dirty="0" smtClean="0">
                <a:sym typeface="Wingdings" pitchFamily="2" charset="2"/>
              </a:rPr>
              <a:t> extension at global scale 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42371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</a:t>
            </a:r>
            <a:r>
              <a:rPr lang="en-US" dirty="0" smtClean="0"/>
              <a:t>	a merging approach (1)</a:t>
            </a:r>
            <a:endParaRPr lang="en-US" dirty="0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282575" y="1444625"/>
            <a:ext cx="92964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20675" indent="-320675"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 sz="42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1225550" indent="-396875"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 sz="42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 sz="42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 sz="42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 sz="42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 sz="42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 sz="42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 sz="42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 sz="42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lnSpc>
                <a:spcPct val="119000"/>
              </a:lnSpc>
              <a:spcBef>
                <a:spcPts val="600"/>
              </a:spcBef>
              <a:buFont typeface="Verdana" pitchFamily="32" charset="0"/>
              <a:buChar char="•"/>
            </a:pPr>
            <a:r>
              <a:rPr lang="en-GB" sz="2400" b="0" dirty="0" smtClean="0">
                <a:solidFill>
                  <a:srgbClr val="00338D"/>
                </a:solidFill>
                <a:latin typeface="Verdana" pitchFamily="32" charset="0"/>
              </a:rPr>
              <a:t>Stacked </a:t>
            </a:r>
            <a:r>
              <a:rPr lang="en-GB" sz="2400" b="0" dirty="0">
                <a:solidFill>
                  <a:srgbClr val="00338D"/>
                </a:solidFill>
                <a:latin typeface="Verdana" pitchFamily="32" charset="0"/>
              </a:rPr>
              <a:t>Neural Networks</a:t>
            </a:r>
          </a:p>
          <a:p>
            <a:pPr algn="l">
              <a:lnSpc>
                <a:spcPct val="119000"/>
              </a:lnSpc>
              <a:spcBef>
                <a:spcPts val="600"/>
              </a:spcBef>
              <a:buClrTx/>
              <a:buFontTx/>
              <a:buNone/>
            </a:pPr>
            <a:endParaRPr lang="en-GB" sz="2400" b="0" dirty="0">
              <a:solidFill>
                <a:srgbClr val="00338D"/>
              </a:solidFill>
              <a:latin typeface="Verdana" pitchFamily="32" charset="0"/>
            </a:endParaRPr>
          </a:p>
          <a:p>
            <a:pPr lvl="1" algn="l">
              <a:lnSpc>
                <a:spcPct val="119000"/>
              </a:lnSpc>
              <a:spcBef>
                <a:spcPts val="450"/>
              </a:spcBef>
              <a:buClrTx/>
              <a:buFontTx/>
              <a:buNone/>
            </a:pPr>
            <a:endParaRPr lang="en-GB" sz="2400" b="0" dirty="0">
              <a:solidFill>
                <a:srgbClr val="00338D"/>
              </a:solidFill>
              <a:latin typeface="Verdana" pitchFamily="3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2700338"/>
            <a:ext cx="5580063" cy="3216275"/>
          </a:xfrm>
          <a:prstGeom prst="rect">
            <a:avLst/>
          </a:prstGeom>
          <a:noFill/>
          <a:ln w="36000">
            <a:solidFill>
              <a:srgbClr val="00458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00338"/>
            <a:ext cx="36004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924300" y="4700347"/>
            <a:ext cx="3957638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2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2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2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2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2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2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2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2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2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ClrTx/>
              <a:buFontTx/>
              <a:buNone/>
            </a:pPr>
            <a:r>
              <a:rPr lang="de-DE" sz="1800" b="0" dirty="0">
                <a:solidFill>
                  <a:srgbClr val="004586"/>
                </a:solidFill>
              </a:rPr>
              <a:t>NN </a:t>
            </a:r>
            <a:r>
              <a:rPr lang="de-DE" sz="1800" b="0" dirty="0" err="1">
                <a:solidFill>
                  <a:srgbClr val="004586"/>
                </a:solidFill>
              </a:rPr>
              <a:t>topology</a:t>
            </a:r>
            <a:r>
              <a:rPr lang="de-DE" sz="1800" b="0" dirty="0">
                <a:solidFill>
                  <a:srgbClr val="004586"/>
                </a:solidFill>
              </a:rPr>
              <a:t>: 3-6-12-1</a:t>
            </a:r>
          </a:p>
          <a:p>
            <a:pPr algn="l">
              <a:buClrTx/>
              <a:buFontTx/>
              <a:buNone/>
            </a:pPr>
            <a:r>
              <a:rPr lang="de-DE" sz="1800" b="0" dirty="0">
                <a:solidFill>
                  <a:srgbClr val="004586"/>
                </a:solidFill>
              </a:rPr>
              <a:t>Input: </a:t>
            </a:r>
            <a:r>
              <a:rPr lang="de-DE" sz="1800" b="0" dirty="0" err="1">
                <a:solidFill>
                  <a:srgbClr val="004586"/>
                </a:solidFill>
              </a:rPr>
              <a:t>latitude</a:t>
            </a:r>
            <a:r>
              <a:rPr lang="de-DE" sz="1800" b="0" dirty="0">
                <a:solidFill>
                  <a:srgbClr val="004586"/>
                </a:solidFill>
              </a:rPr>
              <a:t>, </a:t>
            </a:r>
            <a:r>
              <a:rPr lang="de-DE" sz="1800" b="0" dirty="0" err="1">
                <a:solidFill>
                  <a:srgbClr val="004586"/>
                </a:solidFill>
              </a:rPr>
              <a:t>season</a:t>
            </a:r>
            <a:r>
              <a:rPr lang="de-DE" sz="1800" b="0" dirty="0">
                <a:solidFill>
                  <a:srgbClr val="004586"/>
                </a:solidFill>
              </a:rPr>
              <a:t>, time</a:t>
            </a:r>
          </a:p>
          <a:p>
            <a:pPr algn="l">
              <a:buClrTx/>
              <a:buFontTx/>
              <a:buNone/>
            </a:pPr>
            <a:r>
              <a:rPr lang="de-DE" sz="1800" b="0" dirty="0">
                <a:solidFill>
                  <a:srgbClr val="004586"/>
                </a:solidFill>
              </a:rPr>
              <a:t>Output: </a:t>
            </a:r>
            <a:r>
              <a:rPr lang="de-DE" sz="1800" b="0" dirty="0" err="1">
                <a:solidFill>
                  <a:srgbClr val="004586"/>
                </a:solidFill>
              </a:rPr>
              <a:t>ratio</a:t>
            </a:r>
            <a:r>
              <a:rPr lang="de-DE" sz="1800" b="0" dirty="0">
                <a:solidFill>
                  <a:srgbClr val="004586"/>
                </a:solidFill>
              </a:rPr>
              <a:t> </a:t>
            </a:r>
            <a:r>
              <a:rPr lang="de-DE" sz="1800" b="0" dirty="0" err="1">
                <a:solidFill>
                  <a:srgbClr val="004586"/>
                </a:solidFill>
              </a:rPr>
              <a:t>between</a:t>
            </a:r>
            <a:r>
              <a:rPr lang="de-DE" sz="1800" b="0" dirty="0">
                <a:solidFill>
                  <a:srgbClr val="004586"/>
                </a:solidFill>
              </a:rPr>
              <a:t> </a:t>
            </a:r>
            <a:r>
              <a:rPr lang="de-DE" sz="1800" b="0" dirty="0" err="1">
                <a:solidFill>
                  <a:srgbClr val="004586"/>
                </a:solidFill>
              </a:rPr>
              <a:t>two</a:t>
            </a:r>
            <a:r>
              <a:rPr lang="de-DE" sz="1800" b="0" dirty="0">
                <a:solidFill>
                  <a:srgbClr val="004586"/>
                </a:solidFill>
              </a:rPr>
              <a:t> </a:t>
            </a:r>
            <a:r>
              <a:rPr lang="de-DE" sz="1800" b="0" dirty="0" err="1">
                <a:solidFill>
                  <a:srgbClr val="004586"/>
                </a:solidFill>
              </a:rPr>
              <a:t>sensors</a:t>
            </a:r>
            <a:endParaRPr lang="de-DE" sz="1800" b="0" dirty="0">
              <a:solidFill>
                <a:srgbClr val="0045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6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</a:t>
            </a:r>
            <a:r>
              <a:rPr lang="en-US" dirty="0" smtClean="0"/>
              <a:t>	a merging approach (2)</a:t>
            </a:r>
            <a:endParaRPr lang="en-US" dirty="0"/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360363" y="1444623"/>
            <a:ext cx="92964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20675" indent="-320675"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 sz="42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 sz="42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 sz="42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 sz="42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 sz="42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 sz="42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 sz="42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 sz="42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 sz="42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lnSpc>
                <a:spcPct val="119000"/>
              </a:lnSpc>
              <a:spcBef>
                <a:spcPts val="600"/>
              </a:spcBef>
              <a:buFont typeface="Verdana" pitchFamily="32" charset="0"/>
              <a:buChar char="•"/>
            </a:pPr>
            <a:r>
              <a:rPr lang="en-GB" sz="2400" b="0" dirty="0">
                <a:solidFill>
                  <a:srgbClr val="00338D"/>
                </a:solidFill>
                <a:latin typeface="Verdana" pitchFamily="32" charset="0"/>
              </a:rPr>
              <a:t>SNN adjustment for </a:t>
            </a:r>
            <a:r>
              <a:rPr lang="en-GB" sz="2400" b="0" dirty="0" smtClean="0">
                <a:solidFill>
                  <a:srgbClr val="00338D"/>
                </a:solidFill>
                <a:latin typeface="Verdana" pitchFamily="32" charset="0"/>
              </a:rPr>
              <a:t>SCIAMACHY and GOME-2</a:t>
            </a:r>
            <a:endParaRPr lang="en-GB" sz="2400" b="0" dirty="0">
              <a:solidFill>
                <a:srgbClr val="00338D"/>
              </a:solidFill>
              <a:latin typeface="Verdana" pitchFamily="32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484438"/>
            <a:ext cx="4319587" cy="3578225"/>
          </a:xfrm>
          <a:prstGeom prst="rect">
            <a:avLst/>
          </a:prstGeom>
          <a:noFill/>
          <a:ln w="36000">
            <a:solidFill>
              <a:srgbClr val="00458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193" y="2498726"/>
            <a:ext cx="4319587" cy="3563937"/>
          </a:xfrm>
          <a:prstGeom prst="rect">
            <a:avLst/>
          </a:prstGeom>
          <a:noFill/>
          <a:ln w="36000">
            <a:solidFill>
              <a:srgbClr val="00458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3630304" y="1965278"/>
            <a:ext cx="723332" cy="395785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962633" y="1969827"/>
            <a:ext cx="516340" cy="395785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822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360363" y="1308143"/>
            <a:ext cx="92964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20675" indent="-320675"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 sz="42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 sz="42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 sz="42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 sz="42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 sz="42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 sz="42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 sz="42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 sz="42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 sz="42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lnSpc>
                <a:spcPct val="119000"/>
              </a:lnSpc>
              <a:spcBef>
                <a:spcPts val="600"/>
              </a:spcBef>
              <a:buFont typeface="Verdana" pitchFamily="32" charset="0"/>
              <a:buChar char="•"/>
            </a:pPr>
            <a:r>
              <a:rPr lang="en-GB" sz="2400" b="0" dirty="0" smtClean="0">
                <a:solidFill>
                  <a:srgbClr val="00338D"/>
                </a:solidFill>
                <a:latin typeface="Verdana" pitchFamily="32" charset="0"/>
              </a:rPr>
              <a:t>Based on existing GDP4-type data products</a:t>
            </a:r>
            <a:endParaRPr lang="en-GB" sz="2400" b="0" dirty="0">
              <a:solidFill>
                <a:srgbClr val="00338D"/>
              </a:solidFill>
              <a:latin typeface="Verdana" pitchFamily="3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merged data set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236" b="4178"/>
          <a:stretch/>
        </p:blipFill>
        <p:spPr bwMode="auto">
          <a:xfrm>
            <a:off x="1009933" y="1920265"/>
            <a:ext cx="7356143" cy="4144149"/>
          </a:xfrm>
          <a:prstGeom prst="rect">
            <a:avLst/>
          </a:prstGeom>
          <a:noFill/>
          <a:ln w="36000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20725" y="6173788"/>
            <a:ext cx="89995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2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2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2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2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2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2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2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2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2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buClrTx/>
              <a:buFontTx/>
              <a:buNone/>
            </a:pPr>
            <a:r>
              <a:rPr lang="de-DE" sz="1300" b="0" dirty="0">
                <a:solidFill>
                  <a:srgbClr val="004586"/>
                </a:solidFill>
              </a:rPr>
              <a:t>D. Loyola </a:t>
            </a:r>
            <a:r>
              <a:rPr lang="de-DE" sz="1300" b="0" dirty="0" err="1">
                <a:solidFill>
                  <a:srgbClr val="004586"/>
                </a:solidFill>
              </a:rPr>
              <a:t>and</a:t>
            </a:r>
            <a:r>
              <a:rPr lang="de-DE" sz="1300" b="0" dirty="0">
                <a:solidFill>
                  <a:srgbClr val="004586"/>
                </a:solidFill>
              </a:rPr>
              <a:t> M. </a:t>
            </a:r>
            <a:r>
              <a:rPr lang="de-DE" sz="1300" b="0" dirty="0" err="1">
                <a:solidFill>
                  <a:srgbClr val="004586"/>
                </a:solidFill>
              </a:rPr>
              <a:t>Coldewey-Egbers</a:t>
            </a:r>
            <a:r>
              <a:rPr lang="de-DE" sz="1300" b="0" dirty="0">
                <a:solidFill>
                  <a:srgbClr val="004586"/>
                </a:solidFill>
              </a:rPr>
              <a:t>, </a:t>
            </a:r>
            <a:r>
              <a:rPr lang="de-DE" sz="1300" b="0" i="1" dirty="0">
                <a:solidFill>
                  <a:srgbClr val="004586"/>
                </a:solidFill>
              </a:rPr>
              <a:t>Multi-sensor </a:t>
            </a:r>
            <a:r>
              <a:rPr lang="de-DE" sz="1300" b="0" i="1" dirty="0" err="1">
                <a:solidFill>
                  <a:srgbClr val="004586"/>
                </a:solidFill>
              </a:rPr>
              <a:t>data</a:t>
            </a:r>
            <a:r>
              <a:rPr lang="de-DE" sz="1300" b="0" i="1" dirty="0">
                <a:solidFill>
                  <a:srgbClr val="004586"/>
                </a:solidFill>
              </a:rPr>
              <a:t> </a:t>
            </a:r>
            <a:r>
              <a:rPr lang="de-DE" sz="1300" b="0" i="1" dirty="0" err="1">
                <a:solidFill>
                  <a:srgbClr val="004586"/>
                </a:solidFill>
              </a:rPr>
              <a:t>merging</a:t>
            </a:r>
            <a:r>
              <a:rPr lang="de-DE" sz="1300" b="0" i="1" dirty="0">
                <a:solidFill>
                  <a:srgbClr val="004586"/>
                </a:solidFill>
              </a:rPr>
              <a:t> </a:t>
            </a:r>
            <a:r>
              <a:rPr lang="de-DE" sz="1300" b="0" i="1" dirty="0" err="1">
                <a:solidFill>
                  <a:srgbClr val="004586"/>
                </a:solidFill>
              </a:rPr>
              <a:t>with</a:t>
            </a:r>
            <a:r>
              <a:rPr lang="de-DE" sz="1300" b="0" i="1" dirty="0">
                <a:solidFill>
                  <a:srgbClr val="004586"/>
                </a:solidFill>
              </a:rPr>
              <a:t> </a:t>
            </a:r>
            <a:r>
              <a:rPr lang="de-DE" sz="1300" b="0" i="1" dirty="0" err="1">
                <a:solidFill>
                  <a:srgbClr val="004586"/>
                </a:solidFill>
              </a:rPr>
              <a:t>stacked</a:t>
            </a:r>
            <a:r>
              <a:rPr lang="de-DE" sz="1300" b="0" i="1" dirty="0">
                <a:solidFill>
                  <a:srgbClr val="004586"/>
                </a:solidFill>
              </a:rPr>
              <a:t> </a:t>
            </a:r>
            <a:r>
              <a:rPr lang="de-DE" sz="1300" b="0" i="1" dirty="0" err="1">
                <a:solidFill>
                  <a:srgbClr val="004586"/>
                </a:solidFill>
              </a:rPr>
              <a:t>neural</a:t>
            </a:r>
            <a:r>
              <a:rPr lang="de-DE" sz="1300" b="0" i="1" dirty="0">
                <a:solidFill>
                  <a:srgbClr val="004586"/>
                </a:solidFill>
              </a:rPr>
              <a:t> </a:t>
            </a:r>
            <a:r>
              <a:rPr lang="de-DE" sz="1300" b="0" i="1" dirty="0" err="1">
                <a:solidFill>
                  <a:srgbClr val="004586"/>
                </a:solidFill>
              </a:rPr>
              <a:t>networks</a:t>
            </a:r>
            <a:r>
              <a:rPr lang="de-DE" sz="1300" b="0" i="1" dirty="0">
                <a:solidFill>
                  <a:srgbClr val="004586"/>
                </a:solidFill>
              </a:rPr>
              <a:t> </a:t>
            </a:r>
            <a:r>
              <a:rPr lang="de-DE" sz="1300" b="0" i="1" dirty="0" err="1">
                <a:solidFill>
                  <a:srgbClr val="004586"/>
                </a:solidFill>
              </a:rPr>
              <a:t>for</a:t>
            </a:r>
            <a:r>
              <a:rPr lang="de-DE" sz="1300" b="0" i="1" dirty="0">
                <a:solidFill>
                  <a:srgbClr val="004586"/>
                </a:solidFill>
              </a:rPr>
              <a:t> </a:t>
            </a:r>
            <a:r>
              <a:rPr lang="de-DE" sz="1300" b="0" i="1" dirty="0" err="1">
                <a:solidFill>
                  <a:srgbClr val="004586"/>
                </a:solidFill>
              </a:rPr>
              <a:t>the</a:t>
            </a:r>
            <a:r>
              <a:rPr lang="de-DE" sz="1300" b="0" i="1" dirty="0">
                <a:solidFill>
                  <a:srgbClr val="004586"/>
                </a:solidFill>
              </a:rPr>
              <a:t> </a:t>
            </a:r>
            <a:r>
              <a:rPr lang="de-DE" sz="1300" b="0" i="1" dirty="0" err="1">
                <a:solidFill>
                  <a:srgbClr val="004586"/>
                </a:solidFill>
              </a:rPr>
              <a:t>creation</a:t>
            </a:r>
            <a:r>
              <a:rPr lang="de-DE" sz="1300" b="0" i="1" dirty="0">
                <a:solidFill>
                  <a:srgbClr val="004586"/>
                </a:solidFill>
              </a:rPr>
              <a:t> </a:t>
            </a:r>
            <a:r>
              <a:rPr lang="de-DE" sz="1300" b="0" i="1" dirty="0" err="1">
                <a:solidFill>
                  <a:srgbClr val="004586"/>
                </a:solidFill>
              </a:rPr>
              <a:t>of</a:t>
            </a:r>
            <a:r>
              <a:rPr lang="de-DE" sz="1300" b="0" i="1" dirty="0">
                <a:solidFill>
                  <a:srgbClr val="004586"/>
                </a:solidFill>
              </a:rPr>
              <a:t> </a:t>
            </a:r>
          </a:p>
          <a:p>
            <a:pPr algn="just">
              <a:buClrTx/>
              <a:buFontTx/>
              <a:buNone/>
            </a:pPr>
            <a:r>
              <a:rPr lang="de-DE" sz="1300" b="0" i="1" dirty="0" err="1">
                <a:solidFill>
                  <a:srgbClr val="004586"/>
                </a:solidFill>
              </a:rPr>
              <a:t>satellite</a:t>
            </a:r>
            <a:r>
              <a:rPr lang="de-DE" sz="1300" b="0" i="1" dirty="0">
                <a:solidFill>
                  <a:srgbClr val="004586"/>
                </a:solidFill>
              </a:rPr>
              <a:t> </a:t>
            </a:r>
            <a:r>
              <a:rPr lang="de-DE" sz="1300" b="0" i="1" dirty="0" err="1">
                <a:solidFill>
                  <a:srgbClr val="004586"/>
                </a:solidFill>
              </a:rPr>
              <a:t>long</a:t>
            </a:r>
            <a:r>
              <a:rPr lang="de-DE" sz="1300" b="0" i="1" dirty="0">
                <a:solidFill>
                  <a:srgbClr val="004586"/>
                </a:solidFill>
              </a:rPr>
              <a:t>-term </a:t>
            </a:r>
            <a:r>
              <a:rPr lang="de-DE" sz="1300" b="0" i="1" dirty="0" err="1">
                <a:solidFill>
                  <a:srgbClr val="004586"/>
                </a:solidFill>
              </a:rPr>
              <a:t>climate</a:t>
            </a:r>
            <a:r>
              <a:rPr lang="de-DE" sz="1300" b="0" i="1" dirty="0">
                <a:solidFill>
                  <a:srgbClr val="004586"/>
                </a:solidFill>
              </a:rPr>
              <a:t> </a:t>
            </a:r>
            <a:r>
              <a:rPr lang="de-DE" sz="1300" b="0" i="1" dirty="0" err="1">
                <a:solidFill>
                  <a:srgbClr val="004586"/>
                </a:solidFill>
              </a:rPr>
              <a:t>data</a:t>
            </a:r>
            <a:r>
              <a:rPr lang="de-DE" sz="1300" b="0" i="1" dirty="0">
                <a:solidFill>
                  <a:srgbClr val="004586"/>
                </a:solidFill>
              </a:rPr>
              <a:t> </a:t>
            </a:r>
            <a:r>
              <a:rPr lang="de-DE" sz="1300" b="0" i="1" dirty="0" err="1">
                <a:solidFill>
                  <a:srgbClr val="004586"/>
                </a:solidFill>
              </a:rPr>
              <a:t>records</a:t>
            </a:r>
            <a:r>
              <a:rPr lang="de-DE" sz="1300" b="0" dirty="0">
                <a:solidFill>
                  <a:srgbClr val="004586"/>
                </a:solidFill>
              </a:rPr>
              <a:t>, </a:t>
            </a:r>
            <a:r>
              <a:rPr lang="de-DE" sz="1300" b="0" dirty="0" err="1">
                <a:solidFill>
                  <a:srgbClr val="004586"/>
                </a:solidFill>
              </a:rPr>
              <a:t>submitted</a:t>
            </a:r>
            <a:r>
              <a:rPr lang="de-DE" sz="1300" b="0" dirty="0">
                <a:solidFill>
                  <a:srgbClr val="004586"/>
                </a:solidFill>
              </a:rPr>
              <a:t> </a:t>
            </a:r>
            <a:r>
              <a:rPr lang="de-DE" sz="1300" b="0" dirty="0" err="1">
                <a:solidFill>
                  <a:srgbClr val="004586"/>
                </a:solidFill>
              </a:rPr>
              <a:t>to</a:t>
            </a:r>
            <a:r>
              <a:rPr lang="de-DE" sz="1300" b="0" dirty="0">
                <a:solidFill>
                  <a:srgbClr val="004586"/>
                </a:solidFill>
              </a:rPr>
              <a:t> EURASIP Journal on </a:t>
            </a:r>
            <a:r>
              <a:rPr lang="de-DE" sz="1300" b="0" dirty="0" err="1">
                <a:solidFill>
                  <a:srgbClr val="004586"/>
                </a:solidFill>
              </a:rPr>
              <a:t>Advances</a:t>
            </a:r>
            <a:r>
              <a:rPr lang="de-DE" sz="1300" b="0" dirty="0">
                <a:solidFill>
                  <a:srgbClr val="004586"/>
                </a:solidFill>
              </a:rPr>
              <a:t> in Signal Processing, 2012.</a:t>
            </a:r>
          </a:p>
        </p:txBody>
      </p:sp>
    </p:spTree>
    <p:extLst>
      <p:ext uri="{BB962C8B-B14F-4D97-AF65-F5344CB8AC3E}">
        <p14:creationId xmlns:p14="http://schemas.microsoft.com/office/powerpoint/2010/main" val="3464348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7988" y="188913"/>
            <a:ext cx="8140700" cy="862012"/>
          </a:xfrm>
          <a:noFill/>
        </p:spPr>
        <p:txBody>
          <a:bodyPr/>
          <a:lstStyle/>
          <a:p>
            <a:r>
              <a:rPr lang="en-GB" sz="3400" dirty="0" smtClean="0"/>
              <a:t>Summary and outlook</a:t>
            </a:r>
          </a:p>
        </p:txBody>
      </p:sp>
      <p:sp>
        <p:nvSpPr>
          <p:cNvPr id="26627" name="Rectangle 3"/>
          <p:cNvSpPr txBox="1">
            <a:spLocks noChangeArrowheads="1"/>
          </p:cNvSpPr>
          <p:nvPr/>
        </p:nvSpPr>
        <p:spPr bwMode="auto">
          <a:xfrm>
            <a:off x="314326" y="1444626"/>
            <a:ext cx="9344025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b="1">
                <a:solidFill>
                  <a:schemeClr val="bg1"/>
                </a:solidFill>
                <a:latin typeface="Arial" charset="0"/>
              </a:defRPr>
            </a:lvl1pPr>
            <a:lvl2pPr marL="890588" indent="-457200">
              <a:defRPr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just">
              <a:buClr>
                <a:srgbClr val="000066"/>
              </a:buClr>
              <a:buFont typeface="Arial" charset="0"/>
              <a:buAutoNum type="arabicPeriod"/>
            </a:pPr>
            <a:r>
              <a:rPr lang="en-GB" sz="1700" b="0" dirty="0" err="1" smtClean="0">
                <a:solidFill>
                  <a:srgbClr val="00338D"/>
                </a:solidFill>
                <a:latin typeface="Verdana" pitchFamily="34" charset="0"/>
              </a:rPr>
              <a:t>Ozone_cci</a:t>
            </a:r>
            <a:r>
              <a:rPr lang="en-GB" sz="1700" b="0" dirty="0" smtClean="0">
                <a:solidFill>
                  <a:srgbClr val="00338D"/>
                </a:solidFill>
                <a:latin typeface="Verdana" pitchFamily="34" charset="0"/>
              </a:rPr>
              <a:t> ongoing 2010-2013. Will be followed by a second (operational) phase 2014-2017.</a:t>
            </a:r>
            <a:endParaRPr lang="en-GB" sz="1700" b="0" dirty="0">
              <a:solidFill>
                <a:srgbClr val="00338D"/>
              </a:solidFill>
              <a:latin typeface="Verdana" pitchFamily="34" charset="0"/>
            </a:endParaRPr>
          </a:p>
          <a:p>
            <a:pPr>
              <a:buClr>
                <a:srgbClr val="000066"/>
              </a:buClr>
              <a:buFont typeface="Arial" charset="0"/>
              <a:buAutoNum type="arabicPeriod"/>
            </a:pPr>
            <a:r>
              <a:rPr lang="en-GB" sz="1700" b="0" dirty="0" smtClean="0">
                <a:solidFill>
                  <a:srgbClr val="00338D"/>
                </a:solidFill>
                <a:latin typeface="Verdana" pitchFamily="34" charset="0"/>
              </a:rPr>
              <a:t>Total ozone developments focus on demonstrating improved retrieval approaches to generate more consistent L2 and L3 data products from GOME, SCIAMACHY and GOME-2. </a:t>
            </a:r>
          </a:p>
          <a:p>
            <a:pPr>
              <a:buClr>
                <a:srgbClr val="000066"/>
              </a:buClr>
              <a:buFont typeface="Arial" charset="0"/>
              <a:buAutoNum type="arabicPeriod"/>
            </a:pPr>
            <a:r>
              <a:rPr lang="en-GB" sz="1700" b="0" dirty="0" smtClean="0">
                <a:solidFill>
                  <a:srgbClr val="00338D"/>
                </a:solidFill>
                <a:latin typeface="Verdana" pitchFamily="34" charset="0"/>
              </a:rPr>
              <a:t>Prototype data sets will be generated by end 2012. Reprocessing covers the 1996-2011 period.</a:t>
            </a:r>
          </a:p>
          <a:p>
            <a:pPr>
              <a:buClr>
                <a:srgbClr val="000066"/>
              </a:buClr>
              <a:buFont typeface="Arial" charset="0"/>
              <a:buAutoNum type="arabicPeriod"/>
            </a:pPr>
            <a:r>
              <a:rPr lang="en-GB" sz="1700" b="0" dirty="0" smtClean="0">
                <a:solidFill>
                  <a:srgbClr val="00338D"/>
                </a:solidFill>
                <a:latin typeface="Verdana" pitchFamily="34" charset="0"/>
              </a:rPr>
              <a:t>As for other CCI data products, total ozone series will be evaluated by independent validation teams, and used as an input for intercomparisons to other existing data sets (including model data).</a:t>
            </a:r>
            <a:endParaRPr lang="en-GB" sz="1700" b="0" dirty="0">
              <a:solidFill>
                <a:srgbClr val="00338D"/>
              </a:solidFill>
              <a:latin typeface="Verdana" pitchFamily="34" charset="0"/>
            </a:endParaRPr>
          </a:p>
          <a:p>
            <a:pPr>
              <a:buClr>
                <a:srgbClr val="000066"/>
              </a:buClr>
              <a:buFont typeface="Arial" charset="0"/>
              <a:buAutoNum type="arabicPeriod"/>
            </a:pPr>
            <a:r>
              <a:rPr lang="en-GB" sz="1700" b="0" dirty="0" smtClean="0">
                <a:solidFill>
                  <a:srgbClr val="00338D"/>
                </a:solidFill>
                <a:latin typeface="Verdana" pitchFamily="34" charset="0"/>
              </a:rPr>
              <a:t>CCI data sets, once evaluated, will be freely available for the user community</a:t>
            </a:r>
          </a:p>
          <a:p>
            <a:pPr>
              <a:buClr>
                <a:srgbClr val="000066"/>
              </a:buClr>
              <a:buFont typeface="Arial" charset="0"/>
              <a:buAutoNum type="arabicPeriod"/>
            </a:pPr>
            <a:endParaRPr lang="en-GB" sz="1700" b="0" dirty="0" smtClean="0">
              <a:solidFill>
                <a:srgbClr val="00338D"/>
              </a:solidFill>
              <a:latin typeface="Verdana" pitchFamily="34" charset="0"/>
            </a:endParaRPr>
          </a:p>
          <a:p>
            <a:pPr>
              <a:buClr>
                <a:srgbClr val="000066"/>
              </a:buClr>
              <a:buFont typeface="Arial" charset="0"/>
              <a:buAutoNum type="arabicPeriod"/>
            </a:pPr>
            <a:r>
              <a:rPr lang="en-GB" sz="1700" b="0" dirty="0" smtClean="0">
                <a:solidFill>
                  <a:srgbClr val="00338D"/>
                </a:solidFill>
                <a:latin typeface="Verdana" pitchFamily="34" charset="0"/>
              </a:rPr>
              <a:t>An additional activity on OMI total ozone retrieval will be started in early 2013, with the aim to better link European and NASA/NOAA data sets (in particular better understand/characterize systematic difference)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046" y="2552131"/>
            <a:ext cx="9297194" cy="375659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Thank you for your attention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940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BE" dirty="0" smtClean="0"/>
              <a:t>ESA </a:t>
            </a:r>
            <a:r>
              <a:rPr lang="fr-BE" dirty="0" err="1" smtClean="0"/>
              <a:t>Ozone_cci</a:t>
            </a: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1889174" y="1316179"/>
            <a:ext cx="7351807" cy="1607127"/>
          </a:xfrm>
        </p:spPr>
        <p:txBody>
          <a:bodyPr/>
          <a:lstStyle/>
          <a:p>
            <a:r>
              <a:rPr lang="en-US" dirty="0" smtClean="0"/>
              <a:t>Climate Change Initiative </a:t>
            </a:r>
            <a:r>
              <a:rPr lang="en-US" dirty="0" err="1" smtClean="0"/>
              <a:t>Programme</a:t>
            </a:r>
            <a:endParaRPr lang="en-US" dirty="0" smtClean="0"/>
          </a:p>
          <a:p>
            <a:pPr lvl="1"/>
            <a:r>
              <a:rPr lang="en-US" dirty="0" smtClean="0"/>
              <a:t>Phase 1: 2010-2013</a:t>
            </a:r>
          </a:p>
          <a:p>
            <a:pPr lvl="1"/>
            <a:r>
              <a:rPr lang="en-US" dirty="0" smtClean="0"/>
              <a:t>Focus on 11 ECVs (Atmosphere, Land, Ocean)</a:t>
            </a:r>
          </a:p>
          <a:p>
            <a:pPr lvl="1"/>
            <a:r>
              <a:rPr lang="en-US" dirty="0" smtClean="0"/>
              <a:t>Make best use of ESA and ESA TPM sensors</a:t>
            </a: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/>
          <a:stretch>
            <a:fillRect/>
          </a:stretch>
        </p:blipFill>
        <p:spPr bwMode="auto">
          <a:xfrm>
            <a:off x="172122" y="1399309"/>
            <a:ext cx="1522425" cy="2123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26" name="Group 5125"/>
          <p:cNvGrpSpPr/>
          <p:nvPr/>
        </p:nvGrpSpPr>
        <p:grpSpPr>
          <a:xfrm>
            <a:off x="2909452" y="3491342"/>
            <a:ext cx="4364184" cy="762001"/>
            <a:chOff x="2909452" y="3491342"/>
            <a:chExt cx="4364184" cy="762001"/>
          </a:xfrm>
        </p:grpSpPr>
        <p:sp>
          <p:nvSpPr>
            <p:cNvPr id="3" name="Flowchart: Process 2"/>
            <p:cNvSpPr/>
            <p:nvPr/>
          </p:nvSpPr>
          <p:spPr>
            <a:xfrm>
              <a:off x="2909452" y="3491342"/>
              <a:ext cx="1163782" cy="7620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US" dirty="0" smtClean="0"/>
                <a:t>Total ozone</a:t>
              </a:r>
              <a:endParaRPr lang="en-US" dirty="0"/>
            </a:p>
          </p:txBody>
        </p:sp>
        <p:sp>
          <p:nvSpPr>
            <p:cNvPr id="9" name="Flowchart: Process 8"/>
            <p:cNvSpPr/>
            <p:nvPr/>
          </p:nvSpPr>
          <p:spPr>
            <a:xfrm>
              <a:off x="4516583" y="3491343"/>
              <a:ext cx="1163782" cy="7620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US" dirty="0" smtClean="0"/>
                <a:t>Nadir profiles</a:t>
              </a:r>
              <a:endParaRPr lang="en-US" dirty="0"/>
            </a:p>
          </p:txBody>
        </p:sp>
        <p:sp>
          <p:nvSpPr>
            <p:cNvPr id="10" name="Flowchart: Process 9"/>
            <p:cNvSpPr/>
            <p:nvPr/>
          </p:nvSpPr>
          <p:spPr>
            <a:xfrm>
              <a:off x="6109854" y="3491342"/>
              <a:ext cx="1163782" cy="7620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US" dirty="0" smtClean="0"/>
                <a:t>Limb profiles</a:t>
              </a:r>
              <a:endParaRPr lang="en-US" dirty="0"/>
            </a:p>
          </p:txBody>
        </p:sp>
      </p:grpSp>
      <p:grpSp>
        <p:nvGrpSpPr>
          <p:cNvPr id="5122" name="Group 5121"/>
          <p:cNvGrpSpPr/>
          <p:nvPr/>
        </p:nvGrpSpPr>
        <p:grpSpPr>
          <a:xfrm>
            <a:off x="867567" y="4454233"/>
            <a:ext cx="2402099" cy="1551708"/>
            <a:chOff x="867567" y="4454233"/>
            <a:chExt cx="2402099" cy="1551708"/>
          </a:xfrm>
        </p:grpSpPr>
        <p:sp>
          <p:nvSpPr>
            <p:cNvPr id="15" name="Flowchart: Process 14"/>
            <p:cNvSpPr/>
            <p:nvPr/>
          </p:nvSpPr>
          <p:spPr>
            <a:xfrm>
              <a:off x="867567" y="4454233"/>
              <a:ext cx="1653960" cy="1551708"/>
            </a:xfrm>
            <a:prstGeom prst="flowChartProcess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>
                <a:buNone/>
              </a:pPr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</a:rPr>
                <a:t>Validation</a:t>
              </a:r>
              <a:endParaRPr 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H="1" flipV="1">
              <a:off x="2521522" y="4655124"/>
              <a:ext cx="748144" cy="1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2521522" y="5230099"/>
              <a:ext cx="748144" cy="1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2521522" y="5805049"/>
              <a:ext cx="748144" cy="1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23" name="Group 5122"/>
          <p:cNvGrpSpPr/>
          <p:nvPr/>
        </p:nvGrpSpPr>
        <p:grpSpPr>
          <a:xfrm>
            <a:off x="7010399" y="4454233"/>
            <a:ext cx="2402104" cy="1551708"/>
            <a:chOff x="7010399" y="4454233"/>
            <a:chExt cx="2402104" cy="1551708"/>
          </a:xfrm>
        </p:grpSpPr>
        <p:sp>
          <p:nvSpPr>
            <p:cNvPr id="18" name="Flowchart: Process 17"/>
            <p:cNvSpPr/>
            <p:nvPr/>
          </p:nvSpPr>
          <p:spPr>
            <a:xfrm>
              <a:off x="7758543" y="4454233"/>
              <a:ext cx="1653960" cy="1551708"/>
            </a:xfrm>
            <a:prstGeom prst="flowChartProcess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>
                <a:buNone/>
              </a:pPr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</a:rPr>
                <a:t>Climate Modeling</a:t>
              </a:r>
              <a:endParaRPr 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 flipH="1" flipV="1">
              <a:off x="7010399" y="4668980"/>
              <a:ext cx="748144" cy="1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7010399" y="5223159"/>
              <a:ext cx="748144" cy="1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7010399" y="5805048"/>
              <a:ext cx="748144" cy="1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43" name="Group 5142"/>
          <p:cNvGrpSpPr/>
          <p:nvPr/>
        </p:nvGrpSpPr>
        <p:grpSpPr>
          <a:xfrm>
            <a:off x="2761191" y="3302394"/>
            <a:ext cx="4710546" cy="3439750"/>
            <a:chOff x="2743201" y="3262149"/>
            <a:chExt cx="4710546" cy="3439750"/>
          </a:xfrm>
        </p:grpSpPr>
        <p:sp>
          <p:nvSpPr>
            <p:cNvPr id="26" name="Flowchart: Process 25"/>
            <p:cNvSpPr/>
            <p:nvPr/>
          </p:nvSpPr>
          <p:spPr>
            <a:xfrm>
              <a:off x="2743201" y="3262149"/>
              <a:ext cx="4710546" cy="2992582"/>
            </a:xfrm>
            <a:prstGeom prst="flowChartProcess">
              <a:avLst/>
            </a:prstGeom>
            <a:solidFill>
              <a:schemeClr val="accent2">
                <a:alpha val="18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0" name="TextBox 5119"/>
            <p:cNvSpPr txBox="1"/>
            <p:nvPr/>
          </p:nvSpPr>
          <p:spPr>
            <a:xfrm>
              <a:off x="3629042" y="6279924"/>
              <a:ext cx="3021981" cy="4219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  <a:latin typeface="+mn-lt"/>
                </a:rPr>
                <a:t>System Specifications</a:t>
              </a:r>
              <a:endParaRPr lang="en-US" dirty="0">
                <a:solidFill>
                  <a:schemeClr val="accent5">
                    <a:lumMod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5147" name="Group 5146"/>
          <p:cNvGrpSpPr/>
          <p:nvPr/>
        </p:nvGrpSpPr>
        <p:grpSpPr>
          <a:xfrm>
            <a:off x="3269671" y="4225632"/>
            <a:ext cx="3740728" cy="1780309"/>
            <a:chOff x="3269671" y="4225632"/>
            <a:chExt cx="3740728" cy="1780309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3491343" y="4265217"/>
              <a:ext cx="387930" cy="18901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6511635" y="4253342"/>
              <a:ext cx="180110" cy="20089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lowchart: Process 10"/>
            <p:cNvSpPr/>
            <p:nvPr/>
          </p:nvSpPr>
          <p:spPr>
            <a:xfrm>
              <a:off x="3269671" y="4454233"/>
              <a:ext cx="3740728" cy="40178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US" dirty="0" smtClean="0"/>
                <a:t>L2 algorithms</a:t>
              </a:r>
              <a:endParaRPr lang="en-US" dirty="0"/>
            </a:p>
          </p:txBody>
        </p:sp>
        <p:sp>
          <p:nvSpPr>
            <p:cNvPr id="12" name="Flowchart: Process 11"/>
            <p:cNvSpPr/>
            <p:nvPr/>
          </p:nvSpPr>
          <p:spPr>
            <a:xfrm>
              <a:off x="3269671" y="5022269"/>
              <a:ext cx="3740728" cy="40178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US" dirty="0" smtClean="0"/>
                <a:t>L3 merged products</a:t>
              </a:r>
              <a:endParaRPr lang="en-US" dirty="0"/>
            </a:p>
          </p:txBody>
        </p:sp>
        <p:sp>
          <p:nvSpPr>
            <p:cNvPr id="13" name="Flowchart: Process 12"/>
            <p:cNvSpPr/>
            <p:nvPr/>
          </p:nvSpPr>
          <p:spPr>
            <a:xfrm>
              <a:off x="3269671" y="5604160"/>
              <a:ext cx="3740728" cy="40178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US" dirty="0" smtClean="0"/>
                <a:t>L4 assimilated products</a:t>
              </a:r>
              <a:endParaRPr lang="en-US" dirty="0"/>
            </a:p>
          </p:txBody>
        </p:sp>
        <p:cxnSp>
          <p:nvCxnSpPr>
            <p:cNvPr id="20" name="Straight Connector 19"/>
            <p:cNvCxnSpPr>
              <a:stCxn id="11" idx="2"/>
              <a:endCxn id="12" idx="0"/>
            </p:cNvCxnSpPr>
            <p:nvPr/>
          </p:nvCxnSpPr>
          <p:spPr>
            <a:xfrm>
              <a:off x="5140035" y="4856014"/>
              <a:ext cx="0" cy="16625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endCxn id="13" idx="0"/>
            </p:cNvCxnSpPr>
            <p:nvPr/>
          </p:nvCxnSpPr>
          <p:spPr>
            <a:xfrm>
              <a:off x="5140033" y="5410195"/>
              <a:ext cx="2" cy="19396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endCxn id="11" idx="0"/>
            </p:cNvCxnSpPr>
            <p:nvPr/>
          </p:nvCxnSpPr>
          <p:spPr>
            <a:xfrm>
              <a:off x="5140033" y="4225632"/>
              <a:ext cx="2" cy="22860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605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7988" y="188913"/>
            <a:ext cx="8140700" cy="862012"/>
          </a:xfrm>
          <a:noFill/>
        </p:spPr>
        <p:txBody>
          <a:bodyPr/>
          <a:lstStyle/>
          <a:p>
            <a:r>
              <a:rPr lang="en-GB" sz="3400" dirty="0" smtClean="0"/>
              <a:t>Planning of activities and target for data product generation</a:t>
            </a:r>
          </a:p>
        </p:txBody>
      </p:sp>
      <p:graphicFrame>
        <p:nvGraphicFramePr>
          <p:cNvPr id="4" name="Group 2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1996"/>
              </p:ext>
            </p:extLst>
          </p:nvPr>
        </p:nvGraphicFramePr>
        <p:xfrm>
          <a:off x="609601" y="1501209"/>
          <a:ext cx="8617528" cy="4631047"/>
        </p:xfrm>
        <a:graphic>
          <a:graphicData uri="http://schemas.openxmlformats.org/drawingml/2006/table">
            <a:tbl>
              <a:tblPr/>
              <a:tblGrid>
                <a:gridCol w="4404385"/>
                <a:gridCol w="1107412"/>
                <a:gridCol w="1087060"/>
                <a:gridCol w="1004685"/>
                <a:gridCol w="506993"/>
                <a:gridCol w="506993"/>
              </a:tblGrid>
              <a:tr h="384711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8D"/>
                          </a:solidFill>
                          <a:effectLst/>
                          <a:latin typeface="Verdana" pitchFamily="34" charset="0"/>
                        </a:rPr>
                        <a:t>Activities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8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6" marR="91436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8D"/>
                          </a:solidFill>
                          <a:effectLst/>
                          <a:latin typeface="Verdana" pitchFamily="34" charset="0"/>
                        </a:rPr>
                        <a:t>2012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8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6" marR="91436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16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8D"/>
                          </a:solidFill>
                          <a:effectLst/>
                          <a:latin typeface="Verdana" pitchFamily="34" charset="0"/>
                        </a:rPr>
                        <a:t>Feb-Mar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8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6" marR="91436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8D"/>
                          </a:solidFill>
                          <a:effectLst/>
                          <a:latin typeface="Verdana" pitchFamily="34" charset="0"/>
                        </a:rPr>
                        <a:t>Apr-Jun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8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6" marR="91436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8D"/>
                          </a:solidFill>
                          <a:effectLst/>
                          <a:latin typeface="Verdana" pitchFamily="34" charset="0"/>
                        </a:rPr>
                        <a:t>Jul-Sep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8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6" marR="91436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8D"/>
                          </a:solidFill>
                          <a:effectLst/>
                          <a:latin typeface="Verdana" pitchFamily="34" charset="0"/>
                        </a:rPr>
                        <a:t>Oct-Dec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8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6" marR="91436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1605">
                <a:tc>
                  <a:txBody>
                    <a:bodyPr/>
                    <a:lstStyle/>
                    <a:p>
                      <a:pPr marL="25400" marR="0" lvl="0" indent="-2540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8D"/>
                          </a:solidFill>
                          <a:effectLst/>
                          <a:latin typeface="Verdana" pitchFamily="34" charset="0"/>
                        </a:rPr>
                        <a:t>Soft calibration of the L1 data sets based on reference ground-based data.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8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6" marR="91436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8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6" marR="91436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8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6" marR="91436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8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6" marR="91436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8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6" marR="91436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638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8D"/>
                          </a:solidFill>
                          <a:effectLst/>
                          <a:latin typeface="Verdana" pitchFamily="34" charset="0"/>
                        </a:rPr>
                        <a:t>Prototype finalization:</a:t>
                      </a:r>
                    </a:p>
                    <a:p>
                      <a:pPr marL="26670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8D"/>
                          </a:solidFill>
                          <a:effectLst/>
                          <a:latin typeface="Verdana" pitchFamily="34" charset="0"/>
                        </a:rPr>
                        <a:t>Speed-up of retrievals (2-stream/PCA)</a:t>
                      </a:r>
                    </a:p>
                    <a:p>
                      <a:pPr marL="26670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8D"/>
                          </a:solidFill>
                          <a:effectLst/>
                          <a:latin typeface="Verdana" pitchFamily="34" charset="0"/>
                        </a:rPr>
                        <a:t>Data/metadata formatting (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8D"/>
                          </a:solidFill>
                          <a:effectLst/>
                          <a:latin typeface="Verdana" pitchFamily="34" charset="0"/>
                        </a:rPr>
                        <a:t>NetCDF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8D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8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6" marR="91436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8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6" marR="91436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8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6" marR="91436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8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6" marR="91436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8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6" marR="91436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16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8D"/>
                          </a:solidFill>
                          <a:effectLst/>
                          <a:latin typeface="Verdana" pitchFamily="34" charset="0"/>
                        </a:rPr>
                        <a:t>Production of limited L2 data sets (GOME-SCIA-GOME2)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8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6" marR="91436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8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6" marR="91436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8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6" marR="91436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8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6" marR="91436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8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6" marR="91436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23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8D"/>
                          </a:solidFill>
                          <a:effectLst/>
                          <a:latin typeface="Verdana" pitchFamily="34" charset="0"/>
                        </a:rPr>
                        <a:t>Delta-validation phase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8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6" marR="91436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8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6" marR="91436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8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6" marR="91436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8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6" marR="91436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8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6" marR="91436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8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6" marR="91436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3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8D"/>
                          </a:solidFill>
                          <a:effectLst/>
                          <a:latin typeface="Verdana" pitchFamily="34" charset="0"/>
                        </a:rPr>
                        <a:t>Full reprocessing of the final L2 and L3 data sets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8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6" marR="91436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8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6" marR="91436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8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6" marR="91436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8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6" marR="91436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8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6" marR="91436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8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6" marR="91436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13150">
                <a:tc>
                  <a:txBody>
                    <a:bodyPr/>
                    <a:lstStyle/>
                    <a:p>
                      <a:pPr marL="25400" marR="0" lvl="0" indent="-2540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8D"/>
                          </a:solidFill>
                          <a:effectLst/>
                          <a:latin typeface="Verdana" pitchFamily="34" charset="0"/>
                        </a:rPr>
                        <a:t>Error budget analysis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8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6" marR="91436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8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6" marR="91436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8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6" marR="91436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8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6" marR="91436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8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6" marR="91436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2275" y="5016501"/>
            <a:ext cx="4008438" cy="1660839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GB" sz="1600" dirty="0">
                <a:solidFill>
                  <a:schemeClr val="tx1"/>
                </a:solidFill>
                <a:sym typeface="Wingdings" pitchFamily="2" charset="2"/>
              </a:rPr>
              <a:t> If polarization is neglected:</a:t>
            </a:r>
          </a:p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en-GB" sz="1600" dirty="0">
                <a:solidFill>
                  <a:schemeClr val="tx1"/>
                </a:solidFill>
                <a:sym typeface="Wingdings" pitchFamily="2" charset="2"/>
              </a:rPr>
              <a:t>Retrieved surface albedo biased</a:t>
            </a:r>
          </a:p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en-GB" sz="1600" dirty="0">
                <a:solidFill>
                  <a:schemeClr val="tx1"/>
                </a:solidFill>
                <a:sym typeface="Wingdings" pitchFamily="2" charset="2"/>
              </a:rPr>
              <a:t>(internal closure mode)</a:t>
            </a:r>
          </a:p>
          <a:p>
            <a:pPr algn="ctr">
              <a:buFontTx/>
              <a:buNone/>
              <a:defRPr/>
            </a:pPr>
            <a:r>
              <a:rPr lang="en-GB" sz="1600" dirty="0">
                <a:solidFill>
                  <a:schemeClr val="tx1"/>
                </a:solidFill>
                <a:sym typeface="Wingdings"/>
              </a:rPr>
              <a:t></a:t>
            </a:r>
            <a:endParaRPr lang="en-GB" sz="1600" dirty="0">
              <a:solidFill>
                <a:schemeClr val="tx1"/>
              </a:solidFill>
              <a:sym typeface="Wingdings" pitchFamily="2" charset="2"/>
            </a:endParaRPr>
          </a:p>
          <a:p>
            <a:pPr algn="ctr">
              <a:buFontTx/>
              <a:buNone/>
              <a:defRPr/>
            </a:pPr>
            <a:r>
              <a:rPr lang="en-GB" sz="1600" dirty="0">
                <a:solidFill>
                  <a:schemeClr val="tx1"/>
                </a:solidFill>
                <a:sym typeface="Wingdings" pitchFamily="2" charset="2"/>
              </a:rPr>
              <a:t>Total O</a:t>
            </a:r>
            <a:r>
              <a:rPr lang="en-GB" sz="1600" baseline="-25000" dirty="0">
                <a:solidFill>
                  <a:schemeClr val="tx1"/>
                </a:solidFill>
                <a:sym typeface="Wingdings" pitchFamily="2" charset="2"/>
              </a:rPr>
              <a:t>3</a:t>
            </a:r>
            <a:r>
              <a:rPr lang="en-GB" sz="1600" dirty="0">
                <a:solidFill>
                  <a:schemeClr val="tx1"/>
                </a:solidFill>
                <a:sym typeface="Wingdings" pitchFamily="2" charset="2"/>
              </a:rPr>
              <a:t> column biased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1788" y="169863"/>
            <a:ext cx="9574212" cy="862012"/>
          </a:xfrm>
        </p:spPr>
        <p:txBody>
          <a:bodyPr/>
          <a:lstStyle/>
          <a:p>
            <a:r>
              <a:rPr lang="en-GB" sz="3400" smtClean="0"/>
              <a:t>Impact of polarization                                     on the total O</a:t>
            </a:r>
            <a:r>
              <a:rPr lang="en-GB" sz="3400" baseline="-25000" smtClean="0"/>
              <a:t>3</a:t>
            </a:r>
            <a:r>
              <a:rPr lang="en-GB" sz="3400" smtClean="0"/>
              <a:t> product</a:t>
            </a:r>
          </a:p>
        </p:txBody>
      </p:sp>
      <p:sp>
        <p:nvSpPr>
          <p:cNvPr id="7172" name="Text Box 12"/>
          <p:cNvSpPr txBox="1">
            <a:spLocks noChangeArrowheads="1"/>
          </p:cNvSpPr>
          <p:nvPr/>
        </p:nvSpPr>
        <p:spPr bwMode="auto">
          <a:xfrm>
            <a:off x="87314" y="1943100"/>
            <a:ext cx="4970462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2000" dirty="0">
                <a:solidFill>
                  <a:srgbClr val="FF9933"/>
                </a:solidFill>
              </a:rPr>
              <a:t>Impact on the radiance intensity</a:t>
            </a:r>
            <a:endParaRPr lang="en-US" sz="2000" dirty="0">
              <a:solidFill>
                <a:srgbClr val="FF9933"/>
              </a:solidFill>
            </a:endParaRPr>
          </a:p>
        </p:txBody>
      </p:sp>
      <p:pic>
        <p:nvPicPr>
          <p:cNvPr id="7173" name="Picture 11" descr="ImpactPol_325nm_RAA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4" y="2268538"/>
            <a:ext cx="3833812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13"/>
          <p:cNvSpPr txBox="1">
            <a:spLocks noChangeArrowheads="1"/>
          </p:cNvSpPr>
          <p:nvPr/>
        </p:nvSpPr>
        <p:spPr bwMode="auto">
          <a:xfrm>
            <a:off x="1016000" y="4195763"/>
            <a:ext cx="1562100" cy="64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/>
              <a:t>RAA = 0°</a:t>
            </a:r>
          </a:p>
          <a:p>
            <a:pPr>
              <a:lnSpc>
                <a:spcPct val="29000"/>
              </a:lnSpc>
              <a:spcBef>
                <a:spcPct val="50000"/>
              </a:spcBef>
              <a:buFontTx/>
              <a:buNone/>
            </a:pPr>
            <a:r>
              <a:rPr lang="en-GB"/>
              <a:t>SA = 0.05</a:t>
            </a: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501901" y="1306515"/>
            <a:ext cx="2522538" cy="6429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6" name="Text Box 12"/>
          <p:cNvSpPr txBox="1">
            <a:spLocks noChangeArrowheads="1"/>
          </p:cNvSpPr>
          <p:nvPr/>
        </p:nvSpPr>
        <p:spPr bwMode="auto">
          <a:xfrm>
            <a:off x="5057776" y="1943100"/>
            <a:ext cx="4465638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2000" dirty="0" smtClean="0">
                <a:solidFill>
                  <a:srgbClr val="FF9933"/>
                </a:solidFill>
              </a:rPr>
              <a:t>Improved albedo retrieval</a:t>
            </a:r>
            <a:endParaRPr lang="en-US" sz="2000" dirty="0">
              <a:solidFill>
                <a:srgbClr val="FF9933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024438" y="1306515"/>
            <a:ext cx="2481262" cy="6429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820" y="3020796"/>
            <a:ext cx="4361657" cy="327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5024438" y="2525785"/>
            <a:ext cx="4424363" cy="38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GB" sz="1600" dirty="0">
                <a:solidFill>
                  <a:schemeClr val="tx1"/>
                </a:solidFill>
              </a:rPr>
              <a:t>Surface albedo </a:t>
            </a:r>
            <a:r>
              <a:rPr lang="en-GB" sz="1600" dirty="0" smtClean="0">
                <a:solidFill>
                  <a:schemeClr val="tx1"/>
                </a:solidFill>
              </a:rPr>
              <a:t>for Uccle (cloud free pixels)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OMI-MLS tropospheric ozone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b="0" dirty="0" smtClean="0"/>
              <a:t>In comparison to a zonal mean climatology, the new OMI-MLS climatology </a:t>
            </a:r>
          </a:p>
          <a:p>
            <a:pPr marL="796925" lvl="1">
              <a:buFont typeface="Wingdings" pitchFamily="2" charset="2"/>
              <a:buChar char="Ø"/>
            </a:pPr>
            <a:r>
              <a:rPr lang="en-US" b="0" dirty="0" smtClean="0"/>
              <a:t>improves the </a:t>
            </a:r>
            <a:r>
              <a:rPr lang="en-US" b="0" dirty="0" err="1" smtClean="0"/>
              <a:t>representativity</a:t>
            </a:r>
            <a:r>
              <a:rPr lang="en-US" b="0" dirty="0" smtClean="0"/>
              <a:t> of the a-priori ozone profile</a:t>
            </a:r>
          </a:p>
          <a:p>
            <a:pPr marL="796925" lvl="1">
              <a:buFont typeface="Wingdings" pitchFamily="2" charset="2"/>
              <a:buChar char="Ø"/>
            </a:pPr>
            <a:r>
              <a:rPr lang="en-US" b="0" dirty="0" smtClean="0"/>
              <a:t>reduces cloud correction errors (ghost column), esp. in tropical regions</a:t>
            </a:r>
            <a:endParaRPr lang="en-US" dirty="0"/>
          </a:p>
        </p:txBody>
      </p:sp>
      <p:pic>
        <p:nvPicPr>
          <p:cNvPr id="4" name="Picture 7" descr="TropoO3_07Jul05_TOMSv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0" t="12019" r="7687" b="19702"/>
          <a:stretch>
            <a:fillRect/>
          </a:stretch>
        </p:blipFill>
        <p:spPr bwMode="auto">
          <a:xfrm>
            <a:off x="336839" y="1405804"/>
            <a:ext cx="4314825" cy="26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ropoO3_07Jul_OMIM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7" t="12268" r="8246" b="22264"/>
          <a:stretch>
            <a:fillRect/>
          </a:stretch>
        </p:blipFill>
        <p:spPr bwMode="auto">
          <a:xfrm>
            <a:off x="441614" y="3928341"/>
            <a:ext cx="4178300" cy="251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42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Ozone sensors</a:t>
            </a:r>
            <a:endParaRPr lang="en-US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5" y="1681163"/>
            <a:ext cx="9116291" cy="419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020291" y="1312316"/>
            <a:ext cx="5777376" cy="3495211"/>
            <a:chOff x="3020291" y="1312316"/>
            <a:chExt cx="5777376" cy="3495211"/>
          </a:xfrm>
        </p:grpSpPr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3020291" y="1819955"/>
              <a:ext cx="5777376" cy="2987572"/>
            </a:xfrm>
            <a:prstGeom prst="rect">
              <a:avLst/>
            </a:prstGeom>
            <a:solidFill>
              <a:schemeClr val="bg2">
                <a:alpha val="25098"/>
              </a:schemeClr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7176710" y="1312316"/>
              <a:ext cx="1620957" cy="531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None/>
              </a:pPr>
              <a:r>
                <a:rPr lang="fr-BE" sz="2400" b="1" dirty="0">
                  <a:solidFill>
                    <a:srgbClr val="FF0000"/>
                  </a:solidFill>
                  <a:latin typeface="+mj-lt"/>
                </a:rPr>
                <a:t>CCI focus</a:t>
              </a:r>
              <a:endParaRPr lang="en-US" sz="24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155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Project participants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  <a:spcBef>
                <a:spcPts val="600"/>
              </a:spcBef>
              <a:buClr>
                <a:srgbClr val="333399"/>
              </a:buClr>
            </a:pPr>
            <a:r>
              <a:rPr lang="en-US" sz="1600" dirty="0">
                <a:solidFill>
                  <a:srgbClr val="333399"/>
                </a:solidFill>
              </a:rPr>
              <a:t>Belgian Institute for Space </a:t>
            </a:r>
            <a:r>
              <a:rPr lang="en-US" sz="1600" dirty="0" err="1" smtClean="0">
                <a:solidFill>
                  <a:srgbClr val="333399"/>
                </a:solidFill>
              </a:rPr>
              <a:t>Aeronomy</a:t>
            </a:r>
            <a:endParaRPr lang="en-US" sz="1600" dirty="0">
              <a:solidFill>
                <a:srgbClr val="333399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buClr>
                <a:srgbClr val="333399"/>
              </a:buClr>
            </a:pPr>
            <a:r>
              <a:rPr lang="en-US" sz="1600" dirty="0">
                <a:solidFill>
                  <a:srgbClr val="333399"/>
                </a:solidFill>
              </a:rPr>
              <a:t>German Aerospace </a:t>
            </a:r>
            <a:r>
              <a:rPr lang="en-US" sz="1600" dirty="0" smtClean="0">
                <a:solidFill>
                  <a:srgbClr val="333399"/>
                </a:solidFill>
              </a:rPr>
              <a:t>Center</a:t>
            </a:r>
            <a:endParaRPr lang="en-US" sz="1600" dirty="0">
              <a:solidFill>
                <a:srgbClr val="333399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buClr>
                <a:srgbClr val="333399"/>
              </a:buClr>
            </a:pPr>
            <a:r>
              <a:rPr lang="en-US" sz="1600" dirty="0">
                <a:solidFill>
                  <a:srgbClr val="333399"/>
                </a:solidFill>
              </a:rPr>
              <a:t>Royal Netherlands Meteorological </a:t>
            </a:r>
            <a:r>
              <a:rPr lang="en-US" sz="1600" dirty="0" smtClean="0">
                <a:solidFill>
                  <a:srgbClr val="333399"/>
                </a:solidFill>
              </a:rPr>
              <a:t>Institute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buClr>
                <a:srgbClr val="333399"/>
              </a:buClr>
            </a:pPr>
            <a:r>
              <a:rPr lang="en-US" sz="1600" dirty="0" smtClean="0">
                <a:solidFill>
                  <a:srgbClr val="333399"/>
                </a:solidFill>
              </a:rPr>
              <a:t>Rutherford </a:t>
            </a:r>
            <a:r>
              <a:rPr lang="en-US" sz="1600" dirty="0">
                <a:solidFill>
                  <a:srgbClr val="333399"/>
                </a:solidFill>
              </a:rPr>
              <a:t>Appleton </a:t>
            </a:r>
            <a:r>
              <a:rPr lang="en-US" sz="1600" dirty="0" smtClean="0">
                <a:solidFill>
                  <a:srgbClr val="333399"/>
                </a:solidFill>
              </a:rPr>
              <a:t>Laboratory</a:t>
            </a:r>
            <a:endParaRPr lang="en-US" sz="1600" dirty="0">
              <a:solidFill>
                <a:srgbClr val="333399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buClr>
                <a:srgbClr val="333399"/>
              </a:buClr>
            </a:pPr>
            <a:r>
              <a:rPr lang="en-US" sz="1600" dirty="0">
                <a:solidFill>
                  <a:srgbClr val="333399"/>
                </a:solidFill>
              </a:rPr>
              <a:t>University of </a:t>
            </a:r>
            <a:r>
              <a:rPr lang="en-US" sz="1600" dirty="0" smtClean="0">
                <a:solidFill>
                  <a:srgbClr val="333399"/>
                </a:solidFill>
              </a:rPr>
              <a:t>Bremen</a:t>
            </a:r>
            <a:endParaRPr lang="en-US" sz="1600" dirty="0">
              <a:solidFill>
                <a:srgbClr val="333399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buClr>
                <a:srgbClr val="333399"/>
              </a:buClr>
            </a:pPr>
            <a:r>
              <a:rPr lang="en-US" sz="1600" dirty="0">
                <a:solidFill>
                  <a:srgbClr val="333399"/>
                </a:solidFill>
              </a:rPr>
              <a:t>Karlsruhe Institute of </a:t>
            </a:r>
            <a:r>
              <a:rPr lang="en-US" sz="1600" dirty="0" smtClean="0">
                <a:solidFill>
                  <a:srgbClr val="333399"/>
                </a:solidFill>
              </a:rPr>
              <a:t>Technology</a:t>
            </a:r>
            <a:endParaRPr lang="en-US" sz="1600" dirty="0">
              <a:solidFill>
                <a:srgbClr val="333399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buClr>
                <a:srgbClr val="333399"/>
              </a:buClr>
            </a:pPr>
            <a:r>
              <a:rPr lang="fr-FR" sz="1600" dirty="0">
                <a:solidFill>
                  <a:srgbClr val="333399"/>
                </a:solidFill>
              </a:rPr>
              <a:t>Laboratoire Atmosphères, Milieux, Observations </a:t>
            </a:r>
            <a:r>
              <a:rPr lang="fr-FR" sz="1600" dirty="0" smtClean="0">
                <a:solidFill>
                  <a:srgbClr val="333399"/>
                </a:solidFill>
              </a:rPr>
              <a:t>Spatiales</a:t>
            </a:r>
            <a:endParaRPr lang="en-US" sz="1600" dirty="0">
              <a:solidFill>
                <a:srgbClr val="333399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buClr>
                <a:srgbClr val="333399"/>
              </a:buClr>
            </a:pPr>
            <a:r>
              <a:rPr lang="en-US" sz="1600" dirty="0">
                <a:solidFill>
                  <a:srgbClr val="333399"/>
                </a:solidFill>
              </a:rPr>
              <a:t>Finnish Meteorological </a:t>
            </a:r>
            <a:r>
              <a:rPr lang="en-US" sz="1600" dirty="0" smtClean="0">
                <a:solidFill>
                  <a:srgbClr val="333399"/>
                </a:solidFill>
              </a:rPr>
              <a:t>Institute</a:t>
            </a:r>
            <a:endParaRPr lang="en-US" sz="1600" dirty="0">
              <a:solidFill>
                <a:srgbClr val="333399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buClr>
                <a:srgbClr val="333399"/>
              </a:buClr>
            </a:pPr>
            <a:r>
              <a:rPr lang="en-US" sz="1600" dirty="0">
                <a:solidFill>
                  <a:srgbClr val="333399"/>
                </a:solidFill>
              </a:rPr>
              <a:t>Aristotle University of </a:t>
            </a:r>
            <a:r>
              <a:rPr lang="en-US" sz="1600" dirty="0" smtClean="0">
                <a:solidFill>
                  <a:srgbClr val="333399"/>
                </a:solidFill>
              </a:rPr>
              <a:t>Thessaloniki</a:t>
            </a:r>
            <a:endParaRPr lang="en-US" sz="1600" dirty="0">
              <a:solidFill>
                <a:srgbClr val="333399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buClr>
                <a:srgbClr val="333399"/>
              </a:buClr>
            </a:pPr>
            <a:r>
              <a:rPr lang="en-US" sz="1600" dirty="0">
                <a:solidFill>
                  <a:srgbClr val="333399"/>
                </a:solidFill>
              </a:rPr>
              <a:t>University of </a:t>
            </a:r>
            <a:r>
              <a:rPr lang="en-US" sz="1600" dirty="0" smtClean="0">
                <a:solidFill>
                  <a:srgbClr val="333399"/>
                </a:solidFill>
              </a:rPr>
              <a:t>Athens</a:t>
            </a:r>
            <a:endParaRPr lang="en-US" sz="1600" dirty="0">
              <a:solidFill>
                <a:srgbClr val="333399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buClr>
                <a:srgbClr val="333399"/>
              </a:buClr>
            </a:pPr>
            <a:r>
              <a:rPr lang="en-US" sz="1600" dirty="0">
                <a:solidFill>
                  <a:srgbClr val="333399"/>
                </a:solidFill>
              </a:rPr>
              <a:t>Royal Meteorological Institute of </a:t>
            </a:r>
            <a:r>
              <a:rPr lang="en-US" sz="1600" dirty="0" smtClean="0">
                <a:solidFill>
                  <a:srgbClr val="333399"/>
                </a:solidFill>
              </a:rPr>
              <a:t>Belgium</a:t>
            </a:r>
            <a:endParaRPr lang="en-US" sz="1600" dirty="0">
              <a:solidFill>
                <a:srgbClr val="333399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buClr>
                <a:srgbClr val="333399"/>
              </a:buClr>
            </a:pPr>
            <a:r>
              <a:rPr lang="en-US" sz="1600" dirty="0">
                <a:solidFill>
                  <a:srgbClr val="333399"/>
                </a:solidFill>
              </a:rPr>
              <a:t>Federal Office of Meteorology and Climatology </a:t>
            </a:r>
            <a:r>
              <a:rPr lang="en-US" sz="1600" dirty="0" err="1" smtClean="0">
                <a:solidFill>
                  <a:srgbClr val="333399"/>
                </a:solidFill>
              </a:rPr>
              <a:t>MeteoSwiss</a:t>
            </a:r>
            <a:endParaRPr lang="en-US" sz="1600" b="0" dirty="0">
              <a:solidFill>
                <a:srgbClr val="333399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buClr>
                <a:srgbClr val="333399"/>
              </a:buClr>
            </a:pPr>
            <a:r>
              <a:rPr lang="en-US" sz="1600" dirty="0">
                <a:solidFill>
                  <a:srgbClr val="333399"/>
                </a:solidFill>
              </a:rPr>
              <a:t>University of </a:t>
            </a:r>
            <a:r>
              <a:rPr lang="en-US" sz="1600" dirty="0" smtClean="0">
                <a:solidFill>
                  <a:srgbClr val="333399"/>
                </a:solidFill>
              </a:rPr>
              <a:t>Cambridge</a:t>
            </a:r>
            <a:endParaRPr lang="en-US" sz="1600" b="0" dirty="0">
              <a:solidFill>
                <a:srgbClr val="333399"/>
              </a:solidFill>
            </a:endParaRPr>
          </a:p>
          <a:p>
            <a:endParaRPr lang="en-US" dirty="0"/>
          </a:p>
        </p:txBody>
      </p:sp>
      <p:pic>
        <p:nvPicPr>
          <p:cNvPr id="7" name="Picture 4" descr="UB_logo_35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43"/>
          <a:stretch>
            <a:fillRect/>
          </a:stretch>
        </p:blipFill>
        <p:spPr bwMode="auto">
          <a:xfrm>
            <a:off x="9065202" y="3054350"/>
            <a:ext cx="3603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937"/>
          <a:stretch>
            <a:fillRect/>
          </a:stretch>
        </p:blipFill>
        <p:spPr bwMode="auto">
          <a:xfrm>
            <a:off x="9079490" y="6078538"/>
            <a:ext cx="3762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76"/>
          <a:stretch>
            <a:fillRect/>
          </a:stretch>
        </p:blipFill>
        <p:spPr bwMode="auto">
          <a:xfrm>
            <a:off x="9065202" y="2636838"/>
            <a:ext cx="360363" cy="320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logo_rmi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202" y="5286375"/>
            <a:ext cx="3746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latmos-logo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540" y="3717925"/>
            <a:ext cx="7556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 preferRelativeResize="0"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490" y="1268413"/>
            <a:ext cx="3397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image004"/>
          <p:cNvPicPr preferRelativeResize="0"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765" y="4926013"/>
            <a:ext cx="25558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Logo_MCH"/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461" b="66286"/>
          <a:stretch>
            <a:fillRect/>
          </a:stretch>
        </p:blipFill>
        <p:spPr bwMode="auto">
          <a:xfrm>
            <a:off x="9065202" y="5718175"/>
            <a:ext cx="36036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auth_logo_color[1]"/>
          <p:cNvPicPr preferRelativeResize="0"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627" y="4479925"/>
            <a:ext cx="4302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logo_dlr"/>
          <p:cNvPicPr preferRelativeResize="0"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177" y="1757363"/>
            <a:ext cx="46831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/>
          <p:cNvPicPr preferRelativeResize="0"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315" y="3433763"/>
            <a:ext cx="5762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5" descr="logo_knmi_venw"/>
          <p:cNvPicPr preferRelativeResize="0"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01" r="44800"/>
          <a:stretch>
            <a:fillRect/>
          </a:stretch>
        </p:blipFill>
        <p:spPr bwMode="auto">
          <a:xfrm>
            <a:off x="9065202" y="2189163"/>
            <a:ext cx="2984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6" descr="logo_fmi"/>
          <p:cNvPicPr preferRelativeResize="0"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109"/>
          <a:stretch>
            <a:fillRect/>
          </a:stretch>
        </p:blipFill>
        <p:spPr bwMode="auto">
          <a:xfrm>
            <a:off x="9077902" y="4062413"/>
            <a:ext cx="3587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87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267" y="163512"/>
            <a:ext cx="8139112" cy="862012"/>
          </a:xfrm>
        </p:spPr>
        <p:txBody>
          <a:bodyPr/>
          <a:lstStyle/>
          <a:p>
            <a:r>
              <a:rPr lang="en-GB" dirty="0" smtClean="0"/>
              <a:t>Data products (Phase 1, 2013)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3"/>
          <a:stretch/>
        </p:blipFill>
        <p:spPr bwMode="auto">
          <a:xfrm>
            <a:off x="1383302" y="1302325"/>
            <a:ext cx="7285038" cy="5514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222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267" y="163512"/>
            <a:ext cx="8139112" cy="862012"/>
          </a:xfrm>
        </p:spPr>
        <p:txBody>
          <a:bodyPr/>
          <a:lstStyle/>
          <a:p>
            <a:r>
              <a:rPr lang="en-GB" dirty="0" smtClean="0"/>
              <a:t>Data products (Phase 2, 2016)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1372618"/>
            <a:ext cx="7285038" cy="538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829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ozone work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b="0" dirty="0" err="1" smtClean="0"/>
              <a:t>Optimisation</a:t>
            </a:r>
            <a:r>
              <a:rPr lang="en-US" b="0" dirty="0" smtClean="0"/>
              <a:t> of GOME-type direct-fitting algorithm (GODFIT/ GDP5) and transfer to GOME, SCIAMACHY and GOME-2</a:t>
            </a:r>
          </a:p>
          <a:p>
            <a:pPr marL="457200" indent="-45720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b="0" dirty="0" smtClean="0"/>
              <a:t>Prototyping and error analysis</a:t>
            </a:r>
          </a:p>
          <a:p>
            <a:pPr marL="457200" indent="-45720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b="0" dirty="0" smtClean="0"/>
              <a:t>Demonstration </a:t>
            </a:r>
            <a:r>
              <a:rPr lang="en-US" b="0" dirty="0" smtClean="0">
                <a:sym typeface="Wingdings" pitchFamily="2" charset="2"/>
              </a:rPr>
              <a:t> L2 reprocessing 1996-2011, based on scientific prototype (BIRA)</a:t>
            </a:r>
          </a:p>
          <a:p>
            <a:pPr marL="457200" indent="-45720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b="0" dirty="0" smtClean="0">
                <a:sym typeface="Wingdings" pitchFamily="2" charset="2"/>
              </a:rPr>
              <a:t>Data merging  L3 data set (DLR)</a:t>
            </a:r>
          </a:p>
          <a:p>
            <a:pPr marL="457200" indent="-45720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b="0" dirty="0" smtClean="0">
                <a:sym typeface="Wingdings" pitchFamily="2" charset="2"/>
              </a:rPr>
              <a:t>Validation of L2 and L3 data sets (AUTH)</a:t>
            </a:r>
            <a:endParaRPr lang="en-US" b="0" dirty="0"/>
          </a:p>
        </p:txBody>
      </p:sp>
      <p:pic>
        <p:nvPicPr>
          <p:cNvPr id="4" name="Picture 13" descr="logo_DL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194" y="6036990"/>
            <a:ext cx="774412" cy="62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rts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995" y="5953553"/>
            <a:ext cx="869007" cy="78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logo-bira_iasb-20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44" y="6017420"/>
            <a:ext cx="1453689" cy="65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319" y="6083032"/>
            <a:ext cx="859559" cy="63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45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O</a:t>
            </a:r>
            <a:r>
              <a:rPr lang="en-US" baseline="-25000" dirty="0" smtClean="0"/>
              <a:t>3</a:t>
            </a:r>
            <a:r>
              <a:rPr lang="en-US" dirty="0" smtClean="0"/>
              <a:t> algorithm for CCI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82049" y="1463459"/>
            <a:ext cx="4179115" cy="4743161"/>
          </a:xfrm>
        </p:spPr>
        <p:txBody>
          <a:bodyPr/>
          <a:lstStyle/>
          <a:p>
            <a:r>
              <a:rPr lang="en-US" sz="1800" b="0" dirty="0" smtClean="0"/>
              <a:t>325 – 335 nm</a:t>
            </a:r>
          </a:p>
          <a:p>
            <a:r>
              <a:rPr lang="en-US" sz="1800" b="0" dirty="0" smtClean="0"/>
              <a:t>Full fitting of measured </a:t>
            </a:r>
            <a:r>
              <a:rPr lang="en-US" sz="1800" b="0" dirty="0" err="1" smtClean="0"/>
              <a:t>reflectances</a:t>
            </a:r>
            <a:r>
              <a:rPr lang="en-US" sz="1800" b="0" dirty="0" smtClean="0"/>
              <a:t> using LIDORT v3.3</a:t>
            </a:r>
          </a:p>
          <a:p>
            <a:r>
              <a:rPr lang="en-US" sz="1800" b="0" dirty="0" smtClean="0"/>
              <a:t>BDM O</a:t>
            </a:r>
            <a:r>
              <a:rPr lang="en-US" sz="1800" b="0" baseline="-25000" dirty="0" smtClean="0"/>
              <a:t>3</a:t>
            </a:r>
            <a:r>
              <a:rPr lang="en-US" sz="1800" b="0" dirty="0" smtClean="0"/>
              <a:t> cross-sections</a:t>
            </a:r>
          </a:p>
          <a:p>
            <a:r>
              <a:rPr lang="en-US" sz="1800" b="0" dirty="0" smtClean="0"/>
              <a:t>T°-shift fitting</a:t>
            </a:r>
          </a:p>
          <a:p>
            <a:r>
              <a:rPr lang="en-US" sz="1800" b="0" dirty="0" smtClean="0"/>
              <a:t>Cloud correction using CRB approximation</a:t>
            </a:r>
          </a:p>
          <a:p>
            <a:r>
              <a:rPr lang="en-US" sz="1800" b="0" dirty="0" smtClean="0"/>
              <a:t>Surface albedo closure</a:t>
            </a:r>
          </a:p>
          <a:p>
            <a:r>
              <a:rPr lang="en-US" sz="1800" b="0" dirty="0" smtClean="0"/>
              <a:t>TOMS v8 profile climatology + OMI-MLS tropospheric ozone (</a:t>
            </a:r>
            <a:r>
              <a:rPr lang="en-US" sz="1800" b="0" dirty="0" err="1" smtClean="0"/>
              <a:t>Ziemke</a:t>
            </a:r>
            <a:r>
              <a:rPr lang="en-US" sz="1800" b="0" dirty="0" smtClean="0"/>
              <a:t> et al)</a:t>
            </a:r>
          </a:p>
          <a:p>
            <a:r>
              <a:rPr lang="en-US" sz="1800" b="0" dirty="0" smtClean="0"/>
              <a:t>Semi-empirical Ring  correction (LUTs)</a:t>
            </a:r>
          </a:p>
          <a:p>
            <a:r>
              <a:rPr lang="en-US" sz="1800" b="0" dirty="0" err="1" smtClean="0"/>
              <a:t>Polarisation</a:t>
            </a:r>
            <a:r>
              <a:rPr lang="en-US" sz="1800" b="0" dirty="0" smtClean="0"/>
              <a:t> correction (LUTs)</a:t>
            </a:r>
            <a:endParaRPr lang="en-US" sz="1800" b="0" dirty="0"/>
          </a:p>
        </p:txBody>
      </p:sp>
      <p:pic>
        <p:nvPicPr>
          <p:cNvPr id="7" name="Picture 4" descr="x-s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197" y="2161021"/>
            <a:ext cx="4811712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184887" y="2951881"/>
            <a:ext cx="1441450" cy="1800225"/>
          </a:xfrm>
          <a:prstGeom prst="rect">
            <a:avLst/>
          </a:prstGeom>
          <a:solidFill>
            <a:srgbClr val="00FF00">
              <a:alpha val="6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8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 txBox="1">
            <a:spLocks noChangeArrowheads="1"/>
          </p:cNvSpPr>
          <p:nvPr/>
        </p:nvSpPr>
        <p:spPr bwMode="auto">
          <a:xfrm>
            <a:off x="0" y="169863"/>
            <a:ext cx="8575964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sz="3000" dirty="0" smtClean="0">
                <a:latin typeface="Verdana" pitchFamily="34" charset="0"/>
              </a:rPr>
              <a:t>Ongoing work: reflectance correction </a:t>
            </a:r>
            <a:endParaRPr lang="en-GB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046" y="1375350"/>
            <a:ext cx="9297194" cy="158952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Motivation: </a:t>
            </a:r>
            <a:r>
              <a:rPr lang="en-US" dirty="0" smtClean="0"/>
              <a:t>consistency between sensors limited by the accuracy of the level-1, even for spectral algorithms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236" b="4178"/>
          <a:stretch/>
        </p:blipFill>
        <p:spPr bwMode="auto">
          <a:xfrm>
            <a:off x="3840737" y="2867240"/>
            <a:ext cx="5511079" cy="3104716"/>
          </a:xfrm>
          <a:prstGeom prst="rect">
            <a:avLst/>
          </a:prstGeom>
          <a:noFill/>
          <a:ln w="36000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82045" y="2867240"/>
            <a:ext cx="3458682" cy="266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rgbClr val="00338D"/>
                </a:solidFill>
                <a:latin typeface="+mn-lt"/>
                <a:ea typeface="+mn-ea"/>
                <a:cs typeface="+mn-cs"/>
              </a:defRPr>
            </a:lvl1pPr>
            <a:lvl2pPr marL="1227138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Char char="•"/>
              <a:defRPr b="1">
                <a:solidFill>
                  <a:srgbClr val="00338D"/>
                </a:solidFill>
                <a:latin typeface="+mn-lt"/>
              </a:defRPr>
            </a:lvl2pPr>
            <a:lvl3pPr marL="1825625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3pPr>
            <a:lvl4pPr marL="2424113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4pPr>
            <a:lvl5pPr marL="3022600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5pPr>
            <a:lvl6pPr marL="3479800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6pPr>
            <a:lvl7pPr marL="3937000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7pPr>
            <a:lvl8pPr marL="4394200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8pPr>
            <a:lvl9pPr marL="4851400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9pPr>
          </a:lstStyle>
          <a:p>
            <a:r>
              <a:rPr lang="en-US" sz="2000" b="0" dirty="0" smtClean="0"/>
              <a:t>Systematic residual biases are found despite L2 </a:t>
            </a:r>
            <a:r>
              <a:rPr lang="en-US" sz="2000" b="0" dirty="0" err="1" smtClean="0"/>
              <a:t>harmonisation</a:t>
            </a:r>
            <a:r>
              <a:rPr lang="en-US" sz="2000" b="0" dirty="0" smtClean="0"/>
              <a:t> efforts</a:t>
            </a:r>
          </a:p>
          <a:p>
            <a:r>
              <a:rPr lang="en-US" sz="2000" b="0" dirty="0" smtClean="0"/>
              <a:t>These biases limit the usability of multi-sensor L2 data sets, and are a source of error when building merged L3 data sets</a:t>
            </a:r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Default Design">
  <a:themeElements>
    <a:clrScheme name="6_Default Desig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6_Default Desig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Default Desig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4236</TotalTime>
  <Words>886</Words>
  <Application>Microsoft Office PowerPoint</Application>
  <PresentationFormat>A4 Paper (210x297 mm)</PresentationFormat>
  <Paragraphs>149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6_Default Design</vt:lpstr>
      <vt:lpstr>Total ozone algorithms developments for GOME, SCIAMACHY and GOME-2 as part of the ESA Ozone_cci project</vt:lpstr>
      <vt:lpstr>ESA Ozone_cci</vt:lpstr>
      <vt:lpstr>Ozone sensors</vt:lpstr>
      <vt:lpstr>Project participants</vt:lpstr>
      <vt:lpstr>Data products (Phase 1, 2013)</vt:lpstr>
      <vt:lpstr>Data products (Phase 2, 2016)</vt:lpstr>
      <vt:lpstr>Total ozone work plan</vt:lpstr>
      <vt:lpstr>Baseline O3 algorithm for CCI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 a merging approach (1)</vt:lpstr>
      <vt:lpstr>Dat a merging approach (2)</vt:lpstr>
      <vt:lpstr>Current merged data set</vt:lpstr>
      <vt:lpstr>Summary and outlook</vt:lpstr>
      <vt:lpstr>PowerPoint Presentation</vt:lpstr>
      <vt:lpstr>Planning of activities and target for data product generation</vt:lpstr>
      <vt:lpstr>Impact of polarization                                     on the total O3 product</vt:lpstr>
      <vt:lpstr>OMI-MLS tropospheric ozone</vt:lpstr>
    </vt:vector>
  </TitlesOfParts>
  <Company>IconMedialab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 AMET CONSECTETUER</dc:title>
  <dc:creator/>
  <cp:lastModifiedBy>Michel Van Roozendael</cp:lastModifiedBy>
  <cp:revision>741</cp:revision>
  <cp:lastPrinted>2008-08-26T16:26:23Z</cp:lastPrinted>
  <dcterms:created xsi:type="dcterms:W3CDTF">2007-10-19T13:11:49Z</dcterms:created>
  <dcterms:modified xsi:type="dcterms:W3CDTF">2012-04-19T14:33:48Z</dcterms:modified>
</cp:coreProperties>
</file>