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3" r:id="rId3"/>
    <p:sldId id="260" r:id="rId4"/>
    <p:sldId id="261" r:id="rId5"/>
    <p:sldId id="271" r:id="rId6"/>
    <p:sldId id="268" r:id="rId7"/>
    <p:sldId id="264" r:id="rId8"/>
    <p:sldId id="257" r:id="rId9"/>
    <p:sldId id="258" r:id="rId10"/>
    <p:sldId id="265" r:id="rId11"/>
    <p:sldId id="259" r:id="rId12"/>
    <p:sldId id="267" r:id="rId13"/>
    <p:sldId id="270" r:id="rId14"/>
    <p:sldId id="272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08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60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F91-BC85-9942-B0EC-6A319EF8A094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06CB-0ADD-054E-925C-0F6F59062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F91-BC85-9942-B0EC-6A319EF8A094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06CB-0ADD-054E-925C-0F6F59062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F91-BC85-9942-B0EC-6A319EF8A094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06CB-0ADD-054E-925C-0F6F59062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F91-BC85-9942-B0EC-6A319EF8A094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06CB-0ADD-054E-925C-0F6F59062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F91-BC85-9942-B0EC-6A319EF8A094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06CB-0ADD-054E-925C-0F6F59062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F91-BC85-9942-B0EC-6A319EF8A094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06CB-0ADD-054E-925C-0F6F59062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F91-BC85-9942-B0EC-6A319EF8A094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06CB-0ADD-054E-925C-0F6F59062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F91-BC85-9942-B0EC-6A319EF8A094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06CB-0ADD-054E-925C-0F6F59062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F91-BC85-9942-B0EC-6A319EF8A094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06CB-0ADD-054E-925C-0F6F59062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F91-BC85-9942-B0EC-6A319EF8A094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06CB-0ADD-054E-925C-0F6F59062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05F91-BC85-9942-B0EC-6A319EF8A094}" type="datetimeFigureOut">
              <a:rPr lang="en-US" smtClean="0"/>
              <a:pPr/>
              <a:t>6/21/11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E06CB-0ADD-054E-925C-0F6F590621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00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CD9E06CB-0ADD-054E-925C-0F6F590621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opkinsLogo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407400" y="155222"/>
            <a:ext cx="558800" cy="416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633260" y="6444476"/>
            <a:ext cx="2332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CEOS Columbia, MD  22 June</a:t>
            </a:r>
            <a:r>
              <a:rPr lang="en-US" sz="1200" baseline="0" dirty="0" smtClean="0"/>
              <a:t> 2011</a:t>
            </a: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df"/><Relationship Id="rId5" Type="http://schemas.openxmlformats.org/officeDocument/2006/relationships/image" Target="../media/image20.png"/><Relationship Id="rId6" Type="http://schemas.openxmlformats.org/officeDocument/2006/relationships/image" Target="../media/image21.pdf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d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tiff"/><Relationship Id="rId3" Type="http://schemas.openxmlformats.org/officeDocument/2006/relationships/image" Target="../media/image2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df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2750"/>
            <a:ext cx="7772400" cy="1470025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Thoughts on Long-Term Merged Total Ozone Data Sets and Their Use in Chemistry Climate Models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8802"/>
            <a:ext cx="6400800" cy="17526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Richard S. Stolarski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Department of Earth and Planetary Sciences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Johns Hopkins University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Baltimore, MD  USA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5438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Comparison to the suite of models contributing to CCMVal2</a:t>
            </a:r>
            <a:endParaRPr lang="en-US" sz="3200" b="1" dirty="0"/>
          </a:p>
        </p:txBody>
      </p:sp>
      <p:pic>
        <p:nvPicPr>
          <p:cNvPr id="4" name="Picture 3" descr="seasmag_model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227992" y="1738923"/>
            <a:ext cx="61150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We can learn even more from the variability of the magnitude of the seasonal cycle from year to year</a:t>
            </a:r>
            <a:endParaRPr lang="en-US" sz="2800" b="1" dirty="0"/>
          </a:p>
        </p:txBody>
      </p:sp>
      <p:pic>
        <p:nvPicPr>
          <p:cNvPr id="3" name="Picture 2" descr="seasmag_year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7166" r="6617" b="9501"/>
              <a:stretch>
                <a:fillRect/>
              </a:stretch>
            </p:blipFill>
          </mc:Choice>
          <mc:Fallback>
            <p:blipFill>
              <a:blip r:embed="rId3"/>
              <a:srcRect t="7166" r="6617" b="9501"/>
              <a:stretch>
                <a:fillRect/>
              </a:stretch>
            </p:blipFill>
          </mc:Fallback>
        </mc:AlternateContent>
        <p:spPr>
          <a:xfrm>
            <a:off x="1704669" y="1981200"/>
            <a:ext cx="5839131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388938"/>
            <a:ext cx="57912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Comparison to several models and the “multi-model mean”</a:t>
            </a:r>
            <a:endParaRPr lang="en-US" sz="3200" b="1" dirty="0"/>
          </a:p>
        </p:txBody>
      </p:sp>
      <p:pic>
        <p:nvPicPr>
          <p:cNvPr id="3" name="Picture 2" descr="seasmag_year_mods2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6288" t="7639" r="45076" b="13194"/>
              <a:stretch>
                <a:fillRect/>
              </a:stretch>
            </p:blipFill>
          </mc:Choice>
          <mc:Fallback>
            <p:blipFill>
              <a:blip r:embed="rId3"/>
              <a:srcRect l="16288" t="7639" r="45076" b="13194"/>
              <a:stretch>
                <a:fillRect/>
              </a:stretch>
            </p:blipFill>
          </mc:Fallback>
        </mc:AlternateContent>
        <p:spPr>
          <a:xfrm>
            <a:off x="4724400" y="2159000"/>
            <a:ext cx="1828800" cy="2895600"/>
          </a:xfrm>
          <a:prstGeom prst="rect">
            <a:avLst/>
          </a:prstGeom>
        </p:spPr>
      </p:pic>
      <p:pic>
        <p:nvPicPr>
          <p:cNvPr id="4" name="Picture 3" descr="seasmag_year_mods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15941" t="16667" r="44886"/>
              <a:stretch>
                <a:fillRect/>
              </a:stretch>
            </p:blipFill>
          </mc:Choice>
          <mc:Fallback>
            <p:blipFill>
              <a:blip r:embed="rId5"/>
              <a:srcRect l="15941" t="16667" r="44886"/>
              <a:stretch>
                <a:fillRect/>
              </a:stretch>
            </p:blipFill>
          </mc:Fallback>
        </mc:AlternateContent>
        <p:spPr>
          <a:xfrm>
            <a:off x="2844800" y="2743200"/>
            <a:ext cx="1854200" cy="3048000"/>
          </a:xfrm>
          <a:prstGeom prst="rect">
            <a:avLst/>
          </a:prstGeom>
        </p:spPr>
      </p:pic>
      <p:pic>
        <p:nvPicPr>
          <p:cNvPr id="5" name="Picture 4" descr="seasmag_year_mods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54577" r="6787" b="16667"/>
              <a:stretch>
                <a:fillRect/>
              </a:stretch>
            </p:blipFill>
          </mc:Choice>
          <mc:Fallback>
            <p:blipFill>
              <a:blip r:embed="rId5"/>
              <a:srcRect l="54577" r="6787" b="16667"/>
              <a:stretch>
                <a:fillRect/>
              </a:stretch>
            </p:blipFill>
          </mc:Fallback>
        </mc:AlternateContent>
        <p:spPr>
          <a:xfrm>
            <a:off x="762000" y="2108200"/>
            <a:ext cx="1828800" cy="3048000"/>
          </a:xfrm>
          <a:prstGeom prst="rect">
            <a:avLst/>
          </a:prstGeom>
        </p:spPr>
      </p:pic>
      <p:pic>
        <p:nvPicPr>
          <p:cNvPr id="6" name="Picture 5" descr="seasmag_year_mods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14583" t="6944" r="45170" b="7639"/>
              <a:stretch>
                <a:fillRect/>
              </a:stretch>
            </p:blipFill>
          </mc:Choice>
          <mc:Fallback>
            <p:blipFill>
              <a:blip r:embed="rId7"/>
              <a:srcRect l="14583" t="6944" r="45170" b="7639"/>
              <a:stretch>
                <a:fillRect/>
              </a:stretch>
            </p:blipFill>
          </mc:Fallback>
        </mc:AlternateContent>
        <p:spPr>
          <a:xfrm>
            <a:off x="6692900" y="2146300"/>
            <a:ext cx="1905000" cy="3124200"/>
          </a:xfrm>
          <a:prstGeom prst="rect">
            <a:avLst/>
          </a:prstGeom>
        </p:spPr>
      </p:pic>
      <p:pic>
        <p:nvPicPr>
          <p:cNvPr id="7" name="Picture 6" descr="seasmag_year_mods3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15941" t="92766" r="44886"/>
              <a:stretch>
                <a:fillRect/>
              </a:stretch>
            </p:blipFill>
          </mc:Choice>
          <mc:Fallback>
            <p:blipFill>
              <a:blip r:embed="rId5"/>
              <a:srcRect l="15941" t="92766" r="44886"/>
              <a:stretch>
                <a:fillRect/>
              </a:stretch>
            </p:blipFill>
          </mc:Fallback>
        </mc:AlternateContent>
        <p:spPr>
          <a:xfrm>
            <a:off x="4679955" y="4914903"/>
            <a:ext cx="1854200" cy="264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277" y="232306"/>
            <a:ext cx="7448550" cy="1143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CCMVal (Chemistry-Climate Model Validation): Two Evaluations Using Process-Oriented Comparisons of Model Simulations with Data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675" y="1568452"/>
            <a:ext cx="3299908" cy="1543050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Summarized in papers by Eyring et al. (2007,2009)</a:t>
            </a:r>
          </a:p>
          <a:p>
            <a:r>
              <a:rPr lang="en-US" sz="2000" b="1" dirty="0" smtClean="0"/>
              <a:t>Example process-oriented comparison of age of air </a:t>
            </a:r>
            <a:r>
              <a:rPr lang="en-US" sz="2000" b="1" dirty="0" err="1" smtClean="0"/>
              <a:t>vs</a:t>
            </a:r>
            <a:r>
              <a:rPr lang="en-US" sz="2000" b="1" dirty="0" smtClean="0"/>
              <a:t> latitude</a:t>
            </a:r>
            <a:endParaRPr lang="en-US" sz="2000" b="1" dirty="0"/>
          </a:p>
        </p:txBody>
      </p:sp>
      <p:pic>
        <p:nvPicPr>
          <p:cNvPr id="4" name="Picture 3" descr="age_lat.tif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5424" y="3343806"/>
            <a:ext cx="2465294" cy="2743200"/>
          </a:xfrm>
          <a:prstGeom prst="rect">
            <a:avLst/>
          </a:prstGeom>
        </p:spPr>
      </p:pic>
      <p:pic>
        <p:nvPicPr>
          <p:cNvPr id="5" name="Picture 4" descr="strahan_etal_figure.tif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01777" y="1568452"/>
            <a:ext cx="2469181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15417" y="5418667"/>
            <a:ext cx="4042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Recent </a:t>
            </a:r>
            <a:r>
              <a:rPr lang="en-US" b="1" dirty="0" err="1" smtClean="0"/>
              <a:t>Strahan</a:t>
            </a:r>
            <a:r>
              <a:rPr lang="en-US" b="1" dirty="0" smtClean="0"/>
              <a:t> et al. paper shows that process tests give more </a:t>
            </a:r>
            <a:r>
              <a:rPr lang="en-US" b="1" dirty="0" smtClean="0"/>
              <a:t>consistent </a:t>
            </a:r>
            <a:r>
              <a:rPr lang="en-US" b="1" dirty="0" smtClean="0"/>
              <a:t>results than ozone comparisons</a:t>
            </a:r>
            <a:endParaRPr lang="en-US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73038"/>
            <a:ext cx="77343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Major Issue Facing our Field is the Detection/Attribution of Ozone Recovery</a:t>
            </a:r>
            <a:endParaRPr lang="en-US" sz="3200" b="1" dirty="0"/>
          </a:p>
        </p:txBody>
      </p:sp>
      <p:pic>
        <p:nvPicPr>
          <p:cNvPr id="4" name="Content Placeholder 3" descr="postcfc_ozone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920" r="-921"/>
              <a:stretch>
                <a:fillRect/>
              </a:stretch>
            </p:blipFill>
          </mc:Choice>
          <mc:Fallback>
            <p:blipFill>
              <a:blip r:embed="rId3"/>
              <a:srcRect l="-920" r="-921"/>
              <a:stretch>
                <a:fillRect/>
              </a:stretch>
            </p:blipFill>
          </mc:Fallback>
        </mc:AlternateContent>
        <p:spPr>
          <a:xfrm>
            <a:off x="952501" y="2971800"/>
            <a:ext cx="2493993" cy="2743200"/>
          </a:xfrm>
        </p:spPr>
      </p:pic>
      <p:pic>
        <p:nvPicPr>
          <p:cNvPr id="5" name="Picture 4" descr="eesc.ai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16515" t="13333" r="11364" b="14444"/>
              <a:stretch>
                <a:fillRect/>
              </a:stretch>
            </p:blipFill>
          </mc:Choice>
          <mc:Fallback>
            <p:blipFill>
              <a:blip r:embed="rId5"/>
              <a:srcRect l="16515" t="13333" r="11364" b="14444"/>
              <a:stretch>
                <a:fillRect/>
              </a:stretch>
            </p:blipFill>
          </mc:Fallback>
        </mc:AlternateContent>
        <p:spPr>
          <a:xfrm flipV="1">
            <a:off x="4406900" y="2781300"/>
            <a:ext cx="3545058" cy="274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9850" y="1651000"/>
            <a:ext cx="6134099" cy="92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Models predict a speed-up of the residual circulation leading to a “super-recovery” of ozone at mid to high latitudes and a possible “sub-recovery” near the equator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66801" y="5727700"/>
            <a:ext cx="259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Ozone Response to </a:t>
            </a:r>
            <a:r>
              <a:rPr lang="en-US" b="1" dirty="0" err="1" smtClean="0"/>
              <a:t>GHGs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41901" y="5739368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Ozone Response to </a:t>
            </a:r>
            <a:r>
              <a:rPr lang="en-US" b="1" dirty="0" err="1" smtClean="0"/>
              <a:t>ODSs</a:t>
            </a:r>
            <a:endParaRPr lang="en-U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274638"/>
            <a:ext cx="5461000" cy="9191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Conclusions: Part II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More can be done with total ozone data from satellites and ground-based systems</a:t>
            </a:r>
          </a:p>
          <a:p>
            <a:pPr>
              <a:buNone/>
            </a:pPr>
            <a:endParaRPr lang="en-US" sz="1290" b="1" dirty="0" smtClean="0"/>
          </a:p>
          <a:p>
            <a:pPr lvl="1"/>
            <a:r>
              <a:rPr lang="en-US" b="1" dirty="0" smtClean="0"/>
              <a:t>Measurers should be asking: “What are the robust features of our measurements that should be simulated by state-of-the-art models?”</a:t>
            </a:r>
          </a:p>
          <a:p>
            <a:pPr lvl="1">
              <a:buNone/>
            </a:pPr>
            <a:endParaRPr lang="en-US" sz="1429" b="1" dirty="0" smtClean="0"/>
          </a:p>
          <a:p>
            <a:pPr lvl="1"/>
            <a:r>
              <a:rPr lang="en-US" b="1" dirty="0" smtClean="0"/>
              <a:t>Modelers should be asking: “What am I simulating that could be tested with additional data analyses or with additional measurements?”</a:t>
            </a:r>
          </a:p>
          <a:p>
            <a:pPr lvl="1">
              <a:buNone/>
            </a:pPr>
            <a:endParaRPr lang="en-US" b="1" dirty="0" smtClean="0"/>
          </a:p>
          <a:p>
            <a:r>
              <a:rPr lang="en-US" b="1" dirty="0" smtClean="0"/>
              <a:t>Understanding model/measurement disagreement requires</a:t>
            </a:r>
            <a:endParaRPr lang="en-US" sz="1429" b="1" dirty="0" smtClean="0"/>
          </a:p>
          <a:p>
            <a:pPr>
              <a:buNone/>
            </a:pPr>
            <a:r>
              <a:rPr lang="en-US" sz="1429" b="1" dirty="0" smtClean="0"/>
              <a:t> </a:t>
            </a:r>
          </a:p>
          <a:p>
            <a:pPr lvl="1"/>
            <a:r>
              <a:rPr lang="en-US" b="1" dirty="0" smtClean="0"/>
              <a:t>data beyond just total ozone </a:t>
            </a:r>
          </a:p>
          <a:p>
            <a:pPr lvl="1">
              <a:buNone/>
            </a:pPr>
            <a:endParaRPr lang="en-US" sz="1429" b="1" dirty="0" smtClean="0"/>
          </a:p>
          <a:p>
            <a:pPr lvl="1"/>
            <a:r>
              <a:rPr lang="en-US" b="1" dirty="0" smtClean="0"/>
              <a:t>Analyses focused on atmospheric processes that determine the distribution of total </a:t>
            </a:r>
            <a:r>
              <a:rPr lang="en-US" b="1" dirty="0" smtClean="0"/>
              <a:t>ozone</a:t>
            </a:r>
          </a:p>
          <a:p>
            <a:pPr lvl="1">
              <a:buNone/>
            </a:pPr>
            <a:endParaRPr lang="en-US" b="1" dirty="0" smtClean="0"/>
          </a:p>
          <a:p>
            <a:r>
              <a:rPr lang="en-US" b="1" dirty="0" smtClean="0"/>
              <a:t>Separating ozone response to </a:t>
            </a:r>
            <a:r>
              <a:rPr lang="en-US" b="1" dirty="0" err="1" smtClean="0"/>
              <a:t>GHGs</a:t>
            </a:r>
            <a:r>
              <a:rPr lang="en-US" b="1" dirty="0" smtClean="0"/>
              <a:t> and </a:t>
            </a:r>
            <a:r>
              <a:rPr lang="en-US" b="1" dirty="0" err="1" smtClean="0"/>
              <a:t>ODSs</a:t>
            </a:r>
            <a:r>
              <a:rPr lang="en-US" b="1" dirty="0" smtClean="0"/>
              <a:t> is critical to attribution of expected ozone recovery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774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Part I: Merging Total Ozone Data Sets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519" y="1688808"/>
            <a:ext cx="7531341" cy="417418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Instrument calibration can drift</a:t>
            </a:r>
          </a:p>
          <a:p>
            <a:pPr>
              <a:buNone/>
            </a:pPr>
            <a:endParaRPr lang="en-US" sz="1000" b="1" dirty="0" smtClean="0"/>
          </a:p>
          <a:p>
            <a:r>
              <a:rPr lang="en-US" sz="2800" b="1" dirty="0" smtClean="0"/>
              <a:t>Calibrations can be offset from one instrument to another</a:t>
            </a:r>
          </a:p>
          <a:p>
            <a:pPr>
              <a:buNone/>
            </a:pPr>
            <a:endParaRPr lang="en-US" sz="1000" b="1" dirty="0" smtClean="0"/>
          </a:p>
          <a:p>
            <a:r>
              <a:rPr lang="en-US" sz="2800" b="1" dirty="0" smtClean="0"/>
              <a:t>How do we best merge the data from multiple instruments into a consistent data set?</a:t>
            </a:r>
          </a:p>
          <a:p>
            <a:pPr>
              <a:buNone/>
            </a:pPr>
            <a:endParaRPr lang="en-US" sz="1000" b="1" dirty="0" smtClean="0"/>
          </a:p>
          <a:p>
            <a:r>
              <a:rPr lang="en-US" sz="2800" b="1" dirty="0" smtClean="0"/>
              <a:t>What is the long-term trend uncertainty of the merged data set?</a:t>
            </a:r>
          </a:p>
          <a:p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769" y="141726"/>
            <a:ext cx="677771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Offsets Can be Determined from Measurement Overlap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3885" y="1435948"/>
            <a:ext cx="2689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50S-50N Average Offset</a:t>
            </a:r>
            <a:endParaRPr lang="en-US" sz="20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597472" y="2019456"/>
            <a:ext cx="7669860" cy="3432534"/>
            <a:chOff x="597472" y="2451256"/>
            <a:chExt cx="7669860" cy="3432534"/>
          </a:xfrm>
        </p:grpSpPr>
        <p:sp>
          <p:nvSpPr>
            <p:cNvPr id="10" name="TextBox 9"/>
            <p:cNvSpPr txBox="1"/>
            <p:nvPr/>
          </p:nvSpPr>
          <p:spPr>
            <a:xfrm>
              <a:off x="5805555" y="2463481"/>
              <a:ext cx="1843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After Adjustment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769279" y="2451256"/>
              <a:ext cx="1991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Before Adjustment</a:t>
              </a:r>
              <a:endParaRPr lang="en-US" b="1" dirty="0"/>
            </a:p>
          </p:txBody>
        </p:sp>
        <p:pic>
          <p:nvPicPr>
            <p:cNvPr id="12" name="Picture 11" descr="ext_cal.50-50.za.v3_omi_n17.ac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64" t="7778" r="8788" b="10000"/>
            <a:stretch>
              <a:fillRect/>
            </a:stretch>
          </p:blipFill>
          <p:spPr>
            <a:xfrm>
              <a:off x="4819797" y="2832813"/>
              <a:ext cx="3447535" cy="2743200"/>
            </a:xfrm>
            <a:prstGeom prst="rect">
              <a:avLst/>
            </a:prstGeom>
          </p:spPr>
        </p:pic>
        <p:pic>
          <p:nvPicPr>
            <p:cNvPr id="13" name="Picture 12" descr="ext_cal.50-50.za.v3_omi_n17.bc.pn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505" t="6667" r="8788" b="10000"/>
            <a:stretch>
              <a:fillRect/>
            </a:stretch>
          </p:blipFill>
          <p:spPr>
            <a:xfrm>
              <a:off x="915497" y="2832813"/>
              <a:ext cx="3438144" cy="27432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31924" y="5349578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1980</a:t>
              </a:r>
              <a:endParaRPr lang="en-US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21775" y="5339733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2005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72537" y="5346423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2005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99080" y="5343364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1980</a:t>
              </a:r>
              <a:endParaRPr lang="en-US" sz="1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75604" y="5556323"/>
              <a:ext cx="5063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Year</a:t>
              </a:r>
              <a:endParaRPr lang="en-US" sz="14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360631" y="5576013"/>
              <a:ext cx="5063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Year</a:t>
              </a:r>
              <a:endParaRPr lang="en-US" sz="14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97472" y="3120740"/>
              <a:ext cx="6360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+4 DU</a:t>
              </a:r>
              <a:endParaRPr lang="en-US" sz="1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7317" y="4939401"/>
              <a:ext cx="60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-4 DU</a:t>
              </a:r>
              <a:endParaRPr lang="en-US" sz="1400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88500" y="5778500"/>
            <a:ext cx="7494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Offsets in earlier version of merged total ozone data were significantly larger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0" y="58738"/>
            <a:ext cx="5981700" cy="1143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Uncertainty analysis with respect to drift/long-term changes is crucial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16038"/>
            <a:ext cx="5105400" cy="22462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Example from Stolarski and Frith (ACP, 2006) using a Monte-Carlo drift and offset model for uncertainty estimation from a multi-instrument time series</a:t>
            </a:r>
          </a:p>
          <a:p>
            <a:r>
              <a:rPr lang="en-US" sz="2000" b="1" dirty="0" smtClean="0"/>
              <a:t>Needs to be updated with extended data and improved uncertainty estimates</a:t>
            </a:r>
            <a:endParaRPr lang="en-US" sz="2000" b="1" dirty="0"/>
          </a:p>
        </p:txBody>
      </p:sp>
      <p:pic>
        <p:nvPicPr>
          <p:cNvPr id="3" name="Picture 2" descr="mcunc0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605" y="3562238"/>
            <a:ext cx="3642517" cy="2743200"/>
          </a:xfrm>
          <a:prstGeom prst="rect">
            <a:avLst/>
          </a:prstGeom>
        </p:spPr>
      </p:pic>
      <p:pic>
        <p:nvPicPr>
          <p:cNvPr id="4" name="Picture 3" descr="mcunc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0329" y="3523162"/>
            <a:ext cx="3575957" cy="2743200"/>
          </a:xfrm>
          <a:prstGeom prst="rect">
            <a:avLst/>
          </a:prstGeom>
        </p:spPr>
      </p:pic>
      <p:pic>
        <p:nvPicPr>
          <p:cNvPr id="7" name="Picture 6" descr="toms_sbuv_dif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1087438"/>
            <a:ext cx="2139627" cy="15441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7601" y="2659846"/>
            <a:ext cx="273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Even years of overlap may not remove all differences because of systematic differences between measurements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9056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Importance of Making Data Readily Available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100" y="1066800"/>
            <a:ext cx="5981700" cy="9017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For merged data, traceability to original sources</a:t>
            </a:r>
          </a:p>
          <a:p>
            <a:r>
              <a:rPr lang="en-US" sz="2000" b="1" dirty="0" smtClean="0"/>
              <a:t>Clearly labeled version with modification history</a:t>
            </a:r>
            <a:endParaRPr lang="en-US" sz="2000" b="1" dirty="0"/>
          </a:p>
        </p:txBody>
      </p:sp>
      <p:pic>
        <p:nvPicPr>
          <p:cNvPr id="4" name="Picture 3" descr="mod_tabl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2108200"/>
            <a:ext cx="5600700" cy="3275751"/>
          </a:xfrm>
          <a:prstGeom prst="rect">
            <a:avLst/>
          </a:prstGeom>
        </p:spPr>
      </p:pic>
      <p:pic>
        <p:nvPicPr>
          <p:cNvPr id="5" name="Picture 4" descr="mod_revisio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450" y="5510951"/>
            <a:ext cx="6711950" cy="523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2050" y="6096000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http://acdb-ext.gsfc.nasa.gov/Data_services/merged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Conclusions: Part 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Early merging of TOMS/SBUV data required significant offset adjustments to account for inter-calibration differences</a:t>
            </a:r>
          </a:p>
          <a:p>
            <a:pPr>
              <a:buNone/>
            </a:pPr>
            <a:endParaRPr lang="en-US" sz="1000" b="1" dirty="0" smtClean="0"/>
          </a:p>
          <a:p>
            <a:r>
              <a:rPr lang="en-US" sz="2400" b="1" dirty="0" smtClean="0"/>
              <a:t>Version 8.6 SBUV data has been inter-calibrated by the processing team and can/should now be merged without any adjustments</a:t>
            </a:r>
          </a:p>
          <a:p>
            <a:pPr>
              <a:buNone/>
            </a:pPr>
            <a:endParaRPr lang="en-US" sz="1000" b="1" dirty="0" smtClean="0"/>
          </a:p>
          <a:p>
            <a:r>
              <a:rPr lang="en-US" sz="2400" b="1" dirty="0" smtClean="0"/>
              <a:t>Evaluation of uncertainty is crucial to providing a robust data set (offset plus drift of individual instrument measurements)</a:t>
            </a:r>
          </a:p>
          <a:p>
            <a:pPr>
              <a:buNone/>
            </a:pPr>
            <a:endParaRPr lang="en-US" sz="1000" b="1" dirty="0" smtClean="0"/>
          </a:p>
          <a:p>
            <a:r>
              <a:rPr lang="en-US" sz="2400" b="1" dirty="0" smtClean="0"/>
              <a:t>Availability and traceability of merged data sets is necessary for general use of data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Part II: Using Total Ozone Data to Confront Models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00" y="1600200"/>
            <a:ext cx="7391400" cy="4525963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Total ozone is used as a semi-quantitative self-examination for entrance into the ozone response and prediction game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I will suggest that more can be done using total ozone for quantitative evaluation of models</a:t>
            </a:r>
          </a:p>
          <a:p>
            <a:pPr>
              <a:buNone/>
            </a:pPr>
            <a:endParaRPr lang="en-US" sz="2400" b="1" dirty="0" smtClean="0"/>
          </a:p>
          <a:p>
            <a:r>
              <a:rPr lang="en-US" sz="2400" b="1" dirty="0" smtClean="0"/>
              <a:t>Problems revealed by failure to simulate total ozone features cannot be understood without additional data; ozone profiles first and then measurements that reveal processes in the atmosphere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982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Dobson (or </a:t>
            </a:r>
            <a:r>
              <a:rPr lang="en-US" sz="3200" b="1" dirty="0" err="1" smtClean="0"/>
              <a:t>Dütsch</a:t>
            </a:r>
            <a:r>
              <a:rPr lang="en-US" sz="3200" b="1" dirty="0" smtClean="0"/>
              <a:t>) Diagram</a:t>
            </a:r>
            <a:endParaRPr lang="en-US" sz="3200" b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2126430"/>
            <a:ext cx="2900109" cy="3440244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 smtClean="0"/>
              <a:t>This is a typical first comparison of model with ozone data</a:t>
            </a:r>
          </a:p>
          <a:p>
            <a:pPr>
              <a:buNone/>
            </a:pPr>
            <a:endParaRPr lang="en-US" sz="1000" b="1" dirty="0" smtClean="0"/>
          </a:p>
          <a:p>
            <a:r>
              <a:rPr lang="en-US" sz="2000" b="1" dirty="0" smtClean="0"/>
              <a:t>Provides a good qualitative or semi-quantitative model evaluation</a:t>
            </a:r>
          </a:p>
          <a:p>
            <a:pPr>
              <a:buNone/>
            </a:pPr>
            <a:endParaRPr lang="en-US" sz="1081" b="1" dirty="0" smtClean="0"/>
          </a:p>
          <a:p>
            <a:r>
              <a:rPr lang="en-US" sz="2000" b="1" dirty="0" smtClean="0"/>
              <a:t>Much more can be done with total column ozone data</a:t>
            </a:r>
            <a:endParaRPr lang="en-US" sz="2000" b="1" dirty="0"/>
          </a:p>
        </p:txBody>
      </p:sp>
      <p:pic>
        <p:nvPicPr>
          <p:cNvPr id="9" name="Picture 8" descr="dobson_plot1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14798" t="7778" r="13081" b="10000"/>
              <a:stretch>
                <a:fillRect/>
              </a:stretch>
            </p:blipFill>
          </mc:Choice>
          <mc:Fallback>
            <p:blipFill>
              <a:blip r:embed="rId3"/>
              <a:srcRect l="14798" t="7778" r="13081" b="10000"/>
              <a:stretch>
                <a:fillRect/>
              </a:stretch>
            </p:blipFill>
          </mc:Fallback>
        </mc:AlternateContent>
        <p:spPr>
          <a:xfrm>
            <a:off x="3330975" y="1581546"/>
            <a:ext cx="5189838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Magnitude and phase of the annual cycle deduced from total ozone as a function of latitude</a:t>
            </a:r>
            <a:endParaRPr lang="en-US" sz="2800" b="1" dirty="0"/>
          </a:p>
        </p:txBody>
      </p:sp>
      <p:pic>
        <p:nvPicPr>
          <p:cNvPr id="5" name="Picture 4" descr="seas_ann_la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93658" y="1770623"/>
            <a:ext cx="6007835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6218</TotalTime>
  <Words>700</Words>
  <Application>Microsoft Macintosh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Thoughts on Long-Term Merged Total Ozone Data Sets and Their Use in Chemistry Climate Models</vt:lpstr>
      <vt:lpstr>Part I: Merging Total Ozone Data Sets</vt:lpstr>
      <vt:lpstr>Offsets Can be Determined from Measurement Overlap</vt:lpstr>
      <vt:lpstr>Uncertainty analysis with respect to drift/long-term changes is crucial</vt:lpstr>
      <vt:lpstr>Importance of Making Data Readily Available</vt:lpstr>
      <vt:lpstr>Conclusions: Part I</vt:lpstr>
      <vt:lpstr>Part II: Using Total Ozone Data to Confront Models</vt:lpstr>
      <vt:lpstr>Dobson (or Dütsch) Diagram</vt:lpstr>
      <vt:lpstr>Magnitude and phase of the annual cycle deduced from total ozone as a function of latitude</vt:lpstr>
      <vt:lpstr>Comparison to the suite of models contributing to CCMVal2</vt:lpstr>
      <vt:lpstr>We can learn even more from the variability of the magnitude of the seasonal cycle from year to year</vt:lpstr>
      <vt:lpstr>Comparison to several models and the “multi-model mean”</vt:lpstr>
      <vt:lpstr>CCMVal (Chemistry-Climate Model Validation): Two Evaluations Using Process-Oriented Comparisons of Model Simulations with Data</vt:lpstr>
      <vt:lpstr>Major Issue Facing our Field is the Detection/Attribution of Ozone Recovery</vt:lpstr>
      <vt:lpstr>Conclusions: Part II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Thoughts on Long-Term Merged Total Ozone Data Sets and Their Use in Chemistry Climate Models</dc:title>
  <dc:creator>Richard Stolarski</dc:creator>
  <cp:lastModifiedBy>Richard Stolarski</cp:lastModifiedBy>
  <cp:revision>12</cp:revision>
  <dcterms:created xsi:type="dcterms:W3CDTF">2011-06-21T14:17:17Z</dcterms:created>
  <dcterms:modified xsi:type="dcterms:W3CDTF">2011-06-21T15:09:13Z</dcterms:modified>
</cp:coreProperties>
</file>