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wmf" ContentType="image/x-wmf"/>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1"/>
  </p:notesMasterIdLst>
  <p:sldIdLst>
    <p:sldId id="258" r:id="rId2"/>
    <p:sldId id="266" r:id="rId3"/>
    <p:sldId id="263" r:id="rId4"/>
    <p:sldId id="267" r:id="rId5"/>
    <p:sldId id="260" r:id="rId6"/>
    <p:sldId id="259" r:id="rId7"/>
    <p:sldId id="257" r:id="rId8"/>
    <p:sldId id="262" r:id="rId9"/>
    <p:sldId id="26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6FB565"/>
    <a:srgbClr val="9EFF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showGuides="1">
      <p:cViewPr varScale="1">
        <p:scale>
          <a:sx n="107" d="100"/>
          <a:sy n="107" d="100"/>
        </p:scale>
        <p:origin x="-608" y="-96"/>
      </p:cViewPr>
      <p:guideLst>
        <p:guide orient="horz" pos="2160"/>
        <p:guide pos="2880"/>
      </p:guideLst>
    </p:cSldViewPr>
  </p:slideViewPr>
  <p:notesTextViewPr>
    <p:cViewPr>
      <p:scale>
        <a:sx n="100" d="100"/>
        <a:sy n="100" d="100"/>
      </p:scale>
      <p:origin x="0" y="0"/>
    </p:cViewPr>
  </p:notesTextViewPr>
  <p:sorterViewPr>
    <p:cViewPr>
      <p:scale>
        <a:sx n="140" d="100"/>
        <a:sy n="140" d="100"/>
      </p:scale>
      <p:origin x="0" y="0"/>
    </p:cViewPr>
  </p:sorter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0101C8-6273-FB45-AA7E-467832822609}" type="datetimeFigureOut">
              <a:rPr lang="en-US" smtClean="0"/>
              <a:pPr/>
              <a:t>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B9C665-DC77-574D-8C88-6496CDA5BC5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AB31333E-4416-FF47-A234-73B9C966F558}" type="slidenum">
              <a:rPr lang="en-US">
                <a:latin typeface="Arial" charset="0"/>
                <a:ea typeface="ＭＳ Ｐゴシック" charset="-128"/>
                <a:cs typeface="ＭＳ Ｐゴシック" charset="-128"/>
              </a:rPr>
              <a:pPr/>
              <a:t>8</a:t>
            </a:fld>
            <a:endParaRPr lang="en-US">
              <a:latin typeface="Arial" charset="0"/>
              <a:ea typeface="ＭＳ Ｐゴシック" charset="-128"/>
              <a:cs typeface="ＭＳ Ｐゴシック" charset="-128"/>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4847D8-DFDB-6D49-B174-3CF7A2096A19}" type="datetimeFigureOut">
              <a:rPr lang="en-US" smtClean="0"/>
              <a:pPr/>
              <a:t>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FCBB8-8CD7-CA43-AF45-C371EAD372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4847D8-DFDB-6D49-B174-3CF7A2096A19}" type="datetimeFigureOut">
              <a:rPr lang="en-US" smtClean="0"/>
              <a:pPr/>
              <a:t>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FCBB8-8CD7-CA43-AF45-C371EAD372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4847D8-DFDB-6D49-B174-3CF7A2096A19}" type="datetimeFigureOut">
              <a:rPr lang="en-US" smtClean="0"/>
              <a:pPr/>
              <a:t>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FCBB8-8CD7-CA43-AF45-C371EAD3723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4847D8-DFDB-6D49-B174-3CF7A2096A19}" type="datetimeFigureOut">
              <a:rPr lang="en-US" smtClean="0"/>
              <a:pPr/>
              <a:t>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FCBB8-8CD7-CA43-AF45-C371EAD3723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4847D8-DFDB-6D49-B174-3CF7A2096A19}" type="datetimeFigureOut">
              <a:rPr lang="en-US" smtClean="0"/>
              <a:pPr/>
              <a:t>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FCBB8-8CD7-CA43-AF45-C371EAD3723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4847D8-DFDB-6D49-B174-3CF7A2096A19}" type="datetimeFigureOut">
              <a:rPr lang="en-US" smtClean="0"/>
              <a:pPr/>
              <a:t>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FCBB8-8CD7-CA43-AF45-C371EAD3723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4847D8-DFDB-6D49-B174-3CF7A2096A19}" type="datetimeFigureOut">
              <a:rPr lang="en-US" smtClean="0"/>
              <a:pPr/>
              <a:t>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FFCBB8-8CD7-CA43-AF45-C371EAD372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4847D8-DFDB-6D49-B174-3CF7A2096A19}" type="datetimeFigureOut">
              <a:rPr lang="en-US" smtClean="0"/>
              <a:pPr/>
              <a:t>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FFCBB8-8CD7-CA43-AF45-C371EAD372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4847D8-DFDB-6D49-B174-3CF7A2096A19}" type="datetimeFigureOut">
              <a:rPr lang="en-US" smtClean="0"/>
              <a:pPr/>
              <a:t>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FFCBB8-8CD7-CA43-AF45-C371EAD372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4847D8-DFDB-6D49-B174-3CF7A2096A19}" type="datetimeFigureOut">
              <a:rPr lang="en-US" smtClean="0"/>
              <a:pPr/>
              <a:t>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FCBB8-8CD7-CA43-AF45-C371EAD3723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4847D8-DFDB-6D49-B174-3CF7A2096A19}" type="datetimeFigureOut">
              <a:rPr lang="en-US" smtClean="0"/>
              <a:pPr/>
              <a:t>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FCBB8-8CD7-CA43-AF45-C371EAD3723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gradFill flip="none" rotWithShape="1">
          <a:gsLst>
            <a:gs pos="10000">
              <a:srgbClr val="FFFF00">
                <a:alpha val="49000"/>
              </a:srgbClr>
            </a:gs>
            <a:gs pos="100000">
              <a:srgbClr val="000000"/>
            </a:gs>
            <a:gs pos="53000">
              <a:srgbClr val="0000FF">
                <a:alpha val="41000"/>
              </a:srgbClr>
            </a:gs>
            <a:gs pos="77000">
              <a:schemeClr val="tx2">
                <a:lumMod val="60000"/>
                <a:lumOff val="40000"/>
                <a:alpha val="41000"/>
              </a:schemeClr>
            </a:gs>
            <a:gs pos="30000">
              <a:schemeClr val="bg1"/>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4847D8-DFDB-6D49-B174-3CF7A2096A19}" type="datetimeFigureOut">
              <a:rPr lang="en-US" smtClean="0"/>
              <a:pPr/>
              <a:t>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FFCBB8-8CD7-CA43-AF45-C371EAD3723F}" type="slidenum">
              <a:rPr lang="en-US" smtClean="0"/>
              <a:pPr/>
              <a:t>‹#›</a:t>
            </a:fld>
            <a:endParaRPr lang="en-US"/>
          </a:p>
        </p:txBody>
      </p:sp>
      <p:sp>
        <p:nvSpPr>
          <p:cNvPr id="7" name="TextBox 6"/>
          <p:cNvSpPr txBox="1"/>
          <p:nvPr userDrawn="1"/>
        </p:nvSpPr>
        <p:spPr>
          <a:xfrm>
            <a:off x="6361192" y="6581001"/>
            <a:ext cx="2782808" cy="276999"/>
          </a:xfrm>
          <a:prstGeom prst="rect">
            <a:avLst/>
          </a:prstGeom>
          <a:noFill/>
        </p:spPr>
        <p:txBody>
          <a:bodyPr wrap="none" rtlCol="0">
            <a:spAutoFit/>
          </a:bodyPr>
          <a:lstStyle/>
          <a:p>
            <a:pPr algn="r"/>
            <a:r>
              <a:rPr lang="en-US" sz="1200" dirty="0" smtClean="0"/>
              <a:t>M. </a:t>
            </a:r>
            <a:r>
              <a:rPr lang="en-US" sz="1200" dirty="0" err="1" smtClean="0"/>
              <a:t>Ko</a:t>
            </a:r>
            <a:r>
              <a:rPr lang="en-US" sz="1200" dirty="0" smtClean="0"/>
              <a:t>, P.</a:t>
            </a:r>
            <a:r>
              <a:rPr lang="en-US" sz="1200" baseline="0" dirty="0" smtClean="0"/>
              <a:t> Newman, S. </a:t>
            </a:r>
            <a:r>
              <a:rPr lang="en-US" sz="1200" baseline="0" dirty="0" err="1" smtClean="0"/>
              <a:t>Reimann</a:t>
            </a:r>
            <a:r>
              <a:rPr lang="en-US" sz="1200" baseline="0" dirty="0" smtClean="0"/>
              <a:t>, S. </a:t>
            </a:r>
            <a:r>
              <a:rPr lang="en-US" sz="1200" baseline="0" dirty="0" err="1" smtClean="0"/>
              <a:t>Strahan</a:t>
            </a:r>
            <a:endParaRPr lang="en-US" sz="1200" dirty="0"/>
          </a:p>
        </p:txBody>
      </p:sp>
      <p:pic>
        <p:nvPicPr>
          <p:cNvPr id="8" name="Picture 7" descr="Logo2coul.jpg"/>
          <p:cNvPicPr>
            <a:picLocks noChangeAspect="1"/>
          </p:cNvPicPr>
          <p:nvPr userDrawn="1"/>
        </p:nvPicPr>
        <p:blipFill>
          <a:blip r:embed="rId13">
            <a:clrChange>
              <a:clrFrom>
                <a:srgbClr val="FFFFFF"/>
              </a:clrFrom>
              <a:clrTo>
                <a:srgbClr val="FFFFFF">
                  <a:alpha val="0"/>
                </a:srgbClr>
              </a:clrTo>
            </a:clrChange>
          </a:blip>
          <a:stretch>
            <a:fillRect/>
          </a:stretch>
        </p:blipFill>
        <p:spPr>
          <a:xfrm>
            <a:off x="8125450" y="136525"/>
            <a:ext cx="897900" cy="92392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24168" y="584851"/>
            <a:ext cx="8495665" cy="663995"/>
          </a:xfrm>
        </p:spPr>
        <p:txBody>
          <a:bodyPr>
            <a:noAutofit/>
          </a:bodyPr>
          <a:lstStyle/>
          <a:p>
            <a:r>
              <a:rPr lang="en-US" sz="2800" b="1" dirty="0" smtClean="0"/>
              <a:t>The “lifetime” </a:t>
            </a:r>
            <a:r>
              <a:rPr lang="en-US" sz="2800" b="1" dirty="0" smtClean="0"/>
              <a:t>problem:</a:t>
            </a:r>
            <a:r>
              <a:rPr lang="en-US" sz="2000" b="1" dirty="0" smtClean="0"/>
              <a:t/>
            </a:r>
            <a:br>
              <a:rPr lang="en-US" sz="2000" b="1" dirty="0" smtClean="0"/>
            </a:br>
            <a:r>
              <a:rPr lang="en-US" sz="2000" dirty="0" smtClean="0">
                <a:latin typeface="Helvetica"/>
                <a:cs typeface="Helvetica"/>
              </a:rPr>
              <a:t>The Executive Summary of the 2010 WMO/UNEP Ozone Assessment cites lifetime problems and problems associated with lifetimes:</a:t>
            </a:r>
            <a:br>
              <a:rPr lang="en-US" sz="2000" dirty="0" smtClean="0">
                <a:latin typeface="Helvetica"/>
                <a:cs typeface="Helvetica"/>
              </a:rPr>
            </a:br>
            <a:endParaRPr lang="en-US" sz="2000" b="1" dirty="0"/>
          </a:p>
        </p:txBody>
      </p:sp>
      <p:sp>
        <p:nvSpPr>
          <p:cNvPr id="3" name="Content Placeholder 2"/>
          <p:cNvSpPr>
            <a:spLocks noGrp="1"/>
          </p:cNvSpPr>
          <p:nvPr>
            <p:ph idx="1"/>
          </p:nvPr>
        </p:nvSpPr>
        <p:spPr>
          <a:xfrm>
            <a:off x="158741" y="1572737"/>
            <a:ext cx="8826519" cy="4525963"/>
          </a:xfrm>
        </p:spPr>
        <p:txBody>
          <a:bodyPr>
            <a:noAutofit/>
          </a:bodyPr>
          <a:lstStyle/>
          <a:p>
            <a:pPr marL="288925" lvl="1" indent="-288925">
              <a:spcBef>
                <a:spcPts val="0"/>
              </a:spcBef>
            </a:pPr>
            <a:r>
              <a:rPr lang="en-US" sz="1800" dirty="0" smtClean="0">
                <a:latin typeface="Helvetica"/>
                <a:cs typeface="Helvetica"/>
              </a:rPr>
              <a:t>“</a:t>
            </a:r>
            <a:r>
              <a:rPr lang="en-US" sz="1800" dirty="0" smtClean="0">
                <a:latin typeface="Helvetica"/>
                <a:cs typeface="Helvetica"/>
              </a:rPr>
              <a:t>Evidence is emerging that lifetimes for some important </a:t>
            </a:r>
            <a:r>
              <a:rPr lang="en-US" sz="1800" dirty="0" err="1" smtClean="0">
                <a:latin typeface="Helvetica"/>
                <a:cs typeface="Helvetica"/>
              </a:rPr>
              <a:t>ODSs</a:t>
            </a:r>
            <a:r>
              <a:rPr lang="en-US" sz="1800" dirty="0" smtClean="0">
                <a:latin typeface="Helvetica"/>
                <a:cs typeface="Helvetica"/>
              </a:rPr>
              <a:t> (e.g., CFC-11) may be somewhat longer than reported in past assessments. In the absence of corroborative studies, however, the CFC-11 lifetime reported in this Assessment remains unchanged at 45 years. Revisions in the CFC-11 lifetime would affect estimates of its global emission derived from atmospheric changes and calculated values for Ozone Depletion Potentials (</a:t>
            </a:r>
            <a:r>
              <a:rPr lang="en-US" sz="1800" dirty="0" err="1" smtClean="0">
                <a:latin typeface="Helvetica"/>
                <a:cs typeface="Helvetica"/>
              </a:rPr>
              <a:t>ODPs</a:t>
            </a:r>
            <a:r>
              <a:rPr lang="en-US" sz="1800" dirty="0" smtClean="0">
                <a:latin typeface="Helvetica"/>
                <a:cs typeface="Helvetica"/>
              </a:rPr>
              <a:t>) and best-estimate lifetimes for some other halocarbons.”</a:t>
            </a:r>
            <a:endParaRPr lang="en-US" sz="1800" dirty="0" smtClean="0">
              <a:latin typeface="Helvetica"/>
              <a:cs typeface="Helvetica"/>
            </a:endParaRPr>
          </a:p>
          <a:p>
            <a:pPr marL="288925" lvl="1" indent="-288925">
              <a:spcBef>
                <a:spcPts val="0"/>
              </a:spcBef>
            </a:pPr>
            <a:r>
              <a:rPr lang="en-US" sz="1800" dirty="0" smtClean="0">
                <a:latin typeface="Helvetica"/>
                <a:cs typeface="Helvetica"/>
              </a:rPr>
              <a:t>“Carbon tetrachloride (CCl</a:t>
            </a:r>
            <a:r>
              <a:rPr lang="en-US" sz="1800" baseline="-25000" dirty="0" smtClean="0">
                <a:latin typeface="Helvetica"/>
                <a:cs typeface="Helvetica"/>
              </a:rPr>
              <a:t>4</a:t>
            </a:r>
            <a:r>
              <a:rPr lang="en-US" sz="1800" dirty="0" smtClean="0">
                <a:latin typeface="Helvetica"/>
                <a:cs typeface="Helvetica"/>
              </a:rPr>
              <a:t>) tropospheric abundances have declined less rapidly than expected. Emissions derived from data reported to the United Nations Environment Programme (UNEP) are highly variable and on average appear smaller than those inferred from observed abundance trends. Although the size of this discrepancy is sensitive to uncertainties in our knowledge of how long CCl4 persists in the atmosphere (its “lifetime”), the variability cannot be explained by lifetime uncertainties.”</a:t>
            </a:r>
          </a:p>
          <a:p>
            <a:pPr marL="288925" lvl="1" indent="-288925">
              <a:spcBef>
                <a:spcPts val="0"/>
              </a:spcBef>
            </a:pPr>
            <a:r>
              <a:rPr lang="en-US" sz="1800" dirty="0" smtClean="0">
                <a:latin typeface="Helvetica"/>
                <a:cs typeface="Helvetica"/>
              </a:rPr>
              <a:t>“</a:t>
            </a:r>
            <a:r>
              <a:rPr lang="en-US" sz="1800" dirty="0" smtClean="0">
                <a:latin typeface="Helvetica"/>
                <a:cs typeface="Helvetica"/>
              </a:rPr>
              <a:t>A stronger BDC </a:t>
            </a:r>
            <a:r>
              <a:rPr lang="en-US" sz="1800" dirty="0" smtClean="0">
                <a:latin typeface="Helvetica"/>
                <a:cs typeface="Helvetica"/>
              </a:rPr>
              <a:t>would: </a:t>
            </a:r>
          </a:p>
          <a:p>
            <a:pPr marL="746125" lvl="3" indent="-288925">
              <a:spcBef>
                <a:spcPts val="0"/>
              </a:spcBef>
            </a:pPr>
            <a:r>
              <a:rPr lang="en-US" sz="1400" dirty="0" smtClean="0">
                <a:latin typeface="Helvetica"/>
                <a:cs typeface="Helvetica"/>
              </a:rPr>
              <a:t>decrease </a:t>
            </a:r>
            <a:r>
              <a:rPr lang="en-US" sz="1400" dirty="0" smtClean="0">
                <a:latin typeface="Helvetica"/>
                <a:cs typeface="Helvetica"/>
              </a:rPr>
              <a:t>the abundance of tropical lower stratospheric ozone</a:t>
            </a:r>
            <a:r>
              <a:rPr lang="en-US" sz="1400" dirty="0" smtClean="0">
                <a:latin typeface="Helvetica"/>
                <a:cs typeface="Helvetica"/>
              </a:rPr>
              <a:t>,</a:t>
            </a:r>
          </a:p>
          <a:p>
            <a:pPr marL="746125" lvl="3" indent="-288925">
              <a:spcBef>
                <a:spcPts val="0"/>
              </a:spcBef>
            </a:pPr>
            <a:r>
              <a:rPr lang="en-US" sz="1400" dirty="0" smtClean="0">
                <a:latin typeface="Helvetica"/>
                <a:cs typeface="Helvetica"/>
              </a:rPr>
              <a:t>increase </a:t>
            </a:r>
            <a:r>
              <a:rPr lang="en-US" sz="1400" dirty="0" smtClean="0">
                <a:latin typeface="Helvetica"/>
                <a:cs typeface="Helvetica"/>
              </a:rPr>
              <a:t>poleward transport of ozone, and</a:t>
            </a:r>
            <a:r>
              <a:rPr lang="en-US" sz="1400" dirty="0" smtClean="0">
                <a:latin typeface="Helvetica"/>
                <a:cs typeface="Helvetica"/>
              </a:rPr>
              <a:t> </a:t>
            </a:r>
          </a:p>
          <a:p>
            <a:pPr marL="746125" lvl="3" indent="-288925">
              <a:spcBef>
                <a:spcPts val="0"/>
              </a:spcBef>
            </a:pPr>
            <a:r>
              <a:rPr lang="en-US" sz="1400" dirty="0" smtClean="0">
                <a:latin typeface="Helvetica"/>
                <a:cs typeface="Helvetica"/>
              </a:rPr>
              <a:t>could </a:t>
            </a:r>
            <a:r>
              <a:rPr lang="en-US" sz="1400" dirty="0" smtClean="0">
                <a:latin typeface="Helvetica"/>
                <a:cs typeface="Helvetica"/>
              </a:rPr>
              <a:t>reduce the atmospheric lifetimes of long-lived </a:t>
            </a:r>
            <a:r>
              <a:rPr lang="en-US" sz="1400" dirty="0" err="1" smtClean="0">
                <a:latin typeface="Helvetica"/>
                <a:cs typeface="Helvetica"/>
              </a:rPr>
              <a:t>ODSs</a:t>
            </a:r>
            <a:r>
              <a:rPr lang="en-US" sz="1400" dirty="0" smtClean="0">
                <a:latin typeface="Helvetica"/>
                <a:cs typeface="Helvetica"/>
              </a:rPr>
              <a:t> and other trace gases.”</a:t>
            </a:r>
            <a:endParaRPr lang="en-US" sz="1400" dirty="0" smtClean="0">
              <a:latin typeface="Helvetica"/>
              <a:cs typeface="Helvetica"/>
            </a:endParaRPr>
          </a:p>
          <a:p>
            <a:pPr marL="288925" indent="-288925">
              <a:spcBef>
                <a:spcPts val="0"/>
              </a:spcBef>
            </a:pPr>
            <a:endParaRPr lang="en-US" sz="1800" dirty="0" smtClean="0">
              <a:latin typeface="Helvetica"/>
              <a:cs typeface="Helvetica"/>
            </a:endParaRPr>
          </a:p>
          <a:p>
            <a:pPr marL="0" indent="0">
              <a:spcBef>
                <a:spcPts val="0"/>
              </a:spcBef>
            </a:pPr>
            <a:endParaRPr lang="en-US" sz="1800" dirty="0" smtClean="0">
              <a:latin typeface="Helvetica"/>
              <a:cs typeface="Helvetica"/>
            </a:endParaRPr>
          </a:p>
          <a:p>
            <a:pPr marL="0" indent="0">
              <a:spcBef>
                <a:spcPts val="0"/>
              </a:spcBef>
            </a:pPr>
            <a:endParaRPr lang="en-US" sz="1800" dirty="0">
              <a:latin typeface="Helvetica"/>
              <a:cs typeface="Helvetic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718"/>
            <a:ext cx="8229600" cy="1143000"/>
          </a:xfrm>
        </p:spPr>
        <p:txBody>
          <a:bodyPr>
            <a:noAutofit/>
          </a:bodyPr>
          <a:lstStyle/>
          <a:p>
            <a:r>
              <a:rPr lang="en-US" sz="3600" dirty="0" smtClean="0">
                <a:latin typeface="Arial"/>
                <a:cs typeface="Arial"/>
              </a:rPr>
              <a:t>Issues of global data series of </a:t>
            </a:r>
            <a:r>
              <a:rPr lang="en-US" sz="3600" dirty="0" smtClean="0">
                <a:latin typeface="Arial"/>
                <a:cs typeface="Arial"/>
              </a:rPr>
              <a:t>CCl</a:t>
            </a:r>
            <a:r>
              <a:rPr lang="en-US" sz="3600" baseline="-25000" dirty="0" smtClean="0">
                <a:latin typeface="Arial"/>
                <a:cs typeface="Arial"/>
              </a:rPr>
              <a:t>4</a:t>
            </a:r>
            <a:endParaRPr lang="en-US" sz="3600" dirty="0">
              <a:latin typeface="Arial"/>
              <a:cs typeface="Arial"/>
            </a:endParaRPr>
          </a:p>
        </p:txBody>
      </p:sp>
      <p:pic>
        <p:nvPicPr>
          <p:cNvPr id="4" name="Picture 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b="49985"/>
          <a:stretch>
            <a:fillRect/>
          </a:stretch>
        </p:blipFill>
        <p:spPr bwMode="auto">
          <a:xfrm>
            <a:off x="969963" y="1116013"/>
            <a:ext cx="7199312" cy="2652712"/>
          </a:xfrm>
          <a:prstGeom prst="rect">
            <a:avLst/>
          </a:prstGeom>
          <a:noFill/>
          <a:ln>
            <a:noFill/>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chemeClr val="tx1"/>
                </a:solidFill>
                <a:miter lim="800000"/>
                <a:headEnd/>
                <a:tailEnd/>
              </a14:hiddenLine>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pic>
      <p:sp>
        <p:nvSpPr>
          <p:cNvPr id="5" name="Rectangle 4"/>
          <p:cNvSpPr>
            <a:spLocks noChangeArrowheads="1"/>
          </p:cNvSpPr>
          <p:nvPr/>
        </p:nvSpPr>
        <p:spPr bwMode="auto">
          <a:xfrm>
            <a:off x="7315200" y="3703638"/>
            <a:ext cx="320675" cy="304800"/>
          </a:xfrm>
          <a:prstGeom prst="rect">
            <a:avLst/>
          </a:prstGeom>
          <a:solidFill>
            <a:schemeClr val="bg1"/>
          </a:solidFill>
          <a:ln>
            <a:noFill/>
          </a:ln>
          <a:effectLst/>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chemeClr val="tx1"/>
                </a:solidFill>
                <a:miter lim="800000"/>
                <a:headEnd/>
                <a:tailEnd/>
              </a14:hiddenLine>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txBody>
          <a:bodyPr wrap="none" anchor="ctr"/>
          <a:lstStyle/>
          <a:p>
            <a:endParaRPr lang="de-CH">
              <a:latin typeface="Arial"/>
              <a:cs typeface="Arial"/>
            </a:endParaRPr>
          </a:p>
        </p:txBody>
      </p:sp>
      <p:sp>
        <p:nvSpPr>
          <p:cNvPr id="6" name="Text Box 5"/>
          <p:cNvSpPr txBox="1">
            <a:spLocks noChangeArrowheads="1"/>
          </p:cNvSpPr>
          <p:nvPr/>
        </p:nvSpPr>
        <p:spPr bwMode="auto">
          <a:xfrm>
            <a:off x="1402632" y="5899763"/>
            <a:ext cx="6338736" cy="707886"/>
          </a:xfrm>
          <a:prstGeom prst="rect">
            <a:avLst/>
          </a:prstGeom>
          <a:solidFill>
            <a:srgbClr val="FFC000"/>
          </a:solidFill>
          <a:ln w="9525">
            <a:solidFill>
              <a:schemeClr val="tx1"/>
            </a:solidFill>
            <a:miter lim="800000"/>
            <a:headEnd/>
            <a:tailEnd/>
          </a:ln>
          <a:effectLst/>
        </p:spPr>
        <p:txBody>
          <a:bodyPr wrap="none">
            <a:spAutoFit/>
          </a:bodyPr>
          <a:lstStyle/>
          <a:p>
            <a:pPr algn="ctr"/>
            <a:r>
              <a:rPr lang="de-CH" sz="2000" b="0" dirty="0">
                <a:latin typeface="Arial"/>
                <a:cs typeface="Arial"/>
              </a:rPr>
              <a:t>Ozone Assessment (2007): </a:t>
            </a:r>
          </a:p>
          <a:p>
            <a:pPr algn="ctr"/>
            <a:r>
              <a:rPr lang="de-CH" sz="2000" b="0" dirty="0">
                <a:latin typeface="Arial"/>
                <a:cs typeface="Arial"/>
              </a:rPr>
              <a:t>Overall the </a:t>
            </a:r>
            <a:r>
              <a:rPr lang="de-CH" sz="2000" b="0" dirty="0" err="1">
                <a:latin typeface="Arial"/>
                <a:cs typeface="Arial"/>
              </a:rPr>
              <a:t>budget</a:t>
            </a:r>
            <a:r>
              <a:rPr lang="de-CH" sz="2000" b="0" dirty="0">
                <a:latin typeface="Arial"/>
                <a:cs typeface="Arial"/>
              </a:rPr>
              <a:t> of CCl</a:t>
            </a:r>
            <a:r>
              <a:rPr lang="de-CH" sz="2000" b="0" baseline="-25000" dirty="0">
                <a:latin typeface="Arial"/>
                <a:cs typeface="Arial"/>
              </a:rPr>
              <a:t>4</a:t>
            </a:r>
            <a:r>
              <a:rPr lang="de-CH" sz="2000" b="0" dirty="0">
                <a:latin typeface="Arial"/>
                <a:cs typeface="Arial"/>
              </a:rPr>
              <a:t> </a:t>
            </a:r>
            <a:r>
              <a:rPr lang="de-CH" sz="2000" b="0" dirty="0" err="1">
                <a:latin typeface="Arial"/>
                <a:cs typeface="Arial"/>
              </a:rPr>
              <a:t>remains</a:t>
            </a:r>
            <a:r>
              <a:rPr lang="de-CH" sz="2000" b="0" dirty="0">
                <a:latin typeface="Arial"/>
                <a:cs typeface="Arial"/>
              </a:rPr>
              <a:t> </a:t>
            </a:r>
            <a:r>
              <a:rPr lang="de-CH" sz="2000" b="0" dirty="0" err="1">
                <a:latin typeface="Arial"/>
                <a:cs typeface="Arial"/>
              </a:rPr>
              <a:t>poorly</a:t>
            </a:r>
            <a:r>
              <a:rPr lang="de-CH" sz="2000" b="0" dirty="0">
                <a:latin typeface="Arial"/>
                <a:cs typeface="Arial"/>
              </a:rPr>
              <a:t> </a:t>
            </a:r>
            <a:r>
              <a:rPr lang="de-CH" sz="2000" b="0" dirty="0" err="1">
                <a:latin typeface="Arial"/>
                <a:cs typeface="Arial"/>
              </a:rPr>
              <a:t>understood</a:t>
            </a:r>
            <a:r>
              <a:rPr lang="de-CH" sz="2000" b="0" dirty="0">
                <a:solidFill>
                  <a:srgbClr val="FF3300"/>
                </a:solidFill>
                <a:latin typeface="Arial"/>
                <a:cs typeface="Arial"/>
              </a:rPr>
              <a:t>.</a:t>
            </a:r>
          </a:p>
        </p:txBody>
      </p:sp>
      <p:sp>
        <p:nvSpPr>
          <p:cNvPr id="10" name="Rectangle 9"/>
          <p:cNvSpPr>
            <a:spLocks noChangeArrowheads="1"/>
          </p:cNvSpPr>
          <p:nvPr/>
        </p:nvSpPr>
        <p:spPr bwMode="auto">
          <a:xfrm>
            <a:off x="964048" y="4190718"/>
            <a:ext cx="7215905" cy="1554272"/>
          </a:xfrm>
          <a:prstGeom prst="rect">
            <a:avLst/>
          </a:prstGeom>
          <a:noFill/>
          <a:ln>
            <a:noFill/>
          </a:ln>
          <a:effectLst/>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chemeClr val="accent1"/>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chemeClr val="tx1"/>
                </a:solidFill>
                <a:miter lim="800000"/>
                <a:headEnd/>
                <a:tailEnd/>
              </a14:hiddenLine>
            </a:ext>
            <a:ext uri="{AF507438-7753-43E0-B8FC-AC1667EBCBE1}">
              <a14:hiddenEffects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effectLst>
                  <a:outerShdw dist="35921" dir="2700000" algn="ctr" rotWithShape="0">
                    <a:schemeClr val="bg2"/>
                  </a:outerShdw>
                </a:effectLst>
              </a14:hiddenEffects>
            </a:ext>
          </a:extLst>
        </p:spPr>
        <p:txBody>
          <a:bodyPr wrap="square">
            <a:spAutoFit/>
          </a:bodyPr>
          <a:lstStyle/>
          <a:p>
            <a:pPr>
              <a:spcBef>
                <a:spcPct val="25000"/>
              </a:spcBef>
            </a:pPr>
            <a:r>
              <a:rPr lang="de-CH" sz="2000" dirty="0" err="1" smtClean="0">
                <a:latin typeface="Arial"/>
                <a:cs typeface="Arial"/>
              </a:rPr>
              <a:t>Stable</a:t>
            </a:r>
            <a:r>
              <a:rPr lang="de-CH" sz="2000" dirty="0" smtClean="0">
                <a:latin typeface="Arial"/>
                <a:cs typeface="Arial"/>
              </a:rPr>
              <a:t> </a:t>
            </a:r>
            <a:r>
              <a:rPr lang="de-CH" sz="2000" dirty="0" err="1" smtClean="0">
                <a:latin typeface="Arial"/>
                <a:cs typeface="Arial"/>
              </a:rPr>
              <a:t>interhemispheric</a:t>
            </a:r>
            <a:r>
              <a:rPr lang="de-CH" sz="2000" dirty="0" smtClean="0">
                <a:latin typeface="Arial"/>
                <a:cs typeface="Arial"/>
              </a:rPr>
              <a:t> </a:t>
            </a:r>
            <a:r>
              <a:rPr lang="de-CH" sz="2000" dirty="0" err="1" smtClean="0">
                <a:latin typeface="Arial"/>
                <a:cs typeface="Arial"/>
              </a:rPr>
              <a:t>gradient</a:t>
            </a:r>
            <a:r>
              <a:rPr lang="de-CH" sz="2000" dirty="0" smtClean="0">
                <a:latin typeface="Arial"/>
                <a:cs typeface="Arial"/>
              </a:rPr>
              <a:t>: </a:t>
            </a:r>
            <a:r>
              <a:rPr lang="de-CH" sz="2000" dirty="0" err="1" smtClean="0">
                <a:latin typeface="Arial"/>
                <a:cs typeface="Arial"/>
              </a:rPr>
              <a:t>sources</a:t>
            </a:r>
            <a:r>
              <a:rPr lang="de-CH" sz="2000" dirty="0" smtClean="0">
                <a:latin typeface="Arial"/>
                <a:cs typeface="Arial"/>
              </a:rPr>
              <a:t> in </a:t>
            </a:r>
            <a:r>
              <a:rPr lang="de-CH" sz="2000" dirty="0" err="1" smtClean="0">
                <a:latin typeface="Arial"/>
                <a:cs typeface="Arial"/>
              </a:rPr>
              <a:t>N-Hemisphere</a:t>
            </a:r>
            <a:r>
              <a:rPr lang="de-CH" sz="2000" dirty="0" smtClean="0">
                <a:latin typeface="Arial"/>
                <a:cs typeface="Arial"/>
              </a:rPr>
              <a:t>?</a:t>
            </a:r>
          </a:p>
          <a:p>
            <a:pPr>
              <a:spcBef>
                <a:spcPct val="25000"/>
              </a:spcBef>
            </a:pPr>
            <a:r>
              <a:rPr lang="de-CH" sz="2000" b="0" dirty="0" smtClean="0">
                <a:latin typeface="Arial"/>
                <a:cs typeface="Arial"/>
              </a:rPr>
              <a:t>Global </a:t>
            </a:r>
            <a:r>
              <a:rPr lang="de-CH" sz="2000" b="0" dirty="0" err="1">
                <a:latin typeface="Arial"/>
                <a:cs typeface="Arial"/>
              </a:rPr>
              <a:t>sources</a:t>
            </a:r>
            <a:r>
              <a:rPr lang="de-CH" sz="2000" b="0" dirty="0">
                <a:latin typeface="Arial"/>
                <a:cs typeface="Arial"/>
              </a:rPr>
              <a:t>: 70 Gg (</a:t>
            </a:r>
            <a:r>
              <a:rPr lang="de-CH" sz="2000" b="0" dirty="0" err="1">
                <a:latin typeface="Arial"/>
                <a:cs typeface="Arial"/>
              </a:rPr>
              <a:t>lifetime</a:t>
            </a:r>
            <a:r>
              <a:rPr lang="de-CH" sz="2000" b="0" dirty="0">
                <a:latin typeface="Arial"/>
                <a:cs typeface="Arial"/>
              </a:rPr>
              <a:t>: 26 </a:t>
            </a:r>
            <a:r>
              <a:rPr lang="de-CH" sz="2000" b="0" dirty="0" err="1">
                <a:latin typeface="Arial"/>
                <a:cs typeface="Arial"/>
              </a:rPr>
              <a:t>years</a:t>
            </a:r>
            <a:r>
              <a:rPr lang="de-CH" sz="2000" b="0" dirty="0">
                <a:latin typeface="Arial"/>
                <a:cs typeface="Arial"/>
              </a:rPr>
              <a:t>)</a:t>
            </a:r>
          </a:p>
          <a:p>
            <a:pPr>
              <a:spcBef>
                <a:spcPct val="25000"/>
              </a:spcBef>
            </a:pPr>
            <a:r>
              <a:rPr lang="de-CH" sz="2000" b="0" dirty="0" err="1">
                <a:latin typeface="Arial"/>
                <a:cs typeface="Arial"/>
              </a:rPr>
              <a:t>Lifetime</a:t>
            </a:r>
            <a:r>
              <a:rPr lang="de-CH" sz="2000" b="0" dirty="0">
                <a:latin typeface="Arial"/>
                <a:cs typeface="Arial"/>
              </a:rPr>
              <a:t> </a:t>
            </a:r>
            <a:r>
              <a:rPr lang="de-CH" sz="2000" b="0" dirty="0" err="1">
                <a:latin typeface="Arial"/>
                <a:cs typeface="Arial"/>
              </a:rPr>
              <a:t>uncertain</a:t>
            </a:r>
            <a:r>
              <a:rPr lang="de-CH" sz="2000" b="0" dirty="0">
                <a:latin typeface="Arial"/>
                <a:cs typeface="Arial"/>
              </a:rPr>
              <a:t> (</a:t>
            </a:r>
            <a:r>
              <a:rPr lang="de-CH" sz="2000" b="0" dirty="0" err="1">
                <a:latin typeface="Arial"/>
                <a:cs typeface="Arial"/>
              </a:rPr>
              <a:t>ocean</a:t>
            </a:r>
            <a:r>
              <a:rPr lang="de-CH" sz="2000" b="0" dirty="0">
                <a:latin typeface="Arial"/>
                <a:cs typeface="Arial"/>
              </a:rPr>
              <a:t> sink, </a:t>
            </a:r>
            <a:r>
              <a:rPr lang="de-CH" sz="2000" b="0" dirty="0" err="1">
                <a:latin typeface="Arial"/>
                <a:cs typeface="Arial"/>
              </a:rPr>
              <a:t>soil</a:t>
            </a:r>
            <a:r>
              <a:rPr lang="de-CH" sz="2000" b="0" dirty="0">
                <a:latin typeface="Arial"/>
                <a:cs typeface="Arial"/>
              </a:rPr>
              <a:t> sink)</a:t>
            </a:r>
            <a:endParaRPr lang="de-DE" sz="2000" b="0" dirty="0">
              <a:latin typeface="Arial"/>
              <a:cs typeface="Arial"/>
            </a:endParaRPr>
          </a:p>
          <a:p>
            <a:pPr>
              <a:spcBef>
                <a:spcPct val="25000"/>
              </a:spcBef>
            </a:pPr>
            <a:r>
              <a:rPr lang="de-CH" sz="2000" b="0" dirty="0" err="1">
                <a:latin typeface="Arial"/>
                <a:cs typeface="Arial"/>
              </a:rPr>
              <a:t>Summed</a:t>
            </a:r>
            <a:r>
              <a:rPr lang="de-CH" sz="2000" b="0" dirty="0">
                <a:latin typeface="Arial"/>
                <a:cs typeface="Arial"/>
              </a:rPr>
              <a:t> regional </a:t>
            </a:r>
            <a:r>
              <a:rPr lang="de-CH" sz="2000" b="0" dirty="0" err="1">
                <a:latin typeface="Arial"/>
                <a:cs typeface="Arial"/>
              </a:rPr>
              <a:t>sources</a:t>
            </a:r>
            <a:r>
              <a:rPr lang="de-CH" sz="2000" b="0" dirty="0">
                <a:latin typeface="Arial"/>
                <a:cs typeface="Arial"/>
              </a:rPr>
              <a:t> </a:t>
            </a:r>
            <a:r>
              <a:rPr lang="de-CH" sz="2000" b="0" dirty="0" err="1">
                <a:latin typeface="Arial"/>
                <a:cs typeface="Arial"/>
              </a:rPr>
              <a:t>from</a:t>
            </a:r>
            <a:r>
              <a:rPr lang="de-CH" sz="2000" b="0" dirty="0">
                <a:latin typeface="Arial"/>
                <a:cs typeface="Arial"/>
              </a:rPr>
              <a:t> </a:t>
            </a:r>
            <a:r>
              <a:rPr lang="de-CH" sz="2000" b="0" dirty="0" err="1">
                <a:latin typeface="Arial"/>
                <a:cs typeface="Arial"/>
              </a:rPr>
              <a:t>inverse</a:t>
            </a:r>
            <a:r>
              <a:rPr lang="de-CH" sz="2000" b="0" dirty="0">
                <a:latin typeface="Arial"/>
                <a:cs typeface="Arial"/>
              </a:rPr>
              <a:t> </a:t>
            </a:r>
            <a:r>
              <a:rPr lang="de-CH" sz="2000" b="0" dirty="0" err="1">
                <a:latin typeface="Arial"/>
                <a:cs typeface="Arial"/>
              </a:rPr>
              <a:t>modelling</a:t>
            </a:r>
            <a:r>
              <a:rPr lang="de-CH" sz="2000" b="0" dirty="0">
                <a:latin typeface="Arial"/>
                <a:cs typeface="Arial"/>
              </a:rPr>
              <a:t> : ~20 Gg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618"/>
            <a:ext cx="8229600" cy="663995"/>
          </a:xfrm>
        </p:spPr>
        <p:txBody>
          <a:bodyPr>
            <a:normAutofit/>
          </a:bodyPr>
          <a:lstStyle/>
          <a:p>
            <a:r>
              <a:rPr lang="en-US" sz="3200" dirty="0" smtClean="0"/>
              <a:t>The “lifetime” problem</a:t>
            </a:r>
            <a:endParaRPr lang="en-US" sz="3200" dirty="0"/>
          </a:p>
        </p:txBody>
      </p:sp>
      <p:sp>
        <p:nvSpPr>
          <p:cNvPr id="3" name="Content Placeholder 2"/>
          <p:cNvSpPr>
            <a:spLocks noGrp="1"/>
          </p:cNvSpPr>
          <p:nvPr>
            <p:ph idx="1"/>
          </p:nvPr>
        </p:nvSpPr>
        <p:spPr>
          <a:xfrm>
            <a:off x="317481" y="1224791"/>
            <a:ext cx="8550092" cy="4525963"/>
          </a:xfrm>
        </p:spPr>
        <p:txBody>
          <a:bodyPr>
            <a:noAutofit/>
          </a:bodyPr>
          <a:lstStyle/>
          <a:p>
            <a:r>
              <a:rPr lang="en-US" sz="2000" dirty="0" smtClean="0">
                <a:latin typeface="Helvetica"/>
                <a:cs typeface="Helvetica"/>
              </a:rPr>
              <a:t>Lifetimes of many long-lived atmospheric trace gases may be seriously error.  At GSFC we have estimated lifetimes using met fields from the GEOS5-GCM coupled chemistry model in an offline GMI simulation.  </a:t>
            </a:r>
            <a:r>
              <a:rPr lang="en-US" sz="2000" b="1" dirty="0" smtClean="0">
                <a:latin typeface="Helvetica"/>
                <a:cs typeface="Helvetica"/>
              </a:rPr>
              <a:t>Our current best models are yielding lifetimes that differ from values estimated from older models and observations.</a:t>
            </a:r>
          </a:p>
          <a:p>
            <a:pPr marL="0" indent="1655763">
              <a:buNone/>
            </a:pPr>
            <a:r>
              <a:rPr lang="en-US" sz="2000" dirty="0" smtClean="0">
                <a:latin typeface="Helvetica"/>
                <a:cs typeface="Helvetica"/>
              </a:rPr>
              <a:t>Compound 				GMI (yrs)		WMO 2007 (yrs)</a:t>
            </a:r>
          </a:p>
          <a:p>
            <a:pPr marL="0" indent="1655763">
              <a:buNone/>
            </a:pPr>
            <a:r>
              <a:rPr lang="en-US" sz="2000" dirty="0" smtClean="0">
                <a:latin typeface="Helvetica"/>
                <a:cs typeface="Helvetica"/>
              </a:rPr>
              <a:t>CFC-11					~61 			45 </a:t>
            </a:r>
          </a:p>
          <a:p>
            <a:pPr marL="0" indent="1655763">
              <a:buNone/>
            </a:pPr>
            <a:r>
              <a:rPr lang="en-US" sz="2000" dirty="0" smtClean="0">
                <a:latin typeface="Helvetica"/>
                <a:cs typeface="Helvetica"/>
              </a:rPr>
              <a:t>CFC-12 					106 			100 </a:t>
            </a:r>
          </a:p>
          <a:p>
            <a:pPr marL="0" indent="1655763">
              <a:buNone/>
            </a:pPr>
            <a:r>
              <a:rPr lang="en-US" sz="2000" dirty="0" smtClean="0">
                <a:latin typeface="Helvetica"/>
                <a:cs typeface="Helvetica"/>
              </a:rPr>
              <a:t>CH</a:t>
            </a:r>
            <a:r>
              <a:rPr lang="en-US" sz="2000" baseline="-25000" dirty="0" smtClean="0">
                <a:latin typeface="Helvetica"/>
                <a:cs typeface="Helvetica"/>
              </a:rPr>
              <a:t>3</a:t>
            </a:r>
            <a:r>
              <a:rPr lang="en-US" sz="2000" dirty="0" smtClean="0">
                <a:latin typeface="Helvetica"/>
                <a:cs typeface="Helvetica"/>
              </a:rPr>
              <a:t>CCl</a:t>
            </a:r>
            <a:r>
              <a:rPr lang="en-US" sz="2000" baseline="-25000" dirty="0" smtClean="0">
                <a:latin typeface="Helvetica"/>
                <a:cs typeface="Helvetica"/>
              </a:rPr>
              <a:t>3</a:t>
            </a:r>
            <a:r>
              <a:rPr lang="en-US" sz="2000" dirty="0" smtClean="0">
                <a:latin typeface="Helvetica"/>
                <a:cs typeface="Helvetica"/>
              </a:rPr>
              <a:t> 					7.5 				5.0 </a:t>
            </a:r>
          </a:p>
          <a:p>
            <a:pPr marL="0" indent="1655763">
              <a:buNone/>
            </a:pPr>
            <a:r>
              <a:rPr lang="en-US" sz="2000" dirty="0" smtClean="0">
                <a:latin typeface="Helvetica"/>
                <a:cs typeface="Helvetica"/>
              </a:rPr>
              <a:t>HCFC-22 				17.1 			12 </a:t>
            </a:r>
          </a:p>
          <a:p>
            <a:pPr marL="0" indent="1655763">
              <a:buNone/>
            </a:pPr>
            <a:r>
              <a:rPr lang="en-US" sz="2000" dirty="0" smtClean="0">
                <a:latin typeface="Helvetica"/>
                <a:cs typeface="Helvetica"/>
              </a:rPr>
              <a:t>CCl</a:t>
            </a:r>
            <a:r>
              <a:rPr lang="en-US" sz="2000" baseline="-25000" dirty="0" smtClean="0">
                <a:latin typeface="Helvetica"/>
                <a:cs typeface="Helvetica"/>
              </a:rPr>
              <a:t>4</a:t>
            </a:r>
            <a:r>
              <a:rPr lang="en-US" sz="2000" dirty="0" smtClean="0">
                <a:latin typeface="Helvetica"/>
                <a:cs typeface="Helvetica"/>
              </a:rPr>
              <a:t> 						59 </a:t>
            </a:r>
            <a:r>
              <a:rPr lang="en-US" sz="2000" baseline="30000" dirty="0" smtClean="0">
                <a:latin typeface="Helvetica"/>
                <a:cs typeface="Helvetica"/>
              </a:rPr>
              <a:t>*</a:t>
            </a:r>
            <a:r>
              <a:rPr lang="en-US" sz="2000" dirty="0" smtClean="0">
                <a:latin typeface="Helvetica"/>
                <a:cs typeface="Helvetica"/>
              </a:rPr>
              <a:t>				26 </a:t>
            </a:r>
          </a:p>
          <a:p>
            <a:pPr marL="0" indent="1655763">
              <a:buNone/>
            </a:pPr>
            <a:r>
              <a:rPr lang="en-US" sz="2000" dirty="0" smtClean="0">
                <a:latin typeface="Helvetica"/>
                <a:cs typeface="Helvetica"/>
              </a:rPr>
              <a:t>CFC-113 					92.5 			85 </a:t>
            </a:r>
          </a:p>
          <a:p>
            <a:pPr marL="0" indent="1655763">
              <a:buNone/>
            </a:pPr>
            <a:r>
              <a:rPr lang="en-US" sz="2000" dirty="0" smtClean="0">
                <a:latin typeface="Helvetica"/>
                <a:cs typeface="Helvetica"/>
              </a:rPr>
              <a:t>CH</a:t>
            </a:r>
            <a:r>
              <a:rPr lang="en-US" sz="2000" baseline="-25000" dirty="0" smtClean="0">
                <a:latin typeface="Helvetica"/>
                <a:cs typeface="Helvetica"/>
              </a:rPr>
              <a:t>4</a:t>
            </a:r>
            <a:r>
              <a:rPr lang="en-US" sz="2000" dirty="0" smtClean="0">
                <a:latin typeface="Helvetica"/>
                <a:cs typeface="Helvetica"/>
              </a:rPr>
              <a:t> 						14.5 			– </a:t>
            </a:r>
          </a:p>
          <a:p>
            <a:pPr marL="0" indent="1655763">
              <a:buNone/>
            </a:pPr>
            <a:r>
              <a:rPr lang="en-US" sz="2000" dirty="0" smtClean="0">
                <a:latin typeface="Helvetica"/>
                <a:cs typeface="Helvetica"/>
              </a:rPr>
              <a:t>N</a:t>
            </a:r>
            <a:r>
              <a:rPr lang="en-US" sz="2000" baseline="-25000" dirty="0" smtClean="0">
                <a:latin typeface="Helvetica"/>
                <a:cs typeface="Helvetica"/>
              </a:rPr>
              <a:t>2</a:t>
            </a:r>
            <a:r>
              <a:rPr lang="en-US" sz="2000" dirty="0" smtClean="0">
                <a:latin typeface="Helvetica"/>
                <a:cs typeface="Helvetica"/>
              </a:rPr>
              <a:t>O 						120. 			114</a:t>
            </a:r>
          </a:p>
          <a:p>
            <a:pPr marL="0" indent="0">
              <a:buNone/>
            </a:pPr>
            <a:endParaRPr lang="en-US" sz="2000" baseline="30000" dirty="0" smtClean="0">
              <a:latin typeface="Helvetica"/>
              <a:cs typeface="Helvetica"/>
            </a:endParaRPr>
          </a:p>
          <a:p>
            <a:pPr marL="0" indent="0">
              <a:buNone/>
            </a:pPr>
            <a:r>
              <a:rPr lang="en-US" sz="2000" baseline="30000" dirty="0" smtClean="0">
                <a:latin typeface="Helvetica"/>
                <a:cs typeface="Helvetica"/>
              </a:rPr>
              <a:t>*</a:t>
            </a:r>
            <a:r>
              <a:rPr lang="en-US" sz="2000" dirty="0" smtClean="0">
                <a:latin typeface="Helvetica"/>
                <a:cs typeface="Helvetica"/>
              </a:rPr>
              <a:t>The GMI CTM has no ocean sink for CCl</a:t>
            </a:r>
            <a:r>
              <a:rPr lang="en-US" sz="2000" baseline="-25000" dirty="0" smtClean="0">
                <a:latin typeface="Helvetica"/>
                <a:cs typeface="Helvetica"/>
              </a:rPr>
              <a:t>4</a:t>
            </a:r>
            <a:r>
              <a:rPr lang="en-US" sz="2000" dirty="0" smtClean="0">
                <a:latin typeface="Helvetica"/>
                <a:cs typeface="Helvetica"/>
              </a:rPr>
              <a:t> so the GMI lifetime is too long.</a:t>
            </a:r>
            <a:endParaRPr lang="en-US" sz="2000" i="1" dirty="0" smtClean="0">
              <a:latin typeface="Helvetica"/>
              <a:cs typeface="Helvetica"/>
            </a:endParaRPr>
          </a:p>
          <a:p>
            <a:pPr marL="0" indent="0">
              <a:buNone/>
            </a:pPr>
            <a:endParaRPr lang="en-US" sz="2000" dirty="0">
              <a:latin typeface="Helvetica"/>
              <a:cs typeface="Helvetic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57200" y="144068"/>
            <a:ext cx="8229600" cy="1143000"/>
          </a:xfrm>
        </p:spPr>
        <p:txBody>
          <a:bodyPr>
            <a:normAutofit fontScale="90000"/>
          </a:bodyPr>
          <a:lstStyle/>
          <a:p>
            <a:r>
              <a:rPr lang="en-US" dirty="0" smtClean="0">
                <a:latin typeface="Arial"/>
                <a:cs typeface="Arial"/>
              </a:rPr>
              <a:t>History of lifetimes in previous ozone </a:t>
            </a:r>
            <a:r>
              <a:rPr lang="en-US" dirty="0" smtClean="0">
                <a:latin typeface="Arial"/>
                <a:cs typeface="Arial"/>
              </a:rPr>
              <a:t>assessments</a:t>
            </a:r>
            <a:endParaRPr lang="en-US" dirty="0">
              <a:latin typeface="Arial"/>
              <a:cs typeface="Arial"/>
            </a:endParaRPr>
          </a:p>
        </p:txBody>
      </p:sp>
      <p:pic>
        <p:nvPicPr>
          <p:cNvPr id="6" name="Picture 2"/>
          <p:cNvPicPr>
            <a:picLocks noChangeAspect="1" noChangeArrowheads="1"/>
          </p:cNvPicPr>
          <p:nvPr/>
        </p:nvPicPr>
        <p:blipFill rotWithShape="1">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l="1064" t="1747" r="1254" b="1984"/>
          <a:stretch/>
        </p:blipFill>
        <p:spPr bwMode="auto">
          <a:xfrm>
            <a:off x="802888" y="1371600"/>
            <a:ext cx="7504771" cy="4783873"/>
          </a:xfrm>
          <a:prstGeom prst="rect">
            <a:avLst/>
          </a:prstGeom>
          <a:noFill/>
          <a:ln>
            <a:noFill/>
          </a:ln>
          <a:effectLst/>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a:xfrm>
            <a:off x="1049824" y="464558"/>
            <a:ext cx="7044352" cy="1143000"/>
          </a:xfrm>
        </p:spPr>
        <p:txBody>
          <a:bodyPr>
            <a:noAutofit/>
          </a:bodyPr>
          <a:lstStyle/>
          <a:p>
            <a:r>
              <a:rPr lang="en-US" b="1" dirty="0" smtClean="0">
                <a:solidFill>
                  <a:srgbClr val="000000"/>
                </a:solidFill>
              </a:rPr>
              <a:t>Started lifetime re-</a:t>
            </a:r>
            <a:r>
              <a:rPr lang="en-US" b="1" dirty="0" err="1" smtClean="0">
                <a:solidFill>
                  <a:srgbClr val="000000"/>
                </a:solidFill>
              </a:rPr>
              <a:t>evaulation</a:t>
            </a:r>
            <a:r>
              <a:rPr lang="en-US" b="1" dirty="0" smtClean="0">
                <a:solidFill>
                  <a:srgbClr val="000000"/>
                </a:solidFill>
              </a:rPr>
              <a:t> within SPARC</a:t>
            </a:r>
            <a:r>
              <a:rPr lang="en-US" sz="3200" dirty="0" smtClean="0">
                <a:solidFill>
                  <a:srgbClr val="000000"/>
                </a:solidFill>
              </a:rPr>
              <a:t/>
            </a:r>
            <a:br>
              <a:rPr lang="en-US" sz="3200" dirty="0" smtClean="0">
                <a:solidFill>
                  <a:srgbClr val="000000"/>
                </a:solidFill>
              </a:rPr>
            </a:br>
            <a:r>
              <a:rPr lang="en-US" sz="2000" b="1" dirty="0" smtClean="0">
                <a:solidFill>
                  <a:srgbClr val="000000"/>
                </a:solidFill>
              </a:rPr>
              <a:t>S</a:t>
            </a:r>
            <a:r>
              <a:rPr lang="en-US" sz="2000" dirty="0" smtClean="0">
                <a:solidFill>
                  <a:srgbClr val="000000"/>
                </a:solidFill>
              </a:rPr>
              <a:t>tratospheric </a:t>
            </a:r>
            <a:r>
              <a:rPr lang="en-US" sz="2000" b="1" dirty="0" smtClean="0">
                <a:solidFill>
                  <a:srgbClr val="000000"/>
                </a:solidFill>
              </a:rPr>
              <a:t>P</a:t>
            </a:r>
            <a:r>
              <a:rPr lang="en-US" sz="2000" dirty="0" smtClean="0">
                <a:solidFill>
                  <a:srgbClr val="000000"/>
                </a:solidFill>
              </a:rPr>
              <a:t>rocesses </a:t>
            </a:r>
            <a:r>
              <a:rPr lang="en-US" sz="2000" b="1" dirty="0" smtClean="0">
                <a:solidFill>
                  <a:srgbClr val="000000"/>
                </a:solidFill>
              </a:rPr>
              <a:t>A</a:t>
            </a:r>
            <a:r>
              <a:rPr lang="en-US" sz="2000" dirty="0" smtClean="0">
                <a:solidFill>
                  <a:srgbClr val="000000"/>
                </a:solidFill>
              </a:rPr>
              <a:t>nd their </a:t>
            </a:r>
            <a:r>
              <a:rPr lang="en-US" sz="2000" b="1" dirty="0" smtClean="0">
                <a:solidFill>
                  <a:srgbClr val="000000"/>
                </a:solidFill>
              </a:rPr>
              <a:t>R</a:t>
            </a:r>
            <a:r>
              <a:rPr lang="en-US" sz="2000" dirty="0" smtClean="0">
                <a:solidFill>
                  <a:srgbClr val="000000"/>
                </a:solidFill>
              </a:rPr>
              <a:t>ole in </a:t>
            </a:r>
            <a:r>
              <a:rPr lang="en-US" sz="2000" b="1" dirty="0" smtClean="0">
                <a:solidFill>
                  <a:srgbClr val="000000"/>
                </a:solidFill>
              </a:rPr>
              <a:t>C</a:t>
            </a:r>
            <a:r>
              <a:rPr lang="en-US" sz="2000" dirty="0" smtClean="0">
                <a:solidFill>
                  <a:srgbClr val="000000"/>
                </a:solidFill>
              </a:rPr>
              <a:t>limate</a:t>
            </a:r>
            <a:endParaRPr lang="en-US" sz="2000" dirty="0">
              <a:solidFill>
                <a:srgbClr val="000000"/>
              </a:solidFill>
              <a:latin typeface="Comic Sans MS" pitchFamily="66" charset="0"/>
            </a:endParaRPr>
          </a:p>
        </p:txBody>
      </p:sp>
      <p:sp>
        <p:nvSpPr>
          <p:cNvPr id="11" name="Content Placeholder 10"/>
          <p:cNvSpPr>
            <a:spLocks noGrp="1"/>
          </p:cNvSpPr>
          <p:nvPr>
            <p:ph idx="1"/>
          </p:nvPr>
        </p:nvSpPr>
        <p:spPr>
          <a:xfrm>
            <a:off x="457200" y="1908820"/>
            <a:ext cx="8229600" cy="4525963"/>
          </a:xfrm>
        </p:spPr>
        <p:txBody>
          <a:bodyPr>
            <a:normAutofit fontScale="92500" lnSpcReduction="10000"/>
          </a:bodyPr>
          <a:lstStyle/>
          <a:p>
            <a:pPr>
              <a:buNone/>
            </a:pPr>
            <a:r>
              <a:rPr lang="en-US" sz="4000" dirty="0" smtClean="0"/>
              <a:t>Scope of the re-evaluation</a:t>
            </a:r>
          </a:p>
          <a:p>
            <a:r>
              <a:rPr lang="en-US" dirty="0" smtClean="0"/>
              <a:t>Estimate </a:t>
            </a:r>
            <a:r>
              <a:rPr lang="en-US" dirty="0" smtClean="0"/>
              <a:t>the numerical values for lifetimes </a:t>
            </a:r>
          </a:p>
          <a:p>
            <a:r>
              <a:rPr lang="en-US" dirty="0" smtClean="0"/>
              <a:t>Estimate the uncertainties for numerical values </a:t>
            </a:r>
            <a:r>
              <a:rPr lang="en-US" dirty="0" smtClean="0"/>
              <a:t>for lifetimes</a:t>
            </a:r>
            <a:endParaRPr lang="en-US" dirty="0" smtClean="0"/>
          </a:p>
          <a:p>
            <a:r>
              <a:rPr lang="en-US" dirty="0" smtClean="0"/>
              <a:t>Assess the influence/use of different lifetime </a:t>
            </a:r>
            <a:r>
              <a:rPr lang="en-US" dirty="0" smtClean="0"/>
              <a:t>definitions (</a:t>
            </a:r>
            <a:r>
              <a:rPr lang="en-US" dirty="0" smtClean="0"/>
              <a:t>e.g. steady-state /instantaneous lifetimes)</a:t>
            </a:r>
          </a:p>
          <a:p>
            <a:r>
              <a:rPr lang="en-US" dirty="0" smtClean="0"/>
              <a:t>Assess lifetime changes associated with the changing </a:t>
            </a:r>
            <a:r>
              <a:rPr lang="en-US" dirty="0" smtClean="0"/>
              <a:t>climate</a:t>
            </a:r>
            <a:endParaRPr lang="en-US" dirty="0" smtClean="0"/>
          </a:p>
        </p:txBody>
      </p:sp>
      <p:sp>
        <p:nvSpPr>
          <p:cNvPr id="10" name="TextBox 9"/>
          <p:cNvSpPr txBox="1"/>
          <p:nvPr/>
        </p:nvSpPr>
        <p:spPr>
          <a:xfrm>
            <a:off x="6216275" y="6581001"/>
            <a:ext cx="2927725" cy="276999"/>
          </a:xfrm>
          <a:prstGeom prst="rect">
            <a:avLst/>
          </a:prstGeom>
          <a:noFill/>
        </p:spPr>
        <p:txBody>
          <a:bodyPr wrap="none" rtlCol="0">
            <a:spAutoFit/>
          </a:bodyPr>
          <a:lstStyle/>
          <a:p>
            <a:pPr algn="r"/>
            <a:r>
              <a:rPr lang="en-US" sz="1200" dirty="0" smtClean="0"/>
              <a:t>P.</a:t>
            </a:r>
            <a:r>
              <a:rPr lang="en-US" sz="1200" baseline="0" dirty="0" smtClean="0"/>
              <a:t> Newman, S. Strahan,</a:t>
            </a:r>
            <a:r>
              <a:rPr lang="en-US" sz="1200" dirty="0" smtClean="0"/>
              <a:t> M. Ko, </a:t>
            </a:r>
            <a:r>
              <a:rPr lang="en-US" sz="1200" baseline="0" dirty="0" smtClean="0"/>
              <a:t>S. Reimann</a:t>
            </a:r>
            <a:r>
              <a:rPr lang="en-US" sz="1200" dirty="0" smtClean="0"/>
              <a:t> </a:t>
            </a:r>
            <a:r>
              <a:rPr lang="en-US" sz="1200" baseline="0" dirty="0" smtClean="0"/>
              <a:t> </a:t>
            </a:r>
            <a:endParaRPr lang="en-US"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18252" y="2857500"/>
            <a:ext cx="2713965" cy="1143000"/>
          </a:xfrm>
        </p:spPr>
        <p:txBody>
          <a:bodyPr>
            <a:noAutofit/>
          </a:bodyPr>
          <a:lstStyle/>
          <a:p>
            <a:r>
              <a:rPr lang="en-US" sz="3600" dirty="0" smtClean="0"/>
              <a:t>Lifetimes to reevaluate</a:t>
            </a:r>
            <a:endParaRPr lang="en-US" sz="3600" dirty="0"/>
          </a:p>
        </p:txBody>
      </p:sp>
      <p:sp>
        <p:nvSpPr>
          <p:cNvPr id="4" name="Rechteck 2"/>
          <p:cNvSpPr/>
          <p:nvPr/>
        </p:nvSpPr>
        <p:spPr>
          <a:xfrm>
            <a:off x="3018552" y="33372"/>
            <a:ext cx="5959268" cy="6740309"/>
          </a:xfrm>
          <a:prstGeom prst="rect">
            <a:avLst/>
          </a:prstGeom>
        </p:spPr>
        <p:txBody>
          <a:bodyPr wrap="square">
            <a:spAutoFit/>
          </a:bodyPr>
          <a:lstStyle/>
          <a:p>
            <a:r>
              <a:rPr lang="en-US" sz="1600" dirty="0"/>
              <a:t>	</a:t>
            </a:r>
            <a:r>
              <a:rPr lang="en-US" sz="1600" b="1" dirty="0"/>
              <a:t>Compound </a:t>
            </a:r>
            <a:r>
              <a:rPr lang="en-US" sz="1600" b="1" dirty="0" smtClean="0"/>
              <a:t>	</a:t>
            </a:r>
            <a:r>
              <a:rPr lang="en-US" sz="1600" b="1" dirty="0" smtClean="0"/>
              <a:t>	</a:t>
            </a:r>
            <a:r>
              <a:rPr lang="en-US" sz="1600" b="1" dirty="0" smtClean="0"/>
              <a:t>Formula</a:t>
            </a:r>
            <a:r>
              <a:rPr lang="en-US" sz="1600" b="1" dirty="0"/>
              <a:t>	Lifetime (</a:t>
            </a:r>
            <a:r>
              <a:rPr lang="en-US" sz="1600" b="1" dirty="0" smtClean="0"/>
              <a:t>yrs)</a:t>
            </a:r>
            <a:endParaRPr lang="de-CH" sz="1600" dirty="0" smtClean="0"/>
          </a:p>
          <a:p>
            <a:r>
              <a:rPr lang="en-US" sz="1600" b="1" i="1" dirty="0">
                <a:solidFill>
                  <a:srgbClr val="FF0000"/>
                </a:solidFill>
              </a:rPr>
              <a:t>Priority 1:</a:t>
            </a:r>
            <a:endParaRPr lang="de-CH" sz="1600" b="1" dirty="0">
              <a:solidFill>
                <a:srgbClr val="FF0000"/>
              </a:solidFill>
            </a:endParaRPr>
          </a:p>
          <a:p>
            <a:r>
              <a:rPr lang="en-US" sz="1600" b="1" dirty="0" smtClean="0">
                <a:solidFill>
                  <a:srgbClr val="FF0000"/>
                </a:solidFill>
              </a:rPr>
              <a:t>1.	CFC-11</a:t>
            </a:r>
            <a:r>
              <a:rPr lang="en-US" sz="1600" b="1" dirty="0">
                <a:solidFill>
                  <a:srgbClr val="FF0000"/>
                </a:solidFill>
              </a:rPr>
              <a:t>	</a:t>
            </a:r>
            <a:r>
              <a:rPr lang="en-US" sz="1600" b="1" dirty="0" smtClean="0">
                <a:solidFill>
                  <a:srgbClr val="FF0000"/>
                </a:solidFill>
              </a:rPr>
              <a:t>		CCl</a:t>
            </a:r>
            <a:r>
              <a:rPr lang="en-US" sz="1600" b="1" baseline="-25000" dirty="0" smtClean="0">
                <a:solidFill>
                  <a:srgbClr val="FF0000"/>
                </a:solidFill>
              </a:rPr>
              <a:t>3</a:t>
            </a:r>
            <a:r>
              <a:rPr lang="en-US" sz="1600" b="1" dirty="0" smtClean="0">
                <a:solidFill>
                  <a:srgbClr val="FF0000"/>
                </a:solidFill>
              </a:rPr>
              <a:t>F</a:t>
            </a:r>
            <a:r>
              <a:rPr lang="en-US" sz="1600" b="1" dirty="0">
                <a:solidFill>
                  <a:srgbClr val="FF0000"/>
                </a:solidFill>
              </a:rPr>
              <a:t>	</a:t>
            </a:r>
            <a:r>
              <a:rPr lang="en-US" sz="1600" b="1" dirty="0" smtClean="0">
                <a:solidFill>
                  <a:srgbClr val="FF0000"/>
                </a:solidFill>
              </a:rPr>
              <a:t>		45</a:t>
            </a:r>
            <a:endParaRPr lang="de-CH" sz="1600" b="1" dirty="0" smtClean="0">
              <a:solidFill>
                <a:srgbClr val="FF0000"/>
              </a:solidFill>
            </a:endParaRPr>
          </a:p>
          <a:p>
            <a:r>
              <a:rPr lang="en-US" sz="1600" b="1" dirty="0" smtClean="0">
                <a:solidFill>
                  <a:srgbClr val="FF0000"/>
                </a:solidFill>
              </a:rPr>
              <a:t>2.	CFC</a:t>
            </a:r>
            <a:r>
              <a:rPr lang="en-US" sz="1600" b="1" dirty="0">
                <a:solidFill>
                  <a:srgbClr val="FF0000"/>
                </a:solidFill>
              </a:rPr>
              <a:t>-12	</a:t>
            </a:r>
            <a:r>
              <a:rPr lang="en-US" sz="1600" b="1" dirty="0" smtClean="0">
                <a:solidFill>
                  <a:srgbClr val="FF0000"/>
                </a:solidFill>
              </a:rPr>
              <a:t>		CCl</a:t>
            </a:r>
            <a:r>
              <a:rPr lang="en-US" sz="1600" b="1" baseline="-25000" dirty="0" smtClean="0">
                <a:solidFill>
                  <a:srgbClr val="FF0000"/>
                </a:solidFill>
              </a:rPr>
              <a:t>2</a:t>
            </a:r>
            <a:r>
              <a:rPr lang="en-US" sz="1600" b="1" dirty="0" smtClean="0">
                <a:solidFill>
                  <a:srgbClr val="FF0000"/>
                </a:solidFill>
              </a:rPr>
              <a:t>F</a:t>
            </a:r>
            <a:r>
              <a:rPr lang="en-US" sz="1600" b="1" baseline="-25000" dirty="0" smtClean="0">
                <a:solidFill>
                  <a:srgbClr val="FF0000"/>
                </a:solidFill>
              </a:rPr>
              <a:t>2</a:t>
            </a:r>
            <a:r>
              <a:rPr lang="en-US" sz="1600" b="1" dirty="0" smtClean="0">
                <a:solidFill>
                  <a:srgbClr val="FF0000"/>
                </a:solidFill>
              </a:rPr>
              <a:t>		100</a:t>
            </a:r>
            <a:endParaRPr lang="de-CH" sz="1600" b="1" dirty="0" smtClean="0">
              <a:solidFill>
                <a:srgbClr val="FF0000"/>
              </a:solidFill>
            </a:endParaRPr>
          </a:p>
          <a:p>
            <a:r>
              <a:rPr lang="en-US" sz="1600" b="1" dirty="0">
                <a:solidFill>
                  <a:srgbClr val="FF0000"/>
                </a:solidFill>
              </a:rPr>
              <a:t>3.	Carbon Tetrachloride	CCl</a:t>
            </a:r>
            <a:r>
              <a:rPr lang="en-US" sz="1600" b="1" baseline="-25000" dirty="0">
                <a:solidFill>
                  <a:srgbClr val="FF0000"/>
                </a:solidFill>
              </a:rPr>
              <a:t>4</a:t>
            </a:r>
            <a:r>
              <a:rPr lang="en-US" sz="1600" b="1" dirty="0">
                <a:solidFill>
                  <a:srgbClr val="FF0000"/>
                </a:solidFill>
              </a:rPr>
              <a:t>	</a:t>
            </a:r>
            <a:r>
              <a:rPr lang="en-US" sz="1600" b="1" dirty="0" smtClean="0">
                <a:solidFill>
                  <a:srgbClr val="FF0000"/>
                </a:solidFill>
              </a:rPr>
              <a:t>		26</a:t>
            </a:r>
            <a:endParaRPr lang="de-CH" sz="1600" b="1" dirty="0">
              <a:solidFill>
                <a:srgbClr val="FF0000"/>
              </a:solidFill>
            </a:endParaRPr>
          </a:p>
          <a:p>
            <a:r>
              <a:rPr lang="en-US" sz="1600" b="1" dirty="0">
                <a:solidFill>
                  <a:srgbClr val="FF0000"/>
                </a:solidFill>
              </a:rPr>
              <a:t>4.	Methyl Chloroform	CH</a:t>
            </a:r>
            <a:r>
              <a:rPr lang="en-US" sz="1600" b="1" baseline="-25000" dirty="0">
                <a:solidFill>
                  <a:srgbClr val="FF0000"/>
                </a:solidFill>
              </a:rPr>
              <a:t>3</a:t>
            </a:r>
            <a:r>
              <a:rPr lang="en-US" sz="1600" b="1" dirty="0">
                <a:solidFill>
                  <a:srgbClr val="FF0000"/>
                </a:solidFill>
              </a:rPr>
              <a:t>CCl</a:t>
            </a:r>
            <a:r>
              <a:rPr lang="en-US" sz="1600" b="1" baseline="-25000" dirty="0">
                <a:solidFill>
                  <a:srgbClr val="FF0000"/>
                </a:solidFill>
              </a:rPr>
              <a:t>3</a:t>
            </a:r>
            <a:r>
              <a:rPr lang="en-US" sz="1600" b="1" dirty="0" smtClean="0">
                <a:solidFill>
                  <a:srgbClr val="FF0000"/>
                </a:solidFill>
              </a:rPr>
              <a:t>		5.0</a:t>
            </a:r>
            <a:endParaRPr lang="de-CH" sz="1600" b="1" dirty="0">
              <a:solidFill>
                <a:srgbClr val="FF0000"/>
              </a:solidFill>
            </a:endParaRPr>
          </a:p>
          <a:p>
            <a:r>
              <a:rPr lang="en-US" sz="1600" b="1" dirty="0">
                <a:solidFill>
                  <a:srgbClr val="FF0000"/>
                </a:solidFill>
              </a:rPr>
              <a:t>5.	HCFC-22	</a:t>
            </a:r>
            <a:r>
              <a:rPr lang="en-US" sz="1600" b="1" dirty="0" smtClean="0">
                <a:solidFill>
                  <a:srgbClr val="FF0000"/>
                </a:solidFill>
              </a:rPr>
              <a:t>		CHClF</a:t>
            </a:r>
            <a:r>
              <a:rPr lang="en-US" sz="1600" b="1" baseline="-25000" dirty="0" smtClean="0">
                <a:solidFill>
                  <a:srgbClr val="FF0000"/>
                </a:solidFill>
              </a:rPr>
              <a:t>2</a:t>
            </a:r>
            <a:r>
              <a:rPr lang="en-US" sz="1600" b="1" dirty="0" smtClean="0">
                <a:solidFill>
                  <a:srgbClr val="FF0000"/>
                </a:solidFill>
              </a:rPr>
              <a:t>		12</a:t>
            </a:r>
            <a:endParaRPr lang="de-CH" sz="1600" b="1" dirty="0">
              <a:solidFill>
                <a:srgbClr val="FF0000"/>
              </a:solidFill>
            </a:endParaRPr>
          </a:p>
          <a:p>
            <a:r>
              <a:rPr lang="en-US" sz="1600" b="1" dirty="0">
                <a:solidFill>
                  <a:srgbClr val="FF0000"/>
                </a:solidFill>
              </a:rPr>
              <a:t>6.	Nitrous oxide	</a:t>
            </a:r>
            <a:r>
              <a:rPr lang="en-US" sz="1600" b="1" dirty="0" smtClean="0">
                <a:solidFill>
                  <a:srgbClr val="FF0000"/>
                </a:solidFill>
              </a:rPr>
              <a:t>	N</a:t>
            </a:r>
            <a:r>
              <a:rPr lang="en-US" sz="1600" b="1" baseline="-25000" dirty="0" smtClean="0">
                <a:solidFill>
                  <a:srgbClr val="FF0000"/>
                </a:solidFill>
              </a:rPr>
              <a:t>2</a:t>
            </a:r>
            <a:r>
              <a:rPr lang="en-US" sz="1600" b="1" dirty="0" smtClean="0">
                <a:solidFill>
                  <a:srgbClr val="FF0000"/>
                </a:solidFill>
              </a:rPr>
              <a:t>O</a:t>
            </a:r>
            <a:r>
              <a:rPr lang="en-US" sz="1600" b="1" dirty="0">
                <a:solidFill>
                  <a:srgbClr val="FF0000"/>
                </a:solidFill>
              </a:rPr>
              <a:t>	</a:t>
            </a:r>
            <a:r>
              <a:rPr lang="en-US" sz="1600" b="1" dirty="0" smtClean="0">
                <a:solidFill>
                  <a:srgbClr val="FF0000"/>
                </a:solidFill>
              </a:rPr>
              <a:t>		114</a:t>
            </a:r>
            <a:endParaRPr lang="de-CH" sz="1600" b="1" dirty="0">
              <a:solidFill>
                <a:srgbClr val="FF0000"/>
              </a:solidFill>
            </a:endParaRPr>
          </a:p>
          <a:p>
            <a:r>
              <a:rPr lang="en-US" sz="1600" b="1" dirty="0">
                <a:solidFill>
                  <a:srgbClr val="FF0000"/>
                </a:solidFill>
              </a:rPr>
              <a:t>7.	Methane	</a:t>
            </a:r>
            <a:r>
              <a:rPr lang="en-US" sz="1600" b="1" dirty="0" smtClean="0">
                <a:solidFill>
                  <a:srgbClr val="FF0000"/>
                </a:solidFill>
              </a:rPr>
              <a:t>		CH</a:t>
            </a:r>
            <a:r>
              <a:rPr lang="en-US" sz="1600" b="1" baseline="-25000" dirty="0" smtClean="0">
                <a:solidFill>
                  <a:srgbClr val="FF0000"/>
                </a:solidFill>
              </a:rPr>
              <a:t>4</a:t>
            </a:r>
            <a:r>
              <a:rPr lang="en-US" sz="1600" b="1" dirty="0">
                <a:solidFill>
                  <a:srgbClr val="FF0000"/>
                </a:solidFill>
              </a:rPr>
              <a:t>	</a:t>
            </a:r>
            <a:r>
              <a:rPr lang="en-US" sz="1600" b="1" dirty="0" smtClean="0">
                <a:solidFill>
                  <a:srgbClr val="FF0000"/>
                </a:solidFill>
              </a:rPr>
              <a:t>		8.7</a:t>
            </a:r>
            <a:r>
              <a:rPr lang="en-US" sz="1600" b="1" baseline="30000" dirty="0">
                <a:solidFill>
                  <a:srgbClr val="FF0000"/>
                </a:solidFill>
              </a:rPr>
              <a:t>*</a:t>
            </a:r>
            <a:r>
              <a:rPr lang="en-US" sz="1600" b="1" dirty="0">
                <a:solidFill>
                  <a:srgbClr val="FF0000"/>
                </a:solidFill>
              </a:rPr>
              <a:t> (lifetime)</a:t>
            </a:r>
            <a:endParaRPr lang="de-CH" sz="1600" b="1" dirty="0">
              <a:solidFill>
                <a:srgbClr val="FF0000"/>
              </a:solidFill>
            </a:endParaRPr>
          </a:p>
          <a:p>
            <a:r>
              <a:rPr lang="en-US" sz="1600" b="1" dirty="0">
                <a:solidFill>
                  <a:srgbClr val="FF0000"/>
                </a:solidFill>
              </a:rPr>
              <a:t>			</a:t>
            </a:r>
            <a:r>
              <a:rPr lang="en-US" sz="1600" b="1" dirty="0" smtClean="0">
                <a:solidFill>
                  <a:srgbClr val="FF0000"/>
                </a:solidFill>
              </a:rPr>
              <a:t>		</a:t>
            </a:r>
            <a:r>
              <a:rPr lang="en-US" sz="1600" b="1" dirty="0" smtClean="0">
                <a:solidFill>
                  <a:srgbClr val="FF0000"/>
                </a:solidFill>
              </a:rPr>
              <a:t>			12.0</a:t>
            </a:r>
            <a:r>
              <a:rPr lang="en-US" sz="1600" b="1" baseline="30000" dirty="0">
                <a:solidFill>
                  <a:srgbClr val="FF0000"/>
                </a:solidFill>
              </a:rPr>
              <a:t>*</a:t>
            </a:r>
            <a:r>
              <a:rPr lang="en-US" sz="1600" b="1" dirty="0">
                <a:solidFill>
                  <a:srgbClr val="FF0000"/>
                </a:solidFill>
              </a:rPr>
              <a:t> (pulse </a:t>
            </a:r>
            <a:r>
              <a:rPr lang="en-US" sz="1600" b="1" dirty="0" smtClean="0">
                <a:solidFill>
                  <a:srgbClr val="FF0000"/>
                </a:solidFill>
              </a:rPr>
              <a:t>decay</a:t>
            </a:r>
            <a:endParaRPr lang="de-CH" sz="1600" dirty="0" smtClean="0"/>
          </a:p>
          <a:p>
            <a:r>
              <a:rPr lang="en-US" sz="1600" b="1" i="1" dirty="0"/>
              <a:t>Priority 2:</a:t>
            </a:r>
            <a:endParaRPr lang="de-CH" sz="1600" b="1" dirty="0"/>
          </a:p>
          <a:p>
            <a:r>
              <a:rPr lang="en-US" sz="1600" b="1" dirty="0"/>
              <a:t>8.	Halon-1211	</a:t>
            </a:r>
            <a:r>
              <a:rPr lang="en-US" sz="1600" b="1" dirty="0" smtClean="0"/>
              <a:t>	CBrClF</a:t>
            </a:r>
            <a:r>
              <a:rPr lang="en-US" sz="1600" b="1" baseline="-25000" dirty="0" smtClean="0"/>
              <a:t>2</a:t>
            </a:r>
            <a:r>
              <a:rPr lang="en-US" sz="1600" b="1" dirty="0" smtClean="0"/>
              <a:t>		16</a:t>
            </a:r>
            <a:endParaRPr lang="de-CH" sz="1600" b="1" dirty="0"/>
          </a:p>
          <a:p>
            <a:r>
              <a:rPr lang="en-US" sz="1600" b="1" dirty="0"/>
              <a:t>9.	Halon-1301	</a:t>
            </a:r>
            <a:r>
              <a:rPr lang="en-US" sz="1600" b="1" dirty="0" smtClean="0"/>
              <a:t>	CBrF</a:t>
            </a:r>
            <a:r>
              <a:rPr lang="en-US" sz="1600" b="1" baseline="-25000" dirty="0" smtClean="0"/>
              <a:t>3</a:t>
            </a:r>
            <a:r>
              <a:rPr lang="en-US" sz="1600" b="1" dirty="0"/>
              <a:t>	</a:t>
            </a:r>
            <a:r>
              <a:rPr lang="en-US" sz="1600" b="1" dirty="0" smtClean="0"/>
              <a:t>		65</a:t>
            </a:r>
            <a:endParaRPr lang="de-CH" sz="1600" b="1" dirty="0"/>
          </a:p>
          <a:p>
            <a:r>
              <a:rPr lang="en-US" sz="1600" b="1" dirty="0"/>
              <a:t>10.	CFC-113	</a:t>
            </a:r>
            <a:r>
              <a:rPr lang="en-US" sz="1600" b="1" dirty="0" smtClean="0"/>
              <a:t>		CCl</a:t>
            </a:r>
            <a:r>
              <a:rPr lang="en-US" sz="1600" b="1" baseline="-25000" dirty="0" smtClean="0"/>
              <a:t>2</a:t>
            </a:r>
            <a:r>
              <a:rPr lang="en-US" sz="1600" b="1" dirty="0" smtClean="0"/>
              <a:t>FCClF</a:t>
            </a:r>
            <a:r>
              <a:rPr lang="en-US" sz="1600" b="1" baseline="-25000" dirty="0" smtClean="0"/>
              <a:t>2</a:t>
            </a:r>
            <a:r>
              <a:rPr lang="en-US" sz="1600" b="1" dirty="0" smtClean="0"/>
              <a:t>		85</a:t>
            </a:r>
            <a:endParaRPr lang="de-CH" sz="1600" b="1" dirty="0"/>
          </a:p>
          <a:p>
            <a:r>
              <a:rPr lang="en-US" sz="1600" b="1" dirty="0"/>
              <a:t>11.	CFC-115	</a:t>
            </a:r>
            <a:r>
              <a:rPr lang="en-US" sz="1600" b="1" dirty="0" smtClean="0"/>
              <a:t>		CF</a:t>
            </a:r>
            <a:r>
              <a:rPr lang="en-US" sz="1600" b="1" baseline="-25000" dirty="0" smtClean="0"/>
              <a:t>3</a:t>
            </a:r>
            <a:r>
              <a:rPr lang="en-US" sz="1600" b="1" dirty="0" smtClean="0"/>
              <a:t>CClF</a:t>
            </a:r>
            <a:r>
              <a:rPr lang="en-US" sz="1600" b="1" baseline="-25000" dirty="0" smtClean="0"/>
              <a:t>2</a:t>
            </a:r>
            <a:r>
              <a:rPr lang="en-US" sz="1600" b="1" dirty="0" smtClean="0"/>
              <a:t>		1020</a:t>
            </a:r>
            <a:endParaRPr lang="de-CH" sz="1600" b="1" dirty="0"/>
          </a:p>
          <a:p>
            <a:r>
              <a:rPr lang="en-US" sz="1600" b="1" dirty="0"/>
              <a:t>12.	HFC-134a	</a:t>
            </a:r>
            <a:r>
              <a:rPr lang="en-US" sz="1600" b="1" dirty="0" smtClean="0"/>
              <a:t>		CH</a:t>
            </a:r>
            <a:r>
              <a:rPr lang="en-US" sz="1600" b="1" baseline="-25000" dirty="0" smtClean="0"/>
              <a:t>2</a:t>
            </a:r>
            <a:r>
              <a:rPr lang="en-US" sz="1600" b="1" dirty="0" smtClean="0"/>
              <a:t>FCF</a:t>
            </a:r>
            <a:r>
              <a:rPr lang="en-US" sz="1600" b="1" baseline="-25000" dirty="0" smtClean="0"/>
              <a:t>3</a:t>
            </a:r>
            <a:r>
              <a:rPr lang="en-US" sz="1600" b="1" dirty="0" smtClean="0"/>
              <a:t>		13.4</a:t>
            </a:r>
            <a:endParaRPr lang="de-CH" sz="1600" b="1" dirty="0"/>
          </a:p>
          <a:p>
            <a:r>
              <a:rPr lang="en-US" sz="1600" b="1" dirty="0"/>
              <a:t>13.	HFC-143a	</a:t>
            </a:r>
            <a:r>
              <a:rPr lang="en-US" sz="1600" b="1" dirty="0" smtClean="0"/>
              <a:t>		CF</a:t>
            </a:r>
            <a:r>
              <a:rPr lang="en-US" sz="1600" b="1" baseline="-25000" dirty="0" smtClean="0"/>
              <a:t>3</a:t>
            </a:r>
            <a:r>
              <a:rPr lang="en-US" sz="1600" b="1" dirty="0" smtClean="0"/>
              <a:t>CH</a:t>
            </a:r>
            <a:r>
              <a:rPr lang="en-US" sz="1600" b="1" baseline="-25000" dirty="0" smtClean="0"/>
              <a:t>3</a:t>
            </a:r>
            <a:r>
              <a:rPr lang="en-US" sz="1600" b="1" dirty="0" smtClean="0"/>
              <a:t>		47.1</a:t>
            </a:r>
            <a:endParaRPr lang="de-CH" sz="1600" b="1" dirty="0" smtClean="0"/>
          </a:p>
          <a:p>
            <a:r>
              <a:rPr lang="en-US" sz="1600" b="1" dirty="0" smtClean="0"/>
              <a:t>14.	HFC</a:t>
            </a:r>
            <a:r>
              <a:rPr lang="en-US" sz="1600" b="1" dirty="0"/>
              <a:t>-23	</a:t>
            </a:r>
            <a:r>
              <a:rPr lang="en-US" sz="1600" b="1" dirty="0" smtClean="0"/>
              <a:t>		CHF</a:t>
            </a:r>
            <a:r>
              <a:rPr lang="en-US" sz="1600" b="1" baseline="-25000" dirty="0" smtClean="0"/>
              <a:t>3</a:t>
            </a:r>
            <a:r>
              <a:rPr lang="en-US" sz="1600" b="1" dirty="0"/>
              <a:t>	</a:t>
            </a:r>
            <a:r>
              <a:rPr lang="en-US" sz="1600" b="1" dirty="0" smtClean="0"/>
              <a:t>		222</a:t>
            </a:r>
            <a:endParaRPr lang="de-CH" sz="1600" b="1" dirty="0" smtClean="0"/>
          </a:p>
          <a:p>
            <a:endParaRPr lang="de-CH" sz="1600" dirty="0" smtClean="0"/>
          </a:p>
          <a:p>
            <a:r>
              <a:rPr lang="en-US" sz="1600" b="1" i="1" dirty="0" smtClean="0"/>
              <a:t>Priority</a:t>
            </a:r>
            <a:r>
              <a:rPr lang="en-US" sz="1600" i="1" dirty="0" smtClean="0"/>
              <a:t> </a:t>
            </a:r>
            <a:r>
              <a:rPr lang="en-US" sz="1600" b="1" i="1" dirty="0"/>
              <a:t>3</a:t>
            </a:r>
            <a:r>
              <a:rPr lang="en-US" sz="1600" b="1" i="1" dirty="0" smtClean="0"/>
              <a:t>:</a:t>
            </a:r>
            <a:r>
              <a:rPr lang="en-US" sz="1600" i="1" dirty="0"/>
              <a:t>	</a:t>
            </a:r>
            <a:endParaRPr lang="de-CH" sz="1600" dirty="0"/>
          </a:p>
          <a:p>
            <a:r>
              <a:rPr lang="en-US" sz="1600" dirty="0"/>
              <a:t>15.	CFC-114	</a:t>
            </a:r>
            <a:r>
              <a:rPr lang="en-US" sz="1600" dirty="0" smtClean="0"/>
              <a:t>		CClF</a:t>
            </a:r>
            <a:r>
              <a:rPr lang="en-US" sz="1600" baseline="-25000" dirty="0" smtClean="0"/>
              <a:t>2</a:t>
            </a:r>
            <a:r>
              <a:rPr lang="en-US" sz="1600" dirty="0" smtClean="0"/>
              <a:t>CClF</a:t>
            </a:r>
            <a:r>
              <a:rPr lang="en-US" sz="1600" baseline="-25000" dirty="0" smtClean="0"/>
              <a:t>2</a:t>
            </a:r>
            <a:r>
              <a:rPr lang="en-US" sz="1600" dirty="0" smtClean="0"/>
              <a:t>		190</a:t>
            </a:r>
            <a:r>
              <a:rPr lang="en-US" sz="1600" i="1" dirty="0"/>
              <a:t>		</a:t>
            </a:r>
            <a:endParaRPr lang="de-CH" sz="1600" dirty="0"/>
          </a:p>
          <a:p>
            <a:r>
              <a:rPr lang="en-US" sz="1600" dirty="0"/>
              <a:t>16.	HCFC-141b	</a:t>
            </a:r>
            <a:r>
              <a:rPr lang="en-US" sz="1600" dirty="0" smtClean="0"/>
              <a:t>		CH</a:t>
            </a:r>
            <a:r>
              <a:rPr lang="en-US" sz="1600" baseline="-25000" dirty="0" smtClean="0"/>
              <a:t>3</a:t>
            </a:r>
            <a:r>
              <a:rPr lang="en-US" sz="1600" dirty="0" smtClean="0"/>
              <a:t>CCl</a:t>
            </a:r>
            <a:r>
              <a:rPr lang="en-US" sz="1600" baseline="-25000" dirty="0" smtClean="0"/>
              <a:t>2</a:t>
            </a:r>
            <a:r>
              <a:rPr lang="en-US" sz="1600" dirty="0" smtClean="0"/>
              <a:t>F		9.2</a:t>
            </a:r>
            <a:endParaRPr lang="de-CH" sz="1600" dirty="0"/>
          </a:p>
          <a:p>
            <a:r>
              <a:rPr lang="en-US" sz="1600" dirty="0"/>
              <a:t>17.	HCFC-142b	</a:t>
            </a:r>
            <a:r>
              <a:rPr lang="en-US" sz="1600" dirty="0" smtClean="0"/>
              <a:t>		CH</a:t>
            </a:r>
            <a:r>
              <a:rPr lang="en-US" sz="1600" baseline="-25000" dirty="0" smtClean="0"/>
              <a:t>3</a:t>
            </a:r>
            <a:r>
              <a:rPr lang="en-US" sz="1600" dirty="0" smtClean="0"/>
              <a:t>CClF</a:t>
            </a:r>
            <a:r>
              <a:rPr lang="en-US" sz="1600" baseline="-25000" dirty="0" smtClean="0"/>
              <a:t>2</a:t>
            </a:r>
            <a:r>
              <a:rPr lang="en-US" sz="1600" dirty="0" smtClean="0"/>
              <a:t>		17.2</a:t>
            </a:r>
            <a:r>
              <a:rPr lang="en-US" sz="1600" i="1" dirty="0"/>
              <a:t>	</a:t>
            </a:r>
            <a:endParaRPr lang="de-CH" sz="1600" dirty="0"/>
          </a:p>
          <a:p>
            <a:r>
              <a:rPr lang="en-US" sz="1600" dirty="0"/>
              <a:t>18.	Methyl Chloride</a:t>
            </a:r>
            <a:r>
              <a:rPr lang="en-US" sz="1600" dirty="0" smtClean="0"/>
              <a:t>		CH</a:t>
            </a:r>
            <a:r>
              <a:rPr lang="en-US" sz="1600" baseline="-25000" dirty="0" smtClean="0"/>
              <a:t>3</a:t>
            </a:r>
            <a:r>
              <a:rPr lang="en-US" sz="1600" dirty="0" smtClean="0"/>
              <a:t>Cl		1.0</a:t>
            </a:r>
            <a:r>
              <a:rPr lang="en-US" sz="1600" i="1" dirty="0"/>
              <a:t>		</a:t>
            </a:r>
            <a:endParaRPr lang="de-CH" sz="1600" dirty="0"/>
          </a:p>
          <a:p>
            <a:r>
              <a:rPr lang="en-US" sz="1600" dirty="0"/>
              <a:t>19.	Methyl Bromide</a:t>
            </a:r>
            <a:r>
              <a:rPr lang="en-US" sz="1600" dirty="0" smtClean="0"/>
              <a:t>		CH</a:t>
            </a:r>
            <a:r>
              <a:rPr lang="en-US" sz="1600" baseline="-25000" dirty="0" smtClean="0"/>
              <a:t>3</a:t>
            </a:r>
            <a:r>
              <a:rPr lang="en-US" sz="1600" dirty="0" smtClean="0"/>
              <a:t>Br		0.8</a:t>
            </a:r>
            <a:endParaRPr lang="de-CH" sz="1600" dirty="0"/>
          </a:p>
          <a:p>
            <a:r>
              <a:rPr lang="en-US" sz="1600" dirty="0"/>
              <a:t>20.	Halon-1202	</a:t>
            </a:r>
            <a:r>
              <a:rPr lang="en-US" sz="1600" dirty="0" smtClean="0"/>
              <a:t>	CBr</a:t>
            </a:r>
            <a:r>
              <a:rPr lang="en-US" sz="1600" baseline="-25000" dirty="0" smtClean="0"/>
              <a:t>2</a:t>
            </a:r>
            <a:r>
              <a:rPr lang="en-US" sz="1600" dirty="0" smtClean="0"/>
              <a:t>F</a:t>
            </a:r>
            <a:r>
              <a:rPr lang="en-US" sz="1600" baseline="-25000" dirty="0" smtClean="0"/>
              <a:t>2</a:t>
            </a:r>
            <a:r>
              <a:rPr lang="en-US" sz="1600" dirty="0" smtClean="0"/>
              <a:t>		2.9</a:t>
            </a:r>
            <a:endParaRPr lang="de-CH" sz="1600" dirty="0"/>
          </a:p>
          <a:p>
            <a:r>
              <a:rPr lang="en-US" sz="1600" dirty="0"/>
              <a:t>21.	Halon-2402	</a:t>
            </a:r>
            <a:r>
              <a:rPr lang="en-US" sz="1600" dirty="0" smtClean="0"/>
              <a:t>	CBrF</a:t>
            </a:r>
            <a:r>
              <a:rPr lang="en-US" sz="1600" baseline="-25000" dirty="0" smtClean="0"/>
              <a:t>2</a:t>
            </a:r>
            <a:r>
              <a:rPr lang="en-US" sz="1600" dirty="0" smtClean="0"/>
              <a:t>CBrF</a:t>
            </a:r>
            <a:r>
              <a:rPr lang="en-US" sz="1600" baseline="-25000" dirty="0" smtClean="0"/>
              <a:t>2</a:t>
            </a:r>
            <a:r>
              <a:rPr lang="en-US" sz="1600" dirty="0" smtClean="0"/>
              <a:t>		20</a:t>
            </a:r>
            <a:endParaRPr lang="de-CH"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332"/>
            <a:ext cx="8229600" cy="1143000"/>
          </a:xfrm>
        </p:spPr>
        <p:txBody>
          <a:bodyPr>
            <a:noAutofit/>
          </a:bodyPr>
          <a:lstStyle/>
          <a:p>
            <a:r>
              <a:rPr lang="en-US" sz="3600" dirty="0" smtClean="0">
                <a:latin typeface="Arial"/>
                <a:cs typeface="Arial"/>
              </a:rPr>
              <a:t>Structure of the lifetime re-evaluation</a:t>
            </a:r>
          </a:p>
        </p:txBody>
      </p:sp>
      <p:sp>
        <p:nvSpPr>
          <p:cNvPr id="3" name="Content Placeholder 2"/>
          <p:cNvSpPr>
            <a:spLocks noGrp="1"/>
          </p:cNvSpPr>
          <p:nvPr>
            <p:ph idx="1"/>
          </p:nvPr>
        </p:nvSpPr>
        <p:spPr>
          <a:xfrm>
            <a:off x="284869" y="888000"/>
            <a:ext cx="8629159" cy="4525963"/>
          </a:xfrm>
        </p:spPr>
        <p:txBody>
          <a:bodyPr>
            <a:noAutofit/>
          </a:bodyPr>
          <a:lstStyle/>
          <a:p>
            <a:r>
              <a:rPr lang="en-US" sz="2200" b="1" dirty="0" smtClean="0"/>
              <a:t>Executive Committee:</a:t>
            </a:r>
            <a:r>
              <a:rPr lang="en-US" sz="2200" dirty="0" smtClean="0"/>
              <a:t> </a:t>
            </a:r>
            <a:r>
              <a:rPr lang="en-US" sz="2200" dirty="0" smtClean="0"/>
              <a:t> </a:t>
            </a:r>
            <a:r>
              <a:rPr lang="en-US" sz="1800" dirty="0" smtClean="0"/>
              <a:t>Malcolm </a:t>
            </a:r>
            <a:r>
              <a:rPr lang="en-US" sz="1800" dirty="0" err="1" smtClean="0"/>
              <a:t>Ko</a:t>
            </a:r>
            <a:r>
              <a:rPr lang="en-US" sz="1800" dirty="0" smtClean="0"/>
              <a:t>, Susan </a:t>
            </a:r>
            <a:r>
              <a:rPr lang="en-US" sz="1800" dirty="0" err="1" smtClean="0"/>
              <a:t>Strahan</a:t>
            </a:r>
            <a:r>
              <a:rPr lang="en-US" sz="1800" dirty="0" smtClean="0"/>
              <a:t>, Stefan </a:t>
            </a:r>
            <a:r>
              <a:rPr lang="en-US" sz="1800" dirty="0" err="1" smtClean="0"/>
              <a:t>Reimann</a:t>
            </a:r>
            <a:r>
              <a:rPr lang="en-US" sz="1800" dirty="0" smtClean="0"/>
              <a:t>, </a:t>
            </a:r>
            <a:r>
              <a:rPr lang="en-US" sz="1800" i="1" dirty="0" smtClean="0"/>
              <a:t>Paul Newman</a:t>
            </a:r>
            <a:endParaRPr lang="en-US" sz="2200" dirty="0" smtClean="0"/>
          </a:p>
          <a:p>
            <a:r>
              <a:rPr lang="de-CH" sz="2200" b="1" dirty="0" err="1" smtClean="0"/>
              <a:t>Chapter</a:t>
            </a:r>
            <a:r>
              <a:rPr lang="de-CH" sz="2200" b="1" dirty="0" smtClean="0"/>
              <a:t> 1: </a:t>
            </a:r>
            <a:r>
              <a:rPr lang="en-US" sz="2200" b="1" dirty="0" smtClean="0"/>
              <a:t>importance of global lifetimes,  history of lifetimes </a:t>
            </a:r>
            <a:endParaRPr lang="de-CH" sz="2200" b="1" dirty="0" smtClean="0"/>
          </a:p>
          <a:p>
            <a:pPr lvl="1"/>
            <a:r>
              <a:rPr lang="de-CH" sz="1800" dirty="0" err="1" smtClean="0"/>
              <a:t>Lead</a:t>
            </a:r>
            <a:r>
              <a:rPr lang="de-CH" sz="1800" dirty="0" smtClean="0"/>
              <a:t> </a:t>
            </a:r>
            <a:r>
              <a:rPr lang="de-CH" sz="1800" dirty="0" err="1" smtClean="0"/>
              <a:t>authors</a:t>
            </a:r>
            <a:r>
              <a:rPr lang="de-CH" sz="1800" dirty="0" smtClean="0"/>
              <a:t>:</a:t>
            </a:r>
            <a:r>
              <a:rPr lang="de-CH" sz="1800" dirty="0" smtClean="0"/>
              <a:t> </a:t>
            </a:r>
            <a:r>
              <a:rPr lang="de-CH" sz="1800" dirty="0" err="1" smtClean="0"/>
              <a:t>Executive</a:t>
            </a:r>
            <a:r>
              <a:rPr lang="de-CH" sz="1800" dirty="0" smtClean="0"/>
              <a:t> </a:t>
            </a:r>
            <a:r>
              <a:rPr lang="de-CH" sz="1800" dirty="0" err="1" smtClean="0"/>
              <a:t>Committee</a:t>
            </a:r>
            <a:endParaRPr lang="de-CH" sz="1800" dirty="0" smtClean="0"/>
          </a:p>
          <a:p>
            <a:r>
              <a:rPr lang="de-CH" sz="2200" b="1" dirty="0" err="1" smtClean="0"/>
              <a:t>Chapter</a:t>
            </a:r>
            <a:r>
              <a:rPr lang="de-CH" sz="2200" b="1" dirty="0" smtClean="0"/>
              <a:t> 2: </a:t>
            </a:r>
            <a:r>
              <a:rPr lang="en-US" sz="2200" b="1" dirty="0" smtClean="0"/>
              <a:t>Theory of estimating lifetimes using models and observations</a:t>
            </a:r>
            <a:endParaRPr lang="de-CH" sz="2200" dirty="0" smtClean="0"/>
          </a:p>
          <a:p>
            <a:pPr lvl="1"/>
            <a:r>
              <a:rPr lang="de-CH" sz="1800" dirty="0" err="1" smtClean="0"/>
              <a:t>Lead</a:t>
            </a:r>
            <a:r>
              <a:rPr lang="de-CH" sz="1800" dirty="0" smtClean="0"/>
              <a:t> </a:t>
            </a:r>
            <a:r>
              <a:rPr lang="de-CH" sz="1800" dirty="0" err="1" smtClean="0"/>
              <a:t>authors</a:t>
            </a:r>
            <a:r>
              <a:rPr lang="de-CH" sz="1800" dirty="0" smtClean="0"/>
              <a:t>: </a:t>
            </a:r>
            <a:r>
              <a:rPr lang="en-US" sz="1800" dirty="0" smtClean="0"/>
              <a:t>Alan Plumb/Richard </a:t>
            </a:r>
            <a:r>
              <a:rPr lang="en-US" sz="1800" dirty="0" smtClean="0"/>
              <a:t>Stolarski</a:t>
            </a:r>
            <a:endParaRPr lang="de-CH" sz="1800" dirty="0" smtClean="0"/>
          </a:p>
          <a:p>
            <a:r>
              <a:rPr lang="de-CH" sz="2200" b="1" dirty="0" err="1" smtClean="0"/>
              <a:t>Chapter</a:t>
            </a:r>
            <a:r>
              <a:rPr lang="de-CH" sz="2200" b="1" dirty="0" smtClean="0"/>
              <a:t> 3: </a:t>
            </a:r>
            <a:r>
              <a:rPr lang="en-US" sz="2200" b="1" dirty="0" smtClean="0"/>
              <a:t>Update on kinetic data that determined lifetimes (cross sections etc.)</a:t>
            </a:r>
            <a:endParaRPr lang="de-CH" sz="2200" b="1" dirty="0" smtClean="0"/>
          </a:p>
          <a:p>
            <a:pPr lvl="1"/>
            <a:r>
              <a:rPr lang="de-CH" sz="1800" dirty="0" err="1" smtClean="0"/>
              <a:t>Lead</a:t>
            </a:r>
            <a:r>
              <a:rPr lang="de-CH" sz="1800" dirty="0" smtClean="0"/>
              <a:t> </a:t>
            </a:r>
            <a:r>
              <a:rPr lang="de-CH" sz="1800" dirty="0" err="1" smtClean="0"/>
              <a:t>authors</a:t>
            </a:r>
            <a:r>
              <a:rPr lang="de-CH" sz="1800" dirty="0" smtClean="0"/>
              <a:t>: James </a:t>
            </a:r>
            <a:r>
              <a:rPr lang="de-CH" sz="1800" dirty="0" err="1" smtClean="0"/>
              <a:t>Burkholder/Wahid</a:t>
            </a:r>
            <a:r>
              <a:rPr lang="de-CH" sz="1800" dirty="0" smtClean="0"/>
              <a:t> </a:t>
            </a:r>
            <a:r>
              <a:rPr lang="de-CH" sz="1800" dirty="0" smtClean="0"/>
              <a:t>Mellouki</a:t>
            </a:r>
          </a:p>
          <a:p>
            <a:r>
              <a:rPr lang="de-CH" sz="2200" b="1" dirty="0" err="1" smtClean="0"/>
              <a:t>Chapter</a:t>
            </a:r>
            <a:r>
              <a:rPr lang="de-CH" sz="2200" b="1" dirty="0" smtClean="0"/>
              <a:t> 4: </a:t>
            </a:r>
            <a:r>
              <a:rPr lang="en-US" sz="2200" b="1" dirty="0" smtClean="0"/>
              <a:t>Inferred lifetimes from observed trace-gas distributions </a:t>
            </a:r>
            <a:endParaRPr lang="de-CH" sz="2200" b="1" dirty="0" smtClean="0"/>
          </a:p>
          <a:p>
            <a:pPr lvl="1"/>
            <a:r>
              <a:rPr lang="de-CH" sz="1800" dirty="0" err="1" smtClean="0"/>
              <a:t>Lead</a:t>
            </a:r>
            <a:r>
              <a:rPr lang="de-CH" sz="1800" dirty="0" smtClean="0"/>
              <a:t> </a:t>
            </a:r>
            <a:r>
              <a:rPr lang="de-CH" sz="1800" dirty="0" err="1" smtClean="0"/>
              <a:t>authors</a:t>
            </a:r>
            <a:r>
              <a:rPr lang="de-CH" sz="1800" dirty="0" smtClean="0"/>
              <a:t>: Andreas Engel/Elliot </a:t>
            </a:r>
            <a:r>
              <a:rPr lang="de-CH" sz="1800" dirty="0" smtClean="0"/>
              <a:t>Atlas</a:t>
            </a:r>
          </a:p>
          <a:p>
            <a:r>
              <a:rPr lang="de-CH" sz="2200" b="1" dirty="0" err="1" smtClean="0"/>
              <a:t>Chapter</a:t>
            </a:r>
            <a:r>
              <a:rPr lang="de-CH" sz="2200" b="1" dirty="0" smtClean="0"/>
              <a:t> 5: </a:t>
            </a:r>
            <a:r>
              <a:rPr lang="en-US" sz="2200" b="1" dirty="0" smtClean="0"/>
              <a:t>Model estimates of lifetimes </a:t>
            </a:r>
            <a:endParaRPr lang="de-CH" sz="2200" dirty="0" smtClean="0"/>
          </a:p>
          <a:p>
            <a:pPr lvl="1"/>
            <a:r>
              <a:rPr lang="de-CH" sz="1800" dirty="0" err="1" smtClean="0"/>
              <a:t>Lead</a:t>
            </a:r>
            <a:r>
              <a:rPr lang="de-CH" sz="1800" dirty="0" smtClean="0"/>
              <a:t> </a:t>
            </a:r>
            <a:r>
              <a:rPr lang="de-CH" sz="1800" dirty="0" err="1" smtClean="0"/>
              <a:t>authors</a:t>
            </a:r>
            <a:r>
              <a:rPr lang="de-CH" sz="1800" dirty="0" smtClean="0"/>
              <a:t>: Martyn </a:t>
            </a:r>
            <a:r>
              <a:rPr lang="de-CH" sz="1800" dirty="0" err="1" smtClean="0"/>
              <a:t>Chipperfield/Qing</a:t>
            </a:r>
            <a:r>
              <a:rPr lang="de-CH" sz="1800" dirty="0" smtClean="0"/>
              <a:t> </a:t>
            </a:r>
            <a:r>
              <a:rPr lang="de-CH" sz="1800" dirty="0" err="1" smtClean="0"/>
              <a:t>Liang</a:t>
            </a:r>
            <a:endParaRPr lang="de-CH" sz="1800" dirty="0" smtClean="0"/>
          </a:p>
          <a:p>
            <a:r>
              <a:rPr lang="de-CH" sz="2200" b="1" dirty="0" err="1" smtClean="0"/>
              <a:t>Chapter</a:t>
            </a:r>
            <a:r>
              <a:rPr lang="de-CH" sz="2200" b="1" dirty="0" smtClean="0"/>
              <a:t> 6: </a:t>
            </a:r>
            <a:r>
              <a:rPr lang="de-CH" sz="2200" b="1" dirty="0" err="1" smtClean="0"/>
              <a:t>Summary</a:t>
            </a:r>
            <a:endParaRPr lang="de-CH" sz="2200" b="1" dirty="0" smtClean="0"/>
          </a:p>
          <a:p>
            <a:pPr lvl="1"/>
            <a:r>
              <a:rPr lang="de-CH" sz="1800" dirty="0" err="1" smtClean="0"/>
              <a:t>Lead</a:t>
            </a:r>
            <a:r>
              <a:rPr lang="de-CH" sz="1800" dirty="0" smtClean="0"/>
              <a:t> </a:t>
            </a:r>
            <a:r>
              <a:rPr lang="de-CH" sz="1800" dirty="0" err="1" smtClean="0"/>
              <a:t>authors</a:t>
            </a:r>
            <a:r>
              <a:rPr lang="de-CH" sz="1800" dirty="0" smtClean="0"/>
              <a:t>:</a:t>
            </a:r>
            <a:r>
              <a:rPr lang="de-CH" sz="1800" dirty="0" smtClean="0"/>
              <a:t> </a:t>
            </a:r>
            <a:r>
              <a:rPr lang="de-CH" sz="1800" dirty="0" err="1" smtClean="0"/>
              <a:t>chapter</a:t>
            </a:r>
            <a:r>
              <a:rPr lang="de-CH" sz="1800" dirty="0" smtClean="0"/>
              <a:t> </a:t>
            </a:r>
            <a:r>
              <a:rPr lang="de-CH" sz="1800" dirty="0" err="1" smtClean="0"/>
              <a:t>leads</a:t>
            </a:r>
            <a:r>
              <a:rPr lang="de-CH" sz="1800" dirty="0" smtClean="0"/>
              <a:t> and </a:t>
            </a:r>
            <a:r>
              <a:rPr lang="de-CH" sz="1800" dirty="0" err="1" smtClean="0"/>
              <a:t>executive</a:t>
            </a:r>
            <a:r>
              <a:rPr lang="de-CH" sz="1800" dirty="0" smtClean="0"/>
              <a:t> </a:t>
            </a:r>
            <a:r>
              <a:rPr lang="de-CH" sz="1800" dirty="0" err="1" smtClean="0"/>
              <a:t>committee</a:t>
            </a:r>
            <a:endParaRPr lang="de-CH" sz="1800" dirty="0" smtClean="0"/>
          </a:p>
          <a:p>
            <a:endParaRPr lang="en-US" sz="22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1" name="Rectangle 3"/>
          <p:cNvSpPr>
            <a:spLocks noGrp="1" noChangeArrowheads="1"/>
          </p:cNvSpPr>
          <p:nvPr>
            <p:ph type="title"/>
          </p:nvPr>
        </p:nvSpPr>
        <p:spPr>
          <a:xfrm>
            <a:off x="685800" y="57149"/>
            <a:ext cx="7772400" cy="640807"/>
          </a:xfrm>
        </p:spPr>
        <p:txBody>
          <a:bodyPr>
            <a:noAutofit/>
          </a:bodyPr>
          <a:lstStyle/>
          <a:p>
            <a:pPr eaLnBrk="1" hangingPunct="1"/>
            <a:r>
              <a:rPr lang="en-US" sz="3200" b="1" dirty="0" smtClean="0"/>
              <a:t>Timetable</a:t>
            </a:r>
            <a:endParaRPr lang="en-US" sz="3200" b="1" dirty="0"/>
          </a:p>
        </p:txBody>
      </p:sp>
      <p:grpSp>
        <p:nvGrpSpPr>
          <p:cNvPr id="67" name="Group 66"/>
          <p:cNvGrpSpPr/>
          <p:nvPr/>
        </p:nvGrpSpPr>
        <p:grpSpPr>
          <a:xfrm>
            <a:off x="1121209" y="909637"/>
            <a:ext cx="549213" cy="5483065"/>
            <a:chOff x="846602" y="422089"/>
            <a:chExt cx="549213" cy="5012774"/>
          </a:xfrm>
        </p:grpSpPr>
        <p:sp>
          <p:nvSpPr>
            <p:cNvPr id="68" name="Right Arrow 67"/>
            <p:cNvSpPr/>
            <p:nvPr/>
          </p:nvSpPr>
          <p:spPr>
            <a:xfrm rot="5400000">
              <a:off x="-1382042" y="2657005"/>
              <a:ext cx="5006502" cy="5492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9" name="Straight Connector 68"/>
            <p:cNvCxnSpPr/>
            <p:nvPr/>
          </p:nvCxnSpPr>
          <p:spPr>
            <a:xfrm rot="10800000">
              <a:off x="898093" y="422089"/>
              <a:ext cx="446235" cy="145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rot="10800000">
              <a:off x="898093" y="2426210"/>
              <a:ext cx="446235" cy="145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rot="10800000">
              <a:off x="898093" y="4430332"/>
              <a:ext cx="446235" cy="145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rot="10800000">
              <a:off x="1029675" y="602024"/>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rot="10800000">
              <a:off x="1029675" y="768624"/>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rot="10800000">
              <a:off x="1029675" y="935223"/>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rot="10800000">
              <a:off x="1029675" y="1101823"/>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rot="10800000">
              <a:off x="1029675" y="1268422"/>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rot="10800000">
              <a:off x="1029675" y="1435021"/>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rot="10800000">
              <a:off x="1029675" y="1601621"/>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rot="10800000">
              <a:off x="1029675" y="1768220"/>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rot="10800000">
              <a:off x="1029675" y="1934819"/>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rot="10800000">
              <a:off x="1029675" y="2101419"/>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5" name="Straight Connector 84"/>
            <p:cNvCxnSpPr/>
            <p:nvPr/>
          </p:nvCxnSpPr>
          <p:spPr>
            <a:xfrm rot="10800000">
              <a:off x="1029675" y="2268018"/>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6" name="Straight Connector 85"/>
            <p:cNvCxnSpPr/>
            <p:nvPr/>
          </p:nvCxnSpPr>
          <p:spPr>
            <a:xfrm rot="10800000">
              <a:off x="1029675" y="2434618"/>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rot="10800000">
              <a:off x="1029675" y="2601217"/>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rot="10800000">
              <a:off x="1029675" y="2767816"/>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rot="10800000">
              <a:off x="1029675" y="2934416"/>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rot="10800000">
              <a:off x="1029675" y="3101015"/>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rot="10800000">
              <a:off x="1029675" y="3267614"/>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2" name="Straight Connector 91"/>
            <p:cNvCxnSpPr/>
            <p:nvPr/>
          </p:nvCxnSpPr>
          <p:spPr>
            <a:xfrm rot="10800000">
              <a:off x="1029675" y="3434214"/>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3" name="Straight Connector 92"/>
            <p:cNvCxnSpPr/>
            <p:nvPr/>
          </p:nvCxnSpPr>
          <p:spPr>
            <a:xfrm rot="10800000">
              <a:off x="1029675" y="3600813"/>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4" name="Straight Connector 93"/>
            <p:cNvCxnSpPr/>
            <p:nvPr/>
          </p:nvCxnSpPr>
          <p:spPr>
            <a:xfrm rot="10800000">
              <a:off x="1029675" y="3767413"/>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p:nvCxnSpPr>
          <p:spPr>
            <a:xfrm rot="10800000">
              <a:off x="1029675" y="3934012"/>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6" name="Straight Connector 95"/>
            <p:cNvCxnSpPr/>
            <p:nvPr/>
          </p:nvCxnSpPr>
          <p:spPr>
            <a:xfrm rot="10800000">
              <a:off x="1029675" y="4100611"/>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rot="10800000">
              <a:off x="1029675" y="4267211"/>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8" name="Straight Connector 97"/>
            <p:cNvCxnSpPr/>
            <p:nvPr/>
          </p:nvCxnSpPr>
          <p:spPr>
            <a:xfrm rot="10800000">
              <a:off x="1029675" y="4433810"/>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99" name="Straight Connector 98"/>
            <p:cNvCxnSpPr/>
            <p:nvPr/>
          </p:nvCxnSpPr>
          <p:spPr>
            <a:xfrm rot="10800000">
              <a:off x="1029675" y="4600410"/>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p:nvCxnSpPr>
          <p:spPr>
            <a:xfrm rot="10800000">
              <a:off x="1029675" y="4767009"/>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01" name="Straight Connector 100"/>
            <p:cNvCxnSpPr/>
            <p:nvPr/>
          </p:nvCxnSpPr>
          <p:spPr>
            <a:xfrm rot="10800000">
              <a:off x="1029675" y="4933608"/>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p:nvCxnSpPr>
          <p:spPr>
            <a:xfrm rot="10800000">
              <a:off x="1029675" y="5100208"/>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17" name="Straight Connector 116"/>
            <p:cNvCxnSpPr/>
            <p:nvPr/>
          </p:nvCxnSpPr>
          <p:spPr>
            <a:xfrm rot="10800000">
              <a:off x="1029675" y="5266807"/>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18" name="Straight Connector 117"/>
            <p:cNvCxnSpPr/>
            <p:nvPr/>
          </p:nvCxnSpPr>
          <p:spPr>
            <a:xfrm rot="10800000">
              <a:off x="1029675" y="5433406"/>
              <a:ext cx="183071" cy="145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grpSp>
      <p:sp>
        <p:nvSpPr>
          <p:cNvPr id="119" name="TextBox 118"/>
          <p:cNvSpPr txBox="1"/>
          <p:nvPr/>
        </p:nvSpPr>
        <p:spPr>
          <a:xfrm rot="16200000">
            <a:off x="377686" y="1633797"/>
            <a:ext cx="963826" cy="523220"/>
          </a:xfrm>
          <a:prstGeom prst="rect">
            <a:avLst/>
          </a:prstGeom>
          <a:noFill/>
        </p:spPr>
        <p:txBody>
          <a:bodyPr wrap="none" rtlCol="0">
            <a:spAutoFit/>
          </a:bodyPr>
          <a:lstStyle/>
          <a:p>
            <a:pPr algn="ctr"/>
            <a:r>
              <a:rPr lang="en-US" sz="2800" b="1" dirty="0" smtClean="0">
                <a:latin typeface="Helvetica"/>
                <a:cs typeface="Helvetica"/>
              </a:rPr>
              <a:t>2011</a:t>
            </a:r>
            <a:endParaRPr lang="en-US" sz="2800" b="1" dirty="0">
              <a:latin typeface="Helvetica"/>
              <a:cs typeface="Helvetica"/>
            </a:endParaRPr>
          </a:p>
        </p:txBody>
      </p:sp>
      <p:sp>
        <p:nvSpPr>
          <p:cNvPr id="120" name="TextBox 119"/>
          <p:cNvSpPr txBox="1"/>
          <p:nvPr/>
        </p:nvSpPr>
        <p:spPr>
          <a:xfrm rot="16200000">
            <a:off x="367869" y="3917759"/>
            <a:ext cx="983462" cy="523220"/>
          </a:xfrm>
          <a:prstGeom prst="rect">
            <a:avLst/>
          </a:prstGeom>
          <a:noFill/>
        </p:spPr>
        <p:txBody>
          <a:bodyPr wrap="none" rtlCol="0">
            <a:spAutoFit/>
          </a:bodyPr>
          <a:lstStyle/>
          <a:p>
            <a:pPr algn="ctr"/>
            <a:r>
              <a:rPr lang="en-US" sz="2800" b="1" dirty="0" smtClean="0">
                <a:latin typeface="Helvetica"/>
                <a:cs typeface="Helvetica"/>
              </a:rPr>
              <a:t>2012</a:t>
            </a:r>
            <a:endParaRPr lang="en-US" sz="2800" b="1" dirty="0">
              <a:latin typeface="Helvetica"/>
              <a:cs typeface="Helvetica"/>
            </a:endParaRPr>
          </a:p>
        </p:txBody>
      </p:sp>
      <p:sp>
        <p:nvSpPr>
          <p:cNvPr id="121" name="Rectangle 120"/>
          <p:cNvSpPr/>
          <p:nvPr/>
        </p:nvSpPr>
        <p:spPr>
          <a:xfrm>
            <a:off x="2361103" y="902131"/>
            <a:ext cx="3373978" cy="307777"/>
          </a:xfrm>
          <a:prstGeom prst="rect">
            <a:avLst/>
          </a:prstGeom>
        </p:spPr>
        <p:txBody>
          <a:bodyPr wrap="none">
            <a:spAutoFit/>
          </a:bodyPr>
          <a:lstStyle/>
          <a:p>
            <a:pPr marL="227013" indent="-227013">
              <a:spcAft>
                <a:spcPts val="400"/>
              </a:spcAft>
            </a:pPr>
            <a:r>
              <a:rPr lang="en-US" sz="1400" b="1" dirty="0" smtClean="0">
                <a:latin typeface="Arial"/>
                <a:cs typeface="Arial"/>
              </a:rPr>
              <a:t>Feb. 2011, Presentation to SPARC SG</a:t>
            </a:r>
          </a:p>
        </p:txBody>
      </p:sp>
      <p:sp>
        <p:nvSpPr>
          <p:cNvPr id="122" name="Rectangle 121"/>
          <p:cNvSpPr/>
          <p:nvPr/>
        </p:nvSpPr>
        <p:spPr>
          <a:xfrm>
            <a:off x="2361103" y="1142326"/>
            <a:ext cx="6071771" cy="307777"/>
          </a:xfrm>
          <a:prstGeom prst="rect">
            <a:avLst/>
          </a:prstGeom>
        </p:spPr>
        <p:txBody>
          <a:bodyPr wrap="square">
            <a:spAutoFit/>
          </a:bodyPr>
          <a:lstStyle/>
          <a:p>
            <a:r>
              <a:rPr lang="en-US" sz="1400" b="1" dirty="0" smtClean="0">
                <a:latin typeface="Arial"/>
                <a:cs typeface="Arial"/>
              </a:rPr>
              <a:t>Feb. 2011, Comments solicited from scientific community on scope </a:t>
            </a:r>
            <a:endParaRPr lang="en-US" sz="1400" dirty="0">
              <a:latin typeface="Arial"/>
              <a:cs typeface="Arial"/>
            </a:endParaRPr>
          </a:p>
        </p:txBody>
      </p:sp>
      <p:sp>
        <p:nvSpPr>
          <p:cNvPr id="123" name="Rectangle 122"/>
          <p:cNvSpPr/>
          <p:nvPr/>
        </p:nvSpPr>
        <p:spPr>
          <a:xfrm>
            <a:off x="2361103" y="1382521"/>
            <a:ext cx="4572000" cy="307777"/>
          </a:xfrm>
          <a:prstGeom prst="rect">
            <a:avLst/>
          </a:prstGeom>
        </p:spPr>
        <p:txBody>
          <a:bodyPr>
            <a:spAutoFit/>
          </a:bodyPr>
          <a:lstStyle/>
          <a:p>
            <a:pPr marL="227013" indent="-227013">
              <a:spcAft>
                <a:spcPts val="400"/>
              </a:spcAft>
            </a:pPr>
            <a:r>
              <a:rPr lang="en-US" sz="1400" b="1" dirty="0" smtClean="0">
                <a:latin typeface="Arial"/>
                <a:cs typeface="Arial"/>
              </a:rPr>
              <a:t>Apr. 2011, Scope redefined, author teams formed. </a:t>
            </a:r>
          </a:p>
        </p:txBody>
      </p:sp>
      <p:sp>
        <p:nvSpPr>
          <p:cNvPr id="124" name="Rectangle 123"/>
          <p:cNvSpPr/>
          <p:nvPr/>
        </p:nvSpPr>
        <p:spPr>
          <a:xfrm>
            <a:off x="2361103" y="1622716"/>
            <a:ext cx="3234925" cy="307777"/>
          </a:xfrm>
          <a:prstGeom prst="rect">
            <a:avLst/>
          </a:prstGeom>
        </p:spPr>
        <p:txBody>
          <a:bodyPr wrap="none">
            <a:spAutoFit/>
          </a:bodyPr>
          <a:lstStyle/>
          <a:p>
            <a:pPr marL="227013" indent="-227013">
              <a:spcAft>
                <a:spcPts val="400"/>
              </a:spcAft>
            </a:pPr>
            <a:r>
              <a:rPr lang="en-US" sz="1400" b="1" dirty="0" smtClean="0">
                <a:latin typeface="Arial"/>
                <a:cs typeface="Arial"/>
              </a:rPr>
              <a:t>May 2011, Chapter outlines drafted  </a:t>
            </a:r>
          </a:p>
        </p:txBody>
      </p:sp>
      <p:sp>
        <p:nvSpPr>
          <p:cNvPr id="125" name="Rectangle 124"/>
          <p:cNvSpPr/>
          <p:nvPr/>
        </p:nvSpPr>
        <p:spPr>
          <a:xfrm>
            <a:off x="2361103" y="3613666"/>
            <a:ext cx="5764283" cy="307777"/>
          </a:xfrm>
          <a:prstGeom prst="rect">
            <a:avLst/>
          </a:prstGeom>
        </p:spPr>
        <p:txBody>
          <a:bodyPr wrap="square">
            <a:spAutoFit/>
          </a:bodyPr>
          <a:lstStyle/>
          <a:p>
            <a:pPr marL="227013" indent="-227013">
              <a:spcAft>
                <a:spcPts val="400"/>
              </a:spcAft>
            </a:pPr>
            <a:r>
              <a:rPr lang="en-US" sz="1400" b="1" dirty="0" smtClean="0">
                <a:latin typeface="Arial"/>
                <a:cs typeface="Arial"/>
              </a:rPr>
              <a:t>May. 2012, 1</a:t>
            </a:r>
            <a:r>
              <a:rPr lang="en-US" sz="1400" b="1" baseline="30000" dirty="0" smtClean="0">
                <a:latin typeface="Arial"/>
                <a:cs typeface="Arial"/>
              </a:rPr>
              <a:t>st</a:t>
            </a:r>
            <a:r>
              <a:rPr lang="en-US" sz="1400" b="1" dirty="0" smtClean="0">
                <a:latin typeface="Arial"/>
                <a:cs typeface="Arial"/>
              </a:rPr>
              <a:t> drafts complete; circulated for internal review.</a:t>
            </a:r>
          </a:p>
        </p:txBody>
      </p:sp>
      <p:sp>
        <p:nvSpPr>
          <p:cNvPr id="126" name="Rectangle 125"/>
          <p:cNvSpPr/>
          <p:nvPr/>
        </p:nvSpPr>
        <p:spPr>
          <a:xfrm>
            <a:off x="2361103" y="4323337"/>
            <a:ext cx="4304127" cy="307777"/>
          </a:xfrm>
          <a:prstGeom prst="rect">
            <a:avLst/>
          </a:prstGeom>
        </p:spPr>
        <p:txBody>
          <a:bodyPr wrap="none">
            <a:spAutoFit/>
          </a:bodyPr>
          <a:lstStyle/>
          <a:p>
            <a:pPr marL="227013" indent="-227013">
              <a:spcAft>
                <a:spcPts val="400"/>
              </a:spcAft>
            </a:pPr>
            <a:r>
              <a:rPr lang="en-US" sz="1400" b="1" dirty="0" smtClean="0">
                <a:latin typeface="Arial"/>
                <a:cs typeface="Arial"/>
              </a:rPr>
              <a:t>Sep. 2012, 2</a:t>
            </a:r>
            <a:r>
              <a:rPr lang="en-US" sz="1400" b="1" baseline="30000" dirty="0" smtClean="0">
                <a:latin typeface="Arial"/>
                <a:cs typeface="Arial"/>
              </a:rPr>
              <a:t>nd</a:t>
            </a:r>
            <a:r>
              <a:rPr lang="en-US" sz="1400" b="1" dirty="0" smtClean="0">
                <a:latin typeface="Arial"/>
                <a:cs typeface="Arial"/>
              </a:rPr>
              <a:t> drafts complete, start peer review.</a:t>
            </a:r>
          </a:p>
        </p:txBody>
      </p:sp>
      <p:sp>
        <p:nvSpPr>
          <p:cNvPr id="127" name="Rectangle 126"/>
          <p:cNvSpPr/>
          <p:nvPr/>
        </p:nvSpPr>
        <p:spPr>
          <a:xfrm>
            <a:off x="2361103" y="4873589"/>
            <a:ext cx="2661306" cy="307777"/>
          </a:xfrm>
          <a:prstGeom prst="rect">
            <a:avLst/>
          </a:prstGeom>
        </p:spPr>
        <p:txBody>
          <a:bodyPr wrap="none">
            <a:spAutoFit/>
          </a:bodyPr>
          <a:lstStyle/>
          <a:p>
            <a:pPr marL="227013" indent="-227013">
              <a:spcAft>
                <a:spcPts val="400"/>
              </a:spcAft>
            </a:pPr>
            <a:r>
              <a:rPr lang="en-US" sz="1400" b="1" dirty="0" smtClean="0">
                <a:latin typeface="Arial"/>
                <a:cs typeface="Arial"/>
              </a:rPr>
              <a:t>Dec. 2012, 3</a:t>
            </a:r>
            <a:r>
              <a:rPr lang="en-US" sz="1400" b="1" baseline="30000" dirty="0" smtClean="0">
                <a:latin typeface="Arial"/>
                <a:cs typeface="Arial"/>
              </a:rPr>
              <a:t>rd</a:t>
            </a:r>
            <a:r>
              <a:rPr lang="en-US" sz="1400" b="1" dirty="0" smtClean="0">
                <a:latin typeface="Arial"/>
                <a:cs typeface="Arial"/>
              </a:rPr>
              <a:t> draft complete.</a:t>
            </a:r>
          </a:p>
        </p:txBody>
      </p:sp>
      <p:sp>
        <p:nvSpPr>
          <p:cNvPr id="128" name="Rectangle 127"/>
          <p:cNvSpPr/>
          <p:nvPr/>
        </p:nvSpPr>
        <p:spPr>
          <a:xfrm>
            <a:off x="2361102" y="5225142"/>
            <a:ext cx="5764283" cy="307777"/>
          </a:xfrm>
          <a:prstGeom prst="rect">
            <a:avLst/>
          </a:prstGeom>
        </p:spPr>
        <p:txBody>
          <a:bodyPr wrap="square">
            <a:spAutoFit/>
          </a:bodyPr>
          <a:lstStyle/>
          <a:p>
            <a:pPr marL="227013" indent="-227013">
              <a:spcAft>
                <a:spcPts val="400"/>
              </a:spcAft>
            </a:pPr>
            <a:r>
              <a:rPr lang="en-US" sz="1400" b="1" dirty="0" smtClean="0">
                <a:latin typeface="Arial"/>
                <a:cs typeface="Arial"/>
              </a:rPr>
              <a:t>Jan. 2013, Open meeting with reviewers</a:t>
            </a:r>
          </a:p>
        </p:txBody>
      </p:sp>
      <p:sp>
        <p:nvSpPr>
          <p:cNvPr id="129" name="Rectangle 128"/>
          <p:cNvSpPr/>
          <p:nvPr/>
        </p:nvSpPr>
        <p:spPr>
          <a:xfrm>
            <a:off x="2361104" y="5481554"/>
            <a:ext cx="4645311" cy="307777"/>
          </a:xfrm>
          <a:prstGeom prst="rect">
            <a:avLst/>
          </a:prstGeom>
        </p:spPr>
        <p:txBody>
          <a:bodyPr wrap="none">
            <a:spAutoFit/>
          </a:bodyPr>
          <a:lstStyle/>
          <a:p>
            <a:pPr marL="227013" indent="-227013">
              <a:spcAft>
                <a:spcPts val="400"/>
              </a:spcAft>
            </a:pPr>
            <a:r>
              <a:rPr lang="en-US" sz="1400" b="1" dirty="0" smtClean="0">
                <a:latin typeface="Arial"/>
                <a:cs typeface="Arial"/>
              </a:rPr>
              <a:t>Feb. 2013, </a:t>
            </a:r>
            <a:r>
              <a:rPr lang="en-US" sz="1400" b="1" dirty="0">
                <a:latin typeface="Arial"/>
                <a:cs typeface="Arial"/>
              </a:rPr>
              <a:t>Final draft, including Executive Summary,</a:t>
            </a:r>
            <a:endParaRPr lang="en-US" sz="1400" b="1" dirty="0" smtClean="0">
              <a:latin typeface="Arial"/>
              <a:cs typeface="Arial"/>
            </a:endParaRPr>
          </a:p>
        </p:txBody>
      </p:sp>
      <p:sp>
        <p:nvSpPr>
          <p:cNvPr id="130" name="Rectangle 129"/>
          <p:cNvSpPr/>
          <p:nvPr/>
        </p:nvSpPr>
        <p:spPr>
          <a:xfrm>
            <a:off x="2361102" y="5902694"/>
            <a:ext cx="2731582" cy="307777"/>
          </a:xfrm>
          <a:prstGeom prst="rect">
            <a:avLst/>
          </a:prstGeom>
        </p:spPr>
        <p:txBody>
          <a:bodyPr wrap="none">
            <a:spAutoFit/>
          </a:bodyPr>
          <a:lstStyle/>
          <a:p>
            <a:pPr marL="227013" indent="-227013">
              <a:spcAft>
                <a:spcPts val="400"/>
              </a:spcAft>
            </a:pPr>
            <a:r>
              <a:rPr lang="en-US" sz="1400" b="1" dirty="0" smtClean="0">
                <a:latin typeface="Arial"/>
                <a:cs typeface="Arial"/>
              </a:rPr>
              <a:t>Apr. 2013, Document released</a:t>
            </a:r>
          </a:p>
        </p:txBody>
      </p:sp>
      <p:sp>
        <p:nvSpPr>
          <p:cNvPr id="131" name="Rectangle 130"/>
          <p:cNvSpPr/>
          <p:nvPr/>
        </p:nvSpPr>
        <p:spPr>
          <a:xfrm>
            <a:off x="2361103" y="2845240"/>
            <a:ext cx="3577008" cy="307777"/>
          </a:xfrm>
          <a:prstGeom prst="rect">
            <a:avLst/>
          </a:prstGeom>
        </p:spPr>
        <p:txBody>
          <a:bodyPr wrap="none">
            <a:spAutoFit/>
          </a:bodyPr>
          <a:lstStyle/>
          <a:p>
            <a:pPr marL="227013" indent="-227013">
              <a:spcAft>
                <a:spcPts val="400"/>
              </a:spcAft>
            </a:pPr>
            <a:r>
              <a:rPr lang="en-US" sz="1400" b="1" dirty="0" smtClean="0">
                <a:latin typeface="Arial"/>
                <a:cs typeface="Arial"/>
              </a:rPr>
              <a:t>Dec. 2011, model simulation completed.</a:t>
            </a:r>
          </a:p>
        </p:txBody>
      </p:sp>
      <p:sp>
        <p:nvSpPr>
          <p:cNvPr id="132" name="Rectangle 104"/>
          <p:cNvSpPr/>
          <p:nvPr/>
        </p:nvSpPr>
        <p:spPr>
          <a:xfrm>
            <a:off x="2361104" y="1930493"/>
            <a:ext cx="3424079" cy="307777"/>
          </a:xfrm>
          <a:prstGeom prst="rect">
            <a:avLst/>
          </a:prstGeom>
        </p:spPr>
        <p:txBody>
          <a:bodyPr wrap="none">
            <a:spAutoFit/>
          </a:bodyPr>
          <a:lstStyle/>
          <a:p>
            <a:pPr marL="227013" indent="-227013">
              <a:spcAft>
                <a:spcPts val="400"/>
              </a:spcAft>
            </a:pPr>
            <a:r>
              <a:rPr lang="en-US" sz="1400" b="1" dirty="0" smtClean="0">
                <a:latin typeface="Arial"/>
                <a:cs typeface="Arial"/>
              </a:rPr>
              <a:t>Jul.  </a:t>
            </a:r>
            <a:r>
              <a:rPr lang="en-US" sz="1400" b="1" dirty="0" smtClean="0">
                <a:latin typeface="Arial"/>
                <a:cs typeface="Arial"/>
              </a:rPr>
              <a:t>2011, Begin of model simulations</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754590" y="95488"/>
            <a:ext cx="5634821" cy="997517"/>
          </a:xfrm>
        </p:spPr>
        <p:txBody>
          <a:bodyPr>
            <a:normAutofit fontScale="90000"/>
          </a:bodyPr>
          <a:lstStyle/>
          <a:p>
            <a:r>
              <a:rPr lang="en-US" sz="3600" b="1" dirty="0" smtClean="0"/>
              <a:t>The lifetime of a specie changes with time</a:t>
            </a:r>
            <a:endParaRPr lang="en-US" sz="3600" b="1" dirty="0"/>
          </a:p>
        </p:txBody>
      </p:sp>
      <p:sp>
        <p:nvSpPr>
          <p:cNvPr id="4" name="Content Placeholder 3"/>
          <p:cNvSpPr>
            <a:spLocks noGrp="1"/>
          </p:cNvSpPr>
          <p:nvPr>
            <p:ph idx="1"/>
          </p:nvPr>
        </p:nvSpPr>
        <p:spPr>
          <a:xfrm>
            <a:off x="457200" y="1600200"/>
            <a:ext cx="4622667" cy="4525963"/>
          </a:xfrm>
        </p:spPr>
        <p:txBody>
          <a:bodyPr>
            <a:noAutofit/>
          </a:bodyPr>
          <a:lstStyle/>
          <a:p>
            <a:r>
              <a:rPr lang="en-US" sz="2000" dirty="0" smtClean="0">
                <a:latin typeface="Arial"/>
                <a:cs typeface="Arial"/>
              </a:rPr>
              <a:t>Fleming et al. (ACPD, 2011) Figure 13</a:t>
            </a:r>
          </a:p>
          <a:p>
            <a:r>
              <a:rPr lang="en-US" sz="2000" b="1" dirty="0" smtClean="0">
                <a:latin typeface="Arial"/>
                <a:cs typeface="Arial"/>
              </a:rPr>
              <a:t>Black lines show </a:t>
            </a:r>
            <a:r>
              <a:rPr lang="en-US" sz="2000" dirty="0" smtClean="0">
                <a:latin typeface="Arial"/>
                <a:cs typeface="Arial"/>
              </a:rPr>
              <a:t>lifetimes for N</a:t>
            </a:r>
            <a:r>
              <a:rPr lang="en-US" sz="2000" baseline="-25000" dirty="0" smtClean="0">
                <a:latin typeface="Arial"/>
                <a:cs typeface="Arial"/>
              </a:rPr>
              <a:t>2</a:t>
            </a:r>
            <a:r>
              <a:rPr lang="en-US" sz="2000" dirty="0" smtClean="0">
                <a:latin typeface="Arial"/>
                <a:cs typeface="Arial"/>
              </a:rPr>
              <a:t>O, CFC-11, CFC-12, and CCl</a:t>
            </a:r>
            <a:r>
              <a:rPr lang="en-US" sz="2000" baseline="-25000" dirty="0" smtClean="0">
                <a:latin typeface="Arial"/>
                <a:cs typeface="Arial"/>
              </a:rPr>
              <a:t>4</a:t>
            </a:r>
            <a:r>
              <a:rPr lang="en-US" sz="2000" dirty="0" smtClean="0">
                <a:latin typeface="Arial"/>
                <a:cs typeface="Arial"/>
              </a:rPr>
              <a:t> </a:t>
            </a:r>
          </a:p>
          <a:p>
            <a:r>
              <a:rPr lang="en-US" sz="2000" b="1" dirty="0" smtClean="0">
                <a:solidFill>
                  <a:srgbClr val="FF0000"/>
                </a:solidFill>
                <a:latin typeface="Arial"/>
                <a:cs typeface="Arial"/>
              </a:rPr>
              <a:t>Red lines</a:t>
            </a:r>
            <a:r>
              <a:rPr lang="en-US" sz="2000" dirty="0" smtClean="0">
                <a:latin typeface="Arial"/>
                <a:cs typeface="Arial"/>
              </a:rPr>
              <a:t> are with a fixed loss rate for 1960 values. </a:t>
            </a:r>
          </a:p>
          <a:p>
            <a:r>
              <a:rPr lang="en-US" sz="2000" dirty="0" smtClean="0">
                <a:solidFill>
                  <a:srgbClr val="6FB565"/>
                </a:solidFill>
                <a:latin typeface="Arial"/>
                <a:cs typeface="Arial"/>
              </a:rPr>
              <a:t>Green lines </a:t>
            </a:r>
            <a:r>
              <a:rPr lang="en-US" sz="2000" dirty="0" smtClean="0">
                <a:latin typeface="Arial"/>
                <a:cs typeface="Arial"/>
              </a:rPr>
              <a:t>use chemistry and transport fixed at 1960 values illustrating the effect of the changing atmospheric burden.</a:t>
            </a:r>
            <a:endParaRPr lang="en-US" sz="2000" dirty="0">
              <a:latin typeface="Arial"/>
              <a:cs typeface="Arial"/>
            </a:endParaRPr>
          </a:p>
        </p:txBody>
      </p:sp>
      <p:pic>
        <p:nvPicPr>
          <p:cNvPr id="3" name="Picture 2"/>
          <p:cNvPicPr>
            <a:picLocks noChangeAspect="1"/>
          </p:cNvPicPr>
          <p:nvPr/>
        </p:nvPicPr>
        <p:blipFill>
          <a:blip r:embed="rId2"/>
          <a:stretch>
            <a:fillRect/>
          </a:stretch>
        </p:blipFill>
        <p:spPr>
          <a:xfrm>
            <a:off x="5079867" y="1056295"/>
            <a:ext cx="3857643" cy="555990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2799</TotalTime>
  <Words>1196</Words>
  <Application>Microsoft Macintosh PowerPoint</Application>
  <PresentationFormat>On-screen Show (4:3)</PresentationFormat>
  <Paragraphs>99</Paragraphs>
  <Slides>9</Slides>
  <Notes>1</Notes>
  <HiddenSlides>0</HiddenSlides>
  <MMClips>0</MMClips>
  <ScaleCrop>false</ScaleCrop>
  <HeadingPairs>
    <vt:vector size="4" baseType="variant">
      <vt:variant>
        <vt:lpstr>Design Template</vt:lpstr>
      </vt:variant>
      <vt:variant>
        <vt:i4>1</vt:i4>
      </vt:variant>
      <vt:variant>
        <vt:lpstr>Slide Titles</vt:lpstr>
      </vt:variant>
      <vt:variant>
        <vt:i4>9</vt:i4>
      </vt:variant>
    </vt:vector>
  </HeadingPairs>
  <TitlesOfParts>
    <vt:vector size="10" baseType="lpstr">
      <vt:lpstr>Office Theme</vt:lpstr>
      <vt:lpstr>The “lifetime” problem: The Executive Summary of the 2010 WMO/UNEP Ozone Assessment cites lifetime problems and problems associated with lifetimes: </vt:lpstr>
      <vt:lpstr>Issues of global data series of CCl4</vt:lpstr>
      <vt:lpstr>The “lifetime” problem</vt:lpstr>
      <vt:lpstr>History of lifetimes in previous ozone assessments</vt:lpstr>
      <vt:lpstr>Started lifetime re-evaulation within SPARC Stratospheric Processes And their Role in Climate</vt:lpstr>
      <vt:lpstr>Lifetimes to reevaluate</vt:lpstr>
      <vt:lpstr>Structure of the lifetime re-evaluation</vt:lpstr>
      <vt:lpstr>Timetable</vt:lpstr>
      <vt:lpstr>The lifetime of a specie changes with time</vt:lpstr>
    </vt:vector>
  </TitlesOfParts>
  <Company>NASA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been done?</dc:title>
  <dc:creator>Paul A. Newman</dc:creator>
  <cp:lastModifiedBy>Paul A. Newman</cp:lastModifiedBy>
  <cp:revision>23</cp:revision>
  <dcterms:created xsi:type="dcterms:W3CDTF">2011-06-20T23:36:01Z</dcterms:created>
  <dcterms:modified xsi:type="dcterms:W3CDTF">2011-06-21T00:16:27Z</dcterms:modified>
</cp:coreProperties>
</file>