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1" r:id="rId1"/>
  </p:sldMasterIdLst>
  <p:notesMasterIdLst>
    <p:notesMasterId r:id="rId51"/>
  </p:notesMasterIdLst>
  <p:handoutMasterIdLst>
    <p:handoutMasterId r:id="rId52"/>
  </p:handoutMasterIdLst>
  <p:sldIdLst>
    <p:sldId id="448" r:id="rId2"/>
    <p:sldId id="905" r:id="rId3"/>
    <p:sldId id="1018" r:id="rId4"/>
    <p:sldId id="1020" r:id="rId5"/>
    <p:sldId id="985" r:id="rId6"/>
    <p:sldId id="899" r:id="rId7"/>
    <p:sldId id="927" r:id="rId8"/>
    <p:sldId id="928" r:id="rId9"/>
    <p:sldId id="986" r:id="rId10"/>
    <p:sldId id="1021" r:id="rId11"/>
    <p:sldId id="1022" r:id="rId12"/>
    <p:sldId id="909" r:id="rId13"/>
    <p:sldId id="910" r:id="rId14"/>
    <p:sldId id="1015" r:id="rId15"/>
    <p:sldId id="1016" r:id="rId16"/>
    <p:sldId id="929" r:id="rId17"/>
    <p:sldId id="932" r:id="rId18"/>
    <p:sldId id="876" r:id="rId19"/>
    <p:sldId id="877" r:id="rId20"/>
    <p:sldId id="938" r:id="rId21"/>
    <p:sldId id="939" r:id="rId22"/>
    <p:sldId id="940" r:id="rId23"/>
    <p:sldId id="976" r:id="rId24"/>
    <p:sldId id="977" r:id="rId25"/>
    <p:sldId id="980" r:id="rId26"/>
    <p:sldId id="981" r:id="rId27"/>
    <p:sldId id="1013" r:id="rId28"/>
    <p:sldId id="988" r:id="rId29"/>
    <p:sldId id="1011" r:id="rId30"/>
    <p:sldId id="987" r:id="rId31"/>
    <p:sldId id="965" r:id="rId32"/>
    <p:sldId id="1009" r:id="rId33"/>
    <p:sldId id="966" r:id="rId34"/>
    <p:sldId id="967" r:id="rId35"/>
    <p:sldId id="968" r:id="rId36"/>
    <p:sldId id="1017" r:id="rId37"/>
    <p:sldId id="908" r:id="rId38"/>
    <p:sldId id="998" r:id="rId39"/>
    <p:sldId id="999" r:id="rId40"/>
    <p:sldId id="994" r:id="rId41"/>
    <p:sldId id="995" r:id="rId42"/>
    <p:sldId id="996" r:id="rId43"/>
    <p:sldId id="1002" r:id="rId44"/>
    <p:sldId id="1001" r:id="rId45"/>
    <p:sldId id="997" r:id="rId46"/>
    <p:sldId id="923" r:id="rId47"/>
    <p:sldId id="911" r:id="rId48"/>
    <p:sldId id="912" r:id="rId49"/>
    <p:sldId id="900" r:id="rId50"/>
  </p:sldIdLst>
  <p:sldSz cx="9906000" cy="6858000" type="A4"/>
  <p:notesSz cx="6794500" cy="9906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990099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33CC33"/>
    <a:srgbClr val="990099"/>
    <a:srgbClr val="1C1C1C"/>
    <a:srgbClr val="5F758D"/>
    <a:srgbClr val="186DB4"/>
    <a:srgbClr val="0066CC"/>
    <a:srgbClr val="006699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1" autoAdjust="0"/>
    <p:restoredTop sz="97658" autoAdjust="0"/>
  </p:normalViewPr>
  <p:slideViewPr>
    <p:cSldViewPr>
      <p:cViewPr varScale="1">
        <p:scale>
          <a:sx n="69" d="100"/>
          <a:sy n="69" d="100"/>
        </p:scale>
        <p:origin x="-360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58" y="-84"/>
      </p:cViewPr>
      <p:guideLst>
        <p:guide orient="horz" pos="3120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l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894012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r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l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29750"/>
            <a:ext cx="28940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r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5AE5227-5874-4DF7-A749-3BB31EC4E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l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r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75" y="742950"/>
            <a:ext cx="5367338" cy="371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5350"/>
            <a:ext cx="4981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l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r" defTabSz="91362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BC863BD-7C8A-4B99-8B1B-6AB574743E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5" name="AutoShape 4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Freeform 43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Freeform 44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45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Freeform 46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Freeform 49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Freeform 50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14" name="Picture 5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6"/>
          <p:cNvSpPr txBox="1"/>
          <p:nvPr userDrawn="1"/>
        </p:nvSpPr>
        <p:spPr>
          <a:xfrm>
            <a:off x="328613" y="6451600"/>
            <a:ext cx="627221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CEOS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 ACC Meeting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#7,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Columbia, 21-22 June 20111</a:t>
            </a: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	</a:t>
            </a:r>
            <a:r>
              <a:rPr lang="de-DE" sz="1100" dirty="0" smtClean="0">
                <a:solidFill>
                  <a:srgbClr val="002060"/>
                </a:solidFill>
                <a:latin typeface="BankGothic Md BT"/>
              </a:rPr>
              <a:t>Slide: </a:t>
            </a:r>
            <a:fld id="{D2DDE2D0-36E2-4D3C-A9AF-713EED030A7F}" type="slidenum">
              <a:rPr lang="de-DE" sz="1100" smtClean="0">
                <a:solidFill>
                  <a:srgbClr val="002060"/>
                </a:solidFill>
                <a:latin typeface="BankGothic Md BT"/>
              </a:rPr>
              <a:pPr algn="l">
                <a:defRPr/>
              </a:pPr>
              <a:t>‹#›</a:t>
            </a:fld>
            <a:endParaRPr lang="de-DE" sz="1100" dirty="0">
              <a:solidFill>
                <a:srgbClr val="002060"/>
              </a:solidFill>
              <a:latin typeface="BankGothic Md BT"/>
            </a:endParaRPr>
          </a:p>
        </p:txBody>
      </p:sp>
      <p:sp>
        <p:nvSpPr>
          <p:cNvPr id="16" name="AutoShape 5"/>
          <p:cNvSpPr>
            <a:spLocks noChangeAspect="1" noChangeArrowheads="1" noTextEdit="1"/>
          </p:cNvSpPr>
          <p:nvPr/>
        </p:nvSpPr>
        <p:spPr bwMode="auto">
          <a:xfrm>
            <a:off x="0" y="3244850"/>
            <a:ext cx="9906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endParaRPr lang="en-GB" sz="90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763" y="3098800"/>
            <a:ext cx="9901237" cy="128588"/>
            <a:chOff x="3" y="2044"/>
            <a:chExt cx="6237" cy="179"/>
          </a:xfrm>
        </p:grpSpPr>
        <p:sp>
          <p:nvSpPr>
            <p:cNvPr id="18" name="Rectangle 7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53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24" name="AutoShape 5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54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55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56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57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58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Freeform 59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Freeform 60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61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3" name="Picture 6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965575" y="666750"/>
            <a:ext cx="5676900" cy="13192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6050" y="1992313"/>
            <a:ext cx="5694363" cy="1093787"/>
          </a:xfrm>
        </p:spPr>
        <p:txBody>
          <a:bodyPr/>
          <a:lstStyle>
            <a:lvl1pPr marL="0" indent="0"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/>
          <p:cNvSpPr txBox="1"/>
          <p:nvPr userDrawn="1"/>
        </p:nvSpPr>
        <p:spPr>
          <a:xfrm>
            <a:off x="328613" y="6451600"/>
            <a:ext cx="627221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CEOS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 ACC Meeting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#7,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Columbia, 21-22 June 20111</a:t>
            </a: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	</a:t>
            </a:r>
            <a:r>
              <a:rPr lang="de-DE" sz="1100" dirty="0" smtClean="0">
                <a:solidFill>
                  <a:srgbClr val="002060"/>
                </a:solidFill>
                <a:latin typeface="BankGothic Md BT"/>
              </a:rPr>
              <a:t>Slide: </a:t>
            </a:r>
            <a:fld id="{D2DDE2D0-36E2-4D3C-A9AF-713EED030A7F}" type="slidenum">
              <a:rPr lang="de-DE" sz="1100" smtClean="0">
                <a:solidFill>
                  <a:srgbClr val="002060"/>
                </a:solidFill>
                <a:latin typeface="BankGothic Md BT"/>
              </a:rPr>
              <a:pPr algn="l">
                <a:defRPr/>
              </a:pPr>
              <a:t>‹#›</a:t>
            </a:fld>
            <a:endParaRPr lang="de-DE" sz="1100" dirty="0">
              <a:solidFill>
                <a:srgbClr val="002060"/>
              </a:solidFill>
              <a:latin typeface="BankGothic Md BT"/>
            </a:endParaRPr>
          </a:p>
        </p:txBody>
      </p:sp>
      <p:pic>
        <p:nvPicPr>
          <p:cNvPr id="7" name="Picture 6" descr="EUMETSATLogo_hor_noTagline_gradient_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5025" y="6092825"/>
            <a:ext cx="254476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EUMETSATLogo_hor_noTagline_gradient_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5025" y="6092825"/>
            <a:ext cx="254476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800">
                <a:latin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16"/>
          <p:cNvSpPr txBox="1"/>
          <p:nvPr userDrawn="1"/>
        </p:nvSpPr>
        <p:spPr>
          <a:xfrm>
            <a:off x="328613" y="6451600"/>
            <a:ext cx="627221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CEOS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 ACC Meeting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#7,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Columbia, 21-22 June 20111</a:t>
            </a: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	</a:t>
            </a:r>
            <a:r>
              <a:rPr lang="de-DE" sz="1100" dirty="0" smtClean="0">
                <a:solidFill>
                  <a:srgbClr val="002060"/>
                </a:solidFill>
                <a:latin typeface="BankGothic Md BT"/>
              </a:rPr>
              <a:t>Slide: </a:t>
            </a:r>
            <a:fld id="{D2DDE2D0-36E2-4D3C-A9AF-713EED030A7F}" type="slidenum">
              <a:rPr lang="de-DE" sz="1100" smtClean="0">
                <a:solidFill>
                  <a:srgbClr val="002060"/>
                </a:solidFill>
                <a:latin typeface="BankGothic Md BT"/>
              </a:rPr>
              <a:pPr algn="l">
                <a:defRPr/>
              </a:pPr>
              <a:t>‹#›</a:t>
            </a:fld>
            <a:endParaRPr lang="de-DE" sz="1100" dirty="0">
              <a:solidFill>
                <a:srgbClr val="002060"/>
              </a:solidFill>
              <a:latin typeface="BankGothic Md BT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438" y="238125"/>
            <a:ext cx="91503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grpSp>
        <p:nvGrpSpPr>
          <p:cNvPr id="2" name="Group 41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327722" name="AutoShape 4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3" name="Freeform 43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4" name="Freeform 44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5" name="Freeform 45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6" name="Freeform 46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7" name="Freeform 47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8" name="Freeform 48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29" name="Freeform 49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7730" name="Freeform 50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063" name="Picture 51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401763"/>
            <a:ext cx="914876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28612" y="6451600"/>
            <a:ext cx="6784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1100" dirty="0" smtClean="0">
                <a:solidFill>
                  <a:srgbClr val="002060"/>
                </a:solidFill>
                <a:latin typeface="BankGothic Md BT"/>
              </a:rPr>
              <a:t>CEOS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 ACC Meeting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#7, </a:t>
            </a:r>
            <a:r>
              <a:rPr lang="en-GB" sz="1100" baseline="0" dirty="0" smtClean="0">
                <a:solidFill>
                  <a:srgbClr val="002060"/>
                </a:solidFill>
                <a:latin typeface="BankGothic Md BT"/>
              </a:rPr>
              <a:t>Columbia, 21-22 June 20111</a:t>
            </a:r>
            <a:r>
              <a:rPr lang="en-GB" sz="1100" dirty="0">
                <a:solidFill>
                  <a:srgbClr val="002060"/>
                </a:solidFill>
                <a:latin typeface="BankGothic Md BT"/>
              </a:rPr>
              <a:t>	</a:t>
            </a:r>
            <a:r>
              <a:rPr lang="de-DE" sz="1100" dirty="0" smtClean="0">
                <a:solidFill>
                  <a:srgbClr val="002060"/>
                </a:solidFill>
                <a:latin typeface="BankGothic Md BT"/>
              </a:rPr>
              <a:t>Slide</a:t>
            </a:r>
            <a:r>
              <a:rPr lang="de-DE" sz="1100" dirty="0">
                <a:solidFill>
                  <a:srgbClr val="002060"/>
                </a:solidFill>
                <a:latin typeface="BankGothic Md BT"/>
              </a:rPr>
              <a:t>: </a:t>
            </a:r>
            <a:fld id="{D2DDE2D0-36E2-4D3C-A9AF-713EED030A7F}" type="slidenum">
              <a:rPr lang="de-DE" sz="1100">
                <a:solidFill>
                  <a:srgbClr val="002060"/>
                </a:solidFill>
                <a:latin typeface="BankGothic Md BT"/>
              </a:rPr>
              <a:pPr algn="l">
                <a:defRPr/>
              </a:pPr>
              <a:t>‹#›</a:t>
            </a:fld>
            <a:endParaRPr lang="de-DE" sz="1100" dirty="0">
              <a:solidFill>
                <a:srgbClr val="002060"/>
              </a:solidFill>
              <a:latin typeface="BankGothic Md B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67125" y="204788"/>
            <a:ext cx="6110288" cy="3032125"/>
          </a:xfrm>
        </p:spPr>
        <p:txBody>
          <a:bodyPr/>
          <a:lstStyle/>
          <a:p>
            <a:r>
              <a:rPr lang="en-GB" sz="2800" b="0" dirty="0" smtClean="0">
                <a:latin typeface="Arial" pitchFamily="34" charset="0"/>
                <a:cs typeface="Arial" pitchFamily="34" charset="0"/>
              </a:rPr>
              <a:t>Key Aspects of GOME-2 Calibration</a:t>
            </a:r>
            <a:br>
              <a:rPr lang="en-GB" sz="2800" b="0" dirty="0" smtClean="0"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73050" y="5373688"/>
            <a:ext cx="8712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GB" sz="1800" dirty="0" smtClean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Rose </a:t>
            </a:r>
            <a:r>
              <a:rPr lang="en-GB" sz="1800" dirty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Munro, </a:t>
            </a:r>
            <a:r>
              <a:rPr lang="en-GB" sz="1800" dirty="0" err="1" smtClean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Rűdiger</a:t>
            </a:r>
            <a:r>
              <a:rPr lang="en-GB" sz="1800" dirty="0" smtClean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 Lang, </a:t>
            </a:r>
            <a:r>
              <a:rPr lang="en-GB" sz="1800" dirty="0" err="1" smtClean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Yakov</a:t>
            </a:r>
            <a:r>
              <a:rPr lang="en-GB" sz="1800" dirty="0" smtClean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 Livschitz, </a:t>
            </a:r>
            <a:r>
              <a:rPr lang="en-GB" sz="1800" dirty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Richard Dyer, Antoine Lacan </a:t>
            </a:r>
          </a:p>
          <a:p>
            <a:pPr algn="l">
              <a:lnSpc>
                <a:spcPct val="90000"/>
              </a:lnSpc>
            </a:pPr>
            <a:r>
              <a:rPr lang="en-GB" sz="1800" dirty="0">
                <a:solidFill>
                  <a:srgbClr val="002060"/>
                </a:solidFill>
                <a:latin typeface="BankGothic Md BT" pitchFamily="32" charset="0"/>
                <a:cs typeface="Times New Roman" pitchFamily="18" charset="0"/>
              </a:rPr>
              <a:t>EUMETSAT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876" y="620689"/>
            <a:ext cx="9288636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GOME-2 FM2 (for </a:t>
            </a:r>
            <a:r>
              <a:rPr lang="en-GB" sz="2800" b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-B) Delta-Calibration</a:t>
            </a:r>
            <a:endParaRPr lang="en-GB" sz="2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472" y="1412776"/>
            <a:ext cx="9505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 algn="l"/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Radiometric calibration (analysis on-going)</a:t>
            </a:r>
          </a:p>
          <a:p>
            <a:pPr lvl="1" indent="442913" algn="l">
              <a:buFont typeface="Arial" pitchFamily="34" charset="0"/>
              <a:buChar char="•"/>
            </a:pP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First measurements (NIST FEL irradiance standard) showed 	significant differences </a:t>
            </a:r>
            <a:r>
              <a:rPr lang="en-GB" sz="2000" b="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w.r.t</a:t>
            </a: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. previous calibration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Radiance calibration (Earth path) </a:t>
            </a: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  <a:sym typeface="Symbol"/>
              </a:rPr>
              <a:t> improved analysis resolved 	discrepancies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  <a:sym typeface="Symbol"/>
              </a:rPr>
              <a:t>Irradiance calibration </a:t>
            </a:r>
            <a:r>
              <a:rPr lang="en-GB" sz="2000" b="0" dirty="0" smtClean="0">
                <a:solidFill>
                  <a:srgbClr val="002060"/>
                </a:solidFill>
                <a:cs typeface="Arial" pitchFamily="34" charset="0"/>
                <a:sym typeface="Symbol"/>
              </a:rPr>
              <a:t> many measurements made and still showing 	significant variability; issues with setup suspected although not 	obvious 	and still under analysis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  <a:sym typeface="Symbol"/>
              </a:rPr>
              <a:t>Sun simulator and integrating sphere used as cross-reference for 	BSDF (as compared to FEL radiance/irradiance)</a:t>
            </a:r>
          </a:p>
          <a:p>
            <a:pPr lvl="1" indent="442913" algn="l">
              <a:buFont typeface="Arial" pitchFamily="34" charset="0"/>
              <a:buChar char="•"/>
            </a:pPr>
            <a:endParaRPr lang="en-GB" sz="2000" b="0" dirty="0" smtClean="0">
              <a:latin typeface="+mn-lt"/>
              <a:cs typeface="Arial" pitchFamily="34" charset="0"/>
              <a:sym typeface="Symbol"/>
            </a:endParaRPr>
          </a:p>
          <a:p>
            <a:pPr lvl="1" indent="442913" algn="l"/>
            <a:r>
              <a:rPr lang="en-GB" sz="2000" b="0" dirty="0" smtClean="0">
                <a:solidFill>
                  <a:srgbClr val="FF0000"/>
                </a:solidFill>
                <a:latin typeface="+mn-lt"/>
                <a:cs typeface="Arial" pitchFamily="34" charset="0"/>
                <a:sym typeface="Symbol"/>
              </a:rPr>
              <a:t> FEL lamps difficult to handle for irradiance calibration (they produce a 	lot of light) so use multiple sources for cross-reference and verification</a:t>
            </a:r>
          </a:p>
          <a:p>
            <a:pPr lvl="1" indent="442913" algn="l">
              <a:buFont typeface="Arial" pitchFamily="34" charset="0"/>
              <a:buChar char="•"/>
            </a:pP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lvl="1" indent="442913" algn="l">
              <a:buFont typeface="Arial" pitchFamily="34" charset="0"/>
              <a:buChar char="•"/>
            </a:pP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lvl="1" indent="442913" algn="l"/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876" y="620689"/>
            <a:ext cx="9288636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GOME-2 FM2 (for </a:t>
            </a:r>
            <a:r>
              <a:rPr lang="en-GB" sz="2800" b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-B) Delta-Calibration</a:t>
            </a:r>
            <a:endParaRPr lang="en-GB" sz="2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472" y="1412776"/>
            <a:ext cx="95050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442913" algn="l"/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Polarisation Response</a:t>
            </a:r>
          </a:p>
          <a:p>
            <a:pPr lvl="1" indent="442913" algn="l"/>
            <a:endParaRPr lang="en-GB" sz="2400" b="0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Repeat measurements suggest that changes may be real – analysis on-	going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Alignment issues critical during measurement</a:t>
            </a:r>
          </a:p>
          <a:p>
            <a:pPr lvl="1" indent="442913" algn="l"/>
            <a:endParaRPr lang="en-GB" sz="2000" b="0" dirty="0" smtClean="0">
              <a:solidFill>
                <a:srgbClr val="FF3300"/>
              </a:solidFill>
              <a:latin typeface="+mn-lt"/>
              <a:cs typeface="Arial" pitchFamily="34" charset="0"/>
            </a:endParaRPr>
          </a:p>
          <a:p>
            <a:pPr lvl="1" indent="442913" algn="l"/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PMD Spectral Calibration</a:t>
            </a:r>
          </a:p>
          <a:p>
            <a:pPr lvl="1" indent="442913" algn="l"/>
            <a:endParaRPr lang="en-GB" sz="2400" b="0" dirty="0" smtClean="0">
              <a:solidFill>
                <a:srgbClr val="FF0000"/>
              </a:solidFill>
              <a:cs typeface="Arial" pitchFamily="34" charset="0"/>
            </a:endParaRP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cs typeface="Arial" pitchFamily="34" charset="0"/>
              </a:rPr>
              <a:t>Changes probably real 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Spectral calibration measured in orbit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 case of in-stability in-orbit spectral co-registration of PMD bands could 	be affected but not expected to have significant impact</a:t>
            </a: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lvl="1" indent="442913" algn="l"/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921794" y="-1812131"/>
            <a:ext cx="3775075" cy="950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28588" y="188640"/>
            <a:ext cx="5641975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charset="0"/>
              </a:rPr>
              <a:t>GOME-2 Long-term throughput changes</a:t>
            </a: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charset="0"/>
              </a:rPr>
              <a:t>Solar Mean Reference (SMR) spectrum 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415925" y="53736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355600" y="5715000"/>
            <a:ext cx="487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/>
              <a:t>Reprocessed signals PPF 4.0 until January 2011</a:t>
            </a:r>
          </a:p>
          <a:p>
            <a:pPr algn="l"/>
            <a:r>
              <a:rPr lang="en-GB"/>
              <a:t>relative to February 2007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23938" y="4000500"/>
            <a:ext cx="3165475" cy="1330325"/>
            <a:chOff x="1023910" y="4000504"/>
            <a:chExt cx="3165139" cy="1331063"/>
          </a:xfrm>
        </p:grpSpPr>
        <p:sp>
          <p:nvSpPr>
            <p:cNvPr id="7179" name="TextBox 6"/>
            <p:cNvSpPr txBox="1">
              <a:spLocks noChangeArrowheads="1"/>
            </p:cNvSpPr>
            <p:nvPr/>
          </p:nvSpPr>
          <p:spPr bwMode="auto">
            <a:xfrm>
              <a:off x="1023910" y="4500570"/>
              <a:ext cx="3165139" cy="8309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Slow onset of degradation observed after 2</a:t>
              </a:r>
              <a:r>
                <a:rPr lang="en-GB" baseline="30000">
                  <a:solidFill>
                    <a:schemeClr val="tx1"/>
                  </a:solidFill>
                </a:rPr>
                <a:t>nd</a:t>
              </a:r>
              <a:r>
                <a:rPr lang="en-GB">
                  <a:solidFill>
                    <a:schemeClr val="tx1"/>
                  </a:solidFill>
                </a:rPr>
                <a:t> throughput test in channel 1 and 2.</a:t>
              </a:r>
            </a:p>
          </p:txBody>
        </p:sp>
        <p:cxnSp>
          <p:nvCxnSpPr>
            <p:cNvPr id="7180" name="Straight Arrow Connector 8"/>
            <p:cNvCxnSpPr>
              <a:cxnSpLocks noChangeShapeType="1"/>
            </p:cNvCxnSpPr>
            <p:nvPr/>
          </p:nvCxnSpPr>
          <p:spPr bwMode="auto">
            <a:xfrm rot="10800000">
              <a:off x="1666852" y="4000504"/>
              <a:ext cx="928694" cy="50006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7181" name="Straight Arrow Connector 10"/>
            <p:cNvCxnSpPr>
              <a:cxnSpLocks noChangeShapeType="1"/>
              <a:stCxn id="7179" idx="0"/>
            </p:cNvCxnSpPr>
            <p:nvPr/>
          </p:nvCxnSpPr>
          <p:spPr bwMode="auto">
            <a:xfrm rot="5400000" flipH="1" flipV="1">
              <a:off x="2636732" y="3970252"/>
              <a:ext cx="500066" cy="5605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453063" y="4000500"/>
            <a:ext cx="3165475" cy="1084263"/>
            <a:chOff x="5453066" y="4000504"/>
            <a:chExt cx="3165139" cy="1084841"/>
          </a:xfrm>
        </p:grpSpPr>
        <p:sp>
          <p:nvSpPr>
            <p:cNvPr id="7176" name="TextBox 5"/>
            <p:cNvSpPr txBox="1">
              <a:spLocks noChangeArrowheads="1"/>
            </p:cNvSpPr>
            <p:nvPr/>
          </p:nvSpPr>
          <p:spPr bwMode="auto">
            <a:xfrm>
              <a:off x="5453066" y="4500570"/>
              <a:ext cx="3165139" cy="584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Instrument is stable now in channel 3 and 4.</a:t>
              </a:r>
            </a:p>
          </p:txBody>
        </p:sp>
        <p:cxnSp>
          <p:nvCxnSpPr>
            <p:cNvPr id="7177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6096008" y="4000504"/>
              <a:ext cx="928694" cy="50006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7178" name="Straight Arrow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7054954" y="3970252"/>
              <a:ext cx="500066" cy="5605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8588" y="188640"/>
            <a:ext cx="5641975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charset="0"/>
              </a:rPr>
              <a:t>GOME-2 Long-term throughput changes</a:t>
            </a: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charset="0"/>
              </a:rPr>
              <a:t>Solar Mean Reference (SMR) spectrum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15925" y="53736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55600" y="5715000"/>
            <a:ext cx="487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/>
              <a:t>Reprocessed signals PPF 4.0 until January 2011</a:t>
            </a:r>
          </a:p>
          <a:p>
            <a:pPr algn="l"/>
            <a:r>
              <a:rPr lang="en-GB"/>
              <a:t>relative to February 2007</a:t>
            </a:r>
          </a:p>
        </p:txBody>
      </p:sp>
      <p:pic>
        <p:nvPicPr>
          <p:cNvPr id="8197" name="Picture 2" descr="S:\EPS GOME2\Meetings\GOME-2 Tiger Team\GOME-2 Assessment Team - Meeting 4 - 02032011\R1_Jan11\301_InstrumentThroughput2D_Jan11__SMRch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1773238"/>
            <a:ext cx="5040313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15"/>
          <p:cNvSpPr txBox="1">
            <a:spLocks noChangeArrowheads="1"/>
          </p:cNvSpPr>
          <p:nvPr/>
        </p:nvSpPr>
        <p:spPr bwMode="auto">
          <a:xfrm>
            <a:off x="2000250" y="1412875"/>
            <a:ext cx="846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PMD-P</a:t>
            </a:r>
          </a:p>
        </p:txBody>
      </p:sp>
      <p:pic>
        <p:nvPicPr>
          <p:cNvPr id="8199" name="Picture 3" descr="S:\EPS GOME2\Meetings\GOME-2 Tiger Team\GOME-2 Assessment Team - Meeting 4 - 02032011\R1_Jan11\301_InstrumentThroughput2D_Jan11__SMRc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688" y="1773238"/>
            <a:ext cx="5040312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16"/>
          <p:cNvSpPr txBox="1">
            <a:spLocks noChangeArrowheads="1"/>
          </p:cNvSpPr>
          <p:nvPr/>
        </p:nvSpPr>
        <p:spPr bwMode="auto">
          <a:xfrm>
            <a:off x="6969125" y="14128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PMD-S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2263" y="1401763"/>
            <a:ext cx="9148762" cy="425948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Contamination expected to take place on the detectors: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Coldest points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Consistency of the LED measurements with the other measurements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For GOME-2 there are 5 times more conformal coatings in the vicinity of the detectors than on GOME-1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(read-out electronics has been moved close to the detectors to speed-up read-out time)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First out-gassing test for PCBs in the lab (ESA) shows some consistency with the in-orbit observations (general spectral pattern)</a:t>
            </a:r>
          </a:p>
          <a:p>
            <a:pPr>
              <a:buFontTx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6688" y="342900"/>
            <a:ext cx="8785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GOME-2 </a:t>
            </a:r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instrument </a:t>
            </a:r>
            <a:r>
              <a:rPr lang="en-GB" sz="2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degradation</a:t>
            </a:r>
          </a:p>
          <a:p>
            <a:pPr algn="l"/>
            <a:r>
              <a:rPr lang="en-GB" sz="1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Hypothesis by the ESA/EUMETSAT/Industry GOME-2 tiger team</a:t>
            </a:r>
            <a:endParaRPr lang="en-GB" sz="1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6688" y="342900"/>
            <a:ext cx="8785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GOME-2 </a:t>
            </a:r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instrument </a:t>
            </a:r>
            <a:r>
              <a:rPr lang="en-GB" sz="2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degradation</a:t>
            </a:r>
          </a:p>
          <a:p>
            <a:pPr algn="l"/>
            <a:r>
              <a:rPr lang="en-GB" sz="1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Hypothesis by the ESA/EUMETSAT/Industry GOME-2 tiger team</a:t>
            </a:r>
            <a:endParaRPr lang="en-GB" sz="1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7"/>
          <p:cNvSpPr txBox="1">
            <a:spLocks noChangeArrowheads="1"/>
          </p:cNvSpPr>
          <p:nvPr/>
        </p:nvSpPr>
        <p:spPr bwMode="auto">
          <a:xfrm>
            <a:off x="200472" y="1401763"/>
            <a:ext cx="914876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However…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The migration of the contaminant from the top plane of the instrument (location of PCBs) and through the exhaust pipes back into the detector enclosures is very difficult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Impact modeling from the observed residual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Etalon suggests only a 10 nm contaminant layer present on the detectors.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This is in principle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not enough to explain the observed degradation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71463" y="765175"/>
            <a:ext cx="95170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>
                <a:solidFill>
                  <a:srgbClr val="000066"/>
                </a:solidFill>
                <a:latin typeface="Arial" pitchFamily="34" charset="0"/>
              </a:rPr>
              <a:t>	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200025" y="260350"/>
            <a:ext cx="6369051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pitchFamily="34" charset="0"/>
              </a:rPr>
              <a:t>Earthshine </a:t>
            </a:r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</a:rPr>
              <a:t>degradation until December 2010</a:t>
            </a:r>
            <a:endParaRPr lang="en-GB" sz="2400" b="0" dirty="0">
              <a:solidFill>
                <a:schemeClr val="bg1"/>
              </a:solidFill>
              <a:latin typeface="Arial" pitchFamily="34" charset="0"/>
            </a:endParaRP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Sahara – </a:t>
            </a:r>
            <a:r>
              <a:rPr lang="en-GB" sz="1800" b="0" dirty="0" smtClean="0">
                <a:solidFill>
                  <a:schemeClr val="bg1"/>
                </a:solidFill>
                <a:latin typeface="Arial" pitchFamily="34" charset="0"/>
              </a:rPr>
              <a:t>311nm </a:t>
            </a:r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– relative to mean of 2007</a:t>
            </a:r>
            <a:endParaRPr lang="en-GB" sz="1800" b="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0375" y="1285875"/>
            <a:ext cx="30956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Earthshine Sahara</a:t>
            </a:r>
          </a:p>
          <a:p>
            <a:pPr>
              <a:defRPr/>
            </a:pPr>
            <a:endParaRPr lang="en-GB" dirty="0"/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Normalised to 2007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Every 2</a:t>
            </a:r>
            <a:r>
              <a:rPr lang="en-GB" baseline="30000" dirty="0">
                <a:solidFill>
                  <a:schemeClr val="accent6"/>
                </a:solidFill>
              </a:rPr>
              <a:t>nd</a:t>
            </a:r>
            <a:r>
              <a:rPr lang="en-GB" dirty="0">
                <a:solidFill>
                  <a:schemeClr val="accent6"/>
                </a:solidFill>
              </a:rPr>
              <a:t> scanner angle position is used (coloured solid lines)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Solar Mean Reference (black dashed line)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Low outliers are due to interfering narrow scan</a:t>
            </a:r>
          </a:p>
        </p:txBody>
      </p:sp>
      <p:pic>
        <p:nvPicPr>
          <p:cNvPr id="59394" name="Picture 2" descr="E:\EUM\GOME-2 Tiger Team\GOME-2 Assessment Team - Meeting 5 - 06042011\R1_Jan11\EARTH\AllDays\1_ThroughputEarthFPA_subset0_l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341328"/>
            <a:ext cx="6720000" cy="5040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185248" y="5445224"/>
            <a:ext cx="2265748" cy="338554"/>
          </a:xfrm>
          <a:prstGeom prst="rect">
            <a:avLst/>
          </a:prstGeom>
          <a:solidFill>
            <a:srgbClr val="33CC33"/>
          </a:solidFill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Preliminary Analysis!</a:t>
            </a:r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71463" y="765175"/>
            <a:ext cx="95170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>
                <a:solidFill>
                  <a:srgbClr val="000066"/>
                </a:solidFill>
                <a:latin typeface="Arial" pitchFamily="34" charset="0"/>
              </a:rPr>
              <a:t>	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200025" y="260350"/>
            <a:ext cx="6369051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pitchFamily="34" charset="0"/>
              </a:rPr>
              <a:t>Earthshine </a:t>
            </a:r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</a:rPr>
              <a:t>degradation until December 2010</a:t>
            </a:r>
            <a:endParaRPr lang="en-GB" sz="2400" b="0" dirty="0">
              <a:solidFill>
                <a:schemeClr val="bg1"/>
              </a:solidFill>
              <a:latin typeface="Arial" pitchFamily="34" charset="0"/>
            </a:endParaRP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Sahara – </a:t>
            </a:r>
            <a:r>
              <a:rPr lang="en-GB" sz="1800" b="0" dirty="0" smtClean="0">
                <a:solidFill>
                  <a:schemeClr val="bg1"/>
                </a:solidFill>
                <a:latin typeface="Arial" pitchFamily="34" charset="0"/>
              </a:rPr>
              <a:t>311nm </a:t>
            </a:r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– relative to mean of </a:t>
            </a:r>
            <a:r>
              <a:rPr lang="en-GB" sz="1800" b="0" dirty="0" smtClean="0">
                <a:solidFill>
                  <a:schemeClr val="bg1"/>
                </a:solidFill>
                <a:latin typeface="Arial" pitchFamily="34" charset="0"/>
              </a:rPr>
              <a:t>2007 – PMD-P</a:t>
            </a:r>
            <a:endParaRPr lang="en-GB" sz="1800" b="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0375" y="1285875"/>
            <a:ext cx="30956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Earthshine Sahara</a:t>
            </a:r>
          </a:p>
          <a:p>
            <a:pPr>
              <a:defRPr/>
            </a:pPr>
            <a:endParaRPr lang="en-GB" dirty="0"/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Normalised to 2007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Every 2</a:t>
            </a:r>
            <a:r>
              <a:rPr lang="en-GB" baseline="30000" dirty="0">
                <a:solidFill>
                  <a:schemeClr val="accent6"/>
                </a:solidFill>
              </a:rPr>
              <a:t>nd</a:t>
            </a:r>
            <a:r>
              <a:rPr lang="en-GB" dirty="0">
                <a:solidFill>
                  <a:schemeClr val="accent6"/>
                </a:solidFill>
              </a:rPr>
              <a:t> scanner angle position is used (coloured solid lines)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Solar Mean Reference (black dashed line)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Low outliers are due to interfering narrow scan</a:t>
            </a:r>
          </a:p>
        </p:txBody>
      </p:sp>
      <p:pic>
        <p:nvPicPr>
          <p:cNvPr id="61442" name="Picture 2" descr="E:\EUM\GOME-2 Tiger Team\GOME-2 Assessment Team - Meeting 5 - 06042011\R1_Jan11\EARTH\AllDays\50_ThroughputEarthPMDP_subset0_l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340768"/>
            <a:ext cx="6720000" cy="5040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329264" y="5373216"/>
            <a:ext cx="2265748" cy="338554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1C1C1C"/>
                </a:solidFill>
                <a:latin typeface="Helvetica"/>
              </a:rPr>
              <a:t>Preliminary Analysis!</a:t>
            </a:r>
            <a:endParaRPr lang="en-GB" dirty="0">
              <a:solidFill>
                <a:srgbClr val="1C1C1C"/>
              </a:solidFill>
              <a:latin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71463" y="765175"/>
            <a:ext cx="95170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>
                <a:solidFill>
                  <a:srgbClr val="000066"/>
                </a:solidFill>
                <a:latin typeface="Arial" pitchFamily="34" charset="0"/>
              </a:rPr>
              <a:t>	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200025" y="260350"/>
            <a:ext cx="626514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pitchFamily="34" charset="0"/>
              </a:rPr>
              <a:t>Earthshine </a:t>
            </a:r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</a:rPr>
              <a:t>degradation until December 2011</a:t>
            </a:r>
            <a:endParaRPr lang="en-GB" sz="2400" b="0" dirty="0">
              <a:solidFill>
                <a:schemeClr val="bg1"/>
              </a:solidFill>
              <a:latin typeface="Arial" pitchFamily="34" charset="0"/>
            </a:endParaRP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Sahara – 330nm – relative to mean of 2007</a:t>
            </a:r>
            <a:endParaRPr lang="en-GB" sz="1800" b="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0375" y="1285875"/>
            <a:ext cx="30956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Earthshine Sahara</a:t>
            </a:r>
          </a:p>
          <a:p>
            <a:pPr>
              <a:defRPr/>
            </a:pPr>
            <a:endParaRPr lang="en-GB" dirty="0"/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Normalised to 2007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Every 2</a:t>
            </a:r>
            <a:r>
              <a:rPr lang="en-GB" baseline="30000" dirty="0">
                <a:solidFill>
                  <a:schemeClr val="accent6"/>
                </a:solidFill>
              </a:rPr>
              <a:t>nd</a:t>
            </a:r>
            <a:r>
              <a:rPr lang="en-GB" dirty="0">
                <a:solidFill>
                  <a:schemeClr val="accent6"/>
                </a:solidFill>
              </a:rPr>
              <a:t> scanner angle position is used (coloured solid lines)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Solar Mean Reference (black dashed line)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Low outliers are due to interfering narrow scan</a:t>
            </a:r>
          </a:p>
        </p:txBody>
      </p:sp>
      <p:pic>
        <p:nvPicPr>
          <p:cNvPr id="58370" name="Picture 2" descr="E:\EUM\GOME-2 Tiger Team\GOME-2 Assessment Team - Meeting 5 - 06042011\R1_Jan11\EARTH\AllDays\1_ThroughputEarthFPA_subset0_l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09" y="1341328"/>
            <a:ext cx="6719999" cy="504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13240" y="5373216"/>
            <a:ext cx="2265748" cy="33855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Preliminary Analysis!</a:t>
            </a:r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271463" y="765175"/>
            <a:ext cx="95170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>
                <a:solidFill>
                  <a:srgbClr val="000066"/>
                </a:solidFill>
                <a:latin typeface="Arial" pitchFamily="34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0375" y="1285875"/>
            <a:ext cx="30956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Earthshine Sahara</a:t>
            </a:r>
          </a:p>
          <a:p>
            <a:pPr>
              <a:defRPr/>
            </a:pPr>
            <a:endParaRPr lang="en-GB" dirty="0"/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Normalised to 2007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Every 2</a:t>
            </a:r>
            <a:r>
              <a:rPr lang="en-GB" baseline="30000" dirty="0">
                <a:solidFill>
                  <a:schemeClr val="accent6"/>
                </a:solidFill>
              </a:rPr>
              <a:t>nd</a:t>
            </a:r>
            <a:r>
              <a:rPr lang="en-GB" dirty="0">
                <a:solidFill>
                  <a:schemeClr val="accent6"/>
                </a:solidFill>
              </a:rPr>
              <a:t> scanner angle position is used (coloured solid lines)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Solar Mean Reference (black dashed line)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6"/>
                </a:solidFill>
              </a:rPr>
              <a:t> Low outliers are due to interfering narrow scan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0025" y="260350"/>
            <a:ext cx="630012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pitchFamily="34" charset="0"/>
              </a:rPr>
              <a:t>Earthshine </a:t>
            </a:r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</a:rPr>
              <a:t>degradation until December 2010</a:t>
            </a:r>
            <a:endParaRPr lang="en-GB" sz="2400" b="0" dirty="0">
              <a:solidFill>
                <a:schemeClr val="bg1"/>
              </a:solidFill>
              <a:latin typeface="Arial" pitchFamily="34" charset="0"/>
            </a:endParaRP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Sahara – </a:t>
            </a:r>
            <a:r>
              <a:rPr lang="en-GB" sz="1800" b="0" dirty="0" smtClean="0">
                <a:solidFill>
                  <a:schemeClr val="bg1"/>
                </a:solidFill>
                <a:latin typeface="Arial" pitchFamily="34" charset="0"/>
              </a:rPr>
              <a:t>745 nm </a:t>
            </a:r>
            <a:r>
              <a:rPr lang="en-GB" sz="1800" b="0" dirty="0">
                <a:solidFill>
                  <a:schemeClr val="bg1"/>
                </a:solidFill>
                <a:latin typeface="Arial" pitchFamily="34" charset="0"/>
              </a:rPr>
              <a:t>– relative to mean of 2007</a:t>
            </a:r>
            <a:endParaRPr lang="en-GB" sz="1800" b="0" i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0418" name="Picture 2" descr="E:\EUM\GOME-2 Tiger Team\GOME-2 Assessment Team - Meeting 5 - 06042011\R1_Jan11\EARTH\AllDays\1_ThroughputEarthFPA_subset0_l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6720001" cy="504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13240" y="5373216"/>
            <a:ext cx="2265748" cy="33855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Preliminary Analysis!</a:t>
            </a:r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876" y="620689"/>
            <a:ext cx="806450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32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Calibration Activities</a:t>
            </a:r>
            <a:endParaRPr lang="en-GB" sz="32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1556792"/>
            <a:ext cx="92170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On-ground Characterisation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Radiometric calibration (radiance and irradiance)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Instrument BSDF characterisation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Spectral calibration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Polarisation sensitivity characterisation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Slit Function characterisation</a:t>
            </a:r>
          </a:p>
          <a:p>
            <a:pPr lvl="1" indent="442913" algn="l"/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In-flight Calibration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Dark signal, PPG, etalon, </a:t>
            </a:r>
            <a:r>
              <a:rPr lang="en-GB" sz="2400" b="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straylight</a:t>
            </a: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correction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Spectral calibration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Radiometric calibration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Degradation correction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EUM\ProFig\StokesCorr\rev1_to6\126_Q_EARTH_MEANSPECGEOvsPSI_PPF430_SigCorr_No_POL_PMD__MethodB20090113150552_20090113164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2852936"/>
            <a:ext cx="4824536" cy="3618403"/>
          </a:xfrm>
          <a:prstGeom prst="rect">
            <a:avLst/>
          </a:prstGeom>
          <a:noFill/>
        </p:spPr>
      </p:pic>
      <p:pic>
        <p:nvPicPr>
          <p:cNvPr id="15" name="Picture 3" descr="E:\EUM\ProFig\StokesCorr\rev1_to6\111_Q350_Earth_Spec_PPF430_SigCorr_No__MethodB_20090113150552_20090113164452.jpg"/>
          <p:cNvPicPr>
            <a:picLocks noChangeAspect="1" noChangeArrowheads="1"/>
          </p:cNvPicPr>
          <p:nvPr/>
        </p:nvPicPr>
        <p:blipFill>
          <a:blip r:embed="rId4" cstate="print"/>
          <a:srcRect b="52900"/>
          <a:stretch>
            <a:fillRect/>
          </a:stretch>
        </p:blipFill>
        <p:spPr bwMode="auto">
          <a:xfrm>
            <a:off x="4953000" y="1484784"/>
            <a:ext cx="4688443" cy="1656184"/>
          </a:xfrm>
          <a:prstGeom prst="rect">
            <a:avLst/>
          </a:prstGeom>
          <a:noFill/>
        </p:spPr>
      </p:pic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31" name="Picture 15" descr="302_PtoSratioInstrumentThroughput2D_R1_400ex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563" y="3141663"/>
            <a:ext cx="5024437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Box 15"/>
          <p:cNvSpPr txBox="1">
            <a:spLocks noChangeArrowheads="1"/>
          </p:cNvSpPr>
          <p:nvPr/>
        </p:nvSpPr>
        <p:spPr bwMode="auto">
          <a:xfrm>
            <a:off x="288925" y="1196975"/>
            <a:ext cx="6319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New development:</a:t>
            </a:r>
          </a:p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Online correction to </a:t>
            </a:r>
            <a:r>
              <a:rPr lang="de-DE" sz="1800">
                <a:solidFill>
                  <a:srgbClr val="000066"/>
                </a:solidFill>
              </a:rPr>
              <a:t>keydata</a:t>
            </a:r>
            <a:r>
              <a:rPr lang="de-DE" sz="1800" b="0">
                <a:solidFill>
                  <a:srgbClr val="000066"/>
                </a:solidFill>
              </a:rPr>
              <a:t> in 3D space</a:t>
            </a:r>
            <a:endParaRPr lang="en-US" sz="1800" b="0">
              <a:solidFill>
                <a:srgbClr val="000066"/>
              </a:solidFill>
            </a:endParaRPr>
          </a:p>
        </p:txBody>
      </p:sp>
      <p:sp>
        <p:nvSpPr>
          <p:cNvPr id="1033" name="TextBox 16"/>
          <p:cNvSpPr txBox="1">
            <a:spLocks noChangeArrowheads="1"/>
          </p:cNvSpPr>
          <p:nvPr/>
        </p:nvSpPr>
        <p:spPr bwMode="auto">
          <a:xfrm>
            <a:off x="809625" y="3284984"/>
            <a:ext cx="154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Viewing angle</a:t>
            </a:r>
            <a:endParaRPr lang="en-US" dirty="0"/>
          </a:p>
        </p:txBody>
      </p:sp>
      <p:sp>
        <p:nvSpPr>
          <p:cNvPr id="1034" name="TextBox 17"/>
          <p:cNvSpPr txBox="1">
            <a:spLocks noChangeArrowheads="1"/>
          </p:cNvSpPr>
          <p:nvPr/>
        </p:nvSpPr>
        <p:spPr bwMode="auto">
          <a:xfrm>
            <a:off x="7617296" y="1700808"/>
            <a:ext cx="1617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Spectral space</a:t>
            </a:r>
            <a:endParaRPr lang="en-US" dirty="0"/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7024688" y="3571875"/>
            <a:ext cx="187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Temporal domain</a:t>
            </a:r>
            <a:endParaRPr lang="en-US"/>
          </a:p>
        </p:txBody>
      </p:sp>
      <p:sp>
        <p:nvSpPr>
          <p:cNvPr id="1036" name="Rectangle 1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488950" y="1984375"/>
          <a:ext cx="1143000" cy="581025"/>
        </p:xfrm>
        <a:graphic>
          <a:graphicData uri="http://schemas.openxmlformats.org/presentationml/2006/ole">
            <p:oleObj spid="_x0000_s60418" name="Equation" r:id="rId6" imgW="901700" imgH="457200" progId="Equation.3">
              <p:embed/>
            </p:oleObj>
          </a:graphicData>
        </a:graphic>
      </p:graphicFrame>
      <p:sp>
        <p:nvSpPr>
          <p:cNvPr id="1037" name="TextBox 22"/>
          <p:cNvSpPr txBox="1">
            <a:spLocks noChangeArrowheads="1"/>
          </p:cNvSpPr>
          <p:nvPr/>
        </p:nvSpPr>
        <p:spPr bwMode="auto">
          <a:xfrm>
            <a:off x="2144713" y="2060575"/>
            <a:ext cx="23225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100"/>
              <a:t>from approx. 1 day of</a:t>
            </a:r>
          </a:p>
          <a:p>
            <a:r>
              <a:rPr lang="de-DE" sz="1100"/>
              <a:t>special geometry band readouts</a:t>
            </a:r>
            <a:endParaRPr lang="en-US" sz="1100"/>
          </a:p>
        </p:txBody>
      </p:sp>
      <p:sp>
        <p:nvSpPr>
          <p:cNvPr id="1038" name="Rectangle 2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 Stokes fraction correction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" name="Rectangle 1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17"/>
          <p:cNvGraphicFramePr>
            <a:graphicFrameLocks noChangeAspect="1"/>
          </p:cNvGraphicFramePr>
          <p:nvPr/>
        </p:nvGraphicFramePr>
        <p:xfrm>
          <a:off x="6681788" y="3284538"/>
          <a:ext cx="1143000" cy="581025"/>
        </p:xfrm>
        <a:graphic>
          <a:graphicData uri="http://schemas.openxmlformats.org/presentationml/2006/ole">
            <p:oleObj spid="_x0000_s61442" name="Equation" r:id="rId3" imgW="901700" imgH="457200" progId="Equation.3">
              <p:embed/>
            </p:oleObj>
          </a:graphicData>
        </a:graphic>
      </p:graphicFrame>
      <p:sp>
        <p:nvSpPr>
          <p:cNvPr id="2054" name="TextBox 22"/>
          <p:cNvSpPr txBox="1">
            <a:spLocks noChangeArrowheads="1"/>
          </p:cNvSpPr>
          <p:nvPr/>
        </p:nvSpPr>
        <p:spPr bwMode="auto">
          <a:xfrm>
            <a:off x="6176963" y="4221163"/>
            <a:ext cx="2898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from approx. 1 day of</a:t>
            </a:r>
          </a:p>
          <a:p>
            <a:r>
              <a:rPr lang="de-DE" sz="1400"/>
              <a:t>special geometry band readouts</a:t>
            </a:r>
            <a:endParaRPr lang="en-US" sz="1400"/>
          </a:p>
        </p:txBody>
      </p:sp>
      <p:pic>
        <p:nvPicPr>
          <p:cNvPr id="2055" name="Picture 3" descr="239_2DSoverPcorr_Band_ModelStokesCorrSig_Rev4_OldPOLCAL__20090309225048_20090310003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2349500"/>
            <a:ext cx="485775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Box 15"/>
          <p:cNvSpPr txBox="1">
            <a:spLocks noChangeArrowheads="1"/>
          </p:cNvSpPr>
          <p:nvPr/>
        </p:nvSpPr>
        <p:spPr bwMode="auto">
          <a:xfrm>
            <a:off x="288925" y="1196975"/>
            <a:ext cx="63198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New development:</a:t>
            </a:r>
          </a:p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Online correction scheme in 3D space</a:t>
            </a:r>
          </a:p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(PPF 4.3 18th August 2009)</a:t>
            </a:r>
            <a:endParaRPr lang="en-US" sz="1800" b="0">
              <a:solidFill>
                <a:srgbClr val="000066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 Stokes fraction correction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1" name="Rectangle 1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2" name="Rectangle 1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293" name="Picture 3" descr="127_Q_EARTH_MEANSPECGEOvsPSIvsWAV_PPF430_SigCorr_No__MethodB20090113150552_200901131644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2805113"/>
            <a:ext cx="466725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5754688" y="2127250"/>
            <a:ext cx="3617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Corrected Stokes fractions q using </a:t>
            </a:r>
          </a:p>
          <a:p>
            <a:r>
              <a:rPr lang="de-DE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FF0000"/>
                </a:solidFill>
              </a:rPr>
              <a:t> at the following day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6" name="TextBox 14"/>
          <p:cNvSpPr txBox="1">
            <a:spLocks noChangeArrowheads="1"/>
          </p:cNvSpPr>
          <p:nvPr/>
        </p:nvSpPr>
        <p:spPr bwMode="auto">
          <a:xfrm>
            <a:off x="595313" y="2127250"/>
            <a:ext cx="4143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Uncorrected Stokes fractions q for special geometry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2297" name="Picture 6" descr="127_Q_EARTH_MEANSPECGEOvsPSIvsWAV_PPF430_SigCorr_Yes__MethodB20090113150552_200901131644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805113"/>
            <a:ext cx="466725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46050" y="1196975"/>
            <a:ext cx="63198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New development:</a:t>
            </a:r>
          </a:p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Online correction scheme in 3D space</a:t>
            </a:r>
          </a:p>
          <a:p>
            <a:pPr marL="85725" indent="180975" algn="l">
              <a:buFont typeface="Wingdings" pitchFamily="2" charset="2"/>
              <a:buNone/>
            </a:pPr>
            <a:r>
              <a:rPr lang="de-DE" sz="1800" b="0">
                <a:solidFill>
                  <a:srgbClr val="000066"/>
                </a:solidFill>
              </a:rPr>
              <a:t>(PPF 4.3 18th August 2009)</a:t>
            </a:r>
            <a:endParaRPr lang="en-US" sz="1800" b="0">
              <a:solidFill>
                <a:srgbClr val="000066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 Stokes fraction correction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7" name="Picture 3" descr="E:\EUM\ProFig\StokesCorr\rev1_to6\111_Q350_Earth_Spec_PPF430_SigCorr_No__MethodB_20090113150552_20090113164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520" y="1124744"/>
            <a:ext cx="7200000" cy="5400000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Scan-angle + Instrument degradation + C-shape correction – Results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484784"/>
            <a:ext cx="2249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rgbClr val="1C1C1C"/>
                </a:solidFill>
              </a:rPr>
              <a:t>Stokes fraction</a:t>
            </a:r>
          </a:p>
          <a:p>
            <a:pPr algn="l"/>
            <a:r>
              <a:rPr lang="en-GB" dirty="0" smtClean="0">
                <a:solidFill>
                  <a:srgbClr val="1C1C1C"/>
                </a:solidFill>
              </a:rPr>
              <a:t>for special geometry</a:t>
            </a:r>
          </a:p>
          <a:p>
            <a:pPr algn="l"/>
            <a:endParaRPr lang="en-GB" dirty="0" smtClean="0"/>
          </a:p>
          <a:p>
            <a:pPr algn="l"/>
            <a:r>
              <a:rPr lang="en-GB" dirty="0" smtClean="0"/>
              <a:t>No online correction</a:t>
            </a:r>
          </a:p>
          <a:p>
            <a:pPr algn="l"/>
            <a:r>
              <a:rPr lang="en-GB" dirty="0" smtClean="0"/>
              <a:t>up to PPF 4.2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EUM\ProFig\StokesCorr\rev1_to6\111_Q350_Earth_Spec_PPF430_SigCorr_Yes__MethodB_20090113150552_20090113164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520" y="1125344"/>
            <a:ext cx="7200000" cy="5400000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Scan-angle + Instrument degradation + C-shape correction – Results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480" y="1484784"/>
            <a:ext cx="22284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rgbClr val="1C1C1C"/>
                </a:solidFill>
              </a:rPr>
              <a:t>Stokes fraction</a:t>
            </a:r>
          </a:p>
          <a:p>
            <a:pPr algn="l"/>
            <a:r>
              <a:rPr lang="en-GB" dirty="0" smtClean="0">
                <a:solidFill>
                  <a:srgbClr val="1C1C1C"/>
                </a:solidFill>
              </a:rPr>
              <a:t>for special geometry</a:t>
            </a:r>
          </a:p>
          <a:p>
            <a:pPr algn="l"/>
            <a:endParaRPr lang="en-GB" dirty="0" smtClean="0"/>
          </a:p>
          <a:p>
            <a:pPr algn="l"/>
            <a:r>
              <a:rPr lang="en-GB" dirty="0" smtClean="0"/>
              <a:t>Online correction</a:t>
            </a:r>
          </a:p>
          <a:p>
            <a:pPr algn="l"/>
            <a:r>
              <a:rPr lang="en-GB" dirty="0" smtClean="0"/>
              <a:t>Starting with PPF 4.3</a:t>
            </a:r>
          </a:p>
          <a:p>
            <a:pPr algn="l"/>
            <a:r>
              <a:rPr lang="en-GB" dirty="0" smtClean="0"/>
              <a:t>August 2009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E:\EUM\ProFig\StokesCorr\rev1_to6\126_Q_EARTH_MEANSPECGEOvsPSI_PPF430_SigCorr_No_POL_PMD__MethodB20090113150552_20090113164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6001" y="1124744"/>
            <a:ext cx="7199999" cy="540000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Scan-angle + Instrument degradation + C-shape correction – Results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480" y="1484784"/>
            <a:ext cx="2249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rgbClr val="1C1C1C"/>
                </a:solidFill>
              </a:rPr>
              <a:t>Stokes fraction</a:t>
            </a:r>
          </a:p>
          <a:p>
            <a:pPr algn="l"/>
            <a:r>
              <a:rPr lang="en-GB" dirty="0" smtClean="0">
                <a:solidFill>
                  <a:srgbClr val="1C1C1C"/>
                </a:solidFill>
              </a:rPr>
              <a:t>for special geometry</a:t>
            </a:r>
          </a:p>
          <a:p>
            <a:pPr algn="l"/>
            <a:endParaRPr lang="en-GB" dirty="0" smtClean="0"/>
          </a:p>
          <a:p>
            <a:pPr algn="l"/>
            <a:r>
              <a:rPr lang="en-GB" dirty="0" smtClean="0"/>
              <a:t>No online correction</a:t>
            </a:r>
          </a:p>
          <a:p>
            <a:pPr algn="l"/>
            <a:r>
              <a:rPr lang="en-GB" dirty="0" smtClean="0"/>
              <a:t>up to PPF 4.2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E:\EUM\ProFig\StokesCorr\rev1_to6\126_Q_EARTH_MEANSPECGEOvsPSI_PPF430_SigCorr_Yes_POL_PMD__MethodB20090113150552_20090113164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545" y="1124743"/>
            <a:ext cx="7199999" cy="540000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3050" y="292100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Quality of Polarisation Correction / Stokes fractions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Scan-angle + Instrument degradation + C-shape correction – Results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480" y="1484784"/>
            <a:ext cx="22284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rgbClr val="1C1C1C"/>
                </a:solidFill>
              </a:rPr>
              <a:t>Stokes fraction</a:t>
            </a:r>
          </a:p>
          <a:p>
            <a:pPr algn="l"/>
            <a:r>
              <a:rPr lang="en-GB" dirty="0" smtClean="0">
                <a:solidFill>
                  <a:srgbClr val="1C1C1C"/>
                </a:solidFill>
              </a:rPr>
              <a:t>for special geometry</a:t>
            </a:r>
          </a:p>
          <a:p>
            <a:pPr algn="l"/>
            <a:endParaRPr lang="en-GB" dirty="0" smtClean="0"/>
          </a:p>
          <a:p>
            <a:pPr algn="l"/>
            <a:r>
              <a:rPr lang="en-GB" dirty="0" smtClean="0"/>
              <a:t>Online correction</a:t>
            </a:r>
          </a:p>
          <a:p>
            <a:pPr algn="l"/>
            <a:r>
              <a:rPr lang="en-GB" dirty="0" smtClean="0"/>
              <a:t>Starting with PPF 4.3</a:t>
            </a:r>
          </a:p>
          <a:p>
            <a:pPr algn="l"/>
            <a:r>
              <a:rPr lang="en-GB" dirty="0" smtClean="0"/>
              <a:t>August 2009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0472" y="188640"/>
            <a:ext cx="9245600" cy="688975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Open issues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...predominantly on key-data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6576" y="1484784"/>
            <a:ext cx="77048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smtClean="0">
                <a:latin typeface="Arial" pitchFamily="34" charset="0"/>
                <a:cs typeface="Arial" pitchFamily="34" charset="0"/>
              </a:rPr>
              <a:t>1) Individual absolute radiometric calibration for PMDs both for Earth and Sun</a:t>
            </a: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i="1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Note, the Stokes fraction quality is not affected by this because they are derived from improved (see before) key-data related to the P/S ratio!</a:t>
            </a:r>
          </a:p>
          <a:p>
            <a:pPr algn="l"/>
            <a:endParaRPr lang="en-GB" i="1" dirty="0" smtClean="0">
              <a:solidFill>
                <a:srgbClr val="1C1C1C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dirty="0" smtClean="0">
                <a:latin typeface="Arial" pitchFamily="34" charset="0"/>
                <a:cs typeface="Arial" pitchFamily="34" charset="0"/>
              </a:rPr>
              <a:t>2) Angular dependence of the diffuser reflectivity for the solar irradiance radiometric response</a:t>
            </a:r>
          </a:p>
          <a:p>
            <a:pPr algn="l"/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dirty="0" smtClean="0">
                <a:latin typeface="Arial" pitchFamily="34" charset="0"/>
                <a:cs typeface="Arial" pitchFamily="34" charset="0"/>
              </a:rPr>
              <a:t>3) Observed Slit-function changes (both on ground and in-orbit) </a:t>
            </a:r>
          </a:p>
          <a:p>
            <a:pPr algn="l"/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0472" y="188640"/>
            <a:ext cx="9245600" cy="688975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New PPF 5.?: Calibration of PMD signals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Comparison FPA </a:t>
            </a:r>
            <a:r>
              <a:rPr lang="en-GB" sz="2000" b="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 PMD for Earthshine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21" name="Picture 1" descr="C:\Documents and Settings\Lang\Application Data\Ipswitch\WS_FTP\storage\314_PMDP_AndFPAconvMEANEARTH_PPF520_NewPMDcal__MethodB_20081025011759_20081025012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624" y="1098122"/>
            <a:ext cx="7236296" cy="54272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0472" y="188640"/>
            <a:ext cx="9245600" cy="688975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New PPF 5.?: Calibration of PMD signals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Comparison FPA </a:t>
            </a:r>
            <a:r>
              <a:rPr lang="en-GB" sz="2000" b="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 PMD for Earthshine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1298" name="Picture 2" descr="pmd_vs_msc_map_ratio_08_shift0_v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2060848"/>
            <a:ext cx="4176464" cy="298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2480" y="1340768"/>
            <a:ext cx="8581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First improvement: Update of key-data for angular dependence radiometric signal (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10024" y="5508521"/>
            <a:ext cx="3603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Old situation (current PPFs):</a:t>
            </a:r>
          </a:p>
          <a:p>
            <a:pPr algn="l"/>
            <a:r>
              <a:rPr lang="en-GB" dirty="0" smtClean="0">
                <a:latin typeface="Symbol" pitchFamily="18" charset="2"/>
              </a:rPr>
              <a:t>k</a:t>
            </a:r>
            <a:r>
              <a:rPr lang="en-GB" dirty="0" smtClean="0"/>
              <a:t> from FPAs is also used for PMDs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24808" y="551723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11299" name="Picture 3" descr="pmd_vs_msc_map_ratio_08_shift0_v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060848"/>
            <a:ext cx="424981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53000" y="5478323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New situation (offline test PPF):</a:t>
            </a:r>
          </a:p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Dedicated 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dirty="0" smtClean="0"/>
              <a:t> for PMDs as provided by TNO is used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44488" y="1772816"/>
            <a:ext cx="1866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Ratio PMD-P/FPA</a:t>
            </a: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772816"/>
            <a:ext cx="1866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Ratio PMD-P/FPA</a:t>
            </a: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9304" y="5085184"/>
            <a:ext cx="1997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Tilstra, 2011, KNMI</a:t>
            </a:r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876" y="620689"/>
            <a:ext cx="9288636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GOME-2 FM2 (for </a:t>
            </a:r>
            <a:r>
              <a:rPr lang="en-GB" sz="2800" b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-B) Delta-Calibration</a:t>
            </a:r>
            <a:endParaRPr lang="en-GB" sz="2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1556792"/>
            <a:ext cx="9217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 algn="l"/>
            <a:endParaRPr lang="en-GB" sz="2400" b="0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Changes from last calibration campaign ~five years ago</a:t>
            </a:r>
          </a:p>
          <a:p>
            <a:pPr lvl="2" indent="442913" algn="l">
              <a:buFont typeface="Symbol"/>
              <a:buChar char="®"/>
            </a:pPr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  <a:sym typeface="Symbol"/>
              </a:rPr>
              <a:t>Instrument or measurement problem?</a:t>
            </a:r>
          </a:p>
          <a:p>
            <a:pPr lvl="1" indent="442913" algn="l"/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  <a:sym typeface="Symbol"/>
            </a:endParaRPr>
          </a:p>
          <a:p>
            <a:pPr marL="900113" lvl="1" indent="-457200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Changes in slit function, irradiance response, PMD spectral calibration (one PMD), polarisation sensitivity</a:t>
            </a:r>
          </a:p>
          <a:p>
            <a:pPr marL="900113" lvl="1" indent="-457200" algn="l">
              <a:buFont typeface="Arial" pitchFamily="34" charset="0"/>
              <a:buChar char="•"/>
            </a:pP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900113" lvl="1" indent="-457200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Calibration campaign extended for further measurements and investigations (on-going)</a:t>
            </a:r>
          </a:p>
          <a:p>
            <a:pPr lvl="1" indent="442913" algn="l"/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23886" y="5373216"/>
            <a:ext cx="4302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December 2006 – First solar measurement</a:t>
            </a:r>
            <a:endParaRPr lang="en-GB" dirty="0"/>
          </a:p>
        </p:txBody>
      </p:sp>
      <p:pic>
        <p:nvPicPr>
          <p:cNvPr id="201730" name="Picture 2" descr="E:\EUM\ProFig\SUNPMD\SUNPMD_DEC\12_PMD_SUN_Spec_Limit_Atmos20061220014158_20061220020258.jpg"/>
          <p:cNvPicPr>
            <a:picLocks noChangeAspect="1" noChangeArrowheads="1"/>
          </p:cNvPicPr>
          <p:nvPr/>
        </p:nvPicPr>
        <p:blipFill>
          <a:blip r:embed="rId2" cstate="print"/>
          <a:srcRect t="48164"/>
          <a:stretch>
            <a:fillRect/>
          </a:stretch>
        </p:blipFill>
        <p:spPr bwMode="auto">
          <a:xfrm>
            <a:off x="560512" y="1628800"/>
            <a:ext cx="9261036" cy="360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56892" y="5157192"/>
            <a:ext cx="2329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CC33"/>
                </a:solidFill>
              </a:rPr>
              <a:t>Which one is correct?</a:t>
            </a:r>
            <a:endParaRPr lang="en-GB" dirty="0">
              <a:solidFill>
                <a:srgbClr val="33CC33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00472" y="188640"/>
            <a:ext cx="9245600" cy="688975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New PPF 5.?: Calibration of PMD signals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Comparison FPA </a:t>
            </a:r>
            <a:r>
              <a:rPr lang="en-GB" sz="2000" b="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 PMD for solar measurements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28464" y="0"/>
            <a:ext cx="9505056" cy="1073150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AIRR (Angular dependence for Solar Measurements)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Comparison between current key-data and high res. </a:t>
            </a:r>
            <a:r>
              <a:rPr lang="en-GB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elevation</a:t>
            </a: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 angle grid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8306" name="Picture 2" descr="S:\EPS GOME2\Meetings\TNO_DeltaCalibration\AIRR_MME1\HIRES_SAAElev\pchip\10_SUNoverElev_indvValidMeasSAA324.8336_at420nm_AIRR_PPF550_HIRES_PCHIP_SunSIM_No_fixedOnSAAElevgrid_20071108122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976" y="1700808"/>
            <a:ext cx="5040000" cy="3780000"/>
          </a:xfrm>
          <a:prstGeom prst="rect">
            <a:avLst/>
          </a:prstGeom>
          <a:noFill/>
        </p:spPr>
      </p:pic>
      <p:pic>
        <p:nvPicPr>
          <p:cNvPr id="6" name="Picture 2" descr="S:\EPS GOME2\Meetings\TNO_DeltaCalibration\AIRR_MME1\Old\10_SUN_indvValidMeas_at420nm_SolSignoise_PPF440_KeydataElevGrid_SunSIM_No_20090831090550_20090831104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5040000" cy="3780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4568" y="5661248"/>
            <a:ext cx="2864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Key-data – angle resolution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85048" y="5661248"/>
            <a:ext cx="3985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Offline – increased angular resolution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0472" y="1268760"/>
            <a:ext cx="3185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Band 3 solar signals at 420 nm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04528" y="2492896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raw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528" y="357301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calibrated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528" y="4653136"/>
            <a:ext cx="1050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key-data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8453" y="5157192"/>
            <a:ext cx="23182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Solar Elevation angle</a:t>
            </a: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7826" y="5157192"/>
            <a:ext cx="22605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Solar Elevation angle</a:t>
            </a:r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8464" y="1196752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SAA: 0.5 resolution (317 to 333)</a:t>
            </a:r>
          </a:p>
          <a:p>
            <a:pPr algn="l"/>
            <a:r>
              <a:rPr lang="en-GB" dirty="0" smtClean="0"/>
              <a:t>Elevation: 0.1 resolution (-1.5 to 1.5)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272480" y="5805264"/>
            <a:ext cx="936104" cy="216024"/>
          </a:xfrm>
          <a:prstGeom prst="righ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990099"/>
              </a:solidFill>
              <a:effectLst/>
              <a:latin typeface="Helvetica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28464" y="188640"/>
            <a:ext cx="977753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Improved AIRR measurements for FM-2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In-flight data modelled AIRR (one year of data from 2007)</a:t>
            </a:r>
          </a:p>
        </p:txBody>
      </p:sp>
      <p:pic>
        <p:nvPicPr>
          <p:cNvPr id="9" name="Picture 2" descr="C:\Documents and Settings\Lang\Application Data\Ipswitch\WS_FTP\storage\11_MME1_Irradiance_at420nm_AIRR_PPF500_SAA05_Elev01_Daily_PCHIP_Detrended_SunSIM_No_fixedOnSAAElevgrid_20070226115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696" y="1772816"/>
            <a:ext cx="6012160" cy="45091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6007" y="2492896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FM3 key-data</a:t>
            </a: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464" y="4725144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C1C1C"/>
                </a:solidFill>
              </a:rPr>
              <a:t>In-flight data</a:t>
            </a:r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8464" y="1196752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SAA: 0.5 resolution (317 to 333)</a:t>
            </a:r>
          </a:p>
          <a:p>
            <a:pPr algn="l"/>
            <a:r>
              <a:rPr lang="en-GB" dirty="0" smtClean="0"/>
              <a:t>Elevation: 0.1 resolution (-1.5 to 1.5)</a:t>
            </a:r>
          </a:p>
          <a:p>
            <a:pPr algn="l"/>
            <a:r>
              <a:rPr lang="en-GB" i="1" dirty="0" smtClean="0">
                <a:solidFill>
                  <a:srgbClr val="FF0000"/>
                </a:solidFill>
              </a:rPr>
              <a:t>Similar to L1-processor angle fine-grid as defined in initialisation file! 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72480" y="5805264"/>
            <a:ext cx="936104" cy="216024"/>
          </a:xfrm>
          <a:prstGeom prst="righ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990099"/>
              </a:solidFill>
              <a:effectLst/>
              <a:latin typeface="Helvetica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245" y="2060848"/>
            <a:ext cx="51720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 txBox="1">
            <a:spLocks/>
          </p:cNvSpPr>
          <p:nvPr/>
        </p:nvSpPr>
        <p:spPr bwMode="auto">
          <a:xfrm>
            <a:off x="128464" y="188640"/>
            <a:ext cx="977753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Improved AIRR measurements for FM-2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TNO FM2 delta calibration campaign (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Kenter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et al.)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219" y="2924944"/>
            <a:ext cx="2081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rgbClr val="1C1C1C"/>
                </a:solidFill>
              </a:rPr>
              <a:t>FM2 </a:t>
            </a:r>
            <a:r>
              <a:rPr lang="en-GB" dirty="0" err="1" smtClean="0">
                <a:solidFill>
                  <a:srgbClr val="1C1C1C"/>
                </a:solidFill>
              </a:rPr>
              <a:t>Metop</a:t>
            </a:r>
            <a:r>
              <a:rPr lang="en-GB" dirty="0" smtClean="0">
                <a:solidFill>
                  <a:srgbClr val="1C1C1C"/>
                </a:solidFill>
              </a:rPr>
              <a:t>/B</a:t>
            </a:r>
          </a:p>
          <a:p>
            <a:pPr algn="l"/>
            <a:r>
              <a:rPr lang="en-GB" dirty="0" smtClean="0">
                <a:solidFill>
                  <a:srgbClr val="1C1C1C"/>
                </a:solidFill>
              </a:rPr>
              <a:t>Calibration campaign result</a:t>
            </a:r>
          </a:p>
          <a:p>
            <a:pPr algn="l"/>
            <a:endParaRPr lang="en-GB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28464" y="0"/>
            <a:ext cx="8986837" cy="1073150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AIRR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Application of modelled AIRR </a:t>
            </a:r>
            <a:r>
              <a:rPr lang="en-GB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(de-trended) </a:t>
            </a: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to real data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2480" y="1844824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25</a:t>
            </a:r>
            <a:r>
              <a:rPr lang="en-GB" baseline="30000" dirty="0" smtClean="0"/>
              <a:t>th</a:t>
            </a:r>
            <a:r>
              <a:rPr lang="en-GB" dirty="0" smtClean="0"/>
              <a:t> Sep</a:t>
            </a:r>
          </a:p>
          <a:p>
            <a:pPr algn="l"/>
            <a:r>
              <a:rPr lang="en-GB" dirty="0" smtClean="0"/>
              <a:t>2007</a:t>
            </a:r>
            <a:endParaRPr lang="en-GB" dirty="0"/>
          </a:p>
        </p:txBody>
      </p:sp>
      <p:pic>
        <p:nvPicPr>
          <p:cNvPr id="9" name="Picture 1" descr="C:\Documents and Settings\Lang\Application Data\Ipswitch\WS_FTP\storage\118_FPA_MEANSUN_PPFvsOffline_PPF500_SunMeasMUIRRnewDetrend__20070925104247_20070925104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624" y="1124744"/>
            <a:ext cx="6720000" cy="504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28464" y="0"/>
            <a:ext cx="8986837" cy="1073150"/>
          </a:xfrm>
        </p:spPr>
        <p:txBody>
          <a:bodyPr/>
          <a:lstStyle/>
          <a:p>
            <a:r>
              <a:rPr lang="en-GB" b="0" dirty="0" smtClean="0">
                <a:latin typeface="Arial" pitchFamily="34" charset="0"/>
                <a:cs typeface="Arial" pitchFamily="34" charset="0"/>
              </a:rPr>
              <a:t>AIRR</a:t>
            </a:r>
            <a:br>
              <a:rPr lang="en-GB" b="0" dirty="0" smtClean="0"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Application of modelled AIRR </a:t>
            </a:r>
            <a:r>
              <a:rPr lang="en-GB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(de-trended) </a:t>
            </a: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to real data</a:t>
            </a:r>
            <a:endParaRPr lang="en-GB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2480" y="1844824"/>
            <a:ext cx="1058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15</a:t>
            </a:r>
            <a:r>
              <a:rPr lang="en-GB" baseline="30000" dirty="0" smtClean="0"/>
              <a:t>th</a:t>
            </a:r>
            <a:r>
              <a:rPr lang="en-GB" dirty="0" smtClean="0"/>
              <a:t> April</a:t>
            </a:r>
          </a:p>
          <a:p>
            <a:pPr algn="l"/>
            <a:r>
              <a:rPr lang="en-GB" dirty="0" smtClean="0"/>
              <a:t>2008</a:t>
            </a:r>
            <a:endParaRPr lang="en-GB" dirty="0"/>
          </a:p>
        </p:txBody>
      </p:sp>
      <p:pic>
        <p:nvPicPr>
          <p:cNvPr id="278530" name="Picture 2" descr="C:\Documents and Settings\Lang\Application Data\Ipswitch\WS_FTP\storage\118_FPA_MEANSUN_PPFvsOffline_PPF500_SunMeasMUIRRnewDetrend__20080415103703_20080415104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624" y="1196752"/>
            <a:ext cx="6720000" cy="504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480" y="620688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36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Ongoing Activities</a:t>
            </a:r>
            <a:endParaRPr lang="en-GB" sz="24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1750744"/>
            <a:ext cx="92170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3525" algn="l"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  <a:cs typeface="Arial" pitchFamily="34" charset="0"/>
              </a:rPr>
              <a:t> Degradation assessment level 0 and 1 by ESA/EUM/Galileo/TNO “tiger team”</a:t>
            </a:r>
          </a:p>
          <a:p>
            <a:pPr lvl="1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Initiated in September 2010. Final report expected for summer 201</a:t>
            </a:r>
          </a:p>
          <a:p>
            <a:pPr indent="36036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  <a:cs typeface="Arial" pitchFamily="34" charset="0"/>
              </a:rPr>
              <a:t>Degradation assessment of level 2 by IUP Bremen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Final report expected October 2011.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Additional investigations on “noise” and solar calibration with EUMETSAT.</a:t>
            </a:r>
          </a:p>
          <a:p>
            <a:pPr indent="36036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  <a:cs typeface="Arial" pitchFamily="34" charset="0"/>
              </a:rPr>
              <a:t> TNO delta calibration of FM-2 (</a:t>
            </a:r>
            <a:r>
              <a:rPr lang="en-GB" sz="2000" b="0" dirty="0" err="1" smtClean="0">
                <a:latin typeface="+mn-lt"/>
                <a:cs typeface="Arial" pitchFamily="34" charset="0"/>
              </a:rPr>
              <a:t>Metop</a:t>
            </a:r>
            <a:r>
              <a:rPr lang="en-GB" sz="2000" b="0" dirty="0" smtClean="0">
                <a:latin typeface="+mn-lt"/>
                <a:cs typeface="Arial" pitchFamily="34" charset="0"/>
              </a:rPr>
              <a:t>-B).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Contribution to degradation assessment team (via FM-2 throughput tests)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-&gt; so far inconclusive (partly due to measurement problems)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20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Update of FM3 key-data following in-orbit experience</a:t>
            </a:r>
            <a:endParaRPr lang="en-GB" sz="2000" b="0" dirty="0" smtClean="0">
              <a:latin typeface="+mn-lt"/>
              <a:cs typeface="Arial" pitchFamily="34" charset="0"/>
            </a:endParaRPr>
          </a:p>
          <a:p>
            <a:pPr indent="36036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  <a:cs typeface="Arial" pitchFamily="34" charset="0"/>
              </a:rPr>
              <a:t> FM3 (</a:t>
            </a:r>
            <a:r>
              <a:rPr lang="en-GB" sz="2000" b="0" dirty="0" err="1" smtClean="0">
                <a:latin typeface="+mn-lt"/>
                <a:cs typeface="Arial" pitchFamily="34" charset="0"/>
              </a:rPr>
              <a:t>Metop</a:t>
            </a:r>
            <a:r>
              <a:rPr lang="en-GB" sz="2000" b="0" dirty="0" smtClean="0">
                <a:latin typeface="+mn-lt"/>
                <a:cs typeface="Arial" pitchFamily="34" charset="0"/>
              </a:rPr>
              <a:t>-A) in-flight key-data assessment  </a:t>
            </a:r>
          </a:p>
          <a:p>
            <a:pPr indent="44291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  <a:cs typeface="Arial" pitchFamily="34" charset="0"/>
              </a:rPr>
              <a:t>GOME-2/AVHRR inter-calibration (GSICS)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480" y="620688"/>
            <a:ext cx="806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36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Ongoing Activities</a:t>
            </a:r>
            <a:endParaRPr lang="en-GB" sz="24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1268760"/>
            <a:ext cx="921702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b="0" dirty="0" smtClean="0">
                <a:latin typeface="+mn-lt"/>
                <a:cs typeface="Arial" pitchFamily="34" charset="0"/>
              </a:rPr>
              <a:t>Reprocessing campaign R2 for level 1 data 2007 to 2010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Start in April 2011 (data upload to EUMETSAT Data Centre Oct. 2011)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Derivation of offline degradation characterisation matrix</a:t>
            </a:r>
            <a:endParaRPr lang="en-GB" sz="1800" b="0" dirty="0" smtClean="0">
              <a:latin typeface="+mn-lt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b="0" dirty="0" smtClean="0">
                <a:latin typeface="+mn-lt"/>
                <a:cs typeface="Arial" pitchFamily="34" charset="0"/>
              </a:rPr>
              <a:t> Launch preparation </a:t>
            </a:r>
            <a:r>
              <a:rPr lang="en-GB" sz="1800" b="0" dirty="0" err="1" smtClean="0">
                <a:latin typeface="+mn-lt"/>
                <a:cs typeface="Arial" pitchFamily="34" charset="0"/>
              </a:rPr>
              <a:t>Metop</a:t>
            </a:r>
            <a:r>
              <a:rPr lang="en-GB" sz="1800" b="0" dirty="0" smtClean="0">
                <a:latin typeface="+mn-lt"/>
                <a:cs typeface="Arial" pitchFamily="34" charset="0"/>
              </a:rPr>
              <a:t>-B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SIOV and Cal/Val commissioning phase planning started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b="0" dirty="0" smtClean="0">
                <a:latin typeface="+mn-lt"/>
                <a:cs typeface="Arial" pitchFamily="34" charset="0"/>
              </a:rPr>
              <a:t> Exploitation of additional PMD data for aerosol and ozone retrievals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1800" b="0" dirty="0" smtClean="0">
                <a:latin typeface="+mn-lt"/>
                <a:cs typeface="Arial" pitchFamily="34" charset="0"/>
              </a:rPr>
              <a:t> </a:t>
            </a: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PMD calibration: evaluation by KNMI (</a:t>
            </a:r>
            <a:r>
              <a:rPr lang="en-GB" sz="1800" b="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Tilstra</a:t>
            </a: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et al.)</a:t>
            </a:r>
          </a:p>
          <a:p>
            <a:pPr marL="623888" lvl="1" indent="-166688" algn="l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Investigations at EUM on applying Stokes fraction correction scheme for radiometric calibration of PMD </a:t>
            </a:r>
          </a:p>
          <a:p>
            <a:pPr marL="623888" lvl="1" indent="-166688" algn="l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Start of multi-sensor (GOME-2, AVHRR, IASI) aerosol retrieval development work at EUMETSAT (</a:t>
            </a:r>
            <a:r>
              <a:rPr lang="en-GB" sz="1800" b="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Grzegorski</a:t>
            </a: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, </a:t>
            </a:r>
            <a:r>
              <a:rPr lang="en-GB" sz="1800" b="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Poli</a:t>
            </a: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)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b="0" dirty="0" smtClean="0">
                <a:latin typeface="+mn-lt"/>
                <a:cs typeface="Arial" pitchFamily="34" charset="0"/>
              </a:rPr>
              <a:t> Stray-light investigations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V-</a:t>
            </a:r>
            <a:r>
              <a:rPr lang="en-GB" sz="1800" b="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Lidort</a:t>
            </a: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has been implemented at EUMETSAT</a:t>
            </a:r>
            <a:endParaRPr lang="en-GB" sz="1800" b="0" dirty="0" smtClean="0">
              <a:latin typeface="+mn-lt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b="0" dirty="0" smtClean="0">
                <a:latin typeface="+mn-lt"/>
                <a:cs typeface="Arial" pitchFamily="34" charset="0"/>
              </a:rPr>
              <a:t> Etalon correction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1800" b="0" dirty="0" smtClean="0">
                <a:latin typeface="+mn-lt"/>
                <a:cs typeface="Arial" pitchFamily="34" charset="0"/>
              </a:rPr>
              <a:t> </a:t>
            </a:r>
            <a:r>
              <a:rPr lang="en-GB" sz="1800" b="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Evaluation of the accuracy of the ETALON correction especially after 2nd throughput test – seems to be good</a:t>
            </a:r>
          </a:p>
          <a:p>
            <a:pPr lvl="1" algn="l">
              <a:buFont typeface="Arial" pitchFamily="34" charset="0"/>
              <a:buChar char="•"/>
            </a:pPr>
            <a:endParaRPr lang="en-GB" sz="1800" b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6936" y="3284984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end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136576" y="3284984"/>
            <a:ext cx="2160240" cy="86409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4488" y="3284984"/>
            <a:ext cx="792088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96816" y="3284984"/>
            <a:ext cx="2160240" cy="8640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57056" y="3284984"/>
            <a:ext cx="2160240" cy="864096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049344" y="3284984"/>
            <a:ext cx="1728192" cy="86409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016" y="3284984"/>
            <a:ext cx="216024" cy="86409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892" y="54075"/>
            <a:ext cx="9145588" cy="782637"/>
          </a:xfrm>
          <a:noFill/>
        </p:spPr>
        <p:txBody>
          <a:bodyPr/>
          <a:lstStyle/>
          <a:p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-B Launch / IOV / Level 1 commissioning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352600" y="3284984"/>
            <a:ext cx="216024" cy="864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09120"/>
            <a:ext cx="14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Launch 2</a:t>
            </a:r>
            <a:r>
              <a:rPr lang="en-GB" baseline="30000" dirty="0" smtClean="0"/>
              <a:t>nd</a:t>
            </a:r>
            <a:r>
              <a:rPr lang="en-GB" dirty="0" smtClean="0"/>
              <a:t> April </a:t>
            </a:r>
            <a:endParaRPr lang="en-GB" dirty="0"/>
          </a:p>
        </p:txBody>
      </p:sp>
      <p:cxnSp>
        <p:nvCxnSpPr>
          <p:cNvPr id="13" name="Straight Arrow Connector 12"/>
          <p:cNvCxnSpPr>
            <a:stCxn id="11" idx="0"/>
            <a:endCxn id="9" idx="2"/>
          </p:cNvCxnSpPr>
          <p:nvPr/>
        </p:nvCxnSpPr>
        <p:spPr bwMode="auto">
          <a:xfrm rot="16200000" flipV="1">
            <a:off x="305070" y="4096038"/>
            <a:ext cx="360040" cy="466124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0472" y="2060848"/>
            <a:ext cx="1836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First SUN </a:t>
            </a:r>
            <a:r>
              <a:rPr lang="en-GB" dirty="0" smtClean="0">
                <a:solidFill>
                  <a:srgbClr val="33CC33"/>
                </a:solidFill>
              </a:rPr>
              <a:t>L+39</a:t>
            </a:r>
            <a:r>
              <a:rPr lang="en-GB" dirty="0" smtClean="0"/>
              <a:t> 7</a:t>
            </a:r>
            <a:r>
              <a:rPr lang="en-GB" baseline="30000" dirty="0" smtClean="0"/>
              <a:t>th</a:t>
            </a:r>
            <a:r>
              <a:rPr lang="en-GB" dirty="0" smtClean="0"/>
              <a:t> May</a:t>
            </a:r>
            <a:endParaRPr lang="en-GB" dirty="0"/>
          </a:p>
        </p:txBody>
      </p:sp>
      <p:cxnSp>
        <p:nvCxnSpPr>
          <p:cNvPr id="17" name="Straight Arrow Connector 16"/>
          <p:cNvCxnSpPr>
            <a:stCxn id="16" idx="2"/>
            <a:endCxn id="10" idx="0"/>
          </p:cNvCxnSpPr>
          <p:nvPr/>
        </p:nvCxnSpPr>
        <p:spPr bwMode="auto">
          <a:xfrm rot="16200000" flipH="1">
            <a:off x="969913" y="2794284"/>
            <a:ext cx="639361" cy="342038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1676636" y="3284984"/>
            <a:ext cx="216024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0592" y="450912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Monthly CAL sequence </a:t>
            </a:r>
            <a:r>
              <a:rPr lang="en-GB" dirty="0" smtClean="0">
                <a:solidFill>
                  <a:srgbClr val="33CC33"/>
                </a:solidFill>
              </a:rPr>
              <a:t>L+41 </a:t>
            </a:r>
          </a:p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May</a:t>
            </a:r>
            <a:endParaRPr lang="en-GB" dirty="0"/>
          </a:p>
        </p:txBody>
      </p:sp>
      <p:cxnSp>
        <p:nvCxnSpPr>
          <p:cNvPr id="23" name="Straight Arrow Connector 22"/>
          <p:cNvCxnSpPr>
            <a:stCxn id="22" idx="0"/>
            <a:endCxn id="21" idx="2"/>
          </p:cNvCxnSpPr>
          <p:nvPr/>
        </p:nvCxnSpPr>
        <p:spPr bwMode="auto">
          <a:xfrm rot="16200000" flipV="1">
            <a:off x="1946666" y="3987062"/>
            <a:ext cx="360040" cy="684076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2108684" y="3284984"/>
            <a:ext cx="216024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4688" y="206084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Monthly CAL sequence </a:t>
            </a:r>
            <a:r>
              <a:rPr lang="en-GB" dirty="0" smtClean="0">
                <a:solidFill>
                  <a:srgbClr val="33CC33"/>
                </a:solidFill>
              </a:rPr>
              <a:t>L+48</a:t>
            </a:r>
            <a:r>
              <a:rPr lang="en-GB" dirty="0" smtClean="0"/>
              <a:t> </a:t>
            </a:r>
          </a:p>
          <a:p>
            <a:r>
              <a:rPr lang="en-GB" dirty="0" smtClean="0"/>
              <a:t>16</a:t>
            </a:r>
            <a:r>
              <a:rPr lang="en-GB" baseline="30000" dirty="0" smtClean="0"/>
              <a:t>th</a:t>
            </a:r>
            <a:r>
              <a:rPr lang="en-GB" dirty="0" smtClean="0"/>
              <a:t> May</a:t>
            </a:r>
            <a:endParaRPr lang="en-GB" dirty="0"/>
          </a:p>
        </p:txBody>
      </p:sp>
      <p:cxnSp>
        <p:nvCxnSpPr>
          <p:cNvPr id="29" name="Straight Arrow Connector 28"/>
          <p:cNvCxnSpPr>
            <a:stCxn id="28" idx="2"/>
            <a:endCxn id="27" idx="0"/>
          </p:cNvCxnSpPr>
          <p:nvPr/>
        </p:nvCxnSpPr>
        <p:spPr bwMode="auto">
          <a:xfrm rot="5400000">
            <a:off x="2578189" y="2530352"/>
            <a:ext cx="393139" cy="1116124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992560" y="2708920"/>
            <a:ext cx="2880320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128464" y="1340768"/>
            <a:ext cx="2304256" cy="28803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SIOV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2432720" y="1340768"/>
            <a:ext cx="5184576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Level 1B C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ommissioning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8049344" y="1340768"/>
            <a:ext cx="1728192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ommissioning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rot="5400000">
            <a:off x="6213140" y="2744924"/>
            <a:ext cx="2808312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7617296" y="1700808"/>
            <a:ext cx="2160240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itchFamily="34" charset="0"/>
                <a:cs typeface="Arial" pitchFamily="34" charset="0"/>
              </a:rPr>
              <a:t>Pre-operational 1B data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rot="5400000">
            <a:off x="8373380" y="2744924"/>
            <a:ext cx="2808312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097016" y="4509120"/>
            <a:ext cx="2682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 of release of data to ops users / beta users (on request)</a:t>
            </a:r>
          </a:p>
          <a:p>
            <a:r>
              <a:rPr lang="en-GB" dirty="0" smtClean="0">
                <a:solidFill>
                  <a:srgbClr val="33CC33"/>
                </a:solidFill>
              </a:rPr>
              <a:t>August</a:t>
            </a:r>
            <a:endParaRPr lang="en-GB" dirty="0">
              <a:solidFill>
                <a:srgbClr val="33CC33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072" y="4509120"/>
            <a:ext cx="2106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 of release of data to all users</a:t>
            </a:r>
          </a:p>
          <a:p>
            <a:r>
              <a:rPr lang="en-GB" dirty="0" smtClean="0">
                <a:solidFill>
                  <a:srgbClr val="33CC33"/>
                </a:solidFill>
              </a:rPr>
              <a:t>End December</a:t>
            </a:r>
            <a:endParaRPr lang="en-GB" dirty="0">
              <a:solidFill>
                <a:srgbClr val="33CC33"/>
              </a:solidFill>
            </a:endParaRPr>
          </a:p>
        </p:txBody>
      </p:sp>
      <p:cxnSp>
        <p:nvCxnSpPr>
          <p:cNvPr id="49" name="Straight Arrow Connector 48"/>
          <p:cNvCxnSpPr>
            <a:stCxn id="46" idx="0"/>
          </p:cNvCxnSpPr>
          <p:nvPr/>
        </p:nvCxnSpPr>
        <p:spPr bwMode="auto">
          <a:xfrm rot="5400000" flipH="1" flipV="1">
            <a:off x="6847770" y="3739594"/>
            <a:ext cx="360040" cy="1179012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>
            <a:stCxn id="47" idx="0"/>
          </p:cNvCxnSpPr>
          <p:nvPr/>
        </p:nvCxnSpPr>
        <p:spPr bwMode="auto">
          <a:xfrm rot="5400000" flipH="1" flipV="1">
            <a:off x="9084340" y="3861048"/>
            <a:ext cx="360040" cy="936104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Rectangle 52"/>
          <p:cNvSpPr/>
          <p:nvPr/>
        </p:nvSpPr>
        <p:spPr bwMode="auto">
          <a:xfrm>
            <a:off x="1136576" y="5877272"/>
            <a:ext cx="2160240" cy="28803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14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May</a:t>
            </a: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344488" y="5877272"/>
            <a:ext cx="792088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April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3296816" y="5877272"/>
            <a:ext cx="2160240" cy="2880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14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June</a:t>
            </a: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5457056" y="5877272"/>
            <a:ext cx="2160240" cy="288032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14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July</a:t>
            </a: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8049344" y="5877272"/>
            <a:ext cx="1728192" cy="288032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14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December</a:t>
            </a: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2876" y="620689"/>
            <a:ext cx="9288636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GOME-2 FM2 (for </a:t>
            </a:r>
            <a:r>
              <a:rPr lang="en-GB" sz="2800" b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-B) Delta-Calibration</a:t>
            </a:r>
            <a:endParaRPr lang="en-GB" sz="2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1340768"/>
            <a:ext cx="92170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 algn="l"/>
            <a:r>
              <a:rPr lang="en-GB" sz="2400" b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Slit Function</a:t>
            </a:r>
          </a:p>
          <a:p>
            <a:pPr lvl="1" indent="442913" algn="l">
              <a:buFont typeface="Arial" pitchFamily="34" charset="0"/>
              <a:buChar char="•"/>
            </a:pP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Slit function FWHM has changed by up to 20% in some 	channels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Predominantly FWHM not shape(?) but TBC but detailed 	analysis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Not a problem if stable and well characterised but is this a 	stable change?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Investigations suggest an on-ground to in-flight change in 	GOME-2 FM3 on </a:t>
            </a:r>
            <a:r>
              <a:rPr lang="en-GB" sz="2400" b="0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Metop</a:t>
            </a: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-A plus long-term changes</a:t>
            </a:r>
          </a:p>
          <a:p>
            <a:pPr lvl="1" indent="442913" algn="l">
              <a:buFont typeface="Arial" pitchFamily="34" charset="0"/>
              <a:buChar char="•"/>
            </a:pP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Possible source – small changes in thermal or mechanical 	stress on the gratings </a:t>
            </a:r>
            <a:r>
              <a:rPr lang="en-GB" sz="2400" b="0" dirty="0" smtClean="0">
                <a:solidFill>
                  <a:srgbClr val="002060"/>
                </a:solidFill>
                <a:latin typeface="+mn-lt"/>
                <a:cs typeface="Arial" pitchFamily="34" charset="0"/>
                <a:sym typeface="Symbol"/>
              </a:rPr>
              <a:t> relevant to other instruments?</a:t>
            </a:r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lvl="1" indent="442913" algn="l"/>
            <a:endParaRPr lang="en-GB" sz="2400" b="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5925" y="1484313"/>
            <a:ext cx="8915400" cy="4525962"/>
          </a:xfrm>
        </p:spPr>
        <p:txBody>
          <a:bodyPr/>
          <a:lstStyle/>
          <a:p>
            <a:r>
              <a:rPr lang="en-GB" sz="1600" smtClean="0"/>
              <a:t>Constraints</a:t>
            </a:r>
          </a:p>
          <a:p>
            <a:pPr lvl="1"/>
            <a:r>
              <a:rPr lang="en-GB" sz="1600" smtClean="0"/>
              <a:t>The orbits for all Metop satellites are essentially the same.</a:t>
            </a:r>
          </a:p>
          <a:p>
            <a:pPr lvl="1"/>
            <a:r>
              <a:rPr lang="en-GB" sz="1600" smtClean="0"/>
              <a:t>Mean Local Solar Time (MLST) of the descending node of 9:30, the same semi-major axis, inclination, eccentricity and argument of perigee. Also the tolerances for the MLST of 2 min. and for the ground track of 5 km driven by some of the payload instruments have to be the same</a:t>
            </a:r>
          </a:p>
          <a:p>
            <a:pPr lvl="1"/>
            <a:r>
              <a:rPr lang="en-GB" sz="1600" smtClean="0"/>
              <a:t>The duration of an orbit is approximately 101.4 min</a:t>
            </a:r>
          </a:p>
          <a:p>
            <a:pPr lvl="1"/>
            <a:r>
              <a:rPr lang="en-GB" sz="1600" smtClean="0"/>
              <a:t>The full repeat cycle is 29 days, after which the ground track of a given satellite is repeated</a:t>
            </a:r>
          </a:p>
          <a:p>
            <a:pPr lvl="1"/>
            <a:r>
              <a:rPr lang="en-GB" sz="1600" smtClean="0"/>
              <a:t>Within these orbit-related constraints, flexibility exists for the relative separation in time of the Metop satellites, i.e. the phasing. </a:t>
            </a:r>
          </a:p>
          <a:p>
            <a:pPr lvl="1"/>
            <a:r>
              <a:rPr lang="en-GB" sz="1600" smtClean="0"/>
              <a:t>The phasing translates into a shift of the respective ground tracks of consecutive orbits by the two satellites. </a:t>
            </a:r>
          </a:p>
          <a:p>
            <a:pPr lvl="1"/>
            <a:r>
              <a:rPr lang="en-GB" sz="1600" smtClean="0"/>
              <a:t>This shift of the ground track between consecutive orbits would be maximised for a phasing by half an orbit (~ 51 min.) being about 1400 km at the equator. </a:t>
            </a:r>
          </a:p>
          <a:p>
            <a:pPr lvl="1"/>
            <a:r>
              <a:rPr lang="en-GB" sz="1600" smtClean="0"/>
              <a:t>Phasing baseline has an exact value 48.93 minutes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892" y="54075"/>
            <a:ext cx="9145588" cy="782637"/>
          </a:xfrm>
          <a:noFill/>
        </p:spPr>
        <p:txBody>
          <a:bodyPr/>
          <a:lstStyle/>
          <a:p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-A &amp; </a:t>
            </a:r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-B Tandem Operations #1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5925" y="1566863"/>
            <a:ext cx="8915400" cy="4525962"/>
          </a:xfrm>
        </p:spPr>
        <p:txBody>
          <a:bodyPr/>
          <a:lstStyle/>
          <a:p>
            <a:r>
              <a:rPr lang="en-GB" sz="1600" smtClean="0"/>
              <a:t>GOME-2 Operations </a:t>
            </a:r>
          </a:p>
          <a:p>
            <a:endParaRPr lang="en-GB" sz="1600" smtClean="0"/>
          </a:p>
          <a:p>
            <a:pPr lvl="1"/>
            <a:r>
              <a:rPr lang="en-GB" sz="1600" smtClean="0"/>
              <a:t>During tandem operations we propose to operate both GOME-2 instruments with 960km swath to reduce the ground pixel size by a factor of two whilst retaining effectively the same coverage</a:t>
            </a:r>
          </a:p>
          <a:p>
            <a:pPr lvl="1"/>
            <a:r>
              <a:rPr lang="en-GB" sz="1600" smtClean="0"/>
              <a:t>Data will be temporally separated by 48.93 mins </a:t>
            </a:r>
          </a:p>
          <a:p>
            <a:pPr lvl="1"/>
            <a:r>
              <a:rPr lang="en-GB" sz="1600" smtClean="0"/>
              <a:t>Data from both satellite/instruments will be interleaved</a:t>
            </a:r>
          </a:p>
          <a:p>
            <a:pPr lvl="1">
              <a:buFont typeface="Comic Sans MS" pitchFamily="66" charset="0"/>
              <a:buNone/>
            </a:pPr>
            <a:endParaRPr lang="en-GB" sz="1600" smtClean="0"/>
          </a:p>
          <a:p>
            <a:pPr lvl="1"/>
            <a:r>
              <a:rPr lang="en-GB" sz="1600" smtClean="0"/>
              <a:t>Operating at full 1920km swath would mean overlapping swaths</a:t>
            </a:r>
          </a:p>
          <a:p>
            <a:pPr lvl="1"/>
            <a:r>
              <a:rPr lang="en-GB" sz="1600" smtClean="0"/>
              <a:t>Could be used for dedicated cross-calibration activities?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892" y="54075"/>
            <a:ext cx="9145588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Metop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-A &amp;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Metop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-B Tandem Operations #2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128464" y="0"/>
            <a:ext cx="9217025" cy="782637"/>
          </a:xfrm>
          <a:noFill/>
        </p:spPr>
        <p:txBody>
          <a:bodyPr/>
          <a:lstStyle/>
          <a:p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-A &amp; </a:t>
            </a:r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-B Tandem Operations #3 (for information  only)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601788"/>
            <a:ext cx="8555038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1775" y="857250"/>
            <a:ext cx="9520238" cy="5214938"/>
          </a:xfrm>
          <a:noFill/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28464" y="0"/>
            <a:ext cx="9217025" cy="782637"/>
          </a:xfrm>
          <a:noFill/>
        </p:spPr>
        <p:txBody>
          <a:bodyPr/>
          <a:lstStyle/>
          <a:p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-A &amp; </a:t>
            </a:r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-B Tandem Operations #4 (for information  only)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:\DESKTOP\ruedi\Documentation\GOME2\Plots\NOT960\4_GOME_CFR_FLAG_L1B_map_GOME_PCDs_focus_PFS920061228224241_20061228234153.jpg"/>
          <p:cNvPicPr>
            <a:picLocks noChangeAspect="1" noChangeArrowheads="1"/>
          </p:cNvPicPr>
          <p:nvPr/>
        </p:nvPicPr>
        <p:blipFill>
          <a:blip r:embed="rId2" cstate="print"/>
          <a:srcRect l="12083" t="11055" r="7916" b="19778"/>
          <a:stretch>
            <a:fillRect/>
          </a:stretch>
        </p:blipFill>
        <p:spPr bwMode="auto">
          <a:xfrm>
            <a:off x="166654" y="1883623"/>
            <a:ext cx="4737249" cy="3071810"/>
          </a:xfrm>
          <a:prstGeom prst="rect">
            <a:avLst/>
          </a:prstGeom>
          <a:noFill/>
        </p:spPr>
      </p:pic>
      <p:pic>
        <p:nvPicPr>
          <p:cNvPr id="45059" name="Picture 3" descr="H:\DESKTOP\ruedi\Documentation\GOME2\Plots\NOT960\4_GOME_CFR_FLAG_L1B_map_GOME_PCDs_PFS920100713235956_20100714000256.jpg"/>
          <p:cNvPicPr>
            <a:picLocks noChangeAspect="1" noChangeArrowheads="1"/>
          </p:cNvPicPr>
          <p:nvPr/>
        </p:nvPicPr>
        <p:blipFill>
          <a:blip r:embed="rId3" cstate="print"/>
          <a:srcRect l="10875" t="10444" r="7875" b="19555"/>
          <a:stretch>
            <a:fillRect/>
          </a:stretch>
        </p:blipFill>
        <p:spPr bwMode="auto">
          <a:xfrm>
            <a:off x="4953000" y="1858345"/>
            <a:ext cx="4810124" cy="31080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52604" y="1454995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 960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24921" y="1454995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 1920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9418" y="5098333"/>
            <a:ext cx="437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960 km swath, 24 across pixel, ~40x40 km2</a:t>
            </a:r>
          </a:p>
          <a:p>
            <a:pPr algn="l"/>
            <a:r>
              <a:rPr lang="en-GB" dirty="0" smtClean="0"/>
              <a:t>Total coverage:	2 days </a:t>
            </a:r>
            <a:r>
              <a:rPr lang="en-GB" dirty="0" err="1" smtClean="0"/>
              <a:t>Metop</a:t>
            </a:r>
            <a:r>
              <a:rPr lang="en-GB" dirty="0" smtClean="0"/>
              <a:t>-A/B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35764" y="5098333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1920 km swath, 24 across pixel, ~40x80 km2</a:t>
            </a:r>
          </a:p>
          <a:p>
            <a:pPr algn="l"/>
            <a:r>
              <a:rPr lang="en-GB" dirty="0" smtClean="0"/>
              <a:t>Total coverage: 	2 days </a:t>
            </a:r>
            <a:r>
              <a:rPr lang="en-GB" dirty="0" err="1" smtClean="0"/>
              <a:t>Metop</a:t>
            </a:r>
            <a:r>
              <a:rPr lang="en-GB" dirty="0" smtClean="0"/>
              <a:t>-A</a:t>
            </a:r>
          </a:p>
          <a:p>
            <a:pPr algn="l"/>
            <a:r>
              <a:rPr lang="en-GB" dirty="0"/>
              <a:t>	</a:t>
            </a:r>
            <a:r>
              <a:rPr lang="en-GB" dirty="0" smtClean="0"/>
              <a:t>	1 day </a:t>
            </a:r>
            <a:r>
              <a:rPr lang="en-GB" dirty="0" err="1" smtClean="0"/>
              <a:t>Metop</a:t>
            </a:r>
            <a:r>
              <a:rPr lang="en-GB" dirty="0" smtClean="0"/>
              <a:t>-A/B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28464" y="0"/>
            <a:ext cx="9217025" cy="782637"/>
          </a:xfrm>
          <a:noFill/>
        </p:spPr>
        <p:txBody>
          <a:bodyPr/>
          <a:lstStyle/>
          <a:p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-A &amp; </a:t>
            </a:r>
            <a:r>
              <a:rPr lang="en-GB" sz="24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400" b="0" dirty="0" smtClean="0">
                <a:latin typeface="Arial" pitchFamily="34" charset="0"/>
                <a:cs typeface="Arial" pitchFamily="34" charset="0"/>
              </a:rPr>
              <a:t>-B Tandem Operations #5 (for information  only)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0472" y="1340768"/>
            <a:ext cx="8915400" cy="4525962"/>
          </a:xfrm>
        </p:spPr>
        <p:txBody>
          <a:bodyPr/>
          <a:lstStyle/>
          <a:p>
            <a:r>
              <a:rPr lang="en-GB" sz="1800" dirty="0" smtClean="0"/>
              <a:t>Proposed Timeline</a:t>
            </a:r>
          </a:p>
          <a:p>
            <a:pPr lvl="1"/>
            <a:r>
              <a:rPr lang="en-GB" dirty="0" smtClean="0"/>
              <a:t>Launch at date “L”</a:t>
            </a:r>
          </a:p>
          <a:p>
            <a:pPr lvl="1"/>
            <a:r>
              <a:rPr lang="en-GB" dirty="0" smtClean="0"/>
              <a:t>Initial operations with a 1920km swath</a:t>
            </a:r>
          </a:p>
          <a:p>
            <a:pPr lvl="2"/>
            <a:r>
              <a:rPr lang="en-GB" dirty="0" smtClean="0"/>
              <a:t>Commissioning of </a:t>
            </a:r>
            <a:r>
              <a:rPr lang="en-GB" dirty="0" err="1" smtClean="0"/>
              <a:t>Metop</a:t>
            </a:r>
            <a:r>
              <a:rPr lang="en-GB" dirty="0" smtClean="0"/>
              <a:t>-B including initial validation of level 1b products “L+4”</a:t>
            </a:r>
          </a:p>
          <a:p>
            <a:pPr lvl="2"/>
            <a:r>
              <a:rPr lang="en-GB" dirty="0" smtClean="0"/>
              <a:t>Initial validation of level 2 products from </a:t>
            </a:r>
            <a:r>
              <a:rPr lang="en-GB" dirty="0" err="1" smtClean="0"/>
              <a:t>Metop</a:t>
            </a:r>
            <a:r>
              <a:rPr lang="en-GB" dirty="0" smtClean="0"/>
              <a:t>-B “L+6”</a:t>
            </a:r>
          </a:p>
          <a:p>
            <a:pPr lvl="2"/>
            <a:r>
              <a:rPr lang="en-GB" dirty="0" smtClean="0"/>
              <a:t>Cross-validation of </a:t>
            </a:r>
            <a:r>
              <a:rPr lang="en-GB" dirty="0" err="1" smtClean="0"/>
              <a:t>Metop</a:t>
            </a:r>
            <a:r>
              <a:rPr lang="en-GB" dirty="0" smtClean="0"/>
              <a:t>-A and </a:t>
            </a:r>
            <a:r>
              <a:rPr lang="en-GB" dirty="0" err="1" smtClean="0"/>
              <a:t>Metop</a:t>
            </a:r>
            <a:r>
              <a:rPr lang="en-GB" dirty="0" smtClean="0"/>
              <a:t>-B level 1b and level 2 data products “L+8”</a:t>
            </a:r>
          </a:p>
          <a:p>
            <a:pPr lvl="2">
              <a:buFontTx/>
              <a:buNone/>
            </a:pPr>
            <a:r>
              <a:rPr lang="en-GB" i="1" dirty="0" smtClean="0">
                <a:solidFill>
                  <a:srgbClr val="FF0000"/>
                </a:solidFill>
              </a:rPr>
              <a:t>Decision point for operation of both </a:t>
            </a:r>
            <a:r>
              <a:rPr lang="en-GB" i="1" dirty="0" err="1" smtClean="0">
                <a:solidFill>
                  <a:srgbClr val="FF0000"/>
                </a:solidFill>
              </a:rPr>
              <a:t>Metop</a:t>
            </a:r>
            <a:r>
              <a:rPr lang="en-GB" i="1" dirty="0" smtClean="0">
                <a:solidFill>
                  <a:srgbClr val="FF0000"/>
                </a:solidFill>
              </a:rPr>
              <a:t>-A and </a:t>
            </a:r>
            <a:r>
              <a:rPr lang="en-GB" i="1" dirty="0" err="1" smtClean="0">
                <a:solidFill>
                  <a:srgbClr val="FF0000"/>
                </a:solidFill>
              </a:rPr>
              <a:t>Metop</a:t>
            </a:r>
            <a:r>
              <a:rPr lang="en-GB" i="1" dirty="0" smtClean="0">
                <a:solidFill>
                  <a:srgbClr val="FF0000"/>
                </a:solidFill>
              </a:rPr>
              <a:t>-B with 960km swath</a:t>
            </a:r>
          </a:p>
          <a:p>
            <a:pPr lvl="2">
              <a:buFontTx/>
              <a:buNone/>
            </a:pPr>
            <a:endParaRPr lang="en-GB" i="1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Data from both satellite/instruments will be interleaved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Test period of </a:t>
            </a:r>
            <a:r>
              <a:rPr lang="en-GB" i="1" dirty="0" smtClean="0">
                <a:solidFill>
                  <a:srgbClr val="FF0000"/>
                </a:solidFill>
              </a:rPr>
              <a:t>two(?) months </a:t>
            </a:r>
            <a:r>
              <a:rPr lang="en-GB" dirty="0" smtClean="0">
                <a:solidFill>
                  <a:srgbClr val="002060"/>
                </a:solidFill>
              </a:rPr>
              <a:t>with a 960km swath width</a:t>
            </a:r>
          </a:p>
          <a:p>
            <a:pPr lvl="2"/>
            <a:r>
              <a:rPr lang="en-GB" dirty="0" smtClean="0">
                <a:solidFill>
                  <a:srgbClr val="002060"/>
                </a:solidFill>
              </a:rPr>
              <a:t>Validation of level 1b and 2 products from </a:t>
            </a:r>
            <a:r>
              <a:rPr lang="en-GB" dirty="0" err="1" smtClean="0">
                <a:solidFill>
                  <a:srgbClr val="002060"/>
                </a:solidFill>
              </a:rPr>
              <a:t>Metop</a:t>
            </a:r>
            <a:r>
              <a:rPr lang="en-GB" dirty="0" smtClean="0">
                <a:solidFill>
                  <a:srgbClr val="002060"/>
                </a:solidFill>
              </a:rPr>
              <a:t>-A and </a:t>
            </a:r>
            <a:r>
              <a:rPr lang="en-GB" dirty="0" err="1" smtClean="0">
                <a:solidFill>
                  <a:srgbClr val="002060"/>
                </a:solidFill>
              </a:rPr>
              <a:t>Metop</a:t>
            </a:r>
            <a:r>
              <a:rPr lang="en-GB" dirty="0" smtClean="0">
                <a:solidFill>
                  <a:srgbClr val="002060"/>
                </a:solidFill>
              </a:rPr>
              <a:t>-B with 960km swath</a:t>
            </a:r>
          </a:p>
          <a:p>
            <a:pPr lvl="2">
              <a:buFontTx/>
              <a:buNone/>
            </a:pPr>
            <a:r>
              <a:rPr lang="en-GB" i="1" dirty="0" smtClean="0">
                <a:solidFill>
                  <a:srgbClr val="FF0000"/>
                </a:solidFill>
              </a:rPr>
              <a:t>Final decision point for operation of both </a:t>
            </a:r>
            <a:r>
              <a:rPr lang="en-GB" i="1" dirty="0" err="1" smtClean="0">
                <a:solidFill>
                  <a:srgbClr val="FF0000"/>
                </a:solidFill>
              </a:rPr>
              <a:t>Metop</a:t>
            </a:r>
            <a:r>
              <a:rPr lang="en-GB" i="1" dirty="0" smtClean="0">
                <a:solidFill>
                  <a:srgbClr val="FF0000"/>
                </a:solidFill>
              </a:rPr>
              <a:t>-A and </a:t>
            </a:r>
            <a:r>
              <a:rPr lang="en-GB" i="1" dirty="0" err="1" smtClean="0">
                <a:solidFill>
                  <a:srgbClr val="FF0000"/>
                </a:solidFill>
              </a:rPr>
              <a:t>Metop</a:t>
            </a:r>
            <a:r>
              <a:rPr lang="en-GB" i="1" dirty="0" smtClean="0">
                <a:solidFill>
                  <a:srgbClr val="FF0000"/>
                </a:solidFill>
              </a:rPr>
              <a:t>-B with 960km swath</a:t>
            </a:r>
          </a:p>
          <a:p>
            <a:pPr lvl="2">
              <a:buFontTx/>
              <a:buNone/>
            </a:pPr>
            <a:endParaRPr lang="en-GB" dirty="0" smtClean="0">
              <a:solidFill>
                <a:srgbClr val="00206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28464" y="0"/>
            <a:ext cx="9217025" cy="782637"/>
          </a:xfrm>
          <a:noFill/>
        </p:spPr>
        <p:txBody>
          <a:bodyPr/>
          <a:lstStyle/>
          <a:p>
            <a:r>
              <a:rPr lang="en-GB" sz="20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-A &amp; </a:t>
            </a:r>
            <a:r>
              <a:rPr lang="en-GB" sz="2000" b="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GB" sz="2000" b="0" dirty="0" smtClean="0">
                <a:latin typeface="Arial" pitchFamily="34" charset="0"/>
                <a:cs typeface="Arial" pitchFamily="34" charset="0"/>
              </a:rPr>
              <a:t>-B Tandem Operations #6 (for information  only)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28588" y="260648"/>
            <a:ext cx="7307262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 dirty="0">
                <a:solidFill>
                  <a:schemeClr val="bg1"/>
                </a:solidFill>
                <a:latin typeface="Arial" charset="0"/>
              </a:rPr>
              <a:t>Summary degradation rate for selected wavelengths</a:t>
            </a:r>
          </a:p>
          <a:p>
            <a:pPr algn="l"/>
            <a:r>
              <a:rPr lang="en-GB" sz="1800" b="0" dirty="0">
                <a:solidFill>
                  <a:schemeClr val="bg1"/>
                </a:solidFill>
                <a:latin typeface="Arial" charset="0"/>
              </a:rPr>
              <a:t>Before 2</a:t>
            </a:r>
            <a:r>
              <a:rPr lang="en-GB" sz="1800" b="0" baseline="30000" dirty="0">
                <a:solidFill>
                  <a:schemeClr val="bg1"/>
                </a:solidFill>
                <a:latin typeface="Arial" charset="0"/>
              </a:rPr>
              <a:t>nd</a:t>
            </a:r>
            <a:r>
              <a:rPr lang="en-GB" sz="1800" b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b="0" dirty="0" smtClean="0">
                <a:solidFill>
                  <a:schemeClr val="bg1"/>
                </a:solidFill>
                <a:latin typeface="Arial" charset="0"/>
              </a:rPr>
              <a:t>throughput test (Sep. 2009)</a:t>
            </a:r>
            <a:endParaRPr lang="en-GB" sz="180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15925" y="53736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0025" y="1412875"/>
          <a:ext cx="7877494" cy="1825350"/>
        </p:xfrm>
        <a:graphic>
          <a:graphicData uri="http://schemas.openxmlformats.org/drawingml/2006/table">
            <a:tbl>
              <a:tblPr/>
              <a:tblGrid>
                <a:gridCol w="2468220"/>
                <a:gridCol w="1351936"/>
                <a:gridCol w="1352701"/>
                <a:gridCol w="1351936"/>
                <a:gridCol w="1352701"/>
              </a:tblGrid>
              <a:tr h="365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Channel (wavelength)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WLS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SMR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SLS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LED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1 @ 311 nm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-22 %/year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-18 %/year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-16 %/year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-9 %/year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5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2 @ 420 nm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-13 %/year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-11%/year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-12 %/year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-8 %/year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3 @ 541 nm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-6 %/year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-5 %/year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-7 %/year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-8 %/year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4 @ 754 nm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-6 %/year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-3 %/year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-5 %/year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Times New Roman"/>
                          <a:ea typeface="Times New Roman"/>
                        </a:rPr>
                        <a:t>-8 %/year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153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3284538"/>
            <a:ext cx="51244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6" name="TextBox 5"/>
          <p:cNvSpPr txBox="1">
            <a:spLocks noChangeArrowheads="1"/>
          </p:cNvSpPr>
          <p:nvPr/>
        </p:nvSpPr>
        <p:spPr bwMode="auto">
          <a:xfrm>
            <a:off x="273050" y="3573463"/>
            <a:ext cx="19431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 be updated with post 2</a:t>
            </a:r>
            <a:r>
              <a:rPr lang="en-GB" baseline="30000" dirty="0">
                <a:solidFill>
                  <a:srgbClr val="FF0000"/>
                </a:solidFill>
              </a:rPr>
              <a:t>nd</a:t>
            </a:r>
            <a:r>
              <a:rPr lang="en-GB" dirty="0">
                <a:solidFill>
                  <a:srgbClr val="FF0000"/>
                </a:solidFill>
              </a:rPr>
              <a:t> TTT numbers!!!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66688" y="428625"/>
            <a:ext cx="8785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000">
                <a:solidFill>
                  <a:schemeClr val="bg1"/>
                </a:solidFill>
                <a:latin typeface="BankGothic Md BT" pitchFamily="32" charset="0"/>
              </a:rPr>
              <a:t>Summary of observed degradation features (I)</a:t>
            </a:r>
          </a:p>
          <a:p>
            <a:pPr algn="l"/>
            <a:r>
              <a:rPr lang="en-GB">
                <a:solidFill>
                  <a:schemeClr val="bg1"/>
                </a:solidFill>
                <a:latin typeface="BankGothic Md BT" pitchFamily="32" charset="0"/>
              </a:rPr>
              <a:t>Long-term degradation</a:t>
            </a:r>
            <a:endParaRPr lang="en-GB" sz="1400">
              <a:solidFill>
                <a:schemeClr val="bg1"/>
              </a:solidFill>
              <a:latin typeface="BankGothic Md BT" pitchFamily="32" charset="0"/>
            </a:endParaRP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166688" y="4429125"/>
            <a:ext cx="9429750" cy="1200150"/>
          </a:xfrm>
          <a:prstGeom prst="rect">
            <a:avLst/>
          </a:prstGeom>
          <a:noFill/>
          <a:ln w="1270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GB" sz="1800" b="0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All three instruments degrade differently. However, within the current lifetime of GOME-2 (~16% loss/year in UV), GOME-1 (~7% loss/year in UV) and SCIAMACHY (~6% loss/year in UV) were degrading according to their expected mirror degradation in the UV part of the spectrum.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66688" y="1285875"/>
            <a:ext cx="575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FF0000"/>
              </a:buClr>
              <a:buFont typeface="Wingdings" pitchFamily="2" charset="2"/>
              <a:buNone/>
            </a:pPr>
            <a:r>
              <a:rPr lang="en-GB" sz="1800" b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Long-term degradation GOME-2, SCIAMACHY, GOME-1</a:t>
            </a:r>
          </a:p>
        </p:txBody>
      </p:sp>
      <p:pic>
        <p:nvPicPr>
          <p:cNvPr id="9221" name="Picture 2" descr="S:\EPS GOME2\Promo\SummaryDegradation\SCIA_LTM_median_c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785938"/>
            <a:ext cx="2903537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1785938"/>
            <a:ext cx="33813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166688" y="5572125"/>
            <a:ext cx="9429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/>
              <a:t>The estimated contribution from the scan mirror is approx. 15 to 20% for GOME-2 around 300 nm. The total degradation is 55% at 311 nm with </a:t>
            </a:r>
            <a:r>
              <a:rPr lang="en-GB" u="sng"/>
              <a:t>35 to 40% of unknown origin</a:t>
            </a:r>
            <a:r>
              <a:rPr lang="en-GB"/>
              <a:t>.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1238250" y="4071938"/>
            <a:ext cx="995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GOME-2</a:t>
            </a: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4310063" y="4071938"/>
            <a:ext cx="1423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SCIAMACHY</a:t>
            </a: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7881938" y="4071938"/>
            <a:ext cx="9953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GOME-1</a:t>
            </a:r>
          </a:p>
        </p:txBody>
      </p:sp>
      <p:pic>
        <p:nvPicPr>
          <p:cNvPr id="9227" name="Picture 12" descr="S:\EPS GOME2\Meetings\GOME-2 Tiger Team\GOME-2 Assessment Team - Meeting 4 - 02032011\R1_Jan11\307_InstrumentThroughput2D_Jan11__SMRnorm_310n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8" y="1700213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66688" y="428625"/>
            <a:ext cx="8785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2000">
                <a:solidFill>
                  <a:schemeClr val="bg1"/>
                </a:solidFill>
                <a:latin typeface="BankGothic Md BT" pitchFamily="32" charset="0"/>
              </a:rPr>
              <a:t>Summary of observed degradation features (II)</a:t>
            </a:r>
          </a:p>
          <a:p>
            <a:pPr algn="l"/>
            <a:r>
              <a:rPr lang="en-GB">
                <a:solidFill>
                  <a:schemeClr val="bg1"/>
                </a:solidFill>
                <a:latin typeface="BankGothic Md BT" pitchFamily="32" charset="0"/>
              </a:rPr>
              <a:t>Long-term degradation</a:t>
            </a:r>
            <a:endParaRPr lang="en-GB" sz="1400">
              <a:solidFill>
                <a:schemeClr val="bg1"/>
              </a:solidFill>
              <a:latin typeface="BankGothic Md BT" pitchFamily="32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44488" y="2276475"/>
            <a:ext cx="23780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FF0000"/>
              </a:buClr>
              <a:buFont typeface="Wingdings" pitchFamily="2" charset="2"/>
              <a:buNone/>
            </a:pPr>
            <a:r>
              <a:rPr lang="en-GB" sz="1800" b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Throughput Evolution</a:t>
            </a:r>
          </a:p>
          <a:p>
            <a:pPr marL="457200" indent="-457200" algn="l">
              <a:buClr>
                <a:srgbClr val="FF0000"/>
              </a:buClr>
              <a:buFont typeface="Wingdings" pitchFamily="2" charset="2"/>
              <a:buNone/>
            </a:pPr>
            <a:r>
              <a:rPr lang="en-GB" b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Comparison to GOME-1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8675" y="1628775"/>
            <a:ext cx="5791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rrowheads="1"/>
          </p:cNvPicPr>
          <p:nvPr/>
        </p:nvPicPr>
        <p:blipFill>
          <a:blip r:embed="rId2" cstate="print">
            <a:lum bright="-60000" contrast="80000"/>
          </a:blip>
          <a:srcRect/>
          <a:stretch>
            <a:fillRect/>
          </a:stretch>
        </p:blipFill>
        <p:spPr>
          <a:xfrm>
            <a:off x="228600" y="3281363"/>
            <a:ext cx="5091113" cy="3043237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048" y="0"/>
            <a:ext cx="4808984" cy="1073150"/>
          </a:xfrm>
        </p:spPr>
        <p:txBody>
          <a:bodyPr/>
          <a:lstStyle/>
          <a:p>
            <a:r>
              <a:rPr lang="en-GB" sz="2400" dirty="0" smtClean="0"/>
              <a:t>Reflectivity offset at 331 nm</a:t>
            </a:r>
            <a:br>
              <a:rPr lang="en-GB" sz="2400" dirty="0" smtClean="0"/>
            </a:br>
            <a:r>
              <a:rPr lang="en-GB" sz="1800" dirty="0" smtClean="0"/>
              <a:t>NOAA results by Larry Flynn (41</a:t>
            </a:r>
            <a:r>
              <a:rPr lang="en-GB" sz="1800" baseline="30000" dirty="0" smtClean="0"/>
              <a:t>st</a:t>
            </a:r>
            <a:r>
              <a:rPr lang="en-GB" sz="1800" dirty="0" smtClean="0"/>
              <a:t> GSAG)</a:t>
            </a:r>
            <a:endParaRPr lang="en-GB" sz="2400" dirty="0"/>
          </a:p>
        </p:txBody>
      </p:sp>
      <p:pic>
        <p:nvPicPr>
          <p:cNvPr id="4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>
            <a:lum bright="-60000" contrast="80000"/>
          </a:blip>
          <a:srcRect/>
          <a:stretch>
            <a:fillRect/>
          </a:stretch>
        </p:blipFill>
        <p:spPr>
          <a:xfrm>
            <a:off x="228600" y="174625"/>
            <a:ext cx="5091113" cy="3025775"/>
          </a:xfrm>
          <a:noFill/>
          <a:ln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42950" y="6093296"/>
            <a:ext cx="78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01072" y="1268760"/>
            <a:ext cx="2819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/>
              <a:t>Version 8 331-nm Reflectivity for a box in the Equatorial Pacific.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The unadjusted values in the top plot reach a minimum of 8% (higher than expected for the open ocean) for the Nadir scan position.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 single calibration adjustment lowers this value to 4% and also flattens out the scan dependence for West-viewing positions. The East-viewing results are not as good.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86200" y="1905000"/>
            <a:ext cx="1155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|Lat|&lt;5</a:t>
            </a:r>
          </a:p>
          <a:p>
            <a:r>
              <a:rPr lang="en-US"/>
              <a:t>Lon&lt;-100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43400" y="6093296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0472" y="404664"/>
            <a:ext cx="4953000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4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Slit function from </a:t>
            </a:r>
            <a:r>
              <a:rPr lang="en-GB" sz="2400" b="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FM2/</a:t>
            </a:r>
            <a:r>
              <a:rPr lang="en-GB" sz="2400" b="0" kern="0" dirty="0" err="1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Metop</a:t>
            </a:r>
            <a:r>
              <a:rPr lang="en-GB" sz="2400" b="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-B</a:t>
            </a:r>
            <a:r>
              <a:rPr lang="en-GB" sz="24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GB" sz="24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GB" sz="1800" b="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On-ground calibration </a:t>
            </a:r>
            <a:r>
              <a:rPr lang="en-GB" sz="1800" b="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FM2-1 </a:t>
            </a:r>
            <a:r>
              <a:rPr lang="en-GB" sz="1800" b="0" kern="0" dirty="0" err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vs</a:t>
            </a:r>
            <a:r>
              <a:rPr lang="en-GB" sz="18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 FM2-2</a:t>
            </a:r>
            <a:endParaRPr lang="en-GB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988" y="1412875"/>
            <a:ext cx="7200900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1" y="1030089"/>
            <a:ext cx="7979569" cy="527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28464" y="116632"/>
            <a:ext cx="9150350" cy="839788"/>
          </a:xfrm>
        </p:spPr>
        <p:txBody>
          <a:bodyPr/>
          <a:lstStyle/>
          <a:p>
            <a:pPr lvl="0">
              <a:defRPr/>
            </a:pPr>
            <a:r>
              <a:rPr lang="en-GB" dirty="0" smtClean="0"/>
              <a:t>FWHM FM3 from on-board spectral light source</a:t>
            </a:r>
            <a:br>
              <a:rPr lang="en-GB" dirty="0" smtClean="0"/>
            </a:br>
            <a:r>
              <a:rPr lang="en-GB" sz="1800" dirty="0" smtClean="0">
                <a:solidFill>
                  <a:srgbClr val="FFFFFF"/>
                </a:solidFill>
                <a:ea typeface="+mn-ea"/>
                <a:cs typeface="+mn-cs"/>
              </a:rPr>
              <a:t>TNO FM2 delta calibration campaign (</a:t>
            </a:r>
            <a:r>
              <a:rPr lang="en-GB" sz="1800" dirty="0" err="1" smtClean="0">
                <a:solidFill>
                  <a:srgbClr val="FFFFFF"/>
                </a:solidFill>
                <a:ea typeface="+mn-ea"/>
                <a:cs typeface="+mn-cs"/>
              </a:rPr>
              <a:t>Kenter</a:t>
            </a:r>
            <a:r>
              <a:rPr lang="en-GB" sz="1800" dirty="0" smtClean="0">
                <a:solidFill>
                  <a:srgbClr val="FFFFFF"/>
                </a:solidFill>
                <a:ea typeface="+mn-ea"/>
                <a:cs typeface="+mn-cs"/>
              </a:rPr>
              <a:t> et al.)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128464" y="116632"/>
            <a:ext cx="9150350" cy="839788"/>
          </a:xfrm>
        </p:spPr>
        <p:txBody>
          <a:bodyPr/>
          <a:lstStyle/>
          <a:p>
            <a:pPr lvl="0">
              <a:defRPr/>
            </a:pPr>
            <a:r>
              <a:rPr lang="en-GB" dirty="0" smtClean="0"/>
              <a:t>FWHM in GOME-2 solar spectra</a:t>
            </a:r>
            <a:br>
              <a:rPr lang="en-GB" dirty="0" smtClean="0"/>
            </a:br>
            <a:r>
              <a:rPr lang="en-GB" sz="1800" dirty="0" smtClean="0">
                <a:solidFill>
                  <a:srgbClr val="FFFFFF"/>
                </a:solidFill>
                <a:ea typeface="+mn-ea"/>
                <a:cs typeface="+mn-cs"/>
              </a:rPr>
              <a:t>Degradation study IUP Bremen (</a:t>
            </a:r>
            <a:r>
              <a:rPr lang="en-GB" sz="1800" dirty="0" err="1" smtClean="0">
                <a:solidFill>
                  <a:srgbClr val="FFFFFF"/>
                </a:solidFill>
                <a:ea typeface="+mn-ea"/>
                <a:cs typeface="+mn-cs"/>
              </a:rPr>
              <a:t>Dikty</a:t>
            </a:r>
            <a:r>
              <a:rPr lang="en-GB" sz="1800" dirty="0" smtClean="0">
                <a:solidFill>
                  <a:srgbClr val="FFFFFF"/>
                </a:solidFill>
                <a:ea typeface="+mn-ea"/>
                <a:cs typeface="+mn-cs"/>
              </a:rPr>
              <a:t>/Richter)</a:t>
            </a:r>
            <a:endParaRPr lang="en-GB" dirty="0" smtClean="0"/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>
          <a:xfrm>
            <a:off x="330200" y="4658320"/>
            <a:ext cx="9245600" cy="1651000"/>
          </a:xfrm>
        </p:spPr>
        <p:txBody>
          <a:bodyPr/>
          <a:lstStyle/>
          <a:p>
            <a:r>
              <a:rPr lang="en-GB" sz="1800" smtClean="0"/>
              <a:t>In calibration of GOME-2 solar spectra on Kurucz Fraunhofer atlas the FWHM (of a Gaussian slit function) is also fitted</a:t>
            </a:r>
          </a:p>
          <a:p>
            <a:r>
              <a:rPr lang="en-GB" sz="1800" smtClean="0"/>
              <a:t>FWHM changes consistently over channel 2</a:t>
            </a:r>
          </a:p>
          <a:p>
            <a:r>
              <a:rPr lang="en-GB" sz="1800" smtClean="0"/>
              <a:t>FWHM decreases over time</a:t>
            </a:r>
          </a:p>
          <a:p>
            <a:r>
              <a:rPr lang="en-GB" sz="1800" smtClean="0"/>
              <a:t>No effect of throughput test</a:t>
            </a:r>
          </a:p>
        </p:txBody>
      </p:sp>
      <p:pic>
        <p:nvPicPr>
          <p:cNvPr id="33796" name="Grafik 3" descr="gome2_bro_FWHM_su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931" y="1272184"/>
            <a:ext cx="7312554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2111904" y="1258888"/>
            <a:ext cx="302683" cy="2449512"/>
          </a:xfrm>
          <a:prstGeom prst="rect">
            <a:avLst/>
          </a:prstGeom>
          <a:solidFill>
            <a:srgbClr val="BFBFBF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3663156" y="1266826"/>
            <a:ext cx="302683" cy="2449513"/>
          </a:xfrm>
          <a:prstGeom prst="rect">
            <a:avLst/>
          </a:prstGeom>
          <a:solidFill>
            <a:srgbClr val="BFBFBF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5223008" y="1268413"/>
            <a:ext cx="302683" cy="2449512"/>
          </a:xfrm>
          <a:prstGeom prst="rect">
            <a:avLst/>
          </a:prstGeom>
          <a:solidFill>
            <a:srgbClr val="BFBFBF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6769100" y="1268413"/>
            <a:ext cx="290645" cy="2449512"/>
          </a:xfrm>
          <a:prstGeom prst="rect">
            <a:avLst/>
          </a:prstGeom>
          <a:solidFill>
            <a:srgbClr val="BFBFBF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50" y="4658320"/>
            <a:ext cx="9245600" cy="1651000"/>
          </a:xfrm>
        </p:spPr>
        <p:txBody>
          <a:bodyPr/>
          <a:lstStyle/>
          <a:p>
            <a:r>
              <a:rPr lang="en-GB" smtClean="0"/>
              <a:t>FWHM changes also in channel 3</a:t>
            </a:r>
          </a:p>
          <a:p>
            <a:r>
              <a:rPr lang="en-GB" smtClean="0"/>
              <a:t>FWHM decreases over time, but more so at shorter wavelengths</a:t>
            </a:r>
          </a:p>
          <a:p>
            <a:r>
              <a:rPr lang="en-GB" smtClean="0"/>
              <a:t>Slight effect of throughput test ?</a:t>
            </a:r>
          </a:p>
          <a:p>
            <a:endParaRPr lang="en-GB" smtClean="0"/>
          </a:p>
        </p:txBody>
      </p:sp>
      <p:pic>
        <p:nvPicPr>
          <p:cNvPr id="34820" name="Grafik 3" descr="gome2_NO2_FWHM_su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931" y="1272184"/>
            <a:ext cx="7312554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6289279" y="1268413"/>
            <a:ext cx="2017315" cy="2449512"/>
          </a:xfrm>
          <a:prstGeom prst="rect">
            <a:avLst/>
          </a:prstGeom>
          <a:solidFill>
            <a:srgbClr val="FF9966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28464" y="116632"/>
            <a:ext cx="9150350" cy="839788"/>
          </a:xfrm>
        </p:spPr>
        <p:txBody>
          <a:bodyPr/>
          <a:lstStyle/>
          <a:p>
            <a:pPr lvl="0">
              <a:defRPr/>
            </a:pPr>
            <a:r>
              <a:rPr lang="en-GB" dirty="0" smtClean="0"/>
              <a:t>FWHM in GOME-2 solar spectra</a:t>
            </a:r>
            <a:br>
              <a:rPr lang="en-GB" dirty="0" smtClean="0"/>
            </a:br>
            <a:r>
              <a:rPr lang="en-GB" sz="1800" dirty="0" smtClean="0">
                <a:solidFill>
                  <a:srgbClr val="FFFFFF"/>
                </a:solidFill>
                <a:ea typeface="+mn-ea"/>
                <a:cs typeface="+mn-cs"/>
              </a:rPr>
              <a:t>Degradation study IUP Bremen (</a:t>
            </a:r>
            <a:r>
              <a:rPr lang="en-GB" sz="1800" dirty="0" err="1" smtClean="0">
                <a:solidFill>
                  <a:srgbClr val="FFFFFF"/>
                </a:solidFill>
                <a:ea typeface="+mn-ea"/>
                <a:cs typeface="+mn-cs"/>
              </a:rPr>
              <a:t>Dikty</a:t>
            </a:r>
            <a:r>
              <a:rPr lang="en-GB" sz="1800" dirty="0" smtClean="0">
                <a:solidFill>
                  <a:srgbClr val="FFFFFF"/>
                </a:solidFill>
                <a:ea typeface="+mn-ea"/>
                <a:cs typeface="+mn-cs"/>
              </a:rPr>
              <a:t>/Richter)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3317875" y="0"/>
            <a:ext cx="3268663" cy="7938"/>
          </a:xfrm>
          <a:prstGeom prst="rect">
            <a:avLst/>
          </a:prstGeom>
          <a:solidFill>
            <a:srgbClr val="00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64" name="Picture 2" descr="S:\EPS GOME2\Meetings\TNO_DeltaCalibration\FM2-Delta\SUNconv_TNOtestFM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013" y="908050"/>
            <a:ext cx="71993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8588" y="115888"/>
            <a:ext cx="4953000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4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Slit function from </a:t>
            </a:r>
            <a:r>
              <a:rPr lang="en-GB" sz="2400" b="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FM2/</a:t>
            </a:r>
            <a:r>
              <a:rPr lang="en-GB" sz="2400" b="0" kern="0" dirty="0" err="1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Metop</a:t>
            </a:r>
            <a:r>
              <a:rPr lang="en-GB" sz="2400" b="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-B</a:t>
            </a:r>
            <a:r>
              <a:rPr lang="en-GB" sz="24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GB" sz="24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GB" sz="1800" b="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On-ground calibration </a:t>
            </a:r>
            <a:r>
              <a:rPr lang="en-GB" sz="1800" b="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FM2-1 </a:t>
            </a:r>
            <a:r>
              <a:rPr lang="en-GB" sz="1800" b="0" kern="0" dirty="0" err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vs</a:t>
            </a:r>
            <a:r>
              <a:rPr lang="en-GB" sz="1800" b="0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 FM2-2</a:t>
            </a:r>
            <a:endParaRPr lang="en-GB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32970</TotalTime>
  <Words>2287</Words>
  <Application>Microsoft Office PowerPoint</Application>
  <PresentationFormat>A4 Paper (210x297 mm)</PresentationFormat>
  <Paragraphs>380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1_EUM_template_v03</vt:lpstr>
      <vt:lpstr>Equation</vt:lpstr>
      <vt:lpstr>Key Aspects of GOME-2 Calibration   </vt:lpstr>
      <vt:lpstr>Slide 2</vt:lpstr>
      <vt:lpstr>Slide 3</vt:lpstr>
      <vt:lpstr>Slide 4</vt:lpstr>
      <vt:lpstr>Slide 5</vt:lpstr>
      <vt:lpstr>FWHM FM3 from on-board spectral light source TNO FM2 delta calibration campaign (Kenter et al.)</vt:lpstr>
      <vt:lpstr>FWHM in GOME-2 solar spectra Degradation study IUP Bremen (Dikty/Richter)</vt:lpstr>
      <vt:lpstr>FWHM in GOME-2 solar spectra Degradation study IUP Bremen (Dikty/Richter)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Open issues ...predominantly on key-data</vt:lpstr>
      <vt:lpstr>New PPF 5.?: Calibration of PMD signals Comparison FPA vs PMD for Earthshine</vt:lpstr>
      <vt:lpstr>New PPF 5.?: Calibration of PMD signals Comparison FPA vs PMD for Earthshine</vt:lpstr>
      <vt:lpstr>New PPF 5.?: Calibration of PMD signals Comparison FPA vs PMD for solar measurements</vt:lpstr>
      <vt:lpstr>AIRR (Angular dependence for Solar Measurements) Comparison between current key-data and high res. elevation angle grid</vt:lpstr>
      <vt:lpstr>Slide 32</vt:lpstr>
      <vt:lpstr>Slide 33</vt:lpstr>
      <vt:lpstr>AIRR Application of modelled AIRR (de-trended) to real data</vt:lpstr>
      <vt:lpstr>AIRR Application of modelled AIRR (de-trended) to real data</vt:lpstr>
      <vt:lpstr>Slide 36</vt:lpstr>
      <vt:lpstr>Slide 37</vt:lpstr>
      <vt:lpstr>Slide 38</vt:lpstr>
      <vt:lpstr>Metop-B Launch / IOV / Level 1 commissioning</vt:lpstr>
      <vt:lpstr>Metop-A &amp; Metop-B Tandem Operations #1</vt:lpstr>
      <vt:lpstr>Slide 41</vt:lpstr>
      <vt:lpstr>Metop-A &amp; Metop-B Tandem Operations #3 (for information  only)</vt:lpstr>
      <vt:lpstr>Metop-A &amp; Metop-B Tandem Operations #4 (for information  only)</vt:lpstr>
      <vt:lpstr>Metop-A &amp; Metop-B Tandem Operations #5 (for information  only)</vt:lpstr>
      <vt:lpstr>Metop-A &amp; Metop-B Tandem Operations #6 (for information  only)</vt:lpstr>
      <vt:lpstr>Slide 46</vt:lpstr>
      <vt:lpstr>Slide 47</vt:lpstr>
      <vt:lpstr>Slide 48</vt:lpstr>
      <vt:lpstr>Reflectivity offset at 331 nm NOAA results by Larry Flynn (41st GSAG)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EPS Programme Status</dc:title>
  <dc:creator>cohen</dc:creator>
  <cp:lastModifiedBy>Rosemary Munro</cp:lastModifiedBy>
  <cp:revision>843</cp:revision>
  <cp:lastPrinted>2004-11-02T11:26:21Z</cp:lastPrinted>
  <dcterms:created xsi:type="dcterms:W3CDTF">2002-08-27T12:43:09Z</dcterms:created>
  <dcterms:modified xsi:type="dcterms:W3CDTF">2011-06-21T10:54:13Z</dcterms:modified>
</cp:coreProperties>
</file>