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93" r:id="rId5"/>
    <p:sldId id="294" r:id="rId6"/>
    <p:sldId id="283" r:id="rId7"/>
    <p:sldId id="284" r:id="rId8"/>
    <p:sldId id="285" r:id="rId9"/>
    <p:sldId id="289" r:id="rId10"/>
    <p:sldId id="290" r:id="rId11"/>
    <p:sldId id="29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16" autoAdjust="0"/>
    <p:restoredTop sz="94622" autoAdjust="0"/>
  </p:normalViewPr>
  <p:slideViewPr>
    <p:cSldViewPr>
      <p:cViewPr varScale="1">
        <p:scale>
          <a:sx n="121" d="100"/>
          <a:sy n="121" d="100"/>
        </p:scale>
        <p:origin x="-5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DD2E7-5C10-4692-A9DB-E21023EF0FEA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A0B8D-32D7-41D9-A51D-167EC0ED0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 on NOAA Satellite Measurements of Total Ozone and Ozone Profiles </a:t>
            </a:r>
          </a:p>
          <a:p>
            <a:r>
              <a:rPr lang="en-US" dirty="0" smtClean="0"/>
              <a:t>Total Ozone and GEOSS; Paths forward for Total Ozone ECVs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0B8D-32D7-41D9-A51D-167EC0ED06D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C48E9-81AE-467B-A60B-89D834E1108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Updated schematic from Scott Asbury.</a:t>
            </a:r>
          </a:p>
          <a:p>
            <a:pPr eaLnBrk="1" hangingPunct="1"/>
            <a:r>
              <a:rPr lang="en-US" smtClean="0"/>
              <a:t>Some changes in numbers (2.23 degrees to 1.9 degrees) and position of components.</a:t>
            </a:r>
          </a:p>
          <a:p>
            <a:pPr eaLnBrk="1" hangingPunct="1"/>
            <a:r>
              <a:rPr lang="en-US" smtClean="0"/>
              <a:t>Old instrument picture.</a:t>
            </a:r>
          </a:p>
          <a:p>
            <a:pPr eaLnBrk="1" hangingPunct="1"/>
            <a:r>
              <a:rPr lang="en-US" smtClean="0"/>
              <a:t>Heritage instruments are providing product development, and algorithm and application testing.</a:t>
            </a:r>
          </a:p>
          <a:p>
            <a:pPr eaLnBrk="1" hangingPunct="1"/>
            <a:r>
              <a:rPr lang="en-US" smtClean="0"/>
              <a:t>For example, SAGE III limb measurements pointing</a:t>
            </a:r>
          </a:p>
          <a:p>
            <a:pPr eaLnBrk="1" hangingPunct="1"/>
            <a:r>
              <a:rPr lang="en-US" smtClean="0"/>
              <a:t>For example, OMI Products into assimilation systems</a:t>
            </a:r>
          </a:p>
          <a:p>
            <a:pPr eaLnBrk="1" hangingPunct="1"/>
            <a:r>
              <a:rPr lang="en-US" smtClean="0"/>
              <a:t>CCD		Charge-Coupled Device</a:t>
            </a:r>
          </a:p>
          <a:p>
            <a:pPr eaLnBrk="1" hangingPunct="1"/>
            <a:r>
              <a:rPr lang="en-US" smtClean="0"/>
              <a:t>TOMS		Total Ozone Mapping Spectrometer</a:t>
            </a:r>
          </a:p>
          <a:p>
            <a:pPr eaLnBrk="1" hangingPunct="1"/>
            <a:r>
              <a:rPr lang="en-US" smtClean="0"/>
              <a:t>SBUV		Solar Backscatter Ultraviolet instrument</a:t>
            </a:r>
          </a:p>
          <a:p>
            <a:pPr eaLnBrk="1" hangingPunct="1"/>
            <a:r>
              <a:rPr lang="en-US" smtClean="0"/>
              <a:t>GOME		Global Ozone Monitoring Experiment</a:t>
            </a:r>
          </a:p>
          <a:p>
            <a:pPr eaLnBrk="1" hangingPunct="1"/>
            <a:r>
              <a:rPr lang="en-US" smtClean="0"/>
              <a:t>OMI		Ozone Monitoring Instrument</a:t>
            </a:r>
          </a:p>
          <a:p>
            <a:pPr eaLnBrk="1" hangingPunct="1"/>
            <a:r>
              <a:rPr lang="en-US" smtClean="0"/>
              <a:t>SCIAMACHY	SCanning Imaging Absorption spectroMeter for Atmospheric CartograpHY</a:t>
            </a:r>
          </a:p>
          <a:p>
            <a:pPr eaLnBrk="1" hangingPunct="1"/>
            <a:r>
              <a:rPr lang="en-US" smtClean="0"/>
              <a:t>SOLSE	Shuttle Ozone Limb Sounding Experiment</a:t>
            </a:r>
          </a:p>
          <a:p>
            <a:pPr eaLnBrk="1" hangingPunct="1"/>
            <a:r>
              <a:rPr lang="en-US" smtClean="0"/>
              <a:t>LORE		Limb Ozone Retrieval Experiment</a:t>
            </a:r>
          </a:p>
          <a:p>
            <a:pPr eaLnBrk="1" hangingPunct="1"/>
            <a:r>
              <a:rPr lang="en-US" smtClean="0"/>
              <a:t>OSIRIS	Optical Spectrograph and InfraRed Imager System</a:t>
            </a:r>
          </a:p>
          <a:p>
            <a:pPr eaLnBrk="1" hangingPunct="1"/>
            <a:r>
              <a:rPr lang="en-US" smtClean="0"/>
              <a:t>SAGE		Stratospheric Aerosol and Gas Experiment</a:t>
            </a:r>
          </a:p>
          <a:p>
            <a:pPr eaLnBrk="1" hangingPunct="1"/>
            <a:r>
              <a:rPr lang="en-US" smtClean="0"/>
              <a:t>OMPS`	Ozone Mapping and Profiler Suite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6EF9-5D38-4DFF-89BA-6275FEA9AFD9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7223-A553-48FC-9562-5C6949398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6EF9-5D38-4DFF-89BA-6275FEA9AFD9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7223-A553-48FC-9562-5C6949398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6EF9-5D38-4DFF-89BA-6275FEA9AFD9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7223-A553-48FC-9562-5C6949398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3B636-5FB8-408E-81A1-F3E54136C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6EF9-5D38-4DFF-89BA-6275FEA9AFD9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7223-A553-48FC-9562-5C6949398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6EF9-5D38-4DFF-89BA-6275FEA9AFD9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7223-A553-48FC-9562-5C6949398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6EF9-5D38-4DFF-89BA-6275FEA9AFD9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7223-A553-48FC-9562-5C6949398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6EF9-5D38-4DFF-89BA-6275FEA9AFD9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7223-A553-48FC-9562-5C6949398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6EF9-5D38-4DFF-89BA-6275FEA9AFD9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7223-A553-48FC-9562-5C6949398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6EF9-5D38-4DFF-89BA-6275FEA9AFD9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7223-A553-48FC-9562-5C6949398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6EF9-5D38-4DFF-89BA-6275FEA9AFD9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7223-A553-48FC-9562-5C6949398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6EF9-5D38-4DFF-89BA-6275FEA9AFD9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7223-A553-48FC-9562-5C6949398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36EF9-5D38-4DFF-89BA-6275FEA9AFD9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7223-A553-48FC-9562-5C6949398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Report on NOAA and Satellite Measurements of Total Ozone and Ozone Profiles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L. Flynn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(with contributions from many)</a:t>
            </a: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NOAA/NESDIS/STAR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June 21-22 ACC-7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Columbia MD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SBUV/2 + HIRS Polar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30384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4762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62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4762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Internal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287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Continuing V8 Profile/Total Ozone processing and reprocessing of NOAA-16, -17, -18, -19 SBUV/2</a:t>
            </a:r>
          </a:p>
          <a:p>
            <a:r>
              <a:rPr lang="en-US" dirty="0" smtClean="0"/>
              <a:t>Continuing NRT V8 Total Ozone processing of </a:t>
            </a:r>
            <a:r>
              <a:rPr lang="en-US" dirty="0" err="1" smtClean="0"/>
              <a:t>Metop</a:t>
            </a:r>
            <a:r>
              <a:rPr lang="en-US" dirty="0" smtClean="0"/>
              <a:t>-A GOME-2 (No current reprocessing.)</a:t>
            </a:r>
          </a:p>
          <a:p>
            <a:r>
              <a:rPr lang="en-US" dirty="0" smtClean="0"/>
              <a:t>Preparing for NRT and Cal/Val for OMPS  on NPP (Launch 10/2011)</a:t>
            </a:r>
          </a:p>
          <a:p>
            <a:r>
              <a:rPr lang="en-US" dirty="0" smtClean="0"/>
              <a:t>Developing V8 Profile/Total Ozone reprocessing for NPP OMPS (Launch October 2011)</a:t>
            </a:r>
          </a:p>
          <a:p>
            <a:r>
              <a:rPr lang="en-US" dirty="0" smtClean="0"/>
              <a:t>ICVS Monitoring under Products Demonstration at</a:t>
            </a:r>
          </a:p>
          <a:p>
            <a:pPr lvl="1"/>
            <a:r>
              <a:rPr lang="en-US" dirty="0" smtClean="0"/>
              <a:t>http://www.star.nesdis.noaa.gov/smcd/spb/icvs/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External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Working with NASA/GSFC on V8 SBUV(/2) CDR</a:t>
            </a:r>
          </a:p>
          <a:p>
            <a:r>
              <a:rPr lang="en-US" dirty="0" smtClean="0"/>
              <a:t>Working with CMA on V8 for FY-3A &amp; -3B TOU &amp; SBUS</a:t>
            </a:r>
          </a:p>
          <a:p>
            <a:r>
              <a:rPr lang="en-US" dirty="0" smtClean="0"/>
              <a:t>Working with </a:t>
            </a:r>
            <a:r>
              <a:rPr lang="en-US" dirty="0" err="1" smtClean="0"/>
              <a:t>EuMetSat</a:t>
            </a:r>
            <a:r>
              <a:rPr lang="en-US" dirty="0" smtClean="0"/>
              <a:t> &amp; O3SAF on GOME-2</a:t>
            </a:r>
          </a:p>
          <a:p>
            <a:r>
              <a:rPr lang="en-US" dirty="0" smtClean="0"/>
              <a:t>Working with NASA, KNMI and FMI on OMI</a:t>
            </a:r>
          </a:p>
          <a:p>
            <a:r>
              <a:rPr lang="en-US" dirty="0" smtClean="0"/>
              <a:t>Working with NASA NPP ST on OMPS Limb Profiler</a:t>
            </a:r>
          </a:p>
          <a:p>
            <a:r>
              <a:rPr lang="en-US" dirty="0" smtClean="0"/>
              <a:t>Provide data and consult on SBUV/2 results for 2000-2010 comparisons to European satellite measurement ozone profiles</a:t>
            </a:r>
          </a:p>
          <a:p>
            <a:r>
              <a:rPr lang="en-US" dirty="0" smtClean="0"/>
              <a:t>Various GSICS activities</a:t>
            </a:r>
          </a:p>
          <a:p>
            <a:pPr>
              <a:buNone/>
            </a:pPr>
            <a:r>
              <a:rPr lang="en-US" dirty="0" smtClean="0"/>
              <a:t>https://gsics.nesdis.noaa.gov/wiki/Home</a:t>
            </a:r>
          </a:p>
          <a:p>
            <a:r>
              <a:rPr lang="en-US" dirty="0" smtClean="0"/>
              <a:t>Daily Ozone Maps at EC</a:t>
            </a:r>
          </a:p>
          <a:p>
            <a:pPr>
              <a:buNone/>
            </a:pPr>
            <a:r>
              <a:rPr lang="en-US" dirty="0" smtClean="0"/>
              <a:t>http://exp-studies.tor.ec.gc.ca/cgi-bin/clf2/dailyMaps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1"/>
            <a:ext cx="4572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OMPS Instrument Design NPP Launch October 2011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962525" y="3571875"/>
          <a:ext cx="3935413" cy="2963863"/>
        </p:xfrm>
        <a:graphic>
          <a:graphicData uri="http://schemas.openxmlformats.org/presentationml/2006/ole">
            <p:oleObj spid="_x0000_s4098" r:id="rId4" imgW="6562800" imgH="4943520" progId="">
              <p:embed/>
            </p:oleObj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4738688" cy="5213350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Times New Roman" pitchFamily="18" charset="0"/>
              </a:rPr>
              <a:t>Total Ozone </a:t>
            </a:r>
            <a:r>
              <a:rPr lang="en-US" sz="2000" b="1" dirty="0" err="1" smtClean="0">
                <a:latin typeface="Times New Roman" pitchFamily="18" charset="0"/>
              </a:rPr>
              <a:t>Mapper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Times New Roman" pitchFamily="18" charset="0"/>
              </a:rPr>
              <a:t>UV Backscatter, grating spectrometer, 2-D CCD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Times New Roman" pitchFamily="18" charset="0"/>
              </a:rPr>
              <a:t>TOMS, SBUV(/2), GOME(-2), OMI, SCIAMACHY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Times New Roman" pitchFamily="18" charset="0"/>
              </a:rPr>
              <a:t>110 deg. cross track, 300 to 380 nm spectral, 1.1nm FWHM </a:t>
            </a:r>
            <a:r>
              <a:rPr lang="en-US" sz="1600" b="1" dirty="0" err="1" smtClean="0">
                <a:latin typeface="Times New Roman" pitchFamily="18" charset="0"/>
              </a:rPr>
              <a:t>bandpass</a:t>
            </a:r>
            <a:endParaRPr lang="en-US" sz="1600" b="1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sz="1600" b="1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Times New Roman" pitchFamily="18" charset="0"/>
              </a:rPr>
              <a:t>Nadir Profiler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Times New Roman" pitchFamily="18" charset="0"/>
              </a:rPr>
              <a:t>UV Backscatter, grating spectrometer, 2-D CCD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Times New Roman" pitchFamily="18" charset="0"/>
              </a:rPr>
              <a:t>SBUV(/2), GOME(-2), SCIAMACHY, OMI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Times New Roman" pitchFamily="18" charset="0"/>
              </a:rPr>
              <a:t>Nadir view, 250 km cross track, 270 to 310 nm spectral, 1.1 nm FWHM </a:t>
            </a:r>
            <a:r>
              <a:rPr lang="en-US" sz="1600" b="1" dirty="0" err="1" smtClean="0">
                <a:latin typeface="Times New Roman" pitchFamily="18" charset="0"/>
              </a:rPr>
              <a:t>bandpass</a:t>
            </a:r>
            <a:endParaRPr lang="en-US" sz="1600" b="1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sz="1600" b="1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Times New Roman" pitchFamily="18" charset="0"/>
              </a:rPr>
              <a:t>Limb Profiler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Times New Roman" pitchFamily="18" charset="0"/>
              </a:rPr>
              <a:t>UV/Visible Limb Scatter, prism, 2-D CCD array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Times New Roman" pitchFamily="18" charset="0"/>
              </a:rPr>
              <a:t>SOLSE/LORE, OSIRIS, SAGE III, SCIAMACHY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Times New Roman" pitchFamily="18" charset="0"/>
              </a:rPr>
              <a:t>Three 100-KM vertical slits, 290 to 1000 nm spectral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1600" b="1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</a:rPr>
              <a:t>The calibration concept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</a:rPr>
              <a:t>uses working and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</a:rPr>
              <a:t>reference solar diffusers.</a:t>
            </a:r>
          </a:p>
        </p:txBody>
      </p:sp>
      <p:pic>
        <p:nvPicPr>
          <p:cNvPr id="1029" name="Picture 5" descr="A9041_004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2175" y="0"/>
            <a:ext cx="4441825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1"/>
          <p:cNvGrpSpPr/>
          <p:nvPr/>
        </p:nvGrpSpPr>
        <p:grpSpPr>
          <a:xfrm>
            <a:off x="2819400" y="5404876"/>
            <a:ext cx="1902657" cy="1376924"/>
            <a:chOff x="2819400" y="5404876"/>
            <a:chExt cx="1902657" cy="1376924"/>
          </a:xfrm>
        </p:grpSpPr>
        <p:sp>
          <p:nvSpPr>
            <p:cNvPr id="7" name="AutoShape 4"/>
            <p:cNvSpPr>
              <a:spLocks noChangeAspect="1" noChangeArrowheads="1"/>
            </p:cNvSpPr>
            <p:nvPr/>
          </p:nvSpPr>
          <p:spPr bwMode="auto">
            <a:xfrm flipV="1">
              <a:off x="4206284" y="5564913"/>
              <a:ext cx="312963" cy="202311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8" name="Line 5"/>
            <p:cNvSpPr>
              <a:spLocks noChangeAspect="1" noChangeShapeType="1"/>
            </p:cNvSpPr>
            <p:nvPr/>
          </p:nvSpPr>
          <p:spPr bwMode="auto">
            <a:xfrm>
              <a:off x="4206284" y="5564913"/>
              <a:ext cx="312963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9" name="AutoShape 6"/>
            <p:cNvSpPr>
              <a:spLocks noChangeAspect="1" noChangeArrowheads="1"/>
            </p:cNvSpPr>
            <p:nvPr/>
          </p:nvSpPr>
          <p:spPr bwMode="auto">
            <a:xfrm rot="1928642" flipV="1">
              <a:off x="3958455" y="6581754"/>
              <a:ext cx="313757" cy="20004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0" name="Line 7"/>
            <p:cNvSpPr>
              <a:spLocks noChangeAspect="1" noChangeShapeType="1"/>
            </p:cNvSpPr>
            <p:nvPr/>
          </p:nvSpPr>
          <p:spPr bwMode="auto">
            <a:xfrm rot="1928642">
              <a:off x="4011675" y="6587038"/>
              <a:ext cx="312168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" name="Line 8"/>
            <p:cNvSpPr>
              <a:spLocks noChangeAspect="1" noChangeShapeType="1"/>
            </p:cNvSpPr>
            <p:nvPr/>
          </p:nvSpPr>
          <p:spPr bwMode="auto">
            <a:xfrm>
              <a:off x="3764641" y="6127308"/>
              <a:ext cx="2843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2" name="Line 9"/>
            <p:cNvSpPr>
              <a:spLocks noChangeAspect="1" noChangeShapeType="1"/>
            </p:cNvSpPr>
            <p:nvPr/>
          </p:nvSpPr>
          <p:spPr bwMode="auto">
            <a:xfrm>
              <a:off x="4191192" y="6127308"/>
              <a:ext cx="3129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3" name="Freeform 10"/>
            <p:cNvSpPr>
              <a:spLocks noChangeAspect="1"/>
            </p:cNvSpPr>
            <p:nvPr/>
          </p:nvSpPr>
          <p:spPr bwMode="auto">
            <a:xfrm>
              <a:off x="4049008" y="5781568"/>
              <a:ext cx="142184" cy="345741"/>
            </a:xfrm>
            <a:custGeom>
              <a:avLst/>
              <a:gdLst>
                <a:gd name="T0" fmla="*/ 0 w 240"/>
                <a:gd name="T1" fmla="*/ 2147483647 h 576"/>
                <a:gd name="T2" fmla="*/ 2147483647 w 240"/>
                <a:gd name="T3" fmla="*/ 0 h 576"/>
                <a:gd name="T4" fmla="*/ 2147483647 w 240"/>
                <a:gd name="T5" fmla="*/ 2147483647 h 576"/>
                <a:gd name="T6" fmla="*/ 0 60000 65536"/>
                <a:gd name="T7" fmla="*/ 0 60000 65536"/>
                <a:gd name="T8" fmla="*/ 0 60000 65536"/>
                <a:gd name="T9" fmla="*/ 0 w 240"/>
                <a:gd name="T10" fmla="*/ 0 h 576"/>
                <a:gd name="T11" fmla="*/ 240 w 240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576">
                  <a:moveTo>
                    <a:pt x="0" y="576"/>
                  </a:moveTo>
                  <a:lnTo>
                    <a:pt x="96" y="0"/>
                  </a:lnTo>
                  <a:lnTo>
                    <a:pt x="240" y="57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4" name="Freeform 11"/>
            <p:cNvSpPr>
              <a:spLocks noChangeAspect="1"/>
            </p:cNvSpPr>
            <p:nvPr/>
          </p:nvSpPr>
          <p:spPr bwMode="auto">
            <a:xfrm>
              <a:off x="3764641" y="6119759"/>
              <a:ext cx="169985" cy="575983"/>
            </a:xfrm>
            <a:custGeom>
              <a:avLst/>
              <a:gdLst>
                <a:gd name="T0" fmla="*/ 0 w 288"/>
                <a:gd name="T1" fmla="*/ 0 h 960"/>
                <a:gd name="T2" fmla="*/ 0 w 288"/>
                <a:gd name="T3" fmla="*/ 2147483647 h 960"/>
                <a:gd name="T4" fmla="*/ 2147483647 w 288"/>
                <a:gd name="T5" fmla="*/ 2147483647 h 960"/>
                <a:gd name="T6" fmla="*/ 0 60000 65536"/>
                <a:gd name="T7" fmla="*/ 0 60000 65536"/>
                <a:gd name="T8" fmla="*/ 0 60000 65536"/>
                <a:gd name="T9" fmla="*/ 0 w 288"/>
                <a:gd name="T10" fmla="*/ 0 h 960"/>
                <a:gd name="T11" fmla="*/ 288 w 288"/>
                <a:gd name="T12" fmla="*/ 960 h 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960">
                  <a:moveTo>
                    <a:pt x="0" y="0"/>
                  </a:moveTo>
                  <a:lnTo>
                    <a:pt x="0" y="816"/>
                  </a:lnTo>
                  <a:lnTo>
                    <a:pt x="288" y="96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5" name="Oval 12"/>
            <p:cNvSpPr>
              <a:spLocks noChangeAspect="1" noChangeArrowheads="1"/>
            </p:cNvSpPr>
            <p:nvPr/>
          </p:nvSpPr>
          <p:spPr bwMode="auto">
            <a:xfrm>
              <a:off x="4573260" y="6463235"/>
              <a:ext cx="115177" cy="113989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6" name="Line 13"/>
            <p:cNvSpPr>
              <a:spLocks noChangeAspect="1" noChangeShapeType="1"/>
            </p:cNvSpPr>
            <p:nvPr/>
          </p:nvSpPr>
          <p:spPr bwMode="auto">
            <a:xfrm>
              <a:off x="2910745" y="6127308"/>
              <a:ext cx="2843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7" name="Line 14"/>
            <p:cNvSpPr>
              <a:spLocks noChangeAspect="1" noChangeShapeType="1"/>
            </p:cNvSpPr>
            <p:nvPr/>
          </p:nvSpPr>
          <p:spPr bwMode="auto">
            <a:xfrm>
              <a:off x="3338090" y="6127308"/>
              <a:ext cx="3121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8" name="Freeform 15"/>
            <p:cNvSpPr>
              <a:spLocks noChangeAspect="1"/>
            </p:cNvSpPr>
            <p:nvPr/>
          </p:nvSpPr>
          <p:spPr bwMode="auto">
            <a:xfrm>
              <a:off x="3195112" y="5781568"/>
              <a:ext cx="142978" cy="345741"/>
            </a:xfrm>
            <a:custGeom>
              <a:avLst/>
              <a:gdLst>
                <a:gd name="T0" fmla="*/ 0 w 240"/>
                <a:gd name="T1" fmla="*/ 2147483647 h 576"/>
                <a:gd name="T2" fmla="*/ 2147483647 w 240"/>
                <a:gd name="T3" fmla="*/ 0 h 576"/>
                <a:gd name="T4" fmla="*/ 2147483647 w 240"/>
                <a:gd name="T5" fmla="*/ 2147483647 h 576"/>
                <a:gd name="T6" fmla="*/ 0 60000 65536"/>
                <a:gd name="T7" fmla="*/ 0 60000 65536"/>
                <a:gd name="T8" fmla="*/ 0 60000 65536"/>
                <a:gd name="T9" fmla="*/ 0 w 240"/>
                <a:gd name="T10" fmla="*/ 0 h 576"/>
                <a:gd name="T11" fmla="*/ 240 w 240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576">
                  <a:moveTo>
                    <a:pt x="0" y="576"/>
                  </a:moveTo>
                  <a:lnTo>
                    <a:pt x="96" y="0"/>
                  </a:lnTo>
                  <a:lnTo>
                    <a:pt x="240" y="57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0" name="Oval 17"/>
            <p:cNvSpPr>
              <a:spLocks noChangeAspect="1" noChangeArrowheads="1"/>
            </p:cNvSpPr>
            <p:nvPr/>
          </p:nvSpPr>
          <p:spPr bwMode="auto">
            <a:xfrm>
              <a:off x="3168105" y="6559107"/>
              <a:ext cx="196992" cy="20231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2857527" y="6578735"/>
              <a:ext cx="240439" cy="113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latin typeface="Times New Roman" pitchFamily="18" charset="0"/>
                </a:rPr>
                <a:t>Earth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4549434" y="6657243"/>
              <a:ext cx="172623" cy="113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latin typeface="Times New Roman" pitchFamily="18" charset="0"/>
                </a:rPr>
                <a:t>Sun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3674091" y="5914429"/>
              <a:ext cx="844619" cy="100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latin typeface="Times New Roman" pitchFamily="18" charset="0"/>
                </a:rPr>
                <a:t>Entrance      Aperture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4191989" y="5404876"/>
              <a:ext cx="351411" cy="100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latin typeface="Times New Roman" pitchFamily="18" charset="0"/>
                </a:rPr>
                <a:t>Diffuser 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2819400" y="5803459"/>
              <a:ext cx="844619" cy="100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latin typeface="Times New Roman" pitchFamily="18" charset="0"/>
                </a:rPr>
                <a:t>Entrance      Aperture</a:t>
              </a: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V="1">
              <a:off x="3261041" y="6165808"/>
              <a:ext cx="0" cy="3827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med"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V="1">
              <a:off x="4115731" y="6145426"/>
              <a:ext cx="0" cy="3827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med"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rot="16200000" flipV="1">
              <a:off x="4459673" y="6406225"/>
              <a:ext cx="0" cy="2287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med"/>
            </a:ln>
          </p:spPr>
          <p:txBody>
            <a:bodyPr/>
            <a:lstStyle/>
            <a:p>
              <a:endParaRPr lang="en-US" sz="90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304800" y="838200"/>
            <a:ext cx="426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http://www.youtube.com/watch?v=LLqJdtOzFv8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63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Ozone Sensitivity of OMPS Limb Profiler 600 nm channel</a:t>
            </a:r>
            <a:endParaRPr lang="en-US" sz="2800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960" y="609600"/>
            <a:ext cx="920196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6324600"/>
            <a:ext cx="5325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Radiance change  / % Ozone change (in 1 KM Layers)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0800000">
            <a:off x="76201" y="1752600"/>
            <a:ext cx="461665" cy="266126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Altitude in KM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V8 Total Ozone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6019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Uses B-Pair (318 Ozone, 331 or 340 Reflectivity)</a:t>
            </a:r>
          </a:p>
          <a:p>
            <a:pPr lvl="1"/>
            <a:r>
              <a:rPr lang="en-US" dirty="0" smtClean="0"/>
              <a:t>Absolute Calibration of Reflectivity can be checked by vicarious means</a:t>
            </a:r>
          </a:p>
          <a:p>
            <a:pPr lvl="1"/>
            <a:r>
              <a:rPr lang="en-US" dirty="0" smtClean="0"/>
              <a:t>Absolute calibration of ozone can be checked by using D-Pair (308 and 313), and comparisons to ground-based and </a:t>
            </a:r>
            <a:r>
              <a:rPr lang="en-US" dirty="0" smtClean="0">
                <a:solidFill>
                  <a:srgbClr val="0070C0"/>
                </a:solidFill>
              </a:rPr>
              <a:t>Satellite DOAS</a:t>
            </a:r>
            <a:r>
              <a:rPr lang="en-US" dirty="0" smtClean="0"/>
              <a:t> results</a:t>
            </a:r>
          </a:p>
          <a:p>
            <a:r>
              <a:rPr lang="en-US" dirty="0" smtClean="0"/>
              <a:t>Adjustments for profile shape (A-Pair) and Aerosols</a:t>
            </a:r>
          </a:p>
          <a:p>
            <a:r>
              <a:rPr lang="en-US" dirty="0" smtClean="0"/>
              <a:t>RT Look-Up Tables use </a:t>
            </a:r>
            <a:r>
              <a:rPr lang="en-US" dirty="0" err="1" smtClean="0"/>
              <a:t>Brion-Daumont-Malicet</a:t>
            </a:r>
            <a:r>
              <a:rPr lang="en-US" dirty="0" smtClean="0"/>
              <a:t> cross sections and include Ring corrections</a:t>
            </a:r>
          </a:p>
          <a:p>
            <a:r>
              <a:rPr lang="en-US" dirty="0" smtClean="0"/>
              <a:t>Standard profiles by latitude and total ozone </a:t>
            </a:r>
          </a:p>
          <a:p>
            <a:r>
              <a:rPr lang="en-US" dirty="0" smtClean="0"/>
              <a:t>Output contains residuals, efficiencies, and sensitivities.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V8 Ozone Profile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Maximum likelihood retrieval using wavelengths from 250 to 318 nm (reflectivity from 340 nm) </a:t>
            </a:r>
          </a:p>
          <a:p>
            <a:pPr lvl="1"/>
            <a:r>
              <a:rPr lang="en-US" dirty="0" smtClean="0"/>
              <a:t>Absolute Calibration of Reflectivity channels is checked by vicarious means </a:t>
            </a:r>
          </a:p>
          <a:p>
            <a:pPr lvl="1"/>
            <a:r>
              <a:rPr lang="en-US" dirty="0" smtClean="0"/>
              <a:t>Absolute calibration of ozone is checked/validated by Ascending/Descending comparisons, ground-based comparisons, and inter-satellite no-local-time comparisons</a:t>
            </a:r>
          </a:p>
          <a:p>
            <a:r>
              <a:rPr lang="en-US" dirty="0" smtClean="0"/>
              <a:t>A Priori profiles by latitude and month (LLM)</a:t>
            </a:r>
          </a:p>
          <a:p>
            <a:r>
              <a:rPr lang="en-US" dirty="0" smtClean="0"/>
              <a:t>RT Look-Up Tables use </a:t>
            </a:r>
            <a:r>
              <a:rPr lang="en-US" dirty="0" err="1" smtClean="0"/>
              <a:t>Brion-Daumont-Malicet</a:t>
            </a:r>
            <a:r>
              <a:rPr lang="en-US" dirty="0" smtClean="0"/>
              <a:t> cross sections and include Ring corrections</a:t>
            </a:r>
          </a:p>
          <a:p>
            <a:r>
              <a:rPr lang="en-US" dirty="0" smtClean="0"/>
              <a:t>Output contains A Priori, residuals, Averaging Kernels, Measurement Contributions, and Jacobians.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71450"/>
            <a:ext cx="828675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76200"/>
            <a:ext cx="7793037" cy="6492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CN" sz="2400" b="1" dirty="0" smtClean="0">
                <a:solidFill>
                  <a:srgbClr val="0000FF"/>
                </a:solidFill>
                <a:ea typeface="黑体" pitchFamily="2" charset="-122"/>
              </a:rPr>
              <a:t>Data from FY-3A TOU for 2011 3/14</a:t>
            </a:r>
            <a:br>
              <a:rPr lang="en-US" altLang="zh-CN" sz="2400" b="1" dirty="0" smtClean="0">
                <a:solidFill>
                  <a:srgbClr val="0000FF"/>
                </a:solidFill>
                <a:ea typeface="黑体" pitchFamily="2" charset="-122"/>
              </a:rPr>
            </a:br>
            <a:r>
              <a:rPr lang="en-US" altLang="zh-CN" sz="2400" b="1" dirty="0" smtClean="0">
                <a:solidFill>
                  <a:srgbClr val="0000FF"/>
                </a:solidFill>
                <a:ea typeface="黑体" pitchFamily="2" charset="-122"/>
              </a:rPr>
              <a:t>Huang F-X and Wang W-H CMA/NSMC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0" y="17922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2" cstate="print"/>
          <a:srcRect l="12740" t="-1742" r="20580" b="1742"/>
          <a:stretch>
            <a:fillRect/>
          </a:stretch>
        </p:blipFill>
        <p:spPr bwMode="auto">
          <a:xfrm rot="10800000">
            <a:off x="990601" y="762000"/>
            <a:ext cx="695569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52296</TotalTime>
  <Words>818</Words>
  <Application>Microsoft Macintosh PowerPoint</Application>
  <PresentationFormat>On-screen Show (4:3)</PresentationFormat>
  <Paragraphs>90</Paragraphs>
  <Slides>11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Report on NOAA and Satellite Measurements of Total Ozone and Ozone Profiles</vt:lpstr>
      <vt:lpstr>Internal Activities</vt:lpstr>
      <vt:lpstr>External Interactions</vt:lpstr>
      <vt:lpstr>OMPS Instrument Design NPP Launch October 2011</vt:lpstr>
      <vt:lpstr>Ozone Sensitivity of OMPS Limb Profiler 600 nm channel</vt:lpstr>
      <vt:lpstr>V8 Total Ozone Algorithm</vt:lpstr>
      <vt:lpstr>V8 Ozone Profile Algorithm</vt:lpstr>
      <vt:lpstr>Slide 8</vt:lpstr>
      <vt:lpstr>Data from FY-3A TOU for 2011 3/14 Huang F-X and Wang W-H CMA/NSMC</vt:lpstr>
      <vt:lpstr>SBUV/2 + HIRS Polar</vt:lpstr>
      <vt:lpstr>Slide 11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lflynn</dc:creator>
  <cp:lastModifiedBy>Kathy A. Thompson</cp:lastModifiedBy>
  <cp:revision>447</cp:revision>
  <dcterms:created xsi:type="dcterms:W3CDTF">2011-06-21T20:51:35Z</dcterms:created>
  <dcterms:modified xsi:type="dcterms:W3CDTF">2011-06-21T21:03:40Z</dcterms:modified>
</cp:coreProperties>
</file>