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5" r:id="rId2"/>
    <p:sldId id="292" r:id="rId3"/>
    <p:sldId id="288" r:id="rId4"/>
    <p:sldId id="295" r:id="rId5"/>
    <p:sldId id="296" r:id="rId6"/>
    <p:sldId id="261" r:id="rId7"/>
    <p:sldId id="262" r:id="rId8"/>
    <p:sldId id="263" r:id="rId9"/>
    <p:sldId id="264" r:id="rId10"/>
    <p:sldId id="280" r:id="rId11"/>
    <p:sldId id="281" r:id="rId12"/>
    <p:sldId id="282" r:id="rId13"/>
    <p:sldId id="28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6" autoAdjust="0"/>
    <p:restoredTop sz="94622" autoAdjust="0"/>
  </p:normalViewPr>
  <p:slideViewPr>
    <p:cSldViewPr>
      <p:cViewPr varScale="1">
        <p:scale>
          <a:sx n="86" d="100"/>
          <a:sy n="86" d="100"/>
        </p:scale>
        <p:origin x="-15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CDD2E7-5C10-4692-A9DB-E21023EF0FEA}" type="datetimeFigureOut">
              <a:rPr lang="en-US" smtClean="0"/>
              <a:t>6/14/2011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7A0B8D-32D7-41D9-A51D-167EC0ED06D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CC1FA518-D4E5-4038-8759-F6077C1E762C}" type="slidenum">
              <a:rPr lang="en-US"/>
              <a:pPr/>
              <a:t>2</a:t>
            </a:fld>
            <a:endParaRPr lang="en-US"/>
          </a:p>
        </p:txBody>
      </p:sp>
      <p:sp>
        <p:nvSpPr>
          <p:cNvPr id="87043" name="Rectangle 2"/>
          <p:cNvSpPr>
            <a:spLocks noRot="1" noChangeArrowheads="1" noTextEdit="1"/>
          </p:cNvSpPr>
          <p:nvPr>
            <p:ph type="sldImg"/>
          </p:nvPr>
        </p:nvSpPr>
        <p:spPr>
          <a:xfrm>
            <a:off x="1141413" y="687388"/>
            <a:ext cx="4572000" cy="3429000"/>
          </a:xfrm>
          <a:ln/>
        </p:spPr>
      </p:sp>
      <p:sp>
        <p:nvSpPr>
          <p:cNvPr id="87044" name="Rectangle 3"/>
          <p:cNvSpPr>
            <a:spLocks noGrp="1" noChangeArrowheads="1"/>
          </p:cNvSpPr>
          <p:nvPr>
            <p:ph type="body" idx="1"/>
          </p:nvPr>
        </p:nvSpPr>
        <p:spPr>
          <a:xfrm>
            <a:off x="914400" y="4343400"/>
            <a:ext cx="5029200" cy="4113213"/>
          </a:xfrm>
          <a:noFill/>
          <a:ln/>
        </p:spPr>
        <p:txBody>
          <a:bodyPr/>
          <a:lstStyle/>
          <a:p>
            <a:pPr eaLnBrk="1" hangingPunct="1"/>
            <a:r>
              <a:rPr lang="en-US" dirty="0" smtClean="0"/>
              <a:t>Attached is a figure for the comparison of SBUV/2 V8 total ozone between the best total ozone and the D-pair total ozone. The data are from the current calibrations. Therefore, N18 shows no apparent step in Jan 2007. The seasonal variations in N16 are also less prominent. Note that N16 orbit has drifted close to terminator in 2007, the D-pair is not much useful for the soft calibration. I think it is fine to show audience how the D-pair can be used to make the soft calibration even though we have been using the profile total to make the pair adjustments. Most important, we are fortunately able to avoid using the pair comparison for time dependence in the calibration of the latest SBUV/2 instruments. </a:t>
            </a:r>
          </a:p>
          <a:p>
            <a:pPr eaLnBrk="1" hangingPunct="1"/>
            <a:r>
              <a:rPr lang="en-US" dirty="0" smtClean="0"/>
              <a:t>L.-K. Huang</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136EF9-5D38-4DFF-89BA-6275FEA9AFD9}" type="datetimeFigureOut">
              <a:rPr lang="en-US" smtClean="0"/>
              <a:pPr/>
              <a:t>6/2/2011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897223-A553-48FC-9562-5C694939874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136EF9-5D38-4DFF-89BA-6275FEA9AFD9}" type="datetimeFigureOut">
              <a:rPr lang="en-US" smtClean="0"/>
              <a:pPr/>
              <a:t>6/2/2011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897223-A553-48FC-9562-5C69493987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136EF9-5D38-4DFF-89BA-6275FEA9AFD9}" type="datetimeFigureOut">
              <a:rPr lang="en-US" smtClean="0"/>
              <a:pPr/>
              <a:t>6/2/2011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897223-A553-48FC-9562-5C69493987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136EF9-5D38-4DFF-89BA-6275FEA9AFD9}" type="datetimeFigureOut">
              <a:rPr lang="en-US" smtClean="0"/>
              <a:pPr/>
              <a:t>6/2/2011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897223-A553-48FC-9562-5C694939874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136EF9-5D38-4DFF-89BA-6275FEA9AFD9}" type="datetimeFigureOut">
              <a:rPr lang="en-US" smtClean="0"/>
              <a:pPr/>
              <a:t>6/2/2011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897223-A553-48FC-9562-5C694939874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136EF9-5D38-4DFF-89BA-6275FEA9AFD9}" type="datetimeFigureOut">
              <a:rPr lang="en-US" smtClean="0"/>
              <a:pPr/>
              <a:t>6/2/2011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897223-A553-48FC-9562-5C694939874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136EF9-5D38-4DFF-89BA-6275FEA9AFD9}" type="datetimeFigureOut">
              <a:rPr lang="en-US" smtClean="0"/>
              <a:pPr/>
              <a:t>6/2/2011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897223-A553-48FC-9562-5C694939874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136EF9-5D38-4DFF-89BA-6275FEA9AFD9}" type="datetimeFigureOut">
              <a:rPr lang="en-US" smtClean="0"/>
              <a:pPr/>
              <a:t>6/2/2011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897223-A553-48FC-9562-5C694939874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136EF9-5D38-4DFF-89BA-6275FEA9AFD9}" type="datetimeFigureOut">
              <a:rPr lang="en-US" smtClean="0"/>
              <a:pPr/>
              <a:t>6/2/2011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897223-A553-48FC-9562-5C694939874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136EF9-5D38-4DFF-89BA-6275FEA9AFD9}" type="datetimeFigureOut">
              <a:rPr lang="en-US" smtClean="0"/>
              <a:pPr/>
              <a:t>6/2/2011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897223-A553-48FC-9562-5C694939874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136EF9-5D38-4DFF-89BA-6275FEA9AFD9}" type="datetimeFigureOut">
              <a:rPr lang="en-US" smtClean="0"/>
              <a:pPr/>
              <a:t>6/2/2011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897223-A553-48FC-9562-5C694939874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136EF9-5D38-4DFF-89BA-6275FEA9AFD9}" type="datetimeFigureOut">
              <a:rPr lang="en-US" smtClean="0"/>
              <a:pPr/>
              <a:t>6/2/2011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897223-A553-48FC-9562-5C694939874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Autofit/>
          </a:bodyPr>
          <a:lstStyle/>
          <a:p>
            <a:r>
              <a:rPr lang="en-US" sz="3600" dirty="0" smtClean="0"/>
              <a:t>Total Ozone and GEOSS; Paths forward for Total Ozone ECVs</a:t>
            </a:r>
            <a:endParaRPr lang="en-US" sz="3600" dirty="0"/>
          </a:p>
        </p:txBody>
      </p:sp>
      <p:sp>
        <p:nvSpPr>
          <p:cNvPr id="3" name="Content Placeholder 2"/>
          <p:cNvSpPr>
            <a:spLocks noGrp="1"/>
          </p:cNvSpPr>
          <p:nvPr>
            <p:ph idx="1"/>
          </p:nvPr>
        </p:nvSpPr>
        <p:spPr>
          <a:xfrm>
            <a:off x="457200" y="1066800"/>
            <a:ext cx="8534400" cy="5562600"/>
          </a:xfrm>
        </p:spPr>
        <p:txBody>
          <a:bodyPr>
            <a:normAutofit fontScale="62500" lnSpcReduction="20000"/>
          </a:bodyPr>
          <a:lstStyle/>
          <a:p>
            <a:pPr>
              <a:buNone/>
            </a:pPr>
            <a:r>
              <a:rPr lang="en-US" dirty="0" smtClean="0"/>
              <a:t>Consistency</a:t>
            </a:r>
            <a:r>
              <a:rPr lang="en-US" dirty="0" smtClean="0"/>
              <a:t>, consistency, consistency*</a:t>
            </a:r>
          </a:p>
          <a:p>
            <a:r>
              <a:rPr lang="en-US" dirty="0" smtClean="0"/>
              <a:t>Retrievals</a:t>
            </a:r>
          </a:p>
          <a:p>
            <a:pPr lvl="1"/>
            <a:r>
              <a:rPr lang="en-US" dirty="0" smtClean="0"/>
              <a:t>V8 TOZ (TOMS, SBUV/2, OMI, OMPS, </a:t>
            </a:r>
            <a:r>
              <a:rPr lang="en-US" dirty="0" smtClean="0">
                <a:solidFill>
                  <a:srgbClr val="FF0000"/>
                </a:solidFill>
              </a:rPr>
              <a:t>GOME-2, TOU, SBUS, </a:t>
            </a:r>
            <a:r>
              <a:rPr lang="en-US" dirty="0" smtClean="0">
                <a:solidFill>
                  <a:srgbClr val="0070C0"/>
                </a:solidFill>
              </a:rPr>
              <a:t>SCIA</a:t>
            </a:r>
            <a:r>
              <a:rPr lang="en-US" dirty="0" smtClean="0"/>
              <a:t>)</a:t>
            </a:r>
            <a:endParaRPr lang="en-US" dirty="0" smtClean="0"/>
          </a:p>
          <a:p>
            <a:pPr lvl="1"/>
            <a:r>
              <a:rPr lang="en-US" dirty="0" smtClean="0"/>
              <a:t>DOAS </a:t>
            </a:r>
            <a:r>
              <a:rPr lang="en-US" dirty="0" smtClean="0">
                <a:solidFill>
                  <a:srgbClr val="00B050"/>
                </a:solidFill>
              </a:rPr>
              <a:t>(Compare to V8 for OMI and GOME-2)</a:t>
            </a:r>
          </a:p>
          <a:p>
            <a:pPr lvl="1"/>
            <a:r>
              <a:rPr lang="en-US" dirty="0" smtClean="0"/>
              <a:t>Optimal Estimation Profiles (V8, etc.)</a:t>
            </a:r>
            <a:endParaRPr lang="en-US" dirty="0" smtClean="0"/>
          </a:p>
          <a:p>
            <a:r>
              <a:rPr lang="en-US" dirty="0" smtClean="0"/>
              <a:t>Inputs/Intermediate Products</a:t>
            </a:r>
          </a:p>
          <a:p>
            <a:pPr lvl="1"/>
            <a:r>
              <a:rPr lang="en-US" dirty="0" smtClean="0"/>
              <a:t>Cross </a:t>
            </a:r>
            <a:r>
              <a:rPr lang="en-US" dirty="0" smtClean="0"/>
              <a:t>sections and temperature </a:t>
            </a:r>
            <a:r>
              <a:rPr lang="en-US" dirty="0" smtClean="0"/>
              <a:t>dependence</a:t>
            </a:r>
          </a:p>
          <a:p>
            <a:pPr lvl="1"/>
            <a:r>
              <a:rPr lang="en-US" dirty="0" smtClean="0"/>
              <a:t>Ozone Profile </a:t>
            </a:r>
            <a:r>
              <a:rPr lang="en-US" dirty="0" err="1" smtClean="0"/>
              <a:t>Climatologies</a:t>
            </a:r>
            <a:r>
              <a:rPr lang="en-US" dirty="0" smtClean="0"/>
              <a:t> </a:t>
            </a:r>
            <a:r>
              <a:rPr lang="en-US" dirty="0" smtClean="0"/>
              <a:t>/ Standard Profiles</a:t>
            </a:r>
          </a:p>
          <a:p>
            <a:pPr lvl="1"/>
            <a:r>
              <a:rPr lang="en-US" dirty="0" smtClean="0"/>
              <a:t>Surface, </a:t>
            </a:r>
            <a:r>
              <a:rPr lang="en-US" dirty="0" smtClean="0"/>
              <a:t>clouds, snow/ice </a:t>
            </a:r>
            <a:r>
              <a:rPr lang="en-US" dirty="0" smtClean="0"/>
              <a:t>and reflectivity (cloud fraction, cloud top pressure)</a:t>
            </a:r>
          </a:p>
          <a:p>
            <a:pPr lvl="1"/>
            <a:r>
              <a:rPr lang="en-US" dirty="0" smtClean="0"/>
              <a:t>Aerosol index</a:t>
            </a:r>
            <a:endParaRPr lang="en-US" dirty="0" smtClean="0"/>
          </a:p>
          <a:p>
            <a:r>
              <a:rPr lang="en-US" i="1" dirty="0" smtClean="0"/>
              <a:t>Output</a:t>
            </a:r>
          </a:p>
          <a:p>
            <a:pPr lvl="1"/>
            <a:r>
              <a:rPr lang="en-US" i="1" dirty="0" smtClean="0"/>
              <a:t>A Priori</a:t>
            </a:r>
            <a:r>
              <a:rPr lang="en-US" dirty="0" smtClean="0"/>
              <a:t> Profile Shapes, Climatology, Efficiency (Averaging kernels and sensitivities)</a:t>
            </a:r>
          </a:p>
          <a:p>
            <a:r>
              <a:rPr lang="en-US" dirty="0" smtClean="0"/>
              <a:t>Long-term Stability</a:t>
            </a:r>
          </a:p>
          <a:p>
            <a:pPr lvl="1"/>
            <a:r>
              <a:rPr lang="en-US" dirty="0" smtClean="0"/>
              <a:t>S</a:t>
            </a:r>
            <a:r>
              <a:rPr lang="en-US" dirty="0" smtClean="0"/>
              <a:t>olar diffusers, On-board lamps</a:t>
            </a:r>
          </a:p>
          <a:p>
            <a:pPr lvl="1"/>
            <a:r>
              <a:rPr lang="en-US" dirty="0" smtClean="0"/>
              <a:t>Vicarious Reflectivity calibration: </a:t>
            </a:r>
            <a:r>
              <a:rPr lang="en-US" dirty="0" smtClean="0"/>
              <a:t>Ice, Eq. Pacific, Libyan Desert</a:t>
            </a:r>
          </a:p>
          <a:p>
            <a:pPr lvl="1"/>
            <a:r>
              <a:rPr lang="en-US" dirty="0" smtClean="0"/>
              <a:t>D-Pair, Profile Totals</a:t>
            </a:r>
          </a:p>
          <a:p>
            <a:pPr lvl="1"/>
            <a:r>
              <a:rPr lang="en-US" dirty="0" smtClean="0"/>
              <a:t>Ascending/Descending</a:t>
            </a:r>
          </a:p>
          <a:p>
            <a:pPr lvl="1"/>
            <a:r>
              <a:rPr lang="en-US" dirty="0" smtClean="0"/>
              <a:t>No-local-time Differences</a:t>
            </a:r>
          </a:p>
          <a:p>
            <a:r>
              <a:rPr lang="en-US" dirty="0" smtClean="0"/>
              <a:t>Validation with GB </a:t>
            </a:r>
            <a:r>
              <a:rPr lang="en-US" dirty="0" smtClean="0"/>
              <a:t>Dobson and </a:t>
            </a:r>
            <a:r>
              <a:rPr lang="en-US" dirty="0" smtClean="0"/>
              <a:t>Brewer</a:t>
            </a:r>
            <a:endParaRPr lang="en-US" dirty="0" smtClean="0"/>
          </a:p>
        </p:txBody>
      </p:sp>
      <p:sp>
        <p:nvSpPr>
          <p:cNvPr id="4" name="Rectangle 3"/>
          <p:cNvSpPr/>
          <p:nvPr/>
        </p:nvSpPr>
        <p:spPr>
          <a:xfrm>
            <a:off x="6399738" y="6400800"/>
            <a:ext cx="2210862" cy="369332"/>
          </a:xfrm>
          <a:prstGeom prst="rect">
            <a:avLst/>
          </a:prstGeom>
        </p:spPr>
        <p:txBody>
          <a:bodyPr wrap="none">
            <a:spAutoFit/>
          </a:bodyPr>
          <a:lstStyle/>
          <a:p>
            <a:r>
              <a:rPr lang="en-US" dirty="0" smtClean="0"/>
              <a:t>*Call me a hobgoblin.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Background on some NOAA Atmospheric Composition Activities </a:t>
            </a:r>
            <a:endParaRPr lang="en-US" dirty="0"/>
          </a:p>
        </p:txBody>
      </p:sp>
      <p:sp>
        <p:nvSpPr>
          <p:cNvPr id="3" name="Subtitle 2"/>
          <p:cNvSpPr>
            <a:spLocks noGrp="1"/>
          </p:cNvSpPr>
          <p:nvPr>
            <p:ph type="subTitle" idx="1"/>
          </p:nvPr>
        </p:nvSpPr>
        <p:spPr/>
        <p:txBody>
          <a:bodyPr/>
          <a:lstStyle/>
          <a:p>
            <a:r>
              <a:rPr lang="en-US" dirty="0" err="1" smtClean="0">
                <a:solidFill>
                  <a:schemeClr val="tx1"/>
                </a:solidFill>
              </a:rPr>
              <a:t>L.Flynn</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11162"/>
          </a:xfrm>
        </p:spPr>
        <p:txBody>
          <a:bodyPr>
            <a:normAutofit fontScale="90000"/>
          </a:bodyPr>
          <a:lstStyle/>
          <a:p>
            <a:r>
              <a:rPr lang="en-US" dirty="0" smtClean="0"/>
              <a:t>Aerosol Index</a:t>
            </a:r>
            <a:endParaRPr lang="en-US" dirty="0"/>
          </a:p>
        </p:txBody>
      </p:sp>
      <p:sp>
        <p:nvSpPr>
          <p:cNvPr id="3" name="Content Placeholder 2"/>
          <p:cNvSpPr>
            <a:spLocks noGrp="1"/>
          </p:cNvSpPr>
          <p:nvPr>
            <p:ph idx="1"/>
          </p:nvPr>
        </p:nvSpPr>
        <p:spPr>
          <a:xfrm>
            <a:off x="0" y="685800"/>
            <a:ext cx="9144000" cy="1371600"/>
          </a:xfrm>
        </p:spPr>
        <p:txBody>
          <a:bodyPr>
            <a:normAutofit/>
          </a:bodyPr>
          <a:lstStyle/>
          <a:p>
            <a:r>
              <a:rPr lang="en-US" sz="2800" dirty="0" smtClean="0"/>
              <a:t>The Aerosol Index (360 nm residual when reflectivity is calculated from the 331 nm measurement) varies with viewing and solar angles and surface/cloud reflectivity.</a:t>
            </a:r>
          </a:p>
        </p:txBody>
      </p:sp>
      <p:pic>
        <p:nvPicPr>
          <p:cNvPr id="15362" name="Picture 2"/>
          <p:cNvPicPr>
            <a:picLocks noChangeAspect="1" noChangeArrowheads="1"/>
          </p:cNvPicPr>
          <p:nvPr/>
        </p:nvPicPr>
        <p:blipFill>
          <a:blip r:embed="rId2" cstate="print"/>
          <a:srcRect/>
          <a:stretch>
            <a:fillRect/>
          </a:stretch>
        </p:blipFill>
        <p:spPr bwMode="auto">
          <a:xfrm>
            <a:off x="1447800" y="2057400"/>
            <a:ext cx="6400800" cy="480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020762"/>
          </a:xfrm>
        </p:spPr>
        <p:txBody>
          <a:bodyPr>
            <a:normAutofit fontScale="90000"/>
          </a:bodyPr>
          <a:lstStyle/>
          <a:p>
            <a:r>
              <a:rPr lang="en-US" dirty="0" smtClean="0"/>
              <a:t>NO2 Products</a:t>
            </a:r>
            <a:r>
              <a:rPr lang="en-US" dirty="0"/>
              <a:t/>
            </a:r>
            <a:br>
              <a:rPr lang="en-US" dirty="0"/>
            </a:br>
            <a:r>
              <a:rPr lang="en-US" sz="3600" dirty="0" smtClean="0"/>
              <a:t>http://www.osdpd.noaa.gov/ml/air/gome.html</a:t>
            </a:r>
            <a:endParaRPr lang="en-US" dirty="0"/>
          </a:p>
        </p:txBody>
      </p:sp>
      <p:pic>
        <p:nvPicPr>
          <p:cNvPr id="13314" name="Picture 2"/>
          <p:cNvPicPr>
            <a:picLocks noChangeAspect="1" noChangeArrowheads="1"/>
          </p:cNvPicPr>
          <p:nvPr/>
        </p:nvPicPr>
        <p:blipFill>
          <a:blip r:embed="rId2" cstate="print"/>
          <a:srcRect/>
          <a:stretch>
            <a:fillRect/>
          </a:stretch>
        </p:blipFill>
        <p:spPr bwMode="auto">
          <a:xfrm>
            <a:off x="838200" y="1104900"/>
            <a:ext cx="7467600" cy="5600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dirty="0" smtClean="0"/>
              <a:t>first agenda outline:</a:t>
            </a:r>
            <a:br>
              <a:rPr lang="en-US" dirty="0" smtClean="0"/>
            </a:br>
            <a:r>
              <a:rPr lang="en-US" dirty="0" smtClean="0"/>
              <a:t/>
            </a:r>
            <a:br>
              <a:rPr lang="en-US" dirty="0" smtClean="0"/>
            </a:br>
            <a:r>
              <a:rPr lang="en-US" dirty="0" smtClean="0"/>
              <a:t>- first half day: brief Space Agency Reports (max. 3 slides or just oral</a:t>
            </a:r>
            <a:br>
              <a:rPr lang="en-US" dirty="0" smtClean="0"/>
            </a:br>
            <a:r>
              <a:rPr lang="en-US" dirty="0" smtClean="0"/>
              <a:t>reporting on the main activities during the last year) and status of ongoing</a:t>
            </a:r>
            <a:br>
              <a:rPr lang="en-US" dirty="0" smtClean="0"/>
            </a:br>
            <a:r>
              <a:rPr lang="en-US" dirty="0" smtClean="0"/>
              <a:t>ACC activities (including the final Air Quality ACC Position Paper, Volcanic</a:t>
            </a:r>
            <a:br>
              <a:rPr lang="en-US" dirty="0" smtClean="0"/>
            </a:br>
            <a:r>
              <a:rPr lang="en-US" dirty="0" smtClean="0"/>
              <a:t>Ash project, GCOS Implementation Plan review, new ACC/IPCC project ...)</a:t>
            </a:r>
            <a:br>
              <a:rPr lang="en-US" dirty="0" smtClean="0"/>
            </a:br>
            <a:r>
              <a:rPr lang="en-US" dirty="0" smtClean="0"/>
              <a:t/>
            </a:r>
            <a:br>
              <a:rPr lang="en-US" dirty="0" smtClean="0"/>
            </a:br>
            <a:r>
              <a:rPr lang="en-US" dirty="0" smtClean="0"/>
              <a:t>- second half day: review of existing total ozone records per instrument</a:t>
            </a:r>
            <a:br>
              <a:rPr lang="en-US" dirty="0" smtClean="0"/>
            </a:br>
            <a:r>
              <a:rPr lang="en-US" dirty="0" smtClean="0"/>
              <a:t>(including algorithm status, advantage/disadvantage of the different sensors,</a:t>
            </a:r>
            <a:br>
              <a:rPr lang="en-US" dirty="0" smtClean="0"/>
            </a:br>
            <a:r>
              <a:rPr lang="en-US" dirty="0" smtClean="0"/>
              <a:t>geophysical validation,  error </a:t>
            </a:r>
            <a:r>
              <a:rPr lang="en-US" dirty="0" err="1" smtClean="0"/>
              <a:t>characterisation</a:t>
            </a:r>
            <a:r>
              <a:rPr lang="en-US" dirty="0" smtClean="0"/>
              <a:t>, still needed/planned quality</a:t>
            </a:r>
            <a:br>
              <a:rPr lang="en-US" dirty="0" smtClean="0"/>
            </a:br>
            <a:r>
              <a:rPr lang="en-US" dirty="0" smtClean="0"/>
              <a:t>improvements)</a:t>
            </a:r>
            <a:br>
              <a:rPr lang="en-US" dirty="0" smtClean="0"/>
            </a:br>
            <a:r>
              <a:rPr lang="en-US" dirty="0" smtClean="0"/>
              <a:t/>
            </a:r>
            <a:br>
              <a:rPr lang="en-US" dirty="0" smtClean="0"/>
            </a:br>
            <a:r>
              <a:rPr lang="en-US" dirty="0" smtClean="0"/>
              <a:t>- third half day: how to combine the different satellite data sets (including</a:t>
            </a:r>
            <a:br>
              <a:rPr lang="en-US" dirty="0" smtClean="0"/>
            </a:br>
            <a:r>
              <a:rPr lang="en-US" dirty="0" smtClean="0"/>
              <a:t>the review of different techniques, what do climate </a:t>
            </a:r>
            <a:r>
              <a:rPr lang="en-US" dirty="0" err="1" smtClean="0"/>
              <a:t>modeller</a:t>
            </a:r>
            <a:r>
              <a:rPr lang="en-US" dirty="0" smtClean="0"/>
              <a:t> really need,</a:t>
            </a:r>
            <a:br>
              <a:rPr lang="en-US" dirty="0" smtClean="0"/>
            </a:br>
            <a:r>
              <a:rPr lang="en-US" dirty="0" smtClean="0"/>
              <a:t>lessons learned from previous assessment reports, time-scale of ongoing</a:t>
            </a:r>
            <a:br>
              <a:rPr lang="en-US" dirty="0" smtClean="0"/>
            </a:br>
            <a:r>
              <a:rPr lang="en-US" dirty="0" smtClean="0"/>
              <a:t>projects ...)</a:t>
            </a:r>
            <a:br>
              <a:rPr lang="en-US" dirty="0" smtClean="0"/>
            </a:br>
            <a:r>
              <a:rPr lang="en-US" dirty="0" smtClean="0"/>
              <a:t/>
            </a:r>
            <a:br>
              <a:rPr lang="en-US" dirty="0" smtClean="0"/>
            </a:br>
            <a:r>
              <a:rPr lang="en-US" dirty="0" smtClean="0"/>
              <a:t>- final 2 hours: definition of concrete actions to be performed by early 2013</a:t>
            </a:r>
            <a:br>
              <a:rPr lang="en-US" dirty="0" smtClean="0"/>
            </a:br>
            <a:r>
              <a:rPr lang="en-US" dirty="0" smtClean="0"/>
              <a:t>to create a total ozone climate </a:t>
            </a:r>
            <a:r>
              <a:rPr lang="en-US" dirty="0" smtClean="0"/>
              <a:t>record</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heck_self_b20d_all"/>
          <p:cNvPicPr>
            <a:picLocks noChangeAspect="1" noChangeArrowheads="1"/>
          </p:cNvPicPr>
          <p:nvPr>
            <p:ph sz="half" idx="1"/>
          </p:nvPr>
        </p:nvPicPr>
        <p:blipFill>
          <a:blip r:embed="rId3" cstate="print">
            <a:lum bright="-40000" contrast="60000"/>
          </a:blip>
          <a:srcRect/>
          <a:stretch>
            <a:fillRect/>
          </a:stretch>
        </p:blipFill>
        <p:spPr>
          <a:xfrm>
            <a:off x="-741363" y="-325438"/>
            <a:ext cx="10028238" cy="7750176"/>
          </a:xfrm>
          <a:noFill/>
        </p:spPr>
      </p:pic>
      <p:sp>
        <p:nvSpPr>
          <p:cNvPr id="18435" name="Line 3"/>
          <p:cNvSpPr>
            <a:spLocks noChangeShapeType="1"/>
          </p:cNvSpPr>
          <p:nvPr/>
        </p:nvSpPr>
        <p:spPr bwMode="auto">
          <a:xfrm flipV="1">
            <a:off x="5176838" y="1241425"/>
            <a:ext cx="0" cy="1000125"/>
          </a:xfrm>
          <a:prstGeom prst="line">
            <a:avLst/>
          </a:prstGeom>
          <a:noFill/>
          <a:ln w="12700">
            <a:solidFill>
              <a:schemeClr val="tx1"/>
            </a:solidFill>
            <a:round/>
            <a:headEnd type="triangle" w="med" len="med"/>
            <a:tailEnd type="triangle" w="med" len="med"/>
          </a:ln>
        </p:spPr>
        <p:txBody>
          <a:bodyPr lIns="101882" tIns="50941" rIns="101882" bIns="50941">
            <a:spAutoFit/>
          </a:bodyPr>
          <a:lstStyle/>
          <a:p>
            <a:endParaRPr lang="en-US"/>
          </a:p>
        </p:txBody>
      </p:sp>
      <p:sp>
        <p:nvSpPr>
          <p:cNvPr id="18436" name="Text Box 4"/>
          <p:cNvSpPr txBox="1">
            <a:spLocks noChangeArrowheads="1"/>
          </p:cNvSpPr>
          <p:nvPr/>
        </p:nvSpPr>
        <p:spPr bwMode="auto">
          <a:xfrm>
            <a:off x="5300663" y="1328738"/>
            <a:ext cx="1206500" cy="650875"/>
          </a:xfrm>
          <a:prstGeom prst="rect">
            <a:avLst/>
          </a:prstGeom>
          <a:noFill/>
          <a:ln w="12700">
            <a:noFill/>
            <a:miter lim="800000"/>
            <a:headEnd/>
            <a:tailEnd/>
          </a:ln>
        </p:spPr>
        <p:txBody>
          <a:bodyPr wrap="none" lIns="101882" tIns="50941" rIns="101882" bIns="50941">
            <a:spAutoFit/>
          </a:bodyPr>
          <a:lstStyle/>
          <a:p>
            <a:pPr eaLnBrk="0" hangingPunct="0"/>
            <a:r>
              <a:rPr lang="en-US" sz="3600">
                <a:latin typeface="Times" pitchFamily="18" charset="0"/>
              </a:rPr>
              <a:t>2 DU</a:t>
            </a:r>
          </a:p>
        </p:txBody>
      </p:sp>
      <p:sp>
        <p:nvSpPr>
          <p:cNvPr id="18437" name="Text Box 5"/>
          <p:cNvSpPr txBox="1">
            <a:spLocks noChangeArrowheads="1"/>
          </p:cNvSpPr>
          <p:nvPr/>
        </p:nvSpPr>
        <p:spPr bwMode="auto">
          <a:xfrm>
            <a:off x="-701675" y="-60325"/>
            <a:ext cx="9845675" cy="365125"/>
          </a:xfrm>
          <a:prstGeom prst="rect">
            <a:avLst/>
          </a:prstGeom>
          <a:noFill/>
          <a:ln w="12700">
            <a:noFill/>
            <a:miter lim="800000"/>
            <a:headEnd/>
            <a:tailEnd/>
          </a:ln>
        </p:spPr>
        <p:txBody>
          <a:bodyPr lIns="0" tIns="0" rIns="0" bIns="0">
            <a:spAutoFit/>
          </a:bodyPr>
          <a:lstStyle/>
          <a:p>
            <a:pPr algn="ctr" eaLnBrk="0" hangingPunct="0"/>
            <a:r>
              <a:rPr lang="en-US" sz="2400">
                <a:latin typeface="Times" pitchFamily="18" charset="0"/>
              </a:rPr>
              <a:t>Reprocessed SBUV/2 Total Ozone, B/D Pair difference 22S-22N</a:t>
            </a:r>
          </a:p>
        </p:txBody>
      </p:sp>
      <p:sp>
        <p:nvSpPr>
          <p:cNvPr id="18438" name="Text Box 6"/>
          <p:cNvSpPr txBox="1">
            <a:spLocks noChangeArrowheads="1"/>
          </p:cNvSpPr>
          <p:nvPr/>
        </p:nvSpPr>
        <p:spPr bwMode="auto">
          <a:xfrm>
            <a:off x="3878263" y="6338888"/>
            <a:ext cx="1150937" cy="519112"/>
          </a:xfrm>
          <a:prstGeom prst="rect">
            <a:avLst/>
          </a:prstGeom>
          <a:solidFill>
            <a:schemeClr val="bg1"/>
          </a:solidFill>
          <a:ln w="9525">
            <a:noFill/>
            <a:miter lim="800000"/>
            <a:headEnd/>
            <a:tailEnd/>
          </a:ln>
        </p:spPr>
        <p:txBody>
          <a:bodyPr wrap="none">
            <a:spAutoFit/>
          </a:bodyPr>
          <a:lstStyle/>
          <a:p>
            <a:r>
              <a:rPr lang="en-US" sz="2800"/>
              <a:t>YEAR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5" descr="zone2.jpeg"/>
          <p:cNvPicPr>
            <a:picLocks noChangeAspect="1"/>
          </p:cNvPicPr>
          <p:nvPr/>
        </p:nvPicPr>
        <p:blipFill>
          <a:blip r:embed="rId2" cstate="print"/>
          <a:srcRect/>
          <a:stretch>
            <a:fillRect/>
          </a:stretch>
        </p:blipFill>
        <p:spPr bwMode="auto">
          <a:xfrm>
            <a:off x="533400" y="-457200"/>
            <a:ext cx="6324600" cy="8185222"/>
          </a:xfrm>
          <a:prstGeom prst="rect">
            <a:avLst/>
          </a:prstGeom>
          <a:noFill/>
          <a:ln w="9525">
            <a:noFill/>
            <a:miter lim="800000"/>
            <a:headEnd/>
            <a:tailEnd/>
          </a:ln>
        </p:spPr>
      </p:pic>
      <p:sp>
        <p:nvSpPr>
          <p:cNvPr id="3" name="TextBox 2"/>
          <p:cNvSpPr txBox="1"/>
          <p:nvPr/>
        </p:nvSpPr>
        <p:spPr>
          <a:xfrm>
            <a:off x="7010400" y="1295400"/>
            <a:ext cx="1904999" cy="923330"/>
          </a:xfrm>
          <a:prstGeom prst="rect">
            <a:avLst/>
          </a:prstGeom>
          <a:noFill/>
        </p:spPr>
        <p:txBody>
          <a:bodyPr wrap="square" rtlCol="0">
            <a:spAutoFit/>
          </a:bodyPr>
          <a:lstStyle/>
          <a:p>
            <a:r>
              <a:rPr lang="en-US" dirty="0" smtClean="0"/>
              <a:t>Recent Results </a:t>
            </a:r>
          </a:p>
          <a:p>
            <a:r>
              <a:rPr lang="en-US" dirty="0" smtClean="0"/>
              <a:t>by </a:t>
            </a:r>
            <a:r>
              <a:rPr lang="en-US" dirty="0" err="1" smtClean="0"/>
              <a:t>Er-woon</a:t>
            </a:r>
            <a:r>
              <a:rPr lang="en-US" dirty="0" smtClean="0"/>
              <a:t> </a:t>
            </a:r>
            <a:r>
              <a:rPr lang="en-US" dirty="0" err="1" smtClean="0"/>
              <a:t>Chiou</a:t>
            </a:r>
            <a:r>
              <a:rPr lang="en-US" dirty="0" smtClean="0"/>
              <a:t>, ADNET for NASA</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descr="imap://larry%2Eflynn@mail.nems.noaa.gov:993/fetch%3EUID%3E/INBOX%3E36997?part=1.4&amp;type=image/png&amp;filename=SBUV.N17n18.123D.69to73Toz.5-8.2010.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24" name="AutoShape 4" descr="imap://larry%2Eflynn@mail.nems.noaa.gov:993/fetch%3EUID%3E/INBOX%3E36997?part=1.4&amp;type=image/png&amp;filename=SBUV.N17n18.123D.69to73Toz.5-8.2010.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6" name="Picture 5" descr="SBUV.N17n18.123D.69to73Toz.5-8.2010.png"/>
          <p:cNvPicPr>
            <a:picLocks noChangeAspect="1"/>
          </p:cNvPicPr>
          <p:nvPr/>
        </p:nvPicPr>
        <p:blipFill>
          <a:blip r:embed="rId2" cstate="print"/>
          <a:stretch>
            <a:fillRect/>
          </a:stretch>
        </p:blipFill>
        <p:spPr>
          <a:xfrm>
            <a:off x="762000" y="571500"/>
            <a:ext cx="7620000" cy="5715000"/>
          </a:xfrm>
          <a:prstGeom prst="rect">
            <a:avLst/>
          </a:prstGeom>
        </p:spPr>
      </p:pic>
      <p:sp>
        <p:nvSpPr>
          <p:cNvPr id="8" name="TextBox 7"/>
          <p:cNvSpPr txBox="1"/>
          <p:nvPr/>
        </p:nvSpPr>
        <p:spPr>
          <a:xfrm>
            <a:off x="685800" y="152400"/>
            <a:ext cx="7696200" cy="369332"/>
          </a:xfrm>
          <a:prstGeom prst="rect">
            <a:avLst/>
          </a:prstGeom>
          <a:noFill/>
        </p:spPr>
        <p:txBody>
          <a:bodyPr wrap="square" rtlCol="0">
            <a:spAutoFit/>
          </a:bodyPr>
          <a:lstStyle/>
          <a:p>
            <a:r>
              <a:rPr lang="en-US" dirty="0" smtClean="0"/>
              <a:t>No Local Time Difference Comparisons, NOAA-17 SBUV/2 &amp; NOAA-18 SBUV/2</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4wklymean.tropics.1Percentile_4.2011.png"/>
          <p:cNvPicPr>
            <a:picLocks noGrp="1" noChangeAspect="1"/>
          </p:cNvPicPr>
          <p:nvPr>
            <p:ph idx="1"/>
          </p:nvPr>
        </p:nvPicPr>
        <p:blipFill>
          <a:blip r:embed="rId2" cstate="print"/>
          <a:stretch>
            <a:fillRect/>
          </a:stretch>
        </p:blipFill>
        <p:spPr>
          <a:xfrm>
            <a:off x="533400" y="609600"/>
            <a:ext cx="8331200" cy="6248400"/>
          </a:xfrm>
        </p:spPr>
      </p:pic>
      <p:sp>
        <p:nvSpPr>
          <p:cNvPr id="5" name="TextBox 4"/>
          <p:cNvSpPr txBox="1"/>
          <p:nvPr/>
        </p:nvSpPr>
        <p:spPr>
          <a:xfrm>
            <a:off x="1600200" y="152400"/>
            <a:ext cx="6360417" cy="369332"/>
          </a:xfrm>
          <a:prstGeom prst="rect">
            <a:avLst/>
          </a:prstGeom>
          <a:noFill/>
        </p:spPr>
        <p:txBody>
          <a:bodyPr wrap="square" rtlCol="0">
            <a:spAutoFit/>
          </a:bodyPr>
          <a:lstStyle/>
          <a:p>
            <a:r>
              <a:rPr lang="en-US" dirty="0" smtClean="0"/>
              <a:t>Weekly 1-percentile Reflectivity for Equatorial Pacific Box</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V8 TOZ from </a:t>
            </a:r>
            <a:r>
              <a:rPr lang="en-US" dirty="0" err="1" smtClean="0"/>
              <a:t>MetOp</a:t>
            </a:r>
            <a:r>
              <a:rPr lang="en-US" dirty="0" smtClean="0"/>
              <a:t>-A GOME-2</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685800" y="914400"/>
            <a:ext cx="7924800" cy="594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O3SAF DOAS Total Ozone</a:t>
            </a:r>
            <a:r>
              <a:rPr lang="en-US" dirty="0"/>
              <a:t/>
            </a:r>
            <a:br>
              <a:rPr lang="en-US" dirty="0"/>
            </a:br>
            <a:r>
              <a:rPr lang="en-US" dirty="0" smtClean="0"/>
              <a:t>from </a:t>
            </a:r>
            <a:r>
              <a:rPr lang="en-US" dirty="0" err="1" smtClean="0"/>
              <a:t>MetOp</a:t>
            </a:r>
            <a:r>
              <a:rPr lang="en-US" dirty="0" smtClean="0"/>
              <a:t>-A GOME-2</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1066800" y="1600200"/>
            <a:ext cx="6705600" cy="502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V8.6 Total Ozone EOS Aura OMI</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863600" y="914400"/>
            <a:ext cx="7518400" cy="563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dirty="0" smtClean="0"/>
              <a:t>DOAS Total Ozone EOS Aura OMI</a:t>
            </a:r>
            <a:endParaRPr lang="en-US" dirty="0"/>
          </a:p>
        </p:txBody>
      </p:sp>
      <p:pic>
        <p:nvPicPr>
          <p:cNvPr id="4098" name="Picture 2"/>
          <p:cNvPicPr>
            <a:picLocks noChangeAspect="1" noChangeArrowheads="1"/>
          </p:cNvPicPr>
          <p:nvPr/>
        </p:nvPicPr>
        <p:blipFill>
          <a:blip r:embed="rId2" cstate="print"/>
          <a:srcRect/>
          <a:stretch>
            <a:fillRect/>
          </a:stretch>
        </p:blipFill>
        <p:spPr bwMode="auto">
          <a:xfrm>
            <a:off x="1066799" y="1066800"/>
            <a:ext cx="7547685" cy="5562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52526</TotalTime>
  <Words>381</Words>
  <Application>Microsoft Office PowerPoint</Application>
  <PresentationFormat>On-screen Show (4:3)</PresentationFormat>
  <Paragraphs>41</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Total Ozone and GEOSS; Paths forward for Total Ozone ECVs</vt:lpstr>
      <vt:lpstr>Slide 2</vt:lpstr>
      <vt:lpstr>Slide 3</vt:lpstr>
      <vt:lpstr>Slide 4</vt:lpstr>
      <vt:lpstr>Slide 5</vt:lpstr>
      <vt:lpstr>V8 TOZ from MetOp-A GOME-2</vt:lpstr>
      <vt:lpstr>O3SAF DOAS Total Ozone from MetOp-A GOME-2</vt:lpstr>
      <vt:lpstr>V8.6 Total Ozone EOS Aura OMI</vt:lpstr>
      <vt:lpstr>DOAS Total Ozone EOS Aura OMI</vt:lpstr>
      <vt:lpstr>Background on some NOAA Atmospheric Composition Activities </vt:lpstr>
      <vt:lpstr>Aerosol Index</vt:lpstr>
      <vt:lpstr>NO2 Products http://www.osdpd.noaa.gov/ml/air/gome.html</vt:lpstr>
      <vt:lpstr>Slide 13</vt:lpstr>
    </vt:vector>
  </TitlesOfParts>
  <Company>NOAA / NESDIS / STAR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lflynn</dc:creator>
  <cp:lastModifiedBy>lflynn</cp:lastModifiedBy>
  <cp:revision>447</cp:revision>
  <dcterms:created xsi:type="dcterms:W3CDTF">2011-05-10T13:43:06Z</dcterms:created>
  <dcterms:modified xsi:type="dcterms:W3CDTF">2011-06-21T20:33:41Z</dcterms:modified>
</cp:coreProperties>
</file>