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Default Extension="jpeg" ContentType="image/jpeg"/>
  <Override PartName="/ppt/slideMasters/slideMaster2.xml" ContentType="application/vnd.openxmlformats-officedocument.presentationml.slide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76" r:id="rId4"/>
    <p:sldId id="260" r:id="rId5"/>
    <p:sldId id="261" r:id="rId6"/>
    <p:sldId id="266" r:id="rId7"/>
    <p:sldId id="265" r:id="rId8"/>
    <p:sldId id="292" r:id="rId9"/>
    <p:sldId id="282" r:id="rId10"/>
    <p:sldId id="286" r:id="rId11"/>
    <p:sldId id="291" r:id="rId12"/>
    <p:sldId id="270" r:id="rId13"/>
    <p:sldId id="293" r:id="rId14"/>
    <p:sldId id="271" r:id="rId15"/>
    <p:sldId id="283" r:id="rId16"/>
    <p:sldId id="284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5620"/>
    <p:restoredTop sz="97962" autoAdjust="0"/>
  </p:normalViewPr>
  <p:slideViewPr>
    <p:cSldViewPr snapToGrid="0" snapToObjects="1">
      <p:cViewPr>
        <p:scale>
          <a:sx n="100" d="100"/>
          <a:sy n="100" d="100"/>
        </p:scale>
        <p:origin x="-1072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FE994-2C7B-214A-BEE3-474512F9E67B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6C25E-4355-5345-814F-8A5DB7E314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</p:grpSp>
      <p:sp>
        <p:nvSpPr>
          <p:cNvPr id="2154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4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DF28A-44AC-0C4F-AD75-F56468D73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DF554-FC6B-9043-A177-C3053AAE6B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01787-950F-1A43-B3B2-340440FBB8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B3C1-3AC2-3A47-9EF9-141EB6EFA9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039A1-0E04-F145-8B47-B4E85D4234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8C3DA-E634-704B-8EE9-86919DD71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F2F2D-FDB6-A04E-9170-62863D0DE8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B20EB-4661-AA4E-A377-A600A3A35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6507E-10AA-574B-AE8C-96D1F129B8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335CFE-9A17-E245-A5B7-1A4556F12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B1B6A-DE29-6049-BEB9-EC284031B1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59772-56ED-9747-A04B-EAE5A4363B1E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61100-7A53-E545-9AB7-5A51D4CE84B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0207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NOAA-Transparent-Logo.pn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42300" y="0"/>
            <a:ext cx="9017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048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48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048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8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8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49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  <p:sp>
          <p:nvSpPr>
            <p:cNvPr id="2050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1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051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51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51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51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051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Verdana" pitchFamily="34" charset="0"/>
                </a:endParaRPr>
              </a:p>
            </p:txBody>
          </p:sp>
        </p:grpSp>
        <p:sp>
          <p:nvSpPr>
            <p:cNvPr id="2051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34" charset="0"/>
              </a:endParaRPr>
            </a:p>
          </p:txBody>
        </p:sp>
      </p:grpSp>
      <p:sp>
        <p:nvSpPr>
          <p:cNvPr id="2051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CA7F2F8-AC4D-3C44-9BE9-5AFEB34E82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2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92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Quality of SBUV &amp; TOMS Total Ozone Datasets</a:t>
            </a:r>
            <a:endParaRPr lang="en-US" sz="2667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017520"/>
            <a:ext cx="6726747" cy="2573801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/>
              </a:rPr>
              <a:t>Pawan K Bhartia</a:t>
            </a:r>
            <a:r>
              <a:rPr lang="en-US" sz="2400" baseline="30000" dirty="0">
                <a:solidFill>
                  <a:schemeClr val="bg2">
                    <a:lumMod val="25000"/>
                  </a:schemeClr>
                </a:solidFill>
                <a:cs typeface="Arial"/>
              </a:rPr>
              <a:t>1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/>
              </a:rPr>
              <a:t>,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 Steven Taylor</a:t>
            </a:r>
            <a:r>
              <a:rPr lang="en-US" sz="2400" baseline="300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3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, Matthew DeLand</a:t>
            </a:r>
            <a:r>
              <a:rPr lang="en-US" sz="2400" baseline="300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3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 Richard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/>
              </a:rPr>
              <a:t>McPeters</a:t>
            </a:r>
            <a:r>
              <a:rPr lang="en-US" sz="2400" baseline="30000" dirty="0">
                <a:solidFill>
                  <a:schemeClr val="bg2">
                    <a:lumMod val="25000"/>
                  </a:schemeClr>
                </a:solidFill>
                <a:cs typeface="Arial"/>
              </a:rPr>
              <a:t>1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cs typeface="Arial"/>
              </a:rPr>
              <a:t>, Lawrence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Flynn</a:t>
            </a:r>
            <a:r>
              <a:rPr lang="en-US" sz="2400" baseline="300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2</a:t>
            </a: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  <a:cs typeface="Arial"/>
            </a:endParaRPr>
          </a:p>
          <a:p>
            <a:r>
              <a:rPr lang="en-US" sz="1800" baseline="30000" dirty="0">
                <a:solidFill>
                  <a:schemeClr val="bg2">
                    <a:lumMod val="25000"/>
                  </a:schemeClr>
                </a:solidFill>
                <a:cs typeface="Arial"/>
              </a:rPr>
              <a:t>1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cs typeface="Arial"/>
              </a:rPr>
              <a:t>NASA Goddard Space Flight Center, Greenbelt, Maryland, USA </a:t>
            </a:r>
          </a:p>
          <a:p>
            <a:r>
              <a:rPr lang="en-US" sz="1800" baseline="30000" dirty="0">
                <a:solidFill>
                  <a:schemeClr val="bg2">
                    <a:lumMod val="25000"/>
                  </a:schemeClr>
                </a:solidFill>
                <a:cs typeface="Arial"/>
              </a:rPr>
              <a:t>2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cs typeface="Arial"/>
              </a:rPr>
              <a:t>NOAA/NESDIS,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 Camp Springs,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cs typeface="Arial"/>
              </a:rPr>
              <a:t>Maryland, USA</a:t>
            </a:r>
          </a:p>
          <a:p>
            <a:r>
              <a:rPr lang="en-US" sz="1800" baseline="300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3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cs typeface="Arial"/>
              </a:rPr>
              <a:t>Science Systems &amp; Applications Inc (SSAI), Lanham, Maryland, ,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cs typeface="Arial"/>
              </a:rPr>
              <a:t>USA</a:t>
            </a:r>
            <a:endParaRPr lang="en-US" sz="1800" dirty="0" smtClean="0">
              <a:solidFill>
                <a:schemeClr val="bg2">
                  <a:lumMod val="25000"/>
                </a:schemeClr>
              </a:solidFill>
              <a:cs typeface="Arial"/>
            </a:endParaRPr>
          </a:p>
          <a:p>
            <a:endParaRPr lang="en-US" sz="2000" dirty="0">
              <a:solidFill>
                <a:schemeClr val="bg2">
                  <a:lumMod val="25000"/>
                </a:schemeClr>
              </a:solidFill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8176" y="6016752"/>
            <a:ext cx="6505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CEOS </a:t>
            </a:r>
            <a:r>
              <a:rPr lang="en-US" i="1" dirty="0" err="1" smtClean="0"/>
              <a:t>Atm</a:t>
            </a:r>
            <a:r>
              <a:rPr lang="en-US" i="1" dirty="0" smtClean="0"/>
              <a:t> Composition Constellation Meeting, Columbia, Maryland</a:t>
            </a:r>
          </a:p>
          <a:p>
            <a:pPr algn="ctr"/>
            <a:r>
              <a:rPr lang="en-US" i="1" dirty="0" smtClean="0"/>
              <a:t>June 21-22, 2011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Nimbus-7/SBUV Soft calibration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 Justification Method (Herman et al.,1991)</a:t>
            </a:r>
          </a:p>
          <a:p>
            <a:pPr lvl="1"/>
            <a:r>
              <a:rPr lang="en-US" dirty="0" smtClean="0"/>
              <a:t>Used D-pr ozone to correct drift in total O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Langley Plot Method (</a:t>
            </a:r>
            <a:r>
              <a:rPr lang="en-US" dirty="0" err="1" smtClean="0"/>
              <a:t>Bhartia</a:t>
            </a:r>
            <a:r>
              <a:rPr lang="en-US" dirty="0" smtClean="0"/>
              <a:t> et al., 1995)</a:t>
            </a:r>
          </a:p>
          <a:p>
            <a:pPr lvl="1"/>
            <a:r>
              <a:rPr lang="en-US" dirty="0" smtClean="0"/>
              <a:t>Compared data from ascending/descending parts of orbit  to check </a:t>
            </a:r>
            <a:r>
              <a:rPr lang="en-US" dirty="0" err="1" smtClean="0">
                <a:latin typeface="Symbol" charset="2"/>
                <a:cs typeface="Symbol" charset="2"/>
              </a:rPr>
              <a:t>l</a:t>
            </a:r>
            <a:r>
              <a:rPr lang="en-US" dirty="0" err="1" smtClean="0">
                <a:cs typeface="Symbol" charset="2"/>
              </a:rPr>
              <a:t>-dep</a:t>
            </a:r>
            <a:r>
              <a:rPr lang="en-US" dirty="0" smtClean="0">
                <a:cs typeface="Symbol" charset="2"/>
              </a:rPr>
              <a:t> calibration errors.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Sweep mode data analysis (Joiner &amp; </a:t>
            </a:r>
            <a:r>
              <a:rPr lang="en-US" dirty="0" err="1" smtClean="0"/>
              <a:t>Bhartia</a:t>
            </a:r>
            <a:r>
              <a:rPr lang="en-US" dirty="0" smtClean="0"/>
              <a:t>, 1997)</a:t>
            </a:r>
          </a:p>
          <a:p>
            <a:pPr lvl="1"/>
            <a:r>
              <a:rPr lang="en-US" dirty="0" smtClean="0"/>
              <a:t>Compared total O</a:t>
            </a:r>
            <a:r>
              <a:rPr lang="en-US" baseline="-25000" dirty="0" smtClean="0"/>
              <a:t>3</a:t>
            </a:r>
            <a:r>
              <a:rPr lang="en-US" dirty="0" smtClean="0"/>
              <a:t> derived from a spectral fitting algorithm with standard processing.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1362" y="5575300"/>
            <a:ext cx="7500937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 is unlikely that SBUV drifted by ~2 DU in the first 2-3 years as seen in SBUV/ground </a:t>
            </a:r>
            <a:r>
              <a:rPr lang="en-US" sz="2400" dirty="0" err="1" smtClean="0"/>
              <a:t>stn</a:t>
            </a:r>
            <a:r>
              <a:rPr lang="en-US" sz="2400" dirty="0" smtClean="0"/>
              <a:t> comparison.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766762"/>
          </a:xfrm>
        </p:spPr>
        <p:txBody>
          <a:bodyPr/>
          <a:lstStyle/>
          <a:p>
            <a:r>
              <a:rPr lang="en-US" dirty="0" smtClean="0"/>
              <a:t>The “D-pair”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52900"/>
          </a:xfrm>
        </p:spPr>
        <p:txBody>
          <a:bodyPr>
            <a:normAutofit/>
          </a:bodyPr>
          <a:lstStyle/>
          <a:p>
            <a:r>
              <a:rPr lang="en-US" dirty="0" smtClean="0"/>
              <a:t>Key assumption</a:t>
            </a:r>
          </a:p>
          <a:p>
            <a:pPr lvl="1"/>
            <a:r>
              <a:rPr lang="en-US" dirty="0" smtClean="0"/>
              <a:t>SBUV calibration error varies roughly linearly with wavelength over its full 90 nm spectral range.</a:t>
            </a:r>
          </a:p>
          <a:p>
            <a:r>
              <a:rPr lang="en-US" dirty="0" smtClean="0"/>
              <a:t>D-pair total O</a:t>
            </a:r>
            <a:r>
              <a:rPr lang="en-US" baseline="-25000" dirty="0" smtClean="0"/>
              <a:t>3</a:t>
            </a:r>
            <a:r>
              <a:rPr lang="en-US" dirty="0" smtClean="0"/>
              <a:t> error estimate</a:t>
            </a:r>
          </a:p>
          <a:p>
            <a:pPr lvl="1"/>
            <a:r>
              <a:rPr lang="en-US" dirty="0" smtClean="0"/>
              <a:t>D-pr (305.8/312.5 nm) radiance ratio is assumed to be known to better than 0.5%.</a:t>
            </a:r>
          </a:p>
          <a:p>
            <a:pPr lvl="1"/>
            <a:r>
              <a:rPr lang="en-US" dirty="0" smtClean="0"/>
              <a:t>D-pr radiance radiance changes by 0.5%/DU at low SZA, has weak dependence on O</a:t>
            </a:r>
            <a:r>
              <a:rPr lang="en-US" baseline="-25000" dirty="0" smtClean="0"/>
              <a:t>3</a:t>
            </a:r>
            <a:r>
              <a:rPr lang="en-US" dirty="0" smtClean="0"/>
              <a:t> profile.</a:t>
            </a:r>
          </a:p>
          <a:p>
            <a:pPr lvl="1"/>
            <a:r>
              <a:rPr lang="en-US" dirty="0" smtClean="0"/>
              <a:t>Estimated error in D-pair ozone is &lt;1 DU at low SZA.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5600" y="5962134"/>
            <a:ext cx="54102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D-pr O</a:t>
            </a:r>
            <a: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can be derived at low SZA only.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Nimbus-7 SBUV profile and D-pr total O</a:t>
            </a:r>
            <a:r>
              <a:rPr lang="en-US" baseline="-25000" dirty="0" smtClean="0"/>
              <a:t>3</a:t>
            </a:r>
            <a:r>
              <a:rPr lang="en-US" dirty="0" smtClean="0"/>
              <a:t> comparison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39" y="1417638"/>
            <a:ext cx="7147560" cy="49301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25048" y="1720334"/>
            <a:ext cx="119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Lat: 5S- 5N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779462"/>
          </a:xfrm>
        </p:spPr>
        <p:txBody>
          <a:bodyPr/>
          <a:lstStyle/>
          <a:p>
            <a:r>
              <a:rPr lang="en-US" dirty="0" smtClean="0"/>
              <a:t>SBUV Total O</a:t>
            </a:r>
            <a:r>
              <a:rPr lang="en-US" baseline="-25000" dirty="0" smtClean="0"/>
              <a:t>3</a:t>
            </a:r>
            <a:r>
              <a:rPr lang="en-US" dirty="0" smtClean="0"/>
              <a:t> Data Quality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475133" cy="4432300"/>
          </a:xfrm>
        </p:spPr>
        <p:txBody>
          <a:bodyPr>
            <a:normAutofit/>
          </a:bodyPr>
          <a:lstStyle/>
          <a:p>
            <a:r>
              <a:rPr lang="en-US" dirty="0" smtClean="0"/>
              <a:t>Calibration Accuracy:</a:t>
            </a:r>
          </a:p>
          <a:p>
            <a:pPr lvl="1"/>
            <a:r>
              <a:rPr lang="en-US" dirty="0" smtClean="0"/>
              <a:t>1-2 DU for Nimbus-7 &amp; NOAA 16/17/18, 2-3 DU for others</a:t>
            </a:r>
          </a:p>
          <a:p>
            <a:r>
              <a:rPr lang="en-US" dirty="0" smtClean="0"/>
              <a:t>Algorithm Accuracy (not </a:t>
            </a:r>
            <a:r>
              <a:rPr lang="en-US" dirty="0" err="1" smtClean="0"/>
              <a:t>incl</a:t>
            </a:r>
            <a:r>
              <a:rPr lang="en-US" dirty="0" smtClean="0"/>
              <a:t> 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-section error):</a:t>
            </a:r>
          </a:p>
          <a:p>
            <a:pPr lvl="1"/>
            <a:r>
              <a:rPr lang="en-US" dirty="0" smtClean="0"/>
              <a:t>Short-term: 3 DU (1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  <a:r>
              <a:rPr lang="en-US" dirty="0" smtClean="0"/>
              <a:t>) at low </a:t>
            </a:r>
            <a:r>
              <a:rPr lang="en-US" dirty="0" err="1" smtClean="0"/>
              <a:t>sza</a:t>
            </a:r>
            <a:r>
              <a:rPr lang="en-US" dirty="0" smtClean="0"/>
              <a:t>, ~5 DU at 88˚ SZA</a:t>
            </a:r>
          </a:p>
          <a:p>
            <a:pPr lvl="1"/>
            <a:r>
              <a:rPr lang="en-US" dirty="0" smtClean="0"/>
              <a:t>Long-term: 0.5 DU (1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  <a:r>
              <a:rPr lang="en-US" dirty="0" smtClean="0"/>
              <a:t>) at low SZA, 1-2 DU at 88˚</a:t>
            </a:r>
          </a:p>
          <a:p>
            <a:pPr lvl="1"/>
            <a:r>
              <a:rPr lang="en-US" dirty="0" smtClean="0"/>
              <a:t>Surface-25 km column has similar accuracy as total O</a:t>
            </a:r>
            <a:r>
              <a:rPr lang="en-US" baseline="-25000" dirty="0" smtClean="0"/>
              <a:t>3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Strat</a:t>
            </a:r>
            <a:r>
              <a:rPr lang="en-US" dirty="0" smtClean="0"/>
              <a:t> column has similar accuracy at SZA&gt;75˚, 2-3 times worse at lower </a:t>
            </a:r>
            <a:r>
              <a:rPr lang="en-US" dirty="0" err="1" smtClean="0"/>
              <a:t>SZAs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Effect of Volcanic Aerosols: TBD but 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779462"/>
          </a:xfrm>
        </p:spPr>
        <p:txBody>
          <a:bodyPr/>
          <a:lstStyle/>
          <a:p>
            <a:r>
              <a:rPr lang="en-US" dirty="0" smtClean="0"/>
              <a:t>TOMS Instruments- 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475133" cy="4432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Single </a:t>
            </a:r>
            <a:r>
              <a:rPr lang="en-US" dirty="0" err="1" smtClean="0"/>
              <a:t>monochromator</a:t>
            </a:r>
            <a:r>
              <a:rPr lang="en-US" dirty="0" smtClean="0"/>
              <a:t>, single PMT, and depolarizer</a:t>
            </a:r>
          </a:p>
          <a:p>
            <a:r>
              <a:rPr lang="en-US" dirty="0" smtClean="0"/>
              <a:t>Helical scanning mirror: Incidence and reflection angles do not change as the mirror scans </a:t>
            </a:r>
          </a:p>
          <a:p>
            <a:pPr lvl="1"/>
            <a:r>
              <a:rPr lang="en-US" dirty="0" smtClean="0"/>
              <a:t>produces 2600 km swath, 50 </a:t>
            </a:r>
            <a:r>
              <a:rPr lang="en-US" dirty="0" err="1" smtClean="0"/>
              <a:t>x</a:t>
            </a:r>
            <a:r>
              <a:rPr lang="en-US" dirty="0" smtClean="0"/>
              <a:t> 50 km nadir pixel</a:t>
            </a:r>
          </a:p>
          <a:p>
            <a:r>
              <a:rPr lang="en-US" dirty="0" smtClean="0"/>
              <a:t>Chopper wheel with up &amp; down counter </a:t>
            </a:r>
          </a:p>
          <a:p>
            <a:pPr lvl="1"/>
            <a:r>
              <a:rPr lang="en-US" dirty="0" smtClean="0"/>
              <a:t>eliminates charged particle contamination</a:t>
            </a:r>
          </a:p>
          <a:p>
            <a:r>
              <a:rPr lang="en-US" dirty="0" smtClean="0"/>
              <a:t>Fixed slits sample 6 wavelengths near simultaneously</a:t>
            </a:r>
          </a:p>
          <a:p>
            <a:pPr lvl="1"/>
            <a:r>
              <a:rPr lang="en-US" dirty="0" smtClean="0"/>
              <a:t>less cloud noise than SBUV but more than GOME/OMI.</a:t>
            </a:r>
          </a:p>
          <a:p>
            <a:pPr lvl="1"/>
            <a:r>
              <a:rPr lang="en-US" dirty="0" smtClean="0"/>
              <a:t>Spectral coverage: 312-380 nm for Nimbus-7 &amp; Meteor-3 TOMS (308-360 for EP/TOMS)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779462"/>
          </a:xfrm>
        </p:spPr>
        <p:txBody>
          <a:bodyPr/>
          <a:lstStyle/>
          <a:p>
            <a:r>
              <a:rPr lang="en-US" dirty="0" smtClean="0"/>
              <a:t>TOMS Calibration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475133" cy="3606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N7/TOMS: Only “day 1” solar measurements used</a:t>
            </a:r>
          </a:p>
          <a:p>
            <a:pPr lvl="1"/>
            <a:r>
              <a:rPr lang="en-US" dirty="0" smtClean="0"/>
              <a:t>-radiance corrected using techniques similar to SBUV</a:t>
            </a:r>
          </a:p>
          <a:p>
            <a:r>
              <a:rPr lang="en-US" dirty="0" smtClean="0"/>
              <a:t>Meteor-3/TOMS: “day 1” solar measurements only </a:t>
            </a:r>
          </a:p>
          <a:p>
            <a:pPr lvl="1"/>
            <a:r>
              <a:rPr lang="en-US" dirty="0" smtClean="0"/>
              <a:t>Calibration uncertainties caused by </a:t>
            </a:r>
            <a:r>
              <a:rPr lang="en-US" dirty="0" err="1" smtClean="0"/>
              <a:t>precessing</a:t>
            </a:r>
            <a:r>
              <a:rPr lang="en-US" dirty="0" smtClean="0"/>
              <a:t> orbit </a:t>
            </a:r>
          </a:p>
          <a:p>
            <a:pPr lvl="1"/>
            <a:r>
              <a:rPr lang="en-US" dirty="0" smtClean="0"/>
              <a:t>Affected by Mt. Pinatubo aerosols</a:t>
            </a:r>
          </a:p>
          <a:p>
            <a:r>
              <a:rPr lang="en-US" dirty="0" smtClean="0"/>
              <a:t>EP/TOMS: Variety of instrument problems </a:t>
            </a:r>
          </a:p>
          <a:p>
            <a:pPr lvl="2"/>
            <a:r>
              <a:rPr lang="en-US" dirty="0" smtClean="0"/>
              <a:t>Data corrected using NOAA SBUV-2 and ice radiances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OMI/TOMS: good solar data</a:t>
            </a:r>
          </a:p>
          <a:p>
            <a:pPr lvl="1"/>
            <a:r>
              <a:rPr lang="en-US" dirty="0" smtClean="0"/>
              <a:t>Calibration accuracy; ~3 DU absolute, ~1 DU relative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779462"/>
          </a:xfrm>
        </p:spPr>
        <p:txBody>
          <a:bodyPr/>
          <a:lstStyle/>
          <a:p>
            <a:r>
              <a:rPr lang="en-US" dirty="0" smtClean="0"/>
              <a:t>SBUBV/TOMS Data Quality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475133" cy="4813299"/>
          </a:xfrm>
        </p:spPr>
        <p:txBody>
          <a:bodyPr>
            <a:normAutofit/>
          </a:bodyPr>
          <a:lstStyle/>
          <a:p>
            <a:r>
              <a:rPr lang="en-US" dirty="0" smtClean="0"/>
              <a:t>TOMS algorithm is optimized for tracking short-term variability, SBUV for long-term variability.</a:t>
            </a:r>
          </a:p>
          <a:p>
            <a:pPr lvl="1"/>
            <a:r>
              <a:rPr lang="en-US" dirty="0" smtClean="0"/>
              <a:t>Difference is significant only at large SZA.</a:t>
            </a:r>
          </a:p>
          <a:p>
            <a:r>
              <a:rPr lang="en-US" dirty="0" smtClean="0"/>
              <a:t>TOMS is somewhat more sensitive to surface reflectivity, clouds, and UV-absorbing aerosols</a:t>
            </a:r>
          </a:p>
          <a:p>
            <a:pPr lvl="1"/>
            <a:r>
              <a:rPr lang="en-US" dirty="0" smtClean="0"/>
              <a:t>Location dependent errors have been seen in TOMS data. </a:t>
            </a:r>
          </a:p>
          <a:p>
            <a:r>
              <a:rPr lang="en-US" dirty="0" smtClean="0"/>
              <a:t>TOMS monthly mean total O</a:t>
            </a:r>
            <a:r>
              <a:rPr lang="en-US" baseline="-25000" dirty="0" smtClean="0"/>
              <a:t>3</a:t>
            </a:r>
            <a:r>
              <a:rPr lang="en-US" dirty="0" smtClean="0"/>
              <a:t> may be 2-3 times less accurate than SBUV.</a:t>
            </a:r>
          </a:p>
          <a:p>
            <a:pPr lvl="1"/>
            <a:r>
              <a:rPr lang="en-US" dirty="0" smtClean="0"/>
              <a:t>The plan is to adjust TOMS &amp; OMI/TOMS calibration to SBUV before reprocessing using </a:t>
            </a:r>
            <a:r>
              <a:rPr lang="en-US" dirty="0" err="1" smtClean="0"/>
              <a:t>Brion</a:t>
            </a:r>
            <a:r>
              <a:rPr lang="en-US" dirty="0" smtClean="0"/>
              <a:t> et al. 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-section.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371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Validation/correction of SBUV total O</a:t>
            </a:r>
            <a:r>
              <a:rPr lang="en-US" baseline="-25000" dirty="0" smtClean="0"/>
              <a:t>3</a:t>
            </a:r>
            <a:r>
              <a:rPr lang="en-US" dirty="0" smtClean="0"/>
              <a:t> record</a:t>
            </a:r>
          </a:p>
          <a:p>
            <a:pPr lvl="1"/>
            <a:r>
              <a:rPr lang="en-US" dirty="0" smtClean="0"/>
              <a:t>Nimbus/7 SBUV &amp; post-NOAA/16 SBUV-2 data shouldn’t be adjusted to ground-based data. These records are at least as good as ground data.</a:t>
            </a:r>
          </a:p>
          <a:p>
            <a:pPr lvl="1"/>
            <a:r>
              <a:rPr lang="en-US" dirty="0" smtClean="0"/>
              <a:t>Ground data could be used to inter-calibrate Nimbus 4 to Nimbus 7 and to correct NOAA 9/11/14 SBUV-2 record. </a:t>
            </a:r>
          </a:p>
          <a:p>
            <a:pPr lvl="1"/>
            <a:r>
              <a:rPr lang="en-US" dirty="0" smtClean="0"/>
              <a:t>Best way to validate SBUV at SZA&gt;70˚ is to compare partial columns with Limb/occultation and </a:t>
            </a:r>
            <a:r>
              <a:rPr lang="en-US" dirty="0" err="1" smtClean="0"/>
              <a:t>sonde</a:t>
            </a:r>
            <a:r>
              <a:rPr lang="en-US" dirty="0" smtClean="0"/>
              <a:t> instruments. </a:t>
            </a:r>
          </a:p>
          <a:p>
            <a:r>
              <a:rPr lang="en-US" dirty="0" smtClean="0"/>
              <a:t>Existing TOMS &amp; OMI/TOMS data need to be adjusted to SBUV until a new version is released.</a:t>
            </a:r>
          </a:p>
          <a:p>
            <a:r>
              <a:rPr lang="en-US" dirty="0" smtClean="0"/>
              <a:t>Brewer ZS data should be reprocessed using a satellite-like algorithm.</a:t>
            </a:r>
          </a:p>
          <a:p>
            <a:pPr lvl="1"/>
            <a:r>
              <a:rPr lang="en-US" dirty="0" err="1" smtClean="0"/>
              <a:t>Fioletov</a:t>
            </a:r>
            <a:r>
              <a:rPr lang="en-US" dirty="0" smtClean="0"/>
              <a:t> et al., 2011 algorithm is a good start, but SBUV-like algorithm is needed at large SZA.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Herman et al., 1991: A new self-calibration method applied to TOMS and SBUV Backscattered Ultraviolet data to determine long-term global ozone change. </a:t>
            </a:r>
            <a:r>
              <a:rPr lang="en-US" i="1" dirty="0" smtClean="0"/>
              <a:t>J. </a:t>
            </a:r>
            <a:r>
              <a:rPr lang="en-US" i="1" dirty="0" err="1" smtClean="0"/>
              <a:t>Geophys</a:t>
            </a:r>
            <a:r>
              <a:rPr lang="en-US" i="1" dirty="0" smtClean="0"/>
              <a:t>. Res.</a:t>
            </a:r>
            <a:r>
              <a:rPr lang="en-US" dirty="0" smtClean="0"/>
              <a:t>, </a:t>
            </a:r>
            <a:r>
              <a:rPr lang="en-US" b="1" dirty="0" smtClean="0"/>
              <a:t>96</a:t>
            </a:r>
            <a:r>
              <a:rPr lang="en-US" dirty="0" smtClean="0"/>
              <a:t>, 7531-7545.</a:t>
            </a:r>
          </a:p>
          <a:p>
            <a:pPr lvl="0"/>
            <a:r>
              <a:rPr lang="en-US" dirty="0" smtClean="0"/>
              <a:t>Bhartia et al., 1995:  Application of the Langley Plot method to the calibration of SBUV instrument on Nimbus-7 satellite.  </a:t>
            </a:r>
            <a:r>
              <a:rPr lang="en-US" i="1" dirty="0" smtClean="0"/>
              <a:t>J. </a:t>
            </a:r>
            <a:r>
              <a:rPr lang="en-US" i="1" dirty="0" err="1" smtClean="0"/>
              <a:t>Geophys</a:t>
            </a:r>
            <a:r>
              <a:rPr lang="en-US" i="1" dirty="0" smtClean="0"/>
              <a:t>. Res.</a:t>
            </a:r>
            <a:r>
              <a:rPr lang="en-US" dirty="0" smtClean="0"/>
              <a:t>, </a:t>
            </a:r>
            <a:r>
              <a:rPr lang="en-US" b="1" dirty="0" smtClean="0"/>
              <a:t>100</a:t>
            </a:r>
            <a:r>
              <a:rPr lang="en-US" dirty="0" smtClean="0"/>
              <a:t>, 2997-3004.</a:t>
            </a:r>
          </a:p>
          <a:p>
            <a:pPr lvl="0"/>
            <a:r>
              <a:rPr lang="en-US" dirty="0" smtClean="0"/>
              <a:t>Joiner, J. and P. K. Bhartia, 1997:  Accurate determination of total ozone using SBUV continuous spectral scan  measurements.  </a:t>
            </a:r>
            <a:r>
              <a:rPr lang="en-US" i="1" dirty="0" smtClean="0"/>
              <a:t>J. </a:t>
            </a:r>
            <a:r>
              <a:rPr lang="en-US" i="1" dirty="0" err="1" smtClean="0"/>
              <a:t>Geophys</a:t>
            </a:r>
            <a:r>
              <a:rPr lang="en-US" i="1" dirty="0" smtClean="0"/>
              <a:t>. Res.</a:t>
            </a:r>
            <a:r>
              <a:rPr lang="en-US" dirty="0" smtClean="0"/>
              <a:t>,</a:t>
            </a:r>
            <a:r>
              <a:rPr lang="en-US" b="1" dirty="0" smtClean="0"/>
              <a:t>102</a:t>
            </a:r>
            <a:r>
              <a:rPr lang="en-US" dirty="0" smtClean="0"/>
              <a:t>, 12,957-12,970.</a:t>
            </a:r>
          </a:p>
          <a:p>
            <a:r>
              <a:rPr lang="en-US" dirty="0" err="1" smtClean="0"/>
              <a:t>Fioletov</a:t>
            </a:r>
            <a:r>
              <a:rPr lang="en-US" dirty="0" smtClean="0"/>
              <a:t>, et al., 2011: New method for deriving total ozone from Brewer zenith sky observations. </a:t>
            </a:r>
            <a:r>
              <a:rPr lang="en-US" i="1" dirty="0" smtClean="0"/>
              <a:t>J. </a:t>
            </a:r>
            <a:r>
              <a:rPr lang="en-US" i="1" dirty="0" err="1" smtClean="0"/>
              <a:t>Geophys</a:t>
            </a:r>
            <a:r>
              <a:rPr lang="en-US" i="1" dirty="0" smtClean="0"/>
              <a:t>. Res.</a:t>
            </a:r>
            <a:r>
              <a:rPr lang="en-US" dirty="0" smtClean="0"/>
              <a:t>,</a:t>
            </a:r>
            <a:r>
              <a:rPr lang="en-US" b="1" dirty="0" smtClean="0"/>
              <a:t>116</a:t>
            </a:r>
            <a:r>
              <a:rPr lang="en-US" dirty="0" smtClean="0"/>
              <a:t>, D08301, doi:10.1029/2010JD015399.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57200"/>
            <a:ext cx="763905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762000" y="5334000"/>
            <a:ext cx="74866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9 SBUV-like instruments have flown since April 1970. NOAA 19, launched in Feb, 2009, not shown. Red dashes indicate terminator orbit.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SBUV Instruments- Key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Contains double </a:t>
            </a:r>
            <a:r>
              <a:rPr lang="en-US" dirty="0" err="1" smtClean="0"/>
              <a:t>monochromator</a:t>
            </a:r>
            <a:r>
              <a:rPr lang="en-US" dirty="0" smtClean="0"/>
              <a:t>, single PMT detector, and depolarizer</a:t>
            </a:r>
          </a:p>
          <a:p>
            <a:pPr lvl="1"/>
            <a:r>
              <a:rPr lang="en-US" dirty="0" smtClean="0"/>
              <a:t>Single optical path covers 250-340 nm with low </a:t>
            </a:r>
            <a:r>
              <a:rPr lang="en-US" dirty="0" err="1" smtClean="0"/>
              <a:t>straylight</a:t>
            </a:r>
            <a:r>
              <a:rPr lang="en-US" dirty="0" smtClean="0"/>
              <a:t> and high S/N. Optical degradation tends to be roughly linear with </a:t>
            </a:r>
            <a:r>
              <a:rPr lang="en-US" dirty="0" err="1" smtClean="0">
                <a:latin typeface="Symbol" charset="2"/>
                <a:cs typeface="Symbol" charset="2"/>
              </a:rPr>
              <a:t>l</a:t>
            </a:r>
            <a:r>
              <a:rPr lang="en-US" dirty="0" smtClean="0">
                <a:latin typeface="Symbol" charset="2"/>
                <a:cs typeface="Symbol" charset="2"/>
              </a:rPr>
              <a:t>.</a:t>
            </a:r>
            <a:endParaRPr lang="en-US" dirty="0" smtClean="0"/>
          </a:p>
          <a:p>
            <a:r>
              <a:rPr lang="en-US" dirty="0" smtClean="0"/>
              <a:t>Chopper wheel with up/down counter (except N4/BUV).</a:t>
            </a:r>
          </a:p>
          <a:p>
            <a:pPr lvl="1"/>
            <a:r>
              <a:rPr lang="en-US" dirty="0" smtClean="0"/>
              <a:t>no charged particle effect down to 250 nm </a:t>
            </a:r>
          </a:p>
          <a:p>
            <a:r>
              <a:rPr lang="en-US" dirty="0" smtClean="0"/>
              <a:t>Nimbus-7 SBUV operating modes (others vary)</a:t>
            </a:r>
          </a:p>
          <a:p>
            <a:pPr lvl="1"/>
            <a:r>
              <a:rPr lang="en-US" dirty="0" smtClean="0"/>
              <a:t>Nadir measurements only</a:t>
            </a:r>
          </a:p>
          <a:p>
            <a:pPr lvl="1"/>
            <a:r>
              <a:rPr lang="en-US" smtClean="0"/>
              <a:t>Normal mode: </a:t>
            </a:r>
            <a:r>
              <a:rPr lang="en-US" dirty="0" smtClean="0"/>
              <a:t>steps thru 12 discrete </a:t>
            </a:r>
            <a:r>
              <a:rPr lang="en-US" dirty="0" err="1" smtClean="0">
                <a:latin typeface="Symbol" charset="2"/>
                <a:cs typeface="Symbol" charset="2"/>
              </a:rPr>
              <a:t>l</a:t>
            </a:r>
            <a:r>
              <a:rPr lang="en-US" dirty="0" err="1" smtClean="0"/>
              <a:t>s</a:t>
            </a:r>
            <a:r>
              <a:rPr lang="en-US" dirty="0" smtClean="0"/>
              <a:t> in 32 sec</a:t>
            </a:r>
          </a:p>
          <a:p>
            <a:pPr lvl="1"/>
            <a:r>
              <a:rPr lang="en-US" dirty="0" smtClean="0"/>
              <a:t>FOV: 200 km </a:t>
            </a:r>
            <a:r>
              <a:rPr lang="en-US" dirty="0" err="1" smtClean="0"/>
              <a:t>x</a:t>
            </a:r>
            <a:r>
              <a:rPr lang="en-US" dirty="0" smtClean="0"/>
              <a:t>  200 km</a:t>
            </a:r>
          </a:p>
          <a:p>
            <a:pPr lvl="1"/>
            <a:r>
              <a:rPr lang="en-US" dirty="0" smtClean="0"/>
              <a:t>Sweep mode: Scans thru 180-400 nm with  5 samples/</a:t>
            </a:r>
            <a:r>
              <a:rPr lang="en-US" dirty="0" err="1" smtClean="0"/>
              <a:t>bandpass</a:t>
            </a:r>
            <a:r>
              <a:rPr lang="en-US" dirty="0" smtClean="0"/>
              <a:t>. Weekly for Sun, monthly for Earth.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262"/>
          </a:xfrm>
        </p:spPr>
        <p:txBody>
          <a:bodyPr/>
          <a:lstStyle/>
          <a:p>
            <a:r>
              <a:rPr lang="en-US" dirty="0" smtClean="0"/>
              <a:t>Calibration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417638"/>
            <a:ext cx="8686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Nimbus 4/BUV: No solar </a:t>
            </a:r>
            <a:r>
              <a:rPr lang="en-US" dirty="0" err="1" smtClean="0"/>
              <a:t>meas</a:t>
            </a:r>
            <a:r>
              <a:rPr lang="en-US" dirty="0" smtClean="0"/>
              <a:t>, no sweep data</a:t>
            </a:r>
          </a:p>
          <a:p>
            <a:pPr lvl="1"/>
            <a:r>
              <a:rPr lang="en-US" dirty="0" smtClean="0"/>
              <a:t>Radiance corrected using </a:t>
            </a:r>
            <a:r>
              <a:rPr lang="en-US" dirty="0" err="1" smtClean="0"/>
              <a:t>Hohenp/Payerne</a:t>
            </a:r>
            <a:r>
              <a:rPr lang="en-US" dirty="0" smtClean="0"/>
              <a:t> </a:t>
            </a:r>
            <a:r>
              <a:rPr lang="en-US" dirty="0" err="1" smtClean="0"/>
              <a:t>sonde</a:t>
            </a:r>
            <a:r>
              <a:rPr lang="en-US" dirty="0" smtClean="0"/>
              <a:t> data</a:t>
            </a:r>
          </a:p>
          <a:p>
            <a:r>
              <a:rPr lang="en-US" dirty="0" smtClean="0"/>
              <a:t>Nimbus 7/SBUV: “Day 1” Solar only</a:t>
            </a:r>
            <a:r>
              <a:rPr lang="en-US" sz="2400" dirty="0" smtClean="0"/>
              <a:t>	</a:t>
            </a:r>
          </a:p>
          <a:p>
            <a:pPr lvl="1"/>
            <a:r>
              <a:rPr lang="en-US" dirty="0" smtClean="0"/>
              <a:t>Radiance drift corrected using “soft” calibration techniques</a:t>
            </a:r>
          </a:p>
          <a:p>
            <a:r>
              <a:rPr lang="en-US" dirty="0" smtClean="0"/>
              <a:t>NOAA 9/11/14 SBUV-2: Limited solar data</a:t>
            </a:r>
          </a:p>
          <a:p>
            <a:pPr lvl="1"/>
            <a:r>
              <a:rPr lang="en-US" dirty="0" smtClean="0"/>
              <a:t>Many instrument problems. Total O</a:t>
            </a:r>
            <a:r>
              <a:rPr lang="en-US" baseline="-25000" dirty="0" smtClean="0"/>
              <a:t>3</a:t>
            </a:r>
            <a:r>
              <a:rPr lang="en-US" dirty="0" smtClean="0"/>
              <a:t> is relatively unaffected. </a:t>
            </a:r>
          </a:p>
          <a:p>
            <a:pPr lvl="1"/>
            <a:r>
              <a:rPr lang="en-US" dirty="0" smtClean="0"/>
              <a:t>Absolute calibration tied to Shuttle SBUV (SSBUV).</a:t>
            </a:r>
          </a:p>
          <a:p>
            <a:r>
              <a:rPr lang="en-US" dirty="0" smtClean="0"/>
              <a:t>NOAA 16/17/18/19: Calibrated solar diffuser</a:t>
            </a:r>
          </a:p>
          <a:p>
            <a:pPr lvl="1"/>
            <a:r>
              <a:rPr lang="en-US" dirty="0" smtClean="0"/>
              <a:t>Absolute calibration tied to NOAA 17/SBUV-2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804862"/>
          </a:xfrm>
        </p:spPr>
        <p:txBody>
          <a:bodyPr/>
          <a:lstStyle/>
          <a:p>
            <a:r>
              <a:rPr lang="en-US" dirty="0" smtClean="0"/>
              <a:t>Total O</a:t>
            </a:r>
            <a:r>
              <a:rPr lang="en-US" baseline="-25000" dirty="0" smtClean="0"/>
              <a:t>3</a:t>
            </a:r>
            <a:r>
              <a:rPr lang="en-US" dirty="0" smtClean="0"/>
              <a:t>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Wavelength pair method (e.g., TOMS)</a:t>
            </a:r>
          </a:p>
          <a:p>
            <a:pPr lvl="1"/>
            <a:r>
              <a:rPr lang="en-US" dirty="0" smtClean="0"/>
              <a:t>TOMS V8 mostly uses 317.5/331.2 nm pair (B-pr)</a:t>
            </a:r>
          </a:p>
          <a:p>
            <a:pPr lvl="1"/>
            <a:r>
              <a:rPr lang="en-US" dirty="0" smtClean="0"/>
              <a:t>Radiance ratio varies by 0.17%/DU @30˚ SZA</a:t>
            </a:r>
          </a:p>
          <a:p>
            <a:pPr lvl="1"/>
            <a:r>
              <a:rPr lang="en-US" dirty="0" smtClean="0"/>
              <a:t>B-pr becomes sensitive to upper </a:t>
            </a:r>
            <a:r>
              <a:rPr lang="en-US" dirty="0" err="1" smtClean="0"/>
              <a:t>strat</a:t>
            </a:r>
            <a:r>
              <a:rPr lang="en-US" dirty="0" smtClean="0"/>
              <a:t>* climatology at SZA&gt;70˚</a:t>
            </a:r>
          </a:p>
          <a:p>
            <a:r>
              <a:rPr lang="en-US" dirty="0" smtClean="0"/>
              <a:t>Spectral fitting methods (e.g., DOAS)</a:t>
            </a:r>
          </a:p>
          <a:p>
            <a:pPr lvl="1"/>
            <a:r>
              <a:rPr lang="en-US" dirty="0" smtClean="0"/>
              <a:t>Standard algorithm uses 325-335 nm window</a:t>
            </a:r>
          </a:p>
          <a:p>
            <a:pPr lvl="1"/>
            <a:r>
              <a:rPr lang="en-US" dirty="0" smtClean="0"/>
              <a:t>Differential signal varies by 0.035%/DU @30˚ SZA</a:t>
            </a:r>
          </a:p>
          <a:p>
            <a:pPr lvl="1"/>
            <a:r>
              <a:rPr lang="en-US" dirty="0" smtClean="0"/>
              <a:t>Algorithm becomes sensitive to upper </a:t>
            </a:r>
            <a:r>
              <a:rPr lang="en-US" dirty="0" err="1" smtClean="0"/>
              <a:t>strat</a:t>
            </a:r>
            <a:r>
              <a:rPr lang="en-US" dirty="0" smtClean="0"/>
              <a:t>* climatology at SZA&gt;77˚.</a:t>
            </a:r>
          </a:p>
          <a:p>
            <a:r>
              <a:rPr lang="en-US" dirty="0" smtClean="0"/>
              <a:t>By integration of retrieved O</a:t>
            </a:r>
            <a:r>
              <a:rPr lang="en-US" baseline="-25000" dirty="0" smtClean="0"/>
              <a:t>3</a:t>
            </a:r>
            <a:r>
              <a:rPr lang="en-US" dirty="0" smtClean="0"/>
              <a:t> profile (e.g., SBUV V8)</a:t>
            </a:r>
          </a:p>
          <a:p>
            <a:pPr lvl="1"/>
            <a:r>
              <a:rPr lang="en-US" dirty="0" smtClean="0"/>
              <a:t>Insensitive to upper </a:t>
            </a:r>
            <a:r>
              <a:rPr lang="en-US" dirty="0" err="1" smtClean="0"/>
              <a:t>strat</a:t>
            </a:r>
            <a:r>
              <a:rPr lang="en-US" dirty="0" smtClean="0"/>
              <a:t>* climatology</a:t>
            </a:r>
          </a:p>
          <a:p>
            <a:pPr lvl="1"/>
            <a:r>
              <a:rPr lang="en-US" dirty="0" smtClean="0"/>
              <a:t>306 nm radiance varies by 1%/DU @30˚ SZA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98600" y="6488668"/>
            <a:ext cx="5868238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* All algorithms have similar sensitivity to </a:t>
            </a:r>
            <a:r>
              <a:rPr lang="en-US" dirty="0" err="1" smtClean="0"/>
              <a:t>trop</a:t>
            </a:r>
            <a:r>
              <a:rPr lang="en-US" dirty="0" smtClean="0"/>
              <a:t> O</a:t>
            </a:r>
            <a:r>
              <a:rPr lang="en-US" baseline="-25000" dirty="0" smtClean="0"/>
              <a:t>3</a:t>
            </a:r>
            <a:r>
              <a:rPr lang="en-US" dirty="0" smtClean="0"/>
              <a:t> climatology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762"/>
          </a:xfrm>
        </p:spPr>
        <p:txBody>
          <a:bodyPr/>
          <a:lstStyle/>
          <a:p>
            <a:r>
              <a:rPr lang="en-US" dirty="0" smtClean="0"/>
              <a:t>SBUV V8.6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0"/>
            <a:ext cx="8483600" cy="500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Based on Rodgers’ Optimal Estimation Method</a:t>
            </a:r>
          </a:p>
          <a:p>
            <a:pPr lvl="1"/>
            <a:r>
              <a:rPr lang="en-US" dirty="0" smtClean="0"/>
              <a:t>Algorithm has been optimized to track long-term changes by constructing appropriate covariance matrices.</a:t>
            </a:r>
          </a:p>
          <a:p>
            <a:pPr lvl="1"/>
            <a:r>
              <a:rPr lang="en-US" dirty="0" smtClean="0"/>
              <a:t>Short-term variability is underestimated at large SZA.</a:t>
            </a:r>
          </a:p>
          <a:p>
            <a:r>
              <a:rPr lang="en-US" dirty="0" smtClean="0"/>
              <a:t>Uses variable wavelength window </a:t>
            </a:r>
          </a:p>
          <a:p>
            <a:pPr lvl="1"/>
            <a:r>
              <a:rPr lang="en-US" dirty="0" smtClean="0"/>
              <a:t>Wavelengths significantly contaminated by UV-absorbing aerosols (smoke and desert dust) are not used</a:t>
            </a:r>
          </a:p>
          <a:p>
            <a:pPr lvl="1"/>
            <a:r>
              <a:rPr lang="en-US" dirty="0" smtClean="0"/>
              <a:t>Longest wavelength varies from 302 nm at low </a:t>
            </a:r>
            <a:r>
              <a:rPr lang="en-US" dirty="0" err="1" smtClean="0"/>
              <a:t>sza</a:t>
            </a:r>
            <a:r>
              <a:rPr lang="en-US" dirty="0" smtClean="0"/>
              <a:t> to 317.5 nm near the terminator. (331 nm is used for reflectivity everywhere.)	</a:t>
            </a:r>
          </a:p>
          <a:p>
            <a:r>
              <a:rPr lang="en-US" dirty="0" smtClean="0"/>
              <a:t>Total O</a:t>
            </a:r>
            <a:r>
              <a:rPr lang="en-US" baseline="-25000" dirty="0" smtClean="0"/>
              <a:t>3</a:t>
            </a:r>
            <a:r>
              <a:rPr lang="en-US" dirty="0" smtClean="0"/>
              <a:t> estimated by integrating the profile</a:t>
            </a:r>
          </a:p>
          <a:p>
            <a:pPr lvl="1"/>
            <a:r>
              <a:rPr lang="en-US" dirty="0" smtClean="0"/>
              <a:t>Reliable measurements up to 88˚ </a:t>
            </a:r>
            <a:r>
              <a:rPr lang="en-US" dirty="0" err="1" smtClean="0"/>
              <a:t>sza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74520" y="109728"/>
            <a:ext cx="5858279" cy="5981220"/>
            <a:chOff x="1689100" y="565666"/>
            <a:chExt cx="5858279" cy="59812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89100" y="856842"/>
              <a:ext cx="5715001" cy="569004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336800" y="565666"/>
              <a:ext cx="1963022" cy="3693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Total O</a:t>
              </a:r>
              <a:r>
                <a:rPr lang="en-US" baseline="-25000" dirty="0" smtClean="0"/>
                <a:t>3</a:t>
              </a:r>
              <a:r>
                <a:rPr lang="en-US" dirty="0" smtClean="0"/>
                <a:t> </a:t>
              </a:r>
              <a:r>
                <a:rPr lang="en-US" dirty="0" err="1" smtClean="0"/>
                <a:t>Avg</a:t>
              </a:r>
              <a:r>
                <a:rPr lang="en-US" dirty="0" smtClean="0"/>
                <a:t> Kernel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07000" y="565666"/>
              <a:ext cx="2340379" cy="3693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Effect of 10% </a:t>
              </a:r>
              <a:r>
                <a:rPr lang="en-US" dirty="0" err="1" smtClean="0"/>
                <a:t>incr</a:t>
              </a:r>
              <a:r>
                <a:rPr lang="en-US" dirty="0" smtClean="0"/>
                <a:t> in AP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96312" y="5193792"/>
              <a:ext cx="1773936" cy="165100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1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66512" y="5184648"/>
              <a:ext cx="1773936" cy="165100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1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476625" y="6247178"/>
          <a:ext cx="2633663" cy="457200"/>
        </p:xfrm>
        <a:graphic>
          <a:graphicData uri="http://schemas.openxmlformats.org/presentationml/2006/ole">
            <p:oleObj spid="_x0000_s33794" name="Equation" r:id="rId4" imgW="1536700" imgH="2667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099300" y="3365500"/>
            <a:ext cx="190362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Lat 62.5S, SZA 40˚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6559804" y="3530600"/>
            <a:ext cx="53949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40376" y="2413000"/>
            <a:ext cx="1894381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Lat 62.5N, SZA 84˚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6921500" y="2578100"/>
            <a:ext cx="3188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Calibration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Wavelength independent calibration/drift is determined using ice radiances.</a:t>
            </a:r>
          </a:p>
          <a:p>
            <a:pPr lvl="1"/>
            <a:r>
              <a:rPr lang="en-US" dirty="0" smtClean="0"/>
              <a:t>Results validated using minimum reflectivity of land and water and </a:t>
            </a:r>
            <a:r>
              <a:rPr lang="en-US" dirty="0" err="1" smtClean="0"/>
              <a:t>zonally</a:t>
            </a:r>
            <a:r>
              <a:rPr lang="en-US" dirty="0" smtClean="0"/>
              <a:t> averaged </a:t>
            </a:r>
            <a:r>
              <a:rPr lang="en-US" dirty="0" err="1" smtClean="0"/>
              <a:t>reflectivities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Wavelength dependent calibration:</a:t>
            </a:r>
          </a:p>
          <a:p>
            <a:pPr lvl="1"/>
            <a:r>
              <a:rPr lang="en-US" dirty="0" smtClean="0"/>
              <a:t>Key assumption: instrument degradation varies monotonically and roughly linearly with </a:t>
            </a:r>
            <a:r>
              <a:rPr lang="en-US" dirty="0" err="1" smtClean="0">
                <a:latin typeface="Symbol" charset="2"/>
                <a:cs typeface="Symbol" charset="2"/>
              </a:rPr>
              <a:t>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Wavelength accuracy monitored using sweep solar data.</a:t>
            </a:r>
          </a:p>
          <a:p>
            <a:pPr lvl="1"/>
            <a:r>
              <a:rPr lang="en-US" dirty="0" smtClean="0"/>
              <a:t>Sweep data has been used to look for any non-monotonic instrumental changes.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0762" y="274638"/>
            <a:ext cx="7221537" cy="817562"/>
          </a:xfrm>
        </p:spPr>
        <p:txBody>
          <a:bodyPr/>
          <a:lstStyle/>
          <a:p>
            <a:r>
              <a:rPr lang="en-US" dirty="0" smtClean="0"/>
              <a:t>SBUV </a:t>
            </a:r>
            <a:r>
              <a:rPr lang="en-US" dirty="0" err="1" smtClean="0"/>
              <a:t>vs</a:t>
            </a:r>
            <a:r>
              <a:rPr lang="en-US" dirty="0" smtClean="0"/>
              <a:t> 30 N. Hem. Stations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0762" y="1092200"/>
            <a:ext cx="6824662" cy="513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19400" y="1384300"/>
            <a:ext cx="1765300" cy="2755900"/>
          </a:xfrm>
          <a:prstGeom prst="rect">
            <a:avLst/>
          </a:prstGeom>
          <a:solidFill>
            <a:schemeClr val="bg1">
              <a:lumMod val="65000"/>
              <a:alpha val="21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1714500"/>
            <a:ext cx="1654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Nimbus-7 SBUV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1596</Words>
  <Application>Microsoft Macintosh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Globe</vt:lpstr>
      <vt:lpstr>Equation</vt:lpstr>
      <vt:lpstr>Quality of SBUV &amp; TOMS Total Ozone Datasets</vt:lpstr>
      <vt:lpstr>Slide 2</vt:lpstr>
      <vt:lpstr>SBUV Instruments- Key Features</vt:lpstr>
      <vt:lpstr>Calibration History</vt:lpstr>
      <vt:lpstr>Total O3 Algorithms</vt:lpstr>
      <vt:lpstr>SBUV V8.6 Algorithm</vt:lpstr>
      <vt:lpstr>Slide 7</vt:lpstr>
      <vt:lpstr>Soft Calibration Methods</vt:lpstr>
      <vt:lpstr>SBUV vs 30 N. Hem. Stations</vt:lpstr>
      <vt:lpstr>Nimbus-7/SBUV Soft calibration </vt:lpstr>
      <vt:lpstr>The “D-pair” Method</vt:lpstr>
      <vt:lpstr>Nimbus-7 SBUV profile and D-pr total O3 comparison</vt:lpstr>
      <vt:lpstr>SBUV Total O3 Data Quality Summary</vt:lpstr>
      <vt:lpstr>TOMS Instruments- Key Features</vt:lpstr>
      <vt:lpstr>TOMS Calibration History</vt:lpstr>
      <vt:lpstr>SBUBV/TOMS Data Quality Comparison</vt:lpstr>
      <vt:lpstr>Recommendations</vt:lpstr>
      <vt:lpstr>References</vt:lpstr>
    </vt:vector>
  </TitlesOfParts>
  <Company>GSFC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in Creating Long-Term O3 Datasets- Recommendations for Future</dc:title>
  <dc:creator>Pawan Bhartia</dc:creator>
  <cp:lastModifiedBy>Pawan Bhartia</cp:lastModifiedBy>
  <cp:revision>219</cp:revision>
  <dcterms:created xsi:type="dcterms:W3CDTF">2011-06-21T13:15:54Z</dcterms:created>
  <dcterms:modified xsi:type="dcterms:W3CDTF">2011-06-21T13:18:34Z</dcterms:modified>
</cp:coreProperties>
</file>