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1" r:id="rId1"/>
  </p:sldMasterIdLst>
  <p:notesMasterIdLst>
    <p:notesMasterId r:id="rId9"/>
  </p:notesMasterIdLst>
  <p:handoutMasterIdLst>
    <p:handoutMasterId r:id="rId10"/>
  </p:handoutMasterIdLst>
  <p:sldIdLst>
    <p:sldId id="517" r:id="rId2"/>
    <p:sldId id="518" r:id="rId3"/>
    <p:sldId id="508" r:id="rId4"/>
    <p:sldId id="509" r:id="rId5"/>
    <p:sldId id="516" r:id="rId6"/>
    <p:sldId id="510" r:id="rId7"/>
    <p:sldId id="511" r:id="rId8"/>
  </p:sldIdLst>
  <p:sldSz cx="9144000" cy="6858000" type="screen4x3"/>
  <p:notesSz cx="7150100" cy="94488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</p:showPr>
  <p:clrMru>
    <a:srgbClr val="3399FF"/>
    <a:srgbClr val="FFFF66"/>
    <a:srgbClr val="FFFF00"/>
    <a:srgbClr val="FF0000"/>
    <a:srgbClr val="FFFFFF"/>
    <a:srgbClr val="EAEAEA"/>
    <a:srgbClr val="DDDDDD"/>
    <a:srgbClr val="FF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17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D:\Home\xiaoyang\fire\FRP_SEVERI\QFEDGBBEP2010statistic.xls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13195472247385007"/>
          <c:y val="4.2908288637833421E-2"/>
          <c:w val="0.85992118241857707"/>
          <c:h val="0.78439286393548635"/>
        </c:manualLayout>
      </c:layout>
      <c:barChart>
        <c:barDir val="col"/>
        <c:grouping val="clustered"/>
        <c:ser>
          <c:idx val="0"/>
          <c:order val="0"/>
          <c:tx>
            <c:strRef>
              <c:f>Sheet2!$H$13</c:f>
              <c:strCache>
                <c:ptCount val="1"/>
                <c:pt idx="0">
                  <c:v>QFED </c:v>
                </c:pt>
              </c:strCache>
            </c:strRef>
          </c:tx>
          <c:spPr>
            <a:solidFill>
              <a:srgbClr val="FFC000"/>
            </a:solidFill>
          </c:spPr>
          <c:cat>
            <c:strRef>
              <c:f>Sheet2!$G$14:$G$19</c:f>
              <c:strCache>
                <c:ptCount val="6"/>
                <c:pt idx="0">
                  <c:v>South America (July)</c:v>
                </c:pt>
                <c:pt idx="1">
                  <c:v>South America (August)</c:v>
                </c:pt>
                <c:pt idx="2">
                  <c:v>South America (September)</c:v>
                </c:pt>
                <c:pt idx="3">
                  <c:v>Africa (July)</c:v>
                </c:pt>
                <c:pt idx="4">
                  <c:v>Africa (August)</c:v>
                </c:pt>
                <c:pt idx="5">
                  <c:v>Africa (September)</c:v>
                </c:pt>
              </c:strCache>
            </c:strRef>
          </c:cat>
          <c:val>
            <c:numRef>
              <c:f>Sheet2!$H$14:$H$19</c:f>
              <c:numCache>
                <c:formatCode>General</c:formatCode>
                <c:ptCount val="6"/>
                <c:pt idx="0">
                  <c:v>204.15845000000004</c:v>
                </c:pt>
                <c:pt idx="1">
                  <c:v>1301.4096700000011</c:v>
                </c:pt>
                <c:pt idx="2">
                  <c:v>1140.2739299999998</c:v>
                </c:pt>
                <c:pt idx="3">
                  <c:v>643.01641999999947</c:v>
                </c:pt>
                <c:pt idx="4">
                  <c:v>894.87878000000353</c:v>
                </c:pt>
                <c:pt idx="5">
                  <c:v>575.23334000000318</c:v>
                </c:pt>
              </c:numCache>
            </c:numRef>
          </c:val>
        </c:ser>
        <c:ser>
          <c:idx val="1"/>
          <c:order val="1"/>
          <c:tx>
            <c:strRef>
              <c:f>Sheet2!$I$13</c:f>
              <c:strCache>
                <c:ptCount val="1"/>
                <c:pt idx="0">
                  <c:v>GBBEP </c:v>
                </c:pt>
              </c:strCache>
            </c:strRef>
          </c:tx>
          <c:spPr>
            <a:solidFill>
              <a:srgbClr val="7030A0"/>
            </a:solidFill>
          </c:spPr>
          <c:dPt>
            <c:idx val="4"/>
            <c:spPr>
              <a:solidFill>
                <a:srgbClr val="7030A0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dPt>
          <c:cat>
            <c:strRef>
              <c:f>Sheet2!$G$14:$G$19</c:f>
              <c:strCache>
                <c:ptCount val="6"/>
                <c:pt idx="0">
                  <c:v>South America (July)</c:v>
                </c:pt>
                <c:pt idx="1">
                  <c:v>South America (August)</c:v>
                </c:pt>
                <c:pt idx="2">
                  <c:v>South America (September)</c:v>
                </c:pt>
                <c:pt idx="3">
                  <c:v>Africa (July)</c:v>
                </c:pt>
                <c:pt idx="4">
                  <c:v>Africa (August)</c:v>
                </c:pt>
                <c:pt idx="5">
                  <c:v>Africa (September)</c:v>
                </c:pt>
              </c:strCache>
            </c:strRef>
          </c:cat>
          <c:val>
            <c:numRef>
              <c:f>Sheet2!$I$14:$I$19</c:f>
              <c:numCache>
                <c:formatCode>General</c:formatCode>
                <c:ptCount val="6"/>
                <c:pt idx="0">
                  <c:v>376.62006000000002</c:v>
                </c:pt>
                <c:pt idx="1">
                  <c:v>1746.0894799999999</c:v>
                </c:pt>
                <c:pt idx="2">
                  <c:v>1307.9279800000011</c:v>
                </c:pt>
                <c:pt idx="3">
                  <c:v>677.50792999999749</c:v>
                </c:pt>
                <c:pt idx="4">
                  <c:v>903.67981000000054</c:v>
                </c:pt>
                <c:pt idx="5">
                  <c:v>649.53753999999947</c:v>
                </c:pt>
              </c:numCache>
            </c:numRef>
          </c:val>
        </c:ser>
        <c:axId val="478760960"/>
        <c:axId val="479794304"/>
      </c:barChart>
      <c:catAx>
        <c:axId val="478760960"/>
        <c:scaling>
          <c:orientation val="minMax"/>
        </c:scaling>
        <c:axPos val="b"/>
        <c:numFmt formatCode="General" sourceLinked="1"/>
        <c:tickLblPos val="nextTo"/>
        <c:crossAx val="479794304"/>
        <c:crosses val="autoZero"/>
        <c:auto val="1"/>
        <c:lblAlgn val="ctr"/>
        <c:lblOffset val="100"/>
      </c:catAx>
      <c:valAx>
        <c:axId val="479794304"/>
        <c:scaling>
          <c:orientation val="minMax"/>
        </c:scaling>
        <c:axPos val="l"/>
        <c:numFmt formatCode="General" sourceLinked="1"/>
        <c:tickLblPos val="nextTo"/>
        <c:crossAx val="478760960"/>
        <c:crosses val="autoZero"/>
        <c:crossBetween val="between"/>
      </c:valAx>
      <c:spPr>
        <a:noFill/>
        <a:ln w="19050">
          <a:solidFill>
            <a:sysClr val="windowText" lastClr="000000"/>
          </a:solidFill>
        </a:ln>
      </c:spPr>
    </c:plotArea>
    <c:legend>
      <c:legendPos val="r"/>
      <c:layout>
        <c:manualLayout>
          <c:xMode val="edge"/>
          <c:yMode val="edge"/>
          <c:x val="0.50274553596864069"/>
          <c:y val="8.2287999340396642E-2"/>
          <c:w val="0.33482016629253153"/>
          <c:h val="0.15909496914979962"/>
        </c:manualLayout>
      </c:layout>
    </c:legend>
    <c:plotVisOnly val="1"/>
    <c:dispBlanksAs val="gap"/>
  </c:chart>
  <c:spPr>
    <a:solidFill>
      <a:srgbClr val="FFFFFF"/>
    </a:solidFill>
  </c:spPr>
  <c:txPr>
    <a:bodyPr/>
    <a:lstStyle/>
    <a:p>
      <a:pPr>
        <a:defRPr sz="1200" b="1"/>
      </a:pPr>
      <a:endParaRPr lang="en-US"/>
    </a:p>
  </c:txPr>
  <c:externalData r:id="rId2"/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0.11111</cdr:y>
    </cdr:from>
    <cdr:to>
      <cdr:x>0.0413</cdr:x>
      <cdr:y>0.67634</cdr:y>
    </cdr:to>
    <cdr:sp macro="" textlink="">
      <cdr:nvSpPr>
        <cdr:cNvPr id="2" name="TextBox 1"/>
        <cdr:cNvSpPr txBox="1"/>
      </cdr:nvSpPr>
      <cdr:spPr>
        <a:xfrm xmlns:a="http://schemas.openxmlformats.org/drawingml/2006/main" flipV="1">
          <a:off x="0" y="381000"/>
          <a:ext cx="295824" cy="193817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eaVert" wrap="square" rtlCol="0"/>
        <a:lstStyle xmlns:a="http://schemas.openxmlformats.org/drawingml/2006/main"/>
        <a:p xmlns:a="http://schemas.openxmlformats.org/drawingml/2006/main">
          <a:r>
            <a:rPr lang="en-US" sz="1100" b="1" dirty="0"/>
            <a:t>Carbon</a:t>
          </a:r>
          <a:r>
            <a:rPr lang="en-US" sz="1100" b="1" baseline="0" dirty="0"/>
            <a:t> emission (10</a:t>
          </a:r>
          <a:r>
            <a:rPr lang="en-US" sz="1100" b="1" baseline="30000" dirty="0"/>
            <a:t>6</a:t>
          </a:r>
          <a:r>
            <a:rPr lang="en-US" sz="1100" b="1" baseline="0" dirty="0"/>
            <a:t> kg C)</a:t>
          </a:r>
          <a:endParaRPr lang="en-US" sz="1100" b="1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988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50" tIns="47625" rIns="95250" bIns="47625" numCol="1" anchor="t" anchorCtr="0" compatLnSpc="1">
            <a:prstTxWarp prst="textNoShape">
              <a:avLst/>
            </a:prstTxWarp>
          </a:bodyPr>
          <a:lstStyle>
            <a:lvl1pPr defTabSz="947738">
              <a:defRPr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51300" y="0"/>
            <a:ext cx="30988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50" tIns="47625" rIns="95250" bIns="47625" numCol="1" anchor="t" anchorCtr="0" compatLnSpc="1">
            <a:prstTxWarp prst="textNoShape">
              <a:avLst/>
            </a:prstTxWarp>
          </a:bodyPr>
          <a:lstStyle>
            <a:lvl1pPr algn="r" defTabSz="947738">
              <a:defRPr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75725"/>
            <a:ext cx="30988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50" tIns="47625" rIns="95250" bIns="47625" numCol="1" anchor="b" anchorCtr="0" compatLnSpc="1">
            <a:prstTxWarp prst="textNoShape">
              <a:avLst/>
            </a:prstTxWarp>
          </a:bodyPr>
          <a:lstStyle>
            <a:lvl1pPr defTabSz="947738">
              <a:defRPr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51300" y="8975725"/>
            <a:ext cx="30988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50" tIns="47625" rIns="95250" bIns="47625" numCol="1" anchor="b" anchorCtr="0" compatLnSpc="1">
            <a:prstTxWarp prst="textNoShape">
              <a:avLst/>
            </a:prstTxWarp>
          </a:bodyPr>
          <a:lstStyle>
            <a:lvl1pPr algn="r" defTabSz="947738">
              <a:defRPr>
                <a:latin typeface="Times New Roman" pitchFamily="18" charset="0"/>
              </a:defRPr>
            </a:lvl1pPr>
          </a:lstStyle>
          <a:p>
            <a:fld id="{AA824ECC-62B1-4FCC-BE4D-E23327B5AEF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988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50" tIns="47625" rIns="95250" bIns="47625" numCol="1" anchor="t" anchorCtr="0" compatLnSpc="1">
            <a:prstTxWarp prst="textNoShape">
              <a:avLst/>
            </a:prstTxWarp>
          </a:bodyPr>
          <a:lstStyle>
            <a:lvl1pPr defTabSz="947738">
              <a:defRPr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51300" y="0"/>
            <a:ext cx="30988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50" tIns="47625" rIns="95250" bIns="47625" numCol="1" anchor="t" anchorCtr="0" compatLnSpc="1">
            <a:prstTxWarp prst="textNoShape">
              <a:avLst/>
            </a:prstTxWarp>
          </a:bodyPr>
          <a:lstStyle>
            <a:lvl1pPr algn="r" defTabSz="947738">
              <a:defRPr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14438" y="709613"/>
            <a:ext cx="4721225" cy="35401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54088" y="4487863"/>
            <a:ext cx="5241925" cy="425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50" tIns="47625" rIns="95250" bIns="476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75725"/>
            <a:ext cx="30988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50" tIns="47625" rIns="95250" bIns="47625" numCol="1" anchor="b" anchorCtr="0" compatLnSpc="1">
            <a:prstTxWarp prst="textNoShape">
              <a:avLst/>
            </a:prstTxWarp>
          </a:bodyPr>
          <a:lstStyle>
            <a:lvl1pPr defTabSz="947738">
              <a:defRPr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51300" y="8975725"/>
            <a:ext cx="30988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50" tIns="47625" rIns="95250" bIns="47625" numCol="1" anchor="b" anchorCtr="0" compatLnSpc="1">
            <a:prstTxWarp prst="textNoShape">
              <a:avLst/>
            </a:prstTxWarp>
          </a:bodyPr>
          <a:lstStyle>
            <a:lvl1pPr algn="r" defTabSz="947738">
              <a:defRPr>
                <a:latin typeface="Times New Roman" pitchFamily="18" charset="0"/>
              </a:defRPr>
            </a:lvl1pPr>
          </a:lstStyle>
          <a:p>
            <a:fld id="{1EA14B42-079F-4465-A79F-7A6187EB0A1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Figures in this slide show weekday/weekend difference in NO2.  Top left is for GOME-2, bottom left is for OMI, top right is for CMAQ at 10 LST (GOME-2 time) and bottom right is for CMAQ at 13 LST (OMI time).  GOME-2 shows a very large weekday/weekend difference compared to CMAQ.  GOME-2 shows differences in the West Virginia, Tennessee, Ohio, and in general the whole mid-western region whereas CMAQ does not really show much of a weekday/weekend difference.  OMI also shows weekday/weekend difference in NO2 but not as large as GOME-2.  That is because between GOME-2 and OMI observing time period, NO2 values decrease and this is well captured in observations.  Again, CMAQ NO2 for this observation time period does not show a big weekday/weekend differences like OMI.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323F3A-1A69-4512-AC8C-A169A26F10D9}" type="slidenum">
              <a:rPr lang="en-US"/>
              <a:pPr/>
              <a:t>7</a:t>
            </a:fld>
            <a:endParaRPr lang="en-US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Key: QFED – Quick Fire Emissions Data from NASA; GBBEP – Global Biomass Burning Emissions Product from NESDIS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7D4FCE-009F-4227-BA61-6703277C5B3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390FEE-EC23-4EA4-A0A3-D6514D1A8A8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0"/>
            <a:ext cx="20383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9626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449758-61FB-445A-841A-ED1759F95F8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25031C-2CEA-4272-92F1-FAB0DDFDD7D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18D9DC-D64E-485A-8B53-95B45D6ED3D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78486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1148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24400" y="990600"/>
            <a:ext cx="41148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24400" y="3695700"/>
            <a:ext cx="41148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A5CEC69-2233-4BD0-A168-A1950A01E25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38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/>
              <a:t>2009 CORP Symposium CCNY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533400" y="152400"/>
            <a:ext cx="78486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990600"/>
            <a:ext cx="41148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24400" y="990600"/>
            <a:ext cx="41148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695700"/>
            <a:ext cx="41148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400" y="3695700"/>
            <a:ext cx="41148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DC63FC8-92B4-4705-8B2D-1E7647BCC8C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Rectangle 37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38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/>
              <a:t>2009 CORP Symposium CCNY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FE05E1-24BA-4CD4-8383-4C3CBF9DB59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F1C1F2-D912-4B90-930D-0737BBD483D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936CD0-3BCA-4F80-8100-68956052716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3F84D0-B446-4066-8168-1C06347BB20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69F43D-5EF7-4CFE-9A71-7E9C1BA749E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6EDED2-ABF2-4723-8157-F877AA5793F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5DB8F4-7B46-498A-83E5-04A736C817D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2B92A8-672A-4305-BC33-1856651308F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PT template2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57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57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57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fld id="{ED9A3EB2-5B25-482B-BA7F-AB438B674C5A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  <p:sldLayoutId id="2147484006" r:id="rId2"/>
    <p:sldLayoutId id="2147484007" r:id="rId3"/>
    <p:sldLayoutId id="2147484008" r:id="rId4"/>
    <p:sldLayoutId id="2147484009" r:id="rId5"/>
    <p:sldLayoutId id="2147484010" r:id="rId6"/>
    <p:sldLayoutId id="2147484011" r:id="rId7"/>
    <p:sldLayoutId id="2147484012" r:id="rId8"/>
    <p:sldLayoutId id="2147484013" r:id="rId9"/>
    <p:sldLayoutId id="2147484014" r:id="rId10"/>
    <p:sldLayoutId id="2147484015" r:id="rId11"/>
    <p:sldLayoutId id="2147484016" r:id="rId12"/>
    <p:sldLayoutId id="2147484017" r:id="rId13"/>
    <p:sldLayoutId id="2147484018" r:id="rId14"/>
    <p:sldLayoutId id="2147484019" r:id="rId1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6.png"/><Relationship Id="rId4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smtClean="0"/>
              <a:t>NOAA/NESDIS Air Quality Projects and Plans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7620000" cy="5181600"/>
          </a:xfrm>
        </p:spPr>
        <p:txBody>
          <a:bodyPr/>
          <a:lstStyle/>
          <a:p>
            <a:r>
              <a:rPr lang="en-US" sz="1800" smtClean="0"/>
              <a:t>Current Ongoing work</a:t>
            </a:r>
          </a:p>
          <a:p>
            <a:pPr lvl="1"/>
            <a:r>
              <a:rPr lang="en-US" sz="1600" smtClean="0"/>
              <a:t>NESDIS developing satellite products for various air quality applications (monitoring and forecasting)</a:t>
            </a:r>
          </a:p>
          <a:p>
            <a:pPr lvl="1"/>
            <a:r>
              <a:rPr lang="en-US" sz="1600" smtClean="0"/>
              <a:t>Aerosol and ozone assimilation to improve air quality forecasting</a:t>
            </a:r>
            <a:endParaRPr lang="en-US" sz="1600" smtClean="0">
              <a:solidFill>
                <a:srgbClr val="FF0000"/>
              </a:solidFill>
            </a:endParaRPr>
          </a:p>
          <a:p>
            <a:r>
              <a:rPr lang="en-US" sz="1800" smtClean="0"/>
              <a:t>Preparing for future satellite missions by developing algorithms/products</a:t>
            </a:r>
          </a:p>
          <a:p>
            <a:pPr lvl="1"/>
            <a:r>
              <a:rPr lang="en-US" sz="1600" smtClean="0"/>
              <a:t>GOES-R</a:t>
            </a:r>
          </a:p>
          <a:p>
            <a:pPr lvl="1"/>
            <a:r>
              <a:rPr lang="en-US" sz="1600" smtClean="0"/>
              <a:t>JPSS</a:t>
            </a:r>
          </a:p>
          <a:p>
            <a:r>
              <a:rPr lang="en-US" sz="1800" smtClean="0"/>
              <a:t>NASA-NOAA Collaboration </a:t>
            </a:r>
            <a:endParaRPr lang="en-US" sz="1800" i="1" smtClean="0">
              <a:solidFill>
                <a:srgbClr val="FF0000"/>
              </a:solidFill>
            </a:endParaRPr>
          </a:p>
          <a:p>
            <a:pPr lvl="1"/>
            <a:r>
              <a:rPr lang="en-US" sz="1600" smtClean="0"/>
              <a:t>Transitioned and enhanced IDEA (Infusing satellite Data into Environmental Applications) tool to NOAA</a:t>
            </a:r>
          </a:p>
          <a:p>
            <a:pPr lvl="1"/>
            <a:r>
              <a:rPr lang="en-US" sz="1600" smtClean="0"/>
              <a:t>Adapted NASA OMI trace gas algorithms for GOME-2 at NOAA for operational dissemination of data</a:t>
            </a:r>
          </a:p>
          <a:p>
            <a:pPr lvl="1"/>
            <a:r>
              <a:rPr lang="en-US" sz="1600" smtClean="0"/>
              <a:t>Participation in multiple NASA working groups (e.g., GEO-CAPE)</a:t>
            </a:r>
          </a:p>
          <a:p>
            <a:r>
              <a:rPr lang="en-US" sz="1800" smtClean="0"/>
              <a:t>EPA-NOAA collaboration</a:t>
            </a:r>
          </a:p>
          <a:p>
            <a:pPr lvl="1"/>
            <a:r>
              <a:rPr lang="en-US" sz="1600" smtClean="0"/>
              <a:t>Daily download of NOAA satellite data into EPA’s Remote Sensing Information Gateway (RSIG) for exceptional events monitoring</a:t>
            </a:r>
          </a:p>
          <a:p>
            <a:pPr lvl="1"/>
            <a:r>
              <a:rPr lang="en-US" sz="1600" smtClean="0"/>
              <a:t>Enhancing EPA AIRNow with GOME-2 NO2 data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3CACF-3744-42C4-82E8-9A2B44F04A1B}" type="slidenum">
              <a:rPr lang="en-US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53400" cy="56356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Tracking </a:t>
            </a:r>
            <a:r>
              <a:rPr lang="en-US" dirty="0" err="1" smtClean="0"/>
              <a:t>NOx</a:t>
            </a:r>
            <a:r>
              <a:rPr lang="en-US" dirty="0" smtClean="0"/>
              <a:t> Emissions using GOME-2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600" y="1417638"/>
            <a:ext cx="4191000" cy="505936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400" smtClean="0"/>
              <a:t>Prior studies:</a:t>
            </a:r>
          </a:p>
          <a:p>
            <a:pPr lvl="1">
              <a:lnSpc>
                <a:spcPct val="80000"/>
              </a:lnSpc>
            </a:pPr>
            <a:r>
              <a:rPr lang="en-US" sz="2000" smtClean="0"/>
              <a:t> Satellite data (SCIAMACHI, GOME, OMI) to track long-term NOx emissions trends and weekday/weekend differences (Richter et al., 2005; Boresma et al., 2007)</a:t>
            </a:r>
          </a:p>
          <a:p>
            <a:pPr lvl="1">
              <a:lnSpc>
                <a:spcPct val="80000"/>
              </a:lnSpc>
            </a:pPr>
            <a:r>
              <a:rPr lang="en-US" sz="2000" smtClean="0"/>
              <a:t>Power plant emissions vs. mobile emissions in models (Kim et al., 2009).</a:t>
            </a:r>
          </a:p>
          <a:p>
            <a:pPr>
              <a:lnSpc>
                <a:spcPct val="80000"/>
              </a:lnSpc>
            </a:pPr>
            <a:r>
              <a:rPr lang="en-US" sz="2400" smtClean="0"/>
              <a:t>NOAA investigating if multiple satellite datasets can be used to evaluate diurnal variation in NOx emissions in air quality models (</a:t>
            </a:r>
            <a:r>
              <a:rPr lang="en-US" sz="2400" i="1" smtClean="0"/>
              <a:t>see next slide</a:t>
            </a:r>
            <a:r>
              <a:rPr lang="en-US" sz="2400" smtClean="0"/>
              <a:t>).</a:t>
            </a:r>
          </a:p>
          <a:p>
            <a:pPr>
              <a:lnSpc>
                <a:spcPct val="80000"/>
              </a:lnSpc>
            </a:pPr>
            <a:endParaRPr lang="en-US" sz="2700" smtClean="0"/>
          </a:p>
        </p:txBody>
      </p:sp>
      <p:pic>
        <p:nvPicPr>
          <p:cNvPr id="5124" name="Picture 21" descr="G2G_NO2_MEAN_WEEKEND_DAIL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660775"/>
            <a:ext cx="304323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125" name="Group 32"/>
          <p:cNvGrpSpPr>
            <a:grpSpLocks/>
          </p:cNvGrpSpPr>
          <p:nvPr/>
        </p:nvGrpSpPr>
        <p:grpSpPr bwMode="auto">
          <a:xfrm>
            <a:off x="533400" y="1295400"/>
            <a:ext cx="3043238" cy="2590800"/>
            <a:chOff x="51" y="1008"/>
            <a:chExt cx="1917" cy="1632"/>
          </a:xfrm>
        </p:grpSpPr>
        <p:pic>
          <p:nvPicPr>
            <p:cNvPr id="5127" name="Picture 20" descr="G2G_NO2_MEAN_WEEKDAY_DAILY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" y="1058"/>
              <a:ext cx="1917" cy="1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28" name="Text Box 28"/>
            <p:cNvSpPr txBox="1">
              <a:spLocks noChangeArrowheads="1"/>
            </p:cNvSpPr>
            <p:nvPr/>
          </p:nvSpPr>
          <p:spPr bwMode="auto">
            <a:xfrm>
              <a:off x="1392" y="1008"/>
              <a:ext cx="57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/>
                <a:t>Weekday</a:t>
              </a:r>
            </a:p>
          </p:txBody>
        </p:sp>
        <p:sp>
          <p:nvSpPr>
            <p:cNvPr id="5129" name="Text Box 29"/>
            <p:cNvSpPr txBox="1">
              <a:spLocks noChangeArrowheads="1"/>
            </p:cNvSpPr>
            <p:nvPr/>
          </p:nvSpPr>
          <p:spPr bwMode="auto">
            <a:xfrm>
              <a:off x="1392" y="2467"/>
              <a:ext cx="57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/>
                <a:t>Weekend</a:t>
              </a:r>
            </a:p>
          </p:txBody>
        </p:sp>
      </p:grpSp>
      <p:sp>
        <p:nvSpPr>
          <p:cNvPr id="5126" name="Rectangle 8"/>
          <p:cNvSpPr>
            <a:spLocks noChangeArrowheads="1"/>
          </p:cNvSpPr>
          <p:nvPr/>
        </p:nvSpPr>
        <p:spPr bwMode="auto">
          <a:xfrm>
            <a:off x="376238" y="6276975"/>
            <a:ext cx="32051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http://www.osdpd.noaa.gov/ml/air/gome.html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D66BD-B744-494D-A677-696A3DB1CBC1}" type="slidenum">
              <a:rPr lang="en-US"/>
              <a:pPr/>
              <a:t>3</a:t>
            </a:fld>
            <a:endParaRPr lang="en-US"/>
          </a:p>
        </p:txBody>
      </p:sp>
      <p:sp>
        <p:nvSpPr>
          <p:cNvPr id="13315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2009 CORP Symposium CCNY</a:t>
            </a:r>
          </a:p>
        </p:txBody>
      </p:sp>
      <p:pic>
        <p:nvPicPr>
          <p:cNvPr id="6148" name="Picture 41" descr="CMAQ_NO2_MEAN_DIFF_10L_13L_WEEKDA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4267200"/>
            <a:ext cx="304323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43" descr="CMAQ_NO2_MEAN_DIFF_10L_13L_WEEKE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4267200"/>
            <a:ext cx="304323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Rectangle 11"/>
          <p:cNvSpPr>
            <a:spLocks noGrp="1" noChangeArrowheads="1"/>
          </p:cNvSpPr>
          <p:nvPr>
            <p:ph type="title"/>
          </p:nvPr>
        </p:nvSpPr>
        <p:spPr>
          <a:xfrm>
            <a:off x="990600" y="228600"/>
            <a:ext cx="7848600" cy="685800"/>
          </a:xfrm>
        </p:spPr>
        <p:txBody>
          <a:bodyPr/>
          <a:lstStyle/>
          <a:p>
            <a:r>
              <a:rPr lang="en-US" sz="3200" smtClean="0"/>
              <a:t>Diurnal Difference in Tropospheric NO</a:t>
            </a:r>
            <a:r>
              <a:rPr lang="en-US" sz="3200" baseline="-25000" smtClean="0"/>
              <a:t>2</a:t>
            </a:r>
          </a:p>
        </p:txBody>
      </p:sp>
      <p:pic>
        <p:nvPicPr>
          <p:cNvPr id="6151" name="Picture 7" descr="G2G_OMI_NO2_DIFF_WEEKDAY_DAIL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6563" y="1984375"/>
            <a:ext cx="3043237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10" descr="G2G_OMI_NO2_DIFF_WEEKEND_DAIL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9800" y="1984375"/>
            <a:ext cx="304323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153" name="Group 28"/>
          <p:cNvGrpSpPr>
            <a:grpSpLocks/>
          </p:cNvGrpSpPr>
          <p:nvPr/>
        </p:nvGrpSpPr>
        <p:grpSpPr bwMode="auto">
          <a:xfrm>
            <a:off x="3352800" y="1935163"/>
            <a:ext cx="5257800" cy="274637"/>
            <a:chOff x="2112" y="1219"/>
            <a:chExt cx="3312" cy="173"/>
          </a:xfrm>
        </p:grpSpPr>
        <p:sp>
          <p:nvSpPr>
            <p:cNvPr id="6160" name="Text Box 26"/>
            <p:cNvSpPr txBox="1">
              <a:spLocks noChangeArrowheads="1"/>
            </p:cNvSpPr>
            <p:nvPr/>
          </p:nvSpPr>
          <p:spPr bwMode="auto">
            <a:xfrm>
              <a:off x="2112" y="1219"/>
              <a:ext cx="1440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/>
                <a:t>Seasonal Mean (Weekdays)</a:t>
              </a:r>
            </a:p>
          </p:txBody>
        </p:sp>
        <p:sp>
          <p:nvSpPr>
            <p:cNvPr id="6161" name="Text Box 27"/>
            <p:cNvSpPr txBox="1">
              <a:spLocks noChangeArrowheads="1"/>
            </p:cNvSpPr>
            <p:nvPr/>
          </p:nvSpPr>
          <p:spPr bwMode="auto">
            <a:xfrm>
              <a:off x="3984" y="1219"/>
              <a:ext cx="1440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/>
                <a:t>Seasonal Mean (Weekends)</a:t>
              </a:r>
            </a:p>
          </p:txBody>
        </p:sp>
      </p:grpSp>
      <p:grpSp>
        <p:nvGrpSpPr>
          <p:cNvPr id="6154" name="Group 35"/>
          <p:cNvGrpSpPr>
            <a:grpSpLocks/>
          </p:cNvGrpSpPr>
          <p:nvPr/>
        </p:nvGrpSpPr>
        <p:grpSpPr bwMode="auto">
          <a:xfrm>
            <a:off x="3352800" y="4221163"/>
            <a:ext cx="5257800" cy="274637"/>
            <a:chOff x="2112" y="595"/>
            <a:chExt cx="3312" cy="173"/>
          </a:xfrm>
        </p:grpSpPr>
        <p:sp>
          <p:nvSpPr>
            <p:cNvPr id="6158" name="Text Box 37"/>
            <p:cNvSpPr txBox="1">
              <a:spLocks noChangeArrowheads="1"/>
            </p:cNvSpPr>
            <p:nvPr/>
          </p:nvSpPr>
          <p:spPr bwMode="auto">
            <a:xfrm>
              <a:off x="2112" y="595"/>
              <a:ext cx="1440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/>
                <a:t>Seasonal Mean (Weekdays)</a:t>
              </a:r>
            </a:p>
          </p:txBody>
        </p:sp>
        <p:sp>
          <p:nvSpPr>
            <p:cNvPr id="6159" name="Text Box 38"/>
            <p:cNvSpPr txBox="1">
              <a:spLocks noChangeArrowheads="1"/>
            </p:cNvSpPr>
            <p:nvPr/>
          </p:nvSpPr>
          <p:spPr bwMode="auto">
            <a:xfrm>
              <a:off x="3984" y="595"/>
              <a:ext cx="1440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/>
                <a:t>Seasonal Mean (Weekends)</a:t>
              </a:r>
            </a:p>
          </p:txBody>
        </p:sp>
      </p:grpSp>
      <p:sp>
        <p:nvSpPr>
          <p:cNvPr id="6155" name="Rectangle 24"/>
          <p:cNvSpPr>
            <a:spLocks noChangeArrowheads="1"/>
          </p:cNvSpPr>
          <p:nvPr/>
        </p:nvSpPr>
        <p:spPr bwMode="auto">
          <a:xfrm>
            <a:off x="457200" y="6581775"/>
            <a:ext cx="32051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http://www.osdpd.noaa.gov/ml/air/gome.html</a:t>
            </a:r>
          </a:p>
        </p:txBody>
      </p:sp>
      <p:sp>
        <p:nvSpPr>
          <p:cNvPr id="6156" name="Right Arrow Callout 25"/>
          <p:cNvSpPr>
            <a:spLocks noChangeArrowheads="1"/>
          </p:cNvSpPr>
          <p:nvPr/>
        </p:nvSpPr>
        <p:spPr bwMode="auto">
          <a:xfrm>
            <a:off x="533400" y="2590800"/>
            <a:ext cx="2286000" cy="68580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rgbClr val="3399FF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anchor="ctr"/>
          <a:lstStyle/>
          <a:p>
            <a:pPr algn="ctr"/>
            <a:r>
              <a:rPr lang="en-US" sz="1400" b="1"/>
              <a:t>GOME2-OMI</a:t>
            </a:r>
          </a:p>
        </p:txBody>
      </p:sp>
      <p:sp>
        <p:nvSpPr>
          <p:cNvPr id="6157" name="Right Arrow Callout 26"/>
          <p:cNvSpPr>
            <a:spLocks noChangeArrowheads="1"/>
          </p:cNvSpPr>
          <p:nvPr/>
        </p:nvSpPr>
        <p:spPr bwMode="auto">
          <a:xfrm>
            <a:off x="533400" y="4800600"/>
            <a:ext cx="2209800" cy="762000"/>
          </a:xfrm>
          <a:prstGeom prst="rightArrowCallout">
            <a:avLst>
              <a:gd name="adj1" fmla="val 25000"/>
              <a:gd name="adj2" fmla="val 25000"/>
              <a:gd name="adj3" fmla="val 24999"/>
              <a:gd name="adj4" fmla="val 64977"/>
            </a:avLst>
          </a:prstGeom>
          <a:solidFill>
            <a:srgbClr val="3399FF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anchor="ctr"/>
          <a:lstStyle/>
          <a:p>
            <a:pPr algn="ctr"/>
            <a:r>
              <a:rPr lang="en-US" sz="1400" b="1"/>
              <a:t>CMAQ (10 LST – 13 LST)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B60651-5B66-4C06-A3C7-0F1F806DDDF1}" type="slidenum">
              <a:rPr lang="en-US"/>
              <a:pPr/>
              <a:t>4</a:t>
            </a:fld>
            <a:endParaRPr lang="en-US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762000" y="228600"/>
            <a:ext cx="7848600" cy="6858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200" dirty="0" smtClean="0"/>
              <a:t>Observed and Modeled Weekday/Weekend Difference in </a:t>
            </a:r>
            <a:r>
              <a:rPr lang="en-US" sz="3200" dirty="0" err="1" smtClean="0"/>
              <a:t>Tropospheric</a:t>
            </a:r>
            <a:r>
              <a:rPr lang="en-US" sz="3200" dirty="0" smtClean="0"/>
              <a:t> NO</a:t>
            </a:r>
            <a:r>
              <a:rPr lang="en-US" sz="3200" baseline="-25000" dirty="0" smtClean="0"/>
              <a:t>2</a:t>
            </a:r>
          </a:p>
        </p:txBody>
      </p:sp>
      <p:pic>
        <p:nvPicPr>
          <p:cNvPr id="7172" name="Picture 9" descr="G2G_NO2_DIFF_WKDAY_WKEND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62000" y="1371600"/>
            <a:ext cx="3403600" cy="2552700"/>
          </a:xfrm>
        </p:spPr>
      </p:pic>
      <p:pic>
        <p:nvPicPr>
          <p:cNvPr id="7173" name="Picture 10" descr="CMAQ_NO2_DIFF_WKDAY_WKEND_10L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029200" y="1371600"/>
            <a:ext cx="3403600" cy="2552700"/>
          </a:xfrm>
        </p:spPr>
      </p:pic>
      <p:pic>
        <p:nvPicPr>
          <p:cNvPr id="7174" name="Picture 11" descr="OMI_NO2_DIFF_WKDAY_WKEND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762000" y="4038600"/>
            <a:ext cx="3403600" cy="2552700"/>
          </a:xfrm>
        </p:spPr>
      </p:pic>
      <p:pic>
        <p:nvPicPr>
          <p:cNvPr id="7175" name="Picture 12" descr="CMAQ_NO2_DIFF_WKDAY_WKEND_13L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5029200" y="4076700"/>
            <a:ext cx="3403600" cy="2552700"/>
          </a:xfrm>
        </p:spPr>
      </p:pic>
      <p:sp>
        <p:nvSpPr>
          <p:cNvPr id="7176" name="Text Box 14"/>
          <p:cNvSpPr txBox="1">
            <a:spLocks noChangeArrowheads="1"/>
          </p:cNvSpPr>
          <p:nvPr/>
        </p:nvSpPr>
        <p:spPr bwMode="auto">
          <a:xfrm>
            <a:off x="2971800" y="1660525"/>
            <a:ext cx="685800" cy="244475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 b="1"/>
              <a:t>GOME-2</a:t>
            </a:r>
          </a:p>
        </p:txBody>
      </p:sp>
      <p:sp>
        <p:nvSpPr>
          <p:cNvPr id="7177" name="Text Box 15"/>
          <p:cNvSpPr txBox="1">
            <a:spLocks noChangeArrowheads="1"/>
          </p:cNvSpPr>
          <p:nvPr/>
        </p:nvSpPr>
        <p:spPr bwMode="auto">
          <a:xfrm>
            <a:off x="2971800" y="4327525"/>
            <a:ext cx="457200" cy="244475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 b="1"/>
              <a:t>OMI</a:t>
            </a:r>
          </a:p>
        </p:txBody>
      </p:sp>
      <p:sp>
        <p:nvSpPr>
          <p:cNvPr id="7178" name="Text Box 16"/>
          <p:cNvSpPr txBox="1">
            <a:spLocks noChangeArrowheads="1"/>
          </p:cNvSpPr>
          <p:nvPr/>
        </p:nvSpPr>
        <p:spPr bwMode="auto">
          <a:xfrm>
            <a:off x="6553200" y="1676400"/>
            <a:ext cx="1219200" cy="244475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 b="1"/>
              <a:t>CMAQ at 10 LST</a:t>
            </a:r>
          </a:p>
        </p:txBody>
      </p:sp>
      <p:sp>
        <p:nvSpPr>
          <p:cNvPr id="7179" name="Text Box 17"/>
          <p:cNvSpPr txBox="1">
            <a:spLocks noChangeArrowheads="1"/>
          </p:cNvSpPr>
          <p:nvPr/>
        </p:nvSpPr>
        <p:spPr bwMode="auto">
          <a:xfrm>
            <a:off x="6553200" y="4403725"/>
            <a:ext cx="1219200" cy="244475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 b="1"/>
              <a:t>CMAQ at 13 LST</a:t>
            </a:r>
          </a:p>
        </p:txBody>
      </p:sp>
      <p:sp>
        <p:nvSpPr>
          <p:cNvPr id="7180" name="Rectangle 12"/>
          <p:cNvSpPr>
            <a:spLocks noChangeArrowheads="1"/>
          </p:cNvSpPr>
          <p:nvPr/>
        </p:nvSpPr>
        <p:spPr bwMode="auto">
          <a:xfrm>
            <a:off x="762000" y="6581775"/>
            <a:ext cx="32051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http://www.osdpd.noaa.gov/ml/air/gome.html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smtClean="0"/>
              <a:t>Product Quality</a:t>
            </a:r>
          </a:p>
        </p:txBody>
      </p:sp>
      <p:pic>
        <p:nvPicPr>
          <p:cNvPr id="8195" name="Content Placeholder 7" descr="footprint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81200" y="4227513"/>
            <a:ext cx="3568700" cy="2630487"/>
          </a:xfrm>
        </p:spPr>
      </p:pic>
      <p:pic>
        <p:nvPicPr>
          <p:cNvPr id="8196" name="Content Placeholder 8" descr="snomatchup_tseries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486400" y="1560513"/>
            <a:ext cx="3465513" cy="2554287"/>
          </a:xfrm>
        </p:spPr>
      </p:pic>
      <p:pic>
        <p:nvPicPr>
          <p:cNvPr id="8197" name="Content Placeholder 10" descr="small_loop5.gif"/>
          <p:cNvPicPr>
            <a:picLocks noGrp="1" noChangeAspect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0" y="1447800"/>
            <a:ext cx="2752725" cy="2528888"/>
          </a:xfrm>
        </p:spPr>
      </p:pic>
      <p:pic>
        <p:nvPicPr>
          <p:cNvPr id="8198" name="Content Placeholder 9" descr="snomatchup.jpg_Page_2.png"/>
          <p:cNvPicPr>
            <a:picLocks noGrp="1" noChangeAspect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500688" y="4097338"/>
            <a:ext cx="3475037" cy="2684462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46E91-7131-4389-8C12-1ECBAFB680F2}" type="slidenum">
              <a:rPr lang="en-US"/>
              <a:pPr/>
              <a:t>5</a:t>
            </a:fld>
            <a:endParaRPr lang="en-US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2819400" y="1143000"/>
            <a:ext cx="25146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 lnSpcReduction="10000"/>
          </a:bodyPr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sz="2000" kern="0" dirty="0">
                <a:latin typeface="+mn-lt"/>
              </a:rPr>
              <a:t>	Simultaneous Nadir Overpass (SNO) analysis shows an excellent agreement between OMI and GOME-2 when they are sampling the same atmosphere at the same time.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5"/>
          <p:cNvSpPr>
            <a:spLocks noGrp="1" noChangeArrowheads="1"/>
          </p:cNvSpPr>
          <p:nvPr>
            <p:ph type="title"/>
          </p:nvPr>
        </p:nvSpPr>
        <p:spPr>
          <a:xfrm>
            <a:off x="1219200" y="0"/>
            <a:ext cx="76200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2400" b="1" dirty="0" smtClean="0"/>
              <a:t>Hourly Biomass Burning Aerosols (PM2.5) Estimated from  a Network of Geostationary Satellites on Sept. 16, 2009</a:t>
            </a:r>
          </a:p>
        </p:txBody>
      </p:sp>
      <p:pic>
        <p:nvPicPr>
          <p:cNvPr id="9219" name="Content Placeholder 11" descr="ttf2009259_gl_hx.gif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562100"/>
            <a:ext cx="9144000" cy="4533900"/>
          </a:xfrm>
        </p:spPr>
      </p:pic>
      <p:pic>
        <p:nvPicPr>
          <p:cNvPr id="9220" name="Picture 13" descr="leg_an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4743450"/>
            <a:ext cx="9906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14" descr="leg44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96000"/>
            <a:ext cx="91440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2" name="TextBox 14"/>
          <p:cNvSpPr txBox="1">
            <a:spLocks noChangeArrowheads="1"/>
          </p:cNvSpPr>
          <p:nvPr/>
        </p:nvSpPr>
        <p:spPr bwMode="auto">
          <a:xfrm>
            <a:off x="1600200" y="4114800"/>
            <a:ext cx="8064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/>
              <a:t>GOES</a:t>
            </a:r>
          </a:p>
        </p:txBody>
      </p:sp>
      <p:sp>
        <p:nvSpPr>
          <p:cNvPr id="9223" name="TextBox 15"/>
          <p:cNvSpPr txBox="1">
            <a:spLocks noChangeArrowheads="1"/>
          </p:cNvSpPr>
          <p:nvPr/>
        </p:nvSpPr>
        <p:spPr bwMode="auto">
          <a:xfrm>
            <a:off x="3886200" y="4114800"/>
            <a:ext cx="9842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/>
              <a:t>MET09</a:t>
            </a:r>
          </a:p>
        </p:txBody>
      </p:sp>
      <p:sp>
        <p:nvSpPr>
          <p:cNvPr id="9224" name="TextBox 16"/>
          <p:cNvSpPr txBox="1">
            <a:spLocks noChangeArrowheads="1"/>
          </p:cNvSpPr>
          <p:nvPr/>
        </p:nvSpPr>
        <p:spPr bwMode="auto">
          <a:xfrm>
            <a:off x="6781800" y="4038600"/>
            <a:ext cx="1074738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/>
              <a:t>MTS01</a:t>
            </a:r>
          </a:p>
        </p:txBody>
      </p:sp>
      <p:sp>
        <p:nvSpPr>
          <p:cNvPr id="9225" name="Rectangle 8"/>
          <p:cNvSpPr>
            <a:spLocks noChangeArrowheads="1"/>
          </p:cNvSpPr>
          <p:nvPr/>
        </p:nvSpPr>
        <p:spPr bwMode="auto">
          <a:xfrm rot="-5400000">
            <a:off x="7847806" y="3582194"/>
            <a:ext cx="34782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ftp://satepsanone.nesdis.noaa.gov/EPA/GBBEP/</a:t>
            </a:r>
          </a:p>
        </p:txBody>
      </p:sp>
      <p:sp>
        <p:nvSpPr>
          <p:cNvPr id="9226" name="Rectangle 9"/>
          <p:cNvSpPr>
            <a:spLocks noChangeArrowheads="1"/>
          </p:cNvSpPr>
          <p:nvPr/>
        </p:nvSpPr>
        <p:spPr bwMode="auto">
          <a:xfrm>
            <a:off x="152400" y="3048000"/>
            <a:ext cx="1295400" cy="838200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algn="ctr"/>
            <a:r>
              <a:rPr lang="en-US" b="1"/>
              <a:t>No coverage over high latitudes by GOES</a:t>
            </a:r>
          </a:p>
        </p:txBody>
      </p:sp>
      <p:sp>
        <p:nvSpPr>
          <p:cNvPr id="9227" name="Rectangle 10"/>
          <p:cNvSpPr>
            <a:spLocks noChangeArrowheads="1"/>
          </p:cNvSpPr>
          <p:nvPr/>
        </p:nvSpPr>
        <p:spPr bwMode="auto">
          <a:xfrm>
            <a:off x="76200" y="5562600"/>
            <a:ext cx="5334000" cy="304800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algn="ctr"/>
            <a:r>
              <a:rPr lang="en-US"/>
              <a:t>Product pre-operational and running near real time on research computers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0" descr="gfs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8200"/>
            <a:ext cx="4343400" cy="260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Rectangle 9"/>
          <p:cNvSpPr>
            <a:spLocks noChangeArrowheads="1"/>
          </p:cNvSpPr>
          <p:nvPr/>
        </p:nvSpPr>
        <p:spPr bwMode="auto">
          <a:xfrm>
            <a:off x="1447800" y="152400"/>
            <a:ext cx="7391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</a:rPr>
              <a:t>GFS-GOCART Simulations using Biomass Burning Emissions from Multiple Geostationary Satellites</a:t>
            </a:r>
          </a:p>
        </p:txBody>
      </p:sp>
      <p:graphicFrame>
        <p:nvGraphicFramePr>
          <p:cNvPr id="6" name="Chart 5"/>
          <p:cNvGraphicFramePr>
            <a:graphicFrameLocks/>
          </p:cNvGraphicFramePr>
          <p:nvPr/>
        </p:nvGraphicFramePr>
        <p:xfrm>
          <a:off x="1752600" y="3429000"/>
          <a:ext cx="7162800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245" name="Left Arrow Callout 6"/>
          <p:cNvSpPr>
            <a:spLocks noChangeArrowheads="1"/>
          </p:cNvSpPr>
          <p:nvPr/>
        </p:nvSpPr>
        <p:spPr bwMode="auto">
          <a:xfrm>
            <a:off x="4724400" y="1828800"/>
            <a:ext cx="1905000" cy="914400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chemeClr val="accent1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anchor="ctr"/>
          <a:lstStyle/>
          <a:p>
            <a:pPr algn="ctr"/>
            <a:r>
              <a:rPr lang="en-US"/>
              <a:t>Simulations by Ho-Chun Huang, NCEP</a:t>
            </a:r>
          </a:p>
        </p:txBody>
      </p:sp>
      <p:sp>
        <p:nvSpPr>
          <p:cNvPr id="10246" name="Right Arrow Callout 7"/>
          <p:cNvSpPr>
            <a:spLocks noChangeArrowheads="1"/>
          </p:cNvSpPr>
          <p:nvPr/>
        </p:nvSpPr>
        <p:spPr bwMode="auto">
          <a:xfrm>
            <a:off x="76200" y="4572000"/>
            <a:ext cx="1524000" cy="99060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chemeClr val="accent1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anchor="ctr"/>
          <a:lstStyle/>
          <a:p>
            <a:pPr algn="ctr"/>
            <a:r>
              <a:rPr lang="en-US"/>
              <a:t>QFED Data from Arlindo DeSilva, NASA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063DE8"/>
    </a:lt1>
    <a:dk2>
      <a:srgbClr val="000000"/>
    </a:dk2>
    <a:lt2>
      <a:srgbClr val="919191"/>
    </a:lt2>
    <a:accent1>
      <a:srgbClr val="618FFD"/>
    </a:accent1>
    <a:accent2>
      <a:srgbClr val="00AE00"/>
    </a:accent2>
    <a:accent3>
      <a:srgbClr val="AAAFF2"/>
    </a:accent3>
    <a:accent4>
      <a:srgbClr val="000000"/>
    </a:accent4>
    <a:accent5>
      <a:srgbClr val="B7C6FE"/>
    </a:accent5>
    <a:accent6>
      <a:srgbClr val="009D00"/>
    </a:accent6>
    <a:hlink>
      <a:srgbClr val="FC0128"/>
    </a:hlink>
    <a:folHlink>
      <a:srgbClr val="CECECE"/>
    </a:folHlink>
  </a:clrScheme>
  <a:fontScheme name="NOAA">
    <a:majorFont>
      <a:latin typeface="Book Antiqua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Designs\Blends.pot</Template>
  <TotalTime>13380</TotalTime>
  <Words>506</Words>
  <Application>Microsoft Office PowerPoint</Application>
  <PresentationFormat>On-screen Show (4:3)</PresentationFormat>
  <Paragraphs>57</Paragraphs>
  <Slides>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Times New Roman</vt:lpstr>
      <vt:lpstr>1_Default Design</vt:lpstr>
      <vt:lpstr>NOAA/NESDIS Air Quality Projects and Plans</vt:lpstr>
      <vt:lpstr>Tracking NOx Emissions using GOME-2</vt:lpstr>
      <vt:lpstr>Diurnal Difference in Tropospheric NO2</vt:lpstr>
      <vt:lpstr>Observed and Modeled Weekday/Weekend Difference in Tropospheric NO2</vt:lpstr>
      <vt:lpstr>Product Quality</vt:lpstr>
      <vt:lpstr>Hourly Biomass Burning Aerosols (PM2.5) Estimated from  a Network of Geostationary Satellites on Sept. 16, 2009</vt:lpstr>
      <vt:lpstr>Slide 7</vt:lpstr>
    </vt:vector>
  </TitlesOfParts>
  <Company>NOAA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NEC Standard Presentation Format</dc:title>
  <dc:creator>kamos</dc:creator>
  <cp:lastModifiedBy>lflynn</cp:lastModifiedBy>
  <cp:revision>257</cp:revision>
  <dcterms:created xsi:type="dcterms:W3CDTF">2003-08-07T18:06:43Z</dcterms:created>
  <dcterms:modified xsi:type="dcterms:W3CDTF">2011-06-21T12:29:22Z</dcterms:modified>
</cp:coreProperties>
</file>