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wdp" ContentType="image/vnd.ms-photo"/>
  <Default Extension="gif" ContentType="image/gif"/>
  <Default Extension="wmv" ContentType="video/x-ms-wmv"/>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1"/>
  </p:notesMasterIdLst>
  <p:sldIdLst>
    <p:sldId id="473" r:id="rId2"/>
    <p:sldId id="814" r:id="rId3"/>
    <p:sldId id="802" r:id="rId4"/>
    <p:sldId id="803" r:id="rId5"/>
    <p:sldId id="804" r:id="rId6"/>
    <p:sldId id="787" r:id="rId7"/>
    <p:sldId id="746" r:id="rId8"/>
    <p:sldId id="734" r:id="rId9"/>
    <p:sldId id="765" r:id="rId10"/>
    <p:sldId id="736" r:id="rId11"/>
    <p:sldId id="806" r:id="rId12"/>
    <p:sldId id="807" r:id="rId13"/>
    <p:sldId id="808" r:id="rId14"/>
    <p:sldId id="809" r:id="rId15"/>
    <p:sldId id="810" r:id="rId16"/>
    <p:sldId id="811" r:id="rId17"/>
    <p:sldId id="812" r:id="rId18"/>
    <p:sldId id="813" r:id="rId19"/>
    <p:sldId id="745" r:id="rId20"/>
  </p:sldIdLst>
  <p:sldSz cx="9144000" cy="6858000" type="screen4x3"/>
  <p:notesSz cx="7315200" cy="9601200"/>
  <p:defaultTextStyle>
    <a:defPPr>
      <a:defRPr lang="en-US"/>
    </a:defPPr>
    <a:lvl1pPr algn="l" rtl="0" fontAlgn="base">
      <a:spcBef>
        <a:spcPct val="0"/>
      </a:spcBef>
      <a:spcAft>
        <a:spcPct val="0"/>
      </a:spcAft>
      <a:defRPr kern="1200">
        <a:solidFill>
          <a:schemeClr val="tx1"/>
        </a:solidFill>
        <a:latin typeface="Arial" pitchFamily="34" charset="0"/>
        <a:ea typeface="ＭＳ Ｐゴシック" pitchFamily="34" charset="-128"/>
        <a:cs typeface="+mn-cs"/>
      </a:defRPr>
    </a:lvl1pPr>
    <a:lvl2pPr marL="457074" algn="l" rtl="0" fontAlgn="base">
      <a:spcBef>
        <a:spcPct val="0"/>
      </a:spcBef>
      <a:spcAft>
        <a:spcPct val="0"/>
      </a:spcAft>
      <a:defRPr kern="1200">
        <a:solidFill>
          <a:schemeClr val="tx1"/>
        </a:solidFill>
        <a:latin typeface="Arial" pitchFamily="34" charset="0"/>
        <a:ea typeface="ＭＳ Ｐゴシック" pitchFamily="34" charset="-128"/>
        <a:cs typeface="+mn-cs"/>
      </a:defRPr>
    </a:lvl2pPr>
    <a:lvl3pPr marL="914149" algn="l" rtl="0" fontAlgn="base">
      <a:spcBef>
        <a:spcPct val="0"/>
      </a:spcBef>
      <a:spcAft>
        <a:spcPct val="0"/>
      </a:spcAft>
      <a:defRPr kern="1200">
        <a:solidFill>
          <a:schemeClr val="tx1"/>
        </a:solidFill>
        <a:latin typeface="Arial" pitchFamily="34" charset="0"/>
        <a:ea typeface="ＭＳ Ｐゴシック" pitchFamily="34" charset="-128"/>
        <a:cs typeface="+mn-cs"/>
      </a:defRPr>
    </a:lvl3pPr>
    <a:lvl4pPr marL="1371222" algn="l" rtl="0" fontAlgn="base">
      <a:spcBef>
        <a:spcPct val="0"/>
      </a:spcBef>
      <a:spcAft>
        <a:spcPct val="0"/>
      </a:spcAft>
      <a:defRPr kern="1200">
        <a:solidFill>
          <a:schemeClr val="tx1"/>
        </a:solidFill>
        <a:latin typeface="Arial" pitchFamily="34" charset="0"/>
        <a:ea typeface="ＭＳ Ｐゴシック" pitchFamily="34" charset="-128"/>
        <a:cs typeface="+mn-cs"/>
      </a:defRPr>
    </a:lvl4pPr>
    <a:lvl5pPr marL="1828296" algn="l" rtl="0" fontAlgn="base">
      <a:spcBef>
        <a:spcPct val="0"/>
      </a:spcBef>
      <a:spcAft>
        <a:spcPct val="0"/>
      </a:spcAft>
      <a:defRPr kern="1200">
        <a:solidFill>
          <a:schemeClr val="tx1"/>
        </a:solidFill>
        <a:latin typeface="Arial" pitchFamily="34" charset="0"/>
        <a:ea typeface="ＭＳ Ｐゴシック" pitchFamily="34" charset="-128"/>
        <a:cs typeface="+mn-cs"/>
      </a:defRPr>
    </a:lvl5pPr>
    <a:lvl6pPr marL="2285371" algn="l" defTabSz="914149" rtl="0" eaLnBrk="1" latinLnBrk="0" hangingPunct="1">
      <a:defRPr kern="1200">
        <a:solidFill>
          <a:schemeClr val="tx1"/>
        </a:solidFill>
        <a:latin typeface="Arial" pitchFamily="34" charset="0"/>
        <a:ea typeface="ＭＳ Ｐゴシック" pitchFamily="34" charset="-128"/>
        <a:cs typeface="+mn-cs"/>
      </a:defRPr>
    </a:lvl6pPr>
    <a:lvl7pPr marL="2742445" algn="l" defTabSz="914149" rtl="0" eaLnBrk="1" latinLnBrk="0" hangingPunct="1">
      <a:defRPr kern="1200">
        <a:solidFill>
          <a:schemeClr val="tx1"/>
        </a:solidFill>
        <a:latin typeface="Arial" pitchFamily="34" charset="0"/>
        <a:ea typeface="ＭＳ Ｐゴシック" pitchFamily="34" charset="-128"/>
        <a:cs typeface="+mn-cs"/>
      </a:defRPr>
    </a:lvl7pPr>
    <a:lvl8pPr marL="3199519" algn="l" defTabSz="914149" rtl="0" eaLnBrk="1" latinLnBrk="0" hangingPunct="1">
      <a:defRPr kern="1200">
        <a:solidFill>
          <a:schemeClr val="tx1"/>
        </a:solidFill>
        <a:latin typeface="Arial" pitchFamily="34" charset="0"/>
        <a:ea typeface="ＭＳ Ｐゴシック" pitchFamily="34" charset="-128"/>
        <a:cs typeface="+mn-cs"/>
      </a:defRPr>
    </a:lvl8pPr>
    <a:lvl9pPr marL="3656591" algn="l" defTabSz="914149" rtl="0" eaLnBrk="1" latinLnBrk="0" hangingPunct="1">
      <a:defRPr kern="1200">
        <a:solidFill>
          <a:schemeClr val="tx1"/>
        </a:solidFill>
        <a:latin typeface="Arial" pitchFamily="34" charset="0"/>
        <a:ea typeface="ＭＳ Ｐゴシック" pitchFamily="34" charset="-128"/>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CC"/>
    <a:srgbClr val="0066FF"/>
    <a:srgbClr val="FF6600"/>
    <a:srgbClr val="66FF66"/>
    <a:srgbClr val="A3DAFF"/>
    <a:srgbClr val="0066CC"/>
    <a:srgbClr val="79C9FF"/>
    <a:srgbClr val="CCFFCC"/>
    <a:srgbClr val="FFFF00"/>
    <a:srgbClr val="00003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057" autoAdjust="0"/>
    <p:restoredTop sz="97336" autoAdjust="0"/>
  </p:normalViewPr>
  <p:slideViewPr>
    <p:cSldViewPr>
      <p:cViewPr>
        <p:scale>
          <a:sx n="77" d="100"/>
          <a:sy n="77" d="100"/>
        </p:scale>
        <p:origin x="-198" y="-72"/>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42" name="Rectangle 2"/>
          <p:cNvSpPr>
            <a:spLocks noGrp="1" noChangeArrowheads="1"/>
          </p:cNvSpPr>
          <p:nvPr>
            <p:ph type="hdr" sz="quarter"/>
          </p:nvPr>
        </p:nvSpPr>
        <p:spPr bwMode="auto">
          <a:xfrm>
            <a:off x="0" y="0"/>
            <a:ext cx="3169699" cy="481705"/>
          </a:xfrm>
          <a:prstGeom prst="rect">
            <a:avLst/>
          </a:prstGeom>
          <a:noFill/>
          <a:ln w="9525">
            <a:noFill/>
            <a:miter lim="800000"/>
            <a:headEnd/>
            <a:tailEnd/>
          </a:ln>
          <a:effectLst/>
        </p:spPr>
        <p:txBody>
          <a:bodyPr vert="horz" wrap="square" lIns="96649" tIns="48325" rIns="96649" bIns="48325" numCol="1" anchor="t" anchorCtr="0" compatLnSpc="1">
            <a:prstTxWarp prst="textNoShape">
              <a:avLst/>
            </a:prstTxWarp>
          </a:bodyPr>
          <a:lstStyle>
            <a:lvl1pPr defTabSz="967300">
              <a:defRPr sz="1400">
                <a:latin typeface="Arial" charset="0"/>
                <a:ea typeface="ＭＳ Ｐゴシック" pitchFamily="-97" charset="-128"/>
              </a:defRPr>
            </a:lvl1pPr>
          </a:lstStyle>
          <a:p>
            <a:pPr>
              <a:defRPr/>
            </a:pPr>
            <a:endParaRPr lang="en-US"/>
          </a:p>
        </p:txBody>
      </p:sp>
      <p:sp>
        <p:nvSpPr>
          <p:cNvPr id="10243" name="Rectangle 3"/>
          <p:cNvSpPr>
            <a:spLocks noGrp="1" noChangeArrowheads="1"/>
          </p:cNvSpPr>
          <p:nvPr>
            <p:ph type="dt" idx="1"/>
          </p:nvPr>
        </p:nvSpPr>
        <p:spPr bwMode="auto">
          <a:xfrm>
            <a:off x="4143843" y="0"/>
            <a:ext cx="3169699" cy="481705"/>
          </a:xfrm>
          <a:prstGeom prst="rect">
            <a:avLst/>
          </a:prstGeom>
          <a:noFill/>
          <a:ln w="9525">
            <a:noFill/>
            <a:miter lim="800000"/>
            <a:headEnd/>
            <a:tailEnd/>
          </a:ln>
          <a:effectLst/>
        </p:spPr>
        <p:txBody>
          <a:bodyPr vert="horz" wrap="square" lIns="96649" tIns="48325" rIns="96649" bIns="48325" numCol="1" anchor="t" anchorCtr="0" compatLnSpc="1">
            <a:prstTxWarp prst="textNoShape">
              <a:avLst/>
            </a:prstTxWarp>
          </a:bodyPr>
          <a:lstStyle>
            <a:lvl1pPr algn="r" defTabSz="967300">
              <a:defRPr sz="1400">
                <a:latin typeface="Arial" charset="0"/>
                <a:ea typeface="ＭＳ Ｐゴシック" pitchFamily="-97" charset="-128"/>
              </a:defRPr>
            </a:lvl1pPr>
          </a:lstStyle>
          <a:p>
            <a:pPr>
              <a:defRPr/>
            </a:pPr>
            <a:endParaRPr lang="en-US"/>
          </a:p>
        </p:txBody>
      </p:sp>
      <p:sp>
        <p:nvSpPr>
          <p:cNvPr id="10244" name="Rectangle 4"/>
          <p:cNvSpPr>
            <a:spLocks noGrp="1" noRot="1" noChangeAspect="1" noChangeArrowheads="1" noTextEdit="1"/>
          </p:cNvSpPr>
          <p:nvPr>
            <p:ph type="sldImg" idx="2"/>
          </p:nvPr>
        </p:nvSpPr>
        <p:spPr bwMode="auto">
          <a:xfrm>
            <a:off x="1257300" y="719138"/>
            <a:ext cx="4800600" cy="360045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245" name="Rectangle 5"/>
          <p:cNvSpPr>
            <a:spLocks noGrp="1" noChangeArrowheads="1"/>
          </p:cNvSpPr>
          <p:nvPr>
            <p:ph type="body" sz="quarter" idx="3"/>
          </p:nvPr>
        </p:nvSpPr>
        <p:spPr bwMode="auto">
          <a:xfrm>
            <a:off x="731853" y="4560570"/>
            <a:ext cx="5851496" cy="4322185"/>
          </a:xfrm>
          <a:prstGeom prst="rect">
            <a:avLst/>
          </a:prstGeom>
          <a:noFill/>
          <a:ln w="9525">
            <a:noFill/>
            <a:miter lim="800000"/>
            <a:headEnd/>
            <a:tailEnd/>
          </a:ln>
          <a:effectLst/>
        </p:spPr>
        <p:txBody>
          <a:bodyPr vert="horz" wrap="square" lIns="96649" tIns="48325" rIns="96649" bIns="48325"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10246" name="Rectangle 6"/>
          <p:cNvSpPr>
            <a:spLocks noGrp="1" noChangeArrowheads="1"/>
          </p:cNvSpPr>
          <p:nvPr>
            <p:ph type="ftr" sz="quarter" idx="4"/>
          </p:nvPr>
        </p:nvSpPr>
        <p:spPr bwMode="auto">
          <a:xfrm>
            <a:off x="0" y="9117852"/>
            <a:ext cx="3169699" cy="481705"/>
          </a:xfrm>
          <a:prstGeom prst="rect">
            <a:avLst/>
          </a:prstGeom>
          <a:noFill/>
          <a:ln w="9525">
            <a:noFill/>
            <a:miter lim="800000"/>
            <a:headEnd/>
            <a:tailEnd/>
          </a:ln>
          <a:effectLst/>
        </p:spPr>
        <p:txBody>
          <a:bodyPr vert="horz" wrap="square" lIns="96649" tIns="48325" rIns="96649" bIns="48325" numCol="1" anchor="b" anchorCtr="0" compatLnSpc="1">
            <a:prstTxWarp prst="textNoShape">
              <a:avLst/>
            </a:prstTxWarp>
          </a:bodyPr>
          <a:lstStyle>
            <a:lvl1pPr defTabSz="967300">
              <a:defRPr sz="1400">
                <a:latin typeface="Arial" charset="0"/>
                <a:ea typeface="ＭＳ Ｐゴシック" pitchFamily="-97" charset="-128"/>
              </a:defRPr>
            </a:lvl1pPr>
          </a:lstStyle>
          <a:p>
            <a:pPr>
              <a:defRPr/>
            </a:pPr>
            <a:endParaRPr lang="en-US"/>
          </a:p>
        </p:txBody>
      </p:sp>
      <p:sp>
        <p:nvSpPr>
          <p:cNvPr id="10247" name="Rectangle 7"/>
          <p:cNvSpPr>
            <a:spLocks noGrp="1" noChangeArrowheads="1"/>
          </p:cNvSpPr>
          <p:nvPr>
            <p:ph type="sldNum" sz="quarter" idx="5"/>
          </p:nvPr>
        </p:nvSpPr>
        <p:spPr bwMode="auto">
          <a:xfrm>
            <a:off x="4143843" y="9117852"/>
            <a:ext cx="3169699" cy="481705"/>
          </a:xfrm>
          <a:prstGeom prst="rect">
            <a:avLst/>
          </a:prstGeom>
          <a:noFill/>
          <a:ln w="9525">
            <a:noFill/>
            <a:miter lim="800000"/>
            <a:headEnd/>
            <a:tailEnd/>
          </a:ln>
          <a:effectLst/>
        </p:spPr>
        <p:txBody>
          <a:bodyPr vert="horz" wrap="square" lIns="96649" tIns="48325" rIns="96649" bIns="48325" numCol="1" anchor="b" anchorCtr="0" compatLnSpc="1">
            <a:prstTxWarp prst="textNoShape">
              <a:avLst/>
            </a:prstTxWarp>
          </a:bodyPr>
          <a:lstStyle>
            <a:lvl1pPr algn="r" defTabSz="967300">
              <a:defRPr sz="1400">
                <a:latin typeface="Arial" charset="0"/>
                <a:ea typeface="ＭＳ Ｐゴシック" pitchFamily="-97" charset="-128"/>
              </a:defRPr>
            </a:lvl1pPr>
          </a:lstStyle>
          <a:p>
            <a:pPr>
              <a:defRPr/>
            </a:pPr>
            <a:fld id="{3B4302B1-EC6E-45EA-948A-06BE597F8873}" type="slidenum">
              <a:rPr lang="en-US"/>
              <a:pPr>
                <a:defRPr/>
              </a:pPr>
              <a:t>‹#›</a:t>
            </a:fld>
            <a:endParaRPr lang="en-US"/>
          </a:p>
        </p:txBody>
      </p:sp>
    </p:spTree>
    <p:extLst>
      <p:ext uri="{BB962C8B-B14F-4D97-AF65-F5344CB8AC3E}">
        <p14:creationId xmlns:p14="http://schemas.microsoft.com/office/powerpoint/2010/main" val="2531827978"/>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ＭＳ Ｐゴシック" pitchFamily="-65" charset="-128"/>
        <a:cs typeface="ＭＳ Ｐゴシック" pitchFamily="-65" charset="-128"/>
      </a:defRPr>
    </a:lvl1pPr>
    <a:lvl2pPr marL="457074" algn="l" rtl="0" eaLnBrk="0" fontAlgn="base" hangingPunct="0">
      <a:spcBef>
        <a:spcPct val="30000"/>
      </a:spcBef>
      <a:spcAft>
        <a:spcPct val="0"/>
      </a:spcAft>
      <a:defRPr sz="1200" kern="1200">
        <a:solidFill>
          <a:schemeClr val="tx1"/>
        </a:solidFill>
        <a:latin typeface="Arial" charset="0"/>
        <a:ea typeface="ＭＳ Ｐゴシック" pitchFamily="-111" charset="-128"/>
        <a:cs typeface="+mn-cs"/>
      </a:defRPr>
    </a:lvl2pPr>
    <a:lvl3pPr marL="914149" algn="l" rtl="0" eaLnBrk="0" fontAlgn="base" hangingPunct="0">
      <a:spcBef>
        <a:spcPct val="30000"/>
      </a:spcBef>
      <a:spcAft>
        <a:spcPct val="0"/>
      </a:spcAft>
      <a:defRPr sz="1200" kern="1200">
        <a:solidFill>
          <a:schemeClr val="tx1"/>
        </a:solidFill>
        <a:latin typeface="Arial" charset="0"/>
        <a:ea typeface="ＭＳ Ｐゴシック" pitchFamily="-111" charset="-128"/>
        <a:cs typeface="+mn-cs"/>
      </a:defRPr>
    </a:lvl3pPr>
    <a:lvl4pPr marL="1371222" algn="l" rtl="0" eaLnBrk="0" fontAlgn="base" hangingPunct="0">
      <a:spcBef>
        <a:spcPct val="30000"/>
      </a:spcBef>
      <a:spcAft>
        <a:spcPct val="0"/>
      </a:spcAft>
      <a:defRPr sz="1200" kern="1200">
        <a:solidFill>
          <a:schemeClr val="tx1"/>
        </a:solidFill>
        <a:latin typeface="Arial" charset="0"/>
        <a:ea typeface="ＭＳ Ｐゴシック" pitchFamily="-111" charset="-128"/>
        <a:cs typeface="+mn-cs"/>
      </a:defRPr>
    </a:lvl4pPr>
    <a:lvl5pPr marL="1828296" algn="l" rtl="0" eaLnBrk="0" fontAlgn="base" hangingPunct="0">
      <a:spcBef>
        <a:spcPct val="30000"/>
      </a:spcBef>
      <a:spcAft>
        <a:spcPct val="0"/>
      </a:spcAft>
      <a:defRPr sz="1200" kern="1200">
        <a:solidFill>
          <a:schemeClr val="tx1"/>
        </a:solidFill>
        <a:latin typeface="Arial" charset="0"/>
        <a:ea typeface="ＭＳ Ｐゴシック" pitchFamily="-111" charset="-128"/>
        <a:cs typeface="+mn-cs"/>
      </a:defRPr>
    </a:lvl5pPr>
    <a:lvl6pPr marL="2285371" algn="l" defTabSz="914149" rtl="0" eaLnBrk="1" latinLnBrk="0" hangingPunct="1">
      <a:defRPr sz="1200" kern="1200">
        <a:solidFill>
          <a:schemeClr val="tx1"/>
        </a:solidFill>
        <a:latin typeface="+mn-lt"/>
        <a:ea typeface="+mn-ea"/>
        <a:cs typeface="+mn-cs"/>
      </a:defRPr>
    </a:lvl6pPr>
    <a:lvl7pPr marL="2742445" algn="l" defTabSz="914149" rtl="0" eaLnBrk="1" latinLnBrk="0" hangingPunct="1">
      <a:defRPr sz="1200" kern="1200">
        <a:solidFill>
          <a:schemeClr val="tx1"/>
        </a:solidFill>
        <a:latin typeface="+mn-lt"/>
        <a:ea typeface="+mn-ea"/>
        <a:cs typeface="+mn-cs"/>
      </a:defRPr>
    </a:lvl7pPr>
    <a:lvl8pPr marL="3199519" algn="l" defTabSz="914149" rtl="0" eaLnBrk="1" latinLnBrk="0" hangingPunct="1">
      <a:defRPr sz="1200" kern="1200">
        <a:solidFill>
          <a:schemeClr val="tx1"/>
        </a:solidFill>
        <a:latin typeface="+mn-lt"/>
        <a:ea typeface="+mn-ea"/>
        <a:cs typeface="+mn-cs"/>
      </a:defRPr>
    </a:lvl8pPr>
    <a:lvl9pPr marL="3656591" algn="l" defTabSz="914149"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Slide Image Placeholder 1"/>
          <p:cNvSpPr>
            <a:spLocks noGrp="1" noRot="1" noChangeAspect="1" noTextEdit="1"/>
          </p:cNvSpPr>
          <p:nvPr>
            <p:ph type="sldImg"/>
          </p:nvPr>
        </p:nvSpPr>
        <p:spPr>
          <a:ln/>
        </p:spPr>
      </p:sp>
      <p:sp>
        <p:nvSpPr>
          <p:cNvPr id="1126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smtClean="0">
              <a:latin typeface="Arial" pitchFamily="34" charset="0"/>
              <a:ea typeface="ＭＳ Ｐゴシック" pitchFamily="34" charset="-128"/>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Rot="1" noChangeAspect="1" noChangeArrowheads="1" noTextEdit="1"/>
          </p:cNvSpPr>
          <p:nvPr>
            <p:ph type="sldImg"/>
          </p:nvPr>
        </p:nvSpPr>
        <p:spPr>
          <a:ln/>
        </p:spPr>
      </p:sp>
      <p:sp>
        <p:nvSpPr>
          <p:cNvPr id="20483" name="Rectangle 3"/>
          <p:cNvSpPr>
            <a:spLocks noGrp="1" noChangeArrowheads="1"/>
          </p:cNvSpPr>
          <p:nvPr>
            <p:ph type="body" idx="1"/>
          </p:nvPr>
        </p:nvSpPr>
        <p:spPr>
          <a:noFill/>
          <a:ln w="9525"/>
        </p:spPr>
        <p:txBody>
          <a:bodyPr/>
          <a:lstStyle/>
          <a:p>
            <a:r>
              <a:rPr lang="en-US" dirty="0" smtClean="0">
                <a:latin typeface="Times New Roman" pitchFamily="18" charset="0"/>
                <a:ea typeface="ＭＳ Ｐゴシック" pitchFamily="34" charset="-128"/>
              </a:rPr>
              <a:t>The</a:t>
            </a:r>
            <a:r>
              <a:rPr lang="en-US" baseline="0" dirty="0" smtClean="0">
                <a:latin typeface="Times New Roman" pitchFamily="18" charset="0"/>
                <a:ea typeface="ＭＳ Ｐゴシック" pitchFamily="34" charset="-128"/>
              </a:rPr>
              <a:t> two missions eventually had very similar launch dates.  GOSAT was successfully launched in January, 2009.</a:t>
            </a:r>
          </a:p>
          <a:p>
            <a:r>
              <a:rPr lang="en-US" baseline="0" dirty="0" smtClean="0">
                <a:latin typeface="Times New Roman" pitchFamily="18" charset="0"/>
                <a:ea typeface="ＭＳ Ｐゴシック" pitchFamily="34" charset="-128"/>
              </a:rPr>
              <a:t>One month later, we tried to launch OCO, but the launch vehicle malfunctioned, and the spacecraft was lost.</a:t>
            </a:r>
            <a:endParaRPr lang="en-US" dirty="0" smtClean="0">
              <a:latin typeface="Times New Roman" pitchFamily="18" charset="0"/>
              <a:ea typeface="ＭＳ Ｐゴシック" pitchFamily="34" charset="-128"/>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This slide has 3 time steps</a:t>
            </a:r>
            <a:r>
              <a:rPr lang="en-US" baseline="0" dirty="0" smtClean="0"/>
              <a:t> illustrating the primary areas of collaboration between ACOS and GOSAT.</a:t>
            </a:r>
          </a:p>
          <a:p>
            <a:endParaRPr lang="en-US" baseline="0" dirty="0" smtClean="0"/>
          </a:p>
          <a:p>
            <a:r>
              <a:rPr lang="en-US" dirty="0" smtClean="0"/>
              <a:t>Before the sun rose on the day</a:t>
            </a:r>
            <a:r>
              <a:rPr lang="en-US" baseline="0" dirty="0" smtClean="0"/>
              <a:t> OCO was lost, Hamazaki-san invited the OCO science team to join the GOSAT analysis effort.  NASA responded by reformulating the OCO science team as the Atmospheric CO2 Observations from Space (ACOS) team, and the collaboration continued.  The primary areas of focus of this collaboration included vicarious calibration activities in Railroad Valley, Nevada, Retrieval algorithm development, and Data product validation and screening.  A tremendous amount was learned in all three areas.</a:t>
            </a:r>
            <a:endParaRPr lang="en-US" dirty="0"/>
          </a:p>
        </p:txBody>
      </p:sp>
      <p:sp>
        <p:nvSpPr>
          <p:cNvPr id="4" name="Slide Number Placeholder 3"/>
          <p:cNvSpPr>
            <a:spLocks noGrp="1"/>
          </p:cNvSpPr>
          <p:nvPr>
            <p:ph type="sldNum" sz="quarter" idx="10"/>
          </p:nvPr>
        </p:nvSpPr>
        <p:spPr/>
        <p:txBody>
          <a:bodyPr/>
          <a:lstStyle/>
          <a:p>
            <a:pPr>
              <a:defRPr/>
            </a:pPr>
            <a:fld id="{3B4302B1-EC6E-45EA-948A-06BE597F8873}" type="slidenum">
              <a:rPr lang="en-US" smtClean="0"/>
              <a:pPr>
                <a:defRPr/>
              </a:pPr>
              <a:t>4</a:t>
            </a:fld>
            <a:endParaRPr lang="en-US"/>
          </a:p>
        </p:txBody>
      </p:sp>
    </p:spTree>
    <p:extLst>
      <p:ext uri="{BB962C8B-B14F-4D97-AF65-F5344CB8AC3E}">
        <p14:creationId xmlns:p14="http://schemas.microsoft.com/office/powerpoint/2010/main" val="219989007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We are also deriving</a:t>
            </a:r>
            <a:r>
              <a:rPr lang="en-US" baseline="0" dirty="0" smtClean="0"/>
              <a:t> global maps of CO2, and providing them to the global science community, along side the product produced by our Japanese partners.  Both teams have benefited from this collaboration.</a:t>
            </a:r>
            <a:endParaRPr lang="en-US" dirty="0"/>
          </a:p>
        </p:txBody>
      </p:sp>
      <p:sp>
        <p:nvSpPr>
          <p:cNvPr id="4" name="Slide Number Placeholder 3"/>
          <p:cNvSpPr>
            <a:spLocks noGrp="1"/>
          </p:cNvSpPr>
          <p:nvPr>
            <p:ph type="sldNum" sz="quarter" idx="10"/>
          </p:nvPr>
        </p:nvSpPr>
        <p:spPr/>
        <p:txBody>
          <a:bodyPr/>
          <a:lstStyle/>
          <a:p>
            <a:pPr>
              <a:defRPr/>
            </a:pPr>
            <a:fld id="{3B4302B1-EC6E-45EA-948A-06BE597F8873}" type="slidenum">
              <a:rPr lang="en-US" smtClean="0"/>
              <a:pPr>
                <a:defRPr/>
              </a:pPr>
              <a:t>5</a:t>
            </a:fld>
            <a:endParaRPr lang="en-US"/>
          </a:p>
        </p:txBody>
      </p:sp>
    </p:spTree>
    <p:extLst>
      <p:ext uri="{BB962C8B-B14F-4D97-AF65-F5344CB8AC3E}">
        <p14:creationId xmlns:p14="http://schemas.microsoft.com/office/powerpoint/2010/main" val="416875158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27163" y="804863"/>
            <a:ext cx="4465637" cy="3349625"/>
          </a:xfrm>
        </p:spPr>
      </p:sp>
      <p:sp>
        <p:nvSpPr>
          <p:cNvPr id="3" name="Notes Placeholder 2"/>
          <p:cNvSpPr>
            <a:spLocks noGrp="1"/>
          </p:cNvSpPr>
          <p:nvPr>
            <p:ph type="body" idx="1"/>
          </p:nvPr>
        </p:nvSpPr>
        <p:spPr/>
        <p:txBody>
          <a:bodyPr>
            <a:normAutofit/>
          </a:bodyPr>
          <a:lstStyle/>
          <a:p>
            <a:pPr marL="171450" indent="-171450">
              <a:buFont typeface="Arial" panose="020B0604020202020204" pitchFamily="34" charset="0"/>
              <a:buChar char="•"/>
            </a:pPr>
            <a:r>
              <a:rPr lang="en-US" dirty="0" smtClean="0"/>
              <a:t>The</a:t>
            </a:r>
            <a:r>
              <a:rPr lang="en-US" baseline="0" dirty="0" smtClean="0"/>
              <a:t> original plan was to build a “carbon copy” of OCO, and have it ready for launch by February 2013</a:t>
            </a:r>
          </a:p>
          <a:p>
            <a:pPr marL="171450" indent="-171450">
              <a:buFont typeface="Arial" panose="020B0604020202020204" pitchFamily="34" charset="0"/>
              <a:buChar char="•"/>
            </a:pPr>
            <a:r>
              <a:rPr lang="en-US" baseline="0" dirty="0" smtClean="0"/>
              <a:t>Like OCO, OCO-2 carried a single instrument on a dedicated spacecraft bus, that was to be carried into space on a dedicated launch vehicle.</a:t>
            </a:r>
          </a:p>
          <a:p>
            <a:pPr marL="171450" indent="-171450">
              <a:buFont typeface="Arial" panose="020B0604020202020204" pitchFamily="34" charset="0"/>
              <a:buChar char="•"/>
            </a:pPr>
            <a:r>
              <a:rPr lang="en-US" baseline="0" dirty="0" smtClean="0"/>
              <a:t>It was to fly at the head of “Afternoon Constellation”, a series of satellites that flies in formation at a mean altitude of 705 km (440 miles) above the Earth.</a:t>
            </a:r>
          </a:p>
          <a:p>
            <a:pPr marL="171450" indent="-171450">
              <a:buFont typeface="Arial" panose="020B0604020202020204" pitchFamily="34" charset="0"/>
              <a:buChar char="•"/>
            </a:pPr>
            <a:r>
              <a:rPr lang="en-US" baseline="0" dirty="0" smtClean="0"/>
              <a:t>It was to transmit it data to a ground station in Alaska, and were supposed to process these data at the Jet Propulsion Laboratory in Pasadena, California, and deliver them to NASA, for distribution to the science community.</a:t>
            </a:r>
            <a:endParaRPr lang="en-US" dirty="0"/>
          </a:p>
        </p:txBody>
      </p:sp>
      <p:sp>
        <p:nvSpPr>
          <p:cNvPr id="4" name="Slide Number Placeholder 3"/>
          <p:cNvSpPr>
            <a:spLocks noGrp="1"/>
          </p:cNvSpPr>
          <p:nvPr>
            <p:ph type="sldNum" sz="quarter" idx="10"/>
          </p:nvPr>
        </p:nvSpPr>
        <p:spPr>
          <a:xfrm>
            <a:off x="4143588" y="9119474"/>
            <a:ext cx="3169920" cy="480060"/>
          </a:xfrm>
          <a:prstGeom prst="rect">
            <a:avLst/>
          </a:prstGeom>
        </p:spPr>
        <p:txBody>
          <a:bodyPr lIns="96641" tIns="48322" rIns="96641" bIns="48322"/>
          <a:lstStyle/>
          <a:p>
            <a:fld id="{C5FED5C2-3512-F24F-A7AE-4F1DE38EEEB3}" type="slidenum">
              <a:rPr lang="en-US" smtClean="0"/>
              <a:pPr/>
              <a:t>7</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1005266">
              <a:defRPr sz="2500">
                <a:solidFill>
                  <a:schemeClr val="tx1"/>
                </a:solidFill>
                <a:latin typeface="Times New Roman" pitchFamily="18" charset="0"/>
                <a:ea typeface="ＭＳ Ｐゴシック" pitchFamily="34" charset="-128"/>
              </a:defRPr>
            </a:lvl1pPr>
            <a:lvl2pPr marL="772519" indent="-297123" defTabSz="1005266">
              <a:defRPr sz="2500">
                <a:solidFill>
                  <a:schemeClr val="tx1"/>
                </a:solidFill>
                <a:latin typeface="Times New Roman" pitchFamily="18" charset="0"/>
                <a:ea typeface="ＭＳ Ｐゴシック" pitchFamily="34" charset="-128"/>
              </a:defRPr>
            </a:lvl2pPr>
            <a:lvl3pPr marL="1188491" indent="-237698" defTabSz="1005266">
              <a:defRPr sz="2500">
                <a:solidFill>
                  <a:schemeClr val="tx1"/>
                </a:solidFill>
                <a:latin typeface="Times New Roman" pitchFamily="18" charset="0"/>
                <a:ea typeface="ＭＳ Ｐゴシック" pitchFamily="34" charset="-128"/>
              </a:defRPr>
            </a:lvl3pPr>
            <a:lvl4pPr marL="1663888" indent="-237698" defTabSz="1005266">
              <a:defRPr sz="2500">
                <a:solidFill>
                  <a:schemeClr val="tx1"/>
                </a:solidFill>
                <a:latin typeface="Times New Roman" pitchFamily="18" charset="0"/>
                <a:ea typeface="ＭＳ Ｐゴシック" pitchFamily="34" charset="-128"/>
              </a:defRPr>
            </a:lvl4pPr>
            <a:lvl5pPr marL="2139285" indent="-237698" defTabSz="1005266">
              <a:defRPr sz="2500">
                <a:solidFill>
                  <a:schemeClr val="tx1"/>
                </a:solidFill>
                <a:latin typeface="Times New Roman" pitchFamily="18" charset="0"/>
                <a:ea typeface="ＭＳ Ｐゴシック" pitchFamily="34" charset="-128"/>
              </a:defRPr>
            </a:lvl5pPr>
            <a:lvl6pPr marL="2614681" indent="-237698" defTabSz="1005266" eaLnBrk="0" fontAlgn="base" hangingPunct="0">
              <a:spcBef>
                <a:spcPct val="0"/>
              </a:spcBef>
              <a:spcAft>
                <a:spcPct val="0"/>
              </a:spcAft>
              <a:defRPr sz="2500">
                <a:solidFill>
                  <a:schemeClr val="tx1"/>
                </a:solidFill>
                <a:latin typeface="Times New Roman" pitchFamily="18" charset="0"/>
                <a:ea typeface="ＭＳ Ｐゴシック" pitchFamily="34" charset="-128"/>
              </a:defRPr>
            </a:lvl6pPr>
            <a:lvl7pPr marL="3090078" indent="-237698" defTabSz="1005266" eaLnBrk="0" fontAlgn="base" hangingPunct="0">
              <a:spcBef>
                <a:spcPct val="0"/>
              </a:spcBef>
              <a:spcAft>
                <a:spcPct val="0"/>
              </a:spcAft>
              <a:defRPr sz="2500">
                <a:solidFill>
                  <a:schemeClr val="tx1"/>
                </a:solidFill>
                <a:latin typeface="Times New Roman" pitchFamily="18" charset="0"/>
                <a:ea typeface="ＭＳ Ｐゴシック" pitchFamily="34" charset="-128"/>
              </a:defRPr>
            </a:lvl7pPr>
            <a:lvl8pPr marL="3565474" indent="-237698" defTabSz="1005266" eaLnBrk="0" fontAlgn="base" hangingPunct="0">
              <a:spcBef>
                <a:spcPct val="0"/>
              </a:spcBef>
              <a:spcAft>
                <a:spcPct val="0"/>
              </a:spcAft>
              <a:defRPr sz="2500">
                <a:solidFill>
                  <a:schemeClr val="tx1"/>
                </a:solidFill>
                <a:latin typeface="Times New Roman" pitchFamily="18" charset="0"/>
                <a:ea typeface="ＭＳ Ｐゴシック" pitchFamily="34" charset="-128"/>
              </a:defRPr>
            </a:lvl8pPr>
            <a:lvl9pPr marL="4040871" indent="-237698" defTabSz="1005266" eaLnBrk="0" fontAlgn="base" hangingPunct="0">
              <a:spcBef>
                <a:spcPct val="0"/>
              </a:spcBef>
              <a:spcAft>
                <a:spcPct val="0"/>
              </a:spcAft>
              <a:defRPr sz="2500">
                <a:solidFill>
                  <a:schemeClr val="tx1"/>
                </a:solidFill>
                <a:latin typeface="Times New Roman" pitchFamily="18" charset="0"/>
                <a:ea typeface="ＭＳ Ｐゴシック" pitchFamily="34" charset="-128"/>
              </a:defRPr>
            </a:lvl9pPr>
          </a:lstStyle>
          <a:p>
            <a:fld id="{480C9198-67AC-41E1-9B1A-7BD819496B61}" type="slidenum">
              <a:rPr lang="en-US" sz="1400"/>
              <a:pPr/>
              <a:t>8</a:t>
            </a:fld>
            <a:endParaRPr lang="en-US" sz="1400"/>
          </a:p>
        </p:txBody>
      </p:sp>
      <p:sp>
        <p:nvSpPr>
          <p:cNvPr id="44035" name="Rectangle 2"/>
          <p:cNvSpPr>
            <a:spLocks noGrp="1" noRot="1" noChangeAspect="1" noChangeArrowheads="1" noTextEdit="1"/>
          </p:cNvSpPr>
          <p:nvPr>
            <p:ph type="sldImg"/>
          </p:nvPr>
        </p:nvSpPr>
        <p:spPr>
          <a:xfrm>
            <a:off x="1257300" y="719138"/>
            <a:ext cx="4800600" cy="3600450"/>
          </a:xfrm>
          <a:ln/>
        </p:spPr>
      </p:sp>
      <p:sp>
        <p:nvSpPr>
          <p:cNvPr id="4403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171450" indent="-171450" eaLnBrk="1" hangingPunct="1">
              <a:spcBef>
                <a:spcPct val="0"/>
              </a:spcBef>
              <a:buFont typeface="Arial" panose="020B0604020202020204" pitchFamily="34" charset="0"/>
              <a:buChar char="•"/>
            </a:pPr>
            <a:r>
              <a:rPr lang="en-US" dirty="0" smtClean="0">
                <a:latin typeface="Times New Roman" pitchFamily="18" charset="0"/>
                <a:ea typeface="ＭＳ Ｐゴシック" pitchFamily="34" charset="-128"/>
              </a:rPr>
              <a:t>The instrument</a:t>
            </a:r>
            <a:r>
              <a:rPr lang="en-US" baseline="0" dirty="0" smtClean="0">
                <a:latin typeface="Times New Roman" pitchFamily="18" charset="0"/>
                <a:ea typeface="ＭＳ Ｐゴシック" pitchFamily="34" charset="-128"/>
              </a:rPr>
              <a:t> is a 3-channel, imaging grating spectrometer</a:t>
            </a:r>
          </a:p>
          <a:p>
            <a:pPr marL="171450" indent="-171450" eaLnBrk="1" hangingPunct="1">
              <a:spcBef>
                <a:spcPct val="0"/>
              </a:spcBef>
              <a:buFont typeface="Arial" panose="020B0604020202020204" pitchFamily="34" charset="0"/>
              <a:buChar char="•"/>
            </a:pPr>
            <a:r>
              <a:rPr lang="en-US" baseline="0" dirty="0" smtClean="0">
                <a:latin typeface="Times New Roman" pitchFamily="18" charset="0"/>
                <a:ea typeface="ＭＳ Ｐゴシック" pitchFamily="34" charset="-128"/>
              </a:rPr>
              <a:t>It is designed to record high resolution spectra of reflected sunlight in two near infrared carbon dioxide bands, and in the molecular oxygen “A-band” at 760 nm.</a:t>
            </a:r>
          </a:p>
          <a:p>
            <a:pPr marL="171450" indent="-171450" eaLnBrk="1" hangingPunct="1">
              <a:spcBef>
                <a:spcPct val="0"/>
              </a:spcBef>
              <a:buFont typeface="Arial" panose="020B0604020202020204" pitchFamily="34" charset="0"/>
              <a:buChar char="•"/>
            </a:pPr>
            <a:r>
              <a:rPr lang="en-US" baseline="0" dirty="0" smtClean="0">
                <a:latin typeface="Times New Roman" pitchFamily="18" charset="0"/>
                <a:ea typeface="ＭＳ Ｐゴシック" pitchFamily="34" charset="-128"/>
              </a:rPr>
              <a:t>This instrument records 24 sounding each second, producing almost 1 million observations of CO2 over the sunlit hemisphere of Earth each day.  This almost 100 times as much data as GOSAT collects.</a:t>
            </a:r>
            <a:endParaRPr lang="en-US" dirty="0" smtClean="0">
              <a:latin typeface="Times New Roman" pitchFamily="18" charset="0"/>
              <a:ea typeface="ＭＳ Ｐゴシック" pitchFamily="34" charset="-128"/>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smtClean="0"/>
              <a:t>The pre-launch</a:t>
            </a:r>
            <a:r>
              <a:rPr lang="en-US" baseline="0" dirty="0" smtClean="0"/>
              <a:t> instrument testing included direct observations of carbon dioxide and molecular oxygen absorption in the Earth’s atmosphere, like those to be collected in space.</a:t>
            </a:r>
          </a:p>
          <a:p>
            <a:pPr marL="171450" indent="-171450">
              <a:buFont typeface="Arial" panose="020B0604020202020204" pitchFamily="34" charset="0"/>
              <a:buChar char="•"/>
            </a:pPr>
            <a:r>
              <a:rPr lang="en-US" dirty="0" smtClean="0"/>
              <a:t>We</a:t>
            </a:r>
            <a:r>
              <a:rPr lang="en-US" baseline="0" dirty="0" smtClean="0"/>
              <a:t> used a precise ground based instrument as a reference in these experiments.  The two instruments produced very similar estimates of atmospheric carbon dioxide.</a:t>
            </a:r>
          </a:p>
          <a:p>
            <a:pPr marL="171450" indent="-171450">
              <a:buFont typeface="Arial" panose="020B0604020202020204" pitchFamily="34" charset="0"/>
              <a:buChar char="•"/>
            </a:pPr>
            <a:r>
              <a:rPr lang="en-US" baseline="0" dirty="0" smtClean="0"/>
              <a:t>In fact, on 20 April 2012, we made simultaneous observations of atmospheric CO2 using the OCO-2 instrument, the reference instrument, and the GOSAT instrument, which was flying over Los Angeles on that day. </a:t>
            </a:r>
            <a:endParaRPr lang="en-US" dirty="0"/>
          </a:p>
        </p:txBody>
      </p:sp>
      <p:sp>
        <p:nvSpPr>
          <p:cNvPr id="4" name="Slide Number Placeholder 3"/>
          <p:cNvSpPr>
            <a:spLocks noGrp="1"/>
          </p:cNvSpPr>
          <p:nvPr>
            <p:ph type="sldNum" sz="quarter" idx="10"/>
          </p:nvPr>
        </p:nvSpPr>
        <p:spPr/>
        <p:txBody>
          <a:bodyPr/>
          <a:lstStyle/>
          <a:p>
            <a:pPr>
              <a:defRPr/>
            </a:pPr>
            <a:fld id="{3B4302B1-EC6E-45EA-948A-06BE597F8873}" type="slidenum">
              <a:rPr lang="en-US" smtClean="0"/>
              <a:pPr>
                <a:defRPr/>
              </a:pPr>
              <a:t>9</a:t>
            </a:fld>
            <a:endParaRPr lang="en-US"/>
          </a:p>
        </p:txBody>
      </p:sp>
    </p:spTree>
    <p:extLst>
      <p:ext uri="{BB962C8B-B14F-4D97-AF65-F5344CB8AC3E}">
        <p14:creationId xmlns:p14="http://schemas.microsoft.com/office/powerpoint/2010/main" val="250762680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1005266">
              <a:defRPr sz="2500">
                <a:solidFill>
                  <a:schemeClr val="tx1"/>
                </a:solidFill>
                <a:latin typeface="Times New Roman" pitchFamily="18" charset="0"/>
                <a:ea typeface="ＭＳ Ｐゴシック" pitchFamily="34" charset="-128"/>
              </a:defRPr>
            </a:lvl1pPr>
            <a:lvl2pPr marL="772519" indent="-297123" defTabSz="1005266">
              <a:defRPr sz="2500">
                <a:solidFill>
                  <a:schemeClr val="tx1"/>
                </a:solidFill>
                <a:latin typeface="Times New Roman" pitchFamily="18" charset="0"/>
                <a:ea typeface="ＭＳ Ｐゴシック" pitchFamily="34" charset="-128"/>
              </a:defRPr>
            </a:lvl2pPr>
            <a:lvl3pPr marL="1188491" indent="-237698" defTabSz="1005266">
              <a:defRPr sz="2500">
                <a:solidFill>
                  <a:schemeClr val="tx1"/>
                </a:solidFill>
                <a:latin typeface="Times New Roman" pitchFamily="18" charset="0"/>
                <a:ea typeface="ＭＳ Ｐゴシック" pitchFamily="34" charset="-128"/>
              </a:defRPr>
            </a:lvl3pPr>
            <a:lvl4pPr marL="1663888" indent="-237698" defTabSz="1005266">
              <a:defRPr sz="2500">
                <a:solidFill>
                  <a:schemeClr val="tx1"/>
                </a:solidFill>
                <a:latin typeface="Times New Roman" pitchFamily="18" charset="0"/>
                <a:ea typeface="ＭＳ Ｐゴシック" pitchFamily="34" charset="-128"/>
              </a:defRPr>
            </a:lvl4pPr>
            <a:lvl5pPr marL="2139285" indent="-237698" defTabSz="1005266">
              <a:defRPr sz="2500">
                <a:solidFill>
                  <a:schemeClr val="tx1"/>
                </a:solidFill>
                <a:latin typeface="Times New Roman" pitchFamily="18" charset="0"/>
                <a:ea typeface="ＭＳ Ｐゴシック" pitchFamily="34" charset="-128"/>
              </a:defRPr>
            </a:lvl5pPr>
            <a:lvl6pPr marL="2614681" indent="-237698" defTabSz="1005266" eaLnBrk="0" fontAlgn="base" hangingPunct="0">
              <a:spcBef>
                <a:spcPct val="0"/>
              </a:spcBef>
              <a:spcAft>
                <a:spcPct val="0"/>
              </a:spcAft>
              <a:defRPr sz="2500">
                <a:solidFill>
                  <a:schemeClr val="tx1"/>
                </a:solidFill>
                <a:latin typeface="Times New Roman" pitchFamily="18" charset="0"/>
                <a:ea typeface="ＭＳ Ｐゴシック" pitchFamily="34" charset="-128"/>
              </a:defRPr>
            </a:lvl6pPr>
            <a:lvl7pPr marL="3090078" indent="-237698" defTabSz="1005266" eaLnBrk="0" fontAlgn="base" hangingPunct="0">
              <a:spcBef>
                <a:spcPct val="0"/>
              </a:spcBef>
              <a:spcAft>
                <a:spcPct val="0"/>
              </a:spcAft>
              <a:defRPr sz="2500">
                <a:solidFill>
                  <a:schemeClr val="tx1"/>
                </a:solidFill>
                <a:latin typeface="Times New Roman" pitchFamily="18" charset="0"/>
                <a:ea typeface="ＭＳ Ｐゴシック" pitchFamily="34" charset="-128"/>
              </a:defRPr>
            </a:lvl7pPr>
            <a:lvl8pPr marL="3565474" indent="-237698" defTabSz="1005266" eaLnBrk="0" fontAlgn="base" hangingPunct="0">
              <a:spcBef>
                <a:spcPct val="0"/>
              </a:spcBef>
              <a:spcAft>
                <a:spcPct val="0"/>
              </a:spcAft>
              <a:defRPr sz="2500">
                <a:solidFill>
                  <a:schemeClr val="tx1"/>
                </a:solidFill>
                <a:latin typeface="Times New Roman" pitchFamily="18" charset="0"/>
                <a:ea typeface="ＭＳ Ｐゴシック" pitchFamily="34" charset="-128"/>
              </a:defRPr>
            </a:lvl8pPr>
            <a:lvl9pPr marL="4040871" indent="-237698" defTabSz="1005266" eaLnBrk="0" fontAlgn="base" hangingPunct="0">
              <a:spcBef>
                <a:spcPct val="0"/>
              </a:spcBef>
              <a:spcAft>
                <a:spcPct val="0"/>
              </a:spcAft>
              <a:defRPr sz="2500">
                <a:solidFill>
                  <a:schemeClr val="tx1"/>
                </a:solidFill>
                <a:latin typeface="Times New Roman" pitchFamily="18" charset="0"/>
                <a:ea typeface="ＭＳ Ｐゴシック" pitchFamily="34" charset="-128"/>
              </a:defRPr>
            </a:lvl9pPr>
          </a:lstStyle>
          <a:p>
            <a:fld id="{DCC052DC-FF2F-4C85-B56E-7348BB419D6D}" type="slidenum">
              <a:rPr lang="en-US" sz="1400"/>
              <a:pPr/>
              <a:t>10</a:t>
            </a:fld>
            <a:endParaRPr lang="en-US" sz="1400"/>
          </a:p>
        </p:txBody>
      </p:sp>
      <p:sp>
        <p:nvSpPr>
          <p:cNvPr id="45059" name="Rectangle 2"/>
          <p:cNvSpPr>
            <a:spLocks noGrp="1" noRot="1" noChangeAspect="1" noChangeArrowheads="1" noTextEdit="1"/>
          </p:cNvSpPr>
          <p:nvPr>
            <p:ph type="sldImg"/>
          </p:nvPr>
        </p:nvSpPr>
        <p:spPr>
          <a:xfrm>
            <a:off x="1257300" y="719138"/>
            <a:ext cx="4800600" cy="3600450"/>
          </a:xfrm>
          <a:ln/>
        </p:spPr>
      </p:sp>
      <p:sp>
        <p:nvSpPr>
          <p:cNvPr id="4506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ct val="0"/>
              </a:spcBef>
            </a:pPr>
            <a:r>
              <a:rPr lang="en-US" dirty="0" smtClean="0">
                <a:latin typeface="Times New Roman" pitchFamily="18" charset="0"/>
                <a:ea typeface="ＭＳ Ｐゴシック" pitchFamily="34" charset="-128"/>
              </a:rPr>
              <a:t>The instrument was</a:t>
            </a:r>
            <a:r>
              <a:rPr lang="en-US" baseline="0" dirty="0" smtClean="0">
                <a:latin typeface="Times New Roman" pitchFamily="18" charset="0"/>
                <a:ea typeface="ＭＳ Ｐゴシック" pitchFamily="34" charset="-128"/>
              </a:rPr>
              <a:t> then delivered to Orbital Sciences, in Gilbert Arizona, where it was integrated with the spacecraft.  The entire system was then tested as a unit.</a:t>
            </a:r>
            <a:endParaRPr lang="en-US" dirty="0" smtClean="0">
              <a:latin typeface="Times New Roman" pitchFamily="18" charset="0"/>
              <a:ea typeface="ＭＳ Ｐゴシック" pitchFamily="34" charset="-128"/>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Once</a:t>
            </a:r>
            <a:r>
              <a:rPr lang="en-US" baseline="0" dirty="0" smtClean="0"/>
              <a:t> in orbit, we will join the “Afternoon Constellation” or “A-Train” as it is called.</a:t>
            </a:r>
          </a:p>
          <a:p>
            <a:r>
              <a:rPr lang="en-US" baseline="0" dirty="0" smtClean="0"/>
              <a:t>This constellation currently includes 6 satellites that measure a range of whether and climate properties, including atmospheric and surface temperatures, surface cover, clouds, aerosols (hazes), and a stratospheric gases, including ozone.</a:t>
            </a:r>
            <a:endParaRPr lang="en-US" dirty="0"/>
          </a:p>
        </p:txBody>
      </p:sp>
      <p:sp>
        <p:nvSpPr>
          <p:cNvPr id="4" name="Slide Number Placeholder 3"/>
          <p:cNvSpPr>
            <a:spLocks noGrp="1"/>
          </p:cNvSpPr>
          <p:nvPr>
            <p:ph type="sldNum" sz="quarter" idx="10"/>
          </p:nvPr>
        </p:nvSpPr>
        <p:spPr/>
        <p:txBody>
          <a:bodyPr/>
          <a:lstStyle/>
          <a:p>
            <a:pPr>
              <a:defRPr/>
            </a:pPr>
            <a:fld id="{3B4302B1-EC6E-45EA-948A-06BE597F8873}" type="slidenum">
              <a:rPr lang="en-US" smtClean="0"/>
              <a:pPr>
                <a:defRPr/>
              </a:pPr>
              <a:t>14</a:t>
            </a:fld>
            <a:endParaRPr lang="en-US"/>
          </a:p>
        </p:txBody>
      </p:sp>
    </p:spTree>
    <p:extLst>
      <p:ext uri="{BB962C8B-B14F-4D97-AF65-F5344CB8AC3E}">
        <p14:creationId xmlns:p14="http://schemas.microsoft.com/office/powerpoint/2010/main" val="332429978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30"/>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074" indent="0" algn="ctr">
              <a:buNone/>
              <a:defRPr/>
            </a:lvl2pPr>
            <a:lvl3pPr marL="914149" indent="0" algn="ctr">
              <a:buNone/>
              <a:defRPr/>
            </a:lvl3pPr>
            <a:lvl4pPr marL="1371222" indent="0" algn="ctr">
              <a:buNone/>
              <a:defRPr/>
            </a:lvl4pPr>
            <a:lvl5pPr marL="1828296" indent="0" algn="ctr">
              <a:buNone/>
              <a:defRPr/>
            </a:lvl5pPr>
            <a:lvl6pPr marL="2285371" indent="0" algn="ctr">
              <a:buNone/>
              <a:defRPr/>
            </a:lvl6pPr>
            <a:lvl7pPr marL="2742445" indent="0" algn="ctr">
              <a:buNone/>
              <a:defRPr/>
            </a:lvl7pPr>
            <a:lvl8pPr marL="3199519" indent="0" algn="ctr">
              <a:buNone/>
              <a:defRPr/>
            </a:lvl8pPr>
            <a:lvl9pPr marL="3656591" indent="0" algn="ctr">
              <a:buNone/>
              <a:defRPr/>
            </a:lvl9pPr>
          </a:lstStyle>
          <a:p>
            <a:r>
              <a:rPr lang="en-US" smtClean="0"/>
              <a:t>Click to edit Master subtitle style</a:t>
            </a:r>
            <a:endParaRPr lang="en-US"/>
          </a:p>
        </p:txBody>
      </p:sp>
    </p:spTree>
    <p:extLst>
      <p:ext uri="{BB962C8B-B14F-4D97-AF65-F5344CB8AC3E}">
        <p14:creationId xmlns:p14="http://schemas.microsoft.com/office/powerpoint/2010/main" val="2750688404"/>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pic>
        <p:nvPicPr>
          <p:cNvPr id="6" name="Picture 2" descr="C:\Users\dcrisp\Documents\dcrisp\OCO\Images-OCO\Logos&amp;Banners\OCO_Logo_clear_background.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55565" y="6424551"/>
            <a:ext cx="477836" cy="41412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23441116"/>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1182692" y="163515"/>
            <a:ext cx="6818313" cy="750887"/>
          </a:xfrm>
        </p:spPr>
        <p:txBody>
          <a:bodyPr/>
          <a:lstStyle/>
          <a:p>
            <a:r>
              <a:rPr lang="en-US" smtClean="0"/>
              <a:t>Click to edit Master title style</a:t>
            </a:r>
            <a:endParaRPr lang="en-US"/>
          </a:p>
        </p:txBody>
      </p:sp>
      <p:pic>
        <p:nvPicPr>
          <p:cNvPr id="4" name="Picture 2" descr="C:\Users\dcrisp\Documents\dcrisp\OCO\Images-OCO\Logos&amp;Banners\OCO_Logo_clear_background.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55565" y="6424551"/>
            <a:ext cx="477836" cy="41412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45684212"/>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3" name="Picture 2" descr="C:\Users\dcrisp\Documents\dcrisp\OCO\Images-OCO\Logos&amp;Banners\OCO_Logo_clear_background.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55565" y="6424551"/>
            <a:ext cx="477836" cy="41412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04881364"/>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1_Blank">
    <p:spTree>
      <p:nvGrpSpPr>
        <p:cNvPr id="1" name=""/>
        <p:cNvGrpSpPr/>
        <p:nvPr/>
      </p:nvGrpSpPr>
      <p:grpSpPr>
        <a:xfrm>
          <a:off x="0" y="0"/>
          <a:ext cx="0" cy="0"/>
          <a:chOff x="0" y="0"/>
          <a:chExt cx="0" cy="0"/>
        </a:xfrm>
      </p:grpSpPr>
      <p:sp>
        <p:nvSpPr>
          <p:cNvPr id="2" name="Rectangle 78"/>
          <p:cNvSpPr>
            <a:spLocks noGrp="1" noChangeArrowheads="1"/>
          </p:cNvSpPr>
          <p:nvPr>
            <p:ph type="title"/>
          </p:nvPr>
        </p:nvSpPr>
        <p:spPr bwMode="auto">
          <a:xfrm>
            <a:off x="1270001" y="81643"/>
            <a:ext cx="6577263" cy="752791"/>
          </a:xfrm>
          <a:prstGeom prst="rect">
            <a:avLst/>
          </a:prstGeom>
          <a:noFill/>
          <a:ln w="9525" algn="ctr">
            <a:noFill/>
            <a:miter lim="800000"/>
            <a:headEnd/>
            <a:tailEnd/>
          </a:ln>
        </p:spPr>
        <p:txBody>
          <a:bodyPr vert="horz" wrap="square" lIns="91433" tIns="45716" rIns="91433" bIns="45716" numCol="1" anchor="ctr" anchorCtr="0" compatLnSpc="1">
            <a:prstTxWarp prst="textNoShape">
              <a:avLst/>
            </a:prstTxWarp>
            <a:spAutoFit/>
          </a:bodyPr>
          <a:lstStyle>
            <a:lvl1pPr>
              <a:defRPr lang="en-US" sz="2100" b="1" dirty="0" smtClean="0">
                <a:solidFill>
                  <a:schemeClr val="tx1"/>
                </a:solidFill>
                <a:latin typeface="+mj-lt"/>
                <a:ea typeface="+mj-ea"/>
                <a:cs typeface="+mj-cs"/>
              </a:defRPr>
            </a:lvl1pPr>
          </a:lstStyle>
          <a:p>
            <a:pPr lvl="0" algn="ctr" defTabSz="914242" rtl="0" eaLnBrk="0" fontAlgn="base" hangingPunct="0">
              <a:spcBef>
                <a:spcPct val="0"/>
              </a:spcBef>
              <a:spcAft>
                <a:spcPct val="0"/>
              </a:spcAft>
            </a:pPr>
            <a:r>
              <a:rPr lang="en-US" dirty="0" smtClean="0"/>
              <a:t>Click to edit Master title style</a:t>
            </a:r>
            <a:br>
              <a:rPr lang="en-US" dirty="0" smtClean="0"/>
            </a:br>
            <a:endParaRPr lang="en-US" dirty="0" smtClean="0"/>
          </a:p>
        </p:txBody>
      </p:sp>
      <p:sp>
        <p:nvSpPr>
          <p:cNvPr id="6" name="Text Placeholder 5"/>
          <p:cNvSpPr>
            <a:spLocks noGrp="1"/>
          </p:cNvSpPr>
          <p:nvPr>
            <p:ph type="body" sz="quarter" idx="10"/>
          </p:nvPr>
        </p:nvSpPr>
        <p:spPr>
          <a:xfrm>
            <a:off x="240633" y="1061357"/>
            <a:ext cx="8662737" cy="5143500"/>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795742252"/>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3_Blank">
    <p:spTree>
      <p:nvGrpSpPr>
        <p:cNvPr id="1" name=""/>
        <p:cNvGrpSpPr/>
        <p:nvPr/>
      </p:nvGrpSpPr>
      <p:grpSpPr>
        <a:xfrm>
          <a:off x="0" y="0"/>
          <a:ext cx="0" cy="0"/>
          <a:chOff x="0" y="0"/>
          <a:chExt cx="0" cy="0"/>
        </a:xfrm>
      </p:grpSpPr>
      <p:sp>
        <p:nvSpPr>
          <p:cNvPr id="2" name="Rectangle 78"/>
          <p:cNvSpPr>
            <a:spLocks noGrp="1" noChangeArrowheads="1"/>
          </p:cNvSpPr>
          <p:nvPr>
            <p:ph type="title"/>
          </p:nvPr>
        </p:nvSpPr>
        <p:spPr bwMode="auto">
          <a:xfrm>
            <a:off x="1270000" y="81646"/>
            <a:ext cx="6577263" cy="752791"/>
          </a:xfrm>
          <a:prstGeom prst="rect">
            <a:avLst/>
          </a:prstGeom>
          <a:noFill/>
          <a:ln w="9525" algn="ctr">
            <a:noFill/>
            <a:miter lim="800000"/>
            <a:headEnd/>
            <a:tailEnd/>
          </a:ln>
        </p:spPr>
        <p:txBody>
          <a:bodyPr vert="horz" wrap="square" lIns="91422" tIns="45711" rIns="91422" bIns="45711" numCol="1" anchor="ctr" anchorCtr="0" compatLnSpc="1">
            <a:prstTxWarp prst="textNoShape">
              <a:avLst/>
            </a:prstTxWarp>
            <a:spAutoFit/>
          </a:bodyPr>
          <a:lstStyle>
            <a:lvl1pPr>
              <a:defRPr lang="en-US" sz="2100" b="1" dirty="0" smtClean="0">
                <a:solidFill>
                  <a:schemeClr val="tx1"/>
                </a:solidFill>
                <a:latin typeface="+mj-lt"/>
                <a:ea typeface="+mj-ea"/>
                <a:cs typeface="+mj-cs"/>
              </a:defRPr>
            </a:lvl1pPr>
          </a:lstStyle>
          <a:p>
            <a:pPr lvl="0" algn="ctr" defTabSz="914130" rtl="0" eaLnBrk="0" fontAlgn="base" hangingPunct="0">
              <a:spcBef>
                <a:spcPct val="0"/>
              </a:spcBef>
              <a:spcAft>
                <a:spcPct val="0"/>
              </a:spcAft>
            </a:pPr>
            <a:r>
              <a:rPr lang="en-US" dirty="0" smtClean="0"/>
              <a:t>Click to edit Master title style</a:t>
            </a:r>
            <a:br>
              <a:rPr lang="en-US" dirty="0" smtClean="0"/>
            </a:br>
            <a:endParaRPr lang="en-US" dirty="0" smtClean="0"/>
          </a:p>
        </p:txBody>
      </p:sp>
      <p:sp>
        <p:nvSpPr>
          <p:cNvPr id="6" name="Text Placeholder 5"/>
          <p:cNvSpPr>
            <a:spLocks noGrp="1"/>
          </p:cNvSpPr>
          <p:nvPr>
            <p:ph type="body" sz="quarter" idx="10"/>
          </p:nvPr>
        </p:nvSpPr>
        <p:spPr>
          <a:xfrm>
            <a:off x="240634" y="1061357"/>
            <a:ext cx="8662737" cy="5143500"/>
          </a:xfrm>
          <a:prstGeom prst="rect">
            <a:avLst/>
          </a:prstGeom>
        </p:spPr>
        <p:txBody>
          <a:bodyPr lIns="96969" tIns="48484" rIns="96969" bIns="48484"/>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33243961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3" name="Picture 2" descr="C:\Users\dcrisp\Pictures\NEX-6\5-20-2013\DSC01345.JPG"/>
          <p:cNvPicPr>
            <a:picLocks noChangeAspect="1" noChangeArrowheads="1"/>
          </p:cNvPicPr>
          <p:nvPr userDrawn="1"/>
        </p:nvPicPr>
        <p:blipFill rotWithShape="1">
          <a:blip r:embed="rId8" cstate="print">
            <a:extLst>
              <a:ext uri="{28A0092B-C50C-407E-A947-70E740481C1C}">
                <a14:useLocalDpi xmlns:a14="http://schemas.microsoft.com/office/drawing/2010/main"/>
              </a:ext>
            </a:extLst>
          </a:blip>
          <a:srcRect/>
          <a:stretch/>
        </p:blipFill>
        <p:spPr bwMode="auto">
          <a:xfrm>
            <a:off x="-1" y="0"/>
            <a:ext cx="9144001" cy="6858000"/>
          </a:xfrm>
          <a:prstGeom prst="rect">
            <a:avLst/>
          </a:prstGeom>
          <a:noFill/>
          <a:extLst>
            <a:ext uri="{909E8E84-426E-40DD-AFC4-6F175D3DCCD1}">
              <a14:hiddenFill xmlns:a14="http://schemas.microsoft.com/office/drawing/2010/main">
                <a:solidFill>
                  <a:srgbClr val="FFFFFF"/>
                </a:solidFill>
              </a14:hiddenFill>
            </a:ext>
          </a:extLst>
        </p:spPr>
      </p:pic>
      <p:sp>
        <p:nvSpPr>
          <p:cNvPr id="1026" name="Rectangle 7"/>
          <p:cNvSpPr>
            <a:spLocks noGrp="1" noChangeArrowheads="1"/>
          </p:cNvSpPr>
          <p:nvPr>
            <p:ph type="body" idx="1"/>
          </p:nvPr>
        </p:nvSpPr>
        <p:spPr bwMode="auto">
          <a:xfrm>
            <a:off x="241304" y="1066801"/>
            <a:ext cx="8597900" cy="518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09" tIns="45705" rIns="91409" bIns="45705"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Text Box 9"/>
          <p:cNvSpPr txBox="1">
            <a:spLocks noChangeArrowheads="1"/>
          </p:cNvSpPr>
          <p:nvPr/>
        </p:nvSpPr>
        <p:spPr bwMode="auto">
          <a:xfrm>
            <a:off x="8534401" y="6483355"/>
            <a:ext cx="533400" cy="29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6955" tIns="48478" rIns="96955" bIns="48478">
            <a:spAutoFit/>
          </a:bodyPr>
          <a:lstStyle>
            <a:lvl1pPr defTabSz="969963" eaLnBrk="0" hangingPunct="0">
              <a:defRPr>
                <a:solidFill>
                  <a:schemeClr val="tx1"/>
                </a:solidFill>
                <a:latin typeface="Arial" pitchFamily="34" charset="0"/>
                <a:ea typeface="ＭＳ Ｐゴシック" pitchFamily="34" charset="-128"/>
              </a:defRPr>
            </a:lvl1pPr>
            <a:lvl2pPr marL="742950" indent="-285750" defTabSz="969963" eaLnBrk="0" hangingPunct="0">
              <a:defRPr>
                <a:solidFill>
                  <a:schemeClr val="tx1"/>
                </a:solidFill>
                <a:latin typeface="Arial" pitchFamily="34" charset="0"/>
                <a:ea typeface="ＭＳ Ｐゴシック" pitchFamily="34" charset="-128"/>
              </a:defRPr>
            </a:lvl2pPr>
            <a:lvl3pPr marL="1143000" indent="-228600" defTabSz="969963" eaLnBrk="0" hangingPunct="0">
              <a:defRPr>
                <a:solidFill>
                  <a:schemeClr val="tx1"/>
                </a:solidFill>
                <a:latin typeface="Arial" pitchFamily="34" charset="0"/>
                <a:ea typeface="ＭＳ Ｐゴシック" pitchFamily="34" charset="-128"/>
              </a:defRPr>
            </a:lvl3pPr>
            <a:lvl4pPr marL="1600200" indent="-228600" defTabSz="969963" eaLnBrk="0" hangingPunct="0">
              <a:defRPr>
                <a:solidFill>
                  <a:schemeClr val="tx1"/>
                </a:solidFill>
                <a:latin typeface="Arial" pitchFamily="34" charset="0"/>
                <a:ea typeface="ＭＳ Ｐゴシック" pitchFamily="34" charset="-128"/>
              </a:defRPr>
            </a:lvl4pPr>
            <a:lvl5pPr marL="2057400" indent="-228600" defTabSz="969963" eaLnBrk="0" hangingPunct="0">
              <a:defRPr>
                <a:solidFill>
                  <a:schemeClr val="tx1"/>
                </a:solidFill>
                <a:latin typeface="Arial" pitchFamily="34" charset="0"/>
                <a:ea typeface="ＭＳ Ｐゴシック" pitchFamily="34" charset="-128"/>
              </a:defRPr>
            </a:lvl5pPr>
            <a:lvl6pPr marL="2514600" indent="-228600" defTabSz="969963" eaLnBrk="0" fontAlgn="base" hangingPunct="0">
              <a:spcBef>
                <a:spcPct val="0"/>
              </a:spcBef>
              <a:spcAft>
                <a:spcPct val="0"/>
              </a:spcAft>
              <a:defRPr>
                <a:solidFill>
                  <a:schemeClr val="tx1"/>
                </a:solidFill>
                <a:latin typeface="Arial" pitchFamily="34" charset="0"/>
                <a:ea typeface="ＭＳ Ｐゴシック" pitchFamily="34" charset="-128"/>
              </a:defRPr>
            </a:lvl6pPr>
            <a:lvl7pPr marL="2971800" indent="-228600" defTabSz="969963" eaLnBrk="0" fontAlgn="base" hangingPunct="0">
              <a:spcBef>
                <a:spcPct val="0"/>
              </a:spcBef>
              <a:spcAft>
                <a:spcPct val="0"/>
              </a:spcAft>
              <a:defRPr>
                <a:solidFill>
                  <a:schemeClr val="tx1"/>
                </a:solidFill>
                <a:latin typeface="Arial" pitchFamily="34" charset="0"/>
                <a:ea typeface="ＭＳ Ｐゴシック" pitchFamily="34" charset="-128"/>
              </a:defRPr>
            </a:lvl7pPr>
            <a:lvl8pPr marL="3429000" indent="-228600" defTabSz="969963" eaLnBrk="0" fontAlgn="base" hangingPunct="0">
              <a:spcBef>
                <a:spcPct val="0"/>
              </a:spcBef>
              <a:spcAft>
                <a:spcPct val="0"/>
              </a:spcAft>
              <a:defRPr>
                <a:solidFill>
                  <a:schemeClr val="tx1"/>
                </a:solidFill>
                <a:latin typeface="Arial" pitchFamily="34" charset="0"/>
                <a:ea typeface="ＭＳ Ｐゴシック" pitchFamily="34" charset="-128"/>
              </a:defRPr>
            </a:lvl8pPr>
            <a:lvl9pPr marL="3886200" indent="-228600" defTabSz="969963" eaLnBrk="0" fontAlgn="base" hangingPunct="0">
              <a:spcBef>
                <a:spcPct val="0"/>
              </a:spcBef>
              <a:spcAft>
                <a:spcPct val="0"/>
              </a:spcAft>
              <a:defRPr>
                <a:solidFill>
                  <a:schemeClr val="tx1"/>
                </a:solidFill>
                <a:latin typeface="Arial" pitchFamily="34" charset="0"/>
                <a:ea typeface="ＭＳ Ｐゴシック" pitchFamily="34" charset="-128"/>
              </a:defRPr>
            </a:lvl9pPr>
          </a:lstStyle>
          <a:p>
            <a:pPr algn="ctr"/>
            <a:r>
              <a:rPr lang="en-US" sz="1300" dirty="0"/>
              <a:t> </a:t>
            </a:r>
            <a:fld id="{A7D50D58-78EF-4157-81F3-53E53B87F8E8}" type="slidenum">
              <a:rPr lang="en-US" sz="1200" b="1"/>
              <a:pPr algn="ctr"/>
              <a:t>‹#›</a:t>
            </a:fld>
            <a:endParaRPr lang="en-US" sz="800" dirty="0"/>
          </a:p>
        </p:txBody>
      </p:sp>
      <p:sp>
        <p:nvSpPr>
          <p:cNvPr id="1031" name="Rectangle 13"/>
          <p:cNvSpPr>
            <a:spLocks noGrp="1" noChangeArrowheads="1"/>
          </p:cNvSpPr>
          <p:nvPr>
            <p:ph type="title"/>
          </p:nvPr>
        </p:nvSpPr>
        <p:spPr bwMode="auto">
          <a:xfrm>
            <a:off x="1182687" y="163515"/>
            <a:ext cx="6818313" cy="75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6955" tIns="48478" rIns="96955" bIns="48478" numCol="1" anchor="ctr" anchorCtr="0" compatLnSpc="1">
            <a:prstTxWarp prst="textNoShape">
              <a:avLst/>
            </a:prstTxWarp>
          </a:bodyPr>
          <a:lstStyle/>
          <a:p>
            <a:pPr lvl="0"/>
            <a:r>
              <a:rPr lang="en-US" smtClean="0"/>
              <a:t>Click to edit Master title style</a:t>
            </a:r>
          </a:p>
        </p:txBody>
      </p:sp>
      <p:pic>
        <p:nvPicPr>
          <p:cNvPr id="9" name="Picture 16" descr="NASA White"/>
          <p:cNvPicPr>
            <a:picLocks noChangeAspect="1" noChangeArrowheads="1"/>
          </p:cNvPicPr>
          <p:nvPr/>
        </p:nvPicPr>
        <p:blipFill>
          <a:blip r:embed="rId9"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55564" y="44454"/>
            <a:ext cx="984328" cy="793750"/>
          </a:xfrm>
          <a:prstGeom prst="rect">
            <a:avLst/>
          </a:prstGeom>
          <a:noFill/>
          <a:ln w="9525">
            <a:noFill/>
            <a:miter lim="800000"/>
            <a:headEnd/>
            <a:tailEnd/>
          </a:ln>
        </p:spPr>
      </p:pic>
      <p:sp>
        <p:nvSpPr>
          <p:cNvPr id="10" name="Rectangle 9"/>
          <p:cNvSpPr/>
          <p:nvPr/>
        </p:nvSpPr>
        <p:spPr>
          <a:xfrm>
            <a:off x="5" y="922679"/>
            <a:ext cx="9165771" cy="45719"/>
          </a:xfrm>
          <a:prstGeom prst="rect">
            <a:avLst/>
          </a:prstGeom>
          <a:gradFill>
            <a:gsLst>
              <a:gs pos="0">
                <a:srgbClr val="A603AB"/>
              </a:gs>
              <a:gs pos="21001">
                <a:srgbClr val="0819FB"/>
              </a:gs>
              <a:gs pos="35001">
                <a:srgbClr val="1A8D48"/>
              </a:gs>
              <a:gs pos="52000">
                <a:srgbClr val="FFFF00"/>
              </a:gs>
              <a:gs pos="73000">
                <a:srgbClr val="EE3F17"/>
              </a:gs>
              <a:gs pos="88000">
                <a:srgbClr val="E81766"/>
              </a:gs>
              <a:gs pos="100000">
                <a:srgbClr val="A603AB"/>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91415" tIns="45707" rIns="91415" bIns="45707" rtlCol="0" anchor="ctr"/>
          <a:lstStyle/>
          <a:p>
            <a:pPr algn="ctr"/>
            <a:endParaRPr lang="en-US"/>
          </a:p>
        </p:txBody>
      </p:sp>
      <p:sp>
        <p:nvSpPr>
          <p:cNvPr id="11" name="Rectangle 10"/>
          <p:cNvSpPr/>
          <p:nvPr/>
        </p:nvSpPr>
        <p:spPr>
          <a:xfrm>
            <a:off x="0" y="6355086"/>
            <a:ext cx="9144000" cy="45719"/>
          </a:xfrm>
          <a:prstGeom prst="rect">
            <a:avLst/>
          </a:prstGeom>
          <a:gradFill>
            <a:gsLst>
              <a:gs pos="0">
                <a:srgbClr val="A603AB"/>
              </a:gs>
              <a:gs pos="21001">
                <a:srgbClr val="0819FB"/>
              </a:gs>
              <a:gs pos="35001">
                <a:srgbClr val="1A8D48"/>
              </a:gs>
              <a:gs pos="52000">
                <a:srgbClr val="FFFF00"/>
              </a:gs>
              <a:gs pos="73000">
                <a:srgbClr val="EE3F17"/>
              </a:gs>
              <a:gs pos="88000">
                <a:srgbClr val="E81766"/>
              </a:gs>
              <a:gs pos="100000">
                <a:srgbClr val="A603AB"/>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91415" tIns="45707" rIns="91415" bIns="45707" rtlCol="0" anchor="ctr"/>
          <a:lstStyle/>
          <a:p>
            <a:pPr algn="ctr"/>
            <a:endParaRPr lang="en-US"/>
          </a:p>
        </p:txBody>
      </p:sp>
      <p:sp>
        <p:nvSpPr>
          <p:cNvPr id="12" name="TextBox 11"/>
          <p:cNvSpPr txBox="1"/>
          <p:nvPr userDrawn="1"/>
        </p:nvSpPr>
        <p:spPr>
          <a:xfrm>
            <a:off x="3719582" y="6477001"/>
            <a:ext cx="1927116" cy="307768"/>
          </a:xfrm>
          <a:prstGeom prst="rect">
            <a:avLst/>
          </a:prstGeom>
          <a:noFill/>
        </p:spPr>
        <p:txBody>
          <a:bodyPr wrap="none" lIns="91433" tIns="45716" rIns="91433" bIns="45716" rtlCol="0">
            <a:spAutoFit/>
          </a:bodyPr>
          <a:lstStyle/>
          <a:p>
            <a:r>
              <a:rPr lang="en-US" sz="1400" baseline="0" dirty="0" smtClean="0">
                <a:solidFill>
                  <a:srgbClr val="FFFF00"/>
                </a:solidFill>
              </a:rPr>
              <a:t>Crisp: OCO-2 Mission</a:t>
            </a:r>
            <a:endParaRPr lang="en-US" sz="1400" dirty="0">
              <a:solidFill>
                <a:srgbClr val="FFFF00"/>
              </a:solidFill>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4" r:id="rId3"/>
    <p:sldLayoutId id="2147483655" r:id="rId4"/>
    <p:sldLayoutId id="2147483665" r:id="rId5"/>
    <p:sldLayoutId id="2147483666" r:id="rId6"/>
  </p:sldLayoutIdLst>
  <p:timing>
    <p:tnLst>
      <p:par>
        <p:cTn id="1" dur="indefinite" restart="never" nodeType="tmRoot"/>
      </p:par>
    </p:tnLst>
  </p:timing>
  <p:txStyles>
    <p:titleStyle>
      <a:lvl1pPr algn="ctr" rtl="0" eaLnBrk="0" fontAlgn="base" hangingPunct="0">
        <a:spcBef>
          <a:spcPct val="0"/>
        </a:spcBef>
        <a:spcAft>
          <a:spcPct val="0"/>
        </a:spcAft>
        <a:defRPr sz="2400" b="1" i="1">
          <a:solidFill>
            <a:schemeClr val="tx2"/>
          </a:solidFill>
          <a:latin typeface="+mj-lt"/>
          <a:ea typeface="ＭＳ Ｐゴシック" pitchFamily="-65" charset="-128"/>
          <a:cs typeface="ＭＳ Ｐゴシック" pitchFamily="-65" charset="-128"/>
        </a:defRPr>
      </a:lvl1pPr>
      <a:lvl2pPr algn="ctr" rtl="0" eaLnBrk="0" fontAlgn="base" hangingPunct="0">
        <a:spcBef>
          <a:spcPct val="0"/>
        </a:spcBef>
        <a:spcAft>
          <a:spcPct val="0"/>
        </a:spcAft>
        <a:defRPr sz="2400" b="1" i="1">
          <a:solidFill>
            <a:schemeClr val="tx2"/>
          </a:solidFill>
          <a:latin typeface="Arial" charset="0"/>
          <a:ea typeface="ＭＳ Ｐゴシック" pitchFamily="-65" charset="-128"/>
          <a:cs typeface="ＭＳ Ｐゴシック" pitchFamily="-65" charset="-128"/>
        </a:defRPr>
      </a:lvl2pPr>
      <a:lvl3pPr algn="ctr" rtl="0" eaLnBrk="0" fontAlgn="base" hangingPunct="0">
        <a:spcBef>
          <a:spcPct val="0"/>
        </a:spcBef>
        <a:spcAft>
          <a:spcPct val="0"/>
        </a:spcAft>
        <a:defRPr sz="2400" b="1" i="1">
          <a:solidFill>
            <a:schemeClr val="tx2"/>
          </a:solidFill>
          <a:latin typeface="Arial" charset="0"/>
          <a:ea typeface="ＭＳ Ｐゴシック" pitchFamily="-65" charset="-128"/>
          <a:cs typeface="ＭＳ Ｐゴシック" pitchFamily="-65" charset="-128"/>
        </a:defRPr>
      </a:lvl3pPr>
      <a:lvl4pPr algn="ctr" rtl="0" eaLnBrk="0" fontAlgn="base" hangingPunct="0">
        <a:spcBef>
          <a:spcPct val="0"/>
        </a:spcBef>
        <a:spcAft>
          <a:spcPct val="0"/>
        </a:spcAft>
        <a:defRPr sz="2400" b="1" i="1">
          <a:solidFill>
            <a:schemeClr val="tx2"/>
          </a:solidFill>
          <a:latin typeface="Arial" charset="0"/>
          <a:ea typeface="ＭＳ Ｐゴシック" pitchFamily="-65" charset="-128"/>
          <a:cs typeface="ＭＳ Ｐゴシック" pitchFamily="-65" charset="-128"/>
        </a:defRPr>
      </a:lvl4pPr>
      <a:lvl5pPr algn="ctr" rtl="0" eaLnBrk="0" fontAlgn="base" hangingPunct="0">
        <a:spcBef>
          <a:spcPct val="0"/>
        </a:spcBef>
        <a:spcAft>
          <a:spcPct val="0"/>
        </a:spcAft>
        <a:defRPr sz="2400" b="1" i="1">
          <a:solidFill>
            <a:schemeClr val="tx2"/>
          </a:solidFill>
          <a:latin typeface="Arial" charset="0"/>
          <a:ea typeface="ＭＳ Ｐゴシック" pitchFamily="-65" charset="-128"/>
          <a:cs typeface="ＭＳ Ｐゴシック" pitchFamily="-65" charset="-128"/>
        </a:defRPr>
      </a:lvl5pPr>
      <a:lvl6pPr marL="457074" algn="ctr" rtl="0" fontAlgn="base">
        <a:spcBef>
          <a:spcPct val="0"/>
        </a:spcBef>
        <a:spcAft>
          <a:spcPct val="0"/>
        </a:spcAft>
        <a:defRPr sz="2400" b="1" i="1">
          <a:solidFill>
            <a:schemeClr val="tx2"/>
          </a:solidFill>
          <a:latin typeface="Arial" charset="0"/>
        </a:defRPr>
      </a:lvl6pPr>
      <a:lvl7pPr marL="914149" algn="ctr" rtl="0" fontAlgn="base">
        <a:spcBef>
          <a:spcPct val="0"/>
        </a:spcBef>
        <a:spcAft>
          <a:spcPct val="0"/>
        </a:spcAft>
        <a:defRPr sz="2400" b="1" i="1">
          <a:solidFill>
            <a:schemeClr val="tx2"/>
          </a:solidFill>
          <a:latin typeface="Arial" charset="0"/>
        </a:defRPr>
      </a:lvl7pPr>
      <a:lvl8pPr marL="1371222" algn="ctr" rtl="0" fontAlgn="base">
        <a:spcBef>
          <a:spcPct val="0"/>
        </a:spcBef>
        <a:spcAft>
          <a:spcPct val="0"/>
        </a:spcAft>
        <a:defRPr sz="2400" b="1" i="1">
          <a:solidFill>
            <a:schemeClr val="tx2"/>
          </a:solidFill>
          <a:latin typeface="Arial" charset="0"/>
        </a:defRPr>
      </a:lvl8pPr>
      <a:lvl9pPr marL="1828296" algn="ctr" rtl="0" fontAlgn="base">
        <a:spcBef>
          <a:spcPct val="0"/>
        </a:spcBef>
        <a:spcAft>
          <a:spcPct val="0"/>
        </a:spcAft>
        <a:defRPr sz="2400" b="1" i="1">
          <a:solidFill>
            <a:schemeClr val="tx2"/>
          </a:solidFill>
          <a:latin typeface="Arial" charset="0"/>
        </a:defRPr>
      </a:lvl9pPr>
    </p:titleStyle>
    <p:bodyStyle>
      <a:lvl1pPr marL="342806" indent="-342806" algn="l" rtl="0" eaLnBrk="0" fontAlgn="base" hangingPunct="0">
        <a:spcBef>
          <a:spcPct val="20000"/>
        </a:spcBef>
        <a:spcAft>
          <a:spcPct val="0"/>
        </a:spcAft>
        <a:buChar char="•"/>
        <a:defRPr sz="2000">
          <a:solidFill>
            <a:schemeClr val="tx1"/>
          </a:solidFill>
          <a:latin typeface="+mn-lt"/>
          <a:ea typeface="ＭＳ Ｐゴシック" pitchFamily="-65" charset="-128"/>
          <a:cs typeface="ＭＳ Ｐゴシック" pitchFamily="-65" charset="-128"/>
        </a:defRPr>
      </a:lvl1pPr>
      <a:lvl2pPr marL="742746" indent="-285671" algn="l" rtl="0" eaLnBrk="0" fontAlgn="base" hangingPunct="0">
        <a:spcBef>
          <a:spcPct val="20000"/>
        </a:spcBef>
        <a:spcAft>
          <a:spcPct val="0"/>
        </a:spcAft>
        <a:buChar char="–"/>
        <a:defRPr>
          <a:solidFill>
            <a:schemeClr val="tx1"/>
          </a:solidFill>
          <a:latin typeface="+mn-lt"/>
          <a:ea typeface="ＭＳ Ｐゴシック" pitchFamily="-111" charset="-128"/>
        </a:defRPr>
      </a:lvl2pPr>
      <a:lvl3pPr marL="1142685" indent="-228538" algn="l" rtl="0" eaLnBrk="0" fontAlgn="base" hangingPunct="0">
        <a:spcBef>
          <a:spcPct val="20000"/>
        </a:spcBef>
        <a:spcAft>
          <a:spcPct val="0"/>
        </a:spcAft>
        <a:buChar char="•"/>
        <a:defRPr>
          <a:solidFill>
            <a:schemeClr val="tx1"/>
          </a:solidFill>
          <a:latin typeface="+mn-lt"/>
          <a:ea typeface="ＭＳ Ｐゴシック" pitchFamily="-111" charset="-128"/>
        </a:defRPr>
      </a:lvl3pPr>
      <a:lvl4pPr marL="1599760" indent="-228538" algn="l" rtl="0" eaLnBrk="0" fontAlgn="base" hangingPunct="0">
        <a:spcBef>
          <a:spcPct val="20000"/>
        </a:spcBef>
        <a:spcAft>
          <a:spcPct val="0"/>
        </a:spcAft>
        <a:buChar char="–"/>
        <a:defRPr>
          <a:solidFill>
            <a:schemeClr val="tx1"/>
          </a:solidFill>
          <a:latin typeface="+mn-lt"/>
          <a:ea typeface="ＭＳ Ｐゴシック" pitchFamily="-111" charset="-128"/>
        </a:defRPr>
      </a:lvl4pPr>
      <a:lvl5pPr marL="2056832" indent="-228538" algn="l" rtl="0" eaLnBrk="0" fontAlgn="base" hangingPunct="0">
        <a:spcBef>
          <a:spcPct val="20000"/>
        </a:spcBef>
        <a:spcAft>
          <a:spcPct val="0"/>
        </a:spcAft>
        <a:buChar char="»"/>
        <a:defRPr>
          <a:solidFill>
            <a:schemeClr val="tx1"/>
          </a:solidFill>
          <a:latin typeface="+mn-lt"/>
          <a:ea typeface="ＭＳ Ｐゴシック" pitchFamily="-111" charset="-128"/>
        </a:defRPr>
      </a:lvl5pPr>
      <a:lvl6pPr marL="2513908" indent="-228538" algn="l" rtl="0" fontAlgn="base">
        <a:spcBef>
          <a:spcPct val="20000"/>
        </a:spcBef>
        <a:spcAft>
          <a:spcPct val="0"/>
        </a:spcAft>
        <a:buChar char="»"/>
        <a:defRPr>
          <a:solidFill>
            <a:schemeClr val="tx1"/>
          </a:solidFill>
          <a:latin typeface="+mn-lt"/>
        </a:defRPr>
      </a:lvl6pPr>
      <a:lvl7pPr marL="2970982" indent="-228538" algn="l" rtl="0" fontAlgn="base">
        <a:spcBef>
          <a:spcPct val="20000"/>
        </a:spcBef>
        <a:spcAft>
          <a:spcPct val="0"/>
        </a:spcAft>
        <a:buChar char="»"/>
        <a:defRPr>
          <a:solidFill>
            <a:schemeClr val="tx1"/>
          </a:solidFill>
          <a:latin typeface="+mn-lt"/>
        </a:defRPr>
      </a:lvl7pPr>
      <a:lvl8pPr marL="3428054" indent="-228538" algn="l" rtl="0" fontAlgn="base">
        <a:spcBef>
          <a:spcPct val="20000"/>
        </a:spcBef>
        <a:spcAft>
          <a:spcPct val="0"/>
        </a:spcAft>
        <a:buChar char="»"/>
        <a:defRPr>
          <a:solidFill>
            <a:schemeClr val="tx1"/>
          </a:solidFill>
          <a:latin typeface="+mn-lt"/>
        </a:defRPr>
      </a:lvl8pPr>
      <a:lvl9pPr marL="3885130" indent="-228538" algn="l" rtl="0" fontAlgn="base">
        <a:spcBef>
          <a:spcPct val="20000"/>
        </a:spcBef>
        <a:spcAft>
          <a:spcPct val="0"/>
        </a:spcAft>
        <a:buChar char="»"/>
        <a:defRPr>
          <a:solidFill>
            <a:schemeClr val="tx1"/>
          </a:solidFill>
          <a:latin typeface="+mn-lt"/>
        </a:defRPr>
      </a:lvl9pPr>
    </p:bodyStyle>
    <p:otherStyle>
      <a:defPPr>
        <a:defRPr lang="en-US"/>
      </a:defPPr>
      <a:lvl1pPr marL="0" algn="l" defTabSz="914149" rtl="0" eaLnBrk="1" latinLnBrk="0" hangingPunct="1">
        <a:defRPr sz="1800" kern="1200">
          <a:solidFill>
            <a:schemeClr val="tx1"/>
          </a:solidFill>
          <a:latin typeface="+mn-lt"/>
          <a:ea typeface="+mn-ea"/>
          <a:cs typeface="+mn-cs"/>
        </a:defRPr>
      </a:lvl1pPr>
      <a:lvl2pPr marL="457074" algn="l" defTabSz="914149" rtl="0" eaLnBrk="1" latinLnBrk="0" hangingPunct="1">
        <a:defRPr sz="1800" kern="1200">
          <a:solidFill>
            <a:schemeClr val="tx1"/>
          </a:solidFill>
          <a:latin typeface="+mn-lt"/>
          <a:ea typeface="+mn-ea"/>
          <a:cs typeface="+mn-cs"/>
        </a:defRPr>
      </a:lvl2pPr>
      <a:lvl3pPr marL="914149" algn="l" defTabSz="914149" rtl="0" eaLnBrk="1" latinLnBrk="0" hangingPunct="1">
        <a:defRPr sz="1800" kern="1200">
          <a:solidFill>
            <a:schemeClr val="tx1"/>
          </a:solidFill>
          <a:latin typeface="+mn-lt"/>
          <a:ea typeface="+mn-ea"/>
          <a:cs typeface="+mn-cs"/>
        </a:defRPr>
      </a:lvl3pPr>
      <a:lvl4pPr marL="1371222" algn="l" defTabSz="914149" rtl="0" eaLnBrk="1" latinLnBrk="0" hangingPunct="1">
        <a:defRPr sz="1800" kern="1200">
          <a:solidFill>
            <a:schemeClr val="tx1"/>
          </a:solidFill>
          <a:latin typeface="+mn-lt"/>
          <a:ea typeface="+mn-ea"/>
          <a:cs typeface="+mn-cs"/>
        </a:defRPr>
      </a:lvl4pPr>
      <a:lvl5pPr marL="1828296" algn="l" defTabSz="914149" rtl="0" eaLnBrk="1" latinLnBrk="0" hangingPunct="1">
        <a:defRPr sz="1800" kern="1200">
          <a:solidFill>
            <a:schemeClr val="tx1"/>
          </a:solidFill>
          <a:latin typeface="+mn-lt"/>
          <a:ea typeface="+mn-ea"/>
          <a:cs typeface="+mn-cs"/>
        </a:defRPr>
      </a:lvl5pPr>
      <a:lvl6pPr marL="2285371" algn="l" defTabSz="914149" rtl="0" eaLnBrk="1" latinLnBrk="0" hangingPunct="1">
        <a:defRPr sz="1800" kern="1200">
          <a:solidFill>
            <a:schemeClr val="tx1"/>
          </a:solidFill>
          <a:latin typeface="+mn-lt"/>
          <a:ea typeface="+mn-ea"/>
          <a:cs typeface="+mn-cs"/>
        </a:defRPr>
      </a:lvl6pPr>
      <a:lvl7pPr marL="2742445" algn="l" defTabSz="914149" rtl="0" eaLnBrk="1" latinLnBrk="0" hangingPunct="1">
        <a:defRPr sz="1800" kern="1200">
          <a:solidFill>
            <a:schemeClr val="tx1"/>
          </a:solidFill>
          <a:latin typeface="+mn-lt"/>
          <a:ea typeface="+mn-ea"/>
          <a:cs typeface="+mn-cs"/>
        </a:defRPr>
      </a:lvl7pPr>
      <a:lvl8pPr marL="3199519" algn="l" defTabSz="914149" rtl="0" eaLnBrk="1" latinLnBrk="0" hangingPunct="1">
        <a:defRPr sz="1800" kern="1200">
          <a:solidFill>
            <a:schemeClr val="tx1"/>
          </a:solidFill>
          <a:latin typeface="+mn-lt"/>
          <a:ea typeface="+mn-ea"/>
          <a:cs typeface="+mn-cs"/>
        </a:defRPr>
      </a:lvl8pPr>
      <a:lvl9pPr marL="3656591" algn="l" defTabSz="914149"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57.jpeg"/><Relationship Id="rId3" Type="http://schemas.openxmlformats.org/officeDocument/2006/relationships/image" Target="../media/image52.jpeg"/><Relationship Id="rId7" Type="http://schemas.openxmlformats.org/officeDocument/2006/relationships/image" Target="../media/image56.jpeg"/><Relationship Id="rId2" Type="http://schemas.openxmlformats.org/officeDocument/2006/relationships/notesSlide" Target="../notesSlides/notesSlide8.xml"/><Relationship Id="rId1" Type="http://schemas.openxmlformats.org/officeDocument/2006/relationships/slideLayout" Target="../slideLayouts/slideLayout4.xml"/><Relationship Id="rId6" Type="http://schemas.openxmlformats.org/officeDocument/2006/relationships/image" Target="../media/image55.jpeg"/><Relationship Id="rId5" Type="http://schemas.openxmlformats.org/officeDocument/2006/relationships/image" Target="../media/image54.jpeg"/><Relationship Id="rId4" Type="http://schemas.openxmlformats.org/officeDocument/2006/relationships/image" Target="../media/image53.jpeg"/></Relationships>
</file>

<file path=ppt/slides/_rels/slide11.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image" Target="../media/image58.png"/><Relationship Id="rId1" Type="http://schemas.openxmlformats.org/officeDocument/2006/relationships/slideLayout" Target="../slideLayouts/slideLayout1.xml"/><Relationship Id="rId6" Type="http://schemas.openxmlformats.org/officeDocument/2006/relationships/image" Target="../media/image62.png"/><Relationship Id="rId5" Type="http://schemas.openxmlformats.org/officeDocument/2006/relationships/image" Target="../media/image61.png"/><Relationship Id="rId4" Type="http://schemas.openxmlformats.org/officeDocument/2006/relationships/image" Target="../media/image60.jpeg"/></Relationships>
</file>

<file path=ppt/slides/_rels/slide12.xml.rels><?xml version="1.0" encoding="UTF-8" standalone="yes"?>
<Relationships xmlns="http://schemas.openxmlformats.org/package/2006/relationships"><Relationship Id="rId3" Type="http://schemas.openxmlformats.org/officeDocument/2006/relationships/image" Target="../media/image64.jpeg"/><Relationship Id="rId2" Type="http://schemas.openxmlformats.org/officeDocument/2006/relationships/image" Target="../media/image63.png"/><Relationship Id="rId1" Type="http://schemas.openxmlformats.org/officeDocument/2006/relationships/slideLayout" Target="../slideLayouts/slideLayout3.xml"/><Relationship Id="rId5" Type="http://schemas.openxmlformats.org/officeDocument/2006/relationships/image" Target="../media/image66.png"/><Relationship Id="rId4" Type="http://schemas.openxmlformats.org/officeDocument/2006/relationships/image" Target="../media/image65.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3" Type="http://schemas.openxmlformats.org/officeDocument/2006/relationships/image" Target="../media/image67.jpeg"/><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8" Type="http://schemas.openxmlformats.org/officeDocument/2006/relationships/image" Target="../media/image73.jpeg"/><Relationship Id="rId3" Type="http://schemas.openxmlformats.org/officeDocument/2006/relationships/image" Target="../media/image69.emf"/><Relationship Id="rId7" Type="http://schemas.openxmlformats.org/officeDocument/2006/relationships/hyperlink" Target="http://lenday.com/OCO.OSC.HighBay.2008.04.16/full/OCO.OSC.HighBay.2008.04.17.002.jpg" TargetMode="External"/><Relationship Id="rId2" Type="http://schemas.openxmlformats.org/officeDocument/2006/relationships/image" Target="../media/image68.emf"/><Relationship Id="rId1" Type="http://schemas.openxmlformats.org/officeDocument/2006/relationships/slideLayout" Target="../slideLayouts/slideLayout3.xml"/><Relationship Id="rId6" Type="http://schemas.openxmlformats.org/officeDocument/2006/relationships/image" Target="../media/image72.jpeg"/><Relationship Id="rId5" Type="http://schemas.openxmlformats.org/officeDocument/2006/relationships/image" Target="../media/image71.png"/><Relationship Id="rId10" Type="http://schemas.openxmlformats.org/officeDocument/2006/relationships/image" Target="../media/image74.jpeg"/><Relationship Id="rId4" Type="http://schemas.openxmlformats.org/officeDocument/2006/relationships/image" Target="../media/image70.jpeg"/><Relationship Id="rId9" Type="http://schemas.openxmlformats.org/officeDocument/2006/relationships/hyperlink" Target="http://lenday.com/OCO.OSC.HighBay.2008.04.16/full/OCO.OSC.HighBay.2008.04.16.001.jpg" TargetMode="External"/></Relationships>
</file>

<file path=ppt/slides/_rels/slide16.xml.rels><?xml version="1.0" encoding="UTF-8" standalone="yes"?>
<Relationships xmlns="http://schemas.openxmlformats.org/package/2006/relationships"><Relationship Id="rId2" Type="http://schemas.openxmlformats.org/officeDocument/2006/relationships/image" Target="../media/image75.jpeg"/><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8" Type="http://schemas.openxmlformats.org/officeDocument/2006/relationships/image" Target="../media/image82.jpeg"/><Relationship Id="rId13" Type="http://schemas.openxmlformats.org/officeDocument/2006/relationships/image" Target="../media/image87.jpeg"/><Relationship Id="rId18" Type="http://schemas.openxmlformats.org/officeDocument/2006/relationships/image" Target="../media/image92.png"/><Relationship Id="rId26" Type="http://schemas.openxmlformats.org/officeDocument/2006/relationships/image" Target="../media/image99.png"/><Relationship Id="rId3" Type="http://schemas.openxmlformats.org/officeDocument/2006/relationships/image" Target="../media/image77.png"/><Relationship Id="rId21" Type="http://schemas.openxmlformats.org/officeDocument/2006/relationships/image" Target="../media/image94.png"/><Relationship Id="rId7" Type="http://schemas.openxmlformats.org/officeDocument/2006/relationships/image" Target="../media/image81.jpeg"/><Relationship Id="rId12" Type="http://schemas.openxmlformats.org/officeDocument/2006/relationships/image" Target="../media/image86.jpeg"/><Relationship Id="rId17" Type="http://schemas.openxmlformats.org/officeDocument/2006/relationships/image" Target="../media/image91.png"/><Relationship Id="rId25" Type="http://schemas.openxmlformats.org/officeDocument/2006/relationships/image" Target="../media/image98.png"/><Relationship Id="rId2" Type="http://schemas.openxmlformats.org/officeDocument/2006/relationships/image" Target="../media/image76.png"/><Relationship Id="rId16" Type="http://schemas.openxmlformats.org/officeDocument/2006/relationships/image" Target="../media/image90.png"/><Relationship Id="rId20" Type="http://schemas.openxmlformats.org/officeDocument/2006/relationships/image" Target="../media/image9.jpeg"/><Relationship Id="rId1" Type="http://schemas.openxmlformats.org/officeDocument/2006/relationships/slideLayout" Target="../slideLayouts/slideLayout3.xml"/><Relationship Id="rId6" Type="http://schemas.openxmlformats.org/officeDocument/2006/relationships/image" Target="../media/image80.jpeg"/><Relationship Id="rId11" Type="http://schemas.openxmlformats.org/officeDocument/2006/relationships/image" Target="../media/image85.jpeg"/><Relationship Id="rId24" Type="http://schemas.openxmlformats.org/officeDocument/2006/relationships/image" Target="../media/image97.png"/><Relationship Id="rId5" Type="http://schemas.openxmlformats.org/officeDocument/2006/relationships/image" Target="../media/image79.png"/><Relationship Id="rId15" Type="http://schemas.openxmlformats.org/officeDocument/2006/relationships/image" Target="../media/image89.jpeg"/><Relationship Id="rId23" Type="http://schemas.openxmlformats.org/officeDocument/2006/relationships/image" Target="../media/image96.png"/><Relationship Id="rId10" Type="http://schemas.openxmlformats.org/officeDocument/2006/relationships/image" Target="../media/image84.jpeg"/><Relationship Id="rId19" Type="http://schemas.openxmlformats.org/officeDocument/2006/relationships/image" Target="../media/image93.png"/><Relationship Id="rId4" Type="http://schemas.openxmlformats.org/officeDocument/2006/relationships/image" Target="../media/image78.png"/><Relationship Id="rId9" Type="http://schemas.openxmlformats.org/officeDocument/2006/relationships/image" Target="../media/image83.png"/><Relationship Id="rId14" Type="http://schemas.openxmlformats.org/officeDocument/2006/relationships/image" Target="../media/image88.jpeg"/><Relationship Id="rId22" Type="http://schemas.openxmlformats.org/officeDocument/2006/relationships/image" Target="../media/image95.png"/><Relationship Id="rId27" Type="http://schemas.openxmlformats.org/officeDocument/2006/relationships/image" Target="../media/image100.jpe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02.jpeg"/><Relationship Id="rId2" Type="http://schemas.openxmlformats.org/officeDocument/2006/relationships/image" Target="../media/image101.jpeg"/><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5.gif"/><Relationship Id="rId2" Type="http://schemas.openxmlformats.org/officeDocument/2006/relationships/notesSlide" Target="../notesSlides/notesSlide1.xml"/><Relationship Id="rId1" Type="http://schemas.openxmlformats.org/officeDocument/2006/relationships/slideLayout" Target="../slideLayouts/slideLayout2.xml"/><Relationship Id="rId5" Type="http://schemas.microsoft.com/office/2007/relationships/hdphoto" Target="../media/hdphoto1.wdp"/><Relationship Id="rId4" Type="http://schemas.openxmlformats.org/officeDocument/2006/relationships/image" Target="../media/image6.png"/></Relationships>
</file>

<file path=ppt/slides/_rels/slide3.xml.rels><?xml version="1.0" encoding="UTF-8" standalone="yes"?>
<Relationships xmlns="http://schemas.openxmlformats.org/package/2006/relationships"><Relationship Id="rId8" Type="http://schemas.openxmlformats.org/officeDocument/2006/relationships/image" Target="../media/image11.jpeg"/><Relationship Id="rId3" Type="http://schemas.openxmlformats.org/officeDocument/2006/relationships/image" Target="../media/image7.jpeg"/><Relationship Id="rId7" Type="http://schemas.openxmlformats.org/officeDocument/2006/relationships/image" Target="../media/image10.pn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9.jpeg"/><Relationship Id="rId5" Type="http://schemas.openxmlformats.org/officeDocument/2006/relationships/image" Target="../media/image8.jpeg"/><Relationship Id="rId10" Type="http://schemas.openxmlformats.org/officeDocument/2006/relationships/image" Target="../media/image13.png"/><Relationship Id="rId4" Type="http://schemas.openxmlformats.org/officeDocument/2006/relationships/image" Target="../media/image3.png"/><Relationship Id="rId9" Type="http://schemas.openxmlformats.org/officeDocument/2006/relationships/image" Target="../media/image12.jpeg"/></Relationships>
</file>

<file path=ppt/slides/_rels/slide4.xml.rels><?xml version="1.0" encoding="UTF-8" standalone="yes"?>
<Relationships xmlns="http://schemas.openxmlformats.org/package/2006/relationships"><Relationship Id="rId3" Type="http://schemas.openxmlformats.org/officeDocument/2006/relationships/image" Target="../media/image9.jpeg"/><Relationship Id="rId7" Type="http://schemas.openxmlformats.org/officeDocument/2006/relationships/image" Target="../media/image17.png"/><Relationship Id="rId2" Type="http://schemas.openxmlformats.org/officeDocument/2006/relationships/notesSlide" Target="../notesSlides/notesSlide3.xml"/><Relationship Id="rId1" Type="http://schemas.openxmlformats.org/officeDocument/2006/relationships/slideLayout" Target="../slideLayouts/slideLayout3.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14.png"/></Relationships>
</file>

<file path=ppt/slides/_rels/slide5.xml.rels><?xml version="1.0" encoding="UTF-8" standalone="yes"?>
<Relationships xmlns="http://schemas.openxmlformats.org/package/2006/relationships"><Relationship Id="rId8" Type="http://schemas.openxmlformats.org/officeDocument/2006/relationships/image" Target="../media/image21.png"/><Relationship Id="rId13" Type="http://schemas.openxmlformats.org/officeDocument/2006/relationships/image" Target="../media/image26.png"/><Relationship Id="rId3" Type="http://schemas.openxmlformats.org/officeDocument/2006/relationships/image" Target="../media/image18.png"/><Relationship Id="rId7" Type="http://schemas.openxmlformats.org/officeDocument/2006/relationships/image" Target="../media/image20.png"/><Relationship Id="rId12" Type="http://schemas.openxmlformats.org/officeDocument/2006/relationships/image" Target="../media/image25.png"/><Relationship Id="rId17" Type="http://schemas.openxmlformats.org/officeDocument/2006/relationships/image" Target="../media/image30.png"/><Relationship Id="rId2" Type="http://schemas.openxmlformats.org/officeDocument/2006/relationships/notesSlide" Target="../notesSlides/notesSlide4.xml"/><Relationship Id="rId16" Type="http://schemas.openxmlformats.org/officeDocument/2006/relationships/image" Target="../media/image29.png"/><Relationship Id="rId1" Type="http://schemas.openxmlformats.org/officeDocument/2006/relationships/slideLayout" Target="../slideLayouts/slideLayout3.xml"/><Relationship Id="rId6" Type="http://schemas.openxmlformats.org/officeDocument/2006/relationships/image" Target="../media/image19.png"/><Relationship Id="rId11" Type="http://schemas.openxmlformats.org/officeDocument/2006/relationships/image" Target="../media/image24.png"/><Relationship Id="rId5" Type="http://schemas.openxmlformats.org/officeDocument/2006/relationships/image" Target="../media/image14.png"/><Relationship Id="rId15" Type="http://schemas.openxmlformats.org/officeDocument/2006/relationships/image" Target="../media/image28.png"/><Relationship Id="rId10" Type="http://schemas.openxmlformats.org/officeDocument/2006/relationships/image" Target="../media/image23.png"/><Relationship Id="rId4" Type="http://schemas.openxmlformats.org/officeDocument/2006/relationships/image" Target="../media/image9.jpeg"/><Relationship Id="rId9" Type="http://schemas.openxmlformats.org/officeDocument/2006/relationships/image" Target="../media/image22.png"/><Relationship Id="rId14" Type="http://schemas.openxmlformats.org/officeDocument/2006/relationships/image" Target="../media/image27.png"/></Relationships>
</file>

<file path=ppt/slides/_rels/slide6.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8" Type="http://schemas.openxmlformats.org/officeDocument/2006/relationships/image" Target="../media/image37.png"/><Relationship Id="rId3" Type="http://schemas.openxmlformats.org/officeDocument/2006/relationships/image" Target="../media/image32.png"/><Relationship Id="rId7" Type="http://schemas.openxmlformats.org/officeDocument/2006/relationships/image" Target="../media/image36.pn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35.jpeg"/><Relationship Id="rId5" Type="http://schemas.openxmlformats.org/officeDocument/2006/relationships/image" Target="../media/image34.png"/><Relationship Id="rId4" Type="http://schemas.openxmlformats.org/officeDocument/2006/relationships/image" Target="../media/image33.jpeg"/><Relationship Id="rId9" Type="http://schemas.openxmlformats.org/officeDocument/2006/relationships/image" Target="../media/image38.jpeg"/></Relationships>
</file>

<file path=ppt/slides/_rels/slide8.xml.rels><?xml version="1.0" encoding="UTF-8" standalone="yes"?>
<Relationships xmlns="http://schemas.openxmlformats.org/package/2006/relationships"><Relationship Id="rId8" Type="http://schemas.openxmlformats.org/officeDocument/2006/relationships/image" Target="../media/image42.jpeg"/><Relationship Id="rId3" Type="http://schemas.openxmlformats.org/officeDocument/2006/relationships/slideLayout" Target="../slideLayouts/slideLayout3.xml"/><Relationship Id="rId7" Type="http://schemas.openxmlformats.org/officeDocument/2006/relationships/image" Target="../media/image41.jpeg"/><Relationship Id="rId2" Type="http://schemas.openxmlformats.org/officeDocument/2006/relationships/video" Target="../media/media1.wmv"/><Relationship Id="rId1" Type="http://schemas.microsoft.com/office/2007/relationships/media" Target="../media/media1.wmv"/><Relationship Id="rId6" Type="http://schemas.openxmlformats.org/officeDocument/2006/relationships/image" Target="../media/image40.png"/><Relationship Id="rId5" Type="http://schemas.openxmlformats.org/officeDocument/2006/relationships/image" Target="../media/image39.png"/><Relationship Id="rId10" Type="http://schemas.openxmlformats.org/officeDocument/2006/relationships/image" Target="../media/image44.png"/><Relationship Id="rId4" Type="http://schemas.openxmlformats.org/officeDocument/2006/relationships/notesSlide" Target="../notesSlides/notesSlide6.xml"/><Relationship Id="rId9" Type="http://schemas.openxmlformats.org/officeDocument/2006/relationships/image" Target="../media/image43.jpeg"/></Relationships>
</file>

<file path=ppt/slides/_rels/slide9.xml.rels><?xml version="1.0" encoding="UTF-8" standalone="yes"?>
<Relationships xmlns="http://schemas.openxmlformats.org/package/2006/relationships"><Relationship Id="rId8" Type="http://schemas.openxmlformats.org/officeDocument/2006/relationships/image" Target="../media/image50.jpeg"/><Relationship Id="rId3" Type="http://schemas.openxmlformats.org/officeDocument/2006/relationships/image" Target="../media/image45.png"/><Relationship Id="rId7" Type="http://schemas.openxmlformats.org/officeDocument/2006/relationships/image" Target="../media/image49.jpeg"/><Relationship Id="rId2" Type="http://schemas.openxmlformats.org/officeDocument/2006/relationships/notesSlide" Target="../notesSlides/notesSlide7.xml"/><Relationship Id="rId1" Type="http://schemas.openxmlformats.org/officeDocument/2006/relationships/slideLayout" Target="../slideLayouts/slideLayout5.xml"/><Relationship Id="rId6" Type="http://schemas.openxmlformats.org/officeDocument/2006/relationships/image" Target="../media/image48.jpeg"/><Relationship Id="rId5" Type="http://schemas.openxmlformats.org/officeDocument/2006/relationships/image" Target="../media/image47.jpeg"/><Relationship Id="rId4" Type="http://schemas.openxmlformats.org/officeDocument/2006/relationships/image" Target="../media/image46.png"/><Relationship Id="rId9" Type="http://schemas.openxmlformats.org/officeDocument/2006/relationships/image" Target="../media/image5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4" descr="C:\Users\dcrisp\Desktop\Picture1.jpg"/>
          <p:cNvPicPr>
            <a:picLocks noChangeAspect="1" noChangeArrowheads="1"/>
          </p:cNvPicPr>
          <p:nvPr/>
        </p:nvPicPr>
        <p:blipFill rotWithShape="1">
          <a:blip r:embed="rId2">
            <a:extLst>
              <a:ext uri="{28A0092B-C50C-407E-A947-70E740481C1C}">
                <a14:useLocalDpi xmlns:a14="http://schemas.microsoft.com/office/drawing/2010/main" val="0"/>
              </a:ext>
            </a:extLst>
          </a:blip>
          <a:srcRect l="2400" r="1600"/>
          <a:stretch/>
        </p:blipFill>
        <p:spPr bwMode="auto">
          <a:xfrm>
            <a:off x="0" y="966786"/>
            <a:ext cx="9144000" cy="5357813"/>
          </a:xfrm>
          <a:prstGeom prst="rect">
            <a:avLst/>
          </a:prstGeom>
          <a:noFill/>
          <a:extLst>
            <a:ext uri="{909E8E84-426E-40DD-AFC4-6F175D3DCCD1}">
              <a14:hiddenFill xmlns:a14="http://schemas.microsoft.com/office/drawing/2010/main">
                <a:solidFill>
                  <a:srgbClr val="FFFFFF"/>
                </a:solidFill>
              </a14:hiddenFill>
            </a:ext>
          </a:extLst>
        </p:spPr>
      </p:pic>
      <p:sp>
        <p:nvSpPr>
          <p:cNvPr id="2051" name="Title 5"/>
          <p:cNvSpPr>
            <a:spLocks noGrp="1"/>
          </p:cNvSpPr>
          <p:nvPr>
            <p:ph type="ctrTitle"/>
          </p:nvPr>
        </p:nvSpPr>
        <p:spPr>
          <a:xfrm>
            <a:off x="228600" y="1066800"/>
            <a:ext cx="8686800" cy="1371599"/>
          </a:xfrm>
        </p:spPr>
        <p:txBody>
          <a:bodyPr/>
          <a:lstStyle/>
          <a:p>
            <a:r>
              <a:rPr lang="en-US" sz="3200" dirty="0">
                <a:solidFill>
                  <a:srgbClr val="FFFF00"/>
                </a:solidFill>
                <a:effectLst>
                  <a:outerShdw blurRad="38100" dist="38100" dir="2700000" algn="tl">
                    <a:srgbClr val="000000">
                      <a:alpha val="43137"/>
                    </a:srgbClr>
                  </a:outerShdw>
                </a:effectLst>
              </a:rPr>
              <a:t>The NASA Orbiting Carbon Observatory – 2 (</a:t>
            </a:r>
            <a:r>
              <a:rPr lang="en-US" sz="3200" dirty="0" smtClean="0">
                <a:solidFill>
                  <a:srgbClr val="FFFF00"/>
                </a:solidFill>
                <a:effectLst>
                  <a:outerShdw blurRad="38100" dist="38100" dir="2700000" algn="tl">
                    <a:srgbClr val="000000">
                      <a:alpha val="43137"/>
                    </a:srgbClr>
                  </a:outerShdw>
                </a:effectLst>
              </a:rPr>
              <a:t>OCO-2) Mission Status</a:t>
            </a:r>
            <a:endParaRPr lang="en-US" sz="3200" dirty="0">
              <a:solidFill>
                <a:srgbClr val="FFFF00"/>
              </a:solidFill>
              <a:effectLst>
                <a:outerShdw blurRad="38100" dist="38100" dir="2700000" algn="tl">
                  <a:srgbClr val="000000">
                    <a:alpha val="43137"/>
                  </a:srgbClr>
                </a:outerShdw>
              </a:effectLst>
            </a:endParaRPr>
          </a:p>
        </p:txBody>
      </p:sp>
      <p:sp>
        <p:nvSpPr>
          <p:cNvPr id="2052" name="Subtitle 6"/>
          <p:cNvSpPr>
            <a:spLocks noGrp="1"/>
          </p:cNvSpPr>
          <p:nvPr>
            <p:ph type="subTitle" idx="1"/>
          </p:nvPr>
        </p:nvSpPr>
        <p:spPr>
          <a:xfrm>
            <a:off x="609601" y="4343399"/>
            <a:ext cx="7924800" cy="1828801"/>
          </a:xfrm>
        </p:spPr>
        <p:txBody>
          <a:bodyPr/>
          <a:lstStyle/>
          <a:p>
            <a:r>
              <a:rPr lang="en-US" b="1" dirty="0" smtClean="0">
                <a:solidFill>
                  <a:srgbClr val="FFFF00"/>
                </a:solidFill>
                <a:effectLst>
                  <a:outerShdw blurRad="38100" dist="38100" dir="2700000" algn="tl">
                    <a:srgbClr val="000000">
                      <a:alpha val="43137"/>
                    </a:srgbClr>
                  </a:outerShdw>
                </a:effectLst>
                <a:ea typeface="ＭＳ Ｐゴシック" pitchFamily="34" charset="-128"/>
              </a:rPr>
              <a:t>David Crisp, OCO-2 Science Team </a:t>
            </a:r>
            <a:r>
              <a:rPr lang="en-US" b="1" dirty="0" smtClean="0">
                <a:solidFill>
                  <a:srgbClr val="FFFF00"/>
                </a:solidFill>
                <a:effectLst>
                  <a:outerShdw blurRad="38100" dist="38100" dir="2700000" algn="tl">
                    <a:srgbClr val="000000">
                      <a:alpha val="43137"/>
                    </a:srgbClr>
                  </a:outerShdw>
                </a:effectLst>
                <a:ea typeface="ＭＳ Ｐゴシック" pitchFamily="34" charset="-128"/>
              </a:rPr>
              <a:t>Leader</a:t>
            </a:r>
          </a:p>
          <a:p>
            <a:r>
              <a:rPr lang="en-US" b="1" dirty="0" smtClean="0">
                <a:solidFill>
                  <a:srgbClr val="FFFF00"/>
                </a:solidFill>
                <a:effectLst>
                  <a:outerShdw blurRad="38100" dist="38100" dir="2700000" algn="tl">
                    <a:srgbClr val="000000">
                      <a:alpha val="43137"/>
                    </a:srgbClr>
                  </a:outerShdw>
                </a:effectLst>
                <a:ea typeface="ＭＳ Ｐゴシック" pitchFamily="34" charset="-128"/>
              </a:rPr>
              <a:t>and the OCO-2 Science Team</a:t>
            </a:r>
            <a:endParaRPr lang="en-US" b="1" dirty="0">
              <a:solidFill>
                <a:srgbClr val="FFFF00"/>
              </a:solidFill>
              <a:effectLst>
                <a:outerShdw blurRad="38100" dist="38100" dir="2700000" algn="tl">
                  <a:srgbClr val="000000">
                    <a:alpha val="43137"/>
                  </a:srgbClr>
                </a:outerShdw>
              </a:effectLst>
              <a:ea typeface="ＭＳ Ｐゴシック" pitchFamily="34" charset="-128"/>
            </a:endParaRPr>
          </a:p>
          <a:p>
            <a:r>
              <a:rPr lang="en-US" b="1" dirty="0" smtClean="0">
                <a:solidFill>
                  <a:srgbClr val="FFFF00"/>
                </a:solidFill>
                <a:effectLst>
                  <a:outerShdw blurRad="38100" dist="38100" dir="2700000" algn="tl">
                    <a:srgbClr val="000000">
                      <a:alpha val="43137"/>
                    </a:srgbClr>
                  </a:outerShdw>
                </a:effectLst>
                <a:ea typeface="ＭＳ Ｐゴシック" pitchFamily="34" charset="-128"/>
              </a:rPr>
              <a:t>Jet Propulsion Laboratory, California Institute of Technology</a:t>
            </a:r>
          </a:p>
          <a:p>
            <a:endParaRPr lang="en-US" b="1" dirty="0" smtClean="0">
              <a:solidFill>
                <a:srgbClr val="FFFF00"/>
              </a:solidFill>
              <a:effectLst>
                <a:outerShdw blurRad="38100" dist="38100" dir="2700000" algn="tl">
                  <a:srgbClr val="000000">
                    <a:alpha val="43137"/>
                  </a:srgbClr>
                </a:outerShdw>
              </a:effectLst>
              <a:ea typeface="ＭＳ Ｐゴシック" pitchFamily="34" charset="-128"/>
            </a:endParaRPr>
          </a:p>
          <a:p>
            <a:r>
              <a:rPr lang="en-US" b="1" dirty="0" smtClean="0">
                <a:solidFill>
                  <a:srgbClr val="FFFF00"/>
                </a:solidFill>
                <a:effectLst>
                  <a:outerShdw blurRad="38100" dist="38100" dir="2700000" algn="tl">
                    <a:srgbClr val="000000">
                      <a:alpha val="43137"/>
                    </a:srgbClr>
                  </a:outerShdw>
                </a:effectLst>
                <a:ea typeface="ＭＳ Ｐゴシック" pitchFamily="34" charset="-128"/>
              </a:rPr>
              <a:t>June </a:t>
            </a:r>
            <a:r>
              <a:rPr lang="en-US" b="1" dirty="0" smtClean="0">
                <a:solidFill>
                  <a:srgbClr val="FFFF00"/>
                </a:solidFill>
                <a:effectLst>
                  <a:outerShdw blurRad="38100" dist="38100" dir="2700000" algn="tl">
                    <a:srgbClr val="000000">
                      <a:alpha val="43137"/>
                    </a:srgbClr>
                  </a:outerShdw>
                </a:effectLst>
                <a:ea typeface="ＭＳ Ｐゴシック" pitchFamily="34" charset="-128"/>
              </a:rPr>
              <a:t>2014</a:t>
            </a:r>
          </a:p>
        </p:txBody>
      </p:sp>
      <p:sp>
        <p:nvSpPr>
          <p:cNvPr id="7" name="TextBox 4"/>
          <p:cNvSpPr txBox="1">
            <a:spLocks noChangeArrowheads="1"/>
          </p:cNvSpPr>
          <p:nvPr/>
        </p:nvSpPr>
        <p:spPr bwMode="auto">
          <a:xfrm>
            <a:off x="2834641" y="6432400"/>
            <a:ext cx="3474720" cy="425600"/>
          </a:xfrm>
          <a:prstGeom prst="rect">
            <a:avLst/>
          </a:prstGeom>
          <a:solidFill>
            <a:schemeClr val="bg1">
              <a:lumMod val="65000"/>
            </a:schemeClr>
          </a:solidFill>
          <a:ln w="9525">
            <a:noFill/>
            <a:miter lim="800000"/>
            <a:headEnd/>
            <a:tailEnd/>
          </a:ln>
        </p:spPr>
        <p:txBody>
          <a:bodyPr lIns="86180" tIns="43090" rIns="86180" bIns="43090">
            <a:spAutoFit/>
          </a:bodyPr>
          <a:lstStyle/>
          <a:p>
            <a:pPr algn="ctr"/>
            <a:r>
              <a:rPr lang="en-US" sz="1100" dirty="0">
                <a:solidFill>
                  <a:srgbClr val="FFFF00"/>
                </a:solidFill>
                <a:effectLst>
                  <a:outerShdw blurRad="38100" dist="38100" dir="2700000" algn="tl">
                    <a:srgbClr val="000000">
                      <a:alpha val="43137"/>
                    </a:srgbClr>
                  </a:outerShdw>
                </a:effectLst>
              </a:rPr>
              <a:t>Copyright </a:t>
            </a:r>
            <a:r>
              <a:rPr lang="en-US" sz="1100" dirty="0" smtClean="0">
                <a:solidFill>
                  <a:srgbClr val="FFFF00"/>
                </a:solidFill>
                <a:effectLst>
                  <a:outerShdw blurRad="38100" dist="38100" dir="2700000" algn="tl">
                    <a:srgbClr val="000000">
                      <a:alpha val="43137"/>
                    </a:srgbClr>
                  </a:outerShdw>
                </a:effectLst>
              </a:rPr>
              <a:t>2014 </a:t>
            </a:r>
            <a:r>
              <a:rPr lang="en-US" sz="1100" dirty="0">
                <a:solidFill>
                  <a:srgbClr val="FFFF00"/>
                </a:solidFill>
                <a:effectLst>
                  <a:outerShdw blurRad="38100" dist="38100" dir="2700000" algn="tl">
                    <a:srgbClr val="000000">
                      <a:alpha val="43137"/>
                    </a:srgbClr>
                  </a:outerShdw>
                </a:effectLst>
              </a:rPr>
              <a:t>California Institute of Technology. Government sponsorship acknowledged.</a:t>
            </a:r>
          </a:p>
        </p:txBody>
      </p:sp>
      <p:sp>
        <p:nvSpPr>
          <p:cNvPr id="9" name="TextBox 8"/>
          <p:cNvSpPr txBox="1"/>
          <p:nvPr/>
        </p:nvSpPr>
        <p:spPr>
          <a:xfrm>
            <a:off x="2209800" y="152400"/>
            <a:ext cx="4594641" cy="646331"/>
          </a:xfrm>
          <a:prstGeom prst="rect">
            <a:avLst/>
          </a:prstGeom>
          <a:noFill/>
        </p:spPr>
        <p:txBody>
          <a:bodyPr wrap="square" rtlCol="0">
            <a:spAutoFit/>
          </a:bodyPr>
          <a:lstStyle/>
          <a:p>
            <a:pPr algn="ctr"/>
            <a:r>
              <a:rPr lang="en-US" b="1" dirty="0" smtClean="0">
                <a:solidFill>
                  <a:srgbClr val="FFFF00"/>
                </a:solidFill>
              </a:rPr>
              <a:t>10</a:t>
            </a:r>
            <a:r>
              <a:rPr lang="en-US" b="1" baseline="30000" dirty="0" smtClean="0">
                <a:solidFill>
                  <a:srgbClr val="FFFF00"/>
                </a:solidFill>
              </a:rPr>
              <a:t>th</a:t>
            </a:r>
            <a:r>
              <a:rPr lang="en-US" b="1" dirty="0" smtClean="0">
                <a:solidFill>
                  <a:srgbClr val="FFFF00"/>
                </a:solidFill>
              </a:rPr>
              <a:t> CEOS Atmospheric </a:t>
            </a:r>
            <a:r>
              <a:rPr lang="en-US" b="1" dirty="0">
                <a:solidFill>
                  <a:srgbClr val="FFFF00"/>
                </a:solidFill>
              </a:rPr>
              <a:t>Composition </a:t>
            </a:r>
            <a:r>
              <a:rPr lang="en-US" b="1" dirty="0" smtClean="0">
                <a:solidFill>
                  <a:srgbClr val="FFFF00"/>
                </a:solidFill>
              </a:rPr>
              <a:t>Constellation Meeting </a:t>
            </a:r>
            <a:r>
              <a:rPr lang="en-US" b="1" dirty="0">
                <a:solidFill>
                  <a:srgbClr val="FFFF00"/>
                </a:solidFill>
              </a:rPr>
              <a:t>(ACC-10)</a:t>
            </a:r>
            <a:endParaRPr lang="en-US" dirty="0">
              <a:solidFill>
                <a:srgbClr val="FFFF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051"/>
                                        </p:tgtEl>
                                        <p:attrNameLst>
                                          <p:attrName>style.visibility</p:attrName>
                                        </p:attrNameLst>
                                      </p:cBhvr>
                                      <p:to>
                                        <p:strVal val="visible"/>
                                      </p:to>
                                    </p:set>
                                    <p:animEffect transition="in" filter="fade">
                                      <p:cBhvr>
                                        <p:cTn id="7" dur="500"/>
                                        <p:tgtEl>
                                          <p:spTgt spid="2051"/>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052">
                                            <p:txEl>
                                              <p:pRg st="0" end="0"/>
                                            </p:txEl>
                                          </p:spTgt>
                                        </p:tgtEl>
                                        <p:attrNameLst>
                                          <p:attrName>style.visibility</p:attrName>
                                        </p:attrNameLst>
                                      </p:cBhvr>
                                      <p:to>
                                        <p:strVal val="visible"/>
                                      </p:to>
                                    </p:set>
                                    <p:animEffect transition="in" filter="fade">
                                      <p:cBhvr>
                                        <p:cTn id="12" dur="500"/>
                                        <p:tgtEl>
                                          <p:spTgt spid="2052">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2052">
                                            <p:txEl>
                                              <p:pRg st="1" end="1"/>
                                            </p:txEl>
                                          </p:spTgt>
                                        </p:tgtEl>
                                        <p:attrNameLst>
                                          <p:attrName>style.visibility</p:attrName>
                                        </p:attrNameLst>
                                      </p:cBhvr>
                                      <p:to>
                                        <p:strVal val="visible"/>
                                      </p:to>
                                    </p:set>
                                    <p:animEffect transition="in" filter="fade">
                                      <p:cBhvr>
                                        <p:cTn id="17" dur="500"/>
                                        <p:tgtEl>
                                          <p:spTgt spid="2052">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2052">
                                            <p:txEl>
                                              <p:pRg st="2" end="2"/>
                                            </p:txEl>
                                          </p:spTgt>
                                        </p:tgtEl>
                                        <p:attrNameLst>
                                          <p:attrName>style.visibility</p:attrName>
                                        </p:attrNameLst>
                                      </p:cBhvr>
                                      <p:to>
                                        <p:strVal val="visible"/>
                                      </p:to>
                                    </p:set>
                                    <p:animEffect transition="in" filter="fade">
                                      <p:cBhvr>
                                        <p:cTn id="22" dur="500"/>
                                        <p:tgtEl>
                                          <p:spTgt spid="2052">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2052">
                                            <p:txEl>
                                              <p:pRg st="4" end="4"/>
                                            </p:txEl>
                                          </p:spTgt>
                                        </p:tgtEl>
                                        <p:attrNameLst>
                                          <p:attrName>style.visibility</p:attrName>
                                        </p:attrNameLst>
                                      </p:cBhvr>
                                      <p:to>
                                        <p:strVal val="visible"/>
                                      </p:to>
                                    </p:set>
                                    <p:animEffect transition="in" filter="fade">
                                      <p:cBhvr>
                                        <p:cTn id="27" dur="500"/>
                                        <p:tgtEl>
                                          <p:spTgt spid="205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1" grpId="0"/>
      <p:bldP spid="2052" grpId="0" build="p"/>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ChangeArrowheads="1"/>
          </p:cNvSpPr>
          <p:nvPr/>
        </p:nvSpPr>
        <p:spPr bwMode="auto">
          <a:xfrm>
            <a:off x="609601" y="234950"/>
            <a:ext cx="7924800" cy="461000"/>
          </a:xfrm>
          <a:prstGeom prst="rect">
            <a:avLst/>
          </a:prstGeom>
          <a:noFill/>
          <a:ln w="9525" algn="ctr">
            <a:noFill/>
            <a:miter lim="800000"/>
            <a:headEnd/>
            <a:tailEnd/>
          </a:ln>
        </p:spPr>
        <p:txBody>
          <a:bodyPr lIns="86209" tIns="43105" rIns="86209" bIns="43105">
            <a:spAutoFit/>
          </a:bodyPr>
          <a:lstStyle/>
          <a:p>
            <a:pPr algn="ctr">
              <a:defRPr/>
            </a:pPr>
            <a:r>
              <a:rPr lang="en-US" sz="2400" b="1" i="1" dirty="0">
                <a:solidFill>
                  <a:srgbClr val="FFFF00"/>
                </a:solidFill>
                <a:latin typeface="+mj-lt"/>
                <a:ea typeface="ＭＳ Ｐゴシック" charset="-128"/>
              </a:rPr>
              <a:t>Observatory </a:t>
            </a:r>
            <a:r>
              <a:rPr lang="en-US" sz="2400" b="1" i="1" dirty="0" smtClean="0">
                <a:solidFill>
                  <a:srgbClr val="FFFF00"/>
                </a:solidFill>
                <a:latin typeface="+mj-lt"/>
                <a:ea typeface="ＭＳ Ｐゴシック" charset="-128"/>
              </a:rPr>
              <a:t>Integration &amp; Test Activities </a:t>
            </a:r>
            <a:endParaRPr lang="en-US" sz="2400" b="1" i="1" dirty="0">
              <a:solidFill>
                <a:srgbClr val="FFFF00"/>
              </a:solidFill>
              <a:latin typeface="+mj-lt"/>
              <a:ea typeface="ＭＳ Ｐゴシック" charset="-128"/>
            </a:endParaRPr>
          </a:p>
        </p:txBody>
      </p:sp>
      <p:pic>
        <p:nvPicPr>
          <p:cNvPr id="26632" name="Picture 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4805" y="3785394"/>
            <a:ext cx="2576422" cy="1934137"/>
          </a:xfrm>
          <a:prstGeom prst="rect">
            <a:avLst/>
          </a:prstGeom>
          <a:noFill/>
          <a:ln w="76200" cmpd="tri">
            <a:solidFill>
              <a:schemeClr val="bg1"/>
            </a:solidFill>
          </a:ln>
          <a:extLst>
            <a:ext uri="{909E8E84-426E-40DD-AFC4-6F175D3DCCD1}">
              <a14:hiddenFill xmlns:a14="http://schemas.microsoft.com/office/drawing/2010/main">
                <a:solidFill>
                  <a:srgbClr val="FFFFFF"/>
                </a:solidFill>
              </a14:hiddenFill>
            </a:ext>
          </a:extLst>
        </p:spPr>
      </p:pic>
      <p:sp>
        <p:nvSpPr>
          <p:cNvPr id="26633" name="AutoShape 9"/>
          <p:cNvSpPr>
            <a:spLocks noChangeArrowheads="1"/>
          </p:cNvSpPr>
          <p:nvPr/>
        </p:nvSpPr>
        <p:spPr bwMode="auto">
          <a:xfrm>
            <a:off x="1351477" y="3418025"/>
            <a:ext cx="563592" cy="412661"/>
          </a:xfrm>
          <a:prstGeom prst="downArrow">
            <a:avLst>
              <a:gd name="adj1" fmla="val 50000"/>
              <a:gd name="adj2" fmla="val 25000"/>
            </a:avLst>
          </a:prstGeom>
          <a:solidFill>
            <a:srgbClr val="FF9900"/>
          </a:solidFill>
          <a:ln w="9525">
            <a:solidFill>
              <a:schemeClr val="tx1"/>
            </a:solidFill>
            <a:miter lim="800000"/>
            <a:headEnd/>
            <a:tailEnd/>
          </a:ln>
        </p:spPr>
        <p:txBody>
          <a:bodyPr lIns="86210" tIns="43105" rIns="86210" bIns="43105" anchor="ctr">
            <a:spAutoFit/>
          </a:bodyPr>
          <a:lstStyle/>
          <a:p>
            <a:endParaRPr lang="en-US">
              <a:latin typeface="Calibri" pitchFamily="34" charset="0"/>
            </a:endParaRPr>
          </a:p>
        </p:txBody>
      </p:sp>
      <p:pic>
        <p:nvPicPr>
          <p:cNvPr id="26634" name="Picture 1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4805" y="1530858"/>
            <a:ext cx="2576422" cy="1934137"/>
          </a:xfrm>
          <a:prstGeom prst="rect">
            <a:avLst/>
          </a:prstGeom>
          <a:noFill/>
          <a:ln w="76200" cmpd="tri">
            <a:solidFill>
              <a:schemeClr val="bg1"/>
            </a:solidFill>
          </a:ln>
          <a:extLst>
            <a:ext uri="{909E8E84-426E-40DD-AFC4-6F175D3DCCD1}">
              <a14:hiddenFill xmlns:a14="http://schemas.microsoft.com/office/drawing/2010/main">
                <a:solidFill>
                  <a:srgbClr val="FFFFFF"/>
                </a:solidFill>
              </a14:hiddenFill>
            </a:ext>
          </a:extLst>
        </p:spPr>
      </p:pic>
      <p:pic>
        <p:nvPicPr>
          <p:cNvPr id="1026" name="Picture 2" descr="C:\Users\dcrisp\Documents\dcrisp\OCO\Images-OCO\Observatory_I&amp;T\OCO-2_Storage_Configuration.jpg"/>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a:stretch/>
        </p:blipFill>
        <p:spPr bwMode="auto">
          <a:xfrm>
            <a:off x="3169355" y="1549069"/>
            <a:ext cx="2393246" cy="4192058"/>
          </a:xfrm>
          <a:prstGeom prst="rect">
            <a:avLst/>
          </a:prstGeom>
          <a:noFill/>
          <a:ln w="76200" cmpd="tri">
            <a:solidFill>
              <a:schemeClr val="bg1"/>
            </a:solidFill>
          </a:ln>
          <a:extLst>
            <a:ext uri="{909E8E84-426E-40DD-AFC4-6F175D3DCCD1}">
              <a14:hiddenFill xmlns:a14="http://schemas.microsoft.com/office/drawing/2010/main">
                <a:solidFill>
                  <a:srgbClr val="FFFFFF"/>
                </a:solidFill>
              </a14:hiddenFill>
            </a:ext>
          </a:extLst>
        </p:spPr>
      </p:pic>
      <p:grpSp>
        <p:nvGrpSpPr>
          <p:cNvPr id="4" name="Group 3"/>
          <p:cNvGrpSpPr/>
          <p:nvPr/>
        </p:nvGrpSpPr>
        <p:grpSpPr>
          <a:xfrm>
            <a:off x="5207483" y="1308846"/>
            <a:ext cx="3492765" cy="4863353"/>
            <a:chOff x="5207483" y="1156446"/>
            <a:chExt cx="3492765" cy="4863353"/>
          </a:xfrm>
        </p:grpSpPr>
        <p:grpSp>
          <p:nvGrpSpPr>
            <p:cNvPr id="3" name="Group 2"/>
            <p:cNvGrpSpPr/>
            <p:nvPr/>
          </p:nvGrpSpPr>
          <p:grpSpPr>
            <a:xfrm>
              <a:off x="5207483" y="2956709"/>
              <a:ext cx="3479317" cy="3063090"/>
              <a:chOff x="5055084" y="2829217"/>
              <a:chExt cx="3631716" cy="3197258"/>
            </a:xfrm>
          </p:grpSpPr>
          <p:pic>
            <p:nvPicPr>
              <p:cNvPr id="2051" name="Picture 3" descr="C:\Users\dcrisp\Documents\dcrisp\OCO\Images-OCO\Observatory_I&amp;T\OCO-2_OBS_I&amp;T\G13_02574-001 OCO-2 Moving into T-Vac.jpg"/>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a:stretch/>
            </p:blipFill>
            <p:spPr bwMode="auto">
              <a:xfrm>
                <a:off x="5867400" y="2829217"/>
                <a:ext cx="2819400" cy="2737914"/>
              </a:xfrm>
              <a:prstGeom prst="rect">
                <a:avLst/>
              </a:prstGeom>
              <a:noFill/>
              <a:ln w="76200" cmpd="tri">
                <a:solidFill>
                  <a:schemeClr val="bg1"/>
                </a:solidFill>
              </a:ln>
              <a:extLst>
                <a:ext uri="{909E8E84-426E-40DD-AFC4-6F175D3DCCD1}">
                  <a14:hiddenFill xmlns:a14="http://schemas.microsoft.com/office/drawing/2010/main">
                    <a:solidFill>
                      <a:srgbClr val="FFFFFF"/>
                    </a:solidFill>
                  </a14:hiddenFill>
                </a:ext>
              </a:extLst>
            </p:spPr>
          </p:pic>
          <p:sp>
            <p:nvSpPr>
              <p:cNvPr id="26629" name="AutoShape 5"/>
              <p:cNvSpPr>
                <a:spLocks noChangeArrowheads="1"/>
              </p:cNvSpPr>
              <p:nvPr/>
            </p:nvSpPr>
            <p:spPr bwMode="auto">
              <a:xfrm>
                <a:off x="5055084" y="5662461"/>
                <a:ext cx="1207698" cy="364014"/>
              </a:xfrm>
              <a:prstGeom prst="curvedUpArrow">
                <a:avLst>
                  <a:gd name="adj1" fmla="val 75000"/>
                  <a:gd name="adj2" fmla="val 150000"/>
                  <a:gd name="adj3" fmla="val 33333"/>
                </a:avLst>
              </a:prstGeom>
              <a:solidFill>
                <a:srgbClr val="FF9900"/>
              </a:solidFill>
              <a:ln w="9525">
                <a:solidFill>
                  <a:schemeClr val="tx1"/>
                </a:solidFill>
                <a:miter lim="800000"/>
                <a:headEnd/>
                <a:tailEnd/>
              </a:ln>
            </p:spPr>
            <p:txBody>
              <a:bodyPr lIns="86210" tIns="43105" rIns="86210" bIns="43105" anchor="ctr">
                <a:spAutoFit/>
              </a:bodyPr>
              <a:lstStyle/>
              <a:p>
                <a:endParaRPr lang="en-US">
                  <a:latin typeface="Calibri" pitchFamily="34" charset="0"/>
                </a:endParaRPr>
              </a:p>
            </p:txBody>
          </p:sp>
        </p:grpSp>
        <p:pic>
          <p:nvPicPr>
            <p:cNvPr id="13" name="Picture 12" descr="O:\OCO-2\Program Office\MMR\2013\10 October\SANY0004.JPG"/>
            <p:cNvPicPr>
              <a:picLocks noChangeAspect="1" noChangeArrowheads="1"/>
            </p:cNvPicPr>
            <p:nvPr/>
          </p:nvPicPr>
          <p:blipFill rotWithShape="1">
            <a:blip r:embed="rId7" cstate="print"/>
            <a:srcRect l="8280" t="6117" b="9882"/>
            <a:stretch/>
          </p:blipFill>
          <p:spPr bwMode="auto">
            <a:xfrm>
              <a:off x="5985710" y="1156446"/>
              <a:ext cx="1310439" cy="1600201"/>
            </a:xfrm>
            <a:prstGeom prst="rect">
              <a:avLst/>
            </a:prstGeom>
            <a:noFill/>
            <a:ln w="76200" cmpd="tri">
              <a:solidFill>
                <a:schemeClr val="bg1"/>
              </a:solidFill>
            </a:ln>
          </p:spPr>
        </p:pic>
        <p:pic>
          <p:nvPicPr>
            <p:cNvPr id="14" name="Picture 13" descr="OCO2_EMC_EMI.JPG"/>
            <p:cNvPicPr>
              <a:picLocks noChangeAspect="1"/>
            </p:cNvPicPr>
            <p:nvPr/>
          </p:nvPicPr>
          <p:blipFill rotWithShape="1">
            <a:blip r:embed="rId8" cstate="print">
              <a:extLst>
                <a:ext uri="{28A0092B-C50C-407E-A947-70E740481C1C}">
                  <a14:useLocalDpi xmlns:a14="http://schemas.microsoft.com/office/drawing/2010/main" val="0"/>
                </a:ext>
              </a:extLst>
            </a:blip>
            <a:srcRect l="22718" t="6105" r="31852" b="10080"/>
            <a:stretch/>
          </p:blipFill>
          <p:spPr>
            <a:xfrm>
              <a:off x="7543800" y="1156446"/>
              <a:ext cx="1156448" cy="1600201"/>
            </a:xfrm>
            <a:prstGeom prst="rect">
              <a:avLst/>
            </a:prstGeom>
            <a:ln w="76200" cmpd="tri">
              <a:solidFill>
                <a:schemeClr val="bg1"/>
              </a:solidFill>
            </a:ln>
          </p:spPr>
        </p:pic>
      </p:grpSp>
      <p:sp>
        <p:nvSpPr>
          <p:cNvPr id="26631" name="AutoShape 7"/>
          <p:cNvSpPr>
            <a:spLocks noChangeArrowheads="1"/>
          </p:cNvSpPr>
          <p:nvPr/>
        </p:nvSpPr>
        <p:spPr bwMode="auto">
          <a:xfrm>
            <a:off x="2478661" y="5808186"/>
            <a:ext cx="1207698" cy="364014"/>
          </a:xfrm>
          <a:prstGeom prst="curvedUpArrow">
            <a:avLst>
              <a:gd name="adj1" fmla="val 75000"/>
              <a:gd name="adj2" fmla="val 150000"/>
              <a:gd name="adj3" fmla="val 33333"/>
            </a:avLst>
          </a:prstGeom>
          <a:solidFill>
            <a:srgbClr val="FF9900"/>
          </a:solidFill>
          <a:ln w="9525">
            <a:solidFill>
              <a:schemeClr val="tx1"/>
            </a:solidFill>
            <a:miter lim="800000"/>
            <a:headEnd/>
            <a:tailEnd/>
          </a:ln>
        </p:spPr>
        <p:txBody>
          <a:bodyPr lIns="86210" tIns="43105" rIns="86210" bIns="43105" anchor="ctr">
            <a:spAutoFit/>
          </a:bodyPr>
          <a:lstStyle/>
          <a:p>
            <a:endParaRPr lang="en-US">
              <a:latin typeface="Calibri" pitchFamily="34" charset="0"/>
            </a:endParaRPr>
          </a:p>
        </p:txBody>
      </p:sp>
    </p:spTree>
    <p:extLst>
      <p:ext uri="{BB962C8B-B14F-4D97-AF65-F5344CB8AC3E}">
        <p14:creationId xmlns:p14="http://schemas.microsoft.com/office/powerpoint/2010/main" val="18039664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6634"/>
                                        </p:tgtEl>
                                        <p:attrNameLst>
                                          <p:attrName>style.visibility</p:attrName>
                                        </p:attrNameLst>
                                      </p:cBhvr>
                                      <p:to>
                                        <p:strVal val="visible"/>
                                      </p:to>
                                    </p:set>
                                    <p:animEffect transition="in" filter="fade">
                                      <p:cBhvr>
                                        <p:cTn id="7" dur="500"/>
                                        <p:tgtEl>
                                          <p:spTgt spid="2663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6632"/>
                                        </p:tgtEl>
                                        <p:attrNameLst>
                                          <p:attrName>style.visibility</p:attrName>
                                        </p:attrNameLst>
                                      </p:cBhvr>
                                      <p:to>
                                        <p:strVal val="visible"/>
                                      </p:to>
                                    </p:set>
                                    <p:animEffect transition="in" filter="fade">
                                      <p:cBhvr>
                                        <p:cTn id="12" dur="500"/>
                                        <p:tgtEl>
                                          <p:spTgt spid="26632"/>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26633"/>
                                        </p:tgtEl>
                                        <p:attrNameLst>
                                          <p:attrName>style.visibility</p:attrName>
                                        </p:attrNameLst>
                                      </p:cBhvr>
                                      <p:to>
                                        <p:strVal val="visible"/>
                                      </p:to>
                                    </p:set>
                                    <p:animEffect transition="in" filter="fade">
                                      <p:cBhvr>
                                        <p:cTn id="15" dur="500"/>
                                        <p:tgtEl>
                                          <p:spTgt spid="26633"/>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26631"/>
                                        </p:tgtEl>
                                        <p:attrNameLst>
                                          <p:attrName>style.visibility</p:attrName>
                                        </p:attrNameLst>
                                      </p:cBhvr>
                                      <p:to>
                                        <p:strVal val="visible"/>
                                      </p:to>
                                    </p:set>
                                    <p:animEffect transition="in" filter="fade">
                                      <p:cBhvr>
                                        <p:cTn id="20" dur="500"/>
                                        <p:tgtEl>
                                          <p:spTgt spid="26631"/>
                                        </p:tgtEl>
                                      </p:cBhvr>
                                    </p:animEffect>
                                  </p:childTnLst>
                                </p:cTn>
                              </p:par>
                              <p:par>
                                <p:cTn id="21" presetID="10" presetClass="entr" presetSubtype="0" fill="hold" nodeType="withEffect">
                                  <p:stCondLst>
                                    <p:cond delay="0"/>
                                  </p:stCondLst>
                                  <p:childTnLst>
                                    <p:set>
                                      <p:cBhvr>
                                        <p:cTn id="22" dur="1" fill="hold">
                                          <p:stCondLst>
                                            <p:cond delay="0"/>
                                          </p:stCondLst>
                                        </p:cTn>
                                        <p:tgtEl>
                                          <p:spTgt spid="1026"/>
                                        </p:tgtEl>
                                        <p:attrNameLst>
                                          <p:attrName>style.visibility</p:attrName>
                                        </p:attrNameLst>
                                      </p:cBhvr>
                                      <p:to>
                                        <p:strVal val="visible"/>
                                      </p:to>
                                    </p:set>
                                    <p:animEffect transition="in" filter="fade">
                                      <p:cBhvr>
                                        <p:cTn id="23" dur="500"/>
                                        <p:tgtEl>
                                          <p:spTgt spid="1026"/>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nodeType="clickEffect">
                                  <p:stCondLst>
                                    <p:cond delay="0"/>
                                  </p:stCondLst>
                                  <p:childTnLst>
                                    <p:set>
                                      <p:cBhvr>
                                        <p:cTn id="27" dur="1" fill="hold">
                                          <p:stCondLst>
                                            <p:cond delay="0"/>
                                          </p:stCondLst>
                                        </p:cTn>
                                        <p:tgtEl>
                                          <p:spTgt spid="4"/>
                                        </p:tgtEl>
                                        <p:attrNameLst>
                                          <p:attrName>style.visibility</p:attrName>
                                        </p:attrNameLst>
                                      </p:cBhvr>
                                      <p:to>
                                        <p:strVal val="visible"/>
                                      </p:to>
                                    </p:set>
                                    <p:animEffect transition="in" filter="fade">
                                      <p:cBhvr>
                                        <p:cTn id="28"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33" grpId="0" animBg="1"/>
      <p:bldP spid="26631"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219200" y="152400"/>
            <a:ext cx="6705601" cy="634422"/>
          </a:xfrm>
        </p:spPr>
        <p:txBody>
          <a:bodyPr>
            <a:noAutofit/>
          </a:bodyPr>
          <a:lstStyle/>
          <a:p>
            <a:r>
              <a:rPr lang="en-US" dirty="0" smtClean="0">
                <a:solidFill>
                  <a:srgbClr val="FFFF00"/>
                </a:solidFill>
                <a:effectLst>
                  <a:outerShdw blurRad="38100" dist="38100" dir="2700000" algn="tl">
                    <a:srgbClr val="000000">
                      <a:alpha val="43137"/>
                    </a:srgbClr>
                  </a:outerShdw>
                </a:effectLst>
                <a:latin typeface="Helvetica"/>
                <a:cs typeface="Helvetica"/>
              </a:rPr>
              <a:t>On Track for 01 July 2014 Launch</a:t>
            </a:r>
            <a:endParaRPr lang="en-US" dirty="0">
              <a:solidFill>
                <a:srgbClr val="FFFF00"/>
              </a:solidFill>
              <a:effectLst>
                <a:outerShdw blurRad="38100" dist="38100" dir="2700000" algn="tl">
                  <a:srgbClr val="000000">
                    <a:alpha val="43137"/>
                  </a:srgbClr>
                </a:outerShdw>
              </a:effectLst>
              <a:latin typeface="Helvetica"/>
              <a:cs typeface="Helvetica"/>
            </a:endParaRPr>
          </a:p>
        </p:txBody>
      </p:sp>
      <p:pic>
        <p:nvPicPr>
          <p:cNvPr id="13" name="Picture 6" descr="PICT1389.TIF"/>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39648" y="1112389"/>
            <a:ext cx="2950310" cy="4003205"/>
          </a:xfrm>
          <a:prstGeom prst="rect">
            <a:avLst/>
          </a:prstGeom>
          <a:noFill/>
          <a:ln w="9525">
            <a:noFill/>
            <a:miter lim="800000"/>
            <a:headEnd/>
            <a:tailEnd/>
          </a:ln>
        </p:spPr>
      </p:pic>
      <p:sp>
        <p:nvSpPr>
          <p:cNvPr id="14" name="TextBox 13"/>
          <p:cNvSpPr txBox="1"/>
          <p:nvPr/>
        </p:nvSpPr>
        <p:spPr>
          <a:xfrm rot="16200000">
            <a:off x="2479050" y="3622051"/>
            <a:ext cx="2857500" cy="261598"/>
          </a:xfrm>
          <a:prstGeom prst="rect">
            <a:avLst/>
          </a:prstGeom>
          <a:noFill/>
        </p:spPr>
        <p:txBody>
          <a:bodyPr wrap="square" lIns="91427" tIns="45714" rIns="91427" bIns="45714" rtlCol="0">
            <a:spAutoFit/>
          </a:bodyPr>
          <a:lstStyle/>
          <a:p>
            <a:r>
              <a:rPr lang="en-US" sz="1100" dirty="0">
                <a:solidFill>
                  <a:srgbClr val="FFFFFF"/>
                </a:solidFill>
              </a:rPr>
              <a:t>Credit: </a:t>
            </a:r>
            <a:r>
              <a:rPr lang="en-US" sz="1100" dirty="0" smtClean="0">
                <a:solidFill>
                  <a:srgbClr val="FFFFFF"/>
                </a:solidFill>
              </a:rPr>
              <a:t>Steve Greenberg, JPL</a:t>
            </a:r>
            <a:endParaRPr lang="en-US" sz="1100" dirty="0">
              <a:solidFill>
                <a:srgbClr val="FFFFFF"/>
              </a:solidFill>
            </a:endParaRPr>
          </a:p>
        </p:txBody>
      </p:sp>
      <p:pic>
        <p:nvPicPr>
          <p:cNvPr id="15" name="Picture 1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153400" y="-33805"/>
            <a:ext cx="956257" cy="956257"/>
          </a:xfrm>
          <a:prstGeom prst="rect">
            <a:avLst/>
          </a:prstGeom>
        </p:spPr>
      </p:pic>
      <p:sp>
        <p:nvSpPr>
          <p:cNvPr id="16" name="Rectangle 15"/>
          <p:cNvSpPr/>
          <p:nvPr/>
        </p:nvSpPr>
        <p:spPr>
          <a:xfrm>
            <a:off x="4648200" y="5141893"/>
            <a:ext cx="3505200" cy="954107"/>
          </a:xfrm>
          <a:prstGeom prst="rect">
            <a:avLst/>
          </a:prstGeom>
        </p:spPr>
        <p:txBody>
          <a:bodyPr wrap="square">
            <a:spAutoFit/>
          </a:bodyPr>
          <a:lstStyle/>
          <a:p>
            <a:pPr algn="ctr"/>
            <a:r>
              <a:rPr lang="en-US" sz="1400" dirty="0" smtClean="0">
                <a:solidFill>
                  <a:srgbClr val="FFFFFF"/>
                </a:solidFill>
                <a:latin typeface="Helvetica"/>
                <a:cs typeface="Helvetica"/>
              </a:rPr>
              <a:t>The Mobile Service Tower [left] and Fixed Umbilical Tower [right</a:t>
            </a:r>
            <a:r>
              <a:rPr lang="en-US" sz="1400" dirty="0">
                <a:solidFill>
                  <a:srgbClr val="FFFFFF"/>
                </a:solidFill>
                <a:latin typeface="Helvetica"/>
                <a:cs typeface="Helvetica"/>
              </a:rPr>
              <a:t>]</a:t>
            </a:r>
            <a:r>
              <a:rPr lang="en-US" sz="1400" dirty="0" smtClean="0">
                <a:solidFill>
                  <a:srgbClr val="FFFFFF"/>
                </a:solidFill>
                <a:latin typeface="Helvetica"/>
                <a:cs typeface="Helvetica"/>
              </a:rPr>
              <a:t> at SLC-2W (Space Launch Complex 2 West), Vandenberg Air Force Base, CA</a:t>
            </a:r>
            <a:endParaRPr lang="en-US" sz="1400" dirty="0"/>
          </a:p>
        </p:txBody>
      </p:sp>
      <p:sp>
        <p:nvSpPr>
          <p:cNvPr id="19" name="TextBox 18"/>
          <p:cNvSpPr txBox="1"/>
          <p:nvPr/>
        </p:nvSpPr>
        <p:spPr>
          <a:xfrm rot="16200000">
            <a:off x="5864849" y="3583951"/>
            <a:ext cx="2857500" cy="261598"/>
          </a:xfrm>
          <a:prstGeom prst="rect">
            <a:avLst/>
          </a:prstGeom>
          <a:noFill/>
        </p:spPr>
        <p:txBody>
          <a:bodyPr wrap="square" lIns="91427" tIns="45714" rIns="91427" bIns="45714" rtlCol="0">
            <a:spAutoFit/>
          </a:bodyPr>
          <a:lstStyle/>
          <a:p>
            <a:r>
              <a:rPr lang="en-US" sz="1100" dirty="0">
                <a:solidFill>
                  <a:srgbClr val="FFFFFF"/>
                </a:solidFill>
              </a:rPr>
              <a:t>Credit: </a:t>
            </a:r>
            <a:r>
              <a:rPr lang="en-US" sz="1100" dirty="0" smtClean="0">
                <a:solidFill>
                  <a:srgbClr val="FFFFFF"/>
                </a:solidFill>
              </a:rPr>
              <a:t>NASA</a:t>
            </a:r>
            <a:endParaRPr lang="en-US" sz="1100" dirty="0">
              <a:solidFill>
                <a:srgbClr val="FFFFFF"/>
              </a:solidFill>
            </a:endParaRPr>
          </a:p>
        </p:txBody>
      </p:sp>
      <p:sp>
        <p:nvSpPr>
          <p:cNvPr id="21" name="Rectangle 20"/>
          <p:cNvSpPr/>
          <p:nvPr/>
        </p:nvSpPr>
        <p:spPr>
          <a:xfrm>
            <a:off x="914400" y="5105400"/>
            <a:ext cx="3200400" cy="954107"/>
          </a:xfrm>
          <a:prstGeom prst="rect">
            <a:avLst/>
          </a:prstGeom>
        </p:spPr>
        <p:txBody>
          <a:bodyPr wrap="square">
            <a:spAutoFit/>
          </a:bodyPr>
          <a:lstStyle/>
          <a:p>
            <a:pPr algn="ctr"/>
            <a:r>
              <a:rPr lang="en-US" sz="1400" dirty="0" smtClean="0">
                <a:solidFill>
                  <a:srgbClr val="FFFFFF"/>
                </a:solidFill>
                <a:latin typeface="Helvetica"/>
                <a:cs typeface="Helvetica"/>
              </a:rPr>
              <a:t>The business end of one of three</a:t>
            </a:r>
          </a:p>
          <a:p>
            <a:pPr algn="ctr"/>
            <a:r>
              <a:rPr lang="en-US" sz="1400" dirty="0" smtClean="0">
                <a:solidFill>
                  <a:srgbClr val="FFFFFF"/>
                </a:solidFill>
                <a:latin typeface="Helvetica"/>
                <a:cs typeface="Helvetica"/>
              </a:rPr>
              <a:t>Series 40 Graphite Epoxy Motors that will more than double the total thrust of the vehicle to 0.5M </a:t>
            </a:r>
            <a:r>
              <a:rPr lang="en-US" sz="1400" dirty="0" err="1" smtClean="0">
                <a:solidFill>
                  <a:srgbClr val="FFFFFF"/>
                </a:solidFill>
                <a:latin typeface="Helvetica"/>
                <a:cs typeface="Helvetica"/>
              </a:rPr>
              <a:t>lbf</a:t>
            </a:r>
            <a:r>
              <a:rPr lang="en-US" sz="1400" dirty="0" smtClean="0">
                <a:solidFill>
                  <a:srgbClr val="FFFFFF"/>
                </a:solidFill>
                <a:latin typeface="Helvetica"/>
                <a:cs typeface="Helvetica"/>
              </a:rPr>
              <a:t> at launch</a:t>
            </a:r>
            <a:endParaRPr lang="en-US" sz="1400" dirty="0"/>
          </a:p>
        </p:txBody>
      </p:sp>
      <p:grpSp>
        <p:nvGrpSpPr>
          <p:cNvPr id="10" name="Group 9"/>
          <p:cNvGrpSpPr/>
          <p:nvPr/>
        </p:nvGrpSpPr>
        <p:grpSpPr>
          <a:xfrm>
            <a:off x="4996202" y="1112389"/>
            <a:ext cx="3080998" cy="4031111"/>
            <a:chOff x="4996202" y="1112389"/>
            <a:chExt cx="3080998" cy="4031111"/>
          </a:xfrm>
        </p:grpSpPr>
        <p:sp>
          <p:nvSpPr>
            <p:cNvPr id="11" name="TextBox 10"/>
            <p:cNvSpPr txBox="1"/>
            <p:nvPr/>
          </p:nvSpPr>
          <p:spPr>
            <a:xfrm rot="16200000">
              <a:off x="7393951" y="4460251"/>
              <a:ext cx="1104900" cy="261598"/>
            </a:xfrm>
            <a:prstGeom prst="rect">
              <a:avLst/>
            </a:prstGeom>
            <a:noFill/>
          </p:spPr>
          <p:txBody>
            <a:bodyPr wrap="square" lIns="91427" tIns="45714" rIns="91427" bIns="45714" rtlCol="0">
              <a:spAutoFit/>
            </a:bodyPr>
            <a:lstStyle/>
            <a:p>
              <a:r>
                <a:rPr lang="en-US" sz="1100" dirty="0">
                  <a:solidFill>
                    <a:srgbClr val="FFFFFF"/>
                  </a:solidFill>
                </a:rPr>
                <a:t>Credit: </a:t>
              </a:r>
              <a:r>
                <a:rPr lang="en-US" sz="1100" dirty="0" smtClean="0">
                  <a:solidFill>
                    <a:srgbClr val="FFFFFF"/>
                  </a:solidFill>
                </a:rPr>
                <a:t>NASA</a:t>
              </a:r>
              <a:endParaRPr lang="en-US" sz="1100" dirty="0">
                <a:solidFill>
                  <a:srgbClr val="FFFFFF"/>
                </a:solidFill>
              </a:endParaRPr>
            </a:p>
          </p:txBody>
        </p:sp>
        <p:pic>
          <p:nvPicPr>
            <p:cNvPr id="12" name="Picture 2" descr="C:\Users\dcrisp\Desktop\112927-a-united-launch-alliance-delta-ii-rocket-stands-ready-for-launch-at-sp.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996202" y="1112389"/>
              <a:ext cx="2852398" cy="3998234"/>
            </a:xfrm>
            <a:prstGeom prst="rect">
              <a:avLst/>
            </a:prstGeom>
            <a:noFill/>
            <a:extLst>
              <a:ext uri="{909E8E84-426E-40DD-AFC4-6F175D3DCCD1}">
                <a14:hiddenFill xmlns:a14="http://schemas.microsoft.com/office/drawing/2010/main">
                  <a:solidFill>
                    <a:srgbClr val="FFFFFF"/>
                  </a:solidFill>
                </a14:hiddenFill>
              </a:ext>
            </a:extLst>
          </p:spPr>
        </p:pic>
        <p:sp>
          <p:nvSpPr>
            <p:cNvPr id="17" name="Flowchart: Stored Data 16"/>
            <p:cNvSpPr/>
            <p:nvPr/>
          </p:nvSpPr>
          <p:spPr>
            <a:xfrm rot="5208306">
              <a:off x="6667993" y="2996402"/>
              <a:ext cx="219176" cy="155782"/>
            </a:xfrm>
            <a:prstGeom prst="flowChartOnlineStorag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0" name="Picture 2" descr="C:\Users\dcrisp\Documents\dcrisp\OCO\Images-OCO\Logos&amp;Banners\OCO2_logo_2in (2).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709957" y="2997189"/>
              <a:ext cx="137977" cy="137977"/>
            </a:xfrm>
            <a:prstGeom prst="rect">
              <a:avLst/>
            </a:prstGeom>
            <a:noFill/>
            <a:extLst>
              <a:ext uri="{909E8E84-426E-40DD-AFC4-6F175D3DCCD1}">
                <a14:hiddenFill xmlns:a14="http://schemas.microsoft.com/office/drawing/2010/main">
                  <a:solidFill>
                    <a:srgbClr val="FFFFFF"/>
                  </a:solidFill>
                </a14:hiddenFill>
              </a:ext>
            </a:extLst>
          </p:spPr>
        </p:pic>
        <p:sp>
          <p:nvSpPr>
            <p:cNvPr id="22" name="Flowchart: Process 21"/>
            <p:cNvSpPr/>
            <p:nvPr/>
          </p:nvSpPr>
          <p:spPr>
            <a:xfrm rot="20823361">
              <a:off x="7076675" y="2528034"/>
              <a:ext cx="119700" cy="55320"/>
            </a:xfrm>
            <a:prstGeom prst="flowChartProcess">
              <a:avLst/>
            </a:prstGeom>
            <a:solidFill>
              <a:schemeClr val="bg1">
                <a:lumMod val="95000"/>
                <a:alpha val="7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800" dirty="0">
                <a:solidFill>
                  <a:schemeClr val="tx1"/>
                </a:solidFill>
                <a:latin typeface="+mj-lt"/>
              </a:endParaRPr>
            </a:p>
          </p:txBody>
        </p:sp>
        <p:pic>
          <p:nvPicPr>
            <p:cNvPr id="23" name="Picture 2" descr="C:\Users\dcrisp\Documents\dcrisp\OCO\Images-OCO\Logos&amp;Banners\OCO2_logo_2in (2).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rot="21139666">
              <a:off x="7102031" y="2519225"/>
              <a:ext cx="68988" cy="68988"/>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4191410595"/>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1182687" y="121024"/>
            <a:ext cx="6818313" cy="750887"/>
          </a:xfrm>
        </p:spPr>
        <p:txBody>
          <a:bodyPr/>
          <a:lstStyle/>
          <a:p>
            <a:r>
              <a:rPr lang="en-US" dirty="0" smtClean="0">
                <a:solidFill>
                  <a:srgbClr val="FFFF00"/>
                </a:solidFill>
                <a:effectLst>
                  <a:outerShdw blurRad="38100" dist="38100" dir="2700000" algn="tl">
                    <a:srgbClr val="000000">
                      <a:alpha val="43137"/>
                    </a:srgbClr>
                  </a:outerShdw>
                </a:effectLst>
              </a:rPr>
              <a:t>Post-Launch Critical Events</a:t>
            </a:r>
            <a:endParaRPr lang="en-US" dirty="0">
              <a:solidFill>
                <a:srgbClr val="FFFF00"/>
              </a:solidFill>
              <a:effectLst>
                <a:outerShdw blurRad="38100" dist="38100" dir="2700000" algn="tl">
                  <a:srgbClr val="000000">
                    <a:alpha val="43137"/>
                  </a:srgbClr>
                </a:outerShdw>
              </a:effectLst>
            </a:endParaRPr>
          </a:p>
        </p:txBody>
      </p:sp>
      <p:grpSp>
        <p:nvGrpSpPr>
          <p:cNvPr id="9" name="Group 8"/>
          <p:cNvGrpSpPr/>
          <p:nvPr/>
        </p:nvGrpSpPr>
        <p:grpSpPr>
          <a:xfrm>
            <a:off x="304800" y="3876327"/>
            <a:ext cx="2536845" cy="2436605"/>
            <a:chOff x="304800" y="3876327"/>
            <a:chExt cx="2536845" cy="2436605"/>
          </a:xfrm>
        </p:grpSpPr>
        <p:pic>
          <p:nvPicPr>
            <p:cNvPr id="6"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63237" t="52942" r="12526" b="6250"/>
            <a:stretch/>
          </p:blipFill>
          <p:spPr bwMode="auto">
            <a:xfrm flipH="1">
              <a:off x="304800" y="3876327"/>
              <a:ext cx="2514600" cy="238038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TextBox 4"/>
            <p:cNvSpPr txBox="1"/>
            <p:nvPr/>
          </p:nvSpPr>
          <p:spPr>
            <a:xfrm>
              <a:off x="1066800" y="5943600"/>
              <a:ext cx="1774845" cy="369332"/>
            </a:xfrm>
            <a:prstGeom prst="rect">
              <a:avLst/>
            </a:prstGeom>
            <a:noFill/>
          </p:spPr>
          <p:txBody>
            <a:bodyPr wrap="none" rtlCol="0">
              <a:spAutoFit/>
            </a:bodyPr>
            <a:lstStyle/>
            <a:p>
              <a:r>
                <a:rPr lang="en-US" dirty="0" smtClean="0">
                  <a:solidFill>
                    <a:srgbClr val="FFFF00"/>
                  </a:solidFill>
                  <a:effectLst>
                    <a:outerShdw blurRad="38100" dist="38100" dir="2700000" algn="tl">
                      <a:srgbClr val="000000">
                        <a:alpha val="43137"/>
                      </a:srgbClr>
                    </a:outerShdw>
                  </a:effectLst>
                </a:rPr>
                <a:t>Fairing Ejection</a:t>
              </a:r>
              <a:endParaRPr lang="en-US" dirty="0">
                <a:solidFill>
                  <a:srgbClr val="FFFF00"/>
                </a:solidFill>
                <a:effectLst>
                  <a:outerShdw blurRad="38100" dist="38100" dir="2700000" algn="tl">
                    <a:srgbClr val="000000">
                      <a:alpha val="43137"/>
                    </a:srgbClr>
                  </a:outerShdw>
                </a:effectLst>
              </a:endParaRPr>
            </a:p>
          </p:txBody>
        </p:sp>
      </p:grpSp>
      <p:grpSp>
        <p:nvGrpSpPr>
          <p:cNvPr id="10" name="Group 9"/>
          <p:cNvGrpSpPr/>
          <p:nvPr/>
        </p:nvGrpSpPr>
        <p:grpSpPr>
          <a:xfrm>
            <a:off x="914400" y="2120004"/>
            <a:ext cx="3352800" cy="1798570"/>
            <a:chOff x="990600" y="2120004"/>
            <a:chExt cx="3352800" cy="1798570"/>
          </a:xfrm>
        </p:grpSpPr>
        <p:pic>
          <p:nvPicPr>
            <p:cNvPr id="4099" name="Picture 3"/>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2412" t="27972" r="26208" b="3922"/>
            <a:stretch/>
          </p:blipFill>
          <p:spPr bwMode="auto">
            <a:xfrm>
              <a:off x="990600" y="2120004"/>
              <a:ext cx="3352800" cy="179857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TextBox 6"/>
            <p:cNvSpPr txBox="1"/>
            <p:nvPr/>
          </p:nvSpPr>
          <p:spPr>
            <a:xfrm>
              <a:off x="1295400" y="2145268"/>
              <a:ext cx="1377300" cy="369332"/>
            </a:xfrm>
            <a:prstGeom prst="rect">
              <a:avLst/>
            </a:prstGeom>
            <a:noFill/>
          </p:spPr>
          <p:txBody>
            <a:bodyPr wrap="none" rtlCol="0">
              <a:spAutoFit/>
            </a:bodyPr>
            <a:lstStyle/>
            <a:p>
              <a:r>
                <a:rPr lang="en-US" b="1" dirty="0" smtClean="0">
                  <a:solidFill>
                    <a:srgbClr val="FFFF00"/>
                  </a:solidFill>
                  <a:effectLst>
                    <a:outerShdw blurRad="38100" dist="38100" dir="2700000" algn="tl">
                      <a:srgbClr val="000000">
                        <a:alpha val="43137"/>
                      </a:srgbClr>
                    </a:outerShdw>
                  </a:effectLst>
                </a:rPr>
                <a:t>Separation</a:t>
              </a:r>
              <a:endParaRPr lang="en-US" b="1" dirty="0">
                <a:solidFill>
                  <a:srgbClr val="FFFF00"/>
                </a:solidFill>
                <a:effectLst>
                  <a:outerShdw blurRad="38100" dist="38100" dir="2700000" algn="tl">
                    <a:srgbClr val="000000">
                      <a:alpha val="43137"/>
                    </a:srgbClr>
                  </a:outerShdw>
                </a:effectLst>
              </a:endParaRPr>
            </a:p>
          </p:txBody>
        </p:sp>
      </p:grpSp>
      <p:grpSp>
        <p:nvGrpSpPr>
          <p:cNvPr id="11" name="Group 10"/>
          <p:cNvGrpSpPr/>
          <p:nvPr/>
        </p:nvGrpSpPr>
        <p:grpSpPr>
          <a:xfrm>
            <a:off x="4267200" y="1143000"/>
            <a:ext cx="3193268" cy="2338136"/>
            <a:chOff x="4343400" y="1143000"/>
            <a:chExt cx="3193268" cy="2338136"/>
          </a:xfrm>
        </p:grpSpPr>
        <p:pic>
          <p:nvPicPr>
            <p:cNvPr id="4100" name="Picture 4"/>
            <p:cNvPicPr>
              <a:picLocks noChangeAspect="1" noChangeArrowheads="1"/>
            </p:cNvPicPr>
            <p:nvPr/>
          </p:nvPicPr>
          <p:blipFill rotWithShape="1">
            <a:blip r:embed="rId4">
              <a:extLst>
                <a:ext uri="{28A0092B-C50C-407E-A947-70E740481C1C}">
                  <a14:useLocalDpi xmlns:a14="http://schemas.microsoft.com/office/drawing/2010/main" val="0"/>
                </a:ext>
              </a:extLst>
            </a:blip>
            <a:srcRect l="17501" t="32598" r="44742" b="18229"/>
            <a:stretch/>
          </p:blipFill>
          <p:spPr bwMode="auto">
            <a:xfrm>
              <a:off x="4343400" y="1143000"/>
              <a:ext cx="3193268" cy="233813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2" name="TextBox 11"/>
            <p:cNvSpPr txBox="1"/>
            <p:nvPr/>
          </p:nvSpPr>
          <p:spPr>
            <a:xfrm>
              <a:off x="4413900" y="1143000"/>
              <a:ext cx="2804999" cy="369332"/>
            </a:xfrm>
            <a:prstGeom prst="rect">
              <a:avLst/>
            </a:prstGeom>
            <a:noFill/>
          </p:spPr>
          <p:txBody>
            <a:bodyPr wrap="none" rtlCol="0">
              <a:spAutoFit/>
            </a:bodyPr>
            <a:lstStyle/>
            <a:p>
              <a:r>
                <a:rPr lang="en-US" b="1" dirty="0" smtClean="0">
                  <a:solidFill>
                    <a:srgbClr val="FFFF00"/>
                  </a:solidFill>
                  <a:effectLst>
                    <a:outerShdw blurRad="38100" dist="38100" dir="2700000" algn="tl">
                      <a:srgbClr val="000000">
                        <a:alpha val="43137"/>
                      </a:srgbClr>
                    </a:outerShdw>
                  </a:effectLst>
                </a:rPr>
                <a:t>Solar Array Deployment</a:t>
              </a:r>
              <a:endParaRPr lang="en-US" b="1" dirty="0">
                <a:solidFill>
                  <a:srgbClr val="FFFF00"/>
                </a:solidFill>
                <a:effectLst>
                  <a:outerShdw blurRad="38100" dist="38100" dir="2700000" algn="tl">
                    <a:srgbClr val="000000">
                      <a:alpha val="43137"/>
                    </a:srgbClr>
                  </a:outerShdw>
                </a:effectLst>
              </a:endParaRPr>
            </a:p>
          </p:txBody>
        </p:sp>
      </p:grpSp>
      <p:grpSp>
        <p:nvGrpSpPr>
          <p:cNvPr id="13" name="Group 12"/>
          <p:cNvGrpSpPr/>
          <p:nvPr/>
        </p:nvGrpSpPr>
        <p:grpSpPr>
          <a:xfrm>
            <a:off x="5914056" y="2895600"/>
            <a:ext cx="3161608" cy="2766824"/>
            <a:chOff x="5990256" y="2895600"/>
            <a:chExt cx="3161608" cy="2766824"/>
          </a:xfrm>
        </p:grpSpPr>
        <p:pic>
          <p:nvPicPr>
            <p:cNvPr id="4101" name="Picture 5"/>
            <p:cNvPicPr>
              <a:picLocks noChangeAspect="1" noChangeArrowheads="1"/>
            </p:cNvPicPr>
            <p:nvPr/>
          </p:nvPicPr>
          <p:blipFill rotWithShape="1">
            <a:blip r:embed="rId5">
              <a:extLst>
                <a:ext uri="{28A0092B-C50C-407E-A947-70E740481C1C}">
                  <a14:useLocalDpi xmlns:a14="http://schemas.microsoft.com/office/drawing/2010/main" val="0"/>
                </a:ext>
              </a:extLst>
            </a:blip>
            <a:srcRect l="29329" t="14338" r="19684" b="4534"/>
            <a:stretch/>
          </p:blipFill>
          <p:spPr bwMode="auto">
            <a:xfrm>
              <a:off x="5990256" y="2895600"/>
              <a:ext cx="3092824" cy="276682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 name="TextBox 7"/>
            <p:cNvSpPr txBox="1"/>
            <p:nvPr/>
          </p:nvSpPr>
          <p:spPr>
            <a:xfrm>
              <a:off x="7218899" y="5117068"/>
              <a:ext cx="1932965" cy="369332"/>
            </a:xfrm>
            <a:prstGeom prst="rect">
              <a:avLst/>
            </a:prstGeom>
            <a:noFill/>
          </p:spPr>
          <p:txBody>
            <a:bodyPr wrap="none" rtlCol="0">
              <a:spAutoFit/>
            </a:bodyPr>
            <a:lstStyle/>
            <a:p>
              <a:r>
                <a:rPr lang="en-US" b="1" dirty="0" smtClean="0">
                  <a:solidFill>
                    <a:srgbClr val="FFFF00"/>
                  </a:solidFill>
                  <a:effectLst>
                    <a:outerShdw blurRad="38100" dist="38100" dir="2700000" algn="tl">
                      <a:srgbClr val="000000">
                        <a:alpha val="43137"/>
                      </a:srgbClr>
                    </a:outerShdw>
                  </a:effectLst>
                </a:rPr>
                <a:t>Sun Acquisition</a:t>
              </a:r>
              <a:endParaRPr lang="en-US" b="1" dirty="0">
                <a:solidFill>
                  <a:srgbClr val="FFFF00"/>
                </a:solidFill>
                <a:effectLst>
                  <a:outerShdw blurRad="38100" dist="38100" dir="2700000" algn="tl">
                    <a:srgbClr val="000000">
                      <a:alpha val="43137"/>
                    </a:srgbClr>
                  </a:outerShdw>
                </a:effectLst>
              </a:endParaRPr>
            </a:p>
          </p:txBody>
        </p:sp>
      </p:grpSp>
    </p:spTree>
    <p:extLst>
      <p:ext uri="{BB962C8B-B14F-4D97-AF65-F5344CB8AC3E}">
        <p14:creationId xmlns:p14="http://schemas.microsoft.com/office/powerpoint/2010/main" val="26372411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additive="base">
                                        <p:cTn id="13" dur="500" fill="hold"/>
                                        <p:tgtEl>
                                          <p:spTgt spid="10"/>
                                        </p:tgtEl>
                                        <p:attrNameLst>
                                          <p:attrName>ppt_x</p:attrName>
                                        </p:attrNameLst>
                                      </p:cBhvr>
                                      <p:tavLst>
                                        <p:tav tm="0">
                                          <p:val>
                                            <p:strVal val="#ppt_x"/>
                                          </p:val>
                                        </p:tav>
                                        <p:tav tm="100000">
                                          <p:val>
                                            <p:strVal val="#ppt_x"/>
                                          </p:val>
                                        </p:tav>
                                      </p:tavLst>
                                    </p:anim>
                                    <p:anim calcmode="lin" valueType="num">
                                      <p:cBhvr additive="base">
                                        <p:cTn id="1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fill="hold"/>
                                        <p:tgtEl>
                                          <p:spTgt spid="11"/>
                                        </p:tgtEl>
                                        <p:attrNameLst>
                                          <p:attrName>ppt_x</p:attrName>
                                        </p:attrNameLst>
                                      </p:cBhvr>
                                      <p:tavLst>
                                        <p:tav tm="0">
                                          <p:val>
                                            <p:strVal val="#ppt_x"/>
                                          </p:val>
                                        </p:tav>
                                        <p:tav tm="100000">
                                          <p:val>
                                            <p:strVal val="#ppt_x"/>
                                          </p:val>
                                        </p:tav>
                                      </p:tavLst>
                                    </p:anim>
                                    <p:anim calcmode="lin" valueType="num">
                                      <p:cBhvr additive="base">
                                        <p:cTn id="20"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13"/>
                                        </p:tgtEl>
                                        <p:attrNameLst>
                                          <p:attrName>style.visibility</p:attrName>
                                        </p:attrNameLst>
                                      </p:cBhvr>
                                      <p:to>
                                        <p:strVal val="visible"/>
                                      </p:to>
                                    </p:set>
                                    <p:anim calcmode="lin" valueType="num">
                                      <p:cBhvr additive="base">
                                        <p:cTn id="25" dur="500" fill="hold"/>
                                        <p:tgtEl>
                                          <p:spTgt spid="13"/>
                                        </p:tgtEl>
                                        <p:attrNameLst>
                                          <p:attrName>ppt_x</p:attrName>
                                        </p:attrNameLst>
                                      </p:cBhvr>
                                      <p:tavLst>
                                        <p:tav tm="0">
                                          <p:val>
                                            <p:strVal val="#ppt_x"/>
                                          </p:val>
                                        </p:tav>
                                        <p:tav tm="100000">
                                          <p:val>
                                            <p:strVal val="#ppt_x"/>
                                          </p:val>
                                        </p:tav>
                                      </p:tavLst>
                                    </p:anim>
                                    <p:anim calcmode="lin" valueType="num">
                                      <p:cBhvr additive="base">
                                        <p:cTn id="26"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152400" y="962798"/>
            <a:ext cx="8770056" cy="5361801"/>
          </a:xfrm>
          <a:prstGeom prst="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1270000" y="227215"/>
            <a:ext cx="6577263" cy="461647"/>
          </a:xfrm>
        </p:spPr>
        <p:txBody>
          <a:bodyPr/>
          <a:lstStyle/>
          <a:p>
            <a:r>
              <a:rPr lang="en-US" sz="2400" dirty="0" smtClean="0">
                <a:solidFill>
                  <a:srgbClr val="FFFF00"/>
                </a:solidFill>
                <a:effectLst>
                  <a:outerShdw blurRad="38100" dist="38100" dir="2700000" algn="tl">
                    <a:srgbClr val="000000">
                      <a:alpha val="43137"/>
                    </a:srgbClr>
                  </a:outerShdw>
                </a:effectLst>
              </a:rPr>
              <a:t>Nominal Early Operations Schedule </a:t>
            </a:r>
            <a:endParaRPr lang="en-US" sz="2400" dirty="0">
              <a:solidFill>
                <a:srgbClr val="FFFF00"/>
              </a:solidFill>
              <a:effectLst>
                <a:outerShdw blurRad="38100" dist="38100" dir="2700000" algn="tl">
                  <a:srgbClr val="000000">
                    <a:alpha val="43137"/>
                  </a:srgbClr>
                </a:outerShdw>
              </a:effectLst>
            </a:endParaRPr>
          </a:p>
        </p:txBody>
      </p:sp>
      <p:cxnSp>
        <p:nvCxnSpPr>
          <p:cNvPr id="46" name="Straight Connector 45"/>
          <p:cNvCxnSpPr/>
          <p:nvPr/>
        </p:nvCxnSpPr>
        <p:spPr bwMode="auto">
          <a:xfrm flipH="1">
            <a:off x="3788835" y="2133600"/>
            <a:ext cx="4676" cy="1809523"/>
          </a:xfrm>
          <a:prstGeom prst="line">
            <a:avLst/>
          </a:prstGeom>
          <a:solidFill>
            <a:schemeClr val="accent1"/>
          </a:solidFill>
          <a:ln w="9525" cap="flat" cmpd="sng" algn="ctr">
            <a:solidFill>
              <a:schemeClr val="tx1"/>
            </a:solidFill>
            <a:prstDash val="dash"/>
            <a:round/>
            <a:headEnd type="none" w="med" len="med"/>
            <a:tailEnd type="none" w="med" len="med"/>
          </a:ln>
          <a:effectLst/>
        </p:spPr>
      </p:cxnSp>
      <p:sp>
        <p:nvSpPr>
          <p:cNvPr id="47" name="TextBox 46"/>
          <p:cNvSpPr txBox="1"/>
          <p:nvPr/>
        </p:nvSpPr>
        <p:spPr>
          <a:xfrm>
            <a:off x="838200" y="1143000"/>
            <a:ext cx="1828799" cy="430887"/>
          </a:xfrm>
          <a:prstGeom prst="rect">
            <a:avLst/>
          </a:prstGeom>
          <a:solidFill>
            <a:srgbClr val="FFFF99"/>
          </a:solidFill>
          <a:ln>
            <a:solidFill>
              <a:schemeClr val="tx1"/>
            </a:solidFill>
          </a:ln>
          <a:effectLst>
            <a:outerShdw blurRad="50800" dist="38100" dir="2700000" algn="tl" rotWithShape="0">
              <a:prstClr val="black">
                <a:alpha val="40000"/>
              </a:prstClr>
            </a:outerShdw>
          </a:effectLst>
        </p:spPr>
        <p:txBody>
          <a:bodyPr wrap="square" rtlCol="0">
            <a:spAutoFit/>
          </a:bodyPr>
          <a:lstStyle/>
          <a:p>
            <a:pPr algn="r"/>
            <a:r>
              <a:rPr lang="en-US" sz="1100" dirty="0" smtClean="0"/>
              <a:t>T + 45d – Nominal End of In Orbit Checkout (IOC)</a:t>
            </a:r>
            <a:endParaRPr lang="en-US" sz="1100" dirty="0"/>
          </a:p>
        </p:txBody>
      </p:sp>
      <p:cxnSp>
        <p:nvCxnSpPr>
          <p:cNvPr id="48" name="Curved Connector 47"/>
          <p:cNvCxnSpPr>
            <a:stCxn id="47" idx="3"/>
            <a:endCxn id="57" idx="0"/>
          </p:cNvCxnSpPr>
          <p:nvPr/>
        </p:nvCxnSpPr>
        <p:spPr bwMode="auto">
          <a:xfrm>
            <a:off x="2666999" y="1358444"/>
            <a:ext cx="262799" cy="546556"/>
          </a:xfrm>
          <a:prstGeom prst="curvedConnector2">
            <a:avLst/>
          </a:prstGeom>
          <a:solidFill>
            <a:schemeClr val="accent1"/>
          </a:solidFill>
          <a:ln w="9525" cap="flat" cmpd="sng" algn="ctr">
            <a:solidFill>
              <a:schemeClr val="tx1"/>
            </a:solidFill>
            <a:prstDash val="solid"/>
            <a:round/>
            <a:headEnd type="none" w="med" len="med"/>
            <a:tailEnd type="arrow"/>
          </a:ln>
          <a:effectLst/>
        </p:spPr>
      </p:cxnSp>
      <p:sp>
        <p:nvSpPr>
          <p:cNvPr id="49" name="TextBox 48"/>
          <p:cNvSpPr txBox="1"/>
          <p:nvPr/>
        </p:nvSpPr>
        <p:spPr>
          <a:xfrm>
            <a:off x="5667021" y="1066800"/>
            <a:ext cx="2270874" cy="430887"/>
          </a:xfrm>
          <a:prstGeom prst="rect">
            <a:avLst/>
          </a:prstGeom>
          <a:solidFill>
            <a:srgbClr val="FFFF99"/>
          </a:solidFill>
          <a:ln>
            <a:solidFill>
              <a:schemeClr val="tx1"/>
            </a:solidFill>
          </a:ln>
          <a:effectLst>
            <a:outerShdw blurRad="50800" dist="38100" dir="2700000" algn="tl" rotWithShape="0">
              <a:prstClr val="black">
                <a:alpha val="40000"/>
              </a:prstClr>
            </a:outerShdw>
          </a:effectLst>
        </p:spPr>
        <p:txBody>
          <a:bodyPr wrap="square" rtlCol="0">
            <a:spAutoFit/>
          </a:bodyPr>
          <a:lstStyle/>
          <a:p>
            <a:pPr algn="r"/>
            <a:r>
              <a:rPr lang="en-US" sz="1100" dirty="0" smtClean="0"/>
              <a:t>T + 135d – First Public Release of L1b data (calibrated spectra)</a:t>
            </a:r>
            <a:endParaRPr lang="en-US" sz="1100" dirty="0"/>
          </a:p>
        </p:txBody>
      </p:sp>
      <p:cxnSp>
        <p:nvCxnSpPr>
          <p:cNvPr id="53" name="Curved Connector 52"/>
          <p:cNvCxnSpPr>
            <a:stCxn id="49" idx="3"/>
          </p:cNvCxnSpPr>
          <p:nvPr/>
        </p:nvCxnSpPr>
        <p:spPr bwMode="auto">
          <a:xfrm>
            <a:off x="7937895" y="1282244"/>
            <a:ext cx="137275" cy="546556"/>
          </a:xfrm>
          <a:prstGeom prst="curvedConnector2">
            <a:avLst/>
          </a:prstGeom>
          <a:solidFill>
            <a:schemeClr val="accent1"/>
          </a:solidFill>
          <a:ln w="9525" cap="flat" cmpd="sng" algn="ctr">
            <a:solidFill>
              <a:schemeClr val="tx1"/>
            </a:solidFill>
            <a:prstDash val="solid"/>
            <a:round/>
            <a:headEnd type="none" w="med" len="med"/>
            <a:tailEnd type="arrow"/>
          </a:ln>
          <a:effectLst/>
        </p:spPr>
      </p:cxnSp>
      <p:cxnSp>
        <p:nvCxnSpPr>
          <p:cNvPr id="54" name="Straight Connector 53"/>
          <p:cNvCxnSpPr>
            <a:endCxn id="102" idx="1"/>
          </p:cNvCxnSpPr>
          <p:nvPr/>
        </p:nvCxnSpPr>
        <p:spPr bwMode="auto">
          <a:xfrm flipH="1">
            <a:off x="2932176" y="2133600"/>
            <a:ext cx="4677" cy="1524000"/>
          </a:xfrm>
          <a:prstGeom prst="line">
            <a:avLst/>
          </a:prstGeom>
          <a:solidFill>
            <a:schemeClr val="accent1"/>
          </a:solidFill>
          <a:ln w="9525" cap="flat" cmpd="sng" algn="ctr">
            <a:solidFill>
              <a:schemeClr val="tx1"/>
            </a:solidFill>
            <a:prstDash val="dash"/>
            <a:round/>
            <a:headEnd type="none" w="med" len="med"/>
            <a:tailEnd type="none" w="med" len="med"/>
          </a:ln>
          <a:effectLst/>
        </p:spPr>
      </p:cxnSp>
      <p:cxnSp>
        <p:nvCxnSpPr>
          <p:cNvPr id="55" name="Straight Connector 54"/>
          <p:cNvCxnSpPr>
            <a:endCxn id="105" idx="1"/>
          </p:cNvCxnSpPr>
          <p:nvPr/>
        </p:nvCxnSpPr>
        <p:spPr bwMode="auto">
          <a:xfrm>
            <a:off x="2405094" y="2133600"/>
            <a:ext cx="0" cy="1078620"/>
          </a:xfrm>
          <a:prstGeom prst="line">
            <a:avLst/>
          </a:prstGeom>
          <a:solidFill>
            <a:schemeClr val="accent1"/>
          </a:solidFill>
          <a:ln w="9525" cap="flat" cmpd="sng" algn="ctr">
            <a:solidFill>
              <a:schemeClr val="tx1"/>
            </a:solidFill>
            <a:prstDash val="dash"/>
            <a:round/>
            <a:headEnd type="none" w="med" len="med"/>
            <a:tailEnd type="none" w="med" len="med"/>
          </a:ln>
          <a:effectLst/>
        </p:spPr>
      </p:cxnSp>
      <p:sp>
        <p:nvSpPr>
          <p:cNvPr id="56" name="Rectangle 55"/>
          <p:cNvSpPr/>
          <p:nvPr/>
        </p:nvSpPr>
        <p:spPr bwMode="auto">
          <a:xfrm>
            <a:off x="306280" y="1905000"/>
            <a:ext cx="7770920" cy="228600"/>
          </a:xfrm>
          <a:prstGeom prst="rect">
            <a:avLst/>
          </a:prstGeom>
          <a:solidFill>
            <a:srgbClr val="CCFFFF"/>
          </a:solidFill>
          <a:ln w="9525" cap="flat" cmpd="sng" algn="ctr">
            <a:solidFill>
              <a:schemeClr val="tx1"/>
            </a:solidFill>
            <a:prstDash val="solid"/>
            <a:round/>
            <a:headEnd type="none" w="med" len="med"/>
            <a:tailEnd type="none" w="med" len="med"/>
          </a:ln>
          <a:effectLst/>
        </p:spPr>
        <p:txBody>
          <a:bodyPr vert="horz" wrap="square" lIns="86210" tIns="43105" rIns="86210" bIns="43105" numCol="1" rtlCol="0" anchor="t" anchorCtr="0" compatLnSpc="1">
            <a:prstTxWarp prst="textNoShape">
              <a:avLst/>
            </a:prstTxWarp>
            <a:noAutofit/>
          </a:bodyPr>
          <a:lstStyle/>
          <a:p>
            <a:pPr marL="0" marR="0" indent="0" algn="l" defTabSz="862013"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latin typeface="Arial" charset="0"/>
            </a:endParaRPr>
          </a:p>
        </p:txBody>
      </p:sp>
      <p:sp>
        <p:nvSpPr>
          <p:cNvPr id="57" name="Rectangle 56"/>
          <p:cNvSpPr/>
          <p:nvPr/>
        </p:nvSpPr>
        <p:spPr bwMode="auto">
          <a:xfrm>
            <a:off x="2064037" y="1905000"/>
            <a:ext cx="1731521" cy="228600"/>
          </a:xfrm>
          <a:prstGeom prst="rect">
            <a:avLst/>
          </a:prstGeom>
          <a:solidFill>
            <a:schemeClr val="bg1">
              <a:lumMod val="85000"/>
            </a:schemeClr>
          </a:solidFill>
          <a:ln w="9525" cap="flat" cmpd="sng" algn="ctr">
            <a:solidFill>
              <a:schemeClr val="tx1"/>
            </a:solidFill>
            <a:prstDash val="solid"/>
            <a:round/>
            <a:headEnd type="none" w="med" len="med"/>
            <a:tailEnd type="none" w="med" len="med"/>
          </a:ln>
          <a:effectLst/>
        </p:spPr>
        <p:txBody>
          <a:bodyPr vert="horz" wrap="square" lIns="86210" tIns="43105" rIns="86210" bIns="43105" numCol="1" rtlCol="0" anchor="t" anchorCtr="0" compatLnSpc="1">
            <a:prstTxWarp prst="textNoShape">
              <a:avLst/>
            </a:prstTxWarp>
            <a:noAutofit/>
          </a:bodyPr>
          <a:lstStyle/>
          <a:p>
            <a:pPr marL="0" marR="0" indent="0" algn="l" defTabSz="862013"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latin typeface="Arial" charset="0"/>
            </a:endParaRPr>
          </a:p>
        </p:txBody>
      </p:sp>
      <p:sp>
        <p:nvSpPr>
          <p:cNvPr id="58" name="TextBox 57"/>
          <p:cNvSpPr txBox="1"/>
          <p:nvPr/>
        </p:nvSpPr>
        <p:spPr>
          <a:xfrm>
            <a:off x="152400" y="1600200"/>
            <a:ext cx="496721" cy="276999"/>
          </a:xfrm>
          <a:prstGeom prst="rect">
            <a:avLst/>
          </a:prstGeom>
          <a:noFill/>
        </p:spPr>
        <p:txBody>
          <a:bodyPr wrap="none" rtlCol="0">
            <a:spAutoFit/>
          </a:bodyPr>
          <a:lstStyle/>
          <a:p>
            <a:r>
              <a:rPr lang="en-US" sz="1200" dirty="0" smtClean="0"/>
              <a:t>T+0d</a:t>
            </a:r>
            <a:endParaRPr lang="en-US" sz="1200" dirty="0"/>
          </a:p>
        </p:txBody>
      </p:sp>
      <p:sp>
        <p:nvSpPr>
          <p:cNvPr id="59" name="TextBox 58"/>
          <p:cNvSpPr txBox="1"/>
          <p:nvPr/>
        </p:nvSpPr>
        <p:spPr>
          <a:xfrm>
            <a:off x="1738345" y="1600200"/>
            <a:ext cx="651630" cy="276999"/>
          </a:xfrm>
          <a:prstGeom prst="rect">
            <a:avLst/>
          </a:prstGeom>
          <a:noFill/>
        </p:spPr>
        <p:txBody>
          <a:bodyPr wrap="none" rtlCol="0">
            <a:spAutoFit/>
          </a:bodyPr>
          <a:lstStyle/>
          <a:p>
            <a:r>
              <a:rPr lang="en-US" sz="1200" dirty="0" smtClean="0"/>
              <a:t>T + 30d</a:t>
            </a:r>
            <a:endParaRPr lang="en-US" sz="1200" dirty="0"/>
          </a:p>
        </p:txBody>
      </p:sp>
      <p:sp>
        <p:nvSpPr>
          <p:cNvPr id="60" name="TextBox 59"/>
          <p:cNvSpPr txBox="1"/>
          <p:nvPr/>
        </p:nvSpPr>
        <p:spPr>
          <a:xfrm>
            <a:off x="3478822" y="1600200"/>
            <a:ext cx="651630" cy="276999"/>
          </a:xfrm>
          <a:prstGeom prst="rect">
            <a:avLst/>
          </a:prstGeom>
          <a:noFill/>
        </p:spPr>
        <p:txBody>
          <a:bodyPr wrap="none" rtlCol="0">
            <a:spAutoFit/>
          </a:bodyPr>
          <a:lstStyle/>
          <a:p>
            <a:r>
              <a:rPr lang="en-US" sz="1200" dirty="0" smtClean="0"/>
              <a:t>T + 60d</a:t>
            </a:r>
            <a:endParaRPr lang="en-US" sz="1200" dirty="0"/>
          </a:p>
        </p:txBody>
      </p:sp>
      <p:sp>
        <p:nvSpPr>
          <p:cNvPr id="61" name="TextBox 60"/>
          <p:cNvSpPr txBox="1"/>
          <p:nvPr/>
        </p:nvSpPr>
        <p:spPr>
          <a:xfrm>
            <a:off x="5219297" y="1600200"/>
            <a:ext cx="651630" cy="276999"/>
          </a:xfrm>
          <a:prstGeom prst="rect">
            <a:avLst/>
          </a:prstGeom>
          <a:noFill/>
        </p:spPr>
        <p:txBody>
          <a:bodyPr wrap="none" rtlCol="0">
            <a:spAutoFit/>
          </a:bodyPr>
          <a:lstStyle/>
          <a:p>
            <a:r>
              <a:rPr lang="en-US" sz="1200" dirty="0" smtClean="0"/>
              <a:t>T + 90d</a:t>
            </a:r>
            <a:endParaRPr lang="en-US" sz="1200" dirty="0"/>
          </a:p>
        </p:txBody>
      </p:sp>
      <p:sp>
        <p:nvSpPr>
          <p:cNvPr id="62" name="TextBox 61"/>
          <p:cNvSpPr txBox="1"/>
          <p:nvPr/>
        </p:nvSpPr>
        <p:spPr>
          <a:xfrm>
            <a:off x="2396591" y="2667000"/>
            <a:ext cx="637995" cy="276999"/>
          </a:xfrm>
          <a:prstGeom prst="rect">
            <a:avLst/>
          </a:prstGeom>
          <a:solidFill>
            <a:schemeClr val="bg1"/>
          </a:solidFill>
        </p:spPr>
        <p:txBody>
          <a:bodyPr wrap="none" rtlCol="0">
            <a:noAutofit/>
          </a:bodyPr>
          <a:lstStyle/>
          <a:p>
            <a:r>
              <a:rPr lang="en-US" sz="1200" i="1" dirty="0" smtClean="0"/>
              <a:t>Assent</a:t>
            </a:r>
            <a:endParaRPr lang="en-US" sz="1200" i="1" dirty="0"/>
          </a:p>
        </p:txBody>
      </p:sp>
      <p:cxnSp>
        <p:nvCxnSpPr>
          <p:cNvPr id="63" name="Straight Connector 62"/>
          <p:cNvCxnSpPr>
            <a:stCxn id="56" idx="1"/>
            <a:endCxn id="69" idx="1"/>
          </p:cNvCxnSpPr>
          <p:nvPr/>
        </p:nvCxnSpPr>
        <p:spPr bwMode="auto">
          <a:xfrm>
            <a:off x="306280" y="2019300"/>
            <a:ext cx="1" cy="419252"/>
          </a:xfrm>
          <a:prstGeom prst="line">
            <a:avLst/>
          </a:prstGeom>
          <a:solidFill>
            <a:schemeClr val="accent1"/>
          </a:solidFill>
          <a:ln w="9525" cap="flat" cmpd="sng" algn="ctr">
            <a:solidFill>
              <a:schemeClr val="tx1"/>
            </a:solidFill>
            <a:prstDash val="dash"/>
            <a:round/>
            <a:headEnd type="none" w="med" len="med"/>
            <a:tailEnd type="none" w="med" len="med"/>
          </a:ln>
          <a:effectLst/>
        </p:spPr>
      </p:cxnSp>
      <p:cxnSp>
        <p:nvCxnSpPr>
          <p:cNvPr id="64" name="Straight Connector 63"/>
          <p:cNvCxnSpPr>
            <a:endCxn id="68" idx="1"/>
          </p:cNvCxnSpPr>
          <p:nvPr/>
        </p:nvCxnSpPr>
        <p:spPr bwMode="auto">
          <a:xfrm flipH="1">
            <a:off x="778514" y="2133600"/>
            <a:ext cx="5065" cy="697620"/>
          </a:xfrm>
          <a:prstGeom prst="line">
            <a:avLst/>
          </a:prstGeom>
          <a:solidFill>
            <a:schemeClr val="accent1"/>
          </a:solidFill>
          <a:ln w="9525" cap="flat" cmpd="sng" algn="ctr">
            <a:solidFill>
              <a:schemeClr val="tx1"/>
            </a:solidFill>
            <a:prstDash val="dash"/>
            <a:round/>
            <a:headEnd type="none" w="med" len="med"/>
            <a:tailEnd type="none" w="med" len="med"/>
          </a:ln>
          <a:effectLst/>
        </p:spPr>
      </p:cxnSp>
      <p:sp>
        <p:nvSpPr>
          <p:cNvPr id="65" name="TextBox 64"/>
          <p:cNvSpPr txBox="1"/>
          <p:nvPr/>
        </p:nvSpPr>
        <p:spPr>
          <a:xfrm>
            <a:off x="726569" y="2286000"/>
            <a:ext cx="2527477" cy="276999"/>
          </a:xfrm>
          <a:prstGeom prst="rect">
            <a:avLst/>
          </a:prstGeom>
          <a:solidFill>
            <a:schemeClr val="bg1"/>
          </a:solidFill>
        </p:spPr>
        <p:txBody>
          <a:bodyPr wrap="none" rtlCol="0">
            <a:noAutofit/>
          </a:bodyPr>
          <a:lstStyle/>
          <a:p>
            <a:r>
              <a:rPr lang="en-US" sz="1200" i="1" dirty="0" smtClean="0"/>
              <a:t>Insertion Orbit Engineering Checkout</a:t>
            </a:r>
            <a:endParaRPr lang="en-US" sz="1200" i="1" dirty="0"/>
          </a:p>
        </p:txBody>
      </p:sp>
      <p:sp>
        <p:nvSpPr>
          <p:cNvPr id="66" name="Rectangle 65"/>
          <p:cNvSpPr/>
          <p:nvPr/>
        </p:nvSpPr>
        <p:spPr bwMode="auto">
          <a:xfrm>
            <a:off x="5541878" y="1902186"/>
            <a:ext cx="1731521" cy="228600"/>
          </a:xfrm>
          <a:prstGeom prst="rect">
            <a:avLst/>
          </a:prstGeom>
          <a:solidFill>
            <a:schemeClr val="bg1">
              <a:lumMod val="85000"/>
            </a:schemeClr>
          </a:solidFill>
          <a:ln w="9525" cap="flat" cmpd="sng" algn="ctr">
            <a:solidFill>
              <a:schemeClr val="tx1"/>
            </a:solidFill>
            <a:prstDash val="solid"/>
            <a:round/>
            <a:headEnd type="none" w="med" len="med"/>
            <a:tailEnd type="none" w="med" len="med"/>
          </a:ln>
          <a:effectLst/>
        </p:spPr>
        <p:txBody>
          <a:bodyPr vert="horz" wrap="square" lIns="86210" tIns="43105" rIns="86210" bIns="43105" numCol="1" rtlCol="0" anchor="t" anchorCtr="0" compatLnSpc="1">
            <a:prstTxWarp prst="textNoShape">
              <a:avLst/>
            </a:prstTxWarp>
            <a:noAutofit/>
          </a:bodyPr>
          <a:lstStyle/>
          <a:p>
            <a:pPr marL="0" marR="0" indent="0" algn="l" defTabSz="862013"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latin typeface="Arial" charset="0"/>
            </a:endParaRPr>
          </a:p>
        </p:txBody>
      </p:sp>
      <p:sp>
        <p:nvSpPr>
          <p:cNvPr id="67" name="TextBox 66"/>
          <p:cNvSpPr txBox="1"/>
          <p:nvPr/>
        </p:nvSpPr>
        <p:spPr>
          <a:xfrm>
            <a:off x="6902128" y="1600200"/>
            <a:ext cx="730399" cy="276999"/>
          </a:xfrm>
          <a:prstGeom prst="rect">
            <a:avLst/>
          </a:prstGeom>
          <a:noFill/>
        </p:spPr>
        <p:txBody>
          <a:bodyPr wrap="none" rtlCol="0">
            <a:spAutoFit/>
          </a:bodyPr>
          <a:lstStyle/>
          <a:p>
            <a:r>
              <a:rPr lang="en-US" sz="1200" dirty="0" smtClean="0"/>
              <a:t>T + 120d</a:t>
            </a:r>
            <a:endParaRPr lang="en-US" sz="1200" dirty="0"/>
          </a:p>
        </p:txBody>
      </p:sp>
      <p:sp>
        <p:nvSpPr>
          <p:cNvPr id="68" name="Rectangle 67"/>
          <p:cNvSpPr/>
          <p:nvPr/>
        </p:nvSpPr>
        <p:spPr bwMode="auto">
          <a:xfrm>
            <a:off x="778514" y="2716920"/>
            <a:ext cx="1618077" cy="228600"/>
          </a:xfrm>
          <a:prstGeom prst="rect">
            <a:avLst/>
          </a:prstGeom>
          <a:solidFill>
            <a:srgbClr val="767BD9"/>
          </a:solidFill>
          <a:ln w="9525" cap="flat" cmpd="sng" algn="ctr">
            <a:solidFill>
              <a:schemeClr val="tx1"/>
            </a:solidFill>
            <a:prstDash val="solid"/>
            <a:round/>
            <a:headEnd type="none" w="med" len="med"/>
            <a:tailEnd type="none" w="med" len="med"/>
          </a:ln>
          <a:effectLst/>
        </p:spPr>
        <p:txBody>
          <a:bodyPr vert="horz" wrap="square" lIns="86210" tIns="43105" rIns="86210" bIns="43105" numCol="1" rtlCol="0" anchor="t" anchorCtr="0" compatLnSpc="1">
            <a:prstTxWarp prst="textNoShape">
              <a:avLst/>
            </a:prstTxWarp>
            <a:noAutofit/>
          </a:bodyPr>
          <a:lstStyle/>
          <a:p>
            <a:pPr marL="0" marR="0" indent="0" algn="l" defTabSz="862013"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latin typeface="Arial" charset="0"/>
            </a:endParaRPr>
          </a:p>
        </p:txBody>
      </p:sp>
      <p:sp>
        <p:nvSpPr>
          <p:cNvPr id="69" name="Rectangle 68"/>
          <p:cNvSpPr/>
          <p:nvPr/>
        </p:nvSpPr>
        <p:spPr bwMode="auto">
          <a:xfrm>
            <a:off x="306280" y="2324252"/>
            <a:ext cx="472233" cy="228600"/>
          </a:xfrm>
          <a:prstGeom prst="rect">
            <a:avLst/>
          </a:prstGeom>
          <a:solidFill>
            <a:srgbClr val="D2D2F4"/>
          </a:solidFill>
          <a:ln w="9525" cap="flat" cmpd="sng" algn="ctr">
            <a:solidFill>
              <a:schemeClr val="tx1"/>
            </a:solidFill>
            <a:prstDash val="solid"/>
            <a:round/>
            <a:headEnd type="none" w="med" len="med"/>
            <a:tailEnd type="none" w="med" len="med"/>
          </a:ln>
          <a:effectLst/>
        </p:spPr>
        <p:txBody>
          <a:bodyPr vert="horz" wrap="square" lIns="86210" tIns="43105" rIns="86210" bIns="43105" numCol="1" rtlCol="0" anchor="t" anchorCtr="0" compatLnSpc="1">
            <a:prstTxWarp prst="textNoShape">
              <a:avLst/>
            </a:prstTxWarp>
            <a:noAutofit/>
          </a:bodyPr>
          <a:lstStyle/>
          <a:p>
            <a:pPr marL="0" marR="0" indent="0" algn="l" defTabSz="862013"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latin typeface="Arial" charset="0"/>
            </a:endParaRPr>
          </a:p>
        </p:txBody>
      </p:sp>
      <p:cxnSp>
        <p:nvCxnSpPr>
          <p:cNvPr id="70" name="Straight Connector 69"/>
          <p:cNvCxnSpPr>
            <a:endCxn id="80" idx="0"/>
          </p:cNvCxnSpPr>
          <p:nvPr/>
        </p:nvCxnSpPr>
        <p:spPr bwMode="auto">
          <a:xfrm>
            <a:off x="5539841" y="2077381"/>
            <a:ext cx="1663" cy="2783462"/>
          </a:xfrm>
          <a:prstGeom prst="line">
            <a:avLst/>
          </a:prstGeom>
          <a:solidFill>
            <a:schemeClr val="accent1"/>
          </a:solidFill>
          <a:ln w="9525" cap="flat" cmpd="sng" algn="ctr">
            <a:solidFill>
              <a:schemeClr val="tx1"/>
            </a:solidFill>
            <a:prstDash val="dash"/>
            <a:round/>
            <a:headEnd type="none" w="med" len="med"/>
            <a:tailEnd type="none" w="med" len="med"/>
          </a:ln>
          <a:effectLst/>
        </p:spPr>
      </p:cxnSp>
      <p:sp>
        <p:nvSpPr>
          <p:cNvPr id="73" name="TextBox 72"/>
          <p:cNvSpPr txBox="1"/>
          <p:nvPr/>
        </p:nvSpPr>
        <p:spPr>
          <a:xfrm>
            <a:off x="1428040" y="3843870"/>
            <a:ext cx="2286000" cy="461665"/>
          </a:xfrm>
          <a:prstGeom prst="rect">
            <a:avLst/>
          </a:prstGeom>
          <a:solidFill>
            <a:srgbClr val="FFFFFF"/>
          </a:solidFill>
        </p:spPr>
        <p:txBody>
          <a:bodyPr wrap="square" rtlCol="0">
            <a:spAutoFit/>
          </a:bodyPr>
          <a:lstStyle/>
          <a:p>
            <a:pPr algn="r"/>
            <a:r>
              <a:rPr lang="en-US" sz="1200" i="1" dirty="0" smtClean="0"/>
              <a:t>First update to dark subtraction (no temperature corrections)</a:t>
            </a:r>
            <a:endParaRPr lang="en-US" sz="1200" i="1" dirty="0"/>
          </a:p>
        </p:txBody>
      </p:sp>
      <p:sp>
        <p:nvSpPr>
          <p:cNvPr id="74" name="Diamond 73"/>
          <p:cNvSpPr/>
          <p:nvPr/>
        </p:nvSpPr>
        <p:spPr bwMode="auto">
          <a:xfrm>
            <a:off x="3675951" y="3975104"/>
            <a:ext cx="228600" cy="228600"/>
          </a:xfrm>
          <a:prstGeom prst="diamond">
            <a:avLst/>
          </a:prstGeom>
          <a:solidFill>
            <a:srgbClr val="FFEFBA"/>
          </a:solidFill>
          <a:ln w="9525" cap="flat" cmpd="sng" algn="ctr">
            <a:solidFill>
              <a:schemeClr val="tx1"/>
            </a:solidFill>
            <a:prstDash val="solid"/>
            <a:round/>
            <a:headEnd type="none" w="med" len="med"/>
            <a:tailEnd type="none" w="med" len="med"/>
          </a:ln>
          <a:effectLst/>
        </p:spPr>
        <p:txBody>
          <a:bodyPr vert="horz" wrap="square" lIns="86210" tIns="43105" rIns="86210" bIns="43105" numCol="1" rtlCol="0" anchor="t" anchorCtr="0" compatLnSpc="1">
            <a:prstTxWarp prst="textNoShape">
              <a:avLst/>
            </a:prstTxWarp>
            <a:noAutofit/>
          </a:bodyPr>
          <a:lstStyle/>
          <a:p>
            <a:pPr marL="0" marR="0" indent="0" algn="l" defTabSz="862013"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latin typeface="Arial" charset="0"/>
            </a:endParaRPr>
          </a:p>
        </p:txBody>
      </p:sp>
      <p:sp>
        <p:nvSpPr>
          <p:cNvPr id="75" name="TextBox 74"/>
          <p:cNvSpPr txBox="1"/>
          <p:nvPr/>
        </p:nvSpPr>
        <p:spPr>
          <a:xfrm>
            <a:off x="1957233" y="5176959"/>
            <a:ext cx="5246494" cy="276999"/>
          </a:xfrm>
          <a:prstGeom prst="rect">
            <a:avLst/>
          </a:prstGeom>
          <a:solidFill>
            <a:srgbClr val="FFFFFF"/>
          </a:solidFill>
        </p:spPr>
        <p:txBody>
          <a:bodyPr wrap="square" rtlCol="0">
            <a:spAutoFit/>
          </a:bodyPr>
          <a:lstStyle/>
          <a:p>
            <a:pPr algn="r"/>
            <a:r>
              <a:rPr lang="en-US" sz="1200" i="1" dirty="0" smtClean="0"/>
              <a:t>First update to gain degradation (weather over Railroad Valley permitting)</a:t>
            </a:r>
            <a:endParaRPr lang="en-US" sz="1200" i="1" dirty="0"/>
          </a:p>
        </p:txBody>
      </p:sp>
      <p:sp>
        <p:nvSpPr>
          <p:cNvPr id="76" name="TextBox 75"/>
          <p:cNvSpPr txBox="1"/>
          <p:nvPr/>
        </p:nvSpPr>
        <p:spPr>
          <a:xfrm>
            <a:off x="2181580" y="4522173"/>
            <a:ext cx="3276600" cy="276999"/>
          </a:xfrm>
          <a:prstGeom prst="rect">
            <a:avLst/>
          </a:prstGeom>
          <a:noFill/>
        </p:spPr>
        <p:txBody>
          <a:bodyPr wrap="square" rtlCol="0">
            <a:spAutoFit/>
          </a:bodyPr>
          <a:lstStyle/>
          <a:p>
            <a:pPr algn="r"/>
            <a:r>
              <a:rPr lang="en-US" sz="1200" i="1" dirty="0" smtClean="0"/>
              <a:t>First Temperature corrected dark subtraction </a:t>
            </a:r>
            <a:endParaRPr lang="en-US" sz="1200" i="1" dirty="0"/>
          </a:p>
        </p:txBody>
      </p:sp>
      <p:sp>
        <p:nvSpPr>
          <p:cNvPr id="77" name="Diamond 76"/>
          <p:cNvSpPr/>
          <p:nvPr/>
        </p:nvSpPr>
        <p:spPr bwMode="auto">
          <a:xfrm>
            <a:off x="5432823" y="4560508"/>
            <a:ext cx="228600" cy="228600"/>
          </a:xfrm>
          <a:prstGeom prst="diamond">
            <a:avLst/>
          </a:prstGeom>
          <a:solidFill>
            <a:srgbClr val="FFEFBA"/>
          </a:solidFill>
          <a:ln w="9525" cap="flat" cmpd="sng" algn="ctr">
            <a:solidFill>
              <a:schemeClr val="tx1"/>
            </a:solidFill>
            <a:prstDash val="solid"/>
            <a:round/>
            <a:headEnd type="none" w="med" len="med"/>
            <a:tailEnd type="none" w="med" len="med"/>
          </a:ln>
          <a:effectLst/>
        </p:spPr>
        <p:txBody>
          <a:bodyPr vert="horz" wrap="square" lIns="86210" tIns="43105" rIns="86210" bIns="43105" numCol="1" rtlCol="0" anchor="t" anchorCtr="0" compatLnSpc="1">
            <a:prstTxWarp prst="textNoShape">
              <a:avLst/>
            </a:prstTxWarp>
            <a:noAutofit/>
          </a:bodyPr>
          <a:lstStyle/>
          <a:p>
            <a:pPr marL="0" marR="0" indent="0" algn="l" defTabSz="862013"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latin typeface="Arial" charset="0"/>
            </a:endParaRPr>
          </a:p>
        </p:txBody>
      </p:sp>
      <p:sp>
        <p:nvSpPr>
          <p:cNvPr id="78" name="TextBox 77"/>
          <p:cNvSpPr txBox="1"/>
          <p:nvPr/>
        </p:nvSpPr>
        <p:spPr>
          <a:xfrm>
            <a:off x="5105400" y="5486400"/>
            <a:ext cx="2057400" cy="276999"/>
          </a:xfrm>
          <a:prstGeom prst="rect">
            <a:avLst/>
          </a:prstGeom>
          <a:noFill/>
        </p:spPr>
        <p:txBody>
          <a:bodyPr wrap="square" rtlCol="0">
            <a:spAutoFit/>
          </a:bodyPr>
          <a:lstStyle/>
          <a:p>
            <a:pPr algn="r"/>
            <a:r>
              <a:rPr lang="en-US" sz="1200" i="1" dirty="0" smtClean="0"/>
              <a:t>First Update to SNR model</a:t>
            </a:r>
            <a:endParaRPr lang="en-US" sz="1200" i="1" dirty="0"/>
          </a:p>
        </p:txBody>
      </p:sp>
      <p:sp>
        <p:nvSpPr>
          <p:cNvPr id="79" name="TextBox 78"/>
          <p:cNvSpPr txBox="1"/>
          <p:nvPr/>
        </p:nvSpPr>
        <p:spPr>
          <a:xfrm>
            <a:off x="2379203" y="4828401"/>
            <a:ext cx="3048001" cy="276999"/>
          </a:xfrm>
          <a:prstGeom prst="rect">
            <a:avLst/>
          </a:prstGeom>
          <a:solidFill>
            <a:srgbClr val="FFFFFF"/>
          </a:solidFill>
        </p:spPr>
        <p:txBody>
          <a:bodyPr wrap="square" rtlCol="0">
            <a:spAutoFit/>
          </a:bodyPr>
          <a:lstStyle/>
          <a:p>
            <a:pPr algn="r"/>
            <a:r>
              <a:rPr lang="en-US" sz="1200" i="1" dirty="0" smtClean="0"/>
              <a:t>First Update to Dispersion</a:t>
            </a:r>
            <a:endParaRPr lang="en-US" sz="1200" i="1" dirty="0"/>
          </a:p>
        </p:txBody>
      </p:sp>
      <p:sp>
        <p:nvSpPr>
          <p:cNvPr id="80" name="Diamond 79"/>
          <p:cNvSpPr/>
          <p:nvPr/>
        </p:nvSpPr>
        <p:spPr bwMode="auto">
          <a:xfrm>
            <a:off x="5427204" y="4860843"/>
            <a:ext cx="228600" cy="228600"/>
          </a:xfrm>
          <a:prstGeom prst="diamond">
            <a:avLst/>
          </a:prstGeom>
          <a:solidFill>
            <a:srgbClr val="FFEFBA"/>
          </a:solidFill>
          <a:ln w="9525" cap="flat" cmpd="sng" algn="ctr">
            <a:solidFill>
              <a:schemeClr val="tx1"/>
            </a:solidFill>
            <a:prstDash val="solid"/>
            <a:round/>
            <a:headEnd type="none" w="med" len="med"/>
            <a:tailEnd type="none" w="med" len="med"/>
          </a:ln>
          <a:effectLst/>
        </p:spPr>
        <p:txBody>
          <a:bodyPr vert="horz" wrap="square" lIns="86210" tIns="43105" rIns="86210" bIns="43105" numCol="1" rtlCol="0" anchor="t" anchorCtr="0" compatLnSpc="1">
            <a:prstTxWarp prst="textNoShape">
              <a:avLst/>
            </a:prstTxWarp>
            <a:noAutofit/>
          </a:bodyPr>
          <a:lstStyle/>
          <a:p>
            <a:pPr marL="0" marR="0" indent="0" algn="l" defTabSz="862013"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latin typeface="Arial" charset="0"/>
            </a:endParaRPr>
          </a:p>
        </p:txBody>
      </p:sp>
      <p:sp>
        <p:nvSpPr>
          <p:cNvPr id="82" name="TextBox 81"/>
          <p:cNvSpPr txBox="1"/>
          <p:nvPr/>
        </p:nvSpPr>
        <p:spPr>
          <a:xfrm>
            <a:off x="4114799" y="5819001"/>
            <a:ext cx="3048001" cy="276999"/>
          </a:xfrm>
          <a:prstGeom prst="rect">
            <a:avLst/>
          </a:prstGeom>
          <a:solidFill>
            <a:srgbClr val="FFFFFF"/>
          </a:solidFill>
        </p:spPr>
        <p:txBody>
          <a:bodyPr wrap="square" rtlCol="0">
            <a:spAutoFit/>
          </a:bodyPr>
          <a:lstStyle/>
          <a:p>
            <a:pPr algn="r"/>
            <a:r>
              <a:rPr lang="en-US" sz="1200" i="1" dirty="0" smtClean="0"/>
              <a:t>First Update to Pointing Vectors</a:t>
            </a:r>
            <a:endParaRPr lang="en-US" sz="1200" i="1" dirty="0"/>
          </a:p>
        </p:txBody>
      </p:sp>
      <p:sp>
        <p:nvSpPr>
          <p:cNvPr id="83" name="Diamond 82"/>
          <p:cNvSpPr/>
          <p:nvPr/>
        </p:nvSpPr>
        <p:spPr bwMode="auto">
          <a:xfrm>
            <a:off x="7162800" y="5851443"/>
            <a:ext cx="228600" cy="228600"/>
          </a:xfrm>
          <a:prstGeom prst="diamond">
            <a:avLst/>
          </a:prstGeom>
          <a:solidFill>
            <a:srgbClr val="FFEFBA"/>
          </a:solidFill>
          <a:ln w="9525" cap="flat" cmpd="sng" algn="ctr">
            <a:solidFill>
              <a:schemeClr val="tx1"/>
            </a:solidFill>
            <a:prstDash val="solid"/>
            <a:round/>
            <a:headEnd type="none" w="med" len="med"/>
            <a:tailEnd type="none" w="med" len="med"/>
          </a:ln>
          <a:effectLst/>
        </p:spPr>
        <p:txBody>
          <a:bodyPr vert="horz" wrap="square" lIns="86210" tIns="43105" rIns="86210" bIns="43105" numCol="1" rtlCol="0" anchor="t" anchorCtr="0" compatLnSpc="1">
            <a:prstTxWarp prst="textNoShape">
              <a:avLst/>
            </a:prstTxWarp>
            <a:noAutofit/>
          </a:bodyPr>
          <a:lstStyle/>
          <a:p>
            <a:pPr marL="0" marR="0" indent="0" algn="l" defTabSz="862013"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latin typeface="Arial" charset="0"/>
            </a:endParaRPr>
          </a:p>
        </p:txBody>
      </p:sp>
      <p:cxnSp>
        <p:nvCxnSpPr>
          <p:cNvPr id="84" name="Straight Connector 83"/>
          <p:cNvCxnSpPr>
            <a:stCxn id="66" idx="3"/>
            <a:endCxn id="83" idx="0"/>
          </p:cNvCxnSpPr>
          <p:nvPr/>
        </p:nvCxnSpPr>
        <p:spPr bwMode="auto">
          <a:xfrm>
            <a:off x="7273399" y="2016486"/>
            <a:ext cx="3701" cy="3834957"/>
          </a:xfrm>
          <a:prstGeom prst="line">
            <a:avLst/>
          </a:prstGeom>
          <a:solidFill>
            <a:schemeClr val="accent1"/>
          </a:solidFill>
          <a:ln w="9525" cap="flat" cmpd="sng" algn="ctr">
            <a:solidFill>
              <a:schemeClr val="tx1"/>
            </a:solidFill>
            <a:prstDash val="dash"/>
            <a:round/>
            <a:headEnd type="none" w="med" len="med"/>
            <a:tailEnd type="none" w="med" len="med"/>
          </a:ln>
          <a:effectLst/>
        </p:spPr>
      </p:cxnSp>
      <p:sp>
        <p:nvSpPr>
          <p:cNvPr id="85" name="Diamond 84"/>
          <p:cNvSpPr/>
          <p:nvPr/>
        </p:nvSpPr>
        <p:spPr bwMode="auto">
          <a:xfrm>
            <a:off x="7162800" y="5518842"/>
            <a:ext cx="228600" cy="228600"/>
          </a:xfrm>
          <a:prstGeom prst="diamond">
            <a:avLst/>
          </a:prstGeom>
          <a:solidFill>
            <a:srgbClr val="FFEFBA"/>
          </a:solidFill>
          <a:ln w="9525" cap="flat" cmpd="sng" algn="ctr">
            <a:solidFill>
              <a:schemeClr val="tx1"/>
            </a:solidFill>
            <a:prstDash val="solid"/>
            <a:round/>
            <a:headEnd type="none" w="med" len="med"/>
            <a:tailEnd type="none" w="med" len="med"/>
          </a:ln>
          <a:effectLst/>
        </p:spPr>
        <p:txBody>
          <a:bodyPr vert="horz" wrap="square" lIns="86210" tIns="43105" rIns="86210" bIns="43105" numCol="1" rtlCol="0" anchor="t" anchorCtr="0" compatLnSpc="1">
            <a:prstTxWarp prst="textNoShape">
              <a:avLst/>
            </a:prstTxWarp>
            <a:noAutofit/>
          </a:bodyPr>
          <a:lstStyle/>
          <a:p>
            <a:pPr marL="0" marR="0" indent="0" algn="l" defTabSz="862013"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latin typeface="Arial" charset="0"/>
            </a:endParaRPr>
          </a:p>
        </p:txBody>
      </p:sp>
      <p:sp>
        <p:nvSpPr>
          <p:cNvPr id="86" name="Diamond 85"/>
          <p:cNvSpPr/>
          <p:nvPr/>
        </p:nvSpPr>
        <p:spPr bwMode="auto">
          <a:xfrm>
            <a:off x="7162800" y="5209401"/>
            <a:ext cx="228600" cy="228600"/>
          </a:xfrm>
          <a:prstGeom prst="diamond">
            <a:avLst/>
          </a:prstGeom>
          <a:solidFill>
            <a:srgbClr val="FFEFBA"/>
          </a:solidFill>
          <a:ln w="9525" cap="flat" cmpd="sng" algn="ctr">
            <a:solidFill>
              <a:schemeClr val="tx1"/>
            </a:solidFill>
            <a:prstDash val="solid"/>
            <a:round/>
            <a:headEnd type="none" w="med" len="med"/>
            <a:tailEnd type="none" w="med" len="med"/>
          </a:ln>
          <a:effectLst/>
        </p:spPr>
        <p:txBody>
          <a:bodyPr vert="horz" wrap="square" lIns="86210" tIns="43105" rIns="86210" bIns="43105" numCol="1" rtlCol="0" anchor="t" anchorCtr="0" compatLnSpc="1">
            <a:prstTxWarp prst="textNoShape">
              <a:avLst/>
            </a:prstTxWarp>
            <a:noAutofit/>
          </a:bodyPr>
          <a:lstStyle/>
          <a:p>
            <a:pPr marL="0" marR="0" indent="0" algn="l" defTabSz="862013"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latin typeface="Arial" charset="0"/>
            </a:endParaRPr>
          </a:p>
        </p:txBody>
      </p:sp>
      <p:sp>
        <p:nvSpPr>
          <p:cNvPr id="88" name="Diamond 87"/>
          <p:cNvSpPr/>
          <p:nvPr/>
        </p:nvSpPr>
        <p:spPr bwMode="auto">
          <a:xfrm>
            <a:off x="4543780" y="4301489"/>
            <a:ext cx="228600" cy="228600"/>
          </a:xfrm>
          <a:prstGeom prst="diamond">
            <a:avLst/>
          </a:prstGeom>
          <a:solidFill>
            <a:srgbClr val="FFEFBA"/>
          </a:solidFill>
          <a:ln w="9525" cap="flat" cmpd="sng" algn="ctr">
            <a:solidFill>
              <a:schemeClr val="tx1"/>
            </a:solidFill>
            <a:prstDash val="solid"/>
            <a:round/>
            <a:headEnd type="none" w="med" len="med"/>
            <a:tailEnd type="none" w="med" len="med"/>
          </a:ln>
          <a:effectLst/>
        </p:spPr>
        <p:txBody>
          <a:bodyPr vert="horz" wrap="square" lIns="86210" tIns="43105" rIns="86210" bIns="43105" numCol="1" rtlCol="0" anchor="t" anchorCtr="0" compatLnSpc="1">
            <a:prstTxWarp prst="textNoShape">
              <a:avLst/>
            </a:prstTxWarp>
            <a:noAutofit/>
          </a:bodyPr>
          <a:lstStyle/>
          <a:p>
            <a:pPr marL="0" marR="0" indent="0" algn="l" defTabSz="862013"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latin typeface="Arial" charset="0"/>
            </a:endParaRPr>
          </a:p>
        </p:txBody>
      </p:sp>
      <p:cxnSp>
        <p:nvCxnSpPr>
          <p:cNvPr id="100" name="Straight Connector 99"/>
          <p:cNvCxnSpPr/>
          <p:nvPr/>
        </p:nvCxnSpPr>
        <p:spPr bwMode="auto">
          <a:xfrm flipH="1">
            <a:off x="4648200" y="2133600"/>
            <a:ext cx="14297" cy="2102335"/>
          </a:xfrm>
          <a:prstGeom prst="line">
            <a:avLst/>
          </a:prstGeom>
          <a:solidFill>
            <a:schemeClr val="accent1"/>
          </a:solidFill>
          <a:ln w="9525" cap="flat" cmpd="sng" algn="ctr">
            <a:solidFill>
              <a:schemeClr val="tx1"/>
            </a:solidFill>
            <a:prstDash val="dash"/>
            <a:round/>
            <a:headEnd type="none" w="med" len="med"/>
            <a:tailEnd type="none" w="med" len="med"/>
          </a:ln>
          <a:effectLst/>
        </p:spPr>
      </p:cxnSp>
      <p:sp>
        <p:nvSpPr>
          <p:cNvPr id="101" name="TextBox 100"/>
          <p:cNvSpPr txBox="1"/>
          <p:nvPr/>
        </p:nvSpPr>
        <p:spPr>
          <a:xfrm>
            <a:off x="1828800" y="4253090"/>
            <a:ext cx="2750255" cy="276999"/>
          </a:xfrm>
          <a:prstGeom prst="rect">
            <a:avLst/>
          </a:prstGeom>
          <a:noFill/>
        </p:spPr>
        <p:txBody>
          <a:bodyPr wrap="square" rtlCol="0">
            <a:spAutoFit/>
          </a:bodyPr>
          <a:lstStyle/>
          <a:p>
            <a:pPr algn="r"/>
            <a:r>
              <a:rPr lang="en-US" sz="1200" i="1" dirty="0" smtClean="0"/>
              <a:t>First update to bad pixel map in flight </a:t>
            </a:r>
            <a:endParaRPr lang="en-US" sz="1200" i="1" dirty="0"/>
          </a:p>
        </p:txBody>
      </p:sp>
      <p:sp>
        <p:nvSpPr>
          <p:cNvPr id="102" name="Right Arrow 101"/>
          <p:cNvSpPr/>
          <p:nvPr/>
        </p:nvSpPr>
        <p:spPr bwMode="auto">
          <a:xfrm>
            <a:off x="2932176" y="3429000"/>
            <a:ext cx="5837879" cy="457200"/>
          </a:xfrm>
          <a:prstGeom prst="rightArrow">
            <a:avLst/>
          </a:prstGeom>
          <a:solidFill>
            <a:schemeClr val="accent5">
              <a:lumMod val="40000"/>
              <a:lumOff val="60000"/>
            </a:schemeClr>
          </a:solidFill>
          <a:ln w="9525" cap="flat" cmpd="sng" algn="ctr">
            <a:solidFill>
              <a:schemeClr val="tx1"/>
            </a:solidFill>
            <a:prstDash val="solid"/>
            <a:round/>
            <a:headEnd type="none" w="med" len="med"/>
            <a:tailEnd type="none" w="med" len="med"/>
          </a:ln>
          <a:effectLst/>
        </p:spPr>
        <p:txBody>
          <a:bodyPr vert="horz" wrap="square" lIns="86210" tIns="43105" rIns="86210" bIns="43105" numCol="1" rtlCol="0" anchor="t" anchorCtr="0" compatLnSpc="1">
            <a:prstTxWarp prst="textNoShape">
              <a:avLst/>
            </a:prstTxWarp>
            <a:noAutofit/>
          </a:bodyPr>
          <a:lstStyle/>
          <a:p>
            <a:pPr marL="0" marR="0" indent="0" algn="l" defTabSz="862013"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latin typeface="Arial" charset="0"/>
            </a:endParaRPr>
          </a:p>
        </p:txBody>
      </p:sp>
      <p:sp>
        <p:nvSpPr>
          <p:cNvPr id="103" name="TextBox 102"/>
          <p:cNvSpPr txBox="1"/>
          <p:nvPr/>
        </p:nvSpPr>
        <p:spPr>
          <a:xfrm>
            <a:off x="2915360" y="3509278"/>
            <a:ext cx="4123306" cy="276999"/>
          </a:xfrm>
          <a:prstGeom prst="rect">
            <a:avLst/>
          </a:prstGeom>
          <a:noFill/>
        </p:spPr>
        <p:txBody>
          <a:bodyPr wrap="none" rtlCol="0">
            <a:noAutofit/>
          </a:bodyPr>
          <a:lstStyle/>
          <a:p>
            <a:r>
              <a:rPr lang="en-US" sz="1200" i="1" dirty="0" smtClean="0"/>
              <a:t>Nominal data collection (i.e. 16 days nadir / 16 days glint)</a:t>
            </a:r>
            <a:endParaRPr lang="en-US" sz="1200" i="1" dirty="0"/>
          </a:p>
        </p:txBody>
      </p:sp>
      <p:sp>
        <p:nvSpPr>
          <p:cNvPr id="104" name="TextBox 103"/>
          <p:cNvSpPr txBox="1"/>
          <p:nvPr/>
        </p:nvSpPr>
        <p:spPr>
          <a:xfrm>
            <a:off x="2887044" y="3075801"/>
            <a:ext cx="2716481" cy="276999"/>
          </a:xfrm>
          <a:prstGeom prst="rect">
            <a:avLst/>
          </a:prstGeom>
          <a:solidFill>
            <a:srgbClr val="FFFFFF"/>
          </a:solidFill>
        </p:spPr>
        <p:txBody>
          <a:bodyPr wrap="none" rtlCol="0">
            <a:noAutofit/>
          </a:bodyPr>
          <a:lstStyle/>
          <a:p>
            <a:r>
              <a:rPr lang="en-US" sz="1200" i="1" dirty="0" smtClean="0"/>
              <a:t>Operational Orbit Engineering Checkout</a:t>
            </a:r>
            <a:endParaRPr lang="en-US" sz="1200" i="1" dirty="0"/>
          </a:p>
        </p:txBody>
      </p:sp>
      <p:sp>
        <p:nvSpPr>
          <p:cNvPr id="105" name="Rectangle 104"/>
          <p:cNvSpPr/>
          <p:nvPr/>
        </p:nvSpPr>
        <p:spPr bwMode="auto">
          <a:xfrm>
            <a:off x="2405094" y="3097920"/>
            <a:ext cx="524703" cy="228600"/>
          </a:xfrm>
          <a:prstGeom prst="rect">
            <a:avLst/>
          </a:prstGeom>
          <a:solidFill>
            <a:schemeClr val="accent6">
              <a:lumMod val="20000"/>
              <a:lumOff val="80000"/>
            </a:schemeClr>
          </a:solidFill>
          <a:ln w="9525" cap="flat" cmpd="sng" algn="ctr">
            <a:solidFill>
              <a:schemeClr val="tx1"/>
            </a:solidFill>
            <a:prstDash val="solid"/>
            <a:round/>
            <a:headEnd type="none" w="med" len="med"/>
            <a:tailEnd type="none" w="med" len="med"/>
          </a:ln>
          <a:effectLst/>
        </p:spPr>
        <p:txBody>
          <a:bodyPr vert="horz" wrap="square" lIns="86210" tIns="43105" rIns="86210" bIns="43105" numCol="1" rtlCol="0" anchor="t" anchorCtr="0" compatLnSpc="1">
            <a:prstTxWarp prst="textNoShape">
              <a:avLst/>
            </a:prstTxWarp>
            <a:noAutofit/>
          </a:bodyPr>
          <a:lstStyle/>
          <a:p>
            <a:pPr marL="0" marR="0" indent="0" algn="l" defTabSz="862013"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latin typeface="Arial" charset="0"/>
            </a:endParaRPr>
          </a:p>
        </p:txBody>
      </p:sp>
    </p:spTree>
    <p:extLst>
      <p:ext uri="{BB962C8B-B14F-4D97-AF65-F5344CB8AC3E}">
        <p14:creationId xmlns:p14="http://schemas.microsoft.com/office/powerpoint/2010/main" val="668690529"/>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1182692" y="76200"/>
            <a:ext cx="6818313" cy="750887"/>
          </a:xfrm>
        </p:spPr>
        <p:txBody>
          <a:bodyPr/>
          <a:lstStyle/>
          <a:p>
            <a:r>
              <a:rPr lang="en-US" dirty="0" smtClean="0">
                <a:solidFill>
                  <a:srgbClr val="FFFF00"/>
                </a:solidFill>
                <a:effectLst>
                  <a:outerShdw blurRad="38100" dist="38100" dir="2700000" algn="tl">
                    <a:srgbClr val="000000">
                      <a:alpha val="43137"/>
                    </a:srgbClr>
                  </a:outerShdw>
                </a:effectLst>
              </a:rPr>
              <a:t>Inserting Into the A-Train</a:t>
            </a:r>
            <a:endParaRPr lang="en-US" dirty="0">
              <a:solidFill>
                <a:srgbClr val="FFFF00"/>
              </a:solidFill>
              <a:effectLst>
                <a:outerShdw blurRad="38100" dist="38100" dir="2700000" algn="tl">
                  <a:srgbClr val="000000">
                    <a:alpha val="43137"/>
                  </a:srgbClr>
                </a:outerShdw>
              </a:effectLst>
            </a:endParaRPr>
          </a:p>
        </p:txBody>
      </p:sp>
      <p:pic>
        <p:nvPicPr>
          <p:cNvPr id="3074" name="Picture 2" descr="C:\Users\dcrisp\Documents\dcrisp\OCO\Images-OCO\A-Train\A-Train_with_labels_20111019.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p:blipFill>
        <p:spPr bwMode="auto">
          <a:xfrm>
            <a:off x="26537" y="1019628"/>
            <a:ext cx="9041269" cy="5297004"/>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p:cNvSpPr txBox="1"/>
          <p:nvPr/>
        </p:nvSpPr>
        <p:spPr>
          <a:xfrm>
            <a:off x="566812" y="5334001"/>
            <a:ext cx="8043788" cy="923328"/>
          </a:xfrm>
          <a:prstGeom prst="rect">
            <a:avLst/>
          </a:prstGeom>
          <a:solidFill>
            <a:schemeClr val="accent2"/>
          </a:solidFill>
        </p:spPr>
        <p:txBody>
          <a:bodyPr wrap="square" lIns="91439" tIns="45719" rIns="91439" bIns="45719" rtlCol="0">
            <a:spAutoFit/>
          </a:bodyPr>
          <a:lstStyle/>
          <a:p>
            <a:r>
              <a:rPr lang="en-US" dirty="0" smtClean="0">
                <a:solidFill>
                  <a:srgbClr val="FFFF00"/>
                </a:solidFill>
              </a:rPr>
              <a:t>OCO-2 will fly at the head of the 705-km Afternoon Constellation (A-Train), but has changed it flight path to share the ground track with CloudSat and CALIPSO, which is 217 km East of the AQUA (WRS-2 Standard) track.  </a:t>
            </a:r>
            <a:endParaRPr lang="en-US" dirty="0">
              <a:solidFill>
                <a:srgbClr val="FFFF00"/>
              </a:solidFill>
            </a:endParaRPr>
          </a:p>
        </p:txBody>
      </p:sp>
    </p:spTree>
    <p:extLst>
      <p:ext uri="{BB962C8B-B14F-4D97-AF65-F5344CB8AC3E}">
        <p14:creationId xmlns:p14="http://schemas.microsoft.com/office/powerpoint/2010/main" val="33394811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82691" y="76200"/>
            <a:ext cx="6818313" cy="750887"/>
          </a:xfrm>
        </p:spPr>
        <p:txBody>
          <a:bodyPr/>
          <a:lstStyle/>
          <a:p>
            <a:r>
              <a:rPr lang="en-US" dirty="0" smtClean="0">
                <a:solidFill>
                  <a:srgbClr val="FFFF00"/>
                </a:solidFill>
                <a:effectLst>
                  <a:outerShdw blurRad="38100" dist="38100" dir="2700000" algn="tl">
                    <a:srgbClr val="000000">
                      <a:alpha val="43137"/>
                    </a:srgbClr>
                  </a:outerShdw>
                </a:effectLst>
              </a:rPr>
              <a:t>On-orbit </a:t>
            </a:r>
            <a:r>
              <a:rPr lang="en-US" dirty="0">
                <a:solidFill>
                  <a:srgbClr val="FFFF00"/>
                </a:solidFill>
                <a:effectLst>
                  <a:outerShdw blurRad="38100" dist="38100" dir="2700000" algn="tl">
                    <a:srgbClr val="000000">
                      <a:alpha val="43137"/>
                    </a:srgbClr>
                  </a:outerShdw>
                </a:effectLst>
              </a:rPr>
              <a:t>Calibration </a:t>
            </a:r>
            <a:r>
              <a:rPr lang="en-US" dirty="0" smtClean="0">
                <a:solidFill>
                  <a:srgbClr val="FFFF00"/>
                </a:solidFill>
                <a:effectLst>
                  <a:outerShdw blurRad="38100" dist="38100" dir="2700000" algn="tl">
                    <a:srgbClr val="000000">
                      <a:alpha val="43137"/>
                    </a:srgbClr>
                  </a:outerShdw>
                </a:effectLst>
              </a:rPr>
              <a:t>Operations</a:t>
            </a:r>
            <a:endParaRPr lang="en-US" dirty="0">
              <a:solidFill>
                <a:srgbClr val="FFFF00"/>
              </a:solidFill>
              <a:effectLst>
                <a:outerShdw blurRad="38100" dist="38100" dir="2700000" algn="tl">
                  <a:srgbClr val="000000">
                    <a:alpha val="43137"/>
                  </a:srgbClr>
                </a:outerShdw>
              </a:effectLst>
            </a:endParaRPr>
          </a:p>
        </p:txBody>
      </p:sp>
      <p:sp>
        <p:nvSpPr>
          <p:cNvPr id="25" name="Content Placeholder 2"/>
          <p:cNvSpPr txBox="1">
            <a:spLocks/>
          </p:cNvSpPr>
          <p:nvPr/>
        </p:nvSpPr>
        <p:spPr>
          <a:xfrm>
            <a:off x="152400" y="914400"/>
            <a:ext cx="4964400" cy="5486400"/>
          </a:xfrm>
          <a:prstGeom prst="rect">
            <a:avLst/>
          </a:prstGeom>
        </p:spPr>
        <p:txBody>
          <a:bodyPr/>
          <a:lstStyle>
            <a:lvl1pPr marL="342809" indent="-342809" algn="l" rtl="0" eaLnBrk="0" fontAlgn="base" hangingPunct="0">
              <a:spcBef>
                <a:spcPct val="20000"/>
              </a:spcBef>
              <a:spcAft>
                <a:spcPct val="0"/>
              </a:spcAft>
              <a:buChar char="•"/>
              <a:defRPr sz="2000">
                <a:solidFill>
                  <a:schemeClr val="tx1"/>
                </a:solidFill>
                <a:latin typeface="+mn-lt"/>
                <a:ea typeface="ＭＳ Ｐゴシック" pitchFamily="-65" charset="-128"/>
                <a:cs typeface="ＭＳ Ｐゴシック" pitchFamily="-65" charset="-128"/>
              </a:defRPr>
            </a:lvl1pPr>
            <a:lvl2pPr marL="742753" indent="-285674" algn="l" rtl="0" eaLnBrk="0" fontAlgn="base" hangingPunct="0">
              <a:spcBef>
                <a:spcPct val="20000"/>
              </a:spcBef>
              <a:spcAft>
                <a:spcPct val="0"/>
              </a:spcAft>
              <a:buChar char="–"/>
              <a:defRPr>
                <a:solidFill>
                  <a:schemeClr val="tx1"/>
                </a:solidFill>
                <a:latin typeface="+mn-lt"/>
                <a:ea typeface="ＭＳ Ｐゴシック" pitchFamily="-111" charset="-128"/>
              </a:defRPr>
            </a:lvl2pPr>
            <a:lvl3pPr marL="1142696" indent="-228540" algn="l" rtl="0" eaLnBrk="0" fontAlgn="base" hangingPunct="0">
              <a:spcBef>
                <a:spcPct val="20000"/>
              </a:spcBef>
              <a:spcAft>
                <a:spcPct val="0"/>
              </a:spcAft>
              <a:buChar char="•"/>
              <a:defRPr>
                <a:solidFill>
                  <a:schemeClr val="tx1"/>
                </a:solidFill>
                <a:latin typeface="+mn-lt"/>
                <a:ea typeface="ＭＳ Ｐゴシック" pitchFamily="-111" charset="-128"/>
              </a:defRPr>
            </a:lvl3pPr>
            <a:lvl4pPr marL="1599776" indent="-228540" algn="l" rtl="0" eaLnBrk="0" fontAlgn="base" hangingPunct="0">
              <a:spcBef>
                <a:spcPct val="20000"/>
              </a:spcBef>
              <a:spcAft>
                <a:spcPct val="0"/>
              </a:spcAft>
              <a:buChar char="–"/>
              <a:defRPr>
                <a:solidFill>
                  <a:schemeClr val="tx1"/>
                </a:solidFill>
                <a:latin typeface="+mn-lt"/>
                <a:ea typeface="ＭＳ Ｐゴシック" pitchFamily="-111" charset="-128"/>
              </a:defRPr>
            </a:lvl4pPr>
            <a:lvl5pPr marL="2056853" indent="-228540" algn="l" rtl="0" eaLnBrk="0" fontAlgn="base" hangingPunct="0">
              <a:spcBef>
                <a:spcPct val="20000"/>
              </a:spcBef>
              <a:spcAft>
                <a:spcPct val="0"/>
              </a:spcAft>
              <a:buChar char="»"/>
              <a:defRPr>
                <a:solidFill>
                  <a:schemeClr val="tx1"/>
                </a:solidFill>
                <a:latin typeface="+mn-lt"/>
                <a:ea typeface="ＭＳ Ｐゴシック" pitchFamily="-111" charset="-128"/>
              </a:defRPr>
            </a:lvl5pPr>
            <a:lvl6pPr marL="2513933" indent="-228540" algn="l" rtl="0" fontAlgn="base">
              <a:spcBef>
                <a:spcPct val="20000"/>
              </a:spcBef>
              <a:spcAft>
                <a:spcPct val="0"/>
              </a:spcAft>
              <a:buChar char="»"/>
              <a:defRPr>
                <a:solidFill>
                  <a:schemeClr val="tx1"/>
                </a:solidFill>
                <a:latin typeface="+mn-lt"/>
              </a:defRPr>
            </a:lvl6pPr>
            <a:lvl7pPr marL="2971012" indent="-228540" algn="l" rtl="0" fontAlgn="base">
              <a:spcBef>
                <a:spcPct val="20000"/>
              </a:spcBef>
              <a:spcAft>
                <a:spcPct val="0"/>
              </a:spcAft>
              <a:buChar char="»"/>
              <a:defRPr>
                <a:solidFill>
                  <a:schemeClr val="tx1"/>
                </a:solidFill>
                <a:latin typeface="+mn-lt"/>
              </a:defRPr>
            </a:lvl7pPr>
            <a:lvl8pPr marL="3428088" indent="-228540" algn="l" rtl="0" fontAlgn="base">
              <a:spcBef>
                <a:spcPct val="20000"/>
              </a:spcBef>
              <a:spcAft>
                <a:spcPct val="0"/>
              </a:spcAft>
              <a:buChar char="»"/>
              <a:defRPr>
                <a:solidFill>
                  <a:schemeClr val="tx1"/>
                </a:solidFill>
                <a:latin typeface="+mn-lt"/>
              </a:defRPr>
            </a:lvl8pPr>
            <a:lvl9pPr marL="3885169" indent="-228540" algn="l" rtl="0" fontAlgn="base">
              <a:spcBef>
                <a:spcPct val="20000"/>
              </a:spcBef>
              <a:spcAft>
                <a:spcPct val="0"/>
              </a:spcAft>
              <a:buChar char="»"/>
              <a:defRPr>
                <a:solidFill>
                  <a:schemeClr val="tx1"/>
                </a:solidFill>
                <a:latin typeface="+mn-lt"/>
              </a:defRPr>
            </a:lvl9pPr>
          </a:lstStyle>
          <a:p>
            <a:pPr marL="0" indent="0">
              <a:buNone/>
            </a:pPr>
            <a:r>
              <a:rPr lang="en-US" b="1" dirty="0" smtClean="0">
                <a:solidFill>
                  <a:srgbClr val="FFFF00"/>
                </a:solidFill>
                <a:effectLst>
                  <a:outerShdw blurRad="38100" dist="38100" dir="2700000" algn="tl">
                    <a:srgbClr val="000000">
                      <a:alpha val="43137"/>
                    </a:srgbClr>
                  </a:outerShdw>
                </a:effectLst>
              </a:rPr>
              <a:t>Routine Calibration (every orbit)</a:t>
            </a:r>
          </a:p>
          <a:p>
            <a:r>
              <a:rPr lang="en-US" dirty="0" smtClean="0">
                <a:solidFill>
                  <a:srgbClr val="FFFF00"/>
                </a:solidFill>
                <a:effectLst>
                  <a:outerShdw blurRad="38100" dist="38100" dir="2700000" algn="tl">
                    <a:srgbClr val="000000">
                      <a:alpha val="43137"/>
                    </a:srgbClr>
                  </a:outerShdw>
                </a:effectLst>
              </a:rPr>
              <a:t>Solar Calibration </a:t>
            </a:r>
          </a:p>
          <a:p>
            <a:pPr lvl="1"/>
            <a:r>
              <a:rPr lang="en-US" dirty="0" smtClean="0">
                <a:solidFill>
                  <a:srgbClr val="FFFF00"/>
                </a:solidFill>
                <a:effectLst>
                  <a:outerShdw blurRad="38100" dist="38100" dir="2700000" algn="tl">
                    <a:srgbClr val="000000">
                      <a:alpha val="43137"/>
                    </a:srgbClr>
                  </a:outerShdw>
                </a:effectLst>
              </a:rPr>
              <a:t>Observe sun through a solar diffuser</a:t>
            </a:r>
          </a:p>
          <a:p>
            <a:r>
              <a:rPr lang="en-US" dirty="0" smtClean="0">
                <a:solidFill>
                  <a:srgbClr val="FFFF00"/>
                </a:solidFill>
                <a:effectLst>
                  <a:outerShdw blurRad="38100" dist="38100" dir="2700000" algn="tl">
                    <a:srgbClr val="000000">
                      <a:alpha val="43137"/>
                    </a:srgbClr>
                  </a:outerShdw>
                </a:effectLst>
              </a:rPr>
              <a:t>Lamp Calibration </a:t>
            </a:r>
          </a:p>
          <a:p>
            <a:pPr lvl="1"/>
            <a:r>
              <a:rPr lang="en-US" dirty="0" smtClean="0">
                <a:solidFill>
                  <a:srgbClr val="FFFF00"/>
                </a:solidFill>
                <a:effectLst>
                  <a:outerShdw blurRad="38100" dist="38100" dir="2700000" algn="tl">
                    <a:srgbClr val="000000">
                      <a:alpha val="43137"/>
                    </a:srgbClr>
                  </a:outerShdw>
                </a:effectLst>
              </a:rPr>
              <a:t>Observe illuminated diffuse target</a:t>
            </a:r>
          </a:p>
          <a:p>
            <a:r>
              <a:rPr lang="en-US" dirty="0" smtClean="0">
                <a:solidFill>
                  <a:srgbClr val="FFFF00"/>
                </a:solidFill>
                <a:effectLst>
                  <a:outerShdw blurRad="38100" dist="38100" dir="2700000" algn="tl">
                    <a:srgbClr val="000000">
                      <a:alpha val="43137"/>
                    </a:srgbClr>
                  </a:outerShdw>
                </a:effectLst>
              </a:rPr>
              <a:t>Dark/Bias calibration: Lamps off</a:t>
            </a:r>
          </a:p>
          <a:p>
            <a:pPr marL="0" indent="0">
              <a:buNone/>
            </a:pPr>
            <a:endParaRPr lang="en-US" sz="1000" dirty="0" smtClean="0">
              <a:solidFill>
                <a:srgbClr val="FFFF00"/>
              </a:solidFill>
              <a:effectLst>
                <a:outerShdw blurRad="38100" dist="38100" dir="2700000" algn="tl">
                  <a:srgbClr val="000000">
                    <a:alpha val="43137"/>
                  </a:srgbClr>
                </a:outerShdw>
              </a:effectLst>
            </a:endParaRPr>
          </a:p>
          <a:p>
            <a:pPr marL="0" indent="0">
              <a:buNone/>
            </a:pPr>
            <a:r>
              <a:rPr lang="en-US" b="1" dirty="0" smtClean="0">
                <a:solidFill>
                  <a:srgbClr val="FFFF00"/>
                </a:solidFill>
                <a:effectLst>
                  <a:outerShdw blurRad="38100" dist="38100" dir="2700000" algn="tl">
                    <a:srgbClr val="000000">
                      <a:alpha val="43137"/>
                    </a:srgbClr>
                  </a:outerShdw>
                </a:effectLst>
              </a:rPr>
              <a:t>Special Calibration Activities</a:t>
            </a:r>
          </a:p>
          <a:p>
            <a:r>
              <a:rPr lang="en-US" dirty="0" smtClean="0">
                <a:solidFill>
                  <a:srgbClr val="FFFF00"/>
                </a:solidFill>
                <a:effectLst>
                  <a:outerShdw blurRad="38100" dist="38100" dir="2700000" algn="tl">
                    <a:srgbClr val="000000">
                      <a:alpha val="43137"/>
                    </a:srgbClr>
                  </a:outerShdw>
                </a:effectLst>
              </a:rPr>
              <a:t>Solar </a:t>
            </a:r>
            <a:r>
              <a:rPr lang="en-US" dirty="0">
                <a:solidFill>
                  <a:srgbClr val="FFFF00"/>
                </a:solidFill>
                <a:effectLst>
                  <a:outerShdw blurRad="38100" dist="38100" dir="2700000" algn="tl">
                    <a:srgbClr val="000000">
                      <a:alpha val="43137"/>
                    </a:srgbClr>
                  </a:outerShdw>
                </a:effectLst>
              </a:rPr>
              <a:t>D</a:t>
            </a:r>
            <a:r>
              <a:rPr lang="en-US" dirty="0" smtClean="0">
                <a:solidFill>
                  <a:srgbClr val="FFFF00"/>
                </a:solidFill>
                <a:effectLst>
                  <a:outerShdw blurRad="38100" dist="38100" dir="2700000" algn="tl">
                    <a:srgbClr val="000000">
                      <a:alpha val="43137"/>
                    </a:srgbClr>
                  </a:outerShdw>
                </a:effectLst>
              </a:rPr>
              <a:t>oppler calibration (semi-annual)</a:t>
            </a:r>
            <a:endParaRPr lang="en-US" dirty="0">
              <a:solidFill>
                <a:srgbClr val="FFFF00"/>
              </a:solidFill>
              <a:effectLst>
                <a:outerShdw blurRad="38100" dist="38100" dir="2700000" algn="tl">
                  <a:srgbClr val="000000">
                    <a:alpha val="43137"/>
                  </a:srgbClr>
                </a:outerShdw>
              </a:effectLst>
            </a:endParaRPr>
          </a:p>
          <a:p>
            <a:pPr lvl="1"/>
            <a:r>
              <a:rPr lang="en-US" dirty="0" smtClean="0">
                <a:solidFill>
                  <a:srgbClr val="FFFF00"/>
                </a:solidFill>
                <a:effectLst>
                  <a:outerShdw blurRad="38100" dist="38100" dir="2700000" algn="tl">
                    <a:srgbClr val="000000">
                      <a:alpha val="43137"/>
                    </a:srgbClr>
                  </a:outerShdw>
                </a:effectLst>
              </a:rPr>
              <a:t>Observe sun through entire daylight orbit to calibrate </a:t>
            </a:r>
            <a:r>
              <a:rPr lang="en-US" dirty="0" err="1" smtClean="0">
                <a:solidFill>
                  <a:srgbClr val="FFFF00"/>
                </a:solidFill>
                <a:effectLst>
                  <a:outerShdw blurRad="38100" dist="38100" dir="2700000" algn="tl">
                    <a:srgbClr val="000000">
                      <a:alpha val="43137"/>
                    </a:srgbClr>
                  </a:outerShdw>
                </a:effectLst>
              </a:rPr>
              <a:t>ILS</a:t>
            </a:r>
            <a:endParaRPr lang="en-US" dirty="0" smtClean="0">
              <a:solidFill>
                <a:srgbClr val="FFFF00"/>
              </a:solidFill>
              <a:effectLst>
                <a:outerShdw blurRad="38100" dist="38100" dir="2700000" algn="tl">
                  <a:srgbClr val="000000">
                    <a:alpha val="43137"/>
                  </a:srgbClr>
                </a:outerShdw>
              </a:effectLst>
            </a:endParaRPr>
          </a:p>
          <a:p>
            <a:r>
              <a:rPr lang="en-US" dirty="0" smtClean="0">
                <a:solidFill>
                  <a:srgbClr val="FFFF00"/>
                </a:solidFill>
                <a:effectLst>
                  <a:outerShdw blurRad="38100" dist="38100" dir="2700000" algn="tl">
                    <a:srgbClr val="000000">
                      <a:alpha val="43137"/>
                    </a:srgbClr>
                  </a:outerShdw>
                </a:effectLst>
              </a:rPr>
              <a:t>Lunar calibration required for absolute and relative pointing (monthly)</a:t>
            </a:r>
          </a:p>
          <a:p>
            <a:pPr lvl="1"/>
            <a:r>
              <a:rPr lang="en-US" dirty="0" smtClean="0">
                <a:solidFill>
                  <a:srgbClr val="FFFF00"/>
                </a:solidFill>
                <a:effectLst>
                  <a:outerShdw blurRad="38100" dist="38100" dir="2700000" algn="tl">
                    <a:srgbClr val="000000">
                      <a:alpha val="43137"/>
                    </a:srgbClr>
                  </a:outerShdw>
                </a:effectLst>
              </a:rPr>
              <a:t>Verifies instrument-star tracker alignment</a:t>
            </a:r>
          </a:p>
          <a:p>
            <a:pPr lvl="1"/>
            <a:r>
              <a:rPr lang="en-US" dirty="0" smtClean="0">
                <a:solidFill>
                  <a:srgbClr val="FFFF00"/>
                </a:solidFill>
                <a:effectLst>
                  <a:outerShdw blurRad="38100" dist="38100" dir="2700000" algn="tl">
                    <a:srgbClr val="000000">
                      <a:alpha val="43137"/>
                    </a:srgbClr>
                  </a:outerShdw>
                </a:effectLst>
              </a:rPr>
              <a:t>Radiometric calibration check</a:t>
            </a:r>
          </a:p>
        </p:txBody>
      </p:sp>
      <p:grpSp>
        <p:nvGrpSpPr>
          <p:cNvPr id="9" name="Group 8"/>
          <p:cNvGrpSpPr/>
          <p:nvPr/>
        </p:nvGrpSpPr>
        <p:grpSpPr>
          <a:xfrm>
            <a:off x="5105400" y="3816350"/>
            <a:ext cx="3962400" cy="2508250"/>
            <a:chOff x="5105400" y="3816350"/>
            <a:chExt cx="3962400" cy="2508250"/>
          </a:xfrm>
        </p:grpSpPr>
        <p:grpSp>
          <p:nvGrpSpPr>
            <p:cNvPr id="6" name="Group 5"/>
            <p:cNvGrpSpPr/>
            <p:nvPr/>
          </p:nvGrpSpPr>
          <p:grpSpPr>
            <a:xfrm>
              <a:off x="5105400" y="3816350"/>
              <a:ext cx="3962400" cy="2508250"/>
              <a:chOff x="5105400" y="3816350"/>
              <a:chExt cx="3962400" cy="2508250"/>
            </a:xfrm>
          </p:grpSpPr>
          <p:sp>
            <p:nvSpPr>
              <p:cNvPr id="4" name="Rectangle 3"/>
              <p:cNvSpPr/>
              <p:nvPr/>
            </p:nvSpPr>
            <p:spPr>
              <a:xfrm>
                <a:off x="5105400" y="3816350"/>
                <a:ext cx="3962400" cy="250825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AutoShape 3"/>
              <p:cNvSpPr>
                <a:spLocks noChangeAspect="1" noChangeArrowheads="1" noTextEdit="1"/>
              </p:cNvSpPr>
              <p:nvPr/>
            </p:nvSpPr>
            <p:spPr bwMode="auto">
              <a:xfrm>
                <a:off x="5969459" y="3962400"/>
                <a:ext cx="2125485" cy="22860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29" name="Freeform 5"/>
              <p:cNvSpPr>
                <a:spLocks noEditPoints="1"/>
              </p:cNvSpPr>
              <p:nvPr/>
            </p:nvSpPr>
            <p:spPr bwMode="auto">
              <a:xfrm>
                <a:off x="6218167" y="5018970"/>
                <a:ext cx="1677458" cy="28222"/>
              </a:xfrm>
              <a:custGeom>
                <a:avLst/>
                <a:gdLst/>
                <a:ahLst/>
                <a:cxnLst>
                  <a:cxn ang="0">
                    <a:pos x="2852" y="26"/>
                  </a:cxn>
                  <a:cxn ang="0">
                    <a:pos x="35" y="31"/>
                  </a:cxn>
                  <a:cxn ang="0">
                    <a:pos x="35" y="18"/>
                  </a:cxn>
                  <a:cxn ang="0">
                    <a:pos x="2852" y="15"/>
                  </a:cxn>
                  <a:cxn ang="0">
                    <a:pos x="2852" y="26"/>
                  </a:cxn>
                  <a:cxn ang="0">
                    <a:pos x="47" y="48"/>
                  </a:cxn>
                  <a:cxn ang="0">
                    <a:pos x="0" y="24"/>
                  </a:cxn>
                  <a:cxn ang="0">
                    <a:pos x="47" y="0"/>
                  </a:cxn>
                  <a:cxn ang="0">
                    <a:pos x="47" y="48"/>
                  </a:cxn>
                </a:cxnLst>
                <a:rect l="0" t="0" r="r" b="b"/>
                <a:pathLst>
                  <a:path w="2852" h="48">
                    <a:moveTo>
                      <a:pt x="2852" y="26"/>
                    </a:moveTo>
                    <a:lnTo>
                      <a:pt x="35" y="31"/>
                    </a:lnTo>
                    <a:lnTo>
                      <a:pt x="35" y="18"/>
                    </a:lnTo>
                    <a:lnTo>
                      <a:pt x="2852" y="15"/>
                    </a:lnTo>
                    <a:lnTo>
                      <a:pt x="2852" y="26"/>
                    </a:lnTo>
                    <a:close/>
                    <a:moveTo>
                      <a:pt x="47" y="48"/>
                    </a:moveTo>
                    <a:lnTo>
                      <a:pt x="0" y="24"/>
                    </a:lnTo>
                    <a:lnTo>
                      <a:pt x="47" y="0"/>
                    </a:lnTo>
                    <a:lnTo>
                      <a:pt x="47" y="48"/>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pic>
            <p:nvPicPr>
              <p:cNvPr id="30" name="Picture 6"/>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837292" y="3962400"/>
                <a:ext cx="633235" cy="2286000"/>
              </a:xfrm>
              <a:prstGeom prst="rect">
                <a:avLst/>
              </a:prstGeom>
              <a:noFill/>
              <a:ln w="9525">
                <a:noFill/>
                <a:miter lim="800000"/>
                <a:headEnd/>
                <a:tailEnd/>
              </a:ln>
            </p:spPr>
          </p:pic>
          <p:pic>
            <p:nvPicPr>
              <p:cNvPr id="31" name="Picture 7"/>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837292" y="3962400"/>
                <a:ext cx="633235" cy="2286000"/>
              </a:xfrm>
              <a:prstGeom prst="rect">
                <a:avLst/>
              </a:prstGeom>
              <a:noFill/>
              <a:ln w="9525">
                <a:noFill/>
                <a:miter lim="800000"/>
                <a:headEnd/>
                <a:tailEnd/>
              </a:ln>
            </p:spPr>
          </p:pic>
          <p:sp>
            <p:nvSpPr>
              <p:cNvPr id="32" name="Rectangle 8"/>
              <p:cNvSpPr>
                <a:spLocks noChangeArrowheads="1"/>
              </p:cNvSpPr>
              <p:nvPr/>
            </p:nvSpPr>
            <p:spPr bwMode="auto">
              <a:xfrm>
                <a:off x="7203619" y="3994150"/>
                <a:ext cx="1152381" cy="170987"/>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000000"/>
                    </a:solidFill>
                    <a:effectLst/>
                    <a:latin typeface="Arial" pitchFamily="34" charset="0"/>
                    <a:cs typeface="Arial" pitchFamily="34" charset="0"/>
                  </a:rPr>
                  <a:t>Star Tracker FOV </a:t>
                </a:r>
                <a:endParaRPr kumimoji="0" lang="en-US" sz="2800" b="0" i="0" u="none" strike="noStrike" cap="none" normalizeH="0" baseline="0" dirty="0" smtClean="0">
                  <a:ln>
                    <a:noFill/>
                  </a:ln>
                  <a:solidFill>
                    <a:schemeClr val="tx1"/>
                  </a:solidFill>
                  <a:effectLst/>
                  <a:latin typeface="Arial" pitchFamily="34" charset="0"/>
                  <a:cs typeface="Arial" pitchFamily="34" charset="0"/>
                </a:endParaRPr>
              </a:p>
            </p:txBody>
          </p:sp>
          <p:sp>
            <p:nvSpPr>
              <p:cNvPr id="33" name="Rectangle 11"/>
              <p:cNvSpPr>
                <a:spLocks noChangeArrowheads="1"/>
              </p:cNvSpPr>
              <p:nvPr/>
            </p:nvSpPr>
            <p:spPr bwMode="auto">
              <a:xfrm>
                <a:off x="6233546" y="5093163"/>
                <a:ext cx="602729" cy="307777"/>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000000"/>
                    </a:solidFill>
                    <a:effectLst/>
                    <a:latin typeface="Arial" pitchFamily="34" charset="0"/>
                    <a:cs typeface="Arial" pitchFamily="34" charset="0"/>
                  </a:rPr>
                  <a:t>Instrument</a:t>
                </a:r>
              </a:p>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err="1" smtClean="0">
                    <a:ln>
                      <a:noFill/>
                    </a:ln>
                    <a:solidFill>
                      <a:srgbClr val="000000"/>
                    </a:solidFill>
                    <a:effectLst/>
                    <a:latin typeface="Arial" pitchFamily="34" charset="0"/>
                    <a:cs typeface="Arial" pitchFamily="34" charset="0"/>
                  </a:rPr>
                  <a:t>Boresight</a:t>
                </a:r>
                <a:endParaRPr kumimoji="0" lang="en-US" sz="2800" b="0" i="0" u="none" strike="noStrike" cap="none" normalizeH="0" baseline="0" dirty="0" smtClean="0">
                  <a:ln>
                    <a:noFill/>
                  </a:ln>
                  <a:solidFill>
                    <a:schemeClr val="tx1"/>
                  </a:solidFill>
                  <a:effectLst/>
                  <a:latin typeface="Arial" pitchFamily="34" charset="0"/>
                  <a:cs typeface="Arial" pitchFamily="34" charset="0"/>
                </a:endParaRPr>
              </a:p>
            </p:txBody>
          </p:sp>
          <p:sp>
            <p:nvSpPr>
              <p:cNvPr id="34" name="Freeform 17"/>
              <p:cNvSpPr>
                <a:spLocks/>
              </p:cNvSpPr>
              <p:nvPr/>
            </p:nvSpPr>
            <p:spPr bwMode="auto">
              <a:xfrm>
                <a:off x="7274737" y="4184650"/>
                <a:ext cx="811389" cy="721431"/>
              </a:xfrm>
              <a:custGeom>
                <a:avLst/>
                <a:gdLst/>
                <a:ahLst/>
                <a:cxnLst>
                  <a:cxn ang="0">
                    <a:pos x="0" y="1228"/>
                  </a:cxn>
                  <a:cxn ang="0">
                    <a:pos x="1379" y="283"/>
                  </a:cxn>
                  <a:cxn ang="0">
                    <a:pos x="1147" y="0"/>
                  </a:cxn>
                  <a:cxn ang="0">
                    <a:pos x="0" y="1228"/>
                  </a:cxn>
                </a:cxnLst>
                <a:rect l="0" t="0" r="r" b="b"/>
                <a:pathLst>
                  <a:path w="1379" h="1228">
                    <a:moveTo>
                      <a:pt x="0" y="1228"/>
                    </a:moveTo>
                    <a:lnTo>
                      <a:pt x="1379" y="283"/>
                    </a:lnTo>
                    <a:lnTo>
                      <a:pt x="1147" y="0"/>
                    </a:lnTo>
                    <a:lnTo>
                      <a:pt x="0" y="1228"/>
                    </a:lnTo>
                    <a:close/>
                  </a:path>
                </a:pathLst>
              </a:custGeom>
              <a:solidFill>
                <a:srgbClr val="FFFF66"/>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5" name="Freeform 18"/>
              <p:cNvSpPr>
                <a:spLocks noEditPoints="1"/>
              </p:cNvSpPr>
              <p:nvPr/>
            </p:nvSpPr>
            <p:spPr bwMode="auto">
              <a:xfrm>
                <a:off x="7301195" y="4463344"/>
                <a:ext cx="504472" cy="416278"/>
              </a:xfrm>
              <a:custGeom>
                <a:avLst/>
                <a:gdLst/>
                <a:ahLst/>
                <a:cxnLst>
                  <a:cxn ang="0">
                    <a:pos x="0" y="698"/>
                  </a:cxn>
                  <a:cxn ang="0">
                    <a:pos x="826" y="18"/>
                  </a:cxn>
                  <a:cxn ang="0">
                    <a:pos x="833" y="28"/>
                  </a:cxn>
                  <a:cxn ang="0">
                    <a:pos x="8" y="708"/>
                  </a:cxn>
                  <a:cxn ang="0">
                    <a:pos x="0" y="698"/>
                  </a:cxn>
                  <a:cxn ang="0">
                    <a:pos x="804" y="12"/>
                  </a:cxn>
                  <a:cxn ang="0">
                    <a:pos x="858" y="0"/>
                  </a:cxn>
                  <a:cxn ang="0">
                    <a:pos x="835" y="50"/>
                  </a:cxn>
                  <a:cxn ang="0">
                    <a:pos x="804" y="12"/>
                  </a:cxn>
                </a:cxnLst>
                <a:rect l="0" t="0" r="r" b="b"/>
                <a:pathLst>
                  <a:path w="858" h="708">
                    <a:moveTo>
                      <a:pt x="0" y="698"/>
                    </a:moveTo>
                    <a:lnTo>
                      <a:pt x="826" y="18"/>
                    </a:lnTo>
                    <a:lnTo>
                      <a:pt x="833" y="28"/>
                    </a:lnTo>
                    <a:lnTo>
                      <a:pt x="8" y="708"/>
                    </a:lnTo>
                    <a:lnTo>
                      <a:pt x="0" y="698"/>
                    </a:lnTo>
                    <a:close/>
                    <a:moveTo>
                      <a:pt x="804" y="12"/>
                    </a:moveTo>
                    <a:lnTo>
                      <a:pt x="858" y="0"/>
                    </a:lnTo>
                    <a:lnTo>
                      <a:pt x="835" y="50"/>
                    </a:lnTo>
                    <a:lnTo>
                      <a:pt x="804" y="12"/>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6" name="Rectangle 19"/>
              <p:cNvSpPr>
                <a:spLocks noChangeArrowheads="1"/>
              </p:cNvSpPr>
              <p:nvPr/>
            </p:nvSpPr>
            <p:spPr bwMode="auto">
              <a:xfrm>
                <a:off x="7380570" y="4847872"/>
                <a:ext cx="201083" cy="264583"/>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smtClean="0">
                    <a:ln>
                      <a:noFill/>
                    </a:ln>
                    <a:solidFill>
                      <a:srgbClr val="000000"/>
                    </a:solidFill>
                    <a:effectLst/>
                    <a:latin typeface="Symbol" pitchFamily="18" charset="2"/>
                    <a:cs typeface="Arial" pitchFamily="34" charset="0"/>
                  </a:rPr>
                  <a:t>q</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7" name="Freeform 28"/>
              <p:cNvSpPr>
                <a:spLocks/>
              </p:cNvSpPr>
              <p:nvPr/>
            </p:nvSpPr>
            <p:spPr bwMode="auto">
              <a:xfrm>
                <a:off x="7923848" y="4223456"/>
                <a:ext cx="44097" cy="44098"/>
              </a:xfrm>
              <a:custGeom>
                <a:avLst/>
                <a:gdLst/>
                <a:ahLst/>
                <a:cxnLst>
                  <a:cxn ang="0">
                    <a:pos x="1" y="6"/>
                  </a:cxn>
                  <a:cxn ang="0">
                    <a:pos x="19" y="34"/>
                  </a:cxn>
                  <a:cxn ang="0">
                    <a:pos x="0" y="54"/>
                  </a:cxn>
                  <a:cxn ang="0">
                    <a:pos x="29" y="50"/>
                  </a:cxn>
                  <a:cxn ang="0">
                    <a:pos x="46" y="76"/>
                  </a:cxn>
                  <a:cxn ang="0">
                    <a:pos x="47" y="47"/>
                  </a:cxn>
                  <a:cxn ang="0">
                    <a:pos x="75" y="42"/>
                  </a:cxn>
                  <a:cxn ang="0">
                    <a:pos x="47" y="29"/>
                  </a:cxn>
                  <a:cxn ang="0">
                    <a:pos x="47" y="0"/>
                  </a:cxn>
                  <a:cxn ang="0">
                    <a:pos x="30" y="20"/>
                  </a:cxn>
                  <a:cxn ang="0">
                    <a:pos x="1" y="6"/>
                  </a:cxn>
                </a:cxnLst>
                <a:rect l="0" t="0" r="r" b="b"/>
                <a:pathLst>
                  <a:path w="75" h="76">
                    <a:moveTo>
                      <a:pt x="1" y="6"/>
                    </a:moveTo>
                    <a:lnTo>
                      <a:pt x="19" y="34"/>
                    </a:lnTo>
                    <a:lnTo>
                      <a:pt x="0" y="54"/>
                    </a:lnTo>
                    <a:lnTo>
                      <a:pt x="29" y="50"/>
                    </a:lnTo>
                    <a:lnTo>
                      <a:pt x="46" y="76"/>
                    </a:lnTo>
                    <a:lnTo>
                      <a:pt x="47" y="47"/>
                    </a:lnTo>
                    <a:lnTo>
                      <a:pt x="75" y="42"/>
                    </a:lnTo>
                    <a:lnTo>
                      <a:pt x="47" y="29"/>
                    </a:lnTo>
                    <a:lnTo>
                      <a:pt x="47" y="0"/>
                    </a:lnTo>
                    <a:lnTo>
                      <a:pt x="30" y="20"/>
                    </a:lnTo>
                    <a:lnTo>
                      <a:pt x="1" y="6"/>
                    </a:lnTo>
                    <a:close/>
                  </a:path>
                </a:pathLst>
              </a:custGeom>
              <a:solidFill>
                <a:srgbClr val="CCFFFF"/>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8" name="Freeform 29"/>
              <p:cNvSpPr>
                <a:spLocks/>
              </p:cNvSpPr>
              <p:nvPr/>
            </p:nvSpPr>
            <p:spPr bwMode="auto">
              <a:xfrm>
                <a:off x="7923848" y="4223456"/>
                <a:ext cx="44097" cy="44098"/>
              </a:xfrm>
              <a:custGeom>
                <a:avLst/>
                <a:gdLst/>
                <a:ahLst/>
                <a:cxnLst>
                  <a:cxn ang="0">
                    <a:pos x="1" y="6"/>
                  </a:cxn>
                  <a:cxn ang="0">
                    <a:pos x="19" y="34"/>
                  </a:cxn>
                  <a:cxn ang="0">
                    <a:pos x="0" y="54"/>
                  </a:cxn>
                  <a:cxn ang="0">
                    <a:pos x="29" y="50"/>
                  </a:cxn>
                  <a:cxn ang="0">
                    <a:pos x="46" y="76"/>
                  </a:cxn>
                  <a:cxn ang="0">
                    <a:pos x="47" y="47"/>
                  </a:cxn>
                  <a:cxn ang="0">
                    <a:pos x="75" y="42"/>
                  </a:cxn>
                  <a:cxn ang="0">
                    <a:pos x="47" y="29"/>
                  </a:cxn>
                  <a:cxn ang="0">
                    <a:pos x="47" y="0"/>
                  </a:cxn>
                  <a:cxn ang="0">
                    <a:pos x="30" y="20"/>
                  </a:cxn>
                  <a:cxn ang="0">
                    <a:pos x="1" y="6"/>
                  </a:cxn>
                </a:cxnLst>
                <a:rect l="0" t="0" r="r" b="b"/>
                <a:pathLst>
                  <a:path w="75" h="76">
                    <a:moveTo>
                      <a:pt x="1" y="6"/>
                    </a:moveTo>
                    <a:lnTo>
                      <a:pt x="19" y="34"/>
                    </a:lnTo>
                    <a:lnTo>
                      <a:pt x="0" y="54"/>
                    </a:lnTo>
                    <a:lnTo>
                      <a:pt x="29" y="50"/>
                    </a:lnTo>
                    <a:lnTo>
                      <a:pt x="46" y="76"/>
                    </a:lnTo>
                    <a:lnTo>
                      <a:pt x="47" y="47"/>
                    </a:lnTo>
                    <a:lnTo>
                      <a:pt x="75" y="42"/>
                    </a:lnTo>
                    <a:lnTo>
                      <a:pt x="47" y="29"/>
                    </a:lnTo>
                    <a:lnTo>
                      <a:pt x="47" y="0"/>
                    </a:lnTo>
                    <a:lnTo>
                      <a:pt x="30" y="20"/>
                    </a:lnTo>
                    <a:lnTo>
                      <a:pt x="1" y="6"/>
                    </a:lnTo>
                    <a:close/>
                  </a:path>
                </a:pathLst>
              </a:custGeom>
              <a:noFill/>
              <a:ln w="4">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9" name="Freeform 30"/>
              <p:cNvSpPr>
                <a:spLocks/>
              </p:cNvSpPr>
              <p:nvPr/>
            </p:nvSpPr>
            <p:spPr bwMode="auto">
              <a:xfrm>
                <a:off x="7846237" y="4380442"/>
                <a:ext cx="67028" cy="67028"/>
              </a:xfrm>
              <a:custGeom>
                <a:avLst/>
                <a:gdLst/>
                <a:ahLst/>
                <a:cxnLst>
                  <a:cxn ang="0">
                    <a:pos x="1" y="9"/>
                  </a:cxn>
                  <a:cxn ang="0">
                    <a:pos x="27" y="50"/>
                  </a:cxn>
                  <a:cxn ang="0">
                    <a:pos x="0" y="81"/>
                  </a:cxn>
                  <a:cxn ang="0">
                    <a:pos x="43" y="75"/>
                  </a:cxn>
                  <a:cxn ang="0">
                    <a:pos x="69" y="115"/>
                  </a:cxn>
                  <a:cxn ang="0">
                    <a:pos x="69" y="72"/>
                  </a:cxn>
                  <a:cxn ang="0">
                    <a:pos x="112" y="66"/>
                  </a:cxn>
                  <a:cxn ang="0">
                    <a:pos x="70" y="44"/>
                  </a:cxn>
                  <a:cxn ang="0">
                    <a:pos x="70" y="0"/>
                  </a:cxn>
                  <a:cxn ang="0">
                    <a:pos x="43" y="31"/>
                  </a:cxn>
                  <a:cxn ang="0">
                    <a:pos x="1" y="9"/>
                  </a:cxn>
                </a:cxnLst>
                <a:rect l="0" t="0" r="r" b="b"/>
                <a:pathLst>
                  <a:path w="112" h="115">
                    <a:moveTo>
                      <a:pt x="1" y="9"/>
                    </a:moveTo>
                    <a:lnTo>
                      <a:pt x="27" y="50"/>
                    </a:lnTo>
                    <a:lnTo>
                      <a:pt x="0" y="81"/>
                    </a:lnTo>
                    <a:lnTo>
                      <a:pt x="43" y="75"/>
                    </a:lnTo>
                    <a:lnTo>
                      <a:pt x="69" y="115"/>
                    </a:lnTo>
                    <a:lnTo>
                      <a:pt x="69" y="72"/>
                    </a:lnTo>
                    <a:lnTo>
                      <a:pt x="112" y="66"/>
                    </a:lnTo>
                    <a:lnTo>
                      <a:pt x="70" y="44"/>
                    </a:lnTo>
                    <a:lnTo>
                      <a:pt x="70" y="0"/>
                    </a:lnTo>
                    <a:lnTo>
                      <a:pt x="43" y="31"/>
                    </a:lnTo>
                    <a:lnTo>
                      <a:pt x="1" y="9"/>
                    </a:lnTo>
                    <a:close/>
                  </a:path>
                </a:pathLst>
              </a:custGeom>
              <a:solidFill>
                <a:srgbClr val="FFFF66"/>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40" name="Freeform 31"/>
              <p:cNvSpPr>
                <a:spLocks/>
              </p:cNvSpPr>
              <p:nvPr/>
            </p:nvSpPr>
            <p:spPr bwMode="auto">
              <a:xfrm>
                <a:off x="7846237" y="4380442"/>
                <a:ext cx="67028" cy="67028"/>
              </a:xfrm>
              <a:custGeom>
                <a:avLst/>
                <a:gdLst/>
                <a:ahLst/>
                <a:cxnLst>
                  <a:cxn ang="0">
                    <a:pos x="1" y="9"/>
                  </a:cxn>
                  <a:cxn ang="0">
                    <a:pos x="27" y="50"/>
                  </a:cxn>
                  <a:cxn ang="0">
                    <a:pos x="0" y="81"/>
                  </a:cxn>
                  <a:cxn ang="0">
                    <a:pos x="43" y="75"/>
                  </a:cxn>
                  <a:cxn ang="0">
                    <a:pos x="69" y="115"/>
                  </a:cxn>
                  <a:cxn ang="0">
                    <a:pos x="69" y="72"/>
                  </a:cxn>
                  <a:cxn ang="0">
                    <a:pos x="112" y="66"/>
                  </a:cxn>
                  <a:cxn ang="0">
                    <a:pos x="70" y="44"/>
                  </a:cxn>
                  <a:cxn ang="0">
                    <a:pos x="70" y="0"/>
                  </a:cxn>
                  <a:cxn ang="0">
                    <a:pos x="43" y="31"/>
                  </a:cxn>
                  <a:cxn ang="0">
                    <a:pos x="1" y="9"/>
                  </a:cxn>
                </a:cxnLst>
                <a:rect l="0" t="0" r="r" b="b"/>
                <a:pathLst>
                  <a:path w="112" h="115">
                    <a:moveTo>
                      <a:pt x="1" y="9"/>
                    </a:moveTo>
                    <a:lnTo>
                      <a:pt x="27" y="50"/>
                    </a:lnTo>
                    <a:lnTo>
                      <a:pt x="0" y="81"/>
                    </a:lnTo>
                    <a:lnTo>
                      <a:pt x="43" y="75"/>
                    </a:lnTo>
                    <a:lnTo>
                      <a:pt x="69" y="115"/>
                    </a:lnTo>
                    <a:lnTo>
                      <a:pt x="69" y="72"/>
                    </a:lnTo>
                    <a:lnTo>
                      <a:pt x="112" y="66"/>
                    </a:lnTo>
                    <a:lnTo>
                      <a:pt x="70" y="44"/>
                    </a:lnTo>
                    <a:lnTo>
                      <a:pt x="70" y="0"/>
                    </a:lnTo>
                    <a:lnTo>
                      <a:pt x="43" y="31"/>
                    </a:lnTo>
                    <a:lnTo>
                      <a:pt x="1" y="9"/>
                    </a:lnTo>
                    <a:close/>
                  </a:path>
                </a:pathLst>
              </a:custGeom>
              <a:noFill/>
              <a:ln w="4">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1" name="Freeform 32"/>
              <p:cNvSpPr>
                <a:spLocks/>
              </p:cNvSpPr>
              <p:nvPr/>
            </p:nvSpPr>
            <p:spPr bwMode="auto">
              <a:xfrm>
                <a:off x="7881515" y="4309887"/>
                <a:ext cx="44097" cy="44098"/>
              </a:xfrm>
              <a:custGeom>
                <a:avLst/>
                <a:gdLst/>
                <a:ahLst/>
                <a:cxnLst>
                  <a:cxn ang="0">
                    <a:pos x="2" y="5"/>
                  </a:cxn>
                  <a:cxn ang="0">
                    <a:pos x="19" y="33"/>
                  </a:cxn>
                  <a:cxn ang="0">
                    <a:pos x="0" y="54"/>
                  </a:cxn>
                  <a:cxn ang="0">
                    <a:pos x="29" y="49"/>
                  </a:cxn>
                  <a:cxn ang="0">
                    <a:pos x="46" y="76"/>
                  </a:cxn>
                  <a:cxn ang="0">
                    <a:pos x="48" y="47"/>
                  </a:cxn>
                  <a:cxn ang="0">
                    <a:pos x="75" y="42"/>
                  </a:cxn>
                  <a:cxn ang="0">
                    <a:pos x="48" y="29"/>
                  </a:cxn>
                  <a:cxn ang="0">
                    <a:pos x="48" y="0"/>
                  </a:cxn>
                  <a:cxn ang="0">
                    <a:pos x="30" y="20"/>
                  </a:cxn>
                  <a:cxn ang="0">
                    <a:pos x="2" y="5"/>
                  </a:cxn>
                </a:cxnLst>
                <a:rect l="0" t="0" r="r" b="b"/>
                <a:pathLst>
                  <a:path w="75" h="76">
                    <a:moveTo>
                      <a:pt x="2" y="5"/>
                    </a:moveTo>
                    <a:lnTo>
                      <a:pt x="19" y="33"/>
                    </a:lnTo>
                    <a:lnTo>
                      <a:pt x="0" y="54"/>
                    </a:lnTo>
                    <a:lnTo>
                      <a:pt x="29" y="49"/>
                    </a:lnTo>
                    <a:lnTo>
                      <a:pt x="46" y="76"/>
                    </a:lnTo>
                    <a:lnTo>
                      <a:pt x="48" y="47"/>
                    </a:lnTo>
                    <a:lnTo>
                      <a:pt x="75" y="42"/>
                    </a:lnTo>
                    <a:lnTo>
                      <a:pt x="48" y="29"/>
                    </a:lnTo>
                    <a:lnTo>
                      <a:pt x="48" y="0"/>
                    </a:lnTo>
                    <a:lnTo>
                      <a:pt x="30" y="20"/>
                    </a:lnTo>
                    <a:lnTo>
                      <a:pt x="2" y="5"/>
                    </a:lnTo>
                    <a:close/>
                  </a:path>
                </a:pathLst>
              </a:custGeom>
              <a:solidFill>
                <a:srgbClr val="CCFFFF"/>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42" name="Freeform 33"/>
              <p:cNvSpPr>
                <a:spLocks/>
              </p:cNvSpPr>
              <p:nvPr/>
            </p:nvSpPr>
            <p:spPr bwMode="auto">
              <a:xfrm>
                <a:off x="7881515" y="4309887"/>
                <a:ext cx="44097" cy="44098"/>
              </a:xfrm>
              <a:custGeom>
                <a:avLst/>
                <a:gdLst/>
                <a:ahLst/>
                <a:cxnLst>
                  <a:cxn ang="0">
                    <a:pos x="2" y="5"/>
                  </a:cxn>
                  <a:cxn ang="0">
                    <a:pos x="19" y="33"/>
                  </a:cxn>
                  <a:cxn ang="0">
                    <a:pos x="0" y="54"/>
                  </a:cxn>
                  <a:cxn ang="0">
                    <a:pos x="29" y="49"/>
                  </a:cxn>
                  <a:cxn ang="0">
                    <a:pos x="46" y="76"/>
                  </a:cxn>
                  <a:cxn ang="0">
                    <a:pos x="48" y="47"/>
                  </a:cxn>
                  <a:cxn ang="0">
                    <a:pos x="75" y="42"/>
                  </a:cxn>
                  <a:cxn ang="0">
                    <a:pos x="48" y="29"/>
                  </a:cxn>
                  <a:cxn ang="0">
                    <a:pos x="48" y="0"/>
                  </a:cxn>
                  <a:cxn ang="0">
                    <a:pos x="30" y="20"/>
                  </a:cxn>
                  <a:cxn ang="0">
                    <a:pos x="2" y="5"/>
                  </a:cxn>
                </a:cxnLst>
                <a:rect l="0" t="0" r="r" b="b"/>
                <a:pathLst>
                  <a:path w="75" h="76">
                    <a:moveTo>
                      <a:pt x="2" y="5"/>
                    </a:moveTo>
                    <a:lnTo>
                      <a:pt x="19" y="33"/>
                    </a:lnTo>
                    <a:lnTo>
                      <a:pt x="0" y="54"/>
                    </a:lnTo>
                    <a:lnTo>
                      <a:pt x="29" y="49"/>
                    </a:lnTo>
                    <a:lnTo>
                      <a:pt x="46" y="76"/>
                    </a:lnTo>
                    <a:lnTo>
                      <a:pt x="48" y="47"/>
                    </a:lnTo>
                    <a:lnTo>
                      <a:pt x="75" y="42"/>
                    </a:lnTo>
                    <a:lnTo>
                      <a:pt x="48" y="29"/>
                    </a:lnTo>
                    <a:lnTo>
                      <a:pt x="48" y="0"/>
                    </a:lnTo>
                    <a:lnTo>
                      <a:pt x="30" y="20"/>
                    </a:lnTo>
                    <a:lnTo>
                      <a:pt x="2" y="5"/>
                    </a:lnTo>
                    <a:close/>
                  </a:path>
                </a:pathLst>
              </a:custGeom>
              <a:noFill/>
              <a:ln w="4">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3" name="Freeform 34"/>
              <p:cNvSpPr>
                <a:spLocks/>
              </p:cNvSpPr>
              <p:nvPr/>
            </p:nvSpPr>
            <p:spPr bwMode="auto">
              <a:xfrm>
                <a:off x="7971472" y="4302831"/>
                <a:ext cx="65263" cy="68792"/>
              </a:xfrm>
              <a:custGeom>
                <a:avLst/>
                <a:gdLst/>
                <a:ahLst/>
                <a:cxnLst>
                  <a:cxn ang="0">
                    <a:pos x="1" y="11"/>
                  </a:cxn>
                  <a:cxn ang="0">
                    <a:pos x="29" y="52"/>
                  </a:cxn>
                  <a:cxn ang="0">
                    <a:pos x="0" y="82"/>
                  </a:cxn>
                  <a:cxn ang="0">
                    <a:pos x="44" y="77"/>
                  </a:cxn>
                  <a:cxn ang="0">
                    <a:pos x="70" y="118"/>
                  </a:cxn>
                  <a:cxn ang="0">
                    <a:pos x="70" y="74"/>
                  </a:cxn>
                  <a:cxn ang="0">
                    <a:pos x="113" y="66"/>
                  </a:cxn>
                  <a:cxn ang="0">
                    <a:pos x="72" y="46"/>
                  </a:cxn>
                  <a:cxn ang="0">
                    <a:pos x="72" y="0"/>
                  </a:cxn>
                  <a:cxn ang="0">
                    <a:pos x="44" y="33"/>
                  </a:cxn>
                  <a:cxn ang="0">
                    <a:pos x="1" y="11"/>
                  </a:cxn>
                </a:cxnLst>
                <a:rect l="0" t="0" r="r" b="b"/>
                <a:pathLst>
                  <a:path w="113" h="118">
                    <a:moveTo>
                      <a:pt x="1" y="11"/>
                    </a:moveTo>
                    <a:lnTo>
                      <a:pt x="29" y="52"/>
                    </a:lnTo>
                    <a:lnTo>
                      <a:pt x="0" y="82"/>
                    </a:lnTo>
                    <a:lnTo>
                      <a:pt x="44" y="77"/>
                    </a:lnTo>
                    <a:lnTo>
                      <a:pt x="70" y="118"/>
                    </a:lnTo>
                    <a:lnTo>
                      <a:pt x="70" y="74"/>
                    </a:lnTo>
                    <a:lnTo>
                      <a:pt x="113" y="66"/>
                    </a:lnTo>
                    <a:lnTo>
                      <a:pt x="72" y="46"/>
                    </a:lnTo>
                    <a:lnTo>
                      <a:pt x="72" y="0"/>
                    </a:lnTo>
                    <a:lnTo>
                      <a:pt x="44" y="33"/>
                    </a:lnTo>
                    <a:lnTo>
                      <a:pt x="1" y="11"/>
                    </a:lnTo>
                    <a:close/>
                  </a:path>
                </a:pathLst>
              </a:custGeom>
              <a:solidFill>
                <a:srgbClr val="FFFF66"/>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44" name="Freeform 35"/>
              <p:cNvSpPr>
                <a:spLocks/>
              </p:cNvSpPr>
              <p:nvPr/>
            </p:nvSpPr>
            <p:spPr bwMode="auto">
              <a:xfrm>
                <a:off x="7971472" y="4302831"/>
                <a:ext cx="65263" cy="68792"/>
              </a:xfrm>
              <a:custGeom>
                <a:avLst/>
                <a:gdLst/>
                <a:ahLst/>
                <a:cxnLst>
                  <a:cxn ang="0">
                    <a:pos x="2" y="11"/>
                  </a:cxn>
                  <a:cxn ang="0">
                    <a:pos x="28" y="52"/>
                  </a:cxn>
                  <a:cxn ang="0">
                    <a:pos x="0" y="84"/>
                  </a:cxn>
                  <a:cxn ang="0">
                    <a:pos x="43" y="77"/>
                  </a:cxn>
                  <a:cxn ang="0">
                    <a:pos x="69" y="118"/>
                  </a:cxn>
                  <a:cxn ang="0">
                    <a:pos x="69" y="74"/>
                  </a:cxn>
                  <a:cxn ang="0">
                    <a:pos x="112" y="66"/>
                  </a:cxn>
                  <a:cxn ang="0">
                    <a:pos x="71" y="46"/>
                  </a:cxn>
                  <a:cxn ang="0">
                    <a:pos x="71" y="0"/>
                  </a:cxn>
                  <a:cxn ang="0">
                    <a:pos x="43" y="33"/>
                  </a:cxn>
                  <a:cxn ang="0">
                    <a:pos x="2" y="11"/>
                  </a:cxn>
                </a:cxnLst>
                <a:rect l="0" t="0" r="r" b="b"/>
                <a:pathLst>
                  <a:path w="112" h="118">
                    <a:moveTo>
                      <a:pt x="2" y="11"/>
                    </a:moveTo>
                    <a:lnTo>
                      <a:pt x="28" y="52"/>
                    </a:lnTo>
                    <a:lnTo>
                      <a:pt x="0" y="84"/>
                    </a:lnTo>
                    <a:lnTo>
                      <a:pt x="43" y="77"/>
                    </a:lnTo>
                    <a:lnTo>
                      <a:pt x="69" y="118"/>
                    </a:lnTo>
                    <a:lnTo>
                      <a:pt x="69" y="74"/>
                    </a:lnTo>
                    <a:lnTo>
                      <a:pt x="112" y="66"/>
                    </a:lnTo>
                    <a:lnTo>
                      <a:pt x="71" y="46"/>
                    </a:lnTo>
                    <a:lnTo>
                      <a:pt x="71" y="0"/>
                    </a:lnTo>
                    <a:lnTo>
                      <a:pt x="43" y="33"/>
                    </a:lnTo>
                    <a:lnTo>
                      <a:pt x="2" y="11"/>
                    </a:lnTo>
                    <a:close/>
                  </a:path>
                </a:pathLst>
              </a:custGeom>
              <a:noFill/>
              <a:ln w="4">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 name="Freeform 36"/>
              <p:cNvSpPr>
                <a:spLocks/>
              </p:cNvSpPr>
              <p:nvPr/>
            </p:nvSpPr>
            <p:spPr bwMode="auto">
              <a:xfrm>
                <a:off x="7923848" y="4387498"/>
                <a:ext cx="45861" cy="45861"/>
              </a:xfrm>
              <a:custGeom>
                <a:avLst/>
                <a:gdLst/>
                <a:ahLst/>
                <a:cxnLst>
                  <a:cxn ang="0">
                    <a:pos x="1" y="7"/>
                  </a:cxn>
                  <a:cxn ang="0">
                    <a:pos x="19" y="35"/>
                  </a:cxn>
                  <a:cxn ang="0">
                    <a:pos x="0" y="57"/>
                  </a:cxn>
                  <a:cxn ang="0">
                    <a:pos x="29" y="51"/>
                  </a:cxn>
                  <a:cxn ang="0">
                    <a:pos x="46" y="79"/>
                  </a:cxn>
                  <a:cxn ang="0">
                    <a:pos x="47" y="49"/>
                  </a:cxn>
                  <a:cxn ang="0">
                    <a:pos x="76" y="44"/>
                  </a:cxn>
                  <a:cxn ang="0">
                    <a:pos x="47" y="30"/>
                  </a:cxn>
                  <a:cxn ang="0">
                    <a:pos x="49" y="0"/>
                  </a:cxn>
                  <a:cxn ang="0">
                    <a:pos x="30" y="22"/>
                  </a:cxn>
                  <a:cxn ang="0">
                    <a:pos x="1" y="7"/>
                  </a:cxn>
                </a:cxnLst>
                <a:rect l="0" t="0" r="r" b="b"/>
                <a:pathLst>
                  <a:path w="76" h="79">
                    <a:moveTo>
                      <a:pt x="1" y="7"/>
                    </a:moveTo>
                    <a:lnTo>
                      <a:pt x="19" y="35"/>
                    </a:lnTo>
                    <a:lnTo>
                      <a:pt x="0" y="57"/>
                    </a:lnTo>
                    <a:lnTo>
                      <a:pt x="29" y="51"/>
                    </a:lnTo>
                    <a:lnTo>
                      <a:pt x="46" y="79"/>
                    </a:lnTo>
                    <a:lnTo>
                      <a:pt x="47" y="49"/>
                    </a:lnTo>
                    <a:lnTo>
                      <a:pt x="76" y="44"/>
                    </a:lnTo>
                    <a:lnTo>
                      <a:pt x="47" y="30"/>
                    </a:lnTo>
                    <a:lnTo>
                      <a:pt x="49" y="0"/>
                    </a:lnTo>
                    <a:lnTo>
                      <a:pt x="30" y="22"/>
                    </a:lnTo>
                    <a:lnTo>
                      <a:pt x="1" y="7"/>
                    </a:lnTo>
                    <a:close/>
                  </a:path>
                </a:pathLst>
              </a:custGeom>
              <a:solidFill>
                <a:srgbClr val="FFFF66"/>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46" name="Freeform 37"/>
              <p:cNvSpPr>
                <a:spLocks/>
              </p:cNvSpPr>
              <p:nvPr/>
            </p:nvSpPr>
            <p:spPr bwMode="auto">
              <a:xfrm>
                <a:off x="7923848" y="4387498"/>
                <a:ext cx="45861" cy="45861"/>
              </a:xfrm>
              <a:custGeom>
                <a:avLst/>
                <a:gdLst/>
                <a:ahLst/>
                <a:cxnLst>
                  <a:cxn ang="0">
                    <a:pos x="1" y="7"/>
                  </a:cxn>
                  <a:cxn ang="0">
                    <a:pos x="19" y="35"/>
                  </a:cxn>
                  <a:cxn ang="0">
                    <a:pos x="0" y="57"/>
                  </a:cxn>
                  <a:cxn ang="0">
                    <a:pos x="29" y="51"/>
                  </a:cxn>
                  <a:cxn ang="0">
                    <a:pos x="46" y="79"/>
                  </a:cxn>
                  <a:cxn ang="0">
                    <a:pos x="47" y="49"/>
                  </a:cxn>
                  <a:cxn ang="0">
                    <a:pos x="76" y="44"/>
                  </a:cxn>
                  <a:cxn ang="0">
                    <a:pos x="47" y="30"/>
                  </a:cxn>
                  <a:cxn ang="0">
                    <a:pos x="49" y="0"/>
                  </a:cxn>
                  <a:cxn ang="0">
                    <a:pos x="30" y="22"/>
                  </a:cxn>
                  <a:cxn ang="0">
                    <a:pos x="1" y="7"/>
                  </a:cxn>
                </a:cxnLst>
                <a:rect l="0" t="0" r="r" b="b"/>
                <a:pathLst>
                  <a:path w="76" h="79">
                    <a:moveTo>
                      <a:pt x="1" y="7"/>
                    </a:moveTo>
                    <a:lnTo>
                      <a:pt x="19" y="35"/>
                    </a:lnTo>
                    <a:lnTo>
                      <a:pt x="0" y="57"/>
                    </a:lnTo>
                    <a:lnTo>
                      <a:pt x="29" y="51"/>
                    </a:lnTo>
                    <a:lnTo>
                      <a:pt x="46" y="79"/>
                    </a:lnTo>
                    <a:lnTo>
                      <a:pt x="47" y="49"/>
                    </a:lnTo>
                    <a:lnTo>
                      <a:pt x="76" y="44"/>
                    </a:lnTo>
                    <a:lnTo>
                      <a:pt x="47" y="30"/>
                    </a:lnTo>
                    <a:lnTo>
                      <a:pt x="49" y="0"/>
                    </a:lnTo>
                    <a:lnTo>
                      <a:pt x="30" y="22"/>
                    </a:lnTo>
                    <a:lnTo>
                      <a:pt x="1" y="7"/>
                    </a:lnTo>
                    <a:close/>
                  </a:path>
                </a:pathLst>
              </a:custGeom>
              <a:noFill/>
              <a:ln w="4">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7" name="Freeform 38"/>
              <p:cNvSpPr>
                <a:spLocks/>
              </p:cNvSpPr>
              <p:nvPr/>
            </p:nvSpPr>
            <p:spPr bwMode="auto">
              <a:xfrm>
                <a:off x="7812722" y="4313414"/>
                <a:ext cx="44097" cy="45861"/>
              </a:xfrm>
              <a:custGeom>
                <a:avLst/>
                <a:gdLst/>
                <a:ahLst/>
                <a:cxnLst>
                  <a:cxn ang="0">
                    <a:pos x="2" y="7"/>
                  </a:cxn>
                  <a:cxn ang="0">
                    <a:pos x="18" y="34"/>
                  </a:cxn>
                  <a:cxn ang="0">
                    <a:pos x="0" y="54"/>
                  </a:cxn>
                  <a:cxn ang="0">
                    <a:pos x="29" y="50"/>
                  </a:cxn>
                  <a:cxn ang="0">
                    <a:pos x="46" y="78"/>
                  </a:cxn>
                  <a:cxn ang="0">
                    <a:pos x="46" y="48"/>
                  </a:cxn>
                  <a:cxn ang="0">
                    <a:pos x="75" y="44"/>
                  </a:cxn>
                  <a:cxn ang="0">
                    <a:pos x="46" y="29"/>
                  </a:cxn>
                  <a:cxn ang="0">
                    <a:pos x="48" y="0"/>
                  </a:cxn>
                  <a:cxn ang="0">
                    <a:pos x="29" y="20"/>
                  </a:cxn>
                  <a:cxn ang="0">
                    <a:pos x="2" y="7"/>
                  </a:cxn>
                </a:cxnLst>
                <a:rect l="0" t="0" r="r" b="b"/>
                <a:pathLst>
                  <a:path w="75" h="78">
                    <a:moveTo>
                      <a:pt x="2" y="7"/>
                    </a:moveTo>
                    <a:lnTo>
                      <a:pt x="18" y="34"/>
                    </a:lnTo>
                    <a:lnTo>
                      <a:pt x="0" y="54"/>
                    </a:lnTo>
                    <a:lnTo>
                      <a:pt x="29" y="50"/>
                    </a:lnTo>
                    <a:lnTo>
                      <a:pt x="46" y="78"/>
                    </a:lnTo>
                    <a:lnTo>
                      <a:pt x="46" y="48"/>
                    </a:lnTo>
                    <a:lnTo>
                      <a:pt x="75" y="44"/>
                    </a:lnTo>
                    <a:lnTo>
                      <a:pt x="46" y="29"/>
                    </a:lnTo>
                    <a:lnTo>
                      <a:pt x="48" y="0"/>
                    </a:lnTo>
                    <a:lnTo>
                      <a:pt x="29" y="20"/>
                    </a:lnTo>
                    <a:lnTo>
                      <a:pt x="2" y="7"/>
                    </a:lnTo>
                    <a:close/>
                  </a:path>
                </a:pathLst>
              </a:custGeom>
              <a:solidFill>
                <a:srgbClr val="FFFF66"/>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48" name="Freeform 39"/>
              <p:cNvSpPr>
                <a:spLocks/>
              </p:cNvSpPr>
              <p:nvPr/>
            </p:nvSpPr>
            <p:spPr bwMode="auto">
              <a:xfrm>
                <a:off x="7812722" y="4313414"/>
                <a:ext cx="44097" cy="45861"/>
              </a:xfrm>
              <a:custGeom>
                <a:avLst/>
                <a:gdLst/>
                <a:ahLst/>
                <a:cxnLst>
                  <a:cxn ang="0">
                    <a:pos x="2" y="7"/>
                  </a:cxn>
                  <a:cxn ang="0">
                    <a:pos x="18" y="34"/>
                  </a:cxn>
                  <a:cxn ang="0">
                    <a:pos x="0" y="54"/>
                  </a:cxn>
                  <a:cxn ang="0">
                    <a:pos x="29" y="50"/>
                  </a:cxn>
                  <a:cxn ang="0">
                    <a:pos x="46" y="78"/>
                  </a:cxn>
                  <a:cxn ang="0">
                    <a:pos x="46" y="48"/>
                  </a:cxn>
                  <a:cxn ang="0">
                    <a:pos x="75" y="44"/>
                  </a:cxn>
                  <a:cxn ang="0">
                    <a:pos x="46" y="29"/>
                  </a:cxn>
                  <a:cxn ang="0">
                    <a:pos x="48" y="0"/>
                  </a:cxn>
                  <a:cxn ang="0">
                    <a:pos x="29" y="20"/>
                  </a:cxn>
                  <a:cxn ang="0">
                    <a:pos x="2" y="7"/>
                  </a:cxn>
                </a:cxnLst>
                <a:rect l="0" t="0" r="r" b="b"/>
                <a:pathLst>
                  <a:path w="75" h="78">
                    <a:moveTo>
                      <a:pt x="2" y="7"/>
                    </a:moveTo>
                    <a:lnTo>
                      <a:pt x="18" y="34"/>
                    </a:lnTo>
                    <a:lnTo>
                      <a:pt x="0" y="54"/>
                    </a:lnTo>
                    <a:lnTo>
                      <a:pt x="29" y="50"/>
                    </a:lnTo>
                    <a:lnTo>
                      <a:pt x="46" y="78"/>
                    </a:lnTo>
                    <a:lnTo>
                      <a:pt x="46" y="48"/>
                    </a:lnTo>
                    <a:lnTo>
                      <a:pt x="75" y="44"/>
                    </a:lnTo>
                    <a:lnTo>
                      <a:pt x="46" y="29"/>
                    </a:lnTo>
                    <a:lnTo>
                      <a:pt x="48" y="0"/>
                    </a:lnTo>
                    <a:lnTo>
                      <a:pt x="29" y="20"/>
                    </a:lnTo>
                    <a:lnTo>
                      <a:pt x="2" y="7"/>
                    </a:lnTo>
                    <a:close/>
                  </a:path>
                </a:pathLst>
              </a:custGeom>
              <a:noFill/>
              <a:ln w="4">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pic>
            <p:nvPicPr>
              <p:cNvPr id="49" name="Picture 40"/>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646667" y="4756150"/>
                <a:ext cx="497392" cy="508000"/>
              </a:xfrm>
              <a:prstGeom prst="rect">
                <a:avLst/>
              </a:prstGeom>
              <a:noFill/>
              <a:ln w="9525">
                <a:noFill/>
                <a:miter lim="800000"/>
                <a:headEnd/>
                <a:tailEnd/>
              </a:ln>
            </p:spPr>
          </p:pic>
        </p:grpSp>
        <p:sp>
          <p:nvSpPr>
            <p:cNvPr id="50" name="TextBox 49"/>
            <p:cNvSpPr txBox="1"/>
            <p:nvPr/>
          </p:nvSpPr>
          <p:spPr>
            <a:xfrm>
              <a:off x="7620000" y="5530254"/>
              <a:ext cx="1430592" cy="646331"/>
            </a:xfrm>
            <a:prstGeom prst="rect">
              <a:avLst/>
            </a:prstGeom>
            <a:noFill/>
          </p:spPr>
          <p:txBody>
            <a:bodyPr wrap="square" rtlCol="0">
              <a:spAutoFit/>
            </a:bodyPr>
            <a:lstStyle/>
            <a:p>
              <a:r>
                <a:rPr lang="en-US" dirty="0" smtClean="0"/>
                <a:t>Lunar Calibration</a:t>
              </a:r>
              <a:endParaRPr lang="en-US" dirty="0"/>
            </a:p>
          </p:txBody>
        </p:sp>
      </p:grpSp>
      <p:grpSp>
        <p:nvGrpSpPr>
          <p:cNvPr id="7" name="Group 6"/>
          <p:cNvGrpSpPr/>
          <p:nvPr/>
        </p:nvGrpSpPr>
        <p:grpSpPr>
          <a:xfrm>
            <a:off x="4863206" y="981106"/>
            <a:ext cx="4204594" cy="2759044"/>
            <a:chOff x="4779138" y="981106"/>
            <a:chExt cx="4204594" cy="2759044"/>
          </a:xfrm>
        </p:grpSpPr>
        <p:sp>
          <p:nvSpPr>
            <p:cNvPr id="55" name="Rectangle 54"/>
            <p:cNvSpPr/>
            <p:nvPr/>
          </p:nvSpPr>
          <p:spPr>
            <a:xfrm>
              <a:off x="5029200" y="990600"/>
              <a:ext cx="3952754" cy="274955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 name="Group 4"/>
            <p:cNvGrpSpPr/>
            <p:nvPr/>
          </p:nvGrpSpPr>
          <p:grpSpPr>
            <a:xfrm>
              <a:off x="4779138" y="981106"/>
              <a:ext cx="4204594" cy="2759044"/>
              <a:chOff x="4779138" y="981106"/>
              <a:chExt cx="4204594" cy="2759044"/>
            </a:xfrm>
          </p:grpSpPr>
          <p:pic>
            <p:nvPicPr>
              <p:cNvPr id="12" name="Picture 23"/>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10057"/>
              <a:stretch/>
            </p:blipFill>
            <p:spPr bwMode="auto">
              <a:xfrm>
                <a:off x="5030978" y="1065741"/>
                <a:ext cx="3060192" cy="2674409"/>
              </a:xfrm>
              <a:prstGeom prst="rect">
                <a:avLst/>
              </a:prstGeom>
              <a:noFill/>
              <a:ln w="9525">
                <a:noFill/>
                <a:miter lim="800000"/>
                <a:headEnd/>
                <a:tailEnd/>
              </a:ln>
              <a:effectLst/>
            </p:spPr>
          </p:pic>
          <p:grpSp>
            <p:nvGrpSpPr>
              <p:cNvPr id="13" name="Group 34"/>
              <p:cNvGrpSpPr>
                <a:grpSpLocks/>
              </p:cNvGrpSpPr>
              <p:nvPr/>
            </p:nvGrpSpPr>
            <p:grpSpPr bwMode="auto">
              <a:xfrm>
                <a:off x="5065881" y="1249468"/>
                <a:ext cx="3025302" cy="2087668"/>
                <a:chOff x="3082" y="700"/>
                <a:chExt cx="2006" cy="1409"/>
              </a:xfrm>
            </p:grpSpPr>
            <p:sp>
              <p:nvSpPr>
                <p:cNvPr id="14" name="Rectangle 24"/>
                <p:cNvSpPr>
                  <a:spLocks noChangeArrowheads="1"/>
                </p:cNvSpPr>
                <p:nvPr/>
              </p:nvSpPr>
              <p:spPr bwMode="auto">
                <a:xfrm>
                  <a:off x="3082" y="960"/>
                  <a:ext cx="257" cy="69"/>
                </a:xfrm>
                <a:prstGeom prst="rect">
                  <a:avLst/>
                </a:prstGeom>
                <a:solidFill>
                  <a:schemeClr val="bg1"/>
                </a:solidFill>
                <a:ln w="9525">
                  <a:noFill/>
                  <a:miter lim="800000"/>
                  <a:headEnd/>
                  <a:tailEnd/>
                </a:ln>
                <a:effectLst/>
              </p:spPr>
              <p:txBody>
                <a:bodyPr wrap="none" anchor="ctr"/>
                <a:lstStyle/>
                <a:p>
                  <a:endParaRPr lang="en-US"/>
                </a:p>
              </p:txBody>
            </p:sp>
            <p:sp>
              <p:nvSpPr>
                <p:cNvPr id="15" name="Rectangle 26"/>
                <p:cNvSpPr>
                  <a:spLocks noChangeArrowheads="1"/>
                </p:cNvSpPr>
                <p:nvPr/>
              </p:nvSpPr>
              <p:spPr bwMode="auto">
                <a:xfrm>
                  <a:off x="3082" y="2016"/>
                  <a:ext cx="272" cy="93"/>
                </a:xfrm>
                <a:prstGeom prst="rect">
                  <a:avLst/>
                </a:prstGeom>
                <a:solidFill>
                  <a:schemeClr val="bg1"/>
                </a:solidFill>
                <a:ln w="9525">
                  <a:noFill/>
                  <a:miter lim="800000"/>
                  <a:headEnd/>
                  <a:tailEnd/>
                </a:ln>
                <a:effectLst/>
              </p:spPr>
              <p:txBody>
                <a:bodyPr wrap="none" anchor="ctr"/>
                <a:lstStyle/>
                <a:p>
                  <a:endParaRPr lang="en-US"/>
                </a:p>
              </p:txBody>
            </p:sp>
            <p:sp>
              <p:nvSpPr>
                <p:cNvPr id="16" name="Rectangle 27"/>
                <p:cNvSpPr>
                  <a:spLocks noChangeArrowheads="1"/>
                </p:cNvSpPr>
                <p:nvPr/>
              </p:nvSpPr>
              <p:spPr bwMode="auto">
                <a:xfrm>
                  <a:off x="4479" y="720"/>
                  <a:ext cx="513" cy="96"/>
                </a:xfrm>
                <a:prstGeom prst="rect">
                  <a:avLst/>
                </a:prstGeom>
                <a:solidFill>
                  <a:schemeClr val="bg1"/>
                </a:solidFill>
                <a:ln w="9525">
                  <a:noFill/>
                  <a:miter lim="800000"/>
                  <a:headEnd/>
                  <a:tailEnd/>
                </a:ln>
                <a:effectLst/>
              </p:spPr>
              <p:txBody>
                <a:bodyPr wrap="none" anchor="ctr"/>
                <a:lstStyle/>
                <a:p>
                  <a:endParaRPr lang="en-US"/>
                </a:p>
              </p:txBody>
            </p:sp>
            <p:sp>
              <p:nvSpPr>
                <p:cNvPr id="17" name="Text Box 28"/>
                <p:cNvSpPr txBox="1">
                  <a:spLocks noChangeArrowheads="1"/>
                </p:cNvSpPr>
                <p:nvPr/>
              </p:nvSpPr>
              <p:spPr bwMode="auto">
                <a:xfrm>
                  <a:off x="4425" y="700"/>
                  <a:ext cx="426" cy="125"/>
                </a:xfrm>
                <a:prstGeom prst="rect">
                  <a:avLst/>
                </a:prstGeom>
                <a:noFill/>
                <a:ln w="9525">
                  <a:noFill/>
                  <a:miter lim="800000"/>
                  <a:headEnd/>
                  <a:tailEnd/>
                </a:ln>
                <a:effectLst/>
              </p:spPr>
              <p:txBody>
                <a:bodyPr wrap="square">
                  <a:spAutoFit/>
                </a:bodyPr>
                <a:lstStyle/>
                <a:p>
                  <a:r>
                    <a:rPr lang="en-US" sz="600" b="1" dirty="0">
                      <a:solidFill>
                        <a:srgbClr val="0000FF"/>
                      </a:solidFill>
                    </a:rPr>
                    <a:t>CAL(Solar)</a:t>
                  </a:r>
                </a:p>
              </p:txBody>
            </p:sp>
            <p:sp>
              <p:nvSpPr>
                <p:cNvPr id="18" name="Text Box 29"/>
                <p:cNvSpPr txBox="1">
                  <a:spLocks noChangeArrowheads="1"/>
                </p:cNvSpPr>
                <p:nvPr/>
              </p:nvSpPr>
              <p:spPr bwMode="auto">
                <a:xfrm>
                  <a:off x="4781" y="1044"/>
                  <a:ext cx="307" cy="75"/>
                </a:xfrm>
                <a:prstGeom prst="rect">
                  <a:avLst/>
                </a:prstGeom>
                <a:solidFill>
                  <a:schemeClr val="bg1"/>
                </a:solidFill>
                <a:ln w="9525">
                  <a:noFill/>
                  <a:miter lim="800000"/>
                  <a:headEnd/>
                  <a:tailEnd/>
                </a:ln>
                <a:effectLst/>
              </p:spPr>
              <p:txBody>
                <a:bodyPr wrap="square" lIns="9144" tIns="9144" rIns="9144" bIns="9144">
                  <a:spAutoFit/>
                </a:bodyPr>
                <a:lstStyle/>
                <a:p>
                  <a:r>
                    <a:rPr lang="en-US" sz="600" b="1" dirty="0">
                      <a:solidFill>
                        <a:srgbClr val="0000FF"/>
                      </a:solidFill>
                    </a:rPr>
                    <a:t>Science</a:t>
                  </a:r>
                </a:p>
              </p:txBody>
            </p:sp>
          </p:grpSp>
          <p:sp>
            <p:nvSpPr>
              <p:cNvPr id="22" name="AutoShape 37"/>
              <p:cNvSpPr>
                <a:spLocks noChangeArrowheads="1"/>
              </p:cNvSpPr>
              <p:nvPr/>
            </p:nvSpPr>
            <p:spPr bwMode="auto">
              <a:xfrm>
                <a:off x="8622030" y="1101301"/>
                <a:ext cx="217170" cy="213360"/>
              </a:xfrm>
              <a:prstGeom prst="star32">
                <a:avLst>
                  <a:gd name="adj" fmla="val 37500"/>
                </a:avLst>
              </a:prstGeom>
              <a:solidFill>
                <a:srgbClr val="FFFF00"/>
              </a:solidFill>
              <a:ln w="3175">
                <a:solidFill>
                  <a:schemeClr val="bg1"/>
                </a:solidFill>
                <a:miter lim="800000"/>
                <a:headEnd/>
                <a:tailEnd/>
              </a:ln>
              <a:effectLst/>
            </p:spPr>
            <p:txBody>
              <a:bodyPr wrap="none" lIns="86210" tIns="43105" rIns="86210" bIns="43105" anchor="ctr"/>
              <a:lstStyle/>
              <a:p>
                <a:endParaRPr lang="en-US"/>
              </a:p>
            </p:txBody>
          </p:sp>
          <p:sp>
            <p:nvSpPr>
              <p:cNvPr id="23" name="Line 38"/>
              <p:cNvSpPr>
                <a:spLocks noChangeShapeType="1"/>
              </p:cNvSpPr>
              <p:nvPr/>
            </p:nvSpPr>
            <p:spPr bwMode="auto">
              <a:xfrm>
                <a:off x="7005320" y="1207981"/>
                <a:ext cx="1592580" cy="0"/>
              </a:xfrm>
              <a:prstGeom prst="line">
                <a:avLst/>
              </a:prstGeom>
              <a:noFill/>
              <a:ln w="28575">
                <a:solidFill>
                  <a:srgbClr val="FFFF00"/>
                </a:solidFill>
                <a:round/>
                <a:headEnd/>
                <a:tailEnd/>
              </a:ln>
              <a:effectLst/>
            </p:spPr>
            <p:txBody>
              <a:bodyPr lIns="86210" tIns="43105" rIns="86210" bIns="43105"/>
              <a:lstStyle/>
              <a:p>
                <a:endParaRPr lang="en-US"/>
              </a:p>
            </p:txBody>
          </p:sp>
          <p:sp>
            <p:nvSpPr>
              <p:cNvPr id="24" name="Rectangle 24"/>
              <p:cNvSpPr>
                <a:spLocks noChangeArrowheads="1"/>
              </p:cNvSpPr>
              <p:nvPr/>
            </p:nvSpPr>
            <p:spPr bwMode="auto">
              <a:xfrm>
                <a:off x="6373129" y="1040892"/>
                <a:ext cx="387589" cy="102235"/>
              </a:xfrm>
              <a:prstGeom prst="rect">
                <a:avLst/>
              </a:prstGeom>
              <a:solidFill>
                <a:schemeClr val="bg1"/>
              </a:solidFill>
              <a:ln w="9525">
                <a:noFill/>
                <a:miter lim="800000"/>
                <a:headEnd/>
                <a:tailEnd/>
              </a:ln>
              <a:effectLst/>
            </p:spPr>
            <p:txBody>
              <a:bodyPr wrap="none" anchor="ctr"/>
              <a:lstStyle/>
              <a:p>
                <a:endParaRPr lang="en-US"/>
              </a:p>
            </p:txBody>
          </p:sp>
          <p:sp>
            <p:nvSpPr>
              <p:cNvPr id="3" name="TextBox 2"/>
              <p:cNvSpPr txBox="1"/>
              <p:nvPr/>
            </p:nvSpPr>
            <p:spPr>
              <a:xfrm>
                <a:off x="7696200" y="3087469"/>
                <a:ext cx="1287532" cy="646331"/>
              </a:xfrm>
              <a:prstGeom prst="rect">
                <a:avLst/>
              </a:prstGeom>
              <a:solidFill>
                <a:schemeClr val="bg1"/>
              </a:solidFill>
            </p:spPr>
            <p:txBody>
              <a:bodyPr wrap="none" rtlCol="0">
                <a:spAutoFit/>
              </a:bodyPr>
              <a:lstStyle/>
              <a:p>
                <a:r>
                  <a:rPr lang="en-US" dirty="0" smtClean="0"/>
                  <a:t>Routine</a:t>
                </a:r>
              </a:p>
              <a:p>
                <a:r>
                  <a:rPr lang="en-US" dirty="0" smtClean="0"/>
                  <a:t>Calibration</a:t>
                </a:r>
                <a:endParaRPr lang="en-US" dirty="0"/>
              </a:p>
            </p:txBody>
          </p:sp>
          <p:pic>
            <p:nvPicPr>
              <p:cNvPr id="51" name="Picture 2" descr="DSCF0481"/>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5021332" y="981106"/>
                <a:ext cx="546139" cy="822536"/>
              </a:xfrm>
              <a:prstGeom prst="rect">
                <a:avLst/>
              </a:prstGeom>
              <a:noFill/>
              <a:ln w="19050">
                <a:solidFill>
                  <a:schemeClr val="tx1"/>
                </a:solidFill>
                <a:miter lim="800000"/>
                <a:headEnd/>
                <a:tailEnd/>
              </a:ln>
            </p:spPr>
          </p:pic>
          <p:pic>
            <p:nvPicPr>
              <p:cNvPr id="52" name="Picture 36" descr="OCO">
                <a:hlinkClick r:id="rId7"/>
              </p:cNvPr>
              <p:cNvPicPr>
                <a:picLocks noChangeAspect="1" noChangeArrowheads="1"/>
              </p:cNvPicPr>
              <p:nvPr/>
            </p:nvPicPr>
            <p:blipFill rotWithShape="1">
              <a:blip r:embed="rId8" cstate="print">
                <a:extLst>
                  <a:ext uri="{28A0092B-C50C-407E-A947-70E740481C1C}">
                    <a14:useLocalDpi xmlns:a14="http://schemas.microsoft.com/office/drawing/2010/main" val="0"/>
                  </a:ext>
                </a:extLst>
              </a:blip>
              <a:srcRect l="21630" t="27734" r="3733"/>
              <a:stretch/>
            </p:blipFill>
            <p:spPr bwMode="auto">
              <a:xfrm>
                <a:off x="4779138" y="2912345"/>
                <a:ext cx="643766" cy="669055"/>
              </a:xfrm>
              <a:prstGeom prst="rect">
                <a:avLst/>
              </a:prstGeom>
              <a:noFill/>
              <a:ln w="9525">
                <a:noFill/>
                <a:miter lim="800000"/>
                <a:headEnd/>
                <a:tailEnd/>
              </a:ln>
            </p:spPr>
          </p:pic>
          <p:pic>
            <p:nvPicPr>
              <p:cNvPr id="53" name="Picture 35" descr="OCO">
                <a:hlinkClick r:id="rId9"/>
              </p:cNvPr>
              <p:cNvPicPr>
                <a:picLocks noChangeAspect="1" noChangeArrowheads="1"/>
              </p:cNvPicPr>
              <p:nvPr/>
            </p:nvPicPr>
            <p:blipFill rotWithShape="1">
              <a:blip r:embed="rId10" cstate="print">
                <a:extLst>
                  <a:ext uri="{28A0092B-C50C-407E-A947-70E740481C1C}">
                    <a14:useLocalDpi xmlns:a14="http://schemas.microsoft.com/office/drawing/2010/main" val="0"/>
                  </a:ext>
                </a:extLst>
              </a:blip>
              <a:srcRect l="22510" r="27496" b="39755"/>
              <a:stretch/>
            </p:blipFill>
            <p:spPr bwMode="auto">
              <a:xfrm>
                <a:off x="8153400" y="2320718"/>
                <a:ext cx="744711" cy="749753"/>
              </a:xfrm>
              <a:prstGeom prst="rect">
                <a:avLst/>
              </a:prstGeom>
              <a:noFill/>
              <a:ln w="9525">
                <a:noFill/>
                <a:miter lim="800000"/>
                <a:headEnd/>
                <a:tailEnd/>
              </a:ln>
            </p:spPr>
          </p:pic>
        </p:grpSp>
      </p:grpSp>
    </p:spTree>
    <p:extLst>
      <p:ext uri="{BB962C8B-B14F-4D97-AF65-F5344CB8AC3E}">
        <p14:creationId xmlns:p14="http://schemas.microsoft.com/office/powerpoint/2010/main" val="26703600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5">
                                            <p:txEl>
                                              <p:pRg st="0" end="0"/>
                                            </p:txEl>
                                          </p:spTgt>
                                        </p:tgtEl>
                                        <p:attrNameLst>
                                          <p:attrName>style.visibility</p:attrName>
                                        </p:attrNameLst>
                                      </p:cBhvr>
                                      <p:to>
                                        <p:strVal val="visible"/>
                                      </p:to>
                                    </p:set>
                                    <p:animEffect transition="in" filter="fade">
                                      <p:cBhvr>
                                        <p:cTn id="7" dur="500"/>
                                        <p:tgtEl>
                                          <p:spTgt spid="2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5">
                                            <p:txEl>
                                              <p:pRg st="1" end="1"/>
                                            </p:txEl>
                                          </p:spTgt>
                                        </p:tgtEl>
                                        <p:attrNameLst>
                                          <p:attrName>style.visibility</p:attrName>
                                        </p:attrNameLst>
                                      </p:cBhvr>
                                      <p:to>
                                        <p:strVal val="visible"/>
                                      </p:to>
                                    </p:set>
                                    <p:animEffect transition="in" filter="fade">
                                      <p:cBhvr>
                                        <p:cTn id="17" dur="500"/>
                                        <p:tgtEl>
                                          <p:spTgt spid="25">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25">
                                            <p:txEl>
                                              <p:pRg st="2" end="2"/>
                                            </p:txEl>
                                          </p:spTgt>
                                        </p:tgtEl>
                                        <p:attrNameLst>
                                          <p:attrName>style.visibility</p:attrName>
                                        </p:attrNameLst>
                                      </p:cBhvr>
                                      <p:to>
                                        <p:strVal val="visible"/>
                                      </p:to>
                                    </p:set>
                                    <p:animEffect transition="in" filter="fade">
                                      <p:cBhvr>
                                        <p:cTn id="22" dur="500"/>
                                        <p:tgtEl>
                                          <p:spTgt spid="25">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25">
                                            <p:txEl>
                                              <p:pRg st="3" end="3"/>
                                            </p:txEl>
                                          </p:spTgt>
                                        </p:tgtEl>
                                        <p:attrNameLst>
                                          <p:attrName>style.visibility</p:attrName>
                                        </p:attrNameLst>
                                      </p:cBhvr>
                                      <p:to>
                                        <p:strVal val="visible"/>
                                      </p:to>
                                    </p:set>
                                    <p:animEffect transition="in" filter="fade">
                                      <p:cBhvr>
                                        <p:cTn id="27" dur="500"/>
                                        <p:tgtEl>
                                          <p:spTgt spid="25">
                                            <p:txEl>
                                              <p:pRg st="3" end="3"/>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25">
                                            <p:txEl>
                                              <p:pRg st="4" end="4"/>
                                            </p:txEl>
                                          </p:spTgt>
                                        </p:tgtEl>
                                        <p:attrNameLst>
                                          <p:attrName>style.visibility</p:attrName>
                                        </p:attrNameLst>
                                      </p:cBhvr>
                                      <p:to>
                                        <p:strVal val="visible"/>
                                      </p:to>
                                    </p:set>
                                    <p:animEffect transition="in" filter="fade">
                                      <p:cBhvr>
                                        <p:cTn id="32" dur="500"/>
                                        <p:tgtEl>
                                          <p:spTgt spid="25">
                                            <p:txEl>
                                              <p:pRg st="4" end="4"/>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25">
                                            <p:txEl>
                                              <p:pRg st="5" end="5"/>
                                            </p:txEl>
                                          </p:spTgt>
                                        </p:tgtEl>
                                        <p:attrNameLst>
                                          <p:attrName>style.visibility</p:attrName>
                                        </p:attrNameLst>
                                      </p:cBhvr>
                                      <p:to>
                                        <p:strVal val="visible"/>
                                      </p:to>
                                    </p:set>
                                    <p:animEffect transition="in" filter="fade">
                                      <p:cBhvr>
                                        <p:cTn id="37" dur="500"/>
                                        <p:tgtEl>
                                          <p:spTgt spid="25">
                                            <p:txEl>
                                              <p:pRg st="5" end="5"/>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25">
                                            <p:txEl>
                                              <p:pRg st="7" end="7"/>
                                            </p:txEl>
                                          </p:spTgt>
                                        </p:tgtEl>
                                        <p:attrNameLst>
                                          <p:attrName>style.visibility</p:attrName>
                                        </p:attrNameLst>
                                      </p:cBhvr>
                                      <p:to>
                                        <p:strVal val="visible"/>
                                      </p:to>
                                    </p:set>
                                    <p:animEffect transition="in" filter="fade">
                                      <p:cBhvr>
                                        <p:cTn id="42" dur="500"/>
                                        <p:tgtEl>
                                          <p:spTgt spid="25">
                                            <p:txEl>
                                              <p:pRg st="7" end="7"/>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nodeType="clickEffect">
                                  <p:stCondLst>
                                    <p:cond delay="0"/>
                                  </p:stCondLst>
                                  <p:childTnLst>
                                    <p:set>
                                      <p:cBhvr>
                                        <p:cTn id="46" dur="1" fill="hold">
                                          <p:stCondLst>
                                            <p:cond delay="0"/>
                                          </p:stCondLst>
                                        </p:cTn>
                                        <p:tgtEl>
                                          <p:spTgt spid="25">
                                            <p:txEl>
                                              <p:pRg st="8" end="8"/>
                                            </p:txEl>
                                          </p:spTgt>
                                        </p:tgtEl>
                                        <p:attrNameLst>
                                          <p:attrName>style.visibility</p:attrName>
                                        </p:attrNameLst>
                                      </p:cBhvr>
                                      <p:to>
                                        <p:strVal val="visible"/>
                                      </p:to>
                                    </p:set>
                                    <p:animEffect transition="in" filter="fade">
                                      <p:cBhvr>
                                        <p:cTn id="47" dur="500"/>
                                        <p:tgtEl>
                                          <p:spTgt spid="25">
                                            <p:txEl>
                                              <p:pRg st="8" end="8"/>
                                            </p:txEl>
                                          </p:spTgt>
                                        </p:tgtEl>
                                      </p:cBhvr>
                                    </p:animEffect>
                                  </p:childTnLst>
                                </p:cTn>
                              </p:par>
                              <p:par>
                                <p:cTn id="48" presetID="10" presetClass="entr" presetSubtype="0" fill="hold" nodeType="withEffect">
                                  <p:stCondLst>
                                    <p:cond delay="0"/>
                                  </p:stCondLst>
                                  <p:childTnLst>
                                    <p:set>
                                      <p:cBhvr>
                                        <p:cTn id="49" dur="1" fill="hold">
                                          <p:stCondLst>
                                            <p:cond delay="0"/>
                                          </p:stCondLst>
                                        </p:cTn>
                                        <p:tgtEl>
                                          <p:spTgt spid="25">
                                            <p:txEl>
                                              <p:pRg st="9" end="9"/>
                                            </p:txEl>
                                          </p:spTgt>
                                        </p:tgtEl>
                                        <p:attrNameLst>
                                          <p:attrName>style.visibility</p:attrName>
                                        </p:attrNameLst>
                                      </p:cBhvr>
                                      <p:to>
                                        <p:strVal val="visible"/>
                                      </p:to>
                                    </p:set>
                                    <p:animEffect transition="in" filter="fade">
                                      <p:cBhvr>
                                        <p:cTn id="50" dur="500"/>
                                        <p:tgtEl>
                                          <p:spTgt spid="25">
                                            <p:txEl>
                                              <p:pRg st="9" end="9"/>
                                            </p:txEl>
                                          </p:spTgt>
                                        </p:tgtEl>
                                      </p:cBhvr>
                                    </p:animEffect>
                                  </p:childTnLst>
                                </p:cTn>
                              </p:par>
                            </p:childTnLst>
                          </p:cTn>
                        </p:par>
                      </p:childTnLst>
                    </p:cTn>
                  </p:par>
                  <p:par>
                    <p:cTn id="51" fill="hold">
                      <p:stCondLst>
                        <p:cond delay="indefinite"/>
                      </p:stCondLst>
                      <p:childTnLst>
                        <p:par>
                          <p:cTn id="52" fill="hold">
                            <p:stCondLst>
                              <p:cond delay="0"/>
                            </p:stCondLst>
                            <p:childTnLst>
                              <p:par>
                                <p:cTn id="53" presetID="10" presetClass="entr" presetSubtype="0" fill="hold" nodeType="clickEffect">
                                  <p:stCondLst>
                                    <p:cond delay="0"/>
                                  </p:stCondLst>
                                  <p:childTnLst>
                                    <p:set>
                                      <p:cBhvr>
                                        <p:cTn id="54" dur="1" fill="hold">
                                          <p:stCondLst>
                                            <p:cond delay="0"/>
                                          </p:stCondLst>
                                        </p:cTn>
                                        <p:tgtEl>
                                          <p:spTgt spid="25">
                                            <p:txEl>
                                              <p:pRg st="10" end="10"/>
                                            </p:txEl>
                                          </p:spTgt>
                                        </p:tgtEl>
                                        <p:attrNameLst>
                                          <p:attrName>style.visibility</p:attrName>
                                        </p:attrNameLst>
                                      </p:cBhvr>
                                      <p:to>
                                        <p:strVal val="visible"/>
                                      </p:to>
                                    </p:set>
                                    <p:animEffect transition="in" filter="fade">
                                      <p:cBhvr>
                                        <p:cTn id="55" dur="500"/>
                                        <p:tgtEl>
                                          <p:spTgt spid="25">
                                            <p:txEl>
                                              <p:pRg st="10" end="10"/>
                                            </p:txEl>
                                          </p:spTgt>
                                        </p:tgtEl>
                                      </p:cBhvr>
                                    </p:animEffect>
                                  </p:childTnLst>
                                </p:cTn>
                              </p:par>
                              <p:par>
                                <p:cTn id="56" presetID="10" presetClass="entr" presetSubtype="0" fill="hold" nodeType="withEffect">
                                  <p:stCondLst>
                                    <p:cond delay="0"/>
                                  </p:stCondLst>
                                  <p:childTnLst>
                                    <p:set>
                                      <p:cBhvr>
                                        <p:cTn id="57" dur="1" fill="hold">
                                          <p:stCondLst>
                                            <p:cond delay="0"/>
                                          </p:stCondLst>
                                        </p:cTn>
                                        <p:tgtEl>
                                          <p:spTgt spid="25">
                                            <p:txEl>
                                              <p:pRg st="11" end="11"/>
                                            </p:txEl>
                                          </p:spTgt>
                                        </p:tgtEl>
                                        <p:attrNameLst>
                                          <p:attrName>style.visibility</p:attrName>
                                        </p:attrNameLst>
                                      </p:cBhvr>
                                      <p:to>
                                        <p:strVal val="visible"/>
                                      </p:to>
                                    </p:set>
                                    <p:animEffect transition="in" filter="fade">
                                      <p:cBhvr>
                                        <p:cTn id="58" dur="500"/>
                                        <p:tgtEl>
                                          <p:spTgt spid="25">
                                            <p:txEl>
                                              <p:pRg st="11" end="11"/>
                                            </p:txEl>
                                          </p:spTgt>
                                        </p:tgtEl>
                                      </p:cBhvr>
                                    </p:animEffect>
                                  </p:childTnLst>
                                </p:cTn>
                              </p:par>
                              <p:par>
                                <p:cTn id="59" presetID="10" presetClass="entr" presetSubtype="0" fill="hold" nodeType="withEffect">
                                  <p:stCondLst>
                                    <p:cond delay="0"/>
                                  </p:stCondLst>
                                  <p:childTnLst>
                                    <p:set>
                                      <p:cBhvr>
                                        <p:cTn id="60" dur="1" fill="hold">
                                          <p:stCondLst>
                                            <p:cond delay="0"/>
                                          </p:stCondLst>
                                        </p:cTn>
                                        <p:tgtEl>
                                          <p:spTgt spid="25">
                                            <p:txEl>
                                              <p:pRg st="12" end="12"/>
                                            </p:txEl>
                                          </p:spTgt>
                                        </p:tgtEl>
                                        <p:attrNameLst>
                                          <p:attrName>style.visibility</p:attrName>
                                        </p:attrNameLst>
                                      </p:cBhvr>
                                      <p:to>
                                        <p:strVal val="visible"/>
                                      </p:to>
                                    </p:set>
                                    <p:animEffect transition="in" filter="fade">
                                      <p:cBhvr>
                                        <p:cTn id="61" dur="500"/>
                                        <p:tgtEl>
                                          <p:spTgt spid="25">
                                            <p:txEl>
                                              <p:pRg st="12" end="12"/>
                                            </p:txEl>
                                          </p:spTgt>
                                        </p:tgtEl>
                                      </p:cBhvr>
                                    </p:animEffect>
                                  </p:childTnLst>
                                </p:cTn>
                              </p:par>
                            </p:childTnLst>
                          </p:cTn>
                        </p:par>
                      </p:childTnLst>
                    </p:cTn>
                  </p:par>
                  <p:par>
                    <p:cTn id="62" fill="hold">
                      <p:stCondLst>
                        <p:cond delay="indefinite"/>
                      </p:stCondLst>
                      <p:childTnLst>
                        <p:par>
                          <p:cTn id="63" fill="hold">
                            <p:stCondLst>
                              <p:cond delay="0"/>
                            </p:stCondLst>
                            <p:childTnLst>
                              <p:par>
                                <p:cTn id="64" presetID="10" presetClass="entr" presetSubtype="0" fill="hold" nodeType="clickEffect">
                                  <p:stCondLst>
                                    <p:cond delay="0"/>
                                  </p:stCondLst>
                                  <p:childTnLst>
                                    <p:set>
                                      <p:cBhvr>
                                        <p:cTn id="65" dur="1" fill="hold">
                                          <p:stCondLst>
                                            <p:cond delay="0"/>
                                          </p:stCondLst>
                                        </p:cTn>
                                        <p:tgtEl>
                                          <p:spTgt spid="9"/>
                                        </p:tgtEl>
                                        <p:attrNameLst>
                                          <p:attrName>style.visibility</p:attrName>
                                        </p:attrNameLst>
                                      </p:cBhvr>
                                      <p:to>
                                        <p:strVal val="visible"/>
                                      </p:to>
                                    </p:set>
                                    <p:animEffect transition="in" filter="fade">
                                      <p:cBhvr>
                                        <p:cTn id="66"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70" name="Rectangle 2"/>
          <p:cNvSpPr>
            <a:spLocks noGrp="1" noChangeArrowheads="1"/>
          </p:cNvSpPr>
          <p:nvPr>
            <p:ph type="title"/>
          </p:nvPr>
        </p:nvSpPr>
        <p:spPr>
          <a:xfrm>
            <a:off x="1524000" y="222285"/>
            <a:ext cx="6248400" cy="467235"/>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6955" tIns="48478" rIns="96955" bIns="48478" numCol="1" anchor="ctr" anchorCtr="0" compatLnSpc="1">
            <a:prstTxWarp prst="textNoShape">
              <a:avLst/>
            </a:prstTxWarp>
          </a:bodyPr>
          <a:lstStyle/>
          <a:p>
            <a:r>
              <a:rPr lang="en-US" altLang="en-US" dirty="0" smtClean="0">
                <a:solidFill>
                  <a:srgbClr val="FFFF00"/>
                </a:solidFill>
                <a:effectLst>
                  <a:outerShdw blurRad="38100" dist="38100" dir="2700000" algn="tl">
                    <a:srgbClr val="000000">
                      <a:alpha val="43137"/>
                    </a:srgbClr>
                  </a:outerShdw>
                </a:effectLst>
              </a:rPr>
              <a:t>Routine Operations: Sampling the Earth</a:t>
            </a:r>
            <a:endParaRPr lang="en-US" altLang="en-US" dirty="0">
              <a:solidFill>
                <a:srgbClr val="FFFF00"/>
              </a:solidFill>
              <a:effectLst>
                <a:outerShdw blurRad="38100" dist="38100" dir="2700000" algn="tl">
                  <a:srgbClr val="000000">
                    <a:alpha val="43137"/>
                  </a:srgbClr>
                </a:outerShdw>
              </a:effectLst>
            </a:endParaRPr>
          </a:p>
        </p:txBody>
      </p:sp>
      <p:sp>
        <p:nvSpPr>
          <p:cNvPr id="135187" name="Text Box 19"/>
          <p:cNvSpPr txBox="1">
            <a:spLocks noChangeArrowheads="1"/>
          </p:cNvSpPr>
          <p:nvPr/>
        </p:nvSpPr>
        <p:spPr bwMode="auto">
          <a:xfrm>
            <a:off x="76199" y="1066800"/>
            <a:ext cx="4566849" cy="57861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114300" indent="-114300">
              <a:defRPr>
                <a:solidFill>
                  <a:schemeClr val="tx1"/>
                </a:solidFill>
                <a:latin typeface="Arial" charset="0"/>
              </a:defRPr>
            </a:lvl1pPr>
            <a:lvl2pPr indent="-165100">
              <a:defRPr>
                <a:solidFill>
                  <a:schemeClr val="tx1"/>
                </a:solidFill>
                <a:latin typeface="Arial" charset="0"/>
              </a:defRPr>
            </a:lvl2pPr>
            <a:lvl3pPr marL="685800" indent="-114300">
              <a:defRPr>
                <a:solidFill>
                  <a:schemeClr val="tx1"/>
                </a:solidFill>
                <a:latin typeface="Arial" charset="0"/>
              </a:defRPr>
            </a:lvl3pPr>
            <a:lvl4pPr>
              <a:defRPr>
                <a:solidFill>
                  <a:schemeClr val="tx1"/>
                </a:solidFill>
                <a:latin typeface="Arial" charset="0"/>
              </a:defRPr>
            </a:lvl4pPr>
            <a:lvl5pPr>
              <a:defRPr>
                <a:solidFill>
                  <a:schemeClr val="tx1"/>
                </a:solidFill>
                <a:latin typeface="Arial" charset="0"/>
              </a:defRPr>
            </a:lvl5pPr>
            <a:lvl6pPr fontAlgn="base">
              <a:spcBef>
                <a:spcPct val="0"/>
              </a:spcBef>
              <a:spcAft>
                <a:spcPct val="0"/>
              </a:spcAft>
              <a:defRPr>
                <a:solidFill>
                  <a:schemeClr val="tx1"/>
                </a:solidFill>
                <a:latin typeface="Arial" charset="0"/>
              </a:defRPr>
            </a:lvl6pPr>
            <a:lvl7pPr fontAlgn="base">
              <a:spcBef>
                <a:spcPct val="0"/>
              </a:spcBef>
              <a:spcAft>
                <a:spcPct val="0"/>
              </a:spcAft>
              <a:defRPr>
                <a:solidFill>
                  <a:schemeClr val="tx1"/>
                </a:solidFill>
                <a:latin typeface="Arial" charset="0"/>
              </a:defRPr>
            </a:lvl7pPr>
            <a:lvl8pPr fontAlgn="base">
              <a:spcBef>
                <a:spcPct val="0"/>
              </a:spcBef>
              <a:spcAft>
                <a:spcPct val="0"/>
              </a:spcAft>
              <a:defRPr>
                <a:solidFill>
                  <a:schemeClr val="tx1"/>
                </a:solidFill>
                <a:latin typeface="Arial" charset="0"/>
              </a:defRPr>
            </a:lvl8pPr>
            <a:lvl9pPr fontAlgn="base">
              <a:spcBef>
                <a:spcPct val="0"/>
              </a:spcBef>
              <a:spcAft>
                <a:spcPct val="0"/>
              </a:spcAft>
              <a:defRPr>
                <a:solidFill>
                  <a:schemeClr val="tx1"/>
                </a:solidFill>
                <a:latin typeface="Arial" charset="0"/>
              </a:defRPr>
            </a:lvl9pPr>
          </a:lstStyle>
          <a:p>
            <a:pPr marL="0" indent="0" fontAlgn="base">
              <a:spcBef>
                <a:spcPct val="0"/>
              </a:spcBef>
              <a:spcAft>
                <a:spcPct val="0"/>
              </a:spcAft>
            </a:pPr>
            <a:r>
              <a:rPr lang="en-US" altLang="en-US" sz="2000" dirty="0" smtClean="0">
                <a:solidFill>
                  <a:srgbClr val="FFFF00"/>
                </a:solidFill>
                <a:ea typeface="ＭＳ Ｐゴシック" pitchFamily="34" charset="-128"/>
              </a:rPr>
              <a:t>T</a:t>
            </a:r>
            <a:r>
              <a:rPr lang="en-US" altLang="en-US" sz="2000" dirty="0" smtClean="0">
                <a:solidFill>
                  <a:srgbClr val="FFFF00"/>
                </a:solidFill>
                <a:latin typeface="Arial Rounded MT Bold" panose="020F0704030504030204" pitchFamily="34" charset="0"/>
                <a:ea typeface="ＭＳ Ｐゴシック" pitchFamily="34" charset="-128"/>
              </a:rPr>
              <a:t>he OCO-2 Orbit:</a:t>
            </a:r>
            <a:endParaRPr lang="en-US" altLang="en-US" sz="2000" dirty="0">
              <a:solidFill>
                <a:srgbClr val="FFFF00"/>
              </a:solidFill>
              <a:latin typeface="Arial Rounded MT Bold" panose="020F0704030504030204" pitchFamily="34" charset="0"/>
              <a:ea typeface="ＭＳ Ｐゴシック" pitchFamily="34" charset="-128"/>
            </a:endParaRPr>
          </a:p>
          <a:p>
            <a:pPr lvl="1">
              <a:buFontTx/>
              <a:buChar char="•"/>
            </a:pPr>
            <a:r>
              <a:rPr lang="en-US" altLang="en-US" sz="2000" dirty="0" smtClean="0">
                <a:solidFill>
                  <a:srgbClr val="FFFF00"/>
                </a:solidFill>
                <a:latin typeface="Arial Rounded MT Bold" panose="020F0704030504030204" pitchFamily="34" charset="0"/>
                <a:ea typeface="ＭＳ Ｐゴシック" pitchFamily="34" charset="-128"/>
              </a:rPr>
              <a:t>705 </a:t>
            </a:r>
            <a:r>
              <a:rPr lang="en-US" altLang="en-US" sz="2000" dirty="0">
                <a:solidFill>
                  <a:srgbClr val="FFFF00"/>
                </a:solidFill>
                <a:latin typeface="Arial Rounded MT Bold" panose="020F0704030504030204" pitchFamily="34" charset="0"/>
                <a:ea typeface="ＭＳ Ｐゴシック" pitchFamily="34" charset="-128"/>
              </a:rPr>
              <a:t>km </a:t>
            </a:r>
            <a:r>
              <a:rPr lang="en-US" altLang="en-US" sz="2000" dirty="0" smtClean="0">
                <a:solidFill>
                  <a:srgbClr val="FFFF00"/>
                </a:solidFill>
                <a:latin typeface="Arial Rounded MT Bold" panose="020F0704030504030204" pitchFamily="34" charset="0"/>
                <a:ea typeface="ＭＳ Ｐゴシック" pitchFamily="34" charset="-128"/>
              </a:rPr>
              <a:t>altitude </a:t>
            </a:r>
          </a:p>
          <a:p>
            <a:pPr lvl="1">
              <a:buFontTx/>
              <a:buChar char="•"/>
            </a:pPr>
            <a:r>
              <a:rPr lang="en-US" altLang="en-US" sz="2000" dirty="0" smtClean="0">
                <a:solidFill>
                  <a:srgbClr val="FFFF00"/>
                </a:solidFill>
                <a:latin typeface="Arial Rounded MT Bold" panose="020F0704030504030204" pitchFamily="34" charset="0"/>
                <a:ea typeface="ＭＳ Ｐゴシック" pitchFamily="34" charset="-128"/>
              </a:rPr>
              <a:t>98.2</a:t>
            </a:r>
            <a:r>
              <a:rPr lang="en-US" altLang="en-US" sz="2000" dirty="0">
                <a:solidFill>
                  <a:srgbClr val="FFFF00"/>
                </a:solidFill>
                <a:latin typeface="Arial Rounded MT Bold" panose="020F0704030504030204" pitchFamily="34" charset="0"/>
                <a:ea typeface="ＭＳ Ｐゴシック" pitchFamily="34" charset="-128"/>
                <a:sym typeface="Symbol" pitchFamily="18" charset="2"/>
              </a:rPr>
              <a:t></a:t>
            </a:r>
            <a:r>
              <a:rPr lang="en-US" altLang="en-US" sz="2000" dirty="0">
                <a:solidFill>
                  <a:srgbClr val="FFFF00"/>
                </a:solidFill>
                <a:latin typeface="Arial Rounded MT Bold" panose="020F0704030504030204" pitchFamily="34" charset="0"/>
                <a:ea typeface="ＭＳ Ｐゴシック" pitchFamily="34" charset="-128"/>
              </a:rPr>
              <a:t> inclination </a:t>
            </a:r>
          </a:p>
          <a:p>
            <a:pPr marL="457074" lvl="1" fontAlgn="base">
              <a:spcBef>
                <a:spcPct val="0"/>
              </a:spcBef>
              <a:spcAft>
                <a:spcPct val="0"/>
              </a:spcAft>
              <a:buFontTx/>
              <a:buChar char="•"/>
            </a:pPr>
            <a:r>
              <a:rPr lang="en-US" altLang="en-US" sz="2000" dirty="0" smtClean="0">
                <a:solidFill>
                  <a:srgbClr val="FFFF00"/>
                </a:solidFill>
                <a:latin typeface="Arial Rounded MT Bold" panose="020F0704030504030204" pitchFamily="34" charset="0"/>
                <a:ea typeface="ＭＳ Ｐゴシック" pitchFamily="34" charset="-128"/>
              </a:rPr>
              <a:t>16-day </a:t>
            </a:r>
            <a:r>
              <a:rPr lang="en-US" altLang="en-US" sz="2000" dirty="0">
                <a:solidFill>
                  <a:srgbClr val="FFFF00"/>
                </a:solidFill>
                <a:latin typeface="Arial Rounded MT Bold" panose="020F0704030504030204" pitchFamily="34" charset="0"/>
                <a:ea typeface="ＭＳ Ｐゴシック" pitchFamily="34" charset="-128"/>
              </a:rPr>
              <a:t>ground </a:t>
            </a:r>
            <a:r>
              <a:rPr lang="en-US" altLang="en-US" sz="2000" dirty="0" smtClean="0">
                <a:solidFill>
                  <a:srgbClr val="FFFF00"/>
                </a:solidFill>
                <a:latin typeface="Arial Rounded MT Bold" panose="020F0704030504030204" pitchFamily="34" charset="0"/>
                <a:ea typeface="ＭＳ Ｐゴシック" pitchFamily="34" charset="-128"/>
              </a:rPr>
              <a:t>track repeat</a:t>
            </a:r>
          </a:p>
          <a:p>
            <a:pPr marL="457074" lvl="1" fontAlgn="base">
              <a:spcBef>
                <a:spcPct val="0"/>
              </a:spcBef>
              <a:spcAft>
                <a:spcPct val="0"/>
              </a:spcAft>
              <a:buFontTx/>
              <a:buChar char="•"/>
            </a:pPr>
            <a:r>
              <a:rPr lang="en-US" altLang="en-US" sz="2000" dirty="0" smtClean="0">
                <a:solidFill>
                  <a:srgbClr val="FFFF00"/>
                </a:solidFill>
                <a:latin typeface="Arial Rounded MT Bold" panose="020F0704030504030204" pitchFamily="34" charset="0"/>
              </a:rPr>
              <a:t>1:30 PM Equator Crossing time</a:t>
            </a:r>
            <a:endParaRPr lang="en-US" altLang="en-US" sz="2000" dirty="0">
              <a:solidFill>
                <a:srgbClr val="FFFF00"/>
              </a:solidFill>
              <a:latin typeface="Arial Rounded MT Bold" panose="020F0704030504030204" pitchFamily="34" charset="0"/>
            </a:endParaRPr>
          </a:p>
          <a:p>
            <a:pPr lvl="1">
              <a:buFontTx/>
              <a:buChar char="•"/>
            </a:pPr>
            <a:r>
              <a:rPr lang="en-US" altLang="en-US" sz="2000" dirty="0" smtClean="0">
                <a:solidFill>
                  <a:srgbClr val="FFFF00"/>
                </a:solidFill>
                <a:latin typeface="Arial Rounded MT Bold" panose="020F0704030504030204" pitchFamily="34" charset="0"/>
                <a:ea typeface="ＭＳ Ｐゴシック" pitchFamily="34" charset="-128"/>
              </a:rPr>
              <a:t>98.8 </a:t>
            </a:r>
            <a:r>
              <a:rPr lang="en-US" altLang="en-US" sz="2000" dirty="0">
                <a:solidFill>
                  <a:srgbClr val="FFFF00"/>
                </a:solidFill>
                <a:latin typeface="Arial Rounded MT Bold" panose="020F0704030504030204" pitchFamily="34" charset="0"/>
                <a:ea typeface="ＭＳ Ｐゴシック" pitchFamily="34" charset="-128"/>
              </a:rPr>
              <a:t>minute </a:t>
            </a:r>
            <a:r>
              <a:rPr lang="en-US" altLang="en-US" sz="2000" dirty="0" smtClean="0">
                <a:solidFill>
                  <a:srgbClr val="FFFF00"/>
                </a:solidFill>
                <a:latin typeface="Arial Rounded MT Bold" panose="020F0704030504030204" pitchFamily="34" charset="0"/>
                <a:ea typeface="ＭＳ Ｐゴシック" pitchFamily="34" charset="-128"/>
              </a:rPr>
              <a:t>orbit period</a:t>
            </a:r>
          </a:p>
          <a:p>
            <a:pPr lvl="2">
              <a:buFontTx/>
              <a:buChar char="•"/>
            </a:pPr>
            <a:r>
              <a:rPr lang="en-US" altLang="en-US" sz="2000" dirty="0" smtClean="0">
                <a:solidFill>
                  <a:srgbClr val="FFFF00"/>
                </a:solidFill>
                <a:latin typeface="Arial Rounded MT Bold" panose="020F0704030504030204" pitchFamily="34" charset="0"/>
              </a:rPr>
              <a:t>14.57 </a:t>
            </a:r>
            <a:r>
              <a:rPr lang="en-US" altLang="en-US" sz="2000" dirty="0">
                <a:solidFill>
                  <a:srgbClr val="FFFF00"/>
                </a:solidFill>
                <a:latin typeface="Arial Rounded MT Bold" panose="020F0704030504030204" pitchFamily="34" charset="0"/>
              </a:rPr>
              <a:t>Orbits/day</a:t>
            </a:r>
          </a:p>
          <a:p>
            <a:pPr marL="0" indent="0"/>
            <a:endParaRPr lang="en-US" altLang="en-US" sz="2000" dirty="0" smtClean="0">
              <a:solidFill>
                <a:srgbClr val="FFFF00"/>
              </a:solidFill>
              <a:latin typeface="Arial Rounded MT Bold" panose="020F0704030504030204" pitchFamily="34" charset="0"/>
            </a:endParaRPr>
          </a:p>
          <a:p>
            <a:pPr marL="0" indent="0"/>
            <a:r>
              <a:rPr lang="en-US" altLang="en-US" sz="2000" dirty="0" smtClean="0">
                <a:solidFill>
                  <a:srgbClr val="FFFF00"/>
                </a:solidFill>
                <a:latin typeface="Arial Rounded MT Bold" panose="020F0704030504030204" pitchFamily="34" charset="0"/>
              </a:rPr>
              <a:t>Latitude </a:t>
            </a:r>
            <a:r>
              <a:rPr lang="en-US" altLang="en-US" sz="2000" dirty="0">
                <a:solidFill>
                  <a:srgbClr val="FFFF00"/>
                </a:solidFill>
                <a:latin typeface="Arial Rounded MT Bold" panose="020F0704030504030204" pitchFamily="34" charset="0"/>
              </a:rPr>
              <a:t>Coverage</a:t>
            </a:r>
          </a:p>
          <a:p>
            <a:pPr lvl="1">
              <a:buFontTx/>
              <a:buChar char="•"/>
            </a:pPr>
            <a:r>
              <a:rPr lang="en-US" altLang="en-US" sz="2000" dirty="0">
                <a:solidFill>
                  <a:srgbClr val="FFFF00"/>
                </a:solidFill>
                <a:latin typeface="Arial Rounded MT Bold" panose="020F0704030504030204" pitchFamily="34" charset="0"/>
              </a:rPr>
              <a:t>Nadir: </a:t>
            </a:r>
            <a:r>
              <a:rPr lang="en-US" altLang="en-US" sz="2000" u="sng" dirty="0">
                <a:solidFill>
                  <a:srgbClr val="FFFF00"/>
                </a:solidFill>
                <a:latin typeface="Arial Rounded MT Bold" panose="020F0704030504030204" pitchFamily="34" charset="0"/>
              </a:rPr>
              <a:t>+</a:t>
            </a:r>
            <a:r>
              <a:rPr lang="en-US" altLang="en-US" sz="2000" dirty="0">
                <a:solidFill>
                  <a:srgbClr val="FFFF00"/>
                </a:solidFill>
                <a:latin typeface="Arial Rounded MT Bold" panose="020F0704030504030204" pitchFamily="34" charset="0"/>
              </a:rPr>
              <a:t>85</a:t>
            </a:r>
            <a:r>
              <a:rPr lang="en-US" altLang="en-US" sz="2000" baseline="30000" dirty="0">
                <a:solidFill>
                  <a:srgbClr val="FFFF00"/>
                </a:solidFill>
                <a:latin typeface="Arial Rounded MT Bold" panose="020F0704030504030204" pitchFamily="34" charset="0"/>
              </a:rPr>
              <a:t>o</a:t>
            </a:r>
            <a:r>
              <a:rPr lang="en-US" altLang="en-US" sz="2000" dirty="0">
                <a:solidFill>
                  <a:srgbClr val="FFFF00"/>
                </a:solidFill>
                <a:latin typeface="Arial Rounded MT Bold" panose="020F0704030504030204" pitchFamily="34" charset="0"/>
              </a:rPr>
              <a:t> Solar zenith angle</a:t>
            </a:r>
          </a:p>
          <a:p>
            <a:pPr lvl="1">
              <a:buFontTx/>
              <a:buChar char="•"/>
            </a:pPr>
            <a:r>
              <a:rPr lang="en-US" altLang="en-US" sz="2000" dirty="0">
                <a:solidFill>
                  <a:srgbClr val="FFFF00"/>
                </a:solidFill>
                <a:latin typeface="Arial Rounded MT Bold" panose="020F0704030504030204" pitchFamily="34" charset="0"/>
              </a:rPr>
              <a:t>Glint:  </a:t>
            </a:r>
            <a:r>
              <a:rPr lang="en-US" altLang="en-US" sz="2000" u="sng" dirty="0">
                <a:solidFill>
                  <a:srgbClr val="FFFF00"/>
                </a:solidFill>
                <a:latin typeface="Arial Rounded MT Bold" panose="020F0704030504030204" pitchFamily="34" charset="0"/>
              </a:rPr>
              <a:t>+</a:t>
            </a:r>
            <a:r>
              <a:rPr lang="en-US" altLang="en-US" sz="2000" dirty="0">
                <a:solidFill>
                  <a:srgbClr val="FFFF00"/>
                </a:solidFill>
                <a:latin typeface="Arial Rounded MT Bold" panose="020F0704030504030204" pitchFamily="34" charset="0"/>
              </a:rPr>
              <a:t>81</a:t>
            </a:r>
            <a:r>
              <a:rPr lang="en-US" altLang="en-US" sz="2000" baseline="30000" dirty="0">
                <a:solidFill>
                  <a:srgbClr val="FFFF00"/>
                </a:solidFill>
                <a:latin typeface="Arial Rounded MT Bold" panose="020F0704030504030204" pitchFamily="34" charset="0"/>
              </a:rPr>
              <a:t>o</a:t>
            </a:r>
            <a:r>
              <a:rPr lang="en-US" altLang="en-US" sz="2000" dirty="0">
                <a:solidFill>
                  <a:srgbClr val="FFFF00"/>
                </a:solidFill>
                <a:latin typeface="Arial Rounded MT Bold" panose="020F0704030504030204" pitchFamily="34" charset="0"/>
              </a:rPr>
              <a:t> Solar zenith </a:t>
            </a:r>
            <a:r>
              <a:rPr lang="en-US" altLang="en-US" sz="2000" dirty="0" smtClean="0">
                <a:solidFill>
                  <a:srgbClr val="FFFF00"/>
                </a:solidFill>
                <a:latin typeface="Arial Rounded MT Bold" panose="020F0704030504030204" pitchFamily="34" charset="0"/>
              </a:rPr>
              <a:t>angle</a:t>
            </a:r>
          </a:p>
          <a:p>
            <a:pPr marL="291974" lvl="1" indent="0"/>
            <a:endParaRPr lang="en-US" altLang="en-US" sz="2000" dirty="0">
              <a:solidFill>
                <a:srgbClr val="FFFF00"/>
              </a:solidFill>
              <a:latin typeface="Arial Rounded MT Bold" panose="020F0704030504030204" pitchFamily="34" charset="0"/>
              <a:ea typeface="ＭＳ Ｐゴシック" pitchFamily="34" charset="-128"/>
            </a:endParaRPr>
          </a:p>
          <a:p>
            <a:pPr marL="0" indent="-50800"/>
            <a:r>
              <a:rPr lang="en-US" altLang="en-US" sz="2000" dirty="0" smtClean="0">
                <a:solidFill>
                  <a:srgbClr val="FFFF00"/>
                </a:solidFill>
                <a:latin typeface="Arial Rounded MT Bold" panose="020F0704030504030204" pitchFamily="34" charset="0"/>
              </a:rPr>
              <a:t>Resolution</a:t>
            </a:r>
            <a:endParaRPr lang="en-US" altLang="en-US" sz="2000" dirty="0" smtClean="0">
              <a:solidFill>
                <a:srgbClr val="FFFF00"/>
              </a:solidFill>
              <a:latin typeface="Arial Rounded MT Bold" panose="020F0704030504030204" pitchFamily="34" charset="0"/>
              <a:ea typeface="ＭＳ Ｐゴシック" pitchFamily="34" charset="-128"/>
            </a:endParaRPr>
          </a:p>
          <a:p>
            <a:pPr marL="457074" lvl="1" fontAlgn="base">
              <a:spcBef>
                <a:spcPct val="0"/>
              </a:spcBef>
              <a:spcAft>
                <a:spcPct val="0"/>
              </a:spcAft>
              <a:buFontTx/>
              <a:buChar char="•"/>
            </a:pPr>
            <a:r>
              <a:rPr lang="en-US" altLang="en-US" sz="2000" dirty="0" smtClean="0">
                <a:solidFill>
                  <a:srgbClr val="FFFF00"/>
                </a:solidFill>
                <a:latin typeface="Arial Rounded MT Bold" panose="020F0704030504030204" pitchFamily="34" charset="0"/>
                <a:ea typeface="ＭＳ Ｐゴシック" pitchFamily="34" charset="-128"/>
              </a:rPr>
              <a:t>~</a:t>
            </a:r>
            <a:r>
              <a:rPr lang="en-US" altLang="en-US" sz="2000" dirty="0">
                <a:solidFill>
                  <a:srgbClr val="FFFF00"/>
                </a:solidFill>
                <a:latin typeface="Arial Rounded MT Bold" panose="020F0704030504030204" pitchFamily="34" charset="0"/>
                <a:ea typeface="ＭＳ Ｐゴシック" pitchFamily="34" charset="-128"/>
              </a:rPr>
              <a:t>25</a:t>
            </a:r>
            <a:r>
              <a:rPr lang="en-US" altLang="en-US" sz="2000" dirty="0">
                <a:solidFill>
                  <a:srgbClr val="FFFF00"/>
                </a:solidFill>
                <a:latin typeface="Arial Rounded MT Bold" panose="020F0704030504030204" pitchFamily="34" charset="0"/>
                <a:ea typeface="ＭＳ Ｐゴシック" pitchFamily="34" charset="-128"/>
                <a:sym typeface="Symbol" pitchFamily="18" charset="2"/>
              </a:rPr>
              <a:t></a:t>
            </a:r>
            <a:r>
              <a:rPr lang="en-US" altLang="en-US" sz="2000" dirty="0">
                <a:solidFill>
                  <a:srgbClr val="FFFF00"/>
                </a:solidFill>
                <a:latin typeface="Arial Rounded MT Bold" panose="020F0704030504030204" pitchFamily="34" charset="0"/>
                <a:ea typeface="ＭＳ Ｐゴシック" pitchFamily="34" charset="-128"/>
              </a:rPr>
              <a:t> longitude offset between consecutive orbits</a:t>
            </a:r>
          </a:p>
          <a:p>
            <a:pPr marL="457074" lvl="1" fontAlgn="base">
              <a:spcBef>
                <a:spcPct val="0"/>
              </a:spcBef>
              <a:spcAft>
                <a:spcPct val="0"/>
              </a:spcAft>
              <a:buFontTx/>
              <a:buChar char="•"/>
            </a:pPr>
            <a:r>
              <a:rPr lang="en-US" altLang="en-US" sz="2000" dirty="0">
                <a:solidFill>
                  <a:srgbClr val="FFFF00"/>
                </a:solidFill>
                <a:latin typeface="Arial Rounded MT Bold" panose="020F0704030504030204" pitchFamily="34" charset="0"/>
                <a:ea typeface="ＭＳ Ｐゴシック" pitchFamily="34" charset="-128"/>
              </a:rPr>
              <a:t>1.5</a:t>
            </a:r>
            <a:r>
              <a:rPr lang="en-US" altLang="en-US" sz="2000" dirty="0">
                <a:solidFill>
                  <a:srgbClr val="FFFF00"/>
                </a:solidFill>
                <a:latin typeface="Arial Rounded MT Bold" panose="020F0704030504030204" pitchFamily="34" charset="0"/>
                <a:ea typeface="ＭＳ Ｐゴシック" pitchFamily="34" charset="-128"/>
                <a:sym typeface="Symbol" pitchFamily="18" charset="2"/>
              </a:rPr>
              <a:t></a:t>
            </a:r>
            <a:r>
              <a:rPr lang="en-US" altLang="en-US" sz="2000" dirty="0">
                <a:solidFill>
                  <a:srgbClr val="FFFF00"/>
                </a:solidFill>
                <a:latin typeface="Arial Rounded MT Bold" panose="020F0704030504030204" pitchFamily="34" charset="0"/>
                <a:ea typeface="ＭＳ Ｐゴシック" pitchFamily="34" charset="-128"/>
              </a:rPr>
              <a:t> longitude offset between orbit tracks </a:t>
            </a:r>
            <a:r>
              <a:rPr lang="en-US" altLang="en-US" sz="2000" dirty="0" smtClean="0">
                <a:solidFill>
                  <a:srgbClr val="FFFF00"/>
                </a:solidFill>
                <a:latin typeface="Arial Rounded MT Bold" panose="020F0704030504030204" pitchFamily="34" charset="0"/>
                <a:ea typeface="ＭＳ Ｐゴシック" pitchFamily="34" charset="-128"/>
              </a:rPr>
              <a:t>after16-days</a:t>
            </a:r>
          </a:p>
          <a:p>
            <a:pPr marL="0" indent="0" fontAlgn="base">
              <a:spcBef>
                <a:spcPct val="0"/>
              </a:spcBef>
              <a:spcAft>
                <a:spcPct val="0"/>
              </a:spcAft>
            </a:pPr>
            <a:endParaRPr lang="en-US" altLang="en-US" sz="1000" dirty="0">
              <a:solidFill>
                <a:srgbClr val="FFFF00"/>
              </a:solidFill>
              <a:latin typeface="Arial Rounded MT Bold" panose="020F0704030504030204" pitchFamily="34" charset="0"/>
              <a:ea typeface="ＭＳ Ｐゴシック" pitchFamily="34" charset="-128"/>
            </a:endParaRPr>
          </a:p>
          <a:p>
            <a:pPr marL="0" indent="0" fontAlgn="base">
              <a:spcBef>
                <a:spcPct val="0"/>
              </a:spcBef>
              <a:spcAft>
                <a:spcPct val="0"/>
              </a:spcAft>
            </a:pPr>
            <a:endParaRPr lang="en-US" altLang="en-US" sz="1000" dirty="0">
              <a:solidFill>
                <a:srgbClr val="FFFF00"/>
              </a:solidFill>
              <a:latin typeface="Arial Rounded MT Bold" panose="020F0704030504030204" pitchFamily="34" charset="0"/>
              <a:ea typeface="ＭＳ Ｐゴシック" pitchFamily="34" charset="-128"/>
            </a:endParaRPr>
          </a:p>
          <a:p>
            <a:pPr fontAlgn="base">
              <a:spcBef>
                <a:spcPct val="0"/>
              </a:spcBef>
              <a:spcAft>
                <a:spcPct val="0"/>
              </a:spcAft>
              <a:buFontTx/>
              <a:buChar char="•"/>
            </a:pPr>
            <a:endParaRPr lang="en-US" altLang="en-US" sz="1000" dirty="0" smtClean="0">
              <a:solidFill>
                <a:srgbClr val="FFFF00"/>
              </a:solidFill>
              <a:ea typeface="ＭＳ Ｐゴシック" pitchFamily="34" charset="-128"/>
            </a:endParaRPr>
          </a:p>
        </p:txBody>
      </p:sp>
      <p:sp>
        <p:nvSpPr>
          <p:cNvPr id="135199" name="Text Box 31"/>
          <p:cNvSpPr txBox="1">
            <a:spLocks noChangeArrowheads="1"/>
          </p:cNvSpPr>
          <p:nvPr/>
        </p:nvSpPr>
        <p:spPr bwMode="auto">
          <a:xfrm>
            <a:off x="4643049" y="4120192"/>
            <a:ext cx="4424751" cy="10156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fontAlgn="base">
              <a:spcBef>
                <a:spcPct val="0"/>
              </a:spcBef>
              <a:spcAft>
                <a:spcPct val="0"/>
              </a:spcAft>
            </a:pPr>
            <a:r>
              <a:rPr lang="en-US" altLang="en-US" sz="2000" dirty="0">
                <a:solidFill>
                  <a:srgbClr val="FFFF00"/>
                </a:solidFill>
                <a:effectLst>
                  <a:outerShdw blurRad="38100" dist="38100" dir="2700000" algn="tl">
                    <a:srgbClr val="000000">
                      <a:alpha val="43137"/>
                    </a:srgbClr>
                  </a:outerShdw>
                </a:effectLst>
                <a:latin typeface="Arial Rounded MT Bold" panose="020F0704030504030204" pitchFamily="34" charset="0"/>
              </a:rPr>
              <a:t>OCO-2 will collect about 1 million soundings each day along a narrow track</a:t>
            </a:r>
            <a:r>
              <a:rPr lang="en-US" altLang="en-US" sz="2000" dirty="0" smtClean="0">
                <a:solidFill>
                  <a:srgbClr val="FFFF00"/>
                </a:solidFill>
                <a:effectLst>
                  <a:outerShdw blurRad="38100" dist="38100" dir="2700000" algn="tl">
                    <a:srgbClr val="000000">
                      <a:alpha val="43137"/>
                    </a:srgbClr>
                  </a:outerShdw>
                </a:effectLst>
                <a:latin typeface="Arial Rounded MT Bold" panose="020F0704030504030204" pitchFamily="34" charset="0"/>
              </a:rPr>
              <a:t>.</a:t>
            </a:r>
            <a:endParaRPr lang="en-US" altLang="en-US" sz="2000" dirty="0">
              <a:solidFill>
                <a:srgbClr val="FFFF00"/>
              </a:solidFill>
              <a:effectLst>
                <a:outerShdw blurRad="38100" dist="38100" dir="2700000" algn="tl">
                  <a:srgbClr val="000000">
                    <a:alpha val="43137"/>
                  </a:srgbClr>
                </a:outerShdw>
              </a:effectLst>
              <a:latin typeface="Arial Rounded MT Bold" panose="020F0704030504030204" pitchFamily="34" charset="0"/>
            </a:endParaRPr>
          </a:p>
        </p:txBody>
      </p:sp>
      <p:sp>
        <p:nvSpPr>
          <p:cNvPr id="2" name="TextBox 1"/>
          <p:cNvSpPr txBox="1"/>
          <p:nvPr/>
        </p:nvSpPr>
        <p:spPr>
          <a:xfrm>
            <a:off x="4730553" y="5388114"/>
            <a:ext cx="4108647" cy="707886"/>
          </a:xfrm>
          <a:prstGeom prst="rect">
            <a:avLst/>
          </a:prstGeom>
          <a:solidFill>
            <a:srgbClr val="0000FF"/>
          </a:solidFill>
        </p:spPr>
        <p:txBody>
          <a:bodyPr wrap="square" rtlCol="0">
            <a:spAutoFit/>
          </a:bodyPr>
          <a:lstStyle/>
          <a:p>
            <a:pPr algn="ctr" fontAlgn="base">
              <a:spcBef>
                <a:spcPct val="0"/>
              </a:spcBef>
              <a:spcAft>
                <a:spcPct val="0"/>
              </a:spcAft>
            </a:pPr>
            <a:r>
              <a:rPr lang="en-US" altLang="en-US" sz="2000" b="1" dirty="0">
                <a:solidFill>
                  <a:srgbClr val="FFFFFF"/>
                </a:solidFill>
                <a:effectLst>
                  <a:outerShdw blurRad="38100" dist="38100" dir="2700000" algn="tl">
                    <a:srgbClr val="000000">
                      <a:alpha val="43137"/>
                    </a:srgbClr>
                  </a:outerShdw>
                </a:effectLst>
                <a:ea typeface="ＭＳ Ｐゴシック" pitchFamily="34" charset="-128"/>
              </a:rPr>
              <a:t>OCO-2 is a SAMPLING system, not a MAPPING system.</a:t>
            </a:r>
          </a:p>
        </p:txBody>
      </p:sp>
      <p:pic>
        <p:nvPicPr>
          <p:cNvPr id="3075" name="Picture 3"/>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54382" t="9000" b="3999"/>
          <a:stretch/>
        </p:blipFill>
        <p:spPr bwMode="auto">
          <a:xfrm>
            <a:off x="4643049" y="1033119"/>
            <a:ext cx="4424751" cy="308168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8996051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35187">
                                            <p:txEl>
                                              <p:pRg st="0" end="0"/>
                                            </p:txEl>
                                          </p:spTgt>
                                        </p:tgtEl>
                                        <p:attrNameLst>
                                          <p:attrName>style.visibility</p:attrName>
                                        </p:attrNameLst>
                                      </p:cBhvr>
                                      <p:to>
                                        <p:strVal val="visible"/>
                                      </p:to>
                                    </p:set>
                                    <p:animEffect transition="in" filter="fade">
                                      <p:cBhvr>
                                        <p:cTn id="7" dur="500"/>
                                        <p:tgtEl>
                                          <p:spTgt spid="135187">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135187">
                                            <p:txEl>
                                              <p:pRg st="1" end="1"/>
                                            </p:txEl>
                                          </p:spTgt>
                                        </p:tgtEl>
                                        <p:attrNameLst>
                                          <p:attrName>style.visibility</p:attrName>
                                        </p:attrNameLst>
                                      </p:cBhvr>
                                      <p:to>
                                        <p:strVal val="visible"/>
                                      </p:to>
                                    </p:set>
                                    <p:animEffect transition="in" filter="fade">
                                      <p:cBhvr>
                                        <p:cTn id="10" dur="500"/>
                                        <p:tgtEl>
                                          <p:spTgt spid="135187">
                                            <p:txEl>
                                              <p:pRg st="1" end="1"/>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135187">
                                            <p:txEl>
                                              <p:pRg st="2" end="2"/>
                                            </p:txEl>
                                          </p:spTgt>
                                        </p:tgtEl>
                                        <p:attrNameLst>
                                          <p:attrName>style.visibility</p:attrName>
                                        </p:attrNameLst>
                                      </p:cBhvr>
                                      <p:to>
                                        <p:strVal val="visible"/>
                                      </p:to>
                                    </p:set>
                                    <p:animEffect transition="in" filter="fade">
                                      <p:cBhvr>
                                        <p:cTn id="13" dur="500"/>
                                        <p:tgtEl>
                                          <p:spTgt spid="135187">
                                            <p:txEl>
                                              <p:pRg st="2" end="2"/>
                                            </p:txEl>
                                          </p:spTgt>
                                        </p:tgtEl>
                                      </p:cBhvr>
                                    </p:animEffect>
                                  </p:childTnLst>
                                </p:cTn>
                              </p:par>
                              <p:par>
                                <p:cTn id="14" presetID="10" presetClass="entr" presetSubtype="0" fill="hold" nodeType="withEffect">
                                  <p:stCondLst>
                                    <p:cond delay="0"/>
                                  </p:stCondLst>
                                  <p:childTnLst>
                                    <p:set>
                                      <p:cBhvr>
                                        <p:cTn id="15" dur="1" fill="hold">
                                          <p:stCondLst>
                                            <p:cond delay="0"/>
                                          </p:stCondLst>
                                        </p:cTn>
                                        <p:tgtEl>
                                          <p:spTgt spid="135187">
                                            <p:txEl>
                                              <p:pRg st="3" end="3"/>
                                            </p:txEl>
                                          </p:spTgt>
                                        </p:tgtEl>
                                        <p:attrNameLst>
                                          <p:attrName>style.visibility</p:attrName>
                                        </p:attrNameLst>
                                      </p:cBhvr>
                                      <p:to>
                                        <p:strVal val="visible"/>
                                      </p:to>
                                    </p:set>
                                    <p:animEffect transition="in" filter="fade">
                                      <p:cBhvr>
                                        <p:cTn id="16" dur="500"/>
                                        <p:tgtEl>
                                          <p:spTgt spid="135187">
                                            <p:txEl>
                                              <p:pRg st="3" end="3"/>
                                            </p:txEl>
                                          </p:spTgt>
                                        </p:tgtEl>
                                      </p:cBhvr>
                                    </p:animEffect>
                                  </p:childTnLst>
                                </p:cTn>
                              </p:par>
                              <p:par>
                                <p:cTn id="17" presetID="10" presetClass="entr" presetSubtype="0" fill="hold" nodeType="withEffect">
                                  <p:stCondLst>
                                    <p:cond delay="0"/>
                                  </p:stCondLst>
                                  <p:childTnLst>
                                    <p:set>
                                      <p:cBhvr>
                                        <p:cTn id="18" dur="1" fill="hold">
                                          <p:stCondLst>
                                            <p:cond delay="0"/>
                                          </p:stCondLst>
                                        </p:cTn>
                                        <p:tgtEl>
                                          <p:spTgt spid="135187">
                                            <p:txEl>
                                              <p:pRg st="4" end="4"/>
                                            </p:txEl>
                                          </p:spTgt>
                                        </p:tgtEl>
                                        <p:attrNameLst>
                                          <p:attrName>style.visibility</p:attrName>
                                        </p:attrNameLst>
                                      </p:cBhvr>
                                      <p:to>
                                        <p:strVal val="visible"/>
                                      </p:to>
                                    </p:set>
                                    <p:animEffect transition="in" filter="fade">
                                      <p:cBhvr>
                                        <p:cTn id="19" dur="500"/>
                                        <p:tgtEl>
                                          <p:spTgt spid="135187">
                                            <p:txEl>
                                              <p:pRg st="4" end="4"/>
                                            </p:txEl>
                                          </p:spTgt>
                                        </p:tgtEl>
                                      </p:cBhvr>
                                    </p:animEffect>
                                  </p:childTnLst>
                                </p:cTn>
                              </p:par>
                              <p:par>
                                <p:cTn id="20" presetID="10" presetClass="entr" presetSubtype="0" fill="hold" nodeType="withEffect">
                                  <p:stCondLst>
                                    <p:cond delay="0"/>
                                  </p:stCondLst>
                                  <p:childTnLst>
                                    <p:set>
                                      <p:cBhvr>
                                        <p:cTn id="21" dur="1" fill="hold">
                                          <p:stCondLst>
                                            <p:cond delay="0"/>
                                          </p:stCondLst>
                                        </p:cTn>
                                        <p:tgtEl>
                                          <p:spTgt spid="135187">
                                            <p:txEl>
                                              <p:pRg st="5" end="5"/>
                                            </p:txEl>
                                          </p:spTgt>
                                        </p:tgtEl>
                                        <p:attrNameLst>
                                          <p:attrName>style.visibility</p:attrName>
                                        </p:attrNameLst>
                                      </p:cBhvr>
                                      <p:to>
                                        <p:strVal val="visible"/>
                                      </p:to>
                                    </p:set>
                                    <p:animEffect transition="in" filter="fade">
                                      <p:cBhvr>
                                        <p:cTn id="22" dur="500"/>
                                        <p:tgtEl>
                                          <p:spTgt spid="135187">
                                            <p:txEl>
                                              <p:pRg st="5" end="5"/>
                                            </p:txEl>
                                          </p:spTgt>
                                        </p:tgtEl>
                                      </p:cBhvr>
                                    </p:animEffect>
                                  </p:childTnLst>
                                </p:cTn>
                              </p:par>
                              <p:par>
                                <p:cTn id="23" presetID="10" presetClass="entr" presetSubtype="0" fill="hold" nodeType="withEffect">
                                  <p:stCondLst>
                                    <p:cond delay="0"/>
                                  </p:stCondLst>
                                  <p:childTnLst>
                                    <p:set>
                                      <p:cBhvr>
                                        <p:cTn id="24" dur="1" fill="hold">
                                          <p:stCondLst>
                                            <p:cond delay="0"/>
                                          </p:stCondLst>
                                        </p:cTn>
                                        <p:tgtEl>
                                          <p:spTgt spid="135187">
                                            <p:txEl>
                                              <p:pRg st="6" end="6"/>
                                            </p:txEl>
                                          </p:spTgt>
                                        </p:tgtEl>
                                        <p:attrNameLst>
                                          <p:attrName>style.visibility</p:attrName>
                                        </p:attrNameLst>
                                      </p:cBhvr>
                                      <p:to>
                                        <p:strVal val="visible"/>
                                      </p:to>
                                    </p:set>
                                    <p:animEffect transition="in" filter="fade">
                                      <p:cBhvr>
                                        <p:cTn id="25" dur="500"/>
                                        <p:tgtEl>
                                          <p:spTgt spid="135187">
                                            <p:txEl>
                                              <p:pRg st="6" end="6"/>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nodeType="clickEffect">
                                  <p:stCondLst>
                                    <p:cond delay="0"/>
                                  </p:stCondLst>
                                  <p:childTnLst>
                                    <p:set>
                                      <p:cBhvr>
                                        <p:cTn id="29" dur="1" fill="hold">
                                          <p:stCondLst>
                                            <p:cond delay="0"/>
                                          </p:stCondLst>
                                        </p:cTn>
                                        <p:tgtEl>
                                          <p:spTgt spid="135187">
                                            <p:txEl>
                                              <p:pRg st="8" end="8"/>
                                            </p:txEl>
                                          </p:spTgt>
                                        </p:tgtEl>
                                        <p:attrNameLst>
                                          <p:attrName>style.visibility</p:attrName>
                                        </p:attrNameLst>
                                      </p:cBhvr>
                                      <p:to>
                                        <p:strVal val="visible"/>
                                      </p:to>
                                    </p:set>
                                    <p:animEffect transition="in" filter="fade">
                                      <p:cBhvr>
                                        <p:cTn id="30" dur="500"/>
                                        <p:tgtEl>
                                          <p:spTgt spid="135187">
                                            <p:txEl>
                                              <p:pRg st="8" end="8"/>
                                            </p:txEl>
                                          </p:spTgt>
                                        </p:tgtEl>
                                      </p:cBhvr>
                                    </p:animEffect>
                                  </p:childTnLst>
                                </p:cTn>
                              </p:par>
                              <p:par>
                                <p:cTn id="31" presetID="10" presetClass="entr" presetSubtype="0" fill="hold" nodeType="withEffect">
                                  <p:stCondLst>
                                    <p:cond delay="0"/>
                                  </p:stCondLst>
                                  <p:childTnLst>
                                    <p:set>
                                      <p:cBhvr>
                                        <p:cTn id="32" dur="1" fill="hold">
                                          <p:stCondLst>
                                            <p:cond delay="0"/>
                                          </p:stCondLst>
                                        </p:cTn>
                                        <p:tgtEl>
                                          <p:spTgt spid="135187">
                                            <p:txEl>
                                              <p:pRg st="9" end="9"/>
                                            </p:txEl>
                                          </p:spTgt>
                                        </p:tgtEl>
                                        <p:attrNameLst>
                                          <p:attrName>style.visibility</p:attrName>
                                        </p:attrNameLst>
                                      </p:cBhvr>
                                      <p:to>
                                        <p:strVal val="visible"/>
                                      </p:to>
                                    </p:set>
                                    <p:animEffect transition="in" filter="fade">
                                      <p:cBhvr>
                                        <p:cTn id="33" dur="500"/>
                                        <p:tgtEl>
                                          <p:spTgt spid="135187">
                                            <p:txEl>
                                              <p:pRg st="9" end="9"/>
                                            </p:txEl>
                                          </p:spTgt>
                                        </p:tgtEl>
                                      </p:cBhvr>
                                    </p:animEffect>
                                  </p:childTnLst>
                                </p:cTn>
                              </p:par>
                              <p:par>
                                <p:cTn id="34" presetID="10" presetClass="entr" presetSubtype="0" fill="hold" nodeType="withEffect">
                                  <p:stCondLst>
                                    <p:cond delay="0"/>
                                  </p:stCondLst>
                                  <p:childTnLst>
                                    <p:set>
                                      <p:cBhvr>
                                        <p:cTn id="35" dur="1" fill="hold">
                                          <p:stCondLst>
                                            <p:cond delay="0"/>
                                          </p:stCondLst>
                                        </p:cTn>
                                        <p:tgtEl>
                                          <p:spTgt spid="135187">
                                            <p:txEl>
                                              <p:pRg st="10" end="10"/>
                                            </p:txEl>
                                          </p:spTgt>
                                        </p:tgtEl>
                                        <p:attrNameLst>
                                          <p:attrName>style.visibility</p:attrName>
                                        </p:attrNameLst>
                                      </p:cBhvr>
                                      <p:to>
                                        <p:strVal val="visible"/>
                                      </p:to>
                                    </p:set>
                                    <p:animEffect transition="in" filter="fade">
                                      <p:cBhvr>
                                        <p:cTn id="36" dur="500"/>
                                        <p:tgtEl>
                                          <p:spTgt spid="135187">
                                            <p:txEl>
                                              <p:pRg st="10" end="10"/>
                                            </p:txEl>
                                          </p:spTgt>
                                        </p:tgtEl>
                                      </p:cBhvr>
                                    </p:animEffect>
                                  </p:childTnLst>
                                </p:cTn>
                              </p:par>
                            </p:childTnLst>
                          </p:cTn>
                        </p:par>
                      </p:childTnLst>
                    </p:cTn>
                  </p:par>
                  <p:par>
                    <p:cTn id="37" fill="hold">
                      <p:stCondLst>
                        <p:cond delay="indefinite"/>
                      </p:stCondLst>
                      <p:childTnLst>
                        <p:par>
                          <p:cTn id="38" fill="hold">
                            <p:stCondLst>
                              <p:cond delay="0"/>
                            </p:stCondLst>
                            <p:childTnLst>
                              <p:par>
                                <p:cTn id="39" presetID="10" presetClass="entr" presetSubtype="0" fill="hold" grpId="0" nodeType="clickEffect">
                                  <p:stCondLst>
                                    <p:cond delay="0"/>
                                  </p:stCondLst>
                                  <p:childTnLst>
                                    <p:set>
                                      <p:cBhvr>
                                        <p:cTn id="40" dur="1" fill="hold">
                                          <p:stCondLst>
                                            <p:cond delay="0"/>
                                          </p:stCondLst>
                                        </p:cTn>
                                        <p:tgtEl>
                                          <p:spTgt spid="135199"/>
                                        </p:tgtEl>
                                        <p:attrNameLst>
                                          <p:attrName>style.visibility</p:attrName>
                                        </p:attrNameLst>
                                      </p:cBhvr>
                                      <p:to>
                                        <p:strVal val="visible"/>
                                      </p:to>
                                    </p:set>
                                    <p:animEffect transition="in" filter="fade">
                                      <p:cBhvr>
                                        <p:cTn id="41" dur="500"/>
                                        <p:tgtEl>
                                          <p:spTgt spid="135199"/>
                                        </p:tgtEl>
                                      </p:cBhvr>
                                    </p:animEffect>
                                  </p:childTnLst>
                                </p:cTn>
                              </p:par>
                            </p:childTnLst>
                          </p:cTn>
                        </p:par>
                      </p:childTnLst>
                    </p:cTn>
                  </p:par>
                  <p:par>
                    <p:cTn id="42" fill="hold">
                      <p:stCondLst>
                        <p:cond delay="indefinite"/>
                      </p:stCondLst>
                      <p:childTnLst>
                        <p:par>
                          <p:cTn id="43" fill="hold">
                            <p:stCondLst>
                              <p:cond delay="0"/>
                            </p:stCondLst>
                            <p:childTnLst>
                              <p:par>
                                <p:cTn id="44" presetID="10" presetClass="entr" presetSubtype="0" fill="hold" nodeType="clickEffect">
                                  <p:stCondLst>
                                    <p:cond delay="0"/>
                                  </p:stCondLst>
                                  <p:childTnLst>
                                    <p:set>
                                      <p:cBhvr>
                                        <p:cTn id="45" dur="1" fill="hold">
                                          <p:stCondLst>
                                            <p:cond delay="0"/>
                                          </p:stCondLst>
                                        </p:cTn>
                                        <p:tgtEl>
                                          <p:spTgt spid="135187">
                                            <p:txEl>
                                              <p:pRg st="12" end="12"/>
                                            </p:txEl>
                                          </p:spTgt>
                                        </p:tgtEl>
                                        <p:attrNameLst>
                                          <p:attrName>style.visibility</p:attrName>
                                        </p:attrNameLst>
                                      </p:cBhvr>
                                      <p:to>
                                        <p:strVal val="visible"/>
                                      </p:to>
                                    </p:set>
                                    <p:animEffect transition="in" filter="fade">
                                      <p:cBhvr>
                                        <p:cTn id="46" dur="500"/>
                                        <p:tgtEl>
                                          <p:spTgt spid="135187">
                                            <p:txEl>
                                              <p:pRg st="12" end="12"/>
                                            </p:txEl>
                                          </p:spTgt>
                                        </p:tgtEl>
                                      </p:cBhvr>
                                    </p:animEffect>
                                  </p:childTnLst>
                                </p:cTn>
                              </p:par>
                              <p:par>
                                <p:cTn id="47" presetID="10" presetClass="entr" presetSubtype="0" fill="hold" nodeType="withEffect">
                                  <p:stCondLst>
                                    <p:cond delay="0"/>
                                  </p:stCondLst>
                                  <p:childTnLst>
                                    <p:set>
                                      <p:cBhvr>
                                        <p:cTn id="48" dur="1" fill="hold">
                                          <p:stCondLst>
                                            <p:cond delay="0"/>
                                          </p:stCondLst>
                                        </p:cTn>
                                        <p:tgtEl>
                                          <p:spTgt spid="135187">
                                            <p:txEl>
                                              <p:pRg st="13" end="13"/>
                                            </p:txEl>
                                          </p:spTgt>
                                        </p:tgtEl>
                                        <p:attrNameLst>
                                          <p:attrName>style.visibility</p:attrName>
                                        </p:attrNameLst>
                                      </p:cBhvr>
                                      <p:to>
                                        <p:strVal val="visible"/>
                                      </p:to>
                                    </p:set>
                                    <p:animEffect transition="in" filter="fade">
                                      <p:cBhvr>
                                        <p:cTn id="49" dur="500"/>
                                        <p:tgtEl>
                                          <p:spTgt spid="135187">
                                            <p:txEl>
                                              <p:pRg st="13" end="13"/>
                                            </p:txEl>
                                          </p:spTgt>
                                        </p:tgtEl>
                                      </p:cBhvr>
                                    </p:animEffect>
                                  </p:childTnLst>
                                </p:cTn>
                              </p:par>
                              <p:par>
                                <p:cTn id="50" presetID="10" presetClass="entr" presetSubtype="0" fill="hold" nodeType="withEffect">
                                  <p:stCondLst>
                                    <p:cond delay="0"/>
                                  </p:stCondLst>
                                  <p:childTnLst>
                                    <p:set>
                                      <p:cBhvr>
                                        <p:cTn id="51" dur="1" fill="hold">
                                          <p:stCondLst>
                                            <p:cond delay="0"/>
                                          </p:stCondLst>
                                        </p:cTn>
                                        <p:tgtEl>
                                          <p:spTgt spid="135187">
                                            <p:txEl>
                                              <p:pRg st="14" end="14"/>
                                            </p:txEl>
                                          </p:spTgt>
                                        </p:tgtEl>
                                        <p:attrNameLst>
                                          <p:attrName>style.visibility</p:attrName>
                                        </p:attrNameLst>
                                      </p:cBhvr>
                                      <p:to>
                                        <p:strVal val="visible"/>
                                      </p:to>
                                    </p:set>
                                    <p:animEffect transition="in" filter="fade">
                                      <p:cBhvr>
                                        <p:cTn id="52" dur="500"/>
                                        <p:tgtEl>
                                          <p:spTgt spid="135187">
                                            <p:txEl>
                                              <p:pRg st="14" end="14"/>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grpId="0" nodeType="clickEffect">
                                  <p:stCondLst>
                                    <p:cond delay="0"/>
                                  </p:stCondLst>
                                  <p:childTnLst>
                                    <p:set>
                                      <p:cBhvr>
                                        <p:cTn id="56" dur="1" fill="hold">
                                          <p:stCondLst>
                                            <p:cond delay="0"/>
                                          </p:stCondLst>
                                        </p:cTn>
                                        <p:tgtEl>
                                          <p:spTgt spid="2"/>
                                        </p:tgtEl>
                                        <p:attrNameLst>
                                          <p:attrName>style.visibility</p:attrName>
                                        </p:attrNameLst>
                                      </p:cBhvr>
                                      <p:to>
                                        <p:strVal val="visible"/>
                                      </p:to>
                                    </p:set>
                                    <p:animEffect transition="in" filter="fade">
                                      <p:cBhvr>
                                        <p:cTn id="5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5199" grpId="0"/>
      <p:bldP spid="2"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FF00"/>
                </a:solidFill>
              </a:rPr>
              <a:t>The OCO-2 Retrieval Algorithm</a:t>
            </a:r>
            <a:endParaRPr lang="en-US" dirty="0">
              <a:solidFill>
                <a:srgbClr val="FFFF00"/>
              </a:solidFill>
            </a:endParaRPr>
          </a:p>
        </p:txBody>
      </p:sp>
      <p:grpSp>
        <p:nvGrpSpPr>
          <p:cNvPr id="3" name="Group 2"/>
          <p:cNvGrpSpPr/>
          <p:nvPr/>
        </p:nvGrpSpPr>
        <p:grpSpPr>
          <a:xfrm>
            <a:off x="2844524" y="2339745"/>
            <a:ext cx="2419172" cy="3510770"/>
            <a:chOff x="2844524" y="2339745"/>
            <a:chExt cx="2419172" cy="3510770"/>
          </a:xfrm>
        </p:grpSpPr>
        <p:sp>
          <p:nvSpPr>
            <p:cNvPr id="4" name="Rectangle 4"/>
            <p:cNvSpPr>
              <a:spLocks noChangeArrowheads="1"/>
            </p:cNvSpPr>
            <p:nvPr/>
          </p:nvSpPr>
          <p:spPr bwMode="auto">
            <a:xfrm>
              <a:off x="2844936" y="3507618"/>
              <a:ext cx="2362146" cy="734794"/>
            </a:xfrm>
            <a:prstGeom prst="rect">
              <a:avLst/>
            </a:prstGeom>
            <a:solidFill>
              <a:srgbClr val="CCFFCC"/>
            </a:solidFill>
            <a:ln w="28575">
              <a:solidFill>
                <a:schemeClr val="tx1"/>
              </a:solidFill>
              <a:round/>
              <a:headEnd/>
              <a:tailEnd/>
            </a:ln>
            <a:scene3d>
              <a:camera prst="orthographicFront"/>
              <a:lightRig rig="threePt" dir="t"/>
            </a:scene3d>
            <a:sp3d>
              <a:bevelT w="165100" prst="coolSlant"/>
            </a:sp3d>
          </p:spPr>
          <p:txBody>
            <a:bodyPr lIns="96980" tIns="48490" rIns="96980" bIns="48490" anchor="ctr"/>
            <a:lstStyle/>
            <a:p>
              <a:pPr algn="ctr"/>
              <a:r>
                <a:rPr lang="en-US" b="1" dirty="0">
                  <a:latin typeface="+mn-lt"/>
                  <a:ea typeface="Comic Sans MS" pitchFamily="66" charset="0"/>
                  <a:cs typeface="Comic Sans MS" pitchFamily="66" charset="0"/>
                </a:rPr>
                <a:t>Instrument Model</a:t>
              </a:r>
            </a:p>
            <a:p>
              <a:pPr algn="ctr"/>
              <a:r>
                <a:rPr lang="en-US" sz="1600" dirty="0" smtClean="0">
                  <a:solidFill>
                    <a:schemeClr val="accent2"/>
                  </a:solidFill>
                  <a:latin typeface="+mn-lt"/>
                  <a:ea typeface="Comic Sans MS" pitchFamily="66" charset="0"/>
                  <a:cs typeface="Comic Sans MS" pitchFamily="66" charset="0"/>
                </a:rPr>
                <a:t>Spectral + Polarization</a:t>
              </a:r>
              <a:endParaRPr lang="en-US" sz="1600" dirty="0">
                <a:solidFill>
                  <a:schemeClr val="accent2"/>
                </a:solidFill>
                <a:latin typeface="+mn-lt"/>
                <a:ea typeface="Comic Sans MS" pitchFamily="66" charset="0"/>
                <a:cs typeface="Comic Sans MS" pitchFamily="66" charset="0"/>
              </a:endParaRPr>
            </a:p>
          </p:txBody>
        </p:sp>
        <p:sp>
          <p:nvSpPr>
            <p:cNvPr id="5" name="TextBox 5"/>
            <p:cNvSpPr txBox="1">
              <a:spLocks noChangeArrowheads="1"/>
            </p:cNvSpPr>
            <p:nvPr/>
          </p:nvSpPr>
          <p:spPr bwMode="auto">
            <a:xfrm>
              <a:off x="2844524" y="2339745"/>
              <a:ext cx="2377401" cy="898158"/>
            </a:xfrm>
            <a:prstGeom prst="rect">
              <a:avLst/>
            </a:prstGeom>
            <a:solidFill>
              <a:srgbClr val="CCFFFF"/>
            </a:solidFill>
            <a:ln w="28575">
              <a:solidFill>
                <a:schemeClr val="tx1"/>
              </a:solidFill>
              <a:miter lim="800000"/>
              <a:headEnd/>
              <a:tailEnd/>
            </a:ln>
            <a:scene3d>
              <a:camera prst="orthographicFront"/>
              <a:lightRig rig="threePt" dir="t"/>
            </a:scene3d>
            <a:sp3d>
              <a:bevelT w="165100" prst="coolSlant"/>
            </a:sp3d>
          </p:spPr>
          <p:txBody>
            <a:bodyPr lIns="96980" tIns="48490" rIns="96980" bIns="48490" anchor="ctr">
              <a:spAutoFit/>
            </a:bodyPr>
            <a:lstStyle>
              <a:lvl1pPr>
                <a:defRPr sz="2400">
                  <a:solidFill>
                    <a:schemeClr val="tx1"/>
                  </a:solidFill>
                  <a:latin typeface="Times" pitchFamily="18" charset="0"/>
                </a:defRPr>
              </a:lvl1pPr>
              <a:lvl2pPr marL="742950" indent="-285750">
                <a:defRPr sz="2400">
                  <a:solidFill>
                    <a:schemeClr val="tx1"/>
                  </a:solidFill>
                  <a:latin typeface="Times" pitchFamily="18" charset="0"/>
                </a:defRPr>
              </a:lvl2pPr>
              <a:lvl3pPr marL="1143000" indent="-228600">
                <a:defRPr sz="2400">
                  <a:solidFill>
                    <a:schemeClr val="tx1"/>
                  </a:solidFill>
                  <a:latin typeface="Times" pitchFamily="18" charset="0"/>
                </a:defRPr>
              </a:lvl3pPr>
              <a:lvl4pPr marL="1600200" indent="-228600">
                <a:defRPr sz="2400">
                  <a:solidFill>
                    <a:schemeClr val="tx1"/>
                  </a:solidFill>
                  <a:latin typeface="Times" pitchFamily="18" charset="0"/>
                </a:defRPr>
              </a:lvl4pPr>
              <a:lvl5pPr marL="2057400" indent="-228600">
                <a:defRPr sz="2400">
                  <a:solidFill>
                    <a:schemeClr val="tx1"/>
                  </a:solidFill>
                  <a:latin typeface="Times" pitchFamily="18" charset="0"/>
                </a:defRPr>
              </a:lvl5pPr>
              <a:lvl6pPr marL="2514600" indent="-228600" eaLnBrk="0" fontAlgn="base" hangingPunct="0">
                <a:spcBef>
                  <a:spcPct val="0"/>
                </a:spcBef>
                <a:spcAft>
                  <a:spcPct val="0"/>
                </a:spcAft>
                <a:defRPr sz="2400">
                  <a:solidFill>
                    <a:schemeClr val="tx1"/>
                  </a:solidFill>
                  <a:latin typeface="Times" pitchFamily="18" charset="0"/>
                </a:defRPr>
              </a:lvl6pPr>
              <a:lvl7pPr marL="2971800" indent="-228600" eaLnBrk="0" fontAlgn="base" hangingPunct="0">
                <a:spcBef>
                  <a:spcPct val="0"/>
                </a:spcBef>
                <a:spcAft>
                  <a:spcPct val="0"/>
                </a:spcAft>
                <a:defRPr sz="2400">
                  <a:solidFill>
                    <a:schemeClr val="tx1"/>
                  </a:solidFill>
                  <a:latin typeface="Times" pitchFamily="18" charset="0"/>
                </a:defRPr>
              </a:lvl7pPr>
              <a:lvl8pPr marL="3429000" indent="-228600" eaLnBrk="0" fontAlgn="base" hangingPunct="0">
                <a:spcBef>
                  <a:spcPct val="0"/>
                </a:spcBef>
                <a:spcAft>
                  <a:spcPct val="0"/>
                </a:spcAft>
                <a:defRPr sz="2400">
                  <a:solidFill>
                    <a:schemeClr val="tx1"/>
                  </a:solidFill>
                  <a:latin typeface="Times" pitchFamily="18" charset="0"/>
                </a:defRPr>
              </a:lvl8pPr>
              <a:lvl9pPr marL="3886200" indent="-228600" eaLnBrk="0" fontAlgn="base" hangingPunct="0">
                <a:spcBef>
                  <a:spcPct val="0"/>
                </a:spcBef>
                <a:spcAft>
                  <a:spcPct val="0"/>
                </a:spcAft>
                <a:defRPr sz="2400">
                  <a:solidFill>
                    <a:schemeClr val="tx1"/>
                  </a:solidFill>
                  <a:latin typeface="Times" pitchFamily="18" charset="0"/>
                </a:defRPr>
              </a:lvl9pPr>
            </a:lstStyle>
            <a:p>
              <a:pPr algn="ctr"/>
              <a:r>
                <a:rPr lang="en-US" sz="1800" b="1" dirty="0">
                  <a:latin typeface="+mn-lt"/>
                  <a:ea typeface="Comic Sans MS" pitchFamily="66" charset="0"/>
                  <a:cs typeface="Comic Sans MS" pitchFamily="66" charset="0"/>
                </a:rPr>
                <a:t>Forward Radiative Transfer Model</a:t>
              </a:r>
            </a:p>
            <a:p>
              <a:pPr algn="ctr"/>
              <a:r>
                <a:rPr lang="en-US" sz="1600" dirty="0">
                  <a:solidFill>
                    <a:schemeClr val="accent2"/>
                  </a:solidFill>
                  <a:latin typeface="+mn-lt"/>
                  <a:ea typeface="Comic Sans MS" pitchFamily="66" charset="0"/>
                  <a:cs typeface="Comic Sans MS" pitchFamily="66" charset="0"/>
                </a:rPr>
                <a:t>Spectra + </a:t>
              </a:r>
              <a:r>
                <a:rPr lang="en-US" sz="1600" dirty="0" err="1">
                  <a:solidFill>
                    <a:schemeClr val="accent2"/>
                  </a:solidFill>
                  <a:latin typeface="+mn-lt"/>
                  <a:ea typeface="Comic Sans MS" pitchFamily="66" charset="0"/>
                  <a:cs typeface="Comic Sans MS" pitchFamily="66" charset="0"/>
                </a:rPr>
                <a:t>Jacobians</a:t>
              </a:r>
              <a:endParaRPr lang="en-US" sz="1600" dirty="0">
                <a:solidFill>
                  <a:schemeClr val="accent2"/>
                </a:solidFill>
                <a:latin typeface="+mn-lt"/>
                <a:ea typeface="Comic Sans MS" pitchFamily="66" charset="0"/>
                <a:cs typeface="Comic Sans MS" pitchFamily="66" charset="0"/>
              </a:endParaRPr>
            </a:p>
          </p:txBody>
        </p:sp>
        <p:sp>
          <p:nvSpPr>
            <p:cNvPr id="6" name="TextBox 11"/>
            <p:cNvSpPr txBox="1">
              <a:spLocks noChangeArrowheads="1"/>
            </p:cNvSpPr>
            <p:nvPr/>
          </p:nvSpPr>
          <p:spPr bwMode="auto">
            <a:xfrm>
              <a:off x="2857501" y="4490704"/>
              <a:ext cx="2347913" cy="1359811"/>
            </a:xfrm>
            <a:prstGeom prst="rect">
              <a:avLst/>
            </a:prstGeom>
            <a:solidFill>
              <a:srgbClr val="FFB391"/>
            </a:solidFill>
            <a:ln w="28575">
              <a:solidFill>
                <a:schemeClr val="tx1"/>
              </a:solidFill>
              <a:miter lim="800000"/>
              <a:headEnd/>
              <a:tailEnd/>
            </a:ln>
            <a:scene3d>
              <a:camera prst="orthographicFront"/>
              <a:lightRig rig="threePt" dir="t"/>
            </a:scene3d>
            <a:sp3d>
              <a:bevelT w="165100" prst="coolSlant"/>
            </a:sp3d>
          </p:spPr>
          <p:txBody>
            <a:bodyPr lIns="96980" tIns="48490" rIns="96980" bIns="48490" anchor="ctr">
              <a:spAutoFit/>
            </a:bodyPr>
            <a:lstStyle/>
            <a:p>
              <a:pPr algn="ctr">
                <a:defRPr/>
              </a:pPr>
              <a:r>
                <a:rPr lang="en-US" b="1" dirty="0">
                  <a:latin typeface="+mn-lt"/>
                  <a:ea typeface="Comic Sans MS" charset="0"/>
                  <a:cs typeface="Comic Sans MS" charset="0"/>
                </a:rPr>
                <a:t>Inverse Model</a:t>
              </a:r>
            </a:p>
            <a:p>
              <a:pPr marL="457196" indent="-228597">
                <a:buFont typeface="Arial" pitchFamily="34" charset="0"/>
                <a:buChar char="•"/>
                <a:defRPr/>
              </a:pPr>
              <a:r>
                <a:rPr lang="en-US" sz="1600" dirty="0">
                  <a:latin typeface="+mn-lt"/>
                  <a:ea typeface="Comic Sans MS" charset="0"/>
                  <a:cs typeface="Comic Sans MS" charset="0"/>
                </a:rPr>
                <a:t>Compare  obs. &amp; simulated spectra</a:t>
              </a:r>
            </a:p>
            <a:p>
              <a:pPr marL="457196" indent="-228597">
                <a:buFont typeface="Arial" pitchFamily="34" charset="0"/>
                <a:buChar char="•"/>
                <a:defRPr/>
              </a:pPr>
              <a:r>
                <a:rPr lang="en-US" sz="1600" dirty="0">
                  <a:latin typeface="+mn-lt"/>
                  <a:ea typeface="Comic Sans MS" charset="0"/>
                  <a:cs typeface="Comic Sans MS" charset="0"/>
                </a:rPr>
                <a:t>Update State Vector</a:t>
              </a:r>
            </a:p>
          </p:txBody>
        </p:sp>
        <p:cxnSp>
          <p:nvCxnSpPr>
            <p:cNvPr id="7" name="Straight Arrow Connector 19"/>
            <p:cNvCxnSpPr>
              <a:cxnSpLocks noChangeShapeType="1"/>
            </p:cNvCxnSpPr>
            <p:nvPr/>
          </p:nvCxnSpPr>
          <p:spPr bwMode="auto">
            <a:xfrm>
              <a:off x="4026008" y="3251801"/>
              <a:ext cx="0" cy="228602"/>
            </a:xfrm>
            <a:prstGeom prst="straightConnector1">
              <a:avLst/>
            </a:prstGeom>
            <a:noFill/>
            <a:ln w="28575">
              <a:solidFill>
                <a:schemeClr val="bg1"/>
              </a:solidFill>
              <a:round/>
              <a:headEnd/>
              <a:tailEnd type="arrow" w="med" len="med"/>
            </a:ln>
            <a:extLst>
              <a:ext uri="{909E8E84-426E-40DD-AFC4-6F175D3DCCD1}">
                <a14:hiddenFill xmlns:a14="http://schemas.microsoft.com/office/drawing/2010/main">
                  <a:noFill/>
                </a14:hiddenFill>
              </a:ext>
            </a:extLst>
          </p:spPr>
        </p:cxnSp>
        <p:cxnSp>
          <p:nvCxnSpPr>
            <p:cNvPr id="8" name="Elbow Connector 7"/>
            <p:cNvCxnSpPr/>
            <p:nvPr/>
          </p:nvCxnSpPr>
          <p:spPr bwMode="auto">
            <a:xfrm flipV="1">
              <a:off x="5247821" y="2819400"/>
              <a:ext cx="15875" cy="2381250"/>
            </a:xfrm>
            <a:prstGeom prst="bentConnector3">
              <a:avLst>
                <a:gd name="adj1" fmla="val 1484532"/>
              </a:avLst>
            </a:prstGeom>
            <a:ln w="28575">
              <a:solidFill>
                <a:srgbClr val="FFFF00"/>
              </a:solidFill>
              <a:tailEnd type="arrow"/>
            </a:ln>
          </p:spPr>
          <p:style>
            <a:lnRef idx="1">
              <a:schemeClr val="accent1"/>
            </a:lnRef>
            <a:fillRef idx="0">
              <a:schemeClr val="accent1"/>
            </a:fillRef>
            <a:effectRef idx="0">
              <a:schemeClr val="accent1"/>
            </a:effectRef>
            <a:fontRef idx="minor">
              <a:schemeClr val="tx1"/>
            </a:fontRef>
          </p:style>
        </p:cxnSp>
        <p:cxnSp>
          <p:nvCxnSpPr>
            <p:cNvPr id="9" name="Straight Arrow Connector 8"/>
            <p:cNvCxnSpPr>
              <a:stCxn id="4" idx="2"/>
            </p:cNvCxnSpPr>
            <p:nvPr/>
          </p:nvCxnSpPr>
          <p:spPr bwMode="auto">
            <a:xfrm flipH="1">
              <a:off x="4017964" y="4242717"/>
              <a:ext cx="7937" cy="247650"/>
            </a:xfrm>
            <a:prstGeom prst="straightConnector1">
              <a:avLst/>
            </a:prstGeom>
            <a:ln w="28575">
              <a:solidFill>
                <a:schemeClr val="bg1"/>
              </a:solidFill>
              <a:tailEnd type="arrow"/>
            </a:ln>
          </p:spPr>
          <p:style>
            <a:lnRef idx="1">
              <a:schemeClr val="accent1"/>
            </a:lnRef>
            <a:fillRef idx="0">
              <a:schemeClr val="accent1"/>
            </a:fillRef>
            <a:effectRef idx="0">
              <a:schemeClr val="accent1"/>
            </a:effectRef>
            <a:fontRef idx="minor">
              <a:schemeClr val="tx1"/>
            </a:fontRef>
          </p:style>
        </p:cxnSp>
      </p:grpSp>
      <p:grpSp>
        <p:nvGrpSpPr>
          <p:cNvPr id="10" name="Group 9"/>
          <p:cNvGrpSpPr/>
          <p:nvPr/>
        </p:nvGrpSpPr>
        <p:grpSpPr>
          <a:xfrm>
            <a:off x="5179373" y="3472410"/>
            <a:ext cx="1975443" cy="2314596"/>
            <a:chOff x="5179373" y="3472410"/>
            <a:chExt cx="1975443" cy="2314596"/>
          </a:xfrm>
        </p:grpSpPr>
        <p:grpSp>
          <p:nvGrpSpPr>
            <p:cNvPr id="11" name="Group 10"/>
            <p:cNvGrpSpPr/>
            <p:nvPr/>
          </p:nvGrpSpPr>
          <p:grpSpPr>
            <a:xfrm>
              <a:off x="5179373" y="3472410"/>
              <a:ext cx="1975443" cy="2314596"/>
              <a:chOff x="5179373" y="3472410"/>
              <a:chExt cx="1975443" cy="2314596"/>
            </a:xfrm>
          </p:grpSpPr>
          <p:grpSp>
            <p:nvGrpSpPr>
              <p:cNvPr id="13" name="Group 12"/>
              <p:cNvGrpSpPr/>
              <p:nvPr/>
            </p:nvGrpSpPr>
            <p:grpSpPr>
              <a:xfrm>
                <a:off x="5625363" y="4864718"/>
                <a:ext cx="1529453" cy="922288"/>
                <a:chOff x="5625363" y="4864718"/>
                <a:chExt cx="1529453" cy="922288"/>
              </a:xfrm>
            </p:grpSpPr>
            <p:sp>
              <p:nvSpPr>
                <p:cNvPr id="15" name="TextBox 57"/>
                <p:cNvSpPr txBox="1">
                  <a:spLocks noChangeArrowheads="1"/>
                </p:cNvSpPr>
                <p:nvPr/>
              </p:nvSpPr>
              <p:spPr bwMode="auto">
                <a:xfrm>
                  <a:off x="5625363" y="4864718"/>
                  <a:ext cx="1453588" cy="621156"/>
                </a:xfrm>
                <a:prstGeom prst="rect">
                  <a:avLst/>
                </a:prstGeom>
                <a:solidFill>
                  <a:srgbClr val="FFB391"/>
                </a:solidFill>
                <a:ln w="9525">
                  <a:solidFill>
                    <a:schemeClr val="tx1"/>
                  </a:solidFill>
                  <a:miter lim="800000"/>
                  <a:headEnd/>
                  <a:tailEnd/>
                </a:ln>
              </p:spPr>
              <p:txBody>
                <a:bodyPr lIns="96980" tIns="48490" rIns="96980" bIns="48490">
                  <a:spAutoFit/>
                </a:bodyPr>
                <a:lstStyle>
                  <a:lvl1pPr>
                    <a:defRPr sz="2400">
                      <a:solidFill>
                        <a:schemeClr val="tx1"/>
                      </a:solidFill>
                      <a:latin typeface="Times" pitchFamily="18" charset="0"/>
                    </a:defRPr>
                  </a:lvl1pPr>
                  <a:lvl2pPr marL="742950" indent="-285750">
                    <a:defRPr sz="2400">
                      <a:solidFill>
                        <a:schemeClr val="tx1"/>
                      </a:solidFill>
                      <a:latin typeface="Times" pitchFamily="18" charset="0"/>
                    </a:defRPr>
                  </a:lvl2pPr>
                  <a:lvl3pPr marL="1143000" indent="-228600">
                    <a:defRPr sz="2400">
                      <a:solidFill>
                        <a:schemeClr val="tx1"/>
                      </a:solidFill>
                      <a:latin typeface="Times" pitchFamily="18" charset="0"/>
                    </a:defRPr>
                  </a:lvl3pPr>
                  <a:lvl4pPr marL="1600200" indent="-228600">
                    <a:defRPr sz="2400">
                      <a:solidFill>
                        <a:schemeClr val="tx1"/>
                      </a:solidFill>
                      <a:latin typeface="Times" pitchFamily="18" charset="0"/>
                    </a:defRPr>
                  </a:lvl4pPr>
                  <a:lvl5pPr marL="2057400" indent="-228600">
                    <a:defRPr sz="2400">
                      <a:solidFill>
                        <a:schemeClr val="tx1"/>
                      </a:solidFill>
                      <a:latin typeface="Times" pitchFamily="18" charset="0"/>
                    </a:defRPr>
                  </a:lvl5pPr>
                  <a:lvl6pPr marL="2514600" indent="-228600" eaLnBrk="0" fontAlgn="base" hangingPunct="0">
                    <a:spcBef>
                      <a:spcPct val="0"/>
                    </a:spcBef>
                    <a:spcAft>
                      <a:spcPct val="0"/>
                    </a:spcAft>
                    <a:defRPr sz="2400">
                      <a:solidFill>
                        <a:schemeClr val="tx1"/>
                      </a:solidFill>
                      <a:latin typeface="Times" pitchFamily="18" charset="0"/>
                    </a:defRPr>
                  </a:lvl6pPr>
                  <a:lvl7pPr marL="2971800" indent="-228600" eaLnBrk="0" fontAlgn="base" hangingPunct="0">
                    <a:spcBef>
                      <a:spcPct val="0"/>
                    </a:spcBef>
                    <a:spcAft>
                      <a:spcPct val="0"/>
                    </a:spcAft>
                    <a:defRPr sz="2400">
                      <a:solidFill>
                        <a:schemeClr val="tx1"/>
                      </a:solidFill>
                      <a:latin typeface="Times" pitchFamily="18" charset="0"/>
                    </a:defRPr>
                  </a:lvl7pPr>
                  <a:lvl8pPr marL="3429000" indent="-228600" eaLnBrk="0" fontAlgn="base" hangingPunct="0">
                    <a:spcBef>
                      <a:spcPct val="0"/>
                    </a:spcBef>
                    <a:spcAft>
                      <a:spcPct val="0"/>
                    </a:spcAft>
                    <a:defRPr sz="2400">
                      <a:solidFill>
                        <a:schemeClr val="tx1"/>
                      </a:solidFill>
                      <a:latin typeface="Times" pitchFamily="18" charset="0"/>
                    </a:defRPr>
                  </a:lvl8pPr>
                  <a:lvl9pPr marL="3886200" indent="-228600" eaLnBrk="0" fontAlgn="base" hangingPunct="0">
                    <a:spcBef>
                      <a:spcPct val="0"/>
                    </a:spcBef>
                    <a:spcAft>
                      <a:spcPct val="0"/>
                    </a:spcAft>
                    <a:defRPr sz="2400">
                      <a:solidFill>
                        <a:schemeClr val="tx1"/>
                      </a:solidFill>
                      <a:latin typeface="Times" pitchFamily="18" charset="0"/>
                    </a:defRPr>
                  </a:lvl9pPr>
                </a:lstStyle>
                <a:p>
                  <a:pPr>
                    <a:buFontTx/>
                    <a:buChar char="•"/>
                  </a:pPr>
                  <a:r>
                    <a:rPr lang="en-US" sz="1700" dirty="0">
                      <a:latin typeface="+mn-lt"/>
                      <a:ea typeface="Comic Sans MS" pitchFamily="66" charset="0"/>
                      <a:cs typeface="Comic Sans MS" pitchFamily="66" charset="0"/>
                    </a:rPr>
                    <a:t>Final State</a:t>
                  </a:r>
                </a:p>
                <a:p>
                  <a:pPr>
                    <a:buFontTx/>
                    <a:buChar char="•"/>
                  </a:pPr>
                  <a:r>
                    <a:rPr lang="en-US" sz="1700" dirty="0">
                      <a:latin typeface="+mn-lt"/>
                      <a:ea typeface="Comic Sans MS" pitchFamily="66" charset="0"/>
                      <a:cs typeface="Comic Sans MS" pitchFamily="66" charset="0"/>
                    </a:rPr>
                    <a:t>Diagnostics</a:t>
                  </a:r>
                </a:p>
              </p:txBody>
            </p:sp>
            <p:sp>
              <p:nvSpPr>
                <p:cNvPr id="16" name="TextBox 24"/>
                <p:cNvSpPr txBox="1">
                  <a:spLocks noChangeArrowheads="1"/>
                </p:cNvSpPr>
                <p:nvPr/>
              </p:nvSpPr>
              <p:spPr bwMode="auto">
                <a:xfrm>
                  <a:off x="5791268" y="5453630"/>
                  <a:ext cx="1363548" cy="3333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6980" tIns="48490" rIns="96980" bIns="48490">
                  <a:spAutoFit/>
                </a:bodyPr>
                <a:lstStyle>
                  <a:lvl1pPr>
                    <a:defRPr sz="2400">
                      <a:solidFill>
                        <a:schemeClr val="tx1"/>
                      </a:solidFill>
                      <a:latin typeface="Times" pitchFamily="18" charset="0"/>
                    </a:defRPr>
                  </a:lvl1pPr>
                  <a:lvl2pPr marL="742950" indent="-285750">
                    <a:defRPr sz="2400">
                      <a:solidFill>
                        <a:schemeClr val="tx1"/>
                      </a:solidFill>
                      <a:latin typeface="Times" pitchFamily="18" charset="0"/>
                    </a:defRPr>
                  </a:lvl2pPr>
                  <a:lvl3pPr marL="1143000" indent="-228600">
                    <a:defRPr sz="2400">
                      <a:solidFill>
                        <a:schemeClr val="tx1"/>
                      </a:solidFill>
                      <a:latin typeface="Times" pitchFamily="18" charset="0"/>
                    </a:defRPr>
                  </a:lvl3pPr>
                  <a:lvl4pPr marL="1600200" indent="-228600">
                    <a:defRPr sz="2400">
                      <a:solidFill>
                        <a:schemeClr val="tx1"/>
                      </a:solidFill>
                      <a:latin typeface="Times" pitchFamily="18" charset="0"/>
                    </a:defRPr>
                  </a:lvl4pPr>
                  <a:lvl5pPr marL="2057400" indent="-228600">
                    <a:defRPr sz="2400">
                      <a:solidFill>
                        <a:schemeClr val="tx1"/>
                      </a:solidFill>
                      <a:latin typeface="Times" pitchFamily="18" charset="0"/>
                    </a:defRPr>
                  </a:lvl5pPr>
                  <a:lvl6pPr marL="2514600" indent="-228600" eaLnBrk="0" fontAlgn="base" hangingPunct="0">
                    <a:spcBef>
                      <a:spcPct val="0"/>
                    </a:spcBef>
                    <a:spcAft>
                      <a:spcPct val="0"/>
                    </a:spcAft>
                    <a:defRPr sz="2400">
                      <a:solidFill>
                        <a:schemeClr val="tx1"/>
                      </a:solidFill>
                      <a:latin typeface="Times" pitchFamily="18" charset="0"/>
                    </a:defRPr>
                  </a:lvl6pPr>
                  <a:lvl7pPr marL="2971800" indent="-228600" eaLnBrk="0" fontAlgn="base" hangingPunct="0">
                    <a:spcBef>
                      <a:spcPct val="0"/>
                    </a:spcBef>
                    <a:spcAft>
                      <a:spcPct val="0"/>
                    </a:spcAft>
                    <a:defRPr sz="2400">
                      <a:solidFill>
                        <a:schemeClr val="tx1"/>
                      </a:solidFill>
                      <a:latin typeface="Times" pitchFamily="18" charset="0"/>
                    </a:defRPr>
                  </a:lvl7pPr>
                  <a:lvl8pPr marL="3429000" indent="-228600" eaLnBrk="0" fontAlgn="base" hangingPunct="0">
                    <a:spcBef>
                      <a:spcPct val="0"/>
                    </a:spcBef>
                    <a:spcAft>
                      <a:spcPct val="0"/>
                    </a:spcAft>
                    <a:defRPr sz="2400">
                      <a:solidFill>
                        <a:schemeClr val="tx1"/>
                      </a:solidFill>
                      <a:latin typeface="Times" pitchFamily="18" charset="0"/>
                    </a:defRPr>
                  </a:lvl8pPr>
                  <a:lvl9pPr marL="3886200" indent="-228600" eaLnBrk="0" fontAlgn="base" hangingPunct="0">
                    <a:spcBef>
                      <a:spcPct val="0"/>
                    </a:spcBef>
                    <a:spcAft>
                      <a:spcPct val="0"/>
                    </a:spcAft>
                    <a:defRPr sz="2400">
                      <a:solidFill>
                        <a:schemeClr val="tx1"/>
                      </a:solidFill>
                      <a:latin typeface="Times" pitchFamily="18" charset="0"/>
                    </a:defRPr>
                  </a:lvl9pPr>
                </a:lstStyle>
                <a:p>
                  <a:r>
                    <a:rPr lang="en-US" sz="1500" b="1" dirty="0">
                      <a:solidFill>
                        <a:srgbClr val="FFFF00"/>
                      </a:solidFill>
                      <a:latin typeface="+mn-lt"/>
                      <a:ea typeface="Comic Sans MS" pitchFamily="66" charset="0"/>
                      <a:cs typeface="Comic Sans MS" pitchFamily="66" charset="0"/>
                    </a:rPr>
                    <a:t>converged</a:t>
                  </a:r>
                </a:p>
              </p:txBody>
            </p:sp>
          </p:grpSp>
          <p:sp>
            <p:nvSpPr>
              <p:cNvPr id="14" name="TextBox 25"/>
              <p:cNvSpPr txBox="1">
                <a:spLocks noChangeArrowheads="1"/>
              </p:cNvSpPr>
              <p:nvPr/>
            </p:nvSpPr>
            <p:spPr bwMode="auto">
              <a:xfrm rot="16200000">
                <a:off x="4507852" y="4143931"/>
                <a:ext cx="1676417" cy="3333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6980" tIns="48490" rIns="96980" bIns="48490">
                <a:spAutoFit/>
              </a:bodyPr>
              <a:lstStyle>
                <a:lvl1pPr>
                  <a:defRPr sz="2400">
                    <a:solidFill>
                      <a:schemeClr val="tx1"/>
                    </a:solidFill>
                    <a:latin typeface="Times" pitchFamily="18" charset="0"/>
                  </a:defRPr>
                </a:lvl1pPr>
                <a:lvl2pPr marL="742950" indent="-285750">
                  <a:defRPr sz="2400">
                    <a:solidFill>
                      <a:schemeClr val="tx1"/>
                    </a:solidFill>
                    <a:latin typeface="Times" pitchFamily="18" charset="0"/>
                  </a:defRPr>
                </a:lvl2pPr>
                <a:lvl3pPr marL="1143000" indent="-228600">
                  <a:defRPr sz="2400">
                    <a:solidFill>
                      <a:schemeClr val="tx1"/>
                    </a:solidFill>
                    <a:latin typeface="Times" pitchFamily="18" charset="0"/>
                  </a:defRPr>
                </a:lvl3pPr>
                <a:lvl4pPr marL="1600200" indent="-228600">
                  <a:defRPr sz="2400">
                    <a:solidFill>
                      <a:schemeClr val="tx1"/>
                    </a:solidFill>
                    <a:latin typeface="Times" pitchFamily="18" charset="0"/>
                  </a:defRPr>
                </a:lvl4pPr>
                <a:lvl5pPr marL="2057400" indent="-228600">
                  <a:defRPr sz="2400">
                    <a:solidFill>
                      <a:schemeClr val="tx1"/>
                    </a:solidFill>
                    <a:latin typeface="Times" pitchFamily="18" charset="0"/>
                  </a:defRPr>
                </a:lvl5pPr>
                <a:lvl6pPr marL="2514600" indent="-228600" eaLnBrk="0" fontAlgn="base" hangingPunct="0">
                  <a:spcBef>
                    <a:spcPct val="0"/>
                  </a:spcBef>
                  <a:spcAft>
                    <a:spcPct val="0"/>
                  </a:spcAft>
                  <a:defRPr sz="2400">
                    <a:solidFill>
                      <a:schemeClr val="tx1"/>
                    </a:solidFill>
                    <a:latin typeface="Times" pitchFamily="18" charset="0"/>
                  </a:defRPr>
                </a:lvl6pPr>
                <a:lvl7pPr marL="2971800" indent="-228600" eaLnBrk="0" fontAlgn="base" hangingPunct="0">
                  <a:spcBef>
                    <a:spcPct val="0"/>
                  </a:spcBef>
                  <a:spcAft>
                    <a:spcPct val="0"/>
                  </a:spcAft>
                  <a:defRPr sz="2400">
                    <a:solidFill>
                      <a:schemeClr val="tx1"/>
                    </a:solidFill>
                    <a:latin typeface="Times" pitchFamily="18" charset="0"/>
                  </a:defRPr>
                </a:lvl7pPr>
                <a:lvl8pPr marL="3429000" indent="-228600" eaLnBrk="0" fontAlgn="base" hangingPunct="0">
                  <a:spcBef>
                    <a:spcPct val="0"/>
                  </a:spcBef>
                  <a:spcAft>
                    <a:spcPct val="0"/>
                  </a:spcAft>
                  <a:defRPr sz="2400">
                    <a:solidFill>
                      <a:schemeClr val="tx1"/>
                    </a:solidFill>
                    <a:latin typeface="Times" pitchFamily="18" charset="0"/>
                  </a:defRPr>
                </a:lvl8pPr>
                <a:lvl9pPr marL="3886200" indent="-228600" eaLnBrk="0" fontAlgn="base" hangingPunct="0">
                  <a:spcBef>
                    <a:spcPct val="0"/>
                  </a:spcBef>
                  <a:spcAft>
                    <a:spcPct val="0"/>
                  </a:spcAft>
                  <a:defRPr sz="2400">
                    <a:solidFill>
                      <a:schemeClr val="tx1"/>
                    </a:solidFill>
                    <a:latin typeface="Times" pitchFamily="18" charset="0"/>
                  </a:defRPr>
                </a:lvl9pPr>
              </a:lstStyle>
              <a:p>
                <a:r>
                  <a:rPr lang="en-US" sz="1500" b="1" dirty="0">
                    <a:solidFill>
                      <a:srgbClr val="FFFF00"/>
                    </a:solidFill>
                    <a:latin typeface="+mn-lt"/>
                    <a:ea typeface="Comic Sans MS" pitchFamily="66" charset="0"/>
                    <a:cs typeface="Comic Sans MS" pitchFamily="66" charset="0"/>
                  </a:rPr>
                  <a:t>not converged</a:t>
                </a:r>
              </a:p>
            </p:txBody>
          </p:sp>
        </p:grpSp>
        <p:cxnSp>
          <p:nvCxnSpPr>
            <p:cNvPr id="12" name="Straight Arrow Connector 11"/>
            <p:cNvCxnSpPr/>
            <p:nvPr/>
          </p:nvCxnSpPr>
          <p:spPr bwMode="auto">
            <a:xfrm>
              <a:off x="5205414" y="5199870"/>
              <a:ext cx="419949" cy="4686"/>
            </a:xfrm>
            <a:prstGeom prst="straightConnector1">
              <a:avLst/>
            </a:prstGeom>
            <a:ln w="28575">
              <a:solidFill>
                <a:srgbClr val="FFFF00"/>
              </a:solidFill>
              <a:tailEnd type="arrow"/>
            </a:ln>
          </p:spPr>
          <p:style>
            <a:lnRef idx="1">
              <a:schemeClr val="accent1"/>
            </a:lnRef>
            <a:fillRef idx="0">
              <a:schemeClr val="accent1"/>
            </a:fillRef>
            <a:effectRef idx="0">
              <a:schemeClr val="accent1"/>
            </a:effectRef>
            <a:fontRef idx="minor">
              <a:schemeClr val="tx1"/>
            </a:fontRef>
          </p:style>
        </p:cxnSp>
      </p:grpSp>
      <p:grpSp>
        <p:nvGrpSpPr>
          <p:cNvPr id="17" name="Group 16"/>
          <p:cNvGrpSpPr/>
          <p:nvPr/>
        </p:nvGrpSpPr>
        <p:grpSpPr>
          <a:xfrm>
            <a:off x="2819534" y="914400"/>
            <a:ext cx="2649118" cy="1425345"/>
            <a:chOff x="2819534" y="914400"/>
            <a:chExt cx="2649118" cy="1425345"/>
          </a:xfrm>
        </p:grpSpPr>
        <p:cxnSp>
          <p:nvCxnSpPr>
            <p:cNvPr id="18" name="Straight Arrow Connector 19"/>
            <p:cNvCxnSpPr>
              <a:cxnSpLocks noChangeShapeType="1"/>
            </p:cNvCxnSpPr>
            <p:nvPr/>
          </p:nvCxnSpPr>
          <p:spPr bwMode="auto">
            <a:xfrm>
              <a:off x="4800600" y="2108789"/>
              <a:ext cx="0" cy="228602"/>
            </a:xfrm>
            <a:prstGeom prst="straightConnector1">
              <a:avLst/>
            </a:prstGeom>
            <a:noFill/>
            <a:ln w="19050">
              <a:solidFill>
                <a:schemeClr val="bg1"/>
              </a:solidFill>
              <a:round/>
              <a:headEnd/>
              <a:tailEnd type="arrow" w="med" len="med"/>
            </a:ln>
            <a:extLst>
              <a:ext uri="{909E8E84-426E-40DD-AFC4-6F175D3DCCD1}">
                <a14:hiddenFill xmlns:a14="http://schemas.microsoft.com/office/drawing/2010/main">
                  <a:noFill/>
                </a14:hiddenFill>
              </a:ext>
            </a:extLst>
          </p:spPr>
        </p:cxnSp>
        <p:pic>
          <p:nvPicPr>
            <p:cNvPr id="19" name="Picture 8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19534" y="1215280"/>
              <a:ext cx="1296157" cy="9676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 name="Picture 89"/>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191000" y="1264751"/>
              <a:ext cx="1155059" cy="9649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21" name="Straight Arrow Connector 19"/>
            <p:cNvCxnSpPr>
              <a:cxnSpLocks noChangeShapeType="1"/>
            </p:cNvCxnSpPr>
            <p:nvPr/>
          </p:nvCxnSpPr>
          <p:spPr bwMode="auto">
            <a:xfrm>
              <a:off x="3467613" y="2182894"/>
              <a:ext cx="0" cy="156851"/>
            </a:xfrm>
            <a:prstGeom prst="straightConnector1">
              <a:avLst/>
            </a:prstGeom>
            <a:noFill/>
            <a:ln w="19050">
              <a:solidFill>
                <a:schemeClr val="bg1"/>
              </a:solidFill>
              <a:round/>
              <a:headEnd/>
              <a:tailEnd type="arrow" w="med" len="med"/>
            </a:ln>
            <a:extLst>
              <a:ext uri="{909E8E84-426E-40DD-AFC4-6F175D3DCCD1}">
                <a14:hiddenFill xmlns:a14="http://schemas.microsoft.com/office/drawing/2010/main">
                  <a:noFill/>
                </a14:hiddenFill>
              </a:ext>
            </a:extLst>
          </p:spPr>
        </p:cxnSp>
        <p:sp>
          <p:nvSpPr>
            <p:cNvPr id="22" name="TextBox 23"/>
            <p:cNvSpPr txBox="1">
              <a:spLocks noChangeArrowheads="1"/>
            </p:cNvSpPr>
            <p:nvPr/>
          </p:nvSpPr>
          <p:spPr bwMode="auto">
            <a:xfrm>
              <a:off x="2877822" y="959992"/>
              <a:ext cx="1313178" cy="2462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9" tIns="45719" rIns="91439" bIns="45719">
              <a:spAutoFit/>
            </a:bodyPr>
            <a:lstStyle>
              <a:lvl1pPr>
                <a:defRPr sz="2400">
                  <a:solidFill>
                    <a:schemeClr val="tx1"/>
                  </a:solidFill>
                  <a:latin typeface="Times" pitchFamily="18" charset="0"/>
                </a:defRPr>
              </a:lvl1pPr>
              <a:lvl2pPr marL="742950" indent="-285750">
                <a:defRPr sz="2400">
                  <a:solidFill>
                    <a:schemeClr val="tx1"/>
                  </a:solidFill>
                  <a:latin typeface="Times" pitchFamily="18" charset="0"/>
                </a:defRPr>
              </a:lvl2pPr>
              <a:lvl3pPr marL="1143000" indent="-228600">
                <a:defRPr sz="2400">
                  <a:solidFill>
                    <a:schemeClr val="tx1"/>
                  </a:solidFill>
                  <a:latin typeface="Times" pitchFamily="18" charset="0"/>
                </a:defRPr>
              </a:lvl3pPr>
              <a:lvl4pPr marL="1600200" indent="-228600">
                <a:defRPr sz="2400">
                  <a:solidFill>
                    <a:schemeClr val="tx1"/>
                  </a:solidFill>
                  <a:latin typeface="Times" pitchFamily="18" charset="0"/>
                </a:defRPr>
              </a:lvl4pPr>
              <a:lvl5pPr marL="2057400" indent="-228600">
                <a:defRPr sz="2400">
                  <a:solidFill>
                    <a:schemeClr val="tx1"/>
                  </a:solidFill>
                  <a:latin typeface="Times" pitchFamily="18" charset="0"/>
                </a:defRPr>
              </a:lvl5pPr>
              <a:lvl6pPr marL="2514600" indent="-228600" eaLnBrk="0" fontAlgn="base" hangingPunct="0">
                <a:spcBef>
                  <a:spcPct val="0"/>
                </a:spcBef>
                <a:spcAft>
                  <a:spcPct val="0"/>
                </a:spcAft>
                <a:defRPr sz="2400">
                  <a:solidFill>
                    <a:schemeClr val="tx1"/>
                  </a:solidFill>
                  <a:latin typeface="Times" pitchFamily="18" charset="0"/>
                </a:defRPr>
              </a:lvl6pPr>
              <a:lvl7pPr marL="2971800" indent="-228600" eaLnBrk="0" fontAlgn="base" hangingPunct="0">
                <a:spcBef>
                  <a:spcPct val="0"/>
                </a:spcBef>
                <a:spcAft>
                  <a:spcPct val="0"/>
                </a:spcAft>
                <a:defRPr sz="2400">
                  <a:solidFill>
                    <a:schemeClr val="tx1"/>
                  </a:solidFill>
                  <a:latin typeface="Times" pitchFamily="18" charset="0"/>
                </a:defRPr>
              </a:lvl7pPr>
              <a:lvl8pPr marL="3429000" indent="-228600" eaLnBrk="0" fontAlgn="base" hangingPunct="0">
                <a:spcBef>
                  <a:spcPct val="0"/>
                </a:spcBef>
                <a:spcAft>
                  <a:spcPct val="0"/>
                </a:spcAft>
                <a:defRPr sz="2400">
                  <a:solidFill>
                    <a:schemeClr val="tx1"/>
                  </a:solidFill>
                  <a:latin typeface="Times" pitchFamily="18" charset="0"/>
                </a:defRPr>
              </a:lvl8pPr>
              <a:lvl9pPr marL="3886200" indent="-228600" eaLnBrk="0" fontAlgn="base" hangingPunct="0">
                <a:spcBef>
                  <a:spcPct val="0"/>
                </a:spcBef>
                <a:spcAft>
                  <a:spcPct val="0"/>
                </a:spcAft>
                <a:defRPr sz="2400">
                  <a:solidFill>
                    <a:schemeClr val="tx1"/>
                  </a:solidFill>
                  <a:latin typeface="Times" pitchFamily="18" charset="0"/>
                </a:defRPr>
              </a:lvl9pPr>
            </a:lstStyle>
            <a:p>
              <a:r>
                <a:rPr lang="en-US" sz="1000" dirty="0">
                  <a:solidFill>
                    <a:schemeClr val="bg1"/>
                  </a:solidFill>
                  <a:effectLst>
                    <a:outerShdw blurRad="38100" dist="38100" dir="2700000" algn="tl">
                      <a:srgbClr val="000000">
                        <a:alpha val="43137"/>
                      </a:srgbClr>
                    </a:outerShdw>
                  </a:effectLst>
                  <a:latin typeface="+mn-lt"/>
                </a:rPr>
                <a:t>Gas Cross Sections</a:t>
              </a:r>
            </a:p>
          </p:txBody>
        </p:sp>
        <p:sp>
          <p:nvSpPr>
            <p:cNvPr id="23" name="TextBox 118"/>
            <p:cNvSpPr txBox="1">
              <a:spLocks noChangeArrowheads="1"/>
            </p:cNvSpPr>
            <p:nvPr/>
          </p:nvSpPr>
          <p:spPr bwMode="auto">
            <a:xfrm>
              <a:off x="4191000" y="914400"/>
              <a:ext cx="1277652" cy="4154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9" tIns="45719" rIns="91439" bIns="45719">
              <a:spAutoFit/>
            </a:bodyPr>
            <a:lstStyle>
              <a:lvl1pPr>
                <a:defRPr sz="2400">
                  <a:solidFill>
                    <a:schemeClr val="tx1"/>
                  </a:solidFill>
                  <a:latin typeface="Times" pitchFamily="18" charset="0"/>
                </a:defRPr>
              </a:lvl1pPr>
              <a:lvl2pPr marL="742950" indent="-285750">
                <a:defRPr sz="2400">
                  <a:solidFill>
                    <a:schemeClr val="tx1"/>
                  </a:solidFill>
                  <a:latin typeface="Times" pitchFamily="18" charset="0"/>
                </a:defRPr>
              </a:lvl2pPr>
              <a:lvl3pPr marL="1143000" indent="-228600">
                <a:defRPr sz="2400">
                  <a:solidFill>
                    <a:schemeClr val="tx1"/>
                  </a:solidFill>
                  <a:latin typeface="Times" pitchFamily="18" charset="0"/>
                </a:defRPr>
              </a:lvl3pPr>
              <a:lvl4pPr marL="1600200" indent="-228600">
                <a:defRPr sz="2400">
                  <a:solidFill>
                    <a:schemeClr val="tx1"/>
                  </a:solidFill>
                  <a:latin typeface="Times" pitchFamily="18" charset="0"/>
                </a:defRPr>
              </a:lvl4pPr>
              <a:lvl5pPr marL="2057400" indent="-228600">
                <a:defRPr sz="2400">
                  <a:solidFill>
                    <a:schemeClr val="tx1"/>
                  </a:solidFill>
                  <a:latin typeface="Times" pitchFamily="18" charset="0"/>
                </a:defRPr>
              </a:lvl5pPr>
              <a:lvl6pPr marL="2514600" indent="-228600" eaLnBrk="0" fontAlgn="base" hangingPunct="0">
                <a:spcBef>
                  <a:spcPct val="0"/>
                </a:spcBef>
                <a:spcAft>
                  <a:spcPct val="0"/>
                </a:spcAft>
                <a:defRPr sz="2400">
                  <a:solidFill>
                    <a:schemeClr val="tx1"/>
                  </a:solidFill>
                  <a:latin typeface="Times" pitchFamily="18" charset="0"/>
                </a:defRPr>
              </a:lvl6pPr>
              <a:lvl7pPr marL="2971800" indent="-228600" eaLnBrk="0" fontAlgn="base" hangingPunct="0">
                <a:spcBef>
                  <a:spcPct val="0"/>
                </a:spcBef>
                <a:spcAft>
                  <a:spcPct val="0"/>
                </a:spcAft>
                <a:defRPr sz="2400">
                  <a:solidFill>
                    <a:schemeClr val="tx1"/>
                  </a:solidFill>
                  <a:latin typeface="Times" pitchFamily="18" charset="0"/>
                </a:defRPr>
              </a:lvl7pPr>
              <a:lvl8pPr marL="3429000" indent="-228600" eaLnBrk="0" fontAlgn="base" hangingPunct="0">
                <a:spcBef>
                  <a:spcPct val="0"/>
                </a:spcBef>
                <a:spcAft>
                  <a:spcPct val="0"/>
                </a:spcAft>
                <a:defRPr sz="2400">
                  <a:solidFill>
                    <a:schemeClr val="tx1"/>
                  </a:solidFill>
                  <a:latin typeface="Times" pitchFamily="18" charset="0"/>
                </a:defRPr>
              </a:lvl8pPr>
              <a:lvl9pPr marL="3886200" indent="-228600" eaLnBrk="0" fontAlgn="base" hangingPunct="0">
                <a:spcBef>
                  <a:spcPct val="0"/>
                </a:spcBef>
                <a:spcAft>
                  <a:spcPct val="0"/>
                </a:spcAft>
                <a:defRPr sz="2400">
                  <a:solidFill>
                    <a:schemeClr val="tx1"/>
                  </a:solidFill>
                  <a:latin typeface="Times" pitchFamily="18" charset="0"/>
                </a:defRPr>
              </a:lvl9pPr>
            </a:lstStyle>
            <a:p>
              <a:r>
                <a:rPr lang="en-US" sz="1000" dirty="0">
                  <a:solidFill>
                    <a:schemeClr val="bg1"/>
                  </a:solidFill>
                  <a:effectLst>
                    <a:outerShdw blurRad="38100" dist="38100" dir="2700000" algn="tl">
                      <a:srgbClr val="000000">
                        <a:alpha val="43137"/>
                      </a:srgbClr>
                    </a:outerShdw>
                  </a:effectLst>
                  <a:latin typeface="+mn-lt"/>
                </a:rPr>
                <a:t>Cloud </a:t>
              </a:r>
              <a:r>
                <a:rPr lang="en-US" sz="1000" dirty="0" smtClean="0">
                  <a:solidFill>
                    <a:schemeClr val="bg1"/>
                  </a:solidFill>
                  <a:effectLst>
                    <a:outerShdw blurRad="38100" dist="38100" dir="2700000" algn="tl">
                      <a:srgbClr val="000000">
                        <a:alpha val="43137"/>
                      </a:srgbClr>
                    </a:outerShdw>
                  </a:effectLst>
                  <a:latin typeface="+mn-lt"/>
                </a:rPr>
                <a:t>&amp; Aerosol </a:t>
              </a:r>
              <a:r>
                <a:rPr lang="en-US" sz="1000" dirty="0">
                  <a:solidFill>
                    <a:schemeClr val="bg1"/>
                  </a:solidFill>
                  <a:effectLst>
                    <a:outerShdw blurRad="38100" dist="38100" dir="2700000" algn="tl">
                      <a:srgbClr val="000000">
                        <a:alpha val="43137"/>
                      </a:srgbClr>
                    </a:outerShdw>
                  </a:effectLst>
                  <a:latin typeface="+mn-lt"/>
                </a:rPr>
                <a:t>Optical Properties</a:t>
              </a:r>
            </a:p>
          </p:txBody>
        </p:sp>
      </p:grpSp>
      <p:grpSp>
        <p:nvGrpSpPr>
          <p:cNvPr id="24" name="Group 23"/>
          <p:cNvGrpSpPr/>
          <p:nvPr/>
        </p:nvGrpSpPr>
        <p:grpSpPr>
          <a:xfrm>
            <a:off x="5257801" y="3276600"/>
            <a:ext cx="1905000" cy="762000"/>
            <a:chOff x="5257801" y="3276600"/>
            <a:chExt cx="1905000" cy="762000"/>
          </a:xfrm>
        </p:grpSpPr>
        <p:cxnSp>
          <p:nvCxnSpPr>
            <p:cNvPr id="25" name="Straight Arrow Connector 24"/>
            <p:cNvCxnSpPr/>
            <p:nvPr/>
          </p:nvCxnSpPr>
          <p:spPr bwMode="auto">
            <a:xfrm>
              <a:off x="5257801" y="3548978"/>
              <a:ext cx="334963" cy="0"/>
            </a:xfrm>
            <a:prstGeom prst="straightConnector1">
              <a:avLst/>
            </a:prstGeom>
            <a:ln w="19050">
              <a:solidFill>
                <a:srgbClr val="0070C0"/>
              </a:solidFill>
              <a:prstDash val="dash"/>
              <a:tailEnd type="arrow"/>
            </a:ln>
          </p:spPr>
          <p:style>
            <a:lnRef idx="1">
              <a:schemeClr val="accent1"/>
            </a:lnRef>
            <a:fillRef idx="0">
              <a:schemeClr val="accent1"/>
            </a:fillRef>
            <a:effectRef idx="0">
              <a:schemeClr val="accent1"/>
            </a:effectRef>
            <a:fontRef idx="minor">
              <a:schemeClr val="tx1"/>
            </a:fontRef>
          </p:style>
        </p:cxnSp>
        <p:pic>
          <p:nvPicPr>
            <p:cNvPr id="26" name="Picture 2"/>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a:stretch/>
          </p:blipFill>
          <p:spPr bwMode="auto">
            <a:xfrm>
              <a:off x="5638801" y="3491684"/>
              <a:ext cx="1519237" cy="5469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7" name="Rectangle 38"/>
            <p:cNvSpPr>
              <a:spLocks noChangeArrowheads="1"/>
            </p:cNvSpPr>
            <p:nvPr/>
          </p:nvSpPr>
          <p:spPr bwMode="auto">
            <a:xfrm>
              <a:off x="5612646" y="3276600"/>
              <a:ext cx="1550155" cy="2616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9" tIns="45719" rIns="91439" bIns="45719">
              <a:spAutoFit/>
            </a:bodyPr>
            <a:lstStyle/>
            <a:p>
              <a:pPr algn="ctr"/>
              <a:r>
                <a:rPr lang="en-US" sz="1050" b="1" dirty="0">
                  <a:solidFill>
                    <a:schemeClr val="bg1"/>
                  </a:solidFill>
                  <a:effectLst>
                    <a:outerShdw blurRad="38100" dist="38100" dir="2700000" algn="tl">
                      <a:srgbClr val="000000">
                        <a:alpha val="43137"/>
                      </a:srgbClr>
                    </a:outerShdw>
                  </a:effectLst>
                  <a:latin typeface="+mn-lt"/>
                  <a:ea typeface="Comic Sans MS" pitchFamily="66" charset="0"/>
                  <a:cs typeface="Comic Sans MS" pitchFamily="66" charset="0"/>
                </a:rPr>
                <a:t>Simulated Spectrum </a:t>
              </a:r>
            </a:p>
          </p:txBody>
        </p:sp>
      </p:grpSp>
      <p:grpSp>
        <p:nvGrpSpPr>
          <p:cNvPr id="28" name="Group 27"/>
          <p:cNvGrpSpPr/>
          <p:nvPr/>
        </p:nvGrpSpPr>
        <p:grpSpPr>
          <a:xfrm>
            <a:off x="5257801" y="3981467"/>
            <a:ext cx="1920287" cy="803893"/>
            <a:chOff x="5257801" y="3981467"/>
            <a:chExt cx="1920287" cy="803893"/>
          </a:xfrm>
        </p:grpSpPr>
        <p:pic>
          <p:nvPicPr>
            <p:cNvPr id="29" name="Picture 8"/>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b="2486"/>
            <a:stretch/>
          </p:blipFill>
          <p:spPr bwMode="auto">
            <a:xfrm>
              <a:off x="5639369" y="4191000"/>
              <a:ext cx="1538719" cy="5943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0" name="Rectangle 38"/>
            <p:cNvSpPr>
              <a:spLocks noChangeArrowheads="1"/>
            </p:cNvSpPr>
            <p:nvPr/>
          </p:nvSpPr>
          <p:spPr bwMode="auto">
            <a:xfrm>
              <a:off x="5562600" y="3981467"/>
              <a:ext cx="1550155" cy="2616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9" tIns="45719" rIns="91439" bIns="45719">
              <a:spAutoFit/>
            </a:bodyPr>
            <a:lstStyle/>
            <a:p>
              <a:pPr algn="ctr"/>
              <a:r>
                <a:rPr lang="en-US" sz="1050" b="1" dirty="0">
                  <a:solidFill>
                    <a:schemeClr val="bg1"/>
                  </a:solidFill>
                  <a:effectLst>
                    <a:outerShdw blurRad="38100" dist="38100" dir="2700000" algn="tl">
                      <a:srgbClr val="000000">
                        <a:alpha val="43137"/>
                      </a:srgbClr>
                    </a:outerShdw>
                  </a:effectLst>
                  <a:latin typeface="+mn-lt"/>
                  <a:ea typeface="Comic Sans MS" pitchFamily="66" charset="0"/>
                  <a:cs typeface="Comic Sans MS" pitchFamily="66" charset="0"/>
                </a:rPr>
                <a:t>Spectral Residual </a:t>
              </a:r>
            </a:p>
          </p:txBody>
        </p:sp>
        <p:cxnSp>
          <p:nvCxnSpPr>
            <p:cNvPr id="31" name="Straight Arrow Connector 30"/>
            <p:cNvCxnSpPr/>
            <p:nvPr/>
          </p:nvCxnSpPr>
          <p:spPr bwMode="auto">
            <a:xfrm>
              <a:off x="5257801" y="4691978"/>
              <a:ext cx="334963" cy="0"/>
            </a:xfrm>
            <a:prstGeom prst="straightConnector1">
              <a:avLst/>
            </a:prstGeom>
            <a:ln>
              <a:solidFill>
                <a:srgbClr val="FF6600"/>
              </a:solidFill>
              <a:prstDash val="dash"/>
              <a:tailEnd type="arrow"/>
            </a:ln>
          </p:spPr>
          <p:style>
            <a:lnRef idx="1">
              <a:schemeClr val="accent1"/>
            </a:lnRef>
            <a:fillRef idx="0">
              <a:schemeClr val="accent1"/>
            </a:fillRef>
            <a:effectRef idx="0">
              <a:schemeClr val="accent1"/>
            </a:effectRef>
            <a:fontRef idx="minor">
              <a:schemeClr val="tx1"/>
            </a:fontRef>
          </p:style>
        </p:cxnSp>
      </p:grpSp>
      <p:grpSp>
        <p:nvGrpSpPr>
          <p:cNvPr id="33" name="Group 32"/>
          <p:cNvGrpSpPr/>
          <p:nvPr/>
        </p:nvGrpSpPr>
        <p:grpSpPr>
          <a:xfrm>
            <a:off x="152401" y="1066800"/>
            <a:ext cx="2705099" cy="4779185"/>
            <a:chOff x="152401" y="1066800"/>
            <a:chExt cx="2705099" cy="4779185"/>
          </a:xfrm>
        </p:grpSpPr>
        <p:sp>
          <p:nvSpPr>
            <p:cNvPr id="34" name="TextBox 13"/>
            <p:cNvSpPr txBox="1">
              <a:spLocks noChangeArrowheads="1"/>
            </p:cNvSpPr>
            <p:nvPr/>
          </p:nvSpPr>
          <p:spPr bwMode="auto">
            <a:xfrm>
              <a:off x="1244772" y="5220049"/>
              <a:ext cx="1295371" cy="625936"/>
            </a:xfrm>
            <a:prstGeom prst="rect">
              <a:avLst/>
            </a:prstGeom>
            <a:solidFill>
              <a:srgbClr val="FFFF00"/>
            </a:solidFill>
            <a:ln w="9525">
              <a:solidFill>
                <a:schemeClr val="tx1"/>
              </a:solidFill>
              <a:miter lim="800000"/>
              <a:headEnd/>
              <a:tailEnd/>
            </a:ln>
          </p:spPr>
          <p:txBody>
            <a:bodyPr lIns="96980" tIns="48490" rIns="96980" bIns="48490">
              <a:spAutoFit/>
            </a:bodyPr>
            <a:lstStyle>
              <a:lvl1pPr>
                <a:defRPr sz="2400">
                  <a:solidFill>
                    <a:schemeClr val="tx1"/>
                  </a:solidFill>
                  <a:latin typeface="Times" pitchFamily="18" charset="0"/>
                </a:defRPr>
              </a:lvl1pPr>
              <a:lvl2pPr marL="742950" indent="-285750">
                <a:defRPr sz="2400">
                  <a:solidFill>
                    <a:schemeClr val="tx1"/>
                  </a:solidFill>
                  <a:latin typeface="Times" pitchFamily="18" charset="0"/>
                </a:defRPr>
              </a:lvl2pPr>
              <a:lvl3pPr marL="1143000" indent="-228600">
                <a:defRPr sz="2400">
                  <a:solidFill>
                    <a:schemeClr val="tx1"/>
                  </a:solidFill>
                  <a:latin typeface="Times" pitchFamily="18" charset="0"/>
                </a:defRPr>
              </a:lvl3pPr>
              <a:lvl4pPr marL="1600200" indent="-228600">
                <a:defRPr sz="2400">
                  <a:solidFill>
                    <a:schemeClr val="tx1"/>
                  </a:solidFill>
                  <a:latin typeface="Times" pitchFamily="18" charset="0"/>
                </a:defRPr>
              </a:lvl4pPr>
              <a:lvl5pPr marL="2057400" indent="-228600">
                <a:defRPr sz="2400">
                  <a:solidFill>
                    <a:schemeClr val="tx1"/>
                  </a:solidFill>
                  <a:latin typeface="Times" pitchFamily="18" charset="0"/>
                </a:defRPr>
              </a:lvl5pPr>
              <a:lvl6pPr marL="2514600" indent="-228600" eaLnBrk="0" fontAlgn="base" hangingPunct="0">
                <a:spcBef>
                  <a:spcPct val="0"/>
                </a:spcBef>
                <a:spcAft>
                  <a:spcPct val="0"/>
                </a:spcAft>
                <a:defRPr sz="2400">
                  <a:solidFill>
                    <a:schemeClr val="tx1"/>
                  </a:solidFill>
                  <a:latin typeface="Times" pitchFamily="18" charset="0"/>
                </a:defRPr>
              </a:lvl6pPr>
              <a:lvl7pPr marL="2971800" indent="-228600" eaLnBrk="0" fontAlgn="base" hangingPunct="0">
                <a:spcBef>
                  <a:spcPct val="0"/>
                </a:spcBef>
                <a:spcAft>
                  <a:spcPct val="0"/>
                </a:spcAft>
                <a:defRPr sz="2400">
                  <a:solidFill>
                    <a:schemeClr val="tx1"/>
                  </a:solidFill>
                  <a:latin typeface="Times" pitchFamily="18" charset="0"/>
                </a:defRPr>
              </a:lvl7pPr>
              <a:lvl8pPr marL="3429000" indent="-228600" eaLnBrk="0" fontAlgn="base" hangingPunct="0">
                <a:spcBef>
                  <a:spcPct val="0"/>
                </a:spcBef>
                <a:spcAft>
                  <a:spcPct val="0"/>
                </a:spcAft>
                <a:defRPr sz="2400">
                  <a:solidFill>
                    <a:schemeClr val="tx1"/>
                  </a:solidFill>
                  <a:latin typeface="Times" pitchFamily="18" charset="0"/>
                </a:defRPr>
              </a:lvl8pPr>
              <a:lvl9pPr marL="3886200" indent="-228600" eaLnBrk="0" fontAlgn="base" hangingPunct="0">
                <a:spcBef>
                  <a:spcPct val="0"/>
                </a:spcBef>
                <a:spcAft>
                  <a:spcPct val="0"/>
                </a:spcAft>
                <a:defRPr sz="2400">
                  <a:solidFill>
                    <a:schemeClr val="tx1"/>
                  </a:solidFill>
                  <a:latin typeface="Times" pitchFamily="18" charset="0"/>
                </a:defRPr>
              </a:lvl9pPr>
            </a:lstStyle>
            <a:p>
              <a:pPr algn="ctr"/>
              <a:r>
                <a:rPr lang="en-US" sz="1700" dirty="0" err="1">
                  <a:latin typeface="+mn-lt"/>
                  <a:ea typeface="Comic Sans MS" pitchFamily="66" charset="0"/>
                  <a:cs typeface="Comic Sans MS" pitchFamily="66" charset="0"/>
                </a:rPr>
                <a:t>Apriori</a:t>
              </a:r>
              <a:r>
                <a:rPr lang="en-US" sz="1700" dirty="0">
                  <a:latin typeface="+mn-lt"/>
                  <a:ea typeface="Comic Sans MS" pitchFamily="66" charset="0"/>
                  <a:cs typeface="Comic Sans MS" pitchFamily="66" charset="0"/>
                </a:rPr>
                <a:t> + Covariance</a:t>
              </a:r>
            </a:p>
          </p:txBody>
        </p:sp>
        <p:cxnSp>
          <p:nvCxnSpPr>
            <p:cNvPr id="35" name="Straight Arrow Connector 39"/>
            <p:cNvCxnSpPr>
              <a:cxnSpLocks noChangeShapeType="1"/>
              <a:stCxn id="34" idx="3"/>
            </p:cNvCxnSpPr>
            <p:nvPr/>
          </p:nvCxnSpPr>
          <p:spPr bwMode="auto">
            <a:xfrm>
              <a:off x="2540142" y="5533019"/>
              <a:ext cx="317358" cy="883"/>
            </a:xfrm>
            <a:prstGeom prst="straightConnector1">
              <a:avLst/>
            </a:prstGeom>
            <a:noFill/>
            <a:ln w="19050">
              <a:solidFill>
                <a:schemeClr val="bg1"/>
              </a:solidFill>
              <a:round/>
              <a:headEnd/>
              <a:tailEnd type="arrow" w="med" len="med"/>
            </a:ln>
            <a:extLst>
              <a:ext uri="{909E8E84-426E-40DD-AFC4-6F175D3DCCD1}">
                <a14:hiddenFill xmlns:a14="http://schemas.microsoft.com/office/drawing/2010/main">
                  <a:noFill/>
                </a14:hiddenFill>
              </a:ext>
            </a:extLst>
          </p:spPr>
        </p:cxnSp>
        <p:grpSp>
          <p:nvGrpSpPr>
            <p:cNvPr id="36" name="Group 35"/>
            <p:cNvGrpSpPr/>
            <p:nvPr/>
          </p:nvGrpSpPr>
          <p:grpSpPr>
            <a:xfrm>
              <a:off x="152401" y="1066800"/>
              <a:ext cx="2666999" cy="1758034"/>
              <a:chOff x="152401" y="1066800"/>
              <a:chExt cx="2666999" cy="1758034"/>
            </a:xfrm>
          </p:grpSpPr>
          <p:grpSp>
            <p:nvGrpSpPr>
              <p:cNvPr id="37" name="Group 36"/>
              <p:cNvGrpSpPr/>
              <p:nvPr/>
            </p:nvGrpSpPr>
            <p:grpSpPr>
              <a:xfrm>
                <a:off x="152401" y="1066800"/>
                <a:ext cx="2666999" cy="1758034"/>
                <a:chOff x="152401" y="1066800"/>
                <a:chExt cx="2666999" cy="1758034"/>
              </a:xfrm>
            </p:grpSpPr>
            <p:sp>
              <p:nvSpPr>
                <p:cNvPr id="55" name="Rectangle 54"/>
                <p:cNvSpPr/>
                <p:nvPr/>
              </p:nvSpPr>
              <p:spPr bwMode="auto">
                <a:xfrm>
                  <a:off x="152401" y="1066800"/>
                  <a:ext cx="2401888" cy="1758034"/>
                </a:xfrm>
                <a:prstGeom prst="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lIns="91439" tIns="45719" rIns="91439" bIns="45719" anchor="ctr"/>
                <a:lstStyle/>
                <a:p>
                  <a:pPr algn="ctr">
                    <a:defRPr/>
                  </a:pPr>
                  <a:endParaRPr lang="en-US" dirty="0"/>
                </a:p>
              </p:txBody>
            </p:sp>
            <p:cxnSp>
              <p:nvCxnSpPr>
                <p:cNvPr id="56" name="Straight Arrow Connector 55"/>
                <p:cNvCxnSpPr/>
                <p:nvPr/>
              </p:nvCxnSpPr>
              <p:spPr>
                <a:xfrm>
                  <a:off x="2544211" y="2590800"/>
                  <a:ext cx="275189" cy="0"/>
                </a:xfrm>
                <a:prstGeom prst="straightConnector1">
                  <a:avLst/>
                </a:prstGeom>
                <a:ln w="28575">
                  <a:solidFill>
                    <a:schemeClr val="bg1"/>
                  </a:solidFill>
                  <a:tailEnd type="arrow"/>
                </a:ln>
              </p:spPr>
              <p:style>
                <a:lnRef idx="1">
                  <a:schemeClr val="accent1"/>
                </a:lnRef>
                <a:fillRef idx="0">
                  <a:schemeClr val="accent1"/>
                </a:fillRef>
                <a:effectRef idx="0">
                  <a:schemeClr val="accent1"/>
                </a:effectRef>
                <a:fontRef idx="minor">
                  <a:schemeClr val="tx1"/>
                </a:fontRef>
              </p:style>
            </p:cxnSp>
          </p:grpSp>
          <p:sp>
            <p:nvSpPr>
              <p:cNvPr id="38" name="TextBox 9"/>
              <p:cNvSpPr txBox="1">
                <a:spLocks noChangeArrowheads="1"/>
              </p:cNvSpPr>
              <p:nvPr/>
            </p:nvSpPr>
            <p:spPr bwMode="auto">
              <a:xfrm>
                <a:off x="333903" y="2489200"/>
                <a:ext cx="2186302" cy="313371"/>
              </a:xfrm>
              <a:prstGeom prst="rect">
                <a:avLst/>
              </a:prstGeom>
              <a:solidFill>
                <a:srgbClr val="FFFF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6980" tIns="48490" rIns="96980" bIns="48490" anchor="ctr">
                <a:spAutoFit/>
              </a:bodyPr>
              <a:lstStyle>
                <a:lvl1pPr>
                  <a:defRPr sz="2400">
                    <a:solidFill>
                      <a:schemeClr val="tx1"/>
                    </a:solidFill>
                    <a:latin typeface="Times" pitchFamily="18" charset="0"/>
                  </a:defRPr>
                </a:lvl1pPr>
                <a:lvl2pPr marL="742950" indent="-285750">
                  <a:defRPr sz="2400">
                    <a:solidFill>
                      <a:schemeClr val="tx1"/>
                    </a:solidFill>
                    <a:latin typeface="Times" pitchFamily="18" charset="0"/>
                  </a:defRPr>
                </a:lvl2pPr>
                <a:lvl3pPr marL="1143000" indent="-228600">
                  <a:defRPr sz="2400">
                    <a:solidFill>
                      <a:schemeClr val="tx1"/>
                    </a:solidFill>
                    <a:latin typeface="Times" pitchFamily="18" charset="0"/>
                  </a:defRPr>
                </a:lvl3pPr>
                <a:lvl4pPr marL="1600200" indent="-228600">
                  <a:defRPr sz="2400">
                    <a:solidFill>
                      <a:schemeClr val="tx1"/>
                    </a:solidFill>
                    <a:latin typeface="Times" pitchFamily="18" charset="0"/>
                  </a:defRPr>
                </a:lvl4pPr>
                <a:lvl5pPr marL="2057400" indent="-228600">
                  <a:defRPr sz="2400">
                    <a:solidFill>
                      <a:schemeClr val="tx1"/>
                    </a:solidFill>
                    <a:latin typeface="Times" pitchFamily="18" charset="0"/>
                  </a:defRPr>
                </a:lvl5pPr>
                <a:lvl6pPr marL="2514600" indent="-228600" eaLnBrk="0" fontAlgn="base" hangingPunct="0">
                  <a:spcBef>
                    <a:spcPct val="0"/>
                  </a:spcBef>
                  <a:spcAft>
                    <a:spcPct val="0"/>
                  </a:spcAft>
                  <a:defRPr sz="2400">
                    <a:solidFill>
                      <a:schemeClr val="tx1"/>
                    </a:solidFill>
                    <a:latin typeface="Times" pitchFamily="18" charset="0"/>
                  </a:defRPr>
                </a:lvl6pPr>
                <a:lvl7pPr marL="2971800" indent="-228600" eaLnBrk="0" fontAlgn="base" hangingPunct="0">
                  <a:spcBef>
                    <a:spcPct val="0"/>
                  </a:spcBef>
                  <a:spcAft>
                    <a:spcPct val="0"/>
                  </a:spcAft>
                  <a:defRPr sz="2400">
                    <a:solidFill>
                      <a:schemeClr val="tx1"/>
                    </a:solidFill>
                    <a:latin typeface="Times" pitchFamily="18" charset="0"/>
                  </a:defRPr>
                </a:lvl7pPr>
                <a:lvl8pPr marL="3429000" indent="-228600" eaLnBrk="0" fontAlgn="base" hangingPunct="0">
                  <a:spcBef>
                    <a:spcPct val="0"/>
                  </a:spcBef>
                  <a:spcAft>
                    <a:spcPct val="0"/>
                  </a:spcAft>
                  <a:defRPr sz="2400">
                    <a:solidFill>
                      <a:schemeClr val="tx1"/>
                    </a:solidFill>
                    <a:latin typeface="Times" pitchFamily="18" charset="0"/>
                  </a:defRPr>
                </a:lvl8pPr>
                <a:lvl9pPr marL="3886200" indent="-228600" eaLnBrk="0" fontAlgn="base" hangingPunct="0">
                  <a:spcBef>
                    <a:spcPct val="0"/>
                  </a:spcBef>
                  <a:spcAft>
                    <a:spcPct val="0"/>
                  </a:spcAft>
                  <a:defRPr sz="2400">
                    <a:solidFill>
                      <a:schemeClr val="tx1"/>
                    </a:solidFill>
                    <a:latin typeface="Times" pitchFamily="18" charset="0"/>
                  </a:defRPr>
                </a:lvl9pPr>
              </a:lstStyle>
              <a:p>
                <a:pPr algn="ctr"/>
                <a:r>
                  <a:rPr lang="en-US" sz="1400" dirty="0">
                    <a:latin typeface="+mn-lt"/>
                    <a:ea typeface="Comic Sans MS" pitchFamily="66" charset="0"/>
                    <a:cs typeface="Comic Sans MS" pitchFamily="66" charset="0"/>
                  </a:rPr>
                  <a:t>State Vector First Guess</a:t>
                </a:r>
              </a:p>
            </p:txBody>
          </p:sp>
          <p:sp>
            <p:nvSpPr>
              <p:cNvPr id="39" name="Rectangle 19"/>
              <p:cNvSpPr>
                <a:spLocks noChangeArrowheads="1"/>
              </p:cNvSpPr>
              <p:nvPr/>
            </p:nvSpPr>
            <p:spPr bwMode="auto">
              <a:xfrm>
                <a:off x="1765154" y="1314049"/>
                <a:ext cx="611960" cy="998554"/>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439" tIns="45719" rIns="91439" bIns="45719" anchor="ctr"/>
              <a:lstStyle/>
              <a:p>
                <a:endParaRPr lang="en-US">
                  <a:latin typeface="+mn-lt"/>
                </a:endParaRPr>
              </a:p>
            </p:txBody>
          </p:sp>
          <p:sp>
            <p:nvSpPr>
              <p:cNvPr id="40" name="Freeform 20"/>
              <p:cNvSpPr>
                <a:spLocks/>
              </p:cNvSpPr>
              <p:nvPr/>
            </p:nvSpPr>
            <p:spPr bwMode="auto">
              <a:xfrm>
                <a:off x="1877841" y="1330368"/>
                <a:ext cx="393130" cy="966933"/>
              </a:xfrm>
              <a:custGeom>
                <a:avLst/>
                <a:gdLst>
                  <a:gd name="T0" fmla="*/ 2866919 w 8525"/>
                  <a:gd name="T1" fmla="*/ 0 h 10000"/>
                  <a:gd name="T2" fmla="*/ 5654128 w 8525"/>
                  <a:gd name="T3" fmla="*/ 22045822 h 10000"/>
                  <a:gd name="T4" fmla="*/ 5340715 w 8525"/>
                  <a:gd name="T5" fmla="*/ 31413942 h 10000"/>
                  <a:gd name="T6" fmla="*/ 2316186 w 8525"/>
                  <a:gd name="T7" fmla="*/ 43511973 h 10000"/>
                  <a:gd name="T8" fmla="*/ 0 w 8525"/>
                  <a:gd name="T9" fmla="*/ 60677450 h 10000"/>
                  <a:gd name="T10" fmla="*/ 2041703 w 8525"/>
                  <a:gd name="T11" fmla="*/ 68119558 h 10000"/>
                  <a:gd name="T12" fmla="*/ 6047250 w 8525"/>
                  <a:gd name="T13" fmla="*/ 77627882 h 10000"/>
                  <a:gd name="T14" fmla="*/ 11347184 w 8525"/>
                  <a:gd name="T15" fmla="*/ 83667567 h 10000"/>
                  <a:gd name="T16" fmla="*/ 15808941 w 8525"/>
                  <a:gd name="T17" fmla="*/ 93493815 h 1000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connsiteX0" fmla="*/ 2240 w 10427"/>
                  <a:gd name="connsiteY0" fmla="*/ 0 h 10000"/>
                  <a:gd name="connsiteX1" fmla="*/ 4004 w 10427"/>
                  <a:gd name="connsiteY1" fmla="*/ 2358 h 10000"/>
                  <a:gd name="connsiteX2" fmla="*/ 3805 w 10427"/>
                  <a:gd name="connsiteY2" fmla="*/ 3360 h 10000"/>
                  <a:gd name="connsiteX3" fmla="*/ 0 w 10427"/>
                  <a:gd name="connsiteY3" fmla="*/ 4654 h 10000"/>
                  <a:gd name="connsiteX4" fmla="*/ 427 w 10427"/>
                  <a:gd name="connsiteY4" fmla="*/ 6490 h 10000"/>
                  <a:gd name="connsiteX5" fmla="*/ 1718 w 10427"/>
                  <a:gd name="connsiteY5" fmla="*/ 7286 h 10000"/>
                  <a:gd name="connsiteX6" fmla="*/ 4252 w 10427"/>
                  <a:gd name="connsiteY6" fmla="*/ 8303 h 10000"/>
                  <a:gd name="connsiteX7" fmla="*/ 7605 w 10427"/>
                  <a:gd name="connsiteY7" fmla="*/ 8949 h 10000"/>
                  <a:gd name="connsiteX8" fmla="*/ 10427 w 10427"/>
                  <a:gd name="connsiteY8" fmla="*/ 10000 h 10000"/>
                  <a:gd name="connsiteX0" fmla="*/ 2240 w 10427"/>
                  <a:gd name="connsiteY0" fmla="*/ 0 h 10000"/>
                  <a:gd name="connsiteX1" fmla="*/ 4004 w 10427"/>
                  <a:gd name="connsiteY1" fmla="*/ 2358 h 10000"/>
                  <a:gd name="connsiteX2" fmla="*/ 652 w 10427"/>
                  <a:gd name="connsiteY2" fmla="*/ 3121 h 10000"/>
                  <a:gd name="connsiteX3" fmla="*/ 0 w 10427"/>
                  <a:gd name="connsiteY3" fmla="*/ 4654 h 10000"/>
                  <a:gd name="connsiteX4" fmla="*/ 427 w 10427"/>
                  <a:gd name="connsiteY4" fmla="*/ 6490 h 10000"/>
                  <a:gd name="connsiteX5" fmla="*/ 1718 w 10427"/>
                  <a:gd name="connsiteY5" fmla="*/ 7286 h 10000"/>
                  <a:gd name="connsiteX6" fmla="*/ 4252 w 10427"/>
                  <a:gd name="connsiteY6" fmla="*/ 8303 h 10000"/>
                  <a:gd name="connsiteX7" fmla="*/ 7605 w 10427"/>
                  <a:gd name="connsiteY7" fmla="*/ 8949 h 10000"/>
                  <a:gd name="connsiteX8" fmla="*/ 10427 w 10427"/>
                  <a:gd name="connsiteY8" fmla="*/ 10000 h 10000"/>
                  <a:gd name="connsiteX0" fmla="*/ 2240 w 10427"/>
                  <a:gd name="connsiteY0" fmla="*/ 0 h 10000"/>
                  <a:gd name="connsiteX1" fmla="*/ 851 w 10427"/>
                  <a:gd name="connsiteY1" fmla="*/ 2119 h 10000"/>
                  <a:gd name="connsiteX2" fmla="*/ 652 w 10427"/>
                  <a:gd name="connsiteY2" fmla="*/ 3121 h 10000"/>
                  <a:gd name="connsiteX3" fmla="*/ 0 w 10427"/>
                  <a:gd name="connsiteY3" fmla="*/ 4654 h 10000"/>
                  <a:gd name="connsiteX4" fmla="*/ 427 w 10427"/>
                  <a:gd name="connsiteY4" fmla="*/ 6490 h 10000"/>
                  <a:gd name="connsiteX5" fmla="*/ 1718 w 10427"/>
                  <a:gd name="connsiteY5" fmla="*/ 7286 h 10000"/>
                  <a:gd name="connsiteX6" fmla="*/ 4252 w 10427"/>
                  <a:gd name="connsiteY6" fmla="*/ 8303 h 10000"/>
                  <a:gd name="connsiteX7" fmla="*/ 7605 w 10427"/>
                  <a:gd name="connsiteY7" fmla="*/ 8949 h 10000"/>
                  <a:gd name="connsiteX8" fmla="*/ 10427 w 10427"/>
                  <a:gd name="connsiteY8" fmla="*/ 10000 h 10000"/>
                  <a:gd name="connsiteX0" fmla="*/ 0 w 10709"/>
                  <a:gd name="connsiteY0" fmla="*/ 0 h 10000"/>
                  <a:gd name="connsiteX1" fmla="*/ 1133 w 10709"/>
                  <a:gd name="connsiteY1" fmla="*/ 2119 h 10000"/>
                  <a:gd name="connsiteX2" fmla="*/ 934 w 10709"/>
                  <a:gd name="connsiteY2" fmla="*/ 3121 h 10000"/>
                  <a:gd name="connsiteX3" fmla="*/ 282 w 10709"/>
                  <a:gd name="connsiteY3" fmla="*/ 4654 h 10000"/>
                  <a:gd name="connsiteX4" fmla="*/ 709 w 10709"/>
                  <a:gd name="connsiteY4" fmla="*/ 6490 h 10000"/>
                  <a:gd name="connsiteX5" fmla="*/ 2000 w 10709"/>
                  <a:gd name="connsiteY5" fmla="*/ 7286 h 10000"/>
                  <a:gd name="connsiteX6" fmla="*/ 4534 w 10709"/>
                  <a:gd name="connsiteY6" fmla="*/ 8303 h 10000"/>
                  <a:gd name="connsiteX7" fmla="*/ 7887 w 10709"/>
                  <a:gd name="connsiteY7" fmla="*/ 8949 h 10000"/>
                  <a:gd name="connsiteX8" fmla="*/ 10709 w 10709"/>
                  <a:gd name="connsiteY8" fmla="*/ 10000 h 10000"/>
                  <a:gd name="connsiteX0" fmla="*/ 0 w 10709"/>
                  <a:gd name="connsiteY0" fmla="*/ 0 h 10000"/>
                  <a:gd name="connsiteX1" fmla="*/ 934 w 10709"/>
                  <a:gd name="connsiteY1" fmla="*/ 3121 h 10000"/>
                  <a:gd name="connsiteX2" fmla="*/ 282 w 10709"/>
                  <a:gd name="connsiteY2" fmla="*/ 4654 h 10000"/>
                  <a:gd name="connsiteX3" fmla="*/ 709 w 10709"/>
                  <a:gd name="connsiteY3" fmla="*/ 6490 h 10000"/>
                  <a:gd name="connsiteX4" fmla="*/ 2000 w 10709"/>
                  <a:gd name="connsiteY4" fmla="*/ 7286 h 10000"/>
                  <a:gd name="connsiteX5" fmla="*/ 4534 w 10709"/>
                  <a:gd name="connsiteY5" fmla="*/ 8303 h 10000"/>
                  <a:gd name="connsiteX6" fmla="*/ 7887 w 10709"/>
                  <a:gd name="connsiteY6" fmla="*/ 8949 h 10000"/>
                  <a:gd name="connsiteX7" fmla="*/ 10709 w 10709"/>
                  <a:gd name="connsiteY7" fmla="*/ 10000 h 10000"/>
                  <a:gd name="connsiteX0" fmla="*/ 0 w 10709"/>
                  <a:gd name="connsiteY0" fmla="*/ 0 h 10000"/>
                  <a:gd name="connsiteX1" fmla="*/ 282 w 10709"/>
                  <a:gd name="connsiteY1" fmla="*/ 4654 h 10000"/>
                  <a:gd name="connsiteX2" fmla="*/ 709 w 10709"/>
                  <a:gd name="connsiteY2" fmla="*/ 6490 h 10000"/>
                  <a:gd name="connsiteX3" fmla="*/ 2000 w 10709"/>
                  <a:gd name="connsiteY3" fmla="*/ 7286 h 10000"/>
                  <a:gd name="connsiteX4" fmla="*/ 4534 w 10709"/>
                  <a:gd name="connsiteY4" fmla="*/ 8303 h 10000"/>
                  <a:gd name="connsiteX5" fmla="*/ 7887 w 10709"/>
                  <a:gd name="connsiteY5" fmla="*/ 8949 h 10000"/>
                  <a:gd name="connsiteX6" fmla="*/ 10709 w 10709"/>
                  <a:gd name="connsiteY6" fmla="*/ 1000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709" h="10000">
                    <a:moveTo>
                      <a:pt x="0" y="0"/>
                    </a:moveTo>
                    <a:lnTo>
                      <a:pt x="282" y="4654"/>
                    </a:lnTo>
                    <a:cubicBezTo>
                      <a:pt x="424" y="5266"/>
                      <a:pt x="567" y="5878"/>
                      <a:pt x="709" y="6490"/>
                    </a:cubicBezTo>
                    <a:lnTo>
                      <a:pt x="2000" y="7286"/>
                    </a:lnTo>
                    <a:lnTo>
                      <a:pt x="4534" y="8303"/>
                    </a:lnTo>
                    <a:lnTo>
                      <a:pt x="7887" y="8949"/>
                    </a:lnTo>
                    <a:lnTo>
                      <a:pt x="10709" y="10000"/>
                    </a:lnTo>
                  </a:path>
                </a:pathLst>
              </a:custGeom>
              <a:noFill/>
              <a:ln w="38100" cmpd="sng">
                <a:solidFill>
                  <a:schemeClr val="accent1"/>
                </a:solidFill>
                <a:prstDash val="sysDash"/>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439" tIns="45719" rIns="91439" bIns="45719"/>
              <a:lstStyle/>
              <a:p>
                <a:endParaRPr lang="en-US">
                  <a:latin typeface="+mn-lt"/>
                </a:endParaRPr>
              </a:p>
            </p:txBody>
          </p:sp>
          <p:sp>
            <p:nvSpPr>
              <p:cNvPr id="41" name="Text Box 22"/>
              <p:cNvSpPr txBox="1">
                <a:spLocks noChangeArrowheads="1"/>
              </p:cNvSpPr>
              <p:nvPr/>
            </p:nvSpPr>
            <p:spPr bwMode="auto">
              <a:xfrm rot="16200000">
                <a:off x="22201" y="1705785"/>
                <a:ext cx="683983" cy="2711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6492" tIns="43247" rIns="86492" bIns="43247">
                <a:spAutoFit/>
              </a:bodyPr>
              <a:lstStyle>
                <a:lvl1pPr defTabSz="865188">
                  <a:defRPr sz="2400">
                    <a:solidFill>
                      <a:schemeClr val="tx1"/>
                    </a:solidFill>
                    <a:latin typeface="Times" pitchFamily="18" charset="0"/>
                  </a:defRPr>
                </a:lvl1pPr>
                <a:lvl2pPr marL="742950" indent="-285750" defTabSz="865188">
                  <a:defRPr sz="2400">
                    <a:solidFill>
                      <a:schemeClr val="tx1"/>
                    </a:solidFill>
                    <a:latin typeface="Times" pitchFamily="18" charset="0"/>
                  </a:defRPr>
                </a:lvl2pPr>
                <a:lvl3pPr marL="1143000" indent="-228600" defTabSz="865188">
                  <a:defRPr sz="2400">
                    <a:solidFill>
                      <a:schemeClr val="tx1"/>
                    </a:solidFill>
                    <a:latin typeface="Times" pitchFamily="18" charset="0"/>
                  </a:defRPr>
                </a:lvl3pPr>
                <a:lvl4pPr marL="1600200" indent="-228600" defTabSz="865188">
                  <a:defRPr sz="2400">
                    <a:solidFill>
                      <a:schemeClr val="tx1"/>
                    </a:solidFill>
                    <a:latin typeface="Times" pitchFamily="18" charset="0"/>
                  </a:defRPr>
                </a:lvl4pPr>
                <a:lvl5pPr marL="2057400" indent="-228600" defTabSz="865188">
                  <a:defRPr sz="2400">
                    <a:solidFill>
                      <a:schemeClr val="tx1"/>
                    </a:solidFill>
                    <a:latin typeface="Times" pitchFamily="18" charset="0"/>
                  </a:defRPr>
                </a:lvl5pPr>
                <a:lvl6pPr marL="2514600" indent="-228600" defTabSz="865188" eaLnBrk="0" fontAlgn="base" hangingPunct="0">
                  <a:spcBef>
                    <a:spcPct val="0"/>
                  </a:spcBef>
                  <a:spcAft>
                    <a:spcPct val="0"/>
                  </a:spcAft>
                  <a:defRPr sz="2400">
                    <a:solidFill>
                      <a:schemeClr val="tx1"/>
                    </a:solidFill>
                    <a:latin typeface="Times" pitchFamily="18" charset="0"/>
                  </a:defRPr>
                </a:lvl6pPr>
                <a:lvl7pPr marL="2971800" indent="-228600" defTabSz="865188" eaLnBrk="0" fontAlgn="base" hangingPunct="0">
                  <a:spcBef>
                    <a:spcPct val="0"/>
                  </a:spcBef>
                  <a:spcAft>
                    <a:spcPct val="0"/>
                  </a:spcAft>
                  <a:defRPr sz="2400">
                    <a:solidFill>
                      <a:schemeClr val="tx1"/>
                    </a:solidFill>
                    <a:latin typeface="Times" pitchFamily="18" charset="0"/>
                  </a:defRPr>
                </a:lvl7pPr>
                <a:lvl8pPr marL="3429000" indent="-228600" defTabSz="865188" eaLnBrk="0" fontAlgn="base" hangingPunct="0">
                  <a:spcBef>
                    <a:spcPct val="0"/>
                  </a:spcBef>
                  <a:spcAft>
                    <a:spcPct val="0"/>
                  </a:spcAft>
                  <a:defRPr sz="2400">
                    <a:solidFill>
                      <a:schemeClr val="tx1"/>
                    </a:solidFill>
                    <a:latin typeface="Times" pitchFamily="18" charset="0"/>
                  </a:defRPr>
                </a:lvl8pPr>
                <a:lvl9pPr marL="3886200" indent="-228600" defTabSz="865188" eaLnBrk="0" fontAlgn="base" hangingPunct="0">
                  <a:spcBef>
                    <a:spcPct val="0"/>
                  </a:spcBef>
                  <a:spcAft>
                    <a:spcPct val="0"/>
                  </a:spcAft>
                  <a:defRPr sz="2400">
                    <a:solidFill>
                      <a:schemeClr val="tx1"/>
                    </a:solidFill>
                    <a:latin typeface="Times" pitchFamily="18" charset="0"/>
                  </a:defRPr>
                </a:lvl9pPr>
              </a:lstStyle>
              <a:p>
                <a:pPr eaLnBrk="1" hangingPunct="1"/>
                <a:r>
                  <a:rPr lang="en-US" sz="1200" dirty="0">
                    <a:latin typeface="+mn-lt"/>
                  </a:rPr>
                  <a:t>Altitude</a:t>
                </a:r>
              </a:p>
            </p:txBody>
          </p:sp>
          <p:sp>
            <p:nvSpPr>
              <p:cNvPr id="42" name="Text Box 23"/>
              <p:cNvSpPr txBox="1">
                <a:spLocks noChangeArrowheads="1"/>
              </p:cNvSpPr>
              <p:nvPr/>
            </p:nvSpPr>
            <p:spPr bwMode="auto">
              <a:xfrm>
                <a:off x="1685050" y="2319906"/>
                <a:ext cx="651267" cy="2062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8288" tIns="18288" rIns="18288" bIns="18288">
                <a:spAutoFit/>
              </a:bodyPr>
              <a:lstStyle>
                <a:lvl1pPr defTabSz="865188">
                  <a:defRPr sz="2400">
                    <a:solidFill>
                      <a:schemeClr val="tx1"/>
                    </a:solidFill>
                    <a:latin typeface="Times" pitchFamily="18" charset="0"/>
                  </a:defRPr>
                </a:lvl1pPr>
                <a:lvl2pPr marL="742950" indent="-285750" defTabSz="865188">
                  <a:defRPr sz="2400">
                    <a:solidFill>
                      <a:schemeClr val="tx1"/>
                    </a:solidFill>
                    <a:latin typeface="Times" pitchFamily="18" charset="0"/>
                  </a:defRPr>
                </a:lvl2pPr>
                <a:lvl3pPr marL="1143000" indent="-228600" defTabSz="865188">
                  <a:defRPr sz="2400">
                    <a:solidFill>
                      <a:schemeClr val="tx1"/>
                    </a:solidFill>
                    <a:latin typeface="Times" pitchFamily="18" charset="0"/>
                  </a:defRPr>
                </a:lvl3pPr>
                <a:lvl4pPr marL="1600200" indent="-228600" defTabSz="865188">
                  <a:defRPr sz="2400">
                    <a:solidFill>
                      <a:schemeClr val="tx1"/>
                    </a:solidFill>
                    <a:latin typeface="Times" pitchFamily="18" charset="0"/>
                  </a:defRPr>
                </a:lvl4pPr>
                <a:lvl5pPr marL="2057400" indent="-228600" defTabSz="865188">
                  <a:defRPr sz="2400">
                    <a:solidFill>
                      <a:schemeClr val="tx1"/>
                    </a:solidFill>
                    <a:latin typeface="Times" pitchFamily="18" charset="0"/>
                  </a:defRPr>
                </a:lvl5pPr>
                <a:lvl6pPr marL="2514600" indent="-228600" defTabSz="865188" eaLnBrk="0" fontAlgn="base" hangingPunct="0">
                  <a:spcBef>
                    <a:spcPct val="0"/>
                  </a:spcBef>
                  <a:spcAft>
                    <a:spcPct val="0"/>
                  </a:spcAft>
                  <a:defRPr sz="2400">
                    <a:solidFill>
                      <a:schemeClr val="tx1"/>
                    </a:solidFill>
                    <a:latin typeface="Times" pitchFamily="18" charset="0"/>
                  </a:defRPr>
                </a:lvl6pPr>
                <a:lvl7pPr marL="2971800" indent="-228600" defTabSz="865188" eaLnBrk="0" fontAlgn="base" hangingPunct="0">
                  <a:spcBef>
                    <a:spcPct val="0"/>
                  </a:spcBef>
                  <a:spcAft>
                    <a:spcPct val="0"/>
                  </a:spcAft>
                  <a:defRPr sz="2400">
                    <a:solidFill>
                      <a:schemeClr val="tx1"/>
                    </a:solidFill>
                    <a:latin typeface="Times" pitchFamily="18" charset="0"/>
                  </a:defRPr>
                </a:lvl7pPr>
                <a:lvl8pPr marL="3429000" indent="-228600" defTabSz="865188" eaLnBrk="0" fontAlgn="base" hangingPunct="0">
                  <a:spcBef>
                    <a:spcPct val="0"/>
                  </a:spcBef>
                  <a:spcAft>
                    <a:spcPct val="0"/>
                  </a:spcAft>
                  <a:defRPr sz="2400">
                    <a:solidFill>
                      <a:schemeClr val="tx1"/>
                    </a:solidFill>
                    <a:latin typeface="Times" pitchFamily="18" charset="0"/>
                  </a:defRPr>
                </a:lvl8pPr>
                <a:lvl9pPr marL="3886200" indent="-228600" defTabSz="865188" eaLnBrk="0" fontAlgn="base" hangingPunct="0">
                  <a:spcBef>
                    <a:spcPct val="0"/>
                  </a:spcBef>
                  <a:spcAft>
                    <a:spcPct val="0"/>
                  </a:spcAft>
                  <a:defRPr sz="2400">
                    <a:solidFill>
                      <a:schemeClr val="tx1"/>
                    </a:solidFill>
                    <a:latin typeface="Times" pitchFamily="18" charset="0"/>
                  </a:defRPr>
                </a:lvl9pPr>
              </a:lstStyle>
              <a:p>
                <a:pPr algn="ctr" eaLnBrk="1" hangingPunct="1"/>
                <a:r>
                  <a:rPr lang="en-US" sz="1100" dirty="0">
                    <a:latin typeface="+mn-lt"/>
                  </a:rPr>
                  <a:t>Aerosol</a:t>
                </a:r>
                <a:endParaRPr lang="en-US" sz="1100" baseline="-25000" dirty="0">
                  <a:latin typeface="+mn-lt"/>
                </a:endParaRPr>
              </a:p>
            </p:txBody>
          </p:sp>
          <p:grpSp>
            <p:nvGrpSpPr>
              <p:cNvPr id="43" name="Group 42"/>
              <p:cNvGrpSpPr/>
              <p:nvPr/>
            </p:nvGrpSpPr>
            <p:grpSpPr>
              <a:xfrm>
                <a:off x="304803" y="1335208"/>
                <a:ext cx="844018" cy="1195784"/>
                <a:chOff x="1676403" y="1359355"/>
                <a:chExt cx="844018" cy="1195784"/>
              </a:xfrm>
            </p:grpSpPr>
            <p:grpSp>
              <p:nvGrpSpPr>
                <p:cNvPr id="50" name="Group 70"/>
                <p:cNvGrpSpPr>
                  <a:grpSpLocks/>
                </p:cNvGrpSpPr>
                <p:nvPr/>
              </p:nvGrpSpPr>
              <p:grpSpPr bwMode="auto">
                <a:xfrm>
                  <a:off x="1676403" y="1359355"/>
                  <a:ext cx="844018" cy="1195784"/>
                  <a:chOff x="6187318" y="4754563"/>
                  <a:chExt cx="968771" cy="1830066"/>
                </a:xfrm>
              </p:grpSpPr>
              <p:sp>
                <p:nvSpPr>
                  <p:cNvPr id="53" name="Rectangle 7"/>
                  <p:cNvSpPr>
                    <a:spLocks noChangeArrowheads="1"/>
                  </p:cNvSpPr>
                  <p:nvPr/>
                </p:nvSpPr>
                <p:spPr bwMode="auto">
                  <a:xfrm>
                    <a:off x="6362692" y="4754563"/>
                    <a:ext cx="654614" cy="1519237"/>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latin typeface="+mn-lt"/>
                    </a:endParaRPr>
                  </a:p>
                </p:txBody>
              </p:sp>
              <p:sp>
                <p:nvSpPr>
                  <p:cNvPr id="54" name="Text Box 10"/>
                  <p:cNvSpPr txBox="1">
                    <a:spLocks noChangeArrowheads="1"/>
                  </p:cNvSpPr>
                  <p:nvPr/>
                </p:nvSpPr>
                <p:spPr bwMode="auto">
                  <a:xfrm>
                    <a:off x="6187318" y="6269039"/>
                    <a:ext cx="968771" cy="3155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8288" tIns="18288" rIns="18288" bIns="18288">
                    <a:spAutoFit/>
                  </a:bodyPr>
                  <a:lstStyle>
                    <a:lvl1pPr defTabSz="865188">
                      <a:defRPr sz="2400">
                        <a:solidFill>
                          <a:schemeClr val="tx1"/>
                        </a:solidFill>
                        <a:latin typeface="Times" pitchFamily="18" charset="0"/>
                      </a:defRPr>
                    </a:lvl1pPr>
                    <a:lvl2pPr marL="742950" indent="-285750" defTabSz="865188">
                      <a:defRPr sz="2400">
                        <a:solidFill>
                          <a:schemeClr val="tx1"/>
                        </a:solidFill>
                        <a:latin typeface="Times" pitchFamily="18" charset="0"/>
                      </a:defRPr>
                    </a:lvl2pPr>
                    <a:lvl3pPr marL="1143000" indent="-228600" defTabSz="865188">
                      <a:defRPr sz="2400">
                        <a:solidFill>
                          <a:schemeClr val="tx1"/>
                        </a:solidFill>
                        <a:latin typeface="Times" pitchFamily="18" charset="0"/>
                      </a:defRPr>
                    </a:lvl3pPr>
                    <a:lvl4pPr marL="1600200" indent="-228600" defTabSz="865188">
                      <a:defRPr sz="2400">
                        <a:solidFill>
                          <a:schemeClr val="tx1"/>
                        </a:solidFill>
                        <a:latin typeface="Times" pitchFamily="18" charset="0"/>
                      </a:defRPr>
                    </a:lvl4pPr>
                    <a:lvl5pPr marL="2057400" indent="-228600" defTabSz="865188">
                      <a:defRPr sz="2400">
                        <a:solidFill>
                          <a:schemeClr val="tx1"/>
                        </a:solidFill>
                        <a:latin typeface="Times" pitchFamily="18" charset="0"/>
                      </a:defRPr>
                    </a:lvl5pPr>
                    <a:lvl6pPr marL="2514600" indent="-228600" defTabSz="865188" eaLnBrk="0" fontAlgn="base" hangingPunct="0">
                      <a:spcBef>
                        <a:spcPct val="0"/>
                      </a:spcBef>
                      <a:spcAft>
                        <a:spcPct val="0"/>
                      </a:spcAft>
                      <a:defRPr sz="2400">
                        <a:solidFill>
                          <a:schemeClr val="tx1"/>
                        </a:solidFill>
                        <a:latin typeface="Times" pitchFamily="18" charset="0"/>
                      </a:defRPr>
                    </a:lvl6pPr>
                    <a:lvl7pPr marL="2971800" indent="-228600" defTabSz="865188" eaLnBrk="0" fontAlgn="base" hangingPunct="0">
                      <a:spcBef>
                        <a:spcPct val="0"/>
                      </a:spcBef>
                      <a:spcAft>
                        <a:spcPct val="0"/>
                      </a:spcAft>
                      <a:defRPr sz="2400">
                        <a:solidFill>
                          <a:schemeClr val="tx1"/>
                        </a:solidFill>
                        <a:latin typeface="Times" pitchFamily="18" charset="0"/>
                      </a:defRPr>
                    </a:lvl7pPr>
                    <a:lvl8pPr marL="3429000" indent="-228600" defTabSz="865188" eaLnBrk="0" fontAlgn="base" hangingPunct="0">
                      <a:spcBef>
                        <a:spcPct val="0"/>
                      </a:spcBef>
                      <a:spcAft>
                        <a:spcPct val="0"/>
                      </a:spcAft>
                      <a:defRPr sz="2400">
                        <a:solidFill>
                          <a:schemeClr val="tx1"/>
                        </a:solidFill>
                        <a:latin typeface="Times" pitchFamily="18" charset="0"/>
                      </a:defRPr>
                    </a:lvl8pPr>
                    <a:lvl9pPr marL="3886200" indent="-228600" defTabSz="865188" eaLnBrk="0" fontAlgn="base" hangingPunct="0">
                      <a:spcBef>
                        <a:spcPct val="0"/>
                      </a:spcBef>
                      <a:spcAft>
                        <a:spcPct val="0"/>
                      </a:spcAft>
                      <a:defRPr sz="2400">
                        <a:solidFill>
                          <a:schemeClr val="tx1"/>
                        </a:solidFill>
                        <a:latin typeface="Times" pitchFamily="18" charset="0"/>
                      </a:defRPr>
                    </a:lvl9pPr>
                  </a:lstStyle>
                  <a:p>
                    <a:pPr algn="ctr" eaLnBrk="1" hangingPunct="1"/>
                    <a:r>
                      <a:rPr lang="en-US" sz="1100" dirty="0">
                        <a:latin typeface="+mn-lt"/>
                      </a:rPr>
                      <a:t>Mixing Ratio</a:t>
                    </a:r>
                    <a:endParaRPr lang="en-US" sz="1100" baseline="-25000" dirty="0">
                      <a:latin typeface="+mn-lt"/>
                    </a:endParaRPr>
                  </a:p>
                </p:txBody>
              </p:sp>
            </p:grpSp>
            <p:sp>
              <p:nvSpPr>
                <p:cNvPr id="51" name="Freeform 20"/>
                <p:cNvSpPr>
                  <a:spLocks/>
                </p:cNvSpPr>
                <p:nvPr/>
              </p:nvSpPr>
              <p:spPr bwMode="auto">
                <a:xfrm>
                  <a:off x="2000249" y="1386476"/>
                  <a:ext cx="114096" cy="954265"/>
                </a:xfrm>
                <a:custGeom>
                  <a:avLst/>
                  <a:gdLst>
                    <a:gd name="T0" fmla="*/ 528574 w 10000"/>
                    <a:gd name="T1" fmla="*/ 0 h 10000"/>
                    <a:gd name="T2" fmla="*/ 1108765 w 10000"/>
                    <a:gd name="T3" fmla="*/ 20542663 h 10000"/>
                    <a:gd name="T4" fmla="*/ 805745 w 10000"/>
                    <a:gd name="T5" fmla="*/ 32216236 h 10000"/>
                    <a:gd name="T6" fmla="*/ 0 w 10000"/>
                    <a:gd name="T7" fmla="*/ 47787170 h 10000"/>
                    <a:gd name="T8" fmla="*/ 1983388 w 10000"/>
                    <a:gd name="T9" fmla="*/ 63512881 h 10000"/>
                    <a:gd name="T10" fmla="*/ 10283567 w 10000"/>
                    <a:gd name="T11" fmla="*/ 82571240 h 10000"/>
                    <a:gd name="T12" fmla="*/ 17216732 w 10000"/>
                    <a:gd name="T13" fmla="*/ 91057875 h 10000"/>
                    <a:gd name="T14" fmla="*/ 0 60000 65536"/>
                    <a:gd name="T15" fmla="*/ 0 60000 65536"/>
                    <a:gd name="T16" fmla="*/ 0 60000 65536"/>
                    <a:gd name="T17" fmla="*/ 0 60000 65536"/>
                    <a:gd name="T18" fmla="*/ 0 60000 65536"/>
                    <a:gd name="T19" fmla="*/ 0 60000 65536"/>
                    <a:gd name="T20" fmla="*/ 0 60000 65536"/>
                    <a:gd name="connsiteX0" fmla="*/ 2455 w 12148"/>
                    <a:gd name="connsiteY0" fmla="*/ 0 h 10000"/>
                    <a:gd name="connsiteX1" fmla="*/ 2792 w 12148"/>
                    <a:gd name="connsiteY1" fmla="*/ 2256 h 10000"/>
                    <a:gd name="connsiteX2" fmla="*/ 2616 w 12148"/>
                    <a:gd name="connsiteY2" fmla="*/ 3538 h 10000"/>
                    <a:gd name="connsiteX3" fmla="*/ 2148 w 12148"/>
                    <a:gd name="connsiteY3" fmla="*/ 5248 h 10000"/>
                    <a:gd name="connsiteX4" fmla="*/ 0 w 12148"/>
                    <a:gd name="connsiteY4" fmla="*/ 7217 h 10000"/>
                    <a:gd name="connsiteX5" fmla="*/ 8121 w 12148"/>
                    <a:gd name="connsiteY5" fmla="*/ 9068 h 10000"/>
                    <a:gd name="connsiteX6" fmla="*/ 12148 w 12148"/>
                    <a:gd name="connsiteY6" fmla="*/ 10000 h 10000"/>
                    <a:gd name="connsiteX0" fmla="*/ 2455 w 12148"/>
                    <a:gd name="connsiteY0" fmla="*/ 0 h 10000"/>
                    <a:gd name="connsiteX1" fmla="*/ 2792 w 12148"/>
                    <a:gd name="connsiteY1" fmla="*/ 2256 h 10000"/>
                    <a:gd name="connsiteX2" fmla="*/ 2616 w 12148"/>
                    <a:gd name="connsiteY2" fmla="*/ 3538 h 10000"/>
                    <a:gd name="connsiteX3" fmla="*/ 2148 w 12148"/>
                    <a:gd name="connsiteY3" fmla="*/ 5248 h 10000"/>
                    <a:gd name="connsiteX4" fmla="*/ 0 w 12148"/>
                    <a:gd name="connsiteY4" fmla="*/ 7217 h 10000"/>
                    <a:gd name="connsiteX5" fmla="*/ 511 w 12148"/>
                    <a:gd name="connsiteY5" fmla="*/ 8157 h 10000"/>
                    <a:gd name="connsiteX6" fmla="*/ 8121 w 12148"/>
                    <a:gd name="connsiteY6" fmla="*/ 9068 h 10000"/>
                    <a:gd name="connsiteX7" fmla="*/ 12148 w 12148"/>
                    <a:gd name="connsiteY7" fmla="*/ 10000 h 10000"/>
                    <a:gd name="connsiteX0" fmla="*/ 2455 w 12148"/>
                    <a:gd name="connsiteY0" fmla="*/ 0 h 10000"/>
                    <a:gd name="connsiteX1" fmla="*/ 2792 w 12148"/>
                    <a:gd name="connsiteY1" fmla="*/ 2256 h 10000"/>
                    <a:gd name="connsiteX2" fmla="*/ 2616 w 12148"/>
                    <a:gd name="connsiteY2" fmla="*/ 3538 h 10000"/>
                    <a:gd name="connsiteX3" fmla="*/ 2148 w 12148"/>
                    <a:gd name="connsiteY3" fmla="*/ 5248 h 10000"/>
                    <a:gd name="connsiteX4" fmla="*/ 0 w 12148"/>
                    <a:gd name="connsiteY4" fmla="*/ 7217 h 10000"/>
                    <a:gd name="connsiteX5" fmla="*/ 511 w 12148"/>
                    <a:gd name="connsiteY5" fmla="*/ 8157 h 10000"/>
                    <a:gd name="connsiteX6" fmla="*/ 6287 w 12148"/>
                    <a:gd name="connsiteY6" fmla="*/ 9229 h 10000"/>
                    <a:gd name="connsiteX7" fmla="*/ 12148 w 12148"/>
                    <a:gd name="connsiteY7" fmla="*/ 10000 h 10000"/>
                    <a:gd name="connsiteX0" fmla="*/ 2455 w 12148"/>
                    <a:gd name="connsiteY0" fmla="*/ 0 h 10000"/>
                    <a:gd name="connsiteX1" fmla="*/ 2792 w 12148"/>
                    <a:gd name="connsiteY1" fmla="*/ 2256 h 10000"/>
                    <a:gd name="connsiteX2" fmla="*/ 2616 w 12148"/>
                    <a:gd name="connsiteY2" fmla="*/ 3538 h 10000"/>
                    <a:gd name="connsiteX3" fmla="*/ 2148 w 12148"/>
                    <a:gd name="connsiteY3" fmla="*/ 5248 h 10000"/>
                    <a:gd name="connsiteX4" fmla="*/ 0 w 12148"/>
                    <a:gd name="connsiteY4" fmla="*/ 7217 h 10000"/>
                    <a:gd name="connsiteX5" fmla="*/ 878 w 12148"/>
                    <a:gd name="connsiteY5" fmla="*/ 8882 h 10000"/>
                    <a:gd name="connsiteX6" fmla="*/ 6287 w 12148"/>
                    <a:gd name="connsiteY6" fmla="*/ 9229 h 10000"/>
                    <a:gd name="connsiteX7" fmla="*/ 12148 w 12148"/>
                    <a:gd name="connsiteY7" fmla="*/ 10000 h 10000"/>
                    <a:gd name="connsiteX0" fmla="*/ 2455 w 12148"/>
                    <a:gd name="connsiteY0" fmla="*/ 0 h 10000"/>
                    <a:gd name="connsiteX1" fmla="*/ 2792 w 12148"/>
                    <a:gd name="connsiteY1" fmla="*/ 2256 h 10000"/>
                    <a:gd name="connsiteX2" fmla="*/ 2616 w 12148"/>
                    <a:gd name="connsiteY2" fmla="*/ 3538 h 10000"/>
                    <a:gd name="connsiteX3" fmla="*/ 2148 w 12148"/>
                    <a:gd name="connsiteY3" fmla="*/ 5248 h 10000"/>
                    <a:gd name="connsiteX4" fmla="*/ 0 w 12148"/>
                    <a:gd name="connsiteY4" fmla="*/ 7217 h 10000"/>
                    <a:gd name="connsiteX5" fmla="*/ 878 w 12148"/>
                    <a:gd name="connsiteY5" fmla="*/ 8882 h 10000"/>
                    <a:gd name="connsiteX6" fmla="*/ 5920 w 12148"/>
                    <a:gd name="connsiteY6" fmla="*/ 9551 h 10000"/>
                    <a:gd name="connsiteX7" fmla="*/ 12148 w 12148"/>
                    <a:gd name="connsiteY7" fmla="*/ 10000 h 10000"/>
                    <a:gd name="connsiteX0" fmla="*/ 2455 w 12148"/>
                    <a:gd name="connsiteY0" fmla="*/ 0 h 10000"/>
                    <a:gd name="connsiteX1" fmla="*/ 2792 w 12148"/>
                    <a:gd name="connsiteY1" fmla="*/ 2256 h 10000"/>
                    <a:gd name="connsiteX2" fmla="*/ 2616 w 12148"/>
                    <a:gd name="connsiteY2" fmla="*/ 3538 h 10000"/>
                    <a:gd name="connsiteX3" fmla="*/ 2148 w 12148"/>
                    <a:gd name="connsiteY3" fmla="*/ 5248 h 10000"/>
                    <a:gd name="connsiteX4" fmla="*/ 0 w 12148"/>
                    <a:gd name="connsiteY4" fmla="*/ 7217 h 10000"/>
                    <a:gd name="connsiteX5" fmla="*/ 5920 w 12148"/>
                    <a:gd name="connsiteY5" fmla="*/ 9551 h 10000"/>
                    <a:gd name="connsiteX6" fmla="*/ 12148 w 12148"/>
                    <a:gd name="connsiteY6" fmla="*/ 1000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48" h="10000">
                      <a:moveTo>
                        <a:pt x="2455" y="0"/>
                      </a:moveTo>
                      <a:cubicBezTo>
                        <a:pt x="2567" y="752"/>
                        <a:pt x="2680" y="1504"/>
                        <a:pt x="2792" y="2256"/>
                      </a:cubicBezTo>
                      <a:cubicBezTo>
                        <a:pt x="2734" y="2595"/>
                        <a:pt x="2674" y="3199"/>
                        <a:pt x="2616" y="3538"/>
                      </a:cubicBezTo>
                      <a:lnTo>
                        <a:pt x="2148" y="5248"/>
                      </a:lnTo>
                      <a:lnTo>
                        <a:pt x="0" y="7217"/>
                      </a:lnTo>
                      <a:cubicBezTo>
                        <a:pt x="628" y="7934"/>
                        <a:pt x="3895" y="9087"/>
                        <a:pt x="5920" y="9551"/>
                      </a:cubicBezTo>
                      <a:lnTo>
                        <a:pt x="12148" y="10000"/>
                      </a:lnTo>
                    </a:path>
                  </a:pathLst>
                </a:custGeom>
                <a:noFill/>
                <a:ln w="38100" cmpd="sng">
                  <a:solidFill>
                    <a:schemeClr val="tx1"/>
                  </a:solidFill>
                  <a:prstDash val="dash"/>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latin typeface="+mn-lt"/>
                  </a:endParaRPr>
                </a:p>
              </p:txBody>
            </p:sp>
            <p:sp>
              <p:nvSpPr>
                <p:cNvPr id="52" name="Text Box 10"/>
                <p:cNvSpPr txBox="1">
                  <a:spLocks noChangeArrowheads="1"/>
                </p:cNvSpPr>
                <p:nvPr/>
              </p:nvSpPr>
              <p:spPr bwMode="auto">
                <a:xfrm>
                  <a:off x="1981199" y="1919876"/>
                  <a:ext cx="539003" cy="272005"/>
                </a:xfrm>
                <a:prstGeom prst="rect">
                  <a:avLst/>
                </a:prstGeom>
                <a:noFill/>
                <a:ln w="9525">
                  <a:no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86493" tIns="43247" rIns="86493" bIns="43247">
                  <a:spAutoFit/>
                </a:bodyPr>
                <a:lstStyle>
                  <a:lvl1pPr defTabSz="865188">
                    <a:defRPr sz="2400">
                      <a:solidFill>
                        <a:schemeClr val="tx1"/>
                      </a:solidFill>
                      <a:latin typeface="Times" pitchFamily="18" charset="0"/>
                    </a:defRPr>
                  </a:lvl1pPr>
                  <a:lvl2pPr marL="742950" indent="-285750" defTabSz="865188">
                    <a:defRPr sz="2400">
                      <a:solidFill>
                        <a:schemeClr val="tx1"/>
                      </a:solidFill>
                      <a:latin typeface="Times" pitchFamily="18" charset="0"/>
                    </a:defRPr>
                  </a:lvl2pPr>
                  <a:lvl3pPr marL="1143000" indent="-228600" defTabSz="865188">
                    <a:defRPr sz="2400">
                      <a:solidFill>
                        <a:schemeClr val="tx1"/>
                      </a:solidFill>
                      <a:latin typeface="Times" pitchFamily="18" charset="0"/>
                    </a:defRPr>
                  </a:lvl3pPr>
                  <a:lvl4pPr marL="1600200" indent="-228600" defTabSz="865188">
                    <a:defRPr sz="2400">
                      <a:solidFill>
                        <a:schemeClr val="tx1"/>
                      </a:solidFill>
                      <a:latin typeface="Times" pitchFamily="18" charset="0"/>
                    </a:defRPr>
                  </a:lvl4pPr>
                  <a:lvl5pPr marL="2057400" indent="-228600" defTabSz="865188">
                    <a:defRPr sz="2400">
                      <a:solidFill>
                        <a:schemeClr val="tx1"/>
                      </a:solidFill>
                      <a:latin typeface="Times" pitchFamily="18" charset="0"/>
                    </a:defRPr>
                  </a:lvl5pPr>
                  <a:lvl6pPr marL="2514600" indent="-228600" defTabSz="865188" eaLnBrk="0" fontAlgn="base" hangingPunct="0">
                    <a:spcBef>
                      <a:spcPct val="0"/>
                    </a:spcBef>
                    <a:spcAft>
                      <a:spcPct val="0"/>
                    </a:spcAft>
                    <a:defRPr sz="2400">
                      <a:solidFill>
                        <a:schemeClr val="tx1"/>
                      </a:solidFill>
                      <a:latin typeface="Times" pitchFamily="18" charset="0"/>
                    </a:defRPr>
                  </a:lvl6pPr>
                  <a:lvl7pPr marL="2971800" indent="-228600" defTabSz="865188" eaLnBrk="0" fontAlgn="base" hangingPunct="0">
                    <a:spcBef>
                      <a:spcPct val="0"/>
                    </a:spcBef>
                    <a:spcAft>
                      <a:spcPct val="0"/>
                    </a:spcAft>
                    <a:defRPr sz="2400">
                      <a:solidFill>
                        <a:schemeClr val="tx1"/>
                      </a:solidFill>
                      <a:latin typeface="Times" pitchFamily="18" charset="0"/>
                    </a:defRPr>
                  </a:lvl7pPr>
                  <a:lvl8pPr marL="3429000" indent="-228600" defTabSz="865188" eaLnBrk="0" fontAlgn="base" hangingPunct="0">
                    <a:spcBef>
                      <a:spcPct val="0"/>
                    </a:spcBef>
                    <a:spcAft>
                      <a:spcPct val="0"/>
                    </a:spcAft>
                    <a:defRPr sz="2400">
                      <a:solidFill>
                        <a:schemeClr val="tx1"/>
                      </a:solidFill>
                      <a:latin typeface="Times" pitchFamily="18" charset="0"/>
                    </a:defRPr>
                  </a:lvl8pPr>
                  <a:lvl9pPr marL="3886200" indent="-228600" defTabSz="865188" eaLnBrk="0" fontAlgn="base" hangingPunct="0">
                    <a:spcBef>
                      <a:spcPct val="0"/>
                    </a:spcBef>
                    <a:spcAft>
                      <a:spcPct val="0"/>
                    </a:spcAft>
                    <a:defRPr sz="2400">
                      <a:solidFill>
                        <a:schemeClr val="tx1"/>
                      </a:solidFill>
                      <a:latin typeface="Times" pitchFamily="18" charset="0"/>
                    </a:defRPr>
                  </a:lvl9pPr>
                </a:lstStyle>
                <a:p>
                  <a:r>
                    <a:rPr lang="en-US" sz="1200" dirty="0">
                      <a:latin typeface="+mn-lt"/>
                    </a:rPr>
                    <a:t>CO</a:t>
                  </a:r>
                  <a:r>
                    <a:rPr lang="en-US" sz="1200" baseline="-25000" dirty="0">
                      <a:latin typeface="+mn-lt"/>
                    </a:rPr>
                    <a:t>2</a:t>
                  </a:r>
                </a:p>
              </p:txBody>
            </p:sp>
          </p:grpSp>
          <p:sp>
            <p:nvSpPr>
              <p:cNvPr id="44" name="TextBox 43"/>
              <p:cNvSpPr txBox="1"/>
              <p:nvPr/>
            </p:nvSpPr>
            <p:spPr>
              <a:xfrm>
                <a:off x="1828801" y="1552903"/>
                <a:ext cx="620681" cy="369330"/>
              </a:xfrm>
              <a:prstGeom prst="rect">
                <a:avLst/>
              </a:prstGeom>
              <a:noFill/>
            </p:spPr>
            <p:txBody>
              <a:bodyPr wrap="none" lIns="91439" tIns="45719" rIns="91439" bIns="45719" rtlCol="0">
                <a:spAutoFit/>
              </a:bodyPr>
              <a:lstStyle/>
              <a:p>
                <a:r>
                  <a:rPr lang="en-US" dirty="0">
                    <a:solidFill>
                      <a:schemeClr val="tx2"/>
                    </a:solidFill>
                    <a:latin typeface="+mn-lt"/>
                    <a:sym typeface="Symbol"/>
                  </a:rPr>
                  <a:t></a:t>
                </a:r>
                <a:r>
                  <a:rPr lang="en-US" baseline="-25000" dirty="0" err="1">
                    <a:solidFill>
                      <a:schemeClr val="tx2"/>
                    </a:solidFill>
                    <a:latin typeface="+mn-lt"/>
                    <a:sym typeface="Symbol"/>
                  </a:rPr>
                  <a:t>aer</a:t>
                </a:r>
                <a:endParaRPr lang="en-US" dirty="0">
                  <a:solidFill>
                    <a:schemeClr val="tx2"/>
                  </a:solidFill>
                  <a:latin typeface="+mn-lt"/>
                </a:endParaRPr>
              </a:p>
            </p:txBody>
          </p:sp>
          <p:sp>
            <p:nvSpPr>
              <p:cNvPr id="45" name="Text Box 23"/>
              <p:cNvSpPr txBox="1">
                <a:spLocks noChangeArrowheads="1"/>
              </p:cNvSpPr>
              <p:nvPr/>
            </p:nvSpPr>
            <p:spPr bwMode="auto">
              <a:xfrm>
                <a:off x="1054101" y="2330160"/>
                <a:ext cx="634814" cy="2062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8288" tIns="18288" rIns="18288" bIns="18288">
                <a:spAutoFit/>
              </a:bodyPr>
              <a:lstStyle>
                <a:lvl1pPr defTabSz="865188">
                  <a:defRPr sz="2400">
                    <a:solidFill>
                      <a:schemeClr val="tx1"/>
                    </a:solidFill>
                    <a:latin typeface="Times" pitchFamily="18" charset="0"/>
                  </a:defRPr>
                </a:lvl1pPr>
                <a:lvl2pPr marL="742950" indent="-285750" defTabSz="865188">
                  <a:defRPr sz="2400">
                    <a:solidFill>
                      <a:schemeClr val="tx1"/>
                    </a:solidFill>
                    <a:latin typeface="Times" pitchFamily="18" charset="0"/>
                  </a:defRPr>
                </a:lvl2pPr>
                <a:lvl3pPr marL="1143000" indent="-228600" defTabSz="865188">
                  <a:defRPr sz="2400">
                    <a:solidFill>
                      <a:schemeClr val="tx1"/>
                    </a:solidFill>
                    <a:latin typeface="Times" pitchFamily="18" charset="0"/>
                  </a:defRPr>
                </a:lvl3pPr>
                <a:lvl4pPr marL="1600200" indent="-228600" defTabSz="865188">
                  <a:defRPr sz="2400">
                    <a:solidFill>
                      <a:schemeClr val="tx1"/>
                    </a:solidFill>
                    <a:latin typeface="Times" pitchFamily="18" charset="0"/>
                  </a:defRPr>
                </a:lvl4pPr>
                <a:lvl5pPr marL="2057400" indent="-228600" defTabSz="865188">
                  <a:defRPr sz="2400">
                    <a:solidFill>
                      <a:schemeClr val="tx1"/>
                    </a:solidFill>
                    <a:latin typeface="Times" pitchFamily="18" charset="0"/>
                  </a:defRPr>
                </a:lvl5pPr>
                <a:lvl6pPr marL="2514600" indent="-228600" defTabSz="865188" eaLnBrk="0" fontAlgn="base" hangingPunct="0">
                  <a:spcBef>
                    <a:spcPct val="0"/>
                  </a:spcBef>
                  <a:spcAft>
                    <a:spcPct val="0"/>
                  </a:spcAft>
                  <a:defRPr sz="2400">
                    <a:solidFill>
                      <a:schemeClr val="tx1"/>
                    </a:solidFill>
                    <a:latin typeface="Times" pitchFamily="18" charset="0"/>
                  </a:defRPr>
                </a:lvl6pPr>
                <a:lvl7pPr marL="2971800" indent="-228600" defTabSz="865188" eaLnBrk="0" fontAlgn="base" hangingPunct="0">
                  <a:spcBef>
                    <a:spcPct val="0"/>
                  </a:spcBef>
                  <a:spcAft>
                    <a:spcPct val="0"/>
                  </a:spcAft>
                  <a:defRPr sz="2400">
                    <a:solidFill>
                      <a:schemeClr val="tx1"/>
                    </a:solidFill>
                    <a:latin typeface="Times" pitchFamily="18" charset="0"/>
                  </a:defRPr>
                </a:lvl7pPr>
                <a:lvl8pPr marL="3429000" indent="-228600" defTabSz="865188" eaLnBrk="0" fontAlgn="base" hangingPunct="0">
                  <a:spcBef>
                    <a:spcPct val="0"/>
                  </a:spcBef>
                  <a:spcAft>
                    <a:spcPct val="0"/>
                  </a:spcAft>
                  <a:defRPr sz="2400">
                    <a:solidFill>
                      <a:schemeClr val="tx1"/>
                    </a:solidFill>
                    <a:latin typeface="Times" pitchFamily="18" charset="0"/>
                  </a:defRPr>
                </a:lvl8pPr>
                <a:lvl9pPr marL="3886200" indent="-228600" defTabSz="865188" eaLnBrk="0" fontAlgn="base" hangingPunct="0">
                  <a:spcBef>
                    <a:spcPct val="0"/>
                  </a:spcBef>
                  <a:spcAft>
                    <a:spcPct val="0"/>
                  </a:spcAft>
                  <a:defRPr sz="2400">
                    <a:solidFill>
                      <a:schemeClr val="tx1"/>
                    </a:solidFill>
                    <a:latin typeface="Times" pitchFamily="18" charset="0"/>
                  </a:defRPr>
                </a:lvl9pPr>
              </a:lstStyle>
              <a:p>
                <a:pPr algn="ctr" eaLnBrk="1" hangingPunct="1"/>
                <a:r>
                  <a:rPr lang="en-US" sz="1100" dirty="0">
                    <a:latin typeface="+mn-lt"/>
                  </a:rPr>
                  <a:t>Temp.</a:t>
                </a:r>
                <a:endParaRPr lang="en-US" sz="1100" baseline="-25000" dirty="0">
                  <a:latin typeface="+mn-lt"/>
                </a:endParaRPr>
              </a:p>
            </p:txBody>
          </p:sp>
          <p:grpSp>
            <p:nvGrpSpPr>
              <p:cNvPr id="46" name="Group 45"/>
              <p:cNvGrpSpPr/>
              <p:nvPr/>
            </p:nvGrpSpPr>
            <p:grpSpPr>
              <a:xfrm>
                <a:off x="1070705" y="1324302"/>
                <a:ext cx="621564" cy="998554"/>
                <a:chOff x="1070704" y="1371600"/>
                <a:chExt cx="621564" cy="998554"/>
              </a:xfrm>
            </p:grpSpPr>
            <p:sp>
              <p:nvSpPr>
                <p:cNvPr id="47" name="Rectangle 19"/>
                <p:cNvSpPr>
                  <a:spLocks noChangeArrowheads="1"/>
                </p:cNvSpPr>
                <p:nvPr/>
              </p:nvSpPr>
              <p:spPr bwMode="auto">
                <a:xfrm>
                  <a:off x="1070704" y="1371600"/>
                  <a:ext cx="611960" cy="998554"/>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latin typeface="+mn-lt"/>
                  </a:endParaRPr>
                </a:p>
              </p:txBody>
            </p:sp>
            <p:sp>
              <p:nvSpPr>
                <p:cNvPr id="48" name="Freeform 20"/>
                <p:cNvSpPr>
                  <a:spLocks/>
                </p:cNvSpPr>
                <p:nvPr/>
              </p:nvSpPr>
              <p:spPr bwMode="auto">
                <a:xfrm>
                  <a:off x="1209417" y="1387919"/>
                  <a:ext cx="482851" cy="966933"/>
                </a:xfrm>
                <a:custGeom>
                  <a:avLst/>
                  <a:gdLst>
                    <a:gd name="T0" fmla="*/ 2866919 w 8525"/>
                    <a:gd name="T1" fmla="*/ 0 h 10000"/>
                    <a:gd name="T2" fmla="*/ 5654128 w 8525"/>
                    <a:gd name="T3" fmla="*/ 22045822 h 10000"/>
                    <a:gd name="T4" fmla="*/ 5340715 w 8525"/>
                    <a:gd name="T5" fmla="*/ 31413942 h 10000"/>
                    <a:gd name="T6" fmla="*/ 2316186 w 8525"/>
                    <a:gd name="T7" fmla="*/ 43511973 h 10000"/>
                    <a:gd name="T8" fmla="*/ 0 w 8525"/>
                    <a:gd name="T9" fmla="*/ 60677450 h 10000"/>
                    <a:gd name="T10" fmla="*/ 2041703 w 8525"/>
                    <a:gd name="T11" fmla="*/ 68119558 h 10000"/>
                    <a:gd name="T12" fmla="*/ 6047250 w 8525"/>
                    <a:gd name="T13" fmla="*/ 77627882 h 10000"/>
                    <a:gd name="T14" fmla="*/ 11347184 w 8525"/>
                    <a:gd name="T15" fmla="*/ 83667567 h 10000"/>
                    <a:gd name="T16" fmla="*/ 15808941 w 8525"/>
                    <a:gd name="T17" fmla="*/ 93493815 h 1000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connsiteX0" fmla="*/ 1813 w 10000"/>
                    <a:gd name="connsiteY0" fmla="*/ 0 h 10000"/>
                    <a:gd name="connsiteX1" fmla="*/ 9252 w 10000"/>
                    <a:gd name="connsiteY1" fmla="*/ 2119 h 10000"/>
                    <a:gd name="connsiteX2" fmla="*/ 3378 w 10000"/>
                    <a:gd name="connsiteY2" fmla="*/ 3360 h 10000"/>
                    <a:gd name="connsiteX3" fmla="*/ 1465 w 10000"/>
                    <a:gd name="connsiteY3" fmla="*/ 4654 h 10000"/>
                    <a:gd name="connsiteX4" fmla="*/ 0 w 10000"/>
                    <a:gd name="connsiteY4" fmla="*/ 6490 h 10000"/>
                    <a:gd name="connsiteX5" fmla="*/ 1291 w 10000"/>
                    <a:gd name="connsiteY5" fmla="*/ 7286 h 10000"/>
                    <a:gd name="connsiteX6" fmla="*/ 3825 w 10000"/>
                    <a:gd name="connsiteY6" fmla="*/ 8303 h 10000"/>
                    <a:gd name="connsiteX7" fmla="*/ 7178 w 10000"/>
                    <a:gd name="connsiteY7" fmla="*/ 8949 h 10000"/>
                    <a:gd name="connsiteX8" fmla="*/ 10000 w 10000"/>
                    <a:gd name="connsiteY8" fmla="*/ 10000 h 10000"/>
                    <a:gd name="connsiteX0" fmla="*/ 1813 w 10000"/>
                    <a:gd name="connsiteY0" fmla="*/ 0 h 10000"/>
                    <a:gd name="connsiteX1" fmla="*/ 9252 w 10000"/>
                    <a:gd name="connsiteY1" fmla="*/ 2119 h 10000"/>
                    <a:gd name="connsiteX2" fmla="*/ 9053 w 10000"/>
                    <a:gd name="connsiteY2" fmla="*/ 3240 h 10000"/>
                    <a:gd name="connsiteX3" fmla="*/ 1465 w 10000"/>
                    <a:gd name="connsiteY3" fmla="*/ 4654 h 10000"/>
                    <a:gd name="connsiteX4" fmla="*/ 0 w 10000"/>
                    <a:gd name="connsiteY4" fmla="*/ 6490 h 10000"/>
                    <a:gd name="connsiteX5" fmla="*/ 1291 w 10000"/>
                    <a:gd name="connsiteY5" fmla="*/ 7286 h 10000"/>
                    <a:gd name="connsiteX6" fmla="*/ 3825 w 10000"/>
                    <a:gd name="connsiteY6" fmla="*/ 8303 h 10000"/>
                    <a:gd name="connsiteX7" fmla="*/ 7178 w 10000"/>
                    <a:gd name="connsiteY7" fmla="*/ 8949 h 10000"/>
                    <a:gd name="connsiteX8" fmla="*/ 10000 w 10000"/>
                    <a:gd name="connsiteY8" fmla="*/ 10000 h 10000"/>
                    <a:gd name="connsiteX0" fmla="*/ 1813 w 13153"/>
                    <a:gd name="connsiteY0" fmla="*/ 0 h 10000"/>
                    <a:gd name="connsiteX1" fmla="*/ 9252 w 13153"/>
                    <a:gd name="connsiteY1" fmla="*/ 2119 h 10000"/>
                    <a:gd name="connsiteX2" fmla="*/ 9053 w 13153"/>
                    <a:gd name="connsiteY2" fmla="*/ 3240 h 10000"/>
                    <a:gd name="connsiteX3" fmla="*/ 1465 w 13153"/>
                    <a:gd name="connsiteY3" fmla="*/ 4654 h 10000"/>
                    <a:gd name="connsiteX4" fmla="*/ 0 w 13153"/>
                    <a:gd name="connsiteY4" fmla="*/ 6490 h 10000"/>
                    <a:gd name="connsiteX5" fmla="*/ 1291 w 13153"/>
                    <a:gd name="connsiteY5" fmla="*/ 7286 h 10000"/>
                    <a:gd name="connsiteX6" fmla="*/ 3825 w 13153"/>
                    <a:gd name="connsiteY6" fmla="*/ 8303 h 10000"/>
                    <a:gd name="connsiteX7" fmla="*/ 7178 w 13153"/>
                    <a:gd name="connsiteY7" fmla="*/ 8949 h 10000"/>
                    <a:gd name="connsiteX8" fmla="*/ 13153 w 13153"/>
                    <a:gd name="connsiteY8" fmla="*/ 1000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153" h="10000">
                      <a:moveTo>
                        <a:pt x="1813" y="0"/>
                      </a:moveTo>
                      <a:cubicBezTo>
                        <a:pt x="2401" y="786"/>
                        <a:pt x="8664" y="1333"/>
                        <a:pt x="9252" y="2119"/>
                      </a:cubicBezTo>
                      <a:cubicBezTo>
                        <a:pt x="9186" y="2453"/>
                        <a:pt x="9119" y="2906"/>
                        <a:pt x="9053" y="3240"/>
                      </a:cubicBezTo>
                      <a:lnTo>
                        <a:pt x="1465" y="4654"/>
                      </a:lnTo>
                      <a:lnTo>
                        <a:pt x="0" y="6490"/>
                      </a:lnTo>
                      <a:lnTo>
                        <a:pt x="1291" y="7286"/>
                      </a:lnTo>
                      <a:lnTo>
                        <a:pt x="3825" y="8303"/>
                      </a:lnTo>
                      <a:lnTo>
                        <a:pt x="7178" y="8949"/>
                      </a:lnTo>
                      <a:lnTo>
                        <a:pt x="13153" y="10000"/>
                      </a:lnTo>
                    </a:path>
                  </a:pathLst>
                </a:custGeom>
                <a:noFill/>
                <a:ln w="38100" cmpd="sng">
                  <a:solidFill>
                    <a:srgbClr val="FF0000"/>
                  </a:solidFill>
                  <a:prstDash val="sysDash"/>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latin typeface="+mn-lt"/>
                  </a:endParaRPr>
                </a:p>
              </p:txBody>
            </p:sp>
            <p:sp>
              <p:nvSpPr>
                <p:cNvPr id="49" name="TextBox 48"/>
                <p:cNvSpPr txBox="1"/>
                <p:nvPr/>
              </p:nvSpPr>
              <p:spPr>
                <a:xfrm>
                  <a:off x="1219200" y="1871246"/>
                  <a:ext cx="325730" cy="369332"/>
                </a:xfrm>
                <a:prstGeom prst="rect">
                  <a:avLst/>
                </a:prstGeom>
                <a:noFill/>
              </p:spPr>
              <p:txBody>
                <a:bodyPr wrap="none" rtlCol="0">
                  <a:spAutoFit/>
                </a:bodyPr>
                <a:lstStyle/>
                <a:p>
                  <a:r>
                    <a:rPr lang="en-US" dirty="0">
                      <a:solidFill>
                        <a:srgbClr val="FF0000"/>
                      </a:solidFill>
                      <a:latin typeface="+mn-lt"/>
                      <a:sym typeface="Symbol"/>
                    </a:rPr>
                    <a:t>T</a:t>
                  </a:r>
                  <a:endParaRPr lang="en-US" dirty="0">
                    <a:solidFill>
                      <a:srgbClr val="FF0000"/>
                    </a:solidFill>
                    <a:latin typeface="+mn-lt"/>
                  </a:endParaRPr>
                </a:p>
              </p:txBody>
            </p:sp>
          </p:grpSp>
        </p:grpSp>
      </p:grpSp>
      <p:grpSp>
        <p:nvGrpSpPr>
          <p:cNvPr id="57" name="Group 56"/>
          <p:cNvGrpSpPr/>
          <p:nvPr/>
        </p:nvGrpSpPr>
        <p:grpSpPr>
          <a:xfrm>
            <a:off x="7086601" y="4861836"/>
            <a:ext cx="2093911" cy="1245294"/>
            <a:chOff x="7086601" y="4861836"/>
            <a:chExt cx="2093911" cy="1245294"/>
          </a:xfrm>
        </p:grpSpPr>
        <p:sp>
          <p:nvSpPr>
            <p:cNvPr id="58" name="Text Box 22"/>
            <p:cNvSpPr txBox="1">
              <a:spLocks noChangeArrowheads="1"/>
            </p:cNvSpPr>
            <p:nvPr/>
          </p:nvSpPr>
          <p:spPr bwMode="auto">
            <a:xfrm rot="16200000">
              <a:off x="6880201" y="5252028"/>
              <a:ext cx="683982" cy="2711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6492" tIns="43247" rIns="86492" bIns="43247">
              <a:spAutoFit/>
            </a:bodyPr>
            <a:lstStyle>
              <a:lvl1pPr defTabSz="865188">
                <a:defRPr sz="2400">
                  <a:solidFill>
                    <a:schemeClr val="tx1"/>
                  </a:solidFill>
                  <a:latin typeface="Times" pitchFamily="18" charset="0"/>
                </a:defRPr>
              </a:lvl1pPr>
              <a:lvl2pPr marL="742950" indent="-285750" defTabSz="865188">
                <a:defRPr sz="2400">
                  <a:solidFill>
                    <a:schemeClr val="tx1"/>
                  </a:solidFill>
                  <a:latin typeface="Times" pitchFamily="18" charset="0"/>
                </a:defRPr>
              </a:lvl2pPr>
              <a:lvl3pPr marL="1143000" indent="-228600" defTabSz="865188">
                <a:defRPr sz="2400">
                  <a:solidFill>
                    <a:schemeClr val="tx1"/>
                  </a:solidFill>
                  <a:latin typeface="Times" pitchFamily="18" charset="0"/>
                </a:defRPr>
              </a:lvl3pPr>
              <a:lvl4pPr marL="1600200" indent="-228600" defTabSz="865188">
                <a:defRPr sz="2400">
                  <a:solidFill>
                    <a:schemeClr val="tx1"/>
                  </a:solidFill>
                  <a:latin typeface="Times" pitchFamily="18" charset="0"/>
                </a:defRPr>
              </a:lvl4pPr>
              <a:lvl5pPr marL="2057400" indent="-228600" defTabSz="865188">
                <a:defRPr sz="2400">
                  <a:solidFill>
                    <a:schemeClr val="tx1"/>
                  </a:solidFill>
                  <a:latin typeface="Times" pitchFamily="18" charset="0"/>
                </a:defRPr>
              </a:lvl5pPr>
              <a:lvl6pPr marL="2514600" indent="-228600" defTabSz="865188" eaLnBrk="0" fontAlgn="base" hangingPunct="0">
                <a:spcBef>
                  <a:spcPct val="0"/>
                </a:spcBef>
                <a:spcAft>
                  <a:spcPct val="0"/>
                </a:spcAft>
                <a:defRPr sz="2400">
                  <a:solidFill>
                    <a:schemeClr val="tx1"/>
                  </a:solidFill>
                  <a:latin typeface="Times" pitchFamily="18" charset="0"/>
                </a:defRPr>
              </a:lvl6pPr>
              <a:lvl7pPr marL="2971800" indent="-228600" defTabSz="865188" eaLnBrk="0" fontAlgn="base" hangingPunct="0">
                <a:spcBef>
                  <a:spcPct val="0"/>
                </a:spcBef>
                <a:spcAft>
                  <a:spcPct val="0"/>
                </a:spcAft>
                <a:defRPr sz="2400">
                  <a:solidFill>
                    <a:schemeClr val="tx1"/>
                  </a:solidFill>
                  <a:latin typeface="Times" pitchFamily="18" charset="0"/>
                </a:defRPr>
              </a:lvl7pPr>
              <a:lvl8pPr marL="3429000" indent="-228600" defTabSz="865188" eaLnBrk="0" fontAlgn="base" hangingPunct="0">
                <a:spcBef>
                  <a:spcPct val="0"/>
                </a:spcBef>
                <a:spcAft>
                  <a:spcPct val="0"/>
                </a:spcAft>
                <a:defRPr sz="2400">
                  <a:solidFill>
                    <a:schemeClr val="tx1"/>
                  </a:solidFill>
                  <a:latin typeface="Times" pitchFamily="18" charset="0"/>
                </a:defRPr>
              </a:lvl8pPr>
              <a:lvl9pPr marL="3886200" indent="-228600" defTabSz="865188" eaLnBrk="0" fontAlgn="base" hangingPunct="0">
                <a:spcBef>
                  <a:spcPct val="0"/>
                </a:spcBef>
                <a:spcAft>
                  <a:spcPct val="0"/>
                </a:spcAft>
                <a:defRPr sz="2400">
                  <a:solidFill>
                    <a:schemeClr val="tx1"/>
                  </a:solidFill>
                  <a:latin typeface="Times" pitchFamily="18" charset="0"/>
                </a:defRPr>
              </a:lvl9pPr>
            </a:lstStyle>
            <a:p>
              <a:pPr eaLnBrk="1" hangingPunct="1"/>
              <a:r>
                <a:rPr lang="en-US" sz="1200" dirty="0">
                  <a:latin typeface="+mn-lt"/>
                </a:rPr>
                <a:t>Altitude</a:t>
              </a:r>
            </a:p>
          </p:txBody>
        </p:sp>
        <p:grpSp>
          <p:nvGrpSpPr>
            <p:cNvPr id="59" name="Group 58"/>
            <p:cNvGrpSpPr/>
            <p:nvPr/>
          </p:nvGrpSpPr>
          <p:grpSpPr>
            <a:xfrm>
              <a:off x="8449031" y="4866505"/>
              <a:ext cx="731481" cy="1195375"/>
              <a:chOff x="7893507" y="4907590"/>
              <a:chExt cx="648194" cy="1195375"/>
            </a:xfrm>
          </p:grpSpPr>
          <p:sp>
            <p:nvSpPr>
              <p:cNvPr id="70" name="Rectangle 19"/>
              <p:cNvSpPr>
                <a:spLocks noChangeArrowheads="1"/>
              </p:cNvSpPr>
              <p:nvPr/>
            </p:nvSpPr>
            <p:spPr bwMode="auto">
              <a:xfrm>
                <a:off x="7903725" y="4907590"/>
                <a:ext cx="556835" cy="998552"/>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latin typeface="+mn-lt"/>
                </a:endParaRPr>
              </a:p>
            </p:txBody>
          </p:sp>
          <p:sp>
            <p:nvSpPr>
              <p:cNvPr id="71" name="Freeform 20"/>
              <p:cNvSpPr>
                <a:spLocks/>
              </p:cNvSpPr>
              <p:nvPr/>
            </p:nvSpPr>
            <p:spPr bwMode="auto">
              <a:xfrm>
                <a:off x="8047294" y="4923911"/>
                <a:ext cx="216049" cy="978536"/>
              </a:xfrm>
              <a:custGeom>
                <a:avLst/>
                <a:gdLst>
                  <a:gd name="T0" fmla="*/ 147016066 w 528"/>
                  <a:gd name="T1" fmla="*/ 0 h 866"/>
                  <a:gd name="T2" fmla="*/ 682721573 w 528"/>
                  <a:gd name="T3" fmla="*/ 685542957 h 866"/>
                  <a:gd name="T4" fmla="*/ 666610204 w 528"/>
                  <a:gd name="T5" fmla="*/ 878823025 h 866"/>
                  <a:gd name="T6" fmla="*/ 118822234 w 528"/>
                  <a:gd name="T7" fmla="*/ 1217063144 h 866"/>
                  <a:gd name="T8" fmla="*/ 0 w 528"/>
                  <a:gd name="T9" fmla="*/ 1697244726 h 866"/>
                  <a:gd name="T10" fmla="*/ 104724609 w 528"/>
                  <a:gd name="T11" fmla="*/ 1905626428 h 866"/>
                  <a:gd name="T12" fmla="*/ 310144920 w 528"/>
                  <a:gd name="T13" fmla="*/ 2147483647 h 866"/>
                  <a:gd name="T14" fmla="*/ 582024452 w 528"/>
                  <a:gd name="T15" fmla="*/ 2147483647 h 866"/>
                  <a:gd name="T16" fmla="*/ 1063353201 w 528"/>
                  <a:gd name="T17" fmla="*/ 2147483647 h 86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connsiteX0" fmla="*/ 1383 w 10000"/>
                  <a:gd name="connsiteY0" fmla="*/ 0 h 10000"/>
                  <a:gd name="connsiteX1" fmla="*/ 6269 w 10000"/>
                  <a:gd name="connsiteY1" fmla="*/ 3360 h 10000"/>
                  <a:gd name="connsiteX2" fmla="*/ 1117 w 10000"/>
                  <a:gd name="connsiteY2" fmla="*/ 4654 h 10000"/>
                  <a:gd name="connsiteX3" fmla="*/ 0 w 10000"/>
                  <a:gd name="connsiteY3" fmla="*/ 6490 h 10000"/>
                  <a:gd name="connsiteX4" fmla="*/ 985 w 10000"/>
                  <a:gd name="connsiteY4" fmla="*/ 7286 h 10000"/>
                  <a:gd name="connsiteX5" fmla="*/ 2917 w 10000"/>
                  <a:gd name="connsiteY5" fmla="*/ 8303 h 10000"/>
                  <a:gd name="connsiteX6" fmla="*/ 5473 w 10000"/>
                  <a:gd name="connsiteY6" fmla="*/ 8949 h 10000"/>
                  <a:gd name="connsiteX7" fmla="*/ 10000 w 10000"/>
                  <a:gd name="connsiteY7" fmla="*/ 10000 h 10000"/>
                  <a:gd name="connsiteX0" fmla="*/ 1383 w 10000"/>
                  <a:gd name="connsiteY0" fmla="*/ 0 h 10000"/>
                  <a:gd name="connsiteX1" fmla="*/ 1117 w 10000"/>
                  <a:gd name="connsiteY1" fmla="*/ 4654 h 10000"/>
                  <a:gd name="connsiteX2" fmla="*/ 0 w 10000"/>
                  <a:gd name="connsiteY2" fmla="*/ 6490 h 10000"/>
                  <a:gd name="connsiteX3" fmla="*/ 985 w 10000"/>
                  <a:gd name="connsiteY3" fmla="*/ 7286 h 10000"/>
                  <a:gd name="connsiteX4" fmla="*/ 2917 w 10000"/>
                  <a:gd name="connsiteY4" fmla="*/ 8303 h 10000"/>
                  <a:gd name="connsiteX5" fmla="*/ 5473 w 10000"/>
                  <a:gd name="connsiteY5" fmla="*/ 8949 h 10000"/>
                  <a:gd name="connsiteX6" fmla="*/ 10000 w 10000"/>
                  <a:gd name="connsiteY6" fmla="*/ 10000 h 10000"/>
                  <a:gd name="connsiteX0" fmla="*/ 1383 w 5473"/>
                  <a:gd name="connsiteY0" fmla="*/ 0 h 10120"/>
                  <a:gd name="connsiteX1" fmla="*/ 1117 w 5473"/>
                  <a:gd name="connsiteY1" fmla="*/ 4654 h 10120"/>
                  <a:gd name="connsiteX2" fmla="*/ 0 w 5473"/>
                  <a:gd name="connsiteY2" fmla="*/ 6490 h 10120"/>
                  <a:gd name="connsiteX3" fmla="*/ 985 w 5473"/>
                  <a:gd name="connsiteY3" fmla="*/ 7286 h 10120"/>
                  <a:gd name="connsiteX4" fmla="*/ 2917 w 5473"/>
                  <a:gd name="connsiteY4" fmla="*/ 8303 h 10120"/>
                  <a:gd name="connsiteX5" fmla="*/ 5473 w 5473"/>
                  <a:gd name="connsiteY5" fmla="*/ 8949 h 10120"/>
                  <a:gd name="connsiteX6" fmla="*/ 3989 w 5473"/>
                  <a:gd name="connsiteY6" fmla="*/ 10120 h 10120"/>
                  <a:gd name="connsiteX0" fmla="*/ 727 w 8200"/>
                  <a:gd name="connsiteY0" fmla="*/ 0 h 10000"/>
                  <a:gd name="connsiteX1" fmla="*/ 241 w 8200"/>
                  <a:gd name="connsiteY1" fmla="*/ 4599 h 10000"/>
                  <a:gd name="connsiteX2" fmla="*/ 4790 w 8200"/>
                  <a:gd name="connsiteY2" fmla="*/ 6295 h 10000"/>
                  <a:gd name="connsiteX3" fmla="*/ 0 w 8200"/>
                  <a:gd name="connsiteY3" fmla="*/ 7200 h 10000"/>
                  <a:gd name="connsiteX4" fmla="*/ 3530 w 8200"/>
                  <a:gd name="connsiteY4" fmla="*/ 8205 h 10000"/>
                  <a:gd name="connsiteX5" fmla="*/ 8200 w 8200"/>
                  <a:gd name="connsiteY5" fmla="*/ 8843 h 10000"/>
                  <a:gd name="connsiteX6" fmla="*/ 5489 w 8200"/>
                  <a:gd name="connsiteY6" fmla="*/ 1000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200" h="10000">
                    <a:moveTo>
                      <a:pt x="727" y="0"/>
                    </a:moveTo>
                    <a:cubicBezTo>
                      <a:pt x="564" y="1533"/>
                      <a:pt x="404" y="3066"/>
                      <a:pt x="241" y="4599"/>
                    </a:cubicBezTo>
                    <a:lnTo>
                      <a:pt x="4790" y="6295"/>
                    </a:lnTo>
                    <a:lnTo>
                      <a:pt x="0" y="7200"/>
                    </a:lnTo>
                    <a:lnTo>
                      <a:pt x="3530" y="8205"/>
                    </a:lnTo>
                    <a:lnTo>
                      <a:pt x="8200" y="8843"/>
                    </a:lnTo>
                    <a:lnTo>
                      <a:pt x="5489" y="10000"/>
                    </a:lnTo>
                  </a:path>
                </a:pathLst>
              </a:custGeom>
              <a:noFill/>
              <a:ln w="38100" cmpd="sng">
                <a:solidFill>
                  <a:schemeClr val="tx2"/>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latin typeface="+mn-lt"/>
                </a:endParaRPr>
              </a:p>
            </p:txBody>
          </p:sp>
          <p:sp>
            <p:nvSpPr>
              <p:cNvPr id="72" name="Text Box 21"/>
              <p:cNvSpPr txBox="1">
                <a:spLocks noChangeArrowheads="1"/>
              </p:cNvSpPr>
              <p:nvPr/>
            </p:nvSpPr>
            <p:spPr bwMode="auto">
              <a:xfrm>
                <a:off x="7999868" y="4953000"/>
                <a:ext cx="509480" cy="3335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86493" tIns="43247" rIns="86493" bIns="43247">
                <a:spAutoFit/>
              </a:bodyPr>
              <a:lstStyle>
                <a:lvl1pPr defTabSz="865188">
                  <a:defRPr sz="2400">
                    <a:solidFill>
                      <a:schemeClr val="tx1"/>
                    </a:solidFill>
                    <a:latin typeface="Times" pitchFamily="18" charset="0"/>
                  </a:defRPr>
                </a:lvl1pPr>
                <a:lvl2pPr marL="742950" indent="-285750" defTabSz="865188">
                  <a:defRPr sz="2400">
                    <a:solidFill>
                      <a:schemeClr val="tx1"/>
                    </a:solidFill>
                    <a:latin typeface="Times" pitchFamily="18" charset="0"/>
                  </a:defRPr>
                </a:lvl2pPr>
                <a:lvl3pPr marL="1143000" indent="-228600" defTabSz="865188">
                  <a:defRPr sz="2400">
                    <a:solidFill>
                      <a:schemeClr val="tx1"/>
                    </a:solidFill>
                    <a:latin typeface="Times" pitchFamily="18" charset="0"/>
                  </a:defRPr>
                </a:lvl3pPr>
                <a:lvl4pPr marL="1600200" indent="-228600" defTabSz="865188">
                  <a:defRPr sz="2400">
                    <a:solidFill>
                      <a:schemeClr val="tx1"/>
                    </a:solidFill>
                    <a:latin typeface="Times" pitchFamily="18" charset="0"/>
                  </a:defRPr>
                </a:lvl4pPr>
                <a:lvl5pPr marL="2057400" indent="-228600" defTabSz="865188">
                  <a:defRPr sz="2400">
                    <a:solidFill>
                      <a:schemeClr val="tx1"/>
                    </a:solidFill>
                    <a:latin typeface="Times" pitchFamily="18" charset="0"/>
                  </a:defRPr>
                </a:lvl5pPr>
                <a:lvl6pPr marL="2514600" indent="-228600" defTabSz="865188" eaLnBrk="0" fontAlgn="base" hangingPunct="0">
                  <a:spcBef>
                    <a:spcPct val="0"/>
                  </a:spcBef>
                  <a:spcAft>
                    <a:spcPct val="0"/>
                  </a:spcAft>
                  <a:defRPr sz="2400">
                    <a:solidFill>
                      <a:schemeClr val="tx1"/>
                    </a:solidFill>
                    <a:latin typeface="Times" pitchFamily="18" charset="0"/>
                  </a:defRPr>
                </a:lvl6pPr>
                <a:lvl7pPr marL="2971800" indent="-228600" defTabSz="865188" eaLnBrk="0" fontAlgn="base" hangingPunct="0">
                  <a:spcBef>
                    <a:spcPct val="0"/>
                  </a:spcBef>
                  <a:spcAft>
                    <a:spcPct val="0"/>
                  </a:spcAft>
                  <a:defRPr sz="2400">
                    <a:solidFill>
                      <a:schemeClr val="tx1"/>
                    </a:solidFill>
                    <a:latin typeface="Times" pitchFamily="18" charset="0"/>
                  </a:defRPr>
                </a:lvl7pPr>
                <a:lvl8pPr marL="3429000" indent="-228600" defTabSz="865188" eaLnBrk="0" fontAlgn="base" hangingPunct="0">
                  <a:spcBef>
                    <a:spcPct val="0"/>
                  </a:spcBef>
                  <a:spcAft>
                    <a:spcPct val="0"/>
                  </a:spcAft>
                  <a:defRPr sz="2400">
                    <a:solidFill>
                      <a:schemeClr val="tx1"/>
                    </a:solidFill>
                    <a:latin typeface="Times" pitchFamily="18" charset="0"/>
                  </a:defRPr>
                </a:lvl8pPr>
                <a:lvl9pPr marL="3886200" indent="-228600" defTabSz="865188" eaLnBrk="0" fontAlgn="base" hangingPunct="0">
                  <a:spcBef>
                    <a:spcPct val="0"/>
                  </a:spcBef>
                  <a:spcAft>
                    <a:spcPct val="0"/>
                  </a:spcAft>
                  <a:defRPr sz="2400">
                    <a:solidFill>
                      <a:schemeClr val="tx1"/>
                    </a:solidFill>
                    <a:latin typeface="Times" pitchFamily="18" charset="0"/>
                  </a:defRPr>
                </a:lvl9pPr>
              </a:lstStyle>
              <a:p>
                <a:pPr eaLnBrk="1" hangingPunct="1"/>
                <a:r>
                  <a:rPr lang="en-US" sz="1600" dirty="0">
                    <a:solidFill>
                      <a:schemeClr val="tx2"/>
                    </a:solidFill>
                    <a:latin typeface="+mn-lt"/>
                    <a:sym typeface="Symbol"/>
                  </a:rPr>
                  <a:t></a:t>
                </a:r>
                <a:r>
                  <a:rPr lang="en-US" sz="1600" baseline="-25000" dirty="0" err="1">
                    <a:solidFill>
                      <a:schemeClr val="tx2"/>
                    </a:solidFill>
                    <a:latin typeface="+mn-lt"/>
                    <a:sym typeface="Symbol"/>
                  </a:rPr>
                  <a:t>aer</a:t>
                </a:r>
                <a:endParaRPr lang="en-US" sz="1600" dirty="0">
                  <a:solidFill>
                    <a:schemeClr val="tx2"/>
                  </a:solidFill>
                  <a:latin typeface="+mn-lt"/>
                </a:endParaRPr>
              </a:p>
            </p:txBody>
          </p:sp>
          <p:sp>
            <p:nvSpPr>
              <p:cNvPr id="73" name="Text Box 23"/>
              <p:cNvSpPr txBox="1">
                <a:spLocks noChangeArrowheads="1"/>
              </p:cNvSpPr>
              <p:nvPr/>
            </p:nvSpPr>
            <p:spPr bwMode="auto">
              <a:xfrm>
                <a:off x="7893507" y="5846349"/>
                <a:ext cx="648194" cy="2566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86493" tIns="43247" rIns="86493" bIns="43247">
                <a:spAutoFit/>
              </a:bodyPr>
              <a:lstStyle>
                <a:lvl1pPr defTabSz="865188">
                  <a:defRPr sz="2400">
                    <a:solidFill>
                      <a:schemeClr val="tx1"/>
                    </a:solidFill>
                    <a:latin typeface="Times" pitchFamily="18" charset="0"/>
                  </a:defRPr>
                </a:lvl1pPr>
                <a:lvl2pPr marL="742950" indent="-285750" defTabSz="865188">
                  <a:defRPr sz="2400">
                    <a:solidFill>
                      <a:schemeClr val="tx1"/>
                    </a:solidFill>
                    <a:latin typeface="Times" pitchFamily="18" charset="0"/>
                  </a:defRPr>
                </a:lvl2pPr>
                <a:lvl3pPr marL="1143000" indent="-228600" defTabSz="865188">
                  <a:defRPr sz="2400">
                    <a:solidFill>
                      <a:schemeClr val="tx1"/>
                    </a:solidFill>
                    <a:latin typeface="Times" pitchFamily="18" charset="0"/>
                  </a:defRPr>
                </a:lvl3pPr>
                <a:lvl4pPr marL="1600200" indent="-228600" defTabSz="865188">
                  <a:defRPr sz="2400">
                    <a:solidFill>
                      <a:schemeClr val="tx1"/>
                    </a:solidFill>
                    <a:latin typeface="Times" pitchFamily="18" charset="0"/>
                  </a:defRPr>
                </a:lvl4pPr>
                <a:lvl5pPr marL="2057400" indent="-228600" defTabSz="865188">
                  <a:defRPr sz="2400">
                    <a:solidFill>
                      <a:schemeClr val="tx1"/>
                    </a:solidFill>
                    <a:latin typeface="Times" pitchFamily="18" charset="0"/>
                  </a:defRPr>
                </a:lvl5pPr>
                <a:lvl6pPr marL="2514600" indent="-228600" defTabSz="865188" eaLnBrk="0" fontAlgn="base" hangingPunct="0">
                  <a:spcBef>
                    <a:spcPct val="0"/>
                  </a:spcBef>
                  <a:spcAft>
                    <a:spcPct val="0"/>
                  </a:spcAft>
                  <a:defRPr sz="2400">
                    <a:solidFill>
                      <a:schemeClr val="tx1"/>
                    </a:solidFill>
                    <a:latin typeface="Times" pitchFamily="18" charset="0"/>
                  </a:defRPr>
                </a:lvl6pPr>
                <a:lvl7pPr marL="2971800" indent="-228600" defTabSz="865188" eaLnBrk="0" fontAlgn="base" hangingPunct="0">
                  <a:spcBef>
                    <a:spcPct val="0"/>
                  </a:spcBef>
                  <a:spcAft>
                    <a:spcPct val="0"/>
                  </a:spcAft>
                  <a:defRPr sz="2400">
                    <a:solidFill>
                      <a:schemeClr val="tx1"/>
                    </a:solidFill>
                    <a:latin typeface="Times" pitchFamily="18" charset="0"/>
                  </a:defRPr>
                </a:lvl7pPr>
                <a:lvl8pPr marL="3429000" indent="-228600" defTabSz="865188" eaLnBrk="0" fontAlgn="base" hangingPunct="0">
                  <a:spcBef>
                    <a:spcPct val="0"/>
                  </a:spcBef>
                  <a:spcAft>
                    <a:spcPct val="0"/>
                  </a:spcAft>
                  <a:defRPr sz="2400">
                    <a:solidFill>
                      <a:schemeClr val="tx1"/>
                    </a:solidFill>
                    <a:latin typeface="Times" pitchFamily="18" charset="0"/>
                  </a:defRPr>
                </a:lvl8pPr>
                <a:lvl9pPr marL="3886200" indent="-228600" defTabSz="865188" eaLnBrk="0" fontAlgn="base" hangingPunct="0">
                  <a:spcBef>
                    <a:spcPct val="0"/>
                  </a:spcBef>
                  <a:spcAft>
                    <a:spcPct val="0"/>
                  </a:spcAft>
                  <a:defRPr sz="2400">
                    <a:solidFill>
                      <a:schemeClr val="tx1"/>
                    </a:solidFill>
                    <a:latin typeface="Times" pitchFamily="18" charset="0"/>
                  </a:defRPr>
                </a:lvl9pPr>
              </a:lstStyle>
              <a:p>
                <a:pPr eaLnBrk="1" hangingPunct="1"/>
                <a:r>
                  <a:rPr lang="en-US" sz="1100" dirty="0">
                    <a:latin typeface="+mn-lt"/>
                  </a:rPr>
                  <a:t>Aerosol</a:t>
                </a:r>
                <a:endParaRPr lang="en-US" sz="1100" baseline="-25000" dirty="0">
                  <a:latin typeface="+mn-lt"/>
                </a:endParaRPr>
              </a:p>
            </p:txBody>
          </p:sp>
        </p:grpSp>
        <p:grpSp>
          <p:nvGrpSpPr>
            <p:cNvPr id="60" name="Group 59"/>
            <p:cNvGrpSpPr/>
            <p:nvPr/>
          </p:nvGrpSpPr>
          <p:grpSpPr>
            <a:xfrm>
              <a:off x="7134892" y="4861836"/>
              <a:ext cx="1094708" cy="1245294"/>
              <a:chOff x="7820691" y="4818058"/>
              <a:chExt cx="1094708" cy="1245294"/>
            </a:xfrm>
          </p:grpSpPr>
          <p:sp>
            <p:nvSpPr>
              <p:cNvPr id="68" name="Rectangle 7"/>
              <p:cNvSpPr>
                <a:spLocks noChangeArrowheads="1"/>
              </p:cNvSpPr>
              <p:nvPr/>
            </p:nvSpPr>
            <p:spPr bwMode="auto">
              <a:xfrm>
                <a:off x="8001387" y="4818058"/>
                <a:ext cx="533014" cy="992684"/>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latin typeface="+mn-lt"/>
                </a:endParaRPr>
              </a:p>
            </p:txBody>
          </p:sp>
          <p:sp>
            <p:nvSpPr>
              <p:cNvPr id="69" name="Text Box 10"/>
              <p:cNvSpPr txBox="1">
                <a:spLocks noChangeArrowheads="1"/>
              </p:cNvSpPr>
              <p:nvPr/>
            </p:nvSpPr>
            <p:spPr bwMode="auto">
              <a:xfrm>
                <a:off x="7820691" y="5806736"/>
                <a:ext cx="1094708" cy="2566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86493" tIns="43247" rIns="86493" bIns="43247">
                <a:spAutoFit/>
              </a:bodyPr>
              <a:lstStyle>
                <a:lvl1pPr defTabSz="865188">
                  <a:defRPr sz="2400">
                    <a:solidFill>
                      <a:schemeClr val="tx1"/>
                    </a:solidFill>
                    <a:latin typeface="Times" pitchFamily="18" charset="0"/>
                  </a:defRPr>
                </a:lvl1pPr>
                <a:lvl2pPr marL="742950" indent="-285750" defTabSz="865188">
                  <a:defRPr sz="2400">
                    <a:solidFill>
                      <a:schemeClr val="tx1"/>
                    </a:solidFill>
                    <a:latin typeface="Times" pitchFamily="18" charset="0"/>
                  </a:defRPr>
                </a:lvl2pPr>
                <a:lvl3pPr marL="1143000" indent="-228600" defTabSz="865188">
                  <a:defRPr sz="2400">
                    <a:solidFill>
                      <a:schemeClr val="tx1"/>
                    </a:solidFill>
                    <a:latin typeface="Times" pitchFamily="18" charset="0"/>
                  </a:defRPr>
                </a:lvl3pPr>
                <a:lvl4pPr marL="1600200" indent="-228600" defTabSz="865188">
                  <a:defRPr sz="2400">
                    <a:solidFill>
                      <a:schemeClr val="tx1"/>
                    </a:solidFill>
                    <a:latin typeface="Times" pitchFamily="18" charset="0"/>
                  </a:defRPr>
                </a:lvl4pPr>
                <a:lvl5pPr marL="2057400" indent="-228600" defTabSz="865188">
                  <a:defRPr sz="2400">
                    <a:solidFill>
                      <a:schemeClr val="tx1"/>
                    </a:solidFill>
                    <a:latin typeface="Times" pitchFamily="18" charset="0"/>
                  </a:defRPr>
                </a:lvl5pPr>
                <a:lvl6pPr marL="2514600" indent="-228600" defTabSz="865188" eaLnBrk="0" fontAlgn="base" hangingPunct="0">
                  <a:spcBef>
                    <a:spcPct val="0"/>
                  </a:spcBef>
                  <a:spcAft>
                    <a:spcPct val="0"/>
                  </a:spcAft>
                  <a:defRPr sz="2400">
                    <a:solidFill>
                      <a:schemeClr val="tx1"/>
                    </a:solidFill>
                    <a:latin typeface="Times" pitchFamily="18" charset="0"/>
                  </a:defRPr>
                </a:lvl6pPr>
                <a:lvl7pPr marL="2971800" indent="-228600" defTabSz="865188" eaLnBrk="0" fontAlgn="base" hangingPunct="0">
                  <a:spcBef>
                    <a:spcPct val="0"/>
                  </a:spcBef>
                  <a:spcAft>
                    <a:spcPct val="0"/>
                  </a:spcAft>
                  <a:defRPr sz="2400">
                    <a:solidFill>
                      <a:schemeClr val="tx1"/>
                    </a:solidFill>
                    <a:latin typeface="Times" pitchFamily="18" charset="0"/>
                  </a:defRPr>
                </a:lvl7pPr>
                <a:lvl8pPr marL="3429000" indent="-228600" defTabSz="865188" eaLnBrk="0" fontAlgn="base" hangingPunct="0">
                  <a:spcBef>
                    <a:spcPct val="0"/>
                  </a:spcBef>
                  <a:spcAft>
                    <a:spcPct val="0"/>
                  </a:spcAft>
                  <a:defRPr sz="2400">
                    <a:solidFill>
                      <a:schemeClr val="tx1"/>
                    </a:solidFill>
                    <a:latin typeface="Times" pitchFamily="18" charset="0"/>
                  </a:defRPr>
                </a:lvl8pPr>
                <a:lvl9pPr marL="3886200" indent="-228600" defTabSz="865188" eaLnBrk="0" fontAlgn="base" hangingPunct="0">
                  <a:spcBef>
                    <a:spcPct val="0"/>
                  </a:spcBef>
                  <a:spcAft>
                    <a:spcPct val="0"/>
                  </a:spcAft>
                  <a:defRPr sz="2400">
                    <a:solidFill>
                      <a:schemeClr val="tx1"/>
                    </a:solidFill>
                    <a:latin typeface="Times" pitchFamily="18" charset="0"/>
                  </a:defRPr>
                </a:lvl9pPr>
              </a:lstStyle>
              <a:p>
                <a:pPr eaLnBrk="1" hangingPunct="1"/>
                <a:r>
                  <a:rPr lang="en-US" sz="1100" dirty="0">
                    <a:latin typeface="+mn-lt"/>
                  </a:rPr>
                  <a:t>Mixing Ratio</a:t>
                </a:r>
                <a:endParaRPr lang="en-US" sz="1100" baseline="-25000" dirty="0">
                  <a:latin typeface="+mn-lt"/>
                </a:endParaRPr>
              </a:p>
            </p:txBody>
          </p:sp>
        </p:grpSp>
        <p:sp>
          <p:nvSpPr>
            <p:cNvPr id="61" name="Freeform 20"/>
            <p:cNvSpPr>
              <a:spLocks/>
            </p:cNvSpPr>
            <p:nvPr/>
          </p:nvSpPr>
          <p:spPr bwMode="auto">
            <a:xfrm>
              <a:off x="7467601" y="4905703"/>
              <a:ext cx="171261" cy="954265"/>
            </a:xfrm>
            <a:custGeom>
              <a:avLst/>
              <a:gdLst>
                <a:gd name="T0" fmla="*/ 528574 w 10000"/>
                <a:gd name="T1" fmla="*/ 0 h 10000"/>
                <a:gd name="T2" fmla="*/ 1108765 w 10000"/>
                <a:gd name="T3" fmla="*/ 20542663 h 10000"/>
                <a:gd name="T4" fmla="*/ 805745 w 10000"/>
                <a:gd name="T5" fmla="*/ 32216236 h 10000"/>
                <a:gd name="T6" fmla="*/ 0 w 10000"/>
                <a:gd name="T7" fmla="*/ 47787170 h 10000"/>
                <a:gd name="T8" fmla="*/ 1983388 w 10000"/>
                <a:gd name="T9" fmla="*/ 63512881 h 10000"/>
                <a:gd name="T10" fmla="*/ 10283567 w 10000"/>
                <a:gd name="T11" fmla="*/ 82571240 h 10000"/>
                <a:gd name="T12" fmla="*/ 17216732 w 10000"/>
                <a:gd name="T13" fmla="*/ 91057875 h 10000"/>
                <a:gd name="T14" fmla="*/ 0 60000 65536"/>
                <a:gd name="T15" fmla="*/ 0 60000 65536"/>
                <a:gd name="T16" fmla="*/ 0 60000 65536"/>
                <a:gd name="T17" fmla="*/ 0 60000 65536"/>
                <a:gd name="T18" fmla="*/ 0 60000 65536"/>
                <a:gd name="T19" fmla="*/ 0 60000 65536"/>
                <a:gd name="T20" fmla="*/ 0 60000 65536"/>
                <a:gd name="connsiteX0" fmla="*/ 2455 w 12148"/>
                <a:gd name="connsiteY0" fmla="*/ 0 h 10000"/>
                <a:gd name="connsiteX1" fmla="*/ 2792 w 12148"/>
                <a:gd name="connsiteY1" fmla="*/ 2256 h 10000"/>
                <a:gd name="connsiteX2" fmla="*/ 2616 w 12148"/>
                <a:gd name="connsiteY2" fmla="*/ 3538 h 10000"/>
                <a:gd name="connsiteX3" fmla="*/ 2148 w 12148"/>
                <a:gd name="connsiteY3" fmla="*/ 5248 h 10000"/>
                <a:gd name="connsiteX4" fmla="*/ 0 w 12148"/>
                <a:gd name="connsiteY4" fmla="*/ 7217 h 10000"/>
                <a:gd name="connsiteX5" fmla="*/ 8121 w 12148"/>
                <a:gd name="connsiteY5" fmla="*/ 9068 h 10000"/>
                <a:gd name="connsiteX6" fmla="*/ 12148 w 12148"/>
                <a:gd name="connsiteY6" fmla="*/ 10000 h 10000"/>
                <a:gd name="connsiteX0" fmla="*/ 2455 w 12148"/>
                <a:gd name="connsiteY0" fmla="*/ 0 h 10000"/>
                <a:gd name="connsiteX1" fmla="*/ 2792 w 12148"/>
                <a:gd name="connsiteY1" fmla="*/ 2256 h 10000"/>
                <a:gd name="connsiteX2" fmla="*/ 2616 w 12148"/>
                <a:gd name="connsiteY2" fmla="*/ 3538 h 10000"/>
                <a:gd name="connsiteX3" fmla="*/ 2148 w 12148"/>
                <a:gd name="connsiteY3" fmla="*/ 5248 h 10000"/>
                <a:gd name="connsiteX4" fmla="*/ 0 w 12148"/>
                <a:gd name="connsiteY4" fmla="*/ 7217 h 10000"/>
                <a:gd name="connsiteX5" fmla="*/ 511 w 12148"/>
                <a:gd name="connsiteY5" fmla="*/ 8157 h 10000"/>
                <a:gd name="connsiteX6" fmla="*/ 8121 w 12148"/>
                <a:gd name="connsiteY6" fmla="*/ 9068 h 10000"/>
                <a:gd name="connsiteX7" fmla="*/ 12148 w 12148"/>
                <a:gd name="connsiteY7" fmla="*/ 10000 h 10000"/>
                <a:gd name="connsiteX0" fmla="*/ 2455 w 12148"/>
                <a:gd name="connsiteY0" fmla="*/ 0 h 10000"/>
                <a:gd name="connsiteX1" fmla="*/ 2792 w 12148"/>
                <a:gd name="connsiteY1" fmla="*/ 2256 h 10000"/>
                <a:gd name="connsiteX2" fmla="*/ 2616 w 12148"/>
                <a:gd name="connsiteY2" fmla="*/ 3538 h 10000"/>
                <a:gd name="connsiteX3" fmla="*/ 2148 w 12148"/>
                <a:gd name="connsiteY3" fmla="*/ 5248 h 10000"/>
                <a:gd name="connsiteX4" fmla="*/ 0 w 12148"/>
                <a:gd name="connsiteY4" fmla="*/ 7217 h 10000"/>
                <a:gd name="connsiteX5" fmla="*/ 511 w 12148"/>
                <a:gd name="connsiteY5" fmla="*/ 8157 h 10000"/>
                <a:gd name="connsiteX6" fmla="*/ 6287 w 12148"/>
                <a:gd name="connsiteY6" fmla="*/ 9229 h 10000"/>
                <a:gd name="connsiteX7" fmla="*/ 12148 w 12148"/>
                <a:gd name="connsiteY7" fmla="*/ 10000 h 10000"/>
                <a:gd name="connsiteX0" fmla="*/ 2455 w 12148"/>
                <a:gd name="connsiteY0" fmla="*/ 0 h 10000"/>
                <a:gd name="connsiteX1" fmla="*/ 2792 w 12148"/>
                <a:gd name="connsiteY1" fmla="*/ 2256 h 10000"/>
                <a:gd name="connsiteX2" fmla="*/ 2616 w 12148"/>
                <a:gd name="connsiteY2" fmla="*/ 3538 h 10000"/>
                <a:gd name="connsiteX3" fmla="*/ 2148 w 12148"/>
                <a:gd name="connsiteY3" fmla="*/ 5248 h 10000"/>
                <a:gd name="connsiteX4" fmla="*/ 0 w 12148"/>
                <a:gd name="connsiteY4" fmla="*/ 7217 h 10000"/>
                <a:gd name="connsiteX5" fmla="*/ 878 w 12148"/>
                <a:gd name="connsiteY5" fmla="*/ 8882 h 10000"/>
                <a:gd name="connsiteX6" fmla="*/ 6287 w 12148"/>
                <a:gd name="connsiteY6" fmla="*/ 9229 h 10000"/>
                <a:gd name="connsiteX7" fmla="*/ 12148 w 12148"/>
                <a:gd name="connsiteY7" fmla="*/ 10000 h 10000"/>
                <a:gd name="connsiteX0" fmla="*/ 2455 w 12148"/>
                <a:gd name="connsiteY0" fmla="*/ 0 h 10000"/>
                <a:gd name="connsiteX1" fmla="*/ 2792 w 12148"/>
                <a:gd name="connsiteY1" fmla="*/ 2256 h 10000"/>
                <a:gd name="connsiteX2" fmla="*/ 2616 w 12148"/>
                <a:gd name="connsiteY2" fmla="*/ 3538 h 10000"/>
                <a:gd name="connsiteX3" fmla="*/ 2148 w 12148"/>
                <a:gd name="connsiteY3" fmla="*/ 5248 h 10000"/>
                <a:gd name="connsiteX4" fmla="*/ 0 w 12148"/>
                <a:gd name="connsiteY4" fmla="*/ 7217 h 10000"/>
                <a:gd name="connsiteX5" fmla="*/ 878 w 12148"/>
                <a:gd name="connsiteY5" fmla="*/ 8882 h 10000"/>
                <a:gd name="connsiteX6" fmla="*/ 5920 w 12148"/>
                <a:gd name="connsiteY6" fmla="*/ 9551 h 10000"/>
                <a:gd name="connsiteX7" fmla="*/ 12148 w 12148"/>
                <a:gd name="connsiteY7" fmla="*/ 10000 h 10000"/>
                <a:gd name="connsiteX0" fmla="*/ 2455 w 12148"/>
                <a:gd name="connsiteY0" fmla="*/ 0 h 10000"/>
                <a:gd name="connsiteX1" fmla="*/ 2792 w 12148"/>
                <a:gd name="connsiteY1" fmla="*/ 2256 h 10000"/>
                <a:gd name="connsiteX2" fmla="*/ 2616 w 12148"/>
                <a:gd name="connsiteY2" fmla="*/ 3538 h 10000"/>
                <a:gd name="connsiteX3" fmla="*/ 2148 w 12148"/>
                <a:gd name="connsiteY3" fmla="*/ 5248 h 10000"/>
                <a:gd name="connsiteX4" fmla="*/ 0 w 12148"/>
                <a:gd name="connsiteY4" fmla="*/ 7217 h 10000"/>
                <a:gd name="connsiteX5" fmla="*/ 5920 w 12148"/>
                <a:gd name="connsiteY5" fmla="*/ 9551 h 10000"/>
                <a:gd name="connsiteX6" fmla="*/ 12148 w 12148"/>
                <a:gd name="connsiteY6" fmla="*/ 1000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48" h="10000">
                  <a:moveTo>
                    <a:pt x="2455" y="0"/>
                  </a:moveTo>
                  <a:cubicBezTo>
                    <a:pt x="2567" y="752"/>
                    <a:pt x="2680" y="1504"/>
                    <a:pt x="2792" y="2256"/>
                  </a:cubicBezTo>
                  <a:cubicBezTo>
                    <a:pt x="2734" y="2595"/>
                    <a:pt x="2674" y="3199"/>
                    <a:pt x="2616" y="3538"/>
                  </a:cubicBezTo>
                  <a:lnTo>
                    <a:pt x="2148" y="5248"/>
                  </a:lnTo>
                  <a:lnTo>
                    <a:pt x="0" y="7217"/>
                  </a:lnTo>
                  <a:cubicBezTo>
                    <a:pt x="628" y="7934"/>
                    <a:pt x="3895" y="9087"/>
                    <a:pt x="5920" y="9551"/>
                  </a:cubicBezTo>
                  <a:lnTo>
                    <a:pt x="12148" y="10000"/>
                  </a:lnTo>
                </a:path>
              </a:pathLst>
            </a:custGeom>
            <a:noFill/>
            <a:ln w="38100" cmpd="sng">
              <a:solidFill>
                <a:schemeClr val="tx1"/>
              </a:solidFill>
              <a:prstDash val="solid"/>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439" tIns="45719" rIns="91439" bIns="45719"/>
            <a:lstStyle/>
            <a:p>
              <a:endParaRPr lang="en-US">
                <a:latin typeface="+mn-lt"/>
              </a:endParaRPr>
            </a:p>
          </p:txBody>
        </p:sp>
        <p:sp>
          <p:nvSpPr>
            <p:cNvPr id="62" name="Text Box 10"/>
            <p:cNvSpPr txBox="1">
              <a:spLocks noChangeArrowheads="1"/>
            </p:cNvSpPr>
            <p:nvPr/>
          </p:nvSpPr>
          <p:spPr bwMode="auto">
            <a:xfrm>
              <a:off x="7467600" y="5439103"/>
              <a:ext cx="456820" cy="2566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86492" tIns="43247" rIns="86492" bIns="43247">
              <a:spAutoFit/>
            </a:bodyPr>
            <a:lstStyle>
              <a:lvl1pPr defTabSz="865188">
                <a:defRPr sz="2400">
                  <a:solidFill>
                    <a:schemeClr val="tx1"/>
                  </a:solidFill>
                  <a:latin typeface="Times" pitchFamily="18" charset="0"/>
                </a:defRPr>
              </a:lvl1pPr>
              <a:lvl2pPr marL="742950" indent="-285750" defTabSz="865188">
                <a:defRPr sz="2400">
                  <a:solidFill>
                    <a:schemeClr val="tx1"/>
                  </a:solidFill>
                  <a:latin typeface="Times" pitchFamily="18" charset="0"/>
                </a:defRPr>
              </a:lvl2pPr>
              <a:lvl3pPr marL="1143000" indent="-228600" defTabSz="865188">
                <a:defRPr sz="2400">
                  <a:solidFill>
                    <a:schemeClr val="tx1"/>
                  </a:solidFill>
                  <a:latin typeface="Times" pitchFamily="18" charset="0"/>
                </a:defRPr>
              </a:lvl3pPr>
              <a:lvl4pPr marL="1600200" indent="-228600" defTabSz="865188">
                <a:defRPr sz="2400">
                  <a:solidFill>
                    <a:schemeClr val="tx1"/>
                  </a:solidFill>
                  <a:latin typeface="Times" pitchFamily="18" charset="0"/>
                </a:defRPr>
              </a:lvl4pPr>
              <a:lvl5pPr marL="2057400" indent="-228600" defTabSz="865188">
                <a:defRPr sz="2400">
                  <a:solidFill>
                    <a:schemeClr val="tx1"/>
                  </a:solidFill>
                  <a:latin typeface="Times" pitchFamily="18" charset="0"/>
                </a:defRPr>
              </a:lvl5pPr>
              <a:lvl6pPr marL="2514600" indent="-228600" defTabSz="865188" eaLnBrk="0" fontAlgn="base" hangingPunct="0">
                <a:spcBef>
                  <a:spcPct val="0"/>
                </a:spcBef>
                <a:spcAft>
                  <a:spcPct val="0"/>
                </a:spcAft>
                <a:defRPr sz="2400">
                  <a:solidFill>
                    <a:schemeClr val="tx1"/>
                  </a:solidFill>
                  <a:latin typeface="Times" pitchFamily="18" charset="0"/>
                </a:defRPr>
              </a:lvl6pPr>
              <a:lvl7pPr marL="2971800" indent="-228600" defTabSz="865188" eaLnBrk="0" fontAlgn="base" hangingPunct="0">
                <a:spcBef>
                  <a:spcPct val="0"/>
                </a:spcBef>
                <a:spcAft>
                  <a:spcPct val="0"/>
                </a:spcAft>
                <a:defRPr sz="2400">
                  <a:solidFill>
                    <a:schemeClr val="tx1"/>
                  </a:solidFill>
                  <a:latin typeface="Times" pitchFamily="18" charset="0"/>
                </a:defRPr>
              </a:lvl7pPr>
              <a:lvl8pPr marL="3429000" indent="-228600" defTabSz="865188" eaLnBrk="0" fontAlgn="base" hangingPunct="0">
                <a:spcBef>
                  <a:spcPct val="0"/>
                </a:spcBef>
                <a:spcAft>
                  <a:spcPct val="0"/>
                </a:spcAft>
                <a:defRPr sz="2400">
                  <a:solidFill>
                    <a:schemeClr val="tx1"/>
                  </a:solidFill>
                  <a:latin typeface="Times" pitchFamily="18" charset="0"/>
                </a:defRPr>
              </a:lvl8pPr>
              <a:lvl9pPr marL="3886200" indent="-228600" defTabSz="865188" eaLnBrk="0" fontAlgn="base" hangingPunct="0">
                <a:spcBef>
                  <a:spcPct val="0"/>
                </a:spcBef>
                <a:spcAft>
                  <a:spcPct val="0"/>
                </a:spcAft>
                <a:defRPr sz="2400">
                  <a:solidFill>
                    <a:schemeClr val="tx1"/>
                  </a:solidFill>
                  <a:latin typeface="Times" pitchFamily="18" charset="0"/>
                </a:defRPr>
              </a:lvl9pPr>
            </a:lstStyle>
            <a:p>
              <a:r>
                <a:rPr lang="en-US" sz="1100" dirty="0">
                  <a:latin typeface="+mn-lt"/>
                </a:rPr>
                <a:t>CO</a:t>
              </a:r>
              <a:r>
                <a:rPr lang="en-US" sz="1100" baseline="-25000" dirty="0">
                  <a:latin typeface="+mn-lt"/>
                </a:rPr>
                <a:t>2</a:t>
              </a:r>
            </a:p>
          </p:txBody>
        </p:sp>
        <p:grpSp>
          <p:nvGrpSpPr>
            <p:cNvPr id="63" name="Group 62"/>
            <p:cNvGrpSpPr/>
            <p:nvPr/>
          </p:nvGrpSpPr>
          <p:grpSpPr>
            <a:xfrm>
              <a:off x="7848601" y="4864227"/>
              <a:ext cx="621564" cy="998554"/>
              <a:chOff x="1070704" y="1371600"/>
              <a:chExt cx="621564" cy="998554"/>
            </a:xfrm>
          </p:grpSpPr>
          <p:sp>
            <p:nvSpPr>
              <p:cNvPr id="65" name="Rectangle 19"/>
              <p:cNvSpPr>
                <a:spLocks noChangeArrowheads="1"/>
              </p:cNvSpPr>
              <p:nvPr/>
            </p:nvSpPr>
            <p:spPr bwMode="auto">
              <a:xfrm>
                <a:off x="1070704" y="1371600"/>
                <a:ext cx="611960" cy="998554"/>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latin typeface="+mn-lt"/>
                </a:endParaRPr>
              </a:p>
            </p:txBody>
          </p:sp>
          <p:sp>
            <p:nvSpPr>
              <p:cNvPr id="66" name="Freeform 20"/>
              <p:cNvSpPr>
                <a:spLocks/>
              </p:cNvSpPr>
              <p:nvPr/>
            </p:nvSpPr>
            <p:spPr bwMode="auto">
              <a:xfrm>
                <a:off x="1209417" y="1387919"/>
                <a:ext cx="482851" cy="966933"/>
              </a:xfrm>
              <a:custGeom>
                <a:avLst/>
                <a:gdLst>
                  <a:gd name="T0" fmla="*/ 2866919 w 8525"/>
                  <a:gd name="T1" fmla="*/ 0 h 10000"/>
                  <a:gd name="T2" fmla="*/ 5654128 w 8525"/>
                  <a:gd name="T3" fmla="*/ 22045822 h 10000"/>
                  <a:gd name="T4" fmla="*/ 5340715 w 8525"/>
                  <a:gd name="T5" fmla="*/ 31413942 h 10000"/>
                  <a:gd name="T6" fmla="*/ 2316186 w 8525"/>
                  <a:gd name="T7" fmla="*/ 43511973 h 10000"/>
                  <a:gd name="T8" fmla="*/ 0 w 8525"/>
                  <a:gd name="T9" fmla="*/ 60677450 h 10000"/>
                  <a:gd name="T10" fmla="*/ 2041703 w 8525"/>
                  <a:gd name="T11" fmla="*/ 68119558 h 10000"/>
                  <a:gd name="T12" fmla="*/ 6047250 w 8525"/>
                  <a:gd name="T13" fmla="*/ 77627882 h 10000"/>
                  <a:gd name="T14" fmla="*/ 11347184 w 8525"/>
                  <a:gd name="T15" fmla="*/ 83667567 h 10000"/>
                  <a:gd name="T16" fmla="*/ 15808941 w 8525"/>
                  <a:gd name="T17" fmla="*/ 93493815 h 1000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connsiteX0" fmla="*/ 1813 w 10000"/>
                  <a:gd name="connsiteY0" fmla="*/ 0 h 10000"/>
                  <a:gd name="connsiteX1" fmla="*/ 9252 w 10000"/>
                  <a:gd name="connsiteY1" fmla="*/ 2119 h 10000"/>
                  <a:gd name="connsiteX2" fmla="*/ 3378 w 10000"/>
                  <a:gd name="connsiteY2" fmla="*/ 3360 h 10000"/>
                  <a:gd name="connsiteX3" fmla="*/ 1465 w 10000"/>
                  <a:gd name="connsiteY3" fmla="*/ 4654 h 10000"/>
                  <a:gd name="connsiteX4" fmla="*/ 0 w 10000"/>
                  <a:gd name="connsiteY4" fmla="*/ 6490 h 10000"/>
                  <a:gd name="connsiteX5" fmla="*/ 1291 w 10000"/>
                  <a:gd name="connsiteY5" fmla="*/ 7286 h 10000"/>
                  <a:gd name="connsiteX6" fmla="*/ 3825 w 10000"/>
                  <a:gd name="connsiteY6" fmla="*/ 8303 h 10000"/>
                  <a:gd name="connsiteX7" fmla="*/ 7178 w 10000"/>
                  <a:gd name="connsiteY7" fmla="*/ 8949 h 10000"/>
                  <a:gd name="connsiteX8" fmla="*/ 10000 w 10000"/>
                  <a:gd name="connsiteY8" fmla="*/ 10000 h 10000"/>
                  <a:gd name="connsiteX0" fmla="*/ 1813 w 10000"/>
                  <a:gd name="connsiteY0" fmla="*/ 0 h 10000"/>
                  <a:gd name="connsiteX1" fmla="*/ 9252 w 10000"/>
                  <a:gd name="connsiteY1" fmla="*/ 2119 h 10000"/>
                  <a:gd name="connsiteX2" fmla="*/ 9053 w 10000"/>
                  <a:gd name="connsiteY2" fmla="*/ 3240 h 10000"/>
                  <a:gd name="connsiteX3" fmla="*/ 1465 w 10000"/>
                  <a:gd name="connsiteY3" fmla="*/ 4654 h 10000"/>
                  <a:gd name="connsiteX4" fmla="*/ 0 w 10000"/>
                  <a:gd name="connsiteY4" fmla="*/ 6490 h 10000"/>
                  <a:gd name="connsiteX5" fmla="*/ 1291 w 10000"/>
                  <a:gd name="connsiteY5" fmla="*/ 7286 h 10000"/>
                  <a:gd name="connsiteX6" fmla="*/ 3825 w 10000"/>
                  <a:gd name="connsiteY6" fmla="*/ 8303 h 10000"/>
                  <a:gd name="connsiteX7" fmla="*/ 7178 w 10000"/>
                  <a:gd name="connsiteY7" fmla="*/ 8949 h 10000"/>
                  <a:gd name="connsiteX8" fmla="*/ 10000 w 10000"/>
                  <a:gd name="connsiteY8" fmla="*/ 10000 h 10000"/>
                  <a:gd name="connsiteX0" fmla="*/ 1813 w 13153"/>
                  <a:gd name="connsiteY0" fmla="*/ 0 h 10000"/>
                  <a:gd name="connsiteX1" fmla="*/ 9252 w 13153"/>
                  <a:gd name="connsiteY1" fmla="*/ 2119 h 10000"/>
                  <a:gd name="connsiteX2" fmla="*/ 9053 w 13153"/>
                  <a:gd name="connsiteY2" fmla="*/ 3240 h 10000"/>
                  <a:gd name="connsiteX3" fmla="*/ 1465 w 13153"/>
                  <a:gd name="connsiteY3" fmla="*/ 4654 h 10000"/>
                  <a:gd name="connsiteX4" fmla="*/ 0 w 13153"/>
                  <a:gd name="connsiteY4" fmla="*/ 6490 h 10000"/>
                  <a:gd name="connsiteX5" fmla="*/ 1291 w 13153"/>
                  <a:gd name="connsiteY5" fmla="*/ 7286 h 10000"/>
                  <a:gd name="connsiteX6" fmla="*/ 3825 w 13153"/>
                  <a:gd name="connsiteY6" fmla="*/ 8303 h 10000"/>
                  <a:gd name="connsiteX7" fmla="*/ 7178 w 13153"/>
                  <a:gd name="connsiteY7" fmla="*/ 8949 h 10000"/>
                  <a:gd name="connsiteX8" fmla="*/ 13153 w 13153"/>
                  <a:gd name="connsiteY8" fmla="*/ 1000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153" h="10000">
                    <a:moveTo>
                      <a:pt x="1813" y="0"/>
                    </a:moveTo>
                    <a:cubicBezTo>
                      <a:pt x="2401" y="786"/>
                      <a:pt x="8664" y="1333"/>
                      <a:pt x="9252" y="2119"/>
                    </a:cubicBezTo>
                    <a:cubicBezTo>
                      <a:pt x="9186" y="2453"/>
                      <a:pt x="9119" y="2906"/>
                      <a:pt x="9053" y="3240"/>
                    </a:cubicBezTo>
                    <a:lnTo>
                      <a:pt x="1465" y="4654"/>
                    </a:lnTo>
                    <a:lnTo>
                      <a:pt x="0" y="6490"/>
                    </a:lnTo>
                    <a:lnTo>
                      <a:pt x="1291" y="7286"/>
                    </a:lnTo>
                    <a:lnTo>
                      <a:pt x="3825" y="8303"/>
                    </a:lnTo>
                    <a:lnTo>
                      <a:pt x="7178" y="8949"/>
                    </a:lnTo>
                    <a:lnTo>
                      <a:pt x="13153" y="10000"/>
                    </a:lnTo>
                  </a:path>
                </a:pathLst>
              </a:custGeom>
              <a:noFill/>
              <a:ln w="38100" cmpd="sng">
                <a:solidFill>
                  <a:srgbClr val="FF0000"/>
                </a:solidFill>
                <a:prstDash val="solid"/>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latin typeface="+mn-lt"/>
                </a:endParaRPr>
              </a:p>
            </p:txBody>
          </p:sp>
          <p:sp>
            <p:nvSpPr>
              <p:cNvPr id="67" name="TextBox 66"/>
              <p:cNvSpPr txBox="1"/>
              <p:nvPr/>
            </p:nvSpPr>
            <p:spPr>
              <a:xfrm>
                <a:off x="1295400" y="1871246"/>
                <a:ext cx="325730" cy="369332"/>
              </a:xfrm>
              <a:prstGeom prst="rect">
                <a:avLst/>
              </a:prstGeom>
              <a:noFill/>
            </p:spPr>
            <p:txBody>
              <a:bodyPr wrap="none" rtlCol="0">
                <a:spAutoFit/>
              </a:bodyPr>
              <a:lstStyle/>
              <a:p>
                <a:r>
                  <a:rPr lang="en-US" dirty="0">
                    <a:solidFill>
                      <a:srgbClr val="FF0000"/>
                    </a:solidFill>
                    <a:latin typeface="+mn-lt"/>
                    <a:sym typeface="Symbol"/>
                  </a:rPr>
                  <a:t>T</a:t>
                </a:r>
                <a:endParaRPr lang="en-US" dirty="0">
                  <a:solidFill>
                    <a:srgbClr val="FF0000"/>
                  </a:solidFill>
                  <a:latin typeface="+mn-lt"/>
                </a:endParaRPr>
              </a:p>
            </p:txBody>
          </p:sp>
        </p:grpSp>
        <p:sp>
          <p:nvSpPr>
            <p:cNvPr id="64" name="Text Box 23"/>
            <p:cNvSpPr txBox="1">
              <a:spLocks noChangeArrowheads="1"/>
            </p:cNvSpPr>
            <p:nvPr/>
          </p:nvSpPr>
          <p:spPr bwMode="auto">
            <a:xfrm>
              <a:off x="8025189" y="5805264"/>
              <a:ext cx="651267" cy="2566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86492" tIns="43247" rIns="86492" bIns="43247">
              <a:spAutoFit/>
            </a:bodyPr>
            <a:lstStyle>
              <a:lvl1pPr defTabSz="865188">
                <a:defRPr sz="2400">
                  <a:solidFill>
                    <a:schemeClr val="tx1"/>
                  </a:solidFill>
                  <a:latin typeface="Times" pitchFamily="18" charset="0"/>
                </a:defRPr>
              </a:lvl1pPr>
              <a:lvl2pPr marL="742950" indent="-285750" defTabSz="865188">
                <a:defRPr sz="2400">
                  <a:solidFill>
                    <a:schemeClr val="tx1"/>
                  </a:solidFill>
                  <a:latin typeface="Times" pitchFamily="18" charset="0"/>
                </a:defRPr>
              </a:lvl2pPr>
              <a:lvl3pPr marL="1143000" indent="-228600" defTabSz="865188">
                <a:defRPr sz="2400">
                  <a:solidFill>
                    <a:schemeClr val="tx1"/>
                  </a:solidFill>
                  <a:latin typeface="Times" pitchFamily="18" charset="0"/>
                </a:defRPr>
              </a:lvl3pPr>
              <a:lvl4pPr marL="1600200" indent="-228600" defTabSz="865188">
                <a:defRPr sz="2400">
                  <a:solidFill>
                    <a:schemeClr val="tx1"/>
                  </a:solidFill>
                  <a:latin typeface="Times" pitchFamily="18" charset="0"/>
                </a:defRPr>
              </a:lvl4pPr>
              <a:lvl5pPr marL="2057400" indent="-228600" defTabSz="865188">
                <a:defRPr sz="2400">
                  <a:solidFill>
                    <a:schemeClr val="tx1"/>
                  </a:solidFill>
                  <a:latin typeface="Times" pitchFamily="18" charset="0"/>
                </a:defRPr>
              </a:lvl5pPr>
              <a:lvl6pPr marL="2514600" indent="-228600" defTabSz="865188" eaLnBrk="0" fontAlgn="base" hangingPunct="0">
                <a:spcBef>
                  <a:spcPct val="0"/>
                </a:spcBef>
                <a:spcAft>
                  <a:spcPct val="0"/>
                </a:spcAft>
                <a:defRPr sz="2400">
                  <a:solidFill>
                    <a:schemeClr val="tx1"/>
                  </a:solidFill>
                  <a:latin typeface="Times" pitchFamily="18" charset="0"/>
                </a:defRPr>
              </a:lvl6pPr>
              <a:lvl7pPr marL="2971800" indent="-228600" defTabSz="865188" eaLnBrk="0" fontAlgn="base" hangingPunct="0">
                <a:spcBef>
                  <a:spcPct val="0"/>
                </a:spcBef>
                <a:spcAft>
                  <a:spcPct val="0"/>
                </a:spcAft>
                <a:defRPr sz="2400">
                  <a:solidFill>
                    <a:schemeClr val="tx1"/>
                  </a:solidFill>
                  <a:latin typeface="Times" pitchFamily="18" charset="0"/>
                </a:defRPr>
              </a:lvl7pPr>
              <a:lvl8pPr marL="3429000" indent="-228600" defTabSz="865188" eaLnBrk="0" fontAlgn="base" hangingPunct="0">
                <a:spcBef>
                  <a:spcPct val="0"/>
                </a:spcBef>
                <a:spcAft>
                  <a:spcPct val="0"/>
                </a:spcAft>
                <a:defRPr sz="2400">
                  <a:solidFill>
                    <a:schemeClr val="tx1"/>
                  </a:solidFill>
                  <a:latin typeface="Times" pitchFamily="18" charset="0"/>
                </a:defRPr>
              </a:lvl8pPr>
              <a:lvl9pPr marL="3886200" indent="-228600" defTabSz="865188" eaLnBrk="0" fontAlgn="base" hangingPunct="0">
                <a:spcBef>
                  <a:spcPct val="0"/>
                </a:spcBef>
                <a:spcAft>
                  <a:spcPct val="0"/>
                </a:spcAft>
                <a:defRPr sz="2400">
                  <a:solidFill>
                    <a:schemeClr val="tx1"/>
                  </a:solidFill>
                  <a:latin typeface="Times" pitchFamily="18" charset="0"/>
                </a:defRPr>
              </a:lvl9pPr>
            </a:lstStyle>
            <a:p>
              <a:pPr eaLnBrk="1" hangingPunct="1"/>
              <a:r>
                <a:rPr lang="en-US" sz="1100" dirty="0">
                  <a:latin typeface="+mn-lt"/>
                </a:rPr>
                <a:t>Temp.</a:t>
              </a:r>
              <a:endParaRPr lang="en-US" sz="1100" baseline="-25000" dirty="0">
                <a:latin typeface="+mn-lt"/>
              </a:endParaRPr>
            </a:p>
          </p:txBody>
        </p:sp>
      </p:grpSp>
      <p:grpSp>
        <p:nvGrpSpPr>
          <p:cNvPr id="74" name="Group 73"/>
          <p:cNvGrpSpPr/>
          <p:nvPr/>
        </p:nvGrpSpPr>
        <p:grpSpPr>
          <a:xfrm>
            <a:off x="5247821" y="957051"/>
            <a:ext cx="1851368" cy="1367731"/>
            <a:chOff x="5247821" y="957051"/>
            <a:chExt cx="1851368" cy="1367731"/>
          </a:xfrm>
        </p:grpSpPr>
        <p:cxnSp>
          <p:nvCxnSpPr>
            <p:cNvPr id="75" name="Straight Arrow Connector 74"/>
            <p:cNvCxnSpPr>
              <a:stCxn id="78" idx="1"/>
            </p:cNvCxnSpPr>
            <p:nvPr/>
          </p:nvCxnSpPr>
          <p:spPr bwMode="auto">
            <a:xfrm flipH="1">
              <a:off x="5247821" y="1813943"/>
              <a:ext cx="454945" cy="510839"/>
            </a:xfrm>
            <a:prstGeom prst="straightConnector1">
              <a:avLst/>
            </a:prstGeom>
            <a:ln>
              <a:solidFill>
                <a:srgbClr val="0070C0"/>
              </a:solidFill>
              <a:tailEnd type="arrow"/>
            </a:ln>
          </p:spPr>
          <p:style>
            <a:lnRef idx="1">
              <a:schemeClr val="accent1"/>
            </a:lnRef>
            <a:fillRef idx="0">
              <a:schemeClr val="accent1"/>
            </a:fillRef>
            <a:effectRef idx="0">
              <a:schemeClr val="accent1"/>
            </a:effectRef>
            <a:fontRef idx="minor">
              <a:schemeClr val="tx1"/>
            </a:fontRef>
          </p:style>
        </p:cxnSp>
        <p:sp>
          <p:nvSpPr>
            <p:cNvPr id="76" name="TextBox 338960"/>
            <p:cNvSpPr txBox="1">
              <a:spLocks noChangeArrowheads="1"/>
            </p:cNvSpPr>
            <p:nvPr/>
          </p:nvSpPr>
          <p:spPr bwMode="auto">
            <a:xfrm>
              <a:off x="6324601" y="957051"/>
              <a:ext cx="774588" cy="400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9" tIns="45719" rIns="91439" bIns="45719">
              <a:spAutoFit/>
            </a:bodyPr>
            <a:lstStyle>
              <a:lvl1pPr>
                <a:defRPr sz="2400">
                  <a:solidFill>
                    <a:schemeClr val="tx1"/>
                  </a:solidFill>
                  <a:latin typeface="Times" pitchFamily="18" charset="0"/>
                </a:defRPr>
              </a:lvl1pPr>
              <a:lvl2pPr marL="742950" indent="-285750">
                <a:defRPr sz="2400">
                  <a:solidFill>
                    <a:schemeClr val="tx1"/>
                  </a:solidFill>
                  <a:latin typeface="Times" pitchFamily="18" charset="0"/>
                </a:defRPr>
              </a:lvl2pPr>
              <a:lvl3pPr marL="1143000" indent="-228600">
                <a:defRPr sz="2400">
                  <a:solidFill>
                    <a:schemeClr val="tx1"/>
                  </a:solidFill>
                  <a:latin typeface="Times" pitchFamily="18" charset="0"/>
                </a:defRPr>
              </a:lvl3pPr>
              <a:lvl4pPr marL="1600200" indent="-228600">
                <a:defRPr sz="2400">
                  <a:solidFill>
                    <a:schemeClr val="tx1"/>
                  </a:solidFill>
                  <a:latin typeface="Times" pitchFamily="18" charset="0"/>
                </a:defRPr>
              </a:lvl4pPr>
              <a:lvl5pPr marL="2057400" indent="-228600">
                <a:defRPr sz="2400">
                  <a:solidFill>
                    <a:schemeClr val="tx1"/>
                  </a:solidFill>
                  <a:latin typeface="Times" pitchFamily="18" charset="0"/>
                </a:defRPr>
              </a:lvl5pPr>
              <a:lvl6pPr marL="2514600" indent="-228600" eaLnBrk="0" fontAlgn="base" hangingPunct="0">
                <a:spcBef>
                  <a:spcPct val="0"/>
                </a:spcBef>
                <a:spcAft>
                  <a:spcPct val="0"/>
                </a:spcAft>
                <a:defRPr sz="2400">
                  <a:solidFill>
                    <a:schemeClr val="tx1"/>
                  </a:solidFill>
                  <a:latin typeface="Times" pitchFamily="18" charset="0"/>
                </a:defRPr>
              </a:lvl6pPr>
              <a:lvl7pPr marL="2971800" indent="-228600" eaLnBrk="0" fontAlgn="base" hangingPunct="0">
                <a:spcBef>
                  <a:spcPct val="0"/>
                </a:spcBef>
                <a:spcAft>
                  <a:spcPct val="0"/>
                </a:spcAft>
                <a:defRPr sz="2400">
                  <a:solidFill>
                    <a:schemeClr val="tx1"/>
                  </a:solidFill>
                  <a:latin typeface="Times" pitchFamily="18" charset="0"/>
                </a:defRPr>
              </a:lvl7pPr>
              <a:lvl8pPr marL="3429000" indent="-228600" eaLnBrk="0" fontAlgn="base" hangingPunct="0">
                <a:spcBef>
                  <a:spcPct val="0"/>
                </a:spcBef>
                <a:spcAft>
                  <a:spcPct val="0"/>
                </a:spcAft>
                <a:defRPr sz="2400">
                  <a:solidFill>
                    <a:schemeClr val="tx1"/>
                  </a:solidFill>
                  <a:latin typeface="Times" pitchFamily="18" charset="0"/>
                </a:defRPr>
              </a:lvl8pPr>
              <a:lvl9pPr marL="3886200" indent="-228600" eaLnBrk="0" fontAlgn="base" hangingPunct="0">
                <a:spcBef>
                  <a:spcPct val="0"/>
                </a:spcBef>
                <a:spcAft>
                  <a:spcPct val="0"/>
                </a:spcAft>
                <a:defRPr sz="2400">
                  <a:solidFill>
                    <a:schemeClr val="tx1"/>
                  </a:solidFill>
                  <a:latin typeface="Times" pitchFamily="18" charset="0"/>
                </a:defRPr>
              </a:lvl9pPr>
            </a:lstStyle>
            <a:p>
              <a:r>
                <a:rPr lang="en-US" sz="1000" dirty="0">
                  <a:solidFill>
                    <a:schemeClr val="bg1"/>
                  </a:solidFill>
                  <a:effectLst>
                    <a:outerShdw blurRad="38100" dist="38100" dir="2700000" algn="tl">
                      <a:srgbClr val="000000">
                        <a:alpha val="43137"/>
                      </a:srgbClr>
                    </a:outerShdw>
                  </a:effectLst>
                  <a:latin typeface="+mn-lt"/>
                </a:rPr>
                <a:t>Viewing geometry</a:t>
              </a:r>
            </a:p>
          </p:txBody>
        </p:sp>
        <p:grpSp>
          <p:nvGrpSpPr>
            <p:cNvPr id="77" name="Group 37"/>
            <p:cNvGrpSpPr>
              <a:grpSpLocks/>
            </p:cNvGrpSpPr>
            <p:nvPr/>
          </p:nvGrpSpPr>
          <p:grpSpPr bwMode="auto">
            <a:xfrm>
              <a:off x="5702766" y="1012113"/>
              <a:ext cx="671875" cy="1109980"/>
              <a:chOff x="5082341" y="321978"/>
              <a:chExt cx="3868777" cy="6276921"/>
            </a:xfrm>
          </p:grpSpPr>
          <p:pic>
            <p:nvPicPr>
              <p:cNvPr id="78" name="Picture 65" descr="Mt_San_Antoiio_PIA03332"/>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5082341" y="3113730"/>
                <a:ext cx="3868777" cy="34851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9" name="Picture 38" descr="C:\Users\dcrisp\Documents\dcrisp\images\Hendrina_power_station.jp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6239249" y="5410200"/>
                <a:ext cx="1227700" cy="8801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0" name="Picture 66" descr="Mt_San_Antoiio_PIA03332"/>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082341" y="321978"/>
                <a:ext cx="3868777" cy="28198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1" name="Picture 72"/>
              <p:cNvPicPr>
                <a:picLocks noChangeAspect="1" noChangeArrowheads="1"/>
              </p:cNvPicPr>
              <p:nvPr/>
            </p:nvPicPr>
            <p:blipFill>
              <a:blip r:embed="rId9"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rot="901954">
                <a:off x="6905271" y="813658"/>
                <a:ext cx="1801085" cy="5105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2" name="Freeform 81"/>
              <p:cNvSpPr/>
              <p:nvPr/>
            </p:nvSpPr>
            <p:spPr>
              <a:xfrm>
                <a:off x="6460362" y="664531"/>
                <a:ext cx="1387848" cy="5582166"/>
              </a:xfrm>
              <a:custGeom>
                <a:avLst/>
                <a:gdLst>
                  <a:gd name="connsiteX0" fmla="*/ 0 w 537472"/>
                  <a:gd name="connsiteY0" fmla="*/ 34901 h 2184788"/>
                  <a:gd name="connsiteX1" fmla="*/ 34901 w 537472"/>
                  <a:gd name="connsiteY1" fmla="*/ 2184788 h 2184788"/>
                  <a:gd name="connsiteX2" fmla="*/ 537472 w 537472"/>
                  <a:gd name="connsiteY2" fmla="*/ 2177808 h 2184788"/>
                  <a:gd name="connsiteX3" fmla="*/ 132623 w 537472"/>
                  <a:gd name="connsiteY3" fmla="*/ 0 h 2184788"/>
                  <a:gd name="connsiteX4" fmla="*/ 0 w 537472"/>
                  <a:gd name="connsiteY4" fmla="*/ 34901 h 2184788"/>
                  <a:gd name="connsiteX0" fmla="*/ 0 w 537472"/>
                  <a:gd name="connsiteY0" fmla="*/ 34901 h 2177808"/>
                  <a:gd name="connsiteX1" fmla="*/ 300728 w 537472"/>
                  <a:gd name="connsiteY1" fmla="*/ 1936411 h 2177808"/>
                  <a:gd name="connsiteX2" fmla="*/ 537472 w 537472"/>
                  <a:gd name="connsiteY2" fmla="*/ 2177808 h 2177808"/>
                  <a:gd name="connsiteX3" fmla="*/ 132623 w 537472"/>
                  <a:gd name="connsiteY3" fmla="*/ 0 h 2177808"/>
                  <a:gd name="connsiteX4" fmla="*/ 0 w 537472"/>
                  <a:gd name="connsiteY4" fmla="*/ 34901 h 2177808"/>
                  <a:gd name="connsiteX0" fmla="*/ 0 w 529328"/>
                  <a:gd name="connsiteY0" fmla="*/ 34901 h 1936411"/>
                  <a:gd name="connsiteX1" fmla="*/ 300728 w 529328"/>
                  <a:gd name="connsiteY1" fmla="*/ 1936411 h 1936411"/>
                  <a:gd name="connsiteX2" fmla="*/ 529328 w 529328"/>
                  <a:gd name="connsiteY2" fmla="*/ 1936411 h 1936411"/>
                  <a:gd name="connsiteX3" fmla="*/ 132623 w 529328"/>
                  <a:gd name="connsiteY3" fmla="*/ 0 h 1936411"/>
                  <a:gd name="connsiteX4" fmla="*/ 0 w 529328"/>
                  <a:gd name="connsiteY4" fmla="*/ 34901 h 1936411"/>
                  <a:gd name="connsiteX0" fmla="*/ 0 w 529328"/>
                  <a:gd name="connsiteY0" fmla="*/ 34901 h 2012612"/>
                  <a:gd name="connsiteX1" fmla="*/ 300728 w 529328"/>
                  <a:gd name="connsiteY1" fmla="*/ 2012612 h 2012612"/>
                  <a:gd name="connsiteX2" fmla="*/ 529328 w 529328"/>
                  <a:gd name="connsiteY2" fmla="*/ 1936411 h 2012612"/>
                  <a:gd name="connsiteX3" fmla="*/ 132623 w 529328"/>
                  <a:gd name="connsiteY3" fmla="*/ 0 h 2012612"/>
                  <a:gd name="connsiteX4" fmla="*/ 0 w 529328"/>
                  <a:gd name="connsiteY4" fmla="*/ 34901 h 2012612"/>
                  <a:gd name="connsiteX0" fmla="*/ 0 w 533400"/>
                  <a:gd name="connsiteY0" fmla="*/ 0 h 2133601"/>
                  <a:gd name="connsiteX1" fmla="*/ 304800 w 533400"/>
                  <a:gd name="connsiteY1" fmla="*/ 2133601 h 2133601"/>
                  <a:gd name="connsiteX2" fmla="*/ 533400 w 533400"/>
                  <a:gd name="connsiteY2" fmla="*/ 2057400 h 2133601"/>
                  <a:gd name="connsiteX3" fmla="*/ 136695 w 533400"/>
                  <a:gd name="connsiteY3" fmla="*/ 120989 h 2133601"/>
                  <a:gd name="connsiteX4" fmla="*/ 0 w 533400"/>
                  <a:gd name="connsiteY4" fmla="*/ 0 h 2133601"/>
                  <a:gd name="connsiteX0" fmla="*/ 0 w 533400"/>
                  <a:gd name="connsiteY0" fmla="*/ 76199 h 2209800"/>
                  <a:gd name="connsiteX1" fmla="*/ 304800 w 533400"/>
                  <a:gd name="connsiteY1" fmla="*/ 2209800 h 2209800"/>
                  <a:gd name="connsiteX2" fmla="*/ 533400 w 533400"/>
                  <a:gd name="connsiteY2" fmla="*/ 2133599 h 2209800"/>
                  <a:gd name="connsiteX3" fmla="*/ 0 w 533400"/>
                  <a:gd name="connsiteY3" fmla="*/ 0 h 2209800"/>
                  <a:gd name="connsiteX4" fmla="*/ 0 w 533400"/>
                  <a:gd name="connsiteY4" fmla="*/ 76199 h 2209800"/>
                  <a:gd name="connsiteX0" fmla="*/ 0 w 533400"/>
                  <a:gd name="connsiteY0" fmla="*/ 76199 h 2209800"/>
                  <a:gd name="connsiteX1" fmla="*/ 304800 w 533400"/>
                  <a:gd name="connsiteY1" fmla="*/ 2209800 h 2209800"/>
                  <a:gd name="connsiteX2" fmla="*/ 533400 w 533400"/>
                  <a:gd name="connsiteY2" fmla="*/ 2057400 h 2209800"/>
                  <a:gd name="connsiteX3" fmla="*/ 0 w 533400"/>
                  <a:gd name="connsiteY3" fmla="*/ 0 h 2209800"/>
                  <a:gd name="connsiteX4" fmla="*/ 0 w 533400"/>
                  <a:gd name="connsiteY4" fmla="*/ 76199 h 2209800"/>
                  <a:gd name="connsiteX0" fmla="*/ 0 w 533400"/>
                  <a:gd name="connsiteY0" fmla="*/ 76199 h 2286000"/>
                  <a:gd name="connsiteX1" fmla="*/ 381000 w 533400"/>
                  <a:gd name="connsiteY1" fmla="*/ 2286000 h 2286000"/>
                  <a:gd name="connsiteX2" fmla="*/ 533400 w 533400"/>
                  <a:gd name="connsiteY2" fmla="*/ 2057400 h 2286000"/>
                  <a:gd name="connsiteX3" fmla="*/ 0 w 533400"/>
                  <a:gd name="connsiteY3" fmla="*/ 0 h 2286000"/>
                  <a:gd name="connsiteX4" fmla="*/ 0 w 533400"/>
                  <a:gd name="connsiteY4" fmla="*/ 76199 h 2286000"/>
                  <a:gd name="connsiteX0" fmla="*/ 0 w 533400"/>
                  <a:gd name="connsiteY0" fmla="*/ 76199 h 2209800"/>
                  <a:gd name="connsiteX1" fmla="*/ 381000 w 533400"/>
                  <a:gd name="connsiteY1" fmla="*/ 2209800 h 2209800"/>
                  <a:gd name="connsiteX2" fmla="*/ 533400 w 533400"/>
                  <a:gd name="connsiteY2" fmla="*/ 2057400 h 2209800"/>
                  <a:gd name="connsiteX3" fmla="*/ 0 w 533400"/>
                  <a:gd name="connsiteY3" fmla="*/ 0 h 2209800"/>
                  <a:gd name="connsiteX4" fmla="*/ 0 w 533400"/>
                  <a:gd name="connsiteY4" fmla="*/ 76199 h 2209800"/>
                  <a:gd name="connsiteX0" fmla="*/ 0 w 533400"/>
                  <a:gd name="connsiteY0" fmla="*/ 76199 h 2209800"/>
                  <a:gd name="connsiteX1" fmla="*/ 381000 w 533400"/>
                  <a:gd name="connsiteY1" fmla="*/ 2209800 h 2209800"/>
                  <a:gd name="connsiteX2" fmla="*/ 533400 w 533400"/>
                  <a:gd name="connsiteY2" fmla="*/ 2133600 h 2209800"/>
                  <a:gd name="connsiteX3" fmla="*/ 0 w 533400"/>
                  <a:gd name="connsiteY3" fmla="*/ 0 h 2209800"/>
                  <a:gd name="connsiteX4" fmla="*/ 0 w 533400"/>
                  <a:gd name="connsiteY4" fmla="*/ 76199 h 2209800"/>
                  <a:gd name="connsiteX0" fmla="*/ 0 w 539010"/>
                  <a:gd name="connsiteY0" fmla="*/ 76199 h 2209800"/>
                  <a:gd name="connsiteX1" fmla="*/ 381000 w 539010"/>
                  <a:gd name="connsiteY1" fmla="*/ 2209800 h 2209800"/>
                  <a:gd name="connsiteX2" fmla="*/ 539010 w 539010"/>
                  <a:gd name="connsiteY2" fmla="*/ 2057400 h 2209800"/>
                  <a:gd name="connsiteX3" fmla="*/ 0 w 539010"/>
                  <a:gd name="connsiteY3" fmla="*/ 0 h 2209800"/>
                  <a:gd name="connsiteX4" fmla="*/ 0 w 539010"/>
                  <a:gd name="connsiteY4" fmla="*/ 76199 h 2209800"/>
                  <a:gd name="connsiteX0" fmla="*/ 0 w 539010"/>
                  <a:gd name="connsiteY0" fmla="*/ 76199 h 2209800"/>
                  <a:gd name="connsiteX1" fmla="*/ 381000 w 539010"/>
                  <a:gd name="connsiteY1" fmla="*/ 2209800 h 2209800"/>
                  <a:gd name="connsiteX2" fmla="*/ 539010 w 539010"/>
                  <a:gd name="connsiteY2" fmla="*/ 2057400 h 2209800"/>
                  <a:gd name="connsiteX3" fmla="*/ 0 w 539010"/>
                  <a:gd name="connsiteY3" fmla="*/ 0 h 2209800"/>
                  <a:gd name="connsiteX4" fmla="*/ 0 w 539010"/>
                  <a:gd name="connsiteY4" fmla="*/ 76199 h 2209800"/>
                  <a:gd name="connsiteX0" fmla="*/ 0 w 539010"/>
                  <a:gd name="connsiteY0" fmla="*/ 76199 h 2209800"/>
                  <a:gd name="connsiteX1" fmla="*/ 381000 w 539010"/>
                  <a:gd name="connsiteY1" fmla="*/ 2209800 h 2209800"/>
                  <a:gd name="connsiteX2" fmla="*/ 539010 w 539010"/>
                  <a:gd name="connsiteY2" fmla="*/ 2133600 h 2209800"/>
                  <a:gd name="connsiteX3" fmla="*/ 0 w 539010"/>
                  <a:gd name="connsiteY3" fmla="*/ 0 h 2209800"/>
                  <a:gd name="connsiteX4" fmla="*/ 0 w 539010"/>
                  <a:gd name="connsiteY4" fmla="*/ 76199 h 2209800"/>
                  <a:gd name="connsiteX0" fmla="*/ 0 w 539010"/>
                  <a:gd name="connsiteY0" fmla="*/ 76199 h 2209800"/>
                  <a:gd name="connsiteX1" fmla="*/ 381000 w 539010"/>
                  <a:gd name="connsiteY1" fmla="*/ 2209800 h 2209800"/>
                  <a:gd name="connsiteX2" fmla="*/ 539010 w 539010"/>
                  <a:gd name="connsiteY2" fmla="*/ 2133600 h 2209800"/>
                  <a:gd name="connsiteX3" fmla="*/ 0 w 539010"/>
                  <a:gd name="connsiteY3" fmla="*/ 0 h 2209800"/>
                  <a:gd name="connsiteX4" fmla="*/ 0 w 539010"/>
                  <a:gd name="connsiteY4" fmla="*/ 76199 h 2209800"/>
                  <a:gd name="connsiteX0" fmla="*/ 0 w 532957"/>
                  <a:gd name="connsiteY0" fmla="*/ 76199 h 2209800"/>
                  <a:gd name="connsiteX1" fmla="*/ 381000 w 532957"/>
                  <a:gd name="connsiteY1" fmla="*/ 2209800 h 2209800"/>
                  <a:gd name="connsiteX2" fmla="*/ 532957 w 532957"/>
                  <a:gd name="connsiteY2" fmla="*/ 2070587 h 2209800"/>
                  <a:gd name="connsiteX3" fmla="*/ 0 w 532957"/>
                  <a:gd name="connsiteY3" fmla="*/ 0 h 2209800"/>
                  <a:gd name="connsiteX4" fmla="*/ 0 w 532957"/>
                  <a:gd name="connsiteY4" fmla="*/ 76199 h 2209800"/>
                  <a:gd name="connsiteX0" fmla="*/ 0 w 532957"/>
                  <a:gd name="connsiteY0" fmla="*/ 76199 h 2209800"/>
                  <a:gd name="connsiteX1" fmla="*/ 381000 w 532957"/>
                  <a:gd name="connsiteY1" fmla="*/ 2209800 h 2209800"/>
                  <a:gd name="connsiteX2" fmla="*/ 532957 w 532957"/>
                  <a:gd name="connsiteY2" fmla="*/ 2070587 h 2209800"/>
                  <a:gd name="connsiteX3" fmla="*/ 0 w 532957"/>
                  <a:gd name="connsiteY3" fmla="*/ 0 h 2209800"/>
                  <a:gd name="connsiteX4" fmla="*/ 0 w 532957"/>
                  <a:gd name="connsiteY4" fmla="*/ 76199 h 2209800"/>
                  <a:gd name="connsiteX0" fmla="*/ 0 w 532957"/>
                  <a:gd name="connsiteY0" fmla="*/ 76199 h 2216685"/>
                  <a:gd name="connsiteX1" fmla="*/ 386860 w 532957"/>
                  <a:gd name="connsiteY1" fmla="*/ 2216685 h 2216685"/>
                  <a:gd name="connsiteX2" fmla="*/ 532957 w 532957"/>
                  <a:gd name="connsiteY2" fmla="*/ 2070587 h 2216685"/>
                  <a:gd name="connsiteX3" fmla="*/ 0 w 532957"/>
                  <a:gd name="connsiteY3" fmla="*/ 0 h 2216685"/>
                  <a:gd name="connsiteX4" fmla="*/ 0 w 532957"/>
                  <a:gd name="connsiteY4" fmla="*/ 76199 h 2216685"/>
                  <a:gd name="connsiteX0" fmla="*/ 0 w 532957"/>
                  <a:gd name="connsiteY0" fmla="*/ 0 h 2140486"/>
                  <a:gd name="connsiteX1" fmla="*/ 386860 w 532957"/>
                  <a:gd name="connsiteY1" fmla="*/ 2140486 h 2140486"/>
                  <a:gd name="connsiteX2" fmla="*/ 532957 w 532957"/>
                  <a:gd name="connsiteY2" fmla="*/ 1994388 h 2140486"/>
                  <a:gd name="connsiteX3" fmla="*/ 7005 w 532957"/>
                  <a:gd name="connsiteY3" fmla="*/ 7456 h 2140486"/>
                  <a:gd name="connsiteX4" fmla="*/ 0 w 532957"/>
                  <a:gd name="connsiteY4" fmla="*/ 0 h 21404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32957" h="2140486">
                    <a:moveTo>
                      <a:pt x="0" y="0"/>
                    </a:moveTo>
                    <a:lnTo>
                      <a:pt x="386860" y="2140486"/>
                    </a:lnTo>
                    <a:lnTo>
                      <a:pt x="532957" y="1994388"/>
                    </a:lnTo>
                    <a:lnTo>
                      <a:pt x="7005" y="7456"/>
                    </a:lnTo>
                    <a:lnTo>
                      <a:pt x="0" y="0"/>
                    </a:lnTo>
                    <a:close/>
                  </a:path>
                </a:pathLst>
              </a:custGeom>
              <a:solidFill>
                <a:srgbClr val="FFFF00">
                  <a:alpha val="30000"/>
                </a:srgbClr>
              </a:solidFill>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83" name="Freeform 82"/>
              <p:cNvSpPr/>
              <p:nvPr/>
            </p:nvSpPr>
            <p:spPr>
              <a:xfrm>
                <a:off x="7467472" y="1219370"/>
                <a:ext cx="380738" cy="5027326"/>
              </a:xfrm>
              <a:custGeom>
                <a:avLst/>
                <a:gdLst>
                  <a:gd name="connsiteX0" fmla="*/ 0 w 537472"/>
                  <a:gd name="connsiteY0" fmla="*/ 34901 h 2184788"/>
                  <a:gd name="connsiteX1" fmla="*/ 34901 w 537472"/>
                  <a:gd name="connsiteY1" fmla="*/ 2184788 h 2184788"/>
                  <a:gd name="connsiteX2" fmla="*/ 537472 w 537472"/>
                  <a:gd name="connsiteY2" fmla="*/ 2177808 h 2184788"/>
                  <a:gd name="connsiteX3" fmla="*/ 132623 w 537472"/>
                  <a:gd name="connsiteY3" fmla="*/ 0 h 2184788"/>
                  <a:gd name="connsiteX4" fmla="*/ 0 w 537472"/>
                  <a:gd name="connsiteY4" fmla="*/ 34901 h 2184788"/>
                  <a:gd name="connsiteX0" fmla="*/ 0 w 537472"/>
                  <a:gd name="connsiteY0" fmla="*/ 34901 h 2177808"/>
                  <a:gd name="connsiteX1" fmla="*/ 300728 w 537472"/>
                  <a:gd name="connsiteY1" fmla="*/ 1936411 h 2177808"/>
                  <a:gd name="connsiteX2" fmla="*/ 537472 w 537472"/>
                  <a:gd name="connsiteY2" fmla="*/ 2177808 h 2177808"/>
                  <a:gd name="connsiteX3" fmla="*/ 132623 w 537472"/>
                  <a:gd name="connsiteY3" fmla="*/ 0 h 2177808"/>
                  <a:gd name="connsiteX4" fmla="*/ 0 w 537472"/>
                  <a:gd name="connsiteY4" fmla="*/ 34901 h 2177808"/>
                  <a:gd name="connsiteX0" fmla="*/ 0 w 529328"/>
                  <a:gd name="connsiteY0" fmla="*/ 34901 h 1936411"/>
                  <a:gd name="connsiteX1" fmla="*/ 300728 w 529328"/>
                  <a:gd name="connsiteY1" fmla="*/ 1936411 h 1936411"/>
                  <a:gd name="connsiteX2" fmla="*/ 529328 w 529328"/>
                  <a:gd name="connsiteY2" fmla="*/ 1936411 h 1936411"/>
                  <a:gd name="connsiteX3" fmla="*/ 132623 w 529328"/>
                  <a:gd name="connsiteY3" fmla="*/ 0 h 1936411"/>
                  <a:gd name="connsiteX4" fmla="*/ 0 w 529328"/>
                  <a:gd name="connsiteY4" fmla="*/ 34901 h 1936411"/>
                  <a:gd name="connsiteX0" fmla="*/ 0 w 529328"/>
                  <a:gd name="connsiteY0" fmla="*/ 34901 h 2012612"/>
                  <a:gd name="connsiteX1" fmla="*/ 300728 w 529328"/>
                  <a:gd name="connsiteY1" fmla="*/ 2012612 h 2012612"/>
                  <a:gd name="connsiteX2" fmla="*/ 529328 w 529328"/>
                  <a:gd name="connsiteY2" fmla="*/ 1936411 h 2012612"/>
                  <a:gd name="connsiteX3" fmla="*/ 132623 w 529328"/>
                  <a:gd name="connsiteY3" fmla="*/ 0 h 2012612"/>
                  <a:gd name="connsiteX4" fmla="*/ 0 w 529328"/>
                  <a:gd name="connsiteY4" fmla="*/ 34901 h 2012612"/>
                  <a:gd name="connsiteX0" fmla="*/ 0 w 533400"/>
                  <a:gd name="connsiteY0" fmla="*/ 0 h 2133601"/>
                  <a:gd name="connsiteX1" fmla="*/ 304800 w 533400"/>
                  <a:gd name="connsiteY1" fmla="*/ 2133601 h 2133601"/>
                  <a:gd name="connsiteX2" fmla="*/ 533400 w 533400"/>
                  <a:gd name="connsiteY2" fmla="*/ 2057400 h 2133601"/>
                  <a:gd name="connsiteX3" fmla="*/ 136695 w 533400"/>
                  <a:gd name="connsiteY3" fmla="*/ 120989 h 2133601"/>
                  <a:gd name="connsiteX4" fmla="*/ 0 w 533400"/>
                  <a:gd name="connsiteY4" fmla="*/ 0 h 2133601"/>
                  <a:gd name="connsiteX0" fmla="*/ 0 w 533400"/>
                  <a:gd name="connsiteY0" fmla="*/ 76199 h 2209800"/>
                  <a:gd name="connsiteX1" fmla="*/ 304800 w 533400"/>
                  <a:gd name="connsiteY1" fmla="*/ 2209800 h 2209800"/>
                  <a:gd name="connsiteX2" fmla="*/ 533400 w 533400"/>
                  <a:gd name="connsiteY2" fmla="*/ 2133599 h 2209800"/>
                  <a:gd name="connsiteX3" fmla="*/ 0 w 533400"/>
                  <a:gd name="connsiteY3" fmla="*/ 0 h 2209800"/>
                  <a:gd name="connsiteX4" fmla="*/ 0 w 533400"/>
                  <a:gd name="connsiteY4" fmla="*/ 76199 h 2209800"/>
                  <a:gd name="connsiteX0" fmla="*/ 0 w 533400"/>
                  <a:gd name="connsiteY0" fmla="*/ 76199 h 2209800"/>
                  <a:gd name="connsiteX1" fmla="*/ 304800 w 533400"/>
                  <a:gd name="connsiteY1" fmla="*/ 2209800 h 2209800"/>
                  <a:gd name="connsiteX2" fmla="*/ 533400 w 533400"/>
                  <a:gd name="connsiteY2" fmla="*/ 2057400 h 2209800"/>
                  <a:gd name="connsiteX3" fmla="*/ 0 w 533400"/>
                  <a:gd name="connsiteY3" fmla="*/ 0 h 2209800"/>
                  <a:gd name="connsiteX4" fmla="*/ 0 w 533400"/>
                  <a:gd name="connsiteY4" fmla="*/ 76199 h 2209800"/>
                  <a:gd name="connsiteX0" fmla="*/ 0 w 533400"/>
                  <a:gd name="connsiteY0" fmla="*/ 76199 h 2286000"/>
                  <a:gd name="connsiteX1" fmla="*/ 381000 w 533400"/>
                  <a:gd name="connsiteY1" fmla="*/ 2286000 h 2286000"/>
                  <a:gd name="connsiteX2" fmla="*/ 533400 w 533400"/>
                  <a:gd name="connsiteY2" fmla="*/ 2057400 h 2286000"/>
                  <a:gd name="connsiteX3" fmla="*/ 0 w 533400"/>
                  <a:gd name="connsiteY3" fmla="*/ 0 h 2286000"/>
                  <a:gd name="connsiteX4" fmla="*/ 0 w 533400"/>
                  <a:gd name="connsiteY4" fmla="*/ 76199 h 2286000"/>
                  <a:gd name="connsiteX0" fmla="*/ 0 w 533400"/>
                  <a:gd name="connsiteY0" fmla="*/ 76199 h 2209800"/>
                  <a:gd name="connsiteX1" fmla="*/ 381000 w 533400"/>
                  <a:gd name="connsiteY1" fmla="*/ 2209800 h 2209800"/>
                  <a:gd name="connsiteX2" fmla="*/ 533400 w 533400"/>
                  <a:gd name="connsiteY2" fmla="*/ 2057400 h 2209800"/>
                  <a:gd name="connsiteX3" fmla="*/ 0 w 533400"/>
                  <a:gd name="connsiteY3" fmla="*/ 0 h 2209800"/>
                  <a:gd name="connsiteX4" fmla="*/ 0 w 533400"/>
                  <a:gd name="connsiteY4" fmla="*/ 76199 h 2209800"/>
                  <a:gd name="connsiteX0" fmla="*/ 0 w 533400"/>
                  <a:gd name="connsiteY0" fmla="*/ 76199 h 2209800"/>
                  <a:gd name="connsiteX1" fmla="*/ 381000 w 533400"/>
                  <a:gd name="connsiteY1" fmla="*/ 2209800 h 2209800"/>
                  <a:gd name="connsiteX2" fmla="*/ 533400 w 533400"/>
                  <a:gd name="connsiteY2" fmla="*/ 2133600 h 2209800"/>
                  <a:gd name="connsiteX3" fmla="*/ 0 w 533400"/>
                  <a:gd name="connsiteY3" fmla="*/ 0 h 2209800"/>
                  <a:gd name="connsiteX4" fmla="*/ 0 w 533400"/>
                  <a:gd name="connsiteY4" fmla="*/ 76199 h 2209800"/>
                  <a:gd name="connsiteX0" fmla="*/ 0 w 539010"/>
                  <a:gd name="connsiteY0" fmla="*/ 76199 h 2209800"/>
                  <a:gd name="connsiteX1" fmla="*/ 381000 w 539010"/>
                  <a:gd name="connsiteY1" fmla="*/ 2209800 h 2209800"/>
                  <a:gd name="connsiteX2" fmla="*/ 539010 w 539010"/>
                  <a:gd name="connsiteY2" fmla="*/ 2057400 h 2209800"/>
                  <a:gd name="connsiteX3" fmla="*/ 0 w 539010"/>
                  <a:gd name="connsiteY3" fmla="*/ 0 h 2209800"/>
                  <a:gd name="connsiteX4" fmla="*/ 0 w 539010"/>
                  <a:gd name="connsiteY4" fmla="*/ 76199 h 2209800"/>
                  <a:gd name="connsiteX0" fmla="*/ 0 w 539010"/>
                  <a:gd name="connsiteY0" fmla="*/ 76199 h 2209800"/>
                  <a:gd name="connsiteX1" fmla="*/ 381000 w 539010"/>
                  <a:gd name="connsiteY1" fmla="*/ 2209800 h 2209800"/>
                  <a:gd name="connsiteX2" fmla="*/ 539010 w 539010"/>
                  <a:gd name="connsiteY2" fmla="*/ 2057400 h 2209800"/>
                  <a:gd name="connsiteX3" fmla="*/ 0 w 539010"/>
                  <a:gd name="connsiteY3" fmla="*/ 0 h 2209800"/>
                  <a:gd name="connsiteX4" fmla="*/ 0 w 539010"/>
                  <a:gd name="connsiteY4" fmla="*/ 76199 h 2209800"/>
                  <a:gd name="connsiteX0" fmla="*/ 0 w 539010"/>
                  <a:gd name="connsiteY0" fmla="*/ 76199 h 2209800"/>
                  <a:gd name="connsiteX1" fmla="*/ 381000 w 539010"/>
                  <a:gd name="connsiteY1" fmla="*/ 2209800 h 2209800"/>
                  <a:gd name="connsiteX2" fmla="*/ 539010 w 539010"/>
                  <a:gd name="connsiteY2" fmla="*/ 2133600 h 2209800"/>
                  <a:gd name="connsiteX3" fmla="*/ 0 w 539010"/>
                  <a:gd name="connsiteY3" fmla="*/ 0 h 2209800"/>
                  <a:gd name="connsiteX4" fmla="*/ 0 w 539010"/>
                  <a:gd name="connsiteY4" fmla="*/ 76199 h 2209800"/>
                  <a:gd name="connsiteX0" fmla="*/ 0 w 539010"/>
                  <a:gd name="connsiteY0" fmla="*/ 76199 h 2209800"/>
                  <a:gd name="connsiteX1" fmla="*/ 381000 w 539010"/>
                  <a:gd name="connsiteY1" fmla="*/ 2209800 h 2209800"/>
                  <a:gd name="connsiteX2" fmla="*/ 539010 w 539010"/>
                  <a:gd name="connsiteY2" fmla="*/ 2133600 h 2209800"/>
                  <a:gd name="connsiteX3" fmla="*/ 0 w 539010"/>
                  <a:gd name="connsiteY3" fmla="*/ 0 h 2209800"/>
                  <a:gd name="connsiteX4" fmla="*/ 0 w 539010"/>
                  <a:gd name="connsiteY4" fmla="*/ 76199 h 2209800"/>
                  <a:gd name="connsiteX0" fmla="*/ 0 w 532957"/>
                  <a:gd name="connsiteY0" fmla="*/ 76199 h 2209800"/>
                  <a:gd name="connsiteX1" fmla="*/ 381000 w 532957"/>
                  <a:gd name="connsiteY1" fmla="*/ 2209800 h 2209800"/>
                  <a:gd name="connsiteX2" fmla="*/ 532957 w 532957"/>
                  <a:gd name="connsiteY2" fmla="*/ 2070587 h 2209800"/>
                  <a:gd name="connsiteX3" fmla="*/ 0 w 532957"/>
                  <a:gd name="connsiteY3" fmla="*/ 0 h 2209800"/>
                  <a:gd name="connsiteX4" fmla="*/ 0 w 532957"/>
                  <a:gd name="connsiteY4" fmla="*/ 76199 h 2209800"/>
                  <a:gd name="connsiteX0" fmla="*/ 0 w 532957"/>
                  <a:gd name="connsiteY0" fmla="*/ 76199 h 2209800"/>
                  <a:gd name="connsiteX1" fmla="*/ 381000 w 532957"/>
                  <a:gd name="connsiteY1" fmla="*/ 2209800 h 2209800"/>
                  <a:gd name="connsiteX2" fmla="*/ 532957 w 532957"/>
                  <a:gd name="connsiteY2" fmla="*/ 2070587 h 2209800"/>
                  <a:gd name="connsiteX3" fmla="*/ 0 w 532957"/>
                  <a:gd name="connsiteY3" fmla="*/ 0 h 2209800"/>
                  <a:gd name="connsiteX4" fmla="*/ 0 w 532957"/>
                  <a:gd name="connsiteY4" fmla="*/ 76199 h 2209800"/>
                  <a:gd name="connsiteX0" fmla="*/ 0 w 532957"/>
                  <a:gd name="connsiteY0" fmla="*/ 76199 h 2216685"/>
                  <a:gd name="connsiteX1" fmla="*/ 386860 w 532957"/>
                  <a:gd name="connsiteY1" fmla="*/ 2216685 h 2216685"/>
                  <a:gd name="connsiteX2" fmla="*/ 532957 w 532957"/>
                  <a:gd name="connsiteY2" fmla="*/ 2070587 h 2216685"/>
                  <a:gd name="connsiteX3" fmla="*/ 0 w 532957"/>
                  <a:gd name="connsiteY3" fmla="*/ 0 h 2216685"/>
                  <a:gd name="connsiteX4" fmla="*/ 0 w 532957"/>
                  <a:gd name="connsiteY4" fmla="*/ 76199 h 2216685"/>
                  <a:gd name="connsiteX0" fmla="*/ 0 w 532957"/>
                  <a:gd name="connsiteY0" fmla="*/ 0 h 2140486"/>
                  <a:gd name="connsiteX1" fmla="*/ 386860 w 532957"/>
                  <a:gd name="connsiteY1" fmla="*/ 2140486 h 2140486"/>
                  <a:gd name="connsiteX2" fmla="*/ 532957 w 532957"/>
                  <a:gd name="connsiteY2" fmla="*/ 1994388 h 2140486"/>
                  <a:gd name="connsiteX3" fmla="*/ 416079 w 532957"/>
                  <a:gd name="connsiteY3" fmla="*/ 211993 h 2140486"/>
                  <a:gd name="connsiteX4" fmla="*/ 0 w 532957"/>
                  <a:gd name="connsiteY4" fmla="*/ 0 h 2140486"/>
                  <a:gd name="connsiteX0" fmla="*/ 0 w 146097"/>
                  <a:gd name="connsiteY0" fmla="*/ 0 h 1928493"/>
                  <a:gd name="connsiteX1" fmla="*/ 0 w 146097"/>
                  <a:gd name="connsiteY1" fmla="*/ 1928493 h 1928493"/>
                  <a:gd name="connsiteX2" fmla="*/ 146097 w 146097"/>
                  <a:gd name="connsiteY2" fmla="*/ 1782395 h 1928493"/>
                  <a:gd name="connsiteX3" fmla="*/ 29219 w 146097"/>
                  <a:gd name="connsiteY3" fmla="*/ 0 h 1928493"/>
                  <a:gd name="connsiteX4" fmla="*/ 0 w 146097"/>
                  <a:gd name="connsiteY4" fmla="*/ 0 h 1928493"/>
                  <a:gd name="connsiteX0" fmla="*/ 0 w 146097"/>
                  <a:gd name="connsiteY0" fmla="*/ 0 h 1928493"/>
                  <a:gd name="connsiteX1" fmla="*/ 0 w 146097"/>
                  <a:gd name="connsiteY1" fmla="*/ 1928493 h 1928493"/>
                  <a:gd name="connsiteX2" fmla="*/ 146097 w 146097"/>
                  <a:gd name="connsiteY2" fmla="*/ 1782395 h 1928493"/>
                  <a:gd name="connsiteX3" fmla="*/ 87659 w 146097"/>
                  <a:gd name="connsiteY3" fmla="*/ 0 h 1928493"/>
                  <a:gd name="connsiteX4" fmla="*/ 0 w 146097"/>
                  <a:gd name="connsiteY4" fmla="*/ 0 h 1928493"/>
                  <a:gd name="connsiteX0" fmla="*/ 58439 w 146097"/>
                  <a:gd name="connsiteY0" fmla="*/ 29220 h 1928493"/>
                  <a:gd name="connsiteX1" fmla="*/ 0 w 146097"/>
                  <a:gd name="connsiteY1" fmla="*/ 1928493 h 1928493"/>
                  <a:gd name="connsiteX2" fmla="*/ 146097 w 146097"/>
                  <a:gd name="connsiteY2" fmla="*/ 1782395 h 1928493"/>
                  <a:gd name="connsiteX3" fmla="*/ 87659 w 146097"/>
                  <a:gd name="connsiteY3" fmla="*/ 0 h 1928493"/>
                  <a:gd name="connsiteX4" fmla="*/ 58439 w 146097"/>
                  <a:gd name="connsiteY4" fmla="*/ 29220 h 1928493"/>
                  <a:gd name="connsiteX0" fmla="*/ 58439 w 146097"/>
                  <a:gd name="connsiteY0" fmla="*/ 0 h 1928493"/>
                  <a:gd name="connsiteX1" fmla="*/ 0 w 146097"/>
                  <a:gd name="connsiteY1" fmla="*/ 1928493 h 1928493"/>
                  <a:gd name="connsiteX2" fmla="*/ 146097 w 146097"/>
                  <a:gd name="connsiteY2" fmla="*/ 1782395 h 1928493"/>
                  <a:gd name="connsiteX3" fmla="*/ 87659 w 146097"/>
                  <a:gd name="connsiteY3" fmla="*/ 0 h 1928493"/>
                  <a:gd name="connsiteX4" fmla="*/ 58439 w 146097"/>
                  <a:gd name="connsiteY4" fmla="*/ 0 h 1928493"/>
                  <a:gd name="connsiteX0" fmla="*/ 87659 w 146097"/>
                  <a:gd name="connsiteY0" fmla="*/ 0 h 1928493"/>
                  <a:gd name="connsiteX1" fmla="*/ 0 w 146097"/>
                  <a:gd name="connsiteY1" fmla="*/ 1928493 h 1928493"/>
                  <a:gd name="connsiteX2" fmla="*/ 146097 w 146097"/>
                  <a:gd name="connsiteY2" fmla="*/ 1782395 h 1928493"/>
                  <a:gd name="connsiteX3" fmla="*/ 87659 w 146097"/>
                  <a:gd name="connsiteY3" fmla="*/ 0 h 1928493"/>
                  <a:gd name="connsiteX4" fmla="*/ 87659 w 146097"/>
                  <a:gd name="connsiteY4" fmla="*/ 0 h 19284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6097" h="1928493">
                    <a:moveTo>
                      <a:pt x="87659" y="0"/>
                    </a:moveTo>
                    <a:lnTo>
                      <a:pt x="0" y="1928493"/>
                    </a:lnTo>
                    <a:lnTo>
                      <a:pt x="146097" y="1782395"/>
                    </a:lnTo>
                    <a:lnTo>
                      <a:pt x="87659" y="0"/>
                    </a:lnTo>
                    <a:lnTo>
                      <a:pt x="87659" y="0"/>
                    </a:lnTo>
                    <a:close/>
                  </a:path>
                </a:pathLst>
              </a:custGeom>
              <a:solidFill>
                <a:srgbClr val="FFFF00">
                  <a:alpha val="30000"/>
                </a:srgbClr>
              </a:solidFill>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84" name="Freeform 83"/>
              <p:cNvSpPr/>
              <p:nvPr/>
            </p:nvSpPr>
            <p:spPr>
              <a:xfrm>
                <a:off x="6246659" y="1219370"/>
                <a:ext cx="1449256" cy="5027326"/>
              </a:xfrm>
              <a:custGeom>
                <a:avLst/>
                <a:gdLst>
                  <a:gd name="connsiteX0" fmla="*/ 0 w 537472"/>
                  <a:gd name="connsiteY0" fmla="*/ 34901 h 2184788"/>
                  <a:gd name="connsiteX1" fmla="*/ 34901 w 537472"/>
                  <a:gd name="connsiteY1" fmla="*/ 2184788 h 2184788"/>
                  <a:gd name="connsiteX2" fmla="*/ 537472 w 537472"/>
                  <a:gd name="connsiteY2" fmla="*/ 2177808 h 2184788"/>
                  <a:gd name="connsiteX3" fmla="*/ 132623 w 537472"/>
                  <a:gd name="connsiteY3" fmla="*/ 0 h 2184788"/>
                  <a:gd name="connsiteX4" fmla="*/ 0 w 537472"/>
                  <a:gd name="connsiteY4" fmla="*/ 34901 h 2184788"/>
                  <a:gd name="connsiteX0" fmla="*/ 0 w 537472"/>
                  <a:gd name="connsiteY0" fmla="*/ 34901 h 2177808"/>
                  <a:gd name="connsiteX1" fmla="*/ 300728 w 537472"/>
                  <a:gd name="connsiteY1" fmla="*/ 1936411 h 2177808"/>
                  <a:gd name="connsiteX2" fmla="*/ 537472 w 537472"/>
                  <a:gd name="connsiteY2" fmla="*/ 2177808 h 2177808"/>
                  <a:gd name="connsiteX3" fmla="*/ 132623 w 537472"/>
                  <a:gd name="connsiteY3" fmla="*/ 0 h 2177808"/>
                  <a:gd name="connsiteX4" fmla="*/ 0 w 537472"/>
                  <a:gd name="connsiteY4" fmla="*/ 34901 h 2177808"/>
                  <a:gd name="connsiteX0" fmla="*/ 0 w 529328"/>
                  <a:gd name="connsiteY0" fmla="*/ 34901 h 1936411"/>
                  <a:gd name="connsiteX1" fmla="*/ 300728 w 529328"/>
                  <a:gd name="connsiteY1" fmla="*/ 1936411 h 1936411"/>
                  <a:gd name="connsiteX2" fmla="*/ 529328 w 529328"/>
                  <a:gd name="connsiteY2" fmla="*/ 1936411 h 1936411"/>
                  <a:gd name="connsiteX3" fmla="*/ 132623 w 529328"/>
                  <a:gd name="connsiteY3" fmla="*/ 0 h 1936411"/>
                  <a:gd name="connsiteX4" fmla="*/ 0 w 529328"/>
                  <a:gd name="connsiteY4" fmla="*/ 34901 h 1936411"/>
                  <a:gd name="connsiteX0" fmla="*/ 0 w 529328"/>
                  <a:gd name="connsiteY0" fmla="*/ 34901 h 2012612"/>
                  <a:gd name="connsiteX1" fmla="*/ 300728 w 529328"/>
                  <a:gd name="connsiteY1" fmla="*/ 2012612 h 2012612"/>
                  <a:gd name="connsiteX2" fmla="*/ 529328 w 529328"/>
                  <a:gd name="connsiteY2" fmla="*/ 1936411 h 2012612"/>
                  <a:gd name="connsiteX3" fmla="*/ 132623 w 529328"/>
                  <a:gd name="connsiteY3" fmla="*/ 0 h 2012612"/>
                  <a:gd name="connsiteX4" fmla="*/ 0 w 529328"/>
                  <a:gd name="connsiteY4" fmla="*/ 34901 h 2012612"/>
                  <a:gd name="connsiteX0" fmla="*/ 0 w 533400"/>
                  <a:gd name="connsiteY0" fmla="*/ 0 h 2133601"/>
                  <a:gd name="connsiteX1" fmla="*/ 304800 w 533400"/>
                  <a:gd name="connsiteY1" fmla="*/ 2133601 h 2133601"/>
                  <a:gd name="connsiteX2" fmla="*/ 533400 w 533400"/>
                  <a:gd name="connsiteY2" fmla="*/ 2057400 h 2133601"/>
                  <a:gd name="connsiteX3" fmla="*/ 136695 w 533400"/>
                  <a:gd name="connsiteY3" fmla="*/ 120989 h 2133601"/>
                  <a:gd name="connsiteX4" fmla="*/ 0 w 533400"/>
                  <a:gd name="connsiteY4" fmla="*/ 0 h 2133601"/>
                  <a:gd name="connsiteX0" fmla="*/ 0 w 533400"/>
                  <a:gd name="connsiteY0" fmla="*/ 76199 h 2209800"/>
                  <a:gd name="connsiteX1" fmla="*/ 304800 w 533400"/>
                  <a:gd name="connsiteY1" fmla="*/ 2209800 h 2209800"/>
                  <a:gd name="connsiteX2" fmla="*/ 533400 w 533400"/>
                  <a:gd name="connsiteY2" fmla="*/ 2133599 h 2209800"/>
                  <a:gd name="connsiteX3" fmla="*/ 0 w 533400"/>
                  <a:gd name="connsiteY3" fmla="*/ 0 h 2209800"/>
                  <a:gd name="connsiteX4" fmla="*/ 0 w 533400"/>
                  <a:gd name="connsiteY4" fmla="*/ 76199 h 2209800"/>
                  <a:gd name="connsiteX0" fmla="*/ 0 w 533400"/>
                  <a:gd name="connsiteY0" fmla="*/ 76199 h 2209800"/>
                  <a:gd name="connsiteX1" fmla="*/ 304800 w 533400"/>
                  <a:gd name="connsiteY1" fmla="*/ 2209800 h 2209800"/>
                  <a:gd name="connsiteX2" fmla="*/ 533400 w 533400"/>
                  <a:gd name="connsiteY2" fmla="*/ 2057400 h 2209800"/>
                  <a:gd name="connsiteX3" fmla="*/ 0 w 533400"/>
                  <a:gd name="connsiteY3" fmla="*/ 0 h 2209800"/>
                  <a:gd name="connsiteX4" fmla="*/ 0 w 533400"/>
                  <a:gd name="connsiteY4" fmla="*/ 76199 h 2209800"/>
                  <a:gd name="connsiteX0" fmla="*/ 0 w 533400"/>
                  <a:gd name="connsiteY0" fmla="*/ 76199 h 2286000"/>
                  <a:gd name="connsiteX1" fmla="*/ 381000 w 533400"/>
                  <a:gd name="connsiteY1" fmla="*/ 2286000 h 2286000"/>
                  <a:gd name="connsiteX2" fmla="*/ 533400 w 533400"/>
                  <a:gd name="connsiteY2" fmla="*/ 2057400 h 2286000"/>
                  <a:gd name="connsiteX3" fmla="*/ 0 w 533400"/>
                  <a:gd name="connsiteY3" fmla="*/ 0 h 2286000"/>
                  <a:gd name="connsiteX4" fmla="*/ 0 w 533400"/>
                  <a:gd name="connsiteY4" fmla="*/ 76199 h 2286000"/>
                  <a:gd name="connsiteX0" fmla="*/ 0 w 533400"/>
                  <a:gd name="connsiteY0" fmla="*/ 76199 h 2209800"/>
                  <a:gd name="connsiteX1" fmla="*/ 381000 w 533400"/>
                  <a:gd name="connsiteY1" fmla="*/ 2209800 h 2209800"/>
                  <a:gd name="connsiteX2" fmla="*/ 533400 w 533400"/>
                  <a:gd name="connsiteY2" fmla="*/ 2057400 h 2209800"/>
                  <a:gd name="connsiteX3" fmla="*/ 0 w 533400"/>
                  <a:gd name="connsiteY3" fmla="*/ 0 h 2209800"/>
                  <a:gd name="connsiteX4" fmla="*/ 0 w 533400"/>
                  <a:gd name="connsiteY4" fmla="*/ 76199 h 2209800"/>
                  <a:gd name="connsiteX0" fmla="*/ 0 w 533400"/>
                  <a:gd name="connsiteY0" fmla="*/ 76199 h 2209800"/>
                  <a:gd name="connsiteX1" fmla="*/ 381000 w 533400"/>
                  <a:gd name="connsiteY1" fmla="*/ 2209800 h 2209800"/>
                  <a:gd name="connsiteX2" fmla="*/ 533400 w 533400"/>
                  <a:gd name="connsiteY2" fmla="*/ 2133600 h 2209800"/>
                  <a:gd name="connsiteX3" fmla="*/ 0 w 533400"/>
                  <a:gd name="connsiteY3" fmla="*/ 0 h 2209800"/>
                  <a:gd name="connsiteX4" fmla="*/ 0 w 533400"/>
                  <a:gd name="connsiteY4" fmla="*/ 76199 h 2209800"/>
                  <a:gd name="connsiteX0" fmla="*/ 0 w 539010"/>
                  <a:gd name="connsiteY0" fmla="*/ 76199 h 2209800"/>
                  <a:gd name="connsiteX1" fmla="*/ 381000 w 539010"/>
                  <a:gd name="connsiteY1" fmla="*/ 2209800 h 2209800"/>
                  <a:gd name="connsiteX2" fmla="*/ 539010 w 539010"/>
                  <a:gd name="connsiteY2" fmla="*/ 2057400 h 2209800"/>
                  <a:gd name="connsiteX3" fmla="*/ 0 w 539010"/>
                  <a:gd name="connsiteY3" fmla="*/ 0 h 2209800"/>
                  <a:gd name="connsiteX4" fmla="*/ 0 w 539010"/>
                  <a:gd name="connsiteY4" fmla="*/ 76199 h 2209800"/>
                  <a:gd name="connsiteX0" fmla="*/ 0 w 539010"/>
                  <a:gd name="connsiteY0" fmla="*/ 76199 h 2209800"/>
                  <a:gd name="connsiteX1" fmla="*/ 381000 w 539010"/>
                  <a:gd name="connsiteY1" fmla="*/ 2209800 h 2209800"/>
                  <a:gd name="connsiteX2" fmla="*/ 539010 w 539010"/>
                  <a:gd name="connsiteY2" fmla="*/ 2057400 h 2209800"/>
                  <a:gd name="connsiteX3" fmla="*/ 0 w 539010"/>
                  <a:gd name="connsiteY3" fmla="*/ 0 h 2209800"/>
                  <a:gd name="connsiteX4" fmla="*/ 0 w 539010"/>
                  <a:gd name="connsiteY4" fmla="*/ 76199 h 2209800"/>
                  <a:gd name="connsiteX0" fmla="*/ 0 w 539010"/>
                  <a:gd name="connsiteY0" fmla="*/ 76199 h 2209800"/>
                  <a:gd name="connsiteX1" fmla="*/ 381000 w 539010"/>
                  <a:gd name="connsiteY1" fmla="*/ 2209800 h 2209800"/>
                  <a:gd name="connsiteX2" fmla="*/ 539010 w 539010"/>
                  <a:gd name="connsiteY2" fmla="*/ 2133600 h 2209800"/>
                  <a:gd name="connsiteX3" fmla="*/ 0 w 539010"/>
                  <a:gd name="connsiteY3" fmla="*/ 0 h 2209800"/>
                  <a:gd name="connsiteX4" fmla="*/ 0 w 539010"/>
                  <a:gd name="connsiteY4" fmla="*/ 76199 h 2209800"/>
                  <a:gd name="connsiteX0" fmla="*/ 0 w 539010"/>
                  <a:gd name="connsiteY0" fmla="*/ 76199 h 2209800"/>
                  <a:gd name="connsiteX1" fmla="*/ 381000 w 539010"/>
                  <a:gd name="connsiteY1" fmla="*/ 2209800 h 2209800"/>
                  <a:gd name="connsiteX2" fmla="*/ 539010 w 539010"/>
                  <a:gd name="connsiteY2" fmla="*/ 2133600 h 2209800"/>
                  <a:gd name="connsiteX3" fmla="*/ 0 w 539010"/>
                  <a:gd name="connsiteY3" fmla="*/ 0 h 2209800"/>
                  <a:gd name="connsiteX4" fmla="*/ 0 w 539010"/>
                  <a:gd name="connsiteY4" fmla="*/ 76199 h 2209800"/>
                  <a:gd name="connsiteX0" fmla="*/ 0 w 532957"/>
                  <a:gd name="connsiteY0" fmla="*/ 76199 h 2209800"/>
                  <a:gd name="connsiteX1" fmla="*/ 381000 w 532957"/>
                  <a:gd name="connsiteY1" fmla="*/ 2209800 h 2209800"/>
                  <a:gd name="connsiteX2" fmla="*/ 532957 w 532957"/>
                  <a:gd name="connsiteY2" fmla="*/ 2070587 h 2209800"/>
                  <a:gd name="connsiteX3" fmla="*/ 0 w 532957"/>
                  <a:gd name="connsiteY3" fmla="*/ 0 h 2209800"/>
                  <a:gd name="connsiteX4" fmla="*/ 0 w 532957"/>
                  <a:gd name="connsiteY4" fmla="*/ 76199 h 2209800"/>
                  <a:gd name="connsiteX0" fmla="*/ 0 w 532957"/>
                  <a:gd name="connsiteY0" fmla="*/ 76199 h 2209800"/>
                  <a:gd name="connsiteX1" fmla="*/ 381000 w 532957"/>
                  <a:gd name="connsiteY1" fmla="*/ 2209800 h 2209800"/>
                  <a:gd name="connsiteX2" fmla="*/ 532957 w 532957"/>
                  <a:gd name="connsiteY2" fmla="*/ 2070587 h 2209800"/>
                  <a:gd name="connsiteX3" fmla="*/ 0 w 532957"/>
                  <a:gd name="connsiteY3" fmla="*/ 0 h 2209800"/>
                  <a:gd name="connsiteX4" fmla="*/ 0 w 532957"/>
                  <a:gd name="connsiteY4" fmla="*/ 76199 h 2209800"/>
                  <a:gd name="connsiteX0" fmla="*/ 0 w 532957"/>
                  <a:gd name="connsiteY0" fmla="*/ 76199 h 2216685"/>
                  <a:gd name="connsiteX1" fmla="*/ 386860 w 532957"/>
                  <a:gd name="connsiteY1" fmla="*/ 2216685 h 2216685"/>
                  <a:gd name="connsiteX2" fmla="*/ 532957 w 532957"/>
                  <a:gd name="connsiteY2" fmla="*/ 2070587 h 2216685"/>
                  <a:gd name="connsiteX3" fmla="*/ 0 w 532957"/>
                  <a:gd name="connsiteY3" fmla="*/ 0 h 2216685"/>
                  <a:gd name="connsiteX4" fmla="*/ 0 w 532957"/>
                  <a:gd name="connsiteY4" fmla="*/ 76199 h 2216685"/>
                  <a:gd name="connsiteX0" fmla="*/ 0 w 532957"/>
                  <a:gd name="connsiteY0" fmla="*/ 0 h 2140486"/>
                  <a:gd name="connsiteX1" fmla="*/ 386860 w 532957"/>
                  <a:gd name="connsiteY1" fmla="*/ 2140486 h 2140486"/>
                  <a:gd name="connsiteX2" fmla="*/ 532957 w 532957"/>
                  <a:gd name="connsiteY2" fmla="*/ 1994388 h 2140486"/>
                  <a:gd name="connsiteX3" fmla="*/ 416079 w 532957"/>
                  <a:gd name="connsiteY3" fmla="*/ 211993 h 2140486"/>
                  <a:gd name="connsiteX4" fmla="*/ 0 w 532957"/>
                  <a:gd name="connsiteY4" fmla="*/ 0 h 2140486"/>
                  <a:gd name="connsiteX0" fmla="*/ 0 w 146097"/>
                  <a:gd name="connsiteY0" fmla="*/ 0 h 1928493"/>
                  <a:gd name="connsiteX1" fmla="*/ 0 w 146097"/>
                  <a:gd name="connsiteY1" fmla="*/ 1928493 h 1928493"/>
                  <a:gd name="connsiteX2" fmla="*/ 146097 w 146097"/>
                  <a:gd name="connsiteY2" fmla="*/ 1782395 h 1928493"/>
                  <a:gd name="connsiteX3" fmla="*/ 29219 w 146097"/>
                  <a:gd name="connsiteY3" fmla="*/ 0 h 1928493"/>
                  <a:gd name="connsiteX4" fmla="*/ 0 w 146097"/>
                  <a:gd name="connsiteY4" fmla="*/ 0 h 1928493"/>
                  <a:gd name="connsiteX0" fmla="*/ 0 w 146097"/>
                  <a:gd name="connsiteY0" fmla="*/ 0 h 1928493"/>
                  <a:gd name="connsiteX1" fmla="*/ 0 w 146097"/>
                  <a:gd name="connsiteY1" fmla="*/ 1928493 h 1928493"/>
                  <a:gd name="connsiteX2" fmla="*/ 146097 w 146097"/>
                  <a:gd name="connsiteY2" fmla="*/ 1782395 h 1928493"/>
                  <a:gd name="connsiteX3" fmla="*/ 87659 w 146097"/>
                  <a:gd name="connsiteY3" fmla="*/ 0 h 1928493"/>
                  <a:gd name="connsiteX4" fmla="*/ 0 w 146097"/>
                  <a:gd name="connsiteY4" fmla="*/ 0 h 1928493"/>
                  <a:gd name="connsiteX0" fmla="*/ 58439 w 146097"/>
                  <a:gd name="connsiteY0" fmla="*/ 29220 h 1928493"/>
                  <a:gd name="connsiteX1" fmla="*/ 0 w 146097"/>
                  <a:gd name="connsiteY1" fmla="*/ 1928493 h 1928493"/>
                  <a:gd name="connsiteX2" fmla="*/ 146097 w 146097"/>
                  <a:gd name="connsiteY2" fmla="*/ 1782395 h 1928493"/>
                  <a:gd name="connsiteX3" fmla="*/ 87659 w 146097"/>
                  <a:gd name="connsiteY3" fmla="*/ 0 h 1928493"/>
                  <a:gd name="connsiteX4" fmla="*/ 58439 w 146097"/>
                  <a:gd name="connsiteY4" fmla="*/ 29220 h 1928493"/>
                  <a:gd name="connsiteX0" fmla="*/ 58439 w 146097"/>
                  <a:gd name="connsiteY0" fmla="*/ 0 h 1928493"/>
                  <a:gd name="connsiteX1" fmla="*/ 0 w 146097"/>
                  <a:gd name="connsiteY1" fmla="*/ 1928493 h 1928493"/>
                  <a:gd name="connsiteX2" fmla="*/ 146097 w 146097"/>
                  <a:gd name="connsiteY2" fmla="*/ 1782395 h 1928493"/>
                  <a:gd name="connsiteX3" fmla="*/ 87659 w 146097"/>
                  <a:gd name="connsiteY3" fmla="*/ 0 h 1928493"/>
                  <a:gd name="connsiteX4" fmla="*/ 58439 w 146097"/>
                  <a:gd name="connsiteY4" fmla="*/ 0 h 1928493"/>
                  <a:gd name="connsiteX0" fmla="*/ 525952 w 555172"/>
                  <a:gd name="connsiteY0" fmla="*/ 0 h 1928493"/>
                  <a:gd name="connsiteX1" fmla="*/ 467513 w 555172"/>
                  <a:gd name="connsiteY1" fmla="*/ 1928493 h 1928493"/>
                  <a:gd name="connsiteX2" fmla="*/ 0 w 555172"/>
                  <a:gd name="connsiteY2" fmla="*/ 1928493 h 1928493"/>
                  <a:gd name="connsiteX3" fmla="*/ 555172 w 555172"/>
                  <a:gd name="connsiteY3" fmla="*/ 0 h 1928493"/>
                  <a:gd name="connsiteX4" fmla="*/ 525952 w 555172"/>
                  <a:gd name="connsiteY4" fmla="*/ 0 h 1928493"/>
                  <a:gd name="connsiteX0" fmla="*/ 555172 w 555172"/>
                  <a:gd name="connsiteY0" fmla="*/ 0 h 1928493"/>
                  <a:gd name="connsiteX1" fmla="*/ 467513 w 555172"/>
                  <a:gd name="connsiteY1" fmla="*/ 1928493 h 1928493"/>
                  <a:gd name="connsiteX2" fmla="*/ 0 w 555172"/>
                  <a:gd name="connsiteY2" fmla="*/ 1928493 h 1928493"/>
                  <a:gd name="connsiteX3" fmla="*/ 555172 w 555172"/>
                  <a:gd name="connsiteY3" fmla="*/ 0 h 1928493"/>
                  <a:gd name="connsiteX4" fmla="*/ 555172 w 555172"/>
                  <a:gd name="connsiteY4" fmla="*/ 0 h 19284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5172" h="1928493">
                    <a:moveTo>
                      <a:pt x="555172" y="0"/>
                    </a:moveTo>
                    <a:lnTo>
                      <a:pt x="467513" y="1928493"/>
                    </a:lnTo>
                    <a:lnTo>
                      <a:pt x="0" y="1928493"/>
                    </a:lnTo>
                    <a:lnTo>
                      <a:pt x="555172" y="0"/>
                    </a:lnTo>
                    <a:lnTo>
                      <a:pt x="555172" y="0"/>
                    </a:lnTo>
                    <a:close/>
                  </a:path>
                </a:pathLst>
              </a:custGeom>
              <a:solidFill>
                <a:srgbClr val="FFFF00">
                  <a:alpha val="25000"/>
                </a:srgbClr>
              </a:solidFill>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85" name="Freeform 84"/>
              <p:cNvSpPr/>
              <p:nvPr/>
            </p:nvSpPr>
            <p:spPr>
              <a:xfrm>
                <a:off x="6094364" y="664531"/>
                <a:ext cx="1395216" cy="5615939"/>
              </a:xfrm>
              <a:custGeom>
                <a:avLst/>
                <a:gdLst>
                  <a:gd name="connsiteX0" fmla="*/ 0 w 537472"/>
                  <a:gd name="connsiteY0" fmla="*/ 34901 h 2184788"/>
                  <a:gd name="connsiteX1" fmla="*/ 34901 w 537472"/>
                  <a:gd name="connsiteY1" fmla="*/ 2184788 h 2184788"/>
                  <a:gd name="connsiteX2" fmla="*/ 537472 w 537472"/>
                  <a:gd name="connsiteY2" fmla="*/ 2177808 h 2184788"/>
                  <a:gd name="connsiteX3" fmla="*/ 132623 w 537472"/>
                  <a:gd name="connsiteY3" fmla="*/ 0 h 2184788"/>
                  <a:gd name="connsiteX4" fmla="*/ 0 w 537472"/>
                  <a:gd name="connsiteY4" fmla="*/ 34901 h 2184788"/>
                  <a:gd name="connsiteX0" fmla="*/ 0 w 537472"/>
                  <a:gd name="connsiteY0" fmla="*/ 3490 h 2153377"/>
                  <a:gd name="connsiteX1" fmla="*/ 34901 w 537472"/>
                  <a:gd name="connsiteY1" fmla="*/ 2153377 h 2153377"/>
                  <a:gd name="connsiteX2" fmla="*/ 537472 w 537472"/>
                  <a:gd name="connsiteY2" fmla="*/ 2146397 h 2153377"/>
                  <a:gd name="connsiteX3" fmla="*/ 148328 w 537472"/>
                  <a:gd name="connsiteY3" fmla="*/ 0 h 2153377"/>
                  <a:gd name="connsiteX4" fmla="*/ 0 w 537472"/>
                  <a:gd name="connsiteY4" fmla="*/ 3490 h 2153377"/>
                  <a:gd name="connsiteX0" fmla="*/ 0 w 533847"/>
                  <a:gd name="connsiteY0" fmla="*/ 7455 h 2153377"/>
                  <a:gd name="connsiteX1" fmla="*/ 31276 w 533847"/>
                  <a:gd name="connsiteY1" fmla="*/ 2153377 h 2153377"/>
                  <a:gd name="connsiteX2" fmla="*/ 533847 w 533847"/>
                  <a:gd name="connsiteY2" fmla="*/ 2146397 h 2153377"/>
                  <a:gd name="connsiteX3" fmla="*/ 144703 w 533847"/>
                  <a:gd name="connsiteY3" fmla="*/ 0 h 2153377"/>
                  <a:gd name="connsiteX4" fmla="*/ 0 w 533847"/>
                  <a:gd name="connsiteY4" fmla="*/ 7455 h 2153377"/>
                  <a:gd name="connsiteX0" fmla="*/ 0 w 533847"/>
                  <a:gd name="connsiteY0" fmla="*/ 7455 h 2153377"/>
                  <a:gd name="connsiteX1" fmla="*/ 31276 w 533847"/>
                  <a:gd name="connsiteY1" fmla="*/ 2153377 h 2153377"/>
                  <a:gd name="connsiteX2" fmla="*/ 533847 w 533847"/>
                  <a:gd name="connsiteY2" fmla="*/ 2146397 h 2153377"/>
                  <a:gd name="connsiteX3" fmla="*/ 144703 w 533847"/>
                  <a:gd name="connsiteY3" fmla="*/ 0 h 2153377"/>
                  <a:gd name="connsiteX4" fmla="*/ 0 w 533847"/>
                  <a:gd name="connsiteY4" fmla="*/ 7455 h 21533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33847" h="2153377">
                    <a:moveTo>
                      <a:pt x="0" y="7455"/>
                    </a:moveTo>
                    <a:lnTo>
                      <a:pt x="31276" y="2153377"/>
                    </a:lnTo>
                    <a:lnTo>
                      <a:pt x="533847" y="2146397"/>
                    </a:lnTo>
                    <a:lnTo>
                      <a:pt x="144703" y="0"/>
                    </a:lnTo>
                    <a:lnTo>
                      <a:pt x="0" y="7455"/>
                    </a:lnTo>
                    <a:close/>
                  </a:path>
                </a:pathLst>
              </a:custGeom>
              <a:solidFill>
                <a:srgbClr val="FFFF00">
                  <a:alpha val="25000"/>
                </a:srgbClr>
              </a:solidFill>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86" name="AutoShape 73"/>
              <p:cNvSpPr>
                <a:spLocks noChangeArrowheads="1"/>
              </p:cNvSpPr>
              <p:nvPr/>
            </p:nvSpPr>
            <p:spPr bwMode="auto">
              <a:xfrm>
                <a:off x="6019800" y="381000"/>
                <a:ext cx="539141" cy="540664"/>
              </a:xfrm>
              <a:prstGeom prst="star16">
                <a:avLst>
                  <a:gd name="adj" fmla="val 31944"/>
                </a:avLst>
              </a:prstGeom>
              <a:solidFill>
                <a:srgbClr val="FFFF00"/>
              </a:solidFill>
              <a:ln w="9525">
                <a:solidFill>
                  <a:schemeClr val="tx1"/>
                </a:solidFill>
                <a:miter lim="800000"/>
                <a:headEnd/>
                <a:tailEnd/>
              </a:ln>
            </p:spPr>
            <p:txBody>
              <a:bodyPr wrap="none" lIns="96981" tIns="48491" rIns="96981" bIns="48491" anchor="ctr"/>
              <a:lstStyle/>
              <a:p>
                <a:pPr defTabSz="1027103" eaLnBrk="0" hangingPunct="0"/>
                <a:endParaRPr lang="en-US" sz="2200" b="1">
                  <a:latin typeface="+mn-lt"/>
                </a:endParaRPr>
              </a:p>
            </p:txBody>
          </p:sp>
          <p:pic>
            <p:nvPicPr>
              <p:cNvPr id="87" name="Picture 79" descr="CO2_Molecule"/>
              <p:cNvPicPr>
                <a:picLocks noChangeAspect="1" noChangeArrowheads="1"/>
              </p:cNvPicPr>
              <p:nvPr/>
            </p:nvPicPr>
            <p:blipFill>
              <a:blip r:embed="rId10" cstate="print">
                <a:clrChange>
                  <a:clrFrom>
                    <a:srgbClr val="FEFEFE"/>
                  </a:clrFrom>
                  <a:clrTo>
                    <a:srgbClr val="FEFEFE">
                      <a:alpha val="0"/>
                    </a:srgbClr>
                  </a:clrTo>
                </a:clrChange>
                <a:extLst>
                  <a:ext uri="{28A0092B-C50C-407E-A947-70E740481C1C}">
                    <a14:useLocalDpi xmlns:a14="http://schemas.microsoft.com/office/drawing/2010/main" val="0"/>
                  </a:ext>
                </a:extLst>
              </a:blip>
              <a:srcRect/>
              <a:stretch>
                <a:fillRect/>
              </a:stretch>
            </p:blipFill>
            <p:spPr bwMode="auto">
              <a:xfrm rot="2069702">
                <a:off x="6334412" y="5724592"/>
                <a:ext cx="290307" cy="2009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8" name="Picture 88" descr="O2_Molecule"/>
              <p:cNvPicPr>
                <a:picLocks noChangeAspect="1" noChangeArrowheads="1"/>
              </p:cNvPicPr>
              <p:nvPr/>
            </p:nvPicPr>
            <p:blipFill>
              <a:blip r:embed="rId11" cstate="print">
                <a:clrChange>
                  <a:clrFrom>
                    <a:srgbClr val="FEFEFE"/>
                  </a:clrFrom>
                  <a:clrTo>
                    <a:srgbClr val="FEFEFE">
                      <a:alpha val="0"/>
                    </a:srgbClr>
                  </a:clrTo>
                </a:clrChange>
                <a:extLst>
                  <a:ext uri="{28A0092B-C50C-407E-A947-70E740481C1C}">
                    <a14:useLocalDpi xmlns:a14="http://schemas.microsoft.com/office/drawing/2010/main" val="0"/>
                  </a:ext>
                </a:extLst>
              </a:blip>
              <a:srcRect/>
              <a:stretch>
                <a:fillRect/>
              </a:stretch>
            </p:blipFill>
            <p:spPr bwMode="auto">
              <a:xfrm rot="-212353">
                <a:off x="7234954" y="5815037"/>
                <a:ext cx="227112" cy="1668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9" name="Flowchart: Data 88"/>
              <p:cNvSpPr/>
              <p:nvPr/>
            </p:nvSpPr>
            <p:spPr>
              <a:xfrm>
                <a:off x="6172968" y="5976514"/>
                <a:ext cx="1599094" cy="303955"/>
              </a:xfrm>
              <a:prstGeom prst="flowChartInputOutput">
                <a:avLst/>
              </a:prstGeom>
              <a:noFill/>
              <a:ln w="12700"/>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pic>
            <p:nvPicPr>
              <p:cNvPr id="90" name="Picture 76" descr="CO2_Molecule"/>
              <p:cNvPicPr>
                <a:picLocks noChangeAspect="1" noChangeArrowheads="1"/>
              </p:cNvPicPr>
              <p:nvPr/>
            </p:nvPicPr>
            <p:blipFill>
              <a:blip r:embed="rId12" cstate="print">
                <a:clrChange>
                  <a:clrFrom>
                    <a:srgbClr val="FEFEFE"/>
                  </a:clrFrom>
                  <a:clrTo>
                    <a:srgbClr val="FEFEFE">
                      <a:alpha val="0"/>
                    </a:srgbClr>
                  </a:clrTo>
                </a:clrChange>
                <a:extLst>
                  <a:ext uri="{28A0092B-C50C-407E-A947-70E740481C1C}">
                    <a14:useLocalDpi xmlns:a14="http://schemas.microsoft.com/office/drawing/2010/main" val="0"/>
                  </a:ext>
                </a:extLst>
              </a:blip>
              <a:srcRect/>
              <a:stretch>
                <a:fillRect/>
              </a:stretch>
            </p:blipFill>
            <p:spPr bwMode="auto">
              <a:xfrm>
                <a:off x="6245542" y="3113730"/>
                <a:ext cx="288331" cy="2009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1" name="Picture 77" descr="O2_Molecule"/>
              <p:cNvPicPr>
                <a:picLocks noChangeAspect="1" noChangeArrowheads="1"/>
              </p:cNvPicPr>
              <p:nvPr/>
            </p:nvPicPr>
            <p:blipFill>
              <a:blip r:embed="rId11" cstate="print">
                <a:clrChange>
                  <a:clrFrom>
                    <a:srgbClr val="FEFEFE"/>
                  </a:clrFrom>
                  <a:clrTo>
                    <a:srgbClr val="FEFEFE">
                      <a:alpha val="0"/>
                    </a:srgbClr>
                  </a:clrTo>
                </a:clrChange>
                <a:extLst>
                  <a:ext uri="{28A0092B-C50C-407E-A947-70E740481C1C}">
                    <a14:useLocalDpi xmlns:a14="http://schemas.microsoft.com/office/drawing/2010/main" val="0"/>
                  </a:ext>
                </a:extLst>
              </a:blip>
              <a:srcRect/>
              <a:stretch>
                <a:fillRect/>
              </a:stretch>
            </p:blipFill>
            <p:spPr bwMode="auto">
              <a:xfrm>
                <a:off x="6828128" y="3533801"/>
                <a:ext cx="227112" cy="1668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 name="Picture 80" descr="CO2_Molecule"/>
              <p:cNvPicPr>
                <a:picLocks noChangeAspect="1" noChangeArrowheads="1"/>
              </p:cNvPicPr>
              <p:nvPr/>
            </p:nvPicPr>
            <p:blipFill>
              <a:blip r:embed="rId12" cstate="print">
                <a:clrChange>
                  <a:clrFrom>
                    <a:srgbClr val="FEFEFE"/>
                  </a:clrFrom>
                  <a:clrTo>
                    <a:srgbClr val="FEFEFE">
                      <a:alpha val="0"/>
                    </a:srgbClr>
                  </a:clrTo>
                </a:clrChange>
                <a:extLst>
                  <a:ext uri="{28A0092B-C50C-407E-A947-70E740481C1C}">
                    <a14:useLocalDpi xmlns:a14="http://schemas.microsoft.com/office/drawing/2010/main" val="0"/>
                  </a:ext>
                </a:extLst>
              </a:blip>
              <a:srcRect/>
              <a:stretch>
                <a:fillRect/>
              </a:stretch>
            </p:blipFill>
            <p:spPr bwMode="auto">
              <a:xfrm rot="-461473">
                <a:off x="6604967" y="4373937"/>
                <a:ext cx="288331" cy="2009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3" name="Picture 82" descr="CO2_Molecule"/>
              <p:cNvPicPr>
                <a:picLocks noChangeAspect="1" noChangeArrowheads="1"/>
              </p:cNvPicPr>
              <p:nvPr/>
            </p:nvPicPr>
            <p:blipFill>
              <a:blip r:embed="rId12" cstate="print">
                <a:clrChange>
                  <a:clrFrom>
                    <a:srgbClr val="FEFEFE"/>
                  </a:clrFrom>
                  <a:clrTo>
                    <a:srgbClr val="FEFEFE">
                      <a:alpha val="0"/>
                    </a:srgbClr>
                  </a:clrTo>
                </a:clrChange>
                <a:extLst>
                  <a:ext uri="{28A0092B-C50C-407E-A947-70E740481C1C}">
                    <a14:useLocalDpi xmlns:a14="http://schemas.microsoft.com/office/drawing/2010/main" val="0"/>
                  </a:ext>
                </a:extLst>
              </a:blip>
              <a:srcRect/>
              <a:stretch>
                <a:fillRect/>
              </a:stretch>
            </p:blipFill>
            <p:spPr bwMode="auto">
              <a:xfrm>
                <a:off x="7055239" y="3654393"/>
                <a:ext cx="288331" cy="2009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4" name="Picture 83" descr="CO2_Molecule"/>
              <p:cNvPicPr>
                <a:picLocks noChangeAspect="1" noChangeArrowheads="1"/>
              </p:cNvPicPr>
              <p:nvPr/>
            </p:nvPicPr>
            <p:blipFill>
              <a:blip r:embed="rId12" cstate="print">
                <a:clrChange>
                  <a:clrFrom>
                    <a:srgbClr val="FEFEFE"/>
                  </a:clrFrom>
                  <a:clrTo>
                    <a:srgbClr val="FEFEFE">
                      <a:alpha val="0"/>
                    </a:srgbClr>
                  </a:clrTo>
                </a:clrChange>
                <a:extLst>
                  <a:ext uri="{28A0092B-C50C-407E-A947-70E740481C1C}">
                    <a14:useLocalDpi xmlns:a14="http://schemas.microsoft.com/office/drawing/2010/main" val="0"/>
                  </a:ext>
                </a:extLst>
              </a:blip>
              <a:srcRect/>
              <a:stretch>
                <a:fillRect/>
              </a:stretch>
            </p:blipFill>
            <p:spPr bwMode="auto">
              <a:xfrm>
                <a:off x="7217178" y="3023285"/>
                <a:ext cx="288331" cy="2009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5" name="Picture 84" descr="O2_Molecule"/>
              <p:cNvPicPr>
                <a:picLocks noChangeAspect="1" noChangeArrowheads="1"/>
              </p:cNvPicPr>
              <p:nvPr/>
            </p:nvPicPr>
            <p:blipFill>
              <a:blip r:embed="rId13" cstate="print">
                <a:clrChange>
                  <a:clrFrom>
                    <a:srgbClr val="FEFEFE"/>
                  </a:clrFrom>
                  <a:clrTo>
                    <a:srgbClr val="FEFEFE">
                      <a:alpha val="0"/>
                    </a:srgbClr>
                  </a:clrTo>
                </a:clrChange>
                <a:extLst>
                  <a:ext uri="{28A0092B-C50C-407E-A947-70E740481C1C}">
                    <a14:useLocalDpi xmlns:a14="http://schemas.microsoft.com/office/drawing/2010/main" val="0"/>
                  </a:ext>
                </a:extLst>
              </a:blip>
              <a:srcRect/>
              <a:stretch>
                <a:fillRect/>
              </a:stretch>
            </p:blipFill>
            <p:spPr bwMode="auto">
              <a:xfrm rot="-4336017">
                <a:off x="7025612" y="3953348"/>
                <a:ext cx="227119" cy="1678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6" name="Picture 85" descr="O2_Molecule"/>
              <p:cNvPicPr>
                <a:picLocks noChangeAspect="1" noChangeArrowheads="1"/>
              </p:cNvPicPr>
              <p:nvPr/>
            </p:nvPicPr>
            <p:blipFill>
              <a:blip r:embed="rId11" cstate="print">
                <a:clrChange>
                  <a:clrFrom>
                    <a:srgbClr val="FEFEFE"/>
                  </a:clrFrom>
                  <a:clrTo>
                    <a:srgbClr val="FEFEFE">
                      <a:alpha val="0"/>
                    </a:srgbClr>
                  </a:clrTo>
                </a:clrChange>
                <a:extLst>
                  <a:ext uri="{28A0092B-C50C-407E-A947-70E740481C1C}">
                    <a14:useLocalDpi xmlns:a14="http://schemas.microsoft.com/office/drawing/2010/main" val="0"/>
                  </a:ext>
                </a:extLst>
              </a:blip>
              <a:srcRect/>
              <a:stretch>
                <a:fillRect/>
              </a:stretch>
            </p:blipFill>
            <p:spPr bwMode="auto">
              <a:xfrm rot="-2515949">
                <a:off x="6395631" y="3953869"/>
                <a:ext cx="227112" cy="1668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7" name="Picture 90" descr="O2_Molecule"/>
              <p:cNvPicPr>
                <a:picLocks noChangeAspect="1" noChangeArrowheads="1"/>
              </p:cNvPicPr>
              <p:nvPr/>
            </p:nvPicPr>
            <p:blipFill>
              <a:blip r:embed="rId11" cstate="print">
                <a:clrChange>
                  <a:clrFrom>
                    <a:srgbClr val="FEFEFE"/>
                  </a:clrFrom>
                  <a:clrTo>
                    <a:srgbClr val="FEFEFE">
                      <a:alpha val="0"/>
                    </a:srgbClr>
                  </a:clrTo>
                </a:clrChange>
                <a:extLst>
                  <a:ext uri="{28A0092B-C50C-407E-A947-70E740481C1C}">
                    <a14:useLocalDpi xmlns:a14="http://schemas.microsoft.com/office/drawing/2010/main" val="0"/>
                  </a:ext>
                </a:extLst>
              </a:blip>
              <a:srcRect/>
              <a:stretch>
                <a:fillRect/>
              </a:stretch>
            </p:blipFill>
            <p:spPr bwMode="auto">
              <a:xfrm rot="-2240966">
                <a:off x="7505512" y="5005048"/>
                <a:ext cx="227112" cy="1668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8" name="Picture 91" descr="CO2_Molecule"/>
              <p:cNvPicPr>
                <a:picLocks noChangeAspect="1" noChangeArrowheads="1"/>
              </p:cNvPicPr>
              <p:nvPr/>
            </p:nvPicPr>
            <p:blipFill>
              <a:blip r:embed="rId14" cstate="print">
                <a:clrChange>
                  <a:clrFrom>
                    <a:srgbClr val="FEFEFE"/>
                  </a:clrFrom>
                  <a:clrTo>
                    <a:srgbClr val="FEFEFE">
                      <a:alpha val="0"/>
                    </a:srgbClr>
                  </a:clrTo>
                </a:clrChange>
                <a:extLst>
                  <a:ext uri="{28A0092B-C50C-407E-A947-70E740481C1C}">
                    <a14:useLocalDpi xmlns:a14="http://schemas.microsoft.com/office/drawing/2010/main" val="0"/>
                  </a:ext>
                </a:extLst>
              </a:blip>
              <a:srcRect/>
              <a:stretch>
                <a:fillRect/>
              </a:stretch>
            </p:blipFill>
            <p:spPr bwMode="auto">
              <a:xfrm rot="4820800">
                <a:off x="8103151" y="3473352"/>
                <a:ext cx="290307" cy="2009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9" name="Picture 92" descr="O2_Molecule"/>
              <p:cNvPicPr>
                <a:picLocks noChangeAspect="1" noChangeArrowheads="1"/>
              </p:cNvPicPr>
              <p:nvPr/>
            </p:nvPicPr>
            <p:blipFill>
              <a:blip r:embed="rId11" cstate="print">
                <a:clrChange>
                  <a:clrFrom>
                    <a:srgbClr val="FEFEFE"/>
                  </a:clrFrom>
                  <a:clrTo>
                    <a:srgbClr val="FEFEFE">
                      <a:alpha val="0"/>
                    </a:srgbClr>
                  </a:clrTo>
                </a:clrChange>
                <a:extLst>
                  <a:ext uri="{28A0092B-C50C-407E-A947-70E740481C1C}">
                    <a14:useLocalDpi xmlns:a14="http://schemas.microsoft.com/office/drawing/2010/main" val="0"/>
                  </a:ext>
                </a:extLst>
              </a:blip>
              <a:srcRect/>
              <a:stretch>
                <a:fillRect/>
              </a:stretch>
            </p:blipFill>
            <p:spPr bwMode="auto">
              <a:xfrm rot="1814467">
                <a:off x="7505512" y="3835286"/>
                <a:ext cx="227112" cy="1668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0" name="Picture 93" descr="O2_Molecule"/>
              <p:cNvPicPr>
                <a:picLocks noChangeAspect="1" noChangeArrowheads="1"/>
              </p:cNvPicPr>
              <p:nvPr/>
            </p:nvPicPr>
            <p:blipFill>
              <a:blip r:embed="rId11" cstate="print">
                <a:clrChange>
                  <a:clrFrom>
                    <a:srgbClr val="FEFEFE"/>
                  </a:clrFrom>
                  <a:clrTo>
                    <a:srgbClr val="FEFEFE">
                      <a:alpha val="0"/>
                    </a:srgbClr>
                  </a:clrTo>
                </a:clrChange>
                <a:extLst>
                  <a:ext uri="{28A0092B-C50C-407E-A947-70E740481C1C}">
                    <a14:useLocalDpi xmlns:a14="http://schemas.microsoft.com/office/drawing/2010/main" val="0"/>
                  </a:ext>
                </a:extLst>
              </a:blip>
              <a:srcRect/>
              <a:stretch>
                <a:fillRect/>
              </a:stretch>
            </p:blipFill>
            <p:spPr bwMode="auto">
              <a:xfrm rot="-2515949">
                <a:off x="6808463" y="3178726"/>
                <a:ext cx="227112" cy="1668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1" name="Picture 94" descr="O2_Molecule"/>
              <p:cNvPicPr>
                <a:picLocks noChangeAspect="1" noChangeArrowheads="1"/>
              </p:cNvPicPr>
              <p:nvPr/>
            </p:nvPicPr>
            <p:blipFill>
              <a:blip r:embed="rId11" cstate="print">
                <a:clrChange>
                  <a:clrFrom>
                    <a:srgbClr val="FEFEFE"/>
                  </a:clrFrom>
                  <a:clrTo>
                    <a:srgbClr val="FEFEFE">
                      <a:alpha val="0"/>
                    </a:srgbClr>
                  </a:clrTo>
                </a:clrChange>
                <a:extLst>
                  <a:ext uri="{28A0092B-C50C-407E-A947-70E740481C1C}">
                    <a14:useLocalDpi xmlns:a14="http://schemas.microsoft.com/office/drawing/2010/main" val="0"/>
                  </a:ext>
                </a:extLst>
              </a:blip>
              <a:srcRect/>
              <a:stretch>
                <a:fillRect/>
              </a:stretch>
            </p:blipFill>
            <p:spPr bwMode="auto">
              <a:xfrm rot="1568203">
                <a:off x="6121132" y="3470495"/>
                <a:ext cx="227112" cy="1668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 name="Picture 95" descr="O2_Molecule"/>
              <p:cNvPicPr>
                <a:picLocks noChangeAspect="1" noChangeArrowheads="1"/>
              </p:cNvPicPr>
              <p:nvPr/>
            </p:nvPicPr>
            <p:blipFill>
              <a:blip r:embed="rId11" cstate="print">
                <a:clrChange>
                  <a:clrFrom>
                    <a:srgbClr val="FEFEFE"/>
                  </a:clrFrom>
                  <a:clrTo>
                    <a:srgbClr val="FEFEFE">
                      <a:alpha val="0"/>
                    </a:srgbClr>
                  </a:clrTo>
                </a:clrChange>
                <a:extLst>
                  <a:ext uri="{28A0092B-C50C-407E-A947-70E740481C1C}">
                    <a14:useLocalDpi xmlns:a14="http://schemas.microsoft.com/office/drawing/2010/main" val="0"/>
                  </a:ext>
                </a:extLst>
              </a:blip>
              <a:srcRect/>
              <a:stretch>
                <a:fillRect/>
              </a:stretch>
            </p:blipFill>
            <p:spPr bwMode="auto">
              <a:xfrm>
                <a:off x="8458200" y="3429000"/>
                <a:ext cx="227112" cy="1668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 name="Picture 81" descr="CO2_Molecule"/>
              <p:cNvPicPr>
                <a:picLocks noChangeAspect="1" noChangeArrowheads="1"/>
              </p:cNvPicPr>
              <p:nvPr/>
            </p:nvPicPr>
            <p:blipFill>
              <a:blip r:embed="rId15" cstate="print">
                <a:clrChange>
                  <a:clrFrom>
                    <a:srgbClr val="FEFEFE"/>
                  </a:clrFrom>
                  <a:clrTo>
                    <a:srgbClr val="FEFEFE">
                      <a:alpha val="0"/>
                    </a:srgbClr>
                  </a:clrTo>
                </a:clrChange>
                <a:extLst>
                  <a:ext uri="{28A0092B-C50C-407E-A947-70E740481C1C}">
                    <a14:useLocalDpi xmlns:a14="http://schemas.microsoft.com/office/drawing/2010/main" val="0"/>
                  </a:ext>
                </a:extLst>
              </a:blip>
              <a:srcRect/>
              <a:stretch>
                <a:fillRect/>
              </a:stretch>
            </p:blipFill>
            <p:spPr bwMode="auto">
              <a:xfrm rot="5270335">
                <a:off x="7124191" y="5076890"/>
                <a:ext cx="289426" cy="201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4" name="Picture 86" descr="O2_Molecule"/>
              <p:cNvPicPr>
                <a:picLocks noChangeAspect="1" noChangeArrowheads="1"/>
              </p:cNvPicPr>
              <p:nvPr/>
            </p:nvPicPr>
            <p:blipFill>
              <a:blip r:embed="rId11" cstate="print">
                <a:clrChange>
                  <a:clrFrom>
                    <a:srgbClr val="FEFEFE"/>
                  </a:clrFrom>
                  <a:clrTo>
                    <a:srgbClr val="FEFEFE">
                      <a:alpha val="0"/>
                    </a:srgbClr>
                  </a:clrTo>
                </a:clrChange>
                <a:extLst>
                  <a:ext uri="{28A0092B-C50C-407E-A947-70E740481C1C}">
                    <a14:useLocalDpi xmlns:a14="http://schemas.microsoft.com/office/drawing/2010/main" val="0"/>
                  </a:ext>
                </a:extLst>
              </a:blip>
              <a:srcRect/>
              <a:stretch>
                <a:fillRect/>
              </a:stretch>
            </p:blipFill>
            <p:spPr bwMode="auto">
              <a:xfrm rot="-2515949">
                <a:off x="6425256" y="5095493"/>
                <a:ext cx="227112" cy="1668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5" name="Picture 87" descr="O2_Molecule"/>
              <p:cNvPicPr>
                <a:picLocks noChangeAspect="1" noChangeArrowheads="1"/>
              </p:cNvPicPr>
              <p:nvPr/>
            </p:nvPicPr>
            <p:blipFill>
              <a:blip r:embed="rId11" cstate="print">
                <a:clrChange>
                  <a:clrFrom>
                    <a:srgbClr val="FEFEFE"/>
                  </a:clrFrom>
                  <a:clrTo>
                    <a:srgbClr val="FEFEFE">
                      <a:alpha val="0"/>
                    </a:srgbClr>
                  </a:clrTo>
                </a:clrChange>
                <a:extLst>
                  <a:ext uri="{28A0092B-C50C-407E-A947-70E740481C1C}">
                    <a14:useLocalDpi xmlns:a14="http://schemas.microsoft.com/office/drawing/2010/main" val="0"/>
                  </a:ext>
                </a:extLst>
              </a:blip>
              <a:srcRect/>
              <a:stretch>
                <a:fillRect/>
              </a:stretch>
            </p:blipFill>
            <p:spPr bwMode="auto">
              <a:xfrm rot="1609199">
                <a:off x="6964395" y="5545710"/>
                <a:ext cx="227112" cy="1668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6" name="Picture 89" descr="O2_Molecule"/>
              <p:cNvPicPr>
                <a:picLocks noChangeAspect="1" noChangeArrowheads="1"/>
              </p:cNvPicPr>
              <p:nvPr/>
            </p:nvPicPr>
            <p:blipFill>
              <a:blip r:embed="rId11" cstate="print">
                <a:clrChange>
                  <a:clrFrom>
                    <a:srgbClr val="FEFEFE"/>
                  </a:clrFrom>
                  <a:clrTo>
                    <a:srgbClr val="FEFEFE">
                      <a:alpha val="0"/>
                    </a:srgbClr>
                  </a:clrTo>
                </a:clrChange>
                <a:extLst>
                  <a:ext uri="{28A0092B-C50C-407E-A947-70E740481C1C}">
                    <a14:useLocalDpi xmlns:a14="http://schemas.microsoft.com/office/drawing/2010/main" val="0"/>
                  </a:ext>
                </a:extLst>
              </a:blip>
              <a:srcRect/>
              <a:stretch>
                <a:fillRect/>
              </a:stretch>
            </p:blipFill>
            <p:spPr bwMode="auto">
              <a:xfrm rot="1186202">
                <a:off x="7505512" y="5636158"/>
                <a:ext cx="227112" cy="1668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7" name="Picture 80" descr="CO2_Molecule"/>
              <p:cNvPicPr>
                <a:picLocks noChangeAspect="1" noChangeArrowheads="1"/>
              </p:cNvPicPr>
              <p:nvPr/>
            </p:nvPicPr>
            <p:blipFill>
              <a:blip r:embed="rId12" cstate="print">
                <a:clrChange>
                  <a:clrFrom>
                    <a:srgbClr val="FEFEFE"/>
                  </a:clrFrom>
                  <a:clrTo>
                    <a:srgbClr val="FEFEFE">
                      <a:alpha val="0"/>
                    </a:srgbClr>
                  </a:clrTo>
                </a:clrChange>
                <a:extLst>
                  <a:ext uri="{28A0092B-C50C-407E-A947-70E740481C1C}">
                    <a14:useLocalDpi xmlns:a14="http://schemas.microsoft.com/office/drawing/2010/main" val="0"/>
                  </a:ext>
                </a:extLst>
              </a:blip>
              <a:srcRect/>
              <a:stretch>
                <a:fillRect/>
              </a:stretch>
            </p:blipFill>
            <p:spPr bwMode="auto">
              <a:xfrm rot="-461473">
                <a:off x="6793952" y="5961990"/>
                <a:ext cx="288331" cy="2009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8" name="Picture 76" descr="CO2_Molecule"/>
              <p:cNvPicPr>
                <a:picLocks noChangeAspect="1" noChangeArrowheads="1"/>
              </p:cNvPicPr>
              <p:nvPr/>
            </p:nvPicPr>
            <p:blipFill>
              <a:blip r:embed="rId12" cstate="print">
                <a:clrChange>
                  <a:clrFrom>
                    <a:srgbClr val="FEFEFE"/>
                  </a:clrFrom>
                  <a:clrTo>
                    <a:srgbClr val="FEFEFE">
                      <a:alpha val="0"/>
                    </a:srgbClr>
                  </a:clrTo>
                </a:clrChange>
                <a:extLst>
                  <a:ext uri="{28A0092B-C50C-407E-A947-70E740481C1C}">
                    <a14:useLocalDpi xmlns:a14="http://schemas.microsoft.com/office/drawing/2010/main" val="0"/>
                  </a:ext>
                </a:extLst>
              </a:blip>
              <a:srcRect/>
              <a:stretch>
                <a:fillRect/>
              </a:stretch>
            </p:blipFill>
            <p:spPr bwMode="auto">
              <a:xfrm>
                <a:off x="6383749" y="5433302"/>
                <a:ext cx="288331" cy="2009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9" name="Picture 91" descr="CO2_Molecule"/>
              <p:cNvPicPr>
                <a:picLocks noChangeAspect="1" noChangeArrowheads="1"/>
              </p:cNvPicPr>
              <p:nvPr/>
            </p:nvPicPr>
            <p:blipFill>
              <a:blip r:embed="rId10" cstate="print">
                <a:clrChange>
                  <a:clrFrom>
                    <a:srgbClr val="FEFEFE"/>
                  </a:clrFrom>
                  <a:clrTo>
                    <a:srgbClr val="FEFEFE">
                      <a:alpha val="0"/>
                    </a:srgbClr>
                  </a:clrTo>
                </a:clrChange>
                <a:extLst>
                  <a:ext uri="{28A0092B-C50C-407E-A947-70E740481C1C}">
                    <a14:useLocalDpi xmlns:a14="http://schemas.microsoft.com/office/drawing/2010/main" val="0"/>
                  </a:ext>
                </a:extLst>
              </a:blip>
              <a:srcRect/>
              <a:stretch>
                <a:fillRect/>
              </a:stretch>
            </p:blipFill>
            <p:spPr bwMode="auto">
              <a:xfrm rot="1225970">
                <a:off x="7874551" y="5454551"/>
                <a:ext cx="290307" cy="2009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0" name="Picture 78" descr="CO2_Molecule"/>
              <p:cNvPicPr>
                <a:picLocks noChangeAspect="1" noChangeArrowheads="1"/>
              </p:cNvPicPr>
              <p:nvPr/>
            </p:nvPicPr>
            <p:blipFill>
              <a:blip r:embed="rId15" cstate="print">
                <a:clrChange>
                  <a:clrFrom>
                    <a:srgbClr val="FEFEFE"/>
                  </a:clrFrom>
                  <a:clrTo>
                    <a:srgbClr val="FEFEFE">
                      <a:alpha val="0"/>
                    </a:srgbClr>
                  </a:clrTo>
                </a:clrChange>
                <a:extLst>
                  <a:ext uri="{28A0092B-C50C-407E-A947-70E740481C1C}">
                    <a14:useLocalDpi xmlns:a14="http://schemas.microsoft.com/office/drawing/2010/main" val="0"/>
                  </a:ext>
                </a:extLst>
              </a:blip>
              <a:srcRect/>
              <a:stretch>
                <a:fillRect/>
              </a:stretch>
            </p:blipFill>
            <p:spPr bwMode="auto">
              <a:xfrm rot="5270335">
                <a:off x="6038289" y="5584888"/>
                <a:ext cx="287415" cy="201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1" name="Picture 91" descr="CO2_Molecule"/>
              <p:cNvPicPr>
                <a:picLocks noChangeAspect="1" noChangeArrowheads="1"/>
              </p:cNvPicPr>
              <p:nvPr/>
            </p:nvPicPr>
            <p:blipFill>
              <a:blip r:embed="rId10" cstate="print">
                <a:clrChange>
                  <a:clrFrom>
                    <a:srgbClr val="FEFEFE"/>
                  </a:clrFrom>
                  <a:clrTo>
                    <a:srgbClr val="FEFEFE">
                      <a:alpha val="0"/>
                    </a:srgbClr>
                  </a:clrTo>
                </a:clrChange>
                <a:extLst>
                  <a:ext uri="{28A0092B-C50C-407E-A947-70E740481C1C}">
                    <a14:useLocalDpi xmlns:a14="http://schemas.microsoft.com/office/drawing/2010/main" val="0"/>
                  </a:ext>
                </a:extLst>
              </a:blip>
              <a:srcRect/>
              <a:stretch>
                <a:fillRect/>
              </a:stretch>
            </p:blipFill>
            <p:spPr bwMode="auto">
              <a:xfrm rot="1225970">
                <a:off x="8255551" y="4463952"/>
                <a:ext cx="290307" cy="2009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2" name="Picture 78" descr="CO2_Molecule"/>
              <p:cNvPicPr>
                <a:picLocks noChangeAspect="1" noChangeArrowheads="1"/>
              </p:cNvPicPr>
              <p:nvPr/>
            </p:nvPicPr>
            <p:blipFill>
              <a:blip r:embed="rId15" cstate="print">
                <a:clrChange>
                  <a:clrFrom>
                    <a:srgbClr val="FEFEFE"/>
                  </a:clrFrom>
                  <a:clrTo>
                    <a:srgbClr val="FEFEFE">
                      <a:alpha val="0"/>
                    </a:srgbClr>
                  </a:clrTo>
                </a:clrChange>
                <a:extLst>
                  <a:ext uri="{28A0092B-C50C-407E-A947-70E740481C1C}">
                    <a14:useLocalDpi xmlns:a14="http://schemas.microsoft.com/office/drawing/2010/main" val="0"/>
                  </a:ext>
                </a:extLst>
              </a:blip>
              <a:srcRect/>
              <a:stretch>
                <a:fillRect/>
              </a:stretch>
            </p:blipFill>
            <p:spPr bwMode="auto">
              <a:xfrm rot="5270335">
                <a:off x="6154168" y="4916389"/>
                <a:ext cx="287415" cy="201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3" name="Picture 79" descr="CO2_Molecule"/>
              <p:cNvPicPr>
                <a:picLocks noChangeAspect="1" noChangeArrowheads="1"/>
              </p:cNvPicPr>
              <p:nvPr/>
            </p:nvPicPr>
            <p:blipFill>
              <a:blip r:embed="rId10" cstate="print">
                <a:clrChange>
                  <a:clrFrom>
                    <a:srgbClr val="FEFEFE"/>
                  </a:clrFrom>
                  <a:clrTo>
                    <a:srgbClr val="FEFEFE">
                      <a:alpha val="0"/>
                    </a:srgbClr>
                  </a:clrTo>
                </a:clrChange>
                <a:extLst>
                  <a:ext uri="{28A0092B-C50C-407E-A947-70E740481C1C}">
                    <a14:useLocalDpi xmlns:a14="http://schemas.microsoft.com/office/drawing/2010/main" val="0"/>
                  </a:ext>
                </a:extLst>
              </a:blip>
              <a:srcRect/>
              <a:stretch>
                <a:fillRect/>
              </a:stretch>
            </p:blipFill>
            <p:spPr bwMode="auto">
              <a:xfrm rot="2069702">
                <a:off x="5441592" y="4407935"/>
                <a:ext cx="290307" cy="2009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4" name="Picture 78" descr="CO2_Molecule"/>
              <p:cNvPicPr>
                <a:picLocks noChangeAspect="1" noChangeArrowheads="1"/>
              </p:cNvPicPr>
              <p:nvPr/>
            </p:nvPicPr>
            <p:blipFill>
              <a:blip r:embed="rId15" cstate="print">
                <a:clrChange>
                  <a:clrFrom>
                    <a:srgbClr val="FEFEFE"/>
                  </a:clrFrom>
                  <a:clrTo>
                    <a:srgbClr val="FEFEFE">
                      <a:alpha val="0"/>
                    </a:srgbClr>
                  </a:clrTo>
                </a:clrChange>
                <a:extLst>
                  <a:ext uri="{28A0092B-C50C-407E-A947-70E740481C1C}">
                    <a14:useLocalDpi xmlns:a14="http://schemas.microsoft.com/office/drawing/2010/main" val="0"/>
                  </a:ext>
                </a:extLst>
              </a:blip>
              <a:srcRect/>
              <a:stretch>
                <a:fillRect/>
              </a:stretch>
            </p:blipFill>
            <p:spPr bwMode="auto">
              <a:xfrm rot="5270335">
                <a:off x="5220158" y="3323285"/>
                <a:ext cx="287415" cy="201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5" name="Picture 91" descr="CO2_Molecule"/>
              <p:cNvPicPr>
                <a:picLocks noChangeAspect="1" noChangeArrowheads="1"/>
              </p:cNvPicPr>
              <p:nvPr/>
            </p:nvPicPr>
            <p:blipFill>
              <a:blip r:embed="rId10" cstate="print">
                <a:clrChange>
                  <a:clrFrom>
                    <a:srgbClr val="FEFEFE"/>
                  </a:clrFrom>
                  <a:clrTo>
                    <a:srgbClr val="FEFEFE">
                      <a:alpha val="0"/>
                    </a:srgbClr>
                  </a:clrTo>
                </a:clrChange>
                <a:extLst>
                  <a:ext uri="{28A0092B-C50C-407E-A947-70E740481C1C}">
                    <a14:useLocalDpi xmlns:a14="http://schemas.microsoft.com/office/drawing/2010/main" val="0"/>
                  </a:ext>
                </a:extLst>
              </a:blip>
              <a:srcRect/>
              <a:stretch>
                <a:fillRect/>
              </a:stretch>
            </p:blipFill>
            <p:spPr bwMode="auto">
              <a:xfrm rot="1225970">
                <a:off x="5664752" y="4006752"/>
                <a:ext cx="290307" cy="2009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6" name="Picture 86" descr="O2_Molecule"/>
              <p:cNvPicPr>
                <a:picLocks noChangeAspect="1" noChangeArrowheads="1"/>
              </p:cNvPicPr>
              <p:nvPr/>
            </p:nvPicPr>
            <p:blipFill>
              <a:blip r:embed="rId11" cstate="print">
                <a:clrChange>
                  <a:clrFrom>
                    <a:srgbClr val="FEFEFE"/>
                  </a:clrFrom>
                  <a:clrTo>
                    <a:srgbClr val="FEFEFE">
                      <a:alpha val="0"/>
                    </a:srgbClr>
                  </a:clrTo>
                </a:clrChange>
                <a:extLst>
                  <a:ext uri="{28A0092B-C50C-407E-A947-70E740481C1C}">
                    <a14:useLocalDpi xmlns:a14="http://schemas.microsoft.com/office/drawing/2010/main" val="0"/>
                  </a:ext>
                </a:extLst>
              </a:blip>
              <a:srcRect/>
              <a:stretch>
                <a:fillRect/>
              </a:stretch>
            </p:blipFill>
            <p:spPr bwMode="auto">
              <a:xfrm rot="-2515949">
                <a:off x="5208262" y="4778925"/>
                <a:ext cx="227112" cy="1668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7" name="Picture 80" descr="CO2_Molecule"/>
              <p:cNvPicPr>
                <a:picLocks noChangeAspect="1" noChangeArrowheads="1"/>
              </p:cNvPicPr>
              <p:nvPr/>
            </p:nvPicPr>
            <p:blipFill>
              <a:blip r:embed="rId12" cstate="print">
                <a:clrChange>
                  <a:clrFrom>
                    <a:srgbClr val="FEFEFE"/>
                  </a:clrFrom>
                  <a:clrTo>
                    <a:srgbClr val="FEFEFE">
                      <a:alpha val="0"/>
                    </a:srgbClr>
                  </a:clrTo>
                </a:clrChange>
                <a:extLst>
                  <a:ext uri="{28A0092B-C50C-407E-A947-70E740481C1C}">
                    <a14:useLocalDpi xmlns:a14="http://schemas.microsoft.com/office/drawing/2010/main" val="0"/>
                  </a:ext>
                </a:extLst>
              </a:blip>
              <a:srcRect/>
              <a:stretch>
                <a:fillRect/>
              </a:stretch>
            </p:blipFill>
            <p:spPr bwMode="auto">
              <a:xfrm rot="-461473">
                <a:off x="5422352" y="5961990"/>
                <a:ext cx="288331" cy="2009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8" name="Picture 76" descr="CO2_Molecule"/>
              <p:cNvPicPr>
                <a:picLocks noChangeAspect="1" noChangeArrowheads="1"/>
              </p:cNvPicPr>
              <p:nvPr/>
            </p:nvPicPr>
            <p:blipFill>
              <a:blip r:embed="rId12" cstate="print">
                <a:clrChange>
                  <a:clrFrom>
                    <a:srgbClr val="FEFEFE"/>
                  </a:clrFrom>
                  <a:clrTo>
                    <a:srgbClr val="FEFEFE">
                      <a:alpha val="0"/>
                    </a:srgbClr>
                  </a:clrTo>
                </a:clrChange>
                <a:extLst>
                  <a:ext uri="{28A0092B-C50C-407E-A947-70E740481C1C}">
                    <a14:useLocalDpi xmlns:a14="http://schemas.microsoft.com/office/drawing/2010/main" val="0"/>
                  </a:ext>
                </a:extLst>
              </a:blip>
              <a:srcRect/>
              <a:stretch>
                <a:fillRect/>
              </a:stretch>
            </p:blipFill>
            <p:spPr bwMode="auto">
              <a:xfrm>
                <a:off x="6934200" y="4800600"/>
                <a:ext cx="288331" cy="2009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9" name="Picture 91" descr="CO2_Molecule"/>
              <p:cNvPicPr>
                <a:picLocks noChangeAspect="1" noChangeArrowheads="1"/>
              </p:cNvPicPr>
              <p:nvPr/>
            </p:nvPicPr>
            <p:blipFill>
              <a:blip r:embed="rId10" cstate="print">
                <a:clrChange>
                  <a:clrFrom>
                    <a:srgbClr val="FEFEFE"/>
                  </a:clrFrom>
                  <a:clrTo>
                    <a:srgbClr val="FEFEFE">
                      <a:alpha val="0"/>
                    </a:srgbClr>
                  </a:clrTo>
                </a:clrChange>
                <a:extLst>
                  <a:ext uri="{28A0092B-C50C-407E-A947-70E740481C1C}">
                    <a14:useLocalDpi xmlns:a14="http://schemas.microsoft.com/office/drawing/2010/main" val="0"/>
                  </a:ext>
                </a:extLst>
              </a:blip>
              <a:srcRect/>
              <a:stretch>
                <a:fillRect/>
              </a:stretch>
            </p:blipFill>
            <p:spPr bwMode="auto">
              <a:xfrm rot="1225970">
                <a:off x="5588551" y="5073550"/>
                <a:ext cx="290307" cy="2009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0" name="Picture 78" descr="CO2_Molecule"/>
              <p:cNvPicPr>
                <a:picLocks noChangeAspect="1" noChangeArrowheads="1"/>
              </p:cNvPicPr>
              <p:nvPr/>
            </p:nvPicPr>
            <p:blipFill>
              <a:blip r:embed="rId15" cstate="print">
                <a:clrChange>
                  <a:clrFrom>
                    <a:srgbClr val="FEFEFE"/>
                  </a:clrFrom>
                  <a:clrTo>
                    <a:srgbClr val="FEFEFE">
                      <a:alpha val="0"/>
                    </a:srgbClr>
                  </a:clrTo>
                </a:clrChange>
                <a:extLst>
                  <a:ext uri="{28A0092B-C50C-407E-A947-70E740481C1C}">
                    <a14:useLocalDpi xmlns:a14="http://schemas.microsoft.com/office/drawing/2010/main" val="0"/>
                  </a:ext>
                </a:extLst>
              </a:blip>
              <a:srcRect/>
              <a:stretch>
                <a:fillRect/>
              </a:stretch>
            </p:blipFill>
            <p:spPr bwMode="auto">
              <a:xfrm rot="5270335">
                <a:off x="8115758" y="5228285"/>
                <a:ext cx="287415" cy="201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1" name="Picture 86" descr="O2_Molecule"/>
              <p:cNvPicPr>
                <a:picLocks noChangeAspect="1" noChangeArrowheads="1"/>
              </p:cNvPicPr>
              <p:nvPr/>
            </p:nvPicPr>
            <p:blipFill>
              <a:blip r:embed="rId11" cstate="print">
                <a:clrChange>
                  <a:clrFrom>
                    <a:srgbClr val="FEFEFE"/>
                  </a:clrFrom>
                  <a:clrTo>
                    <a:srgbClr val="FEFEFE">
                      <a:alpha val="0"/>
                    </a:srgbClr>
                  </a:clrTo>
                </a:clrChange>
                <a:extLst>
                  <a:ext uri="{28A0092B-C50C-407E-A947-70E740481C1C}">
                    <a14:useLocalDpi xmlns:a14="http://schemas.microsoft.com/office/drawing/2010/main" val="0"/>
                  </a:ext>
                </a:extLst>
              </a:blip>
              <a:srcRect/>
              <a:stretch>
                <a:fillRect/>
              </a:stretch>
            </p:blipFill>
            <p:spPr bwMode="auto">
              <a:xfrm rot="-2515949">
                <a:off x="5513062" y="5493653"/>
                <a:ext cx="227112" cy="1668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2" name="Picture 88" descr="O2_Molecule"/>
              <p:cNvPicPr>
                <a:picLocks noChangeAspect="1" noChangeArrowheads="1"/>
              </p:cNvPicPr>
              <p:nvPr/>
            </p:nvPicPr>
            <p:blipFill>
              <a:blip r:embed="rId11" cstate="print">
                <a:clrChange>
                  <a:clrFrom>
                    <a:srgbClr val="FEFEFE"/>
                  </a:clrFrom>
                  <a:clrTo>
                    <a:srgbClr val="FEFEFE">
                      <a:alpha val="0"/>
                    </a:srgbClr>
                  </a:clrTo>
                </a:clrChange>
                <a:extLst>
                  <a:ext uri="{28A0092B-C50C-407E-A947-70E740481C1C}">
                    <a14:useLocalDpi xmlns:a14="http://schemas.microsoft.com/office/drawing/2010/main" val="0"/>
                  </a:ext>
                </a:extLst>
              </a:blip>
              <a:srcRect/>
              <a:stretch>
                <a:fillRect/>
              </a:stretch>
            </p:blipFill>
            <p:spPr bwMode="auto">
              <a:xfrm rot="-212353">
                <a:off x="8314211" y="5967437"/>
                <a:ext cx="227112" cy="1668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3" name="Picture 77" descr="O2_Molecule"/>
              <p:cNvPicPr>
                <a:picLocks noChangeAspect="1" noChangeArrowheads="1"/>
              </p:cNvPicPr>
              <p:nvPr/>
            </p:nvPicPr>
            <p:blipFill>
              <a:blip r:embed="rId11" cstate="print">
                <a:clrChange>
                  <a:clrFrom>
                    <a:srgbClr val="FEFEFE"/>
                  </a:clrFrom>
                  <a:clrTo>
                    <a:srgbClr val="FEFEFE">
                      <a:alpha val="0"/>
                    </a:srgbClr>
                  </a:clrTo>
                </a:clrChange>
                <a:extLst>
                  <a:ext uri="{28A0092B-C50C-407E-A947-70E740481C1C}">
                    <a14:useLocalDpi xmlns:a14="http://schemas.microsoft.com/office/drawing/2010/main" val="0"/>
                  </a:ext>
                </a:extLst>
              </a:blip>
              <a:srcRect/>
              <a:stretch>
                <a:fillRect/>
              </a:stretch>
            </p:blipFill>
            <p:spPr bwMode="auto">
              <a:xfrm>
                <a:off x="8077200" y="3886200"/>
                <a:ext cx="227112" cy="1668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4" name="Picture 85" descr="O2_Molecule"/>
              <p:cNvPicPr>
                <a:picLocks noChangeAspect="1" noChangeArrowheads="1"/>
              </p:cNvPicPr>
              <p:nvPr/>
            </p:nvPicPr>
            <p:blipFill>
              <a:blip r:embed="rId11" cstate="print">
                <a:clrChange>
                  <a:clrFrom>
                    <a:srgbClr val="FEFEFE"/>
                  </a:clrFrom>
                  <a:clrTo>
                    <a:srgbClr val="FEFEFE">
                      <a:alpha val="0"/>
                    </a:srgbClr>
                  </a:clrTo>
                </a:clrChange>
                <a:extLst>
                  <a:ext uri="{28A0092B-C50C-407E-A947-70E740481C1C}">
                    <a14:useLocalDpi xmlns:a14="http://schemas.microsoft.com/office/drawing/2010/main" val="0"/>
                  </a:ext>
                </a:extLst>
              </a:blip>
              <a:srcRect/>
              <a:stretch>
                <a:fillRect/>
              </a:stretch>
            </p:blipFill>
            <p:spPr bwMode="auto">
              <a:xfrm rot="-2515949">
                <a:off x="7474888" y="4106269"/>
                <a:ext cx="227112" cy="1668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5" name="Picture 90" descr="O2_Molecule"/>
              <p:cNvPicPr>
                <a:picLocks noChangeAspect="1" noChangeArrowheads="1"/>
              </p:cNvPicPr>
              <p:nvPr/>
            </p:nvPicPr>
            <p:blipFill>
              <a:blip r:embed="rId11" cstate="print">
                <a:clrChange>
                  <a:clrFrom>
                    <a:srgbClr val="FEFEFE"/>
                  </a:clrFrom>
                  <a:clrTo>
                    <a:srgbClr val="FEFEFE">
                      <a:alpha val="0"/>
                    </a:srgbClr>
                  </a:clrTo>
                </a:clrChange>
                <a:extLst>
                  <a:ext uri="{28A0092B-C50C-407E-A947-70E740481C1C}">
                    <a14:useLocalDpi xmlns:a14="http://schemas.microsoft.com/office/drawing/2010/main" val="0"/>
                  </a:ext>
                </a:extLst>
              </a:blip>
              <a:srcRect/>
              <a:stretch>
                <a:fillRect/>
              </a:stretch>
            </p:blipFill>
            <p:spPr bwMode="auto">
              <a:xfrm rot="-2240966">
                <a:off x="8584769" y="5157448"/>
                <a:ext cx="227112" cy="1668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6" name="Picture 92" descr="O2_Molecule"/>
              <p:cNvPicPr>
                <a:picLocks noChangeAspect="1" noChangeArrowheads="1"/>
              </p:cNvPicPr>
              <p:nvPr/>
            </p:nvPicPr>
            <p:blipFill>
              <a:blip r:embed="rId11" cstate="print">
                <a:clrChange>
                  <a:clrFrom>
                    <a:srgbClr val="FEFEFE"/>
                  </a:clrFrom>
                  <a:clrTo>
                    <a:srgbClr val="FEFEFE">
                      <a:alpha val="0"/>
                    </a:srgbClr>
                  </a:clrTo>
                </a:clrChange>
                <a:extLst>
                  <a:ext uri="{28A0092B-C50C-407E-A947-70E740481C1C}">
                    <a14:useLocalDpi xmlns:a14="http://schemas.microsoft.com/office/drawing/2010/main" val="0"/>
                  </a:ext>
                </a:extLst>
              </a:blip>
              <a:srcRect/>
              <a:stretch>
                <a:fillRect/>
              </a:stretch>
            </p:blipFill>
            <p:spPr bwMode="auto">
              <a:xfrm rot="1814467">
                <a:off x="8584769" y="3987686"/>
                <a:ext cx="227112" cy="1668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7" name="Picture 93" descr="O2_Molecule"/>
              <p:cNvPicPr>
                <a:picLocks noChangeAspect="1" noChangeArrowheads="1"/>
              </p:cNvPicPr>
              <p:nvPr/>
            </p:nvPicPr>
            <p:blipFill>
              <a:blip r:embed="rId11" cstate="print">
                <a:clrChange>
                  <a:clrFrom>
                    <a:srgbClr val="FEFEFE"/>
                  </a:clrFrom>
                  <a:clrTo>
                    <a:srgbClr val="FEFEFE">
                      <a:alpha val="0"/>
                    </a:srgbClr>
                  </a:clrTo>
                </a:clrChange>
                <a:extLst>
                  <a:ext uri="{28A0092B-C50C-407E-A947-70E740481C1C}">
                    <a14:useLocalDpi xmlns:a14="http://schemas.microsoft.com/office/drawing/2010/main" val="0"/>
                  </a:ext>
                </a:extLst>
              </a:blip>
              <a:srcRect/>
              <a:stretch>
                <a:fillRect/>
              </a:stretch>
            </p:blipFill>
            <p:spPr bwMode="auto">
              <a:xfrm rot="-2515949">
                <a:off x="7775068" y="3175685"/>
                <a:ext cx="227112" cy="1668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8" name="Picture 94" descr="O2_Molecule"/>
              <p:cNvPicPr>
                <a:picLocks noChangeAspect="1" noChangeArrowheads="1"/>
              </p:cNvPicPr>
              <p:nvPr/>
            </p:nvPicPr>
            <p:blipFill>
              <a:blip r:embed="rId11" cstate="print">
                <a:clrChange>
                  <a:clrFrom>
                    <a:srgbClr val="FEFEFE"/>
                  </a:clrFrom>
                  <a:clrTo>
                    <a:srgbClr val="FEFEFE">
                      <a:alpha val="0"/>
                    </a:srgbClr>
                  </a:clrTo>
                </a:clrChange>
                <a:extLst>
                  <a:ext uri="{28A0092B-C50C-407E-A947-70E740481C1C}">
                    <a14:useLocalDpi xmlns:a14="http://schemas.microsoft.com/office/drawing/2010/main" val="0"/>
                  </a:ext>
                </a:extLst>
              </a:blip>
              <a:srcRect/>
              <a:stretch>
                <a:fillRect/>
              </a:stretch>
            </p:blipFill>
            <p:spPr bwMode="auto">
              <a:xfrm rot="1568203">
                <a:off x="7111731" y="4461093"/>
                <a:ext cx="227112" cy="1668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9" name="Picture 95" descr="O2_Molecule"/>
              <p:cNvPicPr>
                <a:picLocks noChangeAspect="1" noChangeArrowheads="1"/>
              </p:cNvPicPr>
              <p:nvPr/>
            </p:nvPicPr>
            <p:blipFill>
              <a:blip r:embed="rId11" cstate="print">
                <a:clrChange>
                  <a:clrFrom>
                    <a:srgbClr val="FEFEFE"/>
                  </a:clrFrom>
                  <a:clrTo>
                    <a:srgbClr val="FEFEFE">
                      <a:alpha val="0"/>
                    </a:srgbClr>
                  </a:clrTo>
                </a:clrChange>
                <a:extLst>
                  <a:ext uri="{28A0092B-C50C-407E-A947-70E740481C1C}">
                    <a14:useLocalDpi xmlns:a14="http://schemas.microsoft.com/office/drawing/2010/main" val="0"/>
                  </a:ext>
                </a:extLst>
              </a:blip>
              <a:srcRect/>
              <a:stretch>
                <a:fillRect/>
              </a:stretch>
            </p:blipFill>
            <p:spPr bwMode="auto">
              <a:xfrm>
                <a:off x="5943600" y="4724400"/>
                <a:ext cx="227112" cy="1668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0" name="Picture 86" descr="O2_Molecule"/>
              <p:cNvPicPr>
                <a:picLocks noChangeAspect="1" noChangeArrowheads="1"/>
              </p:cNvPicPr>
              <p:nvPr/>
            </p:nvPicPr>
            <p:blipFill>
              <a:blip r:embed="rId11" cstate="print">
                <a:clrChange>
                  <a:clrFrom>
                    <a:srgbClr val="FEFEFE"/>
                  </a:clrFrom>
                  <a:clrTo>
                    <a:srgbClr val="FEFEFE">
                      <a:alpha val="0"/>
                    </a:srgbClr>
                  </a:clrTo>
                </a:clrChange>
                <a:extLst>
                  <a:ext uri="{28A0092B-C50C-407E-A947-70E740481C1C}">
                    <a14:useLocalDpi xmlns:a14="http://schemas.microsoft.com/office/drawing/2010/main" val="0"/>
                  </a:ext>
                </a:extLst>
              </a:blip>
              <a:srcRect/>
              <a:stretch>
                <a:fillRect/>
              </a:stretch>
            </p:blipFill>
            <p:spPr bwMode="auto">
              <a:xfrm rot="-2515949">
                <a:off x="7951462" y="4855126"/>
                <a:ext cx="227112" cy="1668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1" name="Picture 87" descr="O2_Molecule"/>
              <p:cNvPicPr>
                <a:picLocks noChangeAspect="1" noChangeArrowheads="1"/>
              </p:cNvPicPr>
              <p:nvPr/>
            </p:nvPicPr>
            <p:blipFill>
              <a:blip r:embed="rId11" cstate="print">
                <a:clrChange>
                  <a:clrFrom>
                    <a:srgbClr val="FEFEFE"/>
                  </a:clrFrom>
                  <a:clrTo>
                    <a:srgbClr val="FEFEFE">
                      <a:alpha val="0"/>
                    </a:srgbClr>
                  </a:clrTo>
                </a:clrChange>
                <a:extLst>
                  <a:ext uri="{28A0092B-C50C-407E-A947-70E740481C1C}">
                    <a14:useLocalDpi xmlns:a14="http://schemas.microsoft.com/office/drawing/2010/main" val="0"/>
                  </a:ext>
                </a:extLst>
              </a:blip>
              <a:srcRect/>
              <a:stretch>
                <a:fillRect/>
              </a:stretch>
            </p:blipFill>
            <p:spPr bwMode="auto">
              <a:xfrm rot="1609199">
                <a:off x="5664219" y="3471263"/>
                <a:ext cx="227112" cy="1668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2" name="Picture 89" descr="O2_Molecule"/>
              <p:cNvPicPr>
                <a:picLocks noChangeAspect="1" noChangeArrowheads="1"/>
              </p:cNvPicPr>
              <p:nvPr/>
            </p:nvPicPr>
            <p:blipFill>
              <a:blip r:embed="rId11" cstate="print">
                <a:clrChange>
                  <a:clrFrom>
                    <a:srgbClr val="FEFEFE"/>
                  </a:clrFrom>
                  <a:clrTo>
                    <a:srgbClr val="FEFEFE">
                      <a:alpha val="0"/>
                    </a:srgbClr>
                  </a:clrTo>
                </a:clrChange>
                <a:extLst>
                  <a:ext uri="{28A0092B-C50C-407E-A947-70E740481C1C}">
                    <a14:useLocalDpi xmlns:a14="http://schemas.microsoft.com/office/drawing/2010/main" val="0"/>
                  </a:ext>
                </a:extLst>
              </a:blip>
              <a:srcRect/>
              <a:stretch>
                <a:fillRect/>
              </a:stretch>
            </p:blipFill>
            <p:spPr bwMode="auto">
              <a:xfrm rot="1186202">
                <a:off x="8584769" y="5788558"/>
                <a:ext cx="227112" cy="1668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 name="Picture 86" descr="O2_Molecule"/>
              <p:cNvPicPr>
                <a:picLocks noChangeAspect="1" noChangeArrowheads="1"/>
              </p:cNvPicPr>
              <p:nvPr/>
            </p:nvPicPr>
            <p:blipFill>
              <a:blip r:embed="rId11" cstate="print">
                <a:clrChange>
                  <a:clrFrom>
                    <a:srgbClr val="FEFEFE"/>
                  </a:clrFrom>
                  <a:clrTo>
                    <a:srgbClr val="FEFEFE">
                      <a:alpha val="0"/>
                    </a:srgbClr>
                  </a:clrTo>
                </a:clrChange>
                <a:extLst>
                  <a:ext uri="{28A0092B-C50C-407E-A947-70E740481C1C}">
                    <a14:useLocalDpi xmlns:a14="http://schemas.microsoft.com/office/drawing/2010/main" val="0"/>
                  </a:ext>
                </a:extLst>
              </a:blip>
              <a:srcRect/>
              <a:stretch>
                <a:fillRect/>
              </a:stretch>
            </p:blipFill>
            <p:spPr bwMode="auto">
              <a:xfrm rot="-2515949">
                <a:off x="5360662" y="3940725"/>
                <a:ext cx="227112" cy="1668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4" name="Picture 86" descr="O2_Molecule"/>
              <p:cNvPicPr>
                <a:picLocks noChangeAspect="1" noChangeArrowheads="1"/>
              </p:cNvPicPr>
              <p:nvPr/>
            </p:nvPicPr>
            <p:blipFill>
              <a:blip r:embed="rId11" cstate="print">
                <a:clrChange>
                  <a:clrFrom>
                    <a:srgbClr val="FEFEFE"/>
                  </a:clrFrom>
                  <a:clrTo>
                    <a:srgbClr val="FEFEFE">
                      <a:alpha val="0"/>
                    </a:srgbClr>
                  </a:clrTo>
                </a:clrChange>
                <a:extLst>
                  <a:ext uri="{28A0092B-C50C-407E-A947-70E740481C1C}">
                    <a14:useLocalDpi xmlns:a14="http://schemas.microsoft.com/office/drawing/2010/main" val="0"/>
                  </a:ext>
                </a:extLst>
              </a:blip>
              <a:srcRect/>
              <a:stretch>
                <a:fillRect/>
              </a:stretch>
            </p:blipFill>
            <p:spPr bwMode="auto">
              <a:xfrm rot="-2515949">
                <a:off x="6592319" y="5646053"/>
                <a:ext cx="227112" cy="1668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grpSp>
        <p:nvGrpSpPr>
          <p:cNvPr id="135" name="Group 134"/>
          <p:cNvGrpSpPr/>
          <p:nvPr/>
        </p:nvGrpSpPr>
        <p:grpSpPr>
          <a:xfrm>
            <a:off x="1428453" y="3161393"/>
            <a:ext cx="1435319" cy="1258207"/>
            <a:chOff x="1428453" y="3161393"/>
            <a:chExt cx="1435319" cy="1258207"/>
          </a:xfrm>
        </p:grpSpPr>
        <p:cxnSp>
          <p:nvCxnSpPr>
            <p:cNvPr id="136" name="Straight Arrow Connector 28"/>
            <p:cNvCxnSpPr>
              <a:cxnSpLocks noChangeShapeType="1"/>
            </p:cNvCxnSpPr>
            <p:nvPr/>
          </p:nvCxnSpPr>
          <p:spPr bwMode="auto">
            <a:xfrm>
              <a:off x="2554289" y="4219902"/>
              <a:ext cx="309483" cy="0"/>
            </a:xfrm>
            <a:prstGeom prst="straightConnector1">
              <a:avLst/>
            </a:prstGeom>
            <a:noFill/>
            <a:ln w="19050">
              <a:solidFill>
                <a:schemeClr val="bg1"/>
              </a:solidFill>
              <a:round/>
              <a:headEnd/>
              <a:tailEnd type="arrow" w="med" len="med"/>
            </a:ln>
            <a:extLst>
              <a:ext uri="{909E8E84-426E-40DD-AFC4-6F175D3DCCD1}">
                <a14:hiddenFill xmlns:a14="http://schemas.microsoft.com/office/drawing/2010/main">
                  <a:noFill/>
                </a14:hiddenFill>
              </a:ext>
            </a:extLst>
          </p:spPr>
        </p:cxnSp>
        <p:cxnSp>
          <p:nvCxnSpPr>
            <p:cNvPr id="137" name="Straight Arrow Connector 28"/>
            <p:cNvCxnSpPr>
              <a:cxnSpLocks noChangeShapeType="1"/>
            </p:cNvCxnSpPr>
            <p:nvPr/>
          </p:nvCxnSpPr>
          <p:spPr bwMode="auto">
            <a:xfrm>
              <a:off x="2535041" y="3625087"/>
              <a:ext cx="309483" cy="0"/>
            </a:xfrm>
            <a:prstGeom prst="straightConnector1">
              <a:avLst/>
            </a:prstGeom>
            <a:noFill/>
            <a:ln w="19050">
              <a:solidFill>
                <a:schemeClr val="bg1"/>
              </a:solidFill>
              <a:round/>
              <a:headEnd/>
              <a:tailEnd type="arrow" w="med" len="med"/>
            </a:ln>
            <a:extLst>
              <a:ext uri="{909E8E84-426E-40DD-AFC4-6F175D3DCCD1}">
                <a14:hiddenFill xmlns:a14="http://schemas.microsoft.com/office/drawing/2010/main">
                  <a:noFill/>
                </a14:hiddenFill>
              </a:ext>
            </a:extLst>
          </p:spPr>
        </p:cxnSp>
        <p:pic>
          <p:nvPicPr>
            <p:cNvPr id="138" name="Picture 2"/>
            <p:cNvPicPr>
              <a:picLocks noChangeAspect="1" noChangeArrowheads="1"/>
            </p:cNvPicPr>
            <p:nvPr/>
          </p:nvPicPr>
          <p:blipFill>
            <a:blip r:embed="rId16" cstate="print">
              <a:extLst>
                <a:ext uri="{28A0092B-C50C-407E-A947-70E740481C1C}">
                  <a14:useLocalDpi xmlns:a14="http://schemas.microsoft.com/office/drawing/2010/main" val="0"/>
                </a:ext>
              </a:extLst>
            </a:blip>
            <a:srcRect/>
            <a:stretch>
              <a:fillRect/>
            </a:stretch>
          </p:blipFill>
          <p:spPr bwMode="auto">
            <a:xfrm>
              <a:off x="1428453" y="4109823"/>
              <a:ext cx="1106806" cy="309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39" name="Picture 138"/>
            <p:cNvPicPr>
              <a:picLocks noChangeAspect="1"/>
            </p:cNvPicPr>
            <p:nvPr/>
          </p:nvPicPr>
          <p:blipFill>
            <a:blip r:embed="rId17"/>
            <a:stretch>
              <a:fillRect/>
            </a:stretch>
          </p:blipFill>
          <p:spPr>
            <a:xfrm>
              <a:off x="1625415" y="3161393"/>
              <a:ext cx="897981" cy="718385"/>
            </a:xfrm>
            <a:prstGeom prst="rect">
              <a:avLst/>
            </a:prstGeom>
            <a:ln>
              <a:solidFill>
                <a:srgbClr val="000000"/>
              </a:solidFill>
            </a:ln>
          </p:spPr>
        </p:pic>
      </p:grpSp>
      <p:grpSp>
        <p:nvGrpSpPr>
          <p:cNvPr id="142" name="Group 141"/>
          <p:cNvGrpSpPr/>
          <p:nvPr/>
        </p:nvGrpSpPr>
        <p:grpSpPr>
          <a:xfrm>
            <a:off x="5181600" y="2080955"/>
            <a:ext cx="1931155" cy="1225615"/>
            <a:chOff x="5181600" y="2080955"/>
            <a:chExt cx="1931155" cy="1225615"/>
          </a:xfrm>
        </p:grpSpPr>
        <p:sp>
          <p:nvSpPr>
            <p:cNvPr id="143" name="Rectangle 38"/>
            <p:cNvSpPr>
              <a:spLocks noChangeArrowheads="1"/>
            </p:cNvSpPr>
            <p:nvPr/>
          </p:nvSpPr>
          <p:spPr bwMode="auto">
            <a:xfrm>
              <a:off x="5536445" y="2080955"/>
              <a:ext cx="1550155" cy="2616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9" tIns="45719" rIns="91439" bIns="45719">
              <a:spAutoFit/>
            </a:bodyPr>
            <a:lstStyle/>
            <a:p>
              <a:pPr algn="ctr"/>
              <a:r>
                <a:rPr lang="en-US" sz="1050" b="1" dirty="0">
                  <a:solidFill>
                    <a:schemeClr val="bg1"/>
                  </a:solidFill>
                  <a:effectLst>
                    <a:outerShdw blurRad="38100" dist="38100" dir="2700000" algn="tl">
                      <a:srgbClr val="000000">
                        <a:alpha val="43137"/>
                      </a:srgbClr>
                    </a:outerShdw>
                  </a:effectLst>
                  <a:latin typeface="+mn-lt"/>
                  <a:ea typeface="Comic Sans MS" pitchFamily="66" charset="0"/>
                  <a:cs typeface="Comic Sans MS" pitchFamily="66" charset="0"/>
                </a:rPr>
                <a:t>Full-res Spectrum </a:t>
              </a:r>
            </a:p>
          </p:txBody>
        </p:sp>
        <p:sp>
          <p:nvSpPr>
            <p:cNvPr id="144" name="Rectangle 38"/>
            <p:cNvSpPr>
              <a:spLocks noChangeArrowheads="1"/>
            </p:cNvSpPr>
            <p:nvPr/>
          </p:nvSpPr>
          <p:spPr bwMode="auto">
            <a:xfrm>
              <a:off x="5562600" y="2662883"/>
              <a:ext cx="1550155" cy="2616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9" tIns="45719" rIns="91439" bIns="45719">
              <a:spAutoFit/>
            </a:bodyPr>
            <a:lstStyle/>
            <a:p>
              <a:pPr algn="ctr"/>
              <a:r>
                <a:rPr lang="en-US" sz="1050" b="1" dirty="0" err="1">
                  <a:solidFill>
                    <a:schemeClr val="bg1"/>
                  </a:solidFill>
                  <a:effectLst>
                    <a:outerShdw blurRad="38100" dist="38100" dir="2700000" algn="tl">
                      <a:srgbClr val="000000">
                        <a:alpha val="43137"/>
                      </a:srgbClr>
                    </a:outerShdw>
                  </a:effectLst>
                  <a:latin typeface="+mn-lt"/>
                  <a:ea typeface="Comic Sans MS" pitchFamily="66" charset="0"/>
                  <a:cs typeface="Comic Sans MS" pitchFamily="66" charset="0"/>
                </a:rPr>
                <a:t>Jacobians</a:t>
              </a:r>
              <a:r>
                <a:rPr lang="en-US" sz="1050" b="1" dirty="0">
                  <a:solidFill>
                    <a:schemeClr val="bg1"/>
                  </a:solidFill>
                  <a:effectLst>
                    <a:outerShdw blurRad="38100" dist="38100" dir="2700000" algn="tl">
                      <a:srgbClr val="000000">
                        <a:alpha val="43137"/>
                      </a:srgbClr>
                    </a:outerShdw>
                  </a:effectLst>
                  <a:latin typeface="+mn-lt"/>
                  <a:ea typeface="Comic Sans MS" pitchFamily="66" charset="0"/>
                  <a:cs typeface="Comic Sans MS" pitchFamily="66" charset="0"/>
                </a:rPr>
                <a:t> </a:t>
              </a:r>
            </a:p>
          </p:txBody>
        </p:sp>
        <p:grpSp>
          <p:nvGrpSpPr>
            <p:cNvPr id="145" name="Group 144"/>
            <p:cNvGrpSpPr/>
            <p:nvPr/>
          </p:nvGrpSpPr>
          <p:grpSpPr>
            <a:xfrm>
              <a:off x="5181600" y="2270699"/>
              <a:ext cx="1824084" cy="1035871"/>
              <a:chOff x="5181600" y="2270699"/>
              <a:chExt cx="1824084" cy="1035871"/>
            </a:xfrm>
          </p:grpSpPr>
          <p:cxnSp>
            <p:nvCxnSpPr>
              <p:cNvPr id="146" name="Straight Arrow Connector 145"/>
              <p:cNvCxnSpPr/>
              <p:nvPr/>
            </p:nvCxnSpPr>
            <p:spPr bwMode="auto">
              <a:xfrm>
                <a:off x="5221288" y="2593303"/>
                <a:ext cx="404812" cy="0"/>
              </a:xfrm>
              <a:prstGeom prst="straightConnector1">
                <a:avLst/>
              </a:prstGeom>
              <a:ln w="19050">
                <a:solidFill>
                  <a:srgbClr val="0070C0"/>
                </a:solidFill>
                <a:prstDash val="dash"/>
                <a:tailEnd type="arrow"/>
              </a:ln>
            </p:spPr>
            <p:style>
              <a:lnRef idx="1">
                <a:schemeClr val="accent1"/>
              </a:lnRef>
              <a:fillRef idx="0">
                <a:schemeClr val="accent1"/>
              </a:fillRef>
              <a:effectRef idx="0">
                <a:schemeClr val="accent1"/>
              </a:effectRef>
              <a:fontRef idx="minor">
                <a:schemeClr val="tx1"/>
              </a:fontRef>
            </p:style>
          </p:cxnSp>
          <p:pic>
            <p:nvPicPr>
              <p:cNvPr id="147" name="Picture 2"/>
              <p:cNvPicPr>
                <a:picLocks noChangeAspect="1" noChangeArrowheads="1"/>
              </p:cNvPicPr>
              <p:nvPr/>
            </p:nvPicPr>
            <p:blipFill rotWithShape="1">
              <a:blip r:embed="rId18" cstate="print">
                <a:extLst>
                  <a:ext uri="{28A0092B-C50C-407E-A947-70E740481C1C}">
                    <a14:useLocalDpi xmlns:a14="http://schemas.microsoft.com/office/drawing/2010/main" val="0"/>
                  </a:ext>
                </a:extLst>
              </a:blip>
              <a:srcRect/>
              <a:stretch/>
            </p:blipFill>
            <p:spPr bwMode="auto">
              <a:xfrm>
                <a:off x="5562601" y="2850976"/>
                <a:ext cx="1443083" cy="45559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48" name="Picture 1" descr="residuals_036.png"/>
              <p:cNvPicPr>
                <a:picLocks noChangeAspect="1"/>
              </p:cNvPicPr>
              <p:nvPr/>
            </p:nvPicPr>
            <p:blipFill rotWithShape="1">
              <a:blip r:embed="rId19" cstate="print">
                <a:extLst>
                  <a:ext uri="{28A0092B-C50C-407E-A947-70E740481C1C}">
                    <a14:useLocalDpi xmlns:a14="http://schemas.microsoft.com/office/drawing/2010/main" val="0"/>
                  </a:ext>
                </a:extLst>
              </a:blip>
              <a:srcRect/>
              <a:stretch/>
            </p:blipFill>
            <p:spPr bwMode="auto">
              <a:xfrm>
                <a:off x="5632831" y="2270699"/>
                <a:ext cx="1301370" cy="4815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149" name="Straight Arrow Connector 148"/>
              <p:cNvCxnSpPr/>
              <p:nvPr/>
            </p:nvCxnSpPr>
            <p:spPr bwMode="auto">
              <a:xfrm>
                <a:off x="5181600" y="2924502"/>
                <a:ext cx="404812" cy="0"/>
              </a:xfrm>
              <a:prstGeom prst="straightConnector1">
                <a:avLst/>
              </a:prstGeom>
              <a:ln w="19050">
                <a:solidFill>
                  <a:srgbClr val="FF6600"/>
                </a:solidFill>
                <a:prstDash val="dash"/>
                <a:tailEnd type="arrow"/>
              </a:ln>
            </p:spPr>
            <p:style>
              <a:lnRef idx="1">
                <a:schemeClr val="accent1"/>
              </a:lnRef>
              <a:fillRef idx="0">
                <a:schemeClr val="accent1"/>
              </a:fillRef>
              <a:effectRef idx="0">
                <a:schemeClr val="accent1"/>
              </a:effectRef>
              <a:fontRef idx="minor">
                <a:schemeClr val="tx1"/>
              </a:fontRef>
            </p:style>
          </p:cxnSp>
        </p:grpSp>
      </p:grpSp>
      <p:grpSp>
        <p:nvGrpSpPr>
          <p:cNvPr id="150" name="Group 149"/>
          <p:cNvGrpSpPr/>
          <p:nvPr/>
        </p:nvGrpSpPr>
        <p:grpSpPr>
          <a:xfrm>
            <a:off x="35496" y="5246783"/>
            <a:ext cx="7955959" cy="1098619"/>
            <a:chOff x="35496" y="5412557"/>
            <a:chExt cx="7955959" cy="1098619"/>
          </a:xfrm>
          <a:solidFill>
            <a:srgbClr val="0066CC"/>
          </a:solidFill>
        </p:grpSpPr>
        <p:pic>
          <p:nvPicPr>
            <p:cNvPr id="151" name="Picture 26" descr="GOSATロゴ"/>
            <p:cNvPicPr>
              <a:picLocks noChangeAspect="1" noChangeArrowheads="1"/>
            </p:cNvPicPr>
            <p:nvPr userDrawn="1"/>
          </p:nvPicPr>
          <p:blipFill>
            <a:blip r:embed="rId20" cstate="email">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6202" y="5412557"/>
              <a:ext cx="872540" cy="695729"/>
            </a:xfrm>
            <a:prstGeom prst="rect">
              <a:avLst/>
            </a:prstGeom>
            <a:grpFill/>
            <a:ln w="9525">
              <a:noFill/>
              <a:miter lim="800000"/>
              <a:headEnd/>
              <a:tailEnd/>
            </a:ln>
          </p:spPr>
        </p:pic>
        <p:sp>
          <p:nvSpPr>
            <p:cNvPr id="152" name="TextBox 151"/>
            <p:cNvSpPr txBox="1"/>
            <p:nvPr/>
          </p:nvSpPr>
          <p:spPr>
            <a:xfrm>
              <a:off x="35496" y="6197244"/>
              <a:ext cx="7955959" cy="313932"/>
            </a:xfrm>
            <a:prstGeom prst="rect">
              <a:avLst/>
            </a:prstGeom>
            <a:grpFill/>
          </p:spPr>
          <p:txBody>
            <a:bodyPr wrap="none" lIns="91439" tIns="18288" rIns="91439" bIns="18288" rtlCol="0">
              <a:spAutoFit/>
            </a:bodyPr>
            <a:lstStyle/>
            <a:p>
              <a:r>
                <a:rPr lang="en-US" b="1" dirty="0" smtClean="0">
                  <a:solidFill>
                    <a:schemeClr val="bg1"/>
                  </a:solidFill>
                  <a:latin typeface="+mn-lt"/>
                </a:rPr>
                <a:t>GOSAT Data have provided a critical validation of the OCO-2 Algorithm</a:t>
              </a:r>
              <a:endParaRPr lang="en-US" b="1" dirty="0">
                <a:solidFill>
                  <a:schemeClr val="bg1"/>
                </a:solidFill>
                <a:latin typeface="+mn-lt"/>
              </a:endParaRPr>
            </a:p>
          </p:txBody>
        </p:sp>
      </p:grpSp>
      <p:grpSp>
        <p:nvGrpSpPr>
          <p:cNvPr id="159" name="Group 158"/>
          <p:cNvGrpSpPr/>
          <p:nvPr/>
        </p:nvGrpSpPr>
        <p:grpSpPr>
          <a:xfrm>
            <a:off x="7404043" y="1050588"/>
            <a:ext cx="1527458" cy="3702714"/>
            <a:chOff x="762000" y="975360"/>
            <a:chExt cx="2208422" cy="5353440"/>
          </a:xfrm>
        </p:grpSpPr>
        <p:pic>
          <p:nvPicPr>
            <p:cNvPr id="160" name="Picture 2" descr="C:\Users\dcrisp\Desktop\b210XCO2\b210_xco2_corrected_200907.png"/>
            <p:cNvPicPr>
              <a:picLocks noChangeAspect="1" noChangeArrowheads="1"/>
            </p:cNvPicPr>
            <p:nvPr/>
          </p:nvPicPr>
          <p:blipFill>
            <a:blip r:embed="rId21" cstate="print">
              <a:extLst>
                <a:ext uri="{28A0092B-C50C-407E-A947-70E740481C1C}">
                  <a14:useLocalDpi xmlns:a14="http://schemas.microsoft.com/office/drawing/2010/main" val="0"/>
                </a:ext>
              </a:extLst>
            </a:blip>
            <a:srcRect/>
            <a:stretch>
              <a:fillRect/>
            </a:stretch>
          </p:blipFill>
          <p:spPr bwMode="auto">
            <a:xfrm>
              <a:off x="762000" y="975360"/>
              <a:ext cx="2208422" cy="1234440"/>
            </a:xfrm>
            <a:prstGeom prst="rect">
              <a:avLst/>
            </a:prstGeom>
            <a:noFill/>
            <a:extLst>
              <a:ext uri="{909E8E84-426E-40DD-AFC4-6F175D3DCCD1}">
                <a14:hiddenFill xmlns:a14="http://schemas.microsoft.com/office/drawing/2010/main">
                  <a:solidFill>
                    <a:srgbClr val="FFFFFF"/>
                  </a:solidFill>
                </a14:hiddenFill>
              </a:ext>
            </a:extLst>
          </p:spPr>
        </p:pic>
        <p:pic>
          <p:nvPicPr>
            <p:cNvPr id="161" name="Picture 7" descr="C:\Users\dcrisp\Desktop\b210XCO2\b210_xco2_corrected_200910.png"/>
            <p:cNvPicPr>
              <a:picLocks noChangeAspect="1" noChangeArrowheads="1"/>
            </p:cNvPicPr>
            <p:nvPr/>
          </p:nvPicPr>
          <p:blipFill>
            <a:blip r:embed="rId22" cstate="print">
              <a:extLst>
                <a:ext uri="{28A0092B-C50C-407E-A947-70E740481C1C}">
                  <a14:useLocalDpi xmlns:a14="http://schemas.microsoft.com/office/drawing/2010/main" val="0"/>
                </a:ext>
              </a:extLst>
            </a:blip>
            <a:srcRect/>
            <a:stretch>
              <a:fillRect/>
            </a:stretch>
          </p:blipFill>
          <p:spPr bwMode="auto">
            <a:xfrm>
              <a:off x="762000" y="2346960"/>
              <a:ext cx="2208422" cy="1234440"/>
            </a:xfrm>
            <a:prstGeom prst="rect">
              <a:avLst/>
            </a:prstGeom>
            <a:noFill/>
            <a:extLst>
              <a:ext uri="{909E8E84-426E-40DD-AFC4-6F175D3DCCD1}">
                <a14:hiddenFill xmlns:a14="http://schemas.microsoft.com/office/drawing/2010/main">
                  <a:solidFill>
                    <a:srgbClr val="FFFFFF"/>
                  </a:solidFill>
                </a14:hiddenFill>
              </a:ext>
            </a:extLst>
          </p:spPr>
        </p:pic>
        <p:pic>
          <p:nvPicPr>
            <p:cNvPr id="162" name="Picture 10" descr="C:\Users\dcrisp\Desktop\b210XCO2\b210_xco2_corrected_201001.png"/>
            <p:cNvPicPr>
              <a:picLocks noChangeAspect="1" noChangeArrowheads="1"/>
            </p:cNvPicPr>
            <p:nvPr/>
          </p:nvPicPr>
          <p:blipFill>
            <a:blip r:embed="rId23" cstate="print">
              <a:extLst>
                <a:ext uri="{28A0092B-C50C-407E-A947-70E740481C1C}">
                  <a14:useLocalDpi xmlns:a14="http://schemas.microsoft.com/office/drawing/2010/main" val="0"/>
                </a:ext>
              </a:extLst>
            </a:blip>
            <a:srcRect/>
            <a:stretch>
              <a:fillRect/>
            </a:stretch>
          </p:blipFill>
          <p:spPr bwMode="auto">
            <a:xfrm>
              <a:off x="762000" y="3722760"/>
              <a:ext cx="2208422" cy="1234440"/>
            </a:xfrm>
            <a:prstGeom prst="rect">
              <a:avLst/>
            </a:prstGeom>
            <a:noFill/>
            <a:extLst>
              <a:ext uri="{909E8E84-426E-40DD-AFC4-6F175D3DCCD1}">
                <a14:hiddenFill xmlns:a14="http://schemas.microsoft.com/office/drawing/2010/main">
                  <a:solidFill>
                    <a:srgbClr val="FFFFFF"/>
                  </a:solidFill>
                </a14:hiddenFill>
              </a:ext>
            </a:extLst>
          </p:spPr>
        </p:pic>
        <p:pic>
          <p:nvPicPr>
            <p:cNvPr id="163" name="Picture 13" descr="C:\Users\dcrisp\Desktop\b210XCO2\b210_xco2_corrected_201004.png"/>
            <p:cNvPicPr>
              <a:picLocks noChangeAspect="1" noChangeArrowheads="1"/>
            </p:cNvPicPr>
            <p:nvPr/>
          </p:nvPicPr>
          <p:blipFill>
            <a:blip r:embed="rId24" cstate="print">
              <a:extLst>
                <a:ext uri="{28A0092B-C50C-407E-A947-70E740481C1C}">
                  <a14:useLocalDpi xmlns:a14="http://schemas.microsoft.com/office/drawing/2010/main" val="0"/>
                </a:ext>
              </a:extLst>
            </a:blip>
            <a:srcRect/>
            <a:stretch>
              <a:fillRect/>
            </a:stretch>
          </p:blipFill>
          <p:spPr bwMode="auto">
            <a:xfrm>
              <a:off x="762000" y="5094360"/>
              <a:ext cx="2208422" cy="1234440"/>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2" name="Group 31"/>
          <p:cNvGrpSpPr/>
          <p:nvPr/>
        </p:nvGrpSpPr>
        <p:grpSpPr>
          <a:xfrm>
            <a:off x="54103" y="2895600"/>
            <a:ext cx="2769981" cy="883760"/>
            <a:chOff x="54103" y="2895600"/>
            <a:chExt cx="2769981" cy="883760"/>
          </a:xfrm>
        </p:grpSpPr>
        <p:pic>
          <p:nvPicPr>
            <p:cNvPr id="1026" name="Picture 2"/>
            <p:cNvPicPr>
              <a:picLocks noChangeAspect="1" noChangeArrowheads="1"/>
            </p:cNvPicPr>
            <p:nvPr/>
          </p:nvPicPr>
          <p:blipFill>
            <a:blip r:embed="rId25" cstate="print">
              <a:extLst>
                <a:ext uri="{28A0092B-C50C-407E-A947-70E740481C1C}">
                  <a14:useLocalDpi xmlns:a14="http://schemas.microsoft.com/office/drawing/2010/main" val="0"/>
                </a:ext>
              </a:extLst>
            </a:blip>
            <a:srcRect/>
            <a:stretch>
              <a:fillRect/>
            </a:stretch>
          </p:blipFill>
          <p:spPr bwMode="auto">
            <a:xfrm>
              <a:off x="54103" y="2895600"/>
              <a:ext cx="1469897" cy="88376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164" name="Straight Arrow Connector 28"/>
            <p:cNvCxnSpPr>
              <a:cxnSpLocks noChangeShapeType="1"/>
            </p:cNvCxnSpPr>
            <p:nvPr/>
          </p:nvCxnSpPr>
          <p:spPr bwMode="auto">
            <a:xfrm>
              <a:off x="1500327" y="3048000"/>
              <a:ext cx="1323757" cy="0"/>
            </a:xfrm>
            <a:prstGeom prst="straightConnector1">
              <a:avLst/>
            </a:prstGeom>
            <a:noFill/>
            <a:ln w="19050">
              <a:solidFill>
                <a:schemeClr val="bg1"/>
              </a:solidFill>
              <a:round/>
              <a:headEnd/>
              <a:tailEnd type="arrow" w="med" len="med"/>
            </a:ln>
            <a:extLst>
              <a:ext uri="{909E8E84-426E-40DD-AFC4-6F175D3DCCD1}">
                <a14:hiddenFill xmlns:a14="http://schemas.microsoft.com/office/drawing/2010/main">
                  <a:noFill/>
                </a14:hiddenFill>
              </a:ext>
            </a:extLst>
          </p:spPr>
        </p:cxnSp>
      </p:grpSp>
      <p:grpSp>
        <p:nvGrpSpPr>
          <p:cNvPr id="1024" name="Group 1023"/>
          <p:cNvGrpSpPr/>
          <p:nvPr/>
        </p:nvGrpSpPr>
        <p:grpSpPr>
          <a:xfrm>
            <a:off x="181441" y="3914949"/>
            <a:ext cx="2682331" cy="1227249"/>
            <a:chOff x="181441" y="3914949"/>
            <a:chExt cx="2682331" cy="1227249"/>
          </a:xfrm>
        </p:grpSpPr>
        <p:grpSp>
          <p:nvGrpSpPr>
            <p:cNvPr id="153" name="Group 152"/>
            <p:cNvGrpSpPr/>
            <p:nvPr/>
          </p:nvGrpSpPr>
          <p:grpSpPr>
            <a:xfrm>
              <a:off x="499784" y="4501036"/>
              <a:ext cx="2363988" cy="641162"/>
              <a:chOff x="499784" y="4501036"/>
              <a:chExt cx="2363988" cy="641162"/>
            </a:xfrm>
          </p:grpSpPr>
          <p:cxnSp>
            <p:nvCxnSpPr>
              <p:cNvPr id="154" name="Straight Arrow Connector 39"/>
              <p:cNvCxnSpPr>
                <a:cxnSpLocks noChangeShapeType="1"/>
                <a:stCxn id="155" idx="3"/>
              </p:cNvCxnSpPr>
              <p:nvPr/>
            </p:nvCxnSpPr>
            <p:spPr bwMode="auto">
              <a:xfrm>
                <a:off x="2691830" y="4837398"/>
                <a:ext cx="171942" cy="1"/>
              </a:xfrm>
              <a:prstGeom prst="straightConnector1">
                <a:avLst/>
              </a:prstGeom>
              <a:noFill/>
              <a:ln w="19050">
                <a:solidFill>
                  <a:schemeClr val="bg1"/>
                </a:solidFill>
                <a:round/>
                <a:headEnd/>
                <a:tailEnd type="arrow" w="med" len="med"/>
              </a:ln>
              <a:extLst>
                <a:ext uri="{909E8E84-426E-40DD-AFC4-6F175D3DCCD1}">
                  <a14:hiddenFill xmlns:a14="http://schemas.microsoft.com/office/drawing/2010/main">
                    <a:noFill/>
                  </a14:hiddenFill>
                </a:ext>
              </a:extLst>
            </p:spPr>
          </p:cxnSp>
          <p:pic>
            <p:nvPicPr>
              <p:cNvPr id="155" name="Picture 5"/>
              <p:cNvPicPr>
                <a:picLocks noChangeAspect="1" noChangeArrowheads="1"/>
              </p:cNvPicPr>
              <p:nvPr/>
            </p:nvPicPr>
            <p:blipFill>
              <a:blip r:embed="rId26" cstate="print">
                <a:extLst>
                  <a:ext uri="{28A0092B-C50C-407E-A947-70E740481C1C}">
                    <a14:useLocalDpi xmlns:a14="http://schemas.microsoft.com/office/drawing/2010/main" val="0"/>
                  </a:ext>
                </a:extLst>
              </a:blip>
              <a:srcRect/>
              <a:stretch>
                <a:fillRect/>
              </a:stretch>
            </p:blipFill>
            <p:spPr bwMode="auto">
              <a:xfrm>
                <a:off x="1181344" y="4532598"/>
                <a:ext cx="1510486" cy="609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156" name="Straight Arrow Connector 39"/>
              <p:cNvCxnSpPr>
                <a:cxnSpLocks noChangeShapeType="1"/>
              </p:cNvCxnSpPr>
              <p:nvPr/>
            </p:nvCxnSpPr>
            <p:spPr bwMode="auto">
              <a:xfrm>
                <a:off x="499784" y="4501036"/>
                <a:ext cx="681316" cy="252266"/>
              </a:xfrm>
              <a:prstGeom prst="straightConnector1">
                <a:avLst/>
              </a:prstGeom>
              <a:noFill/>
              <a:ln w="19050">
                <a:solidFill>
                  <a:schemeClr val="bg1"/>
                </a:solidFill>
                <a:round/>
                <a:headEnd/>
                <a:tailEnd type="arrow" w="med" len="med"/>
              </a:ln>
              <a:extLst>
                <a:ext uri="{909E8E84-426E-40DD-AFC4-6F175D3DCCD1}">
                  <a14:hiddenFill xmlns:a14="http://schemas.microsoft.com/office/drawing/2010/main">
                    <a:noFill/>
                  </a14:hiddenFill>
                </a:ext>
              </a:extLst>
            </p:spPr>
          </p:cxnSp>
        </p:grpSp>
        <p:pic>
          <p:nvPicPr>
            <p:cNvPr id="1027" name="Picture 3" descr="C:\Users\dcrisp\Documents\dcrisp\OCO\Images-OCO\Observatory_Illustrations\OCO-on_white.jpg"/>
            <p:cNvPicPr>
              <a:picLocks noChangeAspect="1" noChangeArrowheads="1"/>
            </p:cNvPicPr>
            <p:nvPr/>
          </p:nvPicPr>
          <p:blipFill>
            <a:blip r:embed="rId27"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rot="16613036">
              <a:off x="-27029" y="4123419"/>
              <a:ext cx="1172174" cy="755234"/>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36888878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3"/>
                                        </p:tgtEl>
                                        <p:attrNameLst>
                                          <p:attrName>style.visibility</p:attrName>
                                        </p:attrNameLst>
                                      </p:cBhvr>
                                      <p:to>
                                        <p:strVal val="visible"/>
                                      </p:to>
                                    </p:set>
                                    <p:animEffect transition="in" filter="fade">
                                      <p:cBhvr>
                                        <p:cTn id="12" dur="500"/>
                                        <p:tgtEl>
                                          <p:spTgt spid="33"/>
                                        </p:tgtEl>
                                      </p:cBhvr>
                                    </p:animEffect>
                                  </p:childTnLst>
                                </p:cTn>
                              </p:par>
                              <p:par>
                                <p:cTn id="13" presetID="10" presetClass="entr" presetSubtype="0" fill="hold" nodeType="withEffect">
                                  <p:stCondLst>
                                    <p:cond delay="0"/>
                                  </p:stCondLst>
                                  <p:childTnLst>
                                    <p:set>
                                      <p:cBhvr>
                                        <p:cTn id="14" dur="1" fill="hold">
                                          <p:stCondLst>
                                            <p:cond delay="0"/>
                                          </p:stCondLst>
                                        </p:cTn>
                                        <p:tgtEl>
                                          <p:spTgt spid="17"/>
                                        </p:tgtEl>
                                        <p:attrNameLst>
                                          <p:attrName>style.visibility</p:attrName>
                                        </p:attrNameLst>
                                      </p:cBhvr>
                                      <p:to>
                                        <p:strVal val="visible"/>
                                      </p:to>
                                    </p:set>
                                    <p:animEffect transition="in" filter="fade">
                                      <p:cBhvr>
                                        <p:cTn id="15" dur="500"/>
                                        <p:tgtEl>
                                          <p:spTgt spid="17"/>
                                        </p:tgtEl>
                                      </p:cBhvr>
                                    </p:animEffect>
                                  </p:childTnLst>
                                </p:cTn>
                              </p:par>
                              <p:par>
                                <p:cTn id="16" presetID="10" presetClass="entr" presetSubtype="0" fill="hold" nodeType="withEffect">
                                  <p:stCondLst>
                                    <p:cond delay="0"/>
                                  </p:stCondLst>
                                  <p:childTnLst>
                                    <p:set>
                                      <p:cBhvr>
                                        <p:cTn id="17" dur="1" fill="hold">
                                          <p:stCondLst>
                                            <p:cond delay="0"/>
                                          </p:stCondLst>
                                        </p:cTn>
                                        <p:tgtEl>
                                          <p:spTgt spid="74"/>
                                        </p:tgtEl>
                                        <p:attrNameLst>
                                          <p:attrName>style.visibility</p:attrName>
                                        </p:attrNameLst>
                                      </p:cBhvr>
                                      <p:to>
                                        <p:strVal val="visible"/>
                                      </p:to>
                                    </p:set>
                                    <p:animEffect transition="in" filter="fade">
                                      <p:cBhvr>
                                        <p:cTn id="18" dur="500"/>
                                        <p:tgtEl>
                                          <p:spTgt spid="74"/>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32"/>
                                        </p:tgtEl>
                                        <p:attrNameLst>
                                          <p:attrName>style.visibility</p:attrName>
                                        </p:attrNameLst>
                                      </p:cBhvr>
                                      <p:to>
                                        <p:strVal val="visible"/>
                                      </p:to>
                                    </p:set>
                                    <p:animEffect transition="in" filter="fade">
                                      <p:cBhvr>
                                        <p:cTn id="23" dur="500"/>
                                        <p:tgtEl>
                                          <p:spTgt spid="32"/>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nodeType="clickEffect">
                                  <p:stCondLst>
                                    <p:cond delay="0"/>
                                  </p:stCondLst>
                                  <p:childTnLst>
                                    <p:set>
                                      <p:cBhvr>
                                        <p:cTn id="27" dur="1" fill="hold">
                                          <p:stCondLst>
                                            <p:cond delay="0"/>
                                          </p:stCondLst>
                                        </p:cTn>
                                        <p:tgtEl>
                                          <p:spTgt spid="142"/>
                                        </p:tgtEl>
                                        <p:attrNameLst>
                                          <p:attrName>style.visibility</p:attrName>
                                        </p:attrNameLst>
                                      </p:cBhvr>
                                      <p:to>
                                        <p:strVal val="visible"/>
                                      </p:to>
                                    </p:set>
                                    <p:animEffect transition="in" filter="fade">
                                      <p:cBhvr>
                                        <p:cTn id="28" dur="500"/>
                                        <p:tgtEl>
                                          <p:spTgt spid="142"/>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nodeType="clickEffect">
                                  <p:stCondLst>
                                    <p:cond delay="0"/>
                                  </p:stCondLst>
                                  <p:childTnLst>
                                    <p:set>
                                      <p:cBhvr>
                                        <p:cTn id="32" dur="1" fill="hold">
                                          <p:stCondLst>
                                            <p:cond delay="0"/>
                                          </p:stCondLst>
                                        </p:cTn>
                                        <p:tgtEl>
                                          <p:spTgt spid="135"/>
                                        </p:tgtEl>
                                        <p:attrNameLst>
                                          <p:attrName>style.visibility</p:attrName>
                                        </p:attrNameLst>
                                      </p:cBhvr>
                                      <p:to>
                                        <p:strVal val="visible"/>
                                      </p:to>
                                    </p:set>
                                    <p:animEffect transition="in" filter="fade">
                                      <p:cBhvr>
                                        <p:cTn id="33" dur="500"/>
                                        <p:tgtEl>
                                          <p:spTgt spid="135"/>
                                        </p:tgtEl>
                                      </p:cBhvr>
                                    </p:animEffect>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nodeType="clickEffect">
                                  <p:stCondLst>
                                    <p:cond delay="0"/>
                                  </p:stCondLst>
                                  <p:childTnLst>
                                    <p:set>
                                      <p:cBhvr>
                                        <p:cTn id="37" dur="1" fill="hold">
                                          <p:stCondLst>
                                            <p:cond delay="0"/>
                                          </p:stCondLst>
                                        </p:cTn>
                                        <p:tgtEl>
                                          <p:spTgt spid="24"/>
                                        </p:tgtEl>
                                        <p:attrNameLst>
                                          <p:attrName>style.visibility</p:attrName>
                                        </p:attrNameLst>
                                      </p:cBhvr>
                                      <p:to>
                                        <p:strVal val="visible"/>
                                      </p:to>
                                    </p:set>
                                    <p:animEffect transition="in" filter="fade">
                                      <p:cBhvr>
                                        <p:cTn id="38" dur="500"/>
                                        <p:tgtEl>
                                          <p:spTgt spid="24"/>
                                        </p:tgtEl>
                                      </p:cBhvr>
                                    </p:animEffect>
                                  </p:childTnLst>
                                </p:cTn>
                              </p:par>
                            </p:childTnLst>
                          </p:cTn>
                        </p:par>
                      </p:childTnLst>
                    </p:cTn>
                  </p:par>
                  <p:par>
                    <p:cTn id="39" fill="hold">
                      <p:stCondLst>
                        <p:cond delay="indefinite"/>
                      </p:stCondLst>
                      <p:childTnLst>
                        <p:par>
                          <p:cTn id="40" fill="hold">
                            <p:stCondLst>
                              <p:cond delay="0"/>
                            </p:stCondLst>
                            <p:childTnLst>
                              <p:par>
                                <p:cTn id="41" presetID="10" presetClass="entr" presetSubtype="0" fill="hold" nodeType="clickEffect">
                                  <p:stCondLst>
                                    <p:cond delay="0"/>
                                  </p:stCondLst>
                                  <p:childTnLst>
                                    <p:set>
                                      <p:cBhvr>
                                        <p:cTn id="42" dur="1" fill="hold">
                                          <p:stCondLst>
                                            <p:cond delay="0"/>
                                          </p:stCondLst>
                                        </p:cTn>
                                        <p:tgtEl>
                                          <p:spTgt spid="1024"/>
                                        </p:tgtEl>
                                        <p:attrNameLst>
                                          <p:attrName>style.visibility</p:attrName>
                                        </p:attrNameLst>
                                      </p:cBhvr>
                                      <p:to>
                                        <p:strVal val="visible"/>
                                      </p:to>
                                    </p:set>
                                    <p:animEffect transition="in" filter="fade">
                                      <p:cBhvr>
                                        <p:cTn id="43" dur="500"/>
                                        <p:tgtEl>
                                          <p:spTgt spid="1024"/>
                                        </p:tgtEl>
                                      </p:cBhvr>
                                    </p:animEffect>
                                  </p:childTnLst>
                                </p:cTn>
                              </p:par>
                            </p:childTnLst>
                          </p:cTn>
                        </p:par>
                      </p:childTnLst>
                    </p:cTn>
                  </p:par>
                  <p:par>
                    <p:cTn id="44" fill="hold">
                      <p:stCondLst>
                        <p:cond delay="indefinite"/>
                      </p:stCondLst>
                      <p:childTnLst>
                        <p:par>
                          <p:cTn id="45" fill="hold">
                            <p:stCondLst>
                              <p:cond delay="0"/>
                            </p:stCondLst>
                            <p:childTnLst>
                              <p:par>
                                <p:cTn id="46" presetID="10" presetClass="entr" presetSubtype="0" fill="hold" nodeType="clickEffect">
                                  <p:stCondLst>
                                    <p:cond delay="0"/>
                                  </p:stCondLst>
                                  <p:childTnLst>
                                    <p:set>
                                      <p:cBhvr>
                                        <p:cTn id="47" dur="1" fill="hold">
                                          <p:stCondLst>
                                            <p:cond delay="0"/>
                                          </p:stCondLst>
                                        </p:cTn>
                                        <p:tgtEl>
                                          <p:spTgt spid="28"/>
                                        </p:tgtEl>
                                        <p:attrNameLst>
                                          <p:attrName>style.visibility</p:attrName>
                                        </p:attrNameLst>
                                      </p:cBhvr>
                                      <p:to>
                                        <p:strVal val="visible"/>
                                      </p:to>
                                    </p:set>
                                    <p:animEffect transition="in" filter="fade">
                                      <p:cBhvr>
                                        <p:cTn id="48" dur="500"/>
                                        <p:tgtEl>
                                          <p:spTgt spid="28"/>
                                        </p:tgtEl>
                                      </p:cBhvr>
                                    </p:animEffect>
                                  </p:childTnLst>
                                </p:cTn>
                              </p:par>
                            </p:childTnLst>
                          </p:cTn>
                        </p:par>
                      </p:childTnLst>
                    </p:cTn>
                  </p:par>
                  <p:par>
                    <p:cTn id="49" fill="hold">
                      <p:stCondLst>
                        <p:cond delay="indefinite"/>
                      </p:stCondLst>
                      <p:childTnLst>
                        <p:par>
                          <p:cTn id="50" fill="hold">
                            <p:stCondLst>
                              <p:cond delay="0"/>
                            </p:stCondLst>
                            <p:childTnLst>
                              <p:par>
                                <p:cTn id="51" presetID="10" presetClass="entr" presetSubtype="0" fill="hold" nodeType="clickEffect">
                                  <p:stCondLst>
                                    <p:cond delay="0"/>
                                  </p:stCondLst>
                                  <p:childTnLst>
                                    <p:set>
                                      <p:cBhvr>
                                        <p:cTn id="52" dur="1" fill="hold">
                                          <p:stCondLst>
                                            <p:cond delay="0"/>
                                          </p:stCondLst>
                                        </p:cTn>
                                        <p:tgtEl>
                                          <p:spTgt spid="57"/>
                                        </p:tgtEl>
                                        <p:attrNameLst>
                                          <p:attrName>style.visibility</p:attrName>
                                        </p:attrNameLst>
                                      </p:cBhvr>
                                      <p:to>
                                        <p:strVal val="visible"/>
                                      </p:to>
                                    </p:set>
                                    <p:animEffect transition="in" filter="fade">
                                      <p:cBhvr>
                                        <p:cTn id="53" dur="500"/>
                                        <p:tgtEl>
                                          <p:spTgt spid="57"/>
                                        </p:tgtEl>
                                      </p:cBhvr>
                                    </p:animEffect>
                                  </p:childTnLst>
                                </p:cTn>
                              </p:par>
                              <p:par>
                                <p:cTn id="54" presetID="10" presetClass="entr" presetSubtype="0" fill="hold" nodeType="withEffect">
                                  <p:stCondLst>
                                    <p:cond delay="0"/>
                                  </p:stCondLst>
                                  <p:childTnLst>
                                    <p:set>
                                      <p:cBhvr>
                                        <p:cTn id="55" dur="1" fill="hold">
                                          <p:stCondLst>
                                            <p:cond delay="0"/>
                                          </p:stCondLst>
                                        </p:cTn>
                                        <p:tgtEl>
                                          <p:spTgt spid="10"/>
                                        </p:tgtEl>
                                        <p:attrNameLst>
                                          <p:attrName>style.visibility</p:attrName>
                                        </p:attrNameLst>
                                      </p:cBhvr>
                                      <p:to>
                                        <p:strVal val="visible"/>
                                      </p:to>
                                    </p:set>
                                    <p:animEffect transition="in" filter="fade">
                                      <p:cBhvr>
                                        <p:cTn id="56" dur="500"/>
                                        <p:tgtEl>
                                          <p:spTgt spid="10"/>
                                        </p:tgtEl>
                                      </p:cBhvr>
                                    </p:animEffect>
                                  </p:childTnLst>
                                </p:cTn>
                              </p:par>
                            </p:childTnLst>
                          </p:cTn>
                        </p:par>
                      </p:childTnLst>
                    </p:cTn>
                  </p:par>
                  <p:par>
                    <p:cTn id="57" fill="hold">
                      <p:stCondLst>
                        <p:cond delay="indefinite"/>
                      </p:stCondLst>
                      <p:childTnLst>
                        <p:par>
                          <p:cTn id="58" fill="hold">
                            <p:stCondLst>
                              <p:cond delay="0"/>
                            </p:stCondLst>
                            <p:childTnLst>
                              <p:par>
                                <p:cTn id="59" presetID="10" presetClass="entr" presetSubtype="0" fill="hold" nodeType="clickEffect">
                                  <p:stCondLst>
                                    <p:cond delay="0"/>
                                  </p:stCondLst>
                                  <p:childTnLst>
                                    <p:set>
                                      <p:cBhvr>
                                        <p:cTn id="60" dur="1" fill="hold">
                                          <p:stCondLst>
                                            <p:cond delay="0"/>
                                          </p:stCondLst>
                                        </p:cTn>
                                        <p:tgtEl>
                                          <p:spTgt spid="159"/>
                                        </p:tgtEl>
                                        <p:attrNameLst>
                                          <p:attrName>style.visibility</p:attrName>
                                        </p:attrNameLst>
                                      </p:cBhvr>
                                      <p:to>
                                        <p:strVal val="visible"/>
                                      </p:to>
                                    </p:set>
                                    <p:animEffect transition="in" filter="fade">
                                      <p:cBhvr>
                                        <p:cTn id="61" dur="500"/>
                                        <p:tgtEl>
                                          <p:spTgt spid="159"/>
                                        </p:tgtEl>
                                      </p:cBhvr>
                                    </p:animEffect>
                                  </p:childTnLst>
                                </p:cTn>
                              </p:par>
                            </p:childTnLst>
                          </p:cTn>
                        </p:par>
                      </p:childTnLst>
                    </p:cTn>
                  </p:par>
                  <p:par>
                    <p:cTn id="62" fill="hold">
                      <p:stCondLst>
                        <p:cond delay="indefinite"/>
                      </p:stCondLst>
                      <p:childTnLst>
                        <p:par>
                          <p:cTn id="63" fill="hold">
                            <p:stCondLst>
                              <p:cond delay="0"/>
                            </p:stCondLst>
                            <p:childTnLst>
                              <p:par>
                                <p:cTn id="64" presetID="10" presetClass="entr" presetSubtype="0" fill="hold" nodeType="clickEffect">
                                  <p:stCondLst>
                                    <p:cond delay="0"/>
                                  </p:stCondLst>
                                  <p:childTnLst>
                                    <p:set>
                                      <p:cBhvr>
                                        <p:cTn id="65" dur="1" fill="hold">
                                          <p:stCondLst>
                                            <p:cond delay="0"/>
                                          </p:stCondLst>
                                        </p:cTn>
                                        <p:tgtEl>
                                          <p:spTgt spid="150"/>
                                        </p:tgtEl>
                                        <p:attrNameLst>
                                          <p:attrName>style.visibility</p:attrName>
                                        </p:attrNameLst>
                                      </p:cBhvr>
                                      <p:to>
                                        <p:strVal val="visible"/>
                                      </p:to>
                                    </p:set>
                                    <p:animEffect transition="in" filter="fade">
                                      <p:cBhvr>
                                        <p:cTn id="66" dur="500"/>
                                        <p:tgtEl>
                                          <p:spTgt spid="1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solidFill>
                  <a:srgbClr val="FFFF00"/>
                </a:solidFill>
                <a:effectLst>
                  <a:outerShdw blurRad="38100" dist="38100" dir="2700000" algn="tl">
                    <a:srgbClr val="000000">
                      <a:alpha val="43137"/>
                    </a:srgbClr>
                  </a:outerShdw>
                </a:effectLst>
              </a:rPr>
              <a:t>Conclusions</a:t>
            </a:r>
            <a:endParaRPr lang="en-US" dirty="0">
              <a:solidFill>
                <a:srgbClr val="FFFF00"/>
              </a:solidFill>
              <a:effectLst>
                <a:outerShdw blurRad="38100" dist="38100" dir="2700000" algn="tl">
                  <a:srgbClr val="000000">
                    <a:alpha val="43137"/>
                  </a:srgbClr>
                </a:outerShdw>
              </a:effectLst>
            </a:endParaRPr>
          </a:p>
        </p:txBody>
      </p:sp>
      <p:sp>
        <p:nvSpPr>
          <p:cNvPr id="4" name="Content Placeholder 3"/>
          <p:cNvSpPr>
            <a:spLocks noGrp="1"/>
          </p:cNvSpPr>
          <p:nvPr>
            <p:ph idx="1"/>
          </p:nvPr>
        </p:nvSpPr>
        <p:spPr>
          <a:xfrm>
            <a:off x="241304" y="1219199"/>
            <a:ext cx="8597900" cy="5029201"/>
          </a:xfrm>
        </p:spPr>
        <p:txBody>
          <a:bodyPr/>
          <a:lstStyle/>
          <a:p>
            <a:pPr>
              <a:spcBef>
                <a:spcPts val="600"/>
              </a:spcBef>
              <a:spcAft>
                <a:spcPts val="600"/>
              </a:spcAft>
            </a:pPr>
            <a:r>
              <a:rPr lang="en-US" dirty="0" smtClean="0">
                <a:solidFill>
                  <a:srgbClr val="FFFF00"/>
                </a:solidFill>
                <a:effectLst>
                  <a:outerShdw blurRad="38100" dist="38100" dir="2700000" algn="tl">
                    <a:srgbClr val="000000">
                      <a:alpha val="43137"/>
                    </a:srgbClr>
                  </a:outerShdw>
                </a:effectLst>
                <a:ea typeface="ＭＳ Ｐゴシック" pitchFamily="34" charset="-128"/>
              </a:rPr>
              <a:t>OCO-2 is scheduled to </a:t>
            </a:r>
            <a:r>
              <a:rPr lang="en-US" dirty="0" smtClean="0">
                <a:solidFill>
                  <a:srgbClr val="FFFF00"/>
                </a:solidFill>
                <a:effectLst>
                  <a:outerShdw blurRad="38100" dist="38100" dir="2700000" algn="tl">
                    <a:srgbClr val="000000">
                      <a:alpha val="43137"/>
                    </a:srgbClr>
                  </a:outerShdw>
                </a:effectLst>
                <a:ea typeface="ＭＳ Ｐゴシック" pitchFamily="34" charset="-128"/>
              </a:rPr>
              <a:t>launch </a:t>
            </a:r>
            <a:r>
              <a:rPr lang="en-US" dirty="0" smtClean="0">
                <a:solidFill>
                  <a:srgbClr val="FFFF00"/>
                </a:solidFill>
                <a:effectLst>
                  <a:outerShdw blurRad="38100" dist="38100" dir="2700000" algn="tl">
                    <a:srgbClr val="000000">
                      <a:alpha val="43137"/>
                    </a:srgbClr>
                  </a:outerShdw>
                </a:effectLst>
                <a:ea typeface="ＭＳ Ｐゴシック" pitchFamily="34" charset="-128"/>
              </a:rPr>
              <a:t>from Vandenberg Air Force Base, at 2:56:44 AM PDT on</a:t>
            </a:r>
            <a:r>
              <a:rPr lang="en-US" b="1" dirty="0" smtClean="0">
                <a:solidFill>
                  <a:srgbClr val="FFFF00"/>
                </a:solidFill>
                <a:effectLst>
                  <a:outerShdw blurRad="38100" dist="38100" dir="2700000" algn="tl">
                    <a:srgbClr val="000000">
                      <a:alpha val="43137"/>
                    </a:srgbClr>
                  </a:outerShdw>
                </a:effectLst>
                <a:ea typeface="ＭＳ Ｐゴシック" pitchFamily="34" charset="-128"/>
              </a:rPr>
              <a:t> 1 July </a:t>
            </a:r>
            <a:r>
              <a:rPr lang="en-US" b="1" dirty="0">
                <a:solidFill>
                  <a:srgbClr val="FFFF00"/>
                </a:solidFill>
                <a:effectLst>
                  <a:outerShdw blurRad="38100" dist="38100" dir="2700000" algn="tl">
                    <a:srgbClr val="000000">
                      <a:alpha val="43137"/>
                    </a:srgbClr>
                  </a:outerShdw>
                </a:effectLst>
                <a:ea typeface="ＭＳ Ｐゴシック" pitchFamily="34" charset="-128"/>
              </a:rPr>
              <a:t>2014 </a:t>
            </a:r>
            <a:endParaRPr lang="en-US" b="1" dirty="0" smtClean="0">
              <a:solidFill>
                <a:srgbClr val="FFFF00"/>
              </a:solidFill>
              <a:effectLst>
                <a:outerShdw blurRad="38100" dist="38100" dir="2700000" algn="tl">
                  <a:srgbClr val="000000">
                    <a:alpha val="43137"/>
                  </a:srgbClr>
                </a:outerShdw>
              </a:effectLst>
              <a:ea typeface="ＭＳ Ｐゴシック" pitchFamily="34" charset="-128"/>
            </a:endParaRPr>
          </a:p>
          <a:p>
            <a:pPr lvl="1">
              <a:spcBef>
                <a:spcPts val="600"/>
              </a:spcBef>
              <a:spcAft>
                <a:spcPts val="600"/>
              </a:spcAft>
            </a:pPr>
            <a:r>
              <a:rPr lang="en-US" sz="2000" dirty="0" smtClean="0">
                <a:solidFill>
                  <a:srgbClr val="FFFF00"/>
                </a:solidFill>
                <a:effectLst>
                  <a:outerShdw blurRad="38100" dist="38100" dir="2700000" algn="tl">
                    <a:srgbClr val="000000">
                      <a:alpha val="43137"/>
                    </a:srgbClr>
                  </a:outerShdw>
                </a:effectLst>
                <a:ea typeface="ＭＳ Ｐゴシック" pitchFamily="34" charset="-128"/>
              </a:rPr>
              <a:t>Preparations </a:t>
            </a:r>
            <a:r>
              <a:rPr lang="en-US" sz="2000" dirty="0">
                <a:solidFill>
                  <a:srgbClr val="FFFF00"/>
                </a:solidFill>
                <a:effectLst>
                  <a:outerShdw blurRad="38100" dist="38100" dir="2700000" algn="tl">
                    <a:srgbClr val="000000">
                      <a:alpha val="43137"/>
                    </a:srgbClr>
                  </a:outerShdw>
                </a:effectLst>
                <a:ea typeface="ＭＳ Ｐゴシック" pitchFamily="34" charset="-128"/>
              </a:rPr>
              <a:t>for the OCO-2 launch are progressing on schedule </a:t>
            </a:r>
            <a:endParaRPr lang="en-US" sz="2000" dirty="0">
              <a:solidFill>
                <a:srgbClr val="FFFF00"/>
              </a:solidFill>
              <a:effectLst>
                <a:outerShdw blurRad="38100" dist="38100" dir="2700000" algn="tl">
                  <a:srgbClr val="000000">
                    <a:alpha val="43137"/>
                  </a:srgbClr>
                </a:outerShdw>
              </a:effectLst>
              <a:ea typeface="ＭＳ Ｐゴシック" pitchFamily="34" charset="-128"/>
            </a:endParaRPr>
          </a:p>
          <a:p>
            <a:pPr lvl="1">
              <a:spcBef>
                <a:spcPts val="600"/>
              </a:spcBef>
              <a:spcAft>
                <a:spcPts val="600"/>
              </a:spcAft>
            </a:pPr>
            <a:r>
              <a:rPr lang="en-US" sz="2000" dirty="0" smtClean="0">
                <a:solidFill>
                  <a:srgbClr val="FFFF00"/>
                </a:solidFill>
                <a:effectLst>
                  <a:outerShdw blurRad="38100" dist="38100" dir="2700000" algn="tl">
                    <a:srgbClr val="000000">
                      <a:alpha val="43137"/>
                    </a:srgbClr>
                  </a:outerShdw>
                </a:effectLst>
                <a:ea typeface="ＭＳ Ｐゴシック" pitchFamily="34" charset="-128"/>
              </a:rPr>
              <a:t>Next step: Observatory is scheduled for installation on the launch vehicle on 10 June</a:t>
            </a:r>
            <a:endParaRPr lang="en-US" dirty="0" smtClean="0">
              <a:solidFill>
                <a:srgbClr val="FFFF00"/>
              </a:solidFill>
              <a:effectLst>
                <a:outerShdw blurRad="38100" dist="38100" dir="2700000" algn="tl">
                  <a:srgbClr val="000000">
                    <a:alpha val="43137"/>
                  </a:srgbClr>
                </a:outerShdw>
              </a:effectLst>
              <a:ea typeface="ＭＳ Ｐゴシック" pitchFamily="34" charset="-128"/>
            </a:endParaRPr>
          </a:p>
          <a:p>
            <a:pPr>
              <a:spcBef>
                <a:spcPts val="600"/>
              </a:spcBef>
              <a:spcAft>
                <a:spcPts val="600"/>
              </a:spcAft>
            </a:pPr>
            <a:r>
              <a:rPr lang="en-US" dirty="0" smtClean="0">
                <a:solidFill>
                  <a:srgbClr val="FFFF00"/>
                </a:solidFill>
                <a:effectLst>
                  <a:outerShdw blurRad="38100" dist="38100" dir="2700000" algn="tl">
                    <a:srgbClr val="000000">
                      <a:alpha val="43137"/>
                    </a:srgbClr>
                  </a:outerShdw>
                </a:effectLst>
                <a:ea typeface="ＭＳ Ｐゴシック" pitchFamily="34" charset="-128"/>
              </a:rPr>
              <a:t>A </a:t>
            </a:r>
            <a:r>
              <a:rPr lang="en-US" dirty="0" smtClean="0">
                <a:solidFill>
                  <a:srgbClr val="FFFF00"/>
                </a:solidFill>
                <a:effectLst>
                  <a:outerShdw blurRad="38100" dist="38100" dir="2700000" algn="tl">
                    <a:srgbClr val="000000">
                      <a:alpha val="43137"/>
                    </a:srgbClr>
                  </a:outerShdw>
                </a:effectLst>
                <a:ea typeface="ＭＳ Ｐゴシック" pitchFamily="34" charset="-128"/>
              </a:rPr>
              <a:t>launch ready version of the </a:t>
            </a:r>
            <a:r>
              <a:rPr lang="en-US" dirty="0">
                <a:solidFill>
                  <a:srgbClr val="FFFF00"/>
                </a:solidFill>
                <a:effectLst>
                  <a:outerShdw blurRad="38100" dist="38100" dir="2700000" algn="tl">
                    <a:srgbClr val="000000">
                      <a:alpha val="43137"/>
                    </a:srgbClr>
                  </a:outerShdw>
                </a:effectLst>
                <a:ea typeface="ＭＳ Ｐゴシック" pitchFamily="34" charset="-128"/>
              </a:rPr>
              <a:t>OCO-2 Retrieval Algorithm </a:t>
            </a:r>
            <a:r>
              <a:rPr lang="en-US" dirty="0" smtClean="0">
                <a:solidFill>
                  <a:srgbClr val="FFFF00"/>
                </a:solidFill>
                <a:effectLst>
                  <a:outerShdw blurRad="38100" dist="38100" dir="2700000" algn="tl">
                    <a:srgbClr val="000000">
                      <a:alpha val="43137"/>
                    </a:srgbClr>
                  </a:outerShdw>
                </a:effectLst>
                <a:ea typeface="ＭＳ Ｐゴシック" pitchFamily="34" charset="-128"/>
              </a:rPr>
              <a:t>has been delivered and is being tested using GOSAT data</a:t>
            </a:r>
            <a:endParaRPr lang="en-US" dirty="0">
              <a:solidFill>
                <a:srgbClr val="FFFF00"/>
              </a:solidFill>
              <a:effectLst>
                <a:outerShdw blurRad="38100" dist="38100" dir="2700000" algn="tl">
                  <a:srgbClr val="000000">
                    <a:alpha val="43137"/>
                  </a:srgbClr>
                </a:outerShdw>
              </a:effectLst>
              <a:ea typeface="ＭＳ Ｐゴシック" pitchFamily="34" charset="-128"/>
            </a:endParaRPr>
          </a:p>
          <a:p>
            <a:pPr lvl="1">
              <a:spcBef>
                <a:spcPts val="600"/>
              </a:spcBef>
              <a:spcAft>
                <a:spcPts val="600"/>
              </a:spcAft>
            </a:pPr>
            <a:r>
              <a:rPr lang="en-US" sz="2000" dirty="0">
                <a:solidFill>
                  <a:srgbClr val="FFFF00"/>
                </a:solidFill>
                <a:effectLst>
                  <a:outerShdw blurRad="38100" dist="38100" dir="2700000" algn="tl">
                    <a:srgbClr val="000000">
                      <a:alpha val="43137"/>
                    </a:srgbClr>
                  </a:outerShdw>
                </a:effectLst>
                <a:ea typeface="ＭＳ Ｐゴシック" pitchFamily="34" charset="-128"/>
              </a:rPr>
              <a:t>The ACOS/GOSAT collaboration provided valuable insight and a critical validation of the OCO-2 </a:t>
            </a:r>
            <a:r>
              <a:rPr lang="en-US" sz="2000" dirty="0" smtClean="0">
                <a:solidFill>
                  <a:srgbClr val="FFFF00"/>
                </a:solidFill>
                <a:effectLst>
                  <a:outerShdw blurRad="38100" dist="38100" dir="2700000" algn="tl">
                    <a:srgbClr val="000000">
                      <a:alpha val="43137"/>
                    </a:srgbClr>
                  </a:outerShdw>
                </a:effectLst>
                <a:ea typeface="ＭＳ Ｐゴシック" pitchFamily="34" charset="-128"/>
              </a:rPr>
              <a:t>algorithm</a:t>
            </a:r>
          </a:p>
          <a:p>
            <a:pPr>
              <a:spcBef>
                <a:spcPts val="600"/>
              </a:spcBef>
              <a:spcAft>
                <a:spcPts val="600"/>
              </a:spcAft>
            </a:pPr>
            <a:r>
              <a:rPr lang="en-US" dirty="0" smtClean="0">
                <a:solidFill>
                  <a:srgbClr val="FFFF00"/>
                </a:solidFill>
                <a:effectLst>
                  <a:outerShdw blurRad="38100" dist="38100" dir="2700000" algn="tl">
                    <a:srgbClr val="000000">
                      <a:alpha val="43137"/>
                    </a:srgbClr>
                  </a:outerShdw>
                </a:effectLst>
                <a:ea typeface="ＭＳ Ｐゴシック" pitchFamily="34" charset="-128"/>
              </a:rPr>
              <a:t>If all goes as planned, we could start delivering </a:t>
            </a:r>
            <a:endParaRPr lang="en-US" dirty="0" smtClean="0">
              <a:solidFill>
                <a:srgbClr val="FFFF00"/>
              </a:solidFill>
              <a:effectLst>
                <a:outerShdw blurRad="38100" dist="38100" dir="2700000" algn="tl">
                  <a:srgbClr val="000000">
                    <a:alpha val="43137"/>
                  </a:srgbClr>
                </a:outerShdw>
              </a:effectLst>
              <a:ea typeface="ＭＳ Ｐゴシック" pitchFamily="34" charset="-128"/>
            </a:endParaRPr>
          </a:p>
          <a:p>
            <a:pPr lvl="1">
              <a:spcBef>
                <a:spcPts val="600"/>
              </a:spcBef>
              <a:spcAft>
                <a:spcPts val="600"/>
              </a:spcAft>
            </a:pPr>
            <a:r>
              <a:rPr lang="en-US" dirty="0" smtClean="0">
                <a:solidFill>
                  <a:srgbClr val="FFFF00"/>
                </a:solidFill>
                <a:effectLst>
                  <a:outerShdw blurRad="38100" dist="38100" dir="2700000" algn="tl">
                    <a:srgbClr val="000000">
                      <a:alpha val="43137"/>
                    </a:srgbClr>
                  </a:outerShdw>
                </a:effectLst>
                <a:ea typeface="ＭＳ Ｐゴシック" pitchFamily="34" charset="-128"/>
              </a:rPr>
              <a:t>Level </a:t>
            </a:r>
            <a:r>
              <a:rPr lang="en-US" dirty="0" smtClean="0">
                <a:solidFill>
                  <a:srgbClr val="FFFF00"/>
                </a:solidFill>
                <a:effectLst>
                  <a:outerShdw blurRad="38100" dist="38100" dir="2700000" algn="tl">
                    <a:srgbClr val="000000">
                      <a:alpha val="43137"/>
                    </a:srgbClr>
                  </a:outerShdw>
                </a:effectLst>
                <a:ea typeface="ＭＳ Ｐゴシック" pitchFamily="34" charset="-128"/>
              </a:rPr>
              <a:t>1B products as early as late November 2014 </a:t>
            </a:r>
            <a:endParaRPr lang="en-US" dirty="0">
              <a:solidFill>
                <a:srgbClr val="FFFF00"/>
              </a:solidFill>
              <a:effectLst>
                <a:outerShdw blurRad="38100" dist="38100" dir="2700000" algn="tl">
                  <a:srgbClr val="000000">
                    <a:alpha val="43137"/>
                  </a:srgbClr>
                </a:outerShdw>
              </a:effectLst>
              <a:ea typeface="ＭＳ Ｐゴシック" pitchFamily="34" charset="-128"/>
            </a:endParaRPr>
          </a:p>
          <a:p>
            <a:pPr lvl="1">
              <a:spcBef>
                <a:spcPts val="600"/>
              </a:spcBef>
              <a:spcAft>
                <a:spcPts val="600"/>
              </a:spcAft>
            </a:pPr>
            <a:r>
              <a:rPr lang="en-US" dirty="0" smtClean="0">
                <a:solidFill>
                  <a:srgbClr val="FFFF00"/>
                </a:solidFill>
                <a:effectLst>
                  <a:outerShdw blurRad="38100" dist="38100" dir="2700000" algn="tl">
                    <a:srgbClr val="000000">
                      <a:alpha val="43137"/>
                    </a:srgbClr>
                  </a:outerShdw>
                </a:effectLst>
                <a:ea typeface="ＭＳ Ｐゴシック" pitchFamily="34" charset="-128"/>
              </a:rPr>
              <a:t>Level </a:t>
            </a:r>
            <a:r>
              <a:rPr lang="en-US" dirty="0" smtClean="0">
                <a:solidFill>
                  <a:srgbClr val="FFFF00"/>
                </a:solidFill>
                <a:effectLst>
                  <a:outerShdw blurRad="38100" dist="38100" dir="2700000" algn="tl">
                    <a:srgbClr val="000000">
                      <a:alpha val="43137"/>
                    </a:srgbClr>
                  </a:outerShdw>
                </a:effectLst>
                <a:ea typeface="ＭＳ Ｐゴシック" pitchFamily="34" charset="-128"/>
              </a:rPr>
              <a:t>2 products </a:t>
            </a:r>
            <a:r>
              <a:rPr lang="en-US" dirty="0" smtClean="0">
                <a:solidFill>
                  <a:srgbClr val="FFFF00"/>
                </a:solidFill>
                <a:effectLst>
                  <a:outerShdw blurRad="38100" dist="38100" dir="2700000" algn="tl">
                    <a:srgbClr val="000000">
                      <a:alpha val="43137"/>
                    </a:srgbClr>
                  </a:outerShdw>
                </a:effectLst>
                <a:ea typeface="ＭＳ Ｐゴシック" pitchFamily="34" charset="-128"/>
              </a:rPr>
              <a:t>as early as </a:t>
            </a:r>
            <a:r>
              <a:rPr lang="en-US" dirty="0" smtClean="0">
                <a:solidFill>
                  <a:srgbClr val="FFFF00"/>
                </a:solidFill>
                <a:effectLst>
                  <a:outerShdw blurRad="38100" dist="38100" dir="2700000" algn="tl">
                    <a:srgbClr val="000000">
                      <a:alpha val="43137"/>
                    </a:srgbClr>
                  </a:outerShdw>
                </a:effectLst>
                <a:ea typeface="ＭＳ Ｐゴシック" pitchFamily="34" charset="-128"/>
              </a:rPr>
              <a:t>February 2015</a:t>
            </a:r>
            <a:endParaRPr lang="en-US" dirty="0">
              <a:solidFill>
                <a:srgbClr val="FFFF00"/>
              </a:solidFill>
              <a:effectLst>
                <a:outerShdw blurRad="38100" dist="38100" dir="2700000" algn="tl">
                  <a:srgbClr val="000000">
                    <a:alpha val="43137"/>
                  </a:srgbClr>
                </a:outerShdw>
              </a:effectLst>
              <a:ea typeface="ＭＳ Ｐゴシック" pitchFamily="34" charset="-128"/>
            </a:endParaRPr>
          </a:p>
        </p:txBody>
      </p:sp>
    </p:spTree>
    <p:extLst>
      <p:ext uri="{BB962C8B-B14F-4D97-AF65-F5344CB8AC3E}">
        <p14:creationId xmlns:p14="http://schemas.microsoft.com/office/powerpoint/2010/main" val="20863529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animEffect transition="in" filter="fade">
                                      <p:cBhvr>
                                        <p:cTn id="15" dur="500"/>
                                        <p:tgtEl>
                                          <p:spTgt spid="4">
                                            <p:txEl>
                                              <p:pRg st="2" end="2"/>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4">
                                            <p:txEl>
                                              <p:pRg st="3" end="3"/>
                                            </p:txEl>
                                          </p:spTgt>
                                        </p:tgtEl>
                                        <p:attrNameLst>
                                          <p:attrName>style.visibility</p:attrName>
                                        </p:attrNameLst>
                                      </p:cBhvr>
                                      <p:to>
                                        <p:strVal val="visible"/>
                                      </p:to>
                                    </p:set>
                                    <p:animEffect transition="in" filter="fade">
                                      <p:cBhvr>
                                        <p:cTn id="20" dur="500"/>
                                        <p:tgtEl>
                                          <p:spTgt spid="4">
                                            <p:txEl>
                                              <p:pRg st="3" end="3"/>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4">
                                            <p:txEl>
                                              <p:pRg st="4" end="4"/>
                                            </p:txEl>
                                          </p:spTgt>
                                        </p:tgtEl>
                                        <p:attrNameLst>
                                          <p:attrName>style.visibility</p:attrName>
                                        </p:attrNameLst>
                                      </p:cBhvr>
                                      <p:to>
                                        <p:strVal val="visible"/>
                                      </p:to>
                                    </p:set>
                                    <p:animEffect transition="in" filter="fade">
                                      <p:cBhvr>
                                        <p:cTn id="25" dur="500"/>
                                        <p:tgtEl>
                                          <p:spTgt spid="4">
                                            <p:txEl>
                                              <p:pRg st="4" end="4"/>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nodeType="clickEffect">
                                  <p:stCondLst>
                                    <p:cond delay="0"/>
                                  </p:stCondLst>
                                  <p:childTnLst>
                                    <p:set>
                                      <p:cBhvr>
                                        <p:cTn id="29" dur="1" fill="hold">
                                          <p:stCondLst>
                                            <p:cond delay="0"/>
                                          </p:stCondLst>
                                        </p:cTn>
                                        <p:tgtEl>
                                          <p:spTgt spid="4">
                                            <p:txEl>
                                              <p:pRg st="5" end="5"/>
                                            </p:txEl>
                                          </p:spTgt>
                                        </p:tgtEl>
                                        <p:attrNameLst>
                                          <p:attrName>style.visibility</p:attrName>
                                        </p:attrNameLst>
                                      </p:cBhvr>
                                      <p:to>
                                        <p:strVal val="visible"/>
                                      </p:to>
                                    </p:set>
                                    <p:animEffect transition="in" filter="fade">
                                      <p:cBhvr>
                                        <p:cTn id="30" dur="500"/>
                                        <p:tgtEl>
                                          <p:spTgt spid="4">
                                            <p:txEl>
                                              <p:pRg st="5" end="5"/>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nodeType="clickEffect">
                                  <p:stCondLst>
                                    <p:cond delay="0"/>
                                  </p:stCondLst>
                                  <p:childTnLst>
                                    <p:set>
                                      <p:cBhvr>
                                        <p:cTn id="34" dur="1" fill="hold">
                                          <p:stCondLst>
                                            <p:cond delay="0"/>
                                          </p:stCondLst>
                                        </p:cTn>
                                        <p:tgtEl>
                                          <p:spTgt spid="4">
                                            <p:txEl>
                                              <p:pRg st="6" end="6"/>
                                            </p:txEl>
                                          </p:spTgt>
                                        </p:tgtEl>
                                        <p:attrNameLst>
                                          <p:attrName>style.visibility</p:attrName>
                                        </p:attrNameLst>
                                      </p:cBhvr>
                                      <p:to>
                                        <p:strVal val="visible"/>
                                      </p:to>
                                    </p:set>
                                    <p:animEffect transition="in" filter="fade">
                                      <p:cBhvr>
                                        <p:cTn id="35" dur="500"/>
                                        <p:tgtEl>
                                          <p:spTgt spid="4">
                                            <p:txEl>
                                              <p:pRg st="6" end="6"/>
                                            </p:txEl>
                                          </p:spTgt>
                                        </p:tgtEl>
                                      </p:cBhvr>
                                    </p:animEffect>
                                  </p:childTnLst>
                                </p:cTn>
                              </p:par>
                            </p:childTnLst>
                          </p:cTn>
                        </p:par>
                      </p:childTnLst>
                    </p:cTn>
                  </p:par>
                  <p:par>
                    <p:cTn id="36" fill="hold">
                      <p:stCondLst>
                        <p:cond delay="indefinite"/>
                      </p:stCondLst>
                      <p:childTnLst>
                        <p:par>
                          <p:cTn id="37" fill="hold">
                            <p:stCondLst>
                              <p:cond delay="0"/>
                            </p:stCondLst>
                            <p:childTnLst>
                              <p:par>
                                <p:cTn id="38" presetID="10" presetClass="entr" presetSubtype="0" fill="hold" nodeType="clickEffect">
                                  <p:stCondLst>
                                    <p:cond delay="0"/>
                                  </p:stCondLst>
                                  <p:childTnLst>
                                    <p:set>
                                      <p:cBhvr>
                                        <p:cTn id="39" dur="1" fill="hold">
                                          <p:stCondLst>
                                            <p:cond delay="0"/>
                                          </p:stCondLst>
                                        </p:cTn>
                                        <p:tgtEl>
                                          <p:spTgt spid="4">
                                            <p:txEl>
                                              <p:pRg st="7" end="7"/>
                                            </p:txEl>
                                          </p:spTgt>
                                        </p:tgtEl>
                                        <p:attrNameLst>
                                          <p:attrName>style.visibility</p:attrName>
                                        </p:attrNameLst>
                                      </p:cBhvr>
                                      <p:to>
                                        <p:strVal val="visible"/>
                                      </p:to>
                                    </p:set>
                                    <p:animEffect transition="in" filter="fade">
                                      <p:cBhvr>
                                        <p:cTn id="40" dur="500"/>
                                        <p:tgtEl>
                                          <p:spTgt spid="4">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C:\Users\dcrisp\Documents\dcrisp\Misc\pictures\2007_04-06_IRTF_AAT\CIMG2919.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8393" y="17737"/>
            <a:ext cx="9162393" cy="6871795"/>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a:xfrm>
            <a:off x="1182692" y="2525713"/>
            <a:ext cx="6818313" cy="1741487"/>
          </a:xfrm>
        </p:spPr>
        <p:txBody>
          <a:bodyPr/>
          <a:lstStyle/>
          <a:p>
            <a:r>
              <a:rPr lang="en-US" dirty="0" smtClean="0">
                <a:solidFill>
                  <a:srgbClr val="FFFF00"/>
                </a:solidFill>
                <a:effectLst>
                  <a:outerShdw blurRad="38100" dist="38100" dir="2700000" algn="tl">
                    <a:srgbClr val="000000">
                      <a:alpha val="43137"/>
                    </a:srgbClr>
                  </a:outerShdw>
                </a:effectLst>
              </a:rPr>
              <a:t>Thank You for Your Attention</a:t>
            </a:r>
            <a:br>
              <a:rPr lang="en-US" dirty="0" smtClean="0">
                <a:solidFill>
                  <a:srgbClr val="FFFF00"/>
                </a:solidFill>
                <a:effectLst>
                  <a:outerShdw blurRad="38100" dist="38100" dir="2700000" algn="tl">
                    <a:srgbClr val="000000">
                      <a:alpha val="43137"/>
                    </a:srgbClr>
                  </a:outerShdw>
                </a:effectLst>
              </a:rPr>
            </a:br>
            <a:r>
              <a:rPr lang="en-US" dirty="0">
                <a:solidFill>
                  <a:srgbClr val="FFFF00"/>
                </a:solidFill>
                <a:effectLst>
                  <a:outerShdw blurRad="38100" dist="38100" dir="2700000" algn="tl">
                    <a:srgbClr val="000000">
                      <a:alpha val="43137"/>
                    </a:srgbClr>
                  </a:outerShdw>
                </a:effectLst>
              </a:rPr>
              <a:t/>
            </a:r>
            <a:br>
              <a:rPr lang="en-US" dirty="0">
                <a:solidFill>
                  <a:srgbClr val="FFFF00"/>
                </a:solidFill>
                <a:effectLst>
                  <a:outerShdw blurRad="38100" dist="38100" dir="2700000" algn="tl">
                    <a:srgbClr val="000000">
                      <a:alpha val="43137"/>
                    </a:srgbClr>
                  </a:outerShdw>
                </a:effectLst>
              </a:rPr>
            </a:br>
            <a:r>
              <a:rPr lang="en-US" dirty="0" smtClean="0">
                <a:solidFill>
                  <a:srgbClr val="FFFF00"/>
                </a:solidFill>
                <a:effectLst>
                  <a:outerShdw blurRad="38100" dist="38100" dir="2700000" algn="tl">
                    <a:srgbClr val="000000">
                      <a:alpha val="43137"/>
                    </a:srgbClr>
                  </a:outerShdw>
                </a:effectLst>
              </a:rPr>
              <a:t/>
            </a:r>
            <a:br>
              <a:rPr lang="en-US" dirty="0" smtClean="0">
                <a:solidFill>
                  <a:srgbClr val="FFFF00"/>
                </a:solidFill>
                <a:effectLst>
                  <a:outerShdw blurRad="38100" dist="38100" dir="2700000" algn="tl">
                    <a:srgbClr val="000000">
                      <a:alpha val="43137"/>
                    </a:srgbClr>
                  </a:outerShdw>
                </a:effectLst>
              </a:rPr>
            </a:br>
            <a:r>
              <a:rPr lang="en-US" dirty="0" smtClean="0">
                <a:solidFill>
                  <a:srgbClr val="FFFF00"/>
                </a:solidFill>
                <a:effectLst>
                  <a:outerShdw blurRad="38100" dist="38100" dir="2700000" algn="tl">
                    <a:srgbClr val="000000">
                      <a:alpha val="43137"/>
                    </a:srgbClr>
                  </a:outerShdw>
                </a:effectLst>
              </a:rPr>
              <a:t>Questions?</a:t>
            </a:r>
            <a:endParaRPr lang="en-US" dirty="0">
              <a:solidFill>
                <a:srgbClr val="FFFF00"/>
              </a:solidFill>
              <a:effectLst>
                <a:outerShdw blurRad="38100" dist="38100" dir="2700000" algn="tl">
                  <a:srgbClr val="000000">
                    <a:alpha val="43137"/>
                  </a:srgbClr>
                </a:outerShdw>
              </a:effectLst>
            </a:endParaRPr>
          </a:p>
        </p:txBody>
      </p:sp>
      <p:pic>
        <p:nvPicPr>
          <p:cNvPr id="6" name="Picture 16" descr="NASA White"/>
          <p:cNvPicPr>
            <a:picLocks noChangeAspect="1" noChangeArrowheads="1"/>
          </p:cNvPicPr>
          <p:nvPr/>
        </p:nvPicPr>
        <p:blipFill>
          <a:blip r:embed="rId3" cstate="screen">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55564" y="44450"/>
            <a:ext cx="984328" cy="793750"/>
          </a:xfrm>
          <a:prstGeom prst="rect">
            <a:avLst/>
          </a:prstGeom>
          <a:noFill/>
          <a:ln w="9525">
            <a:noFill/>
            <a:miter lim="800000"/>
            <a:headEnd/>
            <a:tailEnd/>
          </a:ln>
        </p:spPr>
      </p:pic>
    </p:spTree>
    <p:extLst>
      <p:ext uri="{BB962C8B-B14F-4D97-AF65-F5344CB8AC3E}">
        <p14:creationId xmlns:p14="http://schemas.microsoft.com/office/powerpoint/2010/main" val="3213551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4"/>
          <p:cNvSpPr>
            <a:spLocks noGrp="1"/>
          </p:cNvSpPr>
          <p:nvPr>
            <p:ph type="title"/>
          </p:nvPr>
        </p:nvSpPr>
        <p:spPr>
          <a:xfrm>
            <a:off x="1122363" y="80963"/>
            <a:ext cx="6818312" cy="739775"/>
          </a:xfrm>
        </p:spPr>
        <p:txBody>
          <a:bodyPr/>
          <a:lstStyle/>
          <a:p>
            <a:r>
              <a:rPr lang="en-US" dirty="0" smtClean="0">
                <a:solidFill>
                  <a:srgbClr val="FFFF00"/>
                </a:solidFill>
                <a:effectLst>
                  <a:outerShdw blurRad="38100" dist="38100" dir="2700000" algn="tl">
                    <a:srgbClr val="000000">
                      <a:alpha val="43137"/>
                    </a:srgbClr>
                  </a:outerShdw>
                </a:effectLst>
                <a:ea typeface="ＭＳ Ｐゴシック" pitchFamily="34" charset="-128"/>
              </a:rPr>
              <a:t>Global Measurements from Space are Essential for Monitoring the Climate</a:t>
            </a:r>
            <a:endParaRPr lang="en-US" baseline="-25000" dirty="0" smtClean="0">
              <a:solidFill>
                <a:srgbClr val="FFFF00"/>
              </a:solidFill>
              <a:effectLst>
                <a:outerShdw blurRad="38100" dist="38100" dir="2700000" algn="tl">
                  <a:srgbClr val="000000">
                    <a:alpha val="43137"/>
                  </a:srgbClr>
                </a:outerShdw>
              </a:effectLst>
              <a:ea typeface="ＭＳ Ｐゴシック" pitchFamily="34" charset="-128"/>
            </a:endParaRPr>
          </a:p>
        </p:txBody>
      </p:sp>
      <p:sp>
        <p:nvSpPr>
          <p:cNvPr id="6147" name="Content Placeholder 5"/>
          <p:cNvSpPr>
            <a:spLocks noGrp="1"/>
          </p:cNvSpPr>
          <p:nvPr>
            <p:ph idx="1"/>
          </p:nvPr>
        </p:nvSpPr>
        <p:spPr>
          <a:xfrm>
            <a:off x="311150" y="1081088"/>
            <a:ext cx="8591550" cy="1695450"/>
          </a:xfrm>
        </p:spPr>
        <p:txBody>
          <a:bodyPr/>
          <a:lstStyle/>
          <a:p>
            <a:pPr>
              <a:spcBef>
                <a:spcPts val="600"/>
              </a:spcBef>
              <a:spcAft>
                <a:spcPts val="600"/>
              </a:spcAft>
              <a:buFontTx/>
              <a:buNone/>
              <a:defRPr/>
            </a:pPr>
            <a:r>
              <a:rPr lang="en-US" dirty="0" smtClean="0">
                <a:solidFill>
                  <a:srgbClr val="FFFF00"/>
                </a:solidFill>
                <a:effectLst>
                  <a:outerShdw blurRad="38100" dist="38100" dir="2700000" algn="tl">
                    <a:srgbClr val="000000">
                      <a:alpha val="43137"/>
                    </a:srgbClr>
                  </a:outerShdw>
                </a:effectLst>
                <a:ea typeface="ＭＳ Ｐゴシック" pitchFamily="34" charset="-128"/>
              </a:rPr>
              <a:t>To understand and predict our changing climate, we must:</a:t>
            </a:r>
          </a:p>
          <a:p>
            <a:pPr marL="367047" lvl="1" indent="-249188">
              <a:spcBef>
                <a:spcPts val="600"/>
              </a:spcBef>
              <a:spcAft>
                <a:spcPts val="600"/>
              </a:spcAft>
              <a:defRPr/>
            </a:pPr>
            <a:r>
              <a:rPr lang="en-US" sz="2000" dirty="0" smtClean="0">
                <a:solidFill>
                  <a:srgbClr val="FFFF00"/>
                </a:solidFill>
                <a:effectLst>
                  <a:outerShdw blurRad="38100" dist="38100" dir="2700000" algn="tl">
                    <a:srgbClr val="000000">
                      <a:alpha val="43137"/>
                    </a:srgbClr>
                  </a:outerShdw>
                </a:effectLst>
                <a:ea typeface="ＭＳ Ｐゴシック" pitchFamily="34" charset="-128"/>
              </a:rPr>
              <a:t>Monitor human activities that can affect our environment</a:t>
            </a:r>
          </a:p>
          <a:p>
            <a:pPr marL="367047" lvl="1" indent="-249188">
              <a:spcBef>
                <a:spcPts val="600"/>
              </a:spcBef>
              <a:spcAft>
                <a:spcPts val="600"/>
              </a:spcAft>
              <a:defRPr/>
            </a:pPr>
            <a:r>
              <a:rPr lang="en-US" sz="2000" dirty="0" smtClean="0">
                <a:solidFill>
                  <a:srgbClr val="FFFF00"/>
                </a:solidFill>
                <a:effectLst>
                  <a:outerShdw blurRad="38100" dist="38100" dir="2700000" algn="tl">
                    <a:srgbClr val="000000">
                      <a:alpha val="43137"/>
                    </a:srgbClr>
                  </a:outerShdw>
                </a:effectLst>
                <a:ea typeface="ＭＳ Ｐゴシック" pitchFamily="34" charset="-128"/>
              </a:rPr>
              <a:t>Understand how natural processes will respond to these changes</a:t>
            </a:r>
          </a:p>
          <a:p>
            <a:pPr algn="ctr">
              <a:spcBef>
                <a:spcPts val="600"/>
              </a:spcBef>
              <a:spcAft>
                <a:spcPts val="600"/>
              </a:spcAft>
              <a:buFontTx/>
              <a:buNone/>
              <a:defRPr/>
            </a:pPr>
            <a:r>
              <a:rPr lang="en-US" sz="2400" b="1" dirty="0" smtClean="0">
                <a:solidFill>
                  <a:srgbClr val="FFFF00"/>
                </a:solidFill>
                <a:effectLst>
                  <a:outerShdw blurRad="38100" dist="38100" dir="2700000" algn="tl">
                    <a:srgbClr val="000000">
                      <a:alpha val="43137"/>
                    </a:srgbClr>
                  </a:outerShdw>
                </a:effectLst>
                <a:ea typeface="ＭＳ Ｐゴシック" pitchFamily="34" charset="-128"/>
              </a:rPr>
              <a:t>We </a:t>
            </a:r>
            <a:r>
              <a:rPr lang="en-US" sz="2400" b="1" dirty="0" smtClean="0">
                <a:solidFill>
                  <a:srgbClr val="FFFF00"/>
                </a:solidFill>
                <a:effectLst>
                  <a:outerShdw blurRad="38100" dist="38100" dir="2700000" algn="tl">
                    <a:srgbClr val="000000">
                      <a:alpha val="43137"/>
                    </a:srgbClr>
                  </a:outerShdw>
                </a:effectLst>
                <a:ea typeface="ＭＳ Ｐゴシック" pitchFamily="34" charset="-128"/>
              </a:rPr>
              <a:t>can only manage what we can measure</a:t>
            </a:r>
          </a:p>
        </p:txBody>
      </p:sp>
      <p:sp>
        <p:nvSpPr>
          <p:cNvPr id="6149" name="TextBox 14"/>
          <p:cNvSpPr txBox="1">
            <a:spLocks noChangeArrowheads="1"/>
          </p:cNvSpPr>
          <p:nvPr/>
        </p:nvSpPr>
        <p:spPr bwMode="auto">
          <a:xfrm>
            <a:off x="5105400" y="5486400"/>
            <a:ext cx="3352800" cy="8365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6981" tIns="48491" rIns="96981" bIns="48491">
            <a:spAutoFit/>
          </a:bodyPr>
          <a:lstStyle>
            <a:lvl1pPr eaLnBrk="0" hangingPunct="0">
              <a:defRPr>
                <a:solidFill>
                  <a:schemeClr val="tx1"/>
                </a:solidFill>
                <a:latin typeface="Arial" pitchFamily="34" charset="0"/>
                <a:ea typeface="ＭＳ Ｐゴシック" pitchFamily="34" charset="-128"/>
              </a:defRPr>
            </a:lvl1pPr>
            <a:lvl2pPr marL="742950" indent="-285750" eaLnBrk="0" hangingPunct="0">
              <a:defRPr>
                <a:solidFill>
                  <a:schemeClr val="tx1"/>
                </a:solidFill>
                <a:latin typeface="Arial" pitchFamily="34" charset="0"/>
                <a:ea typeface="ＭＳ Ｐゴシック" pitchFamily="34" charset="-128"/>
              </a:defRPr>
            </a:lvl2pPr>
            <a:lvl3pPr marL="1143000" indent="-228600" eaLnBrk="0" hangingPunct="0">
              <a:defRPr>
                <a:solidFill>
                  <a:schemeClr val="tx1"/>
                </a:solidFill>
                <a:latin typeface="Arial" pitchFamily="34" charset="0"/>
                <a:ea typeface="ＭＳ Ｐゴシック" pitchFamily="34" charset="-128"/>
              </a:defRPr>
            </a:lvl3pPr>
            <a:lvl4pPr marL="1600200" indent="-228600" eaLnBrk="0" hangingPunct="0">
              <a:defRPr>
                <a:solidFill>
                  <a:schemeClr val="tx1"/>
                </a:solidFill>
                <a:latin typeface="Arial" pitchFamily="34" charset="0"/>
                <a:ea typeface="ＭＳ Ｐゴシック" pitchFamily="34" charset="-128"/>
              </a:defRPr>
            </a:lvl4pPr>
            <a:lvl5pPr marL="2057400" indent="-228600" eaLnBrk="0" hangingPunct="0">
              <a:defRPr>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pitchFamily="34" charset="0"/>
                <a:ea typeface="ＭＳ Ｐゴシック" pitchFamily="34" charset="-128"/>
              </a:defRPr>
            </a:lvl9pPr>
          </a:lstStyle>
          <a:p>
            <a:pPr eaLnBrk="1" hangingPunct="1"/>
            <a:r>
              <a:rPr lang="en-US" sz="1600" dirty="0" smtClean="0">
                <a:solidFill>
                  <a:srgbClr val="FFFF00"/>
                </a:solidFill>
                <a:effectLst>
                  <a:outerShdw blurRad="38100" dist="38100" dir="2700000" algn="tl">
                    <a:srgbClr val="000000">
                      <a:alpha val="43137"/>
                    </a:srgbClr>
                  </a:outerShdw>
                </a:effectLst>
              </a:rPr>
              <a:t>High resolution, space-based measurements are needed to discriminate its sources </a:t>
            </a:r>
            <a:r>
              <a:rPr lang="en-US" sz="1600" dirty="0" smtClean="0">
                <a:solidFill>
                  <a:srgbClr val="FFFF00"/>
                </a:solidFill>
                <a:effectLst>
                  <a:outerShdw blurRad="38100" dist="38100" dir="2700000" algn="tl">
                    <a:srgbClr val="000000">
                      <a:alpha val="43137"/>
                    </a:srgbClr>
                  </a:outerShdw>
                </a:effectLst>
              </a:rPr>
              <a:t>&amp; sinks</a:t>
            </a:r>
            <a:r>
              <a:rPr lang="en-US" sz="1600" dirty="0" smtClean="0">
                <a:solidFill>
                  <a:srgbClr val="FFFF00"/>
                </a:solidFill>
                <a:effectLst>
                  <a:outerShdw blurRad="38100" dist="38100" dir="2700000" algn="tl">
                    <a:srgbClr val="000000">
                      <a:alpha val="43137"/>
                    </a:srgbClr>
                  </a:outerShdw>
                </a:effectLst>
              </a:rPr>
              <a:t>.</a:t>
            </a:r>
            <a:endParaRPr lang="en-US" sz="1600" dirty="0">
              <a:solidFill>
                <a:srgbClr val="FFFF00"/>
              </a:solidFill>
              <a:effectLst>
                <a:outerShdw blurRad="38100" dist="38100" dir="2700000" algn="tl">
                  <a:srgbClr val="000000">
                    <a:alpha val="43137"/>
                  </a:srgbClr>
                </a:outerShdw>
              </a:effectLst>
            </a:endParaRPr>
          </a:p>
        </p:txBody>
      </p:sp>
      <p:pic>
        <p:nvPicPr>
          <p:cNvPr id="6150" name="Picture 16" descr="orthomovie_summer2008"/>
          <p:cNvPicPr>
            <a:picLocks noChangeAspect="1" noChangeArrowheads="1" noCrop="1"/>
          </p:cNvPicPr>
          <p:nvPr/>
        </p:nvPicPr>
        <p:blipFill>
          <a:blip r:embed="rId3">
            <a:clrChange>
              <a:clrFrom>
                <a:srgbClr val="FEFEFE"/>
              </a:clrFrom>
              <a:clrTo>
                <a:srgbClr val="FEFEFE">
                  <a:alpha val="0"/>
                </a:srgbClr>
              </a:clrTo>
            </a:clrChange>
            <a:extLst>
              <a:ext uri="{28A0092B-C50C-407E-A947-70E740481C1C}">
                <a14:useLocalDpi xmlns:a14="http://schemas.microsoft.com/office/drawing/2010/main" val="0"/>
              </a:ext>
            </a:extLst>
          </a:blip>
          <a:srcRect/>
          <a:stretch>
            <a:fillRect/>
          </a:stretch>
        </p:blipFill>
        <p:spPr bwMode="auto">
          <a:xfrm>
            <a:off x="5370158" y="2895600"/>
            <a:ext cx="2630842" cy="2667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3"/>
          <p:cNvSpPr txBox="1"/>
          <p:nvPr/>
        </p:nvSpPr>
        <p:spPr>
          <a:xfrm>
            <a:off x="8025714" y="5409059"/>
            <a:ext cx="1064715" cy="276999"/>
          </a:xfrm>
          <a:prstGeom prst="rect">
            <a:avLst/>
          </a:prstGeom>
          <a:noFill/>
        </p:spPr>
        <p:txBody>
          <a:bodyPr wrap="none" rtlCol="0">
            <a:spAutoFit/>
          </a:bodyPr>
          <a:lstStyle/>
          <a:p>
            <a:r>
              <a:rPr lang="en-US" sz="1200" dirty="0" smtClean="0">
                <a:solidFill>
                  <a:srgbClr val="FFFF00"/>
                </a:solidFill>
              </a:rPr>
              <a:t>NOAA/</a:t>
            </a:r>
            <a:r>
              <a:rPr lang="en-US" sz="1200" dirty="0" err="1" smtClean="0">
                <a:solidFill>
                  <a:srgbClr val="FFFF00"/>
                </a:solidFill>
              </a:rPr>
              <a:t>ESRL</a:t>
            </a:r>
            <a:endParaRPr lang="en-US" sz="1200" dirty="0">
              <a:solidFill>
                <a:srgbClr val="FFFF00"/>
              </a:solidFill>
            </a:endParaRPr>
          </a:p>
        </p:txBody>
      </p:sp>
      <p:grpSp>
        <p:nvGrpSpPr>
          <p:cNvPr id="5" name="Group 4"/>
          <p:cNvGrpSpPr/>
          <p:nvPr/>
        </p:nvGrpSpPr>
        <p:grpSpPr>
          <a:xfrm>
            <a:off x="533401" y="3029357"/>
            <a:ext cx="4190999" cy="3295243"/>
            <a:chOff x="533401" y="3014831"/>
            <a:chExt cx="4190999" cy="3295243"/>
          </a:xfrm>
        </p:grpSpPr>
        <p:sp>
          <p:nvSpPr>
            <p:cNvPr id="2" name="TextBox 1"/>
            <p:cNvSpPr txBox="1"/>
            <p:nvPr/>
          </p:nvSpPr>
          <p:spPr>
            <a:xfrm>
              <a:off x="533401" y="5725299"/>
              <a:ext cx="4038599" cy="584775"/>
            </a:xfrm>
            <a:prstGeom prst="rect">
              <a:avLst/>
            </a:prstGeom>
            <a:noFill/>
          </p:spPr>
          <p:txBody>
            <a:bodyPr wrap="square" rtlCol="0">
              <a:spAutoFit/>
            </a:bodyPr>
            <a:lstStyle/>
            <a:p>
              <a:r>
                <a:rPr lang="en-US" sz="1600" dirty="0" smtClean="0">
                  <a:solidFill>
                    <a:srgbClr val="FFFF00"/>
                  </a:solidFill>
                  <a:effectLst>
                    <a:outerShdw blurRad="38100" dist="38100" dir="2700000" algn="tl">
                      <a:srgbClr val="000000">
                        <a:alpha val="43137"/>
                      </a:srgbClr>
                    </a:outerShdw>
                  </a:effectLst>
                </a:rPr>
                <a:t>Precise ground-based measurements describe global CO</a:t>
              </a:r>
              <a:r>
                <a:rPr lang="en-US" sz="1600" baseline="-25000" dirty="0" smtClean="0">
                  <a:solidFill>
                    <a:srgbClr val="FFFF00"/>
                  </a:solidFill>
                  <a:effectLst>
                    <a:outerShdw blurRad="38100" dist="38100" dir="2700000" algn="tl">
                      <a:srgbClr val="000000">
                        <a:alpha val="43137"/>
                      </a:srgbClr>
                    </a:outerShdw>
                  </a:effectLst>
                </a:rPr>
                <a:t>2</a:t>
              </a:r>
              <a:r>
                <a:rPr lang="en-US" sz="1600" dirty="0" smtClean="0">
                  <a:solidFill>
                    <a:srgbClr val="FFFF00"/>
                  </a:solidFill>
                  <a:effectLst>
                    <a:outerShdw blurRad="38100" dist="38100" dir="2700000" algn="tl">
                      <a:srgbClr val="000000">
                        <a:alpha val="43137"/>
                      </a:srgbClr>
                    </a:outerShdw>
                  </a:effectLst>
                </a:rPr>
                <a:t> trends.</a:t>
              </a:r>
              <a:endParaRPr lang="en-US" sz="1600" dirty="0">
                <a:solidFill>
                  <a:srgbClr val="FFFF00"/>
                </a:solidFill>
                <a:effectLst>
                  <a:outerShdw blurRad="38100" dist="38100" dir="2700000" algn="tl">
                    <a:srgbClr val="000000">
                      <a:alpha val="43137"/>
                    </a:srgbClr>
                  </a:outerShdw>
                </a:effectLst>
              </a:endParaRPr>
            </a:p>
          </p:txBody>
        </p:sp>
        <p:pic>
          <p:nvPicPr>
            <p:cNvPr id="12" name="Picture 5"/>
            <p:cNvPicPr>
              <a:picLocks noChangeAspect="1" noChangeArrowheads="1"/>
            </p:cNvPicPr>
            <p:nvPr/>
          </p:nvPicPr>
          <p:blipFill>
            <a:blip r:embed="rId4" cstate="print">
              <a:extLst>
                <a:ext uri="{BEBA8EAE-BF5A-486C-A8C5-ECC9F3942E4B}">
                  <a14:imgProps xmlns:a14="http://schemas.microsoft.com/office/drawing/2010/main">
                    <a14:imgLayer r:embed="rId5">
                      <a14:imgEffect>
                        <a14:colorTemperature colorTemp="4700"/>
                      </a14:imgEffect>
                    </a14:imgLayer>
                  </a14:imgProps>
                </a:ext>
                <a:ext uri="{28A0092B-C50C-407E-A947-70E740481C1C}">
                  <a14:useLocalDpi xmlns:a14="http://schemas.microsoft.com/office/drawing/2010/main" val="0"/>
                </a:ext>
              </a:extLst>
            </a:blip>
            <a:srcRect/>
            <a:stretch>
              <a:fillRect/>
            </a:stretch>
          </p:blipFill>
          <p:spPr bwMode="auto">
            <a:xfrm>
              <a:off x="535958" y="3014831"/>
              <a:ext cx="4188442" cy="278076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spTree>
    <p:extLst>
      <p:ext uri="{BB962C8B-B14F-4D97-AF65-F5344CB8AC3E}">
        <p14:creationId xmlns:p14="http://schemas.microsoft.com/office/powerpoint/2010/main" val="25337760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147">
                                            <p:txEl>
                                              <p:pRg st="0" end="0"/>
                                            </p:txEl>
                                          </p:spTgt>
                                        </p:tgtEl>
                                        <p:attrNameLst>
                                          <p:attrName>style.visibility</p:attrName>
                                        </p:attrNameLst>
                                      </p:cBhvr>
                                      <p:to>
                                        <p:strVal val="visible"/>
                                      </p:to>
                                    </p:set>
                                    <p:animEffect transition="in" filter="fade">
                                      <p:cBhvr>
                                        <p:cTn id="7" dur="500"/>
                                        <p:tgtEl>
                                          <p:spTgt spid="614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6147">
                                            <p:txEl>
                                              <p:pRg st="1" end="1"/>
                                            </p:txEl>
                                          </p:spTgt>
                                        </p:tgtEl>
                                        <p:attrNameLst>
                                          <p:attrName>style.visibility</p:attrName>
                                        </p:attrNameLst>
                                      </p:cBhvr>
                                      <p:to>
                                        <p:strVal val="visible"/>
                                      </p:to>
                                    </p:set>
                                    <p:animEffect transition="in" filter="fade">
                                      <p:cBhvr>
                                        <p:cTn id="12" dur="500"/>
                                        <p:tgtEl>
                                          <p:spTgt spid="6147">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6147">
                                            <p:txEl>
                                              <p:pRg st="2" end="2"/>
                                            </p:txEl>
                                          </p:spTgt>
                                        </p:tgtEl>
                                        <p:attrNameLst>
                                          <p:attrName>style.visibility</p:attrName>
                                        </p:attrNameLst>
                                      </p:cBhvr>
                                      <p:to>
                                        <p:strVal val="visible"/>
                                      </p:to>
                                    </p:set>
                                    <p:animEffect transition="in" filter="fade">
                                      <p:cBhvr>
                                        <p:cTn id="17" dur="500"/>
                                        <p:tgtEl>
                                          <p:spTgt spid="6147">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fade">
                                      <p:cBhvr>
                                        <p:cTn id="22" dur="500"/>
                                        <p:tgtEl>
                                          <p:spTgt spid="5"/>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6149"/>
                                        </p:tgtEl>
                                        <p:attrNameLst>
                                          <p:attrName>style.visibility</p:attrName>
                                        </p:attrNameLst>
                                      </p:cBhvr>
                                      <p:to>
                                        <p:strVal val="visible"/>
                                      </p:to>
                                    </p:set>
                                    <p:animEffect transition="in" filter="fade">
                                      <p:cBhvr>
                                        <p:cTn id="27" dur="500"/>
                                        <p:tgtEl>
                                          <p:spTgt spid="6149"/>
                                        </p:tgtEl>
                                      </p:cBhvr>
                                    </p:animEffect>
                                  </p:childTnLst>
                                </p:cTn>
                              </p:par>
                              <p:par>
                                <p:cTn id="28" presetID="10" presetClass="entr" presetSubtype="0" fill="hold" nodeType="withEffect">
                                  <p:stCondLst>
                                    <p:cond delay="0"/>
                                  </p:stCondLst>
                                  <p:childTnLst>
                                    <p:set>
                                      <p:cBhvr>
                                        <p:cTn id="29" dur="1" fill="hold">
                                          <p:stCondLst>
                                            <p:cond delay="0"/>
                                          </p:stCondLst>
                                        </p:cTn>
                                        <p:tgtEl>
                                          <p:spTgt spid="6150"/>
                                        </p:tgtEl>
                                        <p:attrNameLst>
                                          <p:attrName>style.visibility</p:attrName>
                                        </p:attrNameLst>
                                      </p:cBhvr>
                                      <p:to>
                                        <p:strVal val="visible"/>
                                      </p:to>
                                    </p:set>
                                    <p:animEffect transition="in" filter="fade">
                                      <p:cBhvr>
                                        <p:cTn id="30" dur="500"/>
                                        <p:tgtEl>
                                          <p:spTgt spid="6150"/>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nodeType="clickEffect">
                                  <p:stCondLst>
                                    <p:cond delay="0"/>
                                  </p:stCondLst>
                                  <p:childTnLst>
                                    <p:set>
                                      <p:cBhvr>
                                        <p:cTn id="34" dur="1" fill="hold">
                                          <p:stCondLst>
                                            <p:cond delay="0"/>
                                          </p:stCondLst>
                                        </p:cTn>
                                        <p:tgtEl>
                                          <p:spTgt spid="6147">
                                            <p:txEl>
                                              <p:pRg st="3" end="3"/>
                                            </p:txEl>
                                          </p:spTgt>
                                        </p:tgtEl>
                                        <p:attrNameLst>
                                          <p:attrName>style.visibility</p:attrName>
                                        </p:attrNameLst>
                                      </p:cBhvr>
                                      <p:to>
                                        <p:strVal val="visible"/>
                                      </p:to>
                                    </p:set>
                                    <p:animEffect transition="in" filter="fade">
                                      <p:cBhvr>
                                        <p:cTn id="35" dur="500"/>
                                        <p:tgtEl>
                                          <p:spTgt spid="6147">
                                            <p:txEl>
                                              <p:pRg st="3" end="3"/>
                                            </p:txEl>
                                          </p:spTgt>
                                        </p:tgtEl>
                                      </p:cBhvr>
                                    </p:animEffect>
                                  </p:childTnLst>
                                </p:cTn>
                              </p:par>
                            </p:childTnLst>
                          </p:cTn>
                        </p:par>
                      </p:childTnLst>
                    </p:cTn>
                  </p:par>
                  <p:par>
                    <p:cTn id="36" fill="hold">
                      <p:stCondLst>
                        <p:cond delay="indefinite"/>
                      </p:stCondLst>
                      <p:childTnLst>
                        <p:par>
                          <p:cTn id="37" fill="hold">
                            <p:stCondLst>
                              <p:cond delay="0"/>
                            </p:stCondLst>
                            <p:childTnLst>
                              <p:par>
                                <p:cTn id="38" presetID="10" presetClass="entr" presetSubtype="0" fill="hold" grpId="0" nodeType="clickEffect">
                                  <p:stCondLst>
                                    <p:cond delay="0"/>
                                  </p:stCondLst>
                                  <p:childTnLst>
                                    <p:set>
                                      <p:cBhvr>
                                        <p:cTn id="39" dur="1" fill="hold">
                                          <p:stCondLst>
                                            <p:cond delay="0"/>
                                          </p:stCondLst>
                                        </p:cTn>
                                        <p:tgtEl>
                                          <p:spTgt spid="4"/>
                                        </p:tgtEl>
                                        <p:attrNameLst>
                                          <p:attrName>style.visibility</p:attrName>
                                        </p:attrNameLst>
                                      </p:cBhvr>
                                      <p:to>
                                        <p:strVal val="visible"/>
                                      </p:to>
                                    </p:set>
                                    <p:animEffect transition="in" filter="fade">
                                      <p:cBhvr>
                                        <p:cTn id="4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9" grpId="0"/>
      <p:bldP spid="4"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Group 15"/>
          <p:cNvGrpSpPr/>
          <p:nvPr/>
        </p:nvGrpSpPr>
        <p:grpSpPr>
          <a:xfrm>
            <a:off x="5584610" y="1397703"/>
            <a:ext cx="2873590" cy="4373382"/>
            <a:chOff x="5614551" y="1605563"/>
            <a:chExt cx="2873590" cy="4425588"/>
          </a:xfrm>
        </p:grpSpPr>
        <p:pic>
          <p:nvPicPr>
            <p:cNvPr id="1027" name="Picture 3"/>
            <p:cNvPicPr>
              <a:picLocks noChangeAspect="1" noChangeArrowheads="1"/>
            </p:cNvPicPr>
            <p:nvPr/>
          </p:nvPicPr>
          <p:blipFill rotWithShape="1">
            <a:blip r:embed="rId3" cstate="print">
              <a:extLst>
                <a:ext uri="{28A0092B-C50C-407E-A947-70E740481C1C}">
                  <a14:useLocalDpi xmlns:a14="http://schemas.microsoft.com/office/drawing/2010/main"/>
                </a:ext>
              </a:extLst>
            </a:blip>
            <a:srcRect/>
            <a:stretch/>
          </p:blipFill>
          <p:spPr bwMode="auto">
            <a:xfrm>
              <a:off x="5614551" y="1605563"/>
              <a:ext cx="2873590" cy="44255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 name="Picture 2" descr="C:\Users\dcrisp\Documents\dcrisp\OCO\Images-OCO\Logos&amp;Banners\OCO_Logo_clear_background.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772553" y="1605563"/>
              <a:ext cx="592694" cy="513668"/>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14" name="Group 13"/>
          <p:cNvGrpSpPr/>
          <p:nvPr/>
        </p:nvGrpSpPr>
        <p:grpSpPr>
          <a:xfrm>
            <a:off x="727494" y="1392956"/>
            <a:ext cx="2799630" cy="4358375"/>
            <a:chOff x="15439" y="1295400"/>
            <a:chExt cx="3018388" cy="4698933"/>
          </a:xfrm>
        </p:grpSpPr>
        <p:pic>
          <p:nvPicPr>
            <p:cNvPr id="1026" name="Picture 2" descr="C:\Users\dcrisp\Documents\dcrisp\OCO\GOSAT\General_Information-GOSAT\GOSAT_Spacecraft_P-029-14449.jpg"/>
            <p:cNvPicPr>
              <a:picLocks noChangeAspect="1" noChangeArrowheads="1"/>
            </p:cNvPicPr>
            <p:nvPr/>
          </p:nvPicPr>
          <p:blipFill rotWithShape="1">
            <a:blip r:embed="rId5" cstate="print">
              <a:extLst>
                <a:ext uri="{28A0092B-C50C-407E-A947-70E740481C1C}">
                  <a14:useLocalDpi xmlns:a14="http://schemas.microsoft.com/office/drawing/2010/main"/>
                </a:ext>
              </a:extLst>
            </a:blip>
            <a:srcRect/>
            <a:stretch/>
          </p:blipFill>
          <p:spPr bwMode="auto">
            <a:xfrm>
              <a:off x="15439" y="1319119"/>
              <a:ext cx="3018388" cy="4675214"/>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26" descr="GOSATロゴ"/>
            <p:cNvPicPr>
              <a:picLocks noChangeAspect="1" noChangeArrowheads="1"/>
            </p:cNvPicPr>
            <p:nvPr userDrawn="1"/>
          </p:nvPicPr>
          <p:blipFill>
            <a:blip r:embed="rId6"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2233418" y="1295400"/>
              <a:ext cx="663861" cy="529336"/>
            </a:xfrm>
            <a:prstGeom prst="rect">
              <a:avLst/>
            </a:prstGeom>
            <a:noFill/>
            <a:ln w="9525">
              <a:noFill/>
              <a:miter lim="800000"/>
              <a:headEnd/>
              <a:tailEnd/>
            </a:ln>
          </p:spPr>
        </p:pic>
      </p:grpSp>
      <p:sp>
        <p:nvSpPr>
          <p:cNvPr id="11266" name="Rectangle 2"/>
          <p:cNvSpPr>
            <a:spLocks noGrp="1" noChangeArrowheads="1"/>
          </p:cNvSpPr>
          <p:nvPr>
            <p:ph type="title"/>
          </p:nvPr>
        </p:nvSpPr>
        <p:spPr>
          <a:xfrm>
            <a:off x="1676400" y="196817"/>
            <a:ext cx="5715272" cy="488983"/>
          </a:xfrm>
        </p:spPr>
        <p:txBody>
          <a:bodyPr/>
          <a:lstStyle/>
          <a:p>
            <a:r>
              <a:rPr lang="en-US" dirty="0" smtClean="0">
                <a:solidFill>
                  <a:srgbClr val="FFFF00"/>
                </a:solidFill>
                <a:ea typeface="ＭＳ Ｐゴシック" pitchFamily="34" charset="-128"/>
              </a:rPr>
              <a:t>The Pioneers: GOSAT and OCO</a:t>
            </a:r>
          </a:p>
        </p:txBody>
      </p:sp>
      <p:grpSp>
        <p:nvGrpSpPr>
          <p:cNvPr id="2" name="Group 1"/>
          <p:cNvGrpSpPr/>
          <p:nvPr/>
        </p:nvGrpSpPr>
        <p:grpSpPr>
          <a:xfrm>
            <a:off x="151279" y="1376428"/>
            <a:ext cx="3564044" cy="4948270"/>
            <a:chOff x="76201" y="976524"/>
            <a:chExt cx="3805773" cy="5283885"/>
          </a:xfrm>
        </p:grpSpPr>
        <p:sp>
          <p:nvSpPr>
            <p:cNvPr id="11270" name="TextBox 6"/>
            <p:cNvSpPr txBox="1">
              <a:spLocks noChangeArrowheads="1"/>
            </p:cNvSpPr>
            <p:nvPr/>
          </p:nvSpPr>
          <p:spPr bwMode="auto">
            <a:xfrm>
              <a:off x="76201" y="5564280"/>
              <a:ext cx="3805773" cy="696129"/>
            </a:xfrm>
            <a:prstGeom prst="rect">
              <a:avLst/>
            </a:prstGeom>
            <a:noFill/>
            <a:ln w="9525">
              <a:noFill/>
              <a:miter lim="800000"/>
              <a:headEnd/>
              <a:tailEnd/>
            </a:ln>
          </p:spPr>
          <p:txBody>
            <a:bodyPr wrap="square" lIns="96969" tIns="48484" rIns="96969" bIns="48484">
              <a:spAutoFit/>
            </a:bodyPr>
            <a:lstStyle/>
            <a:p>
              <a:pPr algn="ctr"/>
              <a:r>
                <a:rPr lang="en-US" dirty="0">
                  <a:solidFill>
                    <a:srgbClr val="FFFF00"/>
                  </a:solidFill>
                  <a:latin typeface="Arial Rounded MT Bold" panose="020F0704030504030204" pitchFamily="34" charset="0"/>
                </a:rPr>
                <a:t>GOSAT launched successfully on 23 January 2009</a:t>
              </a:r>
            </a:p>
          </p:txBody>
        </p:sp>
        <p:pic>
          <p:nvPicPr>
            <p:cNvPr id="2050" name="Picture 2"/>
            <p:cNvPicPr>
              <a:picLocks noChangeAspect="1" noChangeArrowheads="1"/>
            </p:cNvPicPr>
            <p:nvPr/>
          </p:nvPicPr>
          <p:blipFill rotWithShape="1">
            <a:blip r:embed="rId7" cstate="print">
              <a:extLst>
                <a:ext uri="{28A0092B-C50C-407E-A947-70E740481C1C}">
                  <a14:useLocalDpi xmlns:a14="http://schemas.microsoft.com/office/drawing/2010/main"/>
                </a:ext>
              </a:extLst>
            </a:blip>
            <a:srcRect l="7048" t="3504" r="4671"/>
            <a:stretch/>
          </p:blipFill>
          <p:spPr bwMode="auto">
            <a:xfrm>
              <a:off x="662430" y="976524"/>
              <a:ext cx="3019827" cy="4665565"/>
            </a:xfrm>
            <a:prstGeom prst="rect">
              <a:avLst/>
            </a:prstGeom>
            <a:noFill/>
            <a:ln w="9525">
              <a:noFill/>
              <a:miter lim="800000"/>
              <a:headEnd/>
              <a:tailEnd/>
            </a:ln>
          </p:spPr>
        </p:pic>
      </p:grpSp>
      <p:grpSp>
        <p:nvGrpSpPr>
          <p:cNvPr id="5" name="Group 4"/>
          <p:cNvGrpSpPr/>
          <p:nvPr/>
        </p:nvGrpSpPr>
        <p:grpSpPr>
          <a:xfrm>
            <a:off x="5597106" y="1376427"/>
            <a:ext cx="3522832" cy="4963195"/>
            <a:chOff x="5749506" y="1430775"/>
            <a:chExt cx="3522832" cy="4963195"/>
          </a:xfrm>
        </p:grpSpPr>
        <p:grpSp>
          <p:nvGrpSpPr>
            <p:cNvPr id="4" name="Group 3"/>
            <p:cNvGrpSpPr/>
            <p:nvPr/>
          </p:nvGrpSpPr>
          <p:grpSpPr>
            <a:xfrm>
              <a:off x="5749506" y="1448029"/>
              <a:ext cx="3522832" cy="4945941"/>
              <a:chOff x="5749506" y="1448029"/>
              <a:chExt cx="3522832" cy="4945941"/>
            </a:xfrm>
          </p:grpSpPr>
          <p:pic>
            <p:nvPicPr>
              <p:cNvPr id="11267" name="Picture 6" descr="Rogers - oco_launch copy.jpg"/>
              <p:cNvPicPr>
                <a:picLocks noChangeAspect="1"/>
              </p:cNvPicPr>
              <p:nvPr/>
            </p:nvPicPr>
            <p:blipFill rotWithShape="1">
              <a:blip r:embed="rId8" cstate="print">
                <a:extLst>
                  <a:ext uri="{28A0092B-C50C-407E-A947-70E740481C1C}">
                    <a14:useLocalDpi xmlns:a14="http://schemas.microsoft.com/office/drawing/2010/main"/>
                  </a:ext>
                </a:extLst>
              </a:blip>
              <a:srcRect/>
              <a:stretch/>
            </p:blipFill>
            <p:spPr bwMode="auto">
              <a:xfrm>
                <a:off x="5749506" y="1448029"/>
                <a:ext cx="2862018" cy="4345494"/>
              </a:xfrm>
              <a:prstGeom prst="rect">
                <a:avLst/>
              </a:prstGeom>
              <a:noFill/>
              <a:ln w="9525">
                <a:noFill/>
                <a:miter lim="800000"/>
                <a:headEnd/>
                <a:tailEnd/>
              </a:ln>
            </p:spPr>
          </p:pic>
          <p:sp>
            <p:nvSpPr>
              <p:cNvPr id="11271" name="TextBox 7"/>
              <p:cNvSpPr txBox="1">
                <a:spLocks noChangeArrowheads="1"/>
              </p:cNvSpPr>
              <p:nvPr/>
            </p:nvSpPr>
            <p:spPr bwMode="auto">
              <a:xfrm>
                <a:off x="5755083" y="5742057"/>
                <a:ext cx="3517255" cy="651913"/>
              </a:xfrm>
              <a:prstGeom prst="rect">
                <a:avLst/>
              </a:prstGeom>
              <a:noFill/>
              <a:ln w="9525">
                <a:noFill/>
                <a:miter lim="800000"/>
                <a:headEnd/>
                <a:tailEnd/>
              </a:ln>
            </p:spPr>
            <p:txBody>
              <a:bodyPr wrap="square" lIns="96969" tIns="48484" rIns="96969" bIns="48484">
                <a:spAutoFit/>
              </a:bodyPr>
              <a:lstStyle/>
              <a:p>
                <a:r>
                  <a:rPr lang="en-US" dirty="0">
                    <a:solidFill>
                      <a:srgbClr val="FFFF00"/>
                    </a:solidFill>
                    <a:latin typeface="Arial Rounded MT Bold" panose="020F0704030504030204" pitchFamily="34" charset="0"/>
                  </a:rPr>
                  <a:t>OCO was lost a month later when its launch system failed </a:t>
                </a:r>
              </a:p>
            </p:txBody>
          </p:sp>
        </p:grpSp>
        <p:sp>
          <p:nvSpPr>
            <p:cNvPr id="11268" name="TextBox 4"/>
            <p:cNvSpPr txBox="1">
              <a:spLocks noChangeArrowheads="1"/>
            </p:cNvSpPr>
            <p:nvPr/>
          </p:nvSpPr>
          <p:spPr bwMode="auto">
            <a:xfrm>
              <a:off x="6934200" y="1430775"/>
              <a:ext cx="1642818" cy="406530"/>
            </a:xfrm>
            <a:prstGeom prst="rect">
              <a:avLst/>
            </a:prstGeom>
            <a:noFill/>
            <a:ln w="9525">
              <a:noFill/>
              <a:miter lim="800000"/>
              <a:headEnd/>
              <a:tailEnd/>
            </a:ln>
          </p:spPr>
          <p:txBody>
            <a:bodyPr wrap="none" lIns="91422" tIns="45711" rIns="91422" bIns="45711">
              <a:spAutoFit/>
            </a:bodyPr>
            <a:lstStyle/>
            <a:p>
              <a:pPr algn="r"/>
              <a:r>
                <a:rPr lang="en-US" sz="2000" b="1" dirty="0">
                  <a:solidFill>
                    <a:schemeClr val="bg1"/>
                  </a:solidFill>
                </a:rPr>
                <a:t>24 Feb 2009</a:t>
              </a:r>
            </a:p>
          </p:txBody>
        </p:sp>
      </p:grpSp>
      <p:sp>
        <p:nvSpPr>
          <p:cNvPr id="3" name="TextBox 2"/>
          <p:cNvSpPr txBox="1"/>
          <p:nvPr/>
        </p:nvSpPr>
        <p:spPr>
          <a:xfrm>
            <a:off x="317862" y="929872"/>
            <a:ext cx="8574301" cy="369332"/>
          </a:xfrm>
          <a:prstGeom prst="rect">
            <a:avLst/>
          </a:prstGeom>
          <a:noFill/>
        </p:spPr>
        <p:txBody>
          <a:bodyPr wrap="square" rtlCol="0">
            <a:spAutoFit/>
          </a:bodyPr>
          <a:lstStyle/>
          <a:p>
            <a:pPr algn="ctr"/>
            <a:r>
              <a:rPr lang="en-US" dirty="0">
                <a:solidFill>
                  <a:srgbClr val="FFFF00"/>
                </a:solidFill>
                <a:latin typeface="Arial Rounded MT Bold" panose="020F0704030504030204" pitchFamily="34" charset="0"/>
                <a:ea typeface="ＭＳ Ｐゴシック" pitchFamily="-97" charset="-128"/>
              </a:rPr>
              <a:t>Space based measurements provide new tools for measuring </a:t>
            </a:r>
            <a:r>
              <a:rPr lang="en-US" dirty="0" smtClean="0">
                <a:solidFill>
                  <a:srgbClr val="FFFF00"/>
                </a:solidFill>
                <a:latin typeface="Arial Rounded MT Bold" panose="020F0704030504030204" pitchFamily="34" charset="0"/>
                <a:ea typeface="ＭＳ Ｐゴシック" pitchFamily="-97" charset="-128"/>
              </a:rPr>
              <a:t>CO</a:t>
            </a:r>
            <a:r>
              <a:rPr lang="en-US" baseline="-25000" dirty="0" smtClean="0">
                <a:solidFill>
                  <a:srgbClr val="FFFF00"/>
                </a:solidFill>
                <a:latin typeface="Arial Rounded MT Bold" panose="020F0704030504030204" pitchFamily="34" charset="0"/>
                <a:ea typeface="ＭＳ Ｐゴシック" pitchFamily="-97" charset="-128"/>
              </a:rPr>
              <a:t>2</a:t>
            </a:r>
            <a:endParaRPr lang="en-US" baseline="-25000" dirty="0">
              <a:solidFill>
                <a:srgbClr val="FFFF00"/>
              </a:solidFill>
              <a:latin typeface="Arial Rounded MT Bold" panose="020F0704030504030204" pitchFamily="34" charset="0"/>
              <a:ea typeface="ＭＳ Ｐゴシック" pitchFamily="-97" charset="-128"/>
            </a:endParaRPr>
          </a:p>
        </p:txBody>
      </p:sp>
      <p:grpSp>
        <p:nvGrpSpPr>
          <p:cNvPr id="8" name="Group 7"/>
          <p:cNvGrpSpPr/>
          <p:nvPr/>
        </p:nvGrpSpPr>
        <p:grpSpPr>
          <a:xfrm>
            <a:off x="3528290" y="1422646"/>
            <a:ext cx="2078527" cy="4336375"/>
            <a:chOff x="6703929" y="1370921"/>
            <a:chExt cx="2287671" cy="4772705"/>
          </a:xfrm>
        </p:grpSpPr>
        <p:pic>
          <p:nvPicPr>
            <p:cNvPr id="10" name="Picture 3" descr="C:\Users\dcrisp\Documents\dcrisp\OCO\Images-OCO\Observatory_Illustrations\Observatory_Stills_from_Animation_20081028\OCO_high_res_Observatory.jpg"/>
            <p:cNvPicPr>
              <a:picLocks noChangeAspect="1" noChangeArrowheads="1"/>
            </p:cNvPicPr>
            <p:nvPr/>
          </p:nvPicPr>
          <p:blipFill>
            <a:blip r:embed="rId9" cstate="print">
              <a:extLst>
                <a:ext uri="{28A0092B-C50C-407E-A947-70E740481C1C}">
                  <a14:useLocalDpi xmlns:a14="http://schemas.microsoft.com/office/drawing/2010/main"/>
                </a:ext>
              </a:extLst>
            </a:blip>
            <a:srcRect/>
            <a:stretch>
              <a:fillRect/>
            </a:stretch>
          </p:blipFill>
          <p:spPr bwMode="auto">
            <a:xfrm>
              <a:off x="7386916" y="3917155"/>
              <a:ext cx="1458234" cy="2178845"/>
            </a:xfrm>
            <a:prstGeom prst="rect">
              <a:avLst/>
            </a:prstGeom>
            <a:noFill/>
            <a:extLst>
              <a:ext uri="{909E8E84-426E-40DD-AFC4-6F175D3DCCD1}">
                <a14:hiddenFill xmlns:a14="http://schemas.microsoft.com/office/drawing/2010/main">
                  <a:solidFill>
                    <a:srgbClr val="FFFFFF"/>
                  </a:solidFill>
                </a14:hiddenFill>
              </a:ext>
            </a:extLst>
          </p:spPr>
        </p:pic>
        <p:grpSp>
          <p:nvGrpSpPr>
            <p:cNvPr id="11" name="Group 10"/>
            <p:cNvGrpSpPr/>
            <p:nvPr/>
          </p:nvGrpSpPr>
          <p:grpSpPr>
            <a:xfrm>
              <a:off x="6703929" y="1370921"/>
              <a:ext cx="2287671" cy="4772705"/>
              <a:chOff x="6703929" y="1370921"/>
              <a:chExt cx="2287671" cy="4772705"/>
            </a:xfrm>
          </p:grpSpPr>
          <p:pic>
            <p:nvPicPr>
              <p:cNvPr id="12" name="Picture 4" descr="_Pic0"/>
              <p:cNvPicPr>
                <a:picLocks noChangeAspect="1" noChangeArrowheads="1"/>
              </p:cNvPicPr>
              <p:nvPr/>
            </p:nvPicPr>
            <p:blipFill>
              <a:blip r:embed="rId10" cstate="print">
                <a:extLst>
                  <a:ext uri="{28A0092B-C50C-407E-A947-70E740481C1C}">
                    <a14:useLocalDpi xmlns:a14="http://schemas.microsoft.com/office/drawing/2010/main"/>
                  </a:ext>
                </a:extLst>
              </a:blip>
              <a:srcRect/>
              <a:stretch>
                <a:fillRect/>
              </a:stretch>
            </p:blipFill>
            <p:spPr bwMode="auto">
              <a:xfrm>
                <a:off x="6703929" y="1370921"/>
                <a:ext cx="2287671" cy="4772705"/>
              </a:xfrm>
              <a:prstGeom prst="rect">
                <a:avLst/>
              </a:prstGeom>
              <a:noFill/>
              <a:ln w="9525">
                <a:noFill/>
                <a:miter lim="800000"/>
                <a:headEnd/>
                <a:tailEnd/>
              </a:ln>
            </p:spPr>
          </p:pic>
          <p:sp>
            <p:nvSpPr>
              <p:cNvPr id="13" name="AutoShape 5"/>
              <p:cNvSpPr>
                <a:spLocks noChangeArrowheads="1"/>
              </p:cNvSpPr>
              <p:nvPr/>
            </p:nvSpPr>
            <p:spPr bwMode="auto">
              <a:xfrm>
                <a:off x="7289466" y="4343400"/>
                <a:ext cx="1168734" cy="1772314"/>
              </a:xfrm>
              <a:prstGeom prst="triangle">
                <a:avLst>
                  <a:gd name="adj" fmla="val 50000"/>
                </a:avLst>
              </a:prstGeom>
              <a:solidFill>
                <a:schemeClr val="bg1"/>
              </a:solidFill>
              <a:ln w="9525">
                <a:noFill/>
                <a:miter lim="800000"/>
                <a:headEnd/>
                <a:tailEnd/>
              </a:ln>
            </p:spPr>
            <p:txBody>
              <a:bodyPr wrap="none" lIns="91416" tIns="45708" rIns="91416" bIns="45708" anchor="ctr"/>
              <a:lstStyle/>
              <a:p>
                <a:endParaRPr lang="en-US"/>
              </a:p>
            </p:txBody>
          </p:sp>
        </p:grpSp>
      </p:grpSp>
    </p:spTree>
    <p:extLst>
      <p:ext uri="{BB962C8B-B14F-4D97-AF65-F5344CB8AC3E}">
        <p14:creationId xmlns:p14="http://schemas.microsoft.com/office/powerpoint/2010/main" val="11445427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16"/>
                                        </p:tgtEl>
                                        <p:attrNameLst>
                                          <p:attrName>style.visibility</p:attrName>
                                        </p:attrNameLst>
                                      </p:cBhvr>
                                      <p:to>
                                        <p:strVal val="visible"/>
                                      </p:to>
                                    </p:set>
                                    <p:anim calcmode="lin" valueType="num">
                                      <p:cBhvr additive="base">
                                        <p:cTn id="12" dur="500" fill="hold"/>
                                        <p:tgtEl>
                                          <p:spTgt spid="16"/>
                                        </p:tgtEl>
                                        <p:attrNameLst>
                                          <p:attrName>ppt_x</p:attrName>
                                        </p:attrNameLst>
                                      </p:cBhvr>
                                      <p:tavLst>
                                        <p:tav tm="0">
                                          <p:val>
                                            <p:strVal val="#ppt_x"/>
                                          </p:val>
                                        </p:tav>
                                        <p:tav tm="100000">
                                          <p:val>
                                            <p:strVal val="#ppt_x"/>
                                          </p:val>
                                        </p:tav>
                                      </p:tavLst>
                                    </p:anim>
                                    <p:anim calcmode="lin" valueType="num">
                                      <p:cBhvr additive="base">
                                        <p:cTn id="13"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nodeType="clickEffect">
                                  <p:stCondLst>
                                    <p:cond delay="0"/>
                                  </p:stCondLst>
                                  <p:childTnLst>
                                    <p:set>
                                      <p:cBhvr>
                                        <p:cTn id="17" dur="1" fill="hold">
                                          <p:stCondLst>
                                            <p:cond delay="0"/>
                                          </p:stCondLst>
                                        </p:cTn>
                                        <p:tgtEl>
                                          <p:spTgt spid="14"/>
                                        </p:tgtEl>
                                        <p:attrNameLst>
                                          <p:attrName>style.visibility</p:attrName>
                                        </p:attrNameLst>
                                      </p:cBhvr>
                                      <p:to>
                                        <p:strVal val="visible"/>
                                      </p:to>
                                    </p:set>
                                    <p:anim calcmode="lin" valueType="num">
                                      <p:cBhvr additive="base">
                                        <p:cTn id="18" dur="500" fill="hold"/>
                                        <p:tgtEl>
                                          <p:spTgt spid="14"/>
                                        </p:tgtEl>
                                        <p:attrNameLst>
                                          <p:attrName>ppt_x</p:attrName>
                                        </p:attrNameLst>
                                      </p:cBhvr>
                                      <p:tavLst>
                                        <p:tav tm="0">
                                          <p:val>
                                            <p:strVal val="#ppt_x"/>
                                          </p:val>
                                        </p:tav>
                                        <p:tav tm="100000">
                                          <p:val>
                                            <p:strVal val="#ppt_x"/>
                                          </p:val>
                                        </p:tav>
                                      </p:tavLst>
                                    </p:anim>
                                    <p:anim calcmode="lin" valueType="num">
                                      <p:cBhvr additive="base">
                                        <p:cTn id="19"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nodeType="click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fade">
                                      <p:cBhvr>
                                        <p:cTn id="24" dur="500"/>
                                        <p:tgtEl>
                                          <p:spTgt spid="8"/>
                                        </p:tgtEl>
                                      </p:cBhvr>
                                    </p:animEffect>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nodeType="clickEffect">
                                  <p:stCondLst>
                                    <p:cond delay="0"/>
                                  </p:stCondLst>
                                  <p:childTnLst>
                                    <p:set>
                                      <p:cBhvr>
                                        <p:cTn id="28" dur="1" fill="hold">
                                          <p:stCondLst>
                                            <p:cond delay="0"/>
                                          </p:stCondLst>
                                        </p:cTn>
                                        <p:tgtEl>
                                          <p:spTgt spid="2"/>
                                        </p:tgtEl>
                                        <p:attrNameLst>
                                          <p:attrName>style.visibility</p:attrName>
                                        </p:attrNameLst>
                                      </p:cBhvr>
                                      <p:to>
                                        <p:strVal val="visible"/>
                                      </p:to>
                                    </p:set>
                                    <p:anim calcmode="lin" valueType="num">
                                      <p:cBhvr additive="base">
                                        <p:cTn id="29" dur="500" fill="hold"/>
                                        <p:tgtEl>
                                          <p:spTgt spid="2"/>
                                        </p:tgtEl>
                                        <p:attrNameLst>
                                          <p:attrName>ppt_x</p:attrName>
                                        </p:attrNameLst>
                                      </p:cBhvr>
                                      <p:tavLst>
                                        <p:tav tm="0">
                                          <p:val>
                                            <p:strVal val="#ppt_x"/>
                                          </p:val>
                                        </p:tav>
                                        <p:tav tm="100000">
                                          <p:val>
                                            <p:strVal val="#ppt_x"/>
                                          </p:val>
                                        </p:tav>
                                      </p:tavLst>
                                    </p:anim>
                                    <p:anim calcmode="lin" valueType="num">
                                      <p:cBhvr additive="base">
                                        <p:cTn id="30"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nodeType="clickEffect">
                                  <p:stCondLst>
                                    <p:cond delay="0"/>
                                  </p:stCondLst>
                                  <p:childTnLst>
                                    <p:set>
                                      <p:cBhvr>
                                        <p:cTn id="34" dur="1" fill="hold">
                                          <p:stCondLst>
                                            <p:cond delay="0"/>
                                          </p:stCondLst>
                                        </p:cTn>
                                        <p:tgtEl>
                                          <p:spTgt spid="5"/>
                                        </p:tgtEl>
                                        <p:attrNameLst>
                                          <p:attrName>style.visibility</p:attrName>
                                        </p:attrNameLst>
                                      </p:cBhvr>
                                      <p:to>
                                        <p:strVal val="visible"/>
                                      </p:to>
                                    </p:set>
                                    <p:anim calcmode="lin" valueType="num">
                                      <p:cBhvr additive="base">
                                        <p:cTn id="35" dur="500" fill="hold"/>
                                        <p:tgtEl>
                                          <p:spTgt spid="5"/>
                                        </p:tgtEl>
                                        <p:attrNameLst>
                                          <p:attrName>ppt_x</p:attrName>
                                        </p:attrNameLst>
                                      </p:cBhvr>
                                      <p:tavLst>
                                        <p:tav tm="0">
                                          <p:val>
                                            <p:strVal val="#ppt_x"/>
                                          </p:val>
                                        </p:tav>
                                        <p:tav tm="100000">
                                          <p:val>
                                            <p:strVal val="#ppt_x"/>
                                          </p:val>
                                        </p:tav>
                                      </p:tavLst>
                                    </p:anim>
                                    <p:anim calcmode="lin" valueType="num">
                                      <p:cBhvr additive="base">
                                        <p:cTn id="36"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3"/>
          <p:cNvSpPr>
            <a:spLocks noGrp="1"/>
          </p:cNvSpPr>
          <p:nvPr>
            <p:ph type="title"/>
          </p:nvPr>
        </p:nvSpPr>
        <p:spPr/>
        <p:txBody>
          <a:bodyPr/>
          <a:lstStyle/>
          <a:p>
            <a:r>
              <a:rPr lang="en-US" dirty="0" smtClean="0">
                <a:solidFill>
                  <a:srgbClr val="FFFF00"/>
                </a:solidFill>
                <a:ea typeface="ＭＳ Ｐゴシック" pitchFamily="34" charset="-128"/>
              </a:rPr>
              <a:t>Processing the Data from OCO-2: </a:t>
            </a:r>
            <a:r>
              <a:rPr lang="en-US" dirty="0">
                <a:solidFill>
                  <a:srgbClr val="FFFF00"/>
                </a:solidFill>
                <a:ea typeface="ＭＳ Ｐゴシック" pitchFamily="34" charset="-128"/>
              </a:rPr>
              <a:t>T</a:t>
            </a:r>
            <a:r>
              <a:rPr lang="en-US" dirty="0" smtClean="0">
                <a:solidFill>
                  <a:srgbClr val="FFFF00"/>
                </a:solidFill>
                <a:ea typeface="ＭＳ Ｐゴシック" pitchFamily="34" charset="-128"/>
              </a:rPr>
              <a:t>he ACOS/GOSAT Collaboration</a:t>
            </a:r>
          </a:p>
        </p:txBody>
      </p:sp>
      <p:grpSp>
        <p:nvGrpSpPr>
          <p:cNvPr id="15" name="Group 25"/>
          <p:cNvGrpSpPr>
            <a:grpSpLocks/>
          </p:cNvGrpSpPr>
          <p:nvPr/>
        </p:nvGrpSpPr>
        <p:grpSpPr bwMode="auto">
          <a:xfrm>
            <a:off x="8023707" y="118126"/>
            <a:ext cx="957718" cy="695729"/>
            <a:chOff x="3782" y="0"/>
            <a:chExt cx="1338" cy="943"/>
          </a:xfrm>
        </p:grpSpPr>
        <p:pic>
          <p:nvPicPr>
            <p:cNvPr id="20" name="Picture 26" descr="GOSATロゴ"/>
            <p:cNvPicPr>
              <a:picLocks noChangeAspect="1" noChangeArrowheads="1"/>
            </p:cNvPicPr>
            <p:nvPr userDrawn="1"/>
          </p:nvPicPr>
          <p:blipFill>
            <a:blip r:embed="rId3"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3782" y="0"/>
              <a:ext cx="1219" cy="943"/>
            </a:xfrm>
            <a:prstGeom prst="rect">
              <a:avLst/>
            </a:prstGeom>
            <a:noFill/>
            <a:ln w="9525">
              <a:noFill/>
              <a:miter lim="800000"/>
              <a:headEnd/>
              <a:tailEnd/>
            </a:ln>
          </p:spPr>
        </p:pic>
        <p:pic>
          <p:nvPicPr>
            <p:cNvPr id="21" name="Picture 27" descr="CO2image"/>
            <p:cNvPicPr>
              <a:picLocks noChangeAspect="1" noChangeArrowheads="1"/>
            </p:cNvPicPr>
            <p:nvPr userDrawn="1"/>
          </p:nvPicPr>
          <p:blipFill>
            <a:blip r:embed="rId4" cstate="email">
              <a:extLst>
                <a:ext uri="{28A0092B-C50C-407E-A947-70E740481C1C}">
                  <a14:useLocalDpi xmlns:a14="http://schemas.microsoft.com/office/drawing/2010/main"/>
                </a:ext>
              </a:extLst>
            </a:blip>
            <a:srcRect/>
            <a:stretch>
              <a:fillRect/>
            </a:stretch>
          </p:blipFill>
          <p:spPr bwMode="auto">
            <a:xfrm>
              <a:off x="4480" y="191"/>
              <a:ext cx="640" cy="427"/>
            </a:xfrm>
            <a:prstGeom prst="rect">
              <a:avLst/>
            </a:prstGeom>
            <a:noFill/>
            <a:ln w="9525">
              <a:noFill/>
              <a:miter lim="800000"/>
              <a:headEnd/>
              <a:tailEnd/>
            </a:ln>
          </p:spPr>
        </p:pic>
      </p:grpSp>
      <p:pic>
        <p:nvPicPr>
          <p:cNvPr id="1026" name="Picture 2" descr="C:\Users\dcrisp\Documents\dcrisp\OCO\Education_Outreach-OCO\Presentations_Outreach\Hyperwall_JpGU_2014\pg10c_OCO-2_Hyperwall_Validation.png"/>
          <p:cNvPicPr>
            <a:picLocks noChangeAspect="1" noChangeArrowheads="1"/>
          </p:cNvPicPr>
          <p:nvPr/>
        </p:nvPicPr>
        <p:blipFill rotWithShape="1">
          <a:blip r:embed="rId5">
            <a:extLst>
              <a:ext uri="{28A0092B-C50C-407E-A947-70E740481C1C}">
                <a14:useLocalDpi xmlns:a14="http://schemas.microsoft.com/office/drawing/2010/main" val="0"/>
              </a:ext>
            </a:extLst>
          </a:blip>
          <a:srcRect r="5584"/>
          <a:stretch/>
        </p:blipFill>
        <p:spPr bwMode="auto">
          <a:xfrm>
            <a:off x="5953774" y="1286903"/>
            <a:ext cx="3190226" cy="5113897"/>
          </a:xfrm>
          <a:prstGeom prst="rect">
            <a:avLst/>
          </a:prstGeom>
          <a:noFill/>
          <a:extLst>
            <a:ext uri="{909E8E84-426E-40DD-AFC4-6F175D3DCCD1}">
              <a14:hiddenFill xmlns:a14="http://schemas.microsoft.com/office/drawing/2010/main">
                <a:solidFill>
                  <a:srgbClr val="FFFFFF"/>
                </a:solidFill>
              </a14:hiddenFill>
            </a:ext>
          </a:extLst>
        </p:spPr>
      </p:pic>
      <p:pic>
        <p:nvPicPr>
          <p:cNvPr id="1027" name="Picture 3" descr="C:\Users\dcrisp\Documents\dcrisp\OCO\Education_Outreach-OCO\Presentations_Outreach\Hyperwall_JpGU_2014\pg10a_OCO-2_Hyperwall_Vicarous_Cal.png"/>
          <p:cNvPicPr>
            <a:picLocks noChangeAspect="1" noChangeArrowheads="1"/>
          </p:cNvPicPr>
          <p:nvPr/>
        </p:nvPicPr>
        <p:blipFill rotWithShape="1">
          <a:blip r:embed="rId6">
            <a:extLst>
              <a:ext uri="{28A0092B-C50C-407E-A947-70E740481C1C}">
                <a14:useLocalDpi xmlns:a14="http://schemas.microsoft.com/office/drawing/2010/main" val="0"/>
              </a:ext>
            </a:extLst>
          </a:blip>
          <a:srcRect l="7216"/>
          <a:stretch/>
        </p:blipFill>
        <p:spPr bwMode="auto">
          <a:xfrm>
            <a:off x="76200" y="1220787"/>
            <a:ext cx="3179699" cy="5180013"/>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C:\Users\dcrisp\Documents\dcrisp\OCO\Education_Outreach-OCO\Presentations_Outreach\Hyperwall_JpGU_2014\pg10b_OCO-2_Hyperwall_Retrieval.png"/>
          <p:cNvPicPr>
            <a:picLocks noChangeAspect="1" noChangeArrowheads="1"/>
          </p:cNvPicPr>
          <p:nvPr/>
        </p:nvPicPr>
        <p:blipFill rotWithShape="1">
          <a:blip r:embed="rId7">
            <a:extLst>
              <a:ext uri="{28A0092B-C50C-407E-A947-70E740481C1C}">
                <a14:useLocalDpi xmlns:a14="http://schemas.microsoft.com/office/drawing/2010/main" val="0"/>
              </a:ext>
            </a:extLst>
          </a:blip>
          <a:srcRect l="14439" r="7778"/>
          <a:stretch/>
        </p:blipFill>
        <p:spPr bwMode="auto">
          <a:xfrm>
            <a:off x="3314887" y="1220787"/>
            <a:ext cx="2704913" cy="518001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645826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27"/>
                                        </p:tgtEl>
                                        <p:attrNameLst>
                                          <p:attrName>style.visibility</p:attrName>
                                        </p:attrNameLst>
                                      </p:cBhvr>
                                      <p:to>
                                        <p:strVal val="visible"/>
                                      </p:to>
                                    </p:set>
                                    <p:animEffect transition="in" filter="fade">
                                      <p:cBhvr>
                                        <p:cTn id="7" dur="500"/>
                                        <p:tgtEl>
                                          <p:spTgt spid="102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028"/>
                                        </p:tgtEl>
                                        <p:attrNameLst>
                                          <p:attrName>style.visibility</p:attrName>
                                        </p:attrNameLst>
                                      </p:cBhvr>
                                      <p:to>
                                        <p:strVal val="visible"/>
                                      </p:to>
                                    </p:set>
                                    <p:animEffect transition="in" filter="fade">
                                      <p:cBhvr>
                                        <p:cTn id="12" dur="500"/>
                                        <p:tgtEl>
                                          <p:spTgt spid="1028"/>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026"/>
                                        </p:tgtEl>
                                        <p:attrNameLst>
                                          <p:attrName>style.visibility</p:attrName>
                                        </p:attrNameLst>
                                      </p:cBhvr>
                                      <p:to>
                                        <p:strVal val="visible"/>
                                      </p:to>
                                    </p:set>
                                    <p:animEffect transition="in" filter="fade">
                                      <p:cBhvr>
                                        <p:cTn id="17" dur="500"/>
                                        <p:tgtEl>
                                          <p:spTgt spid="10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Picture 12" descr="C:\Users\dcrisp\Documents\dcrisp\OCO\GOSAT\Data-GOSAT\ACOS-GOSAT_Data\GOSAT_L2_b3.4_XCO2\acos_xco2_maps_b340\06_100501_both_xco2_map_binned.png"/>
          <p:cNvPicPr>
            <a:picLocks noChangeAspect="1" noChangeArrowheads="1"/>
          </p:cNvPicPr>
          <p:nvPr/>
        </p:nvPicPr>
        <p:blipFill rotWithShape="1">
          <a:blip r:embed="rId3" cstate="print">
            <a:extLst>
              <a:ext uri="{28A0092B-C50C-407E-A947-70E740481C1C}">
                <a14:useLocalDpi xmlns:a14="http://schemas.microsoft.com/office/drawing/2010/main"/>
              </a:ext>
            </a:extLst>
          </a:blip>
          <a:srcRect/>
          <a:stretch/>
        </p:blipFill>
        <p:spPr bwMode="auto">
          <a:xfrm rot="16200000">
            <a:off x="5526798" y="3462183"/>
            <a:ext cx="5278627" cy="431775"/>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a:xfrm>
            <a:off x="1143000" y="76200"/>
            <a:ext cx="6818313" cy="750887"/>
          </a:xfrm>
        </p:spPr>
        <p:txBody>
          <a:bodyPr/>
          <a:lstStyle/>
          <a:p>
            <a:r>
              <a:rPr lang="pt-BR" dirty="0" smtClean="0">
                <a:solidFill>
                  <a:srgbClr val="FFFF00"/>
                </a:solidFill>
              </a:rPr>
              <a:t>Producing Global Estimates of CO</a:t>
            </a:r>
            <a:r>
              <a:rPr lang="pt-BR" baseline="-25000" dirty="0" smtClean="0">
                <a:solidFill>
                  <a:srgbClr val="FFFF00"/>
                </a:solidFill>
              </a:rPr>
              <a:t>2</a:t>
            </a:r>
            <a:r>
              <a:rPr lang="pt-BR" dirty="0" smtClean="0">
                <a:solidFill>
                  <a:srgbClr val="FFFF00"/>
                </a:solidFill>
              </a:rPr>
              <a:t>: The ACOS </a:t>
            </a:r>
            <a:r>
              <a:rPr lang="pt-BR" dirty="0">
                <a:solidFill>
                  <a:srgbClr val="FFFF00"/>
                </a:solidFill>
              </a:rPr>
              <a:t>GOSAT </a:t>
            </a:r>
            <a:r>
              <a:rPr lang="pt-BR" dirty="0" smtClean="0">
                <a:solidFill>
                  <a:srgbClr val="FFFF00"/>
                </a:solidFill>
              </a:rPr>
              <a:t>B3.4 </a:t>
            </a:r>
            <a:r>
              <a:rPr lang="pt-BR" dirty="0">
                <a:solidFill>
                  <a:srgbClr val="FFFF00"/>
                </a:solidFill>
              </a:rPr>
              <a:t>X</a:t>
            </a:r>
            <a:r>
              <a:rPr lang="pt-BR" baseline="-25000" dirty="0">
                <a:solidFill>
                  <a:srgbClr val="FFFF00"/>
                </a:solidFill>
              </a:rPr>
              <a:t>CO2</a:t>
            </a:r>
            <a:r>
              <a:rPr lang="pt-BR" dirty="0">
                <a:solidFill>
                  <a:srgbClr val="FFFF00"/>
                </a:solidFill>
              </a:rPr>
              <a:t> </a:t>
            </a:r>
            <a:r>
              <a:rPr lang="pt-BR" dirty="0" smtClean="0">
                <a:solidFill>
                  <a:srgbClr val="FFFF00"/>
                </a:solidFill>
              </a:rPr>
              <a:t>Product</a:t>
            </a:r>
            <a:endParaRPr lang="en-US" dirty="0">
              <a:solidFill>
                <a:srgbClr val="FFFF00"/>
              </a:solidFill>
            </a:endParaRPr>
          </a:p>
        </p:txBody>
      </p:sp>
      <p:sp>
        <p:nvSpPr>
          <p:cNvPr id="5" name="TextBox 4"/>
          <p:cNvSpPr txBox="1"/>
          <p:nvPr/>
        </p:nvSpPr>
        <p:spPr>
          <a:xfrm>
            <a:off x="7881266" y="1002268"/>
            <a:ext cx="569387" cy="369332"/>
          </a:xfrm>
          <a:prstGeom prst="rect">
            <a:avLst/>
          </a:prstGeom>
          <a:noFill/>
        </p:spPr>
        <p:txBody>
          <a:bodyPr wrap="none" rtlCol="0">
            <a:spAutoFit/>
          </a:bodyPr>
          <a:lstStyle/>
          <a:p>
            <a:r>
              <a:rPr lang="en-US" b="1" dirty="0" smtClean="0">
                <a:solidFill>
                  <a:schemeClr val="bg1"/>
                </a:solidFill>
                <a:effectLst>
                  <a:outerShdw blurRad="38100" dist="38100" dir="2700000" algn="tl">
                    <a:srgbClr val="000000">
                      <a:alpha val="43137"/>
                    </a:srgbClr>
                  </a:outerShdw>
                </a:effectLst>
              </a:rPr>
              <a:t>400</a:t>
            </a:r>
            <a:endParaRPr lang="en-US" b="1" dirty="0">
              <a:solidFill>
                <a:schemeClr val="bg1"/>
              </a:solidFill>
              <a:effectLst>
                <a:outerShdw blurRad="38100" dist="38100" dir="2700000" algn="tl">
                  <a:srgbClr val="000000">
                    <a:alpha val="43137"/>
                  </a:srgbClr>
                </a:outerShdw>
              </a:effectLst>
            </a:endParaRPr>
          </a:p>
        </p:txBody>
      </p:sp>
      <p:sp>
        <p:nvSpPr>
          <p:cNvPr id="6" name="TextBox 5"/>
          <p:cNvSpPr txBox="1"/>
          <p:nvPr/>
        </p:nvSpPr>
        <p:spPr>
          <a:xfrm>
            <a:off x="7888813" y="6031468"/>
            <a:ext cx="569387" cy="369332"/>
          </a:xfrm>
          <a:prstGeom prst="rect">
            <a:avLst/>
          </a:prstGeom>
          <a:noFill/>
        </p:spPr>
        <p:txBody>
          <a:bodyPr wrap="none" rtlCol="0">
            <a:spAutoFit/>
          </a:bodyPr>
          <a:lstStyle/>
          <a:p>
            <a:r>
              <a:rPr lang="en-US" b="1" dirty="0" smtClean="0">
                <a:solidFill>
                  <a:schemeClr val="bg1"/>
                </a:solidFill>
                <a:effectLst>
                  <a:outerShdw blurRad="38100" dist="38100" dir="2700000" algn="tl">
                    <a:srgbClr val="000000">
                      <a:alpha val="43137"/>
                    </a:srgbClr>
                  </a:outerShdw>
                </a:effectLst>
              </a:rPr>
              <a:t>380</a:t>
            </a:r>
            <a:endParaRPr lang="en-US" b="1" dirty="0">
              <a:solidFill>
                <a:schemeClr val="bg1"/>
              </a:solidFill>
              <a:effectLst>
                <a:outerShdw blurRad="38100" dist="38100" dir="2700000" algn="tl">
                  <a:srgbClr val="000000">
                    <a:alpha val="43137"/>
                  </a:srgbClr>
                </a:outerShdw>
              </a:effectLst>
            </a:endParaRPr>
          </a:p>
        </p:txBody>
      </p:sp>
      <p:grpSp>
        <p:nvGrpSpPr>
          <p:cNvPr id="18" name="Group 25"/>
          <p:cNvGrpSpPr>
            <a:grpSpLocks/>
          </p:cNvGrpSpPr>
          <p:nvPr/>
        </p:nvGrpSpPr>
        <p:grpSpPr bwMode="auto">
          <a:xfrm>
            <a:off x="8023707" y="118126"/>
            <a:ext cx="957718" cy="695729"/>
            <a:chOff x="3782" y="0"/>
            <a:chExt cx="1338" cy="943"/>
          </a:xfrm>
        </p:grpSpPr>
        <p:pic>
          <p:nvPicPr>
            <p:cNvPr id="19" name="Picture 26" descr="GOSATロゴ"/>
            <p:cNvPicPr>
              <a:picLocks noChangeAspect="1" noChangeArrowheads="1"/>
            </p:cNvPicPr>
            <p:nvPr userDrawn="1"/>
          </p:nvPicPr>
          <p:blipFill>
            <a:blip r:embed="rId4"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3782" y="0"/>
              <a:ext cx="1219" cy="943"/>
            </a:xfrm>
            <a:prstGeom prst="rect">
              <a:avLst/>
            </a:prstGeom>
            <a:noFill/>
            <a:ln w="9525">
              <a:noFill/>
              <a:miter lim="800000"/>
              <a:headEnd/>
              <a:tailEnd/>
            </a:ln>
          </p:spPr>
        </p:pic>
        <p:pic>
          <p:nvPicPr>
            <p:cNvPr id="20" name="Picture 27" descr="CO2image"/>
            <p:cNvPicPr>
              <a:picLocks noChangeAspect="1" noChangeArrowheads="1"/>
            </p:cNvPicPr>
            <p:nvPr userDrawn="1"/>
          </p:nvPicPr>
          <p:blipFill>
            <a:blip r:embed="rId5" cstate="email">
              <a:extLst>
                <a:ext uri="{28A0092B-C50C-407E-A947-70E740481C1C}">
                  <a14:useLocalDpi xmlns:a14="http://schemas.microsoft.com/office/drawing/2010/main"/>
                </a:ext>
              </a:extLst>
            </a:blip>
            <a:srcRect/>
            <a:stretch>
              <a:fillRect/>
            </a:stretch>
          </p:blipFill>
          <p:spPr bwMode="auto">
            <a:xfrm>
              <a:off x="4480" y="191"/>
              <a:ext cx="640" cy="427"/>
            </a:xfrm>
            <a:prstGeom prst="rect">
              <a:avLst/>
            </a:prstGeom>
            <a:noFill/>
            <a:ln w="9525">
              <a:noFill/>
              <a:miter lim="800000"/>
              <a:headEnd/>
              <a:tailEnd/>
            </a:ln>
          </p:spPr>
        </p:pic>
      </p:grpSp>
      <p:pic>
        <p:nvPicPr>
          <p:cNvPr id="1026" name="Picture 2" descr="C:\Users\dcrisp\Documents\dcrisp\OCO\GOSAT\Data-GOSAT\ACOS-GOSAT_Data\GOSAT_L2_b3.4_XCO2\acos_xco2_maps_b340\06_090701_both_xco2_map_binned.png"/>
          <p:cNvPicPr>
            <a:picLocks noChangeAspect="1" noChangeArrowheads="1"/>
          </p:cNvPicPr>
          <p:nvPr/>
        </p:nvPicPr>
        <p:blipFill rotWithShape="1">
          <a:blip r:embed="rId6" cstate="print">
            <a:extLst>
              <a:ext uri="{28A0092B-C50C-407E-A947-70E740481C1C}">
                <a14:useLocalDpi xmlns:a14="http://schemas.microsoft.com/office/drawing/2010/main"/>
              </a:ext>
            </a:extLst>
          </a:blip>
          <a:srcRect/>
          <a:stretch/>
        </p:blipFill>
        <p:spPr bwMode="auto">
          <a:xfrm>
            <a:off x="681681" y="975360"/>
            <a:ext cx="2369060" cy="1234440"/>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p:cNvSpPr txBox="1"/>
          <p:nvPr/>
        </p:nvSpPr>
        <p:spPr>
          <a:xfrm>
            <a:off x="1524000" y="1856601"/>
            <a:ext cx="763351" cy="276999"/>
          </a:xfrm>
          <a:prstGeom prst="rect">
            <a:avLst/>
          </a:prstGeom>
          <a:noFill/>
        </p:spPr>
        <p:txBody>
          <a:bodyPr wrap="none" rtlCol="0">
            <a:spAutoFit/>
          </a:bodyPr>
          <a:lstStyle/>
          <a:p>
            <a:r>
              <a:rPr lang="en-US" sz="1200" dirty="0" smtClean="0"/>
              <a:t>Jul 2009</a:t>
            </a:r>
            <a:endParaRPr lang="en-US" sz="1200" dirty="0"/>
          </a:p>
        </p:txBody>
      </p:sp>
      <p:pic>
        <p:nvPicPr>
          <p:cNvPr id="8" name="Picture 3" descr="C:\Users\dcrisp\Documents\dcrisp\OCO\GOSAT\Data-GOSAT\ACOS-GOSAT_Data\GOSAT_L2_b3.4_XCO2\acos_xco2_maps_b340\06_090801_both_xco2_map_binned.png"/>
          <p:cNvPicPr>
            <a:picLocks noChangeAspect="1" noChangeArrowheads="1"/>
          </p:cNvPicPr>
          <p:nvPr/>
        </p:nvPicPr>
        <p:blipFill rotWithShape="1">
          <a:blip r:embed="rId7" cstate="print">
            <a:extLst>
              <a:ext uri="{28A0092B-C50C-407E-A947-70E740481C1C}">
                <a14:useLocalDpi xmlns:a14="http://schemas.microsoft.com/office/drawing/2010/main"/>
              </a:ext>
            </a:extLst>
          </a:blip>
          <a:srcRect/>
          <a:stretch/>
        </p:blipFill>
        <p:spPr bwMode="auto">
          <a:xfrm>
            <a:off x="3112129" y="975360"/>
            <a:ext cx="2337341" cy="1234440"/>
          </a:xfrm>
          <a:prstGeom prst="rect">
            <a:avLst/>
          </a:prstGeom>
          <a:noFill/>
          <a:extLst>
            <a:ext uri="{909E8E84-426E-40DD-AFC4-6F175D3DCCD1}">
              <a14:hiddenFill xmlns:a14="http://schemas.microsoft.com/office/drawing/2010/main">
                <a:solidFill>
                  <a:srgbClr val="FFFFFF"/>
                </a:solidFill>
              </a14:hiddenFill>
            </a:ext>
          </a:extLst>
        </p:spPr>
      </p:pic>
      <p:sp>
        <p:nvSpPr>
          <p:cNvPr id="24" name="TextBox 23"/>
          <p:cNvSpPr txBox="1"/>
          <p:nvPr/>
        </p:nvSpPr>
        <p:spPr>
          <a:xfrm>
            <a:off x="3961049" y="1856601"/>
            <a:ext cx="840295" cy="276999"/>
          </a:xfrm>
          <a:prstGeom prst="rect">
            <a:avLst/>
          </a:prstGeom>
          <a:noFill/>
        </p:spPr>
        <p:txBody>
          <a:bodyPr wrap="none" rtlCol="0">
            <a:spAutoFit/>
          </a:bodyPr>
          <a:lstStyle/>
          <a:p>
            <a:r>
              <a:rPr lang="en-US" sz="1200" dirty="0" smtClean="0"/>
              <a:t>Aug 2009</a:t>
            </a:r>
            <a:endParaRPr lang="en-US" sz="1200" dirty="0"/>
          </a:p>
        </p:txBody>
      </p:sp>
      <p:pic>
        <p:nvPicPr>
          <p:cNvPr id="9" name="Picture 4" descr="C:\Users\dcrisp\Documents\dcrisp\OCO\GOSAT\Data-GOSAT\ACOS-GOSAT_Data\GOSAT_L2_b3.4_XCO2\acos_xco2_maps_b340\06_090901_both_xco2_map_binned.png"/>
          <p:cNvPicPr>
            <a:picLocks noChangeAspect="1" noChangeArrowheads="1"/>
          </p:cNvPicPr>
          <p:nvPr/>
        </p:nvPicPr>
        <p:blipFill rotWithShape="1">
          <a:blip r:embed="rId8" cstate="print">
            <a:extLst>
              <a:ext uri="{28A0092B-C50C-407E-A947-70E740481C1C}">
                <a14:useLocalDpi xmlns:a14="http://schemas.microsoft.com/office/drawing/2010/main"/>
              </a:ext>
            </a:extLst>
          </a:blip>
          <a:srcRect/>
          <a:stretch/>
        </p:blipFill>
        <p:spPr bwMode="auto">
          <a:xfrm>
            <a:off x="5520771" y="975360"/>
            <a:ext cx="2346777" cy="1234440"/>
          </a:xfrm>
          <a:prstGeom prst="rect">
            <a:avLst/>
          </a:prstGeom>
          <a:noFill/>
          <a:extLst>
            <a:ext uri="{909E8E84-426E-40DD-AFC4-6F175D3DCCD1}">
              <a14:hiddenFill xmlns:a14="http://schemas.microsoft.com/office/drawing/2010/main">
                <a:solidFill>
                  <a:srgbClr val="FFFFFF"/>
                </a:solidFill>
              </a14:hiddenFill>
            </a:ext>
          </a:extLst>
        </p:spPr>
      </p:pic>
      <p:sp>
        <p:nvSpPr>
          <p:cNvPr id="26" name="TextBox 25"/>
          <p:cNvSpPr txBox="1"/>
          <p:nvPr/>
        </p:nvSpPr>
        <p:spPr>
          <a:xfrm>
            <a:off x="6324600" y="1856601"/>
            <a:ext cx="840295" cy="276999"/>
          </a:xfrm>
          <a:prstGeom prst="rect">
            <a:avLst/>
          </a:prstGeom>
          <a:noFill/>
        </p:spPr>
        <p:txBody>
          <a:bodyPr wrap="none" rtlCol="0">
            <a:spAutoFit/>
          </a:bodyPr>
          <a:lstStyle/>
          <a:p>
            <a:r>
              <a:rPr lang="en-US" sz="1200" dirty="0" smtClean="0"/>
              <a:t>Sep 2009</a:t>
            </a:r>
            <a:endParaRPr lang="en-US" sz="1200" dirty="0"/>
          </a:p>
        </p:txBody>
      </p:sp>
      <p:pic>
        <p:nvPicPr>
          <p:cNvPr id="10" name="Picture 5" descr="C:\Users\dcrisp\Documents\dcrisp\OCO\GOSAT\Data-GOSAT\ACOS-GOSAT_Data\GOSAT_L2_b3.4_XCO2\acos_xco2_maps_b340\06_091001_both_xco2_map_binned.png"/>
          <p:cNvPicPr>
            <a:picLocks noChangeAspect="1" noChangeArrowheads="1"/>
          </p:cNvPicPr>
          <p:nvPr/>
        </p:nvPicPr>
        <p:blipFill rotWithShape="1">
          <a:blip r:embed="rId9" cstate="print">
            <a:extLst>
              <a:ext uri="{28A0092B-C50C-407E-A947-70E740481C1C}">
                <a14:useLocalDpi xmlns:a14="http://schemas.microsoft.com/office/drawing/2010/main"/>
              </a:ext>
            </a:extLst>
          </a:blip>
          <a:srcRect/>
          <a:stretch/>
        </p:blipFill>
        <p:spPr bwMode="auto">
          <a:xfrm>
            <a:off x="659514" y="2346960"/>
            <a:ext cx="2366248" cy="1234440"/>
          </a:xfrm>
          <a:prstGeom prst="rect">
            <a:avLst/>
          </a:prstGeom>
          <a:noFill/>
          <a:extLst>
            <a:ext uri="{909E8E84-426E-40DD-AFC4-6F175D3DCCD1}">
              <a14:hiddenFill xmlns:a14="http://schemas.microsoft.com/office/drawing/2010/main">
                <a:solidFill>
                  <a:srgbClr val="FFFFFF"/>
                </a:solidFill>
              </a14:hiddenFill>
            </a:ext>
          </a:extLst>
        </p:spPr>
      </p:pic>
      <p:sp>
        <p:nvSpPr>
          <p:cNvPr id="28" name="TextBox 27"/>
          <p:cNvSpPr txBox="1"/>
          <p:nvPr/>
        </p:nvSpPr>
        <p:spPr>
          <a:xfrm>
            <a:off x="1524000" y="3228201"/>
            <a:ext cx="808235" cy="276999"/>
          </a:xfrm>
          <a:prstGeom prst="rect">
            <a:avLst/>
          </a:prstGeom>
          <a:noFill/>
        </p:spPr>
        <p:txBody>
          <a:bodyPr wrap="none" rtlCol="0">
            <a:spAutoFit/>
          </a:bodyPr>
          <a:lstStyle/>
          <a:p>
            <a:r>
              <a:rPr lang="en-US" sz="1200" dirty="0" smtClean="0"/>
              <a:t>Oct 2009</a:t>
            </a:r>
            <a:endParaRPr lang="en-US" sz="1200" dirty="0"/>
          </a:p>
        </p:txBody>
      </p:sp>
      <p:pic>
        <p:nvPicPr>
          <p:cNvPr id="11" name="Picture 6" descr="C:\Users\dcrisp\Documents\dcrisp\OCO\GOSAT\Data-GOSAT\ACOS-GOSAT_Data\GOSAT_L2_b3.4_XCO2\acos_xco2_maps_b340\06_091101_both_xco2_map_binned.png"/>
          <p:cNvPicPr>
            <a:picLocks noChangeAspect="1" noChangeArrowheads="1"/>
          </p:cNvPicPr>
          <p:nvPr/>
        </p:nvPicPr>
        <p:blipFill rotWithShape="1">
          <a:blip r:embed="rId10" cstate="print">
            <a:extLst>
              <a:ext uri="{28A0092B-C50C-407E-A947-70E740481C1C}">
                <a14:useLocalDpi xmlns:a14="http://schemas.microsoft.com/office/drawing/2010/main"/>
              </a:ext>
            </a:extLst>
          </a:blip>
          <a:srcRect/>
          <a:stretch/>
        </p:blipFill>
        <p:spPr bwMode="auto">
          <a:xfrm>
            <a:off x="3098516" y="2346960"/>
            <a:ext cx="2350954" cy="1234440"/>
          </a:xfrm>
          <a:prstGeom prst="rect">
            <a:avLst/>
          </a:prstGeom>
          <a:noFill/>
          <a:extLst>
            <a:ext uri="{909E8E84-426E-40DD-AFC4-6F175D3DCCD1}">
              <a14:hiddenFill xmlns:a14="http://schemas.microsoft.com/office/drawing/2010/main">
                <a:solidFill>
                  <a:srgbClr val="FFFFFF"/>
                </a:solidFill>
              </a14:hiddenFill>
            </a:ext>
          </a:extLst>
        </p:spPr>
      </p:pic>
      <p:sp>
        <p:nvSpPr>
          <p:cNvPr id="30" name="TextBox 29"/>
          <p:cNvSpPr txBox="1"/>
          <p:nvPr/>
        </p:nvSpPr>
        <p:spPr>
          <a:xfrm>
            <a:off x="3916165" y="3228201"/>
            <a:ext cx="797013" cy="276999"/>
          </a:xfrm>
          <a:prstGeom prst="rect">
            <a:avLst/>
          </a:prstGeom>
          <a:noFill/>
        </p:spPr>
        <p:txBody>
          <a:bodyPr wrap="none" rtlCol="0">
            <a:spAutoFit/>
          </a:bodyPr>
          <a:lstStyle/>
          <a:p>
            <a:r>
              <a:rPr lang="en-US" sz="1200" dirty="0" smtClean="0"/>
              <a:t>Nov2009</a:t>
            </a:r>
            <a:endParaRPr lang="en-US" sz="1200" dirty="0"/>
          </a:p>
        </p:txBody>
      </p:sp>
      <p:pic>
        <p:nvPicPr>
          <p:cNvPr id="12" name="Picture 7" descr="C:\Users\dcrisp\Documents\dcrisp\OCO\GOSAT\Data-GOSAT\ACOS-GOSAT_Data\GOSAT_L2_b3.4_XCO2\acos_xco2_maps_b340\06_091201_both_xco2_map_binned.png"/>
          <p:cNvPicPr>
            <a:picLocks noChangeAspect="1" noChangeArrowheads="1"/>
          </p:cNvPicPr>
          <p:nvPr/>
        </p:nvPicPr>
        <p:blipFill rotWithShape="1">
          <a:blip r:embed="rId11" cstate="print">
            <a:extLst>
              <a:ext uri="{28A0092B-C50C-407E-A947-70E740481C1C}">
                <a14:useLocalDpi xmlns:a14="http://schemas.microsoft.com/office/drawing/2010/main"/>
              </a:ext>
            </a:extLst>
          </a:blip>
          <a:srcRect/>
          <a:stretch/>
        </p:blipFill>
        <p:spPr bwMode="auto">
          <a:xfrm>
            <a:off x="5510392" y="2346960"/>
            <a:ext cx="2356560" cy="1234440"/>
          </a:xfrm>
          <a:prstGeom prst="rect">
            <a:avLst/>
          </a:prstGeom>
          <a:noFill/>
          <a:extLst>
            <a:ext uri="{909E8E84-426E-40DD-AFC4-6F175D3DCCD1}">
              <a14:hiddenFill xmlns:a14="http://schemas.microsoft.com/office/drawing/2010/main">
                <a:solidFill>
                  <a:srgbClr val="FFFFFF"/>
                </a:solidFill>
              </a14:hiddenFill>
            </a:ext>
          </a:extLst>
        </p:spPr>
      </p:pic>
      <p:sp>
        <p:nvSpPr>
          <p:cNvPr id="32" name="TextBox 31"/>
          <p:cNvSpPr txBox="1"/>
          <p:nvPr/>
        </p:nvSpPr>
        <p:spPr>
          <a:xfrm>
            <a:off x="6248400" y="3228201"/>
            <a:ext cx="797013" cy="276999"/>
          </a:xfrm>
          <a:prstGeom prst="rect">
            <a:avLst/>
          </a:prstGeom>
          <a:noFill/>
        </p:spPr>
        <p:txBody>
          <a:bodyPr wrap="none" rtlCol="0">
            <a:spAutoFit/>
          </a:bodyPr>
          <a:lstStyle/>
          <a:p>
            <a:r>
              <a:rPr lang="en-US" sz="1200" dirty="0" smtClean="0"/>
              <a:t>Dec2009</a:t>
            </a:r>
            <a:endParaRPr lang="en-US" sz="1200" dirty="0"/>
          </a:p>
        </p:txBody>
      </p:sp>
      <p:pic>
        <p:nvPicPr>
          <p:cNvPr id="13" name="Picture 8" descr="C:\Users\dcrisp\Documents\dcrisp\OCO\GOSAT\Data-GOSAT\ACOS-GOSAT_Data\GOSAT_L2_b3.4_XCO2\acos_xco2_maps_b340\06_100101_both_xco2_map_binned.png"/>
          <p:cNvPicPr>
            <a:picLocks noChangeAspect="1" noChangeArrowheads="1"/>
          </p:cNvPicPr>
          <p:nvPr/>
        </p:nvPicPr>
        <p:blipFill rotWithShape="1">
          <a:blip r:embed="rId12" cstate="print">
            <a:extLst>
              <a:ext uri="{28A0092B-C50C-407E-A947-70E740481C1C}">
                <a14:useLocalDpi xmlns:a14="http://schemas.microsoft.com/office/drawing/2010/main"/>
              </a:ext>
            </a:extLst>
          </a:blip>
          <a:srcRect/>
          <a:stretch/>
        </p:blipFill>
        <p:spPr bwMode="auto">
          <a:xfrm>
            <a:off x="666115" y="3703364"/>
            <a:ext cx="2353046" cy="1234440"/>
          </a:xfrm>
          <a:prstGeom prst="rect">
            <a:avLst/>
          </a:prstGeom>
          <a:noFill/>
          <a:extLst>
            <a:ext uri="{909E8E84-426E-40DD-AFC4-6F175D3DCCD1}">
              <a14:hiddenFill xmlns:a14="http://schemas.microsoft.com/office/drawing/2010/main">
                <a:solidFill>
                  <a:srgbClr val="FFFFFF"/>
                </a:solidFill>
              </a14:hiddenFill>
            </a:ext>
          </a:extLst>
        </p:spPr>
      </p:pic>
      <p:sp>
        <p:nvSpPr>
          <p:cNvPr id="34" name="TextBox 33"/>
          <p:cNvSpPr txBox="1"/>
          <p:nvPr/>
        </p:nvSpPr>
        <p:spPr>
          <a:xfrm>
            <a:off x="1524000" y="4599801"/>
            <a:ext cx="814647" cy="276999"/>
          </a:xfrm>
          <a:prstGeom prst="rect">
            <a:avLst/>
          </a:prstGeom>
          <a:noFill/>
        </p:spPr>
        <p:txBody>
          <a:bodyPr wrap="none" rtlCol="0">
            <a:spAutoFit/>
          </a:bodyPr>
          <a:lstStyle/>
          <a:p>
            <a:r>
              <a:rPr lang="en-US" sz="1200" dirty="0" smtClean="0"/>
              <a:t>Jan 2010</a:t>
            </a:r>
            <a:endParaRPr lang="en-US" sz="1200" dirty="0"/>
          </a:p>
        </p:txBody>
      </p:sp>
      <p:pic>
        <p:nvPicPr>
          <p:cNvPr id="14" name="Picture 9" descr="C:\Users\dcrisp\Documents\dcrisp\OCO\GOSAT\Data-GOSAT\ACOS-GOSAT_Data\GOSAT_L2_b3.4_XCO2\acos_xco2_maps_b340\06_100201_both_xco2_map_binned.png"/>
          <p:cNvPicPr>
            <a:picLocks noChangeAspect="1" noChangeArrowheads="1"/>
          </p:cNvPicPr>
          <p:nvPr/>
        </p:nvPicPr>
        <p:blipFill rotWithShape="1">
          <a:blip r:embed="rId13" cstate="print">
            <a:extLst>
              <a:ext uri="{28A0092B-C50C-407E-A947-70E740481C1C}">
                <a14:useLocalDpi xmlns:a14="http://schemas.microsoft.com/office/drawing/2010/main"/>
              </a:ext>
            </a:extLst>
          </a:blip>
          <a:srcRect/>
          <a:stretch/>
        </p:blipFill>
        <p:spPr bwMode="auto">
          <a:xfrm>
            <a:off x="3087730" y="3722760"/>
            <a:ext cx="2372526" cy="1234440"/>
          </a:xfrm>
          <a:prstGeom prst="rect">
            <a:avLst/>
          </a:prstGeom>
          <a:noFill/>
          <a:extLst>
            <a:ext uri="{909E8E84-426E-40DD-AFC4-6F175D3DCCD1}">
              <a14:hiddenFill xmlns:a14="http://schemas.microsoft.com/office/drawing/2010/main">
                <a:solidFill>
                  <a:srgbClr val="FFFFFF"/>
                </a:solidFill>
              </a14:hiddenFill>
            </a:ext>
          </a:extLst>
        </p:spPr>
      </p:pic>
      <p:sp>
        <p:nvSpPr>
          <p:cNvPr id="36" name="TextBox 35"/>
          <p:cNvSpPr txBox="1"/>
          <p:nvPr/>
        </p:nvSpPr>
        <p:spPr>
          <a:xfrm>
            <a:off x="3886200" y="4599801"/>
            <a:ext cx="832279" cy="276999"/>
          </a:xfrm>
          <a:prstGeom prst="rect">
            <a:avLst/>
          </a:prstGeom>
          <a:noFill/>
        </p:spPr>
        <p:txBody>
          <a:bodyPr wrap="none" rtlCol="0">
            <a:spAutoFit/>
          </a:bodyPr>
          <a:lstStyle/>
          <a:p>
            <a:r>
              <a:rPr lang="en-US" sz="1200" dirty="0" smtClean="0"/>
              <a:t>Feb 2010</a:t>
            </a:r>
            <a:endParaRPr lang="en-US" sz="1200" dirty="0"/>
          </a:p>
        </p:txBody>
      </p:sp>
      <p:pic>
        <p:nvPicPr>
          <p:cNvPr id="15" name="Picture 10" descr="C:\Users\dcrisp\Documents\dcrisp\OCO\GOSAT\Data-GOSAT\ACOS-GOSAT_Data\GOSAT_L2_b3.4_XCO2\acos_xco2_maps_b340\06_100301_both_xco2_map_binned.png"/>
          <p:cNvPicPr>
            <a:picLocks noChangeAspect="1" noChangeArrowheads="1"/>
          </p:cNvPicPr>
          <p:nvPr/>
        </p:nvPicPr>
        <p:blipFill rotWithShape="1">
          <a:blip r:embed="rId14" cstate="print">
            <a:extLst>
              <a:ext uri="{28A0092B-C50C-407E-A947-70E740481C1C}">
                <a14:useLocalDpi xmlns:a14="http://schemas.microsoft.com/office/drawing/2010/main"/>
              </a:ext>
            </a:extLst>
          </a:blip>
          <a:srcRect/>
          <a:stretch/>
        </p:blipFill>
        <p:spPr bwMode="auto">
          <a:xfrm>
            <a:off x="5517183" y="3722760"/>
            <a:ext cx="2353952" cy="1234440"/>
          </a:xfrm>
          <a:prstGeom prst="rect">
            <a:avLst/>
          </a:prstGeom>
          <a:noFill/>
          <a:extLst>
            <a:ext uri="{909E8E84-426E-40DD-AFC4-6F175D3DCCD1}">
              <a14:hiddenFill xmlns:a14="http://schemas.microsoft.com/office/drawing/2010/main">
                <a:solidFill>
                  <a:srgbClr val="FFFFFF"/>
                </a:solidFill>
              </a14:hiddenFill>
            </a:ext>
          </a:extLst>
        </p:spPr>
      </p:pic>
      <p:sp>
        <p:nvSpPr>
          <p:cNvPr id="38" name="TextBox 37"/>
          <p:cNvSpPr txBox="1"/>
          <p:nvPr/>
        </p:nvSpPr>
        <p:spPr>
          <a:xfrm>
            <a:off x="6254321" y="4599801"/>
            <a:ext cx="832279" cy="276999"/>
          </a:xfrm>
          <a:prstGeom prst="rect">
            <a:avLst/>
          </a:prstGeom>
          <a:noFill/>
        </p:spPr>
        <p:txBody>
          <a:bodyPr wrap="none" rtlCol="0">
            <a:spAutoFit/>
          </a:bodyPr>
          <a:lstStyle/>
          <a:p>
            <a:r>
              <a:rPr lang="en-US" sz="1200" dirty="0" smtClean="0"/>
              <a:t>Mar 2010</a:t>
            </a:r>
            <a:endParaRPr lang="en-US" sz="1200" dirty="0"/>
          </a:p>
        </p:txBody>
      </p:sp>
      <p:pic>
        <p:nvPicPr>
          <p:cNvPr id="16" name="Picture 11" descr="C:\Users\dcrisp\Documents\dcrisp\OCO\GOSAT\Data-GOSAT\ACOS-GOSAT_Data\GOSAT_L2_b3.4_XCO2\acos_xco2_maps_b340\06_100401_both_xco2_map_binned.png"/>
          <p:cNvPicPr>
            <a:picLocks noChangeAspect="1" noChangeArrowheads="1"/>
          </p:cNvPicPr>
          <p:nvPr/>
        </p:nvPicPr>
        <p:blipFill rotWithShape="1">
          <a:blip r:embed="rId15" cstate="print">
            <a:extLst>
              <a:ext uri="{28A0092B-C50C-407E-A947-70E740481C1C}">
                <a14:useLocalDpi xmlns:a14="http://schemas.microsoft.com/office/drawing/2010/main"/>
              </a:ext>
            </a:extLst>
          </a:blip>
          <a:srcRect/>
          <a:stretch/>
        </p:blipFill>
        <p:spPr bwMode="auto">
          <a:xfrm>
            <a:off x="681681" y="5094360"/>
            <a:ext cx="2343729" cy="1234440"/>
          </a:xfrm>
          <a:prstGeom prst="rect">
            <a:avLst/>
          </a:prstGeom>
          <a:noFill/>
          <a:extLst>
            <a:ext uri="{909E8E84-426E-40DD-AFC4-6F175D3DCCD1}">
              <a14:hiddenFill xmlns:a14="http://schemas.microsoft.com/office/drawing/2010/main">
                <a:solidFill>
                  <a:srgbClr val="FFFFFF"/>
                </a:solidFill>
              </a14:hiddenFill>
            </a:ext>
          </a:extLst>
        </p:spPr>
      </p:pic>
      <p:sp>
        <p:nvSpPr>
          <p:cNvPr id="41" name="TextBox 40"/>
          <p:cNvSpPr txBox="1"/>
          <p:nvPr/>
        </p:nvSpPr>
        <p:spPr>
          <a:xfrm>
            <a:off x="1524000" y="5971401"/>
            <a:ext cx="806631" cy="276999"/>
          </a:xfrm>
          <a:prstGeom prst="rect">
            <a:avLst/>
          </a:prstGeom>
          <a:noFill/>
        </p:spPr>
        <p:txBody>
          <a:bodyPr wrap="none" rtlCol="0">
            <a:spAutoFit/>
          </a:bodyPr>
          <a:lstStyle/>
          <a:p>
            <a:r>
              <a:rPr lang="en-US" sz="1200" dirty="0" smtClean="0"/>
              <a:t>Apr 2010</a:t>
            </a:r>
            <a:endParaRPr lang="en-US" sz="1200" dirty="0"/>
          </a:p>
        </p:txBody>
      </p:sp>
      <p:pic>
        <p:nvPicPr>
          <p:cNvPr id="21" name="Picture 13" descr="C:\Users\dcrisp\Documents\dcrisp\OCO\GOSAT\Data-GOSAT\ACOS-GOSAT_Data\GOSAT_L2_b3.4_XCO2\acos_xco2_maps_b340\06_100501_both_xco2_map_binned.png"/>
          <p:cNvPicPr>
            <a:picLocks noChangeAspect="1" noChangeArrowheads="1"/>
          </p:cNvPicPr>
          <p:nvPr/>
        </p:nvPicPr>
        <p:blipFill rotWithShape="1">
          <a:blip r:embed="rId16" cstate="print">
            <a:extLst>
              <a:ext uri="{28A0092B-C50C-407E-A947-70E740481C1C}">
                <a14:useLocalDpi xmlns:a14="http://schemas.microsoft.com/office/drawing/2010/main"/>
              </a:ext>
            </a:extLst>
          </a:blip>
          <a:srcRect/>
          <a:stretch/>
        </p:blipFill>
        <p:spPr bwMode="auto">
          <a:xfrm>
            <a:off x="3094657" y="5094837"/>
            <a:ext cx="2346598" cy="1234440"/>
          </a:xfrm>
          <a:prstGeom prst="rect">
            <a:avLst/>
          </a:prstGeom>
          <a:noFill/>
          <a:extLst>
            <a:ext uri="{909E8E84-426E-40DD-AFC4-6F175D3DCCD1}">
              <a14:hiddenFill xmlns:a14="http://schemas.microsoft.com/office/drawing/2010/main">
                <a:solidFill>
                  <a:srgbClr val="FFFFFF"/>
                </a:solidFill>
              </a14:hiddenFill>
            </a:ext>
          </a:extLst>
        </p:spPr>
      </p:pic>
      <p:sp>
        <p:nvSpPr>
          <p:cNvPr id="45" name="TextBox 44"/>
          <p:cNvSpPr txBox="1"/>
          <p:nvPr/>
        </p:nvSpPr>
        <p:spPr>
          <a:xfrm>
            <a:off x="3841569" y="5971401"/>
            <a:ext cx="857927" cy="276999"/>
          </a:xfrm>
          <a:prstGeom prst="rect">
            <a:avLst/>
          </a:prstGeom>
          <a:noFill/>
        </p:spPr>
        <p:txBody>
          <a:bodyPr wrap="none" rtlCol="0">
            <a:spAutoFit/>
          </a:bodyPr>
          <a:lstStyle/>
          <a:p>
            <a:r>
              <a:rPr lang="en-US" sz="1200" dirty="0" smtClean="0"/>
              <a:t>May 2010</a:t>
            </a:r>
            <a:endParaRPr lang="en-US" sz="1200" dirty="0"/>
          </a:p>
        </p:txBody>
      </p:sp>
      <p:pic>
        <p:nvPicPr>
          <p:cNvPr id="1038" name="Picture 14" descr="C:\Users\dcrisp\Documents\dcrisp\OCO\GOSAT\Data-GOSAT\ACOS-GOSAT_Data\GOSAT_L2_b3.4_XCO2\acos_xco2_maps_b340\06_100601_both_xco2_map_binned.png"/>
          <p:cNvPicPr>
            <a:picLocks noChangeAspect="1" noChangeArrowheads="1"/>
          </p:cNvPicPr>
          <p:nvPr/>
        </p:nvPicPr>
        <p:blipFill rotWithShape="1">
          <a:blip r:embed="rId17" cstate="print">
            <a:extLst>
              <a:ext uri="{28A0092B-C50C-407E-A947-70E740481C1C}">
                <a14:useLocalDpi xmlns:a14="http://schemas.microsoft.com/office/drawing/2010/main"/>
              </a:ext>
            </a:extLst>
          </a:blip>
          <a:srcRect/>
          <a:stretch/>
        </p:blipFill>
        <p:spPr bwMode="auto">
          <a:xfrm>
            <a:off x="5499805" y="5082946"/>
            <a:ext cx="2341310" cy="1234440"/>
          </a:xfrm>
          <a:prstGeom prst="rect">
            <a:avLst/>
          </a:prstGeom>
          <a:noFill/>
          <a:extLst>
            <a:ext uri="{909E8E84-426E-40DD-AFC4-6F175D3DCCD1}">
              <a14:hiddenFill xmlns:a14="http://schemas.microsoft.com/office/drawing/2010/main">
                <a:solidFill>
                  <a:srgbClr val="FFFFFF"/>
                </a:solidFill>
              </a14:hiddenFill>
            </a:ext>
          </a:extLst>
        </p:spPr>
      </p:pic>
      <p:sp>
        <p:nvSpPr>
          <p:cNvPr id="47" name="TextBox 46"/>
          <p:cNvSpPr txBox="1"/>
          <p:nvPr/>
        </p:nvSpPr>
        <p:spPr>
          <a:xfrm>
            <a:off x="6304873" y="5971401"/>
            <a:ext cx="814647" cy="276999"/>
          </a:xfrm>
          <a:prstGeom prst="rect">
            <a:avLst/>
          </a:prstGeom>
          <a:noFill/>
        </p:spPr>
        <p:txBody>
          <a:bodyPr wrap="none" rtlCol="0">
            <a:spAutoFit/>
          </a:bodyPr>
          <a:lstStyle/>
          <a:p>
            <a:r>
              <a:rPr lang="en-US" sz="1200" dirty="0" smtClean="0"/>
              <a:t>Jun 2010</a:t>
            </a:r>
            <a:endParaRPr lang="en-US" sz="1200" dirty="0"/>
          </a:p>
        </p:txBody>
      </p:sp>
    </p:spTree>
    <p:extLst>
      <p:ext uri="{BB962C8B-B14F-4D97-AF65-F5344CB8AC3E}">
        <p14:creationId xmlns:p14="http://schemas.microsoft.com/office/powerpoint/2010/main" val="424012229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a:stretch/>
        </p:blipFill>
        <p:spPr bwMode="auto">
          <a:xfrm>
            <a:off x="93461" y="914400"/>
            <a:ext cx="9050539" cy="5442652"/>
          </a:xfrm>
          <a:prstGeom prst="rect">
            <a:avLst/>
          </a:prstGeom>
          <a:noFill/>
          <a:ln w="9525">
            <a:noFill/>
            <a:miter lim="800000"/>
            <a:headEnd/>
            <a:tailEnd/>
          </a:ln>
        </p:spPr>
      </p:pic>
      <p:sp>
        <p:nvSpPr>
          <p:cNvPr id="3" name="Title 2"/>
          <p:cNvSpPr>
            <a:spLocks noGrp="1"/>
          </p:cNvSpPr>
          <p:nvPr>
            <p:ph type="title"/>
          </p:nvPr>
        </p:nvSpPr>
        <p:spPr/>
        <p:txBody>
          <a:bodyPr/>
          <a:lstStyle/>
          <a:p>
            <a:r>
              <a:rPr lang="en-US" dirty="0">
                <a:solidFill>
                  <a:srgbClr val="FFFF00"/>
                </a:solidFill>
              </a:rPr>
              <a:t>The Next Step - The NASA Orbiting Carbon Observatory-2 (OCO-2) Mission</a:t>
            </a:r>
          </a:p>
        </p:txBody>
      </p:sp>
    </p:spTree>
    <p:extLst>
      <p:ext uri="{BB962C8B-B14F-4D97-AF65-F5344CB8AC3E}">
        <p14:creationId xmlns:p14="http://schemas.microsoft.com/office/powerpoint/2010/main" val="250172751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1828806" y="87318"/>
            <a:ext cx="5383597" cy="750887"/>
          </a:xfrm>
        </p:spPr>
        <p:txBody>
          <a:bodyPr>
            <a:noAutofit/>
          </a:bodyPr>
          <a:lstStyle/>
          <a:p>
            <a:pPr lvl="0"/>
            <a:r>
              <a:rPr lang="en-US" dirty="0">
                <a:solidFill>
                  <a:srgbClr val="FFFF00"/>
                </a:solidFill>
              </a:rPr>
              <a:t>The OCO-2 Mission </a:t>
            </a:r>
            <a:r>
              <a:rPr lang="en-US" dirty="0" smtClean="0">
                <a:solidFill>
                  <a:srgbClr val="FFFF00"/>
                </a:solidFill>
              </a:rPr>
              <a:t>Architecture</a:t>
            </a:r>
            <a:endParaRPr lang="en-US" dirty="0">
              <a:solidFill>
                <a:srgbClr val="FFFF00"/>
              </a:solidFill>
            </a:endParaRPr>
          </a:p>
        </p:txBody>
      </p:sp>
      <p:sp>
        <p:nvSpPr>
          <p:cNvPr id="182" name="Text Box 7"/>
          <p:cNvSpPr txBox="1">
            <a:spLocks noChangeArrowheads="1"/>
          </p:cNvSpPr>
          <p:nvPr/>
        </p:nvSpPr>
        <p:spPr bwMode="auto">
          <a:xfrm>
            <a:off x="3256548" y="3886203"/>
            <a:ext cx="1925053" cy="461665"/>
          </a:xfrm>
          <a:prstGeom prst="rect">
            <a:avLst/>
          </a:prstGeom>
          <a:noFill/>
          <a:ln w="9525">
            <a:noFill/>
            <a:miter lim="800000"/>
            <a:headEnd/>
            <a:tailEnd/>
          </a:ln>
        </p:spPr>
        <p:txBody>
          <a:bodyPr wrap="square" lIns="0" tIns="0" rIns="0" bIns="0">
            <a:prstTxWarp prst="textNoShape">
              <a:avLst/>
            </a:prstTxWarp>
            <a:spAutoFit/>
          </a:bodyPr>
          <a:lstStyle/>
          <a:p>
            <a:pPr algn="ctr" defTabSz="859964"/>
            <a:r>
              <a:rPr lang="en-US" sz="1500" b="1" dirty="0" smtClean="0">
                <a:solidFill>
                  <a:srgbClr val="FFFF00"/>
                </a:solidFill>
              </a:rPr>
              <a:t>Data Transmitted to NASA </a:t>
            </a:r>
            <a:r>
              <a:rPr lang="en-US" sz="1500" b="1" dirty="0" err="1" smtClean="0">
                <a:solidFill>
                  <a:srgbClr val="FFFF00"/>
                </a:solidFill>
              </a:rPr>
              <a:t>NEN</a:t>
            </a:r>
            <a:r>
              <a:rPr lang="en-US" sz="1500" b="1" dirty="0" smtClean="0">
                <a:solidFill>
                  <a:srgbClr val="FFFF00"/>
                </a:solidFill>
              </a:rPr>
              <a:t> </a:t>
            </a:r>
            <a:r>
              <a:rPr lang="en-US" sz="1500" b="1" dirty="0">
                <a:solidFill>
                  <a:srgbClr val="FFFF00"/>
                </a:solidFill>
              </a:rPr>
              <a:t>and </a:t>
            </a:r>
            <a:r>
              <a:rPr lang="en-US" sz="1500" b="1" dirty="0" smtClean="0">
                <a:solidFill>
                  <a:srgbClr val="FFFF00"/>
                </a:solidFill>
              </a:rPr>
              <a:t>SN</a:t>
            </a:r>
            <a:endParaRPr lang="en-US" sz="1500" b="1" dirty="0">
              <a:solidFill>
                <a:srgbClr val="FFFF00"/>
              </a:solidFill>
            </a:endParaRPr>
          </a:p>
        </p:txBody>
      </p:sp>
      <p:sp>
        <p:nvSpPr>
          <p:cNvPr id="201" name="Isosceles Triangle 200"/>
          <p:cNvSpPr/>
          <p:nvPr/>
        </p:nvSpPr>
        <p:spPr>
          <a:xfrm rot="5400000" flipH="1" flipV="1">
            <a:off x="5221201" y="5142001"/>
            <a:ext cx="595533" cy="217533"/>
          </a:xfrm>
          <a:prstGeom prst="triangle">
            <a:avLst>
              <a:gd name="adj" fmla="val 48256"/>
            </a:avLst>
          </a:prstGeom>
          <a:solidFill>
            <a:srgbClr val="FFFF00"/>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91391" tIns="45696" rIns="91391" bIns="45696" anchor="ctr"/>
          <a:lstStyle/>
          <a:p>
            <a:pPr algn="ctr" eaLnBrk="0" hangingPunct="0">
              <a:defRPr/>
            </a:pPr>
            <a:endParaRPr lang="en-US" sz="1200" dirty="0">
              <a:solidFill>
                <a:srgbClr val="FFFF00"/>
              </a:solidFill>
            </a:endParaRPr>
          </a:p>
        </p:txBody>
      </p:sp>
      <p:sp>
        <p:nvSpPr>
          <p:cNvPr id="202" name="Isosceles Triangle 201"/>
          <p:cNvSpPr/>
          <p:nvPr/>
        </p:nvSpPr>
        <p:spPr>
          <a:xfrm rot="5400000" flipH="1" flipV="1">
            <a:off x="2947517" y="5143251"/>
            <a:ext cx="595533" cy="215032"/>
          </a:xfrm>
          <a:prstGeom prst="triangle">
            <a:avLst>
              <a:gd name="adj" fmla="val 48256"/>
            </a:avLst>
          </a:prstGeom>
          <a:solidFill>
            <a:srgbClr val="FFFF00"/>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91391" tIns="45696" rIns="91391" bIns="45696" anchor="ctr"/>
          <a:lstStyle/>
          <a:p>
            <a:pPr algn="ctr" eaLnBrk="0" hangingPunct="0">
              <a:defRPr/>
            </a:pPr>
            <a:endParaRPr lang="en-US" sz="1200" dirty="0">
              <a:solidFill>
                <a:srgbClr val="FFFF00"/>
              </a:solidFill>
            </a:endParaRPr>
          </a:p>
        </p:txBody>
      </p:sp>
      <p:sp>
        <p:nvSpPr>
          <p:cNvPr id="186" name="Text Box 13"/>
          <p:cNvSpPr txBox="1">
            <a:spLocks noChangeArrowheads="1"/>
          </p:cNvSpPr>
          <p:nvPr/>
        </p:nvSpPr>
        <p:spPr bwMode="auto">
          <a:xfrm>
            <a:off x="6226151" y="986145"/>
            <a:ext cx="1752019" cy="470898"/>
          </a:xfrm>
          <a:prstGeom prst="rect">
            <a:avLst/>
          </a:prstGeom>
          <a:noFill/>
          <a:ln w="9525">
            <a:noFill/>
            <a:miter lim="800000"/>
            <a:headEnd/>
            <a:tailEnd/>
          </a:ln>
        </p:spPr>
        <p:txBody>
          <a:bodyPr wrap="square" lIns="0" tIns="0" rIns="0" bIns="0">
            <a:prstTxWarp prst="textNoShape">
              <a:avLst/>
            </a:prstTxWarp>
            <a:spAutoFit/>
          </a:bodyPr>
          <a:lstStyle/>
          <a:p>
            <a:pPr algn="ctr" defTabSz="859964"/>
            <a:r>
              <a:rPr lang="en-US" sz="1500" b="1" dirty="0">
                <a:solidFill>
                  <a:srgbClr val="FFFF00"/>
                </a:solidFill>
              </a:rPr>
              <a:t>Delta-II Launch Vehicle</a:t>
            </a:r>
          </a:p>
        </p:txBody>
      </p:sp>
      <p:sp>
        <p:nvSpPr>
          <p:cNvPr id="188" name="Rectangle 15"/>
          <p:cNvSpPr>
            <a:spLocks noChangeArrowheads="1"/>
          </p:cNvSpPr>
          <p:nvPr/>
        </p:nvSpPr>
        <p:spPr bwMode="auto">
          <a:xfrm>
            <a:off x="6247991" y="2299021"/>
            <a:ext cx="2093904" cy="1245758"/>
          </a:xfrm>
          <a:prstGeom prst="rect">
            <a:avLst/>
          </a:prstGeom>
          <a:noFill/>
          <a:ln w="38100">
            <a:noFill/>
            <a:miter lim="800000"/>
            <a:headEnd/>
            <a:tailEnd/>
          </a:ln>
        </p:spPr>
        <p:txBody>
          <a:bodyPr wrap="none" lIns="91391" tIns="45696" rIns="91391" bIns="45696" anchor="ctr">
            <a:prstTxWarp prst="textNoShape">
              <a:avLst/>
            </a:prstTxWarp>
          </a:bodyPr>
          <a:lstStyle/>
          <a:p>
            <a:pPr eaLnBrk="0" hangingPunct="0"/>
            <a:endParaRPr lang="en-US" dirty="0">
              <a:solidFill>
                <a:srgbClr val="FFFF00"/>
              </a:solidFill>
            </a:endParaRPr>
          </a:p>
        </p:txBody>
      </p:sp>
      <p:sp>
        <p:nvSpPr>
          <p:cNvPr id="195" name="Text Box 17"/>
          <p:cNvSpPr txBox="1">
            <a:spLocks noChangeArrowheads="1"/>
          </p:cNvSpPr>
          <p:nvPr/>
        </p:nvSpPr>
        <p:spPr bwMode="auto">
          <a:xfrm>
            <a:off x="3505204" y="986145"/>
            <a:ext cx="1971023" cy="461665"/>
          </a:xfrm>
          <a:prstGeom prst="rect">
            <a:avLst/>
          </a:prstGeom>
          <a:noFill/>
          <a:ln w="9525">
            <a:noFill/>
            <a:miter lim="800000"/>
            <a:headEnd/>
            <a:tailEnd/>
          </a:ln>
        </p:spPr>
        <p:txBody>
          <a:bodyPr wrap="square" lIns="0" tIns="0" rIns="0" bIns="0">
            <a:prstTxWarp prst="textNoShape">
              <a:avLst/>
            </a:prstTxWarp>
            <a:spAutoFit/>
          </a:bodyPr>
          <a:lstStyle/>
          <a:p>
            <a:pPr algn="ctr" defTabSz="859964"/>
            <a:r>
              <a:rPr lang="en-US" sz="1500" b="1" dirty="0">
                <a:solidFill>
                  <a:srgbClr val="FFFF00"/>
                </a:solidFill>
              </a:rPr>
              <a:t>Dedicated Spacecraft </a:t>
            </a:r>
            <a:r>
              <a:rPr lang="en-US" sz="1500" b="1" dirty="0" smtClean="0">
                <a:solidFill>
                  <a:srgbClr val="FFFF00"/>
                </a:solidFill>
              </a:rPr>
              <a:t>Bus</a:t>
            </a:r>
            <a:endParaRPr lang="en-US" sz="1500" b="1" dirty="0">
              <a:solidFill>
                <a:srgbClr val="FFFF00"/>
              </a:solidFill>
            </a:endParaRPr>
          </a:p>
        </p:txBody>
      </p:sp>
      <p:sp>
        <p:nvSpPr>
          <p:cNvPr id="198" name="Isosceles Triangle 197"/>
          <p:cNvSpPr/>
          <p:nvPr/>
        </p:nvSpPr>
        <p:spPr>
          <a:xfrm rot="16200000" flipV="1">
            <a:off x="2708601" y="2396810"/>
            <a:ext cx="585356" cy="211357"/>
          </a:xfrm>
          <a:prstGeom prst="triangle">
            <a:avLst>
              <a:gd name="adj" fmla="val 48256"/>
            </a:avLst>
          </a:prstGeom>
          <a:solidFill>
            <a:srgbClr val="FFFF00"/>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91391" tIns="45696" rIns="91391" bIns="45696" anchor="ctr"/>
          <a:lstStyle/>
          <a:p>
            <a:pPr algn="ctr" eaLnBrk="0" hangingPunct="0">
              <a:defRPr/>
            </a:pPr>
            <a:endParaRPr lang="en-US" sz="1200" dirty="0">
              <a:solidFill>
                <a:srgbClr val="FFFF00"/>
              </a:solidFill>
            </a:endParaRPr>
          </a:p>
        </p:txBody>
      </p:sp>
      <p:sp>
        <p:nvSpPr>
          <p:cNvPr id="199" name="Isosceles Triangle 198"/>
          <p:cNvSpPr/>
          <p:nvPr/>
        </p:nvSpPr>
        <p:spPr>
          <a:xfrm rot="16200000" flipV="1">
            <a:off x="5589387" y="2369728"/>
            <a:ext cx="585356" cy="213814"/>
          </a:xfrm>
          <a:prstGeom prst="triangle">
            <a:avLst>
              <a:gd name="adj" fmla="val 48256"/>
            </a:avLst>
          </a:prstGeom>
          <a:solidFill>
            <a:srgbClr val="FFFF00"/>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91391" tIns="45696" rIns="91391" bIns="45696" anchor="ctr"/>
          <a:lstStyle/>
          <a:p>
            <a:pPr algn="ctr" eaLnBrk="0" hangingPunct="0">
              <a:defRPr/>
            </a:pPr>
            <a:endParaRPr lang="en-US" sz="1200" dirty="0">
              <a:solidFill>
                <a:srgbClr val="FFFF00"/>
              </a:solidFill>
            </a:endParaRPr>
          </a:p>
        </p:txBody>
      </p:sp>
      <p:pic>
        <p:nvPicPr>
          <p:cNvPr id="22"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p:blipFill>
        <p:spPr bwMode="auto">
          <a:xfrm>
            <a:off x="6550600" y="1447801"/>
            <a:ext cx="1175332" cy="2209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2" name="Group 1"/>
          <p:cNvGrpSpPr/>
          <p:nvPr/>
        </p:nvGrpSpPr>
        <p:grpSpPr>
          <a:xfrm>
            <a:off x="814536" y="981201"/>
            <a:ext cx="1912622" cy="2635070"/>
            <a:chOff x="814536" y="981201"/>
            <a:chExt cx="1912622" cy="2635070"/>
          </a:xfrm>
        </p:grpSpPr>
        <p:sp>
          <p:nvSpPr>
            <p:cNvPr id="183" name="Text Box 8"/>
            <p:cNvSpPr txBox="1">
              <a:spLocks noChangeArrowheads="1"/>
            </p:cNvSpPr>
            <p:nvPr/>
          </p:nvSpPr>
          <p:spPr bwMode="auto">
            <a:xfrm>
              <a:off x="814536" y="981201"/>
              <a:ext cx="1912622" cy="470898"/>
            </a:xfrm>
            <a:prstGeom prst="rect">
              <a:avLst/>
            </a:prstGeom>
            <a:noFill/>
            <a:ln w="9525">
              <a:noFill/>
              <a:miter lim="800000"/>
              <a:headEnd/>
              <a:tailEnd/>
            </a:ln>
          </p:spPr>
          <p:txBody>
            <a:bodyPr wrap="square" lIns="0" tIns="0" rIns="0" bIns="0">
              <a:prstTxWarp prst="textNoShape">
                <a:avLst/>
              </a:prstTxWarp>
              <a:spAutoFit/>
            </a:bodyPr>
            <a:lstStyle/>
            <a:p>
              <a:pPr algn="ctr" defTabSz="859964"/>
              <a:r>
                <a:rPr lang="en-US" sz="1500" b="1" dirty="0">
                  <a:solidFill>
                    <a:srgbClr val="FFFF00"/>
                  </a:solidFill>
                </a:rPr>
                <a:t>3-Channel Grating </a:t>
              </a:r>
              <a:r>
                <a:rPr lang="en-US" sz="1500" b="1" dirty="0" smtClean="0">
                  <a:solidFill>
                    <a:srgbClr val="FFFF00"/>
                  </a:solidFill>
                </a:rPr>
                <a:t>Spectrometer</a:t>
              </a:r>
              <a:endParaRPr lang="en-US" sz="1500" b="1" dirty="0">
                <a:solidFill>
                  <a:srgbClr val="FFFF00"/>
                </a:solidFill>
              </a:endParaRPr>
            </a:p>
          </p:txBody>
        </p:sp>
        <p:pic>
          <p:nvPicPr>
            <p:cNvPr id="24" name="Picture 2" descr="http://photolab.jpl.nasa.gov/outgoing/A_Kapitanoff/2012_0328/FULL_RES/D2012_0328_T085.JP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t="-1"/>
            <a:stretch/>
          </p:blipFill>
          <p:spPr bwMode="auto">
            <a:xfrm>
              <a:off x="1022888" y="1524000"/>
              <a:ext cx="1389681" cy="2092271"/>
            </a:xfrm>
            <a:prstGeom prst="rect">
              <a:avLst/>
            </a:prstGeom>
            <a:noFill/>
            <a:extLst>
              <a:ext uri="{909E8E84-426E-40DD-AFC4-6F175D3DCCD1}">
                <a14:hiddenFill xmlns:a14="http://schemas.microsoft.com/office/drawing/2010/main">
                  <a:solidFill>
                    <a:srgbClr val="FFFFFF"/>
                  </a:solidFill>
                </a14:hiddenFill>
              </a:ext>
            </a:extLst>
          </p:spPr>
        </p:pic>
      </p:grpSp>
      <p:pic>
        <p:nvPicPr>
          <p:cNvPr id="2050" name="Picture 2" descr="ASF 11-Meter Antenna"/>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739819" y="4414157"/>
            <a:ext cx="1265964" cy="1910455"/>
          </a:xfrm>
          <a:prstGeom prst="rect">
            <a:avLst/>
          </a:prstGeom>
          <a:noFill/>
          <a:extLst>
            <a:ext uri="{909E8E84-426E-40DD-AFC4-6F175D3DCCD1}">
              <a14:hiddenFill xmlns:a14="http://schemas.microsoft.com/office/drawing/2010/main">
                <a:solidFill>
                  <a:srgbClr val="FFFFFF"/>
                </a:solidFill>
              </a14:hiddenFill>
            </a:ext>
          </a:extLst>
        </p:spPr>
      </p:pic>
      <p:pic>
        <p:nvPicPr>
          <p:cNvPr id="2053" name="Picture 5"/>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a:stretch/>
        </p:blipFill>
        <p:spPr bwMode="auto">
          <a:xfrm>
            <a:off x="3681044" y="1524007"/>
            <a:ext cx="1576763" cy="209227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3" name="Text Box 7"/>
          <p:cNvSpPr txBox="1">
            <a:spLocks noChangeArrowheads="1"/>
          </p:cNvSpPr>
          <p:nvPr/>
        </p:nvSpPr>
        <p:spPr bwMode="auto">
          <a:xfrm>
            <a:off x="762000" y="3872502"/>
            <a:ext cx="1925053" cy="470898"/>
          </a:xfrm>
          <a:prstGeom prst="rect">
            <a:avLst/>
          </a:prstGeom>
          <a:noFill/>
          <a:ln w="9525">
            <a:noFill/>
            <a:miter lim="800000"/>
            <a:headEnd/>
            <a:tailEnd/>
          </a:ln>
        </p:spPr>
        <p:txBody>
          <a:bodyPr wrap="square" lIns="0" tIns="0" rIns="0" bIns="0">
            <a:prstTxWarp prst="textNoShape">
              <a:avLst/>
            </a:prstTxWarp>
            <a:spAutoFit/>
          </a:bodyPr>
          <a:lstStyle/>
          <a:p>
            <a:pPr algn="ctr" defTabSz="859964"/>
            <a:r>
              <a:rPr lang="en-US" sz="1500" b="1" dirty="0">
                <a:solidFill>
                  <a:srgbClr val="FFFF00"/>
                </a:solidFill>
              </a:rPr>
              <a:t>Data Product </a:t>
            </a:r>
            <a:r>
              <a:rPr lang="en-US" sz="1500" b="1" dirty="0" smtClean="0">
                <a:solidFill>
                  <a:srgbClr val="FFFF00"/>
                </a:solidFill>
              </a:rPr>
              <a:t>Generation</a:t>
            </a:r>
            <a:endParaRPr lang="en-US" sz="1500" b="1" dirty="0">
              <a:solidFill>
                <a:srgbClr val="FFFF00"/>
              </a:solidFill>
            </a:endParaRPr>
          </a:p>
        </p:txBody>
      </p:sp>
      <p:grpSp>
        <p:nvGrpSpPr>
          <p:cNvPr id="5" name="Group 4"/>
          <p:cNvGrpSpPr/>
          <p:nvPr/>
        </p:nvGrpSpPr>
        <p:grpSpPr>
          <a:xfrm>
            <a:off x="511887" y="4426027"/>
            <a:ext cx="2567897" cy="1746173"/>
            <a:chOff x="435688" y="4502227"/>
            <a:chExt cx="2567897" cy="1746173"/>
          </a:xfrm>
        </p:grpSpPr>
        <p:pic>
          <p:nvPicPr>
            <p:cNvPr id="5122" name="Picture 2"/>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1723120" y="4502227"/>
              <a:ext cx="1280465" cy="17461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46" name="Picture 2"/>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435688" y="4523799"/>
              <a:ext cx="1237733" cy="17246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3" name="Group 2"/>
          <p:cNvGrpSpPr/>
          <p:nvPr/>
        </p:nvGrpSpPr>
        <p:grpSpPr>
          <a:xfrm>
            <a:off x="6070108" y="3823475"/>
            <a:ext cx="2588193" cy="2348725"/>
            <a:chOff x="6070108" y="3823475"/>
            <a:chExt cx="2588193" cy="2348725"/>
          </a:xfrm>
        </p:grpSpPr>
        <p:sp>
          <p:nvSpPr>
            <p:cNvPr id="178" name="TextBox 52"/>
            <p:cNvSpPr txBox="1">
              <a:spLocks noChangeArrowheads="1"/>
            </p:cNvSpPr>
            <p:nvPr/>
          </p:nvSpPr>
          <p:spPr bwMode="auto">
            <a:xfrm>
              <a:off x="6105277" y="4094251"/>
              <a:ext cx="2352923" cy="563182"/>
            </a:xfrm>
            <a:prstGeom prst="rect">
              <a:avLst/>
            </a:prstGeom>
            <a:noFill/>
            <a:ln w="9525">
              <a:noFill/>
              <a:miter lim="800000"/>
              <a:headEnd/>
              <a:tailEnd/>
            </a:ln>
          </p:spPr>
          <p:txBody>
            <a:bodyPr wrap="square" lIns="91391" tIns="45696" rIns="91391" bIns="45696">
              <a:prstTxWarp prst="textNoShape">
                <a:avLst/>
              </a:prstTxWarp>
              <a:spAutoFit/>
            </a:bodyPr>
            <a:lstStyle/>
            <a:p>
              <a:pPr algn="ctr" eaLnBrk="0" hangingPunct="0"/>
              <a:r>
                <a:rPr lang="en-US" sz="1500" b="1" dirty="0">
                  <a:solidFill>
                    <a:srgbClr val="FFFF00"/>
                  </a:solidFill>
                </a:rPr>
                <a:t>Formation Flying </a:t>
              </a:r>
              <a:r>
                <a:rPr lang="en-US" sz="1500" b="1" dirty="0" smtClean="0">
                  <a:solidFill>
                    <a:srgbClr val="FFFF00"/>
                  </a:solidFill>
                </a:rPr>
                <a:t>in the </a:t>
              </a:r>
              <a:r>
                <a:rPr lang="en-US" sz="1500" b="1" dirty="0">
                  <a:solidFill>
                    <a:srgbClr val="FFFF00"/>
                  </a:solidFill>
                </a:rPr>
                <a:t>A-Train Constellation </a:t>
              </a:r>
            </a:p>
          </p:txBody>
        </p:sp>
        <p:sp>
          <p:nvSpPr>
            <p:cNvPr id="200" name="Isosceles Triangle 199"/>
            <p:cNvSpPr/>
            <p:nvPr/>
          </p:nvSpPr>
          <p:spPr>
            <a:xfrm flipV="1">
              <a:off x="6898105" y="3823475"/>
              <a:ext cx="575086" cy="215131"/>
            </a:xfrm>
            <a:prstGeom prst="triangle">
              <a:avLst>
                <a:gd name="adj" fmla="val 48256"/>
              </a:avLst>
            </a:prstGeom>
            <a:solidFill>
              <a:srgbClr val="FFFF00"/>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91391" tIns="45696" rIns="91391" bIns="45696" anchor="ctr"/>
            <a:lstStyle/>
            <a:p>
              <a:pPr algn="ctr" eaLnBrk="0" hangingPunct="0">
                <a:defRPr/>
              </a:pPr>
              <a:endParaRPr lang="en-US" sz="1200" dirty="0">
                <a:solidFill>
                  <a:srgbClr val="FFFF00"/>
                </a:solidFill>
              </a:endParaRPr>
            </a:p>
          </p:txBody>
        </p:sp>
        <p:pic>
          <p:nvPicPr>
            <p:cNvPr id="25" name="Picture 2" descr="C:\Users\dcrisp\Documents\dcrisp\OCO\Images-OCO\A-Train\A-Train_with_labels_20111019.jpg"/>
            <p:cNvPicPr>
              <a:picLocks noChangeAspect="1" noChangeArrowheads="1"/>
            </p:cNvPicPr>
            <p:nvPr/>
          </p:nvPicPr>
          <p:blipFill rotWithShape="1">
            <a:blip r:embed="rId9" cstate="print">
              <a:extLst>
                <a:ext uri="{28A0092B-C50C-407E-A947-70E740481C1C}">
                  <a14:useLocalDpi xmlns:a14="http://schemas.microsoft.com/office/drawing/2010/main" val="0"/>
                </a:ext>
              </a:extLst>
            </a:blip>
            <a:srcRect/>
            <a:stretch/>
          </p:blipFill>
          <p:spPr bwMode="auto">
            <a:xfrm>
              <a:off x="6070108" y="4655856"/>
              <a:ext cx="2588193" cy="1516344"/>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40471169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98"/>
                                        </p:tgtEl>
                                        <p:attrNameLst>
                                          <p:attrName>style.visibility</p:attrName>
                                        </p:attrNameLst>
                                      </p:cBhvr>
                                      <p:to>
                                        <p:strVal val="visible"/>
                                      </p:to>
                                    </p:set>
                                    <p:animEffect transition="in" filter="fade">
                                      <p:cBhvr>
                                        <p:cTn id="12" dur="500"/>
                                        <p:tgtEl>
                                          <p:spTgt spid="198"/>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195"/>
                                        </p:tgtEl>
                                        <p:attrNameLst>
                                          <p:attrName>style.visibility</p:attrName>
                                        </p:attrNameLst>
                                      </p:cBhvr>
                                      <p:to>
                                        <p:strVal val="visible"/>
                                      </p:to>
                                    </p:set>
                                    <p:animEffect transition="in" filter="fade">
                                      <p:cBhvr>
                                        <p:cTn id="15" dur="500"/>
                                        <p:tgtEl>
                                          <p:spTgt spid="195"/>
                                        </p:tgtEl>
                                      </p:cBhvr>
                                    </p:animEffect>
                                  </p:childTnLst>
                                </p:cTn>
                              </p:par>
                              <p:par>
                                <p:cTn id="16" presetID="10" presetClass="entr" presetSubtype="0" fill="hold" nodeType="withEffect">
                                  <p:stCondLst>
                                    <p:cond delay="0"/>
                                  </p:stCondLst>
                                  <p:childTnLst>
                                    <p:set>
                                      <p:cBhvr>
                                        <p:cTn id="17" dur="1" fill="hold">
                                          <p:stCondLst>
                                            <p:cond delay="0"/>
                                          </p:stCondLst>
                                        </p:cTn>
                                        <p:tgtEl>
                                          <p:spTgt spid="2053"/>
                                        </p:tgtEl>
                                        <p:attrNameLst>
                                          <p:attrName>style.visibility</p:attrName>
                                        </p:attrNameLst>
                                      </p:cBhvr>
                                      <p:to>
                                        <p:strVal val="visible"/>
                                      </p:to>
                                    </p:set>
                                    <p:animEffect transition="in" filter="fade">
                                      <p:cBhvr>
                                        <p:cTn id="18" dur="500"/>
                                        <p:tgtEl>
                                          <p:spTgt spid="2053"/>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199"/>
                                        </p:tgtEl>
                                        <p:attrNameLst>
                                          <p:attrName>style.visibility</p:attrName>
                                        </p:attrNameLst>
                                      </p:cBhvr>
                                      <p:to>
                                        <p:strVal val="visible"/>
                                      </p:to>
                                    </p:set>
                                    <p:animEffect transition="in" filter="fade">
                                      <p:cBhvr>
                                        <p:cTn id="23" dur="500"/>
                                        <p:tgtEl>
                                          <p:spTgt spid="199"/>
                                        </p:tgtEl>
                                      </p:cBhvr>
                                    </p:animEffect>
                                  </p:childTnLst>
                                </p:cTn>
                              </p:par>
                              <p:par>
                                <p:cTn id="24" presetID="10" presetClass="entr" presetSubtype="0" fill="hold" nodeType="withEffect">
                                  <p:stCondLst>
                                    <p:cond delay="0"/>
                                  </p:stCondLst>
                                  <p:childTnLst>
                                    <p:set>
                                      <p:cBhvr>
                                        <p:cTn id="25" dur="1" fill="hold">
                                          <p:stCondLst>
                                            <p:cond delay="0"/>
                                          </p:stCondLst>
                                        </p:cTn>
                                        <p:tgtEl>
                                          <p:spTgt spid="22"/>
                                        </p:tgtEl>
                                        <p:attrNameLst>
                                          <p:attrName>style.visibility</p:attrName>
                                        </p:attrNameLst>
                                      </p:cBhvr>
                                      <p:to>
                                        <p:strVal val="visible"/>
                                      </p:to>
                                    </p:set>
                                    <p:animEffect transition="in" filter="fade">
                                      <p:cBhvr>
                                        <p:cTn id="26" dur="500"/>
                                        <p:tgtEl>
                                          <p:spTgt spid="22"/>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186"/>
                                        </p:tgtEl>
                                        <p:attrNameLst>
                                          <p:attrName>style.visibility</p:attrName>
                                        </p:attrNameLst>
                                      </p:cBhvr>
                                      <p:to>
                                        <p:strVal val="visible"/>
                                      </p:to>
                                    </p:set>
                                    <p:animEffect transition="in" filter="fade">
                                      <p:cBhvr>
                                        <p:cTn id="29" dur="500"/>
                                        <p:tgtEl>
                                          <p:spTgt spid="186"/>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nodeType="clickEffect">
                                  <p:stCondLst>
                                    <p:cond delay="0"/>
                                  </p:stCondLst>
                                  <p:childTnLst>
                                    <p:set>
                                      <p:cBhvr>
                                        <p:cTn id="33" dur="1" fill="hold">
                                          <p:stCondLst>
                                            <p:cond delay="0"/>
                                          </p:stCondLst>
                                        </p:cTn>
                                        <p:tgtEl>
                                          <p:spTgt spid="3"/>
                                        </p:tgtEl>
                                        <p:attrNameLst>
                                          <p:attrName>style.visibility</p:attrName>
                                        </p:attrNameLst>
                                      </p:cBhvr>
                                      <p:to>
                                        <p:strVal val="visible"/>
                                      </p:to>
                                    </p:set>
                                    <p:animEffect transition="in" filter="fade">
                                      <p:cBhvr>
                                        <p:cTn id="34" dur="500"/>
                                        <p:tgtEl>
                                          <p:spTgt spid="3"/>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grpId="0" nodeType="clickEffect">
                                  <p:stCondLst>
                                    <p:cond delay="0"/>
                                  </p:stCondLst>
                                  <p:childTnLst>
                                    <p:set>
                                      <p:cBhvr>
                                        <p:cTn id="38" dur="1" fill="hold">
                                          <p:stCondLst>
                                            <p:cond delay="0"/>
                                          </p:stCondLst>
                                        </p:cTn>
                                        <p:tgtEl>
                                          <p:spTgt spid="201"/>
                                        </p:tgtEl>
                                        <p:attrNameLst>
                                          <p:attrName>style.visibility</p:attrName>
                                        </p:attrNameLst>
                                      </p:cBhvr>
                                      <p:to>
                                        <p:strVal val="visible"/>
                                      </p:to>
                                    </p:set>
                                    <p:animEffect transition="in" filter="fade">
                                      <p:cBhvr>
                                        <p:cTn id="39" dur="500"/>
                                        <p:tgtEl>
                                          <p:spTgt spid="201"/>
                                        </p:tgtEl>
                                      </p:cBhvr>
                                    </p:animEffect>
                                  </p:childTnLst>
                                </p:cTn>
                              </p:par>
                              <p:par>
                                <p:cTn id="40" presetID="10" presetClass="entr" presetSubtype="0" fill="hold" nodeType="withEffect">
                                  <p:stCondLst>
                                    <p:cond delay="0"/>
                                  </p:stCondLst>
                                  <p:childTnLst>
                                    <p:set>
                                      <p:cBhvr>
                                        <p:cTn id="41" dur="1" fill="hold">
                                          <p:stCondLst>
                                            <p:cond delay="0"/>
                                          </p:stCondLst>
                                        </p:cTn>
                                        <p:tgtEl>
                                          <p:spTgt spid="2050"/>
                                        </p:tgtEl>
                                        <p:attrNameLst>
                                          <p:attrName>style.visibility</p:attrName>
                                        </p:attrNameLst>
                                      </p:cBhvr>
                                      <p:to>
                                        <p:strVal val="visible"/>
                                      </p:to>
                                    </p:set>
                                    <p:animEffect transition="in" filter="fade">
                                      <p:cBhvr>
                                        <p:cTn id="42" dur="500"/>
                                        <p:tgtEl>
                                          <p:spTgt spid="2050"/>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182"/>
                                        </p:tgtEl>
                                        <p:attrNameLst>
                                          <p:attrName>style.visibility</p:attrName>
                                        </p:attrNameLst>
                                      </p:cBhvr>
                                      <p:to>
                                        <p:strVal val="visible"/>
                                      </p:to>
                                    </p:set>
                                    <p:animEffect transition="in" filter="fade">
                                      <p:cBhvr>
                                        <p:cTn id="45" dur="500"/>
                                        <p:tgtEl>
                                          <p:spTgt spid="182"/>
                                        </p:tgtEl>
                                      </p:cBhvr>
                                    </p:animEffect>
                                  </p:childTnLst>
                                </p:cTn>
                              </p:par>
                            </p:childTnLst>
                          </p:cTn>
                        </p:par>
                      </p:childTnLst>
                    </p:cTn>
                  </p:par>
                  <p:par>
                    <p:cTn id="46" fill="hold">
                      <p:stCondLst>
                        <p:cond delay="indefinite"/>
                      </p:stCondLst>
                      <p:childTnLst>
                        <p:par>
                          <p:cTn id="47" fill="hold">
                            <p:stCondLst>
                              <p:cond delay="0"/>
                            </p:stCondLst>
                            <p:childTnLst>
                              <p:par>
                                <p:cTn id="48" presetID="10" presetClass="entr" presetSubtype="0" fill="hold" grpId="0" nodeType="clickEffect">
                                  <p:stCondLst>
                                    <p:cond delay="0"/>
                                  </p:stCondLst>
                                  <p:childTnLst>
                                    <p:set>
                                      <p:cBhvr>
                                        <p:cTn id="49" dur="1" fill="hold">
                                          <p:stCondLst>
                                            <p:cond delay="0"/>
                                          </p:stCondLst>
                                        </p:cTn>
                                        <p:tgtEl>
                                          <p:spTgt spid="23"/>
                                        </p:tgtEl>
                                        <p:attrNameLst>
                                          <p:attrName>style.visibility</p:attrName>
                                        </p:attrNameLst>
                                      </p:cBhvr>
                                      <p:to>
                                        <p:strVal val="visible"/>
                                      </p:to>
                                    </p:set>
                                    <p:animEffect transition="in" filter="fade">
                                      <p:cBhvr>
                                        <p:cTn id="50" dur="500"/>
                                        <p:tgtEl>
                                          <p:spTgt spid="23"/>
                                        </p:tgtEl>
                                      </p:cBhvr>
                                    </p:animEffect>
                                  </p:childTnLst>
                                </p:cTn>
                              </p:par>
                              <p:par>
                                <p:cTn id="51" presetID="10" presetClass="entr" presetSubtype="0" fill="hold" nodeType="withEffect">
                                  <p:stCondLst>
                                    <p:cond delay="0"/>
                                  </p:stCondLst>
                                  <p:childTnLst>
                                    <p:set>
                                      <p:cBhvr>
                                        <p:cTn id="52" dur="1" fill="hold">
                                          <p:stCondLst>
                                            <p:cond delay="0"/>
                                          </p:stCondLst>
                                        </p:cTn>
                                        <p:tgtEl>
                                          <p:spTgt spid="5"/>
                                        </p:tgtEl>
                                        <p:attrNameLst>
                                          <p:attrName>style.visibility</p:attrName>
                                        </p:attrNameLst>
                                      </p:cBhvr>
                                      <p:to>
                                        <p:strVal val="visible"/>
                                      </p:to>
                                    </p:set>
                                    <p:animEffect transition="in" filter="fade">
                                      <p:cBhvr>
                                        <p:cTn id="53" dur="500"/>
                                        <p:tgtEl>
                                          <p:spTgt spid="5"/>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202"/>
                                        </p:tgtEl>
                                        <p:attrNameLst>
                                          <p:attrName>style.visibility</p:attrName>
                                        </p:attrNameLst>
                                      </p:cBhvr>
                                      <p:to>
                                        <p:strVal val="visible"/>
                                      </p:to>
                                    </p:set>
                                    <p:animEffect transition="in" filter="fade">
                                      <p:cBhvr>
                                        <p:cTn id="56" dur="500"/>
                                        <p:tgtEl>
                                          <p:spTgt spid="20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2" grpId="0"/>
      <p:bldP spid="201" grpId="0" animBg="1"/>
      <p:bldP spid="202" grpId="0" animBg="1"/>
      <p:bldP spid="186" grpId="0"/>
      <p:bldP spid="195" grpId="0"/>
      <p:bldP spid="198" grpId="0" animBg="1"/>
      <p:bldP spid="199" grpId="0" animBg="1"/>
      <p:bldP spid="2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4"/>
          <p:cNvSpPr>
            <a:spLocks noGrp="1" noChangeArrowheads="1"/>
          </p:cNvSpPr>
          <p:nvPr>
            <p:ph type="title"/>
          </p:nvPr>
        </p:nvSpPr>
        <p:spPr>
          <a:xfrm>
            <a:off x="914405" y="152400"/>
            <a:ext cx="7461169" cy="685800"/>
          </a:xfrm>
        </p:spPr>
        <p:txBody>
          <a:bodyPr/>
          <a:lstStyle/>
          <a:p>
            <a:pPr eaLnBrk="1" hangingPunct="1">
              <a:defRPr/>
            </a:pPr>
            <a:r>
              <a:rPr lang="en-US" dirty="0" smtClean="0">
                <a:solidFill>
                  <a:srgbClr val="FFFF00"/>
                </a:solidFill>
              </a:rPr>
              <a:t>The OCO Instrument – Optimized for Sensitivity</a:t>
            </a:r>
          </a:p>
        </p:txBody>
      </p:sp>
      <p:sp>
        <p:nvSpPr>
          <p:cNvPr id="52" name="Rectangle 5"/>
          <p:cNvSpPr>
            <a:spLocks noChangeArrowheads="1"/>
          </p:cNvSpPr>
          <p:nvPr/>
        </p:nvSpPr>
        <p:spPr bwMode="auto">
          <a:xfrm>
            <a:off x="152400" y="1066800"/>
            <a:ext cx="5399249" cy="2743200"/>
          </a:xfrm>
          <a:prstGeom prst="rect">
            <a:avLst/>
          </a:prstGeom>
          <a:noFill/>
          <a:ln w="9525">
            <a:noFill/>
            <a:miter lim="800000"/>
            <a:headEnd/>
            <a:tailEnd/>
          </a:ln>
        </p:spPr>
        <p:txBody>
          <a:bodyPr lIns="86180" tIns="43090" rIns="86180" bIns="43090"/>
          <a:lstStyle/>
          <a:p>
            <a:pPr>
              <a:spcBef>
                <a:spcPct val="20000"/>
              </a:spcBef>
              <a:defRPr/>
            </a:pPr>
            <a:r>
              <a:rPr lang="en-US" sz="2000" dirty="0" smtClean="0">
                <a:solidFill>
                  <a:srgbClr val="FFFF00"/>
                </a:solidFill>
                <a:ea typeface="ＭＳ Ｐゴシック" pitchFamily="50" charset="-128"/>
              </a:rPr>
              <a:t>3 </a:t>
            </a:r>
            <a:r>
              <a:rPr lang="en-US" sz="2000" dirty="0">
                <a:solidFill>
                  <a:srgbClr val="FFFF00"/>
                </a:solidFill>
                <a:ea typeface="ＭＳ Ｐゴシック" pitchFamily="50" charset="-128"/>
              </a:rPr>
              <a:t>imaging grating </a:t>
            </a:r>
            <a:r>
              <a:rPr lang="en-US" sz="2000" dirty="0" smtClean="0">
                <a:solidFill>
                  <a:srgbClr val="FFFF00"/>
                </a:solidFill>
                <a:ea typeface="ＭＳ Ｐゴシック" pitchFamily="50" charset="-128"/>
              </a:rPr>
              <a:t>spectrometers record reflected sunlight at high spectral resolution</a:t>
            </a:r>
            <a:endParaRPr lang="en-US" sz="2000" dirty="0">
              <a:solidFill>
                <a:srgbClr val="FFFF00"/>
              </a:solidFill>
              <a:ea typeface="ＭＳ Ｐゴシック" pitchFamily="50" charset="-128"/>
            </a:endParaRPr>
          </a:p>
          <a:p>
            <a:pPr marL="326191" indent="-326191">
              <a:spcBef>
                <a:spcPct val="20000"/>
              </a:spcBef>
              <a:buFontTx/>
              <a:buChar char="•"/>
              <a:defRPr/>
            </a:pPr>
            <a:r>
              <a:rPr lang="en-US" sz="2000" dirty="0">
                <a:solidFill>
                  <a:srgbClr val="FFFF00"/>
                </a:solidFill>
                <a:ea typeface="ＭＳ Ｐゴシック" pitchFamily="50" charset="-128"/>
                <a:sym typeface="Symbol" pitchFamily="18" charset="2"/>
              </a:rPr>
              <a:t>Resolving Power </a:t>
            </a:r>
            <a:r>
              <a:rPr lang="en-US" sz="2000" dirty="0" smtClean="0">
                <a:solidFill>
                  <a:srgbClr val="FFFF00"/>
                </a:solidFill>
                <a:ea typeface="ＭＳ Ｐゴシック" pitchFamily="50" charset="-128"/>
                <a:sym typeface="Symbol" pitchFamily="18" charset="2"/>
              </a:rPr>
              <a:t>17,000 - 20,000</a:t>
            </a:r>
            <a:endParaRPr lang="en-US" sz="2000" dirty="0">
              <a:solidFill>
                <a:srgbClr val="FFFF00"/>
              </a:solidFill>
              <a:ea typeface="ＭＳ Ｐゴシック" pitchFamily="50" charset="-128"/>
              <a:sym typeface="Symbol" pitchFamily="18" charset="2"/>
            </a:endParaRPr>
          </a:p>
          <a:p>
            <a:pPr marL="326191" indent="-326191">
              <a:spcBef>
                <a:spcPct val="20000"/>
              </a:spcBef>
              <a:buFontTx/>
              <a:buChar char="•"/>
              <a:defRPr/>
            </a:pPr>
            <a:r>
              <a:rPr lang="en-US" sz="2000" dirty="0">
                <a:solidFill>
                  <a:srgbClr val="FFFF00"/>
                </a:solidFill>
                <a:ea typeface="ＭＳ Ｐゴシック" pitchFamily="50" charset="-128"/>
                <a:sym typeface="Symbol" pitchFamily="18" charset="2"/>
              </a:rPr>
              <a:t>High Signal-to-Noise Ratio</a:t>
            </a:r>
          </a:p>
          <a:p>
            <a:pPr marL="326191" indent="-326191">
              <a:spcBef>
                <a:spcPct val="20000"/>
              </a:spcBef>
              <a:buFontTx/>
              <a:buChar char="•"/>
              <a:defRPr/>
            </a:pPr>
            <a:r>
              <a:rPr lang="en-US" sz="2000" dirty="0">
                <a:solidFill>
                  <a:srgbClr val="FFFF00"/>
                </a:solidFill>
                <a:ea typeface="ＭＳ Ｐゴシック" pitchFamily="50" charset="-128"/>
                <a:sym typeface="Symbol" pitchFamily="18" charset="2"/>
              </a:rPr>
              <a:t>Collects </a:t>
            </a:r>
            <a:r>
              <a:rPr lang="en-US" sz="2000" dirty="0" smtClean="0">
                <a:solidFill>
                  <a:srgbClr val="FFFF00"/>
                </a:solidFill>
                <a:ea typeface="ＭＳ Ｐゴシック" pitchFamily="50" charset="-128"/>
                <a:sym typeface="Symbol" pitchFamily="18" charset="2"/>
              </a:rPr>
              <a:t>24 soundings per second while over the sunlit hemisphere (1 million soundings per day)</a:t>
            </a:r>
            <a:endParaRPr lang="en-US" sz="2000" dirty="0">
              <a:solidFill>
                <a:srgbClr val="FFFF00"/>
              </a:solidFill>
              <a:ea typeface="ＭＳ Ｐゴシック" pitchFamily="50" charset="-128"/>
              <a:sym typeface="Symbol" pitchFamily="18" charset="2"/>
            </a:endParaRPr>
          </a:p>
        </p:txBody>
      </p:sp>
      <p:pic>
        <p:nvPicPr>
          <p:cNvPr id="53" name="OCO-2_Instrument_Implementation.wmv">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rotWithShape="1">
          <a:blip r:embed="rId5"/>
          <a:srcRect l="33523" r="33238"/>
          <a:stretch/>
        </p:blipFill>
        <p:spPr>
          <a:xfrm>
            <a:off x="5943600" y="1009073"/>
            <a:ext cx="3092443" cy="5233365"/>
          </a:xfrm>
          <a:prstGeom prst="rect">
            <a:avLst/>
          </a:prstGeom>
          <a:ln>
            <a:noFill/>
          </a:ln>
        </p:spPr>
      </p:pic>
      <p:grpSp>
        <p:nvGrpSpPr>
          <p:cNvPr id="3" name="Group 2"/>
          <p:cNvGrpSpPr/>
          <p:nvPr/>
        </p:nvGrpSpPr>
        <p:grpSpPr>
          <a:xfrm>
            <a:off x="103815" y="3525237"/>
            <a:ext cx="3251447" cy="2773454"/>
            <a:chOff x="103815" y="3525237"/>
            <a:chExt cx="3251447" cy="2773454"/>
          </a:xfrm>
        </p:grpSpPr>
        <p:pic>
          <p:nvPicPr>
            <p:cNvPr id="1026" name="Picture 2"/>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l="58172" t="16784" r="7200" b="4483"/>
            <a:stretch/>
          </p:blipFill>
          <p:spPr bwMode="auto">
            <a:xfrm>
              <a:off x="103815" y="3548663"/>
              <a:ext cx="3251447" cy="269973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nvGrpSpPr>
            <p:cNvPr id="57" name="Group 56"/>
            <p:cNvGrpSpPr/>
            <p:nvPr/>
          </p:nvGrpSpPr>
          <p:grpSpPr>
            <a:xfrm>
              <a:off x="591075" y="3525237"/>
              <a:ext cx="2016095" cy="2773454"/>
              <a:chOff x="2570111" y="685800"/>
              <a:chExt cx="4095209" cy="5633600"/>
            </a:xfrm>
          </p:grpSpPr>
          <p:sp>
            <p:nvSpPr>
              <p:cNvPr id="58" name="Line 23"/>
              <p:cNvSpPr>
                <a:spLocks noChangeShapeType="1"/>
              </p:cNvSpPr>
              <p:nvPr/>
            </p:nvSpPr>
            <p:spPr bwMode="auto">
              <a:xfrm rot="21338614">
                <a:off x="2735313" y="738032"/>
                <a:ext cx="0" cy="5482210"/>
              </a:xfrm>
              <a:prstGeom prst="line">
                <a:avLst/>
              </a:prstGeom>
              <a:noFill/>
              <a:ln w="19050">
                <a:solidFill>
                  <a:schemeClr val="tx1"/>
                </a:solidFill>
                <a:round/>
                <a:headEnd/>
                <a:tailEnd/>
              </a:ln>
            </p:spPr>
            <p:txBody>
              <a:bodyPr lIns="96981" tIns="48491" rIns="96981" bIns="48491"/>
              <a:lstStyle/>
              <a:p>
                <a:endParaRPr lang="en-US"/>
              </a:p>
            </p:txBody>
          </p:sp>
          <p:sp>
            <p:nvSpPr>
              <p:cNvPr id="59" name="Line 25"/>
              <p:cNvSpPr>
                <a:spLocks noChangeShapeType="1"/>
              </p:cNvSpPr>
              <p:nvPr/>
            </p:nvSpPr>
            <p:spPr bwMode="auto">
              <a:xfrm rot="21338614">
                <a:off x="4572208" y="738037"/>
                <a:ext cx="0" cy="5482205"/>
              </a:xfrm>
              <a:prstGeom prst="line">
                <a:avLst/>
              </a:prstGeom>
              <a:noFill/>
              <a:ln w="19050">
                <a:solidFill>
                  <a:schemeClr val="tx1"/>
                </a:solidFill>
                <a:round/>
                <a:headEnd/>
                <a:tailEnd/>
              </a:ln>
            </p:spPr>
            <p:txBody>
              <a:bodyPr lIns="96981" tIns="48491" rIns="96981" bIns="48491"/>
              <a:lstStyle/>
              <a:p>
                <a:endParaRPr lang="en-US"/>
              </a:p>
            </p:txBody>
          </p:sp>
          <p:sp>
            <p:nvSpPr>
              <p:cNvPr id="60" name="Line 26"/>
              <p:cNvSpPr>
                <a:spLocks noChangeShapeType="1"/>
              </p:cNvSpPr>
              <p:nvPr/>
            </p:nvSpPr>
            <p:spPr bwMode="auto">
              <a:xfrm rot="21338614">
                <a:off x="5521914" y="729090"/>
                <a:ext cx="0" cy="5506370"/>
              </a:xfrm>
              <a:prstGeom prst="line">
                <a:avLst/>
              </a:prstGeom>
              <a:noFill/>
              <a:ln w="19050">
                <a:solidFill>
                  <a:schemeClr val="tx1"/>
                </a:solidFill>
                <a:round/>
                <a:headEnd/>
                <a:tailEnd/>
              </a:ln>
            </p:spPr>
            <p:txBody>
              <a:bodyPr lIns="96981" tIns="48491" rIns="96981" bIns="48491"/>
              <a:lstStyle/>
              <a:p>
                <a:endParaRPr lang="en-US"/>
              </a:p>
            </p:txBody>
          </p:sp>
          <p:sp>
            <p:nvSpPr>
              <p:cNvPr id="62" name="Line 27"/>
              <p:cNvSpPr>
                <a:spLocks noChangeShapeType="1"/>
              </p:cNvSpPr>
              <p:nvPr/>
            </p:nvSpPr>
            <p:spPr bwMode="auto">
              <a:xfrm rot="21338614">
                <a:off x="5067504" y="761517"/>
                <a:ext cx="0" cy="5506370"/>
              </a:xfrm>
              <a:prstGeom prst="line">
                <a:avLst/>
              </a:prstGeom>
              <a:noFill/>
              <a:ln w="19050">
                <a:solidFill>
                  <a:schemeClr val="tx1"/>
                </a:solidFill>
                <a:round/>
                <a:headEnd/>
                <a:tailEnd/>
              </a:ln>
            </p:spPr>
            <p:txBody>
              <a:bodyPr lIns="96981" tIns="48491" rIns="96981" bIns="48491"/>
              <a:lstStyle/>
              <a:p>
                <a:endParaRPr lang="en-US"/>
              </a:p>
            </p:txBody>
          </p:sp>
          <p:sp>
            <p:nvSpPr>
              <p:cNvPr id="63" name="Line 29"/>
              <p:cNvSpPr>
                <a:spLocks noChangeShapeType="1"/>
              </p:cNvSpPr>
              <p:nvPr/>
            </p:nvSpPr>
            <p:spPr bwMode="auto">
              <a:xfrm rot="21338614">
                <a:off x="3634695" y="747408"/>
                <a:ext cx="0" cy="5506372"/>
              </a:xfrm>
              <a:prstGeom prst="line">
                <a:avLst/>
              </a:prstGeom>
              <a:noFill/>
              <a:ln w="19050">
                <a:solidFill>
                  <a:schemeClr val="tx1"/>
                </a:solidFill>
                <a:round/>
                <a:headEnd/>
                <a:tailEnd/>
              </a:ln>
            </p:spPr>
            <p:txBody>
              <a:bodyPr lIns="96981" tIns="48491" rIns="96981" bIns="48491"/>
              <a:lstStyle/>
              <a:p>
                <a:endParaRPr lang="en-US"/>
              </a:p>
            </p:txBody>
          </p:sp>
          <p:sp>
            <p:nvSpPr>
              <p:cNvPr id="64" name="Line 30"/>
              <p:cNvSpPr>
                <a:spLocks noChangeShapeType="1"/>
              </p:cNvSpPr>
              <p:nvPr/>
            </p:nvSpPr>
            <p:spPr bwMode="auto">
              <a:xfrm rot="21338614">
                <a:off x="3179366" y="738037"/>
                <a:ext cx="0" cy="5482205"/>
              </a:xfrm>
              <a:prstGeom prst="line">
                <a:avLst/>
              </a:prstGeom>
              <a:noFill/>
              <a:ln w="19050">
                <a:solidFill>
                  <a:schemeClr val="tx1"/>
                </a:solidFill>
                <a:round/>
                <a:headEnd/>
                <a:tailEnd/>
              </a:ln>
            </p:spPr>
            <p:txBody>
              <a:bodyPr lIns="96981" tIns="48491" rIns="96981" bIns="48491"/>
              <a:lstStyle/>
              <a:p>
                <a:endParaRPr lang="en-US"/>
              </a:p>
            </p:txBody>
          </p:sp>
          <p:sp>
            <p:nvSpPr>
              <p:cNvPr id="65" name="Line 31"/>
              <p:cNvSpPr>
                <a:spLocks noChangeShapeType="1"/>
              </p:cNvSpPr>
              <p:nvPr/>
            </p:nvSpPr>
            <p:spPr bwMode="auto">
              <a:xfrm rot="21338614">
                <a:off x="4099470" y="729090"/>
                <a:ext cx="0" cy="5506376"/>
              </a:xfrm>
              <a:prstGeom prst="line">
                <a:avLst/>
              </a:prstGeom>
              <a:noFill/>
              <a:ln w="19050">
                <a:solidFill>
                  <a:schemeClr val="tx1"/>
                </a:solidFill>
                <a:round/>
                <a:headEnd/>
                <a:tailEnd/>
              </a:ln>
            </p:spPr>
            <p:txBody>
              <a:bodyPr lIns="96981" tIns="48491" rIns="96981" bIns="48491"/>
              <a:lstStyle/>
              <a:p>
                <a:endParaRPr lang="en-US"/>
              </a:p>
            </p:txBody>
          </p:sp>
          <p:sp>
            <p:nvSpPr>
              <p:cNvPr id="66" name="Freeform 32"/>
              <p:cNvSpPr>
                <a:spLocks/>
              </p:cNvSpPr>
              <p:nvPr/>
            </p:nvSpPr>
            <p:spPr bwMode="auto">
              <a:xfrm rot="21338614">
                <a:off x="5312411" y="709516"/>
                <a:ext cx="950349" cy="235229"/>
              </a:xfrm>
              <a:custGeom>
                <a:avLst/>
                <a:gdLst>
                  <a:gd name="T0" fmla="*/ 0 w 3000"/>
                  <a:gd name="T1" fmla="*/ 0 h 1023"/>
                  <a:gd name="T2" fmla="*/ 2147483647 w 3000"/>
                  <a:gd name="T3" fmla="*/ 2147483647 h 1023"/>
                  <a:gd name="T4" fmla="*/ 0 60000 65536"/>
                  <a:gd name="T5" fmla="*/ 0 60000 65536"/>
                  <a:gd name="T6" fmla="*/ 0 w 3000"/>
                  <a:gd name="T7" fmla="*/ 0 h 1023"/>
                  <a:gd name="T8" fmla="*/ 3000 w 3000"/>
                  <a:gd name="T9" fmla="*/ 1023 h 1023"/>
                </a:gdLst>
                <a:ahLst/>
                <a:cxnLst>
                  <a:cxn ang="T4">
                    <a:pos x="T0" y="T1"/>
                  </a:cxn>
                  <a:cxn ang="T5">
                    <a:pos x="T2" y="T3"/>
                  </a:cxn>
                </a:cxnLst>
                <a:rect l="T6" t="T7" r="T8" b="T9"/>
                <a:pathLst>
                  <a:path w="3000" h="1023">
                    <a:moveTo>
                      <a:pt x="0" y="0"/>
                    </a:moveTo>
                    <a:lnTo>
                      <a:pt x="3000" y="1023"/>
                    </a:lnTo>
                  </a:path>
                </a:pathLst>
              </a:custGeom>
              <a:noFill/>
              <a:ln w="19050">
                <a:solidFill>
                  <a:schemeClr val="tx1"/>
                </a:solidFill>
                <a:round/>
                <a:headEnd/>
                <a:tailEnd/>
              </a:ln>
            </p:spPr>
            <p:txBody>
              <a:bodyPr lIns="96981" tIns="48491" rIns="96981" bIns="48491"/>
              <a:lstStyle/>
              <a:p>
                <a:endParaRPr lang="en-US"/>
              </a:p>
            </p:txBody>
          </p:sp>
          <p:sp>
            <p:nvSpPr>
              <p:cNvPr id="67" name="Freeform 36"/>
              <p:cNvSpPr>
                <a:spLocks/>
              </p:cNvSpPr>
              <p:nvPr/>
            </p:nvSpPr>
            <p:spPr bwMode="auto">
              <a:xfrm rot="21338614">
                <a:off x="2570111" y="1051690"/>
                <a:ext cx="3714120" cy="1001445"/>
              </a:xfrm>
              <a:custGeom>
                <a:avLst/>
                <a:gdLst>
                  <a:gd name="T0" fmla="*/ 0 w 3000"/>
                  <a:gd name="T1" fmla="*/ 0 h 1023"/>
                  <a:gd name="T2" fmla="*/ 2147483647 w 3000"/>
                  <a:gd name="T3" fmla="*/ 2147483647 h 1023"/>
                  <a:gd name="T4" fmla="*/ 0 60000 65536"/>
                  <a:gd name="T5" fmla="*/ 0 60000 65536"/>
                  <a:gd name="T6" fmla="*/ 0 w 3000"/>
                  <a:gd name="T7" fmla="*/ 0 h 1023"/>
                  <a:gd name="T8" fmla="*/ 3000 w 3000"/>
                  <a:gd name="T9" fmla="*/ 1023 h 1023"/>
                </a:gdLst>
                <a:ahLst/>
                <a:cxnLst>
                  <a:cxn ang="T4">
                    <a:pos x="T0" y="T1"/>
                  </a:cxn>
                  <a:cxn ang="T5">
                    <a:pos x="T2" y="T3"/>
                  </a:cxn>
                </a:cxnLst>
                <a:rect l="T6" t="T7" r="T8" b="T9"/>
                <a:pathLst>
                  <a:path w="3000" h="1023">
                    <a:moveTo>
                      <a:pt x="0" y="0"/>
                    </a:moveTo>
                    <a:lnTo>
                      <a:pt x="3000" y="1023"/>
                    </a:lnTo>
                  </a:path>
                </a:pathLst>
              </a:custGeom>
              <a:noFill/>
              <a:ln w="19050">
                <a:solidFill>
                  <a:schemeClr val="tx1"/>
                </a:solidFill>
                <a:round/>
                <a:headEnd/>
                <a:tailEnd/>
              </a:ln>
            </p:spPr>
            <p:txBody>
              <a:bodyPr lIns="96981" tIns="48491" rIns="96981" bIns="48491"/>
              <a:lstStyle/>
              <a:p>
                <a:endParaRPr lang="en-US"/>
              </a:p>
            </p:txBody>
          </p:sp>
          <p:sp>
            <p:nvSpPr>
              <p:cNvPr id="68" name="Freeform 37"/>
              <p:cNvSpPr>
                <a:spLocks/>
              </p:cNvSpPr>
              <p:nvPr/>
            </p:nvSpPr>
            <p:spPr bwMode="auto">
              <a:xfrm rot="21338614">
                <a:off x="2644346" y="2026143"/>
                <a:ext cx="3714120" cy="1001445"/>
              </a:xfrm>
              <a:custGeom>
                <a:avLst/>
                <a:gdLst>
                  <a:gd name="T0" fmla="*/ 0 w 3000"/>
                  <a:gd name="T1" fmla="*/ 0 h 1023"/>
                  <a:gd name="T2" fmla="*/ 2147483647 w 3000"/>
                  <a:gd name="T3" fmla="*/ 2147483647 h 1023"/>
                  <a:gd name="T4" fmla="*/ 0 60000 65536"/>
                  <a:gd name="T5" fmla="*/ 0 60000 65536"/>
                  <a:gd name="T6" fmla="*/ 0 w 3000"/>
                  <a:gd name="T7" fmla="*/ 0 h 1023"/>
                  <a:gd name="T8" fmla="*/ 3000 w 3000"/>
                  <a:gd name="T9" fmla="*/ 1023 h 1023"/>
                </a:gdLst>
                <a:ahLst/>
                <a:cxnLst>
                  <a:cxn ang="T4">
                    <a:pos x="T0" y="T1"/>
                  </a:cxn>
                  <a:cxn ang="T5">
                    <a:pos x="T2" y="T3"/>
                  </a:cxn>
                </a:cxnLst>
                <a:rect l="T6" t="T7" r="T8" b="T9"/>
                <a:pathLst>
                  <a:path w="3000" h="1023">
                    <a:moveTo>
                      <a:pt x="0" y="0"/>
                    </a:moveTo>
                    <a:lnTo>
                      <a:pt x="3000" y="1023"/>
                    </a:lnTo>
                  </a:path>
                </a:pathLst>
              </a:custGeom>
              <a:noFill/>
              <a:ln w="19050">
                <a:solidFill>
                  <a:schemeClr val="tx1"/>
                </a:solidFill>
                <a:round/>
                <a:headEnd/>
                <a:tailEnd/>
              </a:ln>
            </p:spPr>
            <p:txBody>
              <a:bodyPr lIns="96981" tIns="48491" rIns="96981" bIns="48491"/>
              <a:lstStyle/>
              <a:p>
                <a:endParaRPr lang="en-US"/>
              </a:p>
            </p:txBody>
          </p:sp>
          <p:sp>
            <p:nvSpPr>
              <p:cNvPr id="69" name="Freeform 37"/>
              <p:cNvSpPr>
                <a:spLocks/>
              </p:cNvSpPr>
              <p:nvPr/>
            </p:nvSpPr>
            <p:spPr bwMode="auto">
              <a:xfrm rot="21338614">
                <a:off x="2771882" y="3002242"/>
                <a:ext cx="3714120" cy="1001445"/>
              </a:xfrm>
              <a:custGeom>
                <a:avLst/>
                <a:gdLst>
                  <a:gd name="T0" fmla="*/ 0 w 3000"/>
                  <a:gd name="T1" fmla="*/ 0 h 1023"/>
                  <a:gd name="T2" fmla="*/ 2147483647 w 3000"/>
                  <a:gd name="T3" fmla="*/ 2147483647 h 1023"/>
                  <a:gd name="T4" fmla="*/ 0 60000 65536"/>
                  <a:gd name="T5" fmla="*/ 0 60000 65536"/>
                  <a:gd name="T6" fmla="*/ 0 w 3000"/>
                  <a:gd name="T7" fmla="*/ 0 h 1023"/>
                  <a:gd name="T8" fmla="*/ 3000 w 3000"/>
                  <a:gd name="T9" fmla="*/ 1023 h 1023"/>
                </a:gdLst>
                <a:ahLst/>
                <a:cxnLst>
                  <a:cxn ang="T4">
                    <a:pos x="T0" y="T1"/>
                  </a:cxn>
                  <a:cxn ang="T5">
                    <a:pos x="T2" y="T3"/>
                  </a:cxn>
                </a:cxnLst>
                <a:rect l="T6" t="T7" r="T8" b="T9"/>
                <a:pathLst>
                  <a:path w="3000" h="1023">
                    <a:moveTo>
                      <a:pt x="0" y="0"/>
                    </a:moveTo>
                    <a:lnTo>
                      <a:pt x="3000" y="1023"/>
                    </a:lnTo>
                  </a:path>
                </a:pathLst>
              </a:custGeom>
              <a:noFill/>
              <a:ln w="19050">
                <a:solidFill>
                  <a:schemeClr val="tx1"/>
                </a:solidFill>
                <a:round/>
                <a:headEnd/>
                <a:tailEnd/>
              </a:ln>
            </p:spPr>
            <p:txBody>
              <a:bodyPr lIns="96981" tIns="48491" rIns="96981" bIns="48491"/>
              <a:lstStyle/>
              <a:p>
                <a:endParaRPr lang="en-US"/>
              </a:p>
            </p:txBody>
          </p:sp>
          <p:sp>
            <p:nvSpPr>
              <p:cNvPr id="70" name="Freeform 32"/>
              <p:cNvSpPr>
                <a:spLocks/>
              </p:cNvSpPr>
              <p:nvPr/>
            </p:nvSpPr>
            <p:spPr bwMode="auto">
              <a:xfrm rot="21338614">
                <a:off x="2849045" y="4015135"/>
                <a:ext cx="3714120" cy="1001445"/>
              </a:xfrm>
              <a:custGeom>
                <a:avLst/>
                <a:gdLst>
                  <a:gd name="T0" fmla="*/ 0 w 3000"/>
                  <a:gd name="T1" fmla="*/ 0 h 1023"/>
                  <a:gd name="T2" fmla="*/ 2147483647 w 3000"/>
                  <a:gd name="T3" fmla="*/ 2147483647 h 1023"/>
                  <a:gd name="T4" fmla="*/ 0 60000 65536"/>
                  <a:gd name="T5" fmla="*/ 0 60000 65536"/>
                  <a:gd name="T6" fmla="*/ 0 w 3000"/>
                  <a:gd name="T7" fmla="*/ 0 h 1023"/>
                  <a:gd name="T8" fmla="*/ 3000 w 3000"/>
                  <a:gd name="T9" fmla="*/ 1023 h 1023"/>
                </a:gdLst>
                <a:ahLst/>
                <a:cxnLst>
                  <a:cxn ang="T4">
                    <a:pos x="T0" y="T1"/>
                  </a:cxn>
                  <a:cxn ang="T5">
                    <a:pos x="T2" y="T3"/>
                  </a:cxn>
                </a:cxnLst>
                <a:rect l="T6" t="T7" r="T8" b="T9"/>
                <a:pathLst>
                  <a:path w="3000" h="1023">
                    <a:moveTo>
                      <a:pt x="0" y="0"/>
                    </a:moveTo>
                    <a:lnTo>
                      <a:pt x="3000" y="1023"/>
                    </a:lnTo>
                  </a:path>
                </a:pathLst>
              </a:custGeom>
              <a:noFill/>
              <a:ln w="19050">
                <a:solidFill>
                  <a:schemeClr val="tx1"/>
                </a:solidFill>
                <a:round/>
                <a:headEnd/>
                <a:tailEnd/>
              </a:ln>
            </p:spPr>
            <p:txBody>
              <a:bodyPr lIns="96981" tIns="48491" rIns="96981" bIns="48491"/>
              <a:lstStyle/>
              <a:p>
                <a:endParaRPr lang="en-US"/>
              </a:p>
            </p:txBody>
          </p:sp>
          <p:sp>
            <p:nvSpPr>
              <p:cNvPr id="71" name="Freeform 36"/>
              <p:cNvSpPr>
                <a:spLocks/>
              </p:cNvSpPr>
              <p:nvPr/>
            </p:nvSpPr>
            <p:spPr bwMode="auto">
              <a:xfrm rot="21338614">
                <a:off x="2925230" y="5015193"/>
                <a:ext cx="3714120" cy="1001445"/>
              </a:xfrm>
              <a:custGeom>
                <a:avLst/>
                <a:gdLst>
                  <a:gd name="T0" fmla="*/ 0 w 3000"/>
                  <a:gd name="T1" fmla="*/ 0 h 1023"/>
                  <a:gd name="T2" fmla="*/ 2147483647 w 3000"/>
                  <a:gd name="T3" fmla="*/ 2147483647 h 1023"/>
                  <a:gd name="T4" fmla="*/ 0 60000 65536"/>
                  <a:gd name="T5" fmla="*/ 0 60000 65536"/>
                  <a:gd name="T6" fmla="*/ 0 w 3000"/>
                  <a:gd name="T7" fmla="*/ 0 h 1023"/>
                  <a:gd name="T8" fmla="*/ 3000 w 3000"/>
                  <a:gd name="T9" fmla="*/ 1023 h 1023"/>
                </a:gdLst>
                <a:ahLst/>
                <a:cxnLst>
                  <a:cxn ang="T4">
                    <a:pos x="T0" y="T1"/>
                  </a:cxn>
                  <a:cxn ang="T5">
                    <a:pos x="T2" y="T3"/>
                  </a:cxn>
                </a:cxnLst>
                <a:rect l="T6" t="T7" r="T8" b="T9"/>
                <a:pathLst>
                  <a:path w="3000" h="1023">
                    <a:moveTo>
                      <a:pt x="0" y="0"/>
                    </a:moveTo>
                    <a:lnTo>
                      <a:pt x="3000" y="1023"/>
                    </a:lnTo>
                  </a:path>
                </a:pathLst>
              </a:custGeom>
              <a:noFill/>
              <a:ln w="19050">
                <a:solidFill>
                  <a:schemeClr val="tx1"/>
                </a:solidFill>
                <a:round/>
                <a:headEnd/>
                <a:tailEnd/>
              </a:ln>
            </p:spPr>
            <p:txBody>
              <a:bodyPr lIns="96981" tIns="48491" rIns="96981" bIns="48491"/>
              <a:lstStyle/>
              <a:p>
                <a:endParaRPr lang="en-US"/>
              </a:p>
            </p:txBody>
          </p:sp>
          <p:sp>
            <p:nvSpPr>
              <p:cNvPr id="72" name="Line 23"/>
              <p:cNvSpPr>
                <a:spLocks noChangeShapeType="1"/>
              </p:cNvSpPr>
              <p:nvPr/>
            </p:nvSpPr>
            <p:spPr bwMode="auto">
              <a:xfrm rot="21338614">
                <a:off x="2763321" y="743392"/>
                <a:ext cx="0" cy="5476841"/>
              </a:xfrm>
              <a:prstGeom prst="line">
                <a:avLst/>
              </a:prstGeom>
              <a:noFill/>
              <a:ln w="19050">
                <a:solidFill>
                  <a:srgbClr val="FFFF00"/>
                </a:solidFill>
                <a:round/>
                <a:headEnd/>
                <a:tailEnd/>
              </a:ln>
            </p:spPr>
            <p:txBody>
              <a:bodyPr lIns="96981" tIns="48491" rIns="96981" bIns="48491"/>
              <a:lstStyle/>
              <a:p>
                <a:endParaRPr lang="en-US"/>
              </a:p>
            </p:txBody>
          </p:sp>
          <p:sp>
            <p:nvSpPr>
              <p:cNvPr id="73" name="Freeform 24"/>
              <p:cNvSpPr>
                <a:spLocks/>
              </p:cNvSpPr>
              <p:nvPr/>
            </p:nvSpPr>
            <p:spPr bwMode="auto">
              <a:xfrm rot="21338614">
                <a:off x="6453842" y="731392"/>
                <a:ext cx="59723" cy="5482787"/>
              </a:xfrm>
              <a:custGeom>
                <a:avLst/>
                <a:gdLst>
                  <a:gd name="T0" fmla="*/ 0 w 11"/>
                  <a:gd name="T1" fmla="*/ 0 h 1992"/>
                  <a:gd name="T2" fmla="*/ 2147483647 w 11"/>
                  <a:gd name="T3" fmla="*/ 2147483647 h 1992"/>
                  <a:gd name="T4" fmla="*/ 0 60000 65536"/>
                  <a:gd name="T5" fmla="*/ 0 60000 65536"/>
                  <a:gd name="T6" fmla="*/ 0 w 11"/>
                  <a:gd name="T7" fmla="*/ 0 h 1992"/>
                  <a:gd name="T8" fmla="*/ 11 w 11"/>
                  <a:gd name="T9" fmla="*/ 1992 h 1992"/>
                </a:gdLst>
                <a:ahLst/>
                <a:cxnLst>
                  <a:cxn ang="T4">
                    <a:pos x="T0" y="T1"/>
                  </a:cxn>
                  <a:cxn ang="T5">
                    <a:pos x="T2" y="T3"/>
                  </a:cxn>
                </a:cxnLst>
                <a:rect l="T6" t="T7" r="T8" b="T9"/>
                <a:pathLst>
                  <a:path w="11" h="1992">
                    <a:moveTo>
                      <a:pt x="0" y="0"/>
                    </a:moveTo>
                    <a:lnTo>
                      <a:pt x="11" y="1992"/>
                    </a:lnTo>
                  </a:path>
                </a:pathLst>
              </a:custGeom>
              <a:noFill/>
              <a:ln w="19050">
                <a:solidFill>
                  <a:srgbClr val="FFFF00"/>
                </a:solidFill>
                <a:round/>
                <a:headEnd/>
                <a:tailEnd/>
              </a:ln>
            </p:spPr>
            <p:txBody>
              <a:bodyPr lIns="96981" tIns="48491" rIns="96981" bIns="48491"/>
              <a:lstStyle/>
              <a:p>
                <a:endParaRPr lang="en-US"/>
              </a:p>
            </p:txBody>
          </p:sp>
          <p:sp>
            <p:nvSpPr>
              <p:cNvPr id="74" name="Line 25"/>
              <p:cNvSpPr>
                <a:spLocks noChangeShapeType="1"/>
              </p:cNvSpPr>
              <p:nvPr/>
            </p:nvSpPr>
            <p:spPr bwMode="auto">
              <a:xfrm rot="21338614">
                <a:off x="4595577" y="738037"/>
                <a:ext cx="0" cy="5482205"/>
              </a:xfrm>
              <a:prstGeom prst="line">
                <a:avLst/>
              </a:prstGeom>
              <a:noFill/>
              <a:ln w="19050">
                <a:solidFill>
                  <a:srgbClr val="FFFF00"/>
                </a:solidFill>
                <a:round/>
                <a:headEnd/>
                <a:tailEnd/>
              </a:ln>
            </p:spPr>
            <p:txBody>
              <a:bodyPr lIns="96981" tIns="48491" rIns="96981" bIns="48491"/>
              <a:lstStyle/>
              <a:p>
                <a:endParaRPr lang="en-US"/>
              </a:p>
            </p:txBody>
          </p:sp>
          <p:sp>
            <p:nvSpPr>
              <p:cNvPr id="75" name="Line 26"/>
              <p:cNvSpPr>
                <a:spLocks noChangeShapeType="1"/>
              </p:cNvSpPr>
              <p:nvPr/>
            </p:nvSpPr>
            <p:spPr bwMode="auto">
              <a:xfrm rot="21338614">
                <a:off x="5550125" y="713905"/>
                <a:ext cx="0" cy="5506371"/>
              </a:xfrm>
              <a:prstGeom prst="line">
                <a:avLst/>
              </a:prstGeom>
              <a:noFill/>
              <a:ln w="19050">
                <a:solidFill>
                  <a:srgbClr val="FFFF00"/>
                </a:solidFill>
                <a:round/>
                <a:headEnd/>
                <a:tailEnd/>
              </a:ln>
            </p:spPr>
            <p:txBody>
              <a:bodyPr lIns="96981" tIns="48491" rIns="96981" bIns="48491"/>
              <a:lstStyle/>
              <a:p>
                <a:endParaRPr lang="en-US"/>
              </a:p>
            </p:txBody>
          </p:sp>
          <p:sp>
            <p:nvSpPr>
              <p:cNvPr id="76" name="Line 27"/>
              <p:cNvSpPr>
                <a:spLocks noChangeShapeType="1"/>
              </p:cNvSpPr>
              <p:nvPr/>
            </p:nvSpPr>
            <p:spPr bwMode="auto">
              <a:xfrm rot="21338614">
                <a:off x="5095716" y="729090"/>
                <a:ext cx="0" cy="5506370"/>
              </a:xfrm>
              <a:prstGeom prst="line">
                <a:avLst/>
              </a:prstGeom>
              <a:noFill/>
              <a:ln w="19050">
                <a:solidFill>
                  <a:srgbClr val="FFFF00"/>
                </a:solidFill>
                <a:round/>
                <a:headEnd/>
                <a:tailEnd/>
              </a:ln>
            </p:spPr>
            <p:txBody>
              <a:bodyPr lIns="96981" tIns="48491" rIns="96981" bIns="48491"/>
              <a:lstStyle/>
              <a:p>
                <a:endParaRPr lang="en-US"/>
              </a:p>
            </p:txBody>
          </p:sp>
          <p:sp>
            <p:nvSpPr>
              <p:cNvPr id="77" name="Line 29"/>
              <p:cNvSpPr>
                <a:spLocks noChangeShapeType="1"/>
              </p:cNvSpPr>
              <p:nvPr/>
            </p:nvSpPr>
            <p:spPr bwMode="auto">
              <a:xfrm rot="21338614">
                <a:off x="3662910" y="747408"/>
                <a:ext cx="0" cy="5506371"/>
              </a:xfrm>
              <a:prstGeom prst="line">
                <a:avLst/>
              </a:prstGeom>
              <a:noFill/>
              <a:ln w="19050">
                <a:solidFill>
                  <a:srgbClr val="FFFF00"/>
                </a:solidFill>
                <a:round/>
                <a:headEnd/>
                <a:tailEnd/>
              </a:ln>
            </p:spPr>
            <p:txBody>
              <a:bodyPr lIns="96981" tIns="48491" rIns="96981" bIns="48491"/>
              <a:lstStyle/>
              <a:p>
                <a:endParaRPr lang="en-US"/>
              </a:p>
            </p:txBody>
          </p:sp>
          <p:sp>
            <p:nvSpPr>
              <p:cNvPr id="78" name="Line 30"/>
              <p:cNvSpPr>
                <a:spLocks noChangeShapeType="1"/>
              </p:cNvSpPr>
              <p:nvPr/>
            </p:nvSpPr>
            <p:spPr bwMode="auto">
              <a:xfrm rot="21338614">
                <a:off x="3207577" y="738037"/>
                <a:ext cx="0" cy="5482205"/>
              </a:xfrm>
              <a:prstGeom prst="line">
                <a:avLst/>
              </a:prstGeom>
              <a:noFill/>
              <a:ln w="19050">
                <a:solidFill>
                  <a:srgbClr val="FFFF00"/>
                </a:solidFill>
                <a:round/>
                <a:headEnd/>
                <a:tailEnd/>
              </a:ln>
            </p:spPr>
            <p:txBody>
              <a:bodyPr lIns="96981" tIns="48491" rIns="96981" bIns="48491"/>
              <a:lstStyle/>
              <a:p>
                <a:endParaRPr lang="en-US"/>
              </a:p>
            </p:txBody>
          </p:sp>
          <p:sp>
            <p:nvSpPr>
              <p:cNvPr id="79" name="Line 31"/>
              <p:cNvSpPr>
                <a:spLocks noChangeShapeType="1"/>
              </p:cNvSpPr>
              <p:nvPr/>
            </p:nvSpPr>
            <p:spPr bwMode="auto">
              <a:xfrm rot="21338614">
                <a:off x="4127681" y="761512"/>
                <a:ext cx="0" cy="5506375"/>
              </a:xfrm>
              <a:prstGeom prst="line">
                <a:avLst/>
              </a:prstGeom>
              <a:noFill/>
              <a:ln w="19050">
                <a:solidFill>
                  <a:srgbClr val="FFFF00"/>
                </a:solidFill>
                <a:round/>
                <a:headEnd/>
                <a:tailEnd/>
              </a:ln>
            </p:spPr>
            <p:txBody>
              <a:bodyPr lIns="96981" tIns="48491" rIns="96981" bIns="48491"/>
              <a:lstStyle/>
              <a:p>
                <a:endParaRPr lang="en-US"/>
              </a:p>
            </p:txBody>
          </p:sp>
          <p:sp>
            <p:nvSpPr>
              <p:cNvPr id="80" name="Freeform 36"/>
              <p:cNvSpPr>
                <a:spLocks/>
              </p:cNvSpPr>
              <p:nvPr/>
            </p:nvSpPr>
            <p:spPr bwMode="auto">
              <a:xfrm rot="21338614">
                <a:off x="2951200" y="4983595"/>
                <a:ext cx="3714120" cy="1001445"/>
              </a:xfrm>
              <a:custGeom>
                <a:avLst/>
                <a:gdLst>
                  <a:gd name="T0" fmla="*/ 0 w 3000"/>
                  <a:gd name="T1" fmla="*/ 0 h 1023"/>
                  <a:gd name="T2" fmla="*/ 2147483647 w 3000"/>
                  <a:gd name="T3" fmla="*/ 2147483647 h 1023"/>
                  <a:gd name="T4" fmla="*/ 0 60000 65536"/>
                  <a:gd name="T5" fmla="*/ 0 60000 65536"/>
                  <a:gd name="T6" fmla="*/ 0 w 3000"/>
                  <a:gd name="T7" fmla="*/ 0 h 1023"/>
                  <a:gd name="T8" fmla="*/ 3000 w 3000"/>
                  <a:gd name="T9" fmla="*/ 1023 h 1023"/>
                </a:gdLst>
                <a:ahLst/>
                <a:cxnLst>
                  <a:cxn ang="T4">
                    <a:pos x="T0" y="T1"/>
                  </a:cxn>
                  <a:cxn ang="T5">
                    <a:pos x="T2" y="T3"/>
                  </a:cxn>
                </a:cxnLst>
                <a:rect l="T6" t="T7" r="T8" b="T9"/>
                <a:pathLst>
                  <a:path w="3000" h="1023">
                    <a:moveTo>
                      <a:pt x="0" y="0"/>
                    </a:moveTo>
                    <a:lnTo>
                      <a:pt x="3000" y="1023"/>
                    </a:lnTo>
                  </a:path>
                </a:pathLst>
              </a:custGeom>
              <a:noFill/>
              <a:ln w="19050">
                <a:solidFill>
                  <a:srgbClr val="FFFF00"/>
                </a:solidFill>
                <a:round/>
                <a:headEnd/>
                <a:tailEnd/>
              </a:ln>
            </p:spPr>
            <p:txBody>
              <a:bodyPr lIns="96981" tIns="48491" rIns="96981" bIns="48491"/>
              <a:lstStyle/>
              <a:p>
                <a:endParaRPr lang="en-US"/>
              </a:p>
            </p:txBody>
          </p:sp>
          <p:sp>
            <p:nvSpPr>
              <p:cNvPr id="81" name="Line 26"/>
              <p:cNvSpPr>
                <a:spLocks noChangeShapeType="1"/>
              </p:cNvSpPr>
              <p:nvPr/>
            </p:nvSpPr>
            <p:spPr bwMode="auto">
              <a:xfrm rot="21338614">
                <a:off x="6025935" y="729084"/>
                <a:ext cx="0" cy="5510810"/>
              </a:xfrm>
              <a:prstGeom prst="line">
                <a:avLst/>
              </a:prstGeom>
              <a:noFill/>
              <a:ln w="19050">
                <a:solidFill>
                  <a:srgbClr val="FFFF00"/>
                </a:solidFill>
                <a:round/>
                <a:headEnd/>
                <a:tailEnd/>
              </a:ln>
            </p:spPr>
            <p:txBody>
              <a:bodyPr lIns="96981" tIns="48491" rIns="96981" bIns="48491"/>
              <a:lstStyle/>
              <a:p>
                <a:endParaRPr lang="en-US"/>
              </a:p>
            </p:txBody>
          </p:sp>
          <p:sp>
            <p:nvSpPr>
              <p:cNvPr id="82" name="Line 26"/>
              <p:cNvSpPr>
                <a:spLocks noChangeShapeType="1"/>
              </p:cNvSpPr>
              <p:nvPr/>
            </p:nvSpPr>
            <p:spPr bwMode="auto">
              <a:xfrm rot="21338614">
                <a:off x="6418293" y="735224"/>
                <a:ext cx="73120" cy="5503009"/>
              </a:xfrm>
              <a:prstGeom prst="line">
                <a:avLst/>
              </a:prstGeom>
              <a:noFill/>
              <a:ln w="19050">
                <a:solidFill>
                  <a:schemeClr val="tx1"/>
                </a:solidFill>
                <a:round/>
                <a:headEnd/>
                <a:tailEnd/>
              </a:ln>
            </p:spPr>
            <p:txBody>
              <a:bodyPr lIns="96981" tIns="48491" rIns="96981" bIns="48491"/>
              <a:lstStyle/>
              <a:p>
                <a:endParaRPr lang="en-US"/>
              </a:p>
            </p:txBody>
          </p:sp>
          <p:sp>
            <p:nvSpPr>
              <p:cNvPr id="83" name="Line 26"/>
              <p:cNvSpPr>
                <a:spLocks noChangeShapeType="1"/>
              </p:cNvSpPr>
              <p:nvPr/>
            </p:nvSpPr>
            <p:spPr bwMode="auto">
              <a:xfrm rot="21338614">
                <a:off x="6000257" y="740355"/>
                <a:ext cx="0" cy="5506371"/>
              </a:xfrm>
              <a:prstGeom prst="line">
                <a:avLst/>
              </a:prstGeom>
              <a:noFill/>
              <a:ln w="19050">
                <a:solidFill>
                  <a:schemeClr val="tx1"/>
                </a:solidFill>
                <a:round/>
                <a:headEnd/>
                <a:tailEnd/>
              </a:ln>
            </p:spPr>
            <p:txBody>
              <a:bodyPr lIns="96981" tIns="48491" rIns="96981" bIns="48491"/>
              <a:lstStyle/>
              <a:p>
                <a:endParaRPr lang="en-US"/>
              </a:p>
            </p:txBody>
          </p:sp>
          <p:sp>
            <p:nvSpPr>
              <p:cNvPr id="84" name="Freeform 32"/>
              <p:cNvSpPr>
                <a:spLocks/>
              </p:cNvSpPr>
              <p:nvPr/>
            </p:nvSpPr>
            <p:spPr bwMode="auto">
              <a:xfrm rot="21338614">
                <a:off x="2933084" y="6084171"/>
                <a:ext cx="950349" cy="235229"/>
              </a:xfrm>
              <a:custGeom>
                <a:avLst/>
                <a:gdLst>
                  <a:gd name="T0" fmla="*/ 0 w 3000"/>
                  <a:gd name="T1" fmla="*/ 0 h 1023"/>
                  <a:gd name="T2" fmla="*/ 2147483647 w 3000"/>
                  <a:gd name="T3" fmla="*/ 2147483647 h 1023"/>
                  <a:gd name="T4" fmla="*/ 0 60000 65536"/>
                  <a:gd name="T5" fmla="*/ 0 60000 65536"/>
                  <a:gd name="T6" fmla="*/ 0 w 3000"/>
                  <a:gd name="T7" fmla="*/ 0 h 1023"/>
                  <a:gd name="T8" fmla="*/ 3000 w 3000"/>
                  <a:gd name="T9" fmla="*/ 1023 h 1023"/>
                </a:gdLst>
                <a:ahLst/>
                <a:cxnLst>
                  <a:cxn ang="T4">
                    <a:pos x="T0" y="T1"/>
                  </a:cxn>
                  <a:cxn ang="T5">
                    <a:pos x="T2" y="T3"/>
                  </a:cxn>
                </a:cxnLst>
                <a:rect l="T6" t="T7" r="T8" b="T9"/>
                <a:pathLst>
                  <a:path w="3000" h="1023">
                    <a:moveTo>
                      <a:pt x="0" y="0"/>
                    </a:moveTo>
                    <a:lnTo>
                      <a:pt x="3000" y="1023"/>
                    </a:lnTo>
                  </a:path>
                </a:pathLst>
              </a:custGeom>
              <a:noFill/>
              <a:ln w="19050">
                <a:solidFill>
                  <a:schemeClr val="tx1"/>
                </a:solidFill>
                <a:round/>
                <a:headEnd/>
                <a:tailEnd/>
              </a:ln>
            </p:spPr>
            <p:txBody>
              <a:bodyPr lIns="96981" tIns="48491" rIns="96981" bIns="48491"/>
              <a:lstStyle/>
              <a:p>
                <a:endParaRPr lang="en-US"/>
              </a:p>
            </p:txBody>
          </p:sp>
          <p:sp>
            <p:nvSpPr>
              <p:cNvPr id="85" name="Freeform 84"/>
              <p:cNvSpPr>
                <a:spLocks/>
              </p:cNvSpPr>
              <p:nvPr/>
            </p:nvSpPr>
            <p:spPr bwMode="auto">
              <a:xfrm rot="21338614">
                <a:off x="2968925" y="6060454"/>
                <a:ext cx="940775" cy="226973"/>
              </a:xfrm>
              <a:custGeom>
                <a:avLst/>
                <a:gdLst>
                  <a:gd name="T0" fmla="*/ 0 w 3000"/>
                  <a:gd name="T1" fmla="*/ 0 h 1023"/>
                  <a:gd name="T2" fmla="*/ 2147483647 w 3000"/>
                  <a:gd name="T3" fmla="*/ 2147483647 h 1023"/>
                  <a:gd name="T4" fmla="*/ 0 60000 65536"/>
                  <a:gd name="T5" fmla="*/ 0 60000 65536"/>
                  <a:gd name="T6" fmla="*/ 0 w 3000"/>
                  <a:gd name="T7" fmla="*/ 0 h 1023"/>
                  <a:gd name="T8" fmla="*/ 3000 w 3000"/>
                  <a:gd name="T9" fmla="*/ 1023 h 1023"/>
                </a:gdLst>
                <a:ahLst/>
                <a:cxnLst>
                  <a:cxn ang="T4">
                    <a:pos x="T0" y="T1"/>
                  </a:cxn>
                  <a:cxn ang="T5">
                    <a:pos x="T2" y="T3"/>
                  </a:cxn>
                </a:cxnLst>
                <a:rect l="T6" t="T7" r="T8" b="T9"/>
                <a:pathLst>
                  <a:path w="3000" h="1023">
                    <a:moveTo>
                      <a:pt x="0" y="0"/>
                    </a:moveTo>
                    <a:lnTo>
                      <a:pt x="3000" y="1023"/>
                    </a:lnTo>
                  </a:path>
                </a:pathLst>
              </a:custGeom>
              <a:noFill/>
              <a:ln w="19050">
                <a:solidFill>
                  <a:srgbClr val="FFFF00"/>
                </a:solidFill>
                <a:round/>
                <a:headEnd/>
                <a:tailEnd/>
              </a:ln>
            </p:spPr>
            <p:txBody>
              <a:bodyPr lIns="96981" tIns="48491" rIns="96981" bIns="48491"/>
              <a:lstStyle/>
              <a:p>
                <a:endParaRPr lang="en-US"/>
              </a:p>
            </p:txBody>
          </p:sp>
          <p:sp>
            <p:nvSpPr>
              <p:cNvPr id="86" name="Freeform 85"/>
              <p:cNvSpPr>
                <a:spLocks/>
              </p:cNvSpPr>
              <p:nvPr/>
            </p:nvSpPr>
            <p:spPr bwMode="auto">
              <a:xfrm rot="21338614">
                <a:off x="5348251" y="685800"/>
                <a:ext cx="940775" cy="226973"/>
              </a:xfrm>
              <a:custGeom>
                <a:avLst/>
                <a:gdLst>
                  <a:gd name="T0" fmla="*/ 0 w 3000"/>
                  <a:gd name="T1" fmla="*/ 0 h 1023"/>
                  <a:gd name="T2" fmla="*/ 2147483647 w 3000"/>
                  <a:gd name="T3" fmla="*/ 2147483647 h 1023"/>
                  <a:gd name="T4" fmla="*/ 0 60000 65536"/>
                  <a:gd name="T5" fmla="*/ 0 60000 65536"/>
                  <a:gd name="T6" fmla="*/ 0 w 3000"/>
                  <a:gd name="T7" fmla="*/ 0 h 1023"/>
                  <a:gd name="T8" fmla="*/ 3000 w 3000"/>
                  <a:gd name="T9" fmla="*/ 1023 h 1023"/>
                </a:gdLst>
                <a:ahLst/>
                <a:cxnLst>
                  <a:cxn ang="T4">
                    <a:pos x="T0" y="T1"/>
                  </a:cxn>
                  <a:cxn ang="T5">
                    <a:pos x="T2" y="T3"/>
                  </a:cxn>
                </a:cxnLst>
                <a:rect l="T6" t="T7" r="T8" b="T9"/>
                <a:pathLst>
                  <a:path w="3000" h="1023">
                    <a:moveTo>
                      <a:pt x="0" y="0"/>
                    </a:moveTo>
                    <a:lnTo>
                      <a:pt x="3000" y="1023"/>
                    </a:lnTo>
                  </a:path>
                </a:pathLst>
              </a:custGeom>
              <a:noFill/>
              <a:ln w="19050">
                <a:solidFill>
                  <a:srgbClr val="FFFF00"/>
                </a:solidFill>
                <a:round/>
                <a:headEnd/>
                <a:tailEnd/>
              </a:ln>
            </p:spPr>
            <p:txBody>
              <a:bodyPr lIns="96981" tIns="48491" rIns="96981" bIns="48491"/>
              <a:lstStyle/>
              <a:p>
                <a:endParaRPr lang="en-US"/>
              </a:p>
            </p:txBody>
          </p:sp>
          <p:sp>
            <p:nvSpPr>
              <p:cNvPr id="87" name="Freeform 214"/>
              <p:cNvSpPr>
                <a:spLocks/>
              </p:cNvSpPr>
              <p:nvPr/>
            </p:nvSpPr>
            <p:spPr bwMode="auto">
              <a:xfrm rot="21338614">
                <a:off x="2596081" y="1020091"/>
                <a:ext cx="3714120" cy="1001445"/>
              </a:xfrm>
              <a:custGeom>
                <a:avLst/>
                <a:gdLst>
                  <a:gd name="T0" fmla="*/ 0 w 3000"/>
                  <a:gd name="T1" fmla="*/ 0 h 1023"/>
                  <a:gd name="T2" fmla="*/ 2147483647 w 3000"/>
                  <a:gd name="T3" fmla="*/ 2147483647 h 1023"/>
                  <a:gd name="T4" fmla="*/ 0 60000 65536"/>
                  <a:gd name="T5" fmla="*/ 0 60000 65536"/>
                  <a:gd name="T6" fmla="*/ 0 w 3000"/>
                  <a:gd name="T7" fmla="*/ 0 h 1023"/>
                  <a:gd name="T8" fmla="*/ 3000 w 3000"/>
                  <a:gd name="T9" fmla="*/ 1023 h 1023"/>
                </a:gdLst>
                <a:ahLst/>
                <a:cxnLst>
                  <a:cxn ang="T4">
                    <a:pos x="T0" y="T1"/>
                  </a:cxn>
                  <a:cxn ang="T5">
                    <a:pos x="T2" y="T3"/>
                  </a:cxn>
                </a:cxnLst>
                <a:rect l="T6" t="T7" r="T8" b="T9"/>
                <a:pathLst>
                  <a:path w="3000" h="1023">
                    <a:moveTo>
                      <a:pt x="0" y="0"/>
                    </a:moveTo>
                    <a:lnTo>
                      <a:pt x="3000" y="1023"/>
                    </a:lnTo>
                  </a:path>
                </a:pathLst>
              </a:custGeom>
              <a:noFill/>
              <a:ln w="19050">
                <a:solidFill>
                  <a:srgbClr val="FFFF00"/>
                </a:solidFill>
                <a:round/>
                <a:headEnd/>
                <a:tailEnd/>
              </a:ln>
            </p:spPr>
            <p:txBody>
              <a:bodyPr lIns="96981" tIns="48491" rIns="96981" bIns="48491"/>
              <a:lstStyle/>
              <a:p>
                <a:endParaRPr lang="en-US"/>
              </a:p>
            </p:txBody>
          </p:sp>
          <p:sp>
            <p:nvSpPr>
              <p:cNvPr id="88" name="Freeform 215"/>
              <p:cNvSpPr>
                <a:spLocks/>
              </p:cNvSpPr>
              <p:nvPr/>
            </p:nvSpPr>
            <p:spPr bwMode="auto">
              <a:xfrm rot="21338614">
                <a:off x="2670316" y="1994544"/>
                <a:ext cx="3714120" cy="1001445"/>
              </a:xfrm>
              <a:custGeom>
                <a:avLst/>
                <a:gdLst>
                  <a:gd name="T0" fmla="*/ 0 w 3000"/>
                  <a:gd name="T1" fmla="*/ 0 h 1023"/>
                  <a:gd name="T2" fmla="*/ 2147483647 w 3000"/>
                  <a:gd name="T3" fmla="*/ 2147483647 h 1023"/>
                  <a:gd name="T4" fmla="*/ 0 60000 65536"/>
                  <a:gd name="T5" fmla="*/ 0 60000 65536"/>
                  <a:gd name="T6" fmla="*/ 0 w 3000"/>
                  <a:gd name="T7" fmla="*/ 0 h 1023"/>
                  <a:gd name="T8" fmla="*/ 3000 w 3000"/>
                  <a:gd name="T9" fmla="*/ 1023 h 1023"/>
                </a:gdLst>
                <a:ahLst/>
                <a:cxnLst>
                  <a:cxn ang="T4">
                    <a:pos x="T0" y="T1"/>
                  </a:cxn>
                  <a:cxn ang="T5">
                    <a:pos x="T2" y="T3"/>
                  </a:cxn>
                </a:cxnLst>
                <a:rect l="T6" t="T7" r="T8" b="T9"/>
                <a:pathLst>
                  <a:path w="3000" h="1023">
                    <a:moveTo>
                      <a:pt x="0" y="0"/>
                    </a:moveTo>
                    <a:lnTo>
                      <a:pt x="3000" y="1023"/>
                    </a:lnTo>
                  </a:path>
                </a:pathLst>
              </a:custGeom>
              <a:noFill/>
              <a:ln w="19050">
                <a:solidFill>
                  <a:srgbClr val="FFFF00"/>
                </a:solidFill>
                <a:round/>
                <a:headEnd/>
                <a:tailEnd/>
              </a:ln>
            </p:spPr>
            <p:txBody>
              <a:bodyPr lIns="96981" tIns="48491" rIns="96981" bIns="48491"/>
              <a:lstStyle/>
              <a:p>
                <a:endParaRPr lang="en-US"/>
              </a:p>
            </p:txBody>
          </p:sp>
          <p:sp>
            <p:nvSpPr>
              <p:cNvPr id="89" name="Freeform 37"/>
              <p:cNvSpPr>
                <a:spLocks/>
              </p:cNvSpPr>
              <p:nvPr/>
            </p:nvSpPr>
            <p:spPr bwMode="auto">
              <a:xfrm rot="21338614">
                <a:off x="2797851" y="2970645"/>
                <a:ext cx="3714120" cy="1001445"/>
              </a:xfrm>
              <a:custGeom>
                <a:avLst/>
                <a:gdLst>
                  <a:gd name="T0" fmla="*/ 0 w 3000"/>
                  <a:gd name="T1" fmla="*/ 0 h 1023"/>
                  <a:gd name="T2" fmla="*/ 2147483647 w 3000"/>
                  <a:gd name="T3" fmla="*/ 2147483647 h 1023"/>
                  <a:gd name="T4" fmla="*/ 0 60000 65536"/>
                  <a:gd name="T5" fmla="*/ 0 60000 65536"/>
                  <a:gd name="T6" fmla="*/ 0 w 3000"/>
                  <a:gd name="T7" fmla="*/ 0 h 1023"/>
                  <a:gd name="T8" fmla="*/ 3000 w 3000"/>
                  <a:gd name="T9" fmla="*/ 1023 h 1023"/>
                </a:gdLst>
                <a:ahLst/>
                <a:cxnLst>
                  <a:cxn ang="T4">
                    <a:pos x="T0" y="T1"/>
                  </a:cxn>
                  <a:cxn ang="T5">
                    <a:pos x="T2" y="T3"/>
                  </a:cxn>
                </a:cxnLst>
                <a:rect l="T6" t="T7" r="T8" b="T9"/>
                <a:pathLst>
                  <a:path w="3000" h="1023">
                    <a:moveTo>
                      <a:pt x="0" y="0"/>
                    </a:moveTo>
                    <a:lnTo>
                      <a:pt x="3000" y="1023"/>
                    </a:lnTo>
                  </a:path>
                </a:pathLst>
              </a:custGeom>
              <a:noFill/>
              <a:ln w="19050">
                <a:solidFill>
                  <a:srgbClr val="FFFF00"/>
                </a:solidFill>
                <a:round/>
                <a:headEnd/>
                <a:tailEnd/>
              </a:ln>
            </p:spPr>
            <p:txBody>
              <a:bodyPr lIns="96981" tIns="48491" rIns="96981" bIns="48491"/>
              <a:lstStyle/>
              <a:p>
                <a:endParaRPr lang="en-US"/>
              </a:p>
            </p:txBody>
          </p:sp>
          <p:sp>
            <p:nvSpPr>
              <p:cNvPr id="90" name="Freeform 32"/>
              <p:cNvSpPr>
                <a:spLocks/>
              </p:cNvSpPr>
              <p:nvPr/>
            </p:nvSpPr>
            <p:spPr bwMode="auto">
              <a:xfrm rot="21338614">
                <a:off x="2875014" y="3983537"/>
                <a:ext cx="3714120" cy="1001445"/>
              </a:xfrm>
              <a:custGeom>
                <a:avLst/>
                <a:gdLst>
                  <a:gd name="T0" fmla="*/ 0 w 3000"/>
                  <a:gd name="T1" fmla="*/ 0 h 1023"/>
                  <a:gd name="T2" fmla="*/ 2147483647 w 3000"/>
                  <a:gd name="T3" fmla="*/ 2147483647 h 1023"/>
                  <a:gd name="T4" fmla="*/ 0 60000 65536"/>
                  <a:gd name="T5" fmla="*/ 0 60000 65536"/>
                  <a:gd name="T6" fmla="*/ 0 w 3000"/>
                  <a:gd name="T7" fmla="*/ 0 h 1023"/>
                  <a:gd name="T8" fmla="*/ 3000 w 3000"/>
                  <a:gd name="T9" fmla="*/ 1023 h 1023"/>
                </a:gdLst>
                <a:ahLst/>
                <a:cxnLst>
                  <a:cxn ang="T4">
                    <a:pos x="T0" y="T1"/>
                  </a:cxn>
                  <a:cxn ang="T5">
                    <a:pos x="T2" y="T3"/>
                  </a:cxn>
                </a:cxnLst>
                <a:rect l="T6" t="T7" r="T8" b="T9"/>
                <a:pathLst>
                  <a:path w="3000" h="1023">
                    <a:moveTo>
                      <a:pt x="0" y="0"/>
                    </a:moveTo>
                    <a:lnTo>
                      <a:pt x="3000" y="1023"/>
                    </a:lnTo>
                  </a:path>
                </a:pathLst>
              </a:custGeom>
              <a:noFill/>
              <a:ln w="19050">
                <a:solidFill>
                  <a:srgbClr val="FFFF00"/>
                </a:solidFill>
                <a:round/>
                <a:headEnd/>
                <a:tailEnd/>
              </a:ln>
            </p:spPr>
            <p:txBody>
              <a:bodyPr lIns="96981" tIns="48491" rIns="96981" bIns="48491"/>
              <a:lstStyle/>
              <a:p>
                <a:endParaRPr lang="en-US"/>
              </a:p>
            </p:txBody>
          </p:sp>
          <p:grpSp>
            <p:nvGrpSpPr>
              <p:cNvPr id="91" name="Group 90"/>
              <p:cNvGrpSpPr/>
              <p:nvPr/>
            </p:nvGrpSpPr>
            <p:grpSpPr>
              <a:xfrm>
                <a:off x="2668763" y="1355740"/>
                <a:ext cx="3853855" cy="3843225"/>
                <a:chOff x="2618532" y="581094"/>
                <a:chExt cx="3853855" cy="3843225"/>
              </a:xfrm>
            </p:grpSpPr>
            <p:sp>
              <p:nvSpPr>
                <p:cNvPr id="92" name="Oval 91"/>
                <p:cNvSpPr/>
                <p:nvPr/>
              </p:nvSpPr>
              <p:spPr bwMode="auto">
                <a:xfrm rot="21338614">
                  <a:off x="2618532" y="581094"/>
                  <a:ext cx="3825213" cy="3827934"/>
                </a:xfrm>
                <a:prstGeom prst="ellipse">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93" name="Oval 92"/>
                <p:cNvSpPr/>
                <p:nvPr/>
              </p:nvSpPr>
              <p:spPr bwMode="auto">
                <a:xfrm rot="21338614">
                  <a:off x="2647174" y="596385"/>
                  <a:ext cx="3825213" cy="3827934"/>
                </a:xfrm>
                <a:prstGeom prst="ellipse">
                  <a:avLst/>
                </a:prstGeom>
                <a:noFill/>
                <a:ln w="28575">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grpSp>
        </p:grpSp>
      </p:grpSp>
      <p:grpSp>
        <p:nvGrpSpPr>
          <p:cNvPr id="6" name="Group 5"/>
          <p:cNvGrpSpPr/>
          <p:nvPr/>
        </p:nvGrpSpPr>
        <p:grpSpPr>
          <a:xfrm>
            <a:off x="3429000" y="1524000"/>
            <a:ext cx="5597715" cy="4802881"/>
            <a:chOff x="3429000" y="1524000"/>
            <a:chExt cx="5597715" cy="4802881"/>
          </a:xfrm>
        </p:grpSpPr>
        <p:grpSp>
          <p:nvGrpSpPr>
            <p:cNvPr id="4" name="Group 3"/>
            <p:cNvGrpSpPr/>
            <p:nvPr/>
          </p:nvGrpSpPr>
          <p:grpSpPr>
            <a:xfrm>
              <a:off x="5943600" y="1524000"/>
              <a:ext cx="3083115" cy="4414594"/>
              <a:chOff x="9296399" y="1752600"/>
              <a:chExt cx="3083115" cy="4414594"/>
            </a:xfrm>
          </p:grpSpPr>
          <p:sp>
            <p:nvSpPr>
              <p:cNvPr id="2" name="Rectangle 1"/>
              <p:cNvSpPr/>
              <p:nvPr/>
            </p:nvSpPr>
            <p:spPr>
              <a:xfrm>
                <a:off x="9296399" y="1756268"/>
                <a:ext cx="3070479" cy="4410926"/>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659" name="Text Box 22"/>
              <p:cNvSpPr txBox="1">
                <a:spLocks noChangeArrowheads="1"/>
              </p:cNvSpPr>
              <p:nvPr/>
            </p:nvSpPr>
            <p:spPr bwMode="auto">
              <a:xfrm>
                <a:off x="9298508" y="1752600"/>
                <a:ext cx="1502335" cy="461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itchFamily="18" charset="0"/>
                    <a:ea typeface="ＭＳ Ｐゴシック" pitchFamily="34" charset="-128"/>
                  </a:defRPr>
                </a:lvl1pPr>
                <a:lvl2pPr marL="742950" indent="-285750">
                  <a:defRPr sz="2400">
                    <a:solidFill>
                      <a:schemeClr val="tx1"/>
                    </a:solidFill>
                    <a:latin typeface="Times New Roman" pitchFamily="18" charset="0"/>
                    <a:ea typeface="ＭＳ Ｐゴシック" pitchFamily="34" charset="-128"/>
                  </a:defRPr>
                </a:lvl2pPr>
                <a:lvl3pPr marL="1143000" indent="-228600">
                  <a:defRPr sz="2400">
                    <a:solidFill>
                      <a:schemeClr val="tx1"/>
                    </a:solidFill>
                    <a:latin typeface="Times New Roman" pitchFamily="18" charset="0"/>
                    <a:ea typeface="ＭＳ Ｐゴシック" pitchFamily="34" charset="-128"/>
                  </a:defRPr>
                </a:lvl3pPr>
                <a:lvl4pPr marL="1600200" indent="-228600">
                  <a:defRPr sz="2400">
                    <a:solidFill>
                      <a:schemeClr val="tx1"/>
                    </a:solidFill>
                    <a:latin typeface="Times New Roman" pitchFamily="18" charset="0"/>
                    <a:ea typeface="ＭＳ Ｐゴシック" pitchFamily="34" charset="-128"/>
                  </a:defRPr>
                </a:lvl4pPr>
                <a:lvl5pPr marL="2057400" indent="-228600">
                  <a:defRPr sz="2400">
                    <a:solidFill>
                      <a:schemeClr val="tx1"/>
                    </a:solidFill>
                    <a:latin typeface="Times New Roman" pitchFamily="18"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Times New Roman" pitchFamily="18"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Times New Roman" pitchFamily="18"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Times New Roman" pitchFamily="18"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Times New Roman" pitchFamily="18" charset="0"/>
                    <a:ea typeface="ＭＳ Ｐゴシック" pitchFamily="34" charset="-128"/>
                  </a:defRPr>
                </a:lvl9pPr>
              </a:lstStyle>
              <a:p>
                <a:r>
                  <a:rPr lang="en-US" b="1" dirty="0">
                    <a:latin typeface="Calibri" pitchFamily="34" charset="0"/>
                  </a:rPr>
                  <a:t>O</a:t>
                </a:r>
                <a:r>
                  <a:rPr lang="en-US" b="1" baseline="-25000" dirty="0">
                    <a:latin typeface="Calibri" pitchFamily="34" charset="0"/>
                  </a:rPr>
                  <a:t>2</a:t>
                </a:r>
                <a:r>
                  <a:rPr lang="en-US" b="1" dirty="0">
                    <a:latin typeface="Calibri" pitchFamily="34" charset="0"/>
                  </a:rPr>
                  <a:t> A-Band</a:t>
                </a:r>
              </a:p>
            </p:txBody>
          </p:sp>
          <p:pic>
            <p:nvPicPr>
              <p:cNvPr id="25656" name="Picture 19" descr="A-Band Dark Subtract (jpeg)"/>
              <p:cNvPicPr>
                <a:picLocks noChangeAspect="1" noChangeArrowheads="1"/>
              </p:cNvPicPr>
              <p:nvPr/>
            </p:nvPicPr>
            <p:blipFill>
              <a:blip r:embed="rId7" cstate="print">
                <a:clrChange>
                  <a:clrFrom>
                    <a:srgbClr val="FFFFFF"/>
                  </a:clrFrom>
                  <a:clrTo>
                    <a:srgbClr val="FFFFFF">
                      <a:alpha val="0"/>
                    </a:srgbClr>
                  </a:clrTo>
                </a:clrChange>
                <a:duotone>
                  <a:prstClr val="black"/>
                  <a:srgbClr val="00B0F0">
                    <a:tint val="45000"/>
                    <a:satMod val="400000"/>
                  </a:srgbClr>
                </a:duotone>
                <a:extLst>
                  <a:ext uri="{28A0092B-C50C-407E-A947-70E740481C1C}">
                    <a14:useLocalDpi xmlns:a14="http://schemas.microsoft.com/office/drawing/2010/main" val="0"/>
                  </a:ext>
                </a:extLst>
              </a:blip>
              <a:srcRect/>
              <a:stretch>
                <a:fillRect/>
              </a:stretch>
            </p:blipFill>
            <p:spPr bwMode="auto">
              <a:xfrm>
                <a:off x="9296400" y="2215476"/>
                <a:ext cx="3070479" cy="6971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657" name="Picture 20" descr="Weak CO2 Dark Subtract (jpeg)"/>
              <p:cNvPicPr>
                <a:picLocks noChangeAspect="1" noChangeArrowheads="1"/>
              </p:cNvPicPr>
              <p:nvPr/>
            </p:nvPicPr>
            <p:blipFill>
              <a:blip r:embed="rId8" cstate="print">
                <a:clrChange>
                  <a:clrFrom>
                    <a:srgbClr val="FFFFFF"/>
                  </a:clrFrom>
                  <a:clrTo>
                    <a:srgbClr val="FFFFFF">
                      <a:alpha val="0"/>
                    </a:srgbClr>
                  </a:clrTo>
                </a:clrChange>
                <a:duotone>
                  <a:prstClr val="black"/>
                  <a:srgbClr val="00B050">
                    <a:tint val="45000"/>
                    <a:satMod val="400000"/>
                  </a:srgbClr>
                </a:duotone>
                <a:extLst>
                  <a:ext uri="{28A0092B-C50C-407E-A947-70E740481C1C}">
                    <a14:useLocalDpi xmlns:a14="http://schemas.microsoft.com/office/drawing/2010/main" val="0"/>
                  </a:ext>
                </a:extLst>
              </a:blip>
              <a:srcRect/>
              <a:stretch>
                <a:fillRect/>
              </a:stretch>
            </p:blipFill>
            <p:spPr bwMode="auto">
              <a:xfrm>
                <a:off x="9313247" y="3702377"/>
                <a:ext cx="3055738" cy="7016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658" name="Picture 21" descr="Strong CO2 Delta (jepg)"/>
              <p:cNvPicPr>
                <a:picLocks noChangeAspect="1" noChangeArrowheads="1"/>
              </p:cNvPicPr>
              <p:nvPr/>
            </p:nvPicPr>
            <p:blipFill>
              <a:blip r:embed="rId9" cstate="print">
                <a:clrChange>
                  <a:clrFrom>
                    <a:srgbClr val="FFFFFF"/>
                  </a:clrFrom>
                  <a:clrTo>
                    <a:srgbClr val="FFFFFF">
                      <a:alpha val="0"/>
                    </a:srgbClr>
                  </a:clrTo>
                </a:clrChange>
                <a:duotone>
                  <a:prstClr val="black"/>
                  <a:srgbClr val="FF0000">
                    <a:tint val="45000"/>
                    <a:satMod val="400000"/>
                  </a:srgbClr>
                </a:duotone>
                <a:extLst>
                  <a:ext uri="{28A0092B-C50C-407E-A947-70E740481C1C}">
                    <a14:useLocalDpi xmlns:a14="http://schemas.microsoft.com/office/drawing/2010/main" val="0"/>
                  </a:ext>
                </a:extLst>
              </a:blip>
              <a:srcRect/>
              <a:stretch>
                <a:fillRect/>
              </a:stretch>
            </p:blipFill>
            <p:spPr bwMode="auto">
              <a:xfrm>
                <a:off x="9296400" y="5163513"/>
                <a:ext cx="3083114" cy="703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660" name="Text Box 23"/>
              <p:cNvSpPr txBox="1">
                <a:spLocks noChangeArrowheads="1"/>
              </p:cNvSpPr>
              <p:nvPr/>
            </p:nvSpPr>
            <p:spPr bwMode="auto">
              <a:xfrm>
                <a:off x="9298506" y="3200400"/>
                <a:ext cx="2428229" cy="461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itchFamily="18" charset="0"/>
                    <a:ea typeface="ＭＳ Ｐゴシック" pitchFamily="34" charset="-128"/>
                  </a:defRPr>
                </a:lvl1pPr>
                <a:lvl2pPr marL="742950" indent="-285750">
                  <a:defRPr sz="2400">
                    <a:solidFill>
                      <a:schemeClr val="tx1"/>
                    </a:solidFill>
                    <a:latin typeface="Times New Roman" pitchFamily="18" charset="0"/>
                    <a:ea typeface="ＭＳ Ｐゴシック" pitchFamily="34" charset="-128"/>
                  </a:defRPr>
                </a:lvl2pPr>
                <a:lvl3pPr marL="1143000" indent="-228600">
                  <a:defRPr sz="2400">
                    <a:solidFill>
                      <a:schemeClr val="tx1"/>
                    </a:solidFill>
                    <a:latin typeface="Times New Roman" pitchFamily="18" charset="0"/>
                    <a:ea typeface="ＭＳ Ｐゴシック" pitchFamily="34" charset="-128"/>
                  </a:defRPr>
                </a:lvl3pPr>
                <a:lvl4pPr marL="1600200" indent="-228600">
                  <a:defRPr sz="2400">
                    <a:solidFill>
                      <a:schemeClr val="tx1"/>
                    </a:solidFill>
                    <a:latin typeface="Times New Roman" pitchFamily="18" charset="0"/>
                    <a:ea typeface="ＭＳ Ｐゴシック" pitchFamily="34" charset="-128"/>
                  </a:defRPr>
                </a:lvl4pPr>
                <a:lvl5pPr marL="2057400" indent="-228600">
                  <a:defRPr sz="2400">
                    <a:solidFill>
                      <a:schemeClr val="tx1"/>
                    </a:solidFill>
                    <a:latin typeface="Times New Roman" pitchFamily="18"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Times New Roman" pitchFamily="18"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Times New Roman" pitchFamily="18"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Times New Roman" pitchFamily="18"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Times New Roman" pitchFamily="18" charset="0"/>
                    <a:ea typeface="ＭＳ Ｐゴシック" pitchFamily="34" charset="-128"/>
                  </a:defRPr>
                </a:lvl9pPr>
              </a:lstStyle>
              <a:p>
                <a:r>
                  <a:rPr lang="en-US" b="1">
                    <a:latin typeface="Calibri" pitchFamily="34" charset="0"/>
                  </a:rPr>
                  <a:t>CO</a:t>
                </a:r>
                <a:r>
                  <a:rPr lang="en-US" b="1" baseline="-25000">
                    <a:latin typeface="Calibri" pitchFamily="34" charset="0"/>
                  </a:rPr>
                  <a:t>2</a:t>
                </a:r>
                <a:r>
                  <a:rPr lang="en-US" b="1">
                    <a:latin typeface="Calibri" pitchFamily="34" charset="0"/>
                  </a:rPr>
                  <a:t> 1.61</a:t>
                </a:r>
                <a:r>
                  <a:rPr lang="en-US" b="1">
                    <a:latin typeface="Symbol Proportional BT" charset="2"/>
                    <a:sym typeface="Symbol" pitchFamily="18" charset="2"/>
                  </a:rPr>
                  <a:t></a:t>
                </a:r>
                <a:r>
                  <a:rPr lang="en-US" b="1">
                    <a:latin typeface="Calibri" pitchFamily="34" charset="0"/>
                    <a:sym typeface="Symbol" pitchFamily="18" charset="2"/>
                  </a:rPr>
                  <a:t>m Band</a:t>
                </a:r>
              </a:p>
            </p:txBody>
          </p:sp>
          <p:sp>
            <p:nvSpPr>
              <p:cNvPr id="25661" name="Text Box 24"/>
              <p:cNvSpPr txBox="1">
                <a:spLocks noChangeArrowheads="1"/>
              </p:cNvSpPr>
              <p:nvPr/>
            </p:nvSpPr>
            <p:spPr bwMode="auto">
              <a:xfrm>
                <a:off x="9296400" y="4707347"/>
                <a:ext cx="2497158" cy="461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itchFamily="18" charset="0"/>
                    <a:ea typeface="ＭＳ Ｐゴシック" pitchFamily="34" charset="-128"/>
                  </a:defRPr>
                </a:lvl1pPr>
                <a:lvl2pPr marL="742950" indent="-285750">
                  <a:defRPr sz="2400">
                    <a:solidFill>
                      <a:schemeClr val="tx1"/>
                    </a:solidFill>
                    <a:latin typeface="Times New Roman" pitchFamily="18" charset="0"/>
                    <a:ea typeface="ＭＳ Ｐゴシック" pitchFamily="34" charset="-128"/>
                  </a:defRPr>
                </a:lvl2pPr>
                <a:lvl3pPr marL="1143000" indent="-228600">
                  <a:defRPr sz="2400">
                    <a:solidFill>
                      <a:schemeClr val="tx1"/>
                    </a:solidFill>
                    <a:latin typeface="Times New Roman" pitchFamily="18" charset="0"/>
                    <a:ea typeface="ＭＳ Ｐゴシック" pitchFamily="34" charset="-128"/>
                  </a:defRPr>
                </a:lvl3pPr>
                <a:lvl4pPr marL="1600200" indent="-228600">
                  <a:defRPr sz="2400">
                    <a:solidFill>
                      <a:schemeClr val="tx1"/>
                    </a:solidFill>
                    <a:latin typeface="Times New Roman" pitchFamily="18" charset="0"/>
                    <a:ea typeface="ＭＳ Ｐゴシック" pitchFamily="34" charset="-128"/>
                  </a:defRPr>
                </a:lvl4pPr>
                <a:lvl5pPr marL="2057400" indent="-228600">
                  <a:defRPr sz="2400">
                    <a:solidFill>
                      <a:schemeClr val="tx1"/>
                    </a:solidFill>
                    <a:latin typeface="Times New Roman" pitchFamily="18"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Times New Roman" pitchFamily="18"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Times New Roman" pitchFamily="18"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Times New Roman" pitchFamily="18"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Times New Roman" pitchFamily="18" charset="0"/>
                    <a:ea typeface="ＭＳ Ｐゴシック" pitchFamily="34" charset="-128"/>
                  </a:defRPr>
                </a:lvl9pPr>
              </a:lstStyle>
              <a:p>
                <a:r>
                  <a:rPr lang="en-US" b="1" dirty="0">
                    <a:latin typeface="Calibri" pitchFamily="34" charset="0"/>
                  </a:rPr>
                  <a:t>CO</a:t>
                </a:r>
                <a:r>
                  <a:rPr lang="en-US" b="1" baseline="-25000" dirty="0">
                    <a:latin typeface="Calibri" pitchFamily="34" charset="0"/>
                  </a:rPr>
                  <a:t>2</a:t>
                </a:r>
                <a:r>
                  <a:rPr lang="en-US" b="1" dirty="0">
                    <a:latin typeface="Calibri" pitchFamily="34" charset="0"/>
                  </a:rPr>
                  <a:t> 2.06 </a:t>
                </a:r>
                <a:r>
                  <a:rPr lang="en-US" b="1" dirty="0">
                    <a:latin typeface="Symbol Proportional BT" charset="2"/>
                    <a:sym typeface="Symbol" pitchFamily="18" charset="2"/>
                  </a:rPr>
                  <a:t></a:t>
                </a:r>
                <a:r>
                  <a:rPr lang="en-US" b="1" dirty="0">
                    <a:latin typeface="Calibri" pitchFamily="34" charset="0"/>
                    <a:sym typeface="Symbol" pitchFamily="18" charset="2"/>
                  </a:rPr>
                  <a:t>m Band</a:t>
                </a:r>
              </a:p>
            </p:txBody>
          </p:sp>
        </p:grpSp>
        <p:pic>
          <p:nvPicPr>
            <p:cNvPr id="5" name="Picture 2" descr="C:\Users\dcrisp\Documents\dcrisp\OCO\Images-OCO\Observatory_Illustrations\OCO-2_Over_Mt._San_Antonio.png"/>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3429000" y="3184898"/>
              <a:ext cx="1868455" cy="3141983"/>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17641526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2">
                                            <p:txEl>
                                              <p:pRg st="0" end="0"/>
                                            </p:txEl>
                                          </p:spTgt>
                                        </p:tgtEl>
                                        <p:attrNameLst>
                                          <p:attrName>style.visibility</p:attrName>
                                        </p:attrNameLst>
                                      </p:cBhvr>
                                      <p:to>
                                        <p:strVal val="visible"/>
                                      </p:to>
                                    </p:set>
                                    <p:animEffect transition="in" filter="fade">
                                      <p:cBhvr>
                                        <p:cTn id="7" dur="500"/>
                                        <p:tgtEl>
                                          <p:spTgt spid="5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2">
                                            <p:txEl>
                                              <p:pRg st="1" end="1"/>
                                            </p:txEl>
                                          </p:spTgt>
                                        </p:tgtEl>
                                        <p:attrNameLst>
                                          <p:attrName>style.visibility</p:attrName>
                                        </p:attrNameLst>
                                      </p:cBhvr>
                                      <p:to>
                                        <p:strVal val="visible"/>
                                      </p:to>
                                    </p:set>
                                    <p:animEffect transition="in" filter="fade">
                                      <p:cBhvr>
                                        <p:cTn id="12" dur="500"/>
                                        <p:tgtEl>
                                          <p:spTgt spid="52">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52">
                                            <p:txEl>
                                              <p:pRg st="2" end="2"/>
                                            </p:txEl>
                                          </p:spTgt>
                                        </p:tgtEl>
                                        <p:attrNameLst>
                                          <p:attrName>style.visibility</p:attrName>
                                        </p:attrNameLst>
                                      </p:cBhvr>
                                      <p:to>
                                        <p:strVal val="visible"/>
                                      </p:to>
                                    </p:set>
                                    <p:animEffect transition="in" filter="fade">
                                      <p:cBhvr>
                                        <p:cTn id="17" dur="500"/>
                                        <p:tgtEl>
                                          <p:spTgt spid="52">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52">
                                            <p:txEl>
                                              <p:pRg st="3" end="3"/>
                                            </p:txEl>
                                          </p:spTgt>
                                        </p:tgtEl>
                                        <p:attrNameLst>
                                          <p:attrName>style.visibility</p:attrName>
                                        </p:attrNameLst>
                                      </p:cBhvr>
                                      <p:to>
                                        <p:strVal val="visible"/>
                                      </p:to>
                                    </p:set>
                                    <p:animEffect transition="in" filter="fade">
                                      <p:cBhvr>
                                        <p:cTn id="22" dur="500"/>
                                        <p:tgtEl>
                                          <p:spTgt spid="52">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fade">
                                      <p:cBhvr>
                                        <p:cTn id="27" dur="500"/>
                                        <p:tgtEl>
                                          <p:spTgt spid="6"/>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3"/>
                                        </p:tgtEl>
                                        <p:attrNameLst>
                                          <p:attrName>style.visibility</p:attrName>
                                        </p:attrNameLst>
                                      </p:cBhvr>
                                      <p:to>
                                        <p:strVal val="visible"/>
                                      </p:to>
                                    </p:set>
                                    <p:animEffect transition="in" filter="fade">
                                      <p:cBhvr>
                                        <p:cTn id="3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33" restart="whenNotActive" fill="hold" evtFilter="cancelBubble" nodeType="interactiveSeq">
                <p:stCondLst>
                  <p:cond evt="onClick" delay="0">
                    <p:tgtEl>
                      <p:spTgt spid="53"/>
                    </p:tgtEl>
                  </p:cond>
                </p:stCondLst>
                <p:endSync evt="end" delay="0">
                  <p:rtn val="all"/>
                </p:endSync>
                <p:childTnLst>
                  <p:par>
                    <p:cTn id="34" fill="hold">
                      <p:stCondLst>
                        <p:cond delay="0"/>
                      </p:stCondLst>
                      <p:childTnLst>
                        <p:par>
                          <p:cTn id="35" fill="hold">
                            <p:stCondLst>
                              <p:cond delay="0"/>
                            </p:stCondLst>
                            <p:childTnLst>
                              <p:par>
                                <p:cTn id="36" presetID="2" presetClass="mediacall" presetSubtype="0" fill="hold" nodeType="clickEffect">
                                  <p:stCondLst>
                                    <p:cond delay="0"/>
                                  </p:stCondLst>
                                  <p:childTnLst>
                                    <p:cmd type="call" cmd="togglePause">
                                      <p:cBhvr>
                                        <p:cTn id="37" dur="1" fill="hold"/>
                                        <p:tgtEl>
                                          <p:spTgt spid="53"/>
                                        </p:tgtEl>
                                      </p:cBhvr>
                                    </p:cmd>
                                  </p:childTnLst>
                                </p:cTn>
                              </p:par>
                            </p:childTnLst>
                          </p:cTn>
                        </p:par>
                      </p:childTnLst>
                    </p:cTn>
                  </p:par>
                </p:childTnLst>
              </p:cTn>
              <p:nextCondLst>
                <p:cond evt="onClick" delay="0">
                  <p:tgtEl>
                    <p:spTgt spid="53"/>
                  </p:tgtEl>
                </p:cond>
              </p:nextCondLst>
            </p:seq>
            <p:video>
              <p:cMediaNode vol="80000">
                <p:cTn id="38" fill="hold" display="0">
                  <p:stCondLst>
                    <p:cond delay="indefinite"/>
                  </p:stCondLst>
                </p:cTn>
                <p:tgtEl>
                  <p:spTgt spid="53"/>
                </p:tgtEl>
              </p:cMediaNode>
            </p:video>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42727" y="42544"/>
            <a:ext cx="6077273" cy="830989"/>
          </a:xfrm>
        </p:spPr>
        <p:txBody>
          <a:bodyPr/>
          <a:lstStyle/>
          <a:p>
            <a:r>
              <a:rPr lang="en-US" sz="2400" dirty="0" smtClean="0">
                <a:solidFill>
                  <a:srgbClr val="FFFF00"/>
                </a:solidFill>
              </a:rPr>
              <a:t>Verifying </a:t>
            </a:r>
            <a:r>
              <a:rPr lang="en-US" sz="2400" dirty="0">
                <a:solidFill>
                  <a:srgbClr val="FFFF00"/>
                </a:solidFill>
              </a:rPr>
              <a:t>End-to-End Instrument </a:t>
            </a:r>
            <a:r>
              <a:rPr lang="en-US" sz="2400" dirty="0" smtClean="0">
                <a:solidFill>
                  <a:srgbClr val="FFFF00"/>
                </a:solidFill>
              </a:rPr>
              <a:t>Performance during Pre-Flight testing</a:t>
            </a:r>
            <a:endParaRPr lang="en-US" sz="2400" dirty="0">
              <a:solidFill>
                <a:srgbClr val="FFFF00"/>
              </a:solidFill>
            </a:endParaRPr>
          </a:p>
        </p:txBody>
      </p:sp>
      <p:sp>
        <p:nvSpPr>
          <p:cNvPr id="8" name="Rectangle 6"/>
          <p:cNvSpPr>
            <a:spLocks noGrp="1" noChangeArrowheads="1"/>
          </p:cNvSpPr>
          <p:nvPr>
            <p:ph type="body" idx="4294967295"/>
          </p:nvPr>
        </p:nvSpPr>
        <p:spPr>
          <a:xfrm>
            <a:off x="0" y="979714"/>
            <a:ext cx="9144000" cy="762000"/>
          </a:xfrm>
          <a:prstGeom prst="rect">
            <a:avLst/>
          </a:prstGeom>
        </p:spPr>
        <p:txBody>
          <a:bodyPr>
            <a:noAutofit/>
          </a:bodyPr>
          <a:lstStyle/>
          <a:p>
            <a:pPr eaLnBrk="1" hangingPunct="1">
              <a:buFontTx/>
              <a:buNone/>
            </a:pPr>
            <a:r>
              <a:rPr lang="en-US" dirty="0">
                <a:solidFill>
                  <a:srgbClr val="FFFF00"/>
                </a:solidFill>
              </a:rPr>
              <a:t>	Observations of the sun with the flight instrument taken during TVAC tests provide an end-to-end verification of the instrument performance.</a:t>
            </a:r>
          </a:p>
        </p:txBody>
      </p:sp>
      <p:grpSp>
        <p:nvGrpSpPr>
          <p:cNvPr id="23" name="Group 22"/>
          <p:cNvGrpSpPr/>
          <p:nvPr/>
        </p:nvGrpSpPr>
        <p:grpSpPr>
          <a:xfrm>
            <a:off x="6437665" y="1627414"/>
            <a:ext cx="2630135" cy="4762494"/>
            <a:chOff x="6437665" y="1627414"/>
            <a:chExt cx="2630135" cy="4762494"/>
          </a:xfrm>
        </p:grpSpPr>
        <p:pic>
          <p:nvPicPr>
            <p:cNvPr id="1027"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437665" y="1970519"/>
              <a:ext cx="2630135" cy="20571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8" name="Picture 4"/>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477000" y="4016492"/>
              <a:ext cx="2590800" cy="20795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Text Box 11"/>
            <p:cNvSpPr txBox="1">
              <a:spLocks noChangeArrowheads="1"/>
            </p:cNvSpPr>
            <p:nvPr/>
          </p:nvSpPr>
          <p:spPr bwMode="auto">
            <a:xfrm>
              <a:off x="7045607" y="1627414"/>
              <a:ext cx="1260193" cy="369320"/>
            </a:xfrm>
            <a:prstGeom prst="rect">
              <a:avLst/>
            </a:prstGeom>
            <a:noFill/>
            <a:ln w="9525">
              <a:noFill/>
              <a:miter lim="800000"/>
              <a:headEnd/>
              <a:tailEnd/>
            </a:ln>
          </p:spPr>
          <p:txBody>
            <a:bodyPr wrap="none" lIns="91428" tIns="45714" rIns="91428" bIns="45714">
              <a:spAutoFit/>
            </a:bodyPr>
            <a:lstStyle/>
            <a:p>
              <a:r>
                <a:rPr lang="en-US" b="1" dirty="0"/>
                <a:t>1.6 </a:t>
              </a:r>
              <a:r>
                <a:rPr lang="en-US" b="1" dirty="0">
                  <a:sym typeface="Symbol" pitchFamily="18" charset="2"/>
                </a:rPr>
                <a:t></a:t>
              </a:r>
              <a:r>
                <a:rPr lang="en-US" b="1" dirty="0"/>
                <a:t>m </a:t>
              </a:r>
              <a:r>
                <a:rPr lang="en-US" b="1" dirty="0" smtClean="0"/>
                <a:t>CO</a:t>
              </a:r>
              <a:r>
                <a:rPr lang="en-US" b="1" baseline="-25000" dirty="0" smtClean="0"/>
                <a:t>2</a:t>
              </a:r>
              <a:endParaRPr lang="en-US" b="1" baseline="-25000" dirty="0"/>
            </a:p>
          </p:txBody>
        </p:sp>
        <p:sp>
          <p:nvSpPr>
            <p:cNvPr id="19" name="TextBox 18"/>
            <p:cNvSpPr txBox="1"/>
            <p:nvPr/>
          </p:nvSpPr>
          <p:spPr>
            <a:xfrm>
              <a:off x="7164268" y="6051360"/>
              <a:ext cx="1380366" cy="338548"/>
            </a:xfrm>
            <a:prstGeom prst="rect">
              <a:avLst/>
            </a:prstGeom>
            <a:noFill/>
          </p:spPr>
          <p:txBody>
            <a:bodyPr wrap="none" lIns="91434" tIns="45717" rIns="91434" bIns="45717" rtlCol="0">
              <a:spAutoFit/>
            </a:bodyPr>
            <a:lstStyle/>
            <a:p>
              <a:r>
                <a:rPr lang="en-US" sz="1600" dirty="0" smtClean="0">
                  <a:solidFill>
                    <a:srgbClr val="FFFF00"/>
                  </a:solidFill>
                </a:rPr>
                <a:t>21 April 2012</a:t>
              </a:r>
              <a:endParaRPr lang="en-US" sz="1600" dirty="0">
                <a:solidFill>
                  <a:srgbClr val="FFFF00"/>
                </a:solidFill>
              </a:endParaRPr>
            </a:p>
          </p:txBody>
        </p:sp>
        <p:sp>
          <p:nvSpPr>
            <p:cNvPr id="20" name="Text Box 9"/>
            <p:cNvSpPr txBox="1">
              <a:spLocks noChangeArrowheads="1"/>
            </p:cNvSpPr>
            <p:nvPr/>
          </p:nvSpPr>
          <p:spPr bwMode="auto">
            <a:xfrm>
              <a:off x="6705600" y="3178628"/>
              <a:ext cx="765313" cy="584763"/>
            </a:xfrm>
            <a:prstGeom prst="rect">
              <a:avLst/>
            </a:prstGeom>
            <a:noFill/>
            <a:ln w="9525">
              <a:noFill/>
              <a:miter lim="800000"/>
              <a:headEnd/>
              <a:tailEnd/>
            </a:ln>
          </p:spPr>
          <p:txBody>
            <a:bodyPr wrap="none" lIns="91428" tIns="45714" rIns="91428" bIns="45714">
              <a:spAutoFit/>
            </a:bodyPr>
            <a:lstStyle/>
            <a:p>
              <a:r>
                <a:rPr lang="en-US" sz="1600" dirty="0"/>
                <a:t>TCCON</a:t>
              </a:r>
            </a:p>
            <a:p>
              <a:r>
                <a:rPr lang="en-US" sz="1600" dirty="0"/>
                <a:t>FTS</a:t>
              </a:r>
            </a:p>
          </p:txBody>
        </p:sp>
        <p:sp>
          <p:nvSpPr>
            <p:cNvPr id="21" name="Text Box 10"/>
            <p:cNvSpPr txBox="1">
              <a:spLocks noChangeArrowheads="1"/>
            </p:cNvSpPr>
            <p:nvPr/>
          </p:nvSpPr>
          <p:spPr bwMode="auto">
            <a:xfrm>
              <a:off x="6898491" y="5399314"/>
              <a:ext cx="731073" cy="338542"/>
            </a:xfrm>
            <a:prstGeom prst="rect">
              <a:avLst/>
            </a:prstGeom>
            <a:noFill/>
            <a:ln w="9525">
              <a:noFill/>
              <a:miter lim="800000"/>
              <a:headEnd/>
              <a:tailEnd/>
            </a:ln>
          </p:spPr>
          <p:txBody>
            <a:bodyPr wrap="none" lIns="91428" tIns="45714" rIns="91428" bIns="45714">
              <a:spAutoFit/>
            </a:bodyPr>
            <a:lstStyle/>
            <a:p>
              <a:r>
                <a:rPr lang="en-US" sz="1600" dirty="0"/>
                <a:t>OCO-2</a:t>
              </a:r>
            </a:p>
          </p:txBody>
        </p:sp>
      </p:grpSp>
      <p:grpSp>
        <p:nvGrpSpPr>
          <p:cNvPr id="16" name="Group 15"/>
          <p:cNvGrpSpPr/>
          <p:nvPr/>
        </p:nvGrpSpPr>
        <p:grpSpPr>
          <a:xfrm>
            <a:off x="552037" y="1676400"/>
            <a:ext cx="5010563" cy="4200501"/>
            <a:chOff x="552037" y="1676400"/>
            <a:chExt cx="5010563" cy="4200501"/>
          </a:xfrm>
        </p:grpSpPr>
        <p:pic>
          <p:nvPicPr>
            <p:cNvPr id="4" name="Picture 5" descr="C:\Users\dcrisp\Documents\dcrisp\OCO\Instrument-OCO\Instrument_I_and_T\TV_Tests_OCO-2\TV2_Inst_OCO-2\OCO-2_TV2-GOSAT\IMG_0155.JPG"/>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a:stretch/>
          </p:blipFill>
          <p:spPr bwMode="auto">
            <a:xfrm>
              <a:off x="753575" y="3572329"/>
              <a:ext cx="2294425" cy="2304572"/>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descr="P2261658"/>
            <p:cNvPicPr>
              <a:picLocks noChangeAspect="1" noChangeArrowheads="1"/>
            </p:cNvPicPr>
            <p:nvPr/>
          </p:nvPicPr>
          <p:blipFill>
            <a:blip r:embed="rId6" cstate="print">
              <a:lum contrast="6000"/>
              <a:extLst>
                <a:ext uri="{28A0092B-C50C-407E-A947-70E740481C1C}">
                  <a14:useLocalDpi xmlns:a14="http://schemas.microsoft.com/office/drawing/2010/main" val="0"/>
                </a:ext>
              </a:extLst>
            </a:blip>
            <a:srcRect/>
            <a:stretch>
              <a:fillRect/>
            </a:stretch>
          </p:blipFill>
          <p:spPr bwMode="auto">
            <a:xfrm>
              <a:off x="1320800" y="1676400"/>
              <a:ext cx="3276600" cy="1879600"/>
            </a:xfrm>
            <a:prstGeom prst="rect">
              <a:avLst/>
            </a:prstGeom>
            <a:noFill/>
            <a:ln w="9525">
              <a:noFill/>
              <a:miter lim="800000"/>
              <a:headEnd/>
              <a:tailEnd/>
            </a:ln>
          </p:spPr>
        </p:pic>
        <p:pic>
          <p:nvPicPr>
            <p:cNvPr id="6" name="Picture 4" descr="C:\Users\dcrisp\Documents\dcrisp\OCO\Instrument-OCO\Instrument_I_and_T\TV_Tests_OCO-2\TV2_Inst_OCO-2\OCO-2_TV2-GOSAT\IMG_0163.JPG"/>
            <p:cNvPicPr>
              <a:picLocks noChangeAspect="1" noChangeArrowheads="1"/>
            </p:cNvPicPr>
            <p:nvPr/>
          </p:nvPicPr>
          <p:blipFill rotWithShape="1">
            <a:blip r:embed="rId7" cstate="print">
              <a:extLst>
                <a:ext uri="{28A0092B-C50C-407E-A947-70E740481C1C}">
                  <a14:useLocalDpi xmlns:a14="http://schemas.microsoft.com/office/drawing/2010/main" val="0"/>
                </a:ext>
              </a:extLst>
            </a:blip>
            <a:srcRect/>
            <a:stretch/>
          </p:blipFill>
          <p:spPr bwMode="auto">
            <a:xfrm>
              <a:off x="552037" y="2386724"/>
              <a:ext cx="1924861" cy="1147184"/>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3" descr="C:\Users\dcrisp\Documents\dcrisp\OCO\Instrument-OCO\Instrument_I_and_T\TV_Tests_OCO-2\TV2_Inst_OCO-2\OCO-2_TV2-GOSAT\IMG_0086.JPG"/>
            <p:cNvPicPr>
              <a:picLocks noChangeAspect="1" noChangeArrowheads="1"/>
            </p:cNvPicPr>
            <p:nvPr/>
          </p:nvPicPr>
          <p:blipFill rotWithShape="1">
            <a:blip r:embed="rId8" cstate="print">
              <a:extLst>
                <a:ext uri="{28A0092B-C50C-407E-A947-70E740481C1C}">
                  <a14:useLocalDpi xmlns:a14="http://schemas.microsoft.com/office/drawing/2010/main" val="0"/>
                </a:ext>
              </a:extLst>
            </a:blip>
            <a:srcRect/>
            <a:stretch/>
          </p:blipFill>
          <p:spPr bwMode="auto">
            <a:xfrm>
              <a:off x="3456344" y="2273526"/>
              <a:ext cx="2106256" cy="1462089"/>
            </a:xfrm>
            <a:prstGeom prst="rect">
              <a:avLst/>
            </a:prstGeom>
            <a:noFill/>
            <a:extLst>
              <a:ext uri="{909E8E84-426E-40DD-AFC4-6F175D3DCCD1}">
                <a14:hiddenFill xmlns:a14="http://schemas.microsoft.com/office/drawing/2010/main">
                  <a:solidFill>
                    <a:srgbClr val="FFFFFF"/>
                  </a:solidFill>
                </a14:hiddenFill>
              </a:ext>
            </a:extLst>
          </p:spPr>
        </p:pic>
        <p:sp>
          <p:nvSpPr>
            <p:cNvPr id="10" name="Line 12"/>
            <p:cNvSpPr>
              <a:spLocks noChangeShapeType="1"/>
            </p:cNvSpPr>
            <p:nvPr/>
          </p:nvSpPr>
          <p:spPr bwMode="auto">
            <a:xfrm>
              <a:off x="2667002" y="2108199"/>
              <a:ext cx="1483913" cy="624113"/>
            </a:xfrm>
            <a:prstGeom prst="line">
              <a:avLst/>
            </a:prstGeom>
            <a:noFill/>
            <a:ln w="28575">
              <a:solidFill>
                <a:srgbClr val="FFFF00"/>
              </a:solidFill>
              <a:round/>
              <a:headEnd/>
              <a:tailEnd/>
            </a:ln>
          </p:spPr>
          <p:txBody>
            <a:bodyPr lIns="91428" tIns="45714" rIns="91428" bIns="45714"/>
            <a:lstStyle/>
            <a:p>
              <a:endParaRPr lang="en-US"/>
            </a:p>
          </p:txBody>
        </p:sp>
        <p:sp>
          <p:nvSpPr>
            <p:cNvPr id="11" name="Freeform 13"/>
            <p:cNvSpPr>
              <a:spLocks/>
            </p:cNvSpPr>
            <p:nvPr/>
          </p:nvSpPr>
          <p:spPr bwMode="auto">
            <a:xfrm>
              <a:off x="1462090" y="2829154"/>
              <a:ext cx="444500" cy="50800"/>
            </a:xfrm>
            <a:custGeom>
              <a:avLst/>
              <a:gdLst>
                <a:gd name="T0" fmla="*/ 2147483647 w 280"/>
                <a:gd name="T1" fmla="*/ 2147483647 h 32"/>
                <a:gd name="T2" fmla="*/ 0 w 280"/>
                <a:gd name="T3" fmla="*/ 0 h 32"/>
                <a:gd name="T4" fmla="*/ 0 60000 65536"/>
                <a:gd name="T5" fmla="*/ 0 60000 65536"/>
                <a:gd name="T6" fmla="*/ 0 w 280"/>
                <a:gd name="T7" fmla="*/ 0 h 32"/>
                <a:gd name="T8" fmla="*/ 280 w 280"/>
                <a:gd name="T9" fmla="*/ 32 h 32"/>
              </a:gdLst>
              <a:ahLst/>
              <a:cxnLst>
                <a:cxn ang="T4">
                  <a:pos x="T0" y="T1"/>
                </a:cxn>
                <a:cxn ang="T5">
                  <a:pos x="T2" y="T3"/>
                </a:cxn>
              </a:cxnLst>
              <a:rect l="T6" t="T7" r="T8" b="T9"/>
              <a:pathLst>
                <a:path w="280" h="32">
                  <a:moveTo>
                    <a:pt x="280" y="32"/>
                  </a:moveTo>
                  <a:lnTo>
                    <a:pt x="0" y="0"/>
                  </a:lnTo>
                </a:path>
              </a:pathLst>
            </a:custGeom>
            <a:noFill/>
            <a:ln w="28575">
              <a:solidFill>
                <a:srgbClr val="FFFF00"/>
              </a:solidFill>
              <a:round/>
              <a:headEnd/>
              <a:tailEnd/>
            </a:ln>
          </p:spPr>
          <p:txBody>
            <a:bodyPr lIns="91428" tIns="45714" rIns="91428" bIns="45714"/>
            <a:lstStyle/>
            <a:p>
              <a:endParaRPr lang="en-US"/>
            </a:p>
          </p:txBody>
        </p:sp>
        <p:sp>
          <p:nvSpPr>
            <p:cNvPr id="12" name="Freeform 14"/>
            <p:cNvSpPr>
              <a:spLocks/>
            </p:cNvSpPr>
            <p:nvPr/>
          </p:nvSpPr>
          <p:spPr bwMode="auto">
            <a:xfrm>
              <a:off x="1476377" y="2108199"/>
              <a:ext cx="1190625" cy="716193"/>
            </a:xfrm>
            <a:custGeom>
              <a:avLst/>
              <a:gdLst>
                <a:gd name="T0" fmla="*/ 2147483647 w 714"/>
                <a:gd name="T1" fmla="*/ 0 h 441"/>
                <a:gd name="T2" fmla="*/ 0 w 714"/>
                <a:gd name="T3" fmla="*/ 2147483647 h 441"/>
                <a:gd name="T4" fmla="*/ 0 60000 65536"/>
                <a:gd name="T5" fmla="*/ 0 60000 65536"/>
                <a:gd name="T6" fmla="*/ 0 w 714"/>
                <a:gd name="T7" fmla="*/ 0 h 441"/>
                <a:gd name="T8" fmla="*/ 714 w 714"/>
                <a:gd name="T9" fmla="*/ 441 h 441"/>
              </a:gdLst>
              <a:ahLst/>
              <a:cxnLst>
                <a:cxn ang="T4">
                  <a:pos x="T0" y="T1"/>
                </a:cxn>
                <a:cxn ang="T5">
                  <a:pos x="T2" y="T3"/>
                </a:cxn>
              </a:cxnLst>
              <a:rect l="T6" t="T7" r="T8" b="T9"/>
              <a:pathLst>
                <a:path w="714" h="441">
                  <a:moveTo>
                    <a:pt x="714" y="0"/>
                  </a:moveTo>
                  <a:lnTo>
                    <a:pt x="0" y="441"/>
                  </a:lnTo>
                </a:path>
              </a:pathLst>
            </a:custGeom>
            <a:noFill/>
            <a:ln w="28575">
              <a:solidFill>
                <a:srgbClr val="FFFF00"/>
              </a:solidFill>
              <a:round/>
              <a:headEnd/>
              <a:tailEnd/>
            </a:ln>
          </p:spPr>
          <p:txBody>
            <a:bodyPr lIns="91428" tIns="45714" rIns="91428" bIns="45714"/>
            <a:lstStyle/>
            <a:p>
              <a:endParaRPr lang="en-US"/>
            </a:p>
          </p:txBody>
        </p:sp>
        <p:sp>
          <p:nvSpPr>
            <p:cNvPr id="13" name="Freeform 16"/>
            <p:cNvSpPr>
              <a:spLocks/>
            </p:cNvSpPr>
            <p:nvPr/>
          </p:nvSpPr>
          <p:spPr bwMode="auto">
            <a:xfrm>
              <a:off x="1892302" y="2857729"/>
              <a:ext cx="3175" cy="1454150"/>
            </a:xfrm>
            <a:custGeom>
              <a:avLst/>
              <a:gdLst>
                <a:gd name="T0" fmla="*/ 2147483647 w 2"/>
                <a:gd name="T1" fmla="*/ 2147483647 h 916"/>
                <a:gd name="T2" fmla="*/ 0 w 2"/>
                <a:gd name="T3" fmla="*/ 0 h 916"/>
                <a:gd name="T4" fmla="*/ 0 60000 65536"/>
                <a:gd name="T5" fmla="*/ 0 60000 65536"/>
                <a:gd name="T6" fmla="*/ 0 w 2"/>
                <a:gd name="T7" fmla="*/ 0 h 916"/>
                <a:gd name="T8" fmla="*/ 2 w 2"/>
                <a:gd name="T9" fmla="*/ 916 h 916"/>
              </a:gdLst>
              <a:ahLst/>
              <a:cxnLst>
                <a:cxn ang="T4">
                  <a:pos x="T0" y="T1"/>
                </a:cxn>
                <a:cxn ang="T5">
                  <a:pos x="T2" y="T3"/>
                </a:cxn>
              </a:cxnLst>
              <a:rect l="T6" t="T7" r="T8" b="T9"/>
              <a:pathLst>
                <a:path w="2" h="916">
                  <a:moveTo>
                    <a:pt x="2" y="916"/>
                  </a:moveTo>
                  <a:lnTo>
                    <a:pt x="0" y="0"/>
                  </a:lnTo>
                </a:path>
              </a:pathLst>
            </a:custGeom>
            <a:noFill/>
            <a:ln w="28575">
              <a:solidFill>
                <a:srgbClr val="FFFF00"/>
              </a:solidFill>
              <a:round/>
              <a:headEnd/>
              <a:tailEnd/>
            </a:ln>
          </p:spPr>
          <p:txBody>
            <a:bodyPr lIns="91428" tIns="45714" rIns="91428" bIns="45714"/>
            <a:lstStyle/>
            <a:p>
              <a:endParaRPr lang="en-US"/>
            </a:p>
          </p:txBody>
        </p:sp>
        <p:sp>
          <p:nvSpPr>
            <p:cNvPr id="14" name="Text Box 25"/>
            <p:cNvSpPr txBox="1">
              <a:spLocks noChangeArrowheads="1"/>
            </p:cNvSpPr>
            <p:nvPr/>
          </p:nvSpPr>
          <p:spPr bwMode="auto">
            <a:xfrm>
              <a:off x="4118103" y="2919186"/>
              <a:ext cx="512104" cy="369320"/>
            </a:xfrm>
            <a:prstGeom prst="rect">
              <a:avLst/>
            </a:prstGeom>
            <a:noFill/>
            <a:ln w="9525">
              <a:noFill/>
              <a:miter lim="800000"/>
              <a:headEnd/>
              <a:tailEnd/>
            </a:ln>
          </p:spPr>
          <p:txBody>
            <a:bodyPr wrap="none" lIns="91428" tIns="45714" rIns="91428" bIns="45714">
              <a:spAutoFit/>
            </a:bodyPr>
            <a:lstStyle/>
            <a:p>
              <a:r>
                <a:rPr lang="en-US" b="1" dirty="0">
                  <a:solidFill>
                    <a:srgbClr val="FFFF00"/>
                  </a:solidFill>
                  <a:effectLst>
                    <a:outerShdw blurRad="38100" dist="38100" dir="2700000" algn="tl">
                      <a:srgbClr val="000000">
                        <a:alpha val="43137"/>
                      </a:srgbClr>
                    </a:outerShdw>
                  </a:effectLst>
                </a:rPr>
                <a:t>FTS</a:t>
              </a:r>
            </a:p>
          </p:txBody>
        </p:sp>
        <p:sp>
          <p:nvSpPr>
            <p:cNvPr id="15" name="Text Box 26"/>
            <p:cNvSpPr txBox="1">
              <a:spLocks noChangeArrowheads="1"/>
            </p:cNvSpPr>
            <p:nvPr/>
          </p:nvSpPr>
          <p:spPr bwMode="auto">
            <a:xfrm>
              <a:off x="1021104" y="4645267"/>
              <a:ext cx="1828938" cy="923318"/>
            </a:xfrm>
            <a:prstGeom prst="rect">
              <a:avLst/>
            </a:prstGeom>
            <a:noFill/>
            <a:ln w="9525">
              <a:noFill/>
              <a:miter lim="800000"/>
              <a:headEnd/>
              <a:tailEnd/>
            </a:ln>
          </p:spPr>
          <p:txBody>
            <a:bodyPr wrap="none" lIns="91428" tIns="45714" rIns="91428" bIns="45714">
              <a:spAutoFit/>
            </a:bodyPr>
            <a:lstStyle/>
            <a:p>
              <a:pPr algn="ctr"/>
              <a:r>
                <a:rPr lang="en-US" b="1" dirty="0">
                  <a:solidFill>
                    <a:srgbClr val="FFFF00"/>
                  </a:solidFill>
                  <a:effectLst>
                    <a:outerShdw blurRad="38100" dist="38100" dir="2700000" algn="tl">
                      <a:srgbClr val="000000">
                        <a:alpha val="43137"/>
                      </a:srgbClr>
                    </a:outerShdw>
                  </a:effectLst>
                </a:rPr>
                <a:t>TV Chamber</a:t>
              </a:r>
            </a:p>
            <a:p>
              <a:pPr algn="ctr"/>
              <a:r>
                <a:rPr lang="en-US" b="1" dirty="0">
                  <a:solidFill>
                    <a:srgbClr val="FFFF00"/>
                  </a:solidFill>
                  <a:effectLst>
                    <a:outerShdw blurRad="38100" dist="38100" dir="2700000" algn="tl">
                      <a:srgbClr val="000000">
                        <a:alpha val="43137"/>
                      </a:srgbClr>
                    </a:outerShdw>
                  </a:effectLst>
                </a:rPr>
                <a:t>with </a:t>
              </a:r>
            </a:p>
            <a:p>
              <a:pPr algn="ctr"/>
              <a:r>
                <a:rPr lang="en-US" b="1" dirty="0">
                  <a:solidFill>
                    <a:srgbClr val="FFFF00"/>
                  </a:solidFill>
                  <a:effectLst>
                    <a:outerShdw blurRad="38100" dist="38100" dir="2700000" algn="tl">
                      <a:srgbClr val="000000">
                        <a:alpha val="43137"/>
                      </a:srgbClr>
                    </a:outerShdw>
                  </a:effectLst>
                </a:rPr>
                <a:t>Flight Instrument</a:t>
              </a:r>
            </a:p>
          </p:txBody>
        </p:sp>
        <p:sp>
          <p:nvSpPr>
            <p:cNvPr id="22" name="Text Box 26"/>
            <p:cNvSpPr txBox="1">
              <a:spLocks noChangeArrowheads="1"/>
            </p:cNvSpPr>
            <p:nvPr/>
          </p:nvSpPr>
          <p:spPr bwMode="auto">
            <a:xfrm>
              <a:off x="622312" y="2319938"/>
              <a:ext cx="1040132" cy="369320"/>
            </a:xfrm>
            <a:prstGeom prst="rect">
              <a:avLst/>
            </a:prstGeom>
            <a:noFill/>
            <a:ln w="9525">
              <a:noFill/>
              <a:miter lim="800000"/>
              <a:headEnd/>
              <a:tailEnd/>
            </a:ln>
          </p:spPr>
          <p:txBody>
            <a:bodyPr wrap="none" lIns="91428" tIns="45714" rIns="91428" bIns="45714">
              <a:spAutoFit/>
            </a:bodyPr>
            <a:lstStyle/>
            <a:p>
              <a:pPr algn="ctr"/>
              <a:r>
                <a:rPr lang="en-US" b="1" dirty="0" smtClean="0">
                  <a:solidFill>
                    <a:srgbClr val="FFFF00"/>
                  </a:solidFill>
                  <a:effectLst>
                    <a:outerShdw blurRad="38100" dist="38100" dir="2700000" algn="tl">
                      <a:srgbClr val="000000">
                        <a:alpha val="43137"/>
                      </a:srgbClr>
                    </a:outerShdw>
                  </a:effectLst>
                </a:rPr>
                <a:t>Heliostat</a:t>
              </a:r>
              <a:endParaRPr lang="en-US" b="1" dirty="0">
                <a:solidFill>
                  <a:srgbClr val="FFFF00"/>
                </a:solidFill>
                <a:effectLst>
                  <a:outerShdw blurRad="38100" dist="38100" dir="2700000" algn="tl">
                    <a:srgbClr val="000000">
                      <a:alpha val="43137"/>
                    </a:srgbClr>
                  </a:outerShdw>
                </a:effectLst>
              </a:endParaRPr>
            </a:p>
          </p:txBody>
        </p:sp>
      </p:grpSp>
      <p:pic>
        <p:nvPicPr>
          <p:cNvPr id="3075" name="Picture 3"/>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3048000" y="3911974"/>
            <a:ext cx="3468216" cy="22533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4194288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fade">
                                      <p:cBhvr>
                                        <p:cTn id="7" dur="500"/>
                                        <p:tgtEl>
                                          <p:spTgt spid="8">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fade">
                                      <p:cBhvr>
                                        <p:cTn id="12" dur="500"/>
                                        <p:tgtEl>
                                          <p:spTgt spid="1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3"/>
                                        </p:tgtEl>
                                        <p:attrNameLst>
                                          <p:attrName>style.visibility</p:attrName>
                                        </p:attrNameLst>
                                      </p:cBhvr>
                                      <p:to>
                                        <p:strVal val="visible"/>
                                      </p:to>
                                    </p:set>
                                    <p:animEffect transition="in" filter="fade">
                                      <p:cBhvr>
                                        <p:cTn id="17" dur="500"/>
                                        <p:tgtEl>
                                          <p:spTgt spid="23"/>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075"/>
                                        </p:tgtEl>
                                        <p:attrNameLst>
                                          <p:attrName>style.visibility</p:attrName>
                                        </p:attrNameLst>
                                      </p:cBhvr>
                                      <p:to>
                                        <p:strVal val="visible"/>
                                      </p:to>
                                    </p:set>
                                    <p:animEffect transition="in" filter="fade">
                                      <p:cBhvr>
                                        <p:cTn id="22" dur="500"/>
                                        <p:tgtEl>
                                          <p:spTgt spid="30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bldLst>
  </p:timing>
</p:sld>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DC_Theme2</Template>
  <TotalTime>63528</TotalTime>
  <Words>1519</Words>
  <Application>Microsoft Office PowerPoint</Application>
  <PresentationFormat>On-screen Show (4:3)</PresentationFormat>
  <Paragraphs>213</Paragraphs>
  <Slides>19</Slides>
  <Notes>9</Notes>
  <HiddenSlides>0</HiddenSlides>
  <MMClips>1</MMClips>
  <ScaleCrop>false</ScaleCrop>
  <HeadingPairs>
    <vt:vector size="4" baseType="variant">
      <vt:variant>
        <vt:lpstr>Theme</vt:lpstr>
      </vt:variant>
      <vt:variant>
        <vt:i4>1</vt:i4>
      </vt:variant>
      <vt:variant>
        <vt:lpstr>Slide Titles</vt:lpstr>
      </vt:variant>
      <vt:variant>
        <vt:i4>19</vt:i4>
      </vt:variant>
    </vt:vector>
  </HeadingPairs>
  <TitlesOfParts>
    <vt:vector size="20" baseType="lpstr">
      <vt:lpstr>Default Design</vt:lpstr>
      <vt:lpstr>The NASA Orbiting Carbon Observatory – 2 (OCO-2) Mission Status</vt:lpstr>
      <vt:lpstr>Global Measurements from Space are Essential for Monitoring the Climate</vt:lpstr>
      <vt:lpstr>The Pioneers: GOSAT and OCO</vt:lpstr>
      <vt:lpstr>Processing the Data from OCO-2: The ACOS/GOSAT Collaboration</vt:lpstr>
      <vt:lpstr>Producing Global Estimates of CO2: The ACOS GOSAT B3.4 XCO2 Product</vt:lpstr>
      <vt:lpstr>The Next Step - The NASA Orbiting Carbon Observatory-2 (OCO-2) Mission</vt:lpstr>
      <vt:lpstr>The OCO-2 Mission Architecture</vt:lpstr>
      <vt:lpstr>The OCO Instrument – Optimized for Sensitivity</vt:lpstr>
      <vt:lpstr>Verifying End-to-End Instrument Performance during Pre-Flight testing</vt:lpstr>
      <vt:lpstr>PowerPoint Presentation</vt:lpstr>
      <vt:lpstr>On Track for 01 July 2014 Launch</vt:lpstr>
      <vt:lpstr>Post-Launch Critical Events</vt:lpstr>
      <vt:lpstr>Nominal Early Operations Schedule </vt:lpstr>
      <vt:lpstr>Inserting Into the A-Train</vt:lpstr>
      <vt:lpstr>On-orbit Calibration Operations</vt:lpstr>
      <vt:lpstr>Routine Operations: Sampling the Earth</vt:lpstr>
      <vt:lpstr>The OCO-2 Retrieval Algorithm</vt:lpstr>
      <vt:lpstr>Conclusions</vt:lpstr>
      <vt:lpstr>Thank You for Your Attention   Questions?</vt:lpstr>
    </vt:vector>
  </TitlesOfParts>
  <Company>LMIT</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OCO Mission Operations Overview</dc:title>
  <dc:creator>David Crisp</dc:creator>
  <cp:lastModifiedBy>David Crisp</cp:lastModifiedBy>
  <cp:revision>995</cp:revision>
  <cp:lastPrinted>2012-09-11T02:30:04Z</cp:lastPrinted>
  <dcterms:created xsi:type="dcterms:W3CDTF">2009-02-27T23:48:58Z</dcterms:created>
  <dcterms:modified xsi:type="dcterms:W3CDTF">2014-06-03T01:16:24Z</dcterms:modified>
</cp:coreProperties>
</file>