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473" r:id="rId2"/>
    <p:sldId id="818" r:id="rId3"/>
    <p:sldId id="819" r:id="rId4"/>
    <p:sldId id="806" r:id="rId5"/>
    <p:sldId id="807" r:id="rId6"/>
    <p:sldId id="808" r:id="rId7"/>
    <p:sldId id="801" r:id="rId8"/>
    <p:sldId id="820" r:id="rId9"/>
    <p:sldId id="821" r:id="rId10"/>
    <p:sldId id="822" r:id="rId11"/>
    <p:sldId id="796" r:id="rId12"/>
    <p:sldId id="823" r:id="rId13"/>
    <p:sldId id="809" r:id="rId14"/>
    <p:sldId id="811" r:id="rId15"/>
    <p:sldId id="812" r:id="rId16"/>
    <p:sldId id="813" r:id="rId17"/>
    <p:sldId id="814" r:id="rId18"/>
    <p:sldId id="817" r:id="rId19"/>
    <p:sldId id="815" r:id="rId20"/>
    <p:sldId id="816" r:id="rId21"/>
    <p:sldId id="745" r:id="rId2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074"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149"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222"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296"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5371" algn="l" defTabSz="914149" rtl="0" eaLnBrk="1" latinLnBrk="0" hangingPunct="1">
      <a:defRPr kern="1200">
        <a:solidFill>
          <a:schemeClr val="tx1"/>
        </a:solidFill>
        <a:latin typeface="Arial" pitchFamily="34" charset="0"/>
        <a:ea typeface="ＭＳ Ｐゴシック" pitchFamily="34" charset="-128"/>
        <a:cs typeface="+mn-cs"/>
      </a:defRPr>
    </a:lvl6pPr>
    <a:lvl7pPr marL="2742445" algn="l" defTabSz="914149" rtl="0" eaLnBrk="1" latinLnBrk="0" hangingPunct="1">
      <a:defRPr kern="1200">
        <a:solidFill>
          <a:schemeClr val="tx1"/>
        </a:solidFill>
        <a:latin typeface="Arial" pitchFamily="34" charset="0"/>
        <a:ea typeface="ＭＳ Ｐゴシック" pitchFamily="34" charset="-128"/>
        <a:cs typeface="+mn-cs"/>
      </a:defRPr>
    </a:lvl7pPr>
    <a:lvl8pPr marL="3199519" algn="l" defTabSz="914149" rtl="0" eaLnBrk="1" latinLnBrk="0" hangingPunct="1">
      <a:defRPr kern="1200">
        <a:solidFill>
          <a:schemeClr val="tx1"/>
        </a:solidFill>
        <a:latin typeface="Arial" pitchFamily="34" charset="0"/>
        <a:ea typeface="ＭＳ Ｐゴシック" pitchFamily="34" charset="-128"/>
        <a:cs typeface="+mn-cs"/>
      </a:defRPr>
    </a:lvl8pPr>
    <a:lvl9pPr marL="3656591" algn="l" defTabSz="914149"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6600"/>
    <a:srgbClr val="66FF66"/>
    <a:srgbClr val="A3DAFF"/>
    <a:srgbClr val="0066CC"/>
    <a:srgbClr val="79C9FF"/>
    <a:srgbClr val="CCFFCC"/>
    <a:srgbClr val="FFFF00"/>
    <a:srgbClr val="000036"/>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7" autoAdjust="0"/>
    <p:restoredTop sz="93428" autoAdjust="0"/>
  </p:normalViewPr>
  <p:slideViewPr>
    <p:cSldViewPr>
      <p:cViewPr>
        <p:scale>
          <a:sx n="75" d="100"/>
          <a:sy n="75" d="100"/>
        </p:scale>
        <p:origin x="-25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169699" cy="48170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lvl1pPr defTabSz="967300">
              <a:defRPr sz="1400">
                <a:latin typeface="Arial" charset="0"/>
                <a:ea typeface="ＭＳ Ｐゴシック" pitchFamily="-97" charset="-128"/>
              </a:defRPr>
            </a:lvl1pPr>
          </a:lstStyle>
          <a:p>
            <a:pPr>
              <a:defRPr/>
            </a:pPr>
            <a:endParaRPr lang="en-US"/>
          </a:p>
        </p:txBody>
      </p:sp>
      <p:sp>
        <p:nvSpPr>
          <p:cNvPr id="10243" name="Rectangle 3"/>
          <p:cNvSpPr>
            <a:spLocks noGrp="1" noChangeArrowheads="1"/>
          </p:cNvSpPr>
          <p:nvPr>
            <p:ph type="dt" idx="1"/>
          </p:nvPr>
        </p:nvSpPr>
        <p:spPr bwMode="auto">
          <a:xfrm>
            <a:off x="4143843" y="0"/>
            <a:ext cx="3169699" cy="48170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lvl1pPr algn="r" defTabSz="967300">
              <a:defRPr sz="1400">
                <a:latin typeface="Arial" charset="0"/>
                <a:ea typeface="ＭＳ Ｐゴシック" pitchFamily="-97"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731853" y="4560570"/>
            <a:ext cx="5851496" cy="4322185"/>
          </a:xfrm>
          <a:prstGeom prst="rect">
            <a:avLst/>
          </a:prstGeom>
          <a:noFill/>
          <a:ln w="9525">
            <a:noFill/>
            <a:miter lim="800000"/>
            <a:headEnd/>
            <a:tailEnd/>
          </a:ln>
          <a:effectLst/>
        </p:spPr>
        <p:txBody>
          <a:bodyPr vert="horz" wrap="square" lIns="96649" tIns="48325" rIns="96649" bIns="4832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9117852"/>
            <a:ext cx="3169699" cy="481705"/>
          </a:xfrm>
          <a:prstGeom prst="rect">
            <a:avLst/>
          </a:prstGeom>
          <a:noFill/>
          <a:ln w="9525">
            <a:noFill/>
            <a:miter lim="800000"/>
            <a:headEnd/>
            <a:tailEnd/>
          </a:ln>
          <a:effectLst/>
        </p:spPr>
        <p:txBody>
          <a:bodyPr vert="horz" wrap="square" lIns="96649" tIns="48325" rIns="96649" bIns="48325" numCol="1" anchor="b" anchorCtr="0" compatLnSpc="1">
            <a:prstTxWarp prst="textNoShape">
              <a:avLst/>
            </a:prstTxWarp>
          </a:bodyPr>
          <a:lstStyle>
            <a:lvl1pPr defTabSz="967300">
              <a:defRPr sz="1400">
                <a:latin typeface="Arial" charset="0"/>
                <a:ea typeface="ＭＳ Ｐゴシック" pitchFamily="-97" charset="-128"/>
              </a:defRPr>
            </a:lvl1pPr>
          </a:lstStyle>
          <a:p>
            <a:pPr>
              <a:defRPr/>
            </a:pPr>
            <a:endParaRPr lang="en-US"/>
          </a:p>
        </p:txBody>
      </p:sp>
      <p:sp>
        <p:nvSpPr>
          <p:cNvPr id="10247" name="Rectangle 7"/>
          <p:cNvSpPr>
            <a:spLocks noGrp="1" noChangeArrowheads="1"/>
          </p:cNvSpPr>
          <p:nvPr>
            <p:ph type="sldNum" sz="quarter" idx="5"/>
          </p:nvPr>
        </p:nvSpPr>
        <p:spPr bwMode="auto">
          <a:xfrm>
            <a:off x="4143843" y="9117852"/>
            <a:ext cx="3169699" cy="481705"/>
          </a:xfrm>
          <a:prstGeom prst="rect">
            <a:avLst/>
          </a:prstGeom>
          <a:noFill/>
          <a:ln w="9525">
            <a:noFill/>
            <a:miter lim="800000"/>
            <a:headEnd/>
            <a:tailEnd/>
          </a:ln>
          <a:effectLst/>
        </p:spPr>
        <p:txBody>
          <a:bodyPr vert="horz" wrap="square" lIns="96649" tIns="48325" rIns="96649" bIns="48325" numCol="1" anchor="b" anchorCtr="0" compatLnSpc="1">
            <a:prstTxWarp prst="textNoShape">
              <a:avLst/>
            </a:prstTxWarp>
          </a:bodyPr>
          <a:lstStyle>
            <a:lvl1pPr algn="r" defTabSz="967300">
              <a:defRPr sz="1400">
                <a:latin typeface="Arial" charset="0"/>
                <a:ea typeface="ＭＳ Ｐゴシック" pitchFamily="-97" charset="-128"/>
              </a:defRPr>
            </a:lvl1pPr>
          </a:lstStyle>
          <a:p>
            <a:pPr>
              <a:defRPr/>
            </a:pPr>
            <a:fld id="{3B4302B1-EC6E-45EA-948A-06BE597F8873}" type="slidenum">
              <a:rPr lang="en-US"/>
              <a:pPr>
                <a:defRPr/>
              </a:pPr>
              <a:t>‹#›</a:t>
            </a:fld>
            <a:endParaRPr lang="en-US"/>
          </a:p>
        </p:txBody>
      </p:sp>
    </p:spTree>
    <p:extLst>
      <p:ext uri="{BB962C8B-B14F-4D97-AF65-F5344CB8AC3E}">
        <p14:creationId xmlns:p14="http://schemas.microsoft.com/office/powerpoint/2010/main" val="2531827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65" charset="-128"/>
        <a:cs typeface="ＭＳ Ｐゴシック" pitchFamily="-65" charset="-128"/>
      </a:defRPr>
    </a:lvl1pPr>
    <a:lvl2pPr marL="457074"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2pPr>
    <a:lvl3pPr marL="914149"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3pPr>
    <a:lvl4pPr marL="1371222"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4pPr>
    <a:lvl5pPr marL="1828296" algn="l" rtl="0" eaLnBrk="0" fontAlgn="base" hangingPunct="0">
      <a:spcBef>
        <a:spcPct val="30000"/>
      </a:spcBef>
      <a:spcAft>
        <a:spcPct val="0"/>
      </a:spcAft>
      <a:defRPr sz="1200" kern="1200">
        <a:solidFill>
          <a:schemeClr val="tx1"/>
        </a:solidFill>
        <a:latin typeface="Arial" charset="0"/>
        <a:ea typeface="ＭＳ Ｐゴシック" pitchFamily="-111" charset="-128"/>
        <a:cs typeface="+mn-cs"/>
      </a:defRPr>
    </a:lvl5pPr>
    <a:lvl6pPr marL="2285371" algn="l" defTabSz="914149" rtl="0" eaLnBrk="1" latinLnBrk="0" hangingPunct="1">
      <a:defRPr sz="1200" kern="1200">
        <a:solidFill>
          <a:schemeClr val="tx1"/>
        </a:solidFill>
        <a:latin typeface="+mn-lt"/>
        <a:ea typeface="+mn-ea"/>
        <a:cs typeface="+mn-cs"/>
      </a:defRPr>
    </a:lvl6pPr>
    <a:lvl7pPr marL="2742445" algn="l" defTabSz="914149" rtl="0" eaLnBrk="1" latinLnBrk="0" hangingPunct="1">
      <a:defRPr sz="1200" kern="1200">
        <a:solidFill>
          <a:schemeClr val="tx1"/>
        </a:solidFill>
        <a:latin typeface="+mn-lt"/>
        <a:ea typeface="+mn-ea"/>
        <a:cs typeface="+mn-cs"/>
      </a:defRPr>
    </a:lvl7pPr>
    <a:lvl8pPr marL="3199519" algn="l" defTabSz="914149" rtl="0" eaLnBrk="1" latinLnBrk="0" hangingPunct="1">
      <a:defRPr sz="1200" kern="1200">
        <a:solidFill>
          <a:schemeClr val="tx1"/>
        </a:solidFill>
        <a:latin typeface="+mn-lt"/>
        <a:ea typeface="+mn-ea"/>
        <a:cs typeface="+mn-cs"/>
      </a:defRPr>
    </a:lvl8pPr>
    <a:lvl9pPr marL="3656591" algn="l" defTabSz="91414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018176-3AE5-44A7-BD3B-192A09FBF940}" type="slidenum">
              <a:rPr lang="en-US" smtClean="0"/>
              <a:pPr/>
              <a:t>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Fossil</a:t>
            </a:r>
            <a:r>
              <a:rPr lang="en-US" baseline="0" dirty="0" smtClean="0"/>
              <a:t> fuel combustion and other h</a:t>
            </a:r>
            <a:r>
              <a:rPr lang="en-US" dirty="0" smtClean="0"/>
              <a:t>uman activities are now adding more than 35 billion tons</a:t>
            </a:r>
            <a:r>
              <a:rPr lang="en-US" baseline="0" dirty="0" smtClean="0"/>
              <a:t> of carbon dioxide to the atmosphere each year.  The U.S. and Europe were once the largest emitters, but have been recently overtaken by China. </a:t>
            </a:r>
          </a:p>
          <a:p>
            <a:r>
              <a:rPr lang="en-US" baseline="0" dirty="0" smtClean="0"/>
              <a:t>Note, here carbon emissions are expressed in “Billions of tons of carbon per year.”  When a fossil fuel is burned, each carbon atom is “oxidized” with two Oxygen atoms, to produce a CO</a:t>
            </a:r>
            <a:r>
              <a:rPr lang="en-US" baseline="-25000" dirty="0" smtClean="0"/>
              <a:t>2</a:t>
            </a:r>
            <a:r>
              <a:rPr lang="en-US" baseline="0" dirty="0" smtClean="0"/>
              <a:t> molecule.  Because a mole (6.02 x 10</a:t>
            </a:r>
            <a:r>
              <a:rPr lang="en-US" baseline="30000" dirty="0" smtClean="0"/>
              <a:t>23</a:t>
            </a:r>
            <a:r>
              <a:rPr lang="en-US" baseline="0" dirty="0" smtClean="0"/>
              <a:t> atoms) of carbon has a molecular weight of 12, and a mole of oxygen has a molecular weight of 16, the molecular weight of CO</a:t>
            </a:r>
            <a:r>
              <a:rPr lang="en-US" baseline="-25000" dirty="0" smtClean="0"/>
              <a:t>2</a:t>
            </a:r>
            <a:r>
              <a:rPr lang="en-US" baseline="0" dirty="0" smtClean="0"/>
              <a:t> is 44, which is 3.7 times as large as that of  carbon.  Each ton of fossil fuel carbon therefore add 3.7 tons of CO</a:t>
            </a:r>
            <a:r>
              <a:rPr lang="en-US" baseline="-25000" dirty="0" smtClean="0"/>
              <a:t>2</a:t>
            </a:r>
            <a:r>
              <a:rPr lang="en-US" baseline="0" dirty="0" smtClean="0"/>
              <a:t> the atmosphere.</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6</a:t>
            </a:fld>
            <a:endParaRPr lang="en-US"/>
          </a:p>
        </p:txBody>
      </p:sp>
    </p:spTree>
    <p:extLst>
      <p:ext uri="{BB962C8B-B14F-4D97-AF65-F5344CB8AC3E}">
        <p14:creationId xmlns:p14="http://schemas.microsoft.com/office/powerpoint/2010/main" val="2493177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green bars show the number of tons of carbon added to the atmosphere</a:t>
            </a:r>
            <a:r>
              <a:rPr lang="en-US" baseline="0" dirty="0" smtClean="0"/>
              <a:t> each year from fossil fuel combustion.</a:t>
            </a:r>
          </a:p>
          <a:p>
            <a:r>
              <a:rPr lang="en-US" baseline="0" dirty="0" smtClean="0"/>
              <a:t>The blue bars show the amount of carbon dioxide that accumulates in the atmosphere. The rest is apparently absorbed by the land biosphere and oceans.</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7</a:t>
            </a:fld>
            <a:endParaRPr lang="en-US"/>
          </a:p>
        </p:txBody>
      </p:sp>
    </p:spTree>
    <p:extLst>
      <p:ext uri="{BB962C8B-B14F-4D97-AF65-F5344CB8AC3E}">
        <p14:creationId xmlns:p14="http://schemas.microsoft.com/office/powerpoint/2010/main" val="3758628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itchFamily="3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w="9525"/>
        </p:spPr>
        <p:txBody>
          <a:bodyPr/>
          <a:lstStyle/>
          <a:p>
            <a:endParaRPr lang="en-US" smtClean="0">
              <a:latin typeface="Times New Roman" pitchFamily="18"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w="9525"/>
        </p:spPr>
        <p:txBody>
          <a:bodyPr/>
          <a:lstStyle/>
          <a:p>
            <a:endParaRPr lang="en-US" smtClean="0">
              <a:latin typeface="Times New Roman" pitchFamily="18"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spcBef>
                <a:spcPct val="0"/>
              </a:spcBef>
            </a:pPr>
            <a:r>
              <a:rPr lang="en-US" dirty="0" smtClean="0">
                <a:latin typeface="Arial" charset="0"/>
                <a:ea typeface="ＭＳ Ｐゴシック" charset="-128"/>
              </a:rPr>
              <a:t>The</a:t>
            </a:r>
            <a:r>
              <a:rPr lang="en-US" baseline="0" dirty="0" smtClean="0">
                <a:latin typeface="Arial" charset="0"/>
                <a:ea typeface="ＭＳ Ｐゴシック" charset="-128"/>
              </a:rPr>
              <a:t> first generation active CO2 sensors are still on the drawing boards.</a:t>
            </a:r>
            <a:endParaRPr lang="en-US" dirty="0" smtClean="0">
              <a:latin typeface="Arial" charset="0"/>
              <a:ea typeface="ＭＳ Ｐゴシック" charset="-128"/>
            </a:endParaRPr>
          </a:p>
          <a:p>
            <a:pPr eaLnBrk="1" hangingPunct="1">
              <a:spcBef>
                <a:spcPct val="0"/>
              </a:spcBef>
            </a:pPr>
            <a:r>
              <a:rPr lang="en-US" dirty="0" smtClean="0">
                <a:latin typeface="Arial" charset="0"/>
                <a:ea typeface="ＭＳ Ｐゴシック" charset="-128"/>
              </a:rPr>
              <a:t>Active</a:t>
            </a:r>
            <a:r>
              <a:rPr lang="en-US" baseline="0" dirty="0" smtClean="0">
                <a:latin typeface="Arial" charset="0"/>
                <a:ea typeface="ＭＳ Ｐゴシック" charset="-128"/>
              </a:rPr>
              <a:t> LIDAR instrument concepts </a:t>
            </a:r>
            <a:r>
              <a:rPr lang="en-US" dirty="0" smtClean="0">
                <a:latin typeface="Arial" charset="0"/>
                <a:ea typeface="ＭＳ Ｐゴシック" charset="-128"/>
              </a:rPr>
              <a:t>like</a:t>
            </a:r>
            <a:r>
              <a:rPr lang="en-US" baseline="0" dirty="0" smtClean="0">
                <a:latin typeface="Arial" charset="0"/>
                <a:ea typeface="ＭＳ Ｐゴシック" charset="-128"/>
              </a:rPr>
              <a:t> those being considered for ASCENDS cannot provide the sensitivity or coverage of passive solar NIR sensors over most of the sunlit hemisphere, but can return data at night as well as during the day.</a:t>
            </a:r>
          </a:p>
          <a:p>
            <a:pPr eaLnBrk="1" hangingPunct="1">
              <a:spcBef>
                <a:spcPct val="0"/>
              </a:spcBef>
            </a:pPr>
            <a:r>
              <a:rPr lang="en-US" baseline="0" dirty="0" smtClean="0">
                <a:latin typeface="Arial" charset="0"/>
                <a:ea typeface="ＭＳ Ｐゴシック" charset="-128"/>
              </a:rPr>
              <a:t> </a:t>
            </a:r>
            <a:endParaRPr lang="en-US" dirty="0" smtClean="0">
              <a:latin typeface="Arial" charset="0"/>
              <a:ea typeface="ＭＳ Ｐゴシック" charset="-128"/>
            </a:endParaRPr>
          </a:p>
          <a:p>
            <a:pPr eaLnBrk="1" hangingPunct="1">
              <a:spcBef>
                <a:spcPct val="0"/>
              </a:spcBef>
            </a:pPr>
            <a:r>
              <a:rPr lang="en-US" dirty="0" smtClean="0">
                <a:latin typeface="Arial" charset="0"/>
                <a:ea typeface="ＭＳ Ｐゴシック" charset="-128"/>
              </a:rPr>
              <a:t>These systems are currently being tested in the laboratory and in aircraft.</a:t>
            </a:r>
            <a:r>
              <a:rPr lang="en-US" baseline="0" dirty="0" smtClean="0">
                <a:latin typeface="Arial" charset="0"/>
                <a:ea typeface="ＭＳ Ｐゴシック" charset="-128"/>
              </a:rPr>
              <a:t>  The first space-based deployment is </a:t>
            </a:r>
            <a:r>
              <a:rPr lang="en-US" dirty="0" smtClean="0">
                <a:latin typeface="Arial" charset="0"/>
                <a:ea typeface="ＭＳ Ｐゴシック" charset="-128"/>
              </a:rPr>
              <a:t>still a few years off.</a:t>
            </a:r>
          </a:p>
        </p:txBody>
      </p:sp>
      <p:sp>
        <p:nvSpPr>
          <p:cNvPr id="52228" name="Slide Number Placeholder 3"/>
          <p:cNvSpPr>
            <a:spLocks noGrp="1"/>
          </p:cNvSpPr>
          <p:nvPr>
            <p:ph type="sldNum" sz="quarter" idx="5"/>
          </p:nvPr>
        </p:nvSpPr>
        <p:spPr>
          <a:xfrm>
            <a:off x="4142962" y="9119173"/>
            <a:ext cx="3170583" cy="480389"/>
          </a:xfrm>
          <a:prstGeom prst="rect">
            <a:avLst/>
          </a:prstGeom>
          <a:noFill/>
        </p:spPr>
        <p:txBody>
          <a:bodyPr/>
          <a:lstStyle/>
          <a:p>
            <a:fld id="{E9245AC7-D16F-4EAC-A2DD-172523937BED}" type="slidenum">
              <a:rPr lang="en-US"/>
              <a:pPr/>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OCO-2 is not the only greenhouse</a:t>
            </a:r>
            <a:r>
              <a:rPr lang="en-US" baseline="0" dirty="0" smtClean="0"/>
              <a:t> gas monitoring satellite.  Several nations have started to build similar satellites that will be launched over the next few years.</a:t>
            </a:r>
          </a:p>
          <a:p>
            <a:r>
              <a:rPr lang="en-US" baseline="0" dirty="0" smtClean="0"/>
              <a:t>If we can combine the measurements from all of these satellites, we can learn much more about the natural and human processes that are controlling the buildup of greenhouse gases in our atmosphere.</a:t>
            </a:r>
            <a:endParaRPr lang="en-US" dirty="0"/>
          </a:p>
        </p:txBody>
      </p:sp>
      <p:sp>
        <p:nvSpPr>
          <p:cNvPr id="4" name="Slide Number Placeholder 3"/>
          <p:cNvSpPr>
            <a:spLocks noGrp="1"/>
          </p:cNvSpPr>
          <p:nvPr>
            <p:ph type="sldNum" sz="quarter" idx="10"/>
          </p:nvPr>
        </p:nvSpPr>
        <p:spPr/>
        <p:txBody>
          <a:bodyPr/>
          <a:lstStyle/>
          <a:p>
            <a:pPr>
              <a:defRPr/>
            </a:pPr>
            <a:fld id="{3B4302B1-EC6E-45EA-948A-06BE597F8873}" type="slidenum">
              <a:rPr lang="en-US" smtClean="0"/>
              <a:pPr>
                <a:defRPr/>
              </a:pPr>
              <a:t>18</a:t>
            </a:fld>
            <a:endParaRPr lang="en-US"/>
          </a:p>
        </p:txBody>
      </p:sp>
    </p:spTree>
    <p:extLst>
      <p:ext uri="{BB962C8B-B14F-4D97-AF65-F5344CB8AC3E}">
        <p14:creationId xmlns:p14="http://schemas.microsoft.com/office/powerpoint/2010/main" val="3262218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074" indent="0" algn="ctr">
              <a:buNone/>
              <a:defRPr/>
            </a:lvl2pPr>
            <a:lvl3pPr marL="914149" indent="0" algn="ctr">
              <a:buNone/>
              <a:defRPr/>
            </a:lvl3pPr>
            <a:lvl4pPr marL="1371222" indent="0" algn="ctr">
              <a:buNone/>
              <a:defRPr/>
            </a:lvl4pPr>
            <a:lvl5pPr marL="1828296" indent="0" algn="ctr">
              <a:buNone/>
              <a:defRPr/>
            </a:lvl5pPr>
            <a:lvl6pPr marL="2285371" indent="0" algn="ctr">
              <a:buNone/>
              <a:defRPr/>
            </a:lvl6pPr>
            <a:lvl7pPr marL="2742445" indent="0" algn="ctr">
              <a:buNone/>
              <a:defRPr/>
            </a:lvl7pPr>
            <a:lvl8pPr marL="3199519" indent="0" algn="ctr">
              <a:buNone/>
              <a:defRPr/>
            </a:lvl8pPr>
            <a:lvl9pPr marL="3656591"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506884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24800" y="76200"/>
            <a:ext cx="1183704" cy="71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40234411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82692" y="163515"/>
            <a:ext cx="6818313" cy="750887"/>
          </a:xfrm>
        </p:spPr>
        <p:txBody>
          <a:bodyPr/>
          <a:lstStyle/>
          <a:p>
            <a:r>
              <a:rPr lang="en-US" smtClean="0"/>
              <a:t>Click to edit Master title style</a:t>
            </a:r>
            <a:endParaRPr lang="en-US"/>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24800" y="76200"/>
            <a:ext cx="1183704" cy="71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7456842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24800" y="76200"/>
            <a:ext cx="1183704" cy="71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9048813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78"/>
          <p:cNvSpPr>
            <a:spLocks noGrp="1" noChangeArrowheads="1"/>
          </p:cNvSpPr>
          <p:nvPr>
            <p:ph type="title"/>
          </p:nvPr>
        </p:nvSpPr>
        <p:spPr bwMode="auto">
          <a:xfrm>
            <a:off x="1270001" y="227210"/>
            <a:ext cx="6577263" cy="461657"/>
          </a:xfrm>
          <a:prstGeom prst="rect">
            <a:avLst/>
          </a:prstGeom>
          <a:noFill/>
          <a:ln w="9525" algn="ctr">
            <a:noFill/>
            <a:miter lim="800000"/>
            <a:headEnd/>
            <a:tailEnd/>
          </a:ln>
        </p:spPr>
        <p:txBody>
          <a:bodyPr vert="horz" wrap="square" lIns="91433" tIns="45716" rIns="91433" bIns="45716" numCol="1" anchor="ctr" anchorCtr="0" compatLnSpc="1">
            <a:prstTxWarp prst="textNoShape">
              <a:avLst/>
            </a:prstTxWarp>
            <a:spAutoFit/>
          </a:bodyPr>
          <a:lstStyle>
            <a:lvl1pPr>
              <a:defRPr lang="en-US" sz="2400" b="1" dirty="0" smtClean="0">
                <a:solidFill>
                  <a:srgbClr val="FFFF00"/>
                </a:solidFill>
                <a:latin typeface="+mj-lt"/>
                <a:ea typeface="+mj-ea"/>
                <a:cs typeface="+mj-cs"/>
              </a:defRPr>
            </a:lvl1pPr>
          </a:lstStyle>
          <a:p>
            <a:pPr lvl="0" algn="ctr" defTabSz="914242" rtl="0" eaLnBrk="0" fontAlgn="base" hangingPunct="0">
              <a:spcBef>
                <a:spcPct val="0"/>
              </a:spcBef>
              <a:spcAft>
                <a:spcPct val="0"/>
              </a:spcAft>
            </a:pPr>
            <a:r>
              <a:rPr lang="en-US" dirty="0" smtClean="0"/>
              <a:t>Click to edit Master title style</a:t>
            </a:r>
          </a:p>
        </p:txBody>
      </p:sp>
      <p:sp>
        <p:nvSpPr>
          <p:cNvPr id="6" name="Text Placeholder 5"/>
          <p:cNvSpPr>
            <a:spLocks noGrp="1"/>
          </p:cNvSpPr>
          <p:nvPr>
            <p:ph type="body" sz="quarter" idx="10"/>
          </p:nvPr>
        </p:nvSpPr>
        <p:spPr>
          <a:xfrm>
            <a:off x="240633" y="1061357"/>
            <a:ext cx="8662737" cy="5143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24800" y="76200"/>
            <a:ext cx="1183704" cy="71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924630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2" descr="C:\Users\dcrisp\Pictures\NEX-6\5-20-2013\DSC01345.JPG"/>
          <p:cNvPicPr>
            <a:picLocks noChangeAspect="1" noChangeArrowheads="1"/>
          </p:cNvPicPr>
          <p:nvPr userDrawn="1"/>
        </p:nvPicPr>
        <p:blipFill rotWithShape="1">
          <a:blip r:embed="rId7" cstate="print">
            <a:extLst>
              <a:ext uri="{28A0092B-C50C-407E-A947-70E740481C1C}">
                <a14:useLocalDpi xmlns:a14="http://schemas.microsoft.com/office/drawing/2010/main"/>
              </a:ext>
            </a:extLst>
          </a:blip>
          <a:src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7"/>
          <p:cNvSpPr>
            <a:spLocks noGrp="1" noChangeArrowheads="1"/>
          </p:cNvSpPr>
          <p:nvPr>
            <p:ph type="body" idx="1"/>
          </p:nvPr>
        </p:nvSpPr>
        <p:spPr bwMode="auto">
          <a:xfrm>
            <a:off x="241304" y="1066801"/>
            <a:ext cx="85979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9" tIns="45705" rIns="91409" bIns="4570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Text Box 9"/>
          <p:cNvSpPr txBox="1">
            <a:spLocks noChangeArrowheads="1"/>
          </p:cNvSpPr>
          <p:nvPr/>
        </p:nvSpPr>
        <p:spPr bwMode="auto">
          <a:xfrm>
            <a:off x="8534401" y="6483355"/>
            <a:ext cx="5334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955" tIns="48478" rIns="96955" bIns="48478">
            <a:spAutoFit/>
          </a:bodyPr>
          <a:lstStyle>
            <a:lvl1pPr defTabSz="969963" eaLnBrk="0" hangingPunct="0">
              <a:defRPr>
                <a:solidFill>
                  <a:schemeClr val="tx1"/>
                </a:solidFill>
                <a:latin typeface="Arial" pitchFamily="34" charset="0"/>
                <a:ea typeface="ＭＳ Ｐゴシック" pitchFamily="34" charset="-128"/>
              </a:defRPr>
            </a:lvl1pPr>
            <a:lvl2pPr marL="742950" indent="-285750" defTabSz="969963" eaLnBrk="0" hangingPunct="0">
              <a:defRPr>
                <a:solidFill>
                  <a:schemeClr val="tx1"/>
                </a:solidFill>
                <a:latin typeface="Arial" pitchFamily="34" charset="0"/>
                <a:ea typeface="ＭＳ Ｐゴシック" pitchFamily="34" charset="-128"/>
              </a:defRPr>
            </a:lvl2pPr>
            <a:lvl3pPr marL="1143000" indent="-228600" defTabSz="969963" eaLnBrk="0" hangingPunct="0">
              <a:defRPr>
                <a:solidFill>
                  <a:schemeClr val="tx1"/>
                </a:solidFill>
                <a:latin typeface="Arial" pitchFamily="34" charset="0"/>
                <a:ea typeface="ＭＳ Ｐゴシック" pitchFamily="34" charset="-128"/>
              </a:defRPr>
            </a:lvl3pPr>
            <a:lvl4pPr marL="1600200" indent="-228600" defTabSz="969963" eaLnBrk="0" hangingPunct="0">
              <a:defRPr>
                <a:solidFill>
                  <a:schemeClr val="tx1"/>
                </a:solidFill>
                <a:latin typeface="Arial" pitchFamily="34" charset="0"/>
                <a:ea typeface="ＭＳ Ｐゴシック" pitchFamily="34" charset="-128"/>
              </a:defRPr>
            </a:lvl4pPr>
            <a:lvl5pPr marL="2057400" indent="-228600" defTabSz="969963" eaLnBrk="0" hangingPunct="0">
              <a:defRPr>
                <a:solidFill>
                  <a:schemeClr val="tx1"/>
                </a:solidFill>
                <a:latin typeface="Arial" pitchFamily="34" charset="0"/>
                <a:ea typeface="ＭＳ Ｐゴシック" pitchFamily="34" charset="-128"/>
              </a:defRPr>
            </a:lvl5pPr>
            <a:lvl6pPr marL="25146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969963"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r>
              <a:rPr lang="en-US" sz="1300" dirty="0"/>
              <a:t> </a:t>
            </a:r>
            <a:fld id="{A7D50D58-78EF-4157-81F3-53E53B87F8E8}" type="slidenum">
              <a:rPr lang="en-US" sz="1200" b="1"/>
              <a:pPr algn="ctr"/>
              <a:t>‹#›</a:t>
            </a:fld>
            <a:endParaRPr lang="en-US" sz="800" dirty="0"/>
          </a:p>
        </p:txBody>
      </p:sp>
      <p:sp>
        <p:nvSpPr>
          <p:cNvPr id="1031" name="Rectangle 13"/>
          <p:cNvSpPr>
            <a:spLocks noGrp="1" noChangeArrowheads="1"/>
          </p:cNvSpPr>
          <p:nvPr>
            <p:ph type="title"/>
          </p:nvPr>
        </p:nvSpPr>
        <p:spPr bwMode="auto">
          <a:xfrm>
            <a:off x="1182687" y="76200"/>
            <a:ext cx="6818313"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955" tIns="48478" rIns="96955" bIns="48478" numCol="1" anchor="ctr" anchorCtr="0" compatLnSpc="1">
            <a:prstTxWarp prst="textNoShape">
              <a:avLst/>
            </a:prstTxWarp>
          </a:bodyPr>
          <a:lstStyle/>
          <a:p>
            <a:pPr lvl="0"/>
            <a:r>
              <a:rPr lang="en-US" smtClean="0"/>
              <a:t>Click to edit Master title style</a:t>
            </a:r>
          </a:p>
        </p:txBody>
      </p:sp>
      <p:pic>
        <p:nvPicPr>
          <p:cNvPr id="9" name="Picture 16" descr="NASA White"/>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4" y="44454"/>
            <a:ext cx="984328" cy="793750"/>
          </a:xfrm>
          <a:prstGeom prst="rect">
            <a:avLst/>
          </a:prstGeom>
          <a:noFill/>
          <a:ln w="9525">
            <a:noFill/>
            <a:miter lim="800000"/>
            <a:headEnd/>
            <a:tailEnd/>
          </a:ln>
        </p:spPr>
      </p:pic>
      <p:sp>
        <p:nvSpPr>
          <p:cNvPr id="10" name="Rectangle 9"/>
          <p:cNvSpPr/>
          <p:nvPr/>
        </p:nvSpPr>
        <p:spPr>
          <a:xfrm>
            <a:off x="5" y="922679"/>
            <a:ext cx="9165771" cy="45719"/>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en-US"/>
          </a:p>
        </p:txBody>
      </p:sp>
      <p:sp>
        <p:nvSpPr>
          <p:cNvPr id="11" name="Rectangle 10"/>
          <p:cNvSpPr/>
          <p:nvPr/>
        </p:nvSpPr>
        <p:spPr>
          <a:xfrm>
            <a:off x="0" y="6355086"/>
            <a:ext cx="9144000" cy="45719"/>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en-US"/>
          </a:p>
        </p:txBody>
      </p:sp>
      <p:sp>
        <p:nvSpPr>
          <p:cNvPr id="12" name="TextBox 11"/>
          <p:cNvSpPr txBox="1"/>
          <p:nvPr userDrawn="1"/>
        </p:nvSpPr>
        <p:spPr>
          <a:xfrm>
            <a:off x="3239284" y="6477001"/>
            <a:ext cx="2704316" cy="307768"/>
          </a:xfrm>
          <a:prstGeom prst="rect">
            <a:avLst/>
          </a:prstGeom>
          <a:noFill/>
        </p:spPr>
        <p:txBody>
          <a:bodyPr wrap="none" lIns="91433" tIns="45716" rIns="91433" bIns="45716" rtlCol="0">
            <a:spAutoFit/>
          </a:bodyPr>
          <a:lstStyle/>
          <a:p>
            <a:r>
              <a:rPr lang="en-US" sz="1400" baseline="0" dirty="0" smtClean="0">
                <a:solidFill>
                  <a:srgbClr val="FFFF00"/>
                </a:solidFill>
              </a:rPr>
              <a:t>Crisp: CEOS </a:t>
            </a:r>
            <a:r>
              <a:rPr lang="en-US" sz="1400" baseline="0" dirty="0" err="1" smtClean="0">
                <a:solidFill>
                  <a:srgbClr val="FFFF00"/>
                </a:solidFill>
              </a:rPr>
              <a:t>CTF</a:t>
            </a:r>
            <a:r>
              <a:rPr lang="en-US" sz="1400" baseline="0" dirty="0" smtClean="0">
                <a:solidFill>
                  <a:srgbClr val="FFFF00"/>
                </a:solidFill>
              </a:rPr>
              <a:t> Atmospheres</a:t>
            </a:r>
            <a:endParaRPr lang="en-US" sz="1400" dirty="0">
              <a:solidFill>
                <a:srgbClr val="FFFF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Lst>
  <p:timing>
    <p:tnLst>
      <p:par>
        <p:cTn id="1" dur="indefinite" restart="never" nodeType="tmRoot"/>
      </p:par>
    </p:tnLst>
  </p:timing>
  <p:txStyles>
    <p:titleStyle>
      <a:lvl1pPr algn="ctr" rtl="0" eaLnBrk="0" fontAlgn="base" hangingPunct="0">
        <a:spcBef>
          <a:spcPct val="0"/>
        </a:spcBef>
        <a:spcAft>
          <a:spcPct val="0"/>
        </a:spcAft>
        <a:defRPr sz="2400" b="1" i="1">
          <a:solidFill>
            <a:srgbClr val="FFFF00"/>
          </a:solidFill>
          <a:effectLst>
            <a:outerShdw blurRad="38100" dist="38100" dir="2700000" algn="tl">
              <a:srgbClr val="000000">
                <a:alpha val="43137"/>
              </a:srgbClr>
            </a:outerShdw>
          </a:effectLst>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2pPr>
      <a:lvl3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3pPr>
      <a:lvl4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4pPr>
      <a:lvl5pPr algn="ctr" rtl="0" eaLnBrk="0" fontAlgn="base" hangingPunct="0">
        <a:spcBef>
          <a:spcPct val="0"/>
        </a:spcBef>
        <a:spcAft>
          <a:spcPct val="0"/>
        </a:spcAft>
        <a:defRPr sz="2400" b="1" i="1">
          <a:solidFill>
            <a:schemeClr val="tx2"/>
          </a:solidFill>
          <a:latin typeface="Arial" charset="0"/>
          <a:ea typeface="ＭＳ Ｐゴシック" pitchFamily="-65" charset="-128"/>
          <a:cs typeface="ＭＳ Ｐゴシック" pitchFamily="-65" charset="-128"/>
        </a:defRPr>
      </a:lvl5pPr>
      <a:lvl6pPr marL="457074" algn="ctr" rtl="0" fontAlgn="base">
        <a:spcBef>
          <a:spcPct val="0"/>
        </a:spcBef>
        <a:spcAft>
          <a:spcPct val="0"/>
        </a:spcAft>
        <a:defRPr sz="2400" b="1" i="1">
          <a:solidFill>
            <a:schemeClr val="tx2"/>
          </a:solidFill>
          <a:latin typeface="Arial" charset="0"/>
        </a:defRPr>
      </a:lvl6pPr>
      <a:lvl7pPr marL="914149" algn="ctr" rtl="0" fontAlgn="base">
        <a:spcBef>
          <a:spcPct val="0"/>
        </a:spcBef>
        <a:spcAft>
          <a:spcPct val="0"/>
        </a:spcAft>
        <a:defRPr sz="2400" b="1" i="1">
          <a:solidFill>
            <a:schemeClr val="tx2"/>
          </a:solidFill>
          <a:latin typeface="Arial" charset="0"/>
        </a:defRPr>
      </a:lvl7pPr>
      <a:lvl8pPr marL="1371222" algn="ctr" rtl="0" fontAlgn="base">
        <a:spcBef>
          <a:spcPct val="0"/>
        </a:spcBef>
        <a:spcAft>
          <a:spcPct val="0"/>
        </a:spcAft>
        <a:defRPr sz="2400" b="1" i="1">
          <a:solidFill>
            <a:schemeClr val="tx2"/>
          </a:solidFill>
          <a:latin typeface="Arial" charset="0"/>
        </a:defRPr>
      </a:lvl8pPr>
      <a:lvl9pPr marL="1828296" algn="ctr" rtl="0" fontAlgn="base">
        <a:spcBef>
          <a:spcPct val="0"/>
        </a:spcBef>
        <a:spcAft>
          <a:spcPct val="0"/>
        </a:spcAft>
        <a:defRPr sz="2400" b="1" i="1">
          <a:solidFill>
            <a:schemeClr val="tx2"/>
          </a:solidFill>
          <a:latin typeface="Arial" charset="0"/>
        </a:defRPr>
      </a:lvl9pPr>
    </p:titleStyle>
    <p:bodyStyle>
      <a:lvl1pPr marL="342806" indent="-342806" algn="l" rtl="0" eaLnBrk="0" fontAlgn="base" hangingPunct="0">
        <a:spcBef>
          <a:spcPct val="20000"/>
        </a:spcBef>
        <a:spcAft>
          <a:spcPct val="0"/>
        </a:spcAft>
        <a:buChar char="•"/>
        <a:defRPr sz="2000">
          <a:solidFill>
            <a:srgbClr val="FFFF00"/>
          </a:solidFill>
          <a:effectLst>
            <a:outerShdw blurRad="38100" dist="38100" dir="2700000" algn="tl">
              <a:srgbClr val="000000">
                <a:alpha val="43137"/>
              </a:srgbClr>
            </a:outerShdw>
          </a:effectLst>
          <a:latin typeface="+mn-lt"/>
          <a:ea typeface="ＭＳ Ｐゴシック" pitchFamily="-65" charset="-128"/>
          <a:cs typeface="ＭＳ Ｐゴシック" pitchFamily="-65" charset="-128"/>
        </a:defRPr>
      </a:lvl1pPr>
      <a:lvl2pPr marL="742746" indent="-285671" algn="l" rtl="0" eaLnBrk="0" fontAlgn="base" hangingPunct="0">
        <a:spcBef>
          <a:spcPct val="20000"/>
        </a:spcBef>
        <a:spcAft>
          <a:spcPct val="0"/>
        </a:spcAft>
        <a:buChar char="–"/>
        <a:defRPr>
          <a:solidFill>
            <a:srgbClr val="FFFF00"/>
          </a:solidFill>
          <a:effectLst>
            <a:outerShdw blurRad="38100" dist="38100" dir="2700000" algn="tl">
              <a:srgbClr val="000000">
                <a:alpha val="43137"/>
              </a:srgbClr>
            </a:outerShdw>
          </a:effectLst>
          <a:latin typeface="+mn-lt"/>
          <a:ea typeface="ＭＳ Ｐゴシック" pitchFamily="-111" charset="-128"/>
        </a:defRPr>
      </a:lvl2pPr>
      <a:lvl3pPr marL="1142685" indent="-228538" algn="l" rtl="0" eaLnBrk="0" fontAlgn="base" hangingPunct="0">
        <a:spcBef>
          <a:spcPct val="20000"/>
        </a:spcBef>
        <a:spcAft>
          <a:spcPct val="0"/>
        </a:spcAft>
        <a:buChar char="•"/>
        <a:defRPr>
          <a:solidFill>
            <a:srgbClr val="FFFF00"/>
          </a:solidFill>
          <a:effectLst>
            <a:outerShdw blurRad="38100" dist="38100" dir="2700000" algn="tl">
              <a:srgbClr val="000000">
                <a:alpha val="43137"/>
              </a:srgbClr>
            </a:outerShdw>
          </a:effectLst>
          <a:latin typeface="+mn-lt"/>
          <a:ea typeface="ＭＳ Ｐゴシック" pitchFamily="-111" charset="-128"/>
        </a:defRPr>
      </a:lvl3pPr>
      <a:lvl4pPr marL="1599760" indent="-228538" algn="l" rtl="0" eaLnBrk="0" fontAlgn="base" hangingPunct="0">
        <a:spcBef>
          <a:spcPct val="20000"/>
        </a:spcBef>
        <a:spcAft>
          <a:spcPct val="0"/>
        </a:spcAft>
        <a:buChar char="–"/>
        <a:defRPr>
          <a:solidFill>
            <a:srgbClr val="FFFF00"/>
          </a:solidFill>
          <a:effectLst>
            <a:outerShdw blurRad="38100" dist="38100" dir="2700000" algn="tl">
              <a:srgbClr val="000000">
                <a:alpha val="43137"/>
              </a:srgbClr>
            </a:outerShdw>
          </a:effectLst>
          <a:latin typeface="+mn-lt"/>
          <a:ea typeface="ＭＳ Ｐゴシック" pitchFamily="-111" charset="-128"/>
        </a:defRPr>
      </a:lvl4pPr>
      <a:lvl5pPr marL="2056832" indent="-228538" algn="l" rtl="0" eaLnBrk="0" fontAlgn="base" hangingPunct="0">
        <a:spcBef>
          <a:spcPct val="20000"/>
        </a:spcBef>
        <a:spcAft>
          <a:spcPct val="0"/>
        </a:spcAft>
        <a:buChar char="»"/>
        <a:defRPr>
          <a:solidFill>
            <a:srgbClr val="FFFF00"/>
          </a:solidFill>
          <a:effectLst>
            <a:outerShdw blurRad="38100" dist="38100" dir="2700000" algn="tl">
              <a:srgbClr val="000000">
                <a:alpha val="43137"/>
              </a:srgbClr>
            </a:outerShdw>
          </a:effectLst>
          <a:latin typeface="+mn-lt"/>
          <a:ea typeface="ＭＳ Ｐゴシック" pitchFamily="-111" charset="-128"/>
        </a:defRPr>
      </a:lvl5pPr>
      <a:lvl6pPr marL="2513908" indent="-228538" algn="l" rtl="0" fontAlgn="base">
        <a:spcBef>
          <a:spcPct val="20000"/>
        </a:spcBef>
        <a:spcAft>
          <a:spcPct val="0"/>
        </a:spcAft>
        <a:buChar char="»"/>
        <a:defRPr>
          <a:solidFill>
            <a:schemeClr val="tx1"/>
          </a:solidFill>
          <a:latin typeface="+mn-lt"/>
        </a:defRPr>
      </a:lvl6pPr>
      <a:lvl7pPr marL="2970982" indent="-228538" algn="l" rtl="0" fontAlgn="base">
        <a:spcBef>
          <a:spcPct val="20000"/>
        </a:spcBef>
        <a:spcAft>
          <a:spcPct val="0"/>
        </a:spcAft>
        <a:buChar char="»"/>
        <a:defRPr>
          <a:solidFill>
            <a:schemeClr val="tx1"/>
          </a:solidFill>
          <a:latin typeface="+mn-lt"/>
        </a:defRPr>
      </a:lvl7pPr>
      <a:lvl8pPr marL="3428054" indent="-228538" algn="l" rtl="0" fontAlgn="base">
        <a:spcBef>
          <a:spcPct val="20000"/>
        </a:spcBef>
        <a:spcAft>
          <a:spcPct val="0"/>
        </a:spcAft>
        <a:buChar char="»"/>
        <a:defRPr>
          <a:solidFill>
            <a:schemeClr val="tx1"/>
          </a:solidFill>
          <a:latin typeface="+mn-lt"/>
        </a:defRPr>
      </a:lvl8pPr>
      <a:lvl9pPr marL="3885130" indent="-228538" algn="l" rtl="0" fontAlgn="base">
        <a:spcBef>
          <a:spcPct val="20000"/>
        </a:spcBef>
        <a:spcAft>
          <a:spcPct val="0"/>
        </a:spcAft>
        <a:buChar char="»"/>
        <a:defRPr>
          <a:solidFill>
            <a:schemeClr val="tx1"/>
          </a:solidFill>
          <a:latin typeface="+mn-lt"/>
        </a:defRPr>
      </a:lvl9pPr>
    </p:bodyStyle>
    <p:otherStyle>
      <a:defPPr>
        <a:defRPr lang="en-US"/>
      </a:defPPr>
      <a:lvl1pPr marL="0" algn="l" defTabSz="914149" rtl="0" eaLnBrk="1" latinLnBrk="0" hangingPunct="1">
        <a:defRPr sz="1800" kern="1200">
          <a:solidFill>
            <a:schemeClr val="tx1"/>
          </a:solidFill>
          <a:latin typeface="+mn-lt"/>
          <a:ea typeface="+mn-ea"/>
          <a:cs typeface="+mn-cs"/>
        </a:defRPr>
      </a:lvl1pPr>
      <a:lvl2pPr marL="457074" algn="l" defTabSz="914149" rtl="0" eaLnBrk="1" latinLnBrk="0" hangingPunct="1">
        <a:defRPr sz="1800" kern="1200">
          <a:solidFill>
            <a:schemeClr val="tx1"/>
          </a:solidFill>
          <a:latin typeface="+mn-lt"/>
          <a:ea typeface="+mn-ea"/>
          <a:cs typeface="+mn-cs"/>
        </a:defRPr>
      </a:lvl2pPr>
      <a:lvl3pPr marL="914149" algn="l" defTabSz="914149" rtl="0" eaLnBrk="1" latinLnBrk="0" hangingPunct="1">
        <a:defRPr sz="1800" kern="1200">
          <a:solidFill>
            <a:schemeClr val="tx1"/>
          </a:solidFill>
          <a:latin typeface="+mn-lt"/>
          <a:ea typeface="+mn-ea"/>
          <a:cs typeface="+mn-cs"/>
        </a:defRPr>
      </a:lvl3pPr>
      <a:lvl4pPr marL="1371222" algn="l" defTabSz="914149" rtl="0" eaLnBrk="1" latinLnBrk="0" hangingPunct="1">
        <a:defRPr sz="1800" kern="1200">
          <a:solidFill>
            <a:schemeClr val="tx1"/>
          </a:solidFill>
          <a:latin typeface="+mn-lt"/>
          <a:ea typeface="+mn-ea"/>
          <a:cs typeface="+mn-cs"/>
        </a:defRPr>
      </a:lvl4pPr>
      <a:lvl5pPr marL="1828296" algn="l" defTabSz="914149" rtl="0" eaLnBrk="1" latinLnBrk="0" hangingPunct="1">
        <a:defRPr sz="1800" kern="1200">
          <a:solidFill>
            <a:schemeClr val="tx1"/>
          </a:solidFill>
          <a:latin typeface="+mn-lt"/>
          <a:ea typeface="+mn-ea"/>
          <a:cs typeface="+mn-cs"/>
        </a:defRPr>
      </a:lvl5pPr>
      <a:lvl6pPr marL="2285371" algn="l" defTabSz="914149" rtl="0" eaLnBrk="1" latinLnBrk="0" hangingPunct="1">
        <a:defRPr sz="1800" kern="1200">
          <a:solidFill>
            <a:schemeClr val="tx1"/>
          </a:solidFill>
          <a:latin typeface="+mn-lt"/>
          <a:ea typeface="+mn-ea"/>
          <a:cs typeface="+mn-cs"/>
        </a:defRPr>
      </a:lvl6pPr>
      <a:lvl7pPr marL="2742445" algn="l" defTabSz="914149" rtl="0" eaLnBrk="1" latinLnBrk="0" hangingPunct="1">
        <a:defRPr sz="1800" kern="1200">
          <a:solidFill>
            <a:schemeClr val="tx1"/>
          </a:solidFill>
          <a:latin typeface="+mn-lt"/>
          <a:ea typeface="+mn-ea"/>
          <a:cs typeface="+mn-cs"/>
        </a:defRPr>
      </a:lvl7pPr>
      <a:lvl8pPr marL="3199519" algn="l" defTabSz="914149" rtl="0" eaLnBrk="1" latinLnBrk="0" hangingPunct="1">
        <a:defRPr sz="1800" kern="1200">
          <a:solidFill>
            <a:schemeClr val="tx1"/>
          </a:solidFill>
          <a:latin typeface="+mn-lt"/>
          <a:ea typeface="+mn-ea"/>
          <a:cs typeface="+mn-cs"/>
        </a:defRPr>
      </a:lvl8pPr>
      <a:lvl9pPr marL="3656591" algn="l" defTabSz="91414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jpeg"/><Relationship Id="rId18" Type="http://schemas.openxmlformats.org/officeDocument/2006/relationships/image" Target="../media/image27.jpeg"/><Relationship Id="rId3" Type="http://schemas.openxmlformats.org/officeDocument/2006/relationships/image" Target="../media/image13.png"/><Relationship Id="rId7" Type="http://schemas.microsoft.com/office/2007/relationships/hdphoto" Target="../media/hdphoto3.wdp"/><Relationship Id="rId12" Type="http://schemas.openxmlformats.org/officeDocument/2006/relationships/image" Target="../media/image21.png"/><Relationship Id="rId17" Type="http://schemas.openxmlformats.org/officeDocument/2006/relationships/image" Target="../media/image26.jpeg"/><Relationship Id="rId2" Type="http://schemas.openxmlformats.org/officeDocument/2006/relationships/image" Target="../media/image12.png"/><Relationship Id="rId16" Type="http://schemas.openxmlformats.org/officeDocument/2006/relationships/image" Target="../media/image25.jpeg"/><Relationship Id="rId20"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5" Type="http://schemas.openxmlformats.org/officeDocument/2006/relationships/image" Target="../media/image24.jpe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4.jpeg"/><Relationship Id="rId9" Type="http://schemas.openxmlformats.org/officeDocument/2006/relationships/image" Target="../media/image18.png"/><Relationship Id="rId1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4.wdp"/><Relationship Id="rId2" Type="http://schemas.openxmlformats.org/officeDocument/2006/relationships/image" Target="../media/image32.gif"/><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44.jpe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5.png"/><Relationship Id="rId7" Type="http://schemas.openxmlformats.org/officeDocument/2006/relationships/image" Target="../media/image48.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2.jpeg"/><Relationship Id="rId7" Type="http://schemas.openxmlformats.org/officeDocument/2006/relationships/image" Target="../media/image48.jpeg"/><Relationship Id="rId12"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6.jpeg"/><Relationship Id="rId11" Type="http://schemas.openxmlformats.org/officeDocument/2006/relationships/image" Target="../media/image53.png"/><Relationship Id="rId5" Type="http://schemas.openxmlformats.org/officeDocument/2006/relationships/image" Target="../media/image44.jpeg"/><Relationship Id="rId10" Type="http://schemas.openxmlformats.org/officeDocument/2006/relationships/image" Target="../media/image50.png"/><Relationship Id="rId4" Type="http://schemas.openxmlformats.org/officeDocument/2006/relationships/image" Target="../media/image43.png"/><Relationship Id="rId9" Type="http://schemas.openxmlformats.org/officeDocument/2006/relationships/image" Target="../media/image5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5"/>
          <p:cNvSpPr>
            <a:spLocks noGrp="1"/>
          </p:cNvSpPr>
          <p:nvPr>
            <p:ph type="ctrTitle"/>
          </p:nvPr>
        </p:nvSpPr>
        <p:spPr>
          <a:xfrm>
            <a:off x="990600" y="1143001"/>
            <a:ext cx="7120774" cy="2133600"/>
          </a:xfrm>
        </p:spPr>
        <p:txBody>
          <a:bodyPr/>
          <a:lstStyle/>
          <a:p>
            <a:r>
              <a:rPr lang="en-US" sz="3200" dirty="0">
                <a:solidFill>
                  <a:srgbClr val="FFFF00"/>
                </a:solidFill>
                <a:effectLst>
                  <a:outerShdw blurRad="38100" dist="38100" dir="2700000" algn="tl">
                    <a:srgbClr val="000000">
                      <a:alpha val="43137"/>
                    </a:srgbClr>
                  </a:outerShdw>
                </a:effectLst>
              </a:rPr>
              <a:t>CEOS Carbon Task Force </a:t>
            </a:r>
            <a:r>
              <a:rPr lang="en-US" sz="3200" dirty="0" smtClean="0">
                <a:solidFill>
                  <a:srgbClr val="FFFF00"/>
                </a:solidFill>
                <a:effectLst>
                  <a:outerShdw blurRad="38100" dist="38100" dir="2700000" algn="tl">
                    <a:srgbClr val="000000">
                      <a:alpha val="43137"/>
                    </a:srgbClr>
                  </a:outerShdw>
                </a:effectLst>
              </a:rPr>
              <a:t>Report – Atmospheres Chapter</a:t>
            </a:r>
            <a:endParaRPr lang="en-US" sz="3200" dirty="0">
              <a:solidFill>
                <a:srgbClr val="FFFF00"/>
              </a:solidFill>
              <a:effectLst>
                <a:outerShdw blurRad="38100" dist="38100" dir="2700000" algn="tl">
                  <a:srgbClr val="000000">
                    <a:alpha val="43137"/>
                  </a:srgbClr>
                </a:outerShdw>
              </a:effectLst>
            </a:endParaRPr>
          </a:p>
        </p:txBody>
      </p:sp>
      <p:sp>
        <p:nvSpPr>
          <p:cNvPr id="2052" name="Subtitle 6"/>
          <p:cNvSpPr>
            <a:spLocks noGrp="1"/>
          </p:cNvSpPr>
          <p:nvPr>
            <p:ph type="subTitle" idx="1"/>
          </p:nvPr>
        </p:nvSpPr>
        <p:spPr>
          <a:xfrm>
            <a:off x="609601" y="3886201"/>
            <a:ext cx="7924800" cy="2133600"/>
          </a:xfrm>
        </p:spPr>
        <p:txBody>
          <a:bodyPr/>
          <a:lstStyle/>
          <a:p>
            <a:r>
              <a:rPr lang="en-US" b="1" dirty="0" smtClean="0">
                <a:solidFill>
                  <a:srgbClr val="FFFF00"/>
                </a:solidFill>
                <a:ea typeface="ＭＳ Ｐゴシック" pitchFamily="34" charset="-128"/>
              </a:rPr>
              <a:t>David Crisp, OCO-2 Science Team Leader</a:t>
            </a:r>
            <a:endParaRPr lang="en-US" b="1" dirty="0">
              <a:solidFill>
                <a:srgbClr val="FFFF00"/>
              </a:solidFill>
              <a:ea typeface="ＭＳ Ｐゴシック" pitchFamily="34" charset="-128"/>
            </a:endParaRPr>
          </a:p>
          <a:p>
            <a:r>
              <a:rPr lang="en-US" b="1" dirty="0" smtClean="0">
                <a:solidFill>
                  <a:srgbClr val="FFFF00"/>
                </a:solidFill>
                <a:ea typeface="ＭＳ Ｐゴシック" pitchFamily="34" charset="-128"/>
              </a:rPr>
              <a:t>Jet Propulsion Laboratory, California Institute of Technology</a:t>
            </a:r>
          </a:p>
          <a:p>
            <a:endParaRPr lang="en-US" b="1" dirty="0" smtClean="0">
              <a:solidFill>
                <a:srgbClr val="FFFF00"/>
              </a:solidFill>
              <a:ea typeface="ＭＳ Ｐゴシック" pitchFamily="34" charset="-128"/>
            </a:endParaRPr>
          </a:p>
          <a:p>
            <a:r>
              <a:rPr lang="en-US" b="1" dirty="0" smtClean="0">
                <a:solidFill>
                  <a:srgbClr val="FFFF00"/>
                </a:solidFill>
                <a:ea typeface="ＭＳ Ｐゴシック" pitchFamily="34" charset="-128"/>
              </a:rPr>
              <a:t>June 2014</a:t>
            </a:r>
          </a:p>
        </p:txBody>
      </p:sp>
      <p:sp>
        <p:nvSpPr>
          <p:cNvPr id="7" name="TextBox 4"/>
          <p:cNvSpPr txBox="1">
            <a:spLocks noChangeArrowheads="1"/>
          </p:cNvSpPr>
          <p:nvPr/>
        </p:nvSpPr>
        <p:spPr bwMode="auto">
          <a:xfrm>
            <a:off x="2834641" y="6432400"/>
            <a:ext cx="3474720" cy="425600"/>
          </a:xfrm>
          <a:prstGeom prst="rect">
            <a:avLst/>
          </a:prstGeom>
          <a:solidFill>
            <a:schemeClr val="bg1">
              <a:lumMod val="65000"/>
            </a:schemeClr>
          </a:solidFill>
          <a:ln w="9525">
            <a:noFill/>
            <a:miter lim="800000"/>
            <a:headEnd/>
            <a:tailEnd/>
          </a:ln>
        </p:spPr>
        <p:txBody>
          <a:bodyPr lIns="86180" tIns="43090" rIns="86180" bIns="43090">
            <a:spAutoFit/>
          </a:bodyPr>
          <a:lstStyle/>
          <a:p>
            <a:pPr algn="ctr"/>
            <a:r>
              <a:rPr lang="en-US" sz="1100" dirty="0">
                <a:solidFill>
                  <a:srgbClr val="FFFF00"/>
                </a:solidFill>
                <a:effectLst>
                  <a:outerShdw blurRad="38100" dist="38100" dir="2700000" algn="tl">
                    <a:srgbClr val="000000">
                      <a:alpha val="43137"/>
                    </a:srgbClr>
                  </a:outerShdw>
                </a:effectLst>
              </a:rPr>
              <a:t>Copyright </a:t>
            </a:r>
            <a:r>
              <a:rPr lang="en-US" sz="1100" dirty="0" smtClean="0">
                <a:solidFill>
                  <a:srgbClr val="FFFF00"/>
                </a:solidFill>
                <a:effectLst>
                  <a:outerShdw blurRad="38100" dist="38100" dir="2700000" algn="tl">
                    <a:srgbClr val="000000">
                      <a:alpha val="43137"/>
                    </a:srgbClr>
                  </a:outerShdw>
                </a:effectLst>
              </a:rPr>
              <a:t>2014 </a:t>
            </a:r>
            <a:r>
              <a:rPr lang="en-US" sz="1100" dirty="0">
                <a:solidFill>
                  <a:srgbClr val="FFFF00"/>
                </a:solidFill>
                <a:effectLst>
                  <a:outerShdw blurRad="38100" dist="38100" dir="2700000" algn="tl">
                    <a:srgbClr val="000000">
                      <a:alpha val="43137"/>
                    </a:srgbClr>
                  </a:outerShdw>
                </a:effectLst>
              </a:rPr>
              <a:t>California Institute of Technology. Government sponsorship acknowledged.</a:t>
            </a:r>
          </a:p>
        </p:txBody>
      </p:sp>
      <p:sp>
        <p:nvSpPr>
          <p:cNvPr id="3" name="TextBox 2"/>
          <p:cNvSpPr txBox="1"/>
          <p:nvPr/>
        </p:nvSpPr>
        <p:spPr>
          <a:xfrm>
            <a:off x="2209800" y="152400"/>
            <a:ext cx="4594641" cy="646331"/>
          </a:xfrm>
          <a:prstGeom prst="rect">
            <a:avLst/>
          </a:prstGeom>
          <a:noFill/>
        </p:spPr>
        <p:txBody>
          <a:bodyPr wrap="square" rtlCol="0">
            <a:spAutoFit/>
          </a:bodyPr>
          <a:lstStyle/>
          <a:p>
            <a:pPr algn="ctr"/>
            <a:r>
              <a:rPr lang="en-US" b="1" dirty="0" smtClean="0">
                <a:solidFill>
                  <a:srgbClr val="FFFF00"/>
                </a:solidFill>
              </a:rPr>
              <a:t>10</a:t>
            </a:r>
            <a:r>
              <a:rPr lang="en-US" b="1" baseline="30000" dirty="0" smtClean="0">
                <a:solidFill>
                  <a:srgbClr val="FFFF00"/>
                </a:solidFill>
              </a:rPr>
              <a:t>th</a:t>
            </a:r>
            <a:r>
              <a:rPr lang="en-US" b="1" dirty="0" smtClean="0">
                <a:solidFill>
                  <a:srgbClr val="FFFF00"/>
                </a:solidFill>
              </a:rPr>
              <a:t> CEOS Atmospheric </a:t>
            </a:r>
            <a:r>
              <a:rPr lang="en-US" b="1" dirty="0">
                <a:solidFill>
                  <a:srgbClr val="FFFF00"/>
                </a:solidFill>
              </a:rPr>
              <a:t>Composition </a:t>
            </a:r>
            <a:r>
              <a:rPr lang="en-US" b="1" dirty="0" smtClean="0">
                <a:solidFill>
                  <a:srgbClr val="FFFF00"/>
                </a:solidFill>
              </a:rPr>
              <a:t>Constellation Meeting </a:t>
            </a:r>
            <a:r>
              <a:rPr lang="en-US" b="1" dirty="0">
                <a:solidFill>
                  <a:srgbClr val="FFFF00"/>
                </a:solidFill>
              </a:rPr>
              <a:t>(ACC-10)</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t>
            </a:r>
            <a:r>
              <a:rPr lang="en-US" baseline="-25000" dirty="0" smtClean="0"/>
              <a:t>4</a:t>
            </a:r>
            <a:r>
              <a:rPr lang="en-US" dirty="0" smtClean="0"/>
              <a:t> Sources and Sinks</a:t>
            </a:r>
            <a:endParaRPr lang="en-US" dirty="0"/>
          </a:p>
        </p:txBody>
      </p:sp>
      <p:grpSp>
        <p:nvGrpSpPr>
          <p:cNvPr id="8" name="Group 7"/>
          <p:cNvGrpSpPr/>
          <p:nvPr/>
        </p:nvGrpSpPr>
        <p:grpSpPr>
          <a:xfrm>
            <a:off x="4761052" y="955892"/>
            <a:ext cx="4078148" cy="3082708"/>
            <a:chOff x="4832019" y="1066800"/>
            <a:chExt cx="3626181" cy="2741062"/>
          </a:xfrm>
        </p:grpSpPr>
        <p:grpSp>
          <p:nvGrpSpPr>
            <p:cNvPr id="7" name="Group 6"/>
            <p:cNvGrpSpPr/>
            <p:nvPr/>
          </p:nvGrpSpPr>
          <p:grpSpPr>
            <a:xfrm>
              <a:off x="4832019" y="1066800"/>
              <a:ext cx="3626181" cy="2741062"/>
              <a:chOff x="4832019" y="1066800"/>
              <a:chExt cx="3626181" cy="2741062"/>
            </a:xfrm>
          </p:grpSpPr>
          <p:grpSp>
            <p:nvGrpSpPr>
              <p:cNvPr id="5" name="Group 4"/>
              <p:cNvGrpSpPr/>
              <p:nvPr/>
            </p:nvGrpSpPr>
            <p:grpSpPr>
              <a:xfrm>
                <a:off x="4832019" y="1207771"/>
                <a:ext cx="3626181" cy="2600091"/>
                <a:chOff x="901283" y="517175"/>
                <a:chExt cx="7280692" cy="5220495"/>
              </a:xfrm>
            </p:grpSpPr>
            <p:pic>
              <p:nvPicPr>
                <p:cNvPr id="1026" name="Picture 2"/>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299447" y="928689"/>
                  <a:ext cx="4746812" cy="3387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4189" t="3792" b="4283"/>
                <a:stretch/>
              </p:blipFill>
              <p:spPr bwMode="auto">
                <a:xfrm>
                  <a:off x="6621423" y="517175"/>
                  <a:ext cx="1560552" cy="14534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384282" y="3962401"/>
                  <a:ext cx="1529953" cy="1495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4226" r="4281" b="4191"/>
                <a:stretch/>
              </p:blipFill>
              <p:spPr bwMode="auto">
                <a:xfrm>
                  <a:off x="2536801" y="4289614"/>
                  <a:ext cx="1531702" cy="1448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rotWithShape="1">
                <a:blip r:embed="rId6" cstate="print">
                  <a:clrChange>
                    <a:clrFrom>
                      <a:srgbClr val="B8C0B9"/>
                    </a:clrFrom>
                    <a:clrTo>
                      <a:srgbClr val="B8C0B9">
                        <a:alpha val="0"/>
                      </a:srgbClr>
                    </a:clrTo>
                  </a:clrChange>
                  <a:extLst>
                    <a:ext uri="{BEBA8EAE-BF5A-486C-A8C5-ECC9F3942E4B}">
                      <a14:imgProps xmlns:a14="http://schemas.microsoft.com/office/drawing/2010/main">
                        <a14:imgLayer r:embed="rId7">
                          <a14:imgEffect>
                            <a14:brightnessContrast bright="-6000" contrast="2000"/>
                          </a14:imgEffect>
                        </a14:imgLayer>
                      </a14:imgProps>
                    </a:ext>
                    <a:ext uri="{28A0092B-C50C-407E-A947-70E740481C1C}">
                      <a14:useLocalDpi xmlns:a14="http://schemas.microsoft.com/office/drawing/2010/main"/>
                    </a:ext>
                  </a:extLst>
                </a:blip>
                <a:srcRect/>
                <a:stretch/>
              </p:blipFill>
              <p:spPr bwMode="auto">
                <a:xfrm>
                  <a:off x="901283" y="2775139"/>
                  <a:ext cx="1479196" cy="14513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grpSp>
          <p:sp>
            <p:nvSpPr>
              <p:cNvPr id="6" name="TextBox 5"/>
              <p:cNvSpPr txBox="1"/>
              <p:nvPr/>
            </p:nvSpPr>
            <p:spPr>
              <a:xfrm>
                <a:off x="5769207" y="1066800"/>
                <a:ext cx="1828800" cy="646331"/>
              </a:xfrm>
              <a:prstGeom prst="rect">
                <a:avLst/>
              </a:prstGeom>
              <a:noFill/>
            </p:spPr>
            <p:txBody>
              <a:bodyPr wrap="square" rtlCol="0">
                <a:spAutoFit/>
              </a:bodyPr>
              <a:lstStyle/>
              <a:p>
                <a:pPr algn="ctr"/>
                <a:r>
                  <a:rPr lang="en-US" b="1" dirty="0" smtClean="0">
                    <a:solidFill>
                      <a:srgbClr val="FFFF00"/>
                    </a:solidFill>
                    <a:effectLst>
                      <a:outerShdw blurRad="38100" dist="38100" dir="2700000" algn="tl">
                        <a:srgbClr val="000000">
                          <a:alpha val="43137"/>
                        </a:srgbClr>
                      </a:outerShdw>
                    </a:effectLst>
                  </a:rPr>
                  <a:t>Anthropogenic Sources</a:t>
                </a:r>
                <a:endParaRPr lang="en-US" b="1" dirty="0">
                  <a:solidFill>
                    <a:srgbClr val="FFFF00"/>
                  </a:solidFill>
                  <a:effectLst>
                    <a:outerShdw blurRad="38100" dist="38100" dir="2700000" algn="tl">
                      <a:srgbClr val="000000">
                        <a:alpha val="43137"/>
                      </a:srgbClr>
                    </a:outerShdw>
                  </a:effectLst>
                </a:endParaRPr>
              </a:p>
            </p:txBody>
          </p:sp>
        </p:grpSp>
        <p:pic>
          <p:nvPicPr>
            <p:cNvPr id="1036" name="Picture 1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24178" y="1316978"/>
              <a:ext cx="767022" cy="763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6" name="Group 15"/>
          <p:cNvGrpSpPr/>
          <p:nvPr/>
        </p:nvGrpSpPr>
        <p:grpSpPr>
          <a:xfrm>
            <a:off x="76200" y="3816796"/>
            <a:ext cx="4684852" cy="2812604"/>
            <a:chOff x="76200" y="3810000"/>
            <a:chExt cx="4684852" cy="2812604"/>
          </a:xfrm>
        </p:grpSpPr>
        <p:grpSp>
          <p:nvGrpSpPr>
            <p:cNvPr id="14" name="Group 13"/>
            <p:cNvGrpSpPr/>
            <p:nvPr/>
          </p:nvGrpSpPr>
          <p:grpSpPr>
            <a:xfrm>
              <a:off x="76200" y="3810000"/>
              <a:ext cx="4684852" cy="2812604"/>
              <a:chOff x="76200" y="3810000"/>
              <a:chExt cx="4684852" cy="2812604"/>
            </a:xfrm>
          </p:grpSpPr>
          <p:grpSp>
            <p:nvGrpSpPr>
              <p:cNvPr id="10" name="Group 9"/>
              <p:cNvGrpSpPr/>
              <p:nvPr/>
            </p:nvGrpSpPr>
            <p:grpSpPr>
              <a:xfrm>
                <a:off x="76200" y="3810000"/>
                <a:ext cx="3862843" cy="2812604"/>
                <a:chOff x="-2514600" y="3448135"/>
                <a:chExt cx="6684359" cy="4866998"/>
              </a:xfrm>
            </p:grpSpPr>
            <p:pic>
              <p:nvPicPr>
                <p:cNvPr id="1042" name="Picture 18"/>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329952" y="4851410"/>
                  <a:ext cx="5391030" cy="3463723"/>
                </a:xfrm>
                <a:prstGeom prst="ellipse">
                  <a:avLst/>
                </a:prstGeom>
                <a:ln>
                  <a:noFill/>
                </a:ln>
                <a:effectLst>
                  <a:softEdge rad="12700"/>
                </a:effectLst>
                <a:extLst>
                  <a:ext uri="{909E8E84-426E-40DD-AFC4-6F175D3DCCD1}">
                    <a14:hiddenFill xmlns:a14="http://schemas.microsoft.com/office/drawing/2010/main">
                      <a:solidFill>
                        <a:schemeClr val="accent1"/>
                      </a:solidFill>
                    </a14:hiddenFill>
                  </a:ext>
                </a:extLst>
              </p:spPr>
            </p:pic>
            <p:pic>
              <p:nvPicPr>
                <p:cNvPr id="1043" name="Picture 19"/>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l="3830" r="3871"/>
                <a:stretch/>
              </p:blipFill>
              <p:spPr bwMode="auto">
                <a:xfrm>
                  <a:off x="2692785" y="4511947"/>
                  <a:ext cx="1476974" cy="1476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44" name="Picture 20"/>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15747" y="3448135"/>
                  <a:ext cx="1581150" cy="1476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045" name="Picture 21"/>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514600" y="5514975"/>
                  <a:ext cx="1571625" cy="1495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grpSp>
          <p:sp>
            <p:nvSpPr>
              <p:cNvPr id="36" name="TextBox 35"/>
              <p:cNvSpPr txBox="1"/>
              <p:nvPr/>
            </p:nvSpPr>
            <p:spPr>
              <a:xfrm>
                <a:off x="3413264" y="5589466"/>
                <a:ext cx="1347788" cy="646331"/>
              </a:xfrm>
              <a:prstGeom prst="rect">
                <a:avLst/>
              </a:prstGeom>
              <a:noFill/>
            </p:spPr>
            <p:txBody>
              <a:bodyPr wrap="square" rtlCol="0">
                <a:spAutoFit/>
              </a:bodyPr>
              <a:lstStyle/>
              <a:p>
                <a:pPr algn="ctr"/>
                <a:r>
                  <a:rPr lang="en-US" b="1" dirty="0" smtClean="0">
                    <a:solidFill>
                      <a:srgbClr val="FFFF00"/>
                    </a:solidFill>
                    <a:effectLst>
                      <a:outerShdw blurRad="38100" dist="38100" dir="2700000" algn="tl">
                        <a:srgbClr val="000000">
                          <a:alpha val="43137"/>
                        </a:srgbClr>
                      </a:outerShdw>
                    </a:effectLst>
                  </a:rPr>
                  <a:t>Natural Sinks</a:t>
                </a:r>
                <a:endParaRPr lang="en-US" b="1" dirty="0">
                  <a:solidFill>
                    <a:srgbClr val="FFFF00"/>
                  </a:solidFill>
                  <a:effectLst>
                    <a:outerShdw blurRad="38100" dist="38100" dir="2700000" algn="tl">
                      <a:srgbClr val="000000">
                        <a:alpha val="43137"/>
                      </a:srgbClr>
                    </a:outerShdw>
                  </a:effectLst>
                </a:endParaRPr>
              </a:p>
            </p:txBody>
          </p:sp>
        </p:grpSp>
        <p:pic>
          <p:nvPicPr>
            <p:cNvPr id="37" name="Picture 2" descr="C:\Users\dcrisp\Pictures\NEX-6\5-20-2013\DSC01345.JPG"/>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2209800" y="4433920"/>
              <a:ext cx="868331" cy="4428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228361" y="1018401"/>
            <a:ext cx="4735403" cy="3248799"/>
            <a:chOff x="228361" y="838200"/>
            <a:chExt cx="4735403" cy="3248799"/>
          </a:xfrm>
        </p:grpSpPr>
        <p:grpSp>
          <p:nvGrpSpPr>
            <p:cNvPr id="13" name="Group 12"/>
            <p:cNvGrpSpPr/>
            <p:nvPr/>
          </p:nvGrpSpPr>
          <p:grpSpPr>
            <a:xfrm>
              <a:off x="228361" y="838200"/>
              <a:ext cx="3865761" cy="2716594"/>
              <a:chOff x="228361" y="838200"/>
              <a:chExt cx="3865761" cy="2716594"/>
            </a:xfrm>
          </p:grpSpPr>
          <p:grpSp>
            <p:nvGrpSpPr>
              <p:cNvPr id="9" name="Group 8"/>
              <p:cNvGrpSpPr/>
              <p:nvPr/>
            </p:nvGrpSpPr>
            <p:grpSpPr>
              <a:xfrm>
                <a:off x="228361" y="838200"/>
                <a:ext cx="3865761" cy="2677157"/>
                <a:chOff x="-1295400" y="2516278"/>
                <a:chExt cx="7676419" cy="5316153"/>
              </a:xfrm>
            </p:grpSpPr>
            <p:pic>
              <p:nvPicPr>
                <p:cNvPr id="1035" name="Picture 11"/>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47750" y="3215972"/>
                  <a:ext cx="1581150"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18"/>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4822106" y="6357222"/>
                  <a:ext cx="1558913" cy="14752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7" name="Picture 13" descr="C:\Users\dcrisp\Pictures\NEX-6\8-31-2013\DSC03207.JPG"/>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1295400" y="6248400"/>
                  <a:ext cx="1496291" cy="14305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8" name="Picture 14" descr="C:\Users\dcrisp\Pictures\NEX-6\9-24-2013\DSC04117.JPG"/>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1066800" y="2516278"/>
                  <a:ext cx="1600200" cy="15596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5" name="Picture 24"/>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a:off x="3048000" y="2722417"/>
                  <a:ext cx="1384479" cy="1449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40" name="Picture 16"/>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52399" y="4171825"/>
                  <a:ext cx="5470206" cy="3067177"/>
                </a:xfrm>
                <a:prstGeom prst="ellipse">
                  <a:avLst/>
                </a:prstGeom>
                <a:ln>
                  <a:noFill/>
                </a:ln>
                <a:effectLst>
                  <a:softEdge rad="12700"/>
                </a:effectLst>
                <a:extLst>
                  <a:ext uri="{909E8E84-426E-40DD-AFC4-6F175D3DCCD1}">
                    <a14:hiddenFill xmlns:a14="http://schemas.microsoft.com/office/drawing/2010/main">
                      <a:solidFill>
                        <a:schemeClr val="accent1"/>
                      </a:solidFill>
                    </a14:hiddenFill>
                  </a:ext>
                </a:extLst>
              </p:spPr>
            </p:pic>
          </p:grpSp>
          <p:sp>
            <p:nvSpPr>
              <p:cNvPr id="29" name="TextBox 28"/>
              <p:cNvSpPr txBox="1"/>
              <p:nvPr/>
            </p:nvSpPr>
            <p:spPr>
              <a:xfrm>
                <a:off x="1295400" y="3185462"/>
                <a:ext cx="1982745" cy="369332"/>
              </a:xfrm>
              <a:prstGeom prst="rect">
                <a:avLst/>
              </a:prstGeom>
              <a:noFill/>
            </p:spPr>
            <p:txBody>
              <a:bodyPr wrap="square" rtlCol="0">
                <a:spAutoFit/>
              </a:bodyPr>
              <a:lstStyle/>
              <a:p>
                <a:pPr algn="ctr"/>
                <a:r>
                  <a:rPr lang="en-US" b="1" dirty="0" smtClean="0">
                    <a:solidFill>
                      <a:srgbClr val="FFFF00"/>
                    </a:solidFill>
                    <a:effectLst>
                      <a:outerShdw blurRad="38100" dist="38100" dir="2700000" algn="tl">
                        <a:srgbClr val="000000">
                          <a:alpha val="43137"/>
                        </a:srgbClr>
                      </a:outerShdw>
                    </a:effectLst>
                  </a:rPr>
                  <a:t>Natural Sources</a:t>
                </a:r>
                <a:endParaRPr lang="en-US" b="1" dirty="0">
                  <a:solidFill>
                    <a:srgbClr val="FFFF00"/>
                  </a:solidFill>
                  <a:effectLst>
                    <a:outerShdw blurRad="38100" dist="38100" dir="2700000" algn="tl">
                      <a:srgbClr val="000000">
                        <a:alpha val="43137"/>
                      </a:srgbClr>
                    </a:outerShdw>
                  </a:effectLst>
                </a:endParaRPr>
              </a:p>
            </p:txBody>
          </p:sp>
        </p:grpSp>
        <p:sp>
          <p:nvSpPr>
            <p:cNvPr id="38" name="TextBox 37"/>
            <p:cNvSpPr txBox="1"/>
            <p:nvPr/>
          </p:nvSpPr>
          <p:spPr>
            <a:xfrm>
              <a:off x="2272001" y="3810000"/>
              <a:ext cx="2691763" cy="276999"/>
            </a:xfrm>
            <a:prstGeom prst="rect">
              <a:avLst/>
            </a:prstGeom>
            <a:noFill/>
          </p:spPr>
          <p:txBody>
            <a:bodyPr wrap="none" rtlCol="0">
              <a:spAutoFit/>
            </a:bodyPr>
            <a:lstStyle/>
            <a:p>
              <a:r>
                <a:rPr lang="fr-FR" sz="1200" i="1" dirty="0">
                  <a:solidFill>
                    <a:srgbClr val="FFFF00"/>
                  </a:solidFill>
                </a:rPr>
                <a:t>Source</a:t>
              </a:r>
              <a:r>
                <a:rPr lang="fr-FR" sz="1200" i="1" dirty="0" smtClean="0">
                  <a:solidFill>
                    <a:srgbClr val="FFFF00"/>
                  </a:solidFill>
                </a:rPr>
                <a:t>: </a:t>
              </a:r>
              <a:r>
                <a:rPr lang="fr-FR" sz="1200" i="1" dirty="0">
                  <a:solidFill>
                    <a:srgbClr val="FFFF00"/>
                  </a:solidFill>
                </a:rPr>
                <a:t>Global </a:t>
              </a:r>
              <a:r>
                <a:rPr lang="fr-FR" sz="1200" i="1" dirty="0" err="1">
                  <a:solidFill>
                    <a:srgbClr val="FFFF00"/>
                  </a:solidFill>
                </a:rPr>
                <a:t>Carbon</a:t>
              </a:r>
              <a:r>
                <a:rPr lang="fr-FR" sz="1200" i="1" dirty="0">
                  <a:solidFill>
                    <a:srgbClr val="FFFF00"/>
                  </a:solidFill>
                </a:rPr>
                <a:t> Project </a:t>
              </a:r>
              <a:r>
                <a:rPr lang="fr-FR" sz="1200" i="1" dirty="0" smtClean="0">
                  <a:solidFill>
                    <a:srgbClr val="FFFF00"/>
                  </a:solidFill>
                </a:rPr>
                <a:t>2013</a:t>
              </a:r>
              <a:endParaRPr lang="fr-FR" sz="1200" i="1" dirty="0">
                <a:solidFill>
                  <a:srgbClr val="FFFF00"/>
                </a:solidFill>
              </a:endParaRPr>
            </a:p>
          </p:txBody>
        </p:sp>
      </p:grpSp>
      <p:grpSp>
        <p:nvGrpSpPr>
          <p:cNvPr id="12" name="Group 11"/>
          <p:cNvGrpSpPr/>
          <p:nvPr/>
        </p:nvGrpSpPr>
        <p:grpSpPr>
          <a:xfrm>
            <a:off x="5408474" y="4236592"/>
            <a:ext cx="3152948" cy="2027177"/>
            <a:chOff x="5197095" y="4236593"/>
            <a:chExt cx="3364327" cy="2163082"/>
          </a:xfrm>
        </p:grpSpPr>
        <p:pic>
          <p:nvPicPr>
            <p:cNvPr id="1046" name="Picture 2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5197095" y="4236593"/>
              <a:ext cx="3364327" cy="2163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621823" y="5925979"/>
              <a:ext cx="2379177" cy="246221"/>
            </a:xfrm>
            <a:prstGeom prst="rect">
              <a:avLst/>
            </a:prstGeom>
            <a:noFill/>
          </p:spPr>
          <p:txBody>
            <a:bodyPr wrap="none" rtlCol="0">
              <a:spAutoFit/>
            </a:bodyPr>
            <a:lstStyle/>
            <a:p>
              <a:r>
                <a:rPr lang="en-US" sz="1000" dirty="0" err="1" smtClean="0"/>
                <a:t>Tarasova</a:t>
              </a:r>
              <a:r>
                <a:rPr lang="en-US" sz="1000" dirty="0" smtClean="0"/>
                <a:t> and Butler, </a:t>
              </a:r>
              <a:r>
                <a:rPr lang="en-US" sz="1000" dirty="0" err="1" smtClean="0"/>
                <a:t>GeoCarbon</a:t>
              </a:r>
              <a:r>
                <a:rPr lang="en-US" sz="1000" dirty="0"/>
                <a:t> </a:t>
              </a:r>
              <a:r>
                <a:rPr lang="en-US" sz="1000" dirty="0" smtClean="0"/>
                <a:t>2013</a:t>
              </a:r>
              <a:endParaRPr lang="en-US" sz="1000" dirty="0"/>
            </a:p>
          </p:txBody>
        </p:sp>
      </p:grpSp>
    </p:spTree>
    <p:extLst>
      <p:ext uri="{BB962C8B-B14F-4D97-AF65-F5344CB8AC3E}">
        <p14:creationId xmlns:p14="http://schemas.microsoft.com/office/powerpoint/2010/main" val="398645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5110" t="17409" r="3990" b="19636"/>
          <a:stretch/>
        </p:blipFill>
        <p:spPr bwMode="auto">
          <a:xfrm>
            <a:off x="13855" y="1173192"/>
            <a:ext cx="9130145" cy="5132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6" name="Title 4"/>
          <p:cNvSpPr>
            <a:spLocks noGrp="1"/>
          </p:cNvSpPr>
          <p:nvPr>
            <p:ph type="title"/>
          </p:nvPr>
        </p:nvSpPr>
        <p:spPr>
          <a:xfrm>
            <a:off x="1122363" y="80963"/>
            <a:ext cx="6818312" cy="739775"/>
          </a:xfrm>
        </p:spPr>
        <p:txBody>
          <a:bodyPr/>
          <a:lstStyle/>
          <a:p>
            <a:r>
              <a:rPr lang="en-US" dirty="0" smtClean="0">
                <a:solidFill>
                  <a:srgbClr val="FFFF00"/>
                </a:solidFill>
                <a:ea typeface="ＭＳ Ｐゴシック" pitchFamily="34" charset="-128"/>
              </a:rPr>
              <a:t>Tracking Sources and Sinks of Long-Lived Greenhouse Gases is Challenging</a:t>
            </a:r>
            <a:endParaRPr lang="en-US" baseline="-25000" dirty="0" smtClean="0">
              <a:solidFill>
                <a:srgbClr val="FFFF00"/>
              </a:solidFill>
              <a:ea typeface="ＭＳ Ｐゴシック" pitchFamily="34" charset="-128"/>
            </a:endParaRPr>
          </a:p>
        </p:txBody>
      </p:sp>
      <p:pic>
        <p:nvPicPr>
          <p:cNvPr id="12" name="Ott_etal_GEOS-5_column_co2_month_7.wmv">
            <a:hlinkClick r:id="" action="ppaction://media"/>
          </p:cNvPr>
          <p:cNvPicPr>
            <a:picLocks noChangeAspect="1"/>
          </p:cNvPicPr>
          <p:nvPr>
            <a:videoFile r:link="rId1"/>
            <p:extLst>
              <p:ext uri="{DAA4B4D4-6D71-4841-9C94-3DE7FCFB9230}">
                <p14:media xmlns:p14="http://schemas.microsoft.com/office/powerpoint/2010/main" r:embed="rId2">
                  <p14:trim st="1289.1408"/>
                </p14:media>
              </p:ext>
            </p:extLst>
          </p:nvPr>
        </p:nvPicPr>
        <p:blipFill>
          <a:blip r:embed="rId6"/>
          <a:stretch>
            <a:fillRect/>
          </a:stretch>
        </p:blipFill>
        <p:spPr>
          <a:xfrm>
            <a:off x="0" y="1028700"/>
            <a:ext cx="9144000" cy="5143500"/>
          </a:xfrm>
          <a:prstGeom prst="rect">
            <a:avLst/>
          </a:prstGeom>
        </p:spPr>
      </p:pic>
    </p:spTree>
    <p:extLst>
      <p:ext uri="{BB962C8B-B14F-4D97-AF65-F5344CB8AC3E}">
        <p14:creationId xmlns:p14="http://schemas.microsoft.com/office/powerpoint/2010/main" val="318219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72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repeatCount="indefinite" fill="hold" display="0">
                  <p:stCondLst>
                    <p:cond delay="indefinite"/>
                  </p:stCondLst>
                </p:cTn>
                <p:tgtEl>
                  <p:spTgt spid="1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 …</a:t>
            </a:r>
            <a:endParaRPr lang="en-US" dirty="0"/>
          </a:p>
        </p:txBody>
      </p:sp>
      <p:sp>
        <p:nvSpPr>
          <p:cNvPr id="3" name="Content Placeholder 2"/>
          <p:cNvSpPr>
            <a:spLocks noGrp="1"/>
          </p:cNvSpPr>
          <p:nvPr>
            <p:ph idx="1"/>
          </p:nvPr>
        </p:nvSpPr>
        <p:spPr>
          <a:xfrm>
            <a:off x="241304" y="1066800"/>
            <a:ext cx="8597900" cy="5410199"/>
          </a:xfrm>
        </p:spPr>
        <p:txBody>
          <a:bodyPr/>
          <a:lstStyle/>
          <a:p>
            <a:pPr marL="0" indent="0" algn="ctr">
              <a:buNone/>
            </a:pPr>
            <a:r>
              <a:rPr lang="en-US" sz="2400" dirty="0" smtClean="0">
                <a:latin typeface="Arial Rounded MT Bold" panose="020F0704030504030204" pitchFamily="34" charset="0"/>
              </a:rPr>
              <a:t>Space-based </a:t>
            </a:r>
            <a:r>
              <a:rPr lang="en-US" sz="2400" dirty="0">
                <a:latin typeface="Arial Rounded MT Bold" panose="020F0704030504030204" pitchFamily="34" charset="0"/>
              </a:rPr>
              <a:t>measurements </a:t>
            </a:r>
            <a:r>
              <a:rPr lang="en-US" sz="2400" dirty="0" smtClean="0">
                <a:latin typeface="Arial Rounded MT Bold" panose="020F0704030504030204" pitchFamily="34" charset="0"/>
              </a:rPr>
              <a:t>of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CH</a:t>
            </a:r>
            <a:r>
              <a:rPr lang="en-US" sz="2400" baseline="-25000" dirty="0" smtClean="0">
                <a:latin typeface="Arial Rounded MT Bold" panose="020F0704030504030204" pitchFamily="34" charset="0"/>
              </a:rPr>
              <a:t>4</a:t>
            </a:r>
            <a:r>
              <a:rPr lang="en-US" sz="2400" dirty="0" smtClean="0">
                <a:latin typeface="Arial Rounded MT Bold" panose="020F0704030504030204" pitchFamily="34" charset="0"/>
              </a:rPr>
              <a:t>, and other greenhouse gases will complement those from the ground based network with dramatically improved resolution and coverage</a:t>
            </a:r>
          </a:p>
          <a:p>
            <a:pPr marL="0" indent="0" algn="ctr">
              <a:buNone/>
            </a:pPr>
            <a:endParaRPr lang="en-US" sz="2400" dirty="0">
              <a:latin typeface="Arial Rounded MT Bold" panose="020F0704030504030204" pitchFamily="34" charset="0"/>
            </a:endParaRPr>
          </a:p>
          <a:p>
            <a:pPr marL="0" indent="0" algn="ctr">
              <a:buNone/>
            </a:pPr>
            <a:r>
              <a:rPr lang="en-US" sz="2400" dirty="0" smtClean="0">
                <a:latin typeface="Arial Rounded MT Bold" panose="020F0704030504030204" pitchFamily="34" charset="0"/>
              </a:rPr>
              <a:t>However, these measurements must have unprecedented accuracy (0.25%) to resolve the small variations in these gases associated with their sources and sinks</a:t>
            </a:r>
          </a:p>
          <a:p>
            <a:pPr marL="0" indent="0" algn="ctr">
              <a:buNone/>
            </a:pPr>
            <a:endParaRPr lang="en-US" sz="2400" dirty="0">
              <a:latin typeface="Arial Rounded MT Bold" panose="020F0704030504030204" pitchFamily="34" charset="0"/>
            </a:endParaRPr>
          </a:p>
          <a:p>
            <a:pPr marL="0" indent="0" algn="ctr">
              <a:buNone/>
            </a:pPr>
            <a:r>
              <a:rPr lang="en-US" sz="2400" dirty="0" smtClean="0">
                <a:latin typeface="Arial Rounded MT Bold" panose="020F0704030504030204" pitchFamily="34" charset="0"/>
              </a:rPr>
              <a:t>The world’s spacefaring nations are now implementing a range of innovative systems to address this increasingly urgent need </a:t>
            </a:r>
            <a:endParaRPr lang="en-US" sz="2400" dirty="0">
              <a:latin typeface="Arial Rounded MT Bold" panose="020F0704030504030204" pitchFamily="34" charset="0"/>
            </a:endParaRPr>
          </a:p>
          <a:p>
            <a:pPr marL="0" indent="0" algn="ctr">
              <a:buNone/>
            </a:pPr>
            <a:endParaRPr lang="en-US" sz="2400" dirty="0"/>
          </a:p>
        </p:txBody>
      </p:sp>
    </p:spTree>
    <p:extLst>
      <p:ext uri="{BB962C8B-B14F-4D97-AF65-F5344CB8AC3E}">
        <p14:creationId xmlns:p14="http://schemas.microsoft.com/office/powerpoint/2010/main" val="182183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1" y="37928"/>
            <a:ext cx="6577263" cy="840223"/>
          </a:xfrm>
        </p:spPr>
        <p:txBody>
          <a:bodyPr/>
          <a:lstStyle/>
          <a:p>
            <a:r>
              <a:rPr lang="en-US" sz="2400" dirty="0">
                <a:solidFill>
                  <a:srgbClr val="FFFF00"/>
                </a:solidFill>
              </a:rPr>
              <a:t>The Promise and Challenge for Space Based CO</a:t>
            </a:r>
            <a:r>
              <a:rPr lang="en-US" sz="2400" baseline="-25000" dirty="0">
                <a:solidFill>
                  <a:srgbClr val="FFFF00"/>
                </a:solidFill>
              </a:rPr>
              <a:t>2</a:t>
            </a:r>
            <a:r>
              <a:rPr lang="en-US" sz="2400" dirty="0">
                <a:solidFill>
                  <a:srgbClr val="FFFF00"/>
                </a:solidFill>
              </a:rPr>
              <a:t> Measurements</a:t>
            </a:r>
          </a:p>
        </p:txBody>
      </p:sp>
      <p:sp>
        <p:nvSpPr>
          <p:cNvPr id="3" name="Text Placeholder 2"/>
          <p:cNvSpPr>
            <a:spLocks noGrp="1"/>
          </p:cNvSpPr>
          <p:nvPr>
            <p:ph type="body" sz="quarter" idx="10"/>
          </p:nvPr>
        </p:nvSpPr>
        <p:spPr>
          <a:xfrm>
            <a:off x="152400" y="1061357"/>
            <a:ext cx="6497053" cy="5143500"/>
          </a:xfrm>
        </p:spPr>
        <p:txBody>
          <a:bodyPr/>
          <a:lstStyle/>
          <a:p>
            <a:r>
              <a:rPr lang="en-US" sz="1800" dirty="0" smtClean="0">
                <a:latin typeface="Arial Rounded MT Bold" panose="020F0704030504030204" pitchFamily="34" charset="0"/>
              </a:rPr>
              <a:t>Spatial </a:t>
            </a:r>
            <a:r>
              <a:rPr lang="en-US" sz="1800" dirty="0">
                <a:latin typeface="Arial Rounded MT Bold" panose="020F0704030504030204" pitchFamily="34" charset="0"/>
              </a:rPr>
              <a:t>coverage</a:t>
            </a:r>
          </a:p>
          <a:p>
            <a:pPr lvl="1"/>
            <a:r>
              <a:rPr lang="en-US" sz="1600" dirty="0">
                <a:latin typeface="Arial Rounded MT Bold" panose="020F0704030504030204" pitchFamily="34" charset="0"/>
              </a:rPr>
              <a:t>O</a:t>
            </a:r>
            <a:r>
              <a:rPr lang="en-US" sz="1600" dirty="0" smtClean="0">
                <a:latin typeface="Arial Rounded MT Bold" panose="020F0704030504030204" pitchFamily="34" charset="0"/>
              </a:rPr>
              <a:t>bservations over both land and ocean</a:t>
            </a:r>
          </a:p>
          <a:p>
            <a:pPr marL="0" indent="0">
              <a:buNone/>
            </a:pPr>
            <a:endParaRPr lang="en-US" sz="1050" dirty="0">
              <a:latin typeface="Arial Rounded MT Bold" panose="020F0704030504030204" pitchFamily="34" charset="0"/>
            </a:endParaRPr>
          </a:p>
          <a:p>
            <a:r>
              <a:rPr lang="en-US" sz="1800" dirty="0">
                <a:latin typeface="Arial Rounded MT Bold" panose="020F0704030504030204" pitchFamily="34" charset="0"/>
              </a:rPr>
              <a:t>Temporal </a:t>
            </a:r>
            <a:r>
              <a:rPr lang="en-US" sz="1800" dirty="0" smtClean="0">
                <a:latin typeface="Arial Rounded MT Bold" panose="020F0704030504030204" pitchFamily="34" charset="0"/>
              </a:rPr>
              <a:t>resolution and sampling</a:t>
            </a:r>
            <a:endParaRPr lang="en-US" sz="1800" dirty="0">
              <a:latin typeface="Arial Rounded MT Bold" panose="020F0704030504030204" pitchFamily="34" charset="0"/>
            </a:endParaRPr>
          </a:p>
          <a:p>
            <a:pPr lvl="1"/>
            <a:r>
              <a:rPr lang="en-US" sz="1600" dirty="0" smtClean="0">
                <a:latin typeface="Arial Rounded MT Bold" panose="020F0704030504030204" pitchFamily="34" charset="0"/>
              </a:rPr>
              <a:t>Daily/Weekly sampling needed to resolve CO</a:t>
            </a:r>
            <a:r>
              <a:rPr lang="en-US" sz="1600" baseline="-25000" dirty="0" smtClean="0">
                <a:latin typeface="Arial Rounded MT Bold" panose="020F0704030504030204" pitchFamily="34" charset="0"/>
              </a:rPr>
              <a:t>2</a:t>
            </a:r>
            <a:r>
              <a:rPr lang="en-US" sz="1600" dirty="0" smtClean="0">
                <a:latin typeface="Arial Rounded MT Bold" panose="020F0704030504030204" pitchFamily="34" charset="0"/>
              </a:rPr>
              <a:t> weather</a:t>
            </a:r>
          </a:p>
          <a:p>
            <a:pPr lvl="1"/>
            <a:r>
              <a:rPr lang="en-US" sz="1600" dirty="0" smtClean="0">
                <a:latin typeface="Arial Rounded MT Bold" panose="020F0704030504030204" pitchFamily="34" charset="0"/>
              </a:rPr>
              <a:t>Monthly </a:t>
            </a:r>
            <a:r>
              <a:rPr lang="en-US" sz="1600" dirty="0">
                <a:latin typeface="Arial Rounded MT Bold" panose="020F0704030504030204" pitchFamily="34" charset="0"/>
              </a:rPr>
              <a:t>measurements required over &gt; 1 year to resolve seasonal and inter-annual variability in CO</a:t>
            </a:r>
            <a:r>
              <a:rPr lang="en-US" sz="1600" baseline="-25000" dirty="0">
                <a:latin typeface="Arial Rounded MT Bold" panose="020F0704030504030204" pitchFamily="34" charset="0"/>
              </a:rPr>
              <a:t>2 </a:t>
            </a:r>
          </a:p>
          <a:p>
            <a:endParaRPr lang="en-US" sz="900" dirty="0">
              <a:latin typeface="Arial Rounded MT Bold" panose="020F0704030504030204" pitchFamily="34" charset="0"/>
            </a:endParaRPr>
          </a:p>
          <a:p>
            <a:r>
              <a:rPr lang="en-US" sz="1800" dirty="0" smtClean="0">
                <a:latin typeface="Arial Rounded MT Bold" panose="020F0704030504030204" pitchFamily="34" charset="0"/>
              </a:rPr>
              <a:t>Spatial resolution and sampling</a:t>
            </a:r>
          </a:p>
          <a:p>
            <a:pPr lvl="1"/>
            <a:r>
              <a:rPr lang="en-US" sz="1600" dirty="0" smtClean="0">
                <a:latin typeface="Arial Rounded MT Bold" panose="020F0704030504030204" pitchFamily="34" charset="0"/>
              </a:rPr>
              <a:t>Sensitivity to point sources scales with area of footprint</a:t>
            </a:r>
          </a:p>
          <a:p>
            <a:pPr lvl="1"/>
            <a:r>
              <a:rPr lang="en-US" sz="1600" dirty="0" smtClean="0">
                <a:latin typeface="Arial Rounded MT Bold" panose="020F0704030504030204" pitchFamily="34" charset="0"/>
              </a:rPr>
              <a:t>Small measurement footprints enhance sensitivity to point sources and reduce data losses due to clouds</a:t>
            </a:r>
          </a:p>
          <a:p>
            <a:endParaRPr lang="en-US" sz="1050" dirty="0">
              <a:latin typeface="Arial Rounded MT Bold" panose="020F0704030504030204" pitchFamily="34" charset="0"/>
            </a:endParaRPr>
          </a:p>
          <a:p>
            <a:r>
              <a:rPr lang="en-US" sz="1800" dirty="0" smtClean="0">
                <a:latin typeface="Arial Rounded MT Bold" panose="020F0704030504030204" pitchFamily="34" charset="0"/>
              </a:rPr>
              <a:t>Primary Challenge: Precision </a:t>
            </a:r>
            <a:r>
              <a:rPr lang="en-US" sz="1800" dirty="0">
                <a:latin typeface="Arial Rounded MT Bold" panose="020F0704030504030204" pitchFamily="34" charset="0"/>
              </a:rPr>
              <a:t>and accuracy </a:t>
            </a:r>
          </a:p>
          <a:p>
            <a:pPr lvl="1"/>
            <a:r>
              <a:rPr lang="en-US" sz="1600" dirty="0">
                <a:latin typeface="Arial Rounded MT Bold" panose="020F0704030504030204" pitchFamily="34" charset="0"/>
              </a:rPr>
              <a:t>High precision required to resolve small (0.2-0.3%) variations in CO</a:t>
            </a:r>
            <a:r>
              <a:rPr lang="en-US" sz="1600" baseline="-25000" dirty="0">
                <a:latin typeface="Arial Rounded MT Bold" panose="020F0704030504030204" pitchFamily="34" charset="0"/>
              </a:rPr>
              <a:t>2</a:t>
            </a:r>
            <a:r>
              <a:rPr lang="en-US" sz="1600" dirty="0">
                <a:latin typeface="Arial Rounded MT Bold" panose="020F0704030504030204" pitchFamily="34" charset="0"/>
              </a:rPr>
              <a:t> associated with sources and sinks</a:t>
            </a:r>
          </a:p>
          <a:p>
            <a:pPr lvl="1"/>
            <a:r>
              <a:rPr lang="en-US" sz="1600" dirty="0">
                <a:latin typeface="Arial Rounded MT Bold" panose="020F0704030504030204" pitchFamily="34" charset="0"/>
              </a:rPr>
              <a:t>High accuracy essential to avoid regional-scale </a:t>
            </a:r>
            <a:r>
              <a:rPr lang="en-US" sz="1600" dirty="0" smtClean="0">
                <a:latin typeface="Arial Rounded MT Bold" panose="020F0704030504030204" pitchFamily="34" charset="0"/>
              </a:rPr>
              <a:t>biases</a:t>
            </a:r>
            <a:endParaRPr lang="en-US" sz="1600" dirty="0">
              <a:latin typeface="Arial Rounded MT Bold" panose="020F0704030504030204" pitchFamily="34" charset="0"/>
            </a:endParaRPr>
          </a:p>
        </p:txBody>
      </p:sp>
      <p:pic>
        <p:nvPicPr>
          <p:cNvPr id="5" name="Picture 16" descr="orthomovie_summer2008"/>
          <p:cNvPicPr>
            <a:picLocks noChangeAspect="1" noChangeArrowheads="1" noCrop="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939109" y="990601"/>
            <a:ext cx="1760411" cy="181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 name="Picture 13" descr="XCO2_PCTMNEW_Jan15_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630" y="3141078"/>
            <a:ext cx="2250951" cy="1278522"/>
          </a:xfrm>
          <a:prstGeom prst="rect">
            <a:avLst/>
          </a:prstGeom>
          <a:noFill/>
          <a:ln w="6350">
            <a:solidFill>
              <a:schemeClr val="tx1"/>
            </a:solidFill>
            <a:miter lim="800000"/>
            <a:headEnd/>
            <a:tailEnd/>
          </a:ln>
        </p:spPr>
      </p:pic>
      <p:pic>
        <p:nvPicPr>
          <p:cNvPr id="2052" name="Picture 4"/>
          <p:cNvPicPr>
            <a:picLocks noChangeArrowheads="1"/>
          </p:cNvPicPr>
          <p:nvPr/>
        </p:nvPicPr>
        <p:blipFill>
          <a:blip r:embed="rId4">
            <a:clrChange>
              <a:clrFrom>
                <a:srgbClr val="CCCCCC"/>
              </a:clrFrom>
              <a:clrTo>
                <a:srgbClr val="CCCCCC">
                  <a:alpha val="0"/>
                </a:srgbClr>
              </a:clrTo>
            </a:clrChange>
            <a:biLevel thresh="75000"/>
            <a:extLst>
              <a:ext uri="{28A0092B-C50C-407E-A947-70E740481C1C}">
                <a14:useLocalDpi xmlns:a14="http://schemas.microsoft.com/office/drawing/2010/main" val="0"/>
              </a:ext>
            </a:extLst>
          </a:blip>
          <a:srcRect/>
          <a:stretch>
            <a:fillRect/>
          </a:stretch>
        </p:blipFill>
        <p:spPr bwMode="auto">
          <a:xfrm>
            <a:off x="6723933" y="3160579"/>
            <a:ext cx="2258568" cy="124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4" name="Picture 2"/>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1503" b="12235"/>
          <a:stretch/>
        </p:blipFill>
        <p:spPr bwMode="auto">
          <a:xfrm>
            <a:off x="6710685" y="3195681"/>
            <a:ext cx="2273909"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rcRect l="41850" t="2200" r="292" b="13000"/>
          <a:stretch/>
        </p:blipFill>
        <p:spPr bwMode="auto">
          <a:xfrm>
            <a:off x="6710685" y="4758172"/>
            <a:ext cx="2357115" cy="126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64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10"/>
                                        </p:tgtEl>
                                        <p:attrNameLst>
                                          <p:attrName>style.visibility</p:attrName>
                                        </p:attrNameLst>
                                      </p:cBhvr>
                                      <p:to>
                                        <p:strVal val="visible"/>
                                      </p:to>
                                    </p:set>
                                    <p:animEffect transition="in" filter="fade">
                                      <p:cBhvr>
                                        <p:cTn id="29" dur="500"/>
                                        <p:tgtEl>
                                          <p:spTgt spid="410"/>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fade">
                                      <p:cBhvr>
                                        <p:cTn id="43" dur="500"/>
                                        <p:tgtEl>
                                          <p:spTgt spid="205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94"/>
                                        </p:tgtEl>
                                        <p:attrNameLst>
                                          <p:attrName>style.visibility</p:attrName>
                                        </p:attrNameLst>
                                      </p:cBhvr>
                                      <p:to>
                                        <p:strVal val="visible"/>
                                      </p:to>
                                    </p:set>
                                    <p:animEffect transition="in" filter="fade">
                                      <p:cBhvr>
                                        <p:cTn id="48" dur="500"/>
                                        <p:tgtEl>
                                          <p:spTgt spid="294"/>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fade">
                                      <p:cBhvr>
                                        <p:cTn id="51" dur="500"/>
                                        <p:tgtEl>
                                          <p:spTgt spid="3">
                                            <p:txEl>
                                              <p:pRg st="11" end="11"/>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12" end="12"/>
                                            </p:txEl>
                                          </p:spTgt>
                                        </p:tgtEl>
                                        <p:attrNameLst>
                                          <p:attrName>style.visibility</p:attrName>
                                        </p:attrNameLst>
                                      </p:cBhvr>
                                      <p:to>
                                        <p:strVal val="visible"/>
                                      </p:to>
                                    </p:set>
                                    <p:animEffect transition="in" filter="fade">
                                      <p:cBhvr>
                                        <p:cTn id="54" dur="500"/>
                                        <p:tgtEl>
                                          <p:spTgt spid="3">
                                            <p:txEl>
                                              <p:pRg st="12" end="12"/>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13" end="13"/>
                                            </p:txEl>
                                          </p:spTgt>
                                        </p:tgtEl>
                                        <p:attrNameLst>
                                          <p:attrName>style.visibility</p:attrName>
                                        </p:attrNameLst>
                                      </p:cBhvr>
                                      <p:to>
                                        <p:strVal val="visible"/>
                                      </p:to>
                                    </p:set>
                                    <p:animEffect transition="in" filter="fade">
                                      <p:cBhvr>
                                        <p:cTn id="57"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1270000" y="228600"/>
            <a:ext cx="6577263" cy="423523"/>
          </a:xfrm>
        </p:spPr>
        <p:txBody>
          <a:bodyPr/>
          <a:lstStyle/>
          <a:p>
            <a:r>
              <a:rPr lang="en-US" dirty="0" smtClean="0">
                <a:ea typeface="ＭＳ Ｐゴシック" pitchFamily="34" charset="-128"/>
              </a:rPr>
              <a:t>Thermal Infrared Observations of CO</a:t>
            </a:r>
            <a:r>
              <a:rPr lang="en-US" baseline="-25000" dirty="0" smtClean="0">
                <a:ea typeface="ＭＳ Ｐゴシック" pitchFamily="34" charset="-128"/>
              </a:rPr>
              <a:t>2</a:t>
            </a:r>
          </a:p>
        </p:txBody>
      </p:sp>
      <p:sp>
        <p:nvSpPr>
          <p:cNvPr id="3075" name="Content Placeholder 4"/>
          <p:cNvSpPr>
            <a:spLocks noGrp="1"/>
          </p:cNvSpPr>
          <p:nvPr>
            <p:ph idx="1"/>
          </p:nvPr>
        </p:nvSpPr>
        <p:spPr>
          <a:xfrm>
            <a:off x="310816" y="990600"/>
            <a:ext cx="5624763" cy="3080316"/>
          </a:xfrm>
        </p:spPr>
        <p:txBody>
          <a:bodyPr/>
          <a:lstStyle/>
          <a:p>
            <a:pPr>
              <a:spcBef>
                <a:spcPts val="600"/>
              </a:spcBef>
              <a:spcAft>
                <a:spcPts val="600"/>
              </a:spcAft>
              <a:defRPr/>
            </a:pPr>
            <a:r>
              <a:rPr lang="en-US" sz="2100" dirty="0">
                <a:latin typeface="Arial Rounded MT Bold" panose="020F0704030504030204" pitchFamily="34" charset="0"/>
                <a:ea typeface="ＭＳ Ｐゴシック" pitchFamily="50" charset="-128"/>
              </a:rPr>
              <a:t>Thermal IR observations (AIRS, TES, </a:t>
            </a:r>
            <a:r>
              <a:rPr lang="en-US" sz="2100" dirty="0" smtClean="0">
                <a:latin typeface="Arial Rounded MT Bold" panose="020F0704030504030204" pitchFamily="34" charset="0"/>
                <a:ea typeface="ＭＳ Ｐゴシック" pitchFamily="50" charset="-128"/>
              </a:rPr>
              <a:t>IASI, </a:t>
            </a:r>
            <a:r>
              <a:rPr lang="en-US" sz="2100" dirty="0" err="1" smtClean="0">
                <a:latin typeface="Arial Rounded MT Bold" panose="020F0704030504030204" pitchFamily="34" charset="0"/>
                <a:ea typeface="ＭＳ Ｐゴシック" pitchFamily="50" charset="-128"/>
              </a:rPr>
              <a:t>CriS</a:t>
            </a:r>
            <a:r>
              <a:rPr lang="en-US" sz="2100" dirty="0" smtClean="0">
                <a:latin typeface="Arial Rounded MT Bold" panose="020F0704030504030204" pitchFamily="34" charset="0"/>
                <a:ea typeface="ＭＳ Ｐゴシック" pitchFamily="50" charset="-128"/>
              </a:rPr>
              <a:t>) </a:t>
            </a:r>
            <a:r>
              <a:rPr lang="en-US" sz="2100" dirty="0">
                <a:latin typeface="Arial Rounded MT Bold" panose="020F0704030504030204" pitchFamily="34" charset="0"/>
                <a:ea typeface="ＭＳ Ｐゴシック" pitchFamily="50" charset="-128"/>
              </a:rPr>
              <a:t>measure CO</a:t>
            </a:r>
            <a:r>
              <a:rPr lang="en-US" sz="2100" baseline="-25000" dirty="0">
                <a:latin typeface="Arial Rounded MT Bold" panose="020F0704030504030204" pitchFamily="34" charset="0"/>
                <a:ea typeface="ＭＳ Ｐゴシック" pitchFamily="50" charset="-128"/>
              </a:rPr>
              <a:t>2</a:t>
            </a:r>
            <a:r>
              <a:rPr lang="en-US" sz="2100" dirty="0">
                <a:latin typeface="Arial Rounded MT Bold" panose="020F0704030504030204" pitchFamily="34" charset="0"/>
                <a:ea typeface="ＭＳ Ｐゴシック" pitchFamily="50" charset="-128"/>
              </a:rPr>
              <a:t> in the middle troposphere</a:t>
            </a:r>
          </a:p>
          <a:p>
            <a:pPr lvl="1">
              <a:spcBef>
                <a:spcPts val="600"/>
              </a:spcBef>
              <a:spcAft>
                <a:spcPts val="600"/>
              </a:spcAft>
              <a:defRPr/>
            </a:pPr>
            <a:r>
              <a:rPr lang="en-US" sz="2100" dirty="0" smtClean="0">
                <a:latin typeface="Arial Rounded MT Bold" panose="020F0704030504030204" pitchFamily="34" charset="0"/>
                <a:ea typeface="ＭＳ Ｐゴシック" pitchFamily="50" charset="-128"/>
              </a:rPr>
              <a:t>Provide </a:t>
            </a:r>
            <a:r>
              <a:rPr lang="en-US" sz="2100" dirty="0">
                <a:latin typeface="Arial Rounded MT Bold" panose="020F0704030504030204" pitchFamily="34" charset="0"/>
                <a:ea typeface="ＭＳ Ｐゴシック" pitchFamily="50" charset="-128"/>
              </a:rPr>
              <a:t>global maps of  CO</a:t>
            </a:r>
            <a:r>
              <a:rPr lang="en-US" sz="2100" baseline="-25000" dirty="0">
                <a:latin typeface="Arial Rounded MT Bold" panose="020F0704030504030204" pitchFamily="34" charset="0"/>
                <a:ea typeface="ＭＳ Ｐゴシック" pitchFamily="50" charset="-128"/>
              </a:rPr>
              <a:t>2</a:t>
            </a:r>
            <a:r>
              <a:rPr lang="en-US" sz="2100" dirty="0">
                <a:latin typeface="Arial Rounded MT Bold" panose="020F0704030504030204" pitchFamily="34" charset="0"/>
                <a:ea typeface="ＭＳ Ｐゴシック" pitchFamily="50" charset="-128"/>
              </a:rPr>
              <a:t> at altitudes where it is most effective as a greenhouse gas</a:t>
            </a:r>
          </a:p>
          <a:p>
            <a:pPr lvl="1">
              <a:spcBef>
                <a:spcPts val="600"/>
              </a:spcBef>
              <a:spcAft>
                <a:spcPts val="600"/>
              </a:spcAft>
              <a:defRPr/>
            </a:pPr>
            <a:r>
              <a:rPr lang="en-US" sz="2100" dirty="0" smtClean="0">
                <a:latin typeface="Arial Rounded MT Bold" panose="020F0704030504030204" pitchFamily="34" charset="0"/>
                <a:ea typeface="ＭＳ Ｐゴシック" pitchFamily="50" charset="-128"/>
              </a:rPr>
              <a:t>Provide </a:t>
            </a:r>
            <a:r>
              <a:rPr lang="en-US" sz="2100" dirty="0">
                <a:latin typeface="Arial Rounded MT Bold" panose="020F0704030504030204" pitchFamily="34" charset="0"/>
                <a:ea typeface="ＭＳ Ｐゴシック" pitchFamily="50" charset="-128"/>
              </a:rPr>
              <a:t>limited information about surface sources and sinks of CO</a:t>
            </a:r>
            <a:r>
              <a:rPr lang="en-US" sz="2100" baseline="-25000" dirty="0">
                <a:latin typeface="Arial Rounded MT Bold" panose="020F0704030504030204" pitchFamily="34" charset="0"/>
                <a:ea typeface="ＭＳ Ｐゴシック" pitchFamily="50" charset="-128"/>
              </a:rPr>
              <a:t>2</a:t>
            </a:r>
            <a:endParaRPr lang="en-US" sz="2100" dirty="0">
              <a:latin typeface="Arial Rounded MT Bold" panose="020F0704030504030204" pitchFamily="34" charset="0"/>
              <a:ea typeface="ＭＳ Ｐゴシック" pitchFamily="50" charset="-128"/>
            </a:endParaRPr>
          </a:p>
        </p:txBody>
      </p:sp>
      <p:grpSp>
        <p:nvGrpSpPr>
          <p:cNvPr id="2" name="Group 5"/>
          <p:cNvGrpSpPr>
            <a:grpSpLocks/>
          </p:cNvGrpSpPr>
          <p:nvPr/>
        </p:nvGrpSpPr>
        <p:grpSpPr bwMode="auto">
          <a:xfrm>
            <a:off x="6002421" y="2068286"/>
            <a:ext cx="3141579" cy="2122714"/>
            <a:chOff x="684213" y="1174750"/>
            <a:chExt cx="4075112" cy="2705100"/>
          </a:xfrm>
        </p:grpSpPr>
        <p:sp>
          <p:nvSpPr>
            <p:cNvPr id="13326" name="Text Box 10"/>
            <p:cNvSpPr txBox="1">
              <a:spLocks noChangeArrowheads="1"/>
            </p:cNvSpPr>
            <p:nvPr/>
          </p:nvSpPr>
          <p:spPr bwMode="auto">
            <a:xfrm>
              <a:off x="1116013" y="1174750"/>
              <a:ext cx="3303586" cy="413022"/>
            </a:xfrm>
            <a:prstGeom prst="rect">
              <a:avLst/>
            </a:prstGeom>
            <a:noFill/>
            <a:ln w="28575">
              <a:noFill/>
              <a:miter lim="800000"/>
              <a:headEnd/>
              <a:tailEnd/>
            </a:ln>
          </p:spPr>
          <p:txBody>
            <a:bodyPr lIns="86210" tIns="43105" rIns="86210" bIns="43105">
              <a:spAutoFit/>
            </a:bodyPr>
            <a:lstStyle/>
            <a:p>
              <a:pPr>
                <a:spcBef>
                  <a:spcPct val="50000"/>
                </a:spcBef>
              </a:pPr>
              <a:r>
                <a:rPr lang="en-US" sz="1500" dirty="0">
                  <a:solidFill>
                    <a:srgbClr val="FFFF00"/>
                  </a:solidFill>
                </a:rPr>
                <a:t>AIRS July 2003 CO2</a:t>
              </a:r>
            </a:p>
          </p:txBody>
        </p:sp>
        <p:pic>
          <p:nvPicPr>
            <p:cNvPr id="13327" name="Picture 15" descr="D:\July 03 and 08\AIRS_co2_jul_03m.d16.5.0.21.jpg"/>
            <p:cNvPicPr>
              <a:picLocks noChangeAspect="1" noChangeArrowheads="1"/>
            </p:cNvPicPr>
            <p:nvPr/>
          </p:nvPicPr>
          <p:blipFill>
            <a:blip r:embed="rId2" cstate="print"/>
            <a:srcRect/>
            <a:stretch>
              <a:fillRect/>
            </a:stretch>
          </p:blipFill>
          <p:spPr bwMode="auto">
            <a:xfrm>
              <a:off x="684213" y="1506538"/>
              <a:ext cx="3725862" cy="2373312"/>
            </a:xfrm>
            <a:prstGeom prst="rect">
              <a:avLst/>
            </a:prstGeom>
            <a:noFill/>
            <a:ln w="9525">
              <a:noFill/>
              <a:miter lim="800000"/>
              <a:headEnd/>
              <a:tailEnd/>
            </a:ln>
          </p:spPr>
        </p:pic>
        <p:sp>
          <p:nvSpPr>
            <p:cNvPr id="13328" name="TextBox 9"/>
            <p:cNvSpPr txBox="1">
              <a:spLocks noChangeArrowheads="1"/>
            </p:cNvSpPr>
            <p:nvPr/>
          </p:nvSpPr>
          <p:spPr bwMode="auto">
            <a:xfrm>
              <a:off x="2895600" y="1600200"/>
              <a:ext cx="1863725" cy="413022"/>
            </a:xfrm>
            <a:prstGeom prst="rect">
              <a:avLst/>
            </a:prstGeom>
            <a:noFill/>
            <a:ln w="9525">
              <a:noFill/>
              <a:miter lim="800000"/>
              <a:headEnd/>
              <a:tailEnd/>
            </a:ln>
          </p:spPr>
          <p:txBody>
            <a:bodyPr lIns="86210" tIns="43105" rIns="86210" bIns="43105">
              <a:spAutoFit/>
            </a:bodyPr>
            <a:lstStyle/>
            <a:p>
              <a:pPr algn="ctr"/>
              <a:r>
                <a:rPr lang="en-US" sz="1500">
                  <a:solidFill>
                    <a:srgbClr val="1C1BFF"/>
                  </a:solidFill>
                </a:rPr>
                <a:t>378 ppm</a:t>
              </a:r>
            </a:p>
          </p:txBody>
        </p:sp>
      </p:grpSp>
      <p:grpSp>
        <p:nvGrpSpPr>
          <p:cNvPr id="3" name="Group 9"/>
          <p:cNvGrpSpPr>
            <a:grpSpLocks/>
          </p:cNvGrpSpPr>
          <p:nvPr/>
        </p:nvGrpSpPr>
        <p:grpSpPr bwMode="auto">
          <a:xfrm>
            <a:off x="6015790" y="4170930"/>
            <a:ext cx="3024605" cy="2143437"/>
            <a:chOff x="4535488" y="1066800"/>
            <a:chExt cx="3922712" cy="2731479"/>
          </a:xfrm>
        </p:grpSpPr>
        <p:sp>
          <p:nvSpPr>
            <p:cNvPr id="13323" name="Text Box 13"/>
            <p:cNvSpPr txBox="1">
              <a:spLocks noChangeArrowheads="1"/>
            </p:cNvSpPr>
            <p:nvPr/>
          </p:nvSpPr>
          <p:spPr bwMode="auto">
            <a:xfrm>
              <a:off x="4854576" y="1066800"/>
              <a:ext cx="3275013" cy="707186"/>
            </a:xfrm>
            <a:prstGeom prst="rect">
              <a:avLst/>
            </a:prstGeom>
            <a:noFill/>
            <a:ln w="28575">
              <a:noFill/>
              <a:miter lim="800000"/>
              <a:headEnd/>
              <a:tailEnd/>
            </a:ln>
          </p:spPr>
          <p:txBody>
            <a:bodyPr lIns="86210" tIns="43105" rIns="86210" bIns="43105">
              <a:spAutoFit/>
            </a:bodyPr>
            <a:lstStyle/>
            <a:p>
              <a:pPr>
                <a:spcBef>
                  <a:spcPct val="50000"/>
                </a:spcBef>
              </a:pPr>
              <a:r>
                <a:rPr lang="en-US" sz="1500" dirty="0">
                  <a:solidFill>
                    <a:srgbClr val="FFFF00"/>
                  </a:solidFill>
                </a:rPr>
                <a:t>AIRS JULY 2008 CO2 (</a:t>
              </a:r>
              <a:r>
                <a:rPr lang="en-US" sz="1500" dirty="0" err="1">
                  <a:solidFill>
                    <a:srgbClr val="FFFF00"/>
                  </a:solidFill>
                </a:rPr>
                <a:t>ppm</a:t>
              </a:r>
              <a:r>
                <a:rPr lang="en-US" sz="1500" dirty="0">
                  <a:solidFill>
                    <a:srgbClr val="FFFF00"/>
                  </a:solidFill>
                </a:rPr>
                <a:t>)</a:t>
              </a:r>
            </a:p>
          </p:txBody>
        </p:sp>
        <p:pic>
          <p:nvPicPr>
            <p:cNvPr id="13324" name="Picture 16" descr="D:\July 03 and 08\200807_V2_1524bias_mollweid 372_389.jpg"/>
            <p:cNvPicPr>
              <a:picLocks noChangeAspect="1" noChangeArrowheads="1"/>
            </p:cNvPicPr>
            <p:nvPr/>
          </p:nvPicPr>
          <p:blipFill>
            <a:blip r:embed="rId3" cstate="print"/>
            <a:srcRect/>
            <a:stretch>
              <a:fillRect/>
            </a:stretch>
          </p:blipFill>
          <p:spPr bwMode="auto">
            <a:xfrm>
              <a:off x="4535488" y="1383692"/>
              <a:ext cx="3752850" cy="2414587"/>
            </a:xfrm>
            <a:prstGeom prst="rect">
              <a:avLst/>
            </a:prstGeom>
            <a:noFill/>
            <a:ln w="9525">
              <a:noFill/>
              <a:miter lim="800000"/>
              <a:headEnd/>
              <a:tailEnd/>
            </a:ln>
          </p:spPr>
        </p:pic>
        <p:sp>
          <p:nvSpPr>
            <p:cNvPr id="13325" name="TextBox 8"/>
            <p:cNvSpPr txBox="1">
              <a:spLocks noChangeArrowheads="1"/>
            </p:cNvSpPr>
            <p:nvPr/>
          </p:nvSpPr>
          <p:spPr bwMode="auto">
            <a:xfrm>
              <a:off x="7180263" y="1480797"/>
              <a:ext cx="1277937" cy="413022"/>
            </a:xfrm>
            <a:prstGeom prst="rect">
              <a:avLst/>
            </a:prstGeom>
            <a:noFill/>
            <a:ln w="9525">
              <a:noFill/>
              <a:miter lim="800000"/>
              <a:headEnd/>
              <a:tailEnd/>
            </a:ln>
          </p:spPr>
          <p:txBody>
            <a:bodyPr lIns="86210" tIns="43105" rIns="86210" bIns="43105">
              <a:spAutoFit/>
            </a:bodyPr>
            <a:lstStyle/>
            <a:p>
              <a:r>
                <a:rPr lang="en-US" sz="1500" dirty="0">
                  <a:solidFill>
                    <a:srgbClr val="1C1BFF"/>
                  </a:solidFill>
                </a:rPr>
                <a:t>388 ppm</a:t>
              </a:r>
            </a:p>
          </p:txBody>
        </p:sp>
      </p:grpSp>
      <p:pic>
        <p:nvPicPr>
          <p:cNvPr id="13318" name="Picture 2"/>
          <p:cNvPicPr>
            <a:picLocks noChangeAspect="1" noChangeArrowheads="1"/>
          </p:cNvPicPr>
          <p:nvPr/>
        </p:nvPicPr>
        <p:blipFill>
          <a:blip r:embed="rId4" cstate="print"/>
          <a:srcRect l="4222" t="5042" r="8517" b="51018"/>
          <a:stretch>
            <a:fillRect/>
          </a:stretch>
        </p:blipFill>
        <p:spPr bwMode="auto">
          <a:xfrm>
            <a:off x="304800" y="4191000"/>
            <a:ext cx="5470358" cy="2065564"/>
          </a:xfrm>
          <a:prstGeom prst="rect">
            <a:avLst/>
          </a:prstGeom>
          <a:noFill/>
          <a:ln w="9525">
            <a:noFill/>
            <a:round/>
            <a:headEnd/>
            <a:tailEnd/>
          </a:ln>
        </p:spPr>
      </p:pic>
      <p:pic>
        <p:nvPicPr>
          <p:cNvPr id="13319" name="Picture 7"/>
          <p:cNvPicPr>
            <a:picLocks noChangeAspect="1" noChangeArrowheads="1"/>
          </p:cNvPicPr>
          <p:nvPr/>
        </p:nvPicPr>
        <p:blipFill>
          <a:blip r:embed="rId5" cstate="print">
            <a:lum bright="-10000"/>
          </a:blip>
          <a:srcRect t="19131"/>
          <a:stretch>
            <a:fillRect/>
          </a:stretch>
        </p:blipFill>
        <p:spPr bwMode="auto">
          <a:xfrm>
            <a:off x="6004093" y="1328057"/>
            <a:ext cx="1214855" cy="653143"/>
          </a:xfrm>
          <a:prstGeom prst="rect">
            <a:avLst/>
          </a:prstGeom>
          <a:noFill/>
          <a:ln w="9525">
            <a:noFill/>
            <a:miter lim="800000"/>
            <a:headEnd/>
            <a:tailEnd/>
          </a:ln>
        </p:spPr>
      </p:pic>
      <p:pic>
        <p:nvPicPr>
          <p:cNvPr id="13320" name="Picture 15"/>
          <p:cNvPicPr>
            <a:picLocks noChangeAspect="1" noChangeArrowheads="1"/>
          </p:cNvPicPr>
          <p:nvPr/>
        </p:nvPicPr>
        <p:blipFill>
          <a:blip r:embed="rId6" cstate="print"/>
          <a:srcRect/>
          <a:stretch>
            <a:fillRect/>
          </a:stretch>
        </p:blipFill>
        <p:spPr bwMode="auto">
          <a:xfrm>
            <a:off x="7780421" y="1246414"/>
            <a:ext cx="802105" cy="816429"/>
          </a:xfrm>
          <a:prstGeom prst="rect">
            <a:avLst/>
          </a:prstGeom>
          <a:noFill/>
          <a:ln w="9525">
            <a:noFill/>
            <a:miter lim="800000"/>
            <a:headEnd/>
            <a:tailEnd/>
          </a:ln>
        </p:spPr>
      </p:pic>
      <p:sp>
        <p:nvSpPr>
          <p:cNvPr id="13321" name="TextBox 10"/>
          <p:cNvSpPr txBox="1">
            <a:spLocks noChangeArrowheads="1"/>
          </p:cNvSpPr>
          <p:nvPr/>
        </p:nvSpPr>
        <p:spPr bwMode="auto">
          <a:xfrm>
            <a:off x="7539790" y="1014752"/>
            <a:ext cx="1443789" cy="362291"/>
          </a:xfrm>
          <a:prstGeom prst="rect">
            <a:avLst/>
          </a:prstGeom>
          <a:noFill/>
          <a:ln w="9525">
            <a:noFill/>
            <a:miter lim="800000"/>
            <a:headEnd/>
            <a:tailEnd/>
          </a:ln>
        </p:spPr>
        <p:txBody>
          <a:bodyPr lIns="96981" tIns="48491" rIns="96981" bIns="48491">
            <a:spAutoFit/>
          </a:bodyPr>
          <a:lstStyle/>
          <a:p>
            <a:pPr algn="ctr"/>
            <a:r>
              <a:rPr lang="en-US" altLang="ja-JP" sz="1700" dirty="0" err="1">
                <a:solidFill>
                  <a:srgbClr val="FFFF00"/>
                </a:solidFill>
              </a:rPr>
              <a:t>Metop</a:t>
            </a:r>
            <a:r>
              <a:rPr lang="en-US" altLang="ja-JP" sz="1700" dirty="0">
                <a:solidFill>
                  <a:srgbClr val="FFFF00"/>
                </a:solidFill>
              </a:rPr>
              <a:t> IASI</a:t>
            </a:r>
          </a:p>
        </p:txBody>
      </p:sp>
      <p:sp>
        <p:nvSpPr>
          <p:cNvPr id="13322" name="TextBox 10"/>
          <p:cNvSpPr txBox="1">
            <a:spLocks noChangeArrowheads="1"/>
          </p:cNvSpPr>
          <p:nvPr/>
        </p:nvSpPr>
        <p:spPr bwMode="auto">
          <a:xfrm>
            <a:off x="5775158" y="1001486"/>
            <a:ext cx="1604211" cy="362291"/>
          </a:xfrm>
          <a:prstGeom prst="rect">
            <a:avLst/>
          </a:prstGeom>
          <a:noFill/>
          <a:ln w="9525">
            <a:noFill/>
            <a:miter lim="800000"/>
            <a:headEnd/>
            <a:tailEnd/>
          </a:ln>
        </p:spPr>
        <p:txBody>
          <a:bodyPr lIns="96981" tIns="48491" rIns="96981" bIns="48491">
            <a:spAutoFit/>
          </a:bodyPr>
          <a:lstStyle/>
          <a:p>
            <a:pPr algn="ctr"/>
            <a:r>
              <a:rPr lang="en-US" altLang="ja-JP" sz="1700">
                <a:solidFill>
                  <a:srgbClr val="FFFF00"/>
                </a:solidFill>
              </a:rPr>
              <a:t>Aqua AIRS</a:t>
            </a:r>
          </a:p>
        </p:txBody>
      </p:sp>
    </p:spTree>
    <p:extLst>
      <p:ext uri="{BB962C8B-B14F-4D97-AF65-F5344CB8AC3E}">
        <p14:creationId xmlns:p14="http://schemas.microsoft.com/office/powerpoint/2010/main" val="811753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311442" y="65956"/>
            <a:ext cx="6549189" cy="758430"/>
          </a:xfrm>
        </p:spPr>
        <p:txBody>
          <a:bodyPr lIns="96962" tIns="48481" rIns="96962" bIns="48481"/>
          <a:lstStyle/>
          <a:p>
            <a:r>
              <a:rPr lang="en-US" dirty="0" smtClean="0">
                <a:ea typeface="ＭＳ Ｐゴシック" pitchFamily="34" charset="-128"/>
              </a:rPr>
              <a:t>Remote Sensing of CO</a:t>
            </a:r>
            <a:r>
              <a:rPr lang="en-US" baseline="-25000" dirty="0" smtClean="0">
                <a:ea typeface="ＭＳ Ｐゴシック" pitchFamily="34" charset="-128"/>
              </a:rPr>
              <a:t>2</a:t>
            </a:r>
            <a:r>
              <a:rPr lang="en-US" dirty="0" smtClean="0">
                <a:ea typeface="ＭＳ Ｐゴシック" pitchFamily="34" charset="-128"/>
              </a:rPr>
              <a:t> using Reflected Sunlight: </a:t>
            </a:r>
            <a:r>
              <a:rPr lang="en-US" dirty="0">
                <a:ea typeface="ＭＳ Ｐゴシック" pitchFamily="-97" charset="-128"/>
              </a:rPr>
              <a:t>The </a:t>
            </a:r>
            <a:r>
              <a:rPr lang="en-US" dirty="0" smtClean="0">
                <a:ea typeface="ＭＳ Ｐゴシック" pitchFamily="-97" charset="-128"/>
              </a:rPr>
              <a:t>Pioneers</a:t>
            </a:r>
            <a:endParaRPr lang="en-US" dirty="0" smtClean="0">
              <a:ea typeface="ＭＳ Ｐゴシック" pitchFamily="34" charset="-128"/>
            </a:endParaRPr>
          </a:p>
        </p:txBody>
      </p:sp>
      <p:pic>
        <p:nvPicPr>
          <p:cNvPr id="14339" name="Picture 18" descr="C:\dcrisp\OCO\Internaltional_Affairs\GOSAT\GOSAT_Information\GOSAT_ART.jpg"/>
          <p:cNvPicPr>
            <a:picLocks noChangeAspect="1" noChangeArrowheads="1"/>
          </p:cNvPicPr>
          <p:nvPr/>
        </p:nvPicPr>
        <p:blipFill>
          <a:blip r:embed="rId3" cstate="print"/>
          <a:srcRect/>
          <a:stretch>
            <a:fillRect/>
          </a:stretch>
        </p:blipFill>
        <p:spPr bwMode="auto">
          <a:xfrm>
            <a:off x="7352264" y="3048000"/>
            <a:ext cx="1711527" cy="990600"/>
          </a:xfrm>
          <a:prstGeom prst="rect">
            <a:avLst/>
          </a:prstGeom>
          <a:noFill/>
          <a:ln w="9525">
            <a:noFill/>
            <a:miter lim="800000"/>
            <a:headEnd/>
            <a:tailEnd/>
          </a:ln>
        </p:spPr>
      </p:pic>
      <p:pic>
        <p:nvPicPr>
          <p:cNvPr id="14340" name="Picture 10"/>
          <p:cNvPicPr>
            <a:picLocks noChangeAspect="1" noChangeArrowheads="1"/>
          </p:cNvPicPr>
          <p:nvPr/>
        </p:nvPicPr>
        <p:blipFill>
          <a:blip r:embed="rId4" cstate="print"/>
          <a:srcRect/>
          <a:stretch>
            <a:fillRect/>
          </a:stretch>
        </p:blipFill>
        <p:spPr bwMode="auto">
          <a:xfrm>
            <a:off x="7463589" y="1066800"/>
            <a:ext cx="1604211" cy="806223"/>
          </a:xfrm>
          <a:prstGeom prst="rect">
            <a:avLst/>
          </a:prstGeom>
          <a:noFill/>
          <a:ln w="9525">
            <a:noFill/>
            <a:miter lim="800000"/>
            <a:headEnd/>
            <a:tailEnd/>
          </a:ln>
        </p:spPr>
      </p:pic>
      <p:pic>
        <p:nvPicPr>
          <p:cNvPr id="14341" name="Picture 17" descr="C:\dcrisp\OCO\Images\Observatory_Illustrations\oco_hires_3.jpg"/>
          <p:cNvPicPr>
            <a:picLocks noChangeAspect="1" noChangeArrowheads="1"/>
          </p:cNvPicPr>
          <p:nvPr/>
        </p:nvPicPr>
        <p:blipFill>
          <a:blip r:embed="rId5" cstate="print">
            <a:lum bright="10000"/>
          </a:blip>
          <a:srcRect/>
          <a:stretch>
            <a:fillRect/>
          </a:stretch>
        </p:blipFill>
        <p:spPr bwMode="auto">
          <a:xfrm>
            <a:off x="7379369" y="5121729"/>
            <a:ext cx="1702595" cy="898071"/>
          </a:xfrm>
          <a:prstGeom prst="rect">
            <a:avLst/>
          </a:prstGeom>
          <a:noFill/>
          <a:ln w="9525">
            <a:noFill/>
            <a:miter lim="800000"/>
            <a:headEnd/>
            <a:tailEnd/>
          </a:ln>
        </p:spPr>
      </p:pic>
      <p:sp>
        <p:nvSpPr>
          <p:cNvPr id="8195" name="Content Placeholder 2"/>
          <p:cNvSpPr>
            <a:spLocks noGrp="1"/>
          </p:cNvSpPr>
          <p:nvPr>
            <p:ph idx="4294967295"/>
          </p:nvPr>
        </p:nvSpPr>
        <p:spPr>
          <a:xfrm>
            <a:off x="0" y="1066800"/>
            <a:ext cx="7543800" cy="5181600"/>
          </a:xfrm>
          <a:prstGeom prst="rect">
            <a:avLst/>
          </a:prstGeom>
        </p:spPr>
        <p:txBody>
          <a:bodyPr lIns="91416" tIns="45708" rIns="91416" bIns="45708"/>
          <a:lstStyle/>
          <a:p>
            <a:pPr marL="236538" indent="-236538">
              <a:defRPr/>
            </a:pPr>
            <a:r>
              <a:rPr lang="en-US" b="1" dirty="0">
                <a:latin typeface="Arial Rounded MT Bold" panose="020F0704030504030204" pitchFamily="34" charset="0"/>
                <a:ea typeface="ＭＳ Ｐゴシック" pitchFamily="-97" charset="-128"/>
              </a:rPr>
              <a:t>SCIAMACHY (</a:t>
            </a:r>
            <a:r>
              <a:rPr lang="en-US" b="1" dirty="0" smtClean="0">
                <a:latin typeface="Arial Rounded MT Bold" panose="020F0704030504030204" pitchFamily="34" charset="0"/>
                <a:ea typeface="ＭＳ Ｐゴシック" pitchFamily="-97" charset="-128"/>
              </a:rPr>
              <a:t>2002-2012</a:t>
            </a:r>
            <a:r>
              <a:rPr lang="en-US" b="1" dirty="0" smtClean="0">
                <a:latin typeface="Arial Rounded MT Bold" panose="020F0704030504030204" pitchFamily="34" charset="0"/>
                <a:ea typeface="ＭＳ Ｐゴシック" pitchFamily="-97" charset="-128"/>
              </a:rPr>
              <a:t>)</a:t>
            </a:r>
            <a:r>
              <a:rPr lang="en-US" dirty="0" smtClean="0">
                <a:latin typeface="Arial Rounded MT Bold" panose="020F0704030504030204" pitchFamily="34" charset="0"/>
                <a:ea typeface="ＭＳ Ｐゴシック" pitchFamily="-97" charset="-128"/>
              </a:rPr>
              <a:t> – </a:t>
            </a:r>
            <a:r>
              <a:rPr lang="en-US" dirty="0" smtClean="0">
                <a:latin typeface="Arial Rounded MT Bold" panose="020F0704030504030204" pitchFamily="34" charset="0"/>
                <a:ea typeface="ＭＳ Ｐゴシック" pitchFamily="-97" charset="-128"/>
              </a:rPr>
              <a:t>1</a:t>
            </a:r>
            <a:r>
              <a:rPr lang="en-US" baseline="30000" dirty="0" smtClean="0">
                <a:latin typeface="Arial Rounded MT Bold" panose="020F0704030504030204" pitchFamily="34" charset="0"/>
                <a:ea typeface="ＭＳ Ｐゴシック" pitchFamily="-97" charset="-128"/>
              </a:rPr>
              <a:t>st</a:t>
            </a:r>
            <a:r>
              <a:rPr lang="en-US" dirty="0" smtClean="0">
                <a:latin typeface="Arial Rounded MT Bold" panose="020F0704030504030204" pitchFamily="34" charset="0"/>
                <a:ea typeface="ＭＳ Ｐゴシック" pitchFamily="-97" charset="-128"/>
              </a:rPr>
              <a:t> </a:t>
            </a:r>
            <a:r>
              <a:rPr lang="en-US" dirty="0" smtClean="0">
                <a:latin typeface="Arial Rounded MT Bold" panose="020F0704030504030204" pitchFamily="34" charset="0"/>
                <a:ea typeface="ＭＳ Ｐゴシック" pitchFamily="-97" charset="-128"/>
              </a:rPr>
              <a:t>NIR/SWIR </a:t>
            </a:r>
            <a:r>
              <a:rPr lang="en-US" dirty="0" smtClean="0">
                <a:latin typeface="Arial Rounded MT Bold" panose="020F0704030504030204" pitchFamily="34" charset="0"/>
                <a:ea typeface="ＭＳ Ｐゴシック" pitchFamily="-97" charset="-128"/>
              </a:rPr>
              <a:t>CO</a:t>
            </a:r>
            <a:r>
              <a:rPr lang="en-US" baseline="-25000" dirty="0" smtClean="0">
                <a:latin typeface="Arial Rounded MT Bold" panose="020F0704030504030204" pitchFamily="34" charset="0"/>
                <a:ea typeface="ＭＳ Ｐゴシック" pitchFamily="-97" charset="-128"/>
              </a:rPr>
              <a:t>2</a:t>
            </a:r>
            <a:r>
              <a:rPr lang="en-US" dirty="0" smtClean="0">
                <a:latin typeface="Arial Rounded MT Bold" panose="020F0704030504030204" pitchFamily="34" charset="0"/>
                <a:ea typeface="ＭＳ Ｐゴシック" pitchFamily="-97" charset="-128"/>
              </a:rPr>
              <a:t> / CH</a:t>
            </a:r>
            <a:r>
              <a:rPr lang="en-US" baseline="-25000" dirty="0" smtClean="0">
                <a:latin typeface="Arial Rounded MT Bold" panose="020F0704030504030204" pitchFamily="34" charset="0"/>
                <a:ea typeface="ＭＳ Ｐゴシック" pitchFamily="-97" charset="-128"/>
              </a:rPr>
              <a:t>4</a:t>
            </a:r>
            <a:r>
              <a:rPr lang="en-US" dirty="0" smtClean="0">
                <a:latin typeface="Arial Rounded MT Bold" panose="020F0704030504030204" pitchFamily="34" charset="0"/>
                <a:ea typeface="ＭＳ Ｐゴシック" pitchFamily="-97" charset="-128"/>
              </a:rPr>
              <a:t> sensor</a:t>
            </a:r>
            <a:endParaRPr lang="en-US" b="1" dirty="0">
              <a:latin typeface="Arial Rounded MT Bold" panose="020F0704030504030204" pitchFamily="34" charset="0"/>
              <a:ea typeface="ＭＳ Ｐゴシック" pitchFamily="-97" charset="-128"/>
            </a:endParaRPr>
          </a:p>
          <a:p>
            <a:pPr lvl="1">
              <a:defRPr/>
            </a:pPr>
            <a:r>
              <a:rPr lang="en-US" sz="2000" dirty="0">
                <a:latin typeface="Arial Rounded MT Bold" panose="020F0704030504030204" pitchFamily="34" charset="0"/>
                <a:ea typeface="ＭＳ Ｐゴシック" pitchFamily="-97" charset="-128"/>
              </a:rPr>
              <a:t>R</a:t>
            </a:r>
            <a:r>
              <a:rPr lang="en-US" sz="2000" dirty="0" smtClean="0">
                <a:latin typeface="Arial Rounded MT Bold" panose="020F0704030504030204" pitchFamily="34" charset="0"/>
                <a:ea typeface="ＭＳ Ｐゴシック" pitchFamily="-97" charset="-128"/>
              </a:rPr>
              <a:t>egional-scale maps of CO</a:t>
            </a:r>
            <a:r>
              <a:rPr lang="en-US" sz="2000" baseline="-25000" dirty="0" smtClean="0">
                <a:latin typeface="Arial Rounded MT Bold" panose="020F0704030504030204" pitchFamily="34" charset="0"/>
                <a:ea typeface="ＭＳ Ｐゴシック" pitchFamily="-97" charset="-128"/>
              </a:rPr>
              <a:t>2</a:t>
            </a:r>
            <a:r>
              <a:rPr lang="en-US" sz="2000" dirty="0" smtClean="0">
                <a:latin typeface="Arial Rounded MT Bold" panose="020F0704030504030204" pitchFamily="34" charset="0"/>
                <a:ea typeface="ＭＳ Ｐゴシック" pitchFamily="-97" charset="-128"/>
              </a:rPr>
              <a:t> and CH</a:t>
            </a:r>
            <a:r>
              <a:rPr lang="en-US" sz="2000" baseline="-25000" dirty="0" smtClean="0">
                <a:latin typeface="Arial Rounded MT Bold" panose="020F0704030504030204" pitchFamily="34" charset="0"/>
                <a:ea typeface="ＭＳ Ｐゴシック" pitchFamily="-97" charset="-128"/>
              </a:rPr>
              <a:t>4</a:t>
            </a:r>
            <a:r>
              <a:rPr lang="en-US" sz="2000" dirty="0" smtClean="0">
                <a:latin typeface="Arial Rounded MT Bold" panose="020F0704030504030204" pitchFamily="34" charset="0"/>
                <a:ea typeface="ＭＳ Ｐゴシック" pitchFamily="-97" charset="-128"/>
              </a:rPr>
              <a:t> over continents on seasonal time scales </a:t>
            </a:r>
            <a:endParaRPr lang="en-US" sz="2000" dirty="0">
              <a:latin typeface="Arial Rounded MT Bold" panose="020F0704030504030204" pitchFamily="34" charset="0"/>
              <a:ea typeface="ＭＳ Ｐゴシック" pitchFamily="-97" charset="-128"/>
            </a:endParaRPr>
          </a:p>
          <a:p>
            <a:pPr marL="236538" indent="-236538">
              <a:defRPr/>
            </a:pPr>
            <a:endParaRPr lang="en-US" b="1" dirty="0" smtClean="0">
              <a:latin typeface="Arial Rounded MT Bold" panose="020F0704030504030204" pitchFamily="34" charset="0"/>
              <a:ea typeface="ＭＳ Ｐゴシック" pitchFamily="-97" charset="-128"/>
            </a:endParaRPr>
          </a:p>
          <a:p>
            <a:pPr marL="236538" indent="-236538">
              <a:defRPr/>
            </a:pPr>
            <a:r>
              <a:rPr lang="en-US" b="1" dirty="0" smtClean="0">
                <a:latin typeface="Arial Rounded MT Bold" panose="020F0704030504030204" pitchFamily="34" charset="0"/>
                <a:ea typeface="ＭＳ Ｐゴシック" pitchFamily="-97" charset="-128"/>
              </a:rPr>
              <a:t>GOSAT </a:t>
            </a:r>
            <a:r>
              <a:rPr lang="en-US" b="1" dirty="0">
                <a:latin typeface="Arial Rounded MT Bold" panose="020F0704030504030204" pitchFamily="34" charset="0"/>
                <a:ea typeface="ＭＳ Ｐゴシック" pitchFamily="-97" charset="-128"/>
              </a:rPr>
              <a:t>(</a:t>
            </a:r>
            <a:r>
              <a:rPr lang="en-US" b="1" dirty="0" smtClean="0">
                <a:latin typeface="Arial Rounded MT Bold" panose="020F0704030504030204" pitchFamily="34" charset="0"/>
                <a:ea typeface="ＭＳ Ｐゴシック" pitchFamily="-97" charset="-128"/>
              </a:rPr>
              <a:t>2009 - ?)</a:t>
            </a:r>
            <a:r>
              <a:rPr lang="en-US" dirty="0" smtClean="0">
                <a:latin typeface="Arial Rounded MT Bold" panose="020F0704030504030204" pitchFamily="34" charset="0"/>
                <a:ea typeface="ＭＳ Ｐゴシック" pitchFamily="-97" charset="-128"/>
              </a:rPr>
              <a:t> - Optimized </a:t>
            </a:r>
            <a:r>
              <a:rPr lang="en-US" dirty="0">
                <a:latin typeface="Arial Rounded MT Bold" panose="020F0704030504030204" pitchFamily="34" charset="0"/>
                <a:ea typeface="ＭＳ Ｐゴシック" pitchFamily="-97" charset="-128"/>
              </a:rPr>
              <a:t>for spectral </a:t>
            </a:r>
            <a:r>
              <a:rPr lang="en-US" dirty="0" smtClean="0">
                <a:latin typeface="Arial Rounded MT Bold" panose="020F0704030504030204" pitchFamily="34" charset="0"/>
                <a:ea typeface="ＭＳ Ｐゴシック" pitchFamily="-97" charset="-128"/>
              </a:rPr>
              <a:t>coverage </a:t>
            </a:r>
          </a:p>
          <a:p>
            <a:pPr marL="636478" lvl="1" indent="-236538">
              <a:defRPr/>
            </a:pPr>
            <a:r>
              <a:rPr lang="en-US" sz="2000" dirty="0" smtClean="0">
                <a:latin typeface="Arial Rounded MT Bold" panose="020F0704030504030204" pitchFamily="34" charset="0"/>
                <a:ea typeface="ＭＳ Ｐゴシック" pitchFamily="-97" charset="-128"/>
              </a:rPr>
              <a:t>Combination </a:t>
            </a:r>
            <a:r>
              <a:rPr lang="en-US" sz="2000" dirty="0">
                <a:latin typeface="Arial Rounded MT Bold" panose="020F0704030504030204" pitchFamily="34" charset="0"/>
                <a:ea typeface="ＭＳ Ｐゴシック" pitchFamily="-97" charset="-128"/>
              </a:rPr>
              <a:t>of high spectral resolution over broad spectral range yields high sensitivity to CO</a:t>
            </a:r>
            <a:r>
              <a:rPr lang="en-US" sz="2000" baseline="-25000" dirty="0">
                <a:latin typeface="Arial Rounded MT Bold" panose="020F0704030504030204" pitchFamily="34" charset="0"/>
                <a:ea typeface="ＭＳ Ｐゴシック" pitchFamily="-97" charset="-128"/>
              </a:rPr>
              <a:t>2</a:t>
            </a:r>
            <a:r>
              <a:rPr lang="en-US" sz="2000" dirty="0">
                <a:latin typeface="Arial Rounded MT Bold" panose="020F0704030504030204" pitchFamily="34" charset="0"/>
                <a:ea typeface="ＭＳ Ｐゴシック" pitchFamily="-97" charset="-128"/>
              </a:rPr>
              <a:t>, CH</a:t>
            </a:r>
            <a:r>
              <a:rPr lang="en-US" sz="2000" baseline="-25000" dirty="0">
                <a:latin typeface="Arial Rounded MT Bold" panose="020F0704030504030204" pitchFamily="34" charset="0"/>
                <a:ea typeface="ＭＳ Ｐゴシック" pitchFamily="-97" charset="-128"/>
              </a:rPr>
              <a:t>4</a:t>
            </a:r>
            <a:r>
              <a:rPr lang="en-US" sz="2000" dirty="0">
                <a:latin typeface="Arial Rounded MT Bold" panose="020F0704030504030204" pitchFamily="34" charset="0"/>
                <a:ea typeface="ＭＳ Ｐゴシック" pitchFamily="-97" charset="-128"/>
              </a:rPr>
              <a:t>, and chlorophyll </a:t>
            </a:r>
            <a:r>
              <a:rPr lang="en-US" sz="2000" dirty="0" smtClean="0">
                <a:latin typeface="Arial Rounded MT Bold" panose="020F0704030504030204" pitchFamily="34" charset="0"/>
                <a:ea typeface="ＭＳ Ｐゴシック" pitchFamily="-97" charset="-128"/>
              </a:rPr>
              <a:t>fluorescence</a:t>
            </a:r>
            <a:endParaRPr lang="en-US" sz="2000" b="1" dirty="0" smtClean="0">
              <a:latin typeface="Arial Rounded MT Bold" panose="020F0704030504030204" pitchFamily="34" charset="0"/>
              <a:ea typeface="ＭＳ Ｐゴシック" pitchFamily="-97" charset="-128"/>
            </a:endParaRPr>
          </a:p>
          <a:p>
            <a:pPr marL="188563" lvl="1" indent="-188563">
              <a:buFontTx/>
              <a:buChar char="•"/>
              <a:defRPr/>
            </a:pPr>
            <a:endParaRPr lang="en-US" sz="2000" b="1" dirty="0" smtClean="0">
              <a:latin typeface="Arial Rounded MT Bold" panose="020F0704030504030204" pitchFamily="34" charset="0"/>
              <a:ea typeface="ＭＳ Ｐゴシック" pitchFamily="-97" charset="-128"/>
            </a:endParaRPr>
          </a:p>
          <a:p>
            <a:pPr marL="188563" lvl="1" indent="-188563">
              <a:buFontTx/>
              <a:buChar char="•"/>
              <a:defRPr/>
            </a:pPr>
            <a:r>
              <a:rPr lang="en-US" sz="2000" b="1" dirty="0" smtClean="0">
                <a:latin typeface="Arial Rounded MT Bold" panose="020F0704030504030204" pitchFamily="34" charset="0"/>
                <a:ea typeface="ＭＳ Ｐゴシック" pitchFamily="-97" charset="-128"/>
              </a:rPr>
              <a:t>OCO-2 </a:t>
            </a:r>
            <a:r>
              <a:rPr lang="en-US" sz="2000" b="1" dirty="0">
                <a:latin typeface="Arial Rounded MT Bold" panose="020F0704030504030204" pitchFamily="34" charset="0"/>
                <a:ea typeface="ＭＳ Ｐゴシック" pitchFamily="-97" charset="-128"/>
              </a:rPr>
              <a:t>(2014) </a:t>
            </a:r>
            <a:r>
              <a:rPr lang="en-US" sz="2000" dirty="0">
                <a:latin typeface="Arial Rounded MT Bold" panose="020F0704030504030204" pitchFamily="34" charset="0"/>
                <a:ea typeface="ＭＳ Ｐゴシック" pitchFamily="-97" charset="-128"/>
              </a:rPr>
              <a:t>- Optimized for </a:t>
            </a:r>
            <a:r>
              <a:rPr lang="en-US" sz="2000" dirty="0" smtClean="0">
                <a:latin typeface="Arial Rounded MT Bold" panose="020F0704030504030204" pitchFamily="34" charset="0"/>
                <a:ea typeface="ＭＳ Ｐゴシック" pitchFamily="-97" charset="-128"/>
              </a:rPr>
              <a:t>X</a:t>
            </a:r>
            <a:r>
              <a:rPr lang="en-US" sz="2000" baseline="-25000" dirty="0" smtClean="0">
                <a:latin typeface="Arial Rounded MT Bold" panose="020F0704030504030204" pitchFamily="34" charset="0"/>
                <a:ea typeface="ＭＳ Ｐゴシック" pitchFamily="-97" charset="-128"/>
              </a:rPr>
              <a:t>CO2</a:t>
            </a:r>
            <a:r>
              <a:rPr lang="en-US" sz="2000" dirty="0" smtClean="0">
                <a:latin typeface="Arial Rounded MT Bold" panose="020F0704030504030204" pitchFamily="34" charset="0"/>
                <a:ea typeface="ＭＳ Ｐゴシック" pitchFamily="-97" charset="-128"/>
              </a:rPr>
              <a:t> sensitivity</a:t>
            </a:r>
            <a:r>
              <a:rPr lang="en-US" sz="2000" dirty="0">
                <a:latin typeface="Arial Rounded MT Bold" panose="020F0704030504030204" pitchFamily="34" charset="0"/>
                <a:ea typeface="ＭＳ Ｐゴシック" pitchFamily="-97" charset="-128"/>
              </a:rPr>
              <a:t>, </a:t>
            </a:r>
            <a:r>
              <a:rPr lang="en-US" sz="2000" dirty="0" smtClean="0">
                <a:latin typeface="Arial Rounded MT Bold" panose="020F0704030504030204" pitchFamily="34" charset="0"/>
                <a:ea typeface="ＭＳ Ｐゴシック" pitchFamily="-97" charset="-128"/>
              </a:rPr>
              <a:t>resolution, and coverage</a:t>
            </a:r>
            <a:endParaRPr lang="en-US" sz="2000" dirty="0">
              <a:latin typeface="Arial Rounded MT Bold" panose="020F0704030504030204" pitchFamily="34" charset="0"/>
              <a:ea typeface="ＭＳ Ｐゴシック" pitchFamily="-97" charset="-128"/>
            </a:endParaRPr>
          </a:p>
          <a:p>
            <a:pPr lvl="1">
              <a:buFont typeface="Arial" charset="0"/>
              <a:buChar char="▪"/>
              <a:defRPr/>
            </a:pPr>
            <a:r>
              <a:rPr lang="en-US" sz="2000" dirty="0" smtClean="0">
                <a:latin typeface="Arial Rounded MT Bold" panose="020F0704030504030204" pitchFamily="34" charset="0"/>
                <a:ea typeface="ＭＳ Ｐゴシック" pitchFamily="-97" charset="-128"/>
              </a:rPr>
              <a:t>Optically fast, high resolution spectrometer with agile pointing (glint, nadir, target), small (3 km</a:t>
            </a:r>
            <a:r>
              <a:rPr lang="en-US" sz="2000" baseline="30000" dirty="0" smtClean="0">
                <a:latin typeface="Arial Rounded MT Bold" panose="020F0704030504030204" pitchFamily="34" charset="0"/>
                <a:ea typeface="ＭＳ Ｐゴシック" pitchFamily="-97" charset="-128"/>
              </a:rPr>
              <a:t>2</a:t>
            </a:r>
            <a:r>
              <a:rPr lang="en-US" sz="2000" dirty="0" smtClean="0">
                <a:latin typeface="Arial Rounded MT Bold" panose="020F0704030504030204" pitchFamily="34" charset="0"/>
                <a:ea typeface="ＭＳ Ｐゴシック" pitchFamily="-97" charset="-128"/>
              </a:rPr>
              <a:t>) footprint  and rapid sampling (10</a:t>
            </a:r>
            <a:r>
              <a:rPr lang="en-US" sz="2000" baseline="30000" dirty="0" smtClean="0">
                <a:latin typeface="Arial Rounded MT Bold" panose="020F0704030504030204" pitchFamily="34" charset="0"/>
                <a:ea typeface="ＭＳ Ｐゴシック" pitchFamily="-97" charset="-128"/>
              </a:rPr>
              <a:t>6</a:t>
            </a:r>
            <a:r>
              <a:rPr lang="en-US" sz="2000" dirty="0" smtClean="0">
                <a:latin typeface="Arial Rounded MT Bold" panose="020F0704030504030204" pitchFamily="34" charset="0"/>
                <a:ea typeface="ＭＳ Ｐゴシック" pitchFamily="-97" charset="-128"/>
              </a:rPr>
              <a:t> samples/day)</a:t>
            </a:r>
          </a:p>
        </p:txBody>
      </p:sp>
    </p:spTree>
    <p:extLst>
      <p:ext uri="{BB962C8B-B14F-4D97-AF65-F5344CB8AC3E}">
        <p14:creationId xmlns:p14="http://schemas.microsoft.com/office/powerpoint/2010/main" val="7673766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245804" y="0"/>
            <a:ext cx="6678996" cy="758430"/>
          </a:xfrm>
        </p:spPr>
        <p:txBody>
          <a:bodyPr lIns="96962" tIns="48481" rIns="96962" bIns="48481"/>
          <a:lstStyle/>
          <a:p>
            <a:r>
              <a:rPr lang="en-US" dirty="0" smtClean="0">
                <a:ea typeface="ＭＳ Ｐゴシック" pitchFamily="34" charset="-128"/>
              </a:rPr>
              <a:t>Remote Sensing of CO</a:t>
            </a:r>
            <a:r>
              <a:rPr lang="en-US" baseline="-25000" dirty="0" smtClean="0">
                <a:ea typeface="ＭＳ Ｐゴシック" pitchFamily="34" charset="-128"/>
              </a:rPr>
              <a:t>2</a:t>
            </a:r>
            <a:r>
              <a:rPr lang="en-US" dirty="0" smtClean="0">
                <a:ea typeface="ＭＳ Ｐゴシック" pitchFamily="34" charset="-128"/>
              </a:rPr>
              <a:t> using Reflected Sunlight: </a:t>
            </a:r>
            <a:r>
              <a:rPr lang="en-US" dirty="0" smtClean="0">
                <a:ea typeface="ＭＳ Ｐゴシック" pitchFamily="-97" charset="-128"/>
              </a:rPr>
              <a:t>The </a:t>
            </a:r>
            <a:r>
              <a:rPr lang="en-US" dirty="0">
                <a:ea typeface="ＭＳ Ｐゴシック" pitchFamily="-97" charset="-128"/>
              </a:rPr>
              <a:t>Next </a:t>
            </a:r>
            <a:r>
              <a:rPr lang="en-US" dirty="0" smtClean="0">
                <a:ea typeface="ＭＳ Ｐゴシック" pitchFamily="-97" charset="-128"/>
              </a:rPr>
              <a:t>Generation</a:t>
            </a:r>
            <a:endParaRPr lang="en-US" dirty="0" smtClean="0">
              <a:solidFill>
                <a:srgbClr val="FF0000"/>
              </a:solidFill>
              <a:ea typeface="ＭＳ Ｐゴシック" pitchFamily="34" charset="-128"/>
            </a:endParaRPr>
          </a:p>
        </p:txBody>
      </p:sp>
      <p:sp>
        <p:nvSpPr>
          <p:cNvPr id="8195" name="Content Placeholder 2"/>
          <p:cNvSpPr>
            <a:spLocks noGrp="1"/>
          </p:cNvSpPr>
          <p:nvPr>
            <p:ph idx="4294967295"/>
          </p:nvPr>
        </p:nvSpPr>
        <p:spPr>
          <a:xfrm>
            <a:off x="228935" y="1066800"/>
            <a:ext cx="7695865" cy="5334000"/>
          </a:xfrm>
          <a:prstGeom prst="rect">
            <a:avLst/>
          </a:prstGeom>
        </p:spPr>
        <p:txBody>
          <a:bodyPr lIns="91416" tIns="45708" rIns="91416" bIns="45708"/>
          <a:lstStyle/>
          <a:p>
            <a:pPr>
              <a:spcBef>
                <a:spcPts val="600"/>
              </a:spcBef>
              <a:spcAft>
                <a:spcPts val="600"/>
              </a:spcAft>
              <a:defRPr/>
            </a:pPr>
            <a:r>
              <a:rPr lang="en-US" sz="1800" b="1" dirty="0" smtClean="0">
                <a:latin typeface="Arial Rounded MT Bold" panose="020F0704030504030204" pitchFamily="34" charset="0"/>
                <a:ea typeface="ＭＳ Ｐゴシック" pitchFamily="-97" charset="-128"/>
              </a:rPr>
              <a:t>TanSat </a:t>
            </a:r>
            <a:r>
              <a:rPr lang="en-US" sz="1800" b="1" dirty="0">
                <a:latin typeface="Arial Rounded MT Bold" panose="020F0704030504030204" pitchFamily="34" charset="0"/>
                <a:ea typeface="ＭＳ Ｐゴシック" pitchFamily="-97" charset="-128"/>
              </a:rPr>
              <a:t>(</a:t>
            </a:r>
            <a:r>
              <a:rPr lang="en-US" sz="1800" b="1" dirty="0" smtClean="0">
                <a:latin typeface="Arial Rounded MT Bold" panose="020F0704030504030204" pitchFamily="34" charset="0"/>
                <a:ea typeface="ＭＳ Ｐゴシック" pitchFamily="-97" charset="-128"/>
              </a:rPr>
              <a:t>2016)</a:t>
            </a:r>
            <a:r>
              <a:rPr lang="en-US" sz="1800" dirty="0" smtClean="0">
                <a:latin typeface="Arial Rounded MT Bold" panose="020F0704030504030204" pitchFamily="34" charset="0"/>
                <a:ea typeface="ＭＳ Ｐゴシック" pitchFamily="-97" charset="-128"/>
              </a:rPr>
              <a:t>  </a:t>
            </a:r>
            <a:r>
              <a:rPr lang="en-US" sz="1800" dirty="0">
                <a:latin typeface="Arial Rounded MT Bold" panose="020F0704030504030204" pitchFamily="34" charset="0"/>
                <a:ea typeface="ＭＳ Ｐゴシック" pitchFamily="-97" charset="-128"/>
              </a:rPr>
              <a:t>- First Chinese greenhouse </a:t>
            </a:r>
            <a:r>
              <a:rPr lang="en-US" sz="1800" dirty="0" smtClean="0">
                <a:latin typeface="Arial Rounded MT Bold" panose="020F0704030504030204" pitchFamily="34" charset="0"/>
                <a:ea typeface="ＭＳ Ｐゴシック" pitchFamily="-97" charset="-128"/>
              </a:rPr>
              <a:t>gas satellite</a:t>
            </a:r>
          </a:p>
          <a:p>
            <a:pPr lvl="1">
              <a:spcBef>
                <a:spcPts val="600"/>
              </a:spcBef>
              <a:spcAft>
                <a:spcPts val="600"/>
              </a:spcAft>
              <a:defRPr/>
            </a:pPr>
            <a:r>
              <a:rPr lang="en-US" sz="1600" dirty="0" smtClean="0">
                <a:latin typeface="Arial Rounded MT Bold" panose="020F0704030504030204" pitchFamily="34" charset="0"/>
              </a:rPr>
              <a:t>Uses same O</a:t>
            </a:r>
            <a:r>
              <a:rPr lang="en-US" sz="1600" baseline="-25000" dirty="0" smtClean="0">
                <a:latin typeface="Arial Rounded MT Bold" panose="020F0704030504030204" pitchFamily="34" charset="0"/>
              </a:rPr>
              <a:t>2</a:t>
            </a:r>
            <a:r>
              <a:rPr lang="en-US" sz="1600" dirty="0" smtClean="0">
                <a:latin typeface="Arial Rounded MT Bold" panose="020F0704030504030204" pitchFamily="34" charset="0"/>
              </a:rPr>
              <a:t> and CO</a:t>
            </a:r>
            <a:r>
              <a:rPr lang="en-US" sz="1600" baseline="-25000" dirty="0" smtClean="0">
                <a:latin typeface="Arial Rounded MT Bold" panose="020F0704030504030204" pitchFamily="34" charset="0"/>
              </a:rPr>
              <a:t>2</a:t>
            </a:r>
            <a:r>
              <a:rPr lang="en-US" sz="1600" dirty="0" smtClean="0">
                <a:latin typeface="Arial Rounded MT Bold" panose="020F0704030504030204" pitchFamily="34" charset="0"/>
              </a:rPr>
              <a:t> bands and similar orbit as OCO-2</a:t>
            </a:r>
          </a:p>
          <a:p>
            <a:pPr lvl="1">
              <a:spcBef>
                <a:spcPts val="600"/>
              </a:spcBef>
              <a:spcAft>
                <a:spcPts val="600"/>
              </a:spcAft>
              <a:defRPr/>
            </a:pPr>
            <a:r>
              <a:rPr lang="en-US" sz="1600" dirty="0">
                <a:latin typeface="Arial Rounded MT Bold" panose="020F0704030504030204" pitchFamily="34" charset="0"/>
              </a:rPr>
              <a:t>Cloud </a:t>
            </a:r>
            <a:r>
              <a:rPr lang="en-US" sz="1600" dirty="0" smtClean="0">
                <a:latin typeface="Arial Rounded MT Bold" panose="020F0704030504030204" pitchFamily="34" charset="0"/>
              </a:rPr>
              <a:t>&amp; Aerosol Imager: 0.38</a:t>
            </a:r>
            <a:r>
              <a:rPr lang="en-US" sz="1600" dirty="0">
                <a:latin typeface="Arial Rounded MT Bold" panose="020F0704030504030204" pitchFamily="34" charset="0"/>
              </a:rPr>
              <a:t>, 0.67, 0.87, 1.38 and </a:t>
            </a:r>
            <a:r>
              <a:rPr lang="en-US" sz="1600" dirty="0" smtClean="0">
                <a:latin typeface="Arial Rounded MT Bold" panose="020F0704030504030204" pitchFamily="34" charset="0"/>
              </a:rPr>
              <a:t>1.61μm channels</a:t>
            </a:r>
            <a:endParaRPr lang="en-US" sz="1600" dirty="0">
              <a:latin typeface="Arial Rounded MT Bold" panose="020F0704030504030204" pitchFamily="34" charset="0"/>
              <a:ea typeface="ＭＳ Ｐゴシック" pitchFamily="-97" charset="-128"/>
            </a:endParaRPr>
          </a:p>
          <a:p>
            <a:pPr>
              <a:spcBef>
                <a:spcPts val="600"/>
              </a:spcBef>
              <a:spcAft>
                <a:spcPts val="600"/>
              </a:spcAft>
              <a:defRPr/>
            </a:pPr>
            <a:r>
              <a:rPr lang="en-US" sz="1800" b="1" dirty="0" smtClean="0">
                <a:latin typeface="Arial Rounded MT Bold" panose="020F0704030504030204" pitchFamily="34" charset="0"/>
                <a:ea typeface="ＭＳ Ｐゴシック" pitchFamily="-97" charset="-128"/>
              </a:rPr>
              <a:t>OCO-3 (2017)</a:t>
            </a:r>
            <a:r>
              <a:rPr lang="en-US" sz="1800" dirty="0" smtClean="0">
                <a:latin typeface="Arial Rounded MT Bold" panose="020F0704030504030204" pitchFamily="34" charset="0"/>
                <a:ea typeface="ＭＳ Ｐゴシック" pitchFamily="-97" charset="-128"/>
              </a:rPr>
              <a:t> - OCO-2 </a:t>
            </a:r>
            <a:r>
              <a:rPr lang="en-US" sz="1800" dirty="0">
                <a:latin typeface="Arial Rounded MT Bold" panose="020F0704030504030204" pitchFamily="34" charset="0"/>
                <a:ea typeface="ＭＳ Ｐゴシック" pitchFamily="-97" charset="-128"/>
              </a:rPr>
              <a:t>s</a:t>
            </a:r>
            <a:r>
              <a:rPr lang="en-US" sz="1800" dirty="0" smtClean="0">
                <a:latin typeface="Arial Rounded MT Bold" panose="020F0704030504030204" pitchFamily="34" charset="0"/>
                <a:ea typeface="ＭＳ Ｐゴシック" pitchFamily="-97" charset="-128"/>
              </a:rPr>
              <a:t>pare instrument, to be deployed on ISS</a:t>
            </a:r>
          </a:p>
          <a:p>
            <a:pPr lvl="1">
              <a:spcBef>
                <a:spcPts val="600"/>
              </a:spcBef>
              <a:spcAft>
                <a:spcPts val="600"/>
              </a:spcAft>
              <a:defRPr/>
            </a:pPr>
            <a:r>
              <a:rPr lang="en-US" sz="1600" dirty="0" smtClean="0">
                <a:latin typeface="Arial Rounded MT Bold" panose="020F0704030504030204" pitchFamily="34" charset="0"/>
                <a:ea typeface="ＭＳ Ｐゴシック" pitchFamily="-97" charset="-128"/>
              </a:rPr>
              <a:t>First solar CO</a:t>
            </a:r>
            <a:r>
              <a:rPr lang="en-US" sz="1600" baseline="-25000" dirty="0" smtClean="0">
                <a:latin typeface="Arial Rounded MT Bold" panose="020F0704030504030204" pitchFamily="34" charset="0"/>
                <a:ea typeface="ＭＳ Ｐゴシック" pitchFamily="-97" charset="-128"/>
              </a:rPr>
              <a:t>2</a:t>
            </a:r>
            <a:r>
              <a:rPr lang="en-US" sz="1600" dirty="0" smtClean="0">
                <a:latin typeface="Arial Rounded MT Bold" panose="020F0704030504030204" pitchFamily="34" charset="0"/>
                <a:ea typeface="ＭＳ Ｐゴシック" pitchFamily="-97" charset="-128"/>
              </a:rPr>
              <a:t> sensor to fly in a low inclination, precessing orbit</a:t>
            </a:r>
            <a:endParaRPr lang="en-US" sz="1600" dirty="0">
              <a:latin typeface="Arial Rounded MT Bold" panose="020F0704030504030204" pitchFamily="34" charset="0"/>
              <a:ea typeface="ＭＳ Ｐゴシック" pitchFamily="-97" charset="-128"/>
            </a:endParaRPr>
          </a:p>
          <a:p>
            <a:pPr>
              <a:spcBef>
                <a:spcPts val="600"/>
              </a:spcBef>
              <a:spcAft>
                <a:spcPts val="600"/>
              </a:spcAft>
              <a:defRPr/>
            </a:pPr>
            <a:r>
              <a:rPr lang="en-US" sz="1800" b="1" dirty="0" smtClean="0">
                <a:latin typeface="Arial Rounded MT Bold" panose="020F0704030504030204" pitchFamily="34" charset="0"/>
                <a:ea typeface="ＭＳ Ｐゴシック" pitchFamily="-97" charset="-128"/>
              </a:rPr>
              <a:t>GOSAT-2 (2018)</a:t>
            </a:r>
            <a:r>
              <a:rPr lang="en-US" sz="1800" dirty="0" smtClean="0">
                <a:latin typeface="Arial Rounded MT Bold" panose="020F0704030504030204" pitchFamily="34" charset="0"/>
                <a:ea typeface="ＭＳ Ｐゴシック" pitchFamily="-97" charset="-128"/>
              </a:rPr>
              <a:t> </a:t>
            </a:r>
            <a:r>
              <a:rPr lang="en-US" sz="1800" dirty="0">
                <a:latin typeface="Arial Rounded MT Bold" panose="020F0704030504030204" pitchFamily="34" charset="0"/>
                <a:ea typeface="ＭＳ Ｐゴシック" pitchFamily="-97" charset="-128"/>
              </a:rPr>
              <a:t>–  </a:t>
            </a:r>
            <a:r>
              <a:rPr lang="en-US" sz="1800" dirty="0" smtClean="0">
                <a:latin typeface="Arial Rounded MT Bold" panose="020F0704030504030204" pitchFamily="34" charset="0"/>
                <a:ea typeface="ＭＳ Ｐゴシック" pitchFamily="-97" charset="-128"/>
              </a:rPr>
              <a:t>High precision CO</a:t>
            </a:r>
            <a:r>
              <a:rPr lang="en-US" sz="1800" baseline="-25000" dirty="0" smtClean="0">
                <a:latin typeface="Arial Rounded MT Bold" panose="020F0704030504030204" pitchFamily="34" charset="0"/>
                <a:ea typeface="ＭＳ Ｐゴシック" pitchFamily="-97" charset="-128"/>
              </a:rPr>
              <a:t>2</a:t>
            </a:r>
            <a:r>
              <a:rPr lang="en-US" sz="1800" dirty="0" smtClean="0">
                <a:latin typeface="Arial Rounded MT Bold" panose="020F0704030504030204" pitchFamily="34" charset="0"/>
                <a:ea typeface="ＭＳ Ｐゴシック" pitchFamily="-97" charset="-128"/>
              </a:rPr>
              <a:t>, CH</a:t>
            </a:r>
            <a:r>
              <a:rPr lang="en-US" sz="1800" baseline="-25000" dirty="0" smtClean="0">
                <a:latin typeface="Arial Rounded MT Bold" panose="020F0704030504030204" pitchFamily="34" charset="0"/>
                <a:ea typeface="ＭＳ Ｐゴシック" pitchFamily="-97" charset="-128"/>
              </a:rPr>
              <a:t>4</a:t>
            </a:r>
            <a:r>
              <a:rPr lang="en-US" sz="1800" dirty="0" smtClean="0">
                <a:latin typeface="Arial Rounded MT Bold" panose="020F0704030504030204" pitchFamily="34" charset="0"/>
                <a:ea typeface="ＭＳ Ｐゴシック" pitchFamily="-97" charset="-128"/>
              </a:rPr>
              <a:t>, CO, and NO</a:t>
            </a:r>
            <a:r>
              <a:rPr lang="en-US" sz="1800" baseline="-25000" dirty="0" smtClean="0">
                <a:latin typeface="Arial Rounded MT Bold" panose="020F0704030504030204" pitchFamily="34" charset="0"/>
                <a:ea typeface="ＭＳ Ｐゴシック" pitchFamily="-97" charset="-128"/>
              </a:rPr>
              <a:t>2</a:t>
            </a:r>
            <a:endParaRPr lang="en-US" sz="1800" baseline="-25000" dirty="0">
              <a:latin typeface="Arial Rounded MT Bold" panose="020F0704030504030204" pitchFamily="34" charset="0"/>
              <a:ea typeface="ＭＳ Ｐゴシック" pitchFamily="-97" charset="-128"/>
            </a:endParaRPr>
          </a:p>
          <a:p>
            <a:pPr lvl="1">
              <a:spcBef>
                <a:spcPts val="600"/>
              </a:spcBef>
              <a:spcAft>
                <a:spcPts val="600"/>
              </a:spcAft>
              <a:defRPr/>
            </a:pPr>
            <a:r>
              <a:rPr lang="en-US" sz="1600" dirty="0" smtClean="0">
                <a:latin typeface="Arial Rounded MT Bold" panose="020F0704030504030204" pitchFamily="34" charset="0"/>
                <a:ea typeface="ＭＳ Ｐゴシック" pitchFamily="-97" charset="-128"/>
              </a:rPr>
              <a:t>Improved precision (0.5 ppm), spatial resolution, and range  of ocean glint observations expected to improve coverage</a:t>
            </a:r>
          </a:p>
          <a:p>
            <a:pPr>
              <a:spcBef>
                <a:spcPts val="600"/>
              </a:spcBef>
              <a:spcAft>
                <a:spcPts val="600"/>
              </a:spcAft>
              <a:buFont typeface="Arial" charset="0"/>
              <a:buChar char="▪"/>
              <a:defRPr/>
            </a:pPr>
            <a:r>
              <a:rPr lang="en-US" sz="1800" b="1" dirty="0" smtClean="0">
                <a:latin typeface="Arial Rounded MT Bold" panose="020F0704030504030204" pitchFamily="34" charset="0"/>
                <a:ea typeface="ＭＳ Ｐゴシック" pitchFamily="-97" charset="-128"/>
              </a:rPr>
              <a:t>CNES </a:t>
            </a:r>
            <a:r>
              <a:rPr lang="en-US" sz="1800" b="1" dirty="0">
                <a:latin typeface="Arial Rounded MT Bold" panose="020F0704030504030204" pitchFamily="34" charset="0"/>
                <a:ea typeface="ＭＳ Ｐゴシック" pitchFamily="-97" charset="-128"/>
              </a:rPr>
              <a:t>MicroCarb (</a:t>
            </a:r>
            <a:r>
              <a:rPr lang="en-US" sz="1800" b="1" dirty="0" smtClean="0">
                <a:latin typeface="Arial Rounded MT Bold" panose="020F0704030504030204" pitchFamily="34" charset="0"/>
                <a:ea typeface="ＭＳ Ｐゴシック" pitchFamily="-97" charset="-128"/>
              </a:rPr>
              <a:t>2019) </a:t>
            </a:r>
            <a:r>
              <a:rPr lang="en-US" sz="1800" dirty="0">
                <a:latin typeface="Arial Rounded MT Bold" panose="020F0704030504030204" pitchFamily="34" charset="0"/>
                <a:ea typeface="ＭＳ Ｐゴシック" pitchFamily="-97" charset="-128"/>
              </a:rPr>
              <a:t>– high sensitivity at low cost</a:t>
            </a:r>
            <a:endParaRPr lang="en-US" sz="1800" b="1" dirty="0">
              <a:latin typeface="Arial Rounded MT Bold" panose="020F0704030504030204" pitchFamily="34" charset="0"/>
              <a:ea typeface="ＭＳ Ｐゴシック" pitchFamily="-97" charset="-128"/>
            </a:endParaRPr>
          </a:p>
          <a:p>
            <a:pPr lvl="1">
              <a:spcBef>
                <a:spcPts val="600"/>
              </a:spcBef>
              <a:spcAft>
                <a:spcPts val="600"/>
              </a:spcAft>
              <a:buFont typeface="Arial" charset="0"/>
              <a:buChar char="▪"/>
              <a:defRPr/>
            </a:pPr>
            <a:r>
              <a:rPr lang="en-US" sz="1600" dirty="0">
                <a:latin typeface="Arial Rounded MT Bold" panose="020F0704030504030204" pitchFamily="34" charset="0"/>
                <a:ea typeface="ＭＳ Ｐゴシック" pitchFamily="-97" charset="-128"/>
              </a:rPr>
              <a:t>Flies in the A-Train, providing data continuity for OCO-2</a:t>
            </a:r>
          </a:p>
          <a:p>
            <a:pPr lvl="1">
              <a:spcBef>
                <a:spcPts val="600"/>
              </a:spcBef>
              <a:spcAft>
                <a:spcPts val="600"/>
              </a:spcAft>
              <a:buFont typeface="Arial" charset="0"/>
              <a:buChar char="▪"/>
              <a:defRPr/>
            </a:pPr>
            <a:r>
              <a:rPr lang="en-US" sz="1600" dirty="0">
                <a:latin typeface="Arial Rounded MT Bold" panose="020F0704030504030204" pitchFamily="34" charset="0"/>
                <a:ea typeface="ＭＳ Ｐゴシック" pitchFamily="-97" charset="-128"/>
              </a:rPr>
              <a:t>~1/2 to 1/3 of the size (and cost) of OCO-2, with similar </a:t>
            </a:r>
            <a:r>
              <a:rPr lang="en-US" sz="1600" dirty="0" smtClean="0">
                <a:latin typeface="Arial Rounded MT Bold" panose="020F0704030504030204" pitchFamily="34" charset="0"/>
                <a:ea typeface="ＭＳ Ｐゴシック" pitchFamily="-97" charset="-128"/>
              </a:rPr>
              <a:t>sensitivity</a:t>
            </a:r>
            <a:endParaRPr lang="en-US" sz="1600" dirty="0">
              <a:latin typeface="Arial Rounded MT Bold" panose="020F0704030504030204" pitchFamily="34" charset="0"/>
              <a:ea typeface="ＭＳ Ｐゴシック" pitchFamily="-97" charset="-128"/>
            </a:endParaRPr>
          </a:p>
          <a:p>
            <a:pPr>
              <a:spcBef>
                <a:spcPts val="600"/>
              </a:spcBef>
              <a:spcAft>
                <a:spcPts val="600"/>
              </a:spcAft>
              <a:buFont typeface="Arial" charset="0"/>
              <a:buChar char="▪"/>
              <a:defRPr/>
            </a:pPr>
            <a:r>
              <a:rPr lang="en-US" sz="1800" b="1" dirty="0" smtClean="0">
                <a:latin typeface="Arial Rounded MT Bold" panose="020F0704030504030204" pitchFamily="34" charset="0"/>
                <a:ea typeface="ＭＳ Ｐゴシック" pitchFamily="-97" charset="-128"/>
              </a:rPr>
              <a:t>ESA CarbonSat (2022) </a:t>
            </a:r>
            <a:r>
              <a:rPr lang="en-US" sz="1800" dirty="0" smtClean="0">
                <a:latin typeface="Arial Rounded MT Bold" panose="020F0704030504030204" pitchFamily="34" charset="0"/>
                <a:ea typeface="ＭＳ Ｐゴシック" pitchFamily="-97" charset="-128"/>
              </a:rPr>
              <a:t>– CO</a:t>
            </a:r>
            <a:r>
              <a:rPr lang="en-US" sz="1800" baseline="-25000" dirty="0" smtClean="0">
                <a:latin typeface="Arial Rounded MT Bold" panose="020F0704030504030204" pitchFamily="34" charset="0"/>
                <a:ea typeface="ＭＳ Ｐゴシック" pitchFamily="-97" charset="-128"/>
              </a:rPr>
              <a:t>2</a:t>
            </a:r>
            <a:r>
              <a:rPr lang="en-US" sz="1800" dirty="0" smtClean="0">
                <a:latin typeface="Arial Rounded MT Bold" panose="020F0704030504030204" pitchFamily="34" charset="0"/>
                <a:ea typeface="ＭＳ Ｐゴシック" pitchFamily="-97" charset="-128"/>
              </a:rPr>
              <a:t> &amp; CH</a:t>
            </a:r>
            <a:r>
              <a:rPr lang="en-US" sz="1800" baseline="-25000" dirty="0" smtClean="0">
                <a:latin typeface="Arial Rounded MT Bold" panose="020F0704030504030204" pitchFamily="34" charset="0"/>
                <a:ea typeface="ＭＳ Ｐゴシック" pitchFamily="-97" charset="-128"/>
              </a:rPr>
              <a:t>4</a:t>
            </a:r>
            <a:endParaRPr lang="en-US" sz="1800" dirty="0">
              <a:latin typeface="Arial Rounded MT Bold" panose="020F0704030504030204" pitchFamily="34" charset="0"/>
              <a:ea typeface="ＭＳ Ｐゴシック" pitchFamily="-97" charset="-128"/>
            </a:endParaRPr>
          </a:p>
          <a:p>
            <a:pPr lvl="1">
              <a:spcBef>
                <a:spcPts val="600"/>
              </a:spcBef>
              <a:spcAft>
                <a:spcPts val="600"/>
              </a:spcAft>
              <a:buFont typeface="Arial" charset="0"/>
              <a:buChar char="▪"/>
              <a:defRPr/>
            </a:pPr>
            <a:r>
              <a:rPr lang="en-US" sz="1600" dirty="0" smtClean="0">
                <a:latin typeface="Arial Rounded MT Bold" panose="020F0704030504030204" pitchFamily="34" charset="0"/>
                <a:ea typeface="ＭＳ Ｐゴシック" pitchFamily="-97" charset="-128"/>
              </a:rPr>
              <a:t>high spatial resolution (2 km x 3 km), over a broad (~200 km) swath</a:t>
            </a:r>
          </a:p>
        </p:txBody>
      </p:sp>
      <p:pic>
        <p:nvPicPr>
          <p:cNvPr id="1026" name="Picture 2"/>
          <p:cNvPicPr>
            <a:picLocks noChangeAspect="1" noChangeArrowheads="1"/>
          </p:cNvPicPr>
          <p:nvPr/>
        </p:nvPicPr>
        <p:blipFill>
          <a:blip r:embed="rId3" cstate="print"/>
          <a:srcRect/>
          <a:stretch>
            <a:fillRect/>
          </a:stretch>
        </p:blipFill>
        <p:spPr bwMode="auto">
          <a:xfrm>
            <a:off x="7999443" y="5344888"/>
            <a:ext cx="962524" cy="979712"/>
          </a:xfrm>
          <a:prstGeom prst="rect">
            <a:avLst/>
          </a:prstGeom>
          <a:noFill/>
          <a:ln w="9525">
            <a:noFill/>
            <a:miter lim="800000"/>
            <a:headEnd/>
            <a:tailEnd/>
          </a:ln>
        </p:spPr>
      </p:pic>
      <p:pic>
        <p:nvPicPr>
          <p:cNvPr id="9" name="Picture 18" descr="C:\dcrisp\OCO\Internaltional_Affairs\GOSAT\GOSAT_Information\GOSAT_ART.jpg"/>
          <p:cNvPicPr>
            <a:picLocks noChangeAspect="1" noChangeArrowheads="1"/>
          </p:cNvPicPr>
          <p:nvPr/>
        </p:nvPicPr>
        <p:blipFill>
          <a:blip r:embed="rId4" cstate="print"/>
          <a:srcRect/>
          <a:stretch>
            <a:fillRect/>
          </a:stretch>
        </p:blipFill>
        <p:spPr bwMode="auto">
          <a:xfrm>
            <a:off x="7534950" y="3177529"/>
            <a:ext cx="1532849" cy="887185"/>
          </a:xfrm>
          <a:prstGeom prst="rect">
            <a:avLst/>
          </a:prstGeom>
          <a:noFill/>
          <a:ln w="9525">
            <a:noFill/>
            <a:miter lim="800000"/>
            <a:headEnd/>
            <a:tailEnd/>
          </a:ln>
        </p:spPr>
      </p:pic>
      <p:grpSp>
        <p:nvGrpSpPr>
          <p:cNvPr id="10" name="Group 9"/>
          <p:cNvGrpSpPr/>
          <p:nvPr/>
        </p:nvGrpSpPr>
        <p:grpSpPr>
          <a:xfrm>
            <a:off x="7701236" y="2232739"/>
            <a:ext cx="1366563" cy="871184"/>
            <a:chOff x="801688" y="1470025"/>
            <a:chExt cx="7620000" cy="4857750"/>
          </a:xfrm>
        </p:grpSpPr>
        <p:pic>
          <p:nvPicPr>
            <p:cNvPr id="11" name="Picture 2" descr="C:\Users\nsiegler\AppData\Local\Temp\msohtmlclip1\01\clip_image001.jpg"/>
            <p:cNvPicPr>
              <a:picLocks noChangeAspect="1" noChangeArrowheads="1"/>
            </p:cNvPicPr>
            <p:nvPr/>
          </p:nvPicPr>
          <p:blipFill>
            <a:blip r:embed="rId5" cstate="print"/>
            <a:srcRect/>
            <a:stretch>
              <a:fillRect/>
            </a:stretch>
          </p:blipFill>
          <p:spPr bwMode="auto">
            <a:xfrm>
              <a:off x="801688" y="1470025"/>
              <a:ext cx="7620000" cy="4857750"/>
            </a:xfrm>
            <a:prstGeom prst="rect">
              <a:avLst/>
            </a:prstGeom>
            <a:noFill/>
            <a:ln w="9525">
              <a:noFill/>
              <a:miter lim="800000"/>
              <a:headEnd/>
              <a:tailEnd/>
            </a:ln>
          </p:spPr>
        </p:pic>
        <p:sp>
          <p:nvSpPr>
            <p:cNvPr id="12" name="Oval 3"/>
            <p:cNvSpPr>
              <a:spLocks noChangeArrowheads="1"/>
            </p:cNvSpPr>
            <p:nvPr/>
          </p:nvSpPr>
          <p:spPr bwMode="auto">
            <a:xfrm>
              <a:off x="5213350" y="4491038"/>
              <a:ext cx="914400" cy="563562"/>
            </a:xfrm>
            <a:prstGeom prst="ellipse">
              <a:avLst/>
            </a:prstGeom>
            <a:noFill/>
            <a:ln w="28575" algn="ctr">
              <a:solidFill>
                <a:srgbClr val="FF0000"/>
              </a:solidFill>
              <a:round/>
              <a:headEnd/>
              <a:tailEnd/>
            </a:ln>
          </p:spPr>
          <p:txBody>
            <a:bodyPr lIns="86193" tIns="43097" rIns="86193" bIns="43097">
              <a:spAutoFit/>
            </a:bodyPr>
            <a:lstStyle/>
            <a:p>
              <a:pPr defTabSz="860425"/>
              <a:endParaRPr lang="en-US" sz="2000" b="1">
                <a:latin typeface="Calibri" pitchFamily="34" charset="0"/>
              </a:endParaRPr>
            </a:p>
          </p:txBody>
        </p:sp>
        <p:sp>
          <p:nvSpPr>
            <p:cNvPr id="13" name="Line 11"/>
            <p:cNvSpPr>
              <a:spLocks noChangeShapeType="1"/>
            </p:cNvSpPr>
            <p:nvPr/>
          </p:nvSpPr>
          <p:spPr bwMode="auto">
            <a:xfrm flipH="1" flipV="1">
              <a:off x="4491038" y="2205038"/>
              <a:ext cx="1068387" cy="2363787"/>
            </a:xfrm>
            <a:prstGeom prst="line">
              <a:avLst/>
            </a:prstGeom>
            <a:noFill/>
            <a:ln w="28575">
              <a:solidFill>
                <a:srgbClr val="FF0000"/>
              </a:solidFill>
              <a:round/>
              <a:headEnd/>
              <a:tailEnd type="triangle" w="med" len="med"/>
            </a:ln>
          </p:spPr>
          <p:txBody>
            <a:bodyPr lIns="96969" tIns="48484" rIns="96969" bIns="48484"/>
            <a:lstStyle/>
            <a:p>
              <a:endParaRPr lang="en-US"/>
            </a:p>
          </p:txBody>
        </p:sp>
      </p:grpSp>
      <p:pic>
        <p:nvPicPr>
          <p:cNvPr id="14" name="Content Placeholder 10" descr="OCO_III_config_step4 with container.jpg"/>
          <p:cNvPicPr>
            <a:picLocks noChangeAspect="1"/>
          </p:cNvPicPr>
          <p:nvPr/>
        </p:nvPicPr>
        <p:blipFill rotWithShape="1">
          <a:blip r:embed="rId6" cstate="print"/>
          <a:srcRect l="19617" t="12020" r="17618"/>
          <a:stretch/>
        </p:blipFill>
        <p:spPr>
          <a:xfrm>
            <a:off x="8020681" y="1933592"/>
            <a:ext cx="635726" cy="504808"/>
          </a:xfrm>
          <a:prstGeom prst="rect">
            <a:avLst/>
          </a:prstGeom>
        </p:spPr>
      </p:pic>
      <p:pic>
        <p:nvPicPr>
          <p:cNvPr id="16" name="Picture 3" descr="D:\CO2\文档\会议\AGU_2011_FALL_MEETING\ppt\2011-11-08上海会议材料\碳卫星展板1.jpg"/>
          <p:cNvPicPr>
            <a:picLocks noChangeAspect="1" noChangeArrowheads="1"/>
          </p:cNvPicPr>
          <p:nvPr/>
        </p:nvPicPr>
        <p:blipFill>
          <a:blip r:embed="rId7" cstate="print">
            <a:extLst>
              <a:ext uri="{28A0092B-C50C-407E-A947-70E740481C1C}">
                <a14:useLocalDpi xmlns:a14="http://schemas.microsoft.com/office/drawing/2010/main" val="0"/>
              </a:ext>
            </a:extLst>
          </a:blip>
          <a:srcRect l="4167" t="29172" r="2556" b="34370"/>
          <a:stretch>
            <a:fillRect/>
          </a:stretch>
        </p:blipFill>
        <p:spPr bwMode="auto">
          <a:xfrm>
            <a:off x="7804483" y="1034628"/>
            <a:ext cx="1113436" cy="87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Vue réaliste MicroCarb avec copyright en overla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16273" y="4267200"/>
            <a:ext cx="12932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11405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3" descr="CO2DIAL"/>
          <p:cNvPicPr>
            <a:picLocks noChangeAspect="1" noChangeArrowheads="1"/>
          </p:cNvPicPr>
          <p:nvPr/>
        </p:nvPicPr>
        <p:blipFill>
          <a:blip r:embed="rId3" cstate="print"/>
          <a:srcRect t="3224"/>
          <a:stretch>
            <a:fillRect/>
          </a:stretch>
        </p:blipFill>
        <p:spPr bwMode="auto">
          <a:xfrm>
            <a:off x="7225296" y="3505199"/>
            <a:ext cx="1904081" cy="2803071"/>
          </a:xfrm>
          <a:prstGeom prst="rect">
            <a:avLst/>
          </a:prstGeom>
          <a:noFill/>
          <a:ln w="9525">
            <a:noFill/>
            <a:miter lim="800000"/>
            <a:headEnd/>
            <a:tailEnd/>
          </a:ln>
        </p:spPr>
      </p:pic>
      <p:sp>
        <p:nvSpPr>
          <p:cNvPr id="41" name="TextBox 60"/>
          <p:cNvSpPr txBox="1">
            <a:spLocks noChangeArrowheads="1"/>
          </p:cNvSpPr>
          <p:nvPr/>
        </p:nvSpPr>
        <p:spPr bwMode="auto">
          <a:xfrm>
            <a:off x="160422" y="990600"/>
            <a:ext cx="6697578" cy="5201418"/>
          </a:xfrm>
          <a:prstGeom prst="rect">
            <a:avLst/>
          </a:prstGeom>
          <a:noFill/>
          <a:ln w="9525">
            <a:noFill/>
            <a:miter lim="800000"/>
            <a:headEnd/>
            <a:tailEnd/>
          </a:ln>
        </p:spPr>
        <p:txBody>
          <a:bodyPr wrap="square" lIns="91434" tIns="45717" rIns="91434" bIns="45717">
            <a:spAutoFit/>
          </a:bodyPr>
          <a:lstStyle/>
          <a:p>
            <a:r>
              <a:rPr lang="en-US" sz="2000" dirty="0" smtClean="0">
                <a:solidFill>
                  <a:srgbClr val="FFFF00"/>
                </a:solidFill>
                <a:latin typeface="Arial Rounded MT Bold" panose="020F0704030504030204" pitchFamily="34" charset="0"/>
              </a:rPr>
              <a:t>Allow full-column greenhouse gas measurements day and night and at high latitudes.</a:t>
            </a:r>
          </a:p>
          <a:p>
            <a:endParaRPr lang="en-US" dirty="0" smtClean="0">
              <a:solidFill>
                <a:srgbClr val="FFFF00"/>
              </a:solidFill>
              <a:latin typeface="Arial Rounded MT Bold" panose="020F0704030504030204" pitchFamily="34" charset="0"/>
            </a:endParaRPr>
          </a:p>
          <a:p>
            <a:pPr marL="342900" indent="-342900">
              <a:buFont typeface="Arial" pitchFamily="34" charset="0"/>
              <a:buChar char="•"/>
            </a:pPr>
            <a:r>
              <a:rPr lang="en-US" sz="2000" dirty="0" smtClean="0">
                <a:solidFill>
                  <a:srgbClr val="FFFF00"/>
                </a:solidFill>
                <a:latin typeface="Arial Rounded MT Bold" panose="020F0704030504030204" pitchFamily="34" charset="0"/>
              </a:rPr>
              <a:t>MERLIN (2019): First CH</a:t>
            </a:r>
            <a:r>
              <a:rPr lang="en-US" sz="2000" baseline="-25000" dirty="0" smtClean="0">
                <a:solidFill>
                  <a:srgbClr val="FFFF00"/>
                </a:solidFill>
                <a:latin typeface="Arial Rounded MT Bold" panose="020F0704030504030204" pitchFamily="34" charset="0"/>
              </a:rPr>
              <a:t>4</a:t>
            </a:r>
            <a:r>
              <a:rPr lang="en-US" sz="2000" dirty="0" smtClean="0">
                <a:solidFill>
                  <a:srgbClr val="FFFF00"/>
                </a:solidFill>
                <a:latin typeface="Arial Rounded MT Bold" panose="020F0704030504030204" pitchFamily="34" charset="0"/>
              </a:rPr>
              <a:t> LIDAR (IPDA)</a:t>
            </a:r>
          </a:p>
          <a:p>
            <a:pPr marL="800100" lvl="1" indent="-342900">
              <a:buFont typeface="Arial" pitchFamily="34" charset="0"/>
              <a:buChar char="•"/>
            </a:pPr>
            <a:r>
              <a:rPr lang="en-US" dirty="0" smtClean="0">
                <a:solidFill>
                  <a:srgbClr val="FFFF00"/>
                </a:solidFill>
                <a:latin typeface="Arial Rounded MT Bold" panose="020F0704030504030204" pitchFamily="34" charset="0"/>
              </a:rPr>
              <a:t>Science focus: Precise (1-2%) X</a:t>
            </a:r>
            <a:r>
              <a:rPr lang="en-US" baseline="-25000" dirty="0" smtClean="0">
                <a:solidFill>
                  <a:srgbClr val="FFFF00"/>
                </a:solidFill>
                <a:latin typeface="Arial Rounded MT Bold" panose="020F0704030504030204" pitchFamily="34" charset="0"/>
              </a:rPr>
              <a:t>CH4</a:t>
            </a:r>
            <a:r>
              <a:rPr lang="en-US" dirty="0" smtClean="0">
                <a:solidFill>
                  <a:srgbClr val="FFFF00"/>
                </a:solidFill>
                <a:latin typeface="Arial Rounded MT Bold" panose="020F0704030504030204" pitchFamily="34" charset="0"/>
              </a:rPr>
              <a:t> retrievals for studies of wetland emissions, inter-hemispheric gradients and continental scale annual CH</a:t>
            </a:r>
            <a:r>
              <a:rPr lang="en-US" baseline="-25000" dirty="0" smtClean="0">
                <a:solidFill>
                  <a:srgbClr val="FFFF00"/>
                </a:solidFill>
                <a:latin typeface="Arial Rounded MT Bold" panose="020F0704030504030204" pitchFamily="34" charset="0"/>
              </a:rPr>
              <a:t>4</a:t>
            </a:r>
            <a:r>
              <a:rPr lang="en-US" dirty="0">
                <a:solidFill>
                  <a:srgbClr val="FFFF00"/>
                </a:solidFill>
                <a:latin typeface="Arial Rounded MT Bold" panose="020F0704030504030204" pitchFamily="34" charset="0"/>
              </a:rPr>
              <a:t> </a:t>
            </a:r>
            <a:r>
              <a:rPr lang="en-US" dirty="0" smtClean="0">
                <a:solidFill>
                  <a:srgbClr val="FFFF00"/>
                </a:solidFill>
                <a:latin typeface="Arial Rounded MT Bold" panose="020F0704030504030204" pitchFamily="34" charset="0"/>
              </a:rPr>
              <a:t>budgets</a:t>
            </a:r>
          </a:p>
          <a:p>
            <a:pPr marL="800100" lvl="1" indent="-342900">
              <a:buFont typeface="Arial" pitchFamily="34" charset="0"/>
              <a:buChar char="•"/>
            </a:pPr>
            <a:r>
              <a:rPr lang="en-US" dirty="0" smtClean="0">
                <a:solidFill>
                  <a:srgbClr val="FFFF00"/>
                </a:solidFill>
                <a:latin typeface="Arial Rounded MT Bold" panose="020F0704030504030204" pitchFamily="34" charset="0"/>
              </a:rPr>
              <a:t>Orbit: 6AM/6PM, 28-day repeat</a:t>
            </a:r>
          </a:p>
          <a:p>
            <a:endParaRPr lang="en-US" dirty="0">
              <a:solidFill>
                <a:srgbClr val="FFFF00"/>
              </a:solidFill>
              <a:latin typeface="Arial Rounded MT Bold" panose="020F0704030504030204" pitchFamily="34" charset="0"/>
            </a:endParaRPr>
          </a:p>
          <a:p>
            <a:pPr marL="342900" indent="-342900">
              <a:buFont typeface="Arial" pitchFamily="34" charset="0"/>
              <a:buChar char="•"/>
            </a:pPr>
            <a:r>
              <a:rPr lang="en-US" sz="2000" dirty="0" smtClean="0">
                <a:solidFill>
                  <a:srgbClr val="FFFF00"/>
                </a:solidFill>
                <a:latin typeface="Arial Rounded MT Bold" panose="020F0704030504030204" pitchFamily="34" charset="0"/>
              </a:rPr>
              <a:t>ASCENDS</a:t>
            </a:r>
            <a:r>
              <a:rPr lang="en-US" sz="2000" dirty="0" smtClean="0">
                <a:solidFill>
                  <a:srgbClr val="FF0000"/>
                </a:solidFill>
                <a:latin typeface="Arial Rounded MT Bold" panose="020F0704030504030204" pitchFamily="34" charset="0"/>
              </a:rPr>
              <a:t>*</a:t>
            </a:r>
            <a:r>
              <a:rPr lang="en-US" sz="2000" dirty="0" smtClean="0">
                <a:solidFill>
                  <a:srgbClr val="FFFF00"/>
                </a:solidFill>
                <a:latin typeface="Arial Rounded MT Bold" panose="020F0704030504030204" pitchFamily="34" charset="0"/>
              </a:rPr>
              <a:t> (2022+): First CO</a:t>
            </a:r>
            <a:r>
              <a:rPr lang="en-US" sz="2000" baseline="-25000" dirty="0" smtClean="0">
                <a:solidFill>
                  <a:srgbClr val="FFFF00"/>
                </a:solidFill>
                <a:latin typeface="Arial Rounded MT Bold" panose="020F0704030504030204" pitchFamily="34" charset="0"/>
              </a:rPr>
              <a:t>2</a:t>
            </a:r>
            <a:r>
              <a:rPr lang="en-US" sz="2000" dirty="0" smtClean="0">
                <a:solidFill>
                  <a:srgbClr val="FFFF00"/>
                </a:solidFill>
                <a:latin typeface="Arial Rounded MT Bold" panose="020F0704030504030204" pitchFamily="34" charset="0"/>
              </a:rPr>
              <a:t> LIDAR</a:t>
            </a:r>
          </a:p>
          <a:p>
            <a:pPr marL="800100" lvl="1" indent="-342900">
              <a:buFont typeface="Arial" pitchFamily="34" charset="0"/>
              <a:buChar char="•"/>
            </a:pPr>
            <a:r>
              <a:rPr lang="en-US" dirty="0" smtClean="0">
                <a:solidFill>
                  <a:srgbClr val="FFFF00"/>
                </a:solidFill>
                <a:latin typeface="Arial Rounded MT Bold" panose="020F0704030504030204" pitchFamily="34" charset="0"/>
              </a:rPr>
              <a:t>Precise (0.3%) global measurements of X</a:t>
            </a:r>
            <a:r>
              <a:rPr lang="en-US" baseline="-25000" dirty="0" smtClean="0">
                <a:solidFill>
                  <a:srgbClr val="FFFF00"/>
                </a:solidFill>
                <a:latin typeface="Arial Rounded MT Bold" panose="020F0704030504030204" pitchFamily="34" charset="0"/>
              </a:rPr>
              <a:t>CO2</a:t>
            </a:r>
            <a:r>
              <a:rPr lang="en-US" dirty="0" smtClean="0">
                <a:solidFill>
                  <a:srgbClr val="FFFF00"/>
                </a:solidFill>
                <a:latin typeface="Arial Rounded MT Bold" panose="020F0704030504030204" pitchFamily="34" charset="0"/>
              </a:rPr>
              <a:t>, over days, nights, including winter high latitude regions to quantify continental and oceanic CO</a:t>
            </a:r>
            <a:r>
              <a:rPr lang="en-US" baseline="-25000" dirty="0" smtClean="0">
                <a:solidFill>
                  <a:srgbClr val="FFFF00"/>
                </a:solidFill>
                <a:latin typeface="Arial Rounded MT Bold" panose="020F0704030504030204" pitchFamily="34" charset="0"/>
              </a:rPr>
              <a:t>2</a:t>
            </a:r>
            <a:r>
              <a:rPr lang="en-US" dirty="0" smtClean="0">
                <a:solidFill>
                  <a:srgbClr val="FFFF00"/>
                </a:solidFill>
                <a:latin typeface="Arial Rounded MT Bold" panose="020F0704030504030204" pitchFamily="34" charset="0"/>
              </a:rPr>
              <a:t> sources and sinks</a:t>
            </a:r>
          </a:p>
          <a:p>
            <a:pPr marL="800100" lvl="1" indent="-342900">
              <a:buFont typeface="Arial" pitchFamily="34" charset="0"/>
              <a:buChar char="•"/>
            </a:pPr>
            <a:r>
              <a:rPr lang="en-US" dirty="0" smtClean="0">
                <a:solidFill>
                  <a:srgbClr val="FFFF00"/>
                </a:solidFill>
                <a:latin typeface="Arial Rounded MT Bold" panose="020F0704030504030204" pitchFamily="34" charset="0"/>
              </a:rPr>
              <a:t>Should provide many useful soundings in partially cloudy regions because of near vertical sounding</a:t>
            </a:r>
            <a:endParaRPr lang="en-US" dirty="0">
              <a:solidFill>
                <a:srgbClr val="FFFF00"/>
              </a:solidFill>
              <a:latin typeface="Arial Rounded MT Bold" panose="020F0704030504030204" pitchFamily="34" charset="0"/>
            </a:endParaRPr>
          </a:p>
          <a:p>
            <a:pPr marL="800100" lvl="1" indent="-342900">
              <a:buFont typeface="Arial" pitchFamily="34" charset="0"/>
              <a:buChar char="•"/>
            </a:pPr>
            <a:endParaRPr lang="en-US" dirty="0" smtClean="0">
              <a:solidFill>
                <a:srgbClr val="FFFF00"/>
              </a:solidFill>
              <a:latin typeface="Arial Rounded MT Bold" panose="020F0704030504030204" pitchFamily="34" charset="0"/>
            </a:endParaRPr>
          </a:p>
        </p:txBody>
      </p:sp>
      <p:pic>
        <p:nvPicPr>
          <p:cNvPr id="1027" name="Picture 3"/>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6940" r="4724" b="5246"/>
          <a:stretch/>
        </p:blipFill>
        <p:spPr bwMode="auto">
          <a:xfrm rot="10800000">
            <a:off x="7325816" y="1030302"/>
            <a:ext cx="1741984" cy="2246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itle 1"/>
          <p:cNvSpPr txBox="1">
            <a:spLocks/>
          </p:cNvSpPr>
          <p:nvPr/>
        </p:nvSpPr>
        <p:spPr bwMode="auto">
          <a:xfrm>
            <a:off x="1219200" y="79770"/>
            <a:ext cx="6477000" cy="758430"/>
          </a:xfrm>
          <a:prstGeom prst="rect">
            <a:avLst/>
          </a:prstGeom>
          <a:noFill/>
          <a:ln w="9525">
            <a:noFill/>
            <a:miter lim="800000"/>
            <a:headEnd/>
            <a:tailEnd/>
          </a:ln>
        </p:spPr>
        <p:txBody>
          <a:bodyPr vert="horz" wrap="square" lIns="96962" tIns="48481" rIns="96962" bIns="48481" numCol="1" anchor="ctr" anchorCtr="0" compatLnSpc="1">
            <a:prstTxWarp prst="textNoShape">
              <a:avLst/>
            </a:prstTxWarp>
          </a:bodyPr>
          <a:lstStyle>
            <a:lvl1pPr algn="ctr" rtl="0" eaLnBrk="0" fontAlgn="base" hangingPunct="0">
              <a:spcBef>
                <a:spcPct val="0"/>
              </a:spcBef>
              <a:spcAft>
                <a:spcPct val="0"/>
              </a:spcAft>
              <a:defRPr sz="2800" b="1" i="1" kern="1200">
                <a:solidFill>
                  <a:srgbClr val="00B050"/>
                </a:solidFill>
                <a:latin typeface="+mj-lt"/>
                <a:ea typeface="+mj-ea"/>
                <a:cs typeface="+mj-cs"/>
              </a:defRPr>
            </a:lvl1pPr>
            <a:lvl2pPr algn="ctr" rtl="0" eaLnBrk="0" fontAlgn="base" hangingPunct="0">
              <a:spcBef>
                <a:spcPct val="0"/>
              </a:spcBef>
              <a:spcAft>
                <a:spcPct val="0"/>
              </a:spcAft>
              <a:defRPr sz="2800" b="1" i="1">
                <a:solidFill>
                  <a:srgbClr val="00B050"/>
                </a:solidFill>
                <a:latin typeface="Calibri" pitchFamily="34" charset="0"/>
              </a:defRPr>
            </a:lvl2pPr>
            <a:lvl3pPr algn="ctr" rtl="0" eaLnBrk="0" fontAlgn="base" hangingPunct="0">
              <a:spcBef>
                <a:spcPct val="0"/>
              </a:spcBef>
              <a:spcAft>
                <a:spcPct val="0"/>
              </a:spcAft>
              <a:defRPr sz="2800" b="1" i="1">
                <a:solidFill>
                  <a:srgbClr val="00B050"/>
                </a:solidFill>
                <a:latin typeface="Calibri" pitchFamily="34" charset="0"/>
              </a:defRPr>
            </a:lvl3pPr>
            <a:lvl4pPr algn="ctr" rtl="0" eaLnBrk="0" fontAlgn="base" hangingPunct="0">
              <a:spcBef>
                <a:spcPct val="0"/>
              </a:spcBef>
              <a:spcAft>
                <a:spcPct val="0"/>
              </a:spcAft>
              <a:defRPr sz="2800" b="1" i="1">
                <a:solidFill>
                  <a:srgbClr val="00B050"/>
                </a:solidFill>
                <a:latin typeface="Calibri" pitchFamily="34" charset="0"/>
              </a:defRPr>
            </a:lvl4pPr>
            <a:lvl5pPr algn="ctr" rtl="0" eaLnBrk="0" fontAlgn="base" hangingPunct="0">
              <a:spcBef>
                <a:spcPct val="0"/>
              </a:spcBef>
              <a:spcAft>
                <a:spcPct val="0"/>
              </a:spcAft>
              <a:defRPr sz="2800" b="1" i="1">
                <a:solidFill>
                  <a:srgbClr val="00B050"/>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dirty="0" smtClean="0">
                <a:solidFill>
                  <a:srgbClr val="FFFF00"/>
                </a:solidFill>
                <a:ea typeface="ＭＳ Ｐゴシック" pitchFamily="34" charset="-128"/>
              </a:rPr>
              <a:t>Planned Active Greenhouse Gas Missions</a:t>
            </a:r>
            <a:endParaRPr lang="en-US" sz="2400" dirty="0" smtClean="0">
              <a:solidFill>
                <a:srgbClr val="FF0000"/>
              </a:solidFill>
              <a:ea typeface="ＭＳ Ｐゴシック" pitchFamily="34" charset="-128"/>
            </a:endParaRPr>
          </a:p>
        </p:txBody>
      </p:sp>
      <p:sp>
        <p:nvSpPr>
          <p:cNvPr id="8" name="TextBox 7"/>
          <p:cNvSpPr txBox="1"/>
          <p:nvPr/>
        </p:nvSpPr>
        <p:spPr>
          <a:xfrm>
            <a:off x="533400" y="6007352"/>
            <a:ext cx="5657318" cy="276999"/>
          </a:xfrm>
          <a:prstGeom prst="rect">
            <a:avLst/>
          </a:prstGeom>
          <a:noFill/>
        </p:spPr>
        <p:txBody>
          <a:bodyPr wrap="none" rtlCol="0">
            <a:spAutoFit/>
          </a:bodyPr>
          <a:lstStyle/>
          <a:p>
            <a:r>
              <a:rPr lang="en-US" sz="1200" dirty="0">
                <a:solidFill>
                  <a:srgbClr val="FF0000"/>
                </a:solidFill>
                <a:effectLst>
                  <a:outerShdw blurRad="38100" dist="38100" dir="2700000" algn="tl">
                    <a:srgbClr val="000000">
                      <a:alpha val="43137"/>
                    </a:srgbClr>
                  </a:outerShdw>
                </a:effectLst>
              </a:rPr>
              <a:t>*Proposed Mission - Pre-decisional - for Planning and Discussion Purposes Only</a:t>
            </a:r>
          </a:p>
        </p:txBody>
      </p:sp>
    </p:spTree>
    <p:extLst>
      <p:ext uri="{BB962C8B-B14F-4D97-AF65-F5344CB8AC3E}">
        <p14:creationId xmlns:p14="http://schemas.microsoft.com/office/powerpoint/2010/main" val="3818320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72984" y="85825"/>
            <a:ext cx="6904216" cy="750887"/>
          </a:xfrm>
        </p:spPr>
        <p:txBody>
          <a:bodyPr/>
          <a:lstStyle/>
          <a:p>
            <a:r>
              <a:rPr lang="en-US" i="1" dirty="0" smtClean="0">
                <a:solidFill>
                  <a:srgbClr val="FFFF00"/>
                </a:solidFill>
              </a:rPr>
              <a:t>OCO-2 is Part of a Growing International Constellation of Greenhouse Gas Satellites</a:t>
            </a:r>
            <a:endParaRPr lang="en-US" dirty="0">
              <a:solidFill>
                <a:srgbClr val="FFFF00"/>
              </a:solidFill>
            </a:endParaRPr>
          </a:p>
        </p:txBody>
      </p:sp>
      <p:pic>
        <p:nvPicPr>
          <p:cNvPr id="7" name="Picture 18" descr="C:\dcrisp\OCO\Internaltional_Affairs\GOSAT\GOSAT_Information\GOSAT_ART.jpg"/>
          <p:cNvPicPr>
            <a:picLocks noChangeAspect="1" noChangeArrowheads="1"/>
          </p:cNvPicPr>
          <p:nvPr/>
        </p:nvPicPr>
        <p:blipFill>
          <a:blip r:embed="rId3" cstate="print"/>
          <a:srcRect/>
          <a:stretch>
            <a:fillRect/>
          </a:stretch>
        </p:blipFill>
        <p:spPr bwMode="auto">
          <a:xfrm>
            <a:off x="1979712" y="1006760"/>
            <a:ext cx="1551658" cy="898071"/>
          </a:xfrm>
          <a:prstGeom prst="rect">
            <a:avLst/>
          </a:prstGeom>
          <a:noFill/>
          <a:ln w="9525">
            <a:noFill/>
            <a:miter lim="800000"/>
            <a:headEnd/>
            <a:tailEnd/>
          </a:ln>
        </p:spPr>
      </p:pic>
      <p:pic>
        <p:nvPicPr>
          <p:cNvPr id="8" name="Picture 10"/>
          <p:cNvPicPr>
            <a:picLocks noChangeAspect="1" noChangeArrowheads="1"/>
          </p:cNvPicPr>
          <p:nvPr/>
        </p:nvPicPr>
        <p:blipFill>
          <a:blip r:embed="rId4" cstate="print"/>
          <a:srcRect/>
          <a:stretch>
            <a:fillRect/>
          </a:stretch>
        </p:blipFill>
        <p:spPr bwMode="auto">
          <a:xfrm>
            <a:off x="107504" y="1052685"/>
            <a:ext cx="1604211" cy="806223"/>
          </a:xfrm>
          <a:prstGeom prst="rect">
            <a:avLst/>
          </a:prstGeom>
          <a:noFill/>
          <a:ln w="9525">
            <a:noFill/>
            <a:miter lim="800000"/>
            <a:headEnd/>
            <a:tailEnd/>
          </a:ln>
        </p:spPr>
      </p:pic>
      <p:pic>
        <p:nvPicPr>
          <p:cNvPr id="9" name="Picture 17" descr="C:\dcrisp\OCO\Images\Observatory_Illustrations\oco_hires_3.jpg"/>
          <p:cNvPicPr>
            <a:picLocks noChangeAspect="1" noChangeArrowheads="1"/>
          </p:cNvPicPr>
          <p:nvPr/>
        </p:nvPicPr>
        <p:blipFill>
          <a:blip r:embed="rId5" cstate="print">
            <a:lum bright="10000"/>
          </a:blip>
          <a:srcRect/>
          <a:stretch>
            <a:fillRect/>
          </a:stretch>
        </p:blipFill>
        <p:spPr bwMode="auto">
          <a:xfrm>
            <a:off x="3851920" y="1006760"/>
            <a:ext cx="1702595" cy="898071"/>
          </a:xfrm>
          <a:prstGeom prst="rect">
            <a:avLst/>
          </a:prstGeom>
          <a:noFill/>
          <a:ln w="38100">
            <a:noFill/>
            <a:miter lim="800000"/>
            <a:headEnd/>
            <a:tailEnd/>
          </a:ln>
        </p:spPr>
      </p:pic>
      <p:pic>
        <p:nvPicPr>
          <p:cNvPr id="11" name="Picture 18" descr="C:\dcrisp\OCO\Internaltional_Affairs\GOSAT\GOSAT_Information\GOSAT_ART.jpg"/>
          <p:cNvPicPr>
            <a:picLocks noChangeAspect="1" noChangeArrowheads="1"/>
          </p:cNvPicPr>
          <p:nvPr/>
        </p:nvPicPr>
        <p:blipFill>
          <a:blip r:embed="rId3" cstate="print"/>
          <a:srcRect/>
          <a:stretch>
            <a:fillRect/>
          </a:stretch>
        </p:blipFill>
        <p:spPr bwMode="auto">
          <a:xfrm>
            <a:off x="263200" y="5489839"/>
            <a:ext cx="1532849" cy="887185"/>
          </a:xfrm>
          <a:prstGeom prst="rect">
            <a:avLst/>
          </a:prstGeom>
          <a:noFill/>
          <a:ln w="9525">
            <a:noFill/>
            <a:miter lim="800000"/>
            <a:headEnd/>
            <a:tailEnd/>
          </a:ln>
        </p:spPr>
      </p:pic>
      <p:grpSp>
        <p:nvGrpSpPr>
          <p:cNvPr id="12" name="Group 11"/>
          <p:cNvGrpSpPr/>
          <p:nvPr/>
        </p:nvGrpSpPr>
        <p:grpSpPr>
          <a:xfrm>
            <a:off x="7452320" y="1004877"/>
            <a:ext cx="1543471" cy="983963"/>
            <a:chOff x="801688" y="1470025"/>
            <a:chExt cx="7620000" cy="4857750"/>
          </a:xfrm>
        </p:grpSpPr>
        <p:pic>
          <p:nvPicPr>
            <p:cNvPr id="13" name="Picture 2" descr="C:\Users\nsiegler\AppData\Local\Temp\msohtmlclip1\01\clip_image001.jpg"/>
            <p:cNvPicPr>
              <a:picLocks noChangeAspect="1" noChangeArrowheads="1"/>
            </p:cNvPicPr>
            <p:nvPr/>
          </p:nvPicPr>
          <p:blipFill>
            <a:blip r:embed="rId6" cstate="print"/>
            <a:srcRect/>
            <a:stretch>
              <a:fillRect/>
            </a:stretch>
          </p:blipFill>
          <p:spPr bwMode="auto">
            <a:xfrm>
              <a:off x="801688" y="1470025"/>
              <a:ext cx="7620000" cy="4857750"/>
            </a:xfrm>
            <a:prstGeom prst="rect">
              <a:avLst/>
            </a:prstGeom>
            <a:noFill/>
            <a:ln w="9525">
              <a:noFill/>
              <a:miter lim="800000"/>
              <a:headEnd/>
              <a:tailEnd/>
            </a:ln>
          </p:spPr>
        </p:pic>
        <p:sp>
          <p:nvSpPr>
            <p:cNvPr id="14" name="Oval 3"/>
            <p:cNvSpPr>
              <a:spLocks noChangeArrowheads="1"/>
            </p:cNvSpPr>
            <p:nvPr/>
          </p:nvSpPr>
          <p:spPr bwMode="auto">
            <a:xfrm>
              <a:off x="5213350" y="4491038"/>
              <a:ext cx="914400" cy="563562"/>
            </a:xfrm>
            <a:prstGeom prst="ellipse">
              <a:avLst/>
            </a:prstGeom>
            <a:noFill/>
            <a:ln w="28575" algn="ctr">
              <a:solidFill>
                <a:srgbClr val="FF0000"/>
              </a:solidFill>
              <a:round/>
              <a:headEnd/>
              <a:tailEnd/>
            </a:ln>
          </p:spPr>
          <p:txBody>
            <a:bodyPr lIns="86193" tIns="43097" rIns="86193" bIns="43097">
              <a:spAutoFit/>
            </a:bodyPr>
            <a:lstStyle/>
            <a:p>
              <a:pPr defTabSz="860425"/>
              <a:endParaRPr lang="en-US" sz="2000" b="1">
                <a:latin typeface="Calibri" pitchFamily="34" charset="0"/>
              </a:endParaRPr>
            </a:p>
          </p:txBody>
        </p:sp>
      </p:grpSp>
      <p:pic>
        <p:nvPicPr>
          <p:cNvPr id="16" name="Picture 3" descr="D:\CO2\文档\会议\AGU_2011_FALL_MEETING\ppt\2011-11-08上海会议材料\碳卫星展板1.jpg"/>
          <p:cNvPicPr>
            <a:picLocks noChangeAspect="1" noChangeArrowheads="1"/>
          </p:cNvPicPr>
          <p:nvPr/>
        </p:nvPicPr>
        <p:blipFill>
          <a:blip r:embed="rId7" cstate="print">
            <a:extLst>
              <a:ext uri="{28A0092B-C50C-407E-A947-70E740481C1C}">
                <a14:useLocalDpi xmlns:a14="http://schemas.microsoft.com/office/drawing/2010/main" val="0"/>
              </a:ext>
            </a:extLst>
          </a:blip>
          <a:srcRect l="4167" t="29172" r="2556" b="34370"/>
          <a:stretch>
            <a:fillRect/>
          </a:stretch>
        </p:blipFill>
        <p:spPr bwMode="auto">
          <a:xfrm>
            <a:off x="5940152" y="1046460"/>
            <a:ext cx="1113436" cy="87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Vue réaliste MicroCarb avec copyright en overlay"/>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7336" t="10735" r="7954"/>
          <a:stretch/>
        </p:blipFill>
        <p:spPr bwMode="auto">
          <a:xfrm>
            <a:off x="2339752" y="5489839"/>
            <a:ext cx="1008781" cy="85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0320"/>
          <a:stretch/>
        </p:blipFill>
        <p:spPr bwMode="auto">
          <a:xfrm>
            <a:off x="5744378" y="5502759"/>
            <a:ext cx="1347902" cy="842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descr="CO2DIAL"/>
          <p:cNvPicPr>
            <a:picLocks noChangeAspect="1" noChangeArrowheads="1"/>
          </p:cNvPicPr>
          <p:nvPr/>
        </p:nvPicPr>
        <p:blipFill>
          <a:blip r:embed="rId10" cstate="print"/>
          <a:srcRect t="3224"/>
          <a:stretch>
            <a:fillRect/>
          </a:stretch>
        </p:blipFill>
        <p:spPr bwMode="auto">
          <a:xfrm rot="16200000">
            <a:off x="7864645" y="5290101"/>
            <a:ext cx="831535" cy="1224134"/>
          </a:xfrm>
          <a:prstGeom prst="rect">
            <a:avLst/>
          </a:prstGeom>
          <a:noFill/>
          <a:ln w="9525">
            <a:noFill/>
            <a:miter lim="800000"/>
            <a:headEnd/>
            <a:tailEnd/>
          </a:ln>
        </p:spPr>
      </p:pic>
      <p:pic>
        <p:nvPicPr>
          <p:cNvPr id="20"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009990" y="5496217"/>
            <a:ext cx="1210082" cy="845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8" name="Group 27"/>
          <p:cNvGrpSpPr/>
          <p:nvPr/>
        </p:nvGrpSpPr>
        <p:grpSpPr>
          <a:xfrm>
            <a:off x="553067" y="2057400"/>
            <a:ext cx="8286133" cy="3481795"/>
            <a:chOff x="152400" y="1988840"/>
            <a:chExt cx="8772525" cy="3686175"/>
          </a:xfrm>
        </p:grpSpPr>
        <p:grpSp>
          <p:nvGrpSpPr>
            <p:cNvPr id="27" name="Group 26"/>
            <p:cNvGrpSpPr/>
            <p:nvPr/>
          </p:nvGrpSpPr>
          <p:grpSpPr>
            <a:xfrm>
              <a:off x="152400" y="1988840"/>
              <a:ext cx="8772525" cy="3686175"/>
              <a:chOff x="152400" y="1988840"/>
              <a:chExt cx="8772525" cy="3686175"/>
            </a:xfrm>
          </p:grpSpPr>
          <p:pic>
            <p:nvPicPr>
              <p:cNvPr id="6"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 y="1988840"/>
                <a:ext cx="8772525"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283969" y="4005064"/>
                <a:ext cx="2382115" cy="977529"/>
              </a:xfrm>
              <a:prstGeom prst="rect">
                <a:avLst/>
              </a:prstGeom>
              <a:noFill/>
            </p:spPr>
            <p:txBody>
              <a:bodyPr wrap="square" rtlCol="0">
                <a:spAutoFit/>
              </a:bodyPr>
              <a:lstStyle/>
              <a:p>
                <a:r>
                  <a:rPr lang="en-US" b="1" dirty="0" smtClean="0"/>
                  <a:t>The Evolving Atmospheric CO</a:t>
                </a:r>
                <a:r>
                  <a:rPr lang="en-US" b="1" baseline="-25000" dirty="0" smtClean="0"/>
                  <a:t>2</a:t>
                </a:r>
                <a:r>
                  <a:rPr lang="en-US" b="1" dirty="0" smtClean="0"/>
                  <a:t> Constellation</a:t>
                </a:r>
                <a:endParaRPr lang="en-US" b="1" dirty="0"/>
              </a:p>
            </p:txBody>
          </p:sp>
        </p:grpSp>
        <p:cxnSp>
          <p:nvCxnSpPr>
            <p:cNvPr id="23" name="Straight Arrow Connector 22"/>
            <p:cNvCxnSpPr/>
            <p:nvPr/>
          </p:nvCxnSpPr>
          <p:spPr>
            <a:xfrm>
              <a:off x="5652120" y="2780928"/>
              <a:ext cx="1224136" cy="0"/>
            </a:xfrm>
            <a:prstGeom prst="straightConnector1">
              <a:avLst/>
            </a:prstGeom>
            <a:ln w="38100">
              <a:solidFill>
                <a:srgbClr val="00B050"/>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5" name="Striped Right Arrow 4"/>
          <p:cNvSpPr/>
          <p:nvPr/>
        </p:nvSpPr>
        <p:spPr>
          <a:xfrm>
            <a:off x="4961744" y="2514600"/>
            <a:ext cx="1286656" cy="210312"/>
          </a:xfrm>
          <a:prstGeom prst="stripedRightArrow">
            <a:avLst>
              <a:gd name="adj1" fmla="val 85696"/>
              <a:gd name="adj2" fmla="val 50000"/>
            </a:avLst>
          </a:prstGeom>
          <a:gradFill flip="none" rotWithShape="1">
            <a:gsLst>
              <a:gs pos="0">
                <a:srgbClr val="0066FF">
                  <a:shade val="30000"/>
                  <a:satMod val="115000"/>
                  <a:lumMod val="71000"/>
                  <a:lumOff val="29000"/>
                </a:srgbClr>
              </a:gs>
              <a:gs pos="100000">
                <a:srgbClr val="0066FF">
                  <a:shade val="100000"/>
                  <a:satMod val="115000"/>
                  <a:lumMod val="33000"/>
                  <a:lumOff val="6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87060" y="6377024"/>
            <a:ext cx="3261473" cy="430887"/>
          </a:xfrm>
          <a:prstGeom prst="rect">
            <a:avLst/>
          </a:prstGeom>
          <a:noFill/>
        </p:spPr>
        <p:txBody>
          <a:bodyPr wrap="square" rtlCol="0">
            <a:spAutoFit/>
          </a:bodyPr>
          <a:lstStyle/>
          <a:p>
            <a:r>
              <a:rPr lang="en-US" sz="1100" dirty="0">
                <a:solidFill>
                  <a:srgbClr val="FF0000"/>
                </a:solidFill>
                <a:effectLst>
                  <a:outerShdw blurRad="38100" dist="38100" dir="2700000" algn="tl">
                    <a:srgbClr val="000000">
                      <a:alpha val="43137"/>
                    </a:srgbClr>
                  </a:outerShdw>
                </a:effectLst>
              </a:rPr>
              <a:t>*Proposed Mission - Pre-decisional - for Planning and Discussion Purposes Only</a:t>
            </a:r>
          </a:p>
        </p:txBody>
      </p:sp>
      <p:pic>
        <p:nvPicPr>
          <p:cNvPr id="24" name="Picture 23"/>
          <p:cNvPicPr>
            <a:picLocks noChangeAspect="1" noChangeArrowheads="1"/>
          </p:cNvPicPr>
          <p:nvPr/>
        </p:nvPicPr>
        <p:blipFill rotWithShape="1">
          <a:blip r:embed="rId12">
            <a:extLst>
              <a:ext uri="{28A0092B-C50C-407E-A947-70E740481C1C}">
                <a14:useLocalDpi xmlns:a14="http://schemas.microsoft.com/office/drawing/2010/main" val="0"/>
              </a:ext>
            </a:extLst>
          </a:blip>
          <a:srcRect l="61709" t="39914" r="33839" b="55525"/>
          <a:stretch/>
        </p:blipFill>
        <p:spPr bwMode="auto">
          <a:xfrm>
            <a:off x="5395355" y="2895600"/>
            <a:ext cx="368949" cy="158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8"/>
          <p:cNvPicPr>
            <a:picLocks noChangeArrowheads="1"/>
          </p:cNvPicPr>
          <p:nvPr/>
        </p:nvPicPr>
        <p:blipFill rotWithShape="1">
          <a:blip r:embed="rId12">
            <a:extLst>
              <a:ext uri="{28A0092B-C50C-407E-A947-70E740481C1C}">
                <a14:useLocalDpi xmlns:a14="http://schemas.microsoft.com/office/drawing/2010/main" val="0"/>
              </a:ext>
            </a:extLst>
          </a:blip>
          <a:srcRect l="52424" t="34650" r="25192" b="60669"/>
          <a:stretch/>
        </p:blipFill>
        <p:spPr bwMode="auto">
          <a:xfrm>
            <a:off x="5705575" y="3257807"/>
            <a:ext cx="1976779" cy="173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l="52424" t="34650" r="39128" b="60669"/>
          <a:stretch/>
        </p:blipFill>
        <p:spPr bwMode="auto">
          <a:xfrm>
            <a:off x="6078186" y="3446814"/>
            <a:ext cx="699967" cy="163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9"/>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l="52424" t="34649" r="39994" b="60686"/>
          <a:stretch/>
        </p:blipFill>
        <p:spPr bwMode="auto">
          <a:xfrm>
            <a:off x="6464026" y="3799389"/>
            <a:ext cx="628254" cy="16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2133600" y="4460175"/>
            <a:ext cx="243978" cy="276999"/>
          </a:xfrm>
          <a:prstGeom prst="rect">
            <a:avLst/>
          </a:prstGeom>
          <a:noFill/>
        </p:spPr>
        <p:txBody>
          <a:bodyPr wrap="none" rtlCol="0">
            <a:spAutoFit/>
          </a:bodyPr>
          <a:lstStyle/>
          <a:p>
            <a:r>
              <a:rPr lang="en-US" sz="1200" dirty="0" smtClean="0">
                <a:solidFill>
                  <a:srgbClr val="FF0000"/>
                </a:solidFill>
              </a:rPr>
              <a:t>*</a:t>
            </a:r>
            <a:endParaRPr lang="en-US" sz="1200" dirty="0">
              <a:solidFill>
                <a:srgbClr val="FF0000"/>
              </a:solidFill>
            </a:endParaRPr>
          </a:p>
        </p:txBody>
      </p:sp>
      <p:sp>
        <p:nvSpPr>
          <p:cNvPr id="32" name="TextBox 31"/>
          <p:cNvSpPr txBox="1"/>
          <p:nvPr/>
        </p:nvSpPr>
        <p:spPr>
          <a:xfrm>
            <a:off x="2133600" y="4676001"/>
            <a:ext cx="243978" cy="276999"/>
          </a:xfrm>
          <a:prstGeom prst="rect">
            <a:avLst/>
          </a:prstGeom>
          <a:noFill/>
        </p:spPr>
        <p:txBody>
          <a:bodyPr wrap="none" rtlCol="0">
            <a:spAutoFit/>
          </a:bodyPr>
          <a:lstStyle/>
          <a:p>
            <a:r>
              <a:rPr lang="en-US" sz="1200" dirty="0" smtClean="0">
                <a:solidFill>
                  <a:srgbClr val="FF0000"/>
                </a:solidFill>
              </a:rPr>
              <a:t>*</a:t>
            </a:r>
            <a:endParaRPr lang="en-US" sz="1200" dirty="0">
              <a:solidFill>
                <a:srgbClr val="FF0000"/>
              </a:solidFill>
            </a:endParaRPr>
          </a:p>
        </p:txBody>
      </p:sp>
    </p:spTree>
    <p:extLst>
      <p:ext uri="{BB962C8B-B14F-4D97-AF65-F5344CB8AC3E}">
        <p14:creationId xmlns:p14="http://schemas.microsoft.com/office/powerpoint/2010/main" val="134925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Exploiting the Benefits of Multiple Missions</a:t>
            </a:r>
            <a:endParaRPr lang="en-US" dirty="0"/>
          </a:p>
        </p:txBody>
      </p:sp>
      <p:sp>
        <p:nvSpPr>
          <p:cNvPr id="3" name="Content Placeholder 2"/>
          <p:cNvSpPr>
            <a:spLocks noGrp="1"/>
          </p:cNvSpPr>
          <p:nvPr>
            <p:ph idx="1"/>
          </p:nvPr>
        </p:nvSpPr>
        <p:spPr>
          <a:xfrm>
            <a:off x="228600" y="914400"/>
            <a:ext cx="8686800" cy="5410200"/>
          </a:xfrm>
        </p:spPr>
        <p:txBody>
          <a:bodyPr/>
          <a:lstStyle/>
          <a:p>
            <a:pPr>
              <a:spcBef>
                <a:spcPts val="600"/>
              </a:spcBef>
              <a:spcAft>
                <a:spcPts val="400"/>
              </a:spcAft>
            </a:pPr>
            <a:r>
              <a:rPr lang="en-US" dirty="0">
                <a:latin typeface="Arial Rounded MT Bold" panose="020F0704030504030204" pitchFamily="34" charset="0"/>
                <a:ea typeface="ＭＳ Ｐゴシック" pitchFamily="34" charset="-128"/>
              </a:rPr>
              <a:t>Space-based remote sensing observations hold substantial promise for future long-term monitoring of </a:t>
            </a:r>
            <a:r>
              <a:rPr lang="en-US" dirty="0" smtClean="0">
                <a:latin typeface="Arial Rounded MT Bold" panose="020F0704030504030204" pitchFamily="34" charset="0"/>
                <a:ea typeface="ＭＳ Ｐゴシック" pitchFamily="34" charset="-128"/>
              </a:rPr>
              <a:t>greenhouse </a:t>
            </a:r>
            <a:r>
              <a:rPr lang="en-US" dirty="0">
                <a:latin typeface="Arial Rounded MT Bold" panose="020F0704030504030204" pitchFamily="34" charset="0"/>
                <a:ea typeface="ＭＳ Ｐゴシック" pitchFamily="34" charset="-128"/>
              </a:rPr>
              <a:t>gases</a:t>
            </a:r>
          </a:p>
          <a:p>
            <a:pPr lvl="1">
              <a:spcBef>
                <a:spcPts val="600"/>
              </a:spcBef>
              <a:spcAft>
                <a:spcPts val="400"/>
              </a:spcAft>
            </a:pPr>
            <a:r>
              <a:rPr lang="en-US" sz="1600" dirty="0">
                <a:latin typeface="Arial Rounded MT Bold" panose="020F0704030504030204" pitchFamily="34" charset="0"/>
                <a:ea typeface="ＭＳ Ｐゴシック" pitchFamily="34" charset="-128"/>
              </a:rPr>
              <a:t>These measurements will complement </a:t>
            </a:r>
            <a:r>
              <a:rPr lang="en-US" sz="1600" dirty="0" smtClean="0">
                <a:latin typeface="Arial Rounded MT Bold" panose="020F0704030504030204" pitchFamily="34" charset="0"/>
                <a:ea typeface="ＭＳ Ｐゴシック" pitchFamily="34" charset="-128"/>
              </a:rPr>
              <a:t>existing </a:t>
            </a:r>
            <a:r>
              <a:rPr lang="en-US" sz="1600" dirty="0">
                <a:latin typeface="Arial Rounded MT Bold" panose="020F0704030504030204" pitchFamily="34" charset="0"/>
                <a:ea typeface="ＭＳ Ｐゴシック" pitchFamily="34" charset="-128"/>
              </a:rPr>
              <a:t>ground-based </a:t>
            </a:r>
            <a:r>
              <a:rPr lang="en-US" sz="1600" dirty="0" smtClean="0">
                <a:latin typeface="Arial Rounded MT Bold" panose="020F0704030504030204" pitchFamily="34" charset="0"/>
                <a:ea typeface="ＭＳ Ｐゴシック" pitchFamily="34" charset="-128"/>
              </a:rPr>
              <a:t>data with increased </a:t>
            </a:r>
            <a:r>
              <a:rPr lang="en-US" sz="1600" dirty="0">
                <a:latin typeface="Arial Rounded MT Bold" panose="020F0704030504030204" pitchFamily="34" charset="0"/>
                <a:ea typeface="ＭＳ Ｐゴシック" pitchFamily="34" charset="-128"/>
              </a:rPr>
              <a:t>spatial coverage and sampling density</a:t>
            </a:r>
          </a:p>
          <a:p>
            <a:pPr>
              <a:spcBef>
                <a:spcPts val="600"/>
              </a:spcBef>
              <a:spcAft>
                <a:spcPts val="400"/>
              </a:spcAft>
            </a:pPr>
            <a:r>
              <a:rPr lang="en-US" dirty="0" smtClean="0">
                <a:latin typeface="Arial Rounded MT Bold" panose="020F0704030504030204" pitchFamily="34" charset="0"/>
              </a:rPr>
              <a:t>Over </a:t>
            </a:r>
            <a:r>
              <a:rPr lang="en-US" dirty="0">
                <a:latin typeface="Arial Rounded MT Bold" panose="020F0704030504030204" pitchFamily="34" charset="0"/>
              </a:rPr>
              <a:t>the next decade, a succession of </a:t>
            </a:r>
            <a:r>
              <a:rPr lang="en-US" dirty="0" smtClean="0">
                <a:latin typeface="Arial Rounded MT Bold" panose="020F0704030504030204" pitchFamily="34" charset="0"/>
              </a:rPr>
              <a:t>missions </a:t>
            </a:r>
            <a:r>
              <a:rPr lang="en-US" dirty="0">
                <a:latin typeface="Arial Rounded MT Bold" panose="020F0704030504030204" pitchFamily="34" charset="0"/>
              </a:rPr>
              <a:t>with a range of CO</a:t>
            </a:r>
            <a:r>
              <a:rPr lang="en-US" baseline="-25000" dirty="0">
                <a:latin typeface="Arial Rounded MT Bold" panose="020F0704030504030204" pitchFamily="34" charset="0"/>
              </a:rPr>
              <a:t>2</a:t>
            </a:r>
            <a:r>
              <a:rPr lang="en-US" dirty="0">
                <a:latin typeface="Arial Rounded MT Bold" panose="020F0704030504030204" pitchFamily="34" charset="0"/>
              </a:rPr>
              <a:t> and CH</a:t>
            </a:r>
            <a:r>
              <a:rPr lang="en-US" baseline="-25000" dirty="0">
                <a:latin typeface="Arial Rounded MT Bold" panose="020F0704030504030204" pitchFamily="34" charset="0"/>
              </a:rPr>
              <a:t>4</a:t>
            </a:r>
            <a:r>
              <a:rPr lang="en-US" dirty="0">
                <a:latin typeface="Arial Rounded MT Bold" panose="020F0704030504030204" pitchFamily="34" charset="0"/>
              </a:rPr>
              <a:t> measurement capabilities will be deployed in </a:t>
            </a:r>
            <a:r>
              <a:rPr lang="en-US" dirty="0" smtClean="0">
                <a:latin typeface="Arial Rounded MT Bold" panose="020F0704030504030204" pitchFamily="34" charset="0"/>
              </a:rPr>
              <a:t>LEO</a:t>
            </a:r>
          </a:p>
          <a:p>
            <a:pPr lvl="1">
              <a:spcBef>
                <a:spcPts val="600"/>
              </a:spcBef>
              <a:spcAft>
                <a:spcPts val="400"/>
              </a:spcAft>
            </a:pPr>
            <a:r>
              <a:rPr lang="en-US" sz="1600" dirty="0" smtClean="0">
                <a:latin typeface="Arial Rounded MT Bold" panose="020F0704030504030204" pitchFamily="34" charset="0"/>
              </a:rPr>
              <a:t>Include near polar, sun synchronous orbits with morning and afternoon mean local times, and low inclination, precessing  orbits (OCO-3/ISS) </a:t>
            </a:r>
          </a:p>
          <a:p>
            <a:pPr lvl="1">
              <a:spcBef>
                <a:spcPts val="600"/>
              </a:spcBef>
              <a:spcAft>
                <a:spcPts val="400"/>
              </a:spcAft>
            </a:pPr>
            <a:r>
              <a:rPr lang="en-US" sz="1600" dirty="0" smtClean="0">
                <a:latin typeface="Arial Rounded MT Bold" panose="020F0704030504030204" pitchFamily="34" charset="0"/>
              </a:rPr>
              <a:t>Because there is little overlap between the missions, each one is a </a:t>
            </a:r>
            <a:r>
              <a:rPr lang="en-US" sz="1600" dirty="0">
                <a:latin typeface="Arial Rounded MT Bold" panose="020F0704030504030204" pitchFamily="34" charset="0"/>
              </a:rPr>
              <a:t>critical link in a chain that must be successfully deployed to ensure a continuous climate data </a:t>
            </a:r>
            <a:r>
              <a:rPr lang="en-US" sz="1600" dirty="0" smtClean="0">
                <a:latin typeface="Arial Rounded MT Bold" panose="020F0704030504030204" pitchFamily="34" charset="0"/>
              </a:rPr>
              <a:t>record. </a:t>
            </a:r>
            <a:endParaRPr lang="en-US" sz="1600" dirty="0">
              <a:latin typeface="Arial Rounded MT Bold" panose="020F0704030504030204" pitchFamily="34" charset="0"/>
            </a:endParaRPr>
          </a:p>
          <a:p>
            <a:pPr>
              <a:spcBef>
                <a:spcPts val="600"/>
              </a:spcBef>
              <a:spcAft>
                <a:spcPts val="400"/>
              </a:spcAft>
            </a:pPr>
            <a:r>
              <a:rPr lang="en-US" dirty="0" smtClean="0">
                <a:latin typeface="Arial Rounded MT Bold" panose="020F0704030504030204" pitchFamily="34" charset="0"/>
              </a:rPr>
              <a:t>Measurements from Geosynchronous obit (GEO) would also be valuable for studying the diurnal cycles of CO</a:t>
            </a:r>
            <a:r>
              <a:rPr lang="en-US" baseline="-25000" dirty="0" smtClean="0">
                <a:latin typeface="Arial Rounded MT Bold" panose="020F0704030504030204" pitchFamily="34" charset="0"/>
              </a:rPr>
              <a:t>2</a:t>
            </a:r>
            <a:r>
              <a:rPr lang="en-US" dirty="0" smtClean="0">
                <a:latin typeface="Arial Rounded MT Bold" panose="020F0704030504030204" pitchFamily="34" charset="0"/>
              </a:rPr>
              <a:t> and CH</a:t>
            </a:r>
            <a:r>
              <a:rPr lang="en-US" baseline="-25000" dirty="0" smtClean="0">
                <a:latin typeface="Arial Rounded MT Bold" panose="020F0704030504030204" pitchFamily="34" charset="0"/>
              </a:rPr>
              <a:t>4</a:t>
            </a:r>
          </a:p>
          <a:p>
            <a:pPr lvl="1">
              <a:spcBef>
                <a:spcPts val="600"/>
              </a:spcBef>
              <a:spcAft>
                <a:spcPts val="400"/>
              </a:spcAft>
            </a:pPr>
            <a:r>
              <a:rPr lang="en-US" sz="1600" dirty="0" smtClean="0">
                <a:latin typeface="Arial Rounded MT Bold" panose="020F0704030504030204" pitchFamily="34" charset="0"/>
              </a:rPr>
              <a:t>There are no plans  to collect precise CO</a:t>
            </a:r>
            <a:r>
              <a:rPr lang="en-US" sz="1600" baseline="-25000" dirty="0" smtClean="0">
                <a:latin typeface="Arial Rounded MT Bold" panose="020F0704030504030204" pitchFamily="34" charset="0"/>
              </a:rPr>
              <a:t>2</a:t>
            </a:r>
            <a:r>
              <a:rPr lang="en-US" sz="1600" dirty="0" smtClean="0">
                <a:latin typeface="Arial Rounded MT Bold" panose="020F0704030504030204" pitchFamily="34" charset="0"/>
              </a:rPr>
              <a:t> measurements from GEO</a:t>
            </a:r>
          </a:p>
          <a:p>
            <a:pPr>
              <a:spcBef>
                <a:spcPts val="600"/>
              </a:spcBef>
              <a:spcAft>
                <a:spcPts val="400"/>
              </a:spcAft>
            </a:pPr>
            <a:r>
              <a:rPr lang="en-US" dirty="0" smtClean="0">
                <a:latin typeface="Arial Rounded MT Bold" panose="020F0704030504030204" pitchFamily="34" charset="0"/>
              </a:rPr>
              <a:t>Much greater benefits could be realized if these missions could </a:t>
            </a:r>
            <a:r>
              <a:rPr lang="en-US" dirty="0">
                <a:latin typeface="Arial Rounded MT Bold" panose="020F0704030504030204" pitchFamily="34" charset="0"/>
              </a:rPr>
              <a:t>be coordinated </a:t>
            </a:r>
            <a:r>
              <a:rPr lang="en-US" dirty="0" smtClean="0">
                <a:latin typeface="Arial Rounded MT Bold" panose="020F0704030504030204" pitchFamily="34" charset="0"/>
              </a:rPr>
              <a:t>and their data products can be combined</a:t>
            </a:r>
          </a:p>
        </p:txBody>
      </p:sp>
    </p:spTree>
    <p:extLst>
      <p:ext uri="{BB962C8B-B14F-4D97-AF65-F5344CB8AC3E}">
        <p14:creationId xmlns:p14="http://schemas.microsoft.com/office/powerpoint/2010/main" val="27274912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6"/>
          <p:cNvSpPr>
            <a:spLocks noGrp="1" noChangeArrowheads="1"/>
          </p:cNvSpPr>
          <p:nvPr>
            <p:ph type="title"/>
          </p:nvPr>
        </p:nvSpPr>
        <p:spPr>
          <a:xfrm>
            <a:off x="2438400" y="103076"/>
            <a:ext cx="4320480" cy="720080"/>
          </a:xfrm>
        </p:spPr>
        <p:txBody>
          <a:bodyPr/>
          <a:lstStyle/>
          <a:p>
            <a:r>
              <a:rPr lang="en-US" altLang="ja-JP" sz="3200" b="1" dirty="0" smtClean="0">
                <a:latin typeface="Calibri" pitchFamily="34" charset="0"/>
                <a:ea typeface="ＭＳ Ｐゴシック" charset="0"/>
                <a:cs typeface="Calibri" pitchFamily="34" charset="0"/>
              </a:rPr>
              <a:t>GEO Carbon Strategy</a:t>
            </a:r>
            <a:endParaRPr lang="en-US" altLang="ja-JP" sz="3200" b="1" dirty="0">
              <a:latin typeface="Calibri" pitchFamily="34" charset="0"/>
              <a:ea typeface="ＭＳ Ｐゴシック" charset="0"/>
              <a:cs typeface="Calibri" pitchFamily="34" charset="0"/>
            </a:endParaRPr>
          </a:p>
        </p:txBody>
      </p:sp>
      <p:sp>
        <p:nvSpPr>
          <p:cNvPr id="5122" name="Rectangle 17"/>
          <p:cNvSpPr>
            <a:spLocks noGrp="1" noChangeArrowheads="1"/>
          </p:cNvSpPr>
          <p:nvPr>
            <p:ph type="body" idx="1"/>
          </p:nvPr>
        </p:nvSpPr>
        <p:spPr>
          <a:xfrm>
            <a:off x="2514600" y="1143000"/>
            <a:ext cx="6593904" cy="3096344"/>
          </a:xfrm>
        </p:spPr>
        <p:txBody>
          <a:bodyPr/>
          <a:lstStyle/>
          <a:p>
            <a:pPr marL="0" indent="0">
              <a:spcBef>
                <a:spcPts val="600"/>
              </a:spcBef>
              <a:spcAft>
                <a:spcPts val="600"/>
              </a:spcAft>
              <a:buFont typeface="Wingdings" charset="0"/>
              <a:buNone/>
            </a:pPr>
            <a:r>
              <a:rPr lang="en-US" sz="2400" b="1" dirty="0" smtClean="0">
                <a:latin typeface="Arial" pitchFamily="34" charset="0"/>
                <a:cs typeface="Arial" pitchFamily="34" charset="0"/>
              </a:rPr>
              <a:t>The</a:t>
            </a:r>
            <a:r>
              <a:rPr lang="en-US" sz="2400" b="1" i="1" dirty="0" smtClean="0">
                <a:latin typeface="Arial" pitchFamily="34" charset="0"/>
                <a:cs typeface="Arial" pitchFamily="34" charset="0"/>
              </a:rPr>
              <a:t> GEO Carbon Strategy</a:t>
            </a:r>
            <a:r>
              <a:rPr lang="en-US" sz="2400" b="1" dirty="0" smtClean="0">
                <a:latin typeface="Arial" pitchFamily="34" charset="0"/>
                <a:cs typeface="Arial" pitchFamily="34" charset="0"/>
              </a:rPr>
              <a:t> states:  </a:t>
            </a:r>
          </a:p>
          <a:p>
            <a:pPr marL="0" indent="0">
              <a:spcBef>
                <a:spcPts val="600"/>
              </a:spcBef>
              <a:spcAft>
                <a:spcPts val="600"/>
              </a:spcAft>
              <a:buFont typeface="Wingdings" charset="0"/>
              <a:buNone/>
            </a:pPr>
            <a:r>
              <a:rPr lang="en-US" b="1" dirty="0" smtClean="0">
                <a:latin typeface="Arial" pitchFamily="34" charset="0"/>
                <a:cs typeface="Arial" pitchFamily="34" charset="0"/>
              </a:rPr>
              <a:t>“</a:t>
            </a:r>
            <a:r>
              <a:rPr lang="en-US" b="1" i="1" dirty="0" smtClean="0">
                <a:latin typeface="Arial" pitchFamily="34" charset="0"/>
                <a:cs typeface="Arial" pitchFamily="34" charset="0"/>
              </a:rPr>
              <a:t>a key reason for our lack of understanding of the global carbon cycle is the dearth of global observations</a:t>
            </a:r>
            <a:r>
              <a:rPr lang="en-US" b="1" dirty="0" smtClean="0">
                <a:latin typeface="Arial" pitchFamily="34" charset="0"/>
                <a:cs typeface="Arial" pitchFamily="34" charset="0"/>
              </a:rPr>
              <a:t>,” </a:t>
            </a:r>
          </a:p>
          <a:p>
            <a:pPr marL="0" indent="0">
              <a:spcBef>
                <a:spcPts val="600"/>
              </a:spcBef>
              <a:spcAft>
                <a:spcPts val="600"/>
              </a:spcAft>
              <a:buFont typeface="Wingdings" charset="0"/>
              <a:buNone/>
            </a:pPr>
            <a:r>
              <a:rPr lang="en-US" sz="2400" b="1" dirty="0" smtClean="0">
                <a:latin typeface="Arial" pitchFamily="34" charset="0"/>
                <a:cs typeface="Arial" pitchFamily="34" charset="0"/>
              </a:rPr>
              <a:t>and calls for </a:t>
            </a:r>
          </a:p>
          <a:p>
            <a:pPr marL="0" indent="0">
              <a:spcBef>
                <a:spcPts val="600"/>
              </a:spcBef>
              <a:spcAft>
                <a:spcPts val="600"/>
              </a:spcAft>
              <a:buFont typeface="Wingdings" charset="0"/>
              <a:buNone/>
            </a:pPr>
            <a:r>
              <a:rPr lang="en-US" b="1" dirty="0" smtClean="0">
                <a:latin typeface="Arial" pitchFamily="34" charset="0"/>
                <a:cs typeface="Arial" pitchFamily="34" charset="0"/>
              </a:rPr>
              <a:t>“</a:t>
            </a:r>
            <a:r>
              <a:rPr lang="en-US" b="1" i="1" dirty="0" smtClean="0">
                <a:latin typeface="Arial" pitchFamily="34" charset="0"/>
                <a:cs typeface="Arial" pitchFamily="34" charset="0"/>
              </a:rPr>
              <a:t>an increased, improved and coordinated observing system for observing the carbon cycle</a:t>
            </a:r>
            <a:r>
              <a:rPr lang="en-US" b="1" dirty="0" smtClean="0">
                <a:latin typeface="Arial" pitchFamily="34" charset="0"/>
                <a:cs typeface="Arial" pitchFamily="34" charset="0"/>
              </a:rPr>
              <a:t> as a </a:t>
            </a:r>
            <a:r>
              <a:rPr lang="en-US" b="1" i="1" dirty="0" smtClean="0">
                <a:latin typeface="Arial" pitchFamily="34" charset="0"/>
                <a:cs typeface="Arial" pitchFamily="34" charset="0"/>
              </a:rPr>
              <a:t>prerequisite to gaining that understanding</a:t>
            </a:r>
            <a:r>
              <a:rPr lang="en-US" b="1" dirty="0" smtClean="0">
                <a:latin typeface="Arial" pitchFamily="34" charset="0"/>
                <a:cs typeface="Arial" pitchFamily="34" charset="0"/>
              </a:rPr>
              <a:t>.”</a:t>
            </a:r>
            <a:endParaRPr lang="en-GB" b="1" i="1" dirty="0" smtClean="0">
              <a:latin typeface="Arial" pitchFamily="34" charset="0"/>
              <a:cs typeface="Arial" pitchFamily="34"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43000"/>
            <a:ext cx="2375389" cy="318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 name="TextBox 7"/>
          <p:cNvSpPr txBox="1"/>
          <p:nvPr/>
        </p:nvSpPr>
        <p:spPr>
          <a:xfrm>
            <a:off x="179512" y="4800600"/>
            <a:ext cx="8820472" cy="1938992"/>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The Committee on Earth Observation Satellites (CEOS) is well positioned to meet this challenge and provide needed coordination for the space-based observations called for in the </a:t>
            </a:r>
            <a:r>
              <a:rPr lang="en-US" sz="2400" b="1" i="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GEO Carbon Strategy</a:t>
            </a:r>
            <a:r>
              <a:rPr lang="en-U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p>
          <a:p>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63778919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2026" y="76200"/>
            <a:ext cx="7343774" cy="750887"/>
          </a:xfrm>
        </p:spPr>
        <p:txBody>
          <a:bodyPr/>
          <a:lstStyle/>
          <a:p>
            <a:r>
              <a:rPr lang="en-US" dirty="0" smtClean="0"/>
              <a:t>Examples of Collaborative Cal/Val Activities</a:t>
            </a:r>
            <a:endParaRPr lang="en-US" dirty="0"/>
          </a:p>
        </p:txBody>
      </p:sp>
      <p:sp>
        <p:nvSpPr>
          <p:cNvPr id="3" name="Content Placeholder 2"/>
          <p:cNvSpPr>
            <a:spLocks noGrp="1"/>
          </p:cNvSpPr>
          <p:nvPr>
            <p:ph idx="1"/>
          </p:nvPr>
        </p:nvSpPr>
        <p:spPr>
          <a:xfrm>
            <a:off x="241301" y="990600"/>
            <a:ext cx="8750299" cy="5257801"/>
          </a:xfrm>
        </p:spPr>
        <p:txBody>
          <a:bodyPr/>
          <a:lstStyle/>
          <a:p>
            <a:pPr marL="0" indent="0">
              <a:buNone/>
            </a:pPr>
            <a:r>
              <a:rPr lang="en-US" dirty="0">
                <a:latin typeface="Arial Rounded MT Bold" panose="020F0704030504030204" pitchFamily="34" charset="0"/>
              </a:rPr>
              <a:t>Pre Launch:</a:t>
            </a:r>
          </a:p>
          <a:p>
            <a:pPr lvl="0"/>
            <a:r>
              <a:rPr lang="en-US" dirty="0">
                <a:latin typeface="Arial Rounded MT Bold" panose="020F0704030504030204" pitchFamily="34" charset="0"/>
              </a:rPr>
              <a:t>Cross calibration of pre-launch radiometric </a:t>
            </a:r>
            <a:r>
              <a:rPr lang="en-US" dirty="0" smtClean="0">
                <a:latin typeface="Arial Rounded MT Bold" panose="020F0704030504030204" pitchFamily="34" charset="0"/>
              </a:rPr>
              <a:t>standards</a:t>
            </a:r>
          </a:p>
          <a:p>
            <a:pPr lvl="0"/>
            <a:r>
              <a:rPr lang="en-US" dirty="0" smtClean="0">
                <a:latin typeface="Arial Rounded MT Bold" panose="020F0704030504030204" pitchFamily="34" charset="0"/>
              </a:rPr>
              <a:t>Exchange of gas absorption coefficient and solar databases</a:t>
            </a:r>
            <a:endParaRPr lang="en-US" dirty="0">
              <a:latin typeface="Arial Rounded MT Bold" panose="020F0704030504030204" pitchFamily="34" charset="0"/>
            </a:endParaRPr>
          </a:p>
          <a:p>
            <a:pPr lvl="0"/>
            <a:r>
              <a:rPr lang="en-US" dirty="0">
                <a:latin typeface="Arial Rounded MT Bold" panose="020F0704030504030204" pitchFamily="34" charset="0"/>
              </a:rPr>
              <a:t>Algorithm </a:t>
            </a:r>
            <a:r>
              <a:rPr lang="en-US" dirty="0" smtClean="0">
                <a:latin typeface="Arial Rounded MT Bold" panose="020F0704030504030204" pitchFamily="34" charset="0"/>
              </a:rPr>
              <a:t>development / intercomparison</a:t>
            </a:r>
            <a:endParaRPr lang="en-US" dirty="0">
              <a:latin typeface="Arial Rounded MT Bold" panose="020F0704030504030204" pitchFamily="34" charset="0"/>
            </a:endParaRPr>
          </a:p>
          <a:p>
            <a:pPr lvl="0"/>
            <a:r>
              <a:rPr lang="en-US" dirty="0">
                <a:latin typeface="Arial Rounded MT Bold" panose="020F0704030504030204" pitchFamily="34" charset="0"/>
              </a:rPr>
              <a:t>Validation system development </a:t>
            </a:r>
            <a:r>
              <a:rPr lang="en-US" dirty="0" smtClean="0">
                <a:latin typeface="Arial Rounded MT Bold" panose="020F0704030504030204" pitchFamily="34" charset="0"/>
              </a:rPr>
              <a:t>(TCCON, AirCore, Other)</a:t>
            </a:r>
            <a:endParaRPr lang="en-US" dirty="0">
              <a:latin typeface="Arial Rounded MT Bold" panose="020F0704030504030204" pitchFamily="34" charset="0"/>
            </a:endParaRPr>
          </a:p>
          <a:p>
            <a:pPr lvl="0"/>
            <a:r>
              <a:rPr lang="en-US" dirty="0" smtClean="0">
                <a:latin typeface="Arial Rounded MT Bold" panose="020F0704030504030204" pitchFamily="34" charset="0"/>
              </a:rPr>
              <a:t>Dual/multi-Satellite </a:t>
            </a:r>
            <a:r>
              <a:rPr lang="en-US" dirty="0">
                <a:latin typeface="Arial Rounded MT Bold" panose="020F0704030504030204" pitchFamily="34" charset="0"/>
              </a:rPr>
              <a:t>OSSE’s – what do you gain with truly coordinated </a:t>
            </a:r>
            <a:r>
              <a:rPr lang="en-US" dirty="0" smtClean="0">
                <a:latin typeface="Arial Rounded MT Bold" panose="020F0704030504030204" pitchFamily="34" charset="0"/>
              </a:rPr>
              <a:t>observations</a:t>
            </a:r>
            <a:endParaRPr lang="en-US" dirty="0">
              <a:latin typeface="Arial Rounded MT Bold" panose="020F0704030504030204" pitchFamily="34" charset="0"/>
            </a:endParaRPr>
          </a:p>
          <a:p>
            <a:pPr lvl="0"/>
            <a:endParaRPr lang="en-US" dirty="0">
              <a:latin typeface="Arial Rounded MT Bold" panose="020F0704030504030204" pitchFamily="34" charset="0"/>
            </a:endParaRPr>
          </a:p>
          <a:p>
            <a:pPr marL="0" lvl="0" indent="0">
              <a:buNone/>
            </a:pPr>
            <a:r>
              <a:rPr lang="en-US" dirty="0" smtClean="0">
                <a:latin typeface="Arial Rounded MT Bold" panose="020F0704030504030204" pitchFamily="34" charset="0"/>
              </a:rPr>
              <a:t>Post Launch:</a:t>
            </a:r>
            <a:endParaRPr lang="en-US" dirty="0">
              <a:latin typeface="Arial Rounded MT Bold" panose="020F0704030504030204" pitchFamily="34" charset="0"/>
            </a:endParaRPr>
          </a:p>
          <a:p>
            <a:pPr lvl="0"/>
            <a:r>
              <a:rPr lang="en-US" dirty="0">
                <a:latin typeface="Arial Rounded MT Bold" panose="020F0704030504030204" pitchFamily="34" charset="0"/>
              </a:rPr>
              <a:t>Cross calibration of </a:t>
            </a:r>
            <a:r>
              <a:rPr lang="en-US" dirty="0" smtClean="0">
                <a:latin typeface="Arial Rounded MT Bold" panose="020F0704030504030204" pitchFamily="34" charset="0"/>
              </a:rPr>
              <a:t>solar / lunar / Earth (vicarious calibration) observations</a:t>
            </a:r>
          </a:p>
          <a:p>
            <a:pPr lvl="0"/>
            <a:r>
              <a:rPr lang="en-US" dirty="0" smtClean="0">
                <a:latin typeface="Arial Rounded MT Bold" panose="020F0704030504030204" pitchFamily="34" charset="0"/>
              </a:rPr>
              <a:t>Cross </a:t>
            </a:r>
            <a:r>
              <a:rPr lang="en-US" dirty="0">
                <a:latin typeface="Arial Rounded MT Bold" panose="020F0704030504030204" pitchFamily="34" charset="0"/>
              </a:rPr>
              <a:t>validation: </a:t>
            </a:r>
            <a:r>
              <a:rPr lang="en-US" dirty="0" smtClean="0">
                <a:latin typeface="Arial Rounded MT Bold" panose="020F0704030504030204" pitchFamily="34" charset="0"/>
              </a:rPr>
              <a:t>TCCON, AirCore, Tower, etc.</a:t>
            </a:r>
            <a:endParaRPr lang="en-US" dirty="0">
              <a:latin typeface="Arial Rounded MT Bold" panose="020F0704030504030204" pitchFamily="34" charset="0"/>
            </a:endParaRPr>
          </a:p>
          <a:p>
            <a:pPr lvl="0"/>
            <a:r>
              <a:rPr lang="en-US" dirty="0">
                <a:latin typeface="Arial Rounded MT Bold" panose="020F0704030504030204" pitchFamily="34" charset="0"/>
              </a:rPr>
              <a:t>Algorithm </a:t>
            </a:r>
            <a:r>
              <a:rPr lang="en-US" dirty="0" smtClean="0">
                <a:latin typeface="Arial Rounded MT Bold" panose="020F0704030504030204" pitchFamily="34" charset="0"/>
              </a:rPr>
              <a:t>implementation/</a:t>
            </a:r>
            <a:r>
              <a:rPr lang="en-US" dirty="0" err="1" smtClean="0">
                <a:latin typeface="Arial Rounded MT Bold" panose="020F0704030504030204" pitchFamily="34" charset="0"/>
              </a:rPr>
              <a:t>intercomparison</a:t>
            </a:r>
            <a:endParaRPr lang="en-US" dirty="0">
              <a:latin typeface="Arial Rounded MT Bold" panose="020F0704030504030204" pitchFamily="34" charset="0"/>
            </a:endParaRPr>
          </a:p>
          <a:p>
            <a:pPr lvl="0"/>
            <a:r>
              <a:rPr lang="en-US" dirty="0">
                <a:latin typeface="Arial Rounded MT Bold" panose="020F0704030504030204" pitchFamily="34" charset="0"/>
              </a:rPr>
              <a:t>Intercomparisons of flux inversions</a:t>
            </a:r>
          </a:p>
          <a:p>
            <a:endParaRPr lang="en-US" dirty="0">
              <a:latin typeface="Arial Rounded MT Bold" panose="020F0704030504030204" pitchFamily="34" charset="0"/>
            </a:endParaRPr>
          </a:p>
        </p:txBody>
      </p:sp>
    </p:spTree>
    <p:extLst>
      <p:ext uri="{BB962C8B-B14F-4D97-AF65-F5344CB8AC3E}">
        <p14:creationId xmlns:p14="http://schemas.microsoft.com/office/powerpoint/2010/main" val="2321183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crisp\Documents\dcrisp\Misc\pictures\2007_04-06_IRTF_AAT\CIMG29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93" y="17737"/>
            <a:ext cx="9162393" cy="68717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182692" y="2525713"/>
            <a:ext cx="6818313" cy="1741487"/>
          </a:xfrm>
        </p:spPr>
        <p:txBody>
          <a:bodyPr/>
          <a:lstStyle/>
          <a:p>
            <a:r>
              <a:rPr lang="en-US"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t>Thank You for Your Attention</a:t>
            </a:r>
            <a:br>
              <a:rPr lang="en-US"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br>
            <a:r>
              <a:rPr lang="en-US" dirty="0">
                <a:solidFill>
                  <a:srgbClr val="FFFF00"/>
                </a:solidFill>
                <a:effectLst>
                  <a:outerShdw blurRad="38100" dist="38100" dir="2700000" algn="tl">
                    <a:srgbClr val="000000">
                      <a:alpha val="43137"/>
                    </a:srgbClr>
                  </a:outerShdw>
                </a:effectLst>
                <a:latin typeface="Arial Rounded MT Bold" panose="020F0704030504030204" pitchFamily="34" charset="0"/>
              </a:rPr>
              <a:t/>
            </a:r>
            <a:br>
              <a:rPr lang="en-US" dirty="0">
                <a:solidFill>
                  <a:srgbClr val="FFFF00"/>
                </a:solidFill>
                <a:effectLst>
                  <a:outerShdw blurRad="38100" dist="38100" dir="2700000" algn="tl">
                    <a:srgbClr val="000000">
                      <a:alpha val="43137"/>
                    </a:srgbClr>
                  </a:outerShdw>
                </a:effectLst>
                <a:latin typeface="Arial Rounded MT Bold" panose="020F0704030504030204" pitchFamily="34" charset="0"/>
              </a:rPr>
            </a:br>
            <a:r>
              <a:rPr lang="en-US"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t/>
            </a:r>
            <a:br>
              <a:rPr lang="en-US"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br>
            <a:r>
              <a:rPr lang="en-US"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t>Questions?</a:t>
            </a:r>
            <a:endParaRPr lang="en-US" dirty="0">
              <a:solidFill>
                <a:srgbClr val="FFFF00"/>
              </a:solidFill>
              <a:effectLst>
                <a:outerShdw blurRad="38100" dist="38100" dir="2700000" algn="tl">
                  <a:srgbClr val="000000">
                    <a:alpha val="43137"/>
                  </a:srgbClr>
                </a:outerShdw>
              </a:effectLst>
              <a:latin typeface="Arial Rounded MT Bold" panose="020F0704030504030204" pitchFamily="34" charset="0"/>
            </a:endParaRPr>
          </a:p>
        </p:txBody>
      </p:sp>
      <p:pic>
        <p:nvPicPr>
          <p:cNvPr id="6" name="Picture 16" descr="NASA White"/>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4" y="44450"/>
            <a:ext cx="984328" cy="793750"/>
          </a:xfrm>
          <a:prstGeom prst="rect">
            <a:avLst/>
          </a:prstGeom>
          <a:noFill/>
          <a:ln w="9525">
            <a:noFill/>
            <a:miter lim="800000"/>
            <a:headEnd/>
            <a:tailEnd/>
          </a:ln>
        </p:spPr>
      </p:pic>
    </p:spTree>
    <p:extLst>
      <p:ext uri="{BB962C8B-B14F-4D97-AF65-F5344CB8AC3E}">
        <p14:creationId xmlns:p14="http://schemas.microsoft.com/office/powerpoint/2010/main" val="321355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6"/>
          <p:cNvSpPr>
            <a:spLocks noGrp="1" noChangeArrowheads="1"/>
          </p:cNvSpPr>
          <p:nvPr>
            <p:ph type="title"/>
          </p:nvPr>
        </p:nvSpPr>
        <p:spPr>
          <a:xfrm>
            <a:off x="2389312" y="-99392"/>
            <a:ext cx="4392488" cy="1124744"/>
          </a:xfrm>
        </p:spPr>
        <p:txBody>
          <a:bodyPr/>
          <a:lstStyle/>
          <a:p>
            <a:pPr>
              <a:tabLst>
                <a:tab pos="914400" algn="l"/>
                <a:tab pos="1092200" algn="l"/>
              </a:tabLst>
            </a:pPr>
            <a:r>
              <a:rPr lang="en-US" altLang="ja-JP" sz="3200" b="1" dirty="0" smtClean="0">
                <a:latin typeface="Calibri" pitchFamily="34" charset="0"/>
                <a:ea typeface="ＭＳ Ｐゴシック" charset="0"/>
                <a:cs typeface="Calibri" pitchFamily="34" charset="0"/>
              </a:rPr>
              <a:t>CEOS Response to the GEO Carbon Strategy</a:t>
            </a:r>
            <a:endParaRPr lang="en-US" altLang="ja-JP" sz="3200" b="1" dirty="0">
              <a:latin typeface="Calibri" pitchFamily="34" charset="0"/>
              <a:ea typeface="ＭＳ Ｐゴシック" charset="0"/>
              <a:cs typeface="Calibri" pitchFamily="34" charset="0"/>
            </a:endParaRPr>
          </a:p>
        </p:txBody>
      </p:sp>
      <p:sp>
        <p:nvSpPr>
          <p:cNvPr id="5122" name="Rectangle 17"/>
          <p:cNvSpPr>
            <a:spLocks noGrp="1" noChangeArrowheads="1"/>
          </p:cNvSpPr>
          <p:nvPr>
            <p:ph type="body" idx="1"/>
          </p:nvPr>
        </p:nvSpPr>
        <p:spPr>
          <a:xfrm>
            <a:off x="2555776" y="1196752"/>
            <a:ext cx="6588224" cy="4032448"/>
          </a:xfrm>
        </p:spPr>
        <p:txBody>
          <a:bodyPr/>
          <a:lstStyle/>
          <a:p>
            <a:pPr marL="0" indent="0">
              <a:buNone/>
            </a:pPr>
            <a:r>
              <a:rPr lang="en-GB" altLang="ja-JP" sz="2000" b="1" dirty="0" smtClean="0">
                <a:latin typeface="Arial" pitchFamily="34" charset="0"/>
                <a:ea typeface="ＭＳ Ｐゴシック" charset="0"/>
                <a:cs typeface="Arial" pitchFamily="34" charset="0"/>
              </a:rPr>
              <a:t>CEOS established a Carbon Task Force (CTF) to coordinate the response from the space agencies to the GEO Carbon Strategy.</a:t>
            </a:r>
          </a:p>
          <a:p>
            <a:pPr marL="0" indent="0">
              <a:buNone/>
            </a:pPr>
            <a:endParaRPr lang="en-GB" altLang="ja-JP" sz="800" b="1" dirty="0" smtClean="0">
              <a:latin typeface="Arial" pitchFamily="34" charset="0"/>
              <a:ea typeface="ＭＳ Ｐゴシック" charset="0"/>
              <a:cs typeface="Arial" pitchFamily="34" charset="0"/>
            </a:endParaRPr>
          </a:p>
          <a:p>
            <a:pPr lvl="1"/>
            <a:r>
              <a:rPr lang="en-GB" sz="1800" b="1" dirty="0" smtClean="0">
                <a:latin typeface="Arial" pitchFamily="34" charset="0"/>
                <a:ea typeface="ＭＳ Ｐゴシック" charset="0"/>
                <a:cs typeface="Arial" pitchFamily="34" charset="0"/>
              </a:rPr>
              <a:t>Take into account information requirements of both the UNFCCC and IPCC and consider how future satellite missions will support them</a:t>
            </a:r>
          </a:p>
          <a:p>
            <a:pPr lvl="1"/>
            <a:r>
              <a:rPr lang="en-GB" sz="1800" b="1" dirty="0" smtClean="0">
                <a:latin typeface="Arial" pitchFamily="34" charset="0"/>
                <a:ea typeface="ＭＳ Ｐゴシック" charset="0"/>
                <a:cs typeface="Arial" pitchFamily="34" charset="0"/>
              </a:rPr>
              <a:t>Also take account of, and be consistent with, the GCOS and GEO Implementation Plans.</a:t>
            </a:r>
          </a:p>
          <a:p>
            <a:pPr lvl="1"/>
            <a:r>
              <a:rPr lang="en-GB" sz="1800" b="1" dirty="0" smtClean="0">
                <a:latin typeface="Arial" pitchFamily="34" charset="0"/>
                <a:ea typeface="ＭＳ Ｐゴシック" charset="0"/>
                <a:cs typeface="Arial" pitchFamily="34" charset="0"/>
              </a:rPr>
              <a:t>Help definition of next generation missions for individual agencies (</a:t>
            </a:r>
            <a:r>
              <a:rPr lang="en-GB" sz="1800" b="1" dirty="0" smtClean="0">
                <a:latin typeface="Arial" pitchFamily="34" charset="0"/>
                <a:cs typeface="Arial" pitchFamily="34" charset="0"/>
              </a:rPr>
              <a:t>provide a long-term outlook, 2013-2028).</a:t>
            </a:r>
            <a:endParaRPr lang="en-GB" sz="1800" b="1" dirty="0" smtClean="0">
              <a:latin typeface="Arial" pitchFamily="34" charset="0"/>
              <a:ea typeface="ＭＳ Ｐゴシック" charset="0"/>
              <a:cs typeface="Arial" pitchFamily="34" charset="0"/>
            </a:endParaRPr>
          </a:p>
          <a:p>
            <a:pPr lvl="1"/>
            <a:r>
              <a:rPr lang="en-US" sz="1800" b="1" dirty="0" smtClean="0">
                <a:latin typeface="Arial" pitchFamily="34" charset="0"/>
                <a:cs typeface="Arial" pitchFamily="34" charset="0"/>
              </a:rPr>
              <a:t>Provide a basis for systematic observation and reporting of progress towards satisfying society’s carbon information needs</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340768"/>
            <a:ext cx="2375389" cy="318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TextBox 6"/>
          <p:cNvSpPr txBox="1"/>
          <p:nvPr/>
        </p:nvSpPr>
        <p:spPr>
          <a:xfrm>
            <a:off x="683568" y="5775647"/>
            <a:ext cx="7776864" cy="461665"/>
          </a:xfrm>
          <a:prstGeom prst="rect">
            <a:avLst/>
          </a:prstGeom>
          <a:noFill/>
          <a:ln w="28575">
            <a:solidFill>
              <a:srgbClr val="0000FF"/>
            </a:solidFill>
          </a:ln>
        </p:spPr>
        <p:txBody>
          <a:bodyPr wrap="square" rtlCol="0">
            <a:spAutoFit/>
          </a:bodyPr>
          <a:lstStyle/>
          <a:p>
            <a:r>
              <a:rPr lang="en-GB" sz="2400" b="1" i="1" dirty="0" smtClean="0">
                <a:solidFill>
                  <a:srgbClr val="FFFF00"/>
                </a:solidFill>
                <a:effectLst>
                  <a:outerShdw blurRad="38100" dist="38100" dir="2700000" algn="tl">
                    <a:srgbClr val="000000">
                      <a:alpha val="43137"/>
                    </a:srgbClr>
                  </a:outerShdw>
                </a:effectLst>
                <a:cs typeface="Arial" pitchFamily="34" charset="0"/>
              </a:rPr>
              <a:t>CEOS Strategy for Carbon Observations from Space</a:t>
            </a:r>
            <a:endParaRPr 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2903346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4531629" y="640"/>
            <a:ext cx="4597282" cy="6857334"/>
            <a:chOff x="0" y="-33866"/>
            <a:chExt cx="4597282" cy="6857334"/>
          </a:xfrm>
        </p:grpSpPr>
        <p:pic>
          <p:nvPicPr>
            <p:cNvPr id="7" name="Picture 2" descr="C:\Users\dcrisp\Desktop\Sample_Images\Yosemite_meadow.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t="-389"/>
            <a:stretch/>
          </p:blipFill>
          <p:spPr bwMode="auto">
            <a:xfrm>
              <a:off x="0" y="-33866"/>
              <a:ext cx="4597282" cy="68573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8451" y="6019800"/>
              <a:ext cx="3032196" cy="538344"/>
            </a:xfrm>
            <a:prstGeom prst="rect">
              <a:avLst/>
            </a:prstGeom>
            <a:noFill/>
          </p:spPr>
          <p:txBody>
            <a:bodyPr wrap="none" rtlCol="0">
              <a:spAutoFit/>
            </a:bodyPr>
            <a:lstStyle/>
            <a:p>
              <a:r>
                <a:rPr lang="en-US" sz="3100" b="1" dirty="0">
                  <a:solidFill>
                    <a:schemeClr val="bg1"/>
                  </a:solidFill>
                  <a:latin typeface="Arial Rounded MT Bold" panose="020F0704030504030204" pitchFamily="34" charset="0"/>
                </a:rPr>
                <a:t>Land Biosphere</a:t>
              </a:r>
              <a:endParaRPr lang="en-US" sz="3100" b="1" baseline="-25000" dirty="0">
                <a:solidFill>
                  <a:schemeClr val="bg1"/>
                </a:solidFill>
                <a:latin typeface="Arial Rounded MT Bold" panose="020F0704030504030204" pitchFamily="34" charset="0"/>
              </a:endParaRPr>
            </a:p>
          </p:txBody>
        </p:sp>
      </p:grpSp>
      <p:grpSp>
        <p:nvGrpSpPr>
          <p:cNvPr id="10" name="Group 9"/>
          <p:cNvGrpSpPr/>
          <p:nvPr/>
        </p:nvGrpSpPr>
        <p:grpSpPr>
          <a:xfrm>
            <a:off x="-25282" y="34506"/>
            <a:ext cx="4556911" cy="6825313"/>
            <a:chOff x="4587089" y="-1845"/>
            <a:chExt cx="4556911" cy="6825313"/>
          </a:xfrm>
        </p:grpSpPr>
        <p:pic>
          <p:nvPicPr>
            <p:cNvPr id="6" name="Picture 3" descr="C:\Users\dcrisp\Desktop\Sample_Images\P1020114.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587089" y="-1845"/>
              <a:ext cx="4556911" cy="68253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96000" y="6019800"/>
              <a:ext cx="1361822" cy="538344"/>
            </a:xfrm>
            <a:prstGeom prst="rect">
              <a:avLst/>
            </a:prstGeom>
            <a:noFill/>
          </p:spPr>
          <p:txBody>
            <a:bodyPr wrap="none" rtlCol="0">
              <a:spAutoFit/>
            </a:bodyPr>
            <a:lstStyle/>
            <a:p>
              <a:r>
                <a:rPr lang="en-US" sz="3100" b="1" dirty="0">
                  <a:solidFill>
                    <a:schemeClr val="bg1"/>
                  </a:solidFill>
                  <a:latin typeface="Arial Rounded MT Bold" panose="020F0704030504030204" pitchFamily="34" charset="0"/>
                </a:rPr>
                <a:t>Ocean</a:t>
              </a:r>
              <a:endParaRPr lang="en-US" sz="3100" b="1" baseline="-25000" dirty="0">
                <a:solidFill>
                  <a:schemeClr val="bg1"/>
                </a:solidFill>
                <a:latin typeface="Arial Rounded MT Bold" panose="020F0704030504030204" pitchFamily="34" charset="0"/>
              </a:endParaRPr>
            </a:p>
          </p:txBody>
        </p:sp>
      </p:grpSp>
      <p:sp>
        <p:nvSpPr>
          <p:cNvPr id="11" name="Up Arrow 5"/>
          <p:cNvSpPr>
            <a:spLocks noChangeArrowheads="1"/>
          </p:cNvSpPr>
          <p:nvPr/>
        </p:nvSpPr>
        <p:spPr bwMode="auto">
          <a:xfrm>
            <a:off x="533400" y="1947616"/>
            <a:ext cx="772203" cy="491245"/>
          </a:xfrm>
          <a:prstGeom prst="upArrow">
            <a:avLst>
              <a:gd name="adj1" fmla="val 50000"/>
              <a:gd name="adj2" fmla="val 50000"/>
            </a:avLst>
          </a:prstGeom>
          <a:noFill/>
          <a:ln w="57150" algn="ctr">
            <a:solidFill>
              <a:srgbClr val="FF0000"/>
            </a:solidFill>
            <a:round/>
            <a:headEnd/>
            <a:tailEnd/>
          </a:ln>
        </p:spPr>
        <p:txBody>
          <a:bodyPr lIns="91428" tIns="45714" rIns="91428" bIns="45714"/>
          <a:lstStyle/>
          <a:p>
            <a:pPr defTabSz="914191" eaLnBrk="0" hangingPunct="0"/>
            <a:endParaRPr lang="en-US" dirty="0"/>
          </a:p>
        </p:txBody>
      </p:sp>
      <p:sp>
        <p:nvSpPr>
          <p:cNvPr id="12" name="Up Arrow 5"/>
          <p:cNvSpPr>
            <a:spLocks noChangeArrowheads="1"/>
          </p:cNvSpPr>
          <p:nvPr/>
        </p:nvSpPr>
        <p:spPr bwMode="auto">
          <a:xfrm flipV="1">
            <a:off x="2984281" y="1947616"/>
            <a:ext cx="825719" cy="525290"/>
          </a:xfrm>
          <a:prstGeom prst="upArrow">
            <a:avLst>
              <a:gd name="adj1" fmla="val 50000"/>
              <a:gd name="adj2" fmla="val 50000"/>
            </a:avLst>
          </a:prstGeom>
          <a:noFill/>
          <a:ln w="57150" algn="ctr">
            <a:solidFill>
              <a:srgbClr val="00B050"/>
            </a:solidFill>
            <a:round/>
            <a:headEnd/>
            <a:tailEnd/>
          </a:ln>
        </p:spPr>
        <p:txBody>
          <a:bodyPr lIns="91428" tIns="45714" rIns="91428" bIns="45714"/>
          <a:lstStyle/>
          <a:p>
            <a:pPr defTabSz="914191" eaLnBrk="0" hangingPunct="0"/>
            <a:endParaRPr lang="en-US" dirty="0"/>
          </a:p>
        </p:txBody>
      </p:sp>
      <p:sp>
        <p:nvSpPr>
          <p:cNvPr id="13" name="Up Arrow 5"/>
          <p:cNvSpPr>
            <a:spLocks noChangeArrowheads="1"/>
          </p:cNvSpPr>
          <p:nvPr/>
        </p:nvSpPr>
        <p:spPr bwMode="auto">
          <a:xfrm>
            <a:off x="5791200" y="1939506"/>
            <a:ext cx="772203" cy="491245"/>
          </a:xfrm>
          <a:prstGeom prst="upArrow">
            <a:avLst>
              <a:gd name="adj1" fmla="val 50000"/>
              <a:gd name="adj2" fmla="val 50000"/>
            </a:avLst>
          </a:prstGeom>
          <a:noFill/>
          <a:ln w="57150" algn="ctr">
            <a:solidFill>
              <a:srgbClr val="FF0000"/>
            </a:solidFill>
            <a:round/>
            <a:headEnd/>
            <a:tailEnd/>
          </a:ln>
        </p:spPr>
        <p:txBody>
          <a:bodyPr lIns="91428" tIns="45714" rIns="91428" bIns="45714"/>
          <a:lstStyle/>
          <a:p>
            <a:pPr defTabSz="914191" eaLnBrk="0" hangingPunct="0"/>
            <a:endParaRPr lang="en-US" dirty="0"/>
          </a:p>
        </p:txBody>
      </p:sp>
      <p:sp>
        <p:nvSpPr>
          <p:cNvPr id="14" name="Up Arrow 5"/>
          <p:cNvSpPr>
            <a:spLocks noChangeArrowheads="1"/>
          </p:cNvSpPr>
          <p:nvPr/>
        </p:nvSpPr>
        <p:spPr bwMode="auto">
          <a:xfrm flipV="1">
            <a:off x="7381197" y="1939506"/>
            <a:ext cx="825719" cy="525290"/>
          </a:xfrm>
          <a:prstGeom prst="upArrow">
            <a:avLst>
              <a:gd name="adj1" fmla="val 50000"/>
              <a:gd name="adj2" fmla="val 50000"/>
            </a:avLst>
          </a:prstGeom>
          <a:noFill/>
          <a:ln w="57150" algn="ctr">
            <a:solidFill>
              <a:srgbClr val="00B050"/>
            </a:solidFill>
            <a:round/>
            <a:headEnd/>
            <a:tailEnd/>
          </a:ln>
        </p:spPr>
        <p:txBody>
          <a:bodyPr lIns="91428" tIns="45714" rIns="91428" bIns="45714"/>
          <a:lstStyle/>
          <a:p>
            <a:pPr defTabSz="914191" eaLnBrk="0" hangingPunct="0"/>
            <a:endParaRPr lang="en-US" dirty="0"/>
          </a:p>
        </p:txBody>
      </p:sp>
      <p:sp>
        <p:nvSpPr>
          <p:cNvPr id="16" name="Title 15"/>
          <p:cNvSpPr>
            <a:spLocks noGrp="1"/>
          </p:cNvSpPr>
          <p:nvPr>
            <p:ph type="title"/>
          </p:nvPr>
        </p:nvSpPr>
        <p:spPr/>
        <p:txBody>
          <a:bodyPr/>
          <a:lstStyle/>
          <a:p>
            <a:r>
              <a:rPr lang="en-US" dirty="0" smtClean="0"/>
              <a:t>The Natural Carbon Cycle</a:t>
            </a:r>
            <a:endParaRPr lang="en-US" dirty="0"/>
          </a:p>
        </p:txBody>
      </p:sp>
      <p:sp>
        <p:nvSpPr>
          <p:cNvPr id="3" name="TextBox 2"/>
          <p:cNvSpPr txBox="1"/>
          <p:nvPr/>
        </p:nvSpPr>
        <p:spPr>
          <a:xfrm>
            <a:off x="228600" y="2667000"/>
            <a:ext cx="1415772" cy="369332"/>
          </a:xfrm>
          <a:prstGeom prst="rect">
            <a:avLst/>
          </a:prstGeom>
          <a:noFill/>
        </p:spPr>
        <p:txBody>
          <a:bodyPr wrap="none" rtlCol="0">
            <a:spAutoFit/>
          </a:bodyPr>
          <a:lstStyle/>
          <a:p>
            <a:r>
              <a:rPr lang="en-US" dirty="0" smtClean="0">
                <a:solidFill>
                  <a:srgbClr val="FF0000"/>
                </a:solidFill>
                <a:effectLst>
                  <a:outerShdw blurRad="38100" dist="38100" dir="2700000" algn="tl">
                    <a:srgbClr val="000000">
                      <a:alpha val="43137"/>
                    </a:srgbClr>
                  </a:outerShdw>
                </a:effectLst>
              </a:rPr>
              <a:t>330 Gt CO</a:t>
            </a:r>
            <a:r>
              <a:rPr lang="en-US" baseline="-25000" dirty="0" smtClean="0">
                <a:solidFill>
                  <a:srgbClr val="FF0000"/>
                </a:solidFill>
                <a:effectLst>
                  <a:outerShdw blurRad="38100" dist="38100" dir="2700000" algn="tl">
                    <a:srgbClr val="000000">
                      <a:alpha val="43137"/>
                    </a:srgbClr>
                  </a:outerShdw>
                </a:effectLst>
              </a:rPr>
              <a:t>2</a:t>
            </a:r>
            <a:endParaRPr lang="en-US" baseline="-25000" dirty="0">
              <a:solidFill>
                <a:srgbClr val="FF0000"/>
              </a:solidFill>
              <a:effectLst>
                <a:outerShdw blurRad="38100" dist="38100" dir="2700000" algn="tl">
                  <a:srgbClr val="000000">
                    <a:alpha val="43137"/>
                  </a:srgbClr>
                </a:outerShdw>
              </a:effectLst>
            </a:endParaRPr>
          </a:p>
        </p:txBody>
      </p:sp>
      <p:sp>
        <p:nvSpPr>
          <p:cNvPr id="15" name="TextBox 14"/>
          <p:cNvSpPr txBox="1"/>
          <p:nvPr/>
        </p:nvSpPr>
        <p:spPr>
          <a:xfrm>
            <a:off x="2699028" y="2667000"/>
            <a:ext cx="1372492" cy="369332"/>
          </a:xfrm>
          <a:prstGeom prst="rect">
            <a:avLst/>
          </a:prstGeom>
          <a:noFill/>
        </p:spPr>
        <p:txBody>
          <a:bodyPr wrap="none" rtlCol="0">
            <a:spAutoFit/>
          </a:bodyPr>
          <a:lstStyle/>
          <a:p>
            <a:r>
              <a:rPr lang="en-US" dirty="0" smtClean="0">
                <a:solidFill>
                  <a:srgbClr val="00B050"/>
                </a:solidFill>
                <a:effectLst>
                  <a:outerShdw blurRad="38100" dist="38100" dir="2700000" algn="tl">
                    <a:srgbClr val="000000">
                      <a:alpha val="43137"/>
                    </a:srgbClr>
                  </a:outerShdw>
                </a:effectLst>
              </a:rPr>
              <a:t>340 Gt CO</a:t>
            </a:r>
            <a:r>
              <a:rPr lang="en-US" baseline="-25000" dirty="0" smtClean="0">
                <a:solidFill>
                  <a:srgbClr val="00B050"/>
                </a:solidFill>
                <a:effectLst>
                  <a:outerShdw blurRad="38100" dist="38100" dir="2700000" algn="tl">
                    <a:srgbClr val="000000">
                      <a:alpha val="43137"/>
                    </a:srgbClr>
                  </a:outerShdw>
                </a:effectLst>
              </a:rPr>
              <a:t>2</a:t>
            </a:r>
            <a:endParaRPr lang="en-US" baseline="-25000" dirty="0">
              <a:solidFill>
                <a:srgbClr val="00B050"/>
              </a:solidFill>
              <a:effectLst>
                <a:outerShdw blurRad="38100" dist="38100" dir="2700000" algn="tl">
                  <a:srgbClr val="000000">
                    <a:alpha val="43137"/>
                  </a:srgbClr>
                </a:outerShdw>
              </a:effectLst>
            </a:endParaRPr>
          </a:p>
        </p:txBody>
      </p:sp>
      <p:sp>
        <p:nvSpPr>
          <p:cNvPr id="17" name="TextBox 16"/>
          <p:cNvSpPr txBox="1"/>
          <p:nvPr/>
        </p:nvSpPr>
        <p:spPr>
          <a:xfrm>
            <a:off x="5486400" y="1383535"/>
            <a:ext cx="1372492" cy="369332"/>
          </a:xfrm>
          <a:prstGeom prst="rect">
            <a:avLst/>
          </a:prstGeom>
          <a:noFill/>
        </p:spPr>
        <p:txBody>
          <a:bodyPr wrap="none" rtlCol="0">
            <a:spAutoFit/>
          </a:bodyPr>
          <a:lstStyle/>
          <a:p>
            <a:r>
              <a:rPr lang="en-US" dirty="0" smtClean="0">
                <a:solidFill>
                  <a:srgbClr val="FF0000"/>
                </a:solidFill>
                <a:effectLst>
                  <a:outerShdw blurRad="38100" dist="38100" dir="2700000" algn="tl">
                    <a:srgbClr val="000000">
                      <a:alpha val="43137"/>
                    </a:srgbClr>
                  </a:outerShdw>
                </a:effectLst>
              </a:rPr>
              <a:t>440 Gt CO</a:t>
            </a:r>
            <a:r>
              <a:rPr lang="en-US" baseline="-25000" dirty="0" smtClean="0">
                <a:solidFill>
                  <a:srgbClr val="FF0000"/>
                </a:solidFill>
                <a:effectLst>
                  <a:outerShdw blurRad="38100" dist="38100" dir="2700000" algn="tl">
                    <a:srgbClr val="000000">
                      <a:alpha val="43137"/>
                    </a:srgbClr>
                  </a:outerShdw>
                </a:effectLst>
              </a:rPr>
              <a:t>2</a:t>
            </a:r>
            <a:endParaRPr lang="en-US" baseline="-25000" dirty="0">
              <a:solidFill>
                <a:srgbClr val="FF0000"/>
              </a:solidFill>
              <a:effectLst>
                <a:outerShdw blurRad="38100" dist="38100" dir="2700000" algn="tl">
                  <a:srgbClr val="000000">
                    <a:alpha val="43137"/>
                  </a:srgbClr>
                </a:outerShdw>
              </a:effectLst>
            </a:endParaRPr>
          </a:p>
        </p:txBody>
      </p:sp>
      <p:sp>
        <p:nvSpPr>
          <p:cNvPr id="18" name="TextBox 17"/>
          <p:cNvSpPr txBox="1"/>
          <p:nvPr/>
        </p:nvSpPr>
        <p:spPr>
          <a:xfrm>
            <a:off x="7107810" y="1371600"/>
            <a:ext cx="1372492" cy="369332"/>
          </a:xfrm>
          <a:prstGeom prst="rect">
            <a:avLst/>
          </a:prstGeom>
          <a:noFill/>
        </p:spPr>
        <p:txBody>
          <a:bodyPr wrap="none" rtlCol="0">
            <a:spAutoFit/>
          </a:bodyPr>
          <a:lstStyle/>
          <a:p>
            <a:r>
              <a:rPr lang="en-US" dirty="0" smtClean="0">
                <a:solidFill>
                  <a:srgbClr val="00B050"/>
                </a:solidFill>
                <a:effectLst>
                  <a:outerShdw blurRad="38100" dist="38100" dir="2700000" algn="tl">
                    <a:srgbClr val="000000">
                      <a:alpha val="43137"/>
                    </a:srgbClr>
                  </a:outerShdw>
                </a:effectLst>
              </a:rPr>
              <a:t>450 Gt CO</a:t>
            </a:r>
            <a:r>
              <a:rPr lang="en-US" baseline="-25000" dirty="0" smtClean="0">
                <a:solidFill>
                  <a:srgbClr val="00B050"/>
                </a:solidFill>
                <a:effectLst>
                  <a:outerShdw blurRad="38100" dist="38100" dir="2700000" algn="tl">
                    <a:srgbClr val="000000">
                      <a:alpha val="43137"/>
                    </a:srgbClr>
                  </a:outerShdw>
                </a:effectLst>
              </a:rPr>
              <a:t>2</a:t>
            </a:r>
            <a:endParaRPr lang="en-US" baseline="-25000"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4723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3" grpId="0"/>
      <p:bldP spid="15"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609600" y="1038863"/>
            <a:ext cx="7961478" cy="5285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182692" y="87313"/>
            <a:ext cx="6818313" cy="750887"/>
          </a:xfrm>
        </p:spPr>
        <p:txBody>
          <a:bodyPr/>
          <a:lstStyle/>
          <a:p>
            <a:r>
              <a:rPr lang="en-US" dirty="0" smtClean="0"/>
              <a:t>Atmospheric Carbon Dioxide</a:t>
            </a:r>
            <a:endParaRPr lang="en-US" dirty="0"/>
          </a:p>
        </p:txBody>
      </p:sp>
      <p:sp>
        <p:nvSpPr>
          <p:cNvPr id="7" name="TextBox 6"/>
          <p:cNvSpPr txBox="1"/>
          <p:nvPr/>
        </p:nvSpPr>
        <p:spPr>
          <a:xfrm>
            <a:off x="609600" y="6124545"/>
            <a:ext cx="3725700" cy="215444"/>
          </a:xfrm>
          <a:prstGeom prst="rect">
            <a:avLst/>
          </a:prstGeom>
          <a:noFill/>
        </p:spPr>
        <p:txBody>
          <a:bodyPr wrap="none" rtlCol="0">
            <a:spAutoFit/>
          </a:bodyPr>
          <a:lstStyle/>
          <a:p>
            <a:r>
              <a:rPr lang="en-US" sz="800" i="1" dirty="0"/>
              <a:t>Source</a:t>
            </a:r>
            <a:r>
              <a:rPr lang="en-US" sz="800" i="1" dirty="0" smtClean="0"/>
              <a:t>: NOAA Earth System Research Laboratory Global Monitoring Division</a:t>
            </a:r>
            <a:endParaRPr lang="en-US" sz="800" i="1" dirty="0"/>
          </a:p>
        </p:txBody>
      </p:sp>
      <p:pic>
        <p:nvPicPr>
          <p:cNvPr id="4102" name="Picture 6"/>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609600" y="1038864"/>
            <a:ext cx="7961478" cy="499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45837" t="4965" r="1071" b="5655"/>
          <a:stretch/>
        </p:blipFill>
        <p:spPr bwMode="auto">
          <a:xfrm>
            <a:off x="228600" y="1041114"/>
            <a:ext cx="8618850" cy="529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5105400" y="1143000"/>
            <a:ext cx="3733800" cy="2308324"/>
          </a:xfrm>
          <a:prstGeom prst="rect">
            <a:avLst/>
          </a:prstGeom>
          <a:noFill/>
        </p:spPr>
        <p:txBody>
          <a:bodyPr wrap="square" rtlCol="0">
            <a:spAutoFit/>
          </a:bodyPr>
          <a:lstStyle/>
          <a:p>
            <a:r>
              <a:rPr lang="en-US" sz="2400" dirty="0" smtClean="0">
                <a:solidFill>
                  <a:srgbClr val="FFFF00"/>
                </a:solidFill>
                <a:effectLst>
                  <a:outerShdw blurRad="38100" dist="38100" dir="2700000" algn="tl">
                    <a:srgbClr val="000000">
                      <a:alpha val="43137"/>
                    </a:srgbClr>
                  </a:outerShdw>
                </a:effectLst>
                <a:latin typeface="Arial Rounded MT Bold" panose="020F0704030504030204" pitchFamily="34" charset="0"/>
              </a:rPr>
              <a:t>Fossil Fuel use and other human activities are now adding more than 39 billion tons of carbon dioxide to the atmosphere each year</a:t>
            </a:r>
            <a:endParaRPr lang="en-US" sz="2400" dirty="0">
              <a:solidFill>
                <a:srgbClr val="FFFF0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69298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fade">
                                      <p:cBhvr>
                                        <p:cTn id="12" dur="500"/>
                                        <p:tgtEl>
                                          <p:spTgt spid="41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title"/>
          </p:nvPr>
        </p:nvSpPr>
        <p:spPr>
          <a:xfrm>
            <a:off x="1182692" y="76200"/>
            <a:ext cx="6818313" cy="750887"/>
          </a:xfrm>
        </p:spPr>
        <p:txBody>
          <a:bodyPr/>
          <a:lstStyle/>
          <a:p>
            <a:r>
              <a:rPr lang="en-US" dirty="0" smtClean="0">
                <a:solidFill>
                  <a:srgbClr val="FFFF00"/>
                </a:solidFill>
                <a:effectLst>
                  <a:outerShdw blurRad="38100" dist="38100" dir="2700000" algn="tl">
                    <a:srgbClr val="000000">
                      <a:alpha val="43137"/>
                    </a:srgbClr>
                  </a:outerShdw>
                </a:effectLst>
                <a:ea typeface="ＭＳ Ｐゴシック" pitchFamily="34" charset="-128"/>
              </a:rPr>
              <a:t>Fossil Fuel CO</a:t>
            </a:r>
            <a:r>
              <a:rPr lang="en-US" baseline="-25000" dirty="0" smtClean="0">
                <a:solidFill>
                  <a:srgbClr val="FFFF00"/>
                </a:solidFill>
                <a:effectLst>
                  <a:outerShdw blurRad="38100" dist="38100" dir="2700000" algn="tl">
                    <a:srgbClr val="000000">
                      <a:alpha val="43137"/>
                    </a:srgbClr>
                  </a:outerShdw>
                </a:effectLst>
                <a:ea typeface="ＭＳ Ｐゴシック" pitchFamily="34" charset="-128"/>
              </a:rPr>
              <a:t>2</a:t>
            </a:r>
            <a:r>
              <a:rPr lang="en-US" dirty="0" smtClean="0">
                <a:solidFill>
                  <a:srgbClr val="FFFF00"/>
                </a:solidFill>
                <a:effectLst>
                  <a:outerShdw blurRad="38100" dist="38100" dir="2700000" algn="tl">
                    <a:srgbClr val="000000">
                      <a:alpha val="43137"/>
                    </a:srgbClr>
                  </a:outerShdw>
                </a:effectLst>
                <a:ea typeface="ＭＳ Ｐゴシック" pitchFamily="34" charset="-128"/>
              </a:rPr>
              <a:t> Emissions: Top Emitters</a:t>
            </a:r>
          </a:p>
        </p:txBody>
      </p:sp>
      <p:sp>
        <p:nvSpPr>
          <p:cNvPr id="7" name="TextBox 6"/>
          <p:cNvSpPr txBox="1"/>
          <p:nvPr/>
        </p:nvSpPr>
        <p:spPr>
          <a:xfrm>
            <a:off x="1948249" y="1494262"/>
            <a:ext cx="2699951" cy="923330"/>
          </a:xfrm>
          <a:prstGeom prst="rect">
            <a:avLst/>
          </a:prstGeom>
          <a:noFill/>
        </p:spPr>
        <p:txBody>
          <a:bodyPr wrap="square" rtlCol="0">
            <a:spAutoFit/>
          </a:bodyPr>
          <a:lstStyle/>
          <a:p>
            <a:r>
              <a:rPr lang="en-US" dirty="0" smtClean="0">
                <a:solidFill>
                  <a:srgbClr val="FFFF00"/>
                </a:solidFill>
                <a:latin typeface="Arial Rounded MT Bold" panose="020F0704030504030204" pitchFamily="34" charset="0"/>
              </a:rPr>
              <a:t>The most rapid growth is happening in the Developing World</a:t>
            </a:r>
            <a:endParaRPr lang="en-US" dirty="0">
              <a:solidFill>
                <a:srgbClr val="FFFF00"/>
              </a:solidFill>
              <a:latin typeface="Arial Rounded MT Bold" panose="020F0704030504030204" pitchFamily="34" charset="0"/>
            </a:endParaRPr>
          </a:p>
        </p:txBody>
      </p:sp>
      <p:grpSp>
        <p:nvGrpSpPr>
          <p:cNvPr id="3" name="Group 2"/>
          <p:cNvGrpSpPr/>
          <p:nvPr/>
        </p:nvGrpSpPr>
        <p:grpSpPr>
          <a:xfrm>
            <a:off x="0" y="952425"/>
            <a:ext cx="9169400" cy="5295975"/>
            <a:chOff x="0" y="952425"/>
            <a:chExt cx="9169400" cy="5295975"/>
          </a:xfrm>
        </p:grpSpPr>
        <p:sp>
          <p:nvSpPr>
            <p:cNvPr id="6" name="TextBox 5"/>
            <p:cNvSpPr txBox="1"/>
            <p:nvPr/>
          </p:nvSpPr>
          <p:spPr>
            <a:xfrm>
              <a:off x="4146871" y="5971401"/>
              <a:ext cx="5022529" cy="276999"/>
            </a:xfrm>
            <a:prstGeom prst="rect">
              <a:avLst/>
            </a:prstGeom>
            <a:noFill/>
          </p:spPr>
          <p:txBody>
            <a:bodyPr wrap="none" rtlCol="0">
              <a:spAutoFit/>
            </a:bodyPr>
            <a:lstStyle/>
            <a:p>
              <a:r>
                <a:rPr lang="fr-FR" sz="1200" i="1" dirty="0"/>
                <a:t>Source: </a:t>
              </a:r>
              <a:r>
                <a:rPr lang="fr-FR" sz="1200" i="1" dirty="0" err="1"/>
                <a:t>CDIAC</a:t>
              </a:r>
              <a:r>
                <a:rPr lang="fr-FR" sz="1200" i="1" dirty="0"/>
                <a:t> Data; Le </a:t>
              </a:r>
              <a:r>
                <a:rPr lang="fr-FR" sz="1200" i="1" dirty="0" err="1"/>
                <a:t>Quéré</a:t>
              </a:r>
              <a:r>
                <a:rPr lang="fr-FR" sz="1200" i="1" dirty="0"/>
                <a:t> et al 2013; Global </a:t>
              </a:r>
              <a:r>
                <a:rPr lang="fr-FR" sz="1200" i="1" dirty="0" err="1"/>
                <a:t>Carbon</a:t>
              </a:r>
              <a:r>
                <a:rPr lang="fr-FR" sz="1200" i="1" dirty="0"/>
                <a:t> Project </a:t>
              </a:r>
              <a:r>
                <a:rPr lang="fr-FR" sz="1200" i="1" dirty="0" smtClean="0"/>
                <a:t>2013</a:t>
              </a:r>
              <a:endParaRPr lang="fr-FR" sz="1200" i="1" dirty="0"/>
            </a:p>
          </p:txBody>
        </p:sp>
        <p:grpSp>
          <p:nvGrpSpPr>
            <p:cNvPr id="43" name="Group 42"/>
            <p:cNvGrpSpPr/>
            <p:nvPr/>
          </p:nvGrpSpPr>
          <p:grpSpPr>
            <a:xfrm>
              <a:off x="0" y="952425"/>
              <a:ext cx="9144000" cy="5295975"/>
              <a:chOff x="0" y="823837"/>
              <a:chExt cx="9144000" cy="5295975"/>
            </a:xfrm>
          </p:grpSpPr>
          <p:sp>
            <p:nvSpPr>
              <p:cNvPr id="32" name="Rectangle 31"/>
              <p:cNvSpPr/>
              <p:nvPr/>
            </p:nvSpPr>
            <p:spPr>
              <a:xfrm>
                <a:off x="0" y="823838"/>
                <a:ext cx="9144000" cy="5295974"/>
              </a:xfrm>
              <a:prstGeom prst="rect">
                <a:avLst/>
              </a:prstGeom>
              <a:solidFill>
                <a:srgbClr val="FFFFC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p:cNvGrpSpPr/>
              <p:nvPr/>
            </p:nvGrpSpPr>
            <p:grpSpPr>
              <a:xfrm>
                <a:off x="1078468" y="823837"/>
                <a:ext cx="8065532" cy="5295975"/>
                <a:chOff x="1078468" y="823837"/>
                <a:chExt cx="8065532" cy="5295975"/>
              </a:xfrm>
            </p:grpSpPr>
            <p:pic>
              <p:nvPicPr>
                <p:cNvPr id="9" name="Picture Placeholder 6"/>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13381"/>
                <a:stretch/>
              </p:blipFill>
              <p:spPr>
                <a:xfrm>
                  <a:off x="1821696" y="823837"/>
                  <a:ext cx="7322304" cy="5295975"/>
                </a:xfrm>
                <a:prstGeom prst="rect">
                  <a:avLst/>
                </a:prstGeom>
                <a:noFill/>
              </p:spPr>
            </p:pic>
            <p:grpSp>
              <p:nvGrpSpPr>
                <p:cNvPr id="29" name="Group 28"/>
                <p:cNvGrpSpPr/>
                <p:nvPr/>
              </p:nvGrpSpPr>
              <p:grpSpPr>
                <a:xfrm>
                  <a:off x="1821696" y="1245392"/>
                  <a:ext cx="159504" cy="4187952"/>
                  <a:chOff x="1821696" y="1245392"/>
                  <a:chExt cx="159504" cy="4187952"/>
                </a:xfrm>
              </p:grpSpPr>
              <p:cxnSp>
                <p:nvCxnSpPr>
                  <p:cNvPr id="13" name="Straight Connector 12"/>
                  <p:cNvCxnSpPr/>
                  <p:nvPr/>
                </p:nvCxnSpPr>
                <p:spPr>
                  <a:xfrm>
                    <a:off x="1828800" y="4608162"/>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28800" y="5008536"/>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828800" y="4191000"/>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828800" y="3784170"/>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828800" y="3373464"/>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828800" y="2550762"/>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28800" y="2951136"/>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828800" y="2133600"/>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828800" y="1726770"/>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828800" y="1316064"/>
                    <a:ext cx="762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821696" y="1245392"/>
                    <a:ext cx="0" cy="418795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828800" y="5426241"/>
                    <a:ext cx="1524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1515867" y="4432478"/>
                  <a:ext cx="306494" cy="353943"/>
                </a:xfrm>
                <a:prstGeom prst="rect">
                  <a:avLst/>
                </a:prstGeom>
                <a:noFill/>
              </p:spPr>
              <p:txBody>
                <a:bodyPr wrap="none" rtlCol="0">
                  <a:spAutoFit/>
                </a:bodyPr>
                <a:lstStyle/>
                <a:p>
                  <a:r>
                    <a:rPr lang="en-US" sz="1700" dirty="0"/>
                    <a:t>2</a:t>
                  </a:r>
                </a:p>
              </p:txBody>
            </p:sp>
            <p:sp>
              <p:nvSpPr>
                <p:cNvPr id="35" name="TextBox 34"/>
                <p:cNvSpPr txBox="1"/>
                <p:nvPr/>
              </p:nvSpPr>
              <p:spPr>
                <a:xfrm>
                  <a:off x="1517561" y="5253412"/>
                  <a:ext cx="306494" cy="353943"/>
                </a:xfrm>
                <a:prstGeom prst="rect">
                  <a:avLst/>
                </a:prstGeom>
                <a:noFill/>
              </p:spPr>
              <p:txBody>
                <a:bodyPr wrap="none" rtlCol="0">
                  <a:spAutoFit/>
                </a:bodyPr>
                <a:lstStyle/>
                <a:p>
                  <a:r>
                    <a:rPr lang="en-US" sz="1700" dirty="0" smtClean="0"/>
                    <a:t>0</a:t>
                  </a:r>
                  <a:endParaRPr lang="en-US" sz="1700" dirty="0"/>
                </a:p>
              </p:txBody>
            </p:sp>
            <p:sp>
              <p:nvSpPr>
                <p:cNvPr id="36" name="TextBox 35"/>
                <p:cNvSpPr txBox="1"/>
                <p:nvPr/>
              </p:nvSpPr>
              <p:spPr>
                <a:xfrm>
                  <a:off x="1524000" y="2787205"/>
                  <a:ext cx="306494" cy="353943"/>
                </a:xfrm>
                <a:prstGeom prst="rect">
                  <a:avLst/>
                </a:prstGeom>
                <a:noFill/>
              </p:spPr>
              <p:txBody>
                <a:bodyPr wrap="none" rtlCol="0">
                  <a:spAutoFit/>
                </a:bodyPr>
                <a:lstStyle/>
                <a:p>
                  <a:r>
                    <a:rPr lang="en-US" sz="1700" dirty="0" smtClean="0"/>
                    <a:t>6</a:t>
                  </a:r>
                  <a:endParaRPr lang="en-US" sz="1700" dirty="0"/>
                </a:p>
              </p:txBody>
            </p:sp>
            <p:sp>
              <p:nvSpPr>
                <p:cNvPr id="37" name="TextBox 36"/>
                <p:cNvSpPr txBox="1"/>
                <p:nvPr/>
              </p:nvSpPr>
              <p:spPr>
                <a:xfrm>
                  <a:off x="1525694" y="3608139"/>
                  <a:ext cx="306494" cy="353943"/>
                </a:xfrm>
                <a:prstGeom prst="rect">
                  <a:avLst/>
                </a:prstGeom>
                <a:noFill/>
              </p:spPr>
              <p:txBody>
                <a:bodyPr wrap="none" rtlCol="0">
                  <a:spAutoFit/>
                </a:bodyPr>
                <a:lstStyle/>
                <a:p>
                  <a:r>
                    <a:rPr lang="en-US" sz="1700" dirty="0"/>
                    <a:t>4</a:t>
                  </a:r>
                </a:p>
              </p:txBody>
            </p:sp>
            <p:sp>
              <p:nvSpPr>
                <p:cNvPr id="38" name="TextBox 37"/>
                <p:cNvSpPr txBox="1"/>
                <p:nvPr/>
              </p:nvSpPr>
              <p:spPr>
                <a:xfrm>
                  <a:off x="1400478" y="1143000"/>
                  <a:ext cx="428322" cy="353943"/>
                </a:xfrm>
                <a:prstGeom prst="rect">
                  <a:avLst/>
                </a:prstGeom>
                <a:noFill/>
              </p:spPr>
              <p:txBody>
                <a:bodyPr wrap="none" rtlCol="0">
                  <a:spAutoFit/>
                </a:bodyPr>
                <a:lstStyle/>
                <a:p>
                  <a:r>
                    <a:rPr lang="en-US" sz="1700" dirty="0" smtClean="0"/>
                    <a:t>10</a:t>
                  </a:r>
                  <a:endParaRPr lang="en-US" sz="1700" dirty="0"/>
                </a:p>
              </p:txBody>
            </p:sp>
            <p:sp>
              <p:nvSpPr>
                <p:cNvPr id="39" name="TextBox 38"/>
                <p:cNvSpPr txBox="1"/>
                <p:nvPr/>
              </p:nvSpPr>
              <p:spPr>
                <a:xfrm>
                  <a:off x="1522306" y="1963934"/>
                  <a:ext cx="306494" cy="353943"/>
                </a:xfrm>
                <a:prstGeom prst="rect">
                  <a:avLst/>
                </a:prstGeom>
                <a:noFill/>
              </p:spPr>
              <p:txBody>
                <a:bodyPr wrap="none" rtlCol="0">
                  <a:spAutoFit/>
                </a:bodyPr>
                <a:lstStyle/>
                <a:p>
                  <a:r>
                    <a:rPr lang="en-US" sz="1700" dirty="0" smtClean="0"/>
                    <a:t>8</a:t>
                  </a:r>
                  <a:endParaRPr lang="en-US" sz="1700" dirty="0"/>
                </a:p>
              </p:txBody>
            </p:sp>
            <p:sp>
              <p:nvSpPr>
                <p:cNvPr id="34" name="TextBox 33"/>
                <p:cNvSpPr txBox="1"/>
                <p:nvPr/>
              </p:nvSpPr>
              <p:spPr>
                <a:xfrm rot="16200000">
                  <a:off x="-314734" y="3266666"/>
                  <a:ext cx="3155736" cy="369332"/>
                </a:xfrm>
                <a:prstGeom prst="rect">
                  <a:avLst/>
                </a:prstGeom>
                <a:noFill/>
              </p:spPr>
              <p:txBody>
                <a:bodyPr wrap="none" rtlCol="0">
                  <a:spAutoFit/>
                </a:bodyPr>
                <a:lstStyle/>
                <a:p>
                  <a:r>
                    <a:rPr lang="en-US" dirty="0" smtClean="0"/>
                    <a:t>Billions of Tons of CO</a:t>
                  </a:r>
                  <a:r>
                    <a:rPr lang="en-US" baseline="-25000" dirty="0" smtClean="0"/>
                    <a:t>2</a:t>
                  </a:r>
                  <a:r>
                    <a:rPr lang="en-US" dirty="0" smtClean="0"/>
                    <a:t> / Year</a:t>
                  </a:r>
                  <a:endParaRPr lang="en-US" dirty="0"/>
                </a:p>
              </p:txBody>
            </p:sp>
          </p:grpSp>
        </p:grpSp>
      </p:grpSp>
    </p:spTree>
    <p:extLst>
      <p:ext uri="{BB962C8B-B14F-4D97-AF65-F5344CB8AC3E}">
        <p14:creationId xmlns:p14="http://schemas.microsoft.com/office/powerpoint/2010/main" val="346746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3"/>
          <p:cNvSpPr>
            <a:spLocks noGrp="1"/>
          </p:cNvSpPr>
          <p:nvPr>
            <p:ph type="title"/>
          </p:nvPr>
        </p:nvSpPr>
        <p:spPr>
          <a:xfrm>
            <a:off x="1270000" y="164160"/>
            <a:ext cx="6577263" cy="48898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955" tIns="48478" rIns="96955" bIns="48478" numCol="1" anchor="ctr" anchorCtr="0" compatLnSpc="1">
            <a:prstTxWarp prst="textNoShape">
              <a:avLst/>
            </a:prstTxWarp>
          </a:bodyPr>
          <a:lstStyle/>
          <a:p>
            <a:r>
              <a:rPr lang="en-US" dirty="0" smtClean="0">
                <a:solidFill>
                  <a:srgbClr val="FFFF00"/>
                </a:solidFill>
                <a:ea typeface="ＭＳ Ｐゴシック" pitchFamily="34" charset="-128"/>
              </a:rPr>
              <a:t>Processes </a:t>
            </a:r>
            <a:r>
              <a:rPr lang="en-US" dirty="0">
                <a:solidFill>
                  <a:srgbClr val="FFFF00"/>
                </a:solidFill>
                <a:ea typeface="ＭＳ Ｐゴシック" pitchFamily="34" charset="-128"/>
              </a:rPr>
              <a:t>Regulate the </a:t>
            </a:r>
            <a:r>
              <a:rPr lang="en-US" dirty="0" smtClean="0">
                <a:solidFill>
                  <a:srgbClr val="FFFF00"/>
                </a:solidFill>
                <a:ea typeface="ＭＳ Ｐゴシック" pitchFamily="34" charset="-128"/>
              </a:rPr>
              <a:t>CO</a:t>
            </a:r>
            <a:r>
              <a:rPr lang="en-US" baseline="-25000" dirty="0" smtClean="0">
                <a:solidFill>
                  <a:srgbClr val="FFFF00"/>
                </a:solidFill>
                <a:ea typeface="ＭＳ Ｐゴシック" pitchFamily="34" charset="-128"/>
              </a:rPr>
              <a:t>2</a:t>
            </a:r>
            <a:endParaRPr lang="en-US" dirty="0">
              <a:solidFill>
                <a:srgbClr val="FFFF00"/>
              </a:solidFill>
              <a:ea typeface="ＭＳ Ｐゴシック" pitchFamily="34" charset="-128"/>
            </a:endParaRPr>
          </a:p>
        </p:txBody>
      </p:sp>
      <p:grpSp>
        <p:nvGrpSpPr>
          <p:cNvPr id="18" name="Group 17"/>
          <p:cNvGrpSpPr/>
          <p:nvPr/>
        </p:nvGrpSpPr>
        <p:grpSpPr>
          <a:xfrm>
            <a:off x="0" y="914400"/>
            <a:ext cx="9144000" cy="5486400"/>
            <a:chOff x="-76200" y="914400"/>
            <a:chExt cx="9144000" cy="5486400"/>
          </a:xfrm>
        </p:grpSpPr>
        <p:sp>
          <p:nvSpPr>
            <p:cNvPr id="24" name="Rectangle 23"/>
            <p:cNvSpPr/>
            <p:nvPr/>
          </p:nvSpPr>
          <p:spPr>
            <a:xfrm>
              <a:off x="-76200" y="914400"/>
              <a:ext cx="9144000" cy="5486400"/>
            </a:xfrm>
            <a:prstGeom prst="rect">
              <a:avLst/>
            </a:prstGeom>
            <a:solidFill>
              <a:srgbClr val="FFFFC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Placeholder 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71210" y="1005707"/>
              <a:ext cx="6034390" cy="5242693"/>
            </a:xfrm>
            <a:prstGeom prst="rect">
              <a:avLst/>
            </a:prstGeom>
          </p:spPr>
        </p:pic>
        <p:cxnSp>
          <p:nvCxnSpPr>
            <p:cNvPr id="29" name="Straight Connector 28"/>
            <p:cNvCxnSpPr/>
            <p:nvPr/>
          </p:nvCxnSpPr>
          <p:spPr>
            <a:xfrm>
              <a:off x="724350" y="4882771"/>
              <a:ext cx="77894"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24351" y="3811107"/>
              <a:ext cx="77894"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19487" y="2719987"/>
              <a:ext cx="77894"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19488" y="1648323"/>
              <a:ext cx="77894"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97576" y="4672275"/>
              <a:ext cx="470000" cy="400110"/>
            </a:xfrm>
            <a:prstGeom prst="rect">
              <a:avLst/>
            </a:prstGeom>
            <a:noFill/>
          </p:spPr>
          <p:txBody>
            <a:bodyPr wrap="none" rtlCol="0">
              <a:spAutoFit/>
            </a:bodyPr>
            <a:lstStyle/>
            <a:p>
              <a:r>
                <a:rPr lang="en-US" sz="2000" dirty="0" smtClean="0"/>
                <a:t>10</a:t>
              </a:r>
              <a:endParaRPr lang="en-US" sz="2000" dirty="0"/>
            </a:p>
          </p:txBody>
        </p:sp>
        <p:sp>
          <p:nvSpPr>
            <p:cNvPr id="8" name="TextBox 7"/>
            <p:cNvSpPr txBox="1"/>
            <p:nvPr/>
          </p:nvSpPr>
          <p:spPr>
            <a:xfrm>
              <a:off x="411890" y="5742357"/>
              <a:ext cx="327334" cy="400110"/>
            </a:xfrm>
            <a:prstGeom prst="rect">
              <a:avLst/>
            </a:prstGeom>
            <a:noFill/>
          </p:spPr>
          <p:txBody>
            <a:bodyPr wrap="none" rtlCol="0">
              <a:spAutoFit/>
            </a:bodyPr>
            <a:lstStyle/>
            <a:p>
              <a:r>
                <a:rPr lang="en-US" sz="2000" dirty="0" smtClean="0"/>
                <a:t>0</a:t>
              </a:r>
              <a:endParaRPr lang="en-US" sz="2000" dirty="0"/>
            </a:p>
          </p:txBody>
        </p:sp>
        <p:sp>
          <p:nvSpPr>
            <p:cNvPr id="9" name="TextBox 8"/>
            <p:cNvSpPr txBox="1"/>
            <p:nvPr/>
          </p:nvSpPr>
          <p:spPr>
            <a:xfrm>
              <a:off x="299629" y="2505800"/>
              <a:ext cx="470000" cy="400110"/>
            </a:xfrm>
            <a:prstGeom prst="rect">
              <a:avLst/>
            </a:prstGeom>
            <a:noFill/>
          </p:spPr>
          <p:txBody>
            <a:bodyPr wrap="none" rtlCol="0">
              <a:spAutoFit/>
            </a:bodyPr>
            <a:lstStyle/>
            <a:p>
              <a:r>
                <a:rPr lang="en-US" sz="2000" dirty="0" smtClean="0"/>
                <a:t>30</a:t>
              </a:r>
              <a:endParaRPr lang="en-US" sz="2000" dirty="0"/>
            </a:p>
          </p:txBody>
        </p:sp>
        <p:sp>
          <p:nvSpPr>
            <p:cNvPr id="10" name="TextBox 9"/>
            <p:cNvSpPr txBox="1"/>
            <p:nvPr/>
          </p:nvSpPr>
          <p:spPr>
            <a:xfrm>
              <a:off x="301225" y="3584596"/>
              <a:ext cx="470000" cy="400110"/>
            </a:xfrm>
            <a:prstGeom prst="rect">
              <a:avLst/>
            </a:prstGeom>
            <a:noFill/>
          </p:spPr>
          <p:txBody>
            <a:bodyPr wrap="none" rtlCol="0">
              <a:spAutoFit/>
            </a:bodyPr>
            <a:lstStyle/>
            <a:p>
              <a:r>
                <a:rPr lang="en-US" sz="2000" dirty="0" smtClean="0"/>
                <a:t>20</a:t>
              </a:r>
              <a:endParaRPr lang="en-US" sz="2000" dirty="0"/>
            </a:p>
          </p:txBody>
        </p:sp>
        <p:sp>
          <p:nvSpPr>
            <p:cNvPr id="12" name="TextBox 11"/>
            <p:cNvSpPr txBox="1"/>
            <p:nvPr/>
          </p:nvSpPr>
          <p:spPr>
            <a:xfrm>
              <a:off x="304410" y="1434136"/>
              <a:ext cx="470000" cy="400110"/>
            </a:xfrm>
            <a:prstGeom prst="rect">
              <a:avLst/>
            </a:prstGeom>
            <a:noFill/>
          </p:spPr>
          <p:txBody>
            <a:bodyPr wrap="none" rtlCol="0">
              <a:spAutoFit/>
            </a:bodyPr>
            <a:lstStyle/>
            <a:p>
              <a:r>
                <a:rPr lang="en-US" sz="2000" dirty="0" smtClean="0"/>
                <a:t>40</a:t>
              </a:r>
              <a:endParaRPr lang="en-US" sz="2000" dirty="0"/>
            </a:p>
          </p:txBody>
        </p:sp>
        <p:sp>
          <p:nvSpPr>
            <p:cNvPr id="13" name="TextBox 12"/>
            <p:cNvSpPr txBox="1"/>
            <p:nvPr/>
          </p:nvSpPr>
          <p:spPr>
            <a:xfrm rot="16200000">
              <a:off x="-1649489" y="3251277"/>
              <a:ext cx="3699090" cy="400110"/>
            </a:xfrm>
            <a:prstGeom prst="rect">
              <a:avLst/>
            </a:prstGeom>
            <a:noFill/>
          </p:spPr>
          <p:txBody>
            <a:bodyPr wrap="none" rtlCol="0">
              <a:spAutoFit/>
            </a:bodyPr>
            <a:lstStyle/>
            <a:p>
              <a:r>
                <a:rPr lang="en-US" sz="2000" b="1" dirty="0" smtClean="0"/>
                <a:t>Billions of Tons of CO</a:t>
              </a:r>
              <a:r>
                <a:rPr lang="en-US" sz="2000" b="1" baseline="-25000" dirty="0" smtClean="0"/>
                <a:t>2</a:t>
              </a:r>
              <a:r>
                <a:rPr lang="en-US" sz="2000" b="1" dirty="0" smtClean="0"/>
                <a:t> / Year</a:t>
              </a:r>
              <a:endParaRPr lang="en-US" sz="2000" b="1" dirty="0"/>
            </a:p>
          </p:txBody>
        </p:sp>
        <p:cxnSp>
          <p:nvCxnSpPr>
            <p:cNvPr id="15" name="Straight Connector 14"/>
            <p:cNvCxnSpPr/>
            <p:nvPr/>
          </p:nvCxnSpPr>
          <p:spPr>
            <a:xfrm>
              <a:off x="727951" y="4867072"/>
              <a:ext cx="7789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27952" y="3795408"/>
              <a:ext cx="7789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23088" y="2704288"/>
              <a:ext cx="7789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23089" y="1632624"/>
              <a:ext cx="7789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4453" y="5901906"/>
              <a:ext cx="327334" cy="400110"/>
            </a:xfrm>
            <a:prstGeom prst="rect">
              <a:avLst/>
            </a:prstGeom>
            <a:noFill/>
          </p:spPr>
          <p:txBody>
            <a:bodyPr wrap="none" rtlCol="0">
              <a:spAutoFit/>
            </a:bodyPr>
            <a:lstStyle/>
            <a:p>
              <a:r>
                <a:rPr lang="en-US" sz="2000" dirty="0"/>
                <a:t>1</a:t>
              </a:r>
            </a:p>
          </p:txBody>
        </p:sp>
      </p:grpSp>
      <p:sp>
        <p:nvSpPr>
          <p:cNvPr id="2" name="TextBox 1"/>
          <p:cNvSpPr txBox="1"/>
          <p:nvPr/>
        </p:nvSpPr>
        <p:spPr>
          <a:xfrm>
            <a:off x="914400" y="1130955"/>
            <a:ext cx="3915367" cy="707886"/>
          </a:xfrm>
          <a:prstGeom prst="rect">
            <a:avLst/>
          </a:prstGeom>
          <a:noFill/>
        </p:spPr>
        <p:txBody>
          <a:bodyPr wrap="none" rtlCol="0">
            <a:spAutoFit/>
          </a:bodyPr>
          <a:lstStyle/>
          <a:p>
            <a:r>
              <a:rPr lang="en-US" sz="4000" b="1" dirty="0"/>
              <a:t>We don’t know.</a:t>
            </a:r>
            <a:endParaRPr lang="en-US" sz="4000" dirty="0"/>
          </a:p>
        </p:txBody>
      </p:sp>
      <p:sp>
        <p:nvSpPr>
          <p:cNvPr id="19" name="TextBox 18"/>
          <p:cNvSpPr txBox="1"/>
          <p:nvPr/>
        </p:nvSpPr>
        <p:spPr>
          <a:xfrm>
            <a:off x="1371600" y="2504233"/>
            <a:ext cx="2324226" cy="461665"/>
          </a:xfrm>
          <a:prstGeom prst="rect">
            <a:avLst/>
          </a:prstGeom>
          <a:noFill/>
        </p:spPr>
        <p:txBody>
          <a:bodyPr wrap="none" rtlCol="0">
            <a:spAutoFit/>
          </a:bodyPr>
          <a:lstStyle/>
          <a:p>
            <a:r>
              <a:rPr lang="en-US" sz="2400" dirty="0" smtClean="0"/>
              <a:t>Total Emissions</a:t>
            </a:r>
            <a:endParaRPr lang="en-US" sz="2400" dirty="0"/>
          </a:p>
        </p:txBody>
      </p:sp>
      <p:sp>
        <p:nvSpPr>
          <p:cNvPr id="35" name="TextBox 34"/>
          <p:cNvSpPr txBox="1"/>
          <p:nvPr/>
        </p:nvSpPr>
        <p:spPr>
          <a:xfrm>
            <a:off x="2240790" y="5342247"/>
            <a:ext cx="3624710" cy="461665"/>
          </a:xfrm>
          <a:prstGeom prst="rect">
            <a:avLst/>
          </a:prstGeom>
          <a:noFill/>
        </p:spPr>
        <p:txBody>
          <a:bodyPr wrap="none" rtlCol="0">
            <a:spAutoFit/>
          </a:bodyPr>
          <a:lstStyle/>
          <a:p>
            <a:r>
              <a:rPr lang="en-US" sz="2400" dirty="0" smtClean="0">
                <a:solidFill>
                  <a:srgbClr val="0099FF"/>
                </a:solidFill>
              </a:rPr>
              <a:t>Atmospheric Grown Rate</a:t>
            </a:r>
            <a:endParaRPr lang="en-US" sz="2400" dirty="0">
              <a:solidFill>
                <a:srgbClr val="0099FF"/>
              </a:solidFill>
            </a:endParaRPr>
          </a:p>
        </p:txBody>
      </p:sp>
      <p:sp>
        <p:nvSpPr>
          <p:cNvPr id="36" name="TextBox 35"/>
          <p:cNvSpPr txBox="1"/>
          <p:nvPr/>
        </p:nvSpPr>
        <p:spPr>
          <a:xfrm>
            <a:off x="705124" y="957590"/>
            <a:ext cx="5848076" cy="261610"/>
          </a:xfrm>
          <a:prstGeom prst="rect">
            <a:avLst/>
          </a:prstGeom>
          <a:noFill/>
        </p:spPr>
        <p:txBody>
          <a:bodyPr wrap="none" rtlCol="0">
            <a:spAutoFit/>
          </a:bodyPr>
          <a:lstStyle/>
          <a:p>
            <a:r>
              <a:rPr lang="fr-FR" sz="1100" i="1" dirty="0">
                <a:solidFill>
                  <a:srgbClr val="FFFF00"/>
                </a:solidFill>
              </a:rPr>
              <a:t>Source: </a:t>
            </a:r>
            <a:r>
              <a:rPr lang="fr-FR" sz="1100" i="1" dirty="0" err="1">
                <a:solidFill>
                  <a:srgbClr val="FFFF00"/>
                </a:solidFill>
              </a:rPr>
              <a:t>CDIAC</a:t>
            </a:r>
            <a:r>
              <a:rPr lang="fr-FR" sz="1100" i="1" dirty="0">
                <a:solidFill>
                  <a:srgbClr val="FFFF00"/>
                </a:solidFill>
              </a:rPr>
              <a:t> Data; NOAA/</a:t>
            </a:r>
            <a:r>
              <a:rPr lang="fr-FR" sz="1100" i="1" dirty="0" err="1">
                <a:solidFill>
                  <a:srgbClr val="FFFF00"/>
                </a:solidFill>
              </a:rPr>
              <a:t>ESRL</a:t>
            </a:r>
            <a:r>
              <a:rPr lang="fr-FR" sz="1100" i="1" dirty="0">
                <a:solidFill>
                  <a:srgbClr val="FFFF00"/>
                </a:solidFill>
              </a:rPr>
              <a:t> </a:t>
            </a:r>
            <a:r>
              <a:rPr lang="fr-FR" sz="1100" i="1" dirty="0" smtClean="0">
                <a:solidFill>
                  <a:srgbClr val="FFFF00"/>
                </a:solidFill>
              </a:rPr>
              <a:t>Data; Le </a:t>
            </a:r>
            <a:r>
              <a:rPr lang="fr-FR" sz="1100" i="1" dirty="0" err="1">
                <a:solidFill>
                  <a:srgbClr val="FFFF00"/>
                </a:solidFill>
              </a:rPr>
              <a:t>Quéré</a:t>
            </a:r>
            <a:r>
              <a:rPr lang="fr-FR" sz="1100" i="1" dirty="0">
                <a:solidFill>
                  <a:srgbClr val="FFFF00"/>
                </a:solidFill>
              </a:rPr>
              <a:t> et al 2013; Global </a:t>
            </a:r>
            <a:r>
              <a:rPr lang="fr-FR" sz="1100" i="1" dirty="0" err="1">
                <a:solidFill>
                  <a:srgbClr val="FFFF00"/>
                </a:solidFill>
              </a:rPr>
              <a:t>Carbon</a:t>
            </a:r>
            <a:r>
              <a:rPr lang="fr-FR" sz="1100" i="1" dirty="0">
                <a:solidFill>
                  <a:srgbClr val="FFFF00"/>
                </a:solidFill>
              </a:rPr>
              <a:t> Project </a:t>
            </a:r>
            <a:r>
              <a:rPr lang="fr-FR" sz="1100" i="1" dirty="0" smtClean="0">
                <a:solidFill>
                  <a:srgbClr val="FFFF00"/>
                </a:solidFill>
              </a:rPr>
              <a:t>2013</a:t>
            </a:r>
            <a:endParaRPr lang="fr-FR" sz="1100" i="1" dirty="0">
              <a:solidFill>
                <a:srgbClr val="FFFF00"/>
              </a:solidFill>
            </a:endParaRPr>
          </a:p>
        </p:txBody>
      </p:sp>
      <p:sp>
        <p:nvSpPr>
          <p:cNvPr id="5123" name="Content Placeholder 4"/>
          <p:cNvSpPr>
            <a:spLocks noGrp="1"/>
          </p:cNvSpPr>
          <p:nvPr>
            <p:ph idx="1"/>
          </p:nvPr>
        </p:nvSpPr>
        <p:spPr>
          <a:xfrm>
            <a:off x="6781800" y="990600"/>
            <a:ext cx="2286000" cy="5334000"/>
          </a:xfrm>
        </p:spPr>
        <p:txBody>
          <a:bodyPr/>
          <a:lstStyle/>
          <a:p>
            <a:pPr marL="0" lvl="2" indent="0">
              <a:spcBef>
                <a:spcPts val="318"/>
              </a:spcBef>
              <a:spcAft>
                <a:spcPts val="318"/>
              </a:spcAft>
              <a:buNone/>
            </a:pPr>
            <a:r>
              <a:rPr lang="en-US" sz="2000" dirty="0" smtClean="0">
                <a:latin typeface="Arial Rounded MT Bold" panose="020F0704030504030204" pitchFamily="34" charset="0"/>
                <a:ea typeface="ＭＳ Ｐゴシック" pitchFamily="34" charset="-128"/>
              </a:rPr>
              <a:t>What natural processes absorb half of the CO</a:t>
            </a:r>
            <a:r>
              <a:rPr lang="en-US" sz="2000" baseline="-25000" dirty="0" smtClean="0">
                <a:latin typeface="Arial Rounded MT Bold" panose="020F0704030504030204" pitchFamily="34" charset="0"/>
                <a:ea typeface="ＭＳ Ｐゴシック" pitchFamily="34" charset="-128"/>
              </a:rPr>
              <a:t>2</a:t>
            </a:r>
            <a:r>
              <a:rPr lang="en-US" sz="2000" dirty="0" smtClean="0">
                <a:latin typeface="Arial Rounded MT Bold" panose="020F0704030504030204" pitchFamily="34" charset="0"/>
                <a:ea typeface="ＭＳ Ｐゴシック" pitchFamily="34" charset="-128"/>
              </a:rPr>
              <a:t> emitted by human activities?</a:t>
            </a:r>
          </a:p>
          <a:p>
            <a:pPr marL="0" lvl="2" indent="0">
              <a:spcBef>
                <a:spcPts val="318"/>
              </a:spcBef>
              <a:spcAft>
                <a:spcPts val="318"/>
              </a:spcAft>
              <a:buNone/>
            </a:pPr>
            <a:endParaRPr lang="en-US" sz="1000" dirty="0">
              <a:latin typeface="Arial Rounded MT Bold" panose="020F0704030504030204" pitchFamily="34" charset="0"/>
              <a:ea typeface="ＭＳ Ｐゴシック" pitchFamily="34" charset="-128"/>
            </a:endParaRPr>
          </a:p>
          <a:p>
            <a:pPr marL="0" lvl="2" indent="0">
              <a:spcBef>
                <a:spcPts val="318"/>
              </a:spcBef>
              <a:spcAft>
                <a:spcPts val="318"/>
              </a:spcAft>
              <a:buNone/>
            </a:pPr>
            <a:r>
              <a:rPr lang="en-US" sz="2000" dirty="0" smtClean="0">
                <a:latin typeface="Arial Rounded MT Bold" panose="020F0704030504030204" pitchFamily="34" charset="0"/>
                <a:ea typeface="ＭＳ Ｐゴシック" pitchFamily="34" charset="-128"/>
              </a:rPr>
              <a:t>Why </a:t>
            </a:r>
            <a:r>
              <a:rPr lang="en-US" sz="2000" dirty="0">
                <a:latin typeface="Arial Rounded MT Bold" panose="020F0704030504030204" pitchFamily="34" charset="0"/>
                <a:ea typeface="ＭＳ Ｐゴシック" pitchFamily="34" charset="-128"/>
              </a:rPr>
              <a:t>does the </a:t>
            </a:r>
            <a:r>
              <a:rPr lang="en-US" sz="2000" dirty="0" smtClean="0">
                <a:latin typeface="Arial Rounded MT Bold" panose="020F0704030504030204" pitchFamily="34" charset="0"/>
                <a:ea typeface="ＭＳ Ｐゴシック" pitchFamily="34" charset="-128"/>
              </a:rPr>
              <a:t>amount of CO</a:t>
            </a:r>
            <a:r>
              <a:rPr lang="en-US" sz="2000" baseline="-25000" dirty="0" smtClean="0">
                <a:latin typeface="Arial Rounded MT Bold" panose="020F0704030504030204" pitchFamily="34" charset="0"/>
                <a:ea typeface="ＭＳ Ｐゴシック" pitchFamily="34" charset="-128"/>
              </a:rPr>
              <a:t>2 </a:t>
            </a:r>
            <a:r>
              <a:rPr lang="en-US" sz="2000" dirty="0" smtClean="0">
                <a:latin typeface="Arial Rounded MT Bold" panose="020F0704030504030204" pitchFamily="34" charset="0"/>
                <a:ea typeface="ＭＳ Ｐゴシック" pitchFamily="34" charset="-128"/>
              </a:rPr>
              <a:t> absorbed change from </a:t>
            </a:r>
            <a:r>
              <a:rPr lang="en-US" sz="2000" dirty="0">
                <a:latin typeface="Arial Rounded MT Bold" panose="020F0704030504030204" pitchFamily="34" charset="0"/>
                <a:ea typeface="ＭＳ Ｐゴシック" pitchFamily="34" charset="-128"/>
              </a:rPr>
              <a:t>year to year</a:t>
            </a:r>
            <a:r>
              <a:rPr lang="en-US" sz="2000" dirty="0" smtClean="0">
                <a:latin typeface="Arial Rounded MT Bold" panose="020F0704030504030204" pitchFamily="34" charset="0"/>
                <a:ea typeface="ＭＳ Ｐゴシック" pitchFamily="34" charset="-128"/>
              </a:rPr>
              <a:t>?</a:t>
            </a:r>
          </a:p>
          <a:p>
            <a:pPr marL="0" lvl="2" indent="0">
              <a:spcBef>
                <a:spcPts val="318"/>
              </a:spcBef>
              <a:spcAft>
                <a:spcPts val="318"/>
              </a:spcAft>
              <a:buNone/>
            </a:pPr>
            <a:endParaRPr lang="en-US" sz="1000" dirty="0">
              <a:latin typeface="Arial Rounded MT Bold" panose="020F0704030504030204" pitchFamily="34" charset="0"/>
              <a:ea typeface="ＭＳ Ｐゴシック" pitchFamily="34" charset="-128"/>
            </a:endParaRPr>
          </a:p>
          <a:p>
            <a:pPr marL="0" lvl="2" indent="0">
              <a:spcBef>
                <a:spcPts val="318"/>
              </a:spcBef>
              <a:spcAft>
                <a:spcPts val="318"/>
              </a:spcAft>
              <a:buNone/>
            </a:pPr>
            <a:r>
              <a:rPr lang="en-US" sz="2000" dirty="0" smtClean="0">
                <a:latin typeface="Arial Rounded MT Bold" panose="020F0704030504030204" pitchFamily="34" charset="0"/>
                <a:ea typeface="ＭＳ Ｐゴシック" pitchFamily="34" charset="-128"/>
              </a:rPr>
              <a:t>Will this change in the future, as the climate changes?</a:t>
            </a:r>
            <a:endParaRPr lang="en-US" sz="2000" dirty="0">
              <a:latin typeface="Arial Rounded MT Bold" panose="020F0704030504030204" pitchFamily="34" charset="0"/>
              <a:ea typeface="ＭＳ Ｐゴシック" pitchFamily="34" charset="-128"/>
            </a:endParaRPr>
          </a:p>
        </p:txBody>
      </p:sp>
    </p:spTree>
    <p:extLst>
      <p:ext uri="{BB962C8B-B14F-4D97-AF65-F5344CB8AC3E}">
        <p14:creationId xmlns:p14="http://schemas.microsoft.com/office/powerpoint/2010/main" val="310374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123">
                                            <p:txEl>
                                              <p:pRg st="0" end="0"/>
                                            </p:txEl>
                                          </p:spTgt>
                                        </p:tgtEl>
                                        <p:attrNameLst>
                                          <p:attrName>style.visibility</p:attrName>
                                        </p:attrNameLst>
                                      </p:cBhvr>
                                      <p:to>
                                        <p:strVal val="visible"/>
                                      </p:to>
                                    </p:set>
                                    <p:animEffect transition="in" filter="fade">
                                      <p:cBhvr>
                                        <p:cTn id="25" dur="500"/>
                                        <p:tgtEl>
                                          <p:spTgt spid="512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123">
                                            <p:txEl>
                                              <p:pRg st="2" end="2"/>
                                            </p:txEl>
                                          </p:spTgt>
                                        </p:tgtEl>
                                        <p:attrNameLst>
                                          <p:attrName>style.visibility</p:attrName>
                                        </p:attrNameLst>
                                      </p:cBhvr>
                                      <p:to>
                                        <p:strVal val="visible"/>
                                      </p:to>
                                    </p:set>
                                    <p:animEffect transition="in" filter="fade">
                                      <p:cBhvr>
                                        <p:cTn id="30" dur="500"/>
                                        <p:tgtEl>
                                          <p:spTgt spid="512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123">
                                            <p:txEl>
                                              <p:pRg st="4" end="4"/>
                                            </p:txEl>
                                          </p:spTgt>
                                        </p:tgtEl>
                                        <p:attrNameLst>
                                          <p:attrName>style.visibility</p:attrName>
                                        </p:attrNameLst>
                                      </p:cBhvr>
                                      <p:to>
                                        <p:strVal val="visible"/>
                                      </p:to>
                                    </p:set>
                                    <p:animEffect transition="in" filter="fade">
                                      <p:cBhvr>
                                        <p:cTn id="35" dur="500"/>
                                        <p:tgtEl>
                                          <p:spTgt spid="512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 for CO</a:t>
            </a:r>
            <a:r>
              <a:rPr lang="en-US" baseline="-25000" dirty="0" smtClean="0"/>
              <a:t>2</a:t>
            </a:r>
            <a:r>
              <a:rPr lang="en-US" dirty="0" smtClean="0"/>
              <a:t> …</a:t>
            </a:r>
            <a:endParaRPr lang="en-US" dirty="0"/>
          </a:p>
        </p:txBody>
      </p:sp>
      <p:sp>
        <p:nvSpPr>
          <p:cNvPr id="3" name="Content Placeholder 2"/>
          <p:cNvSpPr>
            <a:spLocks noGrp="1"/>
          </p:cNvSpPr>
          <p:nvPr>
            <p:ph idx="1"/>
          </p:nvPr>
        </p:nvSpPr>
        <p:spPr>
          <a:xfrm>
            <a:off x="241304" y="1066800"/>
            <a:ext cx="8597900" cy="5410199"/>
          </a:xfrm>
        </p:spPr>
        <p:txBody>
          <a:bodyPr/>
          <a:lstStyle/>
          <a:p>
            <a:pPr marL="0" indent="0" algn="ctr">
              <a:spcBef>
                <a:spcPts val="600"/>
              </a:spcBef>
              <a:spcAft>
                <a:spcPts val="1200"/>
              </a:spcAft>
              <a:buNone/>
            </a:pPr>
            <a:r>
              <a:rPr lang="en-US" sz="2400" dirty="0" smtClean="0">
                <a:latin typeface="Arial Rounded MT Bold" panose="020F0704030504030204" pitchFamily="34" charset="0"/>
              </a:rPr>
              <a:t>Fossil Fuel combustion and other human activities are rapidly increasing the atmosphere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concentration</a:t>
            </a:r>
            <a:endParaRPr lang="en-US" sz="2400" dirty="0">
              <a:latin typeface="Arial Rounded MT Bold" panose="020F0704030504030204" pitchFamily="34" charset="0"/>
            </a:endParaRPr>
          </a:p>
          <a:p>
            <a:pPr marL="0" indent="0" algn="ctr">
              <a:spcBef>
                <a:spcPts val="600"/>
              </a:spcBef>
              <a:spcAft>
                <a:spcPts val="1200"/>
              </a:spcAft>
              <a:buNone/>
            </a:pPr>
            <a:r>
              <a:rPr lang="en-US" sz="2400" dirty="0" smtClean="0">
                <a:latin typeface="Arial Rounded MT Bold" panose="020F0704030504030204" pitchFamily="34" charset="0"/>
              </a:rPr>
              <a:t>Natural “sinks” in the land biosphere and ocean are currently absorbing about half of the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emitted by human activities</a:t>
            </a:r>
            <a:endParaRPr lang="en-US" sz="2400" dirty="0">
              <a:latin typeface="Arial Rounded MT Bold" panose="020F0704030504030204" pitchFamily="34" charset="0"/>
            </a:endParaRPr>
          </a:p>
          <a:p>
            <a:pPr marL="0" indent="0" algn="ctr">
              <a:spcBef>
                <a:spcPts val="600"/>
              </a:spcBef>
              <a:spcAft>
                <a:spcPts val="1200"/>
              </a:spcAft>
              <a:buNone/>
            </a:pPr>
            <a:r>
              <a:rPr lang="en-US" sz="2400" dirty="0" smtClean="0">
                <a:latin typeface="Arial Rounded MT Bold" panose="020F0704030504030204" pitchFamily="34" charset="0"/>
              </a:rPr>
              <a:t>The nature, location, and processes controlling these natural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sinks are unknown </a:t>
            </a:r>
            <a:endParaRPr lang="en-US" sz="2400" dirty="0">
              <a:latin typeface="Arial Rounded MT Bold" panose="020F0704030504030204" pitchFamily="34" charset="0"/>
            </a:endParaRPr>
          </a:p>
          <a:p>
            <a:pPr marL="0" indent="0" algn="ctr">
              <a:spcBef>
                <a:spcPts val="600"/>
              </a:spcBef>
              <a:spcAft>
                <a:spcPts val="1200"/>
              </a:spcAft>
              <a:buNone/>
            </a:pPr>
            <a:r>
              <a:rPr lang="en-US" sz="2400" dirty="0" smtClean="0">
                <a:latin typeface="Arial Rounded MT Bold" panose="020F0704030504030204" pitchFamily="34" charset="0"/>
              </a:rPr>
              <a:t>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measurements from the ground-based network provide an accurate description of the global atmospheric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budget and its rate of increase, but </a:t>
            </a:r>
            <a:r>
              <a:rPr lang="en-US" sz="2400" dirty="0">
                <a:latin typeface="Arial Rounded MT Bold" panose="020F0704030504030204" pitchFamily="34" charset="0"/>
              </a:rPr>
              <a:t>do not have the resolution </a:t>
            </a:r>
            <a:r>
              <a:rPr lang="en-US" sz="2400" dirty="0" smtClean="0">
                <a:latin typeface="Arial Rounded MT Bold" panose="020F0704030504030204" pitchFamily="34" charset="0"/>
              </a:rPr>
              <a:t>or coverage needed </a:t>
            </a:r>
            <a:r>
              <a:rPr lang="en-US" sz="2400" dirty="0">
                <a:latin typeface="Arial Rounded MT Bold" panose="020F0704030504030204" pitchFamily="34" charset="0"/>
              </a:rPr>
              <a:t>to quantify </a:t>
            </a:r>
            <a:r>
              <a:rPr lang="en-US" sz="2400" dirty="0" smtClean="0">
                <a:latin typeface="Arial Rounded MT Bold" panose="020F0704030504030204" pitchFamily="34" charset="0"/>
              </a:rPr>
              <a:t>its sources or sinks</a:t>
            </a:r>
          </a:p>
          <a:p>
            <a:pPr marL="0" indent="0" algn="ctr">
              <a:spcBef>
                <a:spcPts val="600"/>
              </a:spcBef>
              <a:spcAft>
                <a:spcPts val="1200"/>
              </a:spcAft>
              <a:buNone/>
            </a:pPr>
            <a:endParaRPr lang="en-US" sz="2400" dirty="0">
              <a:latin typeface="Arial Rounded MT Bold" panose="020F0704030504030204" pitchFamily="34" charset="0"/>
            </a:endParaRPr>
          </a:p>
        </p:txBody>
      </p:sp>
    </p:spTree>
    <p:extLst>
      <p:ext uri="{BB962C8B-B14F-4D97-AF65-F5344CB8AC3E}">
        <p14:creationId xmlns:p14="http://schemas.microsoft.com/office/powerpoint/2010/main" val="282512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63515"/>
            <a:ext cx="6962770" cy="750887"/>
          </a:xfrm>
        </p:spPr>
        <p:txBody>
          <a:bodyPr/>
          <a:lstStyle/>
          <a:p>
            <a:r>
              <a:rPr lang="en-US" dirty="0" smtClean="0"/>
              <a:t>Methane </a:t>
            </a:r>
            <a:r>
              <a:rPr lang="en-US" dirty="0" smtClean="0"/>
              <a:t>(CH</a:t>
            </a:r>
            <a:r>
              <a:rPr lang="en-US" baseline="-25000" dirty="0" smtClean="0"/>
              <a:t>4</a:t>
            </a:r>
            <a:r>
              <a:rPr lang="en-US" dirty="0" smtClean="0"/>
              <a:t>) is Also Increasing </a:t>
            </a:r>
            <a:endParaRPr lang="en-US" dirty="0"/>
          </a:p>
        </p:txBody>
      </p:sp>
      <p:sp>
        <p:nvSpPr>
          <p:cNvPr id="3" name="Content Placeholder 2"/>
          <p:cNvSpPr>
            <a:spLocks noGrp="1"/>
          </p:cNvSpPr>
          <p:nvPr>
            <p:ph idx="1"/>
          </p:nvPr>
        </p:nvSpPr>
        <p:spPr>
          <a:xfrm>
            <a:off x="241304" y="1066800"/>
            <a:ext cx="8674096" cy="5410199"/>
          </a:xfrm>
        </p:spPr>
        <p:txBody>
          <a:bodyPr/>
          <a:lstStyle/>
          <a:p>
            <a:pPr marL="0" indent="0" algn="ctr">
              <a:spcBef>
                <a:spcPts val="600"/>
              </a:spcBef>
              <a:spcAft>
                <a:spcPts val="1200"/>
              </a:spcAft>
              <a:buNone/>
            </a:pPr>
            <a:r>
              <a:rPr lang="en-US" sz="2400" dirty="0" smtClean="0">
                <a:latin typeface="Arial Rounded MT Bold" panose="020F0704030504030204" pitchFamily="34" charset="0"/>
              </a:rPr>
              <a:t>The atmospheric abundance of CH</a:t>
            </a:r>
            <a:r>
              <a:rPr lang="en-US" sz="2400" baseline="-25000" dirty="0" smtClean="0">
                <a:latin typeface="Arial Rounded MT Bold" panose="020F0704030504030204" pitchFamily="34" charset="0"/>
              </a:rPr>
              <a:t>4</a:t>
            </a:r>
            <a:r>
              <a:rPr lang="en-US" sz="2400" dirty="0" smtClean="0">
                <a:latin typeface="Arial Rounded MT Bold" panose="020F0704030504030204" pitchFamily="34" charset="0"/>
              </a:rPr>
              <a:t>, the second most abundant well-mixed greenhouse gas, has grown by 150% since the beginning of the industrial age</a:t>
            </a:r>
          </a:p>
          <a:p>
            <a:pPr marL="0" indent="0" algn="ctr">
              <a:spcBef>
                <a:spcPts val="600"/>
              </a:spcBef>
              <a:spcAft>
                <a:spcPts val="1200"/>
              </a:spcAft>
              <a:buNone/>
            </a:pPr>
            <a:r>
              <a:rPr lang="en-US" sz="2400" dirty="0" smtClean="0">
                <a:latin typeface="Arial Rounded MT Bold" panose="020F0704030504030204" pitchFamily="34" charset="0"/>
              </a:rPr>
              <a:t>CH</a:t>
            </a:r>
            <a:r>
              <a:rPr lang="en-US" sz="2400" baseline="-25000" dirty="0" smtClean="0">
                <a:latin typeface="Arial Rounded MT Bold" panose="020F0704030504030204" pitchFamily="34" charset="0"/>
              </a:rPr>
              <a:t>4</a:t>
            </a:r>
            <a:r>
              <a:rPr lang="en-US" sz="2400" dirty="0" smtClean="0">
                <a:latin typeface="Arial Rounded MT Bold" panose="020F0704030504030204" pitchFamily="34" charset="0"/>
              </a:rPr>
              <a:t> is less abundant than CO</a:t>
            </a:r>
            <a:r>
              <a:rPr lang="en-US" sz="2400" baseline="-25000" dirty="0" smtClean="0">
                <a:latin typeface="Arial Rounded MT Bold" panose="020F0704030504030204" pitchFamily="34" charset="0"/>
              </a:rPr>
              <a:t>2</a:t>
            </a:r>
            <a:r>
              <a:rPr lang="en-US" sz="2400" dirty="0" smtClean="0">
                <a:latin typeface="Arial Rounded MT Bold" panose="020F0704030504030204" pitchFamily="34" charset="0"/>
              </a:rPr>
              <a:t>, but more efficient as a greenhouse gas, such that it is now contributing about 60% as much greenhouse warming as CO</a:t>
            </a:r>
            <a:r>
              <a:rPr lang="en-US" sz="2400" baseline="-25000" dirty="0" smtClean="0">
                <a:latin typeface="Arial Rounded MT Bold" panose="020F0704030504030204" pitchFamily="34" charset="0"/>
              </a:rPr>
              <a:t>2</a:t>
            </a:r>
          </a:p>
          <a:p>
            <a:pPr marL="0" indent="0" algn="ctr">
              <a:spcBef>
                <a:spcPts val="600"/>
              </a:spcBef>
              <a:spcAft>
                <a:spcPts val="1200"/>
              </a:spcAft>
              <a:buNone/>
            </a:pPr>
            <a:r>
              <a:rPr lang="en-US" sz="2400" dirty="0" smtClean="0">
                <a:latin typeface="Arial Rounded MT Bold" panose="020F0704030504030204" pitchFamily="34" charset="0"/>
              </a:rPr>
              <a:t>Recent changes in the atmospheric CH</a:t>
            </a:r>
            <a:r>
              <a:rPr lang="en-US" sz="2400" baseline="-25000" dirty="0" smtClean="0">
                <a:latin typeface="Arial Rounded MT Bold" panose="020F0704030504030204" pitchFamily="34" charset="0"/>
              </a:rPr>
              <a:t>4</a:t>
            </a:r>
            <a:r>
              <a:rPr lang="en-US" sz="2400" dirty="0" smtClean="0">
                <a:latin typeface="Arial Rounded MT Bold" panose="020F0704030504030204" pitchFamily="34" charset="0"/>
              </a:rPr>
              <a:t> budget are controlled by a diverse array of natural and human sources (wetlands, livestock fossil fuel) and natural sinks, that are less well understood than those for CO</a:t>
            </a:r>
            <a:r>
              <a:rPr lang="en-US" sz="2400" baseline="-25000" dirty="0" smtClean="0">
                <a:latin typeface="Arial Rounded MT Bold" panose="020F0704030504030204" pitchFamily="34" charset="0"/>
              </a:rPr>
              <a:t>2</a:t>
            </a:r>
            <a:endParaRPr lang="en-US" sz="2400" baseline="-25000" dirty="0">
              <a:latin typeface="Arial Rounded MT Bold" panose="020F0704030504030204" pitchFamily="34" charset="0"/>
            </a:endParaRPr>
          </a:p>
          <a:p>
            <a:pPr marL="0" indent="0" algn="ctr">
              <a:spcBef>
                <a:spcPts val="600"/>
              </a:spcBef>
              <a:spcAft>
                <a:spcPts val="1200"/>
              </a:spcAft>
              <a:buNone/>
            </a:pPr>
            <a:r>
              <a:rPr lang="en-US" sz="2400" dirty="0" smtClean="0">
                <a:latin typeface="Arial Rounded MT Bold" panose="020F0704030504030204" pitchFamily="34" charset="0"/>
              </a:rPr>
              <a:t>Because it is also an abundant, long-lived gas, CH</a:t>
            </a:r>
            <a:r>
              <a:rPr lang="en-US" sz="2400" baseline="-25000" dirty="0" smtClean="0">
                <a:latin typeface="Arial Rounded MT Bold" panose="020F0704030504030204" pitchFamily="34" charset="0"/>
              </a:rPr>
              <a:t>4</a:t>
            </a:r>
            <a:r>
              <a:rPr lang="en-US" sz="2400" dirty="0" smtClean="0">
                <a:latin typeface="Arial Rounded MT Bold" panose="020F0704030504030204" pitchFamily="34" charset="0"/>
              </a:rPr>
              <a:t> poses measurement challenges similar to those for CO</a:t>
            </a:r>
            <a:r>
              <a:rPr lang="en-US" sz="2400" baseline="-25000" dirty="0" smtClean="0">
                <a:latin typeface="Arial Rounded MT Bold" panose="020F0704030504030204" pitchFamily="34" charset="0"/>
              </a:rPr>
              <a:t>2</a:t>
            </a:r>
            <a:endParaRPr lang="en-US" sz="2400" baseline="-25000" dirty="0">
              <a:latin typeface="Arial Rounded MT Bold" panose="020F0704030504030204" pitchFamily="34" charset="0"/>
            </a:endParaRPr>
          </a:p>
        </p:txBody>
      </p:sp>
    </p:spTree>
    <p:extLst>
      <p:ext uri="{BB962C8B-B14F-4D97-AF65-F5344CB8AC3E}">
        <p14:creationId xmlns:p14="http://schemas.microsoft.com/office/powerpoint/2010/main" val="6971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DC_Theme2</Template>
  <TotalTime>63591</TotalTime>
  <Words>1913</Words>
  <Application>Microsoft Office PowerPoint</Application>
  <PresentationFormat>On-screen Show (4:3)</PresentationFormat>
  <Paragraphs>182</Paragraphs>
  <Slides>21</Slides>
  <Notes>8</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Default Design</vt:lpstr>
      <vt:lpstr>CEOS Carbon Task Force Report – Atmospheres Chapter</vt:lpstr>
      <vt:lpstr>GEO Carbon Strategy</vt:lpstr>
      <vt:lpstr>CEOS Response to the GEO Carbon Strategy</vt:lpstr>
      <vt:lpstr>The Natural Carbon Cycle</vt:lpstr>
      <vt:lpstr>Atmospheric Carbon Dioxide</vt:lpstr>
      <vt:lpstr>Fossil Fuel CO2 Emissions: Top Emitters</vt:lpstr>
      <vt:lpstr>Processes Regulate the CO2</vt:lpstr>
      <vt:lpstr>In Summary, for CO2 …</vt:lpstr>
      <vt:lpstr>Methane (CH4) is Also Increasing </vt:lpstr>
      <vt:lpstr>CH4 Sources and Sinks</vt:lpstr>
      <vt:lpstr>Tracking Sources and Sinks of Long-Lived Greenhouse Gases is Challenging</vt:lpstr>
      <vt:lpstr>In Summary …</vt:lpstr>
      <vt:lpstr>The Promise and Challenge for Space Based CO2 Measurements</vt:lpstr>
      <vt:lpstr>Thermal Infrared Observations of CO2</vt:lpstr>
      <vt:lpstr>Remote Sensing of CO2 using Reflected Sunlight: The Pioneers</vt:lpstr>
      <vt:lpstr>Remote Sensing of CO2 using Reflected Sunlight: The Next Generation</vt:lpstr>
      <vt:lpstr>PowerPoint Presentation</vt:lpstr>
      <vt:lpstr>OCO-2 is Part of a Growing International Constellation of Greenhouse Gas Satellites</vt:lpstr>
      <vt:lpstr>Exploiting the Benefits of Multiple Missions</vt:lpstr>
      <vt:lpstr>Examples of Collaborative Cal/Val Activities</vt:lpstr>
      <vt:lpstr>Thank You for Your Attention   Questions?</vt:lpstr>
    </vt:vector>
  </TitlesOfParts>
  <Company>LMIT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OCO Mission Operations Overview</dc:title>
  <dc:creator>David Crisp</dc:creator>
  <cp:lastModifiedBy>David Crisp</cp:lastModifiedBy>
  <cp:revision>1007</cp:revision>
  <cp:lastPrinted>2012-09-11T02:30:04Z</cp:lastPrinted>
  <dcterms:created xsi:type="dcterms:W3CDTF">2009-02-27T23:48:58Z</dcterms:created>
  <dcterms:modified xsi:type="dcterms:W3CDTF">2014-06-03T01:09:36Z</dcterms:modified>
</cp:coreProperties>
</file>