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  <p:sldMasterId id="2147483651" r:id="rId2"/>
    <p:sldMasterId id="2147483652" r:id="rId3"/>
  </p:sldMasterIdLst>
  <p:notesMasterIdLst>
    <p:notesMasterId r:id="rId11"/>
  </p:notesMasterIdLst>
  <p:handoutMasterIdLst>
    <p:handoutMasterId r:id="rId12"/>
  </p:handoutMasterIdLst>
  <p:sldIdLst>
    <p:sldId id="256" r:id="rId4"/>
    <p:sldId id="266" r:id="rId5"/>
    <p:sldId id="277" r:id="rId6"/>
    <p:sldId id="267" r:id="rId7"/>
    <p:sldId id="272" r:id="rId8"/>
    <p:sldId id="278" r:id="rId9"/>
    <p:sldId id="279" r:id="rId10"/>
  </p:sldIdLst>
  <p:sldSz cx="9144000" cy="6858000" type="screen4x3"/>
  <p:notesSz cx="7099300" cy="10234613"/>
  <p:defaultTextStyle>
    <a:defPPr>
      <a:defRPr lang="fr-FR"/>
    </a:defPPr>
    <a:lvl1pPr algn="ctr" rtl="0" fontAlgn="base">
      <a:spcBef>
        <a:spcPct val="50000"/>
      </a:spcBef>
      <a:spcAft>
        <a:spcPct val="0"/>
      </a:spcAft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1pPr>
    <a:lvl2pPr marL="457200" algn="ctr" rtl="0" fontAlgn="base">
      <a:spcBef>
        <a:spcPct val="50000"/>
      </a:spcBef>
      <a:spcAft>
        <a:spcPct val="0"/>
      </a:spcAft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2pPr>
    <a:lvl3pPr marL="914400" algn="ctr" rtl="0" fontAlgn="base">
      <a:spcBef>
        <a:spcPct val="50000"/>
      </a:spcBef>
      <a:spcAft>
        <a:spcPct val="0"/>
      </a:spcAft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3pPr>
    <a:lvl4pPr marL="1371600" algn="ctr" rtl="0" fontAlgn="base">
      <a:spcBef>
        <a:spcPct val="50000"/>
      </a:spcBef>
      <a:spcAft>
        <a:spcPct val="0"/>
      </a:spcAft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4pPr>
    <a:lvl5pPr marL="1828800" algn="ctr" rtl="0" fontAlgn="base">
      <a:spcBef>
        <a:spcPct val="50000"/>
      </a:spcBef>
      <a:spcAft>
        <a:spcPct val="0"/>
      </a:spcAft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400" kern="1200">
        <a:solidFill>
          <a:schemeClr val="tx2"/>
        </a:solidFill>
        <a:latin typeface="Trebuchet MS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pers, Matthias" initials="MA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496"/>
    <a:srgbClr val="33CC33"/>
    <a:srgbClr val="99FFCC"/>
    <a:srgbClr val="FFCC66"/>
    <a:srgbClr val="FF66CC"/>
    <a:srgbClr val="33CCCC"/>
    <a:srgbClr val="00CC99"/>
    <a:srgbClr val="66FF33"/>
    <a:srgbClr val="99CC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94639" autoAdjust="0"/>
  </p:normalViewPr>
  <p:slideViewPr>
    <p:cSldViewPr snapToGrid="0">
      <p:cViewPr>
        <p:scale>
          <a:sx n="100" d="100"/>
          <a:sy n="100" d="100"/>
        </p:scale>
        <p:origin x="-1860" y="-606"/>
      </p:cViewPr>
      <p:guideLst>
        <p:guide orient="horz" pos="2160"/>
        <p:guide pos="2888"/>
      </p:guideLst>
    </p:cSldViewPr>
  </p:slideViewPr>
  <p:outlineViewPr>
    <p:cViewPr>
      <p:scale>
        <a:sx n="33" d="100"/>
        <a:sy n="33" d="100"/>
      </p:scale>
      <p:origin x="0" y="151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478" y="-84"/>
      </p:cViewPr>
      <p:guideLst>
        <p:guide orient="horz" pos="3223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10-31T21:16:13.456" idx="11">
    <p:pos x="10" y="10"/>
    <p:text>I prefer this figure. It covers both your slides, which contain much too man details for an overview. 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fld id="{20B89CD6-E85E-4CDE-9BE0-8D898789BF74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36092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l" defTabSz="990600">
              <a:spcBef>
                <a:spcPct val="0"/>
              </a:spcBef>
              <a:defRPr sz="13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defRPr sz="13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l" defTabSz="990600">
              <a:spcBef>
                <a:spcPct val="0"/>
              </a:spcBef>
              <a:defRPr sz="13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spcBef>
                <a:spcPct val="0"/>
              </a:spcBef>
              <a:defRPr sz="1300">
                <a:solidFill>
                  <a:schemeClr val="tx1"/>
                </a:solidFill>
                <a:latin typeface="Arial" pitchFamily="64" charset="0"/>
                <a:ea typeface="Arial" pitchFamily="64" charset="0"/>
                <a:cs typeface="Arial" pitchFamily="64" charset="0"/>
              </a:defRPr>
            </a:lvl1pPr>
          </a:lstStyle>
          <a:p>
            <a:pPr>
              <a:defRPr/>
            </a:pPr>
            <a:fld id="{FED0325D-3E98-4A67-A62A-FE0E7660EC76}" type="slidenum">
              <a:rPr lang="fr-FR"/>
              <a:pPr>
                <a:defRPr/>
              </a:pPr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6674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4" charset="0"/>
        <a:ea typeface="Arial" pitchFamily="64" charset="0"/>
        <a:cs typeface="Arial" pitchFamily="6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4" charset="0"/>
        <a:ea typeface="Arial" pitchFamily="64" charset="0"/>
        <a:cs typeface="Arial" pitchFamily="6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4" charset="0"/>
        <a:ea typeface="Arial" pitchFamily="64" charset="0"/>
        <a:cs typeface="Arial" pitchFamily="6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4" charset="0"/>
        <a:ea typeface="Arial" pitchFamily="64" charset="0"/>
        <a:cs typeface="Arial" pitchFamily="6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4" charset="0"/>
        <a:ea typeface="Arial" pitchFamily="64" charset="0"/>
        <a:cs typeface="Arial" pitchFamily="6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table shows the Observational Requirements for MERLIN which have been derived by the SAG.</a:t>
            </a:r>
          </a:p>
          <a:p>
            <a:endParaRPr lang="en-US" dirty="0" smtClean="0"/>
          </a:p>
          <a:p>
            <a:r>
              <a:rPr lang="en-US" dirty="0" smtClean="0"/>
              <a:t>It’s important to note that MERLIN is a Micro-Sat Class mission with limited resources in terms of laser average power and telescope receiver area which basically limits SNR and with that the measurement precision. </a:t>
            </a:r>
          </a:p>
          <a:p>
            <a:endParaRPr lang="en-US" dirty="0" smtClean="0"/>
          </a:p>
          <a:p>
            <a:r>
              <a:rPr lang="en-US" dirty="0" smtClean="0"/>
              <a:t>The envisaged precision of 1% , however, would be sufficient for  flux inversion calculations on a spatial scale of 500 km on a monthly basis if  the observations on a 50 km scale are uncorrelated and can be aggregated  as input for the flux inversion model. </a:t>
            </a:r>
          </a:p>
          <a:p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 err="1" smtClean="0"/>
              <a:t>methode</a:t>
            </a:r>
            <a:r>
              <a:rPr lang="en-US" dirty="0" smtClean="0"/>
              <a:t>  requires a very low systematic error which should be on order of magnitude smaller than the that of the precision value. </a:t>
            </a:r>
          </a:p>
          <a:p>
            <a:endParaRPr lang="en-US" dirty="0" smtClean="0"/>
          </a:p>
          <a:p>
            <a:r>
              <a:rPr lang="en-US" dirty="0" smtClean="0"/>
              <a:t>Compared to  passive missions such high accuracy of better than 3 ppb (or &gt;0.2% on the 500 km length scale for the integrated fluxes is outstanding and therefore justifies such a mission like MERLIN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F1DE47F-3D47-4BEE-9661-664E65E0FD01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627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6763"/>
            <a:ext cx="5121275" cy="3840162"/>
          </a:xfrm>
          <a:ln/>
        </p:spPr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616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258200" y="2130425"/>
            <a:ext cx="7200000" cy="1440000"/>
          </a:xfrm>
        </p:spPr>
        <p:txBody>
          <a:bodyPr lIns="36000" tIns="36000" rIns="36000" bIns="36000" anchor="ctr" anchorCtr="0">
            <a:spAutoFit/>
          </a:bodyPr>
          <a:lstStyle>
            <a:lvl1pPr algn="r">
              <a:defRPr b="1"/>
            </a:lvl1pPr>
          </a:lstStyle>
          <a:p>
            <a:r>
              <a:rPr lang="en-GB" noProof="0" smtClean="0"/>
              <a:t>Cliquez pour modifier le style du titre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0" y="4068536"/>
            <a:ext cx="6400800" cy="349702"/>
          </a:xfrm>
          <a:prstGeom prst="rect">
            <a:avLst/>
          </a:prstGeom>
        </p:spPr>
        <p:txBody>
          <a:bodyPr lIns="36000" tIns="36000" rIns="36000" bIns="36000" anchor="ctr" anchorCtr="0">
            <a:spAutoFit/>
          </a:bodyPr>
          <a:lstStyle>
            <a:lvl1pPr marL="0" indent="0" algn="r">
              <a:buNone/>
              <a:defRPr b="1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smtClean="0"/>
              <a:t>Cliquez pour modifier le style des sous-titres du masque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804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2"/>
          <p:cNvSpPr>
            <a:spLocks noGrp="1"/>
          </p:cNvSpPr>
          <p:nvPr>
            <p:ph type="subTitle" idx="1"/>
          </p:nvPr>
        </p:nvSpPr>
        <p:spPr>
          <a:xfrm>
            <a:off x="971550" y="704850"/>
            <a:ext cx="7429500" cy="5257799"/>
          </a:xfrm>
          <a:prstGeom prst="rect">
            <a:avLst/>
          </a:prstGeom>
        </p:spPr>
        <p:txBody>
          <a:bodyPr wrap="square" lIns="36000" tIns="36000" rIns="36000" bIns="36000" anchor="t" anchorCtr="0">
            <a:noAutofit/>
          </a:bodyPr>
          <a:lstStyle>
            <a:lvl1pPr marL="457200" indent="-457200" algn="l">
              <a:buFont typeface="+mj-lt"/>
              <a:buAutoNum type="arabicPeriod"/>
              <a:defRPr b="1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noProof="0" smtClean="0"/>
              <a:t>Cliquez pour modifier le style des sous-titres du masque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44525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 noChangeArrowheads="1"/>
          </p:cNvSpPr>
          <p:nvPr>
            <p:ph type="title"/>
          </p:nvPr>
        </p:nvSpPr>
        <p:spPr bwMode="gray">
          <a:xfrm>
            <a:off x="463650" y="281833"/>
            <a:ext cx="8280000" cy="41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 smtClean="0"/>
              <a:t>Titre</a:t>
            </a:r>
          </a:p>
        </p:txBody>
      </p:sp>
      <p:sp>
        <p:nvSpPr>
          <p:cNvPr id="6" name="Espace réservé du contenu 3"/>
          <p:cNvSpPr>
            <a:spLocks noGrp="1"/>
          </p:cNvSpPr>
          <p:nvPr>
            <p:ph sz="quarter" idx="10"/>
          </p:nvPr>
        </p:nvSpPr>
        <p:spPr>
          <a:xfrm>
            <a:off x="463650" y="1171574"/>
            <a:ext cx="8280000" cy="5040000"/>
          </a:xfrm>
        </p:spPr>
        <p:txBody>
          <a:bodyPr/>
          <a:lstStyle>
            <a:lvl1pPr marL="179388" indent="-179388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  <a:latin typeface="Trebuchet MS" pitchFamily="34" charset="0"/>
              </a:defRPr>
            </a:lvl1pPr>
            <a:lvl2pPr marL="538163" indent="-180975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  <a:latin typeface="Trebuchet MS" pitchFamily="34" charset="0"/>
              </a:defRPr>
            </a:lvl2pPr>
            <a:lvl3pPr marL="898525" indent="-179388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  <a:latin typeface="Trebuchet MS" pitchFamily="34" charset="0"/>
              </a:defRPr>
            </a:lvl3pPr>
            <a:lvl4pPr marL="1258888" indent="-179388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  <a:latin typeface="Trebuchet MS" pitchFamily="34" charset="0"/>
              </a:defRPr>
            </a:lvl4pPr>
            <a:lvl5pPr marL="1250950" indent="-171450">
              <a:buFont typeface="Arial" pitchFamily="34" charset="0"/>
              <a:buChar char="•"/>
              <a:defRPr/>
            </a:lvl5pPr>
            <a:lvl7pPr marL="1619250" indent="-163513">
              <a:buClr>
                <a:schemeClr val="tx2"/>
              </a:buClr>
              <a:buFont typeface="Wingdings" pitchFamily="2" charset="2"/>
              <a:buChar char="§"/>
              <a:defRPr sz="1200">
                <a:solidFill>
                  <a:schemeClr val="tx2"/>
                </a:solidFill>
                <a:latin typeface="Trebuchet MS" pitchFamily="34" charset="0"/>
              </a:defRPr>
            </a:lvl7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6"/>
            <a:r>
              <a:rPr lang="fr-FR" dirty="0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391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307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444499" y="1087438"/>
            <a:ext cx="8280000" cy="5038725"/>
          </a:xfrm>
        </p:spPr>
        <p:txBody>
          <a:bodyPr/>
          <a:lstStyle>
            <a:lvl1pPr marL="179388" indent="-179388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</a:defRPr>
            </a:lvl1pPr>
            <a:lvl2pPr marL="538163" indent="-180975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</a:defRPr>
            </a:lvl2pPr>
            <a:lvl3pPr marL="898525" indent="-179388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</a:defRPr>
            </a:lvl3pPr>
            <a:lvl4pPr marL="1258888" indent="-179388">
              <a:buClr>
                <a:schemeClr val="tx2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</a:defRPr>
            </a:lvl4pPr>
            <a:lvl7pPr marL="1620000" marR="0" indent="-1800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 sz="1200">
                <a:solidFill>
                  <a:schemeClr val="tx2"/>
                </a:solidFill>
                <a:latin typeface="Trebuchet MS" pitchFamily="34" charset="0"/>
              </a:defRPr>
            </a:lvl7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</a:t>
            </a:r>
            <a:r>
              <a:rPr lang="fr-FR" dirty="0" smtClean="0"/>
              <a:t>niveau</a:t>
            </a:r>
          </a:p>
        </p:txBody>
      </p:sp>
    </p:spTree>
    <p:extLst>
      <p:ext uri="{BB962C8B-B14F-4D97-AF65-F5344CB8AC3E}">
        <p14:creationId xmlns:p14="http://schemas.microsoft.com/office/powerpoint/2010/main" val="1081721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3238" y="271463"/>
            <a:ext cx="8064500" cy="40798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ableau 2"/>
          <p:cNvSpPr>
            <a:spLocks noGrp="1"/>
          </p:cNvSpPr>
          <p:nvPr>
            <p:ph type="tbl" idx="1"/>
          </p:nvPr>
        </p:nvSpPr>
        <p:spPr>
          <a:xfrm>
            <a:off x="396875" y="1125538"/>
            <a:ext cx="8277225" cy="5038725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2093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Line 6"/>
          <p:cNvSpPr>
            <a:spLocks noChangeShapeType="1"/>
          </p:cNvSpPr>
          <p:nvPr userDrawn="1"/>
        </p:nvSpPr>
        <p:spPr bwMode="gray">
          <a:xfrm>
            <a:off x="8748713" y="981075"/>
            <a:ext cx="0" cy="5399088"/>
          </a:xfrm>
          <a:prstGeom prst="line">
            <a:avLst/>
          </a:prstGeom>
          <a:noFill/>
          <a:ln w="31750">
            <a:solidFill>
              <a:srgbClr val="A0A0A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28" name="Line 6"/>
          <p:cNvSpPr>
            <a:spLocks noChangeShapeType="1"/>
          </p:cNvSpPr>
          <p:nvPr userDrawn="1"/>
        </p:nvSpPr>
        <p:spPr bwMode="gray">
          <a:xfrm rot="5400000">
            <a:off x="4394201" y="2398712"/>
            <a:ext cx="0" cy="8277225"/>
          </a:xfrm>
          <a:prstGeom prst="line">
            <a:avLst/>
          </a:prstGeom>
          <a:noFill/>
          <a:ln w="31750">
            <a:solidFill>
              <a:srgbClr val="A0A0A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Text Box 9"/>
          <p:cNvSpPr txBox="1">
            <a:spLocks noChangeArrowheads="1"/>
          </p:cNvSpPr>
          <p:nvPr userDrawn="1"/>
        </p:nvSpPr>
        <p:spPr bwMode="auto">
          <a:xfrm>
            <a:off x="250825" y="6445250"/>
            <a:ext cx="273050" cy="182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 anchorCtr="1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ECD4D515-B4A4-45EB-86AA-EC4338B9E6C9}" type="slidenum">
              <a:rPr lang="en-GB" sz="1200" b="1" smtClean="0">
                <a:solidFill>
                  <a:srgbClr val="0050A0"/>
                </a:solidFill>
                <a:latin typeface="Trebuchet MS" pitchFamily="34" charset="0"/>
                <a:ea typeface="ヒラギノ角ゴ Pro W3"/>
                <a:cs typeface="ヒラギノ角ゴ Pro W3"/>
              </a:rPr>
              <a:pPr algn="ctr">
                <a:defRPr/>
              </a:pPr>
              <a:t>‹Nr.›</a:t>
            </a:fld>
            <a:endParaRPr lang="en-GB" sz="1200" b="1" smtClean="0">
              <a:solidFill>
                <a:srgbClr val="0050A0"/>
              </a:solidFill>
              <a:latin typeface="Trebuchet MS" pitchFamily="34" charset="0"/>
              <a:ea typeface="ヒラギノ角ゴ Pro W3"/>
              <a:cs typeface="ヒラギノ角ゴ Pro W3"/>
            </a:endParaRPr>
          </a:p>
        </p:txBody>
      </p:sp>
      <p:sp>
        <p:nvSpPr>
          <p:cNvPr id="1031" name="Text Box 24"/>
          <p:cNvSpPr txBox="1">
            <a:spLocks noChangeArrowheads="1"/>
          </p:cNvSpPr>
          <p:nvPr userDrawn="1"/>
        </p:nvSpPr>
        <p:spPr bwMode="auto">
          <a:xfrm>
            <a:off x="2612269" y="6407847"/>
            <a:ext cx="3648041" cy="2573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>
            <a:spAutoFit/>
          </a:bodyPr>
          <a:lstStyle>
            <a:lvl1pPr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algn="l" eaLnBrk="1" hangingPunct="1">
              <a:defRPr/>
            </a:pPr>
            <a:r>
              <a:rPr lang="en-GB" sz="1200" b="1" dirty="0" smtClean="0"/>
              <a:t>MERLIN SRR Part 1 – 6. November 2013 - Toulouse</a:t>
            </a:r>
          </a:p>
        </p:txBody>
      </p:sp>
      <p:pic>
        <p:nvPicPr>
          <p:cNvPr id="1032" name="Picture 2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6265863"/>
            <a:ext cx="6048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26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525" y="6302375"/>
            <a:ext cx="5651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88" indent="-1588" algn="just" rtl="0" eaLnBrk="0" fontAlgn="base" hangingPunct="0">
        <a:spcBef>
          <a:spcPct val="0"/>
        </a:spcBef>
        <a:spcAft>
          <a:spcPct val="0"/>
        </a:spcAft>
        <a:defRPr>
          <a:solidFill>
            <a:srgbClr val="0050A0"/>
          </a:solidFill>
          <a:latin typeface="Trebuchet MS" pitchFamily="34" charset="0"/>
          <a:ea typeface="+mn-ea"/>
          <a:cs typeface="+mn-cs"/>
        </a:defRPr>
      </a:lvl1pPr>
      <a:lvl2pPr marL="184150" indent="-180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>
          <a:solidFill>
            <a:srgbClr val="000000"/>
          </a:solidFill>
          <a:latin typeface="+mn-lt"/>
          <a:cs typeface="+mn-cs"/>
        </a:defRPr>
      </a:lvl2pPr>
      <a:lvl3pPr marL="363538" indent="-177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è"/>
        <a:defRPr sz="1600">
          <a:solidFill>
            <a:srgbClr val="000000"/>
          </a:solidFill>
          <a:latin typeface="+mn-lt"/>
          <a:cs typeface="+mn-cs"/>
        </a:defRPr>
      </a:lvl3pPr>
      <a:lvl4pPr marL="539750" indent="-17462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1400">
          <a:solidFill>
            <a:srgbClr val="000000"/>
          </a:solidFill>
          <a:latin typeface="+mn-lt"/>
          <a:cs typeface="+mn-cs"/>
        </a:defRPr>
      </a:lvl4pPr>
      <a:lvl5pPr marL="735013" indent="-1936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5pPr>
      <a:lvl6pPr marL="11922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6pPr>
      <a:lvl7pPr marL="16494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7pPr>
      <a:lvl8pPr marL="21066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8pPr>
      <a:lvl9pPr marL="25638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5" name="Text Box 11"/>
          <p:cNvSpPr txBox="1">
            <a:spLocks noChangeArrowheads="1"/>
          </p:cNvSpPr>
          <p:nvPr userDrawn="1"/>
        </p:nvSpPr>
        <p:spPr bwMode="auto">
          <a:xfrm rot="-5400000">
            <a:off x="-1778793" y="2983706"/>
            <a:ext cx="44640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GB" sz="4300" b="1" smtClean="0">
                <a:solidFill>
                  <a:srgbClr val="0050A0"/>
                </a:solidFill>
                <a:latin typeface="Trebuchet MS" pitchFamily="34" charset="0"/>
              </a:rPr>
              <a:t>OUTLINE</a:t>
            </a:r>
          </a:p>
        </p:txBody>
      </p:sp>
      <p:sp>
        <p:nvSpPr>
          <p:cNvPr id="2052" name="Line 6"/>
          <p:cNvSpPr>
            <a:spLocks noChangeShapeType="1"/>
          </p:cNvSpPr>
          <p:nvPr userDrawn="1"/>
        </p:nvSpPr>
        <p:spPr bwMode="gray">
          <a:xfrm>
            <a:off x="827088" y="620713"/>
            <a:ext cx="0" cy="5399087"/>
          </a:xfrm>
          <a:prstGeom prst="line">
            <a:avLst/>
          </a:prstGeom>
          <a:noFill/>
          <a:ln w="31750">
            <a:solidFill>
              <a:srgbClr val="A0A0A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53" name="Line 6"/>
          <p:cNvSpPr>
            <a:spLocks noChangeShapeType="1"/>
          </p:cNvSpPr>
          <p:nvPr userDrawn="1"/>
        </p:nvSpPr>
        <p:spPr bwMode="gray">
          <a:xfrm rot="5400000">
            <a:off x="4403726" y="2376487"/>
            <a:ext cx="0" cy="8277225"/>
          </a:xfrm>
          <a:prstGeom prst="line">
            <a:avLst/>
          </a:prstGeom>
          <a:noFill/>
          <a:ln w="31750">
            <a:solidFill>
              <a:srgbClr val="A0A0A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Text Box 9"/>
          <p:cNvSpPr txBox="1">
            <a:spLocks noChangeArrowheads="1"/>
          </p:cNvSpPr>
          <p:nvPr userDrawn="1"/>
        </p:nvSpPr>
        <p:spPr bwMode="auto">
          <a:xfrm>
            <a:off x="250825" y="6445250"/>
            <a:ext cx="273050" cy="1825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 anchorCtr="1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2DA748FC-2FEB-45E9-9FD6-02477899C26D}" type="slidenum">
              <a:rPr lang="en-GB" sz="1200" b="1" smtClean="0">
                <a:solidFill>
                  <a:srgbClr val="0050A0"/>
                </a:solidFill>
                <a:latin typeface="Trebuchet MS" pitchFamily="34" charset="0"/>
                <a:ea typeface="ヒラギノ角ゴ Pro W3"/>
                <a:cs typeface="ヒラギノ角ゴ Pro W3"/>
              </a:rPr>
              <a:pPr algn="ctr">
                <a:defRPr/>
              </a:pPr>
              <a:t>‹Nr.›</a:t>
            </a:fld>
            <a:endParaRPr lang="en-GB" sz="1200" b="1" smtClean="0">
              <a:solidFill>
                <a:srgbClr val="0050A0"/>
              </a:solidFill>
              <a:latin typeface="Trebuchet MS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2056" name="Picture 4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6265863"/>
            <a:ext cx="6048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4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525" y="6302375"/>
            <a:ext cx="5651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4"/>
          <p:cNvSpPr txBox="1">
            <a:spLocks noChangeArrowheads="1"/>
          </p:cNvSpPr>
          <p:nvPr userDrawn="1"/>
        </p:nvSpPr>
        <p:spPr bwMode="auto">
          <a:xfrm>
            <a:off x="2612269" y="6407847"/>
            <a:ext cx="3919462" cy="2573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>
            <a:spAutoFit/>
          </a:bodyPr>
          <a:lstStyle>
            <a:lvl1pPr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algn="l" eaLnBrk="1" hangingPunct="1">
              <a:defRPr/>
            </a:pPr>
            <a:r>
              <a:rPr lang="en-GB" sz="1200" b="1" dirty="0" smtClean="0"/>
              <a:t>MERLIN Phase B – Kick-off – 18 &amp; 19 April 2013 - Bonn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1200" b="1">
          <a:solidFill>
            <a:schemeClr val="tx2"/>
          </a:solidFill>
          <a:latin typeface="Trebuchet MS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200" b="1">
          <a:solidFill>
            <a:schemeClr val="tx2"/>
          </a:solidFill>
          <a:latin typeface="Trebuchet MS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200" b="1">
          <a:solidFill>
            <a:schemeClr val="tx2"/>
          </a:solidFill>
          <a:latin typeface="Trebuchet MS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200" b="1">
          <a:solidFill>
            <a:schemeClr val="tx2"/>
          </a:solidFill>
          <a:latin typeface="Trebuchet MS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200" b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588" indent="-1588" algn="just" rtl="0" eaLnBrk="0" fontAlgn="base" hangingPunct="0">
        <a:spcBef>
          <a:spcPct val="0"/>
        </a:spcBef>
        <a:spcAft>
          <a:spcPct val="0"/>
        </a:spcAft>
        <a:defRPr sz="2000">
          <a:solidFill>
            <a:srgbClr val="0050A0"/>
          </a:solidFill>
          <a:latin typeface="Trebuchet MS" pitchFamily="34" charset="0"/>
          <a:ea typeface="+mn-ea"/>
          <a:cs typeface="+mn-cs"/>
        </a:defRPr>
      </a:lvl1pPr>
      <a:lvl2pPr marL="184150" indent="-1809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"/>
        <a:defRPr>
          <a:solidFill>
            <a:srgbClr val="000000"/>
          </a:solidFill>
          <a:latin typeface="+mn-lt"/>
          <a:cs typeface="+mn-cs"/>
        </a:defRPr>
      </a:lvl2pPr>
      <a:lvl3pPr marL="363538" indent="-1778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è"/>
        <a:defRPr sz="1600">
          <a:solidFill>
            <a:srgbClr val="000000"/>
          </a:solidFill>
          <a:latin typeface="+mn-lt"/>
          <a:cs typeface="+mn-cs"/>
        </a:defRPr>
      </a:lvl3pPr>
      <a:lvl4pPr marL="539750" indent="-17462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»"/>
        <a:defRPr sz="1400">
          <a:solidFill>
            <a:srgbClr val="000000"/>
          </a:solidFill>
          <a:latin typeface="+mn-lt"/>
          <a:cs typeface="+mn-cs"/>
        </a:defRPr>
      </a:lvl4pPr>
      <a:lvl5pPr marL="735013" indent="-193675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5pPr>
      <a:lvl6pPr marL="11922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6pPr>
      <a:lvl7pPr marL="16494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7pPr>
      <a:lvl8pPr marL="21066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8pPr>
      <a:lvl9pPr marL="25638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32000" y="281833"/>
            <a:ext cx="8280000" cy="411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ctr" anchorCtr="1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noProof="0" smtClean="0"/>
              <a:t>Titre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32000" y="1125538"/>
            <a:ext cx="8280000" cy="503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Sous-titre 20</a:t>
            </a:r>
          </a:p>
          <a:p>
            <a:pPr lvl="1"/>
            <a:r>
              <a:rPr lang="en-GB" noProof="0" dirty="0" smtClean="0"/>
              <a:t> Puce de </a:t>
            </a:r>
            <a:r>
              <a:rPr lang="en-GB" noProof="0" dirty="0" err="1" smtClean="0"/>
              <a:t>niveau</a:t>
            </a:r>
            <a:r>
              <a:rPr lang="en-GB" noProof="0" dirty="0" smtClean="0"/>
              <a:t> 1 18</a:t>
            </a:r>
          </a:p>
          <a:p>
            <a:pPr lvl="2"/>
            <a:r>
              <a:rPr lang="en-GB" noProof="0" dirty="0" smtClean="0"/>
              <a:t> Puce de </a:t>
            </a:r>
            <a:r>
              <a:rPr lang="en-GB" noProof="0" dirty="0" err="1" smtClean="0"/>
              <a:t>niveau</a:t>
            </a:r>
            <a:r>
              <a:rPr lang="en-GB" noProof="0" dirty="0" smtClean="0"/>
              <a:t> 2 16</a:t>
            </a:r>
          </a:p>
          <a:p>
            <a:pPr lvl="3"/>
            <a:r>
              <a:rPr lang="en-GB" noProof="0" dirty="0" smtClean="0"/>
              <a:t> Puce de </a:t>
            </a:r>
            <a:r>
              <a:rPr lang="en-GB" noProof="0" dirty="0" err="1" smtClean="0"/>
              <a:t>niveau</a:t>
            </a:r>
            <a:r>
              <a:rPr lang="en-GB" noProof="0" dirty="0" smtClean="0"/>
              <a:t> 3 14</a:t>
            </a:r>
          </a:p>
          <a:p>
            <a:pPr lvl="4"/>
            <a:endParaRPr lang="en-GB" noProof="0" dirty="0" smtClean="0"/>
          </a:p>
        </p:txBody>
      </p:sp>
      <p:sp>
        <p:nvSpPr>
          <p:cNvPr id="3076" name="Line 6"/>
          <p:cNvSpPr>
            <a:spLocks noChangeShapeType="1"/>
          </p:cNvSpPr>
          <p:nvPr userDrawn="1"/>
        </p:nvSpPr>
        <p:spPr bwMode="gray">
          <a:xfrm rot="5400000">
            <a:off x="4572000" y="-3284538"/>
            <a:ext cx="0" cy="8277225"/>
          </a:xfrm>
          <a:prstGeom prst="line">
            <a:avLst/>
          </a:prstGeom>
          <a:noFill/>
          <a:ln w="31750">
            <a:solidFill>
              <a:srgbClr val="A0A0A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3077" name="Line 6"/>
          <p:cNvSpPr>
            <a:spLocks noChangeShapeType="1"/>
          </p:cNvSpPr>
          <p:nvPr userDrawn="1"/>
        </p:nvSpPr>
        <p:spPr bwMode="gray">
          <a:xfrm rot="5400000">
            <a:off x="4394201" y="2398712"/>
            <a:ext cx="0" cy="8277225"/>
          </a:xfrm>
          <a:prstGeom prst="line">
            <a:avLst/>
          </a:prstGeom>
          <a:noFill/>
          <a:ln w="31750">
            <a:solidFill>
              <a:srgbClr val="A0A0A0"/>
            </a:solidFill>
            <a:round/>
            <a:headEnd type="none" w="lg" len="lg"/>
            <a:tailEnd type="non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3" name="Text Box 9"/>
          <p:cNvSpPr txBox="1">
            <a:spLocks noChangeArrowheads="1"/>
          </p:cNvSpPr>
          <p:nvPr userDrawn="1"/>
        </p:nvSpPr>
        <p:spPr bwMode="auto">
          <a:xfrm>
            <a:off x="249492" y="6444199"/>
            <a:ext cx="275717" cy="18466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 anchorCtr="1">
            <a:spAutoFit/>
          </a:bodyPr>
          <a:lstStyle>
            <a:lvl1pPr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algn="l">
              <a:spcBef>
                <a:spcPct val="0"/>
              </a:spcBef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fld id="{FA47A7B4-84FD-467D-9456-88C8F41025C0}" type="slidenum">
              <a:rPr lang="en-GB" sz="1200" b="1" noProof="0" smtClean="0">
                <a:solidFill>
                  <a:srgbClr val="0050A0"/>
                </a:solidFill>
                <a:latin typeface="Trebuchet MS" pitchFamily="34" charset="0"/>
                <a:ea typeface="ヒラギノ角ゴ Pro W3"/>
                <a:cs typeface="ヒラギノ角ゴ Pro W3"/>
              </a:rPr>
              <a:pPr algn="ctr">
                <a:defRPr/>
              </a:pPr>
              <a:t>‹Nr.›</a:t>
            </a:fld>
            <a:endParaRPr lang="en-GB" sz="1200" b="1" noProof="0" smtClean="0">
              <a:solidFill>
                <a:srgbClr val="0050A0"/>
              </a:solidFill>
              <a:latin typeface="Trebuchet MS" pitchFamily="34" charset="0"/>
              <a:ea typeface="ヒラギノ角ゴ Pro W3"/>
              <a:cs typeface="ヒラギノ角ゴ Pro W3"/>
            </a:endParaRPr>
          </a:p>
        </p:txBody>
      </p:sp>
      <p:pic>
        <p:nvPicPr>
          <p:cNvPr id="3079" name="Picture 48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6265863"/>
            <a:ext cx="6048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49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8525" y="6302375"/>
            <a:ext cx="56515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24"/>
          <p:cNvSpPr txBox="1">
            <a:spLocks noChangeArrowheads="1"/>
          </p:cNvSpPr>
          <p:nvPr userDrawn="1"/>
        </p:nvSpPr>
        <p:spPr bwMode="auto">
          <a:xfrm>
            <a:off x="2612269" y="6407847"/>
            <a:ext cx="3737809" cy="2573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 anchorCtr="1">
            <a:spAutoFit/>
          </a:bodyPr>
          <a:lstStyle>
            <a:lvl1pPr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1pPr>
            <a:lvl2pPr marL="742950" indent="-28575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2pPr>
            <a:lvl3pPr marL="11430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3pPr>
            <a:lvl4pPr marL="16002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4pPr>
            <a:lvl5pPr marL="2057400" indent="-228600" eaLnBrk="0" hangingPunct="0"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400">
                <a:solidFill>
                  <a:schemeClr val="tx2"/>
                </a:solidFill>
                <a:latin typeface="Trebuchet MS" pitchFamily="34" charset="0"/>
                <a:cs typeface="Arial" pitchFamily="34" charset="0"/>
              </a:defRPr>
            </a:lvl9pPr>
          </a:lstStyle>
          <a:p>
            <a:pPr algn="l" eaLnBrk="1" hangingPunct="1">
              <a:defRPr/>
            </a:pPr>
            <a:r>
              <a:rPr lang="en-GB" sz="1200" b="1" noProof="0" dirty="0" smtClean="0"/>
              <a:t>MERLIN SRR</a:t>
            </a:r>
            <a:r>
              <a:rPr lang="en-GB" sz="1200" b="1" baseline="0" noProof="0" dirty="0" smtClean="0"/>
              <a:t> Part 1</a:t>
            </a:r>
            <a:r>
              <a:rPr lang="en-GB" sz="1200" b="1" noProof="0" dirty="0" smtClean="0"/>
              <a:t> – 6. November 2013 - Toulouse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2" r:id="rId2"/>
    <p:sldLayoutId id="2147483693" r:id="rId3"/>
    <p:sldLayoutId id="214748369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0A0"/>
          </a:solidFill>
          <a:latin typeface="Trebuchet MS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0A0"/>
          </a:solidFill>
          <a:latin typeface="Trebuchet MS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0A0"/>
          </a:solidFill>
          <a:latin typeface="Trebuchet MS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0A0"/>
          </a:solidFill>
          <a:latin typeface="Trebuchet MS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0050A0"/>
          </a:solidFill>
          <a:latin typeface="Trebuchet MS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79388" indent="-179388" algn="l" rtl="0" eaLnBrk="0" fontAlgn="base" hangingPunct="0">
        <a:spcBef>
          <a:spcPct val="0"/>
        </a:spcBef>
        <a:spcAft>
          <a:spcPct val="0"/>
        </a:spcAft>
        <a:buFont typeface="Wingdings 2" pitchFamily="18" charset="2"/>
        <a:buChar char=""/>
        <a:defRPr sz="2000">
          <a:solidFill>
            <a:srgbClr val="0050A0"/>
          </a:solidFill>
          <a:latin typeface="Trebuchet MS" pitchFamily="34" charset="0"/>
          <a:ea typeface="+mn-ea"/>
          <a:cs typeface="+mn-cs"/>
        </a:defRPr>
      </a:lvl1pPr>
      <a:lvl2pPr marL="538163" indent="-180975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 2" pitchFamily="18" charset="2"/>
        <a:buChar char=""/>
        <a:defRPr>
          <a:solidFill>
            <a:srgbClr val="0050A0"/>
          </a:solidFill>
          <a:latin typeface="Trebuchet MS" pitchFamily="34" charset="0"/>
          <a:cs typeface="+mn-cs"/>
        </a:defRPr>
      </a:lvl2pPr>
      <a:lvl3pPr marL="898525" indent="-179388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 2" pitchFamily="18" charset="2"/>
        <a:buChar char=""/>
        <a:defRPr sz="1600">
          <a:solidFill>
            <a:srgbClr val="0050A0"/>
          </a:solidFill>
          <a:latin typeface="Trebuchet MS" pitchFamily="34" charset="0"/>
          <a:cs typeface="+mn-cs"/>
        </a:defRPr>
      </a:lvl3pPr>
      <a:lvl4pPr marL="1258888" indent="-179388" algn="l" rtl="0" eaLnBrk="0" fontAlgn="base" hangingPunct="0">
        <a:spcBef>
          <a:spcPct val="0"/>
        </a:spcBef>
        <a:spcAft>
          <a:spcPct val="0"/>
        </a:spcAft>
        <a:buClr>
          <a:schemeClr val="tx2"/>
        </a:buClr>
        <a:buFont typeface="Wingdings 2" pitchFamily="18" charset="2"/>
        <a:buChar char=""/>
        <a:defRPr lang="en-GB" sz="1400" dirty="0">
          <a:solidFill>
            <a:srgbClr val="0050A0"/>
          </a:solidFill>
          <a:latin typeface="Trebuchet MS" pitchFamily="34" charset="0"/>
          <a:cs typeface="+mn-cs"/>
        </a:defRPr>
      </a:lvl4pPr>
      <a:lvl5pPr marL="1079500"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defRPr lang="en-GB" sz="1200" dirty="0">
          <a:solidFill>
            <a:srgbClr val="0050A0"/>
          </a:solidFill>
          <a:latin typeface="Trebuchet MS" pitchFamily="34" charset="0"/>
          <a:cs typeface="+mn-cs"/>
        </a:defRPr>
      </a:lvl5pPr>
      <a:lvl6pPr marL="11922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6pPr>
      <a:lvl7pPr marL="16494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7pPr>
      <a:lvl8pPr marL="21066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8pPr>
      <a:lvl9pPr marL="2563813" indent="-193675" algn="l" rtl="0" fontAlgn="base">
        <a:lnSpc>
          <a:spcPct val="120000"/>
        </a:lnSpc>
        <a:spcBef>
          <a:spcPct val="0"/>
        </a:spcBef>
        <a:spcAft>
          <a:spcPct val="0"/>
        </a:spcAft>
        <a:buClr>
          <a:schemeClr val="tx1"/>
        </a:buClr>
        <a:buFont typeface="Wingdings 2" pitchFamily="18" charset="2"/>
        <a:buChar char=""/>
        <a:defRPr sz="1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13" Type="http://schemas.openxmlformats.org/officeDocument/2006/relationships/image" Target="../media/image16.png"/><Relationship Id="rId3" Type="http://schemas.openxmlformats.org/officeDocument/2006/relationships/image" Target="../media/image6.jpeg"/><Relationship Id="rId7" Type="http://schemas.openxmlformats.org/officeDocument/2006/relationships/image" Target="../media/image10.wmf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gif"/><Relationship Id="rId9" Type="http://schemas.openxmlformats.org/officeDocument/2006/relationships/image" Target="../media/image1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Bruno.Millet@cnes.fr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Matthias.Alpers@dlr.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8200" y="695324"/>
            <a:ext cx="7200000" cy="5534025"/>
          </a:xfrm>
        </p:spPr>
        <p:txBody>
          <a:bodyPr/>
          <a:lstStyle/>
          <a:p>
            <a:pPr algn="ctr"/>
            <a:r>
              <a:rPr lang="en-GB" sz="2400" dirty="0" err="1" smtClean="0">
                <a:latin typeface="Trebuchet MS" pitchFamily="34" charset="0"/>
              </a:rPr>
              <a:t>ME</a:t>
            </a:r>
            <a:r>
              <a:rPr lang="en-GB" sz="2400" dirty="0" err="1" smtClean="0">
                <a:solidFill>
                  <a:schemeClr val="tx1"/>
                </a:solidFill>
                <a:latin typeface="Trebuchet MS" pitchFamily="34" charset="0"/>
              </a:rPr>
              <a:t>thane</a:t>
            </a: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GB" sz="2400" dirty="0" smtClean="0">
                <a:latin typeface="Trebuchet MS" pitchFamily="34" charset="0"/>
              </a:rPr>
              <a:t>R</a:t>
            </a: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emote sensing </a:t>
            </a:r>
            <a:r>
              <a:rPr lang="en-GB" sz="2400" dirty="0" err="1" smtClean="0">
                <a:latin typeface="Trebuchet MS" pitchFamily="34" charset="0"/>
              </a:rPr>
              <a:t>LI</a:t>
            </a:r>
            <a:r>
              <a:rPr lang="en-GB" sz="2400" dirty="0" err="1" smtClean="0">
                <a:solidFill>
                  <a:schemeClr val="tx1"/>
                </a:solidFill>
                <a:latin typeface="Trebuchet MS" pitchFamily="34" charset="0"/>
              </a:rPr>
              <a:t>dar</a:t>
            </a:r>
            <a:r>
              <a:rPr lang="en-GB" sz="2400" dirty="0" smtClean="0">
                <a:solidFill>
                  <a:schemeClr val="tx1"/>
                </a:solidFill>
                <a:latin typeface="Trebuchet MS" pitchFamily="34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Trebuchet MS" pitchFamily="34" charset="0"/>
              </a:rPr>
              <a:t>missio</a:t>
            </a:r>
            <a:r>
              <a:rPr lang="en-GB" sz="2400" dirty="0" err="1" smtClean="0">
                <a:latin typeface="Trebuchet MS" pitchFamily="34" charset="0"/>
              </a:rPr>
              <a:t>N</a:t>
            </a:r>
            <a:r>
              <a:rPr lang="en-GB" sz="2400" dirty="0" smtClean="0">
                <a:latin typeface="Trebuchet MS" pitchFamily="34" charset="0"/>
              </a:rPr>
              <a:t> </a:t>
            </a:r>
            <a:r>
              <a:rPr lang="en-GB" sz="2400" dirty="0">
                <a:latin typeface="Trebuchet MS" pitchFamily="34" charset="0"/>
              </a:rPr>
              <a:t/>
            </a:r>
            <a:br>
              <a:rPr lang="en-GB" sz="2400" dirty="0">
                <a:latin typeface="Trebuchet MS" pitchFamily="34" charset="0"/>
              </a:rPr>
            </a:br>
            <a:r>
              <a:rPr lang="en-GB" sz="2400" dirty="0" smtClean="0">
                <a:latin typeface="Trebuchet MS" pitchFamily="34" charset="0"/>
              </a:rPr>
              <a:t/>
            </a:r>
            <a:br>
              <a:rPr lang="en-GB" sz="2400" dirty="0" smtClean="0">
                <a:latin typeface="Trebuchet MS" pitchFamily="34" charset="0"/>
              </a:rPr>
            </a:br>
            <a:r>
              <a:rPr lang="en-GB" sz="2400" dirty="0" smtClean="0">
                <a:latin typeface="Trebuchet MS" pitchFamily="34" charset="0"/>
              </a:rPr>
              <a:t>MERLIN </a:t>
            </a:r>
            <a:r>
              <a:rPr lang="en-GB" sz="2400" dirty="0">
                <a:latin typeface="Trebuchet MS" pitchFamily="34" charset="0"/>
              </a:rPr>
              <a:t>Mission Overview</a:t>
            </a:r>
            <a:br>
              <a:rPr lang="en-GB" sz="2400" dirty="0">
                <a:latin typeface="Trebuchet MS" pitchFamily="34" charset="0"/>
              </a:rPr>
            </a:br>
            <a:r>
              <a:rPr lang="en-GB" sz="2000" dirty="0" smtClean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GB" sz="2000" dirty="0" smtClean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GB" sz="2000" dirty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GB" sz="2000" dirty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GB" sz="2000" dirty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GB" sz="2000" dirty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GB" sz="1800" dirty="0" smtClean="0">
                <a:solidFill>
                  <a:srgbClr val="0050A0"/>
                </a:solidFill>
                <a:latin typeface="Trebuchet MS" pitchFamily="34" charset="0"/>
              </a:rPr>
              <a:t>CEOS Atmospheric </a:t>
            </a:r>
            <a:r>
              <a:rPr lang="en-GB" sz="1800" dirty="0">
                <a:solidFill>
                  <a:srgbClr val="0050A0"/>
                </a:solidFill>
                <a:latin typeface="Trebuchet MS" pitchFamily="34" charset="0"/>
              </a:rPr>
              <a:t>Composition Constellation (ACC) </a:t>
            </a:r>
            <a:r>
              <a:rPr lang="en-GB" sz="1800" dirty="0" smtClean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GB" sz="1800" dirty="0" smtClean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>4. – 5. </a:t>
            </a: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>June </a:t>
            </a: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>2014</a:t>
            </a:r>
            <a:br>
              <a:rPr lang="en-US" sz="1800" dirty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> </a:t>
            </a: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>College </a:t>
            </a: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>Park, MD, United States </a:t>
            </a: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US" sz="1800" dirty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US" sz="1800" dirty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>D. Loyola </a:t>
            </a:r>
            <a:r>
              <a:rPr lang="en-US" sz="1800" dirty="0">
                <a:solidFill>
                  <a:srgbClr val="0050A0"/>
                </a:solidFill>
                <a:latin typeface="Trebuchet MS" pitchFamily="34" charset="0"/>
              </a:rPr>
              <a:t>(MF-ATP) </a:t>
            </a: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/>
            </a:r>
            <a:b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>B. Millet (CNES), M. Alpers (DLR Space Admin.)</a:t>
            </a:r>
            <a:b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</a:br>
            <a:r>
              <a:rPr lang="en-US" sz="1800" dirty="0" smtClean="0">
                <a:solidFill>
                  <a:srgbClr val="0050A0"/>
                </a:solidFill>
                <a:latin typeface="Trebuchet MS" pitchFamily="34" charset="0"/>
              </a:rPr>
              <a:t>P. Flamant (CNRS-LMD), G. Ehret (DLR-IPA)</a:t>
            </a:r>
            <a:endParaRPr lang="en-GB" sz="18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31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LR\IPA\Schumann\Buch\Review_Lidar\März_12\Final\Proofs\final\HGF_Merl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65060"/>
            <a:ext cx="3700443" cy="2781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eck 4"/>
          <p:cNvSpPr/>
          <p:nvPr/>
        </p:nvSpPr>
        <p:spPr>
          <a:xfrm>
            <a:off x="428621" y="352425"/>
            <a:ext cx="4699001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400" b="1" dirty="0" smtClean="0">
                <a:solidFill>
                  <a:srgbClr val="0050A0"/>
                </a:solidFill>
                <a:cs typeface="+mn-cs"/>
              </a:rPr>
              <a:t>Overarching </a:t>
            </a:r>
            <a:r>
              <a:rPr lang="en-GB" sz="2400" b="1" dirty="0">
                <a:solidFill>
                  <a:srgbClr val="0050A0"/>
                </a:solidFill>
                <a:cs typeface="+mn-cs"/>
              </a:rPr>
              <a:t>Scientific Goal</a:t>
            </a:r>
          </a:p>
          <a:p>
            <a:pPr algn="just"/>
            <a:endParaRPr lang="en-GB" sz="2000" dirty="0" smtClean="0">
              <a:solidFill>
                <a:srgbClr val="002060"/>
              </a:solidFill>
            </a:endParaRPr>
          </a:p>
          <a:p>
            <a:pPr algn="just">
              <a:spcBef>
                <a:spcPts val="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A better understanding of the </a:t>
            </a:r>
            <a:r>
              <a:rPr lang="en-GB" sz="2000" b="1" dirty="0" smtClean="0">
                <a:solidFill>
                  <a:srgbClr val="002060"/>
                </a:solidFill>
              </a:rPr>
              <a:t>Global Methane Cycle</a:t>
            </a:r>
            <a:r>
              <a:rPr lang="en-GB" sz="2000" dirty="0" smtClean="0">
                <a:solidFill>
                  <a:srgbClr val="002060"/>
                </a:solidFill>
              </a:rPr>
              <a:t> and the </a:t>
            </a:r>
            <a:r>
              <a:rPr lang="en-GB" sz="2000" b="1" dirty="0" smtClean="0">
                <a:solidFill>
                  <a:srgbClr val="002060"/>
                </a:solidFill>
              </a:rPr>
              <a:t>nature</a:t>
            </a:r>
            <a:r>
              <a:rPr lang="en-GB" sz="2000" dirty="0" smtClean="0">
                <a:solidFill>
                  <a:srgbClr val="002060"/>
                </a:solidFill>
              </a:rPr>
              <a:t> of the </a:t>
            </a:r>
            <a:r>
              <a:rPr lang="en-GB" sz="2000" b="1" dirty="0" smtClean="0">
                <a:solidFill>
                  <a:srgbClr val="002060"/>
                </a:solidFill>
              </a:rPr>
              <a:t>processes</a:t>
            </a:r>
            <a:r>
              <a:rPr lang="en-GB" sz="2000" dirty="0" smtClean="0">
                <a:solidFill>
                  <a:srgbClr val="002060"/>
                </a:solidFill>
              </a:rPr>
              <a:t> which govern the </a:t>
            </a:r>
            <a:r>
              <a:rPr lang="en-GB" sz="2000" b="1" dirty="0" smtClean="0">
                <a:solidFill>
                  <a:srgbClr val="002060"/>
                </a:solidFill>
              </a:rPr>
              <a:t>exchange </a:t>
            </a:r>
            <a:r>
              <a:rPr lang="en-GB" sz="2000" dirty="0" smtClean="0">
                <a:solidFill>
                  <a:srgbClr val="002060"/>
                </a:solidFill>
              </a:rPr>
              <a:t>of </a:t>
            </a:r>
            <a:r>
              <a:rPr lang="en-GB" sz="2000" b="1" dirty="0" smtClean="0">
                <a:solidFill>
                  <a:srgbClr val="002060"/>
                </a:solidFill>
              </a:rPr>
              <a:t>methane</a:t>
            </a:r>
            <a:r>
              <a:rPr lang="en-GB" sz="2000" dirty="0" smtClean="0">
                <a:solidFill>
                  <a:srgbClr val="002060"/>
                </a:solidFill>
              </a:rPr>
              <a:t> between </a:t>
            </a:r>
            <a:r>
              <a:rPr lang="en-GB" sz="2000" b="1" dirty="0" smtClean="0">
                <a:solidFill>
                  <a:srgbClr val="002060"/>
                </a:solidFill>
              </a:rPr>
              <a:t>biosphere</a:t>
            </a:r>
            <a:r>
              <a:rPr lang="en-GB" sz="2000" dirty="0" smtClean="0">
                <a:solidFill>
                  <a:srgbClr val="002060"/>
                </a:solidFill>
              </a:rPr>
              <a:t> and </a:t>
            </a:r>
            <a:r>
              <a:rPr lang="en-GB" sz="2000" b="1" dirty="0" smtClean="0">
                <a:solidFill>
                  <a:srgbClr val="002060"/>
                </a:solidFill>
              </a:rPr>
              <a:t>atmosphere</a:t>
            </a:r>
            <a:r>
              <a:rPr lang="en-GB" sz="2000" dirty="0" smtClean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6" name="Rechteck 5"/>
          <p:cNvSpPr/>
          <p:nvPr/>
        </p:nvSpPr>
        <p:spPr>
          <a:xfrm>
            <a:off x="263521" y="3255971"/>
            <a:ext cx="4673601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b="1" u="sng" dirty="0" smtClean="0">
                <a:solidFill>
                  <a:srgbClr val="002060"/>
                </a:solidFill>
              </a:rPr>
              <a:t>Mission Objectives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GB" sz="1800" b="1" i="1" dirty="0" smtClean="0">
                <a:solidFill>
                  <a:srgbClr val="FF0000"/>
                </a:solidFill>
              </a:rPr>
              <a:t>Primary</a:t>
            </a:r>
          </a:p>
          <a:p>
            <a:pPr marL="444500" lvl="1" indent="-101600" algn="l">
              <a:spcBef>
                <a:spcPts val="0"/>
              </a:spcBef>
            </a:pPr>
            <a:r>
              <a:rPr lang="en-GB" sz="1600" dirty="0" smtClean="0">
                <a:solidFill>
                  <a:srgbClr val="FF0000"/>
                </a:solidFill>
              </a:rPr>
              <a:t>  High accurate space-borne measurements of the </a:t>
            </a:r>
            <a:r>
              <a:rPr lang="en-GB" sz="1600" b="1" dirty="0" smtClean="0">
                <a:solidFill>
                  <a:srgbClr val="FF0000"/>
                </a:solidFill>
              </a:rPr>
              <a:t>spatial</a:t>
            </a:r>
            <a:r>
              <a:rPr lang="en-GB" sz="1600" dirty="0" smtClean="0">
                <a:solidFill>
                  <a:srgbClr val="FF0000"/>
                </a:solidFill>
              </a:rPr>
              <a:t> and </a:t>
            </a:r>
            <a:r>
              <a:rPr lang="en-GB" sz="1600" b="1" dirty="0" smtClean="0">
                <a:solidFill>
                  <a:srgbClr val="FF0000"/>
                </a:solidFill>
              </a:rPr>
              <a:t>temporal variability </a:t>
            </a:r>
            <a:r>
              <a:rPr lang="en-GB" sz="1600" dirty="0" smtClean="0">
                <a:solidFill>
                  <a:srgbClr val="FF0000"/>
                </a:solidFill>
              </a:rPr>
              <a:t>of</a:t>
            </a:r>
            <a:r>
              <a:rPr lang="en-GB" sz="1600" b="1" dirty="0" smtClean="0">
                <a:solidFill>
                  <a:srgbClr val="FF0000"/>
                </a:solidFill>
              </a:rPr>
              <a:t>  atmospheric CH4 </a:t>
            </a:r>
            <a:r>
              <a:rPr lang="en-GB" sz="1600" dirty="0" smtClean="0">
                <a:solidFill>
                  <a:srgbClr val="FF0000"/>
                </a:solidFill>
              </a:rPr>
              <a:t>for determination of </a:t>
            </a:r>
            <a:r>
              <a:rPr lang="en-GB" sz="1600" b="1" dirty="0" smtClean="0">
                <a:solidFill>
                  <a:srgbClr val="FF0000"/>
                </a:solidFill>
              </a:rPr>
              <a:t>CH4 fluxes (emissions)</a:t>
            </a:r>
            <a:r>
              <a:rPr lang="en-GB" sz="1600" dirty="0" smtClean="0">
                <a:solidFill>
                  <a:srgbClr val="FF0000"/>
                </a:solidFill>
              </a:rPr>
              <a:t> on the Earth surface</a:t>
            </a:r>
          </a:p>
          <a:p>
            <a:pPr marL="266700" indent="-266700" algn="l">
              <a:buFont typeface="Arial" pitchFamily="34" charset="0"/>
              <a:buChar char="•"/>
            </a:pPr>
            <a:r>
              <a:rPr lang="en-GB" sz="1600" b="1" i="1" dirty="0" smtClean="0">
                <a:solidFill>
                  <a:srgbClr val="002060"/>
                </a:solidFill>
              </a:rPr>
              <a:t>Secondary (tentatively)</a:t>
            </a:r>
          </a:p>
          <a:p>
            <a:pPr marL="533400" algn="l">
              <a:spcBef>
                <a:spcPts val="0"/>
              </a:spcBef>
            </a:pPr>
            <a:r>
              <a:rPr lang="en-GB" sz="1600" dirty="0" smtClean="0">
                <a:solidFill>
                  <a:srgbClr val="002060"/>
                </a:solidFill>
              </a:rPr>
              <a:t>Surface properties &amp; Vegetation</a:t>
            </a:r>
          </a:p>
          <a:p>
            <a:pPr marL="533400" algn="l">
              <a:spcBef>
                <a:spcPts val="0"/>
              </a:spcBef>
            </a:pPr>
            <a:r>
              <a:rPr lang="en-GB" sz="1600" dirty="0" smtClean="0">
                <a:solidFill>
                  <a:srgbClr val="002060"/>
                </a:solidFill>
              </a:rPr>
              <a:t>Contribution to cloud/aerosol data base</a:t>
            </a:r>
            <a:endParaRPr lang="en-GB" sz="1600" dirty="0">
              <a:solidFill>
                <a:srgbClr val="002060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5038725" y="3284546"/>
            <a:ext cx="3829050" cy="2813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b="1" u="sng" dirty="0" smtClean="0">
                <a:solidFill>
                  <a:srgbClr val="002060"/>
                </a:solidFill>
              </a:rPr>
              <a:t>Method</a:t>
            </a:r>
          </a:p>
          <a:p>
            <a:pPr marL="177800" indent="-177800" algn="l">
              <a:buFont typeface="Arial" pitchFamily="34" charset="0"/>
              <a:buChar char="•"/>
            </a:pPr>
            <a:r>
              <a:rPr lang="en-GB" sz="1600" b="1" i="1" dirty="0" smtClean="0">
                <a:solidFill>
                  <a:srgbClr val="FF0000"/>
                </a:solidFill>
              </a:rPr>
              <a:t>IPDA-Lidar for XCH4</a:t>
            </a:r>
          </a:p>
          <a:p>
            <a:pPr marL="355600" lvl="1" algn="l">
              <a:spcBef>
                <a:spcPts val="0"/>
              </a:spcBef>
            </a:pPr>
            <a:r>
              <a:rPr lang="en-GB" sz="1600" dirty="0" smtClean="0">
                <a:solidFill>
                  <a:srgbClr val="FF0000"/>
                </a:solidFill>
              </a:rPr>
              <a:t>Integrated-Path Differential Absorption (</a:t>
            </a:r>
            <a:r>
              <a:rPr lang="en-GB" sz="1600" b="1" dirty="0" smtClean="0">
                <a:solidFill>
                  <a:srgbClr val="FF0000"/>
                </a:solidFill>
              </a:rPr>
              <a:t>IPDA</a:t>
            </a:r>
            <a:r>
              <a:rPr lang="en-GB" sz="1600" dirty="0" smtClean="0">
                <a:solidFill>
                  <a:srgbClr val="FF0000"/>
                </a:solidFill>
              </a:rPr>
              <a:t>) Lidar in the near IR using pulsed laser transmitter and </a:t>
            </a:r>
            <a:r>
              <a:rPr lang="en-GB" sz="1600" b="1" dirty="0" smtClean="0">
                <a:solidFill>
                  <a:srgbClr val="FF0000"/>
                </a:solidFill>
              </a:rPr>
              <a:t>rang-gated receiver </a:t>
            </a:r>
            <a:r>
              <a:rPr lang="en-GB" sz="1600" dirty="0" smtClean="0">
                <a:solidFill>
                  <a:srgbClr val="FF0000"/>
                </a:solidFill>
              </a:rPr>
              <a:t>in nadir-viewing mode </a:t>
            </a:r>
            <a:endParaRPr lang="en-GB" sz="1600" i="1" dirty="0" smtClean="0">
              <a:solidFill>
                <a:srgbClr val="FF0000"/>
              </a:solidFill>
            </a:endParaRPr>
          </a:p>
          <a:p>
            <a:pPr marL="177800" indent="-177800" algn="l">
              <a:spcBef>
                <a:spcPts val="60"/>
              </a:spcBef>
              <a:buFont typeface="Arial" pitchFamily="34" charset="0"/>
              <a:buChar char="•"/>
            </a:pPr>
            <a:r>
              <a:rPr lang="en-GB" sz="1600" b="1" i="1" dirty="0" smtClean="0">
                <a:solidFill>
                  <a:srgbClr val="FF0000"/>
                </a:solidFill>
              </a:rPr>
              <a:t>Fluxes</a:t>
            </a:r>
            <a:r>
              <a:rPr lang="en-GB" sz="2000" i="1" dirty="0" smtClean="0">
                <a:solidFill>
                  <a:srgbClr val="FF0000"/>
                </a:solidFill>
              </a:rPr>
              <a:t> </a:t>
            </a:r>
          </a:p>
          <a:p>
            <a:pPr marL="355600" lvl="1" algn="l">
              <a:spcBef>
                <a:spcPts val="0"/>
              </a:spcBef>
            </a:pPr>
            <a:r>
              <a:rPr lang="en-GB" sz="1600" b="1" i="1" dirty="0" smtClean="0">
                <a:solidFill>
                  <a:srgbClr val="FF0000"/>
                </a:solidFill>
              </a:rPr>
              <a:t>Inverse models </a:t>
            </a:r>
            <a:r>
              <a:rPr lang="en-GB" sz="1600" dirty="0" smtClean="0">
                <a:solidFill>
                  <a:srgbClr val="FF0000"/>
                </a:solidFill>
              </a:rPr>
              <a:t>converting XCH</a:t>
            </a:r>
            <a:r>
              <a:rPr lang="en-GB" sz="1600" baseline="-25000" dirty="0" smtClean="0">
                <a:solidFill>
                  <a:srgbClr val="FF0000"/>
                </a:solidFill>
              </a:rPr>
              <a:t>4</a:t>
            </a:r>
            <a:r>
              <a:rPr lang="en-GB" sz="1600" dirty="0" smtClean="0">
                <a:solidFill>
                  <a:srgbClr val="FF0000"/>
                </a:solidFill>
              </a:rPr>
              <a:t> into </a:t>
            </a:r>
            <a:r>
              <a:rPr lang="en-GB" sz="1600" b="1" dirty="0" smtClean="0">
                <a:solidFill>
                  <a:srgbClr val="FF0000"/>
                </a:solidFill>
              </a:rPr>
              <a:t>CH</a:t>
            </a:r>
            <a:r>
              <a:rPr lang="en-GB" sz="1600" b="1" baseline="-25000" dirty="0" smtClean="0">
                <a:solidFill>
                  <a:srgbClr val="FF0000"/>
                </a:solidFill>
              </a:rPr>
              <a:t>4</a:t>
            </a:r>
            <a:r>
              <a:rPr lang="en-GB" sz="1600" b="1" dirty="0" smtClean="0">
                <a:solidFill>
                  <a:srgbClr val="FF0000"/>
                </a:solidFill>
              </a:rPr>
              <a:t> fluxes </a:t>
            </a:r>
            <a:r>
              <a:rPr lang="en-GB" sz="1600" dirty="0" smtClean="0">
                <a:solidFill>
                  <a:srgbClr val="FF0000"/>
                </a:solidFill>
              </a:rPr>
              <a:t>(emissions) &amp; errors</a:t>
            </a:r>
            <a:endParaRPr lang="en-GB" sz="1600" i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32229" y="59646"/>
            <a:ext cx="891177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50A0"/>
                </a:solidFill>
                <a:cs typeface="+mn-cs"/>
              </a:rPr>
              <a:t>Measurement Precision &amp; Bias on Methane Column-Weighted Dry-Air Mixing Ratio or (XCH4) 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06" y="1082263"/>
            <a:ext cx="7911193" cy="4944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uppieren 4"/>
          <p:cNvGrpSpPr/>
          <p:nvPr/>
        </p:nvGrpSpPr>
        <p:grpSpPr>
          <a:xfrm>
            <a:off x="3905250" y="997527"/>
            <a:ext cx="2305050" cy="5289091"/>
            <a:chOff x="4039218" y="997527"/>
            <a:chExt cx="2039341" cy="5289091"/>
          </a:xfrm>
        </p:grpSpPr>
        <p:sp>
          <p:nvSpPr>
            <p:cNvPr id="3" name="Rechteck 2"/>
            <p:cNvSpPr/>
            <p:nvPr/>
          </p:nvSpPr>
          <p:spPr>
            <a:xfrm>
              <a:off x="4096987" y="997527"/>
              <a:ext cx="1923803" cy="5225143"/>
            </a:xfrm>
            <a:prstGeom prst="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feld 3"/>
            <p:cNvSpPr txBox="1"/>
            <p:nvPr/>
          </p:nvSpPr>
          <p:spPr>
            <a:xfrm>
              <a:off x="4039218" y="5332511"/>
              <a:ext cx="203934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de-DE" sz="2800" b="1" dirty="0" smtClean="0">
                  <a:solidFill>
                    <a:srgbClr val="FF0000"/>
                  </a:solidFill>
                </a:rPr>
                <a:t>MERLIN</a:t>
              </a:r>
            </a:p>
            <a:p>
              <a:pPr>
                <a:spcBef>
                  <a:spcPts val="0"/>
                </a:spcBef>
              </a:pPr>
              <a:r>
                <a:rPr lang="de-DE" sz="2800" b="1" dirty="0" smtClean="0">
                  <a:solidFill>
                    <a:srgbClr val="FF0000"/>
                  </a:solidFill>
                </a:rPr>
                <a:t>design </a:t>
              </a:r>
              <a:r>
                <a:rPr lang="de-DE" sz="2800" b="1" dirty="0" err="1" smtClean="0">
                  <a:solidFill>
                    <a:srgbClr val="FF0000"/>
                  </a:solidFill>
                </a:rPr>
                <a:t>goal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038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98" y="926842"/>
            <a:ext cx="8737601" cy="535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eck 3"/>
          <p:cNvSpPr/>
          <p:nvPr/>
        </p:nvSpPr>
        <p:spPr>
          <a:xfrm>
            <a:off x="0" y="67270"/>
            <a:ext cx="89027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lvl="1">
              <a:spcBef>
                <a:spcPts val="0"/>
              </a:spcBef>
            </a:pPr>
            <a:r>
              <a:rPr lang="en-GB" sz="2400" b="1" dirty="0" smtClean="0">
                <a:solidFill>
                  <a:srgbClr val="0050A0"/>
                </a:solidFill>
                <a:cs typeface="+mn-cs"/>
              </a:rPr>
              <a:t>MERLIN Measurement Method:</a:t>
            </a:r>
          </a:p>
          <a:p>
            <a:pPr marL="266700" lvl="1">
              <a:spcBef>
                <a:spcPts val="0"/>
              </a:spcBef>
            </a:pPr>
            <a:r>
              <a:rPr lang="en-GB" sz="2400" b="1" dirty="0" smtClean="0">
                <a:solidFill>
                  <a:srgbClr val="0050A0"/>
                </a:solidFill>
                <a:cs typeface="+mn-cs"/>
              </a:rPr>
              <a:t>Integrated-Path Differential Absorption </a:t>
            </a:r>
            <a:r>
              <a:rPr lang="en-GB" sz="2400" b="1" dirty="0">
                <a:solidFill>
                  <a:srgbClr val="0050A0"/>
                </a:solidFill>
                <a:cs typeface="+mn-cs"/>
              </a:rPr>
              <a:t>(IPDA) Lidar 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761199" y="4076045"/>
            <a:ext cx="17059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DE" sz="1100" b="1" dirty="0" err="1" smtClean="0">
                <a:solidFill>
                  <a:srgbClr val="002060"/>
                </a:solidFill>
              </a:rPr>
              <a:t>Methane</a:t>
            </a:r>
            <a:r>
              <a:rPr lang="de-DE" sz="1100" b="1" dirty="0" smtClean="0">
                <a:solidFill>
                  <a:srgbClr val="002060"/>
                </a:solidFill>
              </a:rPr>
              <a:t> </a:t>
            </a:r>
            <a:r>
              <a:rPr lang="de-DE" sz="1100" b="1" dirty="0" err="1" smtClean="0">
                <a:solidFill>
                  <a:srgbClr val="002060"/>
                </a:solidFill>
              </a:rPr>
              <a:t>line</a:t>
            </a:r>
            <a:r>
              <a:rPr lang="de-DE" sz="1100" b="1" dirty="0" smtClean="0">
                <a:solidFill>
                  <a:srgbClr val="002060"/>
                </a:solidFill>
              </a:rPr>
              <a:t> </a:t>
            </a:r>
            <a:r>
              <a:rPr lang="de-DE" sz="1100" b="1" dirty="0" err="1" smtClean="0">
                <a:solidFill>
                  <a:srgbClr val="002060"/>
                </a:solidFill>
              </a:rPr>
              <a:t>spectrum</a:t>
            </a:r>
            <a:endParaRPr lang="en-US" sz="11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5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6" name="Line 2"/>
          <p:cNvSpPr>
            <a:spLocks noChangeShapeType="1"/>
          </p:cNvSpPr>
          <p:nvPr/>
        </p:nvSpPr>
        <p:spPr bwMode="auto">
          <a:xfrm flipV="1">
            <a:off x="3036888" y="1709738"/>
            <a:ext cx="2357437" cy="2279650"/>
          </a:xfrm>
          <a:prstGeom prst="line">
            <a:avLst/>
          </a:prstGeom>
          <a:noFill/>
          <a:ln w="28575">
            <a:solidFill>
              <a:srgbClr val="FF0000"/>
            </a:solidFill>
            <a:prstDash val="sysDot"/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94947" name="Rectangle 3"/>
          <p:cNvSpPr>
            <a:spLocks noChangeArrowheads="1"/>
          </p:cNvSpPr>
          <p:nvPr/>
        </p:nvSpPr>
        <p:spPr bwMode="auto">
          <a:xfrm>
            <a:off x="4649788" y="3176588"/>
            <a:ext cx="2222500" cy="1233487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195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36000" tIns="0" rIns="36000" bIns="0"/>
          <a:lstStyle/>
          <a:p>
            <a:pPr algn="l"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Payload Operation Centre</a:t>
            </a:r>
          </a:p>
        </p:txBody>
      </p:sp>
      <p:sp>
        <p:nvSpPr>
          <p:cNvPr id="594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MERLIN system architecture</a:t>
            </a:r>
          </a:p>
        </p:txBody>
      </p:sp>
      <p:pic>
        <p:nvPicPr>
          <p:cNvPr id="594949" name="Picture 5" descr="j04028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4083050"/>
            <a:ext cx="550863" cy="881063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50" name="Picture 6" descr="J021349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773488"/>
            <a:ext cx="469900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951" name="Rectangle 7"/>
          <p:cNvSpPr>
            <a:spLocks noChangeArrowheads="1"/>
          </p:cNvSpPr>
          <p:nvPr/>
        </p:nvSpPr>
        <p:spPr bwMode="auto">
          <a:xfrm>
            <a:off x="2363788" y="4429125"/>
            <a:ext cx="993775" cy="171450"/>
          </a:xfrm>
          <a:prstGeom prst="rect">
            <a:avLst/>
          </a:prstGeom>
          <a:solidFill>
            <a:srgbClr val="99FF99"/>
          </a:solidFill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 dirty="0">
                <a:cs typeface="Times New Roman" pitchFamily="18" charset="0"/>
              </a:rPr>
              <a:t>Earth Terminals</a:t>
            </a:r>
          </a:p>
        </p:txBody>
      </p:sp>
      <p:sp>
        <p:nvSpPr>
          <p:cNvPr id="594952" name="Rectangle 8"/>
          <p:cNvSpPr>
            <a:spLocks noChangeArrowheads="1"/>
          </p:cNvSpPr>
          <p:nvPr/>
        </p:nvSpPr>
        <p:spPr bwMode="auto">
          <a:xfrm>
            <a:off x="2230438" y="4803775"/>
            <a:ext cx="1239837" cy="323850"/>
          </a:xfrm>
          <a:prstGeom prst="rect">
            <a:avLst/>
          </a:prstGeom>
          <a:solidFill>
            <a:srgbClr val="99FF99"/>
          </a:solidFill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 dirty="0">
                <a:cs typeface="Times New Roman" pitchFamily="18" charset="0"/>
              </a:rPr>
              <a:t>Command &amp; Control</a:t>
            </a:r>
          </a:p>
          <a:p>
            <a:pPr eaLnBrk="0" hangingPunct="0">
              <a:spcBef>
                <a:spcPct val="0"/>
              </a:spcBef>
            </a:pPr>
            <a:r>
              <a:rPr lang="en-GB" sz="1000" dirty="0">
                <a:cs typeface="Times New Roman" pitchFamily="18" charset="0"/>
              </a:rPr>
              <a:t>Centre</a:t>
            </a:r>
          </a:p>
        </p:txBody>
      </p:sp>
      <p:sp>
        <p:nvSpPr>
          <p:cNvPr id="594953" name="Rectangle 9"/>
          <p:cNvSpPr>
            <a:spLocks noChangeArrowheads="1"/>
          </p:cNvSpPr>
          <p:nvPr/>
        </p:nvSpPr>
        <p:spPr bwMode="auto">
          <a:xfrm>
            <a:off x="4992688" y="4535488"/>
            <a:ext cx="1316037" cy="323850"/>
          </a:xfrm>
          <a:prstGeom prst="rect">
            <a:avLst/>
          </a:prstGeom>
          <a:solidFill>
            <a:srgbClr val="FFCC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Payload Data</a:t>
            </a:r>
          </a:p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Processing &amp; Delivery</a:t>
            </a:r>
          </a:p>
        </p:txBody>
      </p:sp>
      <p:sp>
        <p:nvSpPr>
          <p:cNvPr id="594954" name="Arc 10"/>
          <p:cNvSpPr>
            <a:spLocks/>
          </p:cNvSpPr>
          <p:nvPr/>
        </p:nvSpPr>
        <p:spPr bwMode="auto">
          <a:xfrm flipH="1">
            <a:off x="1027113" y="1123950"/>
            <a:ext cx="4549775" cy="2982913"/>
          </a:xfrm>
          <a:custGeom>
            <a:avLst/>
            <a:gdLst>
              <a:gd name="G0" fmla="+- 4933 0 0"/>
              <a:gd name="G1" fmla="+- 21600 0 0"/>
              <a:gd name="G2" fmla="+- 21600 0 0"/>
              <a:gd name="T0" fmla="*/ 0 w 26533"/>
              <a:gd name="T1" fmla="*/ 571 h 21600"/>
              <a:gd name="T2" fmla="*/ 26533 w 26533"/>
              <a:gd name="T3" fmla="*/ 21600 h 21600"/>
              <a:gd name="T4" fmla="*/ 4933 w 2653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33" h="21600" fill="none" extrusionOk="0">
                <a:moveTo>
                  <a:pt x="-1" y="570"/>
                </a:moveTo>
                <a:cubicBezTo>
                  <a:pt x="1616" y="191"/>
                  <a:pt x="3272" y="-1"/>
                  <a:pt x="4933" y="0"/>
                </a:cubicBezTo>
                <a:cubicBezTo>
                  <a:pt x="16862" y="0"/>
                  <a:pt x="26533" y="9670"/>
                  <a:pt x="26533" y="21600"/>
                </a:cubicBezTo>
              </a:path>
              <a:path w="26533" h="21600" stroke="0" extrusionOk="0">
                <a:moveTo>
                  <a:pt x="-1" y="570"/>
                </a:moveTo>
                <a:cubicBezTo>
                  <a:pt x="1616" y="191"/>
                  <a:pt x="3272" y="-1"/>
                  <a:pt x="4933" y="0"/>
                </a:cubicBezTo>
                <a:cubicBezTo>
                  <a:pt x="16862" y="0"/>
                  <a:pt x="26533" y="9670"/>
                  <a:pt x="26533" y="21600"/>
                </a:cubicBezTo>
                <a:lnTo>
                  <a:pt x="4933" y="21600"/>
                </a:lnTo>
                <a:close/>
              </a:path>
            </a:pathLst>
          </a:custGeom>
          <a:noFill/>
          <a:ln w="28575">
            <a:solidFill>
              <a:schemeClr val="accent2"/>
            </a:solidFill>
            <a:round/>
            <a:headEnd type="triangle" w="med" len="med"/>
            <a:tailEnd/>
          </a:ln>
          <a:effectLst>
            <a:outerShdw dist="52363" dir="842175" algn="ctr" rotWithShape="0">
              <a:srgbClr val="66CCFF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94955" name="Line 11"/>
          <p:cNvSpPr>
            <a:spLocks noChangeShapeType="1"/>
          </p:cNvSpPr>
          <p:nvPr/>
        </p:nvSpPr>
        <p:spPr bwMode="auto">
          <a:xfrm flipV="1">
            <a:off x="2992438" y="1484313"/>
            <a:ext cx="2357437" cy="227965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594956" name="Picture 12" descr="j041008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575" y="4781550"/>
            <a:ext cx="338138" cy="358775"/>
          </a:xfrm>
          <a:prstGeom prst="rect">
            <a:avLst/>
          </a:prstGeom>
          <a:solidFill>
            <a:srgbClr val="66FFFF"/>
          </a:solidFill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57" name="Picture 13" descr="j04100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5" y="3389313"/>
            <a:ext cx="338138" cy="358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94958" name="AutoShape 14"/>
          <p:cNvSpPr>
            <a:spLocks noChangeArrowheads="1"/>
          </p:cNvSpPr>
          <p:nvPr/>
        </p:nvSpPr>
        <p:spPr bwMode="auto">
          <a:xfrm>
            <a:off x="7065963" y="5248275"/>
            <a:ext cx="727075" cy="346075"/>
          </a:xfrm>
          <a:prstGeom prst="leftRightArrow">
            <a:avLst>
              <a:gd name="adj1" fmla="val 50000"/>
              <a:gd name="adj2" fmla="val 42018"/>
            </a:avLst>
          </a:prstGeom>
          <a:solidFill>
            <a:srgbClr val="DDDDDD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800">
                <a:cs typeface="Times New Roman" pitchFamily="18" charset="0"/>
              </a:rPr>
              <a:t>Exchange</a:t>
            </a:r>
          </a:p>
        </p:txBody>
      </p:sp>
      <p:sp>
        <p:nvSpPr>
          <p:cNvPr id="594959" name="Rectangle 15"/>
          <p:cNvSpPr>
            <a:spLocks noChangeArrowheads="1"/>
          </p:cNvSpPr>
          <p:nvPr/>
        </p:nvSpPr>
        <p:spPr bwMode="auto">
          <a:xfrm>
            <a:off x="3765550" y="2347913"/>
            <a:ext cx="647700" cy="1651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Command</a:t>
            </a:r>
          </a:p>
        </p:txBody>
      </p:sp>
      <p:sp>
        <p:nvSpPr>
          <p:cNvPr id="594960" name="Rectangle 16"/>
          <p:cNvSpPr>
            <a:spLocks noChangeArrowheads="1"/>
          </p:cNvSpPr>
          <p:nvPr/>
        </p:nvSpPr>
        <p:spPr bwMode="auto">
          <a:xfrm>
            <a:off x="4611688" y="2279650"/>
            <a:ext cx="673100" cy="165100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Telemetry</a:t>
            </a:r>
          </a:p>
        </p:txBody>
      </p:sp>
      <p:sp>
        <p:nvSpPr>
          <p:cNvPr id="594961" name="Rectangle 17"/>
          <p:cNvSpPr>
            <a:spLocks noChangeArrowheads="1"/>
          </p:cNvSpPr>
          <p:nvPr/>
        </p:nvSpPr>
        <p:spPr bwMode="auto">
          <a:xfrm>
            <a:off x="749300" y="5089525"/>
            <a:ext cx="615950" cy="171450"/>
          </a:xfrm>
          <a:prstGeom prst="rect">
            <a:avLst/>
          </a:prstGeom>
          <a:solidFill>
            <a:srgbClr val="66FFCC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 dirty="0">
                <a:cs typeface="Times New Roman" pitchFamily="18" charset="0"/>
              </a:rPr>
              <a:t>Launcher</a:t>
            </a:r>
          </a:p>
        </p:txBody>
      </p:sp>
      <p:pic>
        <p:nvPicPr>
          <p:cNvPr id="594962" name="Picture 18" descr="j023967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57838" y="901700"/>
            <a:ext cx="998537" cy="7778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94963" name="Rectangle 19"/>
          <p:cNvSpPr>
            <a:spLocks noChangeArrowheads="1"/>
          </p:cNvSpPr>
          <p:nvPr/>
        </p:nvSpPr>
        <p:spPr bwMode="auto">
          <a:xfrm>
            <a:off x="7843838" y="5168900"/>
            <a:ext cx="608012" cy="476250"/>
          </a:xfrm>
          <a:prstGeom prst="rect">
            <a:avLst/>
          </a:prstGeom>
          <a:solidFill>
            <a:srgbClr val="FFCC66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endParaRPr lang="en-GB" sz="1000" b="1">
              <a:cs typeface="Times New Roman" pitchFamily="18" charset="0"/>
            </a:endParaRPr>
          </a:p>
          <a:p>
            <a:pPr eaLnBrk="0" hangingPunct="0">
              <a:spcBef>
                <a:spcPct val="0"/>
              </a:spcBef>
            </a:pPr>
            <a:r>
              <a:rPr lang="en-GB" sz="1000" b="1">
                <a:cs typeface="Times New Roman" pitchFamily="18" charset="0"/>
              </a:rPr>
              <a:t>Users</a:t>
            </a:r>
          </a:p>
          <a:p>
            <a:pPr eaLnBrk="0" hangingPunct="0">
              <a:spcBef>
                <a:spcPct val="0"/>
              </a:spcBef>
            </a:pPr>
            <a:endParaRPr lang="en-GB" sz="1000" b="1">
              <a:cs typeface="Times New Roman" pitchFamily="18" charset="0"/>
            </a:endParaRPr>
          </a:p>
        </p:txBody>
      </p:sp>
      <p:sp>
        <p:nvSpPr>
          <p:cNvPr id="594964" name="Rectangle 20"/>
          <p:cNvSpPr>
            <a:spLocks noChangeArrowheads="1"/>
          </p:cNvSpPr>
          <p:nvPr/>
        </p:nvSpPr>
        <p:spPr bwMode="auto">
          <a:xfrm>
            <a:off x="5021263" y="5664200"/>
            <a:ext cx="1258887" cy="323850"/>
          </a:xfrm>
          <a:prstGeom prst="rect">
            <a:avLst/>
          </a:prstGeom>
          <a:solidFill>
            <a:srgbClr val="FFCC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Scientific Processing</a:t>
            </a:r>
          </a:p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Expertise</a:t>
            </a:r>
          </a:p>
        </p:txBody>
      </p:sp>
      <p:sp>
        <p:nvSpPr>
          <p:cNvPr id="594965" name="Arc 21"/>
          <p:cNvSpPr>
            <a:spLocks/>
          </p:cNvSpPr>
          <p:nvPr/>
        </p:nvSpPr>
        <p:spPr bwMode="auto">
          <a:xfrm rot="20324970" flipV="1">
            <a:off x="7142163" y="1428750"/>
            <a:ext cx="1619250" cy="4318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8823 w 43200"/>
              <a:gd name="T1" fmla="*/ 4184 h 43200"/>
              <a:gd name="T2" fmla="*/ 7662 w 43200"/>
              <a:gd name="T3" fmla="*/ 5098 h 43200"/>
              <a:gd name="T4" fmla="*/ 21600 w 4320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43200" fill="none" extrusionOk="0">
                <a:moveTo>
                  <a:pt x="8823" y="4184"/>
                </a:moveTo>
                <a:cubicBezTo>
                  <a:pt x="12528" y="1465"/>
                  <a:pt x="17004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5239"/>
                  <a:pt x="2803" y="9202"/>
                  <a:pt x="7662" y="5098"/>
                </a:cubicBezTo>
              </a:path>
              <a:path w="43200" h="43200" stroke="0" extrusionOk="0">
                <a:moveTo>
                  <a:pt x="8823" y="4184"/>
                </a:moveTo>
                <a:cubicBezTo>
                  <a:pt x="12528" y="1465"/>
                  <a:pt x="17004" y="-1"/>
                  <a:pt x="21600" y="0"/>
                </a:cubicBezTo>
                <a:cubicBezTo>
                  <a:pt x="33529" y="0"/>
                  <a:pt x="43200" y="9670"/>
                  <a:pt x="43200" y="21600"/>
                </a:cubicBezTo>
                <a:cubicBezTo>
                  <a:pt x="43200" y="33529"/>
                  <a:pt x="33529" y="43200"/>
                  <a:pt x="21600" y="43200"/>
                </a:cubicBezTo>
                <a:cubicBezTo>
                  <a:pt x="9670" y="43200"/>
                  <a:pt x="0" y="33529"/>
                  <a:pt x="0" y="21600"/>
                </a:cubicBezTo>
                <a:cubicBezTo>
                  <a:pt x="-1" y="15239"/>
                  <a:pt x="2803" y="9202"/>
                  <a:pt x="7662" y="5098"/>
                </a:cubicBezTo>
                <a:lnTo>
                  <a:pt x="21600" y="21600"/>
                </a:lnTo>
                <a:close/>
              </a:path>
            </a:pathLst>
          </a:custGeom>
          <a:noFill/>
          <a:ln w="19050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eaLnBrk="0" hangingPunct="0">
              <a:spcBef>
                <a:spcPct val="0"/>
              </a:spcBef>
            </a:pPr>
            <a:endParaRPr lang="en-GB" sz="1000">
              <a:cs typeface="Times New Roman" pitchFamily="18" charset="0"/>
            </a:endParaRPr>
          </a:p>
        </p:txBody>
      </p:sp>
      <p:pic>
        <p:nvPicPr>
          <p:cNvPr id="594966" name="Picture 22" descr="j038935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1684338"/>
            <a:ext cx="468313" cy="44132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67" name="Picture 23" descr="j02335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725" y="1323975"/>
            <a:ext cx="576263" cy="582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94968" name="AutoShape 24"/>
          <p:cNvSpPr>
            <a:spLocks noChangeArrowheads="1"/>
          </p:cNvSpPr>
          <p:nvPr/>
        </p:nvSpPr>
        <p:spPr bwMode="auto">
          <a:xfrm>
            <a:off x="3717925" y="4789488"/>
            <a:ext cx="727075" cy="346075"/>
          </a:xfrm>
          <a:prstGeom prst="leftRightArrow">
            <a:avLst>
              <a:gd name="adj1" fmla="val 50000"/>
              <a:gd name="adj2" fmla="val 42018"/>
            </a:avLst>
          </a:prstGeom>
          <a:solidFill>
            <a:srgbClr val="DDDDDD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800">
                <a:cs typeface="Times New Roman" pitchFamily="18" charset="0"/>
              </a:rPr>
              <a:t>Exchange</a:t>
            </a:r>
          </a:p>
        </p:txBody>
      </p:sp>
      <p:sp>
        <p:nvSpPr>
          <p:cNvPr id="594969" name="Rectangle 25"/>
          <p:cNvSpPr>
            <a:spLocks noChangeArrowheads="1"/>
          </p:cNvSpPr>
          <p:nvPr/>
        </p:nvSpPr>
        <p:spPr bwMode="auto">
          <a:xfrm>
            <a:off x="5338763" y="3406775"/>
            <a:ext cx="622300" cy="323850"/>
          </a:xfrm>
          <a:prstGeom prst="rect">
            <a:avLst/>
          </a:prstGeom>
          <a:solidFill>
            <a:srgbClr val="FFCC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Payload</a:t>
            </a:r>
          </a:p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Expertise</a:t>
            </a:r>
          </a:p>
        </p:txBody>
      </p:sp>
      <p:sp>
        <p:nvSpPr>
          <p:cNvPr id="594970" name="Rectangle 26"/>
          <p:cNvSpPr>
            <a:spLocks noChangeArrowheads="1"/>
          </p:cNvSpPr>
          <p:nvPr/>
        </p:nvSpPr>
        <p:spPr bwMode="auto">
          <a:xfrm>
            <a:off x="4854575" y="3970338"/>
            <a:ext cx="1592263" cy="323850"/>
          </a:xfrm>
          <a:prstGeom prst="rect">
            <a:avLst/>
          </a:prstGeom>
          <a:solidFill>
            <a:srgbClr val="FFCC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Payload</a:t>
            </a:r>
          </a:p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Commanding &amp; Monitoring</a:t>
            </a:r>
          </a:p>
        </p:txBody>
      </p:sp>
      <p:sp>
        <p:nvSpPr>
          <p:cNvPr id="594971" name="Rectangle 27"/>
          <p:cNvSpPr>
            <a:spLocks noChangeArrowheads="1"/>
          </p:cNvSpPr>
          <p:nvPr/>
        </p:nvSpPr>
        <p:spPr bwMode="auto">
          <a:xfrm>
            <a:off x="1519238" y="2962275"/>
            <a:ext cx="2160000" cy="2351088"/>
          </a:xfrm>
          <a:prstGeom prst="rect">
            <a:avLst/>
          </a:prstGeom>
          <a:noFill/>
          <a:ln w="19050">
            <a:solidFill>
              <a:srgbClr val="008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195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36000" tIns="0" rIns="36000" bIns="0"/>
          <a:lstStyle/>
          <a:p>
            <a:pPr algn="l" eaLnBrk="0" hangingPunct="0">
              <a:spcBef>
                <a:spcPct val="0"/>
              </a:spcBef>
            </a:pPr>
            <a:r>
              <a:rPr lang="en-GB" sz="1000" b="1">
                <a:cs typeface="Times New Roman" pitchFamily="18" charset="0"/>
              </a:rPr>
              <a:t>Control Ground Segment</a:t>
            </a:r>
          </a:p>
        </p:txBody>
      </p:sp>
      <p:sp>
        <p:nvSpPr>
          <p:cNvPr id="594972" name="Rectangle 28"/>
          <p:cNvSpPr>
            <a:spLocks noChangeArrowheads="1"/>
          </p:cNvSpPr>
          <p:nvPr/>
        </p:nvSpPr>
        <p:spPr bwMode="auto">
          <a:xfrm>
            <a:off x="4537075" y="2960688"/>
            <a:ext cx="2448000" cy="3284537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195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36000" tIns="0" rIns="36000" bIns="0"/>
          <a:lstStyle/>
          <a:p>
            <a:pPr algn="l" eaLnBrk="0" hangingPunct="0">
              <a:spcBef>
                <a:spcPct val="0"/>
              </a:spcBef>
            </a:pPr>
            <a:r>
              <a:rPr lang="en-GB" sz="1000" b="1">
                <a:cs typeface="Times New Roman" pitchFamily="18" charset="0"/>
              </a:rPr>
              <a:t>Payload Ground Segment</a:t>
            </a:r>
          </a:p>
        </p:txBody>
      </p:sp>
      <p:pic>
        <p:nvPicPr>
          <p:cNvPr id="594973" name="Picture 29" descr="j04100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13" y="3984625"/>
            <a:ext cx="338137" cy="358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74" name="Picture 30" descr="j04100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25" y="4513263"/>
            <a:ext cx="338138" cy="358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75" name="Picture 31" descr="j04100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713" y="5661025"/>
            <a:ext cx="338137" cy="358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76" name="Picture 3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2238" y="2101850"/>
            <a:ext cx="295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77" name="Picture 3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38" y="4313238"/>
            <a:ext cx="36036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78" name="Picture 3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2101850"/>
            <a:ext cx="3603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79" name="Picture 3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7175" y="5672138"/>
            <a:ext cx="539750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4980" name="Rectangle 36"/>
          <p:cNvSpPr>
            <a:spLocks noChangeArrowheads="1"/>
          </p:cNvSpPr>
          <p:nvPr/>
        </p:nvSpPr>
        <p:spPr bwMode="auto">
          <a:xfrm>
            <a:off x="5899150" y="1751013"/>
            <a:ext cx="1020763" cy="293687"/>
          </a:xfrm>
          <a:prstGeom prst="rect">
            <a:avLst/>
          </a:prstGeom>
          <a:solidFill>
            <a:srgbClr val="FFFF66"/>
          </a:solidFill>
          <a:ln w="1905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>
                <a:cs typeface="Times New Roman" pitchFamily="18" charset="0"/>
              </a:rPr>
              <a:t>Satellite</a:t>
            </a:r>
          </a:p>
          <a:p>
            <a:pPr eaLnBrk="0" hangingPunct="0">
              <a:spcBef>
                <a:spcPct val="0"/>
              </a:spcBef>
            </a:pPr>
            <a:r>
              <a:rPr lang="en-GB" sz="800">
                <a:cs typeface="Times New Roman" pitchFamily="18" charset="0"/>
              </a:rPr>
              <a:t>(Platform – Payload)</a:t>
            </a:r>
          </a:p>
        </p:txBody>
      </p:sp>
      <p:pic>
        <p:nvPicPr>
          <p:cNvPr id="594981" name="Picture 3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0738" y="5810250"/>
            <a:ext cx="295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82" name="Picture 3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400" y="5467350"/>
            <a:ext cx="3603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83" name="Picture 3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163" y="3384550"/>
            <a:ext cx="295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84" name="Picture 4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613" y="3952875"/>
            <a:ext cx="295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4985" name="Picture 4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913" y="4519613"/>
            <a:ext cx="36036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4986" name="Rectangle 42"/>
          <p:cNvSpPr>
            <a:spLocks noChangeArrowheads="1"/>
          </p:cNvSpPr>
          <p:nvPr/>
        </p:nvSpPr>
        <p:spPr bwMode="auto">
          <a:xfrm>
            <a:off x="5219700" y="5099050"/>
            <a:ext cx="836613" cy="323850"/>
          </a:xfrm>
          <a:prstGeom prst="rect">
            <a:avLst/>
          </a:prstGeom>
          <a:solidFill>
            <a:srgbClr val="FFCCFF"/>
          </a:solidFill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9900"/>
                  </a:outerShdw>
                </a:effectLst>
              </a14:hiddenEffects>
            </a:ext>
          </a:extLst>
        </p:spPr>
        <p:txBody>
          <a:bodyPr wrap="none" lIns="36000" tIns="0" rIns="36000" bIns="0" anchor="ctr" anchorCtr="1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GB" sz="1000" dirty="0">
                <a:cs typeface="Times New Roman" pitchFamily="18" charset="0"/>
              </a:rPr>
              <a:t>Payload Data</a:t>
            </a:r>
          </a:p>
          <a:p>
            <a:pPr eaLnBrk="0" hangingPunct="0">
              <a:spcBef>
                <a:spcPct val="0"/>
              </a:spcBef>
            </a:pPr>
            <a:r>
              <a:rPr lang="en-GB" sz="1000" dirty="0">
                <a:cs typeface="Times New Roman" pitchFamily="18" charset="0"/>
              </a:rPr>
              <a:t>Delivery</a:t>
            </a:r>
          </a:p>
        </p:txBody>
      </p:sp>
      <p:pic>
        <p:nvPicPr>
          <p:cNvPr id="594987" name="Picture 43" descr="j041008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5072063"/>
            <a:ext cx="338138" cy="358775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94988" name="Picture 4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388" y="5073650"/>
            <a:ext cx="295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4989" name="AutoShape 45"/>
          <p:cNvSpPr>
            <a:spLocks/>
          </p:cNvSpPr>
          <p:nvPr/>
        </p:nvSpPr>
        <p:spPr bwMode="auto">
          <a:xfrm flipH="1">
            <a:off x="4911725" y="5514975"/>
            <a:ext cx="84138" cy="638175"/>
          </a:xfrm>
          <a:prstGeom prst="leftBrace">
            <a:avLst>
              <a:gd name="adj1" fmla="val 63207"/>
              <a:gd name="adj2" fmla="val 50000"/>
            </a:avLst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endParaRPr lang="fr-FR"/>
          </a:p>
        </p:txBody>
      </p:sp>
      <p:pic>
        <p:nvPicPr>
          <p:cNvPr id="594990" name="Picture 4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8" y="5300663"/>
            <a:ext cx="360362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Rectangle 27"/>
          <p:cNvSpPr>
            <a:spLocks noChangeArrowheads="1"/>
          </p:cNvSpPr>
          <p:nvPr/>
        </p:nvSpPr>
        <p:spPr bwMode="auto">
          <a:xfrm>
            <a:off x="1519238" y="5414169"/>
            <a:ext cx="2160000" cy="75600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45791" dir="19578596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lIns="36000" tIns="0" rIns="36000" bIns="0"/>
          <a:lstStyle/>
          <a:p>
            <a:pPr algn="l" eaLnBrk="0" hangingPunct="0">
              <a:spcBef>
                <a:spcPct val="0"/>
              </a:spcBef>
            </a:pPr>
            <a:r>
              <a:rPr lang="en-GB" sz="1000" b="1" dirty="0" smtClean="0">
                <a:cs typeface="Times New Roman" pitchFamily="18" charset="0"/>
              </a:rPr>
              <a:t>Numerical </a:t>
            </a:r>
            <a:r>
              <a:rPr lang="en-GB" sz="1000" b="1" dirty="0">
                <a:cs typeface="Times New Roman" pitchFamily="18" charset="0"/>
              </a:rPr>
              <a:t>S</a:t>
            </a:r>
            <a:r>
              <a:rPr lang="en-GB" sz="1000" b="1" dirty="0" smtClean="0">
                <a:cs typeface="Times New Roman" pitchFamily="18" charset="0"/>
              </a:rPr>
              <a:t>ystem Simulator</a:t>
            </a:r>
            <a:endParaRPr lang="en-GB" sz="1000" b="1" dirty="0">
              <a:cs typeface="Times New Roman" pitchFamily="18" charset="0"/>
            </a:endParaRPr>
          </a:p>
        </p:txBody>
      </p:sp>
      <p:pic>
        <p:nvPicPr>
          <p:cNvPr id="48" name="Picture 25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376" y="5586416"/>
            <a:ext cx="576000" cy="518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782" y="5780087"/>
            <a:ext cx="295275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0" name="Picture 38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444" y="5437187"/>
            <a:ext cx="3603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13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Bild 22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9" t="9409" r="6005" b="1914"/>
          <a:stretch/>
        </p:blipFill>
        <p:spPr bwMode="auto">
          <a:xfrm>
            <a:off x="5365434" y="939798"/>
            <a:ext cx="3540441" cy="2561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4" t="2110" r="17469" b="2702"/>
          <a:stretch/>
        </p:blipFill>
        <p:spPr bwMode="auto">
          <a:xfrm>
            <a:off x="5232882" y="3482475"/>
            <a:ext cx="3128931" cy="28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Rechteck 55"/>
          <p:cNvSpPr/>
          <p:nvPr/>
        </p:nvSpPr>
        <p:spPr>
          <a:xfrm>
            <a:off x="438150" y="5484317"/>
            <a:ext cx="5017912" cy="324000"/>
          </a:xfrm>
          <a:prstGeom prst="rect">
            <a:avLst/>
          </a:prstGeom>
          <a:solidFill>
            <a:srgbClr val="0064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hteck 54"/>
          <p:cNvSpPr/>
          <p:nvPr/>
        </p:nvSpPr>
        <p:spPr>
          <a:xfrm>
            <a:off x="438150" y="3050250"/>
            <a:ext cx="4860000" cy="324000"/>
          </a:xfrm>
          <a:prstGeom prst="rect">
            <a:avLst/>
          </a:prstGeom>
          <a:solidFill>
            <a:srgbClr val="0064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hteck 51"/>
          <p:cNvSpPr/>
          <p:nvPr/>
        </p:nvSpPr>
        <p:spPr>
          <a:xfrm>
            <a:off x="438150" y="931292"/>
            <a:ext cx="4860000" cy="324000"/>
          </a:xfrm>
          <a:prstGeom prst="rect">
            <a:avLst/>
          </a:prstGeom>
          <a:solidFill>
            <a:srgbClr val="0064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69828"/>
            <a:ext cx="8064500" cy="411257"/>
          </a:xfrm>
        </p:spPr>
        <p:txBody>
          <a:bodyPr/>
          <a:lstStyle/>
          <a:p>
            <a:r>
              <a:rPr lang="en-GB" dirty="0" smtClean="0"/>
              <a:t>MERLIN main parameters</a:t>
            </a:r>
            <a:endParaRPr lang="en-GB" dirty="0" smtClean="0"/>
          </a:p>
        </p:txBody>
      </p:sp>
      <p:sp>
        <p:nvSpPr>
          <p:cNvPr id="26" name="Textfeld 25"/>
          <p:cNvSpPr txBox="1"/>
          <p:nvPr/>
        </p:nvSpPr>
        <p:spPr>
          <a:xfrm>
            <a:off x="5437012" y="5483855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DE" sz="1100" dirty="0" smtClean="0"/>
              <a:t>Radiators</a:t>
            </a:r>
            <a:endParaRPr lang="en-US" sz="1100" dirty="0"/>
          </a:p>
        </p:txBody>
      </p:sp>
      <p:cxnSp>
        <p:nvCxnSpPr>
          <p:cNvPr id="27" name="Gerade Verbindung mit Pfeil 26"/>
          <p:cNvCxnSpPr/>
          <p:nvPr/>
        </p:nvCxnSpPr>
        <p:spPr>
          <a:xfrm flipV="1">
            <a:off x="6048375" y="5008593"/>
            <a:ext cx="572377" cy="4778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 flipH="1" flipV="1">
            <a:off x="7300848" y="4873723"/>
            <a:ext cx="338202" cy="1032844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mit Pfeil 30"/>
          <p:cNvCxnSpPr/>
          <p:nvPr/>
        </p:nvCxnSpPr>
        <p:spPr>
          <a:xfrm flipH="1" flipV="1">
            <a:off x="7456307" y="4936790"/>
            <a:ext cx="468102" cy="582620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7230096" y="5874448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DE" sz="1100" dirty="0" smtClean="0"/>
              <a:t>Star </a:t>
            </a:r>
            <a:r>
              <a:rPr lang="de-DE" sz="1100" dirty="0" err="1" smtClean="0"/>
              <a:t>Tracker</a:t>
            </a:r>
            <a:endParaRPr lang="de-DE" sz="1100" dirty="0" smtClean="0"/>
          </a:p>
          <a:p>
            <a:pPr>
              <a:spcBef>
                <a:spcPts val="0"/>
              </a:spcBef>
            </a:pPr>
            <a:r>
              <a:rPr lang="de-DE" sz="1100" dirty="0" smtClean="0"/>
              <a:t>Optical Head</a:t>
            </a:r>
            <a:endParaRPr lang="en-US" sz="1100" dirty="0"/>
          </a:p>
        </p:txBody>
      </p:sp>
      <p:sp>
        <p:nvSpPr>
          <p:cNvPr id="33" name="Textfeld 32"/>
          <p:cNvSpPr txBox="1"/>
          <p:nvPr/>
        </p:nvSpPr>
        <p:spPr>
          <a:xfrm>
            <a:off x="7732797" y="5519410"/>
            <a:ext cx="10390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DE" sz="1100" dirty="0" smtClean="0"/>
              <a:t>Laser Emitter</a:t>
            </a:r>
            <a:endParaRPr lang="en-US" sz="1100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6620752" y="3895725"/>
            <a:ext cx="176596" cy="60638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/>
          <p:cNvSpPr txBox="1"/>
          <p:nvPr/>
        </p:nvSpPr>
        <p:spPr>
          <a:xfrm>
            <a:off x="5553067" y="3616206"/>
            <a:ext cx="13724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DE" sz="1100" dirty="0" smtClean="0"/>
              <a:t>Laser Transmission</a:t>
            </a:r>
          </a:p>
          <a:p>
            <a:pPr>
              <a:spcBef>
                <a:spcPts val="0"/>
              </a:spcBef>
            </a:pPr>
            <a:r>
              <a:rPr lang="de-DE" sz="1100" dirty="0" err="1" smtClean="0"/>
              <a:t>Telescope</a:t>
            </a:r>
            <a:endParaRPr lang="en-US" sz="1100" dirty="0"/>
          </a:p>
        </p:txBody>
      </p:sp>
      <p:cxnSp>
        <p:nvCxnSpPr>
          <p:cNvPr id="44" name="Gerade Verbindung mit Pfeil 43"/>
          <p:cNvCxnSpPr/>
          <p:nvPr/>
        </p:nvCxnSpPr>
        <p:spPr>
          <a:xfrm flipH="1" flipV="1">
            <a:off x="6534150" y="4410075"/>
            <a:ext cx="1104900" cy="149649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flipH="1">
            <a:off x="7456308" y="4257341"/>
            <a:ext cx="779191" cy="1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8182775" y="4041898"/>
            <a:ext cx="8210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0"/>
              </a:spcBef>
            </a:pPr>
            <a:r>
              <a:rPr lang="de-DE" sz="1100" dirty="0" err="1" smtClean="0"/>
              <a:t>Receiving</a:t>
            </a:r>
            <a:endParaRPr lang="de-DE" sz="1100" dirty="0" smtClean="0"/>
          </a:p>
          <a:p>
            <a:pPr>
              <a:spcBef>
                <a:spcPts val="0"/>
              </a:spcBef>
            </a:pPr>
            <a:r>
              <a:rPr lang="de-DE" sz="1100" dirty="0" err="1" smtClean="0"/>
              <a:t>Telescope</a:t>
            </a:r>
            <a:endParaRPr lang="en-US" sz="1100" dirty="0"/>
          </a:p>
        </p:txBody>
      </p:sp>
      <p:sp>
        <p:nvSpPr>
          <p:cNvPr id="5" name="Textfeld 4"/>
          <p:cNvSpPr txBox="1"/>
          <p:nvPr/>
        </p:nvSpPr>
        <p:spPr>
          <a:xfrm>
            <a:off x="362605" y="912242"/>
            <a:ext cx="513332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885825">
              <a:tabLst>
                <a:tab pos="628650" algn="l"/>
                <a:tab pos="2695575" algn="l"/>
                <a:tab pos="2867025" algn="l"/>
              </a:tabLst>
            </a:pPr>
            <a:r>
              <a:rPr lang="de-DE" sz="1600" b="1" dirty="0" err="1" smtClean="0">
                <a:solidFill>
                  <a:schemeClr val="bg1"/>
                </a:solidFill>
              </a:rPr>
              <a:t>Satellite</a:t>
            </a:r>
            <a:r>
              <a:rPr lang="de-DE" sz="1600" b="1" dirty="0" smtClean="0">
                <a:solidFill>
                  <a:schemeClr val="bg1"/>
                </a:solidFill>
              </a:rPr>
              <a:t> </a:t>
            </a:r>
            <a:r>
              <a:rPr lang="de-DE" sz="1600" b="1" dirty="0" err="1" smtClean="0">
                <a:solidFill>
                  <a:schemeClr val="bg1"/>
                </a:solidFill>
              </a:rPr>
              <a:t>platform</a:t>
            </a:r>
            <a:r>
              <a:rPr lang="de-DE" sz="1600" b="1" dirty="0" smtClean="0">
                <a:solidFill>
                  <a:schemeClr val="bg1"/>
                </a:solidFill>
              </a:rPr>
              <a:t>:		MYRIADE Evolutions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 smtClean="0"/>
              <a:t>Satellite</a:t>
            </a:r>
            <a:r>
              <a:rPr lang="de-DE" sz="1600" dirty="0" smtClean="0"/>
              <a:t> </a:t>
            </a:r>
            <a:r>
              <a:rPr lang="de-DE" sz="1600" dirty="0" err="1" smtClean="0"/>
              <a:t>mass</a:t>
            </a:r>
            <a:r>
              <a:rPr lang="de-DE" sz="1600" dirty="0" smtClean="0"/>
              <a:t>: </a:t>
            </a:r>
            <a:r>
              <a:rPr lang="de-DE" sz="1600" dirty="0" smtClean="0"/>
              <a:t>		</a:t>
            </a:r>
            <a:r>
              <a:rPr lang="de-DE" sz="1600" dirty="0" smtClean="0">
                <a:sym typeface="Wingdings" panose="05000000000000000000" pitchFamily="2" charset="2"/>
              </a:rPr>
              <a:t>400 </a:t>
            </a:r>
            <a:r>
              <a:rPr lang="de-DE" sz="1600" dirty="0" smtClean="0">
                <a:sym typeface="Wingdings" panose="05000000000000000000" pitchFamily="2" charset="2"/>
              </a:rPr>
              <a:t>kg</a:t>
            </a:r>
          </a:p>
          <a:p>
            <a:pPr marL="4476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smtClean="0">
                <a:sym typeface="Wingdings" panose="05000000000000000000" pitchFamily="2" charset="2"/>
              </a:rPr>
              <a:t>Payload </a:t>
            </a:r>
            <a:r>
              <a:rPr lang="de-DE" sz="1600" dirty="0" err="1" smtClean="0">
                <a:sym typeface="Wingdings" panose="05000000000000000000" pitchFamily="2" charset="2"/>
              </a:rPr>
              <a:t>mass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allocation</a:t>
            </a:r>
            <a:r>
              <a:rPr lang="de-DE" sz="1600" dirty="0" smtClean="0">
                <a:sym typeface="Wingdings" panose="05000000000000000000" pitchFamily="2" charset="2"/>
              </a:rPr>
              <a:t>: 	</a:t>
            </a:r>
            <a:r>
              <a:rPr lang="de-DE" sz="1600" dirty="0" smtClean="0">
                <a:sym typeface="Wingdings" panose="05000000000000000000" pitchFamily="2" charset="2"/>
              </a:rPr>
              <a:t>119 </a:t>
            </a:r>
            <a:r>
              <a:rPr lang="de-DE" sz="1600" dirty="0" smtClean="0">
                <a:sym typeface="Wingdings" panose="05000000000000000000" pitchFamily="2" charset="2"/>
              </a:rPr>
              <a:t>kg</a:t>
            </a:r>
          </a:p>
          <a:p>
            <a:pPr marL="4476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 smtClean="0">
                <a:sym typeface="Wingdings" panose="05000000000000000000" pitchFamily="2" charset="2"/>
              </a:rPr>
              <a:t>Satellite</a:t>
            </a:r>
            <a:r>
              <a:rPr lang="de-DE" sz="1600" dirty="0" smtClean="0">
                <a:sym typeface="Wingdings" panose="05000000000000000000" pitchFamily="2" charset="2"/>
              </a:rPr>
              <a:t> power: </a:t>
            </a:r>
            <a:r>
              <a:rPr lang="de-DE" sz="1600" dirty="0">
                <a:sym typeface="Wingdings" panose="05000000000000000000" pitchFamily="2" charset="2"/>
              </a:rPr>
              <a:t>		&gt;400 W</a:t>
            </a:r>
          </a:p>
          <a:p>
            <a:pPr marL="4476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>
                <a:sym typeface="Wingdings" panose="05000000000000000000" pitchFamily="2" charset="2"/>
              </a:rPr>
              <a:t>Payload </a:t>
            </a:r>
            <a:r>
              <a:rPr lang="de-DE" sz="1600" dirty="0" smtClean="0">
                <a:sym typeface="Wingdings" panose="05000000000000000000" pitchFamily="2" charset="2"/>
              </a:rPr>
              <a:t>power </a:t>
            </a:r>
            <a:r>
              <a:rPr lang="de-DE" sz="1600" dirty="0" err="1" smtClean="0">
                <a:sym typeface="Wingdings" panose="05000000000000000000" pitchFamily="2" charset="2"/>
              </a:rPr>
              <a:t>allocation</a:t>
            </a:r>
            <a:r>
              <a:rPr lang="de-DE" sz="1600" dirty="0">
                <a:sym typeface="Wingdings" panose="05000000000000000000" pitchFamily="2" charset="2"/>
              </a:rPr>
              <a:t>: </a:t>
            </a:r>
            <a:r>
              <a:rPr lang="de-DE" sz="1600" dirty="0" smtClean="0">
                <a:sym typeface="Wingdings" panose="05000000000000000000" pitchFamily="2" charset="2"/>
              </a:rPr>
              <a:t>150 </a:t>
            </a:r>
            <a:r>
              <a:rPr lang="de-DE" sz="1600" dirty="0">
                <a:sym typeface="Wingdings" panose="05000000000000000000" pitchFamily="2" charset="2"/>
              </a:rPr>
              <a:t>W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 smtClean="0">
                <a:sym typeface="Wingdings" panose="05000000000000000000" pitchFamily="2" charset="2"/>
              </a:rPr>
              <a:t>Satellite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smtClean="0">
                <a:sym typeface="Wingdings" panose="05000000000000000000" pitchFamily="2" charset="2"/>
              </a:rPr>
              <a:t>GPS: 		</a:t>
            </a:r>
            <a:r>
              <a:rPr lang="de-DE" sz="1600" dirty="0" smtClean="0">
                <a:sym typeface="Wingdings" panose="05000000000000000000" pitchFamily="2" charset="2"/>
              </a:rPr>
              <a:t>2 </a:t>
            </a:r>
            <a:r>
              <a:rPr lang="de-DE" sz="1600" dirty="0" err="1" smtClean="0">
                <a:sym typeface="Wingdings" panose="05000000000000000000" pitchFamily="2" charset="2"/>
              </a:rPr>
              <a:t>sensors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 smtClean="0">
                <a:sym typeface="Wingdings" panose="05000000000000000000" pitchFamily="2" charset="2"/>
              </a:rPr>
              <a:t>Satellite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star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tracker</a:t>
            </a:r>
            <a:r>
              <a:rPr lang="de-DE" sz="1600" dirty="0" smtClean="0">
                <a:sym typeface="Wingdings" panose="05000000000000000000" pitchFamily="2" charset="2"/>
              </a:rPr>
              <a:t>: 	</a:t>
            </a:r>
            <a:r>
              <a:rPr lang="de-DE" sz="1600" dirty="0" smtClean="0">
                <a:sym typeface="Wingdings" panose="05000000000000000000" pitchFamily="2" charset="2"/>
              </a:rPr>
              <a:t>	2 </a:t>
            </a:r>
            <a:r>
              <a:rPr lang="de-DE" sz="1600" dirty="0" err="1" smtClean="0">
                <a:sym typeface="Wingdings" panose="05000000000000000000" pitchFamily="2" charset="2"/>
              </a:rPr>
              <a:t>opt</a:t>
            </a:r>
            <a:r>
              <a:rPr lang="de-DE" sz="1600" dirty="0" smtClean="0">
                <a:sym typeface="Wingdings" panose="05000000000000000000" pitchFamily="2" charset="2"/>
              </a:rPr>
              <a:t>. </a:t>
            </a:r>
            <a:r>
              <a:rPr lang="de-DE" sz="1600" dirty="0" err="1">
                <a:sym typeface="Wingdings" panose="05000000000000000000" pitchFamily="2" charset="2"/>
              </a:rPr>
              <a:t>h</a:t>
            </a:r>
            <a:r>
              <a:rPr lang="de-DE" sz="1600" dirty="0" err="1" smtClean="0">
                <a:sym typeface="Wingdings" panose="05000000000000000000" pitchFamily="2" charset="2"/>
              </a:rPr>
              <a:t>eads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algn="l" defTabSz="885825">
              <a:tabLst>
                <a:tab pos="628650" algn="l"/>
                <a:tab pos="2695575" algn="l"/>
                <a:tab pos="2867025" algn="l"/>
              </a:tabLst>
            </a:pPr>
            <a:r>
              <a:rPr lang="de-D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Payload:		</a:t>
            </a:r>
            <a:r>
              <a:rPr lang="de-DE" sz="16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Methane</a:t>
            </a:r>
            <a:r>
              <a:rPr lang="de-D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 IPDA LIDAR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smtClean="0">
                <a:sym typeface="Wingdings" panose="05000000000000000000" pitchFamily="2" charset="2"/>
              </a:rPr>
              <a:t>XCH4 </a:t>
            </a:r>
            <a:r>
              <a:rPr lang="de-DE" sz="1600" dirty="0" err="1" smtClean="0">
                <a:sym typeface="Wingdings" panose="05000000000000000000" pitchFamily="2" charset="2"/>
              </a:rPr>
              <a:t>absorption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line</a:t>
            </a:r>
            <a:r>
              <a:rPr lang="de-DE" sz="1600" dirty="0" smtClean="0">
                <a:sym typeface="Wingdings" panose="05000000000000000000" pitchFamily="2" charset="2"/>
              </a:rPr>
              <a:t>:</a:t>
            </a:r>
            <a:r>
              <a:rPr lang="de-DE" sz="1600" dirty="0">
                <a:sym typeface="Wingdings" panose="05000000000000000000" pitchFamily="2" charset="2"/>
              </a:rPr>
              <a:t>		1.645 </a:t>
            </a:r>
            <a:r>
              <a:rPr lang="de-DE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de-DE" sz="1600" dirty="0" smtClean="0">
                <a:sym typeface="Wingdings" panose="05000000000000000000" pitchFamily="2" charset="2"/>
              </a:rPr>
              <a:t>m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smtClean="0">
                <a:sym typeface="Wingdings" panose="05000000000000000000" pitchFamily="2" charset="2"/>
              </a:rPr>
              <a:t>Laser </a:t>
            </a:r>
            <a:r>
              <a:rPr lang="de-DE" sz="1600" dirty="0" err="1" smtClean="0">
                <a:sym typeface="Wingdings" panose="05000000000000000000" pitchFamily="2" charset="2"/>
              </a:rPr>
              <a:t>emitter</a:t>
            </a:r>
            <a:r>
              <a:rPr lang="de-DE" sz="1600" dirty="0" smtClean="0">
                <a:sym typeface="Wingdings" panose="05000000000000000000" pitchFamily="2" charset="2"/>
              </a:rPr>
              <a:t> type</a:t>
            </a:r>
            <a:r>
              <a:rPr lang="de-DE" sz="1600" dirty="0">
                <a:sym typeface="Wingdings" panose="05000000000000000000" pitchFamily="2" charset="2"/>
              </a:rPr>
              <a:t>:		</a:t>
            </a:r>
            <a:r>
              <a:rPr lang="de-DE" sz="1600" dirty="0" err="1">
                <a:sym typeface="Wingdings" panose="05000000000000000000" pitchFamily="2" charset="2"/>
              </a:rPr>
              <a:t>Nd:YAG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  <a:r>
              <a:rPr lang="de-DE" sz="1600" dirty="0" err="1">
                <a:sym typeface="Wingdings" panose="05000000000000000000" pitchFamily="2" charset="2"/>
              </a:rPr>
              <a:t>pumped</a:t>
            </a:r>
            <a:r>
              <a:rPr lang="de-DE" sz="1600" dirty="0">
                <a:sym typeface="Wingdings" panose="05000000000000000000" pitchFamily="2" charset="2"/>
              </a:rPr>
              <a:t> OPO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smtClean="0">
                <a:sym typeface="Wingdings" panose="05000000000000000000" pitchFamily="2" charset="2"/>
              </a:rPr>
              <a:t>OPO pulse </a:t>
            </a:r>
            <a:r>
              <a:rPr lang="de-DE" sz="1600" dirty="0" err="1">
                <a:sym typeface="Wingdings" panose="05000000000000000000" pitchFamily="2" charset="2"/>
              </a:rPr>
              <a:t>energy</a:t>
            </a:r>
            <a:r>
              <a:rPr lang="de-DE" sz="1600" dirty="0">
                <a:sym typeface="Wingdings" panose="05000000000000000000" pitchFamily="2" charset="2"/>
              </a:rPr>
              <a:t>:	</a:t>
            </a:r>
            <a:r>
              <a:rPr lang="de-DE" sz="1600" dirty="0" smtClean="0">
                <a:sym typeface="Wingdings" panose="05000000000000000000" pitchFamily="2" charset="2"/>
              </a:rPr>
              <a:t>	9 </a:t>
            </a:r>
            <a:r>
              <a:rPr lang="de-DE" sz="1600" dirty="0" err="1">
                <a:sym typeface="Wingdings" panose="05000000000000000000" pitchFamily="2" charset="2"/>
              </a:rPr>
              <a:t>mJ</a:t>
            </a:r>
            <a:r>
              <a:rPr lang="de-DE" sz="1600" dirty="0">
                <a:sym typeface="Wingdings" panose="05000000000000000000" pitchFamily="2" charset="2"/>
              </a:rPr>
              <a:t> 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>
                <a:sym typeface="Wingdings" panose="05000000000000000000" pitchFamily="2" charset="2"/>
              </a:rPr>
              <a:t>Laser pulse </a:t>
            </a:r>
            <a:r>
              <a:rPr lang="de-DE" sz="1600" dirty="0" err="1">
                <a:sym typeface="Wingdings" panose="05000000000000000000" pitchFamily="2" charset="2"/>
              </a:rPr>
              <a:t>repetition</a:t>
            </a:r>
            <a:r>
              <a:rPr lang="de-DE" sz="1600" dirty="0">
                <a:sym typeface="Wingdings" panose="05000000000000000000" pitchFamily="2" charset="2"/>
              </a:rPr>
              <a:t> 	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>
                <a:sym typeface="Wingdings" panose="05000000000000000000" pitchFamily="2" charset="2"/>
              </a:rPr>
              <a:t>frequency</a:t>
            </a:r>
            <a:r>
              <a:rPr lang="de-DE" sz="1600" dirty="0">
                <a:sym typeface="Wingdings" panose="05000000000000000000" pitchFamily="2" charset="2"/>
              </a:rPr>
              <a:t> PRF:	</a:t>
            </a:r>
            <a:r>
              <a:rPr lang="de-DE" sz="1600" dirty="0" smtClean="0">
                <a:sym typeface="Wingdings" panose="05000000000000000000" pitchFamily="2" charset="2"/>
              </a:rPr>
              <a:t>	20 </a:t>
            </a:r>
            <a:r>
              <a:rPr lang="de-DE" sz="1600" dirty="0">
                <a:sym typeface="Wingdings" panose="05000000000000000000" pitchFamily="2" charset="2"/>
              </a:rPr>
              <a:t>Hz </a:t>
            </a:r>
            <a:endParaRPr lang="de-DE" sz="1600" dirty="0" smtClean="0">
              <a:sym typeface="Wingdings" panose="05000000000000000000" pitchFamily="2" charset="2"/>
            </a:endParaRP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 smtClean="0">
                <a:sym typeface="Wingdings" panose="05000000000000000000" pitchFamily="2" charset="2"/>
              </a:rPr>
              <a:t>Receiving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telescope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size</a:t>
            </a:r>
            <a:r>
              <a:rPr lang="de-DE" sz="1600" dirty="0" smtClean="0">
                <a:sym typeface="Wingdings" panose="05000000000000000000" pitchFamily="2" charset="2"/>
              </a:rPr>
              <a:t>: 	69 cm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1600" dirty="0" err="1">
                <a:sym typeface="Wingdings" panose="05000000000000000000" pitchFamily="2" charset="2"/>
              </a:rPr>
              <a:t>D</a:t>
            </a:r>
            <a:r>
              <a:rPr lang="de-DE" sz="1600" dirty="0" err="1" smtClean="0">
                <a:sym typeface="Wingdings" panose="05000000000000000000" pitchFamily="2" charset="2"/>
              </a:rPr>
              <a:t>etector</a:t>
            </a:r>
            <a:r>
              <a:rPr lang="de-DE" sz="1600" dirty="0" smtClean="0">
                <a:sym typeface="Wingdings" panose="05000000000000000000" pitchFamily="2" charset="2"/>
              </a:rPr>
              <a:t>:		APD </a:t>
            </a:r>
            <a:r>
              <a:rPr lang="de-DE" sz="1600" dirty="0" err="1" smtClean="0">
                <a:sym typeface="Wingdings" panose="05000000000000000000" pitchFamily="2" charset="2"/>
              </a:rPr>
              <a:t>pin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diode</a:t>
            </a:r>
            <a:endParaRPr lang="de-DE" sz="1600" dirty="0">
              <a:sym typeface="Wingdings" panose="05000000000000000000" pitchFamily="2" charset="2"/>
            </a:endParaRPr>
          </a:p>
          <a:p>
            <a:pPr algn="l">
              <a:tabLst>
                <a:tab pos="2867025" algn="l"/>
              </a:tabLst>
            </a:pPr>
            <a:r>
              <a:rPr lang="de-D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Orbit:	Sun </a:t>
            </a:r>
            <a:r>
              <a:rPr lang="de-DE" sz="1600" b="1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synchr</a:t>
            </a:r>
            <a:r>
              <a:rPr lang="de-D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. </a:t>
            </a:r>
            <a:r>
              <a:rPr lang="de-DE" sz="1600" b="1" dirty="0">
                <a:solidFill>
                  <a:schemeClr val="bg1"/>
                </a:solidFill>
                <a:sym typeface="Wingdings" panose="05000000000000000000" pitchFamily="2" charset="2"/>
              </a:rPr>
              <a:t>p</a:t>
            </a:r>
            <a:r>
              <a:rPr lang="de-DE" sz="1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olar LEO</a:t>
            </a:r>
          </a:p>
          <a:p>
            <a:pPr marL="447675" lvl="1" indent="-180975" algn="l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2867025" algn="l"/>
              </a:tabLst>
            </a:pPr>
            <a:r>
              <a:rPr lang="de-DE" sz="1600" dirty="0" smtClean="0">
                <a:sym typeface="Wingdings" panose="05000000000000000000" pitchFamily="2" charset="2"/>
              </a:rPr>
              <a:t>LTAN:	06:00h </a:t>
            </a:r>
            <a:r>
              <a:rPr lang="de-DE" sz="1600" dirty="0" err="1" smtClean="0">
                <a:sym typeface="Wingdings" panose="05000000000000000000" pitchFamily="2" charset="2"/>
              </a:rPr>
              <a:t>or</a:t>
            </a:r>
            <a:r>
              <a:rPr lang="de-DE" sz="1600" dirty="0" smtClean="0">
                <a:sym typeface="Wingdings" panose="05000000000000000000" pitchFamily="2" charset="2"/>
              </a:rPr>
              <a:t> 18:00h</a:t>
            </a:r>
          </a:p>
          <a:p>
            <a:pPr marL="447675" lvl="1" indent="-180975" algn="l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2867025" algn="l"/>
              </a:tabLst>
            </a:pPr>
            <a:r>
              <a:rPr lang="de-DE" sz="1600" dirty="0" smtClean="0">
                <a:sym typeface="Wingdings" panose="05000000000000000000" pitchFamily="2" charset="2"/>
              </a:rPr>
              <a:t>Height:	500 km</a:t>
            </a:r>
            <a:endParaRPr lang="de-DE" sz="1600" dirty="0" smtClean="0">
              <a:sym typeface="Wingdings" panose="05000000000000000000" pitchFamily="2" charset="2"/>
            </a:endParaRPr>
          </a:p>
        </p:txBody>
      </p:sp>
      <p:pic>
        <p:nvPicPr>
          <p:cNvPr id="57" name="Picture 3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161" y="1819275"/>
            <a:ext cx="532848" cy="532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3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10" y="4198919"/>
            <a:ext cx="414063" cy="505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20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69828"/>
            <a:ext cx="8064500" cy="411257"/>
          </a:xfrm>
        </p:spPr>
        <p:txBody>
          <a:bodyPr/>
          <a:lstStyle/>
          <a:p>
            <a:r>
              <a:rPr lang="en-GB" dirty="0" smtClean="0"/>
              <a:t>MERLIN mission status</a:t>
            </a:r>
            <a:endParaRPr lang="en-GB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161925" y="1055117"/>
            <a:ext cx="879157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smtClean="0"/>
              <a:t>Development </a:t>
            </a:r>
            <a:r>
              <a:rPr lang="de-DE" sz="2000" dirty="0" err="1" smtClean="0"/>
              <a:t>status</a:t>
            </a:r>
            <a:r>
              <a:rPr lang="de-DE" sz="2000" dirty="0" smtClean="0"/>
              <a:t>:			Phase B</a:t>
            </a:r>
          </a:p>
          <a:p>
            <a:pPr marL="266700" lvl="1" algn="l" defTabSz="885825">
              <a:spcBef>
                <a:spcPts val="400"/>
              </a:spcBef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smtClean="0"/>
              <a:t>					</a:t>
            </a:r>
            <a:r>
              <a:rPr lang="de-DE" sz="2000" dirty="0" smtClean="0"/>
              <a:t>SRR </a:t>
            </a:r>
            <a:r>
              <a:rPr lang="de-DE" sz="2000" dirty="0" err="1" smtClean="0"/>
              <a:t>successfully</a:t>
            </a:r>
            <a:r>
              <a:rPr lang="de-DE" sz="2000" dirty="0" smtClean="0"/>
              <a:t> </a:t>
            </a:r>
            <a:r>
              <a:rPr lang="de-DE" sz="2000" dirty="0" err="1" smtClean="0"/>
              <a:t>p</a:t>
            </a:r>
            <a:r>
              <a:rPr lang="de-DE" sz="2000" dirty="0" err="1" smtClean="0"/>
              <a:t>assed</a:t>
            </a:r>
            <a:r>
              <a:rPr lang="de-DE" sz="2000" dirty="0" smtClean="0"/>
              <a:t> in Nov. 2013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err="1" smtClean="0"/>
              <a:t>Satellite</a:t>
            </a:r>
            <a:r>
              <a:rPr lang="de-DE" sz="2000" dirty="0" smtClean="0"/>
              <a:t> PDR:				</a:t>
            </a:r>
            <a:r>
              <a:rPr lang="de-DE" sz="2000" dirty="0" err="1"/>
              <a:t>I</a:t>
            </a:r>
            <a:r>
              <a:rPr lang="de-DE" sz="2000" dirty="0" err="1" smtClean="0"/>
              <a:t>ntended</a:t>
            </a:r>
            <a:r>
              <a:rPr lang="de-DE" sz="2000" dirty="0" smtClean="0"/>
              <a:t> </a:t>
            </a:r>
            <a:r>
              <a:rPr lang="de-DE" sz="2000" dirty="0" err="1" smtClean="0"/>
              <a:t>for</a:t>
            </a:r>
            <a:r>
              <a:rPr lang="de-DE" sz="2000" dirty="0" smtClean="0"/>
              <a:t> June 2015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smtClean="0"/>
              <a:t>Payload PDR:				</a:t>
            </a:r>
            <a:r>
              <a:rPr lang="de-DE" sz="2000" dirty="0" err="1"/>
              <a:t>I</a:t>
            </a:r>
            <a:r>
              <a:rPr lang="de-DE" sz="2000" dirty="0" err="1" smtClean="0"/>
              <a:t>ntended</a:t>
            </a:r>
            <a:r>
              <a:rPr lang="de-DE" sz="2000" dirty="0" smtClean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smtClean="0"/>
              <a:t>September 2015</a:t>
            </a:r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smtClean="0"/>
              <a:t>Launch:</a:t>
            </a:r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err="1"/>
              <a:t>Intended</a:t>
            </a:r>
            <a:r>
              <a:rPr lang="de-DE" sz="2000" dirty="0"/>
              <a:t> </a:t>
            </a:r>
            <a:r>
              <a:rPr lang="de-DE" sz="2000" dirty="0" err="1"/>
              <a:t>launcher</a:t>
            </a:r>
            <a:r>
              <a:rPr lang="de-DE" sz="2000" dirty="0"/>
              <a:t>: </a:t>
            </a:r>
            <a:r>
              <a:rPr lang="de-DE" sz="2000" dirty="0" smtClean="0"/>
              <a:t>		SOYUZ </a:t>
            </a:r>
            <a:r>
              <a:rPr lang="de-DE" sz="2000" dirty="0"/>
              <a:t>(ASAP, </a:t>
            </a:r>
            <a:r>
              <a:rPr lang="de-DE" sz="2000" dirty="0" err="1"/>
              <a:t>inner</a:t>
            </a:r>
            <a:r>
              <a:rPr lang="de-DE" sz="2000" dirty="0"/>
              <a:t> </a:t>
            </a:r>
            <a:r>
              <a:rPr lang="de-DE" sz="2000" dirty="0" err="1"/>
              <a:t>position</a:t>
            </a:r>
            <a:r>
              <a:rPr lang="de-DE" sz="2000" dirty="0"/>
              <a:t>)</a:t>
            </a:r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err="1" smtClean="0"/>
              <a:t>Intended</a:t>
            </a:r>
            <a:r>
              <a:rPr lang="de-DE" sz="2000" dirty="0" smtClean="0"/>
              <a:t> </a:t>
            </a:r>
            <a:r>
              <a:rPr lang="de-DE" sz="2000" dirty="0" err="1" smtClean="0"/>
              <a:t>launch</a:t>
            </a:r>
            <a:r>
              <a:rPr lang="de-DE" sz="2000" dirty="0" smtClean="0"/>
              <a:t> </a:t>
            </a:r>
            <a:r>
              <a:rPr lang="de-DE" sz="2000" dirty="0" err="1" smtClean="0"/>
              <a:t>location</a:t>
            </a:r>
            <a:r>
              <a:rPr lang="de-DE" sz="2000" dirty="0" smtClean="0"/>
              <a:t>:	Kourou</a:t>
            </a:r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err="1" smtClean="0"/>
              <a:t>Intended</a:t>
            </a:r>
            <a:r>
              <a:rPr lang="de-DE" sz="2000" dirty="0" smtClean="0"/>
              <a:t> </a:t>
            </a:r>
            <a:r>
              <a:rPr lang="de-DE" sz="2000" dirty="0" err="1"/>
              <a:t>launch</a:t>
            </a:r>
            <a:r>
              <a:rPr lang="de-DE" sz="2000" dirty="0"/>
              <a:t> </a:t>
            </a:r>
            <a:r>
              <a:rPr lang="de-DE" sz="2000" dirty="0" err="1"/>
              <a:t>date</a:t>
            </a:r>
            <a:r>
              <a:rPr lang="de-DE" sz="2000" dirty="0"/>
              <a:t>: 		</a:t>
            </a:r>
            <a:r>
              <a:rPr lang="de-DE" sz="2000" dirty="0" smtClean="0"/>
              <a:t>end </a:t>
            </a:r>
            <a:r>
              <a:rPr lang="de-DE" sz="2000" dirty="0" err="1" smtClean="0"/>
              <a:t>of</a:t>
            </a:r>
            <a:r>
              <a:rPr lang="de-DE" sz="2000" dirty="0" smtClean="0"/>
              <a:t> 2019</a:t>
            </a:r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endParaRPr lang="de-DE" sz="2000" dirty="0"/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endParaRPr lang="de-DE" sz="2000" dirty="0" smtClean="0"/>
          </a:p>
          <a:p>
            <a:pPr marL="447675" lvl="1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err="1" smtClean="0"/>
              <a:t>Contacts</a:t>
            </a:r>
            <a:r>
              <a:rPr lang="de-DE" sz="2000" dirty="0" smtClean="0"/>
              <a:t>:</a:t>
            </a:r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smtClean="0"/>
              <a:t>Bruno Millet (CNES):</a:t>
            </a:r>
            <a:r>
              <a:rPr lang="de-DE" sz="2000" dirty="0"/>
              <a:t>		</a:t>
            </a:r>
            <a:r>
              <a:rPr lang="de-DE" sz="2000" dirty="0" smtClean="0">
                <a:hlinkClick r:id="rId3"/>
              </a:rPr>
              <a:t>Bruno.Millet@cnes.fr</a:t>
            </a:r>
            <a:endParaRPr lang="de-DE" sz="2000" dirty="0" smtClean="0"/>
          </a:p>
          <a:p>
            <a:pPr marL="904875" lvl="2" indent="-180975" algn="l" defTabSz="885825">
              <a:spcBef>
                <a:spcPts val="400"/>
              </a:spcBef>
              <a:buFont typeface="Arial" panose="020B0604020202020204" pitchFamily="34" charset="0"/>
              <a:buChar char="•"/>
              <a:tabLst>
                <a:tab pos="628650" algn="l"/>
                <a:tab pos="2695575" algn="l"/>
                <a:tab pos="2867025" algn="l"/>
              </a:tabLst>
            </a:pPr>
            <a:r>
              <a:rPr lang="de-DE" sz="2000" dirty="0" smtClean="0"/>
              <a:t>Matthias Alpers (DLR):		</a:t>
            </a:r>
            <a:r>
              <a:rPr lang="de-DE" sz="2000" dirty="0" smtClean="0">
                <a:hlinkClick r:id="rId4"/>
              </a:rPr>
              <a:t>Matthias.Alpers@dlr.de</a:t>
            </a:r>
            <a:endParaRPr lang="de-DE" sz="2000" dirty="0" smtClean="0"/>
          </a:p>
        </p:txBody>
      </p:sp>
    </p:spTree>
    <p:extLst>
      <p:ext uri="{BB962C8B-B14F-4D97-AF65-F5344CB8AC3E}">
        <p14:creationId xmlns:p14="http://schemas.microsoft.com/office/powerpoint/2010/main" val="161624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ge de Garde">
  <a:themeElements>
    <a:clrScheme name="modele_2011 1">
      <a:dk1>
        <a:srgbClr val="EC7405"/>
      </a:dk1>
      <a:lt1>
        <a:srgbClr val="FFFFFF"/>
      </a:lt1>
      <a:dk2>
        <a:srgbClr val="005191"/>
      </a:dk2>
      <a:lt2>
        <a:srgbClr val="808080"/>
      </a:lt2>
      <a:accent1>
        <a:srgbClr val="00A7E3"/>
      </a:accent1>
      <a:accent2>
        <a:srgbClr val="B1C800"/>
      </a:accent2>
      <a:accent3>
        <a:srgbClr val="FFFFFF"/>
      </a:accent3>
      <a:accent4>
        <a:srgbClr val="C96203"/>
      </a:accent4>
      <a:accent5>
        <a:srgbClr val="AAD0EF"/>
      </a:accent5>
      <a:accent6>
        <a:srgbClr val="A0B500"/>
      </a:accent6>
      <a:hlink>
        <a:srgbClr val="E2007A"/>
      </a:hlink>
      <a:folHlink>
        <a:srgbClr val="7F408E"/>
      </a:folHlink>
    </a:clrScheme>
    <a:fontScheme name="modele_2011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ele_2011 1">
        <a:dk1>
          <a:srgbClr val="EC7405"/>
        </a:dk1>
        <a:lt1>
          <a:srgbClr val="FFFFFF"/>
        </a:lt1>
        <a:dk2>
          <a:srgbClr val="005191"/>
        </a:dk2>
        <a:lt2>
          <a:srgbClr val="808080"/>
        </a:lt2>
        <a:accent1>
          <a:srgbClr val="00A7E3"/>
        </a:accent1>
        <a:accent2>
          <a:srgbClr val="B1C800"/>
        </a:accent2>
        <a:accent3>
          <a:srgbClr val="FFFFFF"/>
        </a:accent3>
        <a:accent4>
          <a:srgbClr val="C96203"/>
        </a:accent4>
        <a:accent5>
          <a:srgbClr val="AAD0EF"/>
        </a:accent5>
        <a:accent6>
          <a:srgbClr val="A0B500"/>
        </a:accent6>
        <a:hlink>
          <a:srgbClr val="E2007A"/>
        </a:hlink>
        <a:folHlink>
          <a:srgbClr val="7F40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ommaire">
  <a:themeElements>
    <a:clrScheme name="5_CNES_v4 1">
      <a:dk1>
        <a:srgbClr val="EC7405"/>
      </a:dk1>
      <a:lt1>
        <a:srgbClr val="FFFFFF"/>
      </a:lt1>
      <a:dk2>
        <a:srgbClr val="005191"/>
      </a:dk2>
      <a:lt2>
        <a:srgbClr val="808080"/>
      </a:lt2>
      <a:accent1>
        <a:srgbClr val="00A7E3"/>
      </a:accent1>
      <a:accent2>
        <a:srgbClr val="B1C800"/>
      </a:accent2>
      <a:accent3>
        <a:srgbClr val="FFFFFF"/>
      </a:accent3>
      <a:accent4>
        <a:srgbClr val="C96203"/>
      </a:accent4>
      <a:accent5>
        <a:srgbClr val="AAD0EF"/>
      </a:accent5>
      <a:accent6>
        <a:srgbClr val="A0B500"/>
      </a:accent6>
      <a:hlink>
        <a:srgbClr val="E2007A"/>
      </a:hlink>
      <a:folHlink>
        <a:srgbClr val="7F408E"/>
      </a:folHlink>
    </a:clrScheme>
    <a:fontScheme name="5_CNES_v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NES_v4 1">
        <a:dk1>
          <a:srgbClr val="EC7405"/>
        </a:dk1>
        <a:lt1>
          <a:srgbClr val="FFFFFF"/>
        </a:lt1>
        <a:dk2>
          <a:srgbClr val="005191"/>
        </a:dk2>
        <a:lt2>
          <a:srgbClr val="808080"/>
        </a:lt2>
        <a:accent1>
          <a:srgbClr val="00A7E3"/>
        </a:accent1>
        <a:accent2>
          <a:srgbClr val="B1C800"/>
        </a:accent2>
        <a:accent3>
          <a:srgbClr val="FFFFFF"/>
        </a:accent3>
        <a:accent4>
          <a:srgbClr val="C96203"/>
        </a:accent4>
        <a:accent5>
          <a:srgbClr val="AAD0EF"/>
        </a:accent5>
        <a:accent6>
          <a:srgbClr val="A0B500"/>
        </a:accent6>
        <a:hlink>
          <a:srgbClr val="E2007A"/>
        </a:hlink>
        <a:folHlink>
          <a:srgbClr val="7F40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lanche classique">
  <a:themeElements>
    <a:clrScheme name="1_CNES_v4 1">
      <a:dk1>
        <a:srgbClr val="EC7405"/>
      </a:dk1>
      <a:lt1>
        <a:srgbClr val="FFFFFF"/>
      </a:lt1>
      <a:dk2>
        <a:srgbClr val="005191"/>
      </a:dk2>
      <a:lt2>
        <a:srgbClr val="808080"/>
      </a:lt2>
      <a:accent1>
        <a:srgbClr val="00A7E3"/>
      </a:accent1>
      <a:accent2>
        <a:srgbClr val="B1C800"/>
      </a:accent2>
      <a:accent3>
        <a:srgbClr val="FFFFFF"/>
      </a:accent3>
      <a:accent4>
        <a:srgbClr val="C96203"/>
      </a:accent4>
      <a:accent5>
        <a:srgbClr val="AAD0EF"/>
      </a:accent5>
      <a:accent6>
        <a:srgbClr val="A0B500"/>
      </a:accent6>
      <a:hlink>
        <a:srgbClr val="E2007A"/>
      </a:hlink>
      <a:folHlink>
        <a:srgbClr val="7F408E"/>
      </a:folHlink>
    </a:clrScheme>
    <a:fontScheme name="1_CNES_v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NES_v4 1">
        <a:dk1>
          <a:srgbClr val="EC7405"/>
        </a:dk1>
        <a:lt1>
          <a:srgbClr val="FFFFFF"/>
        </a:lt1>
        <a:dk2>
          <a:srgbClr val="005191"/>
        </a:dk2>
        <a:lt2>
          <a:srgbClr val="808080"/>
        </a:lt2>
        <a:accent1>
          <a:srgbClr val="00A7E3"/>
        </a:accent1>
        <a:accent2>
          <a:srgbClr val="B1C800"/>
        </a:accent2>
        <a:accent3>
          <a:srgbClr val="FFFFFF"/>
        </a:accent3>
        <a:accent4>
          <a:srgbClr val="C96203"/>
        </a:accent4>
        <a:accent5>
          <a:srgbClr val="AAD0EF"/>
        </a:accent5>
        <a:accent6>
          <a:srgbClr val="A0B500"/>
        </a:accent6>
        <a:hlink>
          <a:srgbClr val="E2007A"/>
        </a:hlink>
        <a:folHlink>
          <a:srgbClr val="7F40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CNES_v4.pot</Template>
  <TotalTime>0</TotalTime>
  <Words>381</Words>
  <Application>Microsoft Office PowerPoint</Application>
  <PresentationFormat>Bildschirmpräsentation (4:3)</PresentationFormat>
  <Paragraphs>100</Paragraphs>
  <Slides>7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Page de Garde</vt:lpstr>
      <vt:lpstr>Sommaire</vt:lpstr>
      <vt:lpstr>Planche classique</vt:lpstr>
      <vt:lpstr>MEthane Remote sensing LIdar missioN   MERLIN Mission Overview    CEOS Atmospheric Composition Constellation (ACC)  4. – 5. June 2014  College Park, MD, United States    D. Loyola (MF-ATP)  B. Millet (CNES), M. Alpers (DLR Space Admin.) P. Flamant (CNRS-LMD), G. Ehret (DLR-IPA)</vt:lpstr>
      <vt:lpstr>PowerPoint-Präsentation</vt:lpstr>
      <vt:lpstr>PowerPoint-Präsentation</vt:lpstr>
      <vt:lpstr>PowerPoint-Präsentation</vt:lpstr>
      <vt:lpstr>MERLIN system architecture</vt:lpstr>
      <vt:lpstr>MERLIN main parameters</vt:lpstr>
      <vt:lpstr>MERLIN mission status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Alpers, Matthias</dc:creator>
  <cp:lastModifiedBy>Alpers, Matthias</cp:lastModifiedBy>
  <cp:revision>627</cp:revision>
  <cp:lastPrinted>2013-04-05T12:40:42Z</cp:lastPrinted>
  <dcterms:created xsi:type="dcterms:W3CDTF">2011-08-29T13:15:54Z</dcterms:created>
  <dcterms:modified xsi:type="dcterms:W3CDTF">2014-05-20T09:57:08Z</dcterms:modified>
</cp:coreProperties>
</file>