
<file path=[Content_Types].xml><?xml version="1.0" encoding="utf-8"?>
<Types xmlns="http://schemas.openxmlformats.org/package/2006/content-types">
  <Default Extension="xml" ContentType="application/xml"/>
  <Default Extension="wmf" ContentType="image/x-wmf"/>
  <Default Extension="jpeg" ContentType="image/jpeg"/>
  <Default Extension="rels" ContentType="application/vnd.openxmlformats-package.relationships+xml"/>
  <Default Extension="emf" ContentType="image/x-emf"/>
  <Default Extension="vml" ContentType="application/vnd.openxmlformats-officedocument.vmlDrawing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embeddings/oleObject1.bin" ContentType="application/vnd.openxmlformats-officedocument.oleObject"/>
  <Override PartName="/ppt/embeddings/oleObject2.bin" ContentType="application/vnd.openxmlformats-officedocument.oleObject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7672" r:id="rId1"/>
  </p:sldMasterIdLst>
  <p:notesMasterIdLst>
    <p:notesMasterId r:id="rId13"/>
  </p:notesMasterIdLst>
  <p:handoutMasterIdLst>
    <p:handoutMasterId r:id="rId14"/>
  </p:handoutMasterIdLst>
  <p:sldIdLst>
    <p:sldId id="256" r:id="rId2"/>
    <p:sldId id="685" r:id="rId3"/>
    <p:sldId id="678" r:id="rId4"/>
    <p:sldId id="686" r:id="rId5"/>
    <p:sldId id="687" r:id="rId6"/>
    <p:sldId id="688" r:id="rId7"/>
    <p:sldId id="689" r:id="rId8"/>
    <p:sldId id="690" r:id="rId9"/>
    <p:sldId id="691" r:id="rId10"/>
    <p:sldId id="692" r:id="rId11"/>
    <p:sldId id="693" r:id="rId12"/>
  </p:sldIdLst>
  <p:sldSz cx="9906000" cy="6858000" type="A4"/>
  <p:notesSz cx="6794500" cy="99314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900" b="1" kern="1200">
        <a:solidFill>
          <a:schemeClr val="bg1"/>
        </a:solidFill>
        <a:latin typeface="Tahom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900" b="1" kern="1200">
        <a:solidFill>
          <a:schemeClr val="bg1"/>
        </a:solidFill>
        <a:latin typeface="Tahom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900" b="1" kern="1200">
        <a:solidFill>
          <a:schemeClr val="bg1"/>
        </a:solidFill>
        <a:latin typeface="Tahom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900" b="1" kern="1200">
        <a:solidFill>
          <a:schemeClr val="bg1"/>
        </a:solidFill>
        <a:latin typeface="Tahom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900" b="1" kern="1200">
        <a:solidFill>
          <a:schemeClr val="bg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sz="900" b="1" kern="1200">
        <a:solidFill>
          <a:schemeClr val="bg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sz="900" b="1" kern="1200">
        <a:solidFill>
          <a:schemeClr val="bg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sz="900" b="1" kern="1200">
        <a:solidFill>
          <a:schemeClr val="bg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sz="900" b="1" kern="1200">
        <a:solidFill>
          <a:schemeClr val="bg1"/>
        </a:solidFill>
        <a:latin typeface="Tahoma" pitchFamily="34" charset="0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Michael Grzegorski" initials="MET/C/MG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E5000"/>
    <a:srgbClr val="00205B"/>
    <a:srgbClr val="00B5E2"/>
    <a:srgbClr val="C5B9AC"/>
    <a:srgbClr val="CB333B"/>
    <a:srgbClr val="FEDB00"/>
    <a:srgbClr val="968C83"/>
    <a:srgbClr val="99C22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9457" autoAdjust="0"/>
    <p:restoredTop sz="90299" autoAdjust="0"/>
  </p:normalViewPr>
  <p:slideViewPr>
    <p:cSldViewPr snapToGrid="0">
      <p:cViewPr>
        <p:scale>
          <a:sx n="100" d="100"/>
          <a:sy n="100" d="100"/>
        </p:scale>
        <p:origin x="-1728" y="400"/>
      </p:cViewPr>
      <p:guideLst>
        <p:guide orient="horz" pos="1164"/>
        <p:guide orient="horz" pos="1410"/>
        <p:guide orient="horz" pos="2715"/>
        <p:guide orient="horz" pos="2389"/>
        <p:guide orient="horz" pos="2064"/>
        <p:guide orient="horz" pos="1735"/>
        <p:guide orient="horz" pos="3369"/>
        <p:guide orient="horz" pos="3698"/>
        <p:guide pos="4214"/>
        <p:guide pos="196"/>
        <p:guide pos="1552"/>
        <p:guide pos="4879"/>
        <p:guide pos="5556"/>
        <p:guide pos="2235"/>
        <p:guide pos="87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 snapToGrid="0">
      <p:cViewPr varScale="1">
        <p:scale>
          <a:sx n="82" d="100"/>
          <a:sy n="82" d="100"/>
        </p:scale>
        <p:origin x="-3954" y="-78"/>
      </p:cViewPr>
      <p:guideLst>
        <p:guide orient="horz" pos="3129"/>
        <p:guide pos="2139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notesMaster" Target="notesMasters/notesMaster1.xml"/><Relationship Id="rId14" Type="http://schemas.openxmlformats.org/officeDocument/2006/relationships/handoutMaster" Target="handoutMasters/handoutMaster1.xml"/><Relationship Id="rId15" Type="http://schemas.openxmlformats.org/officeDocument/2006/relationships/printerSettings" Target="printerSettings/printerSettings1.bin"/><Relationship Id="rId16" Type="http://schemas.openxmlformats.org/officeDocument/2006/relationships/commentAuthors" Target="commentAuthors.xml"/><Relationship Id="rId17" Type="http://schemas.openxmlformats.org/officeDocument/2006/relationships/presProps" Target="presProps.xml"/><Relationship Id="rId18" Type="http://schemas.openxmlformats.org/officeDocument/2006/relationships/viewProps" Target="viewProps.xml"/><Relationship Id="rId1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B39A119-A0D3-4721-953E-60F97C6B8416}" type="doc">
      <dgm:prSet loTypeId="urn:microsoft.com/office/officeart/2005/8/layout/vProcess5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6F5244E7-ACF9-4212-9B77-61502D01CBCB}">
      <dgm:prSet phldrT="[Text]"/>
      <dgm:spPr/>
      <dgm:t>
        <a:bodyPr/>
        <a:lstStyle/>
        <a:p>
          <a:endParaRPr lang="en-GB" dirty="0" smtClean="0"/>
        </a:p>
        <a:p>
          <a:r>
            <a:rPr lang="en-GB" dirty="0" smtClean="0"/>
            <a:t>Metop IASI</a:t>
          </a:r>
        </a:p>
        <a:p>
          <a:endParaRPr lang="en-GB" dirty="0" smtClean="0"/>
        </a:p>
      </dgm:t>
    </dgm:pt>
    <dgm:pt modelId="{779BADBF-E234-4D1B-882A-FD6B06C0A8D2}" type="parTrans" cxnId="{2FF42D79-1025-4135-A009-09DBEFD969FC}">
      <dgm:prSet/>
      <dgm:spPr/>
      <dgm:t>
        <a:bodyPr/>
        <a:lstStyle/>
        <a:p>
          <a:endParaRPr lang="en-GB"/>
        </a:p>
      </dgm:t>
    </dgm:pt>
    <dgm:pt modelId="{C0033DA2-CADA-4B82-A528-2DB7A7520F65}" type="sibTrans" cxnId="{2FF42D79-1025-4135-A009-09DBEFD969FC}">
      <dgm:prSet/>
      <dgm:spPr/>
      <dgm:t>
        <a:bodyPr/>
        <a:lstStyle/>
        <a:p>
          <a:endParaRPr lang="en-GB"/>
        </a:p>
      </dgm:t>
    </dgm:pt>
    <dgm:pt modelId="{4E4C4E57-EEE7-41BB-8479-7803A7BA9861}">
      <dgm:prSet phldrT="[Text]"/>
      <dgm:spPr/>
      <dgm:t>
        <a:bodyPr/>
        <a:lstStyle/>
        <a:p>
          <a:r>
            <a:rPr lang="en-GB" dirty="0" smtClean="0"/>
            <a:t>EPS-SG UVNS (Sentinel-5)</a:t>
          </a:r>
          <a:br>
            <a:rPr lang="en-GB" dirty="0" smtClean="0"/>
          </a:br>
          <a:r>
            <a:rPr lang="en-GB" dirty="0" smtClean="0"/>
            <a:t>EPS-SG IAS</a:t>
          </a:r>
          <a:endParaRPr lang="en-GB" dirty="0"/>
        </a:p>
      </dgm:t>
    </dgm:pt>
    <dgm:pt modelId="{FC429A70-C2A4-4356-88F4-82420D9DEC7A}" type="parTrans" cxnId="{1BBE8E62-ED01-4D13-9F44-C568E0B2E6B5}">
      <dgm:prSet/>
      <dgm:spPr/>
      <dgm:t>
        <a:bodyPr/>
        <a:lstStyle/>
        <a:p>
          <a:endParaRPr lang="en-GB"/>
        </a:p>
      </dgm:t>
    </dgm:pt>
    <dgm:pt modelId="{EA570CC8-FB79-4DD9-9100-1349FC3903DA}" type="sibTrans" cxnId="{1BBE8E62-ED01-4D13-9F44-C568E0B2E6B5}">
      <dgm:prSet/>
      <dgm:spPr/>
      <dgm:t>
        <a:bodyPr/>
        <a:lstStyle/>
        <a:p>
          <a:endParaRPr lang="en-GB"/>
        </a:p>
      </dgm:t>
    </dgm:pt>
    <dgm:pt modelId="{9B941E8B-E34F-4A38-9F6B-7683B62CEEB3}" type="pres">
      <dgm:prSet presAssocID="{DB39A119-A0D3-4721-953E-60F97C6B8416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CFCC969F-FE21-4963-8731-42BEEC48C23A}" type="pres">
      <dgm:prSet presAssocID="{DB39A119-A0D3-4721-953E-60F97C6B8416}" presName="dummyMaxCanvas" presStyleCnt="0">
        <dgm:presLayoutVars/>
      </dgm:prSet>
      <dgm:spPr/>
    </dgm:pt>
    <dgm:pt modelId="{02D4BE13-73C6-45DC-8BAC-E91377E9D940}" type="pres">
      <dgm:prSet presAssocID="{DB39A119-A0D3-4721-953E-60F97C6B8416}" presName="TwoNodes_1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F686E328-944C-4668-88DE-41BA758C48A0}" type="pres">
      <dgm:prSet presAssocID="{DB39A119-A0D3-4721-953E-60F97C6B8416}" presName="TwoNodes_2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79E1626E-F834-4E1B-8EDD-F2C6DA16C4CC}" type="pres">
      <dgm:prSet presAssocID="{DB39A119-A0D3-4721-953E-60F97C6B8416}" presName="TwoConn_1-2" presStyleLbl="fgAccFollowNode1" presStyleIdx="0" presStyleCnt="1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F0D8A0F5-C1D9-42F4-A968-C80E9F2DBEED}" type="pres">
      <dgm:prSet presAssocID="{DB39A119-A0D3-4721-953E-60F97C6B8416}" presName="TwoNodes_1_text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1EA35EA8-E5D9-4865-948C-B17AEABDAC55}" type="pres">
      <dgm:prSet presAssocID="{DB39A119-A0D3-4721-953E-60F97C6B8416}" presName="TwoNodes_2_text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E161D606-5769-4F7E-B252-A898E5B0BFFA}" type="presOf" srcId="{C0033DA2-CADA-4B82-A528-2DB7A7520F65}" destId="{79E1626E-F834-4E1B-8EDD-F2C6DA16C4CC}" srcOrd="0" destOrd="0" presId="urn:microsoft.com/office/officeart/2005/8/layout/vProcess5"/>
    <dgm:cxn modelId="{2FF42D79-1025-4135-A009-09DBEFD969FC}" srcId="{DB39A119-A0D3-4721-953E-60F97C6B8416}" destId="{6F5244E7-ACF9-4212-9B77-61502D01CBCB}" srcOrd="0" destOrd="0" parTransId="{779BADBF-E234-4D1B-882A-FD6B06C0A8D2}" sibTransId="{C0033DA2-CADA-4B82-A528-2DB7A7520F65}"/>
    <dgm:cxn modelId="{19238C91-1D64-4D61-99CE-074CA07D2BB6}" type="presOf" srcId="{6F5244E7-ACF9-4212-9B77-61502D01CBCB}" destId="{F0D8A0F5-C1D9-42F4-A968-C80E9F2DBEED}" srcOrd="1" destOrd="0" presId="urn:microsoft.com/office/officeart/2005/8/layout/vProcess5"/>
    <dgm:cxn modelId="{1BBE8E62-ED01-4D13-9F44-C568E0B2E6B5}" srcId="{DB39A119-A0D3-4721-953E-60F97C6B8416}" destId="{4E4C4E57-EEE7-41BB-8479-7803A7BA9861}" srcOrd="1" destOrd="0" parTransId="{FC429A70-C2A4-4356-88F4-82420D9DEC7A}" sibTransId="{EA570CC8-FB79-4DD9-9100-1349FC3903DA}"/>
    <dgm:cxn modelId="{CC30D125-4DBE-432A-AC6B-CB3D8369E336}" type="presOf" srcId="{DB39A119-A0D3-4721-953E-60F97C6B8416}" destId="{9B941E8B-E34F-4A38-9F6B-7683B62CEEB3}" srcOrd="0" destOrd="0" presId="urn:microsoft.com/office/officeart/2005/8/layout/vProcess5"/>
    <dgm:cxn modelId="{69CEC3CF-FD6D-454F-A67E-CE0C28DEA99F}" type="presOf" srcId="{4E4C4E57-EEE7-41BB-8479-7803A7BA9861}" destId="{1EA35EA8-E5D9-4865-948C-B17AEABDAC55}" srcOrd="1" destOrd="0" presId="urn:microsoft.com/office/officeart/2005/8/layout/vProcess5"/>
    <dgm:cxn modelId="{59B0F363-0BDB-4035-95A4-990F3AE27C5B}" type="presOf" srcId="{6F5244E7-ACF9-4212-9B77-61502D01CBCB}" destId="{02D4BE13-73C6-45DC-8BAC-E91377E9D940}" srcOrd="0" destOrd="0" presId="urn:microsoft.com/office/officeart/2005/8/layout/vProcess5"/>
    <dgm:cxn modelId="{B72B6B54-5FA1-479B-B928-D1BACAE8C23E}" type="presOf" srcId="{4E4C4E57-EEE7-41BB-8479-7803A7BA9861}" destId="{F686E328-944C-4668-88DE-41BA758C48A0}" srcOrd="0" destOrd="0" presId="urn:microsoft.com/office/officeart/2005/8/layout/vProcess5"/>
    <dgm:cxn modelId="{2E987371-2308-4F08-8804-A2A0427551EA}" type="presParOf" srcId="{9B941E8B-E34F-4A38-9F6B-7683B62CEEB3}" destId="{CFCC969F-FE21-4963-8731-42BEEC48C23A}" srcOrd="0" destOrd="0" presId="urn:microsoft.com/office/officeart/2005/8/layout/vProcess5"/>
    <dgm:cxn modelId="{9FE787D9-F14B-4855-9FD4-9E66892D4D10}" type="presParOf" srcId="{9B941E8B-E34F-4A38-9F6B-7683B62CEEB3}" destId="{02D4BE13-73C6-45DC-8BAC-E91377E9D940}" srcOrd="1" destOrd="0" presId="urn:microsoft.com/office/officeart/2005/8/layout/vProcess5"/>
    <dgm:cxn modelId="{BBD0C71C-D8BE-4A59-8CDD-2BE69B1888A5}" type="presParOf" srcId="{9B941E8B-E34F-4A38-9F6B-7683B62CEEB3}" destId="{F686E328-944C-4668-88DE-41BA758C48A0}" srcOrd="2" destOrd="0" presId="urn:microsoft.com/office/officeart/2005/8/layout/vProcess5"/>
    <dgm:cxn modelId="{8CDFD873-093E-4B0C-A1FC-3D4F3FC95F1A}" type="presParOf" srcId="{9B941E8B-E34F-4A38-9F6B-7683B62CEEB3}" destId="{79E1626E-F834-4E1B-8EDD-F2C6DA16C4CC}" srcOrd="3" destOrd="0" presId="urn:microsoft.com/office/officeart/2005/8/layout/vProcess5"/>
    <dgm:cxn modelId="{0227564B-D214-4B17-8C57-5C3BBFF75134}" type="presParOf" srcId="{9B941E8B-E34F-4A38-9F6B-7683B62CEEB3}" destId="{F0D8A0F5-C1D9-42F4-A968-C80E9F2DBEED}" srcOrd="4" destOrd="0" presId="urn:microsoft.com/office/officeart/2005/8/layout/vProcess5"/>
    <dgm:cxn modelId="{50F5453B-752E-4FDD-9F96-CEDE5B5AB726}" type="presParOf" srcId="{9B941E8B-E34F-4A38-9F6B-7683B62CEEB3}" destId="{1EA35EA8-E5D9-4865-948C-B17AEABDAC55}" srcOrd="5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2D4BE13-73C6-45DC-8BAC-E91377E9D940}">
      <dsp:nvSpPr>
        <dsp:cNvPr id="0" name=""/>
        <dsp:cNvSpPr/>
      </dsp:nvSpPr>
      <dsp:spPr>
        <a:xfrm>
          <a:off x="0" y="0"/>
          <a:ext cx="7148988" cy="140160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2200" kern="1200" dirty="0" smtClean="0"/>
        </a:p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200" kern="1200" dirty="0" smtClean="0"/>
            <a:t>Metop IASI</a:t>
          </a:r>
        </a:p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2200" kern="1200" dirty="0" smtClean="0"/>
        </a:p>
      </dsp:txBody>
      <dsp:txXfrm>
        <a:off x="41052" y="41052"/>
        <a:ext cx="5700321" cy="1319499"/>
      </dsp:txXfrm>
    </dsp:sp>
    <dsp:sp modelId="{F686E328-944C-4668-88DE-41BA758C48A0}">
      <dsp:nvSpPr>
        <dsp:cNvPr id="0" name=""/>
        <dsp:cNvSpPr/>
      </dsp:nvSpPr>
      <dsp:spPr>
        <a:xfrm>
          <a:off x="1261586" y="1713071"/>
          <a:ext cx="7148988" cy="140160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200" kern="1200" dirty="0" smtClean="0"/>
            <a:t>EPS-SG UVNS (Sentinel-5)</a:t>
          </a:r>
          <a:br>
            <a:rPr lang="en-GB" sz="2200" kern="1200" dirty="0" smtClean="0"/>
          </a:br>
          <a:r>
            <a:rPr lang="en-GB" sz="2200" kern="1200" dirty="0" smtClean="0"/>
            <a:t>EPS-SG IAS</a:t>
          </a:r>
          <a:endParaRPr lang="en-GB" sz="2200" kern="1200" dirty="0"/>
        </a:p>
      </dsp:txBody>
      <dsp:txXfrm>
        <a:off x="1302638" y="1754123"/>
        <a:ext cx="4894256" cy="1319499"/>
      </dsp:txXfrm>
    </dsp:sp>
    <dsp:sp modelId="{79E1626E-F834-4E1B-8EDD-F2C6DA16C4CC}">
      <dsp:nvSpPr>
        <dsp:cNvPr id="0" name=""/>
        <dsp:cNvSpPr/>
      </dsp:nvSpPr>
      <dsp:spPr>
        <a:xfrm>
          <a:off x="6237946" y="1101816"/>
          <a:ext cx="911042" cy="911042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3600" kern="1200"/>
        </a:p>
      </dsp:txBody>
      <dsp:txXfrm>
        <a:off x="6442930" y="1101816"/>
        <a:ext cx="501074" cy="68555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Relationship Id="rId2" Type="http://schemas.openxmlformats.org/officeDocument/2006/relationships/image" Target="../media/image4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65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defTabSz="920359" eaLnBrk="0" hangingPunct="0">
              <a:spcBef>
                <a:spcPct val="0"/>
              </a:spcBef>
              <a:defRPr sz="1200" b="0">
                <a:solidFill>
                  <a:srgbClr val="000000"/>
                </a:solidFill>
                <a:latin typeface="Helvetica" pitchFamily="34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2697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6829190" y="0"/>
            <a:ext cx="65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20359" eaLnBrk="0" hangingPunct="0">
              <a:spcBef>
                <a:spcPct val="0"/>
              </a:spcBef>
              <a:defRPr sz="1200" b="0">
                <a:solidFill>
                  <a:srgbClr val="000000"/>
                </a:solidFill>
                <a:latin typeface="Helvetica" pitchFamily="34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2698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9739051"/>
            <a:ext cx="65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20359" eaLnBrk="0" hangingPunct="0">
              <a:spcBef>
                <a:spcPct val="0"/>
              </a:spcBef>
              <a:defRPr sz="1200" b="0">
                <a:solidFill>
                  <a:srgbClr val="000000"/>
                </a:solidFill>
                <a:latin typeface="Helvetica" pitchFamily="34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2698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6641365" y="9739315"/>
            <a:ext cx="187891" cy="1844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20359" eaLnBrk="0" hangingPunct="0">
              <a:spcBef>
                <a:spcPct val="0"/>
              </a:spcBef>
              <a:defRPr sz="1200" b="0">
                <a:solidFill>
                  <a:srgbClr val="000000"/>
                </a:solidFill>
                <a:latin typeface="Helvetica" pitchFamily="34" charset="0"/>
              </a:defRPr>
            </a:lvl1pPr>
          </a:lstStyle>
          <a:p>
            <a:pPr>
              <a:defRPr/>
            </a:pPr>
            <a:fld id="{E842FA72-B9ED-494F-A64D-EC1E1901C355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6971222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1"/>
            <a:ext cx="2943270" cy="4972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971" tIns="45985" rIns="91971" bIns="45985" numCol="1" anchor="t" anchorCtr="0" compatLnSpc="1">
            <a:prstTxWarp prst="textNoShape">
              <a:avLst/>
            </a:prstTxWarp>
          </a:bodyPr>
          <a:lstStyle>
            <a:lvl1pPr defTabSz="920359" eaLnBrk="0" hangingPunct="0">
              <a:spcBef>
                <a:spcPct val="0"/>
              </a:spcBef>
              <a:defRPr sz="1200" b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1232" y="1"/>
            <a:ext cx="2943270" cy="4972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971" tIns="45985" rIns="91971" bIns="45985" numCol="1" anchor="t" anchorCtr="0" compatLnSpc="1">
            <a:prstTxWarp prst="textNoShape">
              <a:avLst/>
            </a:prstTxWarp>
          </a:bodyPr>
          <a:lstStyle>
            <a:lvl1pPr algn="r" defTabSz="920359" eaLnBrk="0" hangingPunct="0">
              <a:spcBef>
                <a:spcPct val="0"/>
              </a:spcBef>
              <a:defRPr sz="1200" b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20582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708025" y="742950"/>
            <a:ext cx="5378450" cy="37242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4704" y="4715440"/>
            <a:ext cx="4985095" cy="4472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971" tIns="45985" rIns="91971" bIns="4598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dirty="0" smtClean="0"/>
              <a:t>Click to edit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4172"/>
            <a:ext cx="2943270" cy="4972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971" tIns="45985" rIns="91971" bIns="45985" numCol="1" anchor="b" anchorCtr="0" compatLnSpc="1">
            <a:prstTxWarp prst="textNoShape">
              <a:avLst/>
            </a:prstTxWarp>
          </a:bodyPr>
          <a:lstStyle>
            <a:lvl1pPr defTabSz="920359" eaLnBrk="0" hangingPunct="0">
              <a:spcBef>
                <a:spcPct val="0"/>
              </a:spcBef>
              <a:defRPr sz="1200" b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1232" y="9434172"/>
            <a:ext cx="2943270" cy="4972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971" tIns="45985" rIns="91971" bIns="45985" numCol="1" anchor="b" anchorCtr="0" compatLnSpc="1">
            <a:prstTxWarp prst="textNoShape">
              <a:avLst/>
            </a:prstTxWarp>
          </a:bodyPr>
          <a:lstStyle>
            <a:lvl1pPr algn="r" defTabSz="920359" eaLnBrk="0" hangingPunct="0">
              <a:spcBef>
                <a:spcPct val="0"/>
              </a:spcBef>
              <a:defRPr sz="1200" b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fld id="{7FE02029-9BE2-4139-82E8-7E205433FD51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6247184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8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17981"/>
            <a:fld id="{B3123BCD-06C1-4979-A4B6-929E88FE602B}" type="slidenum">
              <a:rPr lang="de-DE" smtClean="0"/>
              <a:pPr defTabSz="917981"/>
              <a:t>1</a:t>
            </a:fld>
            <a:endParaRPr lang="de-DE" dirty="0" smtClean="0"/>
          </a:p>
        </p:txBody>
      </p:sp>
      <p:sp>
        <p:nvSpPr>
          <p:cNvPr id="2068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08025" y="742950"/>
            <a:ext cx="5378450" cy="3724275"/>
          </a:xfrm>
          <a:ln/>
        </p:spPr>
      </p:sp>
      <p:sp>
        <p:nvSpPr>
          <p:cNvPr id="2068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de-DE" dirty="0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01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708025" y="742950"/>
            <a:ext cx="5378450" cy="3724275"/>
          </a:xfrm>
          <a:ln/>
        </p:spPr>
      </p:sp>
      <p:sp>
        <p:nvSpPr>
          <p:cNvPr id="21401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21402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17981"/>
            <a:fld id="{A1F0CEA1-E696-42A4-B3CF-E6074414E57E}" type="slidenum">
              <a:rPr lang="de-DE" smtClean="0"/>
              <a:pPr defTabSz="917981"/>
              <a:t>2</a:t>
            </a:fld>
            <a:endParaRPr lang="de-DE" dirty="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4" Type="http://schemas.openxmlformats.org/officeDocument/2006/relationships/oleObject" Target="../embeddings/oleObject1.bin"/><Relationship Id="rId5" Type="http://schemas.openxmlformats.org/officeDocument/2006/relationships/image" Target="../media/image3.png"/><Relationship Id="rId6" Type="http://schemas.openxmlformats.org/officeDocument/2006/relationships/oleObject" Target="../embeddings/oleObject2.bin"/><Relationship Id="rId7" Type="http://schemas.openxmlformats.org/officeDocument/2006/relationships/image" Target="../media/image4.wmf"/><Relationship Id="rId8" Type="http://schemas.openxmlformats.org/officeDocument/2006/relationships/image" Target="../media/image6.emf"/><Relationship Id="rId9" Type="http://schemas.openxmlformats.org/officeDocument/2006/relationships/image" Target="../media/image7.png"/><Relationship Id="rId10" Type="http://schemas.openxmlformats.org/officeDocument/2006/relationships/image" Target="../media/image8.png"/><Relationship Id="rId1" Type="http://schemas.openxmlformats.org/officeDocument/2006/relationships/vmlDrawing" Target="../drawings/vmlDrawing1.vml"/><Relationship Id="rId2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 bwMode="ltGray"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0"/>
            <a:ext cx="9799638" cy="854075"/>
          </a:xfrm>
        </p:spPr>
        <p:txBody>
          <a:bodyPr/>
          <a:lstStyle>
            <a:lvl1pPr marL="180000">
              <a:defRPr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 marL="252000" indent="-252000">
              <a:spcBef>
                <a:spcPts val="0"/>
              </a:spcBef>
              <a:defRPr/>
            </a:lvl1pPr>
            <a:lvl2pPr>
              <a:defRPr/>
            </a:lvl2pPr>
            <a:lvl3pPr>
              <a:defRPr/>
            </a:lvl3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3_Title and Content">
    <p:bg bwMode="ltGray"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0"/>
            <a:ext cx="9799638" cy="854075"/>
          </a:xfrm>
        </p:spPr>
        <p:txBody>
          <a:bodyPr/>
          <a:lstStyle>
            <a:lvl1pPr marL="180000">
              <a:defRPr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 marL="252000" indent="-252000">
              <a:spcBef>
                <a:spcPts val="0"/>
              </a:spcBef>
              <a:defRPr/>
            </a:lvl1pPr>
            <a:lvl2pPr>
              <a:defRPr/>
            </a:lvl2pPr>
            <a:lvl3pPr>
              <a:defRPr/>
            </a:lvl3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4_Title Slide">
    <p:bg bwMode="ltGray">
      <p:bgPr>
        <a:blipFill dpi="0" rotWithShape="0">
          <a:blip r:embed="rId3" cstate="print">
            <a:lum/>
          </a:blip>
          <a:srcRect/>
          <a:stretch>
            <a:fillRect b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3" name="Group 252"/>
          <p:cNvGrpSpPr/>
          <p:nvPr userDrawn="1"/>
        </p:nvGrpSpPr>
        <p:grpSpPr>
          <a:xfrm>
            <a:off x="369897" y="6638120"/>
            <a:ext cx="6754812" cy="110355"/>
            <a:chOff x="369888" y="6619868"/>
            <a:chExt cx="7870825" cy="128587"/>
          </a:xfrm>
        </p:grpSpPr>
        <p:grpSp>
          <p:nvGrpSpPr>
            <p:cNvPr id="2" name="Group 4"/>
            <p:cNvGrpSpPr>
              <a:grpSpLocks/>
            </p:cNvGrpSpPr>
            <p:nvPr userDrawn="1"/>
          </p:nvGrpSpPr>
          <p:grpSpPr bwMode="auto">
            <a:xfrm>
              <a:off x="5791059" y="6619868"/>
              <a:ext cx="192235" cy="127021"/>
              <a:chOff x="4182" y="1087"/>
              <a:chExt cx="238" cy="162"/>
            </a:xfrm>
          </p:grpSpPr>
          <p:sp>
            <p:nvSpPr>
              <p:cNvPr id="236" name="Freeform 5"/>
              <p:cNvSpPr>
                <a:spLocks/>
              </p:cNvSpPr>
              <p:nvPr/>
            </p:nvSpPr>
            <p:spPr bwMode="auto">
              <a:xfrm>
                <a:off x="4182" y="1087"/>
                <a:ext cx="238" cy="162"/>
              </a:xfrm>
              <a:custGeom>
                <a:avLst/>
                <a:gdLst>
                  <a:gd name="T0" fmla="*/ 10 w 250"/>
                  <a:gd name="T1" fmla="*/ 86 h 162"/>
                  <a:gd name="T2" fmla="*/ 10 w 250"/>
                  <a:gd name="T3" fmla="*/ 0 h 162"/>
                  <a:gd name="T4" fmla="*/ 0 w 250"/>
                  <a:gd name="T5" fmla="*/ 0 h 162"/>
                  <a:gd name="T6" fmla="*/ 0 w 250"/>
                  <a:gd name="T7" fmla="*/ 86 h 162"/>
                  <a:gd name="T8" fmla="*/ 10 w 250"/>
                  <a:gd name="T9" fmla="*/ 86 h 162"/>
                  <a:gd name="T10" fmla="*/ 10 w 250"/>
                  <a:gd name="T11" fmla="*/ 86 h 16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50"/>
                  <a:gd name="T19" fmla="*/ 0 h 162"/>
                  <a:gd name="T20" fmla="*/ 250 w 250"/>
                  <a:gd name="T21" fmla="*/ 162 h 162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50" h="162">
                    <a:moveTo>
                      <a:pt x="250" y="162"/>
                    </a:moveTo>
                    <a:lnTo>
                      <a:pt x="250" y="0"/>
                    </a:lnTo>
                    <a:lnTo>
                      <a:pt x="0" y="0"/>
                    </a:lnTo>
                    <a:lnTo>
                      <a:pt x="0" y="162"/>
                    </a:lnTo>
                    <a:lnTo>
                      <a:pt x="250" y="162"/>
                    </a:lnTo>
                    <a:close/>
                  </a:path>
                </a:pathLst>
              </a:custGeom>
              <a:solidFill>
                <a:srgbClr val="0C419A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  <p:sp>
            <p:nvSpPr>
              <p:cNvPr id="237" name="Freeform 6"/>
              <p:cNvSpPr>
                <a:spLocks/>
              </p:cNvSpPr>
              <p:nvPr/>
            </p:nvSpPr>
            <p:spPr bwMode="auto">
              <a:xfrm>
                <a:off x="4182" y="1087"/>
                <a:ext cx="238" cy="53"/>
              </a:xfrm>
              <a:custGeom>
                <a:avLst/>
                <a:gdLst>
                  <a:gd name="T0" fmla="*/ 10 w 250"/>
                  <a:gd name="T1" fmla="*/ 51 h 51"/>
                  <a:gd name="T2" fmla="*/ 10 w 250"/>
                  <a:gd name="T3" fmla="*/ 0 h 51"/>
                  <a:gd name="T4" fmla="*/ 0 w 250"/>
                  <a:gd name="T5" fmla="*/ 0 h 51"/>
                  <a:gd name="T6" fmla="*/ 0 w 250"/>
                  <a:gd name="T7" fmla="*/ 51 h 51"/>
                  <a:gd name="T8" fmla="*/ 10 w 250"/>
                  <a:gd name="T9" fmla="*/ 51 h 51"/>
                  <a:gd name="T10" fmla="*/ 10 w 250"/>
                  <a:gd name="T11" fmla="*/ 51 h 51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50"/>
                  <a:gd name="T19" fmla="*/ 0 h 51"/>
                  <a:gd name="T20" fmla="*/ 250 w 250"/>
                  <a:gd name="T21" fmla="*/ 51 h 51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50" h="51">
                    <a:moveTo>
                      <a:pt x="250" y="51"/>
                    </a:moveTo>
                    <a:lnTo>
                      <a:pt x="250" y="0"/>
                    </a:lnTo>
                    <a:lnTo>
                      <a:pt x="0" y="0"/>
                    </a:lnTo>
                    <a:lnTo>
                      <a:pt x="0" y="51"/>
                    </a:lnTo>
                    <a:lnTo>
                      <a:pt x="250" y="51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  <p:sp>
            <p:nvSpPr>
              <p:cNvPr id="238" name="Freeform 7"/>
              <p:cNvSpPr>
                <a:spLocks/>
              </p:cNvSpPr>
              <p:nvPr/>
            </p:nvSpPr>
            <p:spPr bwMode="auto">
              <a:xfrm>
                <a:off x="4182" y="1198"/>
                <a:ext cx="238" cy="51"/>
              </a:xfrm>
              <a:custGeom>
                <a:avLst/>
                <a:gdLst>
                  <a:gd name="T0" fmla="*/ 10 w 250"/>
                  <a:gd name="T1" fmla="*/ 50 h 50"/>
                  <a:gd name="T2" fmla="*/ 10 w 250"/>
                  <a:gd name="T3" fmla="*/ 0 h 50"/>
                  <a:gd name="T4" fmla="*/ 0 w 250"/>
                  <a:gd name="T5" fmla="*/ 0 h 50"/>
                  <a:gd name="T6" fmla="*/ 0 w 250"/>
                  <a:gd name="T7" fmla="*/ 50 h 50"/>
                  <a:gd name="T8" fmla="*/ 10 w 250"/>
                  <a:gd name="T9" fmla="*/ 50 h 50"/>
                  <a:gd name="T10" fmla="*/ 10 w 250"/>
                  <a:gd name="T11" fmla="*/ 50 h 5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50"/>
                  <a:gd name="T19" fmla="*/ 0 h 50"/>
                  <a:gd name="T20" fmla="*/ 250 w 250"/>
                  <a:gd name="T21" fmla="*/ 50 h 50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50" h="50">
                    <a:moveTo>
                      <a:pt x="250" y="50"/>
                    </a:moveTo>
                    <a:lnTo>
                      <a:pt x="250" y="0"/>
                    </a:lnTo>
                    <a:lnTo>
                      <a:pt x="0" y="0"/>
                    </a:lnTo>
                    <a:lnTo>
                      <a:pt x="0" y="50"/>
                    </a:lnTo>
                    <a:lnTo>
                      <a:pt x="250" y="50"/>
                    </a:lnTo>
                    <a:close/>
                  </a:path>
                </a:pathLst>
              </a:custGeom>
              <a:solidFill>
                <a:srgbClr val="FF19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  <p:sp>
            <p:nvSpPr>
              <p:cNvPr id="239" name="Freeform 8"/>
              <p:cNvSpPr>
                <a:spLocks/>
              </p:cNvSpPr>
              <p:nvPr/>
            </p:nvSpPr>
            <p:spPr bwMode="auto">
              <a:xfrm>
                <a:off x="4182" y="1087"/>
                <a:ext cx="238" cy="162"/>
              </a:xfrm>
              <a:custGeom>
                <a:avLst/>
                <a:gdLst>
                  <a:gd name="T0" fmla="*/ 10 w 250"/>
                  <a:gd name="T1" fmla="*/ 86 h 162"/>
                  <a:gd name="T2" fmla="*/ 0 w 250"/>
                  <a:gd name="T3" fmla="*/ 86 h 162"/>
                  <a:gd name="T4" fmla="*/ 0 w 250"/>
                  <a:gd name="T5" fmla="*/ 0 h 162"/>
                  <a:gd name="T6" fmla="*/ 10 w 250"/>
                  <a:gd name="T7" fmla="*/ 0 h 162"/>
                  <a:gd name="T8" fmla="*/ 10 w 250"/>
                  <a:gd name="T9" fmla="*/ 86 h 162"/>
                  <a:gd name="T10" fmla="*/ 10 w 250"/>
                  <a:gd name="T11" fmla="*/ 86 h 16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50"/>
                  <a:gd name="T19" fmla="*/ 0 h 162"/>
                  <a:gd name="T20" fmla="*/ 250 w 250"/>
                  <a:gd name="T21" fmla="*/ 162 h 162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50" h="162">
                    <a:moveTo>
                      <a:pt x="250" y="162"/>
                    </a:moveTo>
                    <a:lnTo>
                      <a:pt x="0" y="162"/>
                    </a:lnTo>
                    <a:lnTo>
                      <a:pt x="0" y="0"/>
                    </a:lnTo>
                    <a:lnTo>
                      <a:pt x="250" y="0"/>
                    </a:lnTo>
                    <a:lnTo>
                      <a:pt x="250" y="162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  <p:sp>
            <p:nvSpPr>
              <p:cNvPr id="240" name="Freeform 9"/>
              <p:cNvSpPr>
                <a:spLocks/>
              </p:cNvSpPr>
              <p:nvPr/>
            </p:nvSpPr>
            <p:spPr bwMode="auto">
              <a:xfrm>
                <a:off x="4237" y="1132"/>
                <a:ext cx="71" cy="83"/>
              </a:xfrm>
              <a:custGeom>
                <a:avLst/>
                <a:gdLst>
                  <a:gd name="T0" fmla="*/ 11 w 72"/>
                  <a:gd name="T1" fmla="*/ 42 h 84"/>
                  <a:gd name="T2" fmla="*/ 11 w 72"/>
                  <a:gd name="T3" fmla="*/ 42 h 84"/>
                  <a:gd name="T4" fmla="*/ 11 w 72"/>
                  <a:gd name="T5" fmla="*/ 42 h 84"/>
                  <a:gd name="T6" fmla="*/ 11 w 72"/>
                  <a:gd name="T7" fmla="*/ 42 h 84"/>
                  <a:gd name="T8" fmla="*/ 11 w 72"/>
                  <a:gd name="T9" fmla="*/ 42 h 84"/>
                  <a:gd name="T10" fmla="*/ 11 w 72"/>
                  <a:gd name="T11" fmla="*/ 42 h 84"/>
                  <a:gd name="T12" fmla="*/ 11 w 72"/>
                  <a:gd name="T13" fmla="*/ 42 h 84"/>
                  <a:gd name="T14" fmla="*/ 6 w 72"/>
                  <a:gd name="T15" fmla="*/ 42 h 84"/>
                  <a:gd name="T16" fmla="*/ 0 w 72"/>
                  <a:gd name="T17" fmla="*/ 42 h 84"/>
                  <a:gd name="T18" fmla="*/ 0 w 72"/>
                  <a:gd name="T19" fmla="*/ 42 h 84"/>
                  <a:gd name="T20" fmla="*/ 0 w 72"/>
                  <a:gd name="T21" fmla="*/ 39 h 84"/>
                  <a:gd name="T22" fmla="*/ 0 w 72"/>
                  <a:gd name="T23" fmla="*/ 22 h 84"/>
                  <a:gd name="T24" fmla="*/ 0 w 72"/>
                  <a:gd name="T25" fmla="*/ 0 h 84"/>
                  <a:gd name="T26" fmla="*/ 11 w 72"/>
                  <a:gd name="T27" fmla="*/ 0 h 84"/>
                  <a:gd name="T28" fmla="*/ 11 w 72"/>
                  <a:gd name="T29" fmla="*/ 6 h 84"/>
                  <a:gd name="T30" fmla="*/ 11 w 72"/>
                  <a:gd name="T31" fmla="*/ 22 h 84"/>
                  <a:gd name="T32" fmla="*/ 11 w 72"/>
                  <a:gd name="T33" fmla="*/ 39 h 84"/>
                  <a:gd name="T34" fmla="*/ 11 w 72"/>
                  <a:gd name="T35" fmla="*/ 42 h 84"/>
                  <a:gd name="T36" fmla="*/ 11 w 72"/>
                  <a:gd name="T37" fmla="*/ 42 h 84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72"/>
                  <a:gd name="T58" fmla="*/ 0 h 84"/>
                  <a:gd name="T59" fmla="*/ 72 w 72"/>
                  <a:gd name="T60" fmla="*/ 84 h 84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72" h="84">
                    <a:moveTo>
                      <a:pt x="72" y="45"/>
                    </a:moveTo>
                    <a:lnTo>
                      <a:pt x="66" y="61"/>
                    </a:lnTo>
                    <a:lnTo>
                      <a:pt x="54" y="73"/>
                    </a:lnTo>
                    <a:lnTo>
                      <a:pt x="42" y="84"/>
                    </a:lnTo>
                    <a:lnTo>
                      <a:pt x="36" y="84"/>
                    </a:lnTo>
                    <a:lnTo>
                      <a:pt x="30" y="84"/>
                    </a:lnTo>
                    <a:lnTo>
                      <a:pt x="18" y="78"/>
                    </a:lnTo>
                    <a:lnTo>
                      <a:pt x="6" y="67"/>
                    </a:lnTo>
                    <a:lnTo>
                      <a:pt x="0" y="50"/>
                    </a:lnTo>
                    <a:lnTo>
                      <a:pt x="0" y="39"/>
                    </a:lnTo>
                    <a:lnTo>
                      <a:pt x="0" y="22"/>
                    </a:lnTo>
                    <a:lnTo>
                      <a:pt x="0" y="0"/>
                    </a:lnTo>
                    <a:lnTo>
                      <a:pt x="72" y="0"/>
                    </a:lnTo>
                    <a:lnTo>
                      <a:pt x="72" y="6"/>
                    </a:lnTo>
                    <a:lnTo>
                      <a:pt x="72" y="22"/>
                    </a:lnTo>
                    <a:lnTo>
                      <a:pt x="72" y="39"/>
                    </a:lnTo>
                    <a:lnTo>
                      <a:pt x="72" y="45"/>
                    </a:lnTo>
                    <a:close/>
                  </a:path>
                </a:pathLst>
              </a:custGeom>
              <a:solidFill>
                <a:srgbClr val="FF19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  <p:sp>
            <p:nvSpPr>
              <p:cNvPr id="241" name="Freeform 10"/>
              <p:cNvSpPr>
                <a:spLocks/>
              </p:cNvSpPr>
              <p:nvPr/>
            </p:nvSpPr>
            <p:spPr bwMode="auto">
              <a:xfrm>
                <a:off x="4267" y="1140"/>
                <a:ext cx="4" cy="49"/>
              </a:xfrm>
              <a:custGeom>
                <a:avLst/>
                <a:gdLst>
                  <a:gd name="T0" fmla="*/ 3 w 6"/>
                  <a:gd name="T1" fmla="*/ 25 h 50"/>
                  <a:gd name="T2" fmla="*/ 0 w 6"/>
                  <a:gd name="T3" fmla="*/ 25 h 50"/>
                  <a:gd name="T4" fmla="*/ 0 w 6"/>
                  <a:gd name="T5" fmla="*/ 0 h 50"/>
                  <a:gd name="T6" fmla="*/ 3 w 6"/>
                  <a:gd name="T7" fmla="*/ 0 h 50"/>
                  <a:gd name="T8" fmla="*/ 3 w 6"/>
                  <a:gd name="T9" fmla="*/ 25 h 50"/>
                  <a:gd name="T10" fmla="*/ 3 w 6"/>
                  <a:gd name="T11" fmla="*/ 25 h 5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6"/>
                  <a:gd name="T19" fmla="*/ 0 h 50"/>
                  <a:gd name="T20" fmla="*/ 6 w 6"/>
                  <a:gd name="T21" fmla="*/ 50 h 50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6" h="50">
                    <a:moveTo>
                      <a:pt x="6" y="50"/>
                    </a:moveTo>
                    <a:lnTo>
                      <a:pt x="0" y="50"/>
                    </a:lnTo>
                    <a:lnTo>
                      <a:pt x="0" y="0"/>
                    </a:lnTo>
                    <a:lnTo>
                      <a:pt x="6" y="0"/>
                    </a:lnTo>
                    <a:lnTo>
                      <a:pt x="6" y="5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  <p:sp>
            <p:nvSpPr>
              <p:cNvPr id="242" name="Freeform 11"/>
              <p:cNvSpPr>
                <a:spLocks/>
              </p:cNvSpPr>
              <p:nvPr/>
            </p:nvSpPr>
            <p:spPr bwMode="auto">
              <a:xfrm>
                <a:off x="4257" y="1150"/>
                <a:ext cx="33" cy="4"/>
              </a:xfrm>
              <a:custGeom>
                <a:avLst/>
                <a:gdLst>
                  <a:gd name="T0" fmla="*/ 18 w 36"/>
                  <a:gd name="T1" fmla="*/ 5 h 5"/>
                  <a:gd name="T2" fmla="*/ 0 w 36"/>
                  <a:gd name="T3" fmla="*/ 5 h 5"/>
                  <a:gd name="T4" fmla="*/ 0 w 36"/>
                  <a:gd name="T5" fmla="*/ 0 h 5"/>
                  <a:gd name="T6" fmla="*/ 18 w 36"/>
                  <a:gd name="T7" fmla="*/ 0 h 5"/>
                  <a:gd name="T8" fmla="*/ 18 w 36"/>
                  <a:gd name="T9" fmla="*/ 5 h 5"/>
                  <a:gd name="T10" fmla="*/ 18 w 36"/>
                  <a:gd name="T11" fmla="*/ 5 h 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6"/>
                  <a:gd name="T19" fmla="*/ 0 h 5"/>
                  <a:gd name="T20" fmla="*/ 36 w 36"/>
                  <a:gd name="T21" fmla="*/ 5 h 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6" h="5">
                    <a:moveTo>
                      <a:pt x="36" y="5"/>
                    </a:moveTo>
                    <a:lnTo>
                      <a:pt x="0" y="5"/>
                    </a:lnTo>
                    <a:lnTo>
                      <a:pt x="0" y="0"/>
                    </a:lnTo>
                    <a:lnTo>
                      <a:pt x="36" y="0"/>
                    </a:lnTo>
                    <a:lnTo>
                      <a:pt x="36" y="5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  <p:sp>
            <p:nvSpPr>
              <p:cNvPr id="243" name="Freeform 12"/>
              <p:cNvSpPr>
                <a:spLocks/>
              </p:cNvSpPr>
              <p:nvPr/>
            </p:nvSpPr>
            <p:spPr bwMode="auto">
              <a:xfrm>
                <a:off x="4251" y="1164"/>
                <a:ext cx="39" cy="6"/>
              </a:xfrm>
              <a:custGeom>
                <a:avLst/>
                <a:gdLst>
                  <a:gd name="T0" fmla="*/ 10 w 42"/>
                  <a:gd name="T1" fmla="*/ 3 h 6"/>
                  <a:gd name="T2" fmla="*/ 0 w 42"/>
                  <a:gd name="T3" fmla="*/ 3 h 6"/>
                  <a:gd name="T4" fmla="*/ 0 w 42"/>
                  <a:gd name="T5" fmla="*/ 0 h 6"/>
                  <a:gd name="T6" fmla="*/ 10 w 42"/>
                  <a:gd name="T7" fmla="*/ 0 h 6"/>
                  <a:gd name="T8" fmla="*/ 10 w 42"/>
                  <a:gd name="T9" fmla="*/ 3 h 6"/>
                  <a:gd name="T10" fmla="*/ 10 w 42"/>
                  <a:gd name="T11" fmla="*/ 3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2"/>
                  <a:gd name="T19" fmla="*/ 0 h 6"/>
                  <a:gd name="T20" fmla="*/ 42 w 42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2" h="6">
                    <a:moveTo>
                      <a:pt x="42" y="6"/>
                    </a:moveTo>
                    <a:lnTo>
                      <a:pt x="0" y="6"/>
                    </a:lnTo>
                    <a:lnTo>
                      <a:pt x="0" y="0"/>
                    </a:lnTo>
                    <a:lnTo>
                      <a:pt x="42" y="0"/>
                    </a:lnTo>
                    <a:lnTo>
                      <a:pt x="42" y="6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  <p:sp>
            <p:nvSpPr>
              <p:cNvPr id="244" name="Freeform 13"/>
              <p:cNvSpPr>
                <a:spLocks/>
              </p:cNvSpPr>
              <p:nvPr/>
            </p:nvSpPr>
            <p:spPr bwMode="auto">
              <a:xfrm>
                <a:off x="4245" y="1182"/>
                <a:ext cx="57" cy="32"/>
              </a:xfrm>
              <a:custGeom>
                <a:avLst/>
                <a:gdLst>
                  <a:gd name="T0" fmla="*/ 0 w 60"/>
                  <a:gd name="T1" fmla="*/ 11 h 34"/>
                  <a:gd name="T2" fmla="*/ 6 w 60"/>
                  <a:gd name="T3" fmla="*/ 6 h 34"/>
                  <a:gd name="T4" fmla="*/ 10 w 60"/>
                  <a:gd name="T5" fmla="*/ 6 h 34"/>
                  <a:gd name="T6" fmla="*/ 10 w 60"/>
                  <a:gd name="T7" fmla="*/ 6 h 34"/>
                  <a:gd name="T8" fmla="*/ 10 w 60"/>
                  <a:gd name="T9" fmla="*/ 11 h 34"/>
                  <a:gd name="T10" fmla="*/ 10 w 60"/>
                  <a:gd name="T11" fmla="*/ 6 h 34"/>
                  <a:gd name="T12" fmla="*/ 10 w 60"/>
                  <a:gd name="T13" fmla="*/ 0 h 34"/>
                  <a:gd name="T14" fmla="*/ 10 w 60"/>
                  <a:gd name="T15" fmla="*/ 6 h 34"/>
                  <a:gd name="T16" fmla="*/ 10 w 60"/>
                  <a:gd name="T17" fmla="*/ 11 h 34"/>
                  <a:gd name="T18" fmla="*/ 10 w 60"/>
                  <a:gd name="T19" fmla="*/ 11 h 34"/>
                  <a:gd name="T20" fmla="*/ 10 w 60"/>
                  <a:gd name="T21" fmla="*/ 6 h 34"/>
                  <a:gd name="T22" fmla="*/ 10 w 60"/>
                  <a:gd name="T23" fmla="*/ 6 h 34"/>
                  <a:gd name="T24" fmla="*/ 10 w 60"/>
                  <a:gd name="T25" fmla="*/ 11 h 34"/>
                  <a:gd name="T26" fmla="*/ 10 w 60"/>
                  <a:gd name="T27" fmla="*/ 11 h 34"/>
                  <a:gd name="T28" fmla="*/ 10 w 60"/>
                  <a:gd name="T29" fmla="*/ 23 h 34"/>
                  <a:gd name="T30" fmla="*/ 10 w 60"/>
                  <a:gd name="T31" fmla="*/ 34 h 34"/>
                  <a:gd name="T32" fmla="*/ 10 w 60"/>
                  <a:gd name="T33" fmla="*/ 34 h 34"/>
                  <a:gd name="T34" fmla="*/ 10 w 60"/>
                  <a:gd name="T35" fmla="*/ 34 h 34"/>
                  <a:gd name="T36" fmla="*/ 10 w 60"/>
                  <a:gd name="T37" fmla="*/ 28 h 34"/>
                  <a:gd name="T38" fmla="*/ 10 w 60"/>
                  <a:gd name="T39" fmla="*/ 23 h 34"/>
                  <a:gd name="T40" fmla="*/ 6 w 60"/>
                  <a:gd name="T41" fmla="*/ 17 h 34"/>
                  <a:gd name="T42" fmla="*/ 6 w 60"/>
                  <a:gd name="T43" fmla="*/ 11 h 34"/>
                  <a:gd name="T44" fmla="*/ 0 w 60"/>
                  <a:gd name="T45" fmla="*/ 11 h 34"/>
                  <a:gd name="T46" fmla="*/ 0 w 60"/>
                  <a:gd name="T47" fmla="*/ 11 h 34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w 60"/>
                  <a:gd name="T73" fmla="*/ 0 h 34"/>
                  <a:gd name="T74" fmla="*/ 60 w 60"/>
                  <a:gd name="T75" fmla="*/ 34 h 34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T72" t="T73" r="T74" b="T75"/>
                <a:pathLst>
                  <a:path w="60" h="34">
                    <a:moveTo>
                      <a:pt x="0" y="11"/>
                    </a:moveTo>
                    <a:lnTo>
                      <a:pt x="6" y="6"/>
                    </a:lnTo>
                    <a:lnTo>
                      <a:pt x="12" y="6"/>
                    </a:lnTo>
                    <a:lnTo>
                      <a:pt x="18" y="6"/>
                    </a:lnTo>
                    <a:lnTo>
                      <a:pt x="18" y="11"/>
                    </a:lnTo>
                    <a:lnTo>
                      <a:pt x="18" y="6"/>
                    </a:lnTo>
                    <a:lnTo>
                      <a:pt x="30" y="0"/>
                    </a:lnTo>
                    <a:lnTo>
                      <a:pt x="42" y="6"/>
                    </a:lnTo>
                    <a:lnTo>
                      <a:pt x="42" y="11"/>
                    </a:lnTo>
                    <a:lnTo>
                      <a:pt x="42" y="6"/>
                    </a:lnTo>
                    <a:lnTo>
                      <a:pt x="48" y="6"/>
                    </a:lnTo>
                    <a:lnTo>
                      <a:pt x="54" y="11"/>
                    </a:lnTo>
                    <a:lnTo>
                      <a:pt x="60" y="11"/>
                    </a:lnTo>
                    <a:lnTo>
                      <a:pt x="48" y="23"/>
                    </a:lnTo>
                    <a:lnTo>
                      <a:pt x="42" y="34"/>
                    </a:lnTo>
                    <a:lnTo>
                      <a:pt x="30" y="34"/>
                    </a:lnTo>
                    <a:lnTo>
                      <a:pt x="24" y="34"/>
                    </a:lnTo>
                    <a:lnTo>
                      <a:pt x="18" y="28"/>
                    </a:lnTo>
                    <a:lnTo>
                      <a:pt x="12" y="23"/>
                    </a:lnTo>
                    <a:lnTo>
                      <a:pt x="6" y="17"/>
                    </a:lnTo>
                    <a:lnTo>
                      <a:pt x="6" y="11"/>
                    </a:lnTo>
                    <a:lnTo>
                      <a:pt x="0" y="11"/>
                    </a:lnTo>
                    <a:close/>
                  </a:path>
                </a:pathLst>
              </a:custGeom>
              <a:solidFill>
                <a:srgbClr val="0C419A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  <p:sp>
            <p:nvSpPr>
              <p:cNvPr id="245" name="Freeform 14"/>
              <p:cNvSpPr>
                <a:spLocks/>
              </p:cNvSpPr>
              <p:nvPr/>
            </p:nvSpPr>
            <p:spPr bwMode="auto">
              <a:xfrm>
                <a:off x="4237" y="1132"/>
                <a:ext cx="71" cy="83"/>
              </a:xfrm>
              <a:custGeom>
                <a:avLst/>
                <a:gdLst>
                  <a:gd name="T0" fmla="*/ 11 w 72"/>
                  <a:gd name="T1" fmla="*/ 42 h 84"/>
                  <a:gd name="T2" fmla="*/ 11 w 72"/>
                  <a:gd name="T3" fmla="*/ 42 h 84"/>
                  <a:gd name="T4" fmla="*/ 11 w 72"/>
                  <a:gd name="T5" fmla="*/ 42 h 84"/>
                  <a:gd name="T6" fmla="*/ 11 w 72"/>
                  <a:gd name="T7" fmla="*/ 42 h 84"/>
                  <a:gd name="T8" fmla="*/ 11 w 72"/>
                  <a:gd name="T9" fmla="*/ 42 h 84"/>
                  <a:gd name="T10" fmla="*/ 11 w 72"/>
                  <a:gd name="T11" fmla="*/ 42 h 84"/>
                  <a:gd name="T12" fmla="*/ 11 w 72"/>
                  <a:gd name="T13" fmla="*/ 42 h 84"/>
                  <a:gd name="T14" fmla="*/ 6 w 72"/>
                  <a:gd name="T15" fmla="*/ 42 h 84"/>
                  <a:gd name="T16" fmla="*/ 0 w 72"/>
                  <a:gd name="T17" fmla="*/ 42 h 84"/>
                  <a:gd name="T18" fmla="*/ 0 w 72"/>
                  <a:gd name="T19" fmla="*/ 42 h 84"/>
                  <a:gd name="T20" fmla="*/ 0 w 72"/>
                  <a:gd name="T21" fmla="*/ 39 h 84"/>
                  <a:gd name="T22" fmla="*/ 0 w 72"/>
                  <a:gd name="T23" fmla="*/ 22 h 84"/>
                  <a:gd name="T24" fmla="*/ 0 w 72"/>
                  <a:gd name="T25" fmla="*/ 0 h 84"/>
                  <a:gd name="T26" fmla="*/ 11 w 72"/>
                  <a:gd name="T27" fmla="*/ 0 h 84"/>
                  <a:gd name="T28" fmla="*/ 11 w 72"/>
                  <a:gd name="T29" fmla="*/ 6 h 84"/>
                  <a:gd name="T30" fmla="*/ 11 w 72"/>
                  <a:gd name="T31" fmla="*/ 22 h 84"/>
                  <a:gd name="T32" fmla="*/ 11 w 72"/>
                  <a:gd name="T33" fmla="*/ 39 h 84"/>
                  <a:gd name="T34" fmla="*/ 11 w 72"/>
                  <a:gd name="T35" fmla="*/ 42 h 84"/>
                  <a:gd name="T36" fmla="*/ 11 w 72"/>
                  <a:gd name="T37" fmla="*/ 42 h 84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72"/>
                  <a:gd name="T58" fmla="*/ 0 h 84"/>
                  <a:gd name="T59" fmla="*/ 72 w 72"/>
                  <a:gd name="T60" fmla="*/ 84 h 84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72" h="84">
                    <a:moveTo>
                      <a:pt x="72" y="45"/>
                    </a:moveTo>
                    <a:lnTo>
                      <a:pt x="66" y="61"/>
                    </a:lnTo>
                    <a:lnTo>
                      <a:pt x="54" y="73"/>
                    </a:lnTo>
                    <a:lnTo>
                      <a:pt x="42" y="84"/>
                    </a:lnTo>
                    <a:lnTo>
                      <a:pt x="36" y="84"/>
                    </a:lnTo>
                    <a:lnTo>
                      <a:pt x="30" y="84"/>
                    </a:lnTo>
                    <a:lnTo>
                      <a:pt x="18" y="78"/>
                    </a:lnTo>
                    <a:lnTo>
                      <a:pt x="6" y="67"/>
                    </a:lnTo>
                    <a:lnTo>
                      <a:pt x="0" y="50"/>
                    </a:lnTo>
                    <a:lnTo>
                      <a:pt x="0" y="39"/>
                    </a:lnTo>
                    <a:lnTo>
                      <a:pt x="0" y="22"/>
                    </a:lnTo>
                    <a:lnTo>
                      <a:pt x="0" y="0"/>
                    </a:lnTo>
                    <a:lnTo>
                      <a:pt x="72" y="0"/>
                    </a:lnTo>
                    <a:lnTo>
                      <a:pt x="72" y="6"/>
                    </a:lnTo>
                    <a:lnTo>
                      <a:pt x="72" y="22"/>
                    </a:lnTo>
                    <a:lnTo>
                      <a:pt x="72" y="39"/>
                    </a:lnTo>
                    <a:lnTo>
                      <a:pt x="72" y="45"/>
                    </a:lnTo>
                  </a:path>
                </a:pathLst>
              </a:custGeom>
              <a:noFill/>
              <a:ln w="0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</p:grpSp>
        <p:grpSp>
          <p:nvGrpSpPr>
            <p:cNvPr id="6" name="Group 16"/>
            <p:cNvGrpSpPr>
              <a:grpSpLocks/>
            </p:cNvGrpSpPr>
            <p:nvPr userDrawn="1"/>
          </p:nvGrpSpPr>
          <p:grpSpPr bwMode="auto">
            <a:xfrm>
              <a:off x="1849301" y="6619868"/>
              <a:ext cx="190640" cy="123854"/>
              <a:chOff x="1116" y="1646"/>
              <a:chExt cx="245" cy="151"/>
            </a:xfrm>
          </p:grpSpPr>
          <p:sp>
            <p:nvSpPr>
              <p:cNvPr id="233" name="Freeform 17"/>
              <p:cNvSpPr>
                <a:spLocks/>
              </p:cNvSpPr>
              <p:nvPr/>
            </p:nvSpPr>
            <p:spPr bwMode="auto">
              <a:xfrm>
                <a:off x="1116" y="1646"/>
                <a:ext cx="245" cy="151"/>
              </a:xfrm>
              <a:custGeom>
                <a:avLst/>
                <a:gdLst>
                  <a:gd name="T0" fmla="*/ 244 w 244"/>
                  <a:gd name="T1" fmla="*/ 151 h 151"/>
                  <a:gd name="T2" fmla="*/ 244 w 244"/>
                  <a:gd name="T3" fmla="*/ 0 h 151"/>
                  <a:gd name="T4" fmla="*/ 0 w 244"/>
                  <a:gd name="T5" fmla="*/ 0 h 151"/>
                  <a:gd name="T6" fmla="*/ 0 w 244"/>
                  <a:gd name="T7" fmla="*/ 151 h 151"/>
                  <a:gd name="T8" fmla="*/ 244 w 244"/>
                  <a:gd name="T9" fmla="*/ 151 h 151"/>
                  <a:gd name="T10" fmla="*/ 244 w 244"/>
                  <a:gd name="T11" fmla="*/ 151 h 151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44"/>
                  <a:gd name="T19" fmla="*/ 0 h 151"/>
                  <a:gd name="T20" fmla="*/ 244 w 244"/>
                  <a:gd name="T21" fmla="*/ 151 h 151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44" h="151">
                    <a:moveTo>
                      <a:pt x="244" y="151"/>
                    </a:moveTo>
                    <a:lnTo>
                      <a:pt x="244" y="0"/>
                    </a:lnTo>
                    <a:lnTo>
                      <a:pt x="0" y="0"/>
                    </a:lnTo>
                    <a:lnTo>
                      <a:pt x="0" y="151"/>
                    </a:lnTo>
                    <a:lnTo>
                      <a:pt x="244" y="151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  <p:sp>
            <p:nvSpPr>
              <p:cNvPr id="234" name="Freeform 18"/>
              <p:cNvSpPr>
                <a:spLocks/>
              </p:cNvSpPr>
              <p:nvPr/>
            </p:nvSpPr>
            <p:spPr bwMode="auto">
              <a:xfrm>
                <a:off x="1116" y="1646"/>
                <a:ext cx="245" cy="151"/>
              </a:xfrm>
              <a:custGeom>
                <a:avLst/>
                <a:gdLst>
                  <a:gd name="T0" fmla="*/ 244 w 244"/>
                  <a:gd name="T1" fmla="*/ 151 h 151"/>
                  <a:gd name="T2" fmla="*/ 244 w 244"/>
                  <a:gd name="T3" fmla="*/ 0 h 151"/>
                  <a:gd name="T4" fmla="*/ 0 w 244"/>
                  <a:gd name="T5" fmla="*/ 0 h 151"/>
                  <a:gd name="T6" fmla="*/ 0 w 244"/>
                  <a:gd name="T7" fmla="*/ 151 h 151"/>
                  <a:gd name="T8" fmla="*/ 244 w 244"/>
                  <a:gd name="T9" fmla="*/ 151 h 151"/>
                  <a:gd name="T10" fmla="*/ 244 w 244"/>
                  <a:gd name="T11" fmla="*/ 151 h 151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44"/>
                  <a:gd name="T19" fmla="*/ 0 h 151"/>
                  <a:gd name="T20" fmla="*/ 244 w 244"/>
                  <a:gd name="T21" fmla="*/ 151 h 151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44" h="151">
                    <a:moveTo>
                      <a:pt x="244" y="151"/>
                    </a:moveTo>
                    <a:lnTo>
                      <a:pt x="244" y="0"/>
                    </a:lnTo>
                    <a:lnTo>
                      <a:pt x="0" y="0"/>
                    </a:lnTo>
                    <a:lnTo>
                      <a:pt x="0" y="151"/>
                    </a:lnTo>
                    <a:lnTo>
                      <a:pt x="244" y="151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  <p:sp>
            <p:nvSpPr>
              <p:cNvPr id="235" name="Freeform 19"/>
              <p:cNvSpPr>
                <a:spLocks/>
              </p:cNvSpPr>
              <p:nvPr/>
            </p:nvSpPr>
            <p:spPr bwMode="auto">
              <a:xfrm>
                <a:off x="1116" y="1646"/>
                <a:ext cx="245" cy="151"/>
              </a:xfrm>
              <a:custGeom>
                <a:avLst/>
                <a:gdLst>
                  <a:gd name="T0" fmla="*/ 244 w 244"/>
                  <a:gd name="T1" fmla="*/ 61 h 151"/>
                  <a:gd name="T2" fmla="*/ 89 w 244"/>
                  <a:gd name="T3" fmla="*/ 61 h 151"/>
                  <a:gd name="T4" fmla="*/ 89 w 244"/>
                  <a:gd name="T5" fmla="*/ 0 h 151"/>
                  <a:gd name="T6" fmla="*/ 59 w 244"/>
                  <a:gd name="T7" fmla="*/ 0 h 151"/>
                  <a:gd name="T8" fmla="*/ 59 w 244"/>
                  <a:gd name="T9" fmla="*/ 61 h 151"/>
                  <a:gd name="T10" fmla="*/ 0 w 244"/>
                  <a:gd name="T11" fmla="*/ 61 h 151"/>
                  <a:gd name="T12" fmla="*/ 0 w 244"/>
                  <a:gd name="T13" fmla="*/ 89 h 151"/>
                  <a:gd name="T14" fmla="*/ 59 w 244"/>
                  <a:gd name="T15" fmla="*/ 89 h 151"/>
                  <a:gd name="T16" fmla="*/ 59 w 244"/>
                  <a:gd name="T17" fmla="*/ 151 h 151"/>
                  <a:gd name="T18" fmla="*/ 89 w 244"/>
                  <a:gd name="T19" fmla="*/ 151 h 151"/>
                  <a:gd name="T20" fmla="*/ 89 w 244"/>
                  <a:gd name="T21" fmla="*/ 89 h 151"/>
                  <a:gd name="T22" fmla="*/ 244 w 244"/>
                  <a:gd name="T23" fmla="*/ 89 h 151"/>
                  <a:gd name="T24" fmla="*/ 244 w 244"/>
                  <a:gd name="T25" fmla="*/ 61 h 151"/>
                  <a:gd name="T26" fmla="*/ 244 w 244"/>
                  <a:gd name="T27" fmla="*/ 61 h 151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244"/>
                  <a:gd name="T43" fmla="*/ 0 h 151"/>
                  <a:gd name="T44" fmla="*/ 244 w 244"/>
                  <a:gd name="T45" fmla="*/ 151 h 151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244" h="151">
                    <a:moveTo>
                      <a:pt x="244" y="61"/>
                    </a:moveTo>
                    <a:lnTo>
                      <a:pt x="89" y="61"/>
                    </a:lnTo>
                    <a:lnTo>
                      <a:pt x="89" y="0"/>
                    </a:lnTo>
                    <a:lnTo>
                      <a:pt x="59" y="0"/>
                    </a:lnTo>
                    <a:lnTo>
                      <a:pt x="59" y="61"/>
                    </a:lnTo>
                    <a:lnTo>
                      <a:pt x="0" y="61"/>
                    </a:lnTo>
                    <a:lnTo>
                      <a:pt x="0" y="89"/>
                    </a:lnTo>
                    <a:lnTo>
                      <a:pt x="59" y="89"/>
                    </a:lnTo>
                    <a:lnTo>
                      <a:pt x="59" y="151"/>
                    </a:lnTo>
                    <a:lnTo>
                      <a:pt x="89" y="151"/>
                    </a:lnTo>
                    <a:lnTo>
                      <a:pt x="89" y="89"/>
                    </a:lnTo>
                    <a:lnTo>
                      <a:pt x="244" y="89"/>
                    </a:lnTo>
                    <a:lnTo>
                      <a:pt x="244" y="61"/>
                    </a:lnTo>
                    <a:close/>
                  </a:path>
                </a:pathLst>
              </a:custGeom>
              <a:solidFill>
                <a:srgbClr val="0C419A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</p:grpSp>
        <p:grpSp>
          <p:nvGrpSpPr>
            <p:cNvPr id="7" name="Group 20"/>
            <p:cNvGrpSpPr>
              <a:grpSpLocks/>
            </p:cNvGrpSpPr>
            <p:nvPr userDrawn="1"/>
          </p:nvGrpSpPr>
          <p:grpSpPr bwMode="auto">
            <a:xfrm>
              <a:off x="3582869" y="6619868"/>
              <a:ext cx="190266" cy="122251"/>
              <a:chOff x="1117" y="2897"/>
              <a:chExt cx="243" cy="157"/>
            </a:xfrm>
          </p:grpSpPr>
          <p:sp>
            <p:nvSpPr>
              <p:cNvPr id="229" name="Freeform 21"/>
              <p:cNvSpPr>
                <a:spLocks/>
              </p:cNvSpPr>
              <p:nvPr/>
            </p:nvSpPr>
            <p:spPr bwMode="auto">
              <a:xfrm>
                <a:off x="1117" y="2897"/>
                <a:ext cx="243" cy="157"/>
              </a:xfrm>
              <a:custGeom>
                <a:avLst/>
                <a:gdLst>
                  <a:gd name="T0" fmla="*/ 244 w 244"/>
                  <a:gd name="T1" fmla="*/ 156 h 156"/>
                  <a:gd name="T2" fmla="*/ 244 w 244"/>
                  <a:gd name="T3" fmla="*/ 0 h 156"/>
                  <a:gd name="T4" fmla="*/ 0 w 244"/>
                  <a:gd name="T5" fmla="*/ 0 h 156"/>
                  <a:gd name="T6" fmla="*/ 0 w 244"/>
                  <a:gd name="T7" fmla="*/ 156 h 156"/>
                  <a:gd name="T8" fmla="*/ 244 w 244"/>
                  <a:gd name="T9" fmla="*/ 156 h 156"/>
                  <a:gd name="T10" fmla="*/ 244 w 244"/>
                  <a:gd name="T11" fmla="*/ 156 h 15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44"/>
                  <a:gd name="T19" fmla="*/ 0 h 156"/>
                  <a:gd name="T20" fmla="*/ 244 w 244"/>
                  <a:gd name="T21" fmla="*/ 156 h 15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44" h="156">
                    <a:moveTo>
                      <a:pt x="244" y="156"/>
                    </a:moveTo>
                    <a:lnTo>
                      <a:pt x="244" y="0"/>
                    </a:lnTo>
                    <a:lnTo>
                      <a:pt x="0" y="0"/>
                    </a:lnTo>
                    <a:lnTo>
                      <a:pt x="0" y="156"/>
                    </a:lnTo>
                    <a:lnTo>
                      <a:pt x="244" y="156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  <p:sp>
            <p:nvSpPr>
              <p:cNvPr id="230" name="Freeform 22"/>
              <p:cNvSpPr>
                <a:spLocks/>
              </p:cNvSpPr>
              <p:nvPr/>
            </p:nvSpPr>
            <p:spPr bwMode="auto">
              <a:xfrm>
                <a:off x="1117" y="2897"/>
                <a:ext cx="77" cy="157"/>
              </a:xfrm>
              <a:custGeom>
                <a:avLst/>
                <a:gdLst>
                  <a:gd name="T0" fmla="*/ 77 w 77"/>
                  <a:gd name="T1" fmla="*/ 156 h 156"/>
                  <a:gd name="T2" fmla="*/ 77 w 77"/>
                  <a:gd name="T3" fmla="*/ 0 h 156"/>
                  <a:gd name="T4" fmla="*/ 0 w 77"/>
                  <a:gd name="T5" fmla="*/ 0 h 156"/>
                  <a:gd name="T6" fmla="*/ 0 w 77"/>
                  <a:gd name="T7" fmla="*/ 156 h 156"/>
                  <a:gd name="T8" fmla="*/ 77 w 77"/>
                  <a:gd name="T9" fmla="*/ 156 h 156"/>
                  <a:gd name="T10" fmla="*/ 77 w 77"/>
                  <a:gd name="T11" fmla="*/ 156 h 15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77"/>
                  <a:gd name="T19" fmla="*/ 0 h 156"/>
                  <a:gd name="T20" fmla="*/ 77 w 77"/>
                  <a:gd name="T21" fmla="*/ 156 h 15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77" h="156">
                    <a:moveTo>
                      <a:pt x="77" y="156"/>
                    </a:moveTo>
                    <a:lnTo>
                      <a:pt x="77" y="0"/>
                    </a:lnTo>
                    <a:lnTo>
                      <a:pt x="0" y="0"/>
                    </a:lnTo>
                    <a:lnTo>
                      <a:pt x="0" y="156"/>
                    </a:lnTo>
                    <a:lnTo>
                      <a:pt x="77" y="156"/>
                    </a:lnTo>
                    <a:close/>
                  </a:path>
                </a:pathLst>
              </a:custGeom>
              <a:solidFill>
                <a:srgbClr val="008837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  <p:sp>
            <p:nvSpPr>
              <p:cNvPr id="231" name="Freeform 23"/>
              <p:cNvSpPr>
                <a:spLocks/>
              </p:cNvSpPr>
              <p:nvPr/>
            </p:nvSpPr>
            <p:spPr bwMode="auto">
              <a:xfrm>
                <a:off x="1277" y="2897"/>
                <a:ext cx="83" cy="157"/>
              </a:xfrm>
              <a:custGeom>
                <a:avLst/>
                <a:gdLst>
                  <a:gd name="T0" fmla="*/ 84 w 84"/>
                  <a:gd name="T1" fmla="*/ 156 h 156"/>
                  <a:gd name="T2" fmla="*/ 84 w 84"/>
                  <a:gd name="T3" fmla="*/ 0 h 156"/>
                  <a:gd name="T4" fmla="*/ 0 w 84"/>
                  <a:gd name="T5" fmla="*/ 0 h 156"/>
                  <a:gd name="T6" fmla="*/ 0 w 84"/>
                  <a:gd name="T7" fmla="*/ 156 h 156"/>
                  <a:gd name="T8" fmla="*/ 84 w 84"/>
                  <a:gd name="T9" fmla="*/ 156 h 156"/>
                  <a:gd name="T10" fmla="*/ 84 w 84"/>
                  <a:gd name="T11" fmla="*/ 156 h 15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84"/>
                  <a:gd name="T19" fmla="*/ 0 h 156"/>
                  <a:gd name="T20" fmla="*/ 84 w 84"/>
                  <a:gd name="T21" fmla="*/ 156 h 15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84" h="156">
                    <a:moveTo>
                      <a:pt x="84" y="156"/>
                    </a:moveTo>
                    <a:lnTo>
                      <a:pt x="84" y="0"/>
                    </a:lnTo>
                    <a:lnTo>
                      <a:pt x="0" y="0"/>
                    </a:lnTo>
                    <a:lnTo>
                      <a:pt x="0" y="156"/>
                    </a:lnTo>
                    <a:lnTo>
                      <a:pt x="84" y="156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  <p:sp>
            <p:nvSpPr>
              <p:cNvPr id="232" name="Freeform 24"/>
              <p:cNvSpPr>
                <a:spLocks/>
              </p:cNvSpPr>
              <p:nvPr/>
            </p:nvSpPr>
            <p:spPr bwMode="auto">
              <a:xfrm>
                <a:off x="1117" y="2897"/>
                <a:ext cx="243" cy="157"/>
              </a:xfrm>
              <a:custGeom>
                <a:avLst/>
                <a:gdLst>
                  <a:gd name="T0" fmla="*/ 244 w 244"/>
                  <a:gd name="T1" fmla="*/ 156 h 156"/>
                  <a:gd name="T2" fmla="*/ 244 w 244"/>
                  <a:gd name="T3" fmla="*/ 0 h 156"/>
                  <a:gd name="T4" fmla="*/ 0 w 244"/>
                  <a:gd name="T5" fmla="*/ 0 h 156"/>
                  <a:gd name="T6" fmla="*/ 0 w 244"/>
                  <a:gd name="T7" fmla="*/ 156 h 156"/>
                  <a:gd name="T8" fmla="*/ 244 w 244"/>
                  <a:gd name="T9" fmla="*/ 156 h 156"/>
                  <a:gd name="T10" fmla="*/ 244 w 244"/>
                  <a:gd name="T11" fmla="*/ 156 h 15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44"/>
                  <a:gd name="T19" fmla="*/ 0 h 156"/>
                  <a:gd name="T20" fmla="*/ 244 w 244"/>
                  <a:gd name="T21" fmla="*/ 156 h 15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44" h="156">
                    <a:moveTo>
                      <a:pt x="244" y="156"/>
                    </a:moveTo>
                    <a:lnTo>
                      <a:pt x="244" y="0"/>
                    </a:lnTo>
                    <a:lnTo>
                      <a:pt x="0" y="0"/>
                    </a:lnTo>
                    <a:lnTo>
                      <a:pt x="0" y="156"/>
                    </a:lnTo>
                    <a:lnTo>
                      <a:pt x="244" y="156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</p:grpSp>
        <p:grpSp>
          <p:nvGrpSpPr>
            <p:cNvPr id="9" name="Group 25"/>
            <p:cNvGrpSpPr>
              <a:grpSpLocks/>
            </p:cNvGrpSpPr>
            <p:nvPr userDrawn="1"/>
          </p:nvGrpSpPr>
          <p:grpSpPr bwMode="auto">
            <a:xfrm>
              <a:off x="3337148" y="6619868"/>
              <a:ext cx="190266" cy="122251"/>
              <a:chOff x="1118" y="2646"/>
              <a:chExt cx="243" cy="157"/>
            </a:xfrm>
          </p:grpSpPr>
          <p:sp>
            <p:nvSpPr>
              <p:cNvPr id="225" name="Freeform 26"/>
              <p:cNvSpPr>
                <a:spLocks/>
              </p:cNvSpPr>
              <p:nvPr/>
            </p:nvSpPr>
            <p:spPr bwMode="auto">
              <a:xfrm>
                <a:off x="1118" y="2646"/>
                <a:ext cx="243" cy="157"/>
              </a:xfrm>
              <a:custGeom>
                <a:avLst/>
                <a:gdLst>
                  <a:gd name="T0" fmla="*/ 244 w 244"/>
                  <a:gd name="T1" fmla="*/ 156 h 156"/>
                  <a:gd name="T2" fmla="*/ 244 w 244"/>
                  <a:gd name="T3" fmla="*/ 0 h 156"/>
                  <a:gd name="T4" fmla="*/ 0 w 244"/>
                  <a:gd name="T5" fmla="*/ 0 h 156"/>
                  <a:gd name="T6" fmla="*/ 0 w 244"/>
                  <a:gd name="T7" fmla="*/ 156 h 156"/>
                  <a:gd name="T8" fmla="*/ 244 w 244"/>
                  <a:gd name="T9" fmla="*/ 156 h 156"/>
                  <a:gd name="T10" fmla="*/ 244 w 244"/>
                  <a:gd name="T11" fmla="*/ 156 h 15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44"/>
                  <a:gd name="T19" fmla="*/ 0 h 156"/>
                  <a:gd name="T20" fmla="*/ 244 w 244"/>
                  <a:gd name="T21" fmla="*/ 156 h 15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44" h="156">
                    <a:moveTo>
                      <a:pt x="244" y="156"/>
                    </a:moveTo>
                    <a:lnTo>
                      <a:pt x="244" y="0"/>
                    </a:lnTo>
                    <a:lnTo>
                      <a:pt x="0" y="0"/>
                    </a:lnTo>
                    <a:lnTo>
                      <a:pt x="0" y="156"/>
                    </a:lnTo>
                    <a:lnTo>
                      <a:pt x="244" y="156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  <p:sp>
            <p:nvSpPr>
              <p:cNvPr id="226" name="Freeform 27"/>
              <p:cNvSpPr>
                <a:spLocks/>
              </p:cNvSpPr>
              <p:nvPr/>
            </p:nvSpPr>
            <p:spPr bwMode="auto">
              <a:xfrm>
                <a:off x="1118" y="2646"/>
                <a:ext cx="77" cy="157"/>
              </a:xfrm>
              <a:custGeom>
                <a:avLst/>
                <a:gdLst>
                  <a:gd name="T0" fmla="*/ 77 w 77"/>
                  <a:gd name="T1" fmla="*/ 156 h 156"/>
                  <a:gd name="T2" fmla="*/ 77 w 77"/>
                  <a:gd name="T3" fmla="*/ 0 h 156"/>
                  <a:gd name="T4" fmla="*/ 0 w 77"/>
                  <a:gd name="T5" fmla="*/ 0 h 156"/>
                  <a:gd name="T6" fmla="*/ 0 w 77"/>
                  <a:gd name="T7" fmla="*/ 156 h 156"/>
                  <a:gd name="T8" fmla="*/ 77 w 77"/>
                  <a:gd name="T9" fmla="*/ 156 h 156"/>
                  <a:gd name="T10" fmla="*/ 77 w 77"/>
                  <a:gd name="T11" fmla="*/ 156 h 15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77"/>
                  <a:gd name="T19" fmla="*/ 0 h 156"/>
                  <a:gd name="T20" fmla="*/ 77 w 77"/>
                  <a:gd name="T21" fmla="*/ 156 h 15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77" h="156">
                    <a:moveTo>
                      <a:pt x="77" y="156"/>
                    </a:moveTo>
                    <a:lnTo>
                      <a:pt x="77" y="0"/>
                    </a:lnTo>
                    <a:lnTo>
                      <a:pt x="0" y="0"/>
                    </a:lnTo>
                    <a:lnTo>
                      <a:pt x="0" y="156"/>
                    </a:lnTo>
                    <a:lnTo>
                      <a:pt x="77" y="156"/>
                    </a:lnTo>
                    <a:close/>
                  </a:path>
                </a:pathLst>
              </a:custGeom>
              <a:solidFill>
                <a:srgbClr val="008837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  <p:sp>
            <p:nvSpPr>
              <p:cNvPr id="227" name="Freeform 28"/>
              <p:cNvSpPr>
                <a:spLocks/>
              </p:cNvSpPr>
              <p:nvPr/>
            </p:nvSpPr>
            <p:spPr bwMode="auto">
              <a:xfrm>
                <a:off x="1278" y="2646"/>
                <a:ext cx="83" cy="157"/>
              </a:xfrm>
              <a:custGeom>
                <a:avLst/>
                <a:gdLst>
                  <a:gd name="T0" fmla="*/ 84 w 84"/>
                  <a:gd name="T1" fmla="*/ 156 h 156"/>
                  <a:gd name="T2" fmla="*/ 84 w 84"/>
                  <a:gd name="T3" fmla="*/ 0 h 156"/>
                  <a:gd name="T4" fmla="*/ 0 w 84"/>
                  <a:gd name="T5" fmla="*/ 0 h 156"/>
                  <a:gd name="T6" fmla="*/ 0 w 84"/>
                  <a:gd name="T7" fmla="*/ 156 h 156"/>
                  <a:gd name="T8" fmla="*/ 84 w 84"/>
                  <a:gd name="T9" fmla="*/ 156 h 156"/>
                  <a:gd name="T10" fmla="*/ 84 w 84"/>
                  <a:gd name="T11" fmla="*/ 156 h 15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84"/>
                  <a:gd name="T19" fmla="*/ 0 h 156"/>
                  <a:gd name="T20" fmla="*/ 84 w 84"/>
                  <a:gd name="T21" fmla="*/ 156 h 15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84" h="156">
                    <a:moveTo>
                      <a:pt x="84" y="156"/>
                    </a:moveTo>
                    <a:lnTo>
                      <a:pt x="84" y="0"/>
                    </a:lnTo>
                    <a:lnTo>
                      <a:pt x="0" y="0"/>
                    </a:lnTo>
                    <a:lnTo>
                      <a:pt x="0" y="156"/>
                    </a:lnTo>
                    <a:lnTo>
                      <a:pt x="84" y="156"/>
                    </a:lnTo>
                    <a:close/>
                  </a:path>
                </a:pathLst>
              </a:custGeom>
              <a:solidFill>
                <a:srgbClr val="FF7F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  <p:sp>
            <p:nvSpPr>
              <p:cNvPr id="228" name="Freeform 29"/>
              <p:cNvSpPr>
                <a:spLocks/>
              </p:cNvSpPr>
              <p:nvPr/>
            </p:nvSpPr>
            <p:spPr bwMode="auto">
              <a:xfrm>
                <a:off x="1118" y="2646"/>
                <a:ext cx="243" cy="157"/>
              </a:xfrm>
              <a:custGeom>
                <a:avLst/>
                <a:gdLst>
                  <a:gd name="T0" fmla="*/ 244 w 244"/>
                  <a:gd name="T1" fmla="*/ 156 h 156"/>
                  <a:gd name="T2" fmla="*/ 244 w 244"/>
                  <a:gd name="T3" fmla="*/ 0 h 156"/>
                  <a:gd name="T4" fmla="*/ 0 w 244"/>
                  <a:gd name="T5" fmla="*/ 0 h 156"/>
                  <a:gd name="T6" fmla="*/ 0 w 244"/>
                  <a:gd name="T7" fmla="*/ 156 h 156"/>
                  <a:gd name="T8" fmla="*/ 244 w 244"/>
                  <a:gd name="T9" fmla="*/ 156 h 156"/>
                  <a:gd name="T10" fmla="*/ 244 w 244"/>
                  <a:gd name="T11" fmla="*/ 156 h 15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44"/>
                  <a:gd name="T19" fmla="*/ 0 h 156"/>
                  <a:gd name="T20" fmla="*/ 244 w 244"/>
                  <a:gd name="T21" fmla="*/ 156 h 15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44" h="156">
                    <a:moveTo>
                      <a:pt x="244" y="156"/>
                    </a:moveTo>
                    <a:lnTo>
                      <a:pt x="244" y="0"/>
                    </a:lnTo>
                    <a:lnTo>
                      <a:pt x="0" y="0"/>
                    </a:lnTo>
                    <a:lnTo>
                      <a:pt x="0" y="156"/>
                    </a:lnTo>
                    <a:lnTo>
                      <a:pt x="244" y="156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</p:grpSp>
        <p:grpSp>
          <p:nvGrpSpPr>
            <p:cNvPr id="10" name="Group 30"/>
            <p:cNvGrpSpPr>
              <a:grpSpLocks/>
            </p:cNvGrpSpPr>
            <p:nvPr userDrawn="1"/>
          </p:nvGrpSpPr>
          <p:grpSpPr bwMode="auto">
            <a:xfrm>
              <a:off x="2341600" y="6619868"/>
              <a:ext cx="190266" cy="121877"/>
              <a:chOff x="1117" y="2143"/>
              <a:chExt cx="243" cy="155"/>
            </a:xfrm>
          </p:grpSpPr>
          <p:sp>
            <p:nvSpPr>
              <p:cNvPr id="221" name="Freeform 31"/>
              <p:cNvSpPr>
                <a:spLocks/>
              </p:cNvSpPr>
              <p:nvPr/>
            </p:nvSpPr>
            <p:spPr bwMode="auto">
              <a:xfrm>
                <a:off x="1117" y="2143"/>
                <a:ext cx="243" cy="155"/>
              </a:xfrm>
              <a:custGeom>
                <a:avLst/>
                <a:gdLst>
                  <a:gd name="T0" fmla="*/ 244 w 244"/>
                  <a:gd name="T1" fmla="*/ 156 h 156"/>
                  <a:gd name="T2" fmla="*/ 244 w 244"/>
                  <a:gd name="T3" fmla="*/ 0 h 156"/>
                  <a:gd name="T4" fmla="*/ 0 w 244"/>
                  <a:gd name="T5" fmla="*/ 0 h 156"/>
                  <a:gd name="T6" fmla="*/ 0 w 244"/>
                  <a:gd name="T7" fmla="*/ 156 h 156"/>
                  <a:gd name="T8" fmla="*/ 244 w 244"/>
                  <a:gd name="T9" fmla="*/ 156 h 156"/>
                  <a:gd name="T10" fmla="*/ 244 w 244"/>
                  <a:gd name="T11" fmla="*/ 156 h 15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44"/>
                  <a:gd name="T19" fmla="*/ 0 h 156"/>
                  <a:gd name="T20" fmla="*/ 244 w 244"/>
                  <a:gd name="T21" fmla="*/ 156 h 15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44" h="156">
                    <a:moveTo>
                      <a:pt x="244" y="156"/>
                    </a:moveTo>
                    <a:lnTo>
                      <a:pt x="244" y="0"/>
                    </a:lnTo>
                    <a:lnTo>
                      <a:pt x="0" y="0"/>
                    </a:lnTo>
                    <a:lnTo>
                      <a:pt x="0" y="156"/>
                    </a:lnTo>
                    <a:lnTo>
                      <a:pt x="244" y="156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  <p:sp>
            <p:nvSpPr>
              <p:cNvPr id="222" name="Freeform 32"/>
              <p:cNvSpPr>
                <a:spLocks/>
              </p:cNvSpPr>
              <p:nvPr/>
            </p:nvSpPr>
            <p:spPr bwMode="auto">
              <a:xfrm>
                <a:off x="1117" y="2143"/>
                <a:ext cx="243" cy="50"/>
              </a:xfrm>
              <a:custGeom>
                <a:avLst/>
                <a:gdLst>
                  <a:gd name="T0" fmla="*/ 244 w 244"/>
                  <a:gd name="T1" fmla="*/ 50 h 50"/>
                  <a:gd name="T2" fmla="*/ 244 w 244"/>
                  <a:gd name="T3" fmla="*/ 0 h 50"/>
                  <a:gd name="T4" fmla="*/ 0 w 244"/>
                  <a:gd name="T5" fmla="*/ 0 h 50"/>
                  <a:gd name="T6" fmla="*/ 0 w 244"/>
                  <a:gd name="T7" fmla="*/ 50 h 50"/>
                  <a:gd name="T8" fmla="*/ 244 w 244"/>
                  <a:gd name="T9" fmla="*/ 50 h 50"/>
                  <a:gd name="T10" fmla="*/ 244 w 244"/>
                  <a:gd name="T11" fmla="*/ 50 h 5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44"/>
                  <a:gd name="T19" fmla="*/ 0 h 50"/>
                  <a:gd name="T20" fmla="*/ 244 w 244"/>
                  <a:gd name="T21" fmla="*/ 50 h 50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44" h="50">
                    <a:moveTo>
                      <a:pt x="244" y="50"/>
                    </a:moveTo>
                    <a:lnTo>
                      <a:pt x="244" y="0"/>
                    </a:lnTo>
                    <a:lnTo>
                      <a:pt x="0" y="0"/>
                    </a:lnTo>
                    <a:lnTo>
                      <a:pt x="0" y="50"/>
                    </a:lnTo>
                    <a:lnTo>
                      <a:pt x="244" y="5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  <p:sp>
            <p:nvSpPr>
              <p:cNvPr id="223" name="Freeform 33"/>
              <p:cNvSpPr>
                <a:spLocks/>
              </p:cNvSpPr>
              <p:nvPr/>
            </p:nvSpPr>
            <p:spPr bwMode="auto">
              <a:xfrm>
                <a:off x="1117" y="2248"/>
                <a:ext cx="243" cy="50"/>
              </a:xfrm>
              <a:custGeom>
                <a:avLst/>
                <a:gdLst>
                  <a:gd name="T0" fmla="*/ 244 w 244"/>
                  <a:gd name="T1" fmla="*/ 50 h 50"/>
                  <a:gd name="T2" fmla="*/ 244 w 244"/>
                  <a:gd name="T3" fmla="*/ 0 h 50"/>
                  <a:gd name="T4" fmla="*/ 0 w 244"/>
                  <a:gd name="T5" fmla="*/ 0 h 50"/>
                  <a:gd name="T6" fmla="*/ 0 w 244"/>
                  <a:gd name="T7" fmla="*/ 50 h 50"/>
                  <a:gd name="T8" fmla="*/ 244 w 244"/>
                  <a:gd name="T9" fmla="*/ 50 h 50"/>
                  <a:gd name="T10" fmla="*/ 244 w 244"/>
                  <a:gd name="T11" fmla="*/ 50 h 5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44"/>
                  <a:gd name="T19" fmla="*/ 0 h 50"/>
                  <a:gd name="T20" fmla="*/ 244 w 244"/>
                  <a:gd name="T21" fmla="*/ 50 h 50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44" h="50">
                    <a:moveTo>
                      <a:pt x="244" y="50"/>
                    </a:moveTo>
                    <a:lnTo>
                      <a:pt x="244" y="0"/>
                    </a:lnTo>
                    <a:lnTo>
                      <a:pt x="0" y="0"/>
                    </a:lnTo>
                    <a:lnTo>
                      <a:pt x="0" y="50"/>
                    </a:lnTo>
                    <a:lnTo>
                      <a:pt x="244" y="50"/>
                    </a:lnTo>
                    <a:close/>
                  </a:path>
                </a:pathLst>
              </a:custGeom>
              <a:solidFill>
                <a:srgbClr val="FFE6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  <p:sp>
            <p:nvSpPr>
              <p:cNvPr id="224" name="Freeform 34"/>
              <p:cNvSpPr>
                <a:spLocks/>
              </p:cNvSpPr>
              <p:nvPr/>
            </p:nvSpPr>
            <p:spPr bwMode="auto">
              <a:xfrm>
                <a:off x="1117" y="2143"/>
                <a:ext cx="243" cy="155"/>
              </a:xfrm>
              <a:custGeom>
                <a:avLst/>
                <a:gdLst>
                  <a:gd name="T0" fmla="*/ 244 w 244"/>
                  <a:gd name="T1" fmla="*/ 156 h 156"/>
                  <a:gd name="T2" fmla="*/ 244 w 244"/>
                  <a:gd name="T3" fmla="*/ 0 h 156"/>
                  <a:gd name="T4" fmla="*/ 0 w 244"/>
                  <a:gd name="T5" fmla="*/ 0 h 156"/>
                  <a:gd name="T6" fmla="*/ 0 w 244"/>
                  <a:gd name="T7" fmla="*/ 156 h 156"/>
                  <a:gd name="T8" fmla="*/ 244 w 244"/>
                  <a:gd name="T9" fmla="*/ 156 h 156"/>
                  <a:gd name="T10" fmla="*/ 244 w 244"/>
                  <a:gd name="T11" fmla="*/ 156 h 15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44"/>
                  <a:gd name="T19" fmla="*/ 0 h 156"/>
                  <a:gd name="T20" fmla="*/ 244 w 244"/>
                  <a:gd name="T21" fmla="*/ 156 h 15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44" h="156">
                    <a:moveTo>
                      <a:pt x="244" y="156"/>
                    </a:moveTo>
                    <a:lnTo>
                      <a:pt x="244" y="0"/>
                    </a:lnTo>
                    <a:lnTo>
                      <a:pt x="0" y="0"/>
                    </a:lnTo>
                    <a:lnTo>
                      <a:pt x="0" y="156"/>
                    </a:lnTo>
                    <a:lnTo>
                      <a:pt x="244" y="156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</p:grpSp>
        <p:grpSp>
          <p:nvGrpSpPr>
            <p:cNvPr id="11" name="Group 35"/>
            <p:cNvGrpSpPr>
              <a:grpSpLocks/>
            </p:cNvGrpSpPr>
            <p:nvPr userDrawn="1"/>
          </p:nvGrpSpPr>
          <p:grpSpPr bwMode="auto">
            <a:xfrm>
              <a:off x="2095245" y="6619868"/>
              <a:ext cx="190266" cy="121877"/>
              <a:chOff x="1117" y="1892"/>
              <a:chExt cx="243" cy="155"/>
            </a:xfrm>
          </p:grpSpPr>
          <p:sp>
            <p:nvSpPr>
              <p:cNvPr id="217" name="Freeform 36"/>
              <p:cNvSpPr>
                <a:spLocks/>
              </p:cNvSpPr>
              <p:nvPr/>
            </p:nvSpPr>
            <p:spPr bwMode="auto">
              <a:xfrm>
                <a:off x="1117" y="1892"/>
                <a:ext cx="243" cy="155"/>
              </a:xfrm>
              <a:custGeom>
                <a:avLst/>
                <a:gdLst>
                  <a:gd name="T0" fmla="*/ 244 w 244"/>
                  <a:gd name="T1" fmla="*/ 156 h 156"/>
                  <a:gd name="T2" fmla="*/ 244 w 244"/>
                  <a:gd name="T3" fmla="*/ 0 h 156"/>
                  <a:gd name="T4" fmla="*/ 0 w 244"/>
                  <a:gd name="T5" fmla="*/ 0 h 156"/>
                  <a:gd name="T6" fmla="*/ 0 w 244"/>
                  <a:gd name="T7" fmla="*/ 156 h 156"/>
                  <a:gd name="T8" fmla="*/ 244 w 244"/>
                  <a:gd name="T9" fmla="*/ 156 h 156"/>
                  <a:gd name="T10" fmla="*/ 244 w 244"/>
                  <a:gd name="T11" fmla="*/ 156 h 15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44"/>
                  <a:gd name="T19" fmla="*/ 0 h 156"/>
                  <a:gd name="T20" fmla="*/ 244 w 244"/>
                  <a:gd name="T21" fmla="*/ 156 h 15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44" h="156">
                    <a:moveTo>
                      <a:pt x="244" y="156"/>
                    </a:moveTo>
                    <a:lnTo>
                      <a:pt x="244" y="0"/>
                    </a:lnTo>
                    <a:lnTo>
                      <a:pt x="0" y="0"/>
                    </a:lnTo>
                    <a:lnTo>
                      <a:pt x="0" y="156"/>
                    </a:lnTo>
                    <a:lnTo>
                      <a:pt x="244" y="156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  <p:sp>
            <p:nvSpPr>
              <p:cNvPr id="218" name="Freeform 37"/>
              <p:cNvSpPr>
                <a:spLocks/>
              </p:cNvSpPr>
              <p:nvPr/>
            </p:nvSpPr>
            <p:spPr bwMode="auto">
              <a:xfrm>
                <a:off x="1117" y="1892"/>
                <a:ext cx="77" cy="155"/>
              </a:xfrm>
              <a:custGeom>
                <a:avLst/>
                <a:gdLst>
                  <a:gd name="T0" fmla="*/ 77 w 77"/>
                  <a:gd name="T1" fmla="*/ 156 h 156"/>
                  <a:gd name="T2" fmla="*/ 77 w 77"/>
                  <a:gd name="T3" fmla="*/ 0 h 156"/>
                  <a:gd name="T4" fmla="*/ 0 w 77"/>
                  <a:gd name="T5" fmla="*/ 0 h 156"/>
                  <a:gd name="T6" fmla="*/ 0 w 77"/>
                  <a:gd name="T7" fmla="*/ 156 h 156"/>
                  <a:gd name="T8" fmla="*/ 77 w 77"/>
                  <a:gd name="T9" fmla="*/ 156 h 156"/>
                  <a:gd name="T10" fmla="*/ 77 w 77"/>
                  <a:gd name="T11" fmla="*/ 156 h 15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77"/>
                  <a:gd name="T19" fmla="*/ 0 h 156"/>
                  <a:gd name="T20" fmla="*/ 77 w 77"/>
                  <a:gd name="T21" fmla="*/ 156 h 15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77" h="156">
                    <a:moveTo>
                      <a:pt x="77" y="156"/>
                    </a:moveTo>
                    <a:lnTo>
                      <a:pt x="77" y="0"/>
                    </a:lnTo>
                    <a:lnTo>
                      <a:pt x="0" y="0"/>
                    </a:lnTo>
                    <a:lnTo>
                      <a:pt x="0" y="156"/>
                    </a:lnTo>
                    <a:lnTo>
                      <a:pt x="77" y="156"/>
                    </a:lnTo>
                    <a:close/>
                  </a:path>
                </a:pathLst>
              </a:custGeom>
              <a:solidFill>
                <a:srgbClr val="0C419A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  <p:sp>
            <p:nvSpPr>
              <p:cNvPr id="219" name="Freeform 38"/>
              <p:cNvSpPr>
                <a:spLocks/>
              </p:cNvSpPr>
              <p:nvPr/>
            </p:nvSpPr>
            <p:spPr bwMode="auto">
              <a:xfrm>
                <a:off x="1277" y="1892"/>
                <a:ext cx="83" cy="155"/>
              </a:xfrm>
              <a:custGeom>
                <a:avLst/>
                <a:gdLst>
                  <a:gd name="T0" fmla="*/ 84 w 84"/>
                  <a:gd name="T1" fmla="*/ 156 h 156"/>
                  <a:gd name="T2" fmla="*/ 84 w 84"/>
                  <a:gd name="T3" fmla="*/ 0 h 156"/>
                  <a:gd name="T4" fmla="*/ 0 w 84"/>
                  <a:gd name="T5" fmla="*/ 0 h 156"/>
                  <a:gd name="T6" fmla="*/ 0 w 84"/>
                  <a:gd name="T7" fmla="*/ 156 h 156"/>
                  <a:gd name="T8" fmla="*/ 84 w 84"/>
                  <a:gd name="T9" fmla="*/ 156 h 156"/>
                  <a:gd name="T10" fmla="*/ 84 w 84"/>
                  <a:gd name="T11" fmla="*/ 156 h 15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84"/>
                  <a:gd name="T19" fmla="*/ 0 h 156"/>
                  <a:gd name="T20" fmla="*/ 84 w 84"/>
                  <a:gd name="T21" fmla="*/ 156 h 15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84" h="156">
                    <a:moveTo>
                      <a:pt x="84" y="156"/>
                    </a:moveTo>
                    <a:lnTo>
                      <a:pt x="84" y="0"/>
                    </a:lnTo>
                    <a:lnTo>
                      <a:pt x="0" y="0"/>
                    </a:lnTo>
                    <a:lnTo>
                      <a:pt x="0" y="156"/>
                    </a:lnTo>
                    <a:lnTo>
                      <a:pt x="84" y="156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  <p:sp>
            <p:nvSpPr>
              <p:cNvPr id="220" name="Freeform 39"/>
              <p:cNvSpPr>
                <a:spLocks/>
              </p:cNvSpPr>
              <p:nvPr/>
            </p:nvSpPr>
            <p:spPr bwMode="auto">
              <a:xfrm>
                <a:off x="1117" y="1892"/>
                <a:ext cx="243" cy="155"/>
              </a:xfrm>
              <a:custGeom>
                <a:avLst/>
                <a:gdLst>
                  <a:gd name="T0" fmla="*/ 244 w 244"/>
                  <a:gd name="T1" fmla="*/ 156 h 156"/>
                  <a:gd name="T2" fmla="*/ 244 w 244"/>
                  <a:gd name="T3" fmla="*/ 0 h 156"/>
                  <a:gd name="T4" fmla="*/ 0 w 244"/>
                  <a:gd name="T5" fmla="*/ 0 h 156"/>
                  <a:gd name="T6" fmla="*/ 0 w 244"/>
                  <a:gd name="T7" fmla="*/ 156 h 156"/>
                  <a:gd name="T8" fmla="*/ 244 w 244"/>
                  <a:gd name="T9" fmla="*/ 156 h 156"/>
                  <a:gd name="T10" fmla="*/ 244 w 244"/>
                  <a:gd name="T11" fmla="*/ 156 h 15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44"/>
                  <a:gd name="T19" fmla="*/ 0 h 156"/>
                  <a:gd name="T20" fmla="*/ 244 w 244"/>
                  <a:gd name="T21" fmla="*/ 156 h 15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44" h="156">
                    <a:moveTo>
                      <a:pt x="244" y="156"/>
                    </a:moveTo>
                    <a:lnTo>
                      <a:pt x="244" y="0"/>
                    </a:lnTo>
                    <a:lnTo>
                      <a:pt x="0" y="0"/>
                    </a:lnTo>
                    <a:lnTo>
                      <a:pt x="0" y="156"/>
                    </a:lnTo>
                    <a:lnTo>
                      <a:pt x="244" y="156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</p:grpSp>
        <p:grpSp>
          <p:nvGrpSpPr>
            <p:cNvPr id="12" name="Group 255"/>
            <p:cNvGrpSpPr>
              <a:grpSpLocks/>
            </p:cNvGrpSpPr>
            <p:nvPr userDrawn="1"/>
          </p:nvGrpSpPr>
          <p:grpSpPr bwMode="auto">
            <a:xfrm>
              <a:off x="1357313" y="6619868"/>
              <a:ext cx="190500" cy="123825"/>
              <a:chOff x="7106991" y="2034190"/>
              <a:chExt cx="255683" cy="163929"/>
            </a:xfrm>
          </p:grpSpPr>
          <p:sp>
            <p:nvSpPr>
              <p:cNvPr id="215" name="Freeform 41"/>
              <p:cNvSpPr>
                <a:spLocks/>
              </p:cNvSpPr>
              <p:nvPr/>
            </p:nvSpPr>
            <p:spPr bwMode="auto">
              <a:xfrm>
                <a:off x="7106991" y="2034190"/>
                <a:ext cx="255683" cy="163929"/>
              </a:xfrm>
              <a:custGeom>
                <a:avLst/>
                <a:gdLst>
                  <a:gd name="T0" fmla="*/ 244 w 244"/>
                  <a:gd name="T1" fmla="*/ 2942 h 151"/>
                  <a:gd name="T2" fmla="*/ 244 w 244"/>
                  <a:gd name="T3" fmla="*/ 0 h 151"/>
                  <a:gd name="T4" fmla="*/ 0 w 244"/>
                  <a:gd name="T5" fmla="*/ 0 h 151"/>
                  <a:gd name="T6" fmla="*/ 0 w 244"/>
                  <a:gd name="T7" fmla="*/ 2942 h 151"/>
                  <a:gd name="T8" fmla="*/ 244 w 244"/>
                  <a:gd name="T9" fmla="*/ 2942 h 151"/>
                  <a:gd name="T10" fmla="*/ 244 w 244"/>
                  <a:gd name="T11" fmla="*/ 2942 h 151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44"/>
                  <a:gd name="T19" fmla="*/ 0 h 151"/>
                  <a:gd name="T20" fmla="*/ 244 w 244"/>
                  <a:gd name="T21" fmla="*/ 151 h 151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44" h="151">
                    <a:moveTo>
                      <a:pt x="244" y="151"/>
                    </a:moveTo>
                    <a:lnTo>
                      <a:pt x="244" y="0"/>
                    </a:lnTo>
                    <a:lnTo>
                      <a:pt x="0" y="0"/>
                    </a:lnTo>
                    <a:lnTo>
                      <a:pt x="0" y="151"/>
                    </a:lnTo>
                    <a:lnTo>
                      <a:pt x="244" y="151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  <p:sp>
            <p:nvSpPr>
              <p:cNvPr id="216" name="Freeform 42"/>
              <p:cNvSpPr>
                <a:spLocks/>
              </p:cNvSpPr>
              <p:nvPr userDrawn="1"/>
            </p:nvSpPr>
            <p:spPr bwMode="auto">
              <a:xfrm>
                <a:off x="7106991" y="2034190"/>
                <a:ext cx="255683" cy="161827"/>
              </a:xfrm>
              <a:custGeom>
                <a:avLst/>
                <a:gdLst>
                  <a:gd name="T0" fmla="*/ 244 w 244"/>
                  <a:gd name="T1" fmla="*/ 264 h 151"/>
                  <a:gd name="T2" fmla="*/ 95 w 244"/>
                  <a:gd name="T3" fmla="*/ 264 h 151"/>
                  <a:gd name="T4" fmla="*/ 95 w 244"/>
                  <a:gd name="T5" fmla="*/ 0 h 151"/>
                  <a:gd name="T6" fmla="*/ 65 w 244"/>
                  <a:gd name="T7" fmla="*/ 0 h 151"/>
                  <a:gd name="T8" fmla="*/ 65 w 244"/>
                  <a:gd name="T9" fmla="*/ 264 h 151"/>
                  <a:gd name="T10" fmla="*/ 0 w 244"/>
                  <a:gd name="T11" fmla="*/ 264 h 151"/>
                  <a:gd name="T12" fmla="*/ 0 w 244"/>
                  <a:gd name="T13" fmla="*/ 398 h 151"/>
                  <a:gd name="T14" fmla="*/ 65 w 244"/>
                  <a:gd name="T15" fmla="*/ 398 h 151"/>
                  <a:gd name="T16" fmla="*/ 65 w 244"/>
                  <a:gd name="T17" fmla="*/ 666 h 151"/>
                  <a:gd name="T18" fmla="*/ 95 w 244"/>
                  <a:gd name="T19" fmla="*/ 666 h 151"/>
                  <a:gd name="T20" fmla="*/ 95 w 244"/>
                  <a:gd name="T21" fmla="*/ 398 h 151"/>
                  <a:gd name="T22" fmla="*/ 244 w 244"/>
                  <a:gd name="T23" fmla="*/ 398 h 151"/>
                  <a:gd name="T24" fmla="*/ 244 w 244"/>
                  <a:gd name="T25" fmla="*/ 264 h 151"/>
                  <a:gd name="T26" fmla="*/ 244 w 244"/>
                  <a:gd name="T27" fmla="*/ 264 h 151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244"/>
                  <a:gd name="T43" fmla="*/ 0 h 151"/>
                  <a:gd name="T44" fmla="*/ 244 w 244"/>
                  <a:gd name="T45" fmla="*/ 151 h 151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244" h="151">
                    <a:moveTo>
                      <a:pt x="244" y="62"/>
                    </a:moveTo>
                    <a:lnTo>
                      <a:pt x="95" y="62"/>
                    </a:lnTo>
                    <a:lnTo>
                      <a:pt x="95" y="0"/>
                    </a:lnTo>
                    <a:lnTo>
                      <a:pt x="65" y="0"/>
                    </a:lnTo>
                    <a:lnTo>
                      <a:pt x="65" y="62"/>
                    </a:lnTo>
                    <a:lnTo>
                      <a:pt x="0" y="62"/>
                    </a:lnTo>
                    <a:lnTo>
                      <a:pt x="0" y="90"/>
                    </a:lnTo>
                    <a:lnTo>
                      <a:pt x="65" y="90"/>
                    </a:lnTo>
                    <a:lnTo>
                      <a:pt x="65" y="151"/>
                    </a:lnTo>
                    <a:lnTo>
                      <a:pt x="95" y="151"/>
                    </a:lnTo>
                    <a:lnTo>
                      <a:pt x="95" y="90"/>
                    </a:lnTo>
                    <a:lnTo>
                      <a:pt x="244" y="90"/>
                    </a:lnTo>
                    <a:lnTo>
                      <a:pt x="244" y="62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</p:grpSp>
        <p:grpSp>
          <p:nvGrpSpPr>
            <p:cNvPr id="13" name="Group 254"/>
            <p:cNvGrpSpPr>
              <a:grpSpLocks/>
            </p:cNvGrpSpPr>
            <p:nvPr userDrawn="1"/>
          </p:nvGrpSpPr>
          <p:grpSpPr bwMode="auto">
            <a:xfrm>
              <a:off x="615950" y="6619868"/>
              <a:ext cx="190500" cy="128587"/>
              <a:chOff x="6341261" y="2034186"/>
              <a:chExt cx="254095" cy="170190"/>
            </a:xfrm>
          </p:grpSpPr>
          <p:sp>
            <p:nvSpPr>
              <p:cNvPr id="212" name="Freeform 211"/>
              <p:cNvSpPr>
                <a:spLocks/>
              </p:cNvSpPr>
              <p:nvPr/>
            </p:nvSpPr>
            <p:spPr bwMode="auto">
              <a:xfrm>
                <a:off x="6341261" y="2034186"/>
                <a:ext cx="254095" cy="170190"/>
              </a:xfrm>
              <a:custGeom>
                <a:avLst/>
                <a:gdLst>
                  <a:gd name="T0" fmla="*/ 244 w 244"/>
                  <a:gd name="T1" fmla="*/ 151 h 151"/>
                  <a:gd name="T2" fmla="*/ 244 w 244"/>
                  <a:gd name="T3" fmla="*/ 0 h 151"/>
                  <a:gd name="T4" fmla="*/ 0 w 244"/>
                  <a:gd name="T5" fmla="*/ 0 h 151"/>
                  <a:gd name="T6" fmla="*/ 0 w 244"/>
                  <a:gd name="T7" fmla="*/ 151 h 151"/>
                  <a:gd name="T8" fmla="*/ 244 w 244"/>
                  <a:gd name="T9" fmla="*/ 151 h 151"/>
                  <a:gd name="T10" fmla="*/ 244 w 244"/>
                  <a:gd name="T11" fmla="*/ 151 h 151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44"/>
                  <a:gd name="T19" fmla="*/ 0 h 151"/>
                  <a:gd name="T20" fmla="*/ 244 w 244"/>
                  <a:gd name="T21" fmla="*/ 151 h 151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44" h="151">
                    <a:moveTo>
                      <a:pt x="244" y="151"/>
                    </a:moveTo>
                    <a:lnTo>
                      <a:pt x="244" y="0"/>
                    </a:lnTo>
                    <a:lnTo>
                      <a:pt x="0" y="0"/>
                    </a:lnTo>
                    <a:lnTo>
                      <a:pt x="0" y="151"/>
                    </a:lnTo>
                    <a:lnTo>
                      <a:pt x="244" y="151"/>
                    </a:lnTo>
                    <a:close/>
                  </a:path>
                </a:pathLst>
              </a:custGeom>
              <a:solidFill>
                <a:srgbClr val="FFE6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  <p:sp>
            <p:nvSpPr>
              <p:cNvPr id="213" name="Freeform 212"/>
              <p:cNvSpPr>
                <a:spLocks/>
              </p:cNvSpPr>
              <p:nvPr/>
            </p:nvSpPr>
            <p:spPr bwMode="auto">
              <a:xfrm>
                <a:off x="6341261" y="2034186"/>
                <a:ext cx="80463" cy="170190"/>
              </a:xfrm>
              <a:custGeom>
                <a:avLst/>
                <a:gdLst>
                  <a:gd name="T0" fmla="*/ 77 w 77"/>
                  <a:gd name="T1" fmla="*/ 151 h 151"/>
                  <a:gd name="T2" fmla="*/ 77 w 77"/>
                  <a:gd name="T3" fmla="*/ 0 h 151"/>
                  <a:gd name="T4" fmla="*/ 0 w 77"/>
                  <a:gd name="T5" fmla="*/ 0 h 151"/>
                  <a:gd name="T6" fmla="*/ 0 w 77"/>
                  <a:gd name="T7" fmla="*/ 151 h 151"/>
                  <a:gd name="T8" fmla="*/ 77 w 77"/>
                  <a:gd name="T9" fmla="*/ 151 h 151"/>
                  <a:gd name="T10" fmla="*/ 77 w 77"/>
                  <a:gd name="T11" fmla="*/ 151 h 151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77"/>
                  <a:gd name="T19" fmla="*/ 0 h 151"/>
                  <a:gd name="T20" fmla="*/ 77 w 77"/>
                  <a:gd name="T21" fmla="*/ 151 h 151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77" h="151">
                    <a:moveTo>
                      <a:pt x="77" y="151"/>
                    </a:moveTo>
                    <a:lnTo>
                      <a:pt x="77" y="0"/>
                    </a:lnTo>
                    <a:lnTo>
                      <a:pt x="0" y="0"/>
                    </a:lnTo>
                    <a:lnTo>
                      <a:pt x="0" y="151"/>
                    </a:lnTo>
                    <a:lnTo>
                      <a:pt x="77" y="15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  <p:sp>
            <p:nvSpPr>
              <p:cNvPr id="214" name="Freeform 213"/>
              <p:cNvSpPr>
                <a:spLocks/>
              </p:cNvSpPr>
              <p:nvPr/>
            </p:nvSpPr>
            <p:spPr bwMode="auto">
              <a:xfrm>
                <a:off x="6508541" y="2034186"/>
                <a:ext cx="86815" cy="170190"/>
              </a:xfrm>
              <a:custGeom>
                <a:avLst/>
                <a:gdLst>
                  <a:gd name="T0" fmla="*/ 84 w 84"/>
                  <a:gd name="T1" fmla="*/ 151 h 151"/>
                  <a:gd name="T2" fmla="*/ 84 w 84"/>
                  <a:gd name="T3" fmla="*/ 0 h 151"/>
                  <a:gd name="T4" fmla="*/ 0 w 84"/>
                  <a:gd name="T5" fmla="*/ 0 h 151"/>
                  <a:gd name="T6" fmla="*/ 0 w 84"/>
                  <a:gd name="T7" fmla="*/ 151 h 151"/>
                  <a:gd name="T8" fmla="*/ 84 w 84"/>
                  <a:gd name="T9" fmla="*/ 151 h 151"/>
                  <a:gd name="T10" fmla="*/ 84 w 84"/>
                  <a:gd name="T11" fmla="*/ 151 h 151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84"/>
                  <a:gd name="T19" fmla="*/ 0 h 151"/>
                  <a:gd name="T20" fmla="*/ 84 w 84"/>
                  <a:gd name="T21" fmla="*/ 151 h 151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84" h="151">
                    <a:moveTo>
                      <a:pt x="84" y="151"/>
                    </a:moveTo>
                    <a:lnTo>
                      <a:pt x="84" y="0"/>
                    </a:lnTo>
                    <a:lnTo>
                      <a:pt x="0" y="0"/>
                    </a:lnTo>
                    <a:lnTo>
                      <a:pt x="0" y="151"/>
                    </a:lnTo>
                    <a:lnTo>
                      <a:pt x="84" y="151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</p:grpSp>
        <p:grpSp>
          <p:nvGrpSpPr>
            <p:cNvPr id="14" name="Group 49"/>
            <p:cNvGrpSpPr>
              <a:grpSpLocks/>
            </p:cNvGrpSpPr>
            <p:nvPr userDrawn="1"/>
          </p:nvGrpSpPr>
          <p:grpSpPr bwMode="auto">
            <a:xfrm>
              <a:off x="369888" y="6619868"/>
              <a:ext cx="190640" cy="123854"/>
              <a:chOff x="529" y="1166"/>
              <a:chExt cx="245" cy="157"/>
            </a:xfrm>
          </p:grpSpPr>
          <p:sp>
            <p:nvSpPr>
              <p:cNvPr id="208" name="Freeform 50"/>
              <p:cNvSpPr>
                <a:spLocks/>
              </p:cNvSpPr>
              <p:nvPr/>
            </p:nvSpPr>
            <p:spPr bwMode="auto">
              <a:xfrm>
                <a:off x="529" y="1166"/>
                <a:ext cx="245" cy="151"/>
              </a:xfrm>
              <a:custGeom>
                <a:avLst/>
                <a:gdLst>
                  <a:gd name="T0" fmla="*/ 244 w 244"/>
                  <a:gd name="T1" fmla="*/ 151 h 151"/>
                  <a:gd name="T2" fmla="*/ 244 w 244"/>
                  <a:gd name="T3" fmla="*/ 0 h 151"/>
                  <a:gd name="T4" fmla="*/ 0 w 244"/>
                  <a:gd name="T5" fmla="*/ 0 h 151"/>
                  <a:gd name="T6" fmla="*/ 0 w 244"/>
                  <a:gd name="T7" fmla="*/ 151 h 151"/>
                  <a:gd name="T8" fmla="*/ 244 w 244"/>
                  <a:gd name="T9" fmla="*/ 151 h 151"/>
                  <a:gd name="T10" fmla="*/ 244 w 244"/>
                  <a:gd name="T11" fmla="*/ 151 h 151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44"/>
                  <a:gd name="T19" fmla="*/ 0 h 151"/>
                  <a:gd name="T20" fmla="*/ 244 w 244"/>
                  <a:gd name="T21" fmla="*/ 151 h 151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44" h="151">
                    <a:moveTo>
                      <a:pt x="244" y="151"/>
                    </a:moveTo>
                    <a:lnTo>
                      <a:pt x="244" y="0"/>
                    </a:lnTo>
                    <a:lnTo>
                      <a:pt x="0" y="0"/>
                    </a:lnTo>
                    <a:lnTo>
                      <a:pt x="0" y="151"/>
                    </a:lnTo>
                    <a:lnTo>
                      <a:pt x="244" y="151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  <p:sp>
            <p:nvSpPr>
              <p:cNvPr id="209" name="Freeform 51"/>
              <p:cNvSpPr>
                <a:spLocks/>
              </p:cNvSpPr>
              <p:nvPr/>
            </p:nvSpPr>
            <p:spPr bwMode="auto">
              <a:xfrm>
                <a:off x="529" y="1166"/>
                <a:ext cx="245" cy="50"/>
              </a:xfrm>
              <a:custGeom>
                <a:avLst/>
                <a:gdLst>
                  <a:gd name="T0" fmla="*/ 244 w 244"/>
                  <a:gd name="T1" fmla="*/ 50 h 50"/>
                  <a:gd name="T2" fmla="*/ 244 w 244"/>
                  <a:gd name="T3" fmla="*/ 0 h 50"/>
                  <a:gd name="T4" fmla="*/ 0 w 244"/>
                  <a:gd name="T5" fmla="*/ 0 h 50"/>
                  <a:gd name="T6" fmla="*/ 0 w 244"/>
                  <a:gd name="T7" fmla="*/ 50 h 50"/>
                  <a:gd name="T8" fmla="*/ 244 w 244"/>
                  <a:gd name="T9" fmla="*/ 50 h 50"/>
                  <a:gd name="T10" fmla="*/ 244 w 244"/>
                  <a:gd name="T11" fmla="*/ 50 h 5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44"/>
                  <a:gd name="T19" fmla="*/ 0 h 50"/>
                  <a:gd name="T20" fmla="*/ 244 w 244"/>
                  <a:gd name="T21" fmla="*/ 50 h 50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44" h="50">
                    <a:moveTo>
                      <a:pt x="244" y="50"/>
                    </a:moveTo>
                    <a:lnTo>
                      <a:pt x="244" y="0"/>
                    </a:lnTo>
                    <a:lnTo>
                      <a:pt x="0" y="0"/>
                    </a:lnTo>
                    <a:lnTo>
                      <a:pt x="0" y="50"/>
                    </a:lnTo>
                    <a:lnTo>
                      <a:pt x="244" y="50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  <p:sp>
            <p:nvSpPr>
              <p:cNvPr id="210" name="Freeform 52"/>
              <p:cNvSpPr>
                <a:spLocks/>
              </p:cNvSpPr>
              <p:nvPr/>
            </p:nvSpPr>
            <p:spPr bwMode="auto">
              <a:xfrm>
                <a:off x="529" y="1273"/>
                <a:ext cx="245" cy="50"/>
              </a:xfrm>
              <a:custGeom>
                <a:avLst/>
                <a:gdLst>
                  <a:gd name="T0" fmla="*/ 244 w 244"/>
                  <a:gd name="T1" fmla="*/ 51 h 51"/>
                  <a:gd name="T2" fmla="*/ 244 w 244"/>
                  <a:gd name="T3" fmla="*/ 0 h 51"/>
                  <a:gd name="T4" fmla="*/ 0 w 244"/>
                  <a:gd name="T5" fmla="*/ 0 h 51"/>
                  <a:gd name="T6" fmla="*/ 0 w 244"/>
                  <a:gd name="T7" fmla="*/ 51 h 51"/>
                  <a:gd name="T8" fmla="*/ 244 w 244"/>
                  <a:gd name="T9" fmla="*/ 51 h 51"/>
                  <a:gd name="T10" fmla="*/ 244 w 244"/>
                  <a:gd name="T11" fmla="*/ 51 h 51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44"/>
                  <a:gd name="T19" fmla="*/ 0 h 51"/>
                  <a:gd name="T20" fmla="*/ 244 w 244"/>
                  <a:gd name="T21" fmla="*/ 51 h 51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44" h="51">
                    <a:moveTo>
                      <a:pt x="244" y="51"/>
                    </a:moveTo>
                    <a:lnTo>
                      <a:pt x="244" y="0"/>
                    </a:lnTo>
                    <a:lnTo>
                      <a:pt x="0" y="0"/>
                    </a:lnTo>
                    <a:lnTo>
                      <a:pt x="0" y="51"/>
                    </a:lnTo>
                    <a:lnTo>
                      <a:pt x="244" y="51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  <p:sp>
            <p:nvSpPr>
              <p:cNvPr id="211" name="Freeform 53"/>
              <p:cNvSpPr>
                <a:spLocks/>
              </p:cNvSpPr>
              <p:nvPr/>
            </p:nvSpPr>
            <p:spPr bwMode="auto">
              <a:xfrm>
                <a:off x="529" y="1166"/>
                <a:ext cx="245" cy="155"/>
              </a:xfrm>
              <a:custGeom>
                <a:avLst/>
                <a:gdLst>
                  <a:gd name="T0" fmla="*/ 244 w 244"/>
                  <a:gd name="T1" fmla="*/ 156 h 156"/>
                  <a:gd name="T2" fmla="*/ 244 w 244"/>
                  <a:gd name="T3" fmla="*/ 0 h 156"/>
                  <a:gd name="T4" fmla="*/ 0 w 244"/>
                  <a:gd name="T5" fmla="*/ 0 h 156"/>
                  <a:gd name="T6" fmla="*/ 0 w 244"/>
                  <a:gd name="T7" fmla="*/ 156 h 156"/>
                  <a:gd name="T8" fmla="*/ 244 w 244"/>
                  <a:gd name="T9" fmla="*/ 156 h 156"/>
                  <a:gd name="T10" fmla="*/ 244 w 244"/>
                  <a:gd name="T11" fmla="*/ 156 h 15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44"/>
                  <a:gd name="T19" fmla="*/ 0 h 156"/>
                  <a:gd name="T20" fmla="*/ 244 w 244"/>
                  <a:gd name="T21" fmla="*/ 156 h 15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44" h="156">
                    <a:moveTo>
                      <a:pt x="244" y="156"/>
                    </a:moveTo>
                    <a:lnTo>
                      <a:pt x="244" y="0"/>
                    </a:lnTo>
                    <a:lnTo>
                      <a:pt x="0" y="0"/>
                    </a:lnTo>
                    <a:lnTo>
                      <a:pt x="0" y="156"/>
                    </a:lnTo>
                    <a:lnTo>
                      <a:pt x="244" y="156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</p:grpSp>
        <p:grpSp>
          <p:nvGrpSpPr>
            <p:cNvPr id="15" name="Group 54"/>
            <p:cNvGrpSpPr>
              <a:grpSpLocks/>
            </p:cNvGrpSpPr>
            <p:nvPr userDrawn="1"/>
          </p:nvGrpSpPr>
          <p:grpSpPr bwMode="auto">
            <a:xfrm>
              <a:off x="2587952" y="6619868"/>
              <a:ext cx="191832" cy="123854"/>
              <a:chOff x="1117" y="2394"/>
              <a:chExt cx="245" cy="157"/>
            </a:xfrm>
          </p:grpSpPr>
          <p:sp>
            <p:nvSpPr>
              <p:cNvPr id="197" name="Freeform 55"/>
              <p:cNvSpPr>
                <a:spLocks/>
              </p:cNvSpPr>
              <p:nvPr/>
            </p:nvSpPr>
            <p:spPr bwMode="auto">
              <a:xfrm>
                <a:off x="1117" y="2394"/>
                <a:ext cx="245" cy="157"/>
              </a:xfrm>
              <a:custGeom>
                <a:avLst/>
                <a:gdLst>
                  <a:gd name="T0" fmla="*/ 244 w 244"/>
                  <a:gd name="T1" fmla="*/ 157 h 157"/>
                  <a:gd name="T2" fmla="*/ 0 w 244"/>
                  <a:gd name="T3" fmla="*/ 157 h 157"/>
                  <a:gd name="T4" fmla="*/ 0 w 244"/>
                  <a:gd name="T5" fmla="*/ 0 h 157"/>
                  <a:gd name="T6" fmla="*/ 244 w 244"/>
                  <a:gd name="T7" fmla="*/ 0 h 157"/>
                  <a:gd name="T8" fmla="*/ 244 w 244"/>
                  <a:gd name="T9" fmla="*/ 157 h 157"/>
                  <a:gd name="T10" fmla="*/ 244 w 244"/>
                  <a:gd name="T11" fmla="*/ 157 h 15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44"/>
                  <a:gd name="T19" fmla="*/ 0 h 157"/>
                  <a:gd name="T20" fmla="*/ 244 w 244"/>
                  <a:gd name="T21" fmla="*/ 157 h 15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44" h="157">
                    <a:moveTo>
                      <a:pt x="244" y="157"/>
                    </a:moveTo>
                    <a:lnTo>
                      <a:pt x="0" y="157"/>
                    </a:lnTo>
                    <a:lnTo>
                      <a:pt x="0" y="0"/>
                    </a:lnTo>
                    <a:lnTo>
                      <a:pt x="244" y="0"/>
                    </a:lnTo>
                    <a:lnTo>
                      <a:pt x="244" y="157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  <p:sp>
            <p:nvSpPr>
              <p:cNvPr id="198" name="Freeform 56"/>
              <p:cNvSpPr>
                <a:spLocks/>
              </p:cNvSpPr>
              <p:nvPr/>
            </p:nvSpPr>
            <p:spPr bwMode="auto">
              <a:xfrm>
                <a:off x="1117" y="2394"/>
                <a:ext cx="34" cy="34"/>
              </a:xfrm>
              <a:custGeom>
                <a:avLst/>
                <a:gdLst>
                  <a:gd name="T0" fmla="*/ 35 w 35"/>
                  <a:gd name="T1" fmla="*/ 34 h 34"/>
                  <a:gd name="T2" fmla="*/ 0 w 35"/>
                  <a:gd name="T3" fmla="*/ 34 h 34"/>
                  <a:gd name="T4" fmla="*/ 0 w 35"/>
                  <a:gd name="T5" fmla="*/ 0 h 34"/>
                  <a:gd name="T6" fmla="*/ 35 w 35"/>
                  <a:gd name="T7" fmla="*/ 0 h 34"/>
                  <a:gd name="T8" fmla="*/ 35 w 35"/>
                  <a:gd name="T9" fmla="*/ 34 h 34"/>
                  <a:gd name="T10" fmla="*/ 35 w 35"/>
                  <a:gd name="T11" fmla="*/ 34 h 3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5"/>
                  <a:gd name="T19" fmla="*/ 0 h 34"/>
                  <a:gd name="T20" fmla="*/ 35 w 35"/>
                  <a:gd name="T21" fmla="*/ 34 h 3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5" h="34">
                    <a:moveTo>
                      <a:pt x="35" y="34"/>
                    </a:moveTo>
                    <a:lnTo>
                      <a:pt x="0" y="34"/>
                    </a:lnTo>
                    <a:lnTo>
                      <a:pt x="0" y="0"/>
                    </a:lnTo>
                    <a:lnTo>
                      <a:pt x="35" y="0"/>
                    </a:lnTo>
                    <a:lnTo>
                      <a:pt x="35" y="34"/>
                    </a:lnTo>
                    <a:close/>
                  </a:path>
                </a:pathLst>
              </a:custGeom>
              <a:solidFill>
                <a:srgbClr val="34AACD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  <p:sp>
            <p:nvSpPr>
              <p:cNvPr id="199" name="Freeform 57"/>
              <p:cNvSpPr>
                <a:spLocks/>
              </p:cNvSpPr>
              <p:nvPr/>
            </p:nvSpPr>
            <p:spPr bwMode="auto">
              <a:xfrm>
                <a:off x="1117" y="2444"/>
                <a:ext cx="34" cy="34"/>
              </a:xfrm>
              <a:custGeom>
                <a:avLst/>
                <a:gdLst>
                  <a:gd name="T0" fmla="*/ 35 w 35"/>
                  <a:gd name="T1" fmla="*/ 33 h 33"/>
                  <a:gd name="T2" fmla="*/ 0 w 35"/>
                  <a:gd name="T3" fmla="*/ 33 h 33"/>
                  <a:gd name="T4" fmla="*/ 0 w 35"/>
                  <a:gd name="T5" fmla="*/ 0 h 33"/>
                  <a:gd name="T6" fmla="*/ 35 w 35"/>
                  <a:gd name="T7" fmla="*/ 0 h 33"/>
                  <a:gd name="T8" fmla="*/ 35 w 35"/>
                  <a:gd name="T9" fmla="*/ 33 h 33"/>
                  <a:gd name="T10" fmla="*/ 35 w 35"/>
                  <a:gd name="T11" fmla="*/ 33 h 3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5"/>
                  <a:gd name="T19" fmla="*/ 0 h 33"/>
                  <a:gd name="T20" fmla="*/ 35 w 35"/>
                  <a:gd name="T21" fmla="*/ 33 h 33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5" h="33">
                    <a:moveTo>
                      <a:pt x="35" y="33"/>
                    </a:moveTo>
                    <a:lnTo>
                      <a:pt x="0" y="33"/>
                    </a:lnTo>
                    <a:lnTo>
                      <a:pt x="0" y="0"/>
                    </a:lnTo>
                    <a:lnTo>
                      <a:pt x="35" y="0"/>
                    </a:lnTo>
                    <a:lnTo>
                      <a:pt x="35" y="33"/>
                    </a:lnTo>
                    <a:close/>
                  </a:path>
                </a:pathLst>
              </a:custGeom>
              <a:solidFill>
                <a:srgbClr val="34AACD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  <p:sp>
            <p:nvSpPr>
              <p:cNvPr id="200" name="Freeform 58"/>
              <p:cNvSpPr>
                <a:spLocks/>
              </p:cNvSpPr>
              <p:nvPr/>
            </p:nvSpPr>
            <p:spPr bwMode="auto">
              <a:xfrm>
                <a:off x="1175" y="2394"/>
                <a:ext cx="22" cy="34"/>
              </a:xfrm>
              <a:custGeom>
                <a:avLst/>
                <a:gdLst>
                  <a:gd name="T0" fmla="*/ 36 w 36"/>
                  <a:gd name="T1" fmla="*/ 34 h 34"/>
                  <a:gd name="T2" fmla="*/ 0 w 36"/>
                  <a:gd name="T3" fmla="*/ 34 h 34"/>
                  <a:gd name="T4" fmla="*/ 0 w 36"/>
                  <a:gd name="T5" fmla="*/ 0 h 34"/>
                  <a:gd name="T6" fmla="*/ 36 w 36"/>
                  <a:gd name="T7" fmla="*/ 0 h 34"/>
                  <a:gd name="T8" fmla="*/ 36 w 36"/>
                  <a:gd name="T9" fmla="*/ 34 h 34"/>
                  <a:gd name="T10" fmla="*/ 36 w 36"/>
                  <a:gd name="T11" fmla="*/ 34 h 3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6"/>
                  <a:gd name="T19" fmla="*/ 0 h 34"/>
                  <a:gd name="T20" fmla="*/ 36 w 36"/>
                  <a:gd name="T21" fmla="*/ 34 h 3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6" h="34">
                    <a:moveTo>
                      <a:pt x="36" y="34"/>
                    </a:moveTo>
                    <a:lnTo>
                      <a:pt x="0" y="34"/>
                    </a:lnTo>
                    <a:lnTo>
                      <a:pt x="0" y="0"/>
                    </a:lnTo>
                    <a:lnTo>
                      <a:pt x="36" y="0"/>
                    </a:lnTo>
                    <a:lnTo>
                      <a:pt x="36" y="34"/>
                    </a:lnTo>
                    <a:close/>
                  </a:path>
                </a:pathLst>
              </a:custGeom>
              <a:solidFill>
                <a:srgbClr val="34AACD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  <p:sp>
            <p:nvSpPr>
              <p:cNvPr id="201" name="Freeform 59"/>
              <p:cNvSpPr>
                <a:spLocks/>
              </p:cNvSpPr>
              <p:nvPr/>
            </p:nvSpPr>
            <p:spPr bwMode="auto">
              <a:xfrm>
                <a:off x="1175" y="2444"/>
                <a:ext cx="22" cy="34"/>
              </a:xfrm>
              <a:custGeom>
                <a:avLst/>
                <a:gdLst>
                  <a:gd name="T0" fmla="*/ 36 w 36"/>
                  <a:gd name="T1" fmla="*/ 33 h 33"/>
                  <a:gd name="T2" fmla="*/ 0 w 36"/>
                  <a:gd name="T3" fmla="*/ 33 h 33"/>
                  <a:gd name="T4" fmla="*/ 0 w 36"/>
                  <a:gd name="T5" fmla="*/ 0 h 33"/>
                  <a:gd name="T6" fmla="*/ 36 w 36"/>
                  <a:gd name="T7" fmla="*/ 0 h 33"/>
                  <a:gd name="T8" fmla="*/ 36 w 36"/>
                  <a:gd name="T9" fmla="*/ 33 h 33"/>
                  <a:gd name="T10" fmla="*/ 36 w 36"/>
                  <a:gd name="T11" fmla="*/ 33 h 3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6"/>
                  <a:gd name="T19" fmla="*/ 0 h 33"/>
                  <a:gd name="T20" fmla="*/ 36 w 36"/>
                  <a:gd name="T21" fmla="*/ 33 h 33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6" h="33">
                    <a:moveTo>
                      <a:pt x="36" y="33"/>
                    </a:moveTo>
                    <a:lnTo>
                      <a:pt x="0" y="33"/>
                    </a:lnTo>
                    <a:lnTo>
                      <a:pt x="0" y="0"/>
                    </a:lnTo>
                    <a:lnTo>
                      <a:pt x="36" y="0"/>
                    </a:lnTo>
                    <a:lnTo>
                      <a:pt x="36" y="33"/>
                    </a:lnTo>
                    <a:close/>
                  </a:path>
                </a:pathLst>
              </a:custGeom>
              <a:solidFill>
                <a:srgbClr val="34AACD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  <p:sp>
            <p:nvSpPr>
              <p:cNvPr id="202" name="Freeform 60"/>
              <p:cNvSpPr>
                <a:spLocks/>
              </p:cNvSpPr>
              <p:nvPr/>
            </p:nvSpPr>
            <p:spPr bwMode="auto">
              <a:xfrm>
                <a:off x="1117" y="2501"/>
                <a:ext cx="245" cy="16"/>
              </a:xfrm>
              <a:custGeom>
                <a:avLst/>
                <a:gdLst>
                  <a:gd name="T0" fmla="*/ 244 w 244"/>
                  <a:gd name="T1" fmla="*/ 0 h 17"/>
                  <a:gd name="T2" fmla="*/ 0 w 244"/>
                  <a:gd name="T3" fmla="*/ 0 h 17"/>
                  <a:gd name="T4" fmla="*/ 0 w 244"/>
                  <a:gd name="T5" fmla="*/ 17 h 17"/>
                  <a:gd name="T6" fmla="*/ 244 w 244"/>
                  <a:gd name="T7" fmla="*/ 17 h 17"/>
                  <a:gd name="T8" fmla="*/ 244 w 244"/>
                  <a:gd name="T9" fmla="*/ 0 h 17"/>
                  <a:gd name="T10" fmla="*/ 244 w 244"/>
                  <a:gd name="T11" fmla="*/ 0 h 1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44"/>
                  <a:gd name="T19" fmla="*/ 0 h 17"/>
                  <a:gd name="T20" fmla="*/ 244 w 244"/>
                  <a:gd name="T21" fmla="*/ 17 h 1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44" h="17">
                    <a:moveTo>
                      <a:pt x="244" y="0"/>
                    </a:moveTo>
                    <a:lnTo>
                      <a:pt x="0" y="0"/>
                    </a:lnTo>
                    <a:lnTo>
                      <a:pt x="0" y="17"/>
                    </a:lnTo>
                    <a:lnTo>
                      <a:pt x="244" y="17"/>
                    </a:lnTo>
                    <a:lnTo>
                      <a:pt x="244" y="0"/>
                    </a:lnTo>
                    <a:close/>
                  </a:path>
                </a:pathLst>
              </a:custGeom>
              <a:solidFill>
                <a:srgbClr val="34AACD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  <p:sp>
            <p:nvSpPr>
              <p:cNvPr id="203" name="Freeform 61"/>
              <p:cNvSpPr>
                <a:spLocks/>
              </p:cNvSpPr>
              <p:nvPr/>
            </p:nvSpPr>
            <p:spPr bwMode="auto">
              <a:xfrm>
                <a:off x="1117" y="2535"/>
                <a:ext cx="245" cy="16"/>
              </a:xfrm>
              <a:custGeom>
                <a:avLst/>
                <a:gdLst>
                  <a:gd name="T0" fmla="*/ 244 w 244"/>
                  <a:gd name="T1" fmla="*/ 0 h 17"/>
                  <a:gd name="T2" fmla="*/ 0 w 244"/>
                  <a:gd name="T3" fmla="*/ 0 h 17"/>
                  <a:gd name="T4" fmla="*/ 0 w 244"/>
                  <a:gd name="T5" fmla="*/ 17 h 17"/>
                  <a:gd name="T6" fmla="*/ 244 w 244"/>
                  <a:gd name="T7" fmla="*/ 17 h 17"/>
                  <a:gd name="T8" fmla="*/ 244 w 244"/>
                  <a:gd name="T9" fmla="*/ 0 h 17"/>
                  <a:gd name="T10" fmla="*/ 244 w 244"/>
                  <a:gd name="T11" fmla="*/ 0 h 1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44"/>
                  <a:gd name="T19" fmla="*/ 0 h 17"/>
                  <a:gd name="T20" fmla="*/ 244 w 244"/>
                  <a:gd name="T21" fmla="*/ 17 h 1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44" h="17">
                    <a:moveTo>
                      <a:pt x="244" y="0"/>
                    </a:moveTo>
                    <a:lnTo>
                      <a:pt x="0" y="0"/>
                    </a:lnTo>
                    <a:lnTo>
                      <a:pt x="0" y="17"/>
                    </a:lnTo>
                    <a:lnTo>
                      <a:pt x="244" y="17"/>
                    </a:lnTo>
                    <a:lnTo>
                      <a:pt x="244" y="0"/>
                    </a:lnTo>
                    <a:close/>
                  </a:path>
                </a:pathLst>
              </a:custGeom>
              <a:solidFill>
                <a:srgbClr val="34AACD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  <p:sp>
            <p:nvSpPr>
              <p:cNvPr id="204" name="Freeform 62"/>
              <p:cNvSpPr>
                <a:spLocks/>
              </p:cNvSpPr>
              <p:nvPr/>
            </p:nvSpPr>
            <p:spPr bwMode="auto">
              <a:xfrm>
                <a:off x="1212" y="2428"/>
                <a:ext cx="150" cy="18"/>
              </a:xfrm>
              <a:custGeom>
                <a:avLst/>
                <a:gdLst>
                  <a:gd name="T0" fmla="*/ 149 w 149"/>
                  <a:gd name="T1" fmla="*/ 0 h 17"/>
                  <a:gd name="T2" fmla="*/ 0 w 149"/>
                  <a:gd name="T3" fmla="*/ 0 h 17"/>
                  <a:gd name="T4" fmla="*/ 0 w 149"/>
                  <a:gd name="T5" fmla="*/ 17 h 17"/>
                  <a:gd name="T6" fmla="*/ 149 w 149"/>
                  <a:gd name="T7" fmla="*/ 17 h 17"/>
                  <a:gd name="T8" fmla="*/ 149 w 149"/>
                  <a:gd name="T9" fmla="*/ 0 h 17"/>
                  <a:gd name="T10" fmla="*/ 149 w 149"/>
                  <a:gd name="T11" fmla="*/ 0 h 1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49"/>
                  <a:gd name="T19" fmla="*/ 0 h 17"/>
                  <a:gd name="T20" fmla="*/ 149 w 149"/>
                  <a:gd name="T21" fmla="*/ 17 h 1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49" h="17">
                    <a:moveTo>
                      <a:pt x="149" y="0"/>
                    </a:moveTo>
                    <a:lnTo>
                      <a:pt x="0" y="0"/>
                    </a:lnTo>
                    <a:lnTo>
                      <a:pt x="0" y="17"/>
                    </a:lnTo>
                    <a:lnTo>
                      <a:pt x="149" y="17"/>
                    </a:lnTo>
                    <a:lnTo>
                      <a:pt x="149" y="0"/>
                    </a:lnTo>
                    <a:close/>
                  </a:path>
                </a:pathLst>
              </a:custGeom>
              <a:solidFill>
                <a:srgbClr val="34AACD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  <p:sp>
            <p:nvSpPr>
              <p:cNvPr id="205" name="Freeform 63"/>
              <p:cNvSpPr>
                <a:spLocks/>
              </p:cNvSpPr>
              <p:nvPr/>
            </p:nvSpPr>
            <p:spPr bwMode="auto">
              <a:xfrm>
                <a:off x="1212" y="2394"/>
                <a:ext cx="150" cy="16"/>
              </a:xfrm>
              <a:custGeom>
                <a:avLst/>
                <a:gdLst>
                  <a:gd name="T0" fmla="*/ 149 w 149"/>
                  <a:gd name="T1" fmla="*/ 0 h 17"/>
                  <a:gd name="T2" fmla="*/ 0 w 149"/>
                  <a:gd name="T3" fmla="*/ 0 h 17"/>
                  <a:gd name="T4" fmla="*/ 0 w 149"/>
                  <a:gd name="T5" fmla="*/ 17 h 17"/>
                  <a:gd name="T6" fmla="*/ 149 w 149"/>
                  <a:gd name="T7" fmla="*/ 17 h 17"/>
                  <a:gd name="T8" fmla="*/ 149 w 149"/>
                  <a:gd name="T9" fmla="*/ 0 h 17"/>
                  <a:gd name="T10" fmla="*/ 149 w 149"/>
                  <a:gd name="T11" fmla="*/ 0 h 1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49"/>
                  <a:gd name="T19" fmla="*/ 0 h 17"/>
                  <a:gd name="T20" fmla="*/ 149 w 149"/>
                  <a:gd name="T21" fmla="*/ 17 h 1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49" h="17">
                    <a:moveTo>
                      <a:pt x="149" y="0"/>
                    </a:moveTo>
                    <a:lnTo>
                      <a:pt x="0" y="0"/>
                    </a:lnTo>
                    <a:lnTo>
                      <a:pt x="0" y="17"/>
                    </a:lnTo>
                    <a:lnTo>
                      <a:pt x="149" y="17"/>
                    </a:lnTo>
                    <a:lnTo>
                      <a:pt x="149" y="0"/>
                    </a:lnTo>
                    <a:close/>
                  </a:path>
                </a:pathLst>
              </a:custGeom>
              <a:solidFill>
                <a:srgbClr val="34AACD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  <p:sp>
            <p:nvSpPr>
              <p:cNvPr id="206" name="Freeform 64"/>
              <p:cNvSpPr>
                <a:spLocks/>
              </p:cNvSpPr>
              <p:nvPr/>
            </p:nvSpPr>
            <p:spPr bwMode="auto">
              <a:xfrm>
                <a:off x="1212" y="2460"/>
                <a:ext cx="150" cy="18"/>
              </a:xfrm>
              <a:custGeom>
                <a:avLst/>
                <a:gdLst>
                  <a:gd name="T0" fmla="*/ 149 w 149"/>
                  <a:gd name="T1" fmla="*/ 0 h 17"/>
                  <a:gd name="T2" fmla="*/ 0 w 149"/>
                  <a:gd name="T3" fmla="*/ 0 h 17"/>
                  <a:gd name="T4" fmla="*/ 0 w 149"/>
                  <a:gd name="T5" fmla="*/ 17 h 17"/>
                  <a:gd name="T6" fmla="*/ 149 w 149"/>
                  <a:gd name="T7" fmla="*/ 17 h 17"/>
                  <a:gd name="T8" fmla="*/ 149 w 149"/>
                  <a:gd name="T9" fmla="*/ 0 h 17"/>
                  <a:gd name="T10" fmla="*/ 149 w 149"/>
                  <a:gd name="T11" fmla="*/ 0 h 1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49"/>
                  <a:gd name="T19" fmla="*/ 0 h 17"/>
                  <a:gd name="T20" fmla="*/ 149 w 149"/>
                  <a:gd name="T21" fmla="*/ 17 h 1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49" h="17">
                    <a:moveTo>
                      <a:pt x="149" y="0"/>
                    </a:moveTo>
                    <a:lnTo>
                      <a:pt x="0" y="0"/>
                    </a:lnTo>
                    <a:lnTo>
                      <a:pt x="0" y="17"/>
                    </a:lnTo>
                    <a:lnTo>
                      <a:pt x="149" y="17"/>
                    </a:lnTo>
                    <a:lnTo>
                      <a:pt x="149" y="0"/>
                    </a:lnTo>
                    <a:close/>
                  </a:path>
                </a:pathLst>
              </a:custGeom>
              <a:solidFill>
                <a:srgbClr val="34AACD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  <p:sp>
            <p:nvSpPr>
              <p:cNvPr id="207" name="Freeform 65"/>
              <p:cNvSpPr>
                <a:spLocks/>
              </p:cNvSpPr>
              <p:nvPr/>
            </p:nvSpPr>
            <p:spPr bwMode="auto">
              <a:xfrm>
                <a:off x="1117" y="2394"/>
                <a:ext cx="245" cy="157"/>
              </a:xfrm>
              <a:custGeom>
                <a:avLst/>
                <a:gdLst>
                  <a:gd name="T0" fmla="*/ 244 w 244"/>
                  <a:gd name="T1" fmla="*/ 157 h 157"/>
                  <a:gd name="T2" fmla="*/ 244 w 244"/>
                  <a:gd name="T3" fmla="*/ 0 h 157"/>
                  <a:gd name="T4" fmla="*/ 0 w 244"/>
                  <a:gd name="T5" fmla="*/ 0 h 157"/>
                  <a:gd name="T6" fmla="*/ 0 w 244"/>
                  <a:gd name="T7" fmla="*/ 157 h 157"/>
                  <a:gd name="T8" fmla="*/ 244 w 244"/>
                  <a:gd name="T9" fmla="*/ 157 h 157"/>
                  <a:gd name="T10" fmla="*/ 244 w 244"/>
                  <a:gd name="T11" fmla="*/ 157 h 15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44"/>
                  <a:gd name="T19" fmla="*/ 0 h 157"/>
                  <a:gd name="T20" fmla="*/ 244 w 244"/>
                  <a:gd name="T21" fmla="*/ 157 h 15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44" h="157">
                    <a:moveTo>
                      <a:pt x="244" y="157"/>
                    </a:moveTo>
                    <a:lnTo>
                      <a:pt x="244" y="0"/>
                    </a:lnTo>
                    <a:lnTo>
                      <a:pt x="0" y="0"/>
                    </a:lnTo>
                    <a:lnTo>
                      <a:pt x="0" y="157"/>
                    </a:lnTo>
                    <a:lnTo>
                      <a:pt x="244" y="157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</p:grpSp>
        <p:grpSp>
          <p:nvGrpSpPr>
            <p:cNvPr id="16" name="Group 66"/>
            <p:cNvGrpSpPr>
              <a:grpSpLocks/>
            </p:cNvGrpSpPr>
            <p:nvPr userDrawn="1"/>
          </p:nvGrpSpPr>
          <p:grpSpPr bwMode="auto">
            <a:xfrm>
              <a:off x="7266065" y="6619868"/>
              <a:ext cx="193805" cy="122665"/>
              <a:chOff x="1592" y="2897"/>
              <a:chExt cx="247" cy="156"/>
            </a:xfrm>
          </p:grpSpPr>
          <p:sp>
            <p:nvSpPr>
              <p:cNvPr id="182" name="Freeform 67"/>
              <p:cNvSpPr>
                <a:spLocks/>
              </p:cNvSpPr>
              <p:nvPr/>
            </p:nvSpPr>
            <p:spPr bwMode="auto">
              <a:xfrm>
                <a:off x="1592" y="2897"/>
                <a:ext cx="247" cy="155"/>
              </a:xfrm>
              <a:custGeom>
                <a:avLst/>
                <a:gdLst>
                  <a:gd name="T0" fmla="*/ 0 w 245"/>
                  <a:gd name="T1" fmla="*/ 156 h 156"/>
                  <a:gd name="T2" fmla="*/ 0 w 245"/>
                  <a:gd name="T3" fmla="*/ 0 h 156"/>
                  <a:gd name="T4" fmla="*/ 245 w 245"/>
                  <a:gd name="T5" fmla="*/ 0 h 156"/>
                  <a:gd name="T6" fmla="*/ 245 w 245"/>
                  <a:gd name="T7" fmla="*/ 156 h 156"/>
                  <a:gd name="T8" fmla="*/ 0 w 245"/>
                  <a:gd name="T9" fmla="*/ 156 h 156"/>
                  <a:gd name="T10" fmla="*/ 0 w 245"/>
                  <a:gd name="T11" fmla="*/ 156 h 15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45"/>
                  <a:gd name="T19" fmla="*/ 0 h 156"/>
                  <a:gd name="T20" fmla="*/ 245 w 245"/>
                  <a:gd name="T21" fmla="*/ 156 h 15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45" h="156">
                    <a:moveTo>
                      <a:pt x="0" y="156"/>
                    </a:moveTo>
                    <a:lnTo>
                      <a:pt x="0" y="0"/>
                    </a:lnTo>
                    <a:lnTo>
                      <a:pt x="245" y="0"/>
                    </a:lnTo>
                    <a:lnTo>
                      <a:pt x="245" y="156"/>
                    </a:lnTo>
                    <a:lnTo>
                      <a:pt x="0" y="156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  <p:sp>
            <p:nvSpPr>
              <p:cNvPr id="183" name="Freeform 68"/>
              <p:cNvSpPr>
                <a:spLocks/>
              </p:cNvSpPr>
              <p:nvPr/>
            </p:nvSpPr>
            <p:spPr bwMode="auto">
              <a:xfrm>
                <a:off x="1592" y="2897"/>
                <a:ext cx="247" cy="155"/>
              </a:xfrm>
              <a:custGeom>
                <a:avLst/>
                <a:gdLst>
                  <a:gd name="T0" fmla="*/ 0 w 245"/>
                  <a:gd name="T1" fmla="*/ 67 h 156"/>
                  <a:gd name="T2" fmla="*/ 114 w 245"/>
                  <a:gd name="T3" fmla="*/ 67 h 156"/>
                  <a:gd name="T4" fmla="*/ 114 w 245"/>
                  <a:gd name="T5" fmla="*/ 0 h 156"/>
                  <a:gd name="T6" fmla="*/ 137 w 245"/>
                  <a:gd name="T7" fmla="*/ 0 h 156"/>
                  <a:gd name="T8" fmla="*/ 137 w 245"/>
                  <a:gd name="T9" fmla="*/ 67 h 156"/>
                  <a:gd name="T10" fmla="*/ 245 w 245"/>
                  <a:gd name="T11" fmla="*/ 67 h 156"/>
                  <a:gd name="T12" fmla="*/ 245 w 245"/>
                  <a:gd name="T13" fmla="*/ 89 h 156"/>
                  <a:gd name="T14" fmla="*/ 137 w 245"/>
                  <a:gd name="T15" fmla="*/ 89 h 156"/>
                  <a:gd name="T16" fmla="*/ 137 w 245"/>
                  <a:gd name="T17" fmla="*/ 156 h 156"/>
                  <a:gd name="T18" fmla="*/ 114 w 245"/>
                  <a:gd name="T19" fmla="*/ 156 h 156"/>
                  <a:gd name="T20" fmla="*/ 114 w 245"/>
                  <a:gd name="T21" fmla="*/ 89 h 156"/>
                  <a:gd name="T22" fmla="*/ 0 w 245"/>
                  <a:gd name="T23" fmla="*/ 89 h 156"/>
                  <a:gd name="T24" fmla="*/ 0 w 245"/>
                  <a:gd name="T25" fmla="*/ 67 h 156"/>
                  <a:gd name="T26" fmla="*/ 0 w 245"/>
                  <a:gd name="T27" fmla="*/ 67 h 15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245"/>
                  <a:gd name="T43" fmla="*/ 0 h 156"/>
                  <a:gd name="T44" fmla="*/ 245 w 245"/>
                  <a:gd name="T45" fmla="*/ 156 h 15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245" h="156">
                    <a:moveTo>
                      <a:pt x="0" y="67"/>
                    </a:moveTo>
                    <a:lnTo>
                      <a:pt x="114" y="67"/>
                    </a:lnTo>
                    <a:lnTo>
                      <a:pt x="114" y="0"/>
                    </a:lnTo>
                    <a:lnTo>
                      <a:pt x="137" y="0"/>
                    </a:lnTo>
                    <a:lnTo>
                      <a:pt x="137" y="67"/>
                    </a:lnTo>
                    <a:lnTo>
                      <a:pt x="245" y="67"/>
                    </a:lnTo>
                    <a:lnTo>
                      <a:pt x="245" y="89"/>
                    </a:lnTo>
                    <a:lnTo>
                      <a:pt x="137" y="89"/>
                    </a:lnTo>
                    <a:lnTo>
                      <a:pt x="137" y="156"/>
                    </a:lnTo>
                    <a:lnTo>
                      <a:pt x="114" y="156"/>
                    </a:lnTo>
                    <a:lnTo>
                      <a:pt x="114" y="89"/>
                    </a:lnTo>
                    <a:lnTo>
                      <a:pt x="0" y="89"/>
                    </a:lnTo>
                    <a:lnTo>
                      <a:pt x="0" y="67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  <p:sp>
            <p:nvSpPr>
              <p:cNvPr id="184" name="Freeform 69"/>
              <p:cNvSpPr>
                <a:spLocks/>
              </p:cNvSpPr>
              <p:nvPr/>
            </p:nvSpPr>
            <p:spPr bwMode="auto">
              <a:xfrm>
                <a:off x="1742" y="2897"/>
                <a:ext cx="67" cy="50"/>
              </a:xfrm>
              <a:custGeom>
                <a:avLst/>
                <a:gdLst>
                  <a:gd name="T0" fmla="*/ 0 w 66"/>
                  <a:gd name="T1" fmla="*/ 0 h 50"/>
                  <a:gd name="T2" fmla="*/ 0 w 66"/>
                  <a:gd name="T3" fmla="*/ 50 h 50"/>
                  <a:gd name="T4" fmla="*/ 66 w 66"/>
                  <a:gd name="T5" fmla="*/ 0 h 50"/>
                  <a:gd name="T6" fmla="*/ 0 w 66"/>
                  <a:gd name="T7" fmla="*/ 0 h 50"/>
                  <a:gd name="T8" fmla="*/ 0 w 66"/>
                  <a:gd name="T9" fmla="*/ 0 h 5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6"/>
                  <a:gd name="T16" fmla="*/ 0 h 50"/>
                  <a:gd name="T17" fmla="*/ 66 w 66"/>
                  <a:gd name="T18" fmla="*/ 50 h 5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6" h="50">
                    <a:moveTo>
                      <a:pt x="0" y="0"/>
                    </a:moveTo>
                    <a:lnTo>
                      <a:pt x="0" y="50"/>
                    </a:lnTo>
                    <a:lnTo>
                      <a:pt x="66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C419A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  <p:sp>
            <p:nvSpPr>
              <p:cNvPr id="185" name="Freeform 70"/>
              <p:cNvSpPr>
                <a:spLocks/>
              </p:cNvSpPr>
              <p:nvPr/>
            </p:nvSpPr>
            <p:spPr bwMode="auto">
              <a:xfrm>
                <a:off x="1778" y="2913"/>
                <a:ext cx="61" cy="40"/>
              </a:xfrm>
              <a:custGeom>
                <a:avLst/>
                <a:gdLst>
                  <a:gd name="T0" fmla="*/ 0 w 60"/>
                  <a:gd name="T1" fmla="*/ 39 h 39"/>
                  <a:gd name="T2" fmla="*/ 60 w 60"/>
                  <a:gd name="T3" fmla="*/ 39 h 39"/>
                  <a:gd name="T4" fmla="*/ 60 w 60"/>
                  <a:gd name="T5" fmla="*/ 0 h 39"/>
                  <a:gd name="T6" fmla="*/ 0 w 60"/>
                  <a:gd name="T7" fmla="*/ 39 h 39"/>
                  <a:gd name="T8" fmla="*/ 0 w 60"/>
                  <a:gd name="T9" fmla="*/ 39 h 3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0"/>
                  <a:gd name="T16" fmla="*/ 0 h 39"/>
                  <a:gd name="T17" fmla="*/ 60 w 60"/>
                  <a:gd name="T18" fmla="*/ 39 h 3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0" h="39">
                    <a:moveTo>
                      <a:pt x="0" y="39"/>
                    </a:moveTo>
                    <a:lnTo>
                      <a:pt x="60" y="39"/>
                    </a:lnTo>
                    <a:lnTo>
                      <a:pt x="60" y="0"/>
                    </a:lnTo>
                    <a:lnTo>
                      <a:pt x="0" y="39"/>
                    </a:lnTo>
                    <a:close/>
                  </a:path>
                </a:pathLst>
              </a:custGeom>
              <a:solidFill>
                <a:srgbClr val="0C419A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  <p:sp>
            <p:nvSpPr>
              <p:cNvPr id="186" name="Freeform 71"/>
              <p:cNvSpPr>
                <a:spLocks/>
              </p:cNvSpPr>
              <p:nvPr/>
            </p:nvSpPr>
            <p:spPr bwMode="auto">
              <a:xfrm>
                <a:off x="1742" y="2897"/>
                <a:ext cx="97" cy="57"/>
              </a:xfrm>
              <a:custGeom>
                <a:avLst/>
                <a:gdLst>
                  <a:gd name="T0" fmla="*/ 0 w 96"/>
                  <a:gd name="T1" fmla="*/ 56 h 56"/>
                  <a:gd name="T2" fmla="*/ 78 w 96"/>
                  <a:gd name="T3" fmla="*/ 0 h 56"/>
                  <a:gd name="T4" fmla="*/ 96 w 96"/>
                  <a:gd name="T5" fmla="*/ 0 h 56"/>
                  <a:gd name="T6" fmla="*/ 18 w 96"/>
                  <a:gd name="T7" fmla="*/ 56 h 56"/>
                  <a:gd name="T8" fmla="*/ 0 w 96"/>
                  <a:gd name="T9" fmla="*/ 56 h 56"/>
                  <a:gd name="T10" fmla="*/ 0 w 96"/>
                  <a:gd name="T11" fmla="*/ 56 h 5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96"/>
                  <a:gd name="T19" fmla="*/ 0 h 56"/>
                  <a:gd name="T20" fmla="*/ 96 w 96"/>
                  <a:gd name="T21" fmla="*/ 56 h 5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96" h="56">
                    <a:moveTo>
                      <a:pt x="0" y="56"/>
                    </a:moveTo>
                    <a:lnTo>
                      <a:pt x="78" y="0"/>
                    </a:lnTo>
                    <a:lnTo>
                      <a:pt x="96" y="0"/>
                    </a:lnTo>
                    <a:lnTo>
                      <a:pt x="18" y="56"/>
                    </a:lnTo>
                    <a:lnTo>
                      <a:pt x="0" y="56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  <p:sp>
            <p:nvSpPr>
              <p:cNvPr id="187" name="Freeform 72"/>
              <p:cNvSpPr>
                <a:spLocks/>
              </p:cNvSpPr>
              <p:nvPr/>
            </p:nvSpPr>
            <p:spPr bwMode="auto">
              <a:xfrm>
                <a:off x="1616" y="2897"/>
                <a:ext cx="77" cy="44"/>
              </a:xfrm>
              <a:custGeom>
                <a:avLst/>
                <a:gdLst>
                  <a:gd name="T0" fmla="*/ 78 w 78"/>
                  <a:gd name="T1" fmla="*/ 0 h 45"/>
                  <a:gd name="T2" fmla="*/ 78 w 78"/>
                  <a:gd name="T3" fmla="*/ 45 h 45"/>
                  <a:gd name="T4" fmla="*/ 0 w 78"/>
                  <a:gd name="T5" fmla="*/ 0 h 45"/>
                  <a:gd name="T6" fmla="*/ 78 w 78"/>
                  <a:gd name="T7" fmla="*/ 0 h 45"/>
                  <a:gd name="T8" fmla="*/ 78 w 78"/>
                  <a:gd name="T9" fmla="*/ 0 h 4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8"/>
                  <a:gd name="T16" fmla="*/ 0 h 45"/>
                  <a:gd name="T17" fmla="*/ 78 w 78"/>
                  <a:gd name="T18" fmla="*/ 45 h 4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8" h="45">
                    <a:moveTo>
                      <a:pt x="78" y="0"/>
                    </a:moveTo>
                    <a:lnTo>
                      <a:pt x="78" y="45"/>
                    </a:lnTo>
                    <a:lnTo>
                      <a:pt x="0" y="0"/>
                    </a:lnTo>
                    <a:lnTo>
                      <a:pt x="78" y="0"/>
                    </a:lnTo>
                    <a:close/>
                  </a:path>
                </a:pathLst>
              </a:custGeom>
              <a:solidFill>
                <a:srgbClr val="0C419A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  <p:sp>
            <p:nvSpPr>
              <p:cNvPr id="188" name="Freeform 73"/>
              <p:cNvSpPr>
                <a:spLocks/>
              </p:cNvSpPr>
              <p:nvPr/>
            </p:nvSpPr>
            <p:spPr bwMode="auto">
              <a:xfrm>
                <a:off x="1592" y="2913"/>
                <a:ext cx="61" cy="40"/>
              </a:xfrm>
              <a:custGeom>
                <a:avLst/>
                <a:gdLst>
                  <a:gd name="T0" fmla="*/ 60 w 60"/>
                  <a:gd name="T1" fmla="*/ 39 h 39"/>
                  <a:gd name="T2" fmla="*/ 0 w 60"/>
                  <a:gd name="T3" fmla="*/ 39 h 39"/>
                  <a:gd name="T4" fmla="*/ 0 w 60"/>
                  <a:gd name="T5" fmla="*/ 0 h 39"/>
                  <a:gd name="T6" fmla="*/ 60 w 60"/>
                  <a:gd name="T7" fmla="*/ 39 h 39"/>
                  <a:gd name="T8" fmla="*/ 60 w 60"/>
                  <a:gd name="T9" fmla="*/ 39 h 3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0"/>
                  <a:gd name="T16" fmla="*/ 0 h 39"/>
                  <a:gd name="T17" fmla="*/ 60 w 60"/>
                  <a:gd name="T18" fmla="*/ 39 h 3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0" h="39">
                    <a:moveTo>
                      <a:pt x="60" y="39"/>
                    </a:moveTo>
                    <a:lnTo>
                      <a:pt x="0" y="39"/>
                    </a:lnTo>
                    <a:lnTo>
                      <a:pt x="0" y="0"/>
                    </a:lnTo>
                    <a:lnTo>
                      <a:pt x="60" y="39"/>
                    </a:lnTo>
                    <a:close/>
                  </a:path>
                </a:pathLst>
              </a:custGeom>
              <a:solidFill>
                <a:srgbClr val="0C419A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  <p:sp>
            <p:nvSpPr>
              <p:cNvPr id="189" name="Freeform 74"/>
              <p:cNvSpPr>
                <a:spLocks/>
              </p:cNvSpPr>
              <p:nvPr/>
            </p:nvSpPr>
            <p:spPr bwMode="auto">
              <a:xfrm>
                <a:off x="1592" y="2897"/>
                <a:ext cx="95" cy="57"/>
              </a:xfrm>
              <a:custGeom>
                <a:avLst/>
                <a:gdLst>
                  <a:gd name="T0" fmla="*/ 96 w 96"/>
                  <a:gd name="T1" fmla="*/ 56 h 56"/>
                  <a:gd name="T2" fmla="*/ 0 w 96"/>
                  <a:gd name="T3" fmla="*/ 0 h 56"/>
                  <a:gd name="T4" fmla="*/ 6 w 96"/>
                  <a:gd name="T5" fmla="*/ 11 h 56"/>
                  <a:gd name="T6" fmla="*/ 78 w 96"/>
                  <a:gd name="T7" fmla="*/ 56 h 56"/>
                  <a:gd name="T8" fmla="*/ 96 w 96"/>
                  <a:gd name="T9" fmla="*/ 56 h 56"/>
                  <a:gd name="T10" fmla="*/ 96 w 96"/>
                  <a:gd name="T11" fmla="*/ 56 h 5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96"/>
                  <a:gd name="T19" fmla="*/ 0 h 56"/>
                  <a:gd name="T20" fmla="*/ 96 w 96"/>
                  <a:gd name="T21" fmla="*/ 56 h 5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96" h="56">
                    <a:moveTo>
                      <a:pt x="96" y="56"/>
                    </a:moveTo>
                    <a:lnTo>
                      <a:pt x="0" y="0"/>
                    </a:lnTo>
                    <a:lnTo>
                      <a:pt x="6" y="11"/>
                    </a:lnTo>
                    <a:lnTo>
                      <a:pt x="78" y="56"/>
                    </a:lnTo>
                    <a:lnTo>
                      <a:pt x="96" y="56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  <p:sp>
            <p:nvSpPr>
              <p:cNvPr id="190" name="Freeform 75"/>
              <p:cNvSpPr>
                <a:spLocks/>
              </p:cNvSpPr>
              <p:nvPr/>
            </p:nvSpPr>
            <p:spPr bwMode="auto">
              <a:xfrm>
                <a:off x="1742" y="3008"/>
                <a:ext cx="73" cy="44"/>
              </a:xfrm>
              <a:custGeom>
                <a:avLst/>
                <a:gdLst>
                  <a:gd name="T0" fmla="*/ 0 w 72"/>
                  <a:gd name="T1" fmla="*/ 44 h 44"/>
                  <a:gd name="T2" fmla="*/ 0 w 72"/>
                  <a:gd name="T3" fmla="*/ 0 h 44"/>
                  <a:gd name="T4" fmla="*/ 72 w 72"/>
                  <a:gd name="T5" fmla="*/ 44 h 44"/>
                  <a:gd name="T6" fmla="*/ 0 w 72"/>
                  <a:gd name="T7" fmla="*/ 44 h 44"/>
                  <a:gd name="T8" fmla="*/ 0 w 72"/>
                  <a:gd name="T9" fmla="*/ 44 h 4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2"/>
                  <a:gd name="T16" fmla="*/ 0 h 44"/>
                  <a:gd name="T17" fmla="*/ 72 w 72"/>
                  <a:gd name="T18" fmla="*/ 44 h 4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2" h="44">
                    <a:moveTo>
                      <a:pt x="0" y="44"/>
                    </a:moveTo>
                    <a:lnTo>
                      <a:pt x="0" y="0"/>
                    </a:lnTo>
                    <a:lnTo>
                      <a:pt x="72" y="44"/>
                    </a:lnTo>
                    <a:lnTo>
                      <a:pt x="0" y="44"/>
                    </a:lnTo>
                    <a:close/>
                  </a:path>
                </a:pathLst>
              </a:custGeom>
              <a:solidFill>
                <a:srgbClr val="0C419A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  <p:sp>
            <p:nvSpPr>
              <p:cNvPr id="191" name="Freeform 76"/>
              <p:cNvSpPr>
                <a:spLocks/>
              </p:cNvSpPr>
              <p:nvPr/>
            </p:nvSpPr>
            <p:spPr bwMode="auto">
              <a:xfrm>
                <a:off x="1778" y="2998"/>
                <a:ext cx="61" cy="38"/>
              </a:xfrm>
              <a:custGeom>
                <a:avLst/>
                <a:gdLst>
                  <a:gd name="T0" fmla="*/ 0 w 60"/>
                  <a:gd name="T1" fmla="*/ 0 h 39"/>
                  <a:gd name="T2" fmla="*/ 60 w 60"/>
                  <a:gd name="T3" fmla="*/ 0 h 39"/>
                  <a:gd name="T4" fmla="*/ 60 w 60"/>
                  <a:gd name="T5" fmla="*/ 39 h 39"/>
                  <a:gd name="T6" fmla="*/ 0 w 60"/>
                  <a:gd name="T7" fmla="*/ 0 h 39"/>
                  <a:gd name="T8" fmla="*/ 0 w 60"/>
                  <a:gd name="T9" fmla="*/ 0 h 3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0"/>
                  <a:gd name="T16" fmla="*/ 0 h 39"/>
                  <a:gd name="T17" fmla="*/ 60 w 60"/>
                  <a:gd name="T18" fmla="*/ 39 h 3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0" h="39">
                    <a:moveTo>
                      <a:pt x="0" y="0"/>
                    </a:moveTo>
                    <a:lnTo>
                      <a:pt x="60" y="0"/>
                    </a:lnTo>
                    <a:lnTo>
                      <a:pt x="60" y="3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C419A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  <p:sp>
            <p:nvSpPr>
              <p:cNvPr id="192" name="Freeform 77"/>
              <p:cNvSpPr>
                <a:spLocks/>
              </p:cNvSpPr>
              <p:nvPr/>
            </p:nvSpPr>
            <p:spPr bwMode="auto">
              <a:xfrm>
                <a:off x="1754" y="2998"/>
                <a:ext cx="85" cy="55"/>
              </a:xfrm>
              <a:custGeom>
                <a:avLst/>
                <a:gdLst>
                  <a:gd name="T0" fmla="*/ 0 w 84"/>
                  <a:gd name="T1" fmla="*/ 0 h 55"/>
                  <a:gd name="T2" fmla="*/ 84 w 84"/>
                  <a:gd name="T3" fmla="*/ 55 h 55"/>
                  <a:gd name="T4" fmla="*/ 84 w 84"/>
                  <a:gd name="T5" fmla="*/ 44 h 55"/>
                  <a:gd name="T6" fmla="*/ 18 w 84"/>
                  <a:gd name="T7" fmla="*/ 0 h 55"/>
                  <a:gd name="T8" fmla="*/ 0 w 84"/>
                  <a:gd name="T9" fmla="*/ 0 h 55"/>
                  <a:gd name="T10" fmla="*/ 0 w 84"/>
                  <a:gd name="T11" fmla="*/ 0 h 5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84"/>
                  <a:gd name="T19" fmla="*/ 0 h 55"/>
                  <a:gd name="T20" fmla="*/ 84 w 84"/>
                  <a:gd name="T21" fmla="*/ 55 h 5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84" h="55">
                    <a:moveTo>
                      <a:pt x="0" y="0"/>
                    </a:moveTo>
                    <a:lnTo>
                      <a:pt x="84" y="55"/>
                    </a:lnTo>
                    <a:lnTo>
                      <a:pt x="84" y="44"/>
                    </a:lnTo>
                    <a:lnTo>
                      <a:pt x="18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  <p:sp>
            <p:nvSpPr>
              <p:cNvPr id="193" name="Freeform 78"/>
              <p:cNvSpPr>
                <a:spLocks/>
              </p:cNvSpPr>
              <p:nvPr/>
            </p:nvSpPr>
            <p:spPr bwMode="auto">
              <a:xfrm>
                <a:off x="1622" y="3002"/>
                <a:ext cx="71" cy="50"/>
              </a:xfrm>
              <a:custGeom>
                <a:avLst/>
                <a:gdLst>
                  <a:gd name="T0" fmla="*/ 72 w 72"/>
                  <a:gd name="T1" fmla="*/ 50 h 50"/>
                  <a:gd name="T2" fmla="*/ 72 w 72"/>
                  <a:gd name="T3" fmla="*/ 0 h 50"/>
                  <a:gd name="T4" fmla="*/ 0 w 72"/>
                  <a:gd name="T5" fmla="*/ 50 h 50"/>
                  <a:gd name="T6" fmla="*/ 72 w 72"/>
                  <a:gd name="T7" fmla="*/ 50 h 50"/>
                  <a:gd name="T8" fmla="*/ 72 w 72"/>
                  <a:gd name="T9" fmla="*/ 50 h 5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2"/>
                  <a:gd name="T16" fmla="*/ 0 h 50"/>
                  <a:gd name="T17" fmla="*/ 72 w 72"/>
                  <a:gd name="T18" fmla="*/ 50 h 5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2" h="50">
                    <a:moveTo>
                      <a:pt x="72" y="50"/>
                    </a:moveTo>
                    <a:lnTo>
                      <a:pt x="72" y="0"/>
                    </a:lnTo>
                    <a:lnTo>
                      <a:pt x="0" y="50"/>
                    </a:lnTo>
                    <a:lnTo>
                      <a:pt x="72" y="50"/>
                    </a:lnTo>
                    <a:close/>
                  </a:path>
                </a:pathLst>
              </a:custGeom>
              <a:solidFill>
                <a:srgbClr val="0C419A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  <p:sp>
            <p:nvSpPr>
              <p:cNvPr id="194" name="Freeform 79"/>
              <p:cNvSpPr>
                <a:spLocks/>
              </p:cNvSpPr>
              <p:nvPr/>
            </p:nvSpPr>
            <p:spPr bwMode="auto">
              <a:xfrm>
                <a:off x="1592" y="2998"/>
                <a:ext cx="55" cy="38"/>
              </a:xfrm>
              <a:custGeom>
                <a:avLst/>
                <a:gdLst>
                  <a:gd name="T0" fmla="*/ 54 w 54"/>
                  <a:gd name="T1" fmla="*/ 0 h 39"/>
                  <a:gd name="T2" fmla="*/ 0 w 54"/>
                  <a:gd name="T3" fmla="*/ 0 h 39"/>
                  <a:gd name="T4" fmla="*/ 0 w 54"/>
                  <a:gd name="T5" fmla="*/ 39 h 39"/>
                  <a:gd name="T6" fmla="*/ 54 w 54"/>
                  <a:gd name="T7" fmla="*/ 0 h 39"/>
                  <a:gd name="T8" fmla="*/ 54 w 54"/>
                  <a:gd name="T9" fmla="*/ 0 h 3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4"/>
                  <a:gd name="T16" fmla="*/ 0 h 39"/>
                  <a:gd name="T17" fmla="*/ 54 w 54"/>
                  <a:gd name="T18" fmla="*/ 39 h 3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4" h="39">
                    <a:moveTo>
                      <a:pt x="54" y="0"/>
                    </a:moveTo>
                    <a:lnTo>
                      <a:pt x="0" y="0"/>
                    </a:lnTo>
                    <a:lnTo>
                      <a:pt x="0" y="39"/>
                    </a:lnTo>
                    <a:lnTo>
                      <a:pt x="54" y="0"/>
                    </a:lnTo>
                    <a:close/>
                  </a:path>
                </a:pathLst>
              </a:custGeom>
              <a:solidFill>
                <a:srgbClr val="0C419A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  <p:sp>
            <p:nvSpPr>
              <p:cNvPr id="195" name="Freeform 80"/>
              <p:cNvSpPr>
                <a:spLocks/>
              </p:cNvSpPr>
              <p:nvPr/>
            </p:nvSpPr>
            <p:spPr bwMode="auto">
              <a:xfrm>
                <a:off x="1598" y="2998"/>
                <a:ext cx="95" cy="55"/>
              </a:xfrm>
              <a:custGeom>
                <a:avLst/>
                <a:gdLst>
                  <a:gd name="T0" fmla="*/ 96 w 96"/>
                  <a:gd name="T1" fmla="*/ 0 h 55"/>
                  <a:gd name="T2" fmla="*/ 18 w 96"/>
                  <a:gd name="T3" fmla="*/ 55 h 55"/>
                  <a:gd name="T4" fmla="*/ 0 w 96"/>
                  <a:gd name="T5" fmla="*/ 55 h 55"/>
                  <a:gd name="T6" fmla="*/ 78 w 96"/>
                  <a:gd name="T7" fmla="*/ 0 h 55"/>
                  <a:gd name="T8" fmla="*/ 96 w 96"/>
                  <a:gd name="T9" fmla="*/ 0 h 55"/>
                  <a:gd name="T10" fmla="*/ 96 w 96"/>
                  <a:gd name="T11" fmla="*/ 0 h 5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96"/>
                  <a:gd name="T19" fmla="*/ 0 h 55"/>
                  <a:gd name="T20" fmla="*/ 96 w 96"/>
                  <a:gd name="T21" fmla="*/ 55 h 5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96" h="55">
                    <a:moveTo>
                      <a:pt x="96" y="0"/>
                    </a:moveTo>
                    <a:lnTo>
                      <a:pt x="18" y="55"/>
                    </a:lnTo>
                    <a:lnTo>
                      <a:pt x="0" y="55"/>
                    </a:lnTo>
                    <a:lnTo>
                      <a:pt x="78" y="0"/>
                    </a:lnTo>
                    <a:lnTo>
                      <a:pt x="96" y="0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  <p:sp>
            <p:nvSpPr>
              <p:cNvPr id="196" name="Freeform 81"/>
              <p:cNvSpPr>
                <a:spLocks/>
              </p:cNvSpPr>
              <p:nvPr/>
            </p:nvSpPr>
            <p:spPr bwMode="auto">
              <a:xfrm>
                <a:off x="1592" y="2897"/>
                <a:ext cx="247" cy="155"/>
              </a:xfrm>
              <a:custGeom>
                <a:avLst/>
                <a:gdLst>
                  <a:gd name="T0" fmla="*/ 245 w 245"/>
                  <a:gd name="T1" fmla="*/ 156 h 156"/>
                  <a:gd name="T2" fmla="*/ 245 w 245"/>
                  <a:gd name="T3" fmla="*/ 0 h 156"/>
                  <a:gd name="T4" fmla="*/ 0 w 245"/>
                  <a:gd name="T5" fmla="*/ 0 h 156"/>
                  <a:gd name="T6" fmla="*/ 0 w 245"/>
                  <a:gd name="T7" fmla="*/ 156 h 156"/>
                  <a:gd name="T8" fmla="*/ 245 w 245"/>
                  <a:gd name="T9" fmla="*/ 156 h 156"/>
                  <a:gd name="T10" fmla="*/ 245 w 245"/>
                  <a:gd name="T11" fmla="*/ 156 h 15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45"/>
                  <a:gd name="T19" fmla="*/ 0 h 156"/>
                  <a:gd name="T20" fmla="*/ 245 w 245"/>
                  <a:gd name="T21" fmla="*/ 156 h 15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45" h="156">
                    <a:moveTo>
                      <a:pt x="245" y="156"/>
                    </a:moveTo>
                    <a:lnTo>
                      <a:pt x="245" y="0"/>
                    </a:lnTo>
                    <a:lnTo>
                      <a:pt x="0" y="0"/>
                    </a:lnTo>
                    <a:lnTo>
                      <a:pt x="0" y="156"/>
                    </a:lnTo>
                    <a:lnTo>
                      <a:pt x="245" y="156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</p:grpSp>
        <p:grpSp>
          <p:nvGrpSpPr>
            <p:cNvPr id="17" name="Group 82"/>
            <p:cNvGrpSpPr>
              <a:grpSpLocks/>
            </p:cNvGrpSpPr>
            <p:nvPr userDrawn="1"/>
          </p:nvGrpSpPr>
          <p:grpSpPr bwMode="auto">
            <a:xfrm>
              <a:off x="6770593" y="6619868"/>
              <a:ext cx="191829" cy="121883"/>
              <a:chOff x="1778" y="2004"/>
              <a:chExt cx="246" cy="156"/>
            </a:xfrm>
          </p:grpSpPr>
          <p:sp>
            <p:nvSpPr>
              <p:cNvPr id="179" name="Freeform 83"/>
              <p:cNvSpPr>
                <a:spLocks/>
              </p:cNvSpPr>
              <p:nvPr/>
            </p:nvSpPr>
            <p:spPr bwMode="auto">
              <a:xfrm>
                <a:off x="1778" y="2004"/>
                <a:ext cx="246" cy="156"/>
              </a:xfrm>
              <a:custGeom>
                <a:avLst/>
                <a:gdLst>
                  <a:gd name="T0" fmla="*/ 1573 w 239"/>
                  <a:gd name="T1" fmla="*/ 2942 h 151"/>
                  <a:gd name="T2" fmla="*/ 1573 w 239"/>
                  <a:gd name="T3" fmla="*/ 0 h 151"/>
                  <a:gd name="T4" fmla="*/ 0 w 239"/>
                  <a:gd name="T5" fmla="*/ 0 h 151"/>
                  <a:gd name="T6" fmla="*/ 0 w 239"/>
                  <a:gd name="T7" fmla="*/ 2942 h 151"/>
                  <a:gd name="T8" fmla="*/ 1573 w 239"/>
                  <a:gd name="T9" fmla="*/ 2942 h 151"/>
                  <a:gd name="T10" fmla="*/ 1573 w 239"/>
                  <a:gd name="T11" fmla="*/ 2942 h 151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39"/>
                  <a:gd name="T19" fmla="*/ 0 h 151"/>
                  <a:gd name="T20" fmla="*/ 239 w 239"/>
                  <a:gd name="T21" fmla="*/ 151 h 151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39" h="151">
                    <a:moveTo>
                      <a:pt x="239" y="151"/>
                    </a:moveTo>
                    <a:lnTo>
                      <a:pt x="239" y="0"/>
                    </a:lnTo>
                    <a:lnTo>
                      <a:pt x="0" y="0"/>
                    </a:lnTo>
                    <a:lnTo>
                      <a:pt x="0" y="151"/>
                    </a:lnTo>
                    <a:lnTo>
                      <a:pt x="239" y="151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  <p:sp>
            <p:nvSpPr>
              <p:cNvPr id="180" name="Freeform 84"/>
              <p:cNvSpPr>
                <a:spLocks/>
              </p:cNvSpPr>
              <p:nvPr/>
            </p:nvSpPr>
            <p:spPr bwMode="auto">
              <a:xfrm>
                <a:off x="1845" y="2026"/>
                <a:ext cx="120" cy="118"/>
              </a:xfrm>
              <a:custGeom>
                <a:avLst/>
                <a:gdLst>
                  <a:gd name="T0" fmla="*/ 77 w 119"/>
                  <a:gd name="T1" fmla="*/ 78 h 117"/>
                  <a:gd name="T2" fmla="*/ 119 w 119"/>
                  <a:gd name="T3" fmla="*/ 78 h 117"/>
                  <a:gd name="T4" fmla="*/ 119 w 119"/>
                  <a:gd name="T5" fmla="*/ 44 h 117"/>
                  <a:gd name="T6" fmla="*/ 77 w 119"/>
                  <a:gd name="T7" fmla="*/ 44 h 117"/>
                  <a:gd name="T8" fmla="*/ 77 w 119"/>
                  <a:gd name="T9" fmla="*/ 0 h 117"/>
                  <a:gd name="T10" fmla="*/ 42 w 119"/>
                  <a:gd name="T11" fmla="*/ 0 h 117"/>
                  <a:gd name="T12" fmla="*/ 42 w 119"/>
                  <a:gd name="T13" fmla="*/ 44 h 117"/>
                  <a:gd name="T14" fmla="*/ 0 w 119"/>
                  <a:gd name="T15" fmla="*/ 44 h 117"/>
                  <a:gd name="T16" fmla="*/ 0 w 119"/>
                  <a:gd name="T17" fmla="*/ 78 h 117"/>
                  <a:gd name="T18" fmla="*/ 42 w 119"/>
                  <a:gd name="T19" fmla="*/ 78 h 117"/>
                  <a:gd name="T20" fmla="*/ 42 w 119"/>
                  <a:gd name="T21" fmla="*/ 117 h 117"/>
                  <a:gd name="T22" fmla="*/ 77 w 119"/>
                  <a:gd name="T23" fmla="*/ 117 h 117"/>
                  <a:gd name="T24" fmla="*/ 77 w 119"/>
                  <a:gd name="T25" fmla="*/ 78 h 117"/>
                  <a:gd name="T26" fmla="*/ 77 w 119"/>
                  <a:gd name="T27" fmla="*/ 78 h 117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119"/>
                  <a:gd name="T43" fmla="*/ 0 h 117"/>
                  <a:gd name="T44" fmla="*/ 119 w 119"/>
                  <a:gd name="T45" fmla="*/ 117 h 117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119" h="117">
                    <a:moveTo>
                      <a:pt x="77" y="78"/>
                    </a:moveTo>
                    <a:lnTo>
                      <a:pt x="119" y="78"/>
                    </a:lnTo>
                    <a:lnTo>
                      <a:pt x="119" y="44"/>
                    </a:lnTo>
                    <a:lnTo>
                      <a:pt x="77" y="44"/>
                    </a:lnTo>
                    <a:lnTo>
                      <a:pt x="77" y="0"/>
                    </a:lnTo>
                    <a:lnTo>
                      <a:pt x="42" y="0"/>
                    </a:lnTo>
                    <a:lnTo>
                      <a:pt x="42" y="44"/>
                    </a:lnTo>
                    <a:lnTo>
                      <a:pt x="0" y="44"/>
                    </a:lnTo>
                    <a:lnTo>
                      <a:pt x="0" y="78"/>
                    </a:lnTo>
                    <a:lnTo>
                      <a:pt x="42" y="78"/>
                    </a:lnTo>
                    <a:lnTo>
                      <a:pt x="42" y="117"/>
                    </a:lnTo>
                    <a:lnTo>
                      <a:pt x="77" y="117"/>
                    </a:lnTo>
                    <a:lnTo>
                      <a:pt x="77" y="78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  <p:sp>
            <p:nvSpPr>
              <p:cNvPr id="181" name="Freeform 85"/>
              <p:cNvSpPr>
                <a:spLocks/>
              </p:cNvSpPr>
              <p:nvPr/>
            </p:nvSpPr>
            <p:spPr bwMode="auto">
              <a:xfrm>
                <a:off x="1778" y="2004"/>
                <a:ext cx="246" cy="156"/>
              </a:xfrm>
              <a:custGeom>
                <a:avLst/>
                <a:gdLst>
                  <a:gd name="T0" fmla="*/ 245 w 245"/>
                  <a:gd name="T1" fmla="*/ 157 h 157"/>
                  <a:gd name="T2" fmla="*/ 245 w 245"/>
                  <a:gd name="T3" fmla="*/ 0 h 157"/>
                  <a:gd name="T4" fmla="*/ 0 w 245"/>
                  <a:gd name="T5" fmla="*/ 0 h 157"/>
                  <a:gd name="T6" fmla="*/ 0 w 245"/>
                  <a:gd name="T7" fmla="*/ 157 h 157"/>
                  <a:gd name="T8" fmla="*/ 245 w 245"/>
                  <a:gd name="T9" fmla="*/ 157 h 157"/>
                  <a:gd name="T10" fmla="*/ 245 w 245"/>
                  <a:gd name="T11" fmla="*/ 157 h 15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45"/>
                  <a:gd name="T19" fmla="*/ 0 h 157"/>
                  <a:gd name="T20" fmla="*/ 245 w 245"/>
                  <a:gd name="T21" fmla="*/ 157 h 15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45" h="157">
                    <a:moveTo>
                      <a:pt x="245" y="157"/>
                    </a:moveTo>
                    <a:lnTo>
                      <a:pt x="245" y="0"/>
                    </a:lnTo>
                    <a:lnTo>
                      <a:pt x="0" y="0"/>
                    </a:lnTo>
                    <a:lnTo>
                      <a:pt x="0" y="157"/>
                    </a:lnTo>
                    <a:lnTo>
                      <a:pt x="245" y="157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</p:grpSp>
        <p:grpSp>
          <p:nvGrpSpPr>
            <p:cNvPr id="18" name="Group 86"/>
            <p:cNvGrpSpPr>
              <a:grpSpLocks/>
            </p:cNvGrpSpPr>
            <p:nvPr userDrawn="1"/>
          </p:nvGrpSpPr>
          <p:grpSpPr bwMode="auto">
            <a:xfrm>
              <a:off x="6527589" y="6619868"/>
              <a:ext cx="191412" cy="122665"/>
              <a:chOff x="1592" y="2143"/>
              <a:chExt cx="247" cy="156"/>
            </a:xfrm>
          </p:grpSpPr>
          <p:sp>
            <p:nvSpPr>
              <p:cNvPr id="173" name="Freeform 87"/>
              <p:cNvSpPr>
                <a:spLocks/>
              </p:cNvSpPr>
              <p:nvPr/>
            </p:nvSpPr>
            <p:spPr bwMode="auto">
              <a:xfrm>
                <a:off x="1592" y="2143"/>
                <a:ext cx="246" cy="155"/>
              </a:xfrm>
              <a:custGeom>
                <a:avLst/>
                <a:gdLst>
                  <a:gd name="T0" fmla="*/ 245 w 245"/>
                  <a:gd name="T1" fmla="*/ 156 h 156"/>
                  <a:gd name="T2" fmla="*/ 245 w 245"/>
                  <a:gd name="T3" fmla="*/ 0 h 156"/>
                  <a:gd name="T4" fmla="*/ 0 w 245"/>
                  <a:gd name="T5" fmla="*/ 0 h 156"/>
                  <a:gd name="T6" fmla="*/ 0 w 245"/>
                  <a:gd name="T7" fmla="*/ 156 h 156"/>
                  <a:gd name="T8" fmla="*/ 245 w 245"/>
                  <a:gd name="T9" fmla="*/ 156 h 156"/>
                  <a:gd name="T10" fmla="*/ 245 w 245"/>
                  <a:gd name="T11" fmla="*/ 156 h 15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45"/>
                  <a:gd name="T19" fmla="*/ 0 h 156"/>
                  <a:gd name="T20" fmla="*/ 245 w 245"/>
                  <a:gd name="T21" fmla="*/ 156 h 15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45" h="156">
                    <a:moveTo>
                      <a:pt x="245" y="156"/>
                    </a:moveTo>
                    <a:lnTo>
                      <a:pt x="245" y="0"/>
                    </a:lnTo>
                    <a:lnTo>
                      <a:pt x="0" y="0"/>
                    </a:lnTo>
                    <a:lnTo>
                      <a:pt x="0" y="156"/>
                    </a:lnTo>
                    <a:lnTo>
                      <a:pt x="245" y="156"/>
                    </a:lnTo>
                    <a:close/>
                  </a:path>
                </a:pathLst>
              </a:custGeom>
              <a:solidFill>
                <a:srgbClr val="FFE6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  <p:sp>
            <p:nvSpPr>
              <p:cNvPr id="174" name="Freeform 88"/>
              <p:cNvSpPr>
                <a:spLocks/>
              </p:cNvSpPr>
              <p:nvPr/>
            </p:nvSpPr>
            <p:spPr bwMode="auto">
              <a:xfrm>
                <a:off x="1592" y="2143"/>
                <a:ext cx="66" cy="67"/>
              </a:xfrm>
              <a:custGeom>
                <a:avLst/>
                <a:gdLst>
                  <a:gd name="T0" fmla="*/ 66 w 66"/>
                  <a:gd name="T1" fmla="*/ 0 h 67"/>
                  <a:gd name="T2" fmla="*/ 0 w 66"/>
                  <a:gd name="T3" fmla="*/ 0 h 67"/>
                  <a:gd name="T4" fmla="*/ 0 w 66"/>
                  <a:gd name="T5" fmla="*/ 67 h 67"/>
                  <a:gd name="T6" fmla="*/ 66 w 66"/>
                  <a:gd name="T7" fmla="*/ 67 h 67"/>
                  <a:gd name="T8" fmla="*/ 66 w 66"/>
                  <a:gd name="T9" fmla="*/ 0 h 67"/>
                  <a:gd name="T10" fmla="*/ 66 w 66"/>
                  <a:gd name="T11" fmla="*/ 0 h 6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66"/>
                  <a:gd name="T19" fmla="*/ 0 h 67"/>
                  <a:gd name="T20" fmla="*/ 66 w 66"/>
                  <a:gd name="T21" fmla="*/ 67 h 6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66" h="67">
                    <a:moveTo>
                      <a:pt x="66" y="0"/>
                    </a:moveTo>
                    <a:lnTo>
                      <a:pt x="0" y="0"/>
                    </a:lnTo>
                    <a:lnTo>
                      <a:pt x="0" y="67"/>
                    </a:lnTo>
                    <a:lnTo>
                      <a:pt x="66" y="67"/>
                    </a:lnTo>
                    <a:lnTo>
                      <a:pt x="66" y="0"/>
                    </a:lnTo>
                    <a:close/>
                  </a:path>
                </a:pathLst>
              </a:custGeom>
              <a:solidFill>
                <a:srgbClr val="0C419A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  <p:sp>
            <p:nvSpPr>
              <p:cNvPr id="175" name="Freeform 89"/>
              <p:cNvSpPr>
                <a:spLocks/>
              </p:cNvSpPr>
              <p:nvPr/>
            </p:nvSpPr>
            <p:spPr bwMode="auto">
              <a:xfrm>
                <a:off x="1592" y="2238"/>
                <a:ext cx="66" cy="61"/>
              </a:xfrm>
              <a:custGeom>
                <a:avLst/>
                <a:gdLst>
                  <a:gd name="T0" fmla="*/ 0 w 66"/>
                  <a:gd name="T1" fmla="*/ 0 h 61"/>
                  <a:gd name="T2" fmla="*/ 0 w 66"/>
                  <a:gd name="T3" fmla="*/ 61 h 61"/>
                  <a:gd name="T4" fmla="*/ 66 w 66"/>
                  <a:gd name="T5" fmla="*/ 61 h 61"/>
                  <a:gd name="T6" fmla="*/ 66 w 66"/>
                  <a:gd name="T7" fmla="*/ 0 h 61"/>
                  <a:gd name="T8" fmla="*/ 0 w 66"/>
                  <a:gd name="T9" fmla="*/ 0 h 61"/>
                  <a:gd name="T10" fmla="*/ 0 w 66"/>
                  <a:gd name="T11" fmla="*/ 0 h 61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66"/>
                  <a:gd name="T19" fmla="*/ 0 h 61"/>
                  <a:gd name="T20" fmla="*/ 66 w 66"/>
                  <a:gd name="T21" fmla="*/ 61 h 61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66" h="61">
                    <a:moveTo>
                      <a:pt x="0" y="0"/>
                    </a:moveTo>
                    <a:lnTo>
                      <a:pt x="0" y="61"/>
                    </a:lnTo>
                    <a:lnTo>
                      <a:pt x="66" y="61"/>
                    </a:lnTo>
                    <a:lnTo>
                      <a:pt x="66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C419A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  <p:sp>
            <p:nvSpPr>
              <p:cNvPr id="176" name="Freeform 90"/>
              <p:cNvSpPr>
                <a:spLocks/>
              </p:cNvSpPr>
              <p:nvPr/>
            </p:nvSpPr>
            <p:spPr bwMode="auto">
              <a:xfrm>
                <a:off x="1689" y="2238"/>
                <a:ext cx="150" cy="61"/>
              </a:xfrm>
              <a:custGeom>
                <a:avLst/>
                <a:gdLst>
                  <a:gd name="T0" fmla="*/ 0 w 149"/>
                  <a:gd name="T1" fmla="*/ 61 h 61"/>
                  <a:gd name="T2" fmla="*/ 149 w 149"/>
                  <a:gd name="T3" fmla="*/ 61 h 61"/>
                  <a:gd name="T4" fmla="*/ 149 w 149"/>
                  <a:gd name="T5" fmla="*/ 0 h 61"/>
                  <a:gd name="T6" fmla="*/ 0 w 149"/>
                  <a:gd name="T7" fmla="*/ 0 h 61"/>
                  <a:gd name="T8" fmla="*/ 0 w 149"/>
                  <a:gd name="T9" fmla="*/ 61 h 61"/>
                  <a:gd name="T10" fmla="*/ 0 w 149"/>
                  <a:gd name="T11" fmla="*/ 61 h 61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49"/>
                  <a:gd name="T19" fmla="*/ 0 h 61"/>
                  <a:gd name="T20" fmla="*/ 149 w 149"/>
                  <a:gd name="T21" fmla="*/ 61 h 61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49" h="61">
                    <a:moveTo>
                      <a:pt x="0" y="61"/>
                    </a:moveTo>
                    <a:lnTo>
                      <a:pt x="149" y="61"/>
                    </a:lnTo>
                    <a:lnTo>
                      <a:pt x="149" y="0"/>
                    </a:lnTo>
                    <a:lnTo>
                      <a:pt x="0" y="0"/>
                    </a:lnTo>
                    <a:lnTo>
                      <a:pt x="0" y="61"/>
                    </a:lnTo>
                    <a:close/>
                  </a:path>
                </a:pathLst>
              </a:custGeom>
              <a:solidFill>
                <a:srgbClr val="0C419A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  <p:sp>
            <p:nvSpPr>
              <p:cNvPr id="177" name="Freeform 91"/>
              <p:cNvSpPr>
                <a:spLocks/>
              </p:cNvSpPr>
              <p:nvPr/>
            </p:nvSpPr>
            <p:spPr bwMode="auto">
              <a:xfrm>
                <a:off x="1689" y="2143"/>
                <a:ext cx="150" cy="67"/>
              </a:xfrm>
              <a:custGeom>
                <a:avLst/>
                <a:gdLst>
                  <a:gd name="T0" fmla="*/ 0 w 149"/>
                  <a:gd name="T1" fmla="*/ 0 h 67"/>
                  <a:gd name="T2" fmla="*/ 0 w 149"/>
                  <a:gd name="T3" fmla="*/ 67 h 67"/>
                  <a:gd name="T4" fmla="*/ 149 w 149"/>
                  <a:gd name="T5" fmla="*/ 67 h 67"/>
                  <a:gd name="T6" fmla="*/ 149 w 149"/>
                  <a:gd name="T7" fmla="*/ 0 h 67"/>
                  <a:gd name="T8" fmla="*/ 0 w 149"/>
                  <a:gd name="T9" fmla="*/ 0 h 67"/>
                  <a:gd name="T10" fmla="*/ 0 w 149"/>
                  <a:gd name="T11" fmla="*/ 0 h 6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49"/>
                  <a:gd name="T19" fmla="*/ 0 h 67"/>
                  <a:gd name="T20" fmla="*/ 149 w 149"/>
                  <a:gd name="T21" fmla="*/ 67 h 6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49" h="67">
                    <a:moveTo>
                      <a:pt x="0" y="0"/>
                    </a:moveTo>
                    <a:lnTo>
                      <a:pt x="0" y="67"/>
                    </a:lnTo>
                    <a:lnTo>
                      <a:pt x="149" y="67"/>
                    </a:lnTo>
                    <a:lnTo>
                      <a:pt x="149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C419A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  <p:sp>
            <p:nvSpPr>
              <p:cNvPr id="178" name="Freeform 92"/>
              <p:cNvSpPr>
                <a:spLocks/>
              </p:cNvSpPr>
              <p:nvPr/>
            </p:nvSpPr>
            <p:spPr bwMode="auto">
              <a:xfrm>
                <a:off x="1592" y="2143"/>
                <a:ext cx="246" cy="155"/>
              </a:xfrm>
              <a:custGeom>
                <a:avLst/>
                <a:gdLst>
                  <a:gd name="T0" fmla="*/ 245 w 245"/>
                  <a:gd name="T1" fmla="*/ 156 h 156"/>
                  <a:gd name="T2" fmla="*/ 245 w 245"/>
                  <a:gd name="T3" fmla="*/ 0 h 156"/>
                  <a:gd name="T4" fmla="*/ 0 w 245"/>
                  <a:gd name="T5" fmla="*/ 0 h 156"/>
                  <a:gd name="T6" fmla="*/ 0 w 245"/>
                  <a:gd name="T7" fmla="*/ 156 h 156"/>
                  <a:gd name="T8" fmla="*/ 245 w 245"/>
                  <a:gd name="T9" fmla="*/ 156 h 156"/>
                  <a:gd name="T10" fmla="*/ 245 w 245"/>
                  <a:gd name="T11" fmla="*/ 156 h 15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45"/>
                  <a:gd name="T19" fmla="*/ 0 h 156"/>
                  <a:gd name="T20" fmla="*/ 245 w 245"/>
                  <a:gd name="T21" fmla="*/ 156 h 15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45" h="156">
                    <a:moveTo>
                      <a:pt x="245" y="156"/>
                    </a:moveTo>
                    <a:lnTo>
                      <a:pt x="245" y="0"/>
                    </a:lnTo>
                    <a:lnTo>
                      <a:pt x="0" y="0"/>
                    </a:lnTo>
                    <a:lnTo>
                      <a:pt x="0" y="156"/>
                    </a:lnTo>
                    <a:lnTo>
                      <a:pt x="245" y="156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</p:grpSp>
        <p:grpSp>
          <p:nvGrpSpPr>
            <p:cNvPr id="19" name="Group 93"/>
            <p:cNvGrpSpPr>
              <a:grpSpLocks/>
            </p:cNvGrpSpPr>
            <p:nvPr userDrawn="1"/>
          </p:nvGrpSpPr>
          <p:grpSpPr bwMode="auto">
            <a:xfrm>
              <a:off x="6283384" y="6619868"/>
              <a:ext cx="190269" cy="122665"/>
              <a:chOff x="1593" y="1897"/>
              <a:chExt cx="244" cy="157"/>
            </a:xfrm>
          </p:grpSpPr>
          <p:sp>
            <p:nvSpPr>
              <p:cNvPr id="169" name="Freeform 94"/>
              <p:cNvSpPr>
                <a:spLocks/>
              </p:cNvSpPr>
              <p:nvPr/>
            </p:nvSpPr>
            <p:spPr bwMode="auto">
              <a:xfrm>
                <a:off x="1593" y="1897"/>
                <a:ext cx="244" cy="156"/>
              </a:xfrm>
              <a:custGeom>
                <a:avLst/>
                <a:gdLst>
                  <a:gd name="T0" fmla="*/ 245 w 245"/>
                  <a:gd name="T1" fmla="*/ 157 h 157"/>
                  <a:gd name="T2" fmla="*/ 245 w 245"/>
                  <a:gd name="T3" fmla="*/ 0 h 157"/>
                  <a:gd name="T4" fmla="*/ 0 w 245"/>
                  <a:gd name="T5" fmla="*/ 0 h 157"/>
                  <a:gd name="T6" fmla="*/ 0 w 245"/>
                  <a:gd name="T7" fmla="*/ 157 h 157"/>
                  <a:gd name="T8" fmla="*/ 245 w 245"/>
                  <a:gd name="T9" fmla="*/ 157 h 157"/>
                  <a:gd name="T10" fmla="*/ 245 w 245"/>
                  <a:gd name="T11" fmla="*/ 157 h 15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45"/>
                  <a:gd name="T19" fmla="*/ 0 h 157"/>
                  <a:gd name="T20" fmla="*/ 245 w 245"/>
                  <a:gd name="T21" fmla="*/ 157 h 15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45" h="157">
                    <a:moveTo>
                      <a:pt x="245" y="157"/>
                    </a:moveTo>
                    <a:lnTo>
                      <a:pt x="245" y="0"/>
                    </a:lnTo>
                    <a:lnTo>
                      <a:pt x="0" y="0"/>
                    </a:lnTo>
                    <a:lnTo>
                      <a:pt x="0" y="157"/>
                    </a:lnTo>
                    <a:lnTo>
                      <a:pt x="245" y="157"/>
                    </a:lnTo>
                    <a:close/>
                  </a:path>
                </a:pathLst>
              </a:custGeom>
              <a:solidFill>
                <a:srgbClr val="FFE6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  <p:sp>
            <p:nvSpPr>
              <p:cNvPr id="170" name="Freeform 95"/>
              <p:cNvSpPr>
                <a:spLocks/>
              </p:cNvSpPr>
              <p:nvPr/>
            </p:nvSpPr>
            <p:spPr bwMode="auto">
              <a:xfrm>
                <a:off x="1593" y="1897"/>
                <a:ext cx="244" cy="47"/>
              </a:xfrm>
              <a:custGeom>
                <a:avLst/>
                <a:gdLst>
                  <a:gd name="T0" fmla="*/ 245 w 245"/>
                  <a:gd name="T1" fmla="*/ 45 h 45"/>
                  <a:gd name="T2" fmla="*/ 245 w 245"/>
                  <a:gd name="T3" fmla="*/ 0 h 45"/>
                  <a:gd name="T4" fmla="*/ 0 w 245"/>
                  <a:gd name="T5" fmla="*/ 0 h 45"/>
                  <a:gd name="T6" fmla="*/ 0 w 245"/>
                  <a:gd name="T7" fmla="*/ 45 h 45"/>
                  <a:gd name="T8" fmla="*/ 245 w 245"/>
                  <a:gd name="T9" fmla="*/ 45 h 45"/>
                  <a:gd name="T10" fmla="*/ 245 w 245"/>
                  <a:gd name="T11" fmla="*/ 45 h 4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45"/>
                  <a:gd name="T19" fmla="*/ 0 h 45"/>
                  <a:gd name="T20" fmla="*/ 245 w 245"/>
                  <a:gd name="T21" fmla="*/ 45 h 4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45" h="45">
                    <a:moveTo>
                      <a:pt x="245" y="45"/>
                    </a:moveTo>
                    <a:lnTo>
                      <a:pt x="245" y="0"/>
                    </a:lnTo>
                    <a:lnTo>
                      <a:pt x="0" y="0"/>
                    </a:lnTo>
                    <a:lnTo>
                      <a:pt x="0" y="45"/>
                    </a:lnTo>
                    <a:lnTo>
                      <a:pt x="245" y="45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  <p:sp>
            <p:nvSpPr>
              <p:cNvPr id="171" name="Freeform 96"/>
              <p:cNvSpPr>
                <a:spLocks/>
              </p:cNvSpPr>
              <p:nvPr/>
            </p:nvSpPr>
            <p:spPr bwMode="auto">
              <a:xfrm>
                <a:off x="1593" y="2003"/>
                <a:ext cx="244" cy="51"/>
              </a:xfrm>
              <a:custGeom>
                <a:avLst/>
                <a:gdLst>
                  <a:gd name="T0" fmla="*/ 245 w 245"/>
                  <a:gd name="T1" fmla="*/ 51 h 51"/>
                  <a:gd name="T2" fmla="*/ 245 w 245"/>
                  <a:gd name="T3" fmla="*/ 0 h 51"/>
                  <a:gd name="T4" fmla="*/ 0 w 245"/>
                  <a:gd name="T5" fmla="*/ 0 h 51"/>
                  <a:gd name="T6" fmla="*/ 0 w 245"/>
                  <a:gd name="T7" fmla="*/ 51 h 51"/>
                  <a:gd name="T8" fmla="*/ 245 w 245"/>
                  <a:gd name="T9" fmla="*/ 51 h 51"/>
                  <a:gd name="T10" fmla="*/ 245 w 245"/>
                  <a:gd name="T11" fmla="*/ 51 h 51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45"/>
                  <a:gd name="T19" fmla="*/ 0 h 51"/>
                  <a:gd name="T20" fmla="*/ 245 w 245"/>
                  <a:gd name="T21" fmla="*/ 51 h 51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45" h="51">
                    <a:moveTo>
                      <a:pt x="245" y="51"/>
                    </a:moveTo>
                    <a:lnTo>
                      <a:pt x="245" y="0"/>
                    </a:lnTo>
                    <a:lnTo>
                      <a:pt x="0" y="0"/>
                    </a:lnTo>
                    <a:lnTo>
                      <a:pt x="0" y="51"/>
                    </a:lnTo>
                    <a:lnTo>
                      <a:pt x="245" y="51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  <p:sp>
            <p:nvSpPr>
              <p:cNvPr id="172" name="Freeform 97"/>
              <p:cNvSpPr>
                <a:spLocks/>
              </p:cNvSpPr>
              <p:nvPr/>
            </p:nvSpPr>
            <p:spPr bwMode="auto">
              <a:xfrm>
                <a:off x="1593" y="1897"/>
                <a:ext cx="244" cy="156"/>
              </a:xfrm>
              <a:custGeom>
                <a:avLst/>
                <a:gdLst>
                  <a:gd name="T0" fmla="*/ 245 w 245"/>
                  <a:gd name="T1" fmla="*/ 157 h 157"/>
                  <a:gd name="T2" fmla="*/ 245 w 245"/>
                  <a:gd name="T3" fmla="*/ 0 h 157"/>
                  <a:gd name="T4" fmla="*/ 0 w 245"/>
                  <a:gd name="T5" fmla="*/ 0 h 157"/>
                  <a:gd name="T6" fmla="*/ 0 w 245"/>
                  <a:gd name="T7" fmla="*/ 157 h 157"/>
                  <a:gd name="T8" fmla="*/ 245 w 245"/>
                  <a:gd name="T9" fmla="*/ 157 h 157"/>
                  <a:gd name="T10" fmla="*/ 245 w 245"/>
                  <a:gd name="T11" fmla="*/ 157 h 15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45"/>
                  <a:gd name="T19" fmla="*/ 0 h 157"/>
                  <a:gd name="T20" fmla="*/ 245 w 245"/>
                  <a:gd name="T21" fmla="*/ 157 h 15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45" h="157">
                    <a:moveTo>
                      <a:pt x="245" y="157"/>
                    </a:moveTo>
                    <a:lnTo>
                      <a:pt x="245" y="0"/>
                    </a:lnTo>
                    <a:lnTo>
                      <a:pt x="0" y="0"/>
                    </a:lnTo>
                    <a:lnTo>
                      <a:pt x="0" y="157"/>
                    </a:lnTo>
                    <a:lnTo>
                      <a:pt x="245" y="157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</p:grpSp>
        <p:grpSp>
          <p:nvGrpSpPr>
            <p:cNvPr id="20" name="Group 98"/>
            <p:cNvGrpSpPr>
              <a:grpSpLocks/>
            </p:cNvGrpSpPr>
            <p:nvPr userDrawn="1"/>
          </p:nvGrpSpPr>
          <p:grpSpPr bwMode="auto">
            <a:xfrm>
              <a:off x="5284697" y="6619868"/>
              <a:ext cx="192609" cy="122251"/>
              <a:chOff x="1778" y="1164"/>
              <a:chExt cx="247" cy="157"/>
            </a:xfrm>
          </p:grpSpPr>
          <p:sp>
            <p:nvSpPr>
              <p:cNvPr id="120" name="Freeform 99"/>
              <p:cNvSpPr>
                <a:spLocks/>
              </p:cNvSpPr>
              <p:nvPr/>
            </p:nvSpPr>
            <p:spPr bwMode="auto">
              <a:xfrm>
                <a:off x="1778" y="1164"/>
                <a:ext cx="102" cy="157"/>
              </a:xfrm>
              <a:custGeom>
                <a:avLst/>
                <a:gdLst>
                  <a:gd name="T0" fmla="*/ 9612 w 96"/>
                  <a:gd name="T1" fmla="*/ 156 h 156"/>
                  <a:gd name="T2" fmla="*/ 0 w 96"/>
                  <a:gd name="T3" fmla="*/ 156 h 156"/>
                  <a:gd name="T4" fmla="*/ 0 w 96"/>
                  <a:gd name="T5" fmla="*/ 0 h 156"/>
                  <a:gd name="T6" fmla="*/ 9612 w 96"/>
                  <a:gd name="T7" fmla="*/ 0 h 156"/>
                  <a:gd name="T8" fmla="*/ 9612 w 96"/>
                  <a:gd name="T9" fmla="*/ 156 h 156"/>
                  <a:gd name="T10" fmla="*/ 9612 w 96"/>
                  <a:gd name="T11" fmla="*/ 156 h 15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96"/>
                  <a:gd name="T19" fmla="*/ 0 h 156"/>
                  <a:gd name="T20" fmla="*/ 96 w 96"/>
                  <a:gd name="T21" fmla="*/ 156 h 15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96" h="156">
                    <a:moveTo>
                      <a:pt x="96" y="156"/>
                    </a:moveTo>
                    <a:lnTo>
                      <a:pt x="0" y="156"/>
                    </a:lnTo>
                    <a:lnTo>
                      <a:pt x="0" y="0"/>
                    </a:lnTo>
                    <a:lnTo>
                      <a:pt x="96" y="0"/>
                    </a:lnTo>
                    <a:lnTo>
                      <a:pt x="96" y="156"/>
                    </a:lnTo>
                    <a:close/>
                  </a:path>
                </a:pathLst>
              </a:custGeom>
              <a:solidFill>
                <a:srgbClr val="13863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  <p:sp>
            <p:nvSpPr>
              <p:cNvPr id="121" name="Freeform 100"/>
              <p:cNvSpPr>
                <a:spLocks/>
              </p:cNvSpPr>
              <p:nvPr/>
            </p:nvSpPr>
            <p:spPr bwMode="auto">
              <a:xfrm>
                <a:off x="1880" y="1164"/>
                <a:ext cx="145" cy="157"/>
              </a:xfrm>
              <a:custGeom>
                <a:avLst/>
                <a:gdLst>
                  <a:gd name="T0" fmla="*/ 143 w 143"/>
                  <a:gd name="T1" fmla="*/ 156 h 156"/>
                  <a:gd name="T2" fmla="*/ 0 w 143"/>
                  <a:gd name="T3" fmla="*/ 156 h 156"/>
                  <a:gd name="T4" fmla="*/ 0 w 143"/>
                  <a:gd name="T5" fmla="*/ 0 h 156"/>
                  <a:gd name="T6" fmla="*/ 143 w 143"/>
                  <a:gd name="T7" fmla="*/ 0 h 156"/>
                  <a:gd name="T8" fmla="*/ 143 w 143"/>
                  <a:gd name="T9" fmla="*/ 156 h 156"/>
                  <a:gd name="T10" fmla="*/ 143 w 143"/>
                  <a:gd name="T11" fmla="*/ 156 h 15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43"/>
                  <a:gd name="T19" fmla="*/ 0 h 156"/>
                  <a:gd name="T20" fmla="*/ 143 w 143"/>
                  <a:gd name="T21" fmla="*/ 156 h 15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43" h="156">
                    <a:moveTo>
                      <a:pt x="143" y="156"/>
                    </a:moveTo>
                    <a:lnTo>
                      <a:pt x="0" y="156"/>
                    </a:lnTo>
                    <a:lnTo>
                      <a:pt x="0" y="0"/>
                    </a:lnTo>
                    <a:lnTo>
                      <a:pt x="143" y="0"/>
                    </a:lnTo>
                    <a:lnTo>
                      <a:pt x="143" y="156"/>
                    </a:lnTo>
                    <a:close/>
                  </a:path>
                </a:pathLst>
              </a:custGeom>
              <a:solidFill>
                <a:srgbClr val="FF170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  <p:sp>
            <p:nvSpPr>
              <p:cNvPr id="122" name="Freeform 101"/>
              <p:cNvSpPr>
                <a:spLocks/>
              </p:cNvSpPr>
              <p:nvPr/>
            </p:nvSpPr>
            <p:spPr bwMode="auto">
              <a:xfrm>
                <a:off x="1874" y="1199"/>
                <a:ext cx="12" cy="90"/>
              </a:xfrm>
              <a:custGeom>
                <a:avLst/>
                <a:gdLst>
                  <a:gd name="T0" fmla="*/ 12 w 12"/>
                  <a:gd name="T1" fmla="*/ 90 h 90"/>
                  <a:gd name="T2" fmla="*/ 0 w 12"/>
                  <a:gd name="T3" fmla="*/ 90 h 90"/>
                  <a:gd name="T4" fmla="*/ 0 w 12"/>
                  <a:gd name="T5" fmla="*/ 0 h 90"/>
                  <a:gd name="T6" fmla="*/ 12 w 12"/>
                  <a:gd name="T7" fmla="*/ 0 h 90"/>
                  <a:gd name="T8" fmla="*/ 12 w 12"/>
                  <a:gd name="T9" fmla="*/ 90 h 90"/>
                  <a:gd name="T10" fmla="*/ 12 w 12"/>
                  <a:gd name="T11" fmla="*/ 90 h 9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2"/>
                  <a:gd name="T19" fmla="*/ 0 h 90"/>
                  <a:gd name="T20" fmla="*/ 12 w 12"/>
                  <a:gd name="T21" fmla="*/ 90 h 90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2" h="90">
                    <a:moveTo>
                      <a:pt x="12" y="90"/>
                    </a:moveTo>
                    <a:lnTo>
                      <a:pt x="0" y="90"/>
                    </a:lnTo>
                    <a:lnTo>
                      <a:pt x="0" y="0"/>
                    </a:lnTo>
                    <a:lnTo>
                      <a:pt x="12" y="0"/>
                    </a:lnTo>
                    <a:lnTo>
                      <a:pt x="12" y="90"/>
                    </a:lnTo>
                    <a:close/>
                  </a:path>
                </a:pathLst>
              </a:custGeom>
              <a:solidFill>
                <a:srgbClr val="FFE6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  <p:sp>
            <p:nvSpPr>
              <p:cNvPr id="123" name="Freeform 102"/>
              <p:cNvSpPr>
                <a:spLocks/>
              </p:cNvSpPr>
              <p:nvPr/>
            </p:nvSpPr>
            <p:spPr bwMode="auto">
              <a:xfrm>
                <a:off x="1874" y="1199"/>
                <a:ext cx="12" cy="90"/>
              </a:xfrm>
              <a:custGeom>
                <a:avLst/>
                <a:gdLst>
                  <a:gd name="T0" fmla="*/ 12 w 12"/>
                  <a:gd name="T1" fmla="*/ 90 h 90"/>
                  <a:gd name="T2" fmla="*/ 0 w 12"/>
                  <a:gd name="T3" fmla="*/ 90 h 90"/>
                  <a:gd name="T4" fmla="*/ 0 w 12"/>
                  <a:gd name="T5" fmla="*/ 0 h 90"/>
                  <a:gd name="T6" fmla="*/ 12 w 12"/>
                  <a:gd name="T7" fmla="*/ 0 h 90"/>
                  <a:gd name="T8" fmla="*/ 12 w 12"/>
                  <a:gd name="T9" fmla="*/ 90 h 90"/>
                  <a:gd name="T10" fmla="*/ 12 w 12"/>
                  <a:gd name="T11" fmla="*/ 90 h 9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2"/>
                  <a:gd name="T19" fmla="*/ 0 h 90"/>
                  <a:gd name="T20" fmla="*/ 12 w 12"/>
                  <a:gd name="T21" fmla="*/ 90 h 90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2" h="90">
                    <a:moveTo>
                      <a:pt x="12" y="90"/>
                    </a:moveTo>
                    <a:lnTo>
                      <a:pt x="0" y="90"/>
                    </a:lnTo>
                    <a:lnTo>
                      <a:pt x="0" y="0"/>
                    </a:lnTo>
                    <a:lnTo>
                      <a:pt x="12" y="0"/>
                    </a:lnTo>
                    <a:lnTo>
                      <a:pt x="12" y="9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  <p:sp>
            <p:nvSpPr>
              <p:cNvPr id="124" name="Freeform 103"/>
              <p:cNvSpPr>
                <a:spLocks/>
              </p:cNvSpPr>
              <p:nvPr/>
            </p:nvSpPr>
            <p:spPr bwMode="auto">
              <a:xfrm>
                <a:off x="1837" y="1221"/>
                <a:ext cx="49" cy="22"/>
              </a:xfrm>
              <a:custGeom>
                <a:avLst/>
                <a:gdLst>
                  <a:gd name="T0" fmla="*/ 42 w 48"/>
                  <a:gd name="T1" fmla="*/ 22 h 22"/>
                  <a:gd name="T2" fmla="*/ 0 w 48"/>
                  <a:gd name="T3" fmla="*/ 5 h 22"/>
                  <a:gd name="T4" fmla="*/ 6 w 48"/>
                  <a:gd name="T5" fmla="*/ 0 h 22"/>
                  <a:gd name="T6" fmla="*/ 48 w 48"/>
                  <a:gd name="T7" fmla="*/ 16 h 22"/>
                  <a:gd name="T8" fmla="*/ 42 w 48"/>
                  <a:gd name="T9" fmla="*/ 22 h 22"/>
                  <a:gd name="T10" fmla="*/ 42 w 48"/>
                  <a:gd name="T11" fmla="*/ 22 h 2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8"/>
                  <a:gd name="T19" fmla="*/ 0 h 22"/>
                  <a:gd name="T20" fmla="*/ 48 w 48"/>
                  <a:gd name="T21" fmla="*/ 22 h 22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8" h="22">
                    <a:moveTo>
                      <a:pt x="42" y="22"/>
                    </a:moveTo>
                    <a:lnTo>
                      <a:pt x="0" y="5"/>
                    </a:lnTo>
                    <a:lnTo>
                      <a:pt x="6" y="0"/>
                    </a:lnTo>
                    <a:lnTo>
                      <a:pt x="48" y="16"/>
                    </a:lnTo>
                    <a:lnTo>
                      <a:pt x="42" y="22"/>
                    </a:lnTo>
                    <a:close/>
                  </a:path>
                </a:pathLst>
              </a:custGeom>
              <a:solidFill>
                <a:srgbClr val="FFE6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  <p:sp>
            <p:nvSpPr>
              <p:cNvPr id="125" name="Freeform 104"/>
              <p:cNvSpPr>
                <a:spLocks/>
              </p:cNvSpPr>
              <p:nvPr/>
            </p:nvSpPr>
            <p:spPr bwMode="auto">
              <a:xfrm>
                <a:off x="1837" y="1221"/>
                <a:ext cx="49" cy="22"/>
              </a:xfrm>
              <a:custGeom>
                <a:avLst/>
                <a:gdLst>
                  <a:gd name="T0" fmla="*/ 42 w 48"/>
                  <a:gd name="T1" fmla="*/ 22 h 22"/>
                  <a:gd name="T2" fmla="*/ 0 w 48"/>
                  <a:gd name="T3" fmla="*/ 5 h 22"/>
                  <a:gd name="T4" fmla="*/ 6 w 48"/>
                  <a:gd name="T5" fmla="*/ 0 h 22"/>
                  <a:gd name="T6" fmla="*/ 48 w 48"/>
                  <a:gd name="T7" fmla="*/ 16 h 22"/>
                  <a:gd name="T8" fmla="*/ 42 w 48"/>
                  <a:gd name="T9" fmla="*/ 22 h 22"/>
                  <a:gd name="T10" fmla="*/ 42 w 48"/>
                  <a:gd name="T11" fmla="*/ 22 h 2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8"/>
                  <a:gd name="T19" fmla="*/ 0 h 22"/>
                  <a:gd name="T20" fmla="*/ 48 w 48"/>
                  <a:gd name="T21" fmla="*/ 22 h 22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8" h="22">
                    <a:moveTo>
                      <a:pt x="42" y="22"/>
                    </a:moveTo>
                    <a:lnTo>
                      <a:pt x="0" y="5"/>
                    </a:lnTo>
                    <a:lnTo>
                      <a:pt x="6" y="0"/>
                    </a:lnTo>
                    <a:lnTo>
                      <a:pt x="48" y="16"/>
                    </a:lnTo>
                    <a:lnTo>
                      <a:pt x="42" y="22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  <p:sp>
            <p:nvSpPr>
              <p:cNvPr id="126" name="Freeform 105"/>
              <p:cNvSpPr>
                <a:spLocks/>
              </p:cNvSpPr>
              <p:nvPr/>
            </p:nvSpPr>
            <p:spPr bwMode="auto">
              <a:xfrm>
                <a:off x="1880" y="1237"/>
                <a:ext cx="49" cy="27"/>
              </a:xfrm>
              <a:custGeom>
                <a:avLst/>
                <a:gdLst>
                  <a:gd name="T0" fmla="*/ 41 w 47"/>
                  <a:gd name="T1" fmla="*/ 28 h 28"/>
                  <a:gd name="T2" fmla="*/ 0 w 47"/>
                  <a:gd name="T3" fmla="*/ 6 h 28"/>
                  <a:gd name="T4" fmla="*/ 6 w 47"/>
                  <a:gd name="T5" fmla="*/ 0 h 28"/>
                  <a:gd name="T6" fmla="*/ 47 w 47"/>
                  <a:gd name="T7" fmla="*/ 23 h 28"/>
                  <a:gd name="T8" fmla="*/ 41 w 47"/>
                  <a:gd name="T9" fmla="*/ 28 h 28"/>
                  <a:gd name="T10" fmla="*/ 41 w 47"/>
                  <a:gd name="T11" fmla="*/ 28 h 28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7"/>
                  <a:gd name="T19" fmla="*/ 0 h 28"/>
                  <a:gd name="T20" fmla="*/ 47 w 47"/>
                  <a:gd name="T21" fmla="*/ 28 h 28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7" h="28">
                    <a:moveTo>
                      <a:pt x="41" y="28"/>
                    </a:moveTo>
                    <a:lnTo>
                      <a:pt x="0" y="6"/>
                    </a:lnTo>
                    <a:lnTo>
                      <a:pt x="6" y="0"/>
                    </a:lnTo>
                    <a:lnTo>
                      <a:pt x="47" y="23"/>
                    </a:lnTo>
                    <a:lnTo>
                      <a:pt x="41" y="28"/>
                    </a:lnTo>
                    <a:close/>
                  </a:path>
                </a:pathLst>
              </a:custGeom>
              <a:solidFill>
                <a:srgbClr val="FFE6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  <p:sp>
            <p:nvSpPr>
              <p:cNvPr id="127" name="Freeform 106"/>
              <p:cNvSpPr>
                <a:spLocks/>
              </p:cNvSpPr>
              <p:nvPr/>
            </p:nvSpPr>
            <p:spPr bwMode="auto">
              <a:xfrm>
                <a:off x="1880" y="1237"/>
                <a:ext cx="49" cy="27"/>
              </a:xfrm>
              <a:custGeom>
                <a:avLst/>
                <a:gdLst>
                  <a:gd name="T0" fmla="*/ 41 w 47"/>
                  <a:gd name="T1" fmla="*/ 28 h 28"/>
                  <a:gd name="T2" fmla="*/ 0 w 47"/>
                  <a:gd name="T3" fmla="*/ 6 h 28"/>
                  <a:gd name="T4" fmla="*/ 6 w 47"/>
                  <a:gd name="T5" fmla="*/ 0 h 28"/>
                  <a:gd name="T6" fmla="*/ 47 w 47"/>
                  <a:gd name="T7" fmla="*/ 23 h 28"/>
                  <a:gd name="T8" fmla="*/ 41 w 47"/>
                  <a:gd name="T9" fmla="*/ 28 h 28"/>
                  <a:gd name="T10" fmla="*/ 41 w 47"/>
                  <a:gd name="T11" fmla="*/ 28 h 28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7"/>
                  <a:gd name="T19" fmla="*/ 0 h 28"/>
                  <a:gd name="T20" fmla="*/ 47 w 47"/>
                  <a:gd name="T21" fmla="*/ 28 h 28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7" h="28">
                    <a:moveTo>
                      <a:pt x="41" y="28"/>
                    </a:moveTo>
                    <a:lnTo>
                      <a:pt x="0" y="6"/>
                    </a:lnTo>
                    <a:lnTo>
                      <a:pt x="6" y="0"/>
                    </a:lnTo>
                    <a:lnTo>
                      <a:pt x="47" y="23"/>
                    </a:lnTo>
                    <a:lnTo>
                      <a:pt x="41" y="28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  <p:sp>
            <p:nvSpPr>
              <p:cNvPr id="128" name="Freeform 107"/>
              <p:cNvSpPr>
                <a:spLocks/>
              </p:cNvSpPr>
              <p:nvPr/>
            </p:nvSpPr>
            <p:spPr bwMode="auto">
              <a:xfrm>
                <a:off x="1880" y="1221"/>
                <a:ext cx="43" cy="29"/>
              </a:xfrm>
              <a:custGeom>
                <a:avLst/>
                <a:gdLst>
                  <a:gd name="T0" fmla="*/ 0 w 41"/>
                  <a:gd name="T1" fmla="*/ 28 h 28"/>
                  <a:gd name="T2" fmla="*/ 41 w 41"/>
                  <a:gd name="T3" fmla="*/ 5 h 28"/>
                  <a:gd name="T4" fmla="*/ 41 w 41"/>
                  <a:gd name="T5" fmla="*/ 0 h 28"/>
                  <a:gd name="T6" fmla="*/ 0 w 41"/>
                  <a:gd name="T7" fmla="*/ 22 h 28"/>
                  <a:gd name="T8" fmla="*/ 0 w 41"/>
                  <a:gd name="T9" fmla="*/ 28 h 28"/>
                  <a:gd name="T10" fmla="*/ 0 w 41"/>
                  <a:gd name="T11" fmla="*/ 28 h 28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1"/>
                  <a:gd name="T19" fmla="*/ 0 h 28"/>
                  <a:gd name="T20" fmla="*/ 41 w 41"/>
                  <a:gd name="T21" fmla="*/ 28 h 28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1" h="28">
                    <a:moveTo>
                      <a:pt x="0" y="28"/>
                    </a:moveTo>
                    <a:lnTo>
                      <a:pt x="41" y="5"/>
                    </a:lnTo>
                    <a:lnTo>
                      <a:pt x="41" y="0"/>
                    </a:lnTo>
                    <a:lnTo>
                      <a:pt x="0" y="22"/>
                    </a:lnTo>
                    <a:lnTo>
                      <a:pt x="0" y="28"/>
                    </a:lnTo>
                    <a:close/>
                  </a:path>
                </a:pathLst>
              </a:custGeom>
              <a:solidFill>
                <a:srgbClr val="FFE6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  <p:sp>
            <p:nvSpPr>
              <p:cNvPr id="129" name="Freeform 108"/>
              <p:cNvSpPr>
                <a:spLocks/>
              </p:cNvSpPr>
              <p:nvPr/>
            </p:nvSpPr>
            <p:spPr bwMode="auto">
              <a:xfrm>
                <a:off x="1880" y="1221"/>
                <a:ext cx="43" cy="29"/>
              </a:xfrm>
              <a:custGeom>
                <a:avLst/>
                <a:gdLst>
                  <a:gd name="T0" fmla="*/ 0 w 41"/>
                  <a:gd name="T1" fmla="*/ 28 h 28"/>
                  <a:gd name="T2" fmla="*/ 41 w 41"/>
                  <a:gd name="T3" fmla="*/ 5 h 28"/>
                  <a:gd name="T4" fmla="*/ 41 w 41"/>
                  <a:gd name="T5" fmla="*/ 0 h 28"/>
                  <a:gd name="T6" fmla="*/ 0 w 41"/>
                  <a:gd name="T7" fmla="*/ 22 h 28"/>
                  <a:gd name="T8" fmla="*/ 0 w 41"/>
                  <a:gd name="T9" fmla="*/ 28 h 28"/>
                  <a:gd name="T10" fmla="*/ 0 w 41"/>
                  <a:gd name="T11" fmla="*/ 28 h 28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1"/>
                  <a:gd name="T19" fmla="*/ 0 h 28"/>
                  <a:gd name="T20" fmla="*/ 41 w 41"/>
                  <a:gd name="T21" fmla="*/ 28 h 28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1" h="28">
                    <a:moveTo>
                      <a:pt x="0" y="28"/>
                    </a:moveTo>
                    <a:lnTo>
                      <a:pt x="41" y="5"/>
                    </a:lnTo>
                    <a:lnTo>
                      <a:pt x="41" y="0"/>
                    </a:lnTo>
                    <a:lnTo>
                      <a:pt x="0" y="22"/>
                    </a:lnTo>
                    <a:lnTo>
                      <a:pt x="0" y="28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  <p:sp>
            <p:nvSpPr>
              <p:cNvPr id="130" name="Freeform 109"/>
              <p:cNvSpPr>
                <a:spLocks/>
              </p:cNvSpPr>
              <p:nvPr/>
            </p:nvSpPr>
            <p:spPr bwMode="auto">
              <a:xfrm>
                <a:off x="1831" y="1225"/>
                <a:ext cx="55" cy="18"/>
              </a:xfrm>
              <a:custGeom>
                <a:avLst/>
                <a:gdLst>
                  <a:gd name="T0" fmla="*/ 54 w 54"/>
                  <a:gd name="T1" fmla="*/ 6 h 17"/>
                  <a:gd name="T2" fmla="*/ 0 w 54"/>
                  <a:gd name="T3" fmla="*/ 17 h 17"/>
                  <a:gd name="T4" fmla="*/ 0 w 54"/>
                  <a:gd name="T5" fmla="*/ 11 h 17"/>
                  <a:gd name="T6" fmla="*/ 54 w 54"/>
                  <a:gd name="T7" fmla="*/ 0 h 17"/>
                  <a:gd name="T8" fmla="*/ 54 w 54"/>
                  <a:gd name="T9" fmla="*/ 6 h 17"/>
                  <a:gd name="T10" fmla="*/ 54 w 54"/>
                  <a:gd name="T11" fmla="*/ 6 h 1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54"/>
                  <a:gd name="T19" fmla="*/ 0 h 17"/>
                  <a:gd name="T20" fmla="*/ 54 w 54"/>
                  <a:gd name="T21" fmla="*/ 17 h 1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54" h="17">
                    <a:moveTo>
                      <a:pt x="54" y="6"/>
                    </a:moveTo>
                    <a:lnTo>
                      <a:pt x="0" y="17"/>
                    </a:lnTo>
                    <a:lnTo>
                      <a:pt x="0" y="11"/>
                    </a:lnTo>
                    <a:lnTo>
                      <a:pt x="54" y="0"/>
                    </a:lnTo>
                    <a:lnTo>
                      <a:pt x="54" y="6"/>
                    </a:lnTo>
                    <a:close/>
                  </a:path>
                </a:pathLst>
              </a:custGeom>
              <a:solidFill>
                <a:srgbClr val="FFE6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  <p:sp>
            <p:nvSpPr>
              <p:cNvPr id="131" name="Freeform 110"/>
              <p:cNvSpPr>
                <a:spLocks/>
              </p:cNvSpPr>
              <p:nvPr/>
            </p:nvSpPr>
            <p:spPr bwMode="auto">
              <a:xfrm>
                <a:off x="1831" y="1225"/>
                <a:ext cx="55" cy="18"/>
              </a:xfrm>
              <a:custGeom>
                <a:avLst/>
                <a:gdLst>
                  <a:gd name="T0" fmla="*/ 54 w 54"/>
                  <a:gd name="T1" fmla="*/ 6 h 17"/>
                  <a:gd name="T2" fmla="*/ 0 w 54"/>
                  <a:gd name="T3" fmla="*/ 17 h 17"/>
                  <a:gd name="T4" fmla="*/ 0 w 54"/>
                  <a:gd name="T5" fmla="*/ 11 h 17"/>
                  <a:gd name="T6" fmla="*/ 54 w 54"/>
                  <a:gd name="T7" fmla="*/ 0 h 17"/>
                  <a:gd name="T8" fmla="*/ 54 w 54"/>
                  <a:gd name="T9" fmla="*/ 6 h 17"/>
                  <a:gd name="T10" fmla="*/ 54 w 54"/>
                  <a:gd name="T11" fmla="*/ 6 h 1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54"/>
                  <a:gd name="T19" fmla="*/ 0 h 17"/>
                  <a:gd name="T20" fmla="*/ 54 w 54"/>
                  <a:gd name="T21" fmla="*/ 17 h 1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54" h="17">
                    <a:moveTo>
                      <a:pt x="54" y="6"/>
                    </a:moveTo>
                    <a:lnTo>
                      <a:pt x="0" y="17"/>
                    </a:lnTo>
                    <a:lnTo>
                      <a:pt x="0" y="11"/>
                    </a:lnTo>
                    <a:lnTo>
                      <a:pt x="54" y="0"/>
                    </a:lnTo>
                    <a:lnTo>
                      <a:pt x="54" y="6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  <p:sp>
            <p:nvSpPr>
              <p:cNvPr id="132" name="Freeform 111"/>
              <p:cNvSpPr>
                <a:spLocks/>
              </p:cNvSpPr>
              <p:nvPr/>
            </p:nvSpPr>
            <p:spPr bwMode="auto">
              <a:xfrm>
                <a:off x="1837" y="1248"/>
                <a:ext cx="55" cy="16"/>
              </a:xfrm>
              <a:custGeom>
                <a:avLst/>
                <a:gdLst>
                  <a:gd name="T0" fmla="*/ 54 w 54"/>
                  <a:gd name="T1" fmla="*/ 5 h 16"/>
                  <a:gd name="T2" fmla="*/ 0 w 54"/>
                  <a:gd name="T3" fmla="*/ 16 h 16"/>
                  <a:gd name="T4" fmla="*/ 0 w 54"/>
                  <a:gd name="T5" fmla="*/ 11 h 16"/>
                  <a:gd name="T6" fmla="*/ 54 w 54"/>
                  <a:gd name="T7" fmla="*/ 0 h 16"/>
                  <a:gd name="T8" fmla="*/ 54 w 54"/>
                  <a:gd name="T9" fmla="*/ 5 h 16"/>
                  <a:gd name="T10" fmla="*/ 54 w 54"/>
                  <a:gd name="T11" fmla="*/ 5 h 1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54"/>
                  <a:gd name="T19" fmla="*/ 0 h 16"/>
                  <a:gd name="T20" fmla="*/ 54 w 54"/>
                  <a:gd name="T21" fmla="*/ 16 h 1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54" h="16">
                    <a:moveTo>
                      <a:pt x="54" y="5"/>
                    </a:moveTo>
                    <a:lnTo>
                      <a:pt x="0" y="16"/>
                    </a:lnTo>
                    <a:lnTo>
                      <a:pt x="0" y="11"/>
                    </a:lnTo>
                    <a:lnTo>
                      <a:pt x="54" y="0"/>
                    </a:lnTo>
                    <a:lnTo>
                      <a:pt x="54" y="5"/>
                    </a:lnTo>
                    <a:close/>
                  </a:path>
                </a:pathLst>
              </a:custGeom>
              <a:solidFill>
                <a:srgbClr val="FFE6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  <p:sp>
            <p:nvSpPr>
              <p:cNvPr id="133" name="Freeform 112"/>
              <p:cNvSpPr>
                <a:spLocks/>
              </p:cNvSpPr>
              <p:nvPr/>
            </p:nvSpPr>
            <p:spPr bwMode="auto">
              <a:xfrm>
                <a:off x="1837" y="1248"/>
                <a:ext cx="55" cy="16"/>
              </a:xfrm>
              <a:custGeom>
                <a:avLst/>
                <a:gdLst>
                  <a:gd name="T0" fmla="*/ 54 w 54"/>
                  <a:gd name="T1" fmla="*/ 5 h 16"/>
                  <a:gd name="T2" fmla="*/ 0 w 54"/>
                  <a:gd name="T3" fmla="*/ 16 h 16"/>
                  <a:gd name="T4" fmla="*/ 0 w 54"/>
                  <a:gd name="T5" fmla="*/ 11 h 16"/>
                  <a:gd name="T6" fmla="*/ 54 w 54"/>
                  <a:gd name="T7" fmla="*/ 0 h 16"/>
                  <a:gd name="T8" fmla="*/ 54 w 54"/>
                  <a:gd name="T9" fmla="*/ 5 h 16"/>
                  <a:gd name="T10" fmla="*/ 54 w 54"/>
                  <a:gd name="T11" fmla="*/ 5 h 1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54"/>
                  <a:gd name="T19" fmla="*/ 0 h 16"/>
                  <a:gd name="T20" fmla="*/ 54 w 54"/>
                  <a:gd name="T21" fmla="*/ 16 h 1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54" h="16">
                    <a:moveTo>
                      <a:pt x="54" y="5"/>
                    </a:moveTo>
                    <a:lnTo>
                      <a:pt x="0" y="16"/>
                    </a:lnTo>
                    <a:lnTo>
                      <a:pt x="0" y="11"/>
                    </a:lnTo>
                    <a:lnTo>
                      <a:pt x="54" y="0"/>
                    </a:lnTo>
                    <a:lnTo>
                      <a:pt x="54" y="5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  <p:sp>
            <p:nvSpPr>
              <p:cNvPr id="134" name="Freeform 113"/>
              <p:cNvSpPr>
                <a:spLocks/>
              </p:cNvSpPr>
              <p:nvPr/>
            </p:nvSpPr>
            <p:spPr bwMode="auto">
              <a:xfrm>
                <a:off x="1831" y="1244"/>
                <a:ext cx="55" cy="10"/>
              </a:xfrm>
              <a:custGeom>
                <a:avLst/>
                <a:gdLst>
                  <a:gd name="T0" fmla="*/ 0 w 54"/>
                  <a:gd name="T1" fmla="*/ 0 h 11"/>
                  <a:gd name="T2" fmla="*/ 54 w 54"/>
                  <a:gd name="T3" fmla="*/ 11 h 11"/>
                  <a:gd name="T4" fmla="*/ 54 w 54"/>
                  <a:gd name="T5" fmla="*/ 11 h 11"/>
                  <a:gd name="T6" fmla="*/ 0 w 54"/>
                  <a:gd name="T7" fmla="*/ 0 h 11"/>
                  <a:gd name="T8" fmla="*/ 0 w 54"/>
                  <a:gd name="T9" fmla="*/ 0 h 11"/>
                  <a:gd name="T10" fmla="*/ 0 w 54"/>
                  <a:gd name="T11" fmla="*/ 0 h 11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54"/>
                  <a:gd name="T19" fmla="*/ 0 h 11"/>
                  <a:gd name="T20" fmla="*/ 54 w 54"/>
                  <a:gd name="T21" fmla="*/ 11 h 11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54" h="11">
                    <a:moveTo>
                      <a:pt x="0" y="0"/>
                    </a:moveTo>
                    <a:lnTo>
                      <a:pt x="54" y="1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E6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  <p:sp>
            <p:nvSpPr>
              <p:cNvPr id="135" name="Freeform 114"/>
              <p:cNvSpPr>
                <a:spLocks/>
              </p:cNvSpPr>
              <p:nvPr/>
            </p:nvSpPr>
            <p:spPr bwMode="auto">
              <a:xfrm>
                <a:off x="1831" y="1244"/>
                <a:ext cx="55" cy="10"/>
              </a:xfrm>
              <a:custGeom>
                <a:avLst/>
                <a:gdLst>
                  <a:gd name="T0" fmla="*/ 0 w 54"/>
                  <a:gd name="T1" fmla="*/ 0 h 11"/>
                  <a:gd name="T2" fmla="*/ 54 w 54"/>
                  <a:gd name="T3" fmla="*/ 11 h 11"/>
                  <a:gd name="T4" fmla="*/ 54 w 54"/>
                  <a:gd name="T5" fmla="*/ 11 h 11"/>
                  <a:gd name="T6" fmla="*/ 0 w 54"/>
                  <a:gd name="T7" fmla="*/ 0 h 11"/>
                  <a:gd name="T8" fmla="*/ 0 w 54"/>
                  <a:gd name="T9" fmla="*/ 0 h 11"/>
                  <a:gd name="T10" fmla="*/ 0 w 54"/>
                  <a:gd name="T11" fmla="*/ 0 h 11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54"/>
                  <a:gd name="T19" fmla="*/ 0 h 11"/>
                  <a:gd name="T20" fmla="*/ 54 w 54"/>
                  <a:gd name="T21" fmla="*/ 11 h 11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54" h="11">
                    <a:moveTo>
                      <a:pt x="0" y="0"/>
                    </a:moveTo>
                    <a:lnTo>
                      <a:pt x="54" y="11"/>
                    </a:lnTo>
                    <a:lnTo>
                      <a:pt x="0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  <p:sp>
            <p:nvSpPr>
              <p:cNvPr id="136" name="Freeform 115"/>
              <p:cNvSpPr>
                <a:spLocks/>
              </p:cNvSpPr>
              <p:nvPr/>
            </p:nvSpPr>
            <p:spPr bwMode="auto">
              <a:xfrm>
                <a:off x="1880" y="1225"/>
                <a:ext cx="49" cy="18"/>
              </a:xfrm>
              <a:custGeom>
                <a:avLst/>
                <a:gdLst>
                  <a:gd name="T0" fmla="*/ 0 w 47"/>
                  <a:gd name="T1" fmla="*/ 6 h 17"/>
                  <a:gd name="T2" fmla="*/ 47 w 47"/>
                  <a:gd name="T3" fmla="*/ 17 h 17"/>
                  <a:gd name="T4" fmla="*/ 47 w 47"/>
                  <a:gd name="T5" fmla="*/ 11 h 17"/>
                  <a:gd name="T6" fmla="*/ 0 w 47"/>
                  <a:gd name="T7" fmla="*/ 0 h 17"/>
                  <a:gd name="T8" fmla="*/ 0 w 47"/>
                  <a:gd name="T9" fmla="*/ 6 h 17"/>
                  <a:gd name="T10" fmla="*/ 0 w 47"/>
                  <a:gd name="T11" fmla="*/ 6 h 1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7"/>
                  <a:gd name="T19" fmla="*/ 0 h 17"/>
                  <a:gd name="T20" fmla="*/ 47 w 47"/>
                  <a:gd name="T21" fmla="*/ 17 h 1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7" h="17">
                    <a:moveTo>
                      <a:pt x="0" y="6"/>
                    </a:moveTo>
                    <a:lnTo>
                      <a:pt x="47" y="17"/>
                    </a:lnTo>
                    <a:lnTo>
                      <a:pt x="47" y="11"/>
                    </a:lnTo>
                    <a:lnTo>
                      <a:pt x="0" y="0"/>
                    </a:lnTo>
                    <a:lnTo>
                      <a:pt x="0" y="6"/>
                    </a:lnTo>
                    <a:close/>
                  </a:path>
                </a:pathLst>
              </a:custGeom>
              <a:solidFill>
                <a:srgbClr val="FFE6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  <p:sp>
            <p:nvSpPr>
              <p:cNvPr id="137" name="Freeform 116"/>
              <p:cNvSpPr>
                <a:spLocks/>
              </p:cNvSpPr>
              <p:nvPr/>
            </p:nvSpPr>
            <p:spPr bwMode="auto">
              <a:xfrm>
                <a:off x="1880" y="1225"/>
                <a:ext cx="49" cy="18"/>
              </a:xfrm>
              <a:custGeom>
                <a:avLst/>
                <a:gdLst>
                  <a:gd name="T0" fmla="*/ 0 w 47"/>
                  <a:gd name="T1" fmla="*/ 6 h 17"/>
                  <a:gd name="T2" fmla="*/ 47 w 47"/>
                  <a:gd name="T3" fmla="*/ 17 h 17"/>
                  <a:gd name="T4" fmla="*/ 47 w 47"/>
                  <a:gd name="T5" fmla="*/ 11 h 17"/>
                  <a:gd name="T6" fmla="*/ 0 w 47"/>
                  <a:gd name="T7" fmla="*/ 0 h 17"/>
                  <a:gd name="T8" fmla="*/ 0 w 47"/>
                  <a:gd name="T9" fmla="*/ 6 h 17"/>
                  <a:gd name="T10" fmla="*/ 0 w 47"/>
                  <a:gd name="T11" fmla="*/ 6 h 1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7"/>
                  <a:gd name="T19" fmla="*/ 0 h 17"/>
                  <a:gd name="T20" fmla="*/ 47 w 47"/>
                  <a:gd name="T21" fmla="*/ 17 h 1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7" h="17">
                    <a:moveTo>
                      <a:pt x="0" y="6"/>
                    </a:moveTo>
                    <a:lnTo>
                      <a:pt x="47" y="17"/>
                    </a:lnTo>
                    <a:lnTo>
                      <a:pt x="47" y="11"/>
                    </a:lnTo>
                    <a:lnTo>
                      <a:pt x="0" y="0"/>
                    </a:lnTo>
                    <a:lnTo>
                      <a:pt x="0" y="6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  <p:sp>
            <p:nvSpPr>
              <p:cNvPr id="138" name="Freeform 117"/>
              <p:cNvSpPr>
                <a:spLocks/>
              </p:cNvSpPr>
              <p:nvPr/>
            </p:nvSpPr>
            <p:spPr bwMode="auto">
              <a:xfrm>
                <a:off x="1880" y="1244"/>
                <a:ext cx="49" cy="10"/>
              </a:xfrm>
              <a:custGeom>
                <a:avLst/>
                <a:gdLst>
                  <a:gd name="T0" fmla="*/ 47 w 47"/>
                  <a:gd name="T1" fmla="*/ 0 h 11"/>
                  <a:gd name="T2" fmla="*/ 0 w 47"/>
                  <a:gd name="T3" fmla="*/ 11 h 11"/>
                  <a:gd name="T4" fmla="*/ 0 w 47"/>
                  <a:gd name="T5" fmla="*/ 11 h 11"/>
                  <a:gd name="T6" fmla="*/ 47 w 47"/>
                  <a:gd name="T7" fmla="*/ 0 h 11"/>
                  <a:gd name="T8" fmla="*/ 47 w 47"/>
                  <a:gd name="T9" fmla="*/ 0 h 11"/>
                  <a:gd name="T10" fmla="*/ 47 w 47"/>
                  <a:gd name="T11" fmla="*/ 0 h 11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7"/>
                  <a:gd name="T19" fmla="*/ 0 h 11"/>
                  <a:gd name="T20" fmla="*/ 47 w 47"/>
                  <a:gd name="T21" fmla="*/ 11 h 11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7" h="11">
                    <a:moveTo>
                      <a:pt x="47" y="0"/>
                    </a:moveTo>
                    <a:lnTo>
                      <a:pt x="0" y="11"/>
                    </a:lnTo>
                    <a:lnTo>
                      <a:pt x="47" y="0"/>
                    </a:lnTo>
                    <a:close/>
                  </a:path>
                </a:pathLst>
              </a:custGeom>
              <a:solidFill>
                <a:srgbClr val="FFE6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  <p:sp>
            <p:nvSpPr>
              <p:cNvPr id="139" name="Freeform 118"/>
              <p:cNvSpPr>
                <a:spLocks/>
              </p:cNvSpPr>
              <p:nvPr/>
            </p:nvSpPr>
            <p:spPr bwMode="auto">
              <a:xfrm>
                <a:off x="1880" y="1244"/>
                <a:ext cx="49" cy="10"/>
              </a:xfrm>
              <a:custGeom>
                <a:avLst/>
                <a:gdLst>
                  <a:gd name="T0" fmla="*/ 47 w 47"/>
                  <a:gd name="T1" fmla="*/ 0 h 11"/>
                  <a:gd name="T2" fmla="*/ 0 w 47"/>
                  <a:gd name="T3" fmla="*/ 11 h 11"/>
                  <a:gd name="T4" fmla="*/ 0 w 47"/>
                  <a:gd name="T5" fmla="*/ 11 h 11"/>
                  <a:gd name="T6" fmla="*/ 47 w 47"/>
                  <a:gd name="T7" fmla="*/ 0 h 11"/>
                  <a:gd name="T8" fmla="*/ 47 w 47"/>
                  <a:gd name="T9" fmla="*/ 0 h 11"/>
                  <a:gd name="T10" fmla="*/ 47 w 47"/>
                  <a:gd name="T11" fmla="*/ 0 h 11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7"/>
                  <a:gd name="T19" fmla="*/ 0 h 11"/>
                  <a:gd name="T20" fmla="*/ 47 w 47"/>
                  <a:gd name="T21" fmla="*/ 11 h 11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7" h="11">
                    <a:moveTo>
                      <a:pt x="47" y="0"/>
                    </a:moveTo>
                    <a:lnTo>
                      <a:pt x="0" y="11"/>
                    </a:lnTo>
                    <a:lnTo>
                      <a:pt x="47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  <p:sp>
            <p:nvSpPr>
              <p:cNvPr id="140" name="Freeform 119"/>
              <p:cNvSpPr>
                <a:spLocks/>
              </p:cNvSpPr>
              <p:nvPr/>
            </p:nvSpPr>
            <p:spPr bwMode="auto">
              <a:xfrm>
                <a:off x="1837" y="1264"/>
                <a:ext cx="86" cy="2"/>
              </a:xfrm>
              <a:custGeom>
                <a:avLst/>
                <a:gdLst>
                  <a:gd name="T0" fmla="*/ 83 w 83"/>
                  <a:gd name="T1" fmla="*/ 0 h 1"/>
                  <a:gd name="T2" fmla="*/ 0 w 83"/>
                  <a:gd name="T3" fmla="*/ 0 h 1"/>
                  <a:gd name="T4" fmla="*/ 0 w 83"/>
                  <a:gd name="T5" fmla="*/ 0 h 1"/>
                  <a:gd name="T6" fmla="*/ 83 w 83"/>
                  <a:gd name="T7" fmla="*/ 0 h 1"/>
                  <a:gd name="T8" fmla="*/ 83 w 83"/>
                  <a:gd name="T9" fmla="*/ 0 h 1"/>
                  <a:gd name="T10" fmla="*/ 83 w 83"/>
                  <a:gd name="T11" fmla="*/ 0 h 1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83"/>
                  <a:gd name="T19" fmla="*/ 0 h 1"/>
                  <a:gd name="T20" fmla="*/ 83 w 83"/>
                  <a:gd name="T21" fmla="*/ 1 h 1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83" h="1">
                    <a:moveTo>
                      <a:pt x="83" y="0"/>
                    </a:moveTo>
                    <a:lnTo>
                      <a:pt x="0" y="0"/>
                    </a:lnTo>
                    <a:lnTo>
                      <a:pt x="83" y="0"/>
                    </a:lnTo>
                    <a:close/>
                  </a:path>
                </a:pathLst>
              </a:custGeom>
              <a:solidFill>
                <a:srgbClr val="FFE6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  <p:sp>
            <p:nvSpPr>
              <p:cNvPr id="141" name="Freeform 120"/>
              <p:cNvSpPr>
                <a:spLocks/>
              </p:cNvSpPr>
              <p:nvPr/>
            </p:nvSpPr>
            <p:spPr bwMode="auto">
              <a:xfrm>
                <a:off x="1837" y="1264"/>
                <a:ext cx="86" cy="2"/>
              </a:xfrm>
              <a:custGeom>
                <a:avLst/>
                <a:gdLst>
                  <a:gd name="T0" fmla="*/ 83 w 83"/>
                  <a:gd name="T1" fmla="*/ 0 h 1"/>
                  <a:gd name="T2" fmla="*/ 0 w 83"/>
                  <a:gd name="T3" fmla="*/ 0 h 1"/>
                  <a:gd name="T4" fmla="*/ 0 w 83"/>
                  <a:gd name="T5" fmla="*/ 0 h 1"/>
                  <a:gd name="T6" fmla="*/ 83 w 83"/>
                  <a:gd name="T7" fmla="*/ 0 h 1"/>
                  <a:gd name="T8" fmla="*/ 83 w 83"/>
                  <a:gd name="T9" fmla="*/ 0 h 1"/>
                  <a:gd name="T10" fmla="*/ 83 w 83"/>
                  <a:gd name="T11" fmla="*/ 0 h 1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83"/>
                  <a:gd name="T19" fmla="*/ 0 h 1"/>
                  <a:gd name="T20" fmla="*/ 83 w 83"/>
                  <a:gd name="T21" fmla="*/ 1 h 1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83" h="1">
                    <a:moveTo>
                      <a:pt x="83" y="0"/>
                    </a:moveTo>
                    <a:lnTo>
                      <a:pt x="0" y="0"/>
                    </a:lnTo>
                    <a:lnTo>
                      <a:pt x="83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  <p:sp>
            <p:nvSpPr>
              <p:cNvPr id="142" name="Freeform 121"/>
              <p:cNvSpPr>
                <a:spLocks/>
              </p:cNvSpPr>
              <p:nvPr/>
            </p:nvSpPr>
            <p:spPr bwMode="auto">
              <a:xfrm>
                <a:off x="1837" y="1215"/>
                <a:ext cx="86" cy="6"/>
              </a:xfrm>
              <a:custGeom>
                <a:avLst/>
                <a:gdLst>
                  <a:gd name="T0" fmla="*/ 83 w 83"/>
                  <a:gd name="T1" fmla="*/ 6 h 6"/>
                  <a:gd name="T2" fmla="*/ 0 w 83"/>
                  <a:gd name="T3" fmla="*/ 6 h 6"/>
                  <a:gd name="T4" fmla="*/ 0 w 83"/>
                  <a:gd name="T5" fmla="*/ 0 h 6"/>
                  <a:gd name="T6" fmla="*/ 83 w 83"/>
                  <a:gd name="T7" fmla="*/ 0 h 6"/>
                  <a:gd name="T8" fmla="*/ 83 w 83"/>
                  <a:gd name="T9" fmla="*/ 6 h 6"/>
                  <a:gd name="T10" fmla="*/ 83 w 83"/>
                  <a:gd name="T11" fmla="*/ 6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83"/>
                  <a:gd name="T19" fmla="*/ 0 h 6"/>
                  <a:gd name="T20" fmla="*/ 83 w 83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83" h="6">
                    <a:moveTo>
                      <a:pt x="83" y="6"/>
                    </a:moveTo>
                    <a:lnTo>
                      <a:pt x="0" y="6"/>
                    </a:lnTo>
                    <a:lnTo>
                      <a:pt x="0" y="0"/>
                    </a:lnTo>
                    <a:lnTo>
                      <a:pt x="83" y="0"/>
                    </a:lnTo>
                    <a:lnTo>
                      <a:pt x="83" y="6"/>
                    </a:lnTo>
                    <a:close/>
                  </a:path>
                </a:pathLst>
              </a:custGeom>
              <a:solidFill>
                <a:srgbClr val="FFE6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  <p:sp>
            <p:nvSpPr>
              <p:cNvPr id="143" name="Freeform 122"/>
              <p:cNvSpPr>
                <a:spLocks/>
              </p:cNvSpPr>
              <p:nvPr/>
            </p:nvSpPr>
            <p:spPr bwMode="auto">
              <a:xfrm>
                <a:off x="1837" y="1215"/>
                <a:ext cx="86" cy="6"/>
              </a:xfrm>
              <a:custGeom>
                <a:avLst/>
                <a:gdLst>
                  <a:gd name="T0" fmla="*/ 83 w 83"/>
                  <a:gd name="T1" fmla="*/ 6 h 6"/>
                  <a:gd name="T2" fmla="*/ 0 w 83"/>
                  <a:gd name="T3" fmla="*/ 6 h 6"/>
                  <a:gd name="T4" fmla="*/ 0 w 83"/>
                  <a:gd name="T5" fmla="*/ 0 h 6"/>
                  <a:gd name="T6" fmla="*/ 83 w 83"/>
                  <a:gd name="T7" fmla="*/ 0 h 6"/>
                  <a:gd name="T8" fmla="*/ 83 w 83"/>
                  <a:gd name="T9" fmla="*/ 6 h 6"/>
                  <a:gd name="T10" fmla="*/ 83 w 83"/>
                  <a:gd name="T11" fmla="*/ 6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83"/>
                  <a:gd name="T19" fmla="*/ 0 h 6"/>
                  <a:gd name="T20" fmla="*/ 83 w 83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83" h="6">
                    <a:moveTo>
                      <a:pt x="83" y="6"/>
                    </a:moveTo>
                    <a:lnTo>
                      <a:pt x="0" y="6"/>
                    </a:lnTo>
                    <a:lnTo>
                      <a:pt x="0" y="0"/>
                    </a:lnTo>
                    <a:lnTo>
                      <a:pt x="83" y="0"/>
                    </a:lnTo>
                    <a:lnTo>
                      <a:pt x="83" y="6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  <p:sp>
            <p:nvSpPr>
              <p:cNvPr id="144" name="Freeform 123"/>
              <p:cNvSpPr>
                <a:spLocks noEditPoints="1"/>
              </p:cNvSpPr>
              <p:nvPr/>
            </p:nvSpPr>
            <p:spPr bwMode="auto">
              <a:xfrm>
                <a:off x="1831" y="1199"/>
                <a:ext cx="104" cy="90"/>
              </a:xfrm>
              <a:custGeom>
                <a:avLst/>
                <a:gdLst>
                  <a:gd name="T0" fmla="*/ 48 w 101"/>
                  <a:gd name="T1" fmla="*/ 0 h 90"/>
                  <a:gd name="T2" fmla="*/ 30 w 101"/>
                  <a:gd name="T3" fmla="*/ 6 h 90"/>
                  <a:gd name="T4" fmla="*/ 18 w 101"/>
                  <a:gd name="T5" fmla="*/ 12 h 90"/>
                  <a:gd name="T6" fmla="*/ 6 w 101"/>
                  <a:gd name="T7" fmla="*/ 28 h 90"/>
                  <a:gd name="T8" fmla="*/ 0 w 101"/>
                  <a:gd name="T9" fmla="*/ 45 h 90"/>
                  <a:gd name="T10" fmla="*/ 6 w 101"/>
                  <a:gd name="T11" fmla="*/ 62 h 90"/>
                  <a:gd name="T12" fmla="*/ 18 w 101"/>
                  <a:gd name="T13" fmla="*/ 79 h 90"/>
                  <a:gd name="T14" fmla="*/ 30 w 101"/>
                  <a:gd name="T15" fmla="*/ 84 h 90"/>
                  <a:gd name="T16" fmla="*/ 48 w 101"/>
                  <a:gd name="T17" fmla="*/ 90 h 90"/>
                  <a:gd name="T18" fmla="*/ 71 w 101"/>
                  <a:gd name="T19" fmla="*/ 84 h 90"/>
                  <a:gd name="T20" fmla="*/ 83 w 101"/>
                  <a:gd name="T21" fmla="*/ 79 h 90"/>
                  <a:gd name="T22" fmla="*/ 95 w 101"/>
                  <a:gd name="T23" fmla="*/ 62 h 90"/>
                  <a:gd name="T24" fmla="*/ 101 w 101"/>
                  <a:gd name="T25" fmla="*/ 45 h 90"/>
                  <a:gd name="T26" fmla="*/ 95 w 101"/>
                  <a:gd name="T27" fmla="*/ 28 h 90"/>
                  <a:gd name="T28" fmla="*/ 83 w 101"/>
                  <a:gd name="T29" fmla="*/ 12 h 90"/>
                  <a:gd name="T30" fmla="*/ 71 w 101"/>
                  <a:gd name="T31" fmla="*/ 6 h 90"/>
                  <a:gd name="T32" fmla="*/ 48 w 101"/>
                  <a:gd name="T33" fmla="*/ 0 h 90"/>
                  <a:gd name="T34" fmla="*/ 48 w 101"/>
                  <a:gd name="T35" fmla="*/ 0 h 90"/>
                  <a:gd name="T36" fmla="*/ 48 w 101"/>
                  <a:gd name="T37" fmla="*/ 84 h 90"/>
                  <a:gd name="T38" fmla="*/ 30 w 101"/>
                  <a:gd name="T39" fmla="*/ 84 h 90"/>
                  <a:gd name="T40" fmla="*/ 18 w 101"/>
                  <a:gd name="T41" fmla="*/ 73 h 90"/>
                  <a:gd name="T42" fmla="*/ 12 w 101"/>
                  <a:gd name="T43" fmla="*/ 62 h 90"/>
                  <a:gd name="T44" fmla="*/ 6 w 101"/>
                  <a:gd name="T45" fmla="*/ 45 h 90"/>
                  <a:gd name="T46" fmla="*/ 12 w 101"/>
                  <a:gd name="T47" fmla="*/ 28 h 90"/>
                  <a:gd name="T48" fmla="*/ 18 w 101"/>
                  <a:gd name="T49" fmla="*/ 17 h 90"/>
                  <a:gd name="T50" fmla="*/ 30 w 101"/>
                  <a:gd name="T51" fmla="*/ 6 h 90"/>
                  <a:gd name="T52" fmla="*/ 48 w 101"/>
                  <a:gd name="T53" fmla="*/ 0 h 90"/>
                  <a:gd name="T54" fmla="*/ 66 w 101"/>
                  <a:gd name="T55" fmla="*/ 6 h 90"/>
                  <a:gd name="T56" fmla="*/ 83 w 101"/>
                  <a:gd name="T57" fmla="*/ 17 h 90"/>
                  <a:gd name="T58" fmla="*/ 89 w 101"/>
                  <a:gd name="T59" fmla="*/ 28 h 90"/>
                  <a:gd name="T60" fmla="*/ 95 w 101"/>
                  <a:gd name="T61" fmla="*/ 45 h 90"/>
                  <a:gd name="T62" fmla="*/ 89 w 101"/>
                  <a:gd name="T63" fmla="*/ 62 h 90"/>
                  <a:gd name="T64" fmla="*/ 83 w 101"/>
                  <a:gd name="T65" fmla="*/ 73 h 90"/>
                  <a:gd name="T66" fmla="*/ 66 w 101"/>
                  <a:gd name="T67" fmla="*/ 84 h 90"/>
                  <a:gd name="T68" fmla="*/ 48 w 101"/>
                  <a:gd name="T69" fmla="*/ 84 h 90"/>
                  <a:gd name="T70" fmla="*/ 48 w 101"/>
                  <a:gd name="T71" fmla="*/ 84 h 90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w 101"/>
                  <a:gd name="T109" fmla="*/ 0 h 90"/>
                  <a:gd name="T110" fmla="*/ 101 w 101"/>
                  <a:gd name="T111" fmla="*/ 90 h 90"/>
                </a:gdLst>
                <a:ahLst/>
                <a:cxnLst>
                  <a:cxn ang="T72">
                    <a:pos x="T0" y="T1"/>
                  </a:cxn>
                  <a:cxn ang="T73">
                    <a:pos x="T2" y="T3"/>
                  </a:cxn>
                  <a:cxn ang="T74">
                    <a:pos x="T4" y="T5"/>
                  </a:cxn>
                  <a:cxn ang="T75">
                    <a:pos x="T6" y="T7"/>
                  </a:cxn>
                  <a:cxn ang="T76">
                    <a:pos x="T8" y="T9"/>
                  </a:cxn>
                  <a:cxn ang="T77">
                    <a:pos x="T10" y="T11"/>
                  </a:cxn>
                  <a:cxn ang="T78">
                    <a:pos x="T12" y="T13"/>
                  </a:cxn>
                  <a:cxn ang="T79">
                    <a:pos x="T14" y="T15"/>
                  </a:cxn>
                  <a:cxn ang="T80">
                    <a:pos x="T16" y="T17"/>
                  </a:cxn>
                  <a:cxn ang="T81">
                    <a:pos x="T18" y="T19"/>
                  </a:cxn>
                  <a:cxn ang="T82">
                    <a:pos x="T20" y="T21"/>
                  </a:cxn>
                  <a:cxn ang="T83">
                    <a:pos x="T22" y="T23"/>
                  </a:cxn>
                  <a:cxn ang="T84">
                    <a:pos x="T24" y="T25"/>
                  </a:cxn>
                  <a:cxn ang="T85">
                    <a:pos x="T26" y="T27"/>
                  </a:cxn>
                  <a:cxn ang="T86">
                    <a:pos x="T28" y="T29"/>
                  </a:cxn>
                  <a:cxn ang="T87">
                    <a:pos x="T30" y="T31"/>
                  </a:cxn>
                  <a:cxn ang="T88">
                    <a:pos x="T32" y="T33"/>
                  </a:cxn>
                  <a:cxn ang="T89">
                    <a:pos x="T34" y="T35"/>
                  </a:cxn>
                  <a:cxn ang="T90">
                    <a:pos x="T36" y="T37"/>
                  </a:cxn>
                  <a:cxn ang="T91">
                    <a:pos x="T38" y="T39"/>
                  </a:cxn>
                  <a:cxn ang="T92">
                    <a:pos x="T40" y="T41"/>
                  </a:cxn>
                  <a:cxn ang="T93">
                    <a:pos x="T42" y="T43"/>
                  </a:cxn>
                  <a:cxn ang="T94">
                    <a:pos x="T44" y="T45"/>
                  </a:cxn>
                  <a:cxn ang="T95">
                    <a:pos x="T46" y="T47"/>
                  </a:cxn>
                  <a:cxn ang="T96">
                    <a:pos x="T48" y="T49"/>
                  </a:cxn>
                  <a:cxn ang="T97">
                    <a:pos x="T50" y="T51"/>
                  </a:cxn>
                  <a:cxn ang="T98">
                    <a:pos x="T52" y="T53"/>
                  </a:cxn>
                  <a:cxn ang="T99">
                    <a:pos x="T54" y="T55"/>
                  </a:cxn>
                  <a:cxn ang="T100">
                    <a:pos x="T56" y="T57"/>
                  </a:cxn>
                  <a:cxn ang="T101">
                    <a:pos x="T58" y="T59"/>
                  </a:cxn>
                  <a:cxn ang="T102">
                    <a:pos x="T60" y="T61"/>
                  </a:cxn>
                  <a:cxn ang="T103">
                    <a:pos x="T62" y="T63"/>
                  </a:cxn>
                  <a:cxn ang="T104">
                    <a:pos x="T64" y="T65"/>
                  </a:cxn>
                  <a:cxn ang="T105">
                    <a:pos x="T66" y="T67"/>
                  </a:cxn>
                  <a:cxn ang="T106">
                    <a:pos x="T68" y="T69"/>
                  </a:cxn>
                  <a:cxn ang="T107">
                    <a:pos x="T70" y="T71"/>
                  </a:cxn>
                </a:cxnLst>
                <a:rect l="T108" t="T109" r="T110" b="T111"/>
                <a:pathLst>
                  <a:path w="101" h="90">
                    <a:moveTo>
                      <a:pt x="48" y="0"/>
                    </a:moveTo>
                    <a:lnTo>
                      <a:pt x="30" y="6"/>
                    </a:lnTo>
                    <a:lnTo>
                      <a:pt x="18" y="12"/>
                    </a:lnTo>
                    <a:lnTo>
                      <a:pt x="6" y="28"/>
                    </a:lnTo>
                    <a:lnTo>
                      <a:pt x="0" y="45"/>
                    </a:lnTo>
                    <a:lnTo>
                      <a:pt x="6" y="62"/>
                    </a:lnTo>
                    <a:lnTo>
                      <a:pt x="18" y="79"/>
                    </a:lnTo>
                    <a:lnTo>
                      <a:pt x="30" y="84"/>
                    </a:lnTo>
                    <a:lnTo>
                      <a:pt x="48" y="90"/>
                    </a:lnTo>
                    <a:lnTo>
                      <a:pt x="71" y="84"/>
                    </a:lnTo>
                    <a:lnTo>
                      <a:pt x="83" y="79"/>
                    </a:lnTo>
                    <a:lnTo>
                      <a:pt x="95" y="62"/>
                    </a:lnTo>
                    <a:lnTo>
                      <a:pt x="101" y="45"/>
                    </a:lnTo>
                    <a:lnTo>
                      <a:pt x="95" y="28"/>
                    </a:lnTo>
                    <a:lnTo>
                      <a:pt x="83" y="12"/>
                    </a:lnTo>
                    <a:lnTo>
                      <a:pt x="71" y="6"/>
                    </a:lnTo>
                    <a:lnTo>
                      <a:pt x="48" y="0"/>
                    </a:lnTo>
                    <a:close/>
                    <a:moveTo>
                      <a:pt x="48" y="84"/>
                    </a:moveTo>
                    <a:lnTo>
                      <a:pt x="30" y="84"/>
                    </a:lnTo>
                    <a:lnTo>
                      <a:pt x="18" y="73"/>
                    </a:lnTo>
                    <a:lnTo>
                      <a:pt x="12" y="62"/>
                    </a:lnTo>
                    <a:lnTo>
                      <a:pt x="6" y="45"/>
                    </a:lnTo>
                    <a:lnTo>
                      <a:pt x="12" y="28"/>
                    </a:lnTo>
                    <a:lnTo>
                      <a:pt x="18" y="17"/>
                    </a:lnTo>
                    <a:lnTo>
                      <a:pt x="30" y="6"/>
                    </a:lnTo>
                    <a:lnTo>
                      <a:pt x="48" y="0"/>
                    </a:lnTo>
                    <a:lnTo>
                      <a:pt x="66" y="6"/>
                    </a:lnTo>
                    <a:lnTo>
                      <a:pt x="83" y="17"/>
                    </a:lnTo>
                    <a:lnTo>
                      <a:pt x="89" y="28"/>
                    </a:lnTo>
                    <a:lnTo>
                      <a:pt x="95" y="45"/>
                    </a:lnTo>
                    <a:lnTo>
                      <a:pt x="89" y="62"/>
                    </a:lnTo>
                    <a:lnTo>
                      <a:pt x="83" y="73"/>
                    </a:lnTo>
                    <a:lnTo>
                      <a:pt x="66" y="84"/>
                    </a:lnTo>
                    <a:lnTo>
                      <a:pt x="48" y="84"/>
                    </a:lnTo>
                    <a:close/>
                  </a:path>
                </a:pathLst>
              </a:custGeom>
              <a:solidFill>
                <a:srgbClr val="FFE6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  <p:sp>
            <p:nvSpPr>
              <p:cNvPr id="145" name="Freeform 124"/>
              <p:cNvSpPr>
                <a:spLocks/>
              </p:cNvSpPr>
              <p:nvPr/>
            </p:nvSpPr>
            <p:spPr bwMode="auto">
              <a:xfrm>
                <a:off x="1831" y="1199"/>
                <a:ext cx="104" cy="90"/>
              </a:xfrm>
              <a:custGeom>
                <a:avLst/>
                <a:gdLst>
                  <a:gd name="T0" fmla="*/ 48 w 101"/>
                  <a:gd name="T1" fmla="*/ 0 h 90"/>
                  <a:gd name="T2" fmla="*/ 30 w 101"/>
                  <a:gd name="T3" fmla="*/ 6 h 90"/>
                  <a:gd name="T4" fmla="*/ 18 w 101"/>
                  <a:gd name="T5" fmla="*/ 12 h 90"/>
                  <a:gd name="T6" fmla="*/ 6 w 101"/>
                  <a:gd name="T7" fmla="*/ 28 h 90"/>
                  <a:gd name="T8" fmla="*/ 0 w 101"/>
                  <a:gd name="T9" fmla="*/ 45 h 90"/>
                  <a:gd name="T10" fmla="*/ 6 w 101"/>
                  <a:gd name="T11" fmla="*/ 62 h 90"/>
                  <a:gd name="T12" fmla="*/ 18 w 101"/>
                  <a:gd name="T13" fmla="*/ 79 h 90"/>
                  <a:gd name="T14" fmla="*/ 30 w 101"/>
                  <a:gd name="T15" fmla="*/ 84 h 90"/>
                  <a:gd name="T16" fmla="*/ 48 w 101"/>
                  <a:gd name="T17" fmla="*/ 90 h 90"/>
                  <a:gd name="T18" fmla="*/ 71 w 101"/>
                  <a:gd name="T19" fmla="*/ 84 h 90"/>
                  <a:gd name="T20" fmla="*/ 83 w 101"/>
                  <a:gd name="T21" fmla="*/ 79 h 90"/>
                  <a:gd name="T22" fmla="*/ 95 w 101"/>
                  <a:gd name="T23" fmla="*/ 62 h 90"/>
                  <a:gd name="T24" fmla="*/ 101 w 101"/>
                  <a:gd name="T25" fmla="*/ 45 h 90"/>
                  <a:gd name="T26" fmla="*/ 95 w 101"/>
                  <a:gd name="T27" fmla="*/ 28 h 90"/>
                  <a:gd name="T28" fmla="*/ 83 w 101"/>
                  <a:gd name="T29" fmla="*/ 12 h 90"/>
                  <a:gd name="T30" fmla="*/ 71 w 101"/>
                  <a:gd name="T31" fmla="*/ 6 h 90"/>
                  <a:gd name="T32" fmla="*/ 48 w 101"/>
                  <a:gd name="T33" fmla="*/ 0 h 90"/>
                  <a:gd name="T34" fmla="*/ 48 w 101"/>
                  <a:gd name="T35" fmla="*/ 0 h 90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w 101"/>
                  <a:gd name="T55" fmla="*/ 0 h 90"/>
                  <a:gd name="T56" fmla="*/ 101 w 101"/>
                  <a:gd name="T57" fmla="*/ 90 h 90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T54" t="T55" r="T56" b="T57"/>
                <a:pathLst>
                  <a:path w="101" h="90">
                    <a:moveTo>
                      <a:pt x="48" y="0"/>
                    </a:moveTo>
                    <a:lnTo>
                      <a:pt x="30" y="6"/>
                    </a:lnTo>
                    <a:lnTo>
                      <a:pt x="18" y="12"/>
                    </a:lnTo>
                    <a:lnTo>
                      <a:pt x="6" y="28"/>
                    </a:lnTo>
                    <a:lnTo>
                      <a:pt x="0" y="45"/>
                    </a:lnTo>
                    <a:lnTo>
                      <a:pt x="6" y="62"/>
                    </a:lnTo>
                    <a:lnTo>
                      <a:pt x="18" y="79"/>
                    </a:lnTo>
                    <a:lnTo>
                      <a:pt x="30" y="84"/>
                    </a:lnTo>
                    <a:lnTo>
                      <a:pt x="48" y="90"/>
                    </a:lnTo>
                    <a:lnTo>
                      <a:pt x="71" y="84"/>
                    </a:lnTo>
                    <a:lnTo>
                      <a:pt x="83" y="79"/>
                    </a:lnTo>
                    <a:lnTo>
                      <a:pt x="95" y="62"/>
                    </a:lnTo>
                    <a:lnTo>
                      <a:pt x="101" y="45"/>
                    </a:lnTo>
                    <a:lnTo>
                      <a:pt x="95" y="28"/>
                    </a:lnTo>
                    <a:lnTo>
                      <a:pt x="83" y="12"/>
                    </a:lnTo>
                    <a:lnTo>
                      <a:pt x="71" y="6"/>
                    </a:lnTo>
                    <a:lnTo>
                      <a:pt x="48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  <p:sp>
            <p:nvSpPr>
              <p:cNvPr id="146" name="Freeform 125"/>
              <p:cNvSpPr>
                <a:spLocks/>
              </p:cNvSpPr>
              <p:nvPr/>
            </p:nvSpPr>
            <p:spPr bwMode="auto">
              <a:xfrm>
                <a:off x="1837" y="1199"/>
                <a:ext cx="92" cy="84"/>
              </a:xfrm>
              <a:custGeom>
                <a:avLst/>
                <a:gdLst>
                  <a:gd name="T0" fmla="*/ 42 w 89"/>
                  <a:gd name="T1" fmla="*/ 84 h 84"/>
                  <a:gd name="T2" fmla="*/ 24 w 89"/>
                  <a:gd name="T3" fmla="*/ 84 h 84"/>
                  <a:gd name="T4" fmla="*/ 12 w 89"/>
                  <a:gd name="T5" fmla="*/ 73 h 84"/>
                  <a:gd name="T6" fmla="*/ 6 w 89"/>
                  <a:gd name="T7" fmla="*/ 62 h 84"/>
                  <a:gd name="T8" fmla="*/ 0 w 89"/>
                  <a:gd name="T9" fmla="*/ 45 h 84"/>
                  <a:gd name="T10" fmla="*/ 6 w 89"/>
                  <a:gd name="T11" fmla="*/ 28 h 84"/>
                  <a:gd name="T12" fmla="*/ 12 w 89"/>
                  <a:gd name="T13" fmla="*/ 17 h 84"/>
                  <a:gd name="T14" fmla="*/ 24 w 89"/>
                  <a:gd name="T15" fmla="*/ 6 h 84"/>
                  <a:gd name="T16" fmla="*/ 42 w 89"/>
                  <a:gd name="T17" fmla="*/ 0 h 84"/>
                  <a:gd name="T18" fmla="*/ 60 w 89"/>
                  <a:gd name="T19" fmla="*/ 6 h 84"/>
                  <a:gd name="T20" fmla="*/ 77 w 89"/>
                  <a:gd name="T21" fmla="*/ 17 h 84"/>
                  <a:gd name="T22" fmla="*/ 83 w 89"/>
                  <a:gd name="T23" fmla="*/ 28 h 84"/>
                  <a:gd name="T24" fmla="*/ 89 w 89"/>
                  <a:gd name="T25" fmla="*/ 45 h 84"/>
                  <a:gd name="T26" fmla="*/ 83 w 89"/>
                  <a:gd name="T27" fmla="*/ 62 h 84"/>
                  <a:gd name="T28" fmla="*/ 77 w 89"/>
                  <a:gd name="T29" fmla="*/ 73 h 84"/>
                  <a:gd name="T30" fmla="*/ 60 w 89"/>
                  <a:gd name="T31" fmla="*/ 84 h 84"/>
                  <a:gd name="T32" fmla="*/ 42 w 89"/>
                  <a:gd name="T33" fmla="*/ 84 h 84"/>
                  <a:gd name="T34" fmla="*/ 42 w 89"/>
                  <a:gd name="T35" fmla="*/ 84 h 84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w 89"/>
                  <a:gd name="T55" fmla="*/ 0 h 84"/>
                  <a:gd name="T56" fmla="*/ 89 w 89"/>
                  <a:gd name="T57" fmla="*/ 84 h 84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T54" t="T55" r="T56" b="T57"/>
                <a:pathLst>
                  <a:path w="89" h="84">
                    <a:moveTo>
                      <a:pt x="42" y="84"/>
                    </a:moveTo>
                    <a:lnTo>
                      <a:pt x="24" y="84"/>
                    </a:lnTo>
                    <a:lnTo>
                      <a:pt x="12" y="73"/>
                    </a:lnTo>
                    <a:lnTo>
                      <a:pt x="6" y="62"/>
                    </a:lnTo>
                    <a:lnTo>
                      <a:pt x="0" y="45"/>
                    </a:lnTo>
                    <a:lnTo>
                      <a:pt x="6" y="28"/>
                    </a:lnTo>
                    <a:lnTo>
                      <a:pt x="12" y="17"/>
                    </a:lnTo>
                    <a:lnTo>
                      <a:pt x="24" y="6"/>
                    </a:lnTo>
                    <a:lnTo>
                      <a:pt x="42" y="0"/>
                    </a:lnTo>
                    <a:lnTo>
                      <a:pt x="60" y="6"/>
                    </a:lnTo>
                    <a:lnTo>
                      <a:pt x="77" y="17"/>
                    </a:lnTo>
                    <a:lnTo>
                      <a:pt x="83" y="28"/>
                    </a:lnTo>
                    <a:lnTo>
                      <a:pt x="89" y="45"/>
                    </a:lnTo>
                    <a:lnTo>
                      <a:pt x="83" y="62"/>
                    </a:lnTo>
                    <a:lnTo>
                      <a:pt x="77" y="73"/>
                    </a:lnTo>
                    <a:lnTo>
                      <a:pt x="60" y="84"/>
                    </a:lnTo>
                    <a:lnTo>
                      <a:pt x="42" y="84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  <p:sp>
            <p:nvSpPr>
              <p:cNvPr id="147" name="Freeform 126"/>
              <p:cNvSpPr>
                <a:spLocks/>
              </p:cNvSpPr>
              <p:nvPr/>
            </p:nvSpPr>
            <p:spPr bwMode="auto">
              <a:xfrm>
                <a:off x="1858" y="1209"/>
                <a:ext cx="53" cy="67"/>
              </a:xfrm>
              <a:custGeom>
                <a:avLst/>
                <a:gdLst>
                  <a:gd name="T0" fmla="*/ 53 w 53"/>
                  <a:gd name="T1" fmla="*/ 50 h 67"/>
                  <a:gd name="T2" fmla="*/ 53 w 53"/>
                  <a:gd name="T3" fmla="*/ 55 h 67"/>
                  <a:gd name="T4" fmla="*/ 47 w 53"/>
                  <a:gd name="T5" fmla="*/ 61 h 67"/>
                  <a:gd name="T6" fmla="*/ 36 w 53"/>
                  <a:gd name="T7" fmla="*/ 67 h 67"/>
                  <a:gd name="T8" fmla="*/ 24 w 53"/>
                  <a:gd name="T9" fmla="*/ 67 h 67"/>
                  <a:gd name="T10" fmla="*/ 18 w 53"/>
                  <a:gd name="T11" fmla="*/ 67 h 67"/>
                  <a:gd name="T12" fmla="*/ 6 w 53"/>
                  <a:gd name="T13" fmla="*/ 61 h 67"/>
                  <a:gd name="T14" fmla="*/ 0 w 53"/>
                  <a:gd name="T15" fmla="*/ 55 h 67"/>
                  <a:gd name="T16" fmla="*/ 0 w 53"/>
                  <a:gd name="T17" fmla="*/ 50 h 67"/>
                  <a:gd name="T18" fmla="*/ 0 w 53"/>
                  <a:gd name="T19" fmla="*/ 0 h 67"/>
                  <a:gd name="T20" fmla="*/ 53 w 53"/>
                  <a:gd name="T21" fmla="*/ 0 h 67"/>
                  <a:gd name="T22" fmla="*/ 53 w 53"/>
                  <a:gd name="T23" fmla="*/ 50 h 67"/>
                  <a:gd name="T24" fmla="*/ 53 w 53"/>
                  <a:gd name="T25" fmla="*/ 50 h 67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53"/>
                  <a:gd name="T40" fmla="*/ 0 h 67"/>
                  <a:gd name="T41" fmla="*/ 53 w 53"/>
                  <a:gd name="T42" fmla="*/ 67 h 67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53" h="67">
                    <a:moveTo>
                      <a:pt x="53" y="50"/>
                    </a:moveTo>
                    <a:lnTo>
                      <a:pt x="53" y="55"/>
                    </a:lnTo>
                    <a:lnTo>
                      <a:pt x="47" y="61"/>
                    </a:lnTo>
                    <a:lnTo>
                      <a:pt x="36" y="67"/>
                    </a:lnTo>
                    <a:lnTo>
                      <a:pt x="24" y="67"/>
                    </a:lnTo>
                    <a:lnTo>
                      <a:pt x="18" y="67"/>
                    </a:lnTo>
                    <a:lnTo>
                      <a:pt x="6" y="61"/>
                    </a:lnTo>
                    <a:lnTo>
                      <a:pt x="0" y="55"/>
                    </a:lnTo>
                    <a:lnTo>
                      <a:pt x="0" y="50"/>
                    </a:lnTo>
                    <a:lnTo>
                      <a:pt x="0" y="0"/>
                    </a:lnTo>
                    <a:lnTo>
                      <a:pt x="53" y="0"/>
                    </a:lnTo>
                    <a:lnTo>
                      <a:pt x="53" y="50"/>
                    </a:lnTo>
                    <a:close/>
                  </a:path>
                </a:pathLst>
              </a:custGeom>
              <a:solidFill>
                <a:srgbClr val="FF160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  <p:sp>
            <p:nvSpPr>
              <p:cNvPr id="148" name="Freeform 127"/>
              <p:cNvSpPr>
                <a:spLocks/>
              </p:cNvSpPr>
              <p:nvPr/>
            </p:nvSpPr>
            <p:spPr bwMode="auto">
              <a:xfrm>
                <a:off x="1858" y="1209"/>
                <a:ext cx="53" cy="67"/>
              </a:xfrm>
              <a:custGeom>
                <a:avLst/>
                <a:gdLst>
                  <a:gd name="T0" fmla="*/ 53 w 53"/>
                  <a:gd name="T1" fmla="*/ 50 h 67"/>
                  <a:gd name="T2" fmla="*/ 53 w 53"/>
                  <a:gd name="T3" fmla="*/ 55 h 67"/>
                  <a:gd name="T4" fmla="*/ 47 w 53"/>
                  <a:gd name="T5" fmla="*/ 61 h 67"/>
                  <a:gd name="T6" fmla="*/ 36 w 53"/>
                  <a:gd name="T7" fmla="*/ 67 h 67"/>
                  <a:gd name="T8" fmla="*/ 24 w 53"/>
                  <a:gd name="T9" fmla="*/ 67 h 67"/>
                  <a:gd name="T10" fmla="*/ 18 w 53"/>
                  <a:gd name="T11" fmla="*/ 67 h 67"/>
                  <a:gd name="T12" fmla="*/ 6 w 53"/>
                  <a:gd name="T13" fmla="*/ 61 h 67"/>
                  <a:gd name="T14" fmla="*/ 0 w 53"/>
                  <a:gd name="T15" fmla="*/ 55 h 67"/>
                  <a:gd name="T16" fmla="*/ 0 w 53"/>
                  <a:gd name="T17" fmla="*/ 50 h 67"/>
                  <a:gd name="T18" fmla="*/ 0 w 53"/>
                  <a:gd name="T19" fmla="*/ 0 h 67"/>
                  <a:gd name="T20" fmla="*/ 53 w 53"/>
                  <a:gd name="T21" fmla="*/ 0 h 67"/>
                  <a:gd name="T22" fmla="*/ 53 w 53"/>
                  <a:gd name="T23" fmla="*/ 50 h 67"/>
                  <a:gd name="T24" fmla="*/ 53 w 53"/>
                  <a:gd name="T25" fmla="*/ 50 h 67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53"/>
                  <a:gd name="T40" fmla="*/ 0 h 67"/>
                  <a:gd name="T41" fmla="*/ 53 w 53"/>
                  <a:gd name="T42" fmla="*/ 67 h 67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53" h="67">
                    <a:moveTo>
                      <a:pt x="53" y="50"/>
                    </a:moveTo>
                    <a:lnTo>
                      <a:pt x="53" y="55"/>
                    </a:lnTo>
                    <a:lnTo>
                      <a:pt x="47" y="61"/>
                    </a:lnTo>
                    <a:lnTo>
                      <a:pt x="36" y="67"/>
                    </a:lnTo>
                    <a:lnTo>
                      <a:pt x="24" y="67"/>
                    </a:lnTo>
                    <a:lnTo>
                      <a:pt x="18" y="67"/>
                    </a:lnTo>
                    <a:lnTo>
                      <a:pt x="6" y="61"/>
                    </a:lnTo>
                    <a:lnTo>
                      <a:pt x="0" y="55"/>
                    </a:lnTo>
                    <a:lnTo>
                      <a:pt x="0" y="50"/>
                    </a:lnTo>
                    <a:lnTo>
                      <a:pt x="0" y="0"/>
                    </a:lnTo>
                    <a:lnTo>
                      <a:pt x="53" y="0"/>
                    </a:lnTo>
                    <a:lnTo>
                      <a:pt x="53" y="50"/>
                    </a:lnTo>
                  </a:path>
                </a:pathLst>
              </a:custGeom>
              <a:noFill/>
              <a:ln w="0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  <p:sp>
            <p:nvSpPr>
              <p:cNvPr id="149" name="Freeform 128"/>
              <p:cNvSpPr>
                <a:spLocks/>
              </p:cNvSpPr>
              <p:nvPr/>
            </p:nvSpPr>
            <p:spPr bwMode="auto">
              <a:xfrm>
                <a:off x="1868" y="1225"/>
                <a:ext cx="31" cy="35"/>
              </a:xfrm>
              <a:custGeom>
                <a:avLst/>
                <a:gdLst>
                  <a:gd name="T0" fmla="*/ 30 w 30"/>
                  <a:gd name="T1" fmla="*/ 28 h 34"/>
                  <a:gd name="T2" fmla="*/ 24 w 30"/>
                  <a:gd name="T3" fmla="*/ 34 h 34"/>
                  <a:gd name="T4" fmla="*/ 12 w 30"/>
                  <a:gd name="T5" fmla="*/ 34 h 34"/>
                  <a:gd name="T6" fmla="*/ 6 w 30"/>
                  <a:gd name="T7" fmla="*/ 34 h 34"/>
                  <a:gd name="T8" fmla="*/ 0 w 30"/>
                  <a:gd name="T9" fmla="*/ 28 h 34"/>
                  <a:gd name="T10" fmla="*/ 0 w 30"/>
                  <a:gd name="T11" fmla="*/ 0 h 34"/>
                  <a:gd name="T12" fmla="*/ 30 w 30"/>
                  <a:gd name="T13" fmla="*/ 0 h 34"/>
                  <a:gd name="T14" fmla="*/ 30 w 30"/>
                  <a:gd name="T15" fmla="*/ 28 h 34"/>
                  <a:gd name="T16" fmla="*/ 30 w 30"/>
                  <a:gd name="T17" fmla="*/ 28 h 34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30"/>
                  <a:gd name="T28" fmla="*/ 0 h 34"/>
                  <a:gd name="T29" fmla="*/ 30 w 30"/>
                  <a:gd name="T30" fmla="*/ 34 h 34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30" h="34">
                    <a:moveTo>
                      <a:pt x="30" y="28"/>
                    </a:moveTo>
                    <a:lnTo>
                      <a:pt x="24" y="34"/>
                    </a:lnTo>
                    <a:lnTo>
                      <a:pt x="12" y="34"/>
                    </a:lnTo>
                    <a:lnTo>
                      <a:pt x="6" y="34"/>
                    </a:lnTo>
                    <a:lnTo>
                      <a:pt x="0" y="28"/>
                    </a:lnTo>
                    <a:lnTo>
                      <a:pt x="0" y="0"/>
                    </a:lnTo>
                    <a:lnTo>
                      <a:pt x="30" y="0"/>
                    </a:lnTo>
                    <a:lnTo>
                      <a:pt x="30" y="28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  <p:sp>
            <p:nvSpPr>
              <p:cNvPr id="150" name="Freeform 129"/>
              <p:cNvSpPr>
                <a:spLocks/>
              </p:cNvSpPr>
              <p:nvPr/>
            </p:nvSpPr>
            <p:spPr bwMode="auto">
              <a:xfrm>
                <a:off x="1880" y="1225"/>
                <a:ext cx="6" cy="12"/>
              </a:xfrm>
              <a:custGeom>
                <a:avLst/>
                <a:gdLst>
                  <a:gd name="T0" fmla="*/ 6 w 6"/>
                  <a:gd name="T1" fmla="*/ 6 h 11"/>
                  <a:gd name="T2" fmla="*/ 6 w 6"/>
                  <a:gd name="T3" fmla="*/ 11 h 11"/>
                  <a:gd name="T4" fmla="*/ 0 w 6"/>
                  <a:gd name="T5" fmla="*/ 11 h 11"/>
                  <a:gd name="T6" fmla="*/ 0 w 6"/>
                  <a:gd name="T7" fmla="*/ 11 h 11"/>
                  <a:gd name="T8" fmla="*/ 0 w 6"/>
                  <a:gd name="T9" fmla="*/ 6 h 11"/>
                  <a:gd name="T10" fmla="*/ 0 w 6"/>
                  <a:gd name="T11" fmla="*/ 0 h 11"/>
                  <a:gd name="T12" fmla="*/ 6 w 6"/>
                  <a:gd name="T13" fmla="*/ 0 h 11"/>
                  <a:gd name="T14" fmla="*/ 6 w 6"/>
                  <a:gd name="T15" fmla="*/ 6 h 11"/>
                  <a:gd name="T16" fmla="*/ 6 w 6"/>
                  <a:gd name="T17" fmla="*/ 6 h 11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6"/>
                  <a:gd name="T28" fmla="*/ 0 h 11"/>
                  <a:gd name="T29" fmla="*/ 6 w 6"/>
                  <a:gd name="T30" fmla="*/ 11 h 11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6" h="11">
                    <a:moveTo>
                      <a:pt x="6" y="6"/>
                    </a:moveTo>
                    <a:lnTo>
                      <a:pt x="6" y="11"/>
                    </a:lnTo>
                    <a:lnTo>
                      <a:pt x="0" y="11"/>
                    </a:lnTo>
                    <a:lnTo>
                      <a:pt x="0" y="6"/>
                    </a:lnTo>
                    <a:lnTo>
                      <a:pt x="0" y="0"/>
                    </a:lnTo>
                    <a:lnTo>
                      <a:pt x="6" y="0"/>
                    </a:lnTo>
                    <a:lnTo>
                      <a:pt x="6" y="6"/>
                    </a:lnTo>
                    <a:close/>
                  </a:path>
                </a:pathLst>
              </a:custGeom>
              <a:solidFill>
                <a:srgbClr val="0A50A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  <p:sp>
            <p:nvSpPr>
              <p:cNvPr id="151" name="Freeform 130"/>
              <p:cNvSpPr>
                <a:spLocks/>
              </p:cNvSpPr>
              <p:nvPr/>
            </p:nvSpPr>
            <p:spPr bwMode="auto">
              <a:xfrm>
                <a:off x="1880" y="1248"/>
                <a:ext cx="6" cy="6"/>
              </a:xfrm>
              <a:custGeom>
                <a:avLst/>
                <a:gdLst>
                  <a:gd name="T0" fmla="*/ 6 w 6"/>
                  <a:gd name="T1" fmla="*/ 5 h 5"/>
                  <a:gd name="T2" fmla="*/ 6 w 6"/>
                  <a:gd name="T3" fmla="*/ 5 h 5"/>
                  <a:gd name="T4" fmla="*/ 0 w 6"/>
                  <a:gd name="T5" fmla="*/ 5 h 5"/>
                  <a:gd name="T6" fmla="*/ 0 w 6"/>
                  <a:gd name="T7" fmla="*/ 5 h 5"/>
                  <a:gd name="T8" fmla="*/ 0 w 6"/>
                  <a:gd name="T9" fmla="*/ 0 h 5"/>
                  <a:gd name="T10" fmla="*/ 6 w 6"/>
                  <a:gd name="T11" fmla="*/ 0 h 5"/>
                  <a:gd name="T12" fmla="*/ 6 w 6"/>
                  <a:gd name="T13" fmla="*/ 5 h 5"/>
                  <a:gd name="T14" fmla="*/ 6 w 6"/>
                  <a:gd name="T15" fmla="*/ 5 h 5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6"/>
                  <a:gd name="T25" fmla="*/ 0 h 5"/>
                  <a:gd name="T26" fmla="*/ 6 w 6"/>
                  <a:gd name="T27" fmla="*/ 5 h 5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6" h="5">
                    <a:moveTo>
                      <a:pt x="6" y="5"/>
                    </a:moveTo>
                    <a:lnTo>
                      <a:pt x="6" y="5"/>
                    </a:lnTo>
                    <a:lnTo>
                      <a:pt x="0" y="5"/>
                    </a:lnTo>
                    <a:lnTo>
                      <a:pt x="0" y="0"/>
                    </a:lnTo>
                    <a:lnTo>
                      <a:pt x="6" y="0"/>
                    </a:lnTo>
                    <a:lnTo>
                      <a:pt x="6" y="5"/>
                    </a:lnTo>
                    <a:close/>
                  </a:path>
                </a:pathLst>
              </a:custGeom>
              <a:solidFill>
                <a:srgbClr val="0A50A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  <p:sp>
            <p:nvSpPr>
              <p:cNvPr id="152" name="Freeform 131"/>
              <p:cNvSpPr>
                <a:spLocks/>
              </p:cNvSpPr>
              <p:nvPr/>
            </p:nvSpPr>
            <p:spPr bwMode="auto">
              <a:xfrm>
                <a:off x="1886" y="1237"/>
                <a:ext cx="6" cy="6"/>
              </a:xfrm>
              <a:custGeom>
                <a:avLst/>
                <a:gdLst>
                  <a:gd name="T0" fmla="*/ 6 w 6"/>
                  <a:gd name="T1" fmla="*/ 6 h 6"/>
                  <a:gd name="T2" fmla="*/ 6 w 6"/>
                  <a:gd name="T3" fmla="*/ 6 h 6"/>
                  <a:gd name="T4" fmla="*/ 0 w 6"/>
                  <a:gd name="T5" fmla="*/ 6 h 6"/>
                  <a:gd name="T6" fmla="*/ 0 w 6"/>
                  <a:gd name="T7" fmla="*/ 6 h 6"/>
                  <a:gd name="T8" fmla="*/ 0 w 6"/>
                  <a:gd name="T9" fmla="*/ 0 h 6"/>
                  <a:gd name="T10" fmla="*/ 6 w 6"/>
                  <a:gd name="T11" fmla="*/ 0 h 6"/>
                  <a:gd name="T12" fmla="*/ 6 w 6"/>
                  <a:gd name="T13" fmla="*/ 6 h 6"/>
                  <a:gd name="T14" fmla="*/ 6 w 6"/>
                  <a:gd name="T15" fmla="*/ 6 h 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6"/>
                  <a:gd name="T25" fmla="*/ 0 h 6"/>
                  <a:gd name="T26" fmla="*/ 6 w 6"/>
                  <a:gd name="T27" fmla="*/ 6 h 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6" h="6">
                    <a:moveTo>
                      <a:pt x="6" y="6"/>
                    </a:moveTo>
                    <a:lnTo>
                      <a:pt x="6" y="6"/>
                    </a:lnTo>
                    <a:lnTo>
                      <a:pt x="0" y="6"/>
                    </a:lnTo>
                    <a:lnTo>
                      <a:pt x="0" y="0"/>
                    </a:lnTo>
                    <a:lnTo>
                      <a:pt x="6" y="0"/>
                    </a:lnTo>
                    <a:lnTo>
                      <a:pt x="6" y="6"/>
                    </a:lnTo>
                    <a:close/>
                  </a:path>
                </a:pathLst>
              </a:custGeom>
              <a:solidFill>
                <a:srgbClr val="0A50A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  <p:sp>
            <p:nvSpPr>
              <p:cNvPr id="153" name="Freeform 132"/>
              <p:cNvSpPr>
                <a:spLocks/>
              </p:cNvSpPr>
              <p:nvPr/>
            </p:nvSpPr>
            <p:spPr bwMode="auto">
              <a:xfrm>
                <a:off x="1874" y="1237"/>
                <a:ext cx="6" cy="6"/>
              </a:xfrm>
              <a:custGeom>
                <a:avLst/>
                <a:gdLst>
                  <a:gd name="T0" fmla="*/ 6 w 6"/>
                  <a:gd name="T1" fmla="*/ 6 h 6"/>
                  <a:gd name="T2" fmla="*/ 6 w 6"/>
                  <a:gd name="T3" fmla="*/ 6 h 6"/>
                  <a:gd name="T4" fmla="*/ 0 w 6"/>
                  <a:gd name="T5" fmla="*/ 6 h 6"/>
                  <a:gd name="T6" fmla="*/ 0 w 6"/>
                  <a:gd name="T7" fmla="*/ 6 h 6"/>
                  <a:gd name="T8" fmla="*/ 0 w 6"/>
                  <a:gd name="T9" fmla="*/ 0 h 6"/>
                  <a:gd name="T10" fmla="*/ 6 w 6"/>
                  <a:gd name="T11" fmla="*/ 0 h 6"/>
                  <a:gd name="T12" fmla="*/ 6 w 6"/>
                  <a:gd name="T13" fmla="*/ 6 h 6"/>
                  <a:gd name="T14" fmla="*/ 6 w 6"/>
                  <a:gd name="T15" fmla="*/ 6 h 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6"/>
                  <a:gd name="T25" fmla="*/ 0 h 6"/>
                  <a:gd name="T26" fmla="*/ 6 w 6"/>
                  <a:gd name="T27" fmla="*/ 6 h 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6" h="6">
                    <a:moveTo>
                      <a:pt x="6" y="6"/>
                    </a:moveTo>
                    <a:lnTo>
                      <a:pt x="6" y="6"/>
                    </a:lnTo>
                    <a:lnTo>
                      <a:pt x="0" y="6"/>
                    </a:lnTo>
                    <a:lnTo>
                      <a:pt x="0" y="0"/>
                    </a:lnTo>
                    <a:lnTo>
                      <a:pt x="6" y="0"/>
                    </a:lnTo>
                    <a:lnTo>
                      <a:pt x="6" y="6"/>
                    </a:lnTo>
                    <a:close/>
                  </a:path>
                </a:pathLst>
              </a:custGeom>
              <a:solidFill>
                <a:srgbClr val="0A50A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  <p:sp>
            <p:nvSpPr>
              <p:cNvPr id="154" name="Freeform 133"/>
              <p:cNvSpPr>
                <a:spLocks/>
              </p:cNvSpPr>
              <p:nvPr/>
            </p:nvSpPr>
            <p:spPr bwMode="auto">
              <a:xfrm>
                <a:off x="1862" y="1209"/>
                <a:ext cx="6" cy="12"/>
              </a:xfrm>
              <a:custGeom>
                <a:avLst/>
                <a:gdLst>
                  <a:gd name="T0" fmla="*/ 6 w 6"/>
                  <a:gd name="T1" fmla="*/ 11 h 11"/>
                  <a:gd name="T2" fmla="*/ 0 w 6"/>
                  <a:gd name="T3" fmla="*/ 11 h 11"/>
                  <a:gd name="T4" fmla="*/ 0 w 6"/>
                  <a:gd name="T5" fmla="*/ 0 h 11"/>
                  <a:gd name="T6" fmla="*/ 6 w 6"/>
                  <a:gd name="T7" fmla="*/ 0 h 11"/>
                  <a:gd name="T8" fmla="*/ 6 w 6"/>
                  <a:gd name="T9" fmla="*/ 11 h 11"/>
                  <a:gd name="T10" fmla="*/ 6 w 6"/>
                  <a:gd name="T11" fmla="*/ 11 h 11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6"/>
                  <a:gd name="T19" fmla="*/ 0 h 11"/>
                  <a:gd name="T20" fmla="*/ 6 w 6"/>
                  <a:gd name="T21" fmla="*/ 11 h 11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6" h="11">
                    <a:moveTo>
                      <a:pt x="6" y="11"/>
                    </a:moveTo>
                    <a:lnTo>
                      <a:pt x="0" y="11"/>
                    </a:lnTo>
                    <a:lnTo>
                      <a:pt x="0" y="0"/>
                    </a:lnTo>
                    <a:lnTo>
                      <a:pt x="6" y="0"/>
                    </a:lnTo>
                    <a:lnTo>
                      <a:pt x="6" y="11"/>
                    </a:lnTo>
                    <a:close/>
                  </a:path>
                </a:pathLst>
              </a:custGeom>
              <a:solidFill>
                <a:srgbClr val="FFE6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  <p:sp>
            <p:nvSpPr>
              <p:cNvPr id="155" name="Freeform 134"/>
              <p:cNvSpPr>
                <a:spLocks/>
              </p:cNvSpPr>
              <p:nvPr/>
            </p:nvSpPr>
            <p:spPr bwMode="auto">
              <a:xfrm>
                <a:off x="1862" y="1209"/>
                <a:ext cx="6" cy="12"/>
              </a:xfrm>
              <a:custGeom>
                <a:avLst/>
                <a:gdLst>
                  <a:gd name="T0" fmla="*/ 6 w 6"/>
                  <a:gd name="T1" fmla="*/ 11 h 11"/>
                  <a:gd name="T2" fmla="*/ 0 w 6"/>
                  <a:gd name="T3" fmla="*/ 11 h 11"/>
                  <a:gd name="T4" fmla="*/ 0 w 6"/>
                  <a:gd name="T5" fmla="*/ 0 h 11"/>
                  <a:gd name="T6" fmla="*/ 6 w 6"/>
                  <a:gd name="T7" fmla="*/ 0 h 11"/>
                  <a:gd name="T8" fmla="*/ 6 w 6"/>
                  <a:gd name="T9" fmla="*/ 11 h 11"/>
                  <a:gd name="T10" fmla="*/ 6 w 6"/>
                  <a:gd name="T11" fmla="*/ 11 h 11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6"/>
                  <a:gd name="T19" fmla="*/ 0 h 11"/>
                  <a:gd name="T20" fmla="*/ 6 w 6"/>
                  <a:gd name="T21" fmla="*/ 11 h 11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6" h="11">
                    <a:moveTo>
                      <a:pt x="6" y="11"/>
                    </a:moveTo>
                    <a:lnTo>
                      <a:pt x="0" y="11"/>
                    </a:lnTo>
                    <a:lnTo>
                      <a:pt x="0" y="0"/>
                    </a:lnTo>
                    <a:lnTo>
                      <a:pt x="6" y="0"/>
                    </a:lnTo>
                    <a:lnTo>
                      <a:pt x="6" y="11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  <p:sp>
            <p:nvSpPr>
              <p:cNvPr id="156" name="Freeform 135"/>
              <p:cNvSpPr>
                <a:spLocks/>
              </p:cNvSpPr>
              <p:nvPr/>
            </p:nvSpPr>
            <p:spPr bwMode="auto">
              <a:xfrm>
                <a:off x="1898" y="1209"/>
                <a:ext cx="6" cy="12"/>
              </a:xfrm>
              <a:custGeom>
                <a:avLst/>
                <a:gdLst>
                  <a:gd name="T0" fmla="*/ 5 w 5"/>
                  <a:gd name="T1" fmla="*/ 11 h 11"/>
                  <a:gd name="T2" fmla="*/ 0 w 5"/>
                  <a:gd name="T3" fmla="*/ 11 h 11"/>
                  <a:gd name="T4" fmla="*/ 0 w 5"/>
                  <a:gd name="T5" fmla="*/ 0 h 11"/>
                  <a:gd name="T6" fmla="*/ 5 w 5"/>
                  <a:gd name="T7" fmla="*/ 0 h 11"/>
                  <a:gd name="T8" fmla="*/ 5 w 5"/>
                  <a:gd name="T9" fmla="*/ 11 h 11"/>
                  <a:gd name="T10" fmla="*/ 5 w 5"/>
                  <a:gd name="T11" fmla="*/ 11 h 11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5"/>
                  <a:gd name="T19" fmla="*/ 0 h 11"/>
                  <a:gd name="T20" fmla="*/ 5 w 5"/>
                  <a:gd name="T21" fmla="*/ 11 h 11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5" h="11">
                    <a:moveTo>
                      <a:pt x="5" y="11"/>
                    </a:moveTo>
                    <a:lnTo>
                      <a:pt x="0" y="11"/>
                    </a:lnTo>
                    <a:lnTo>
                      <a:pt x="0" y="0"/>
                    </a:lnTo>
                    <a:lnTo>
                      <a:pt x="5" y="0"/>
                    </a:lnTo>
                    <a:lnTo>
                      <a:pt x="5" y="11"/>
                    </a:lnTo>
                    <a:close/>
                  </a:path>
                </a:pathLst>
              </a:custGeom>
              <a:solidFill>
                <a:srgbClr val="FFE6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  <p:sp>
            <p:nvSpPr>
              <p:cNvPr id="157" name="Freeform 136"/>
              <p:cNvSpPr>
                <a:spLocks/>
              </p:cNvSpPr>
              <p:nvPr/>
            </p:nvSpPr>
            <p:spPr bwMode="auto">
              <a:xfrm>
                <a:off x="1898" y="1209"/>
                <a:ext cx="6" cy="12"/>
              </a:xfrm>
              <a:custGeom>
                <a:avLst/>
                <a:gdLst>
                  <a:gd name="T0" fmla="*/ 5 w 5"/>
                  <a:gd name="T1" fmla="*/ 11 h 11"/>
                  <a:gd name="T2" fmla="*/ 0 w 5"/>
                  <a:gd name="T3" fmla="*/ 11 h 11"/>
                  <a:gd name="T4" fmla="*/ 0 w 5"/>
                  <a:gd name="T5" fmla="*/ 0 h 11"/>
                  <a:gd name="T6" fmla="*/ 5 w 5"/>
                  <a:gd name="T7" fmla="*/ 0 h 11"/>
                  <a:gd name="T8" fmla="*/ 5 w 5"/>
                  <a:gd name="T9" fmla="*/ 11 h 11"/>
                  <a:gd name="T10" fmla="*/ 5 w 5"/>
                  <a:gd name="T11" fmla="*/ 11 h 11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5"/>
                  <a:gd name="T19" fmla="*/ 0 h 11"/>
                  <a:gd name="T20" fmla="*/ 5 w 5"/>
                  <a:gd name="T21" fmla="*/ 11 h 11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5" h="11">
                    <a:moveTo>
                      <a:pt x="5" y="11"/>
                    </a:moveTo>
                    <a:lnTo>
                      <a:pt x="0" y="11"/>
                    </a:lnTo>
                    <a:lnTo>
                      <a:pt x="0" y="0"/>
                    </a:lnTo>
                    <a:lnTo>
                      <a:pt x="5" y="0"/>
                    </a:lnTo>
                    <a:lnTo>
                      <a:pt x="5" y="11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  <p:sp>
            <p:nvSpPr>
              <p:cNvPr id="158" name="Freeform 137"/>
              <p:cNvSpPr>
                <a:spLocks/>
              </p:cNvSpPr>
              <p:nvPr/>
            </p:nvSpPr>
            <p:spPr bwMode="auto">
              <a:xfrm>
                <a:off x="1862" y="1237"/>
                <a:ext cx="6" cy="6"/>
              </a:xfrm>
              <a:custGeom>
                <a:avLst/>
                <a:gdLst>
                  <a:gd name="T0" fmla="*/ 6 w 6"/>
                  <a:gd name="T1" fmla="*/ 6 h 6"/>
                  <a:gd name="T2" fmla="*/ 0 w 6"/>
                  <a:gd name="T3" fmla="*/ 6 h 6"/>
                  <a:gd name="T4" fmla="*/ 0 w 6"/>
                  <a:gd name="T5" fmla="*/ 0 h 6"/>
                  <a:gd name="T6" fmla="*/ 6 w 6"/>
                  <a:gd name="T7" fmla="*/ 0 h 6"/>
                  <a:gd name="T8" fmla="*/ 6 w 6"/>
                  <a:gd name="T9" fmla="*/ 6 h 6"/>
                  <a:gd name="T10" fmla="*/ 6 w 6"/>
                  <a:gd name="T11" fmla="*/ 6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6"/>
                  <a:gd name="T19" fmla="*/ 0 h 6"/>
                  <a:gd name="T20" fmla="*/ 6 w 6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6" h="6">
                    <a:moveTo>
                      <a:pt x="6" y="6"/>
                    </a:moveTo>
                    <a:lnTo>
                      <a:pt x="0" y="6"/>
                    </a:lnTo>
                    <a:lnTo>
                      <a:pt x="0" y="0"/>
                    </a:lnTo>
                    <a:lnTo>
                      <a:pt x="6" y="0"/>
                    </a:lnTo>
                    <a:lnTo>
                      <a:pt x="6" y="6"/>
                    </a:lnTo>
                    <a:close/>
                  </a:path>
                </a:pathLst>
              </a:custGeom>
              <a:solidFill>
                <a:srgbClr val="FFE6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  <p:sp>
            <p:nvSpPr>
              <p:cNvPr id="159" name="Freeform 138"/>
              <p:cNvSpPr>
                <a:spLocks/>
              </p:cNvSpPr>
              <p:nvPr/>
            </p:nvSpPr>
            <p:spPr bwMode="auto">
              <a:xfrm>
                <a:off x="1862" y="1237"/>
                <a:ext cx="6" cy="6"/>
              </a:xfrm>
              <a:custGeom>
                <a:avLst/>
                <a:gdLst>
                  <a:gd name="T0" fmla="*/ 6 w 6"/>
                  <a:gd name="T1" fmla="*/ 6 h 6"/>
                  <a:gd name="T2" fmla="*/ 0 w 6"/>
                  <a:gd name="T3" fmla="*/ 6 h 6"/>
                  <a:gd name="T4" fmla="*/ 0 w 6"/>
                  <a:gd name="T5" fmla="*/ 0 h 6"/>
                  <a:gd name="T6" fmla="*/ 6 w 6"/>
                  <a:gd name="T7" fmla="*/ 0 h 6"/>
                  <a:gd name="T8" fmla="*/ 6 w 6"/>
                  <a:gd name="T9" fmla="*/ 6 h 6"/>
                  <a:gd name="T10" fmla="*/ 6 w 6"/>
                  <a:gd name="T11" fmla="*/ 6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6"/>
                  <a:gd name="T19" fmla="*/ 0 h 6"/>
                  <a:gd name="T20" fmla="*/ 6 w 6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6" h="6">
                    <a:moveTo>
                      <a:pt x="6" y="6"/>
                    </a:moveTo>
                    <a:lnTo>
                      <a:pt x="0" y="6"/>
                    </a:lnTo>
                    <a:lnTo>
                      <a:pt x="0" y="0"/>
                    </a:lnTo>
                    <a:lnTo>
                      <a:pt x="6" y="0"/>
                    </a:lnTo>
                    <a:lnTo>
                      <a:pt x="6" y="6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  <p:sp>
            <p:nvSpPr>
              <p:cNvPr id="160" name="Freeform 139"/>
              <p:cNvSpPr>
                <a:spLocks/>
              </p:cNvSpPr>
              <p:nvPr/>
            </p:nvSpPr>
            <p:spPr bwMode="auto">
              <a:xfrm>
                <a:off x="1862" y="1254"/>
                <a:ext cx="12" cy="10"/>
              </a:xfrm>
              <a:custGeom>
                <a:avLst/>
                <a:gdLst>
                  <a:gd name="T0" fmla="*/ 12 w 12"/>
                  <a:gd name="T1" fmla="*/ 6 h 11"/>
                  <a:gd name="T2" fmla="*/ 12 w 12"/>
                  <a:gd name="T3" fmla="*/ 11 h 11"/>
                  <a:gd name="T4" fmla="*/ 0 w 12"/>
                  <a:gd name="T5" fmla="*/ 6 h 11"/>
                  <a:gd name="T6" fmla="*/ 6 w 12"/>
                  <a:gd name="T7" fmla="*/ 0 h 11"/>
                  <a:gd name="T8" fmla="*/ 12 w 12"/>
                  <a:gd name="T9" fmla="*/ 6 h 11"/>
                  <a:gd name="T10" fmla="*/ 12 w 12"/>
                  <a:gd name="T11" fmla="*/ 6 h 11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2"/>
                  <a:gd name="T19" fmla="*/ 0 h 11"/>
                  <a:gd name="T20" fmla="*/ 12 w 12"/>
                  <a:gd name="T21" fmla="*/ 11 h 11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2" h="11">
                    <a:moveTo>
                      <a:pt x="12" y="6"/>
                    </a:moveTo>
                    <a:lnTo>
                      <a:pt x="12" y="11"/>
                    </a:lnTo>
                    <a:lnTo>
                      <a:pt x="0" y="6"/>
                    </a:lnTo>
                    <a:lnTo>
                      <a:pt x="6" y="0"/>
                    </a:lnTo>
                    <a:lnTo>
                      <a:pt x="12" y="6"/>
                    </a:lnTo>
                    <a:close/>
                  </a:path>
                </a:pathLst>
              </a:custGeom>
              <a:solidFill>
                <a:srgbClr val="FFE6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  <p:sp>
            <p:nvSpPr>
              <p:cNvPr id="161" name="Freeform 140"/>
              <p:cNvSpPr>
                <a:spLocks/>
              </p:cNvSpPr>
              <p:nvPr/>
            </p:nvSpPr>
            <p:spPr bwMode="auto">
              <a:xfrm>
                <a:off x="1862" y="1254"/>
                <a:ext cx="12" cy="10"/>
              </a:xfrm>
              <a:custGeom>
                <a:avLst/>
                <a:gdLst>
                  <a:gd name="T0" fmla="*/ 12 w 12"/>
                  <a:gd name="T1" fmla="*/ 6 h 11"/>
                  <a:gd name="T2" fmla="*/ 12 w 12"/>
                  <a:gd name="T3" fmla="*/ 11 h 11"/>
                  <a:gd name="T4" fmla="*/ 0 w 12"/>
                  <a:gd name="T5" fmla="*/ 6 h 11"/>
                  <a:gd name="T6" fmla="*/ 6 w 12"/>
                  <a:gd name="T7" fmla="*/ 0 h 11"/>
                  <a:gd name="T8" fmla="*/ 12 w 12"/>
                  <a:gd name="T9" fmla="*/ 6 h 11"/>
                  <a:gd name="T10" fmla="*/ 12 w 12"/>
                  <a:gd name="T11" fmla="*/ 6 h 11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2"/>
                  <a:gd name="T19" fmla="*/ 0 h 11"/>
                  <a:gd name="T20" fmla="*/ 12 w 12"/>
                  <a:gd name="T21" fmla="*/ 11 h 11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2" h="11">
                    <a:moveTo>
                      <a:pt x="12" y="6"/>
                    </a:moveTo>
                    <a:lnTo>
                      <a:pt x="12" y="11"/>
                    </a:lnTo>
                    <a:lnTo>
                      <a:pt x="0" y="6"/>
                    </a:lnTo>
                    <a:lnTo>
                      <a:pt x="6" y="0"/>
                    </a:lnTo>
                    <a:lnTo>
                      <a:pt x="12" y="6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  <p:sp>
            <p:nvSpPr>
              <p:cNvPr id="162" name="Freeform 141"/>
              <p:cNvSpPr>
                <a:spLocks/>
              </p:cNvSpPr>
              <p:nvPr/>
            </p:nvSpPr>
            <p:spPr bwMode="auto">
              <a:xfrm>
                <a:off x="1892" y="1254"/>
                <a:ext cx="6" cy="10"/>
              </a:xfrm>
              <a:custGeom>
                <a:avLst/>
                <a:gdLst>
                  <a:gd name="T0" fmla="*/ 0 w 6"/>
                  <a:gd name="T1" fmla="*/ 6 h 11"/>
                  <a:gd name="T2" fmla="*/ 0 w 6"/>
                  <a:gd name="T3" fmla="*/ 11 h 11"/>
                  <a:gd name="T4" fmla="*/ 6 w 6"/>
                  <a:gd name="T5" fmla="*/ 6 h 11"/>
                  <a:gd name="T6" fmla="*/ 6 w 6"/>
                  <a:gd name="T7" fmla="*/ 0 h 11"/>
                  <a:gd name="T8" fmla="*/ 0 w 6"/>
                  <a:gd name="T9" fmla="*/ 6 h 11"/>
                  <a:gd name="T10" fmla="*/ 0 w 6"/>
                  <a:gd name="T11" fmla="*/ 6 h 11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6"/>
                  <a:gd name="T19" fmla="*/ 0 h 11"/>
                  <a:gd name="T20" fmla="*/ 6 w 6"/>
                  <a:gd name="T21" fmla="*/ 11 h 11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6" h="11">
                    <a:moveTo>
                      <a:pt x="0" y="6"/>
                    </a:moveTo>
                    <a:lnTo>
                      <a:pt x="0" y="11"/>
                    </a:lnTo>
                    <a:lnTo>
                      <a:pt x="6" y="6"/>
                    </a:lnTo>
                    <a:lnTo>
                      <a:pt x="6" y="0"/>
                    </a:lnTo>
                    <a:lnTo>
                      <a:pt x="0" y="6"/>
                    </a:lnTo>
                    <a:close/>
                  </a:path>
                </a:pathLst>
              </a:custGeom>
              <a:solidFill>
                <a:srgbClr val="FFE6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  <p:sp>
            <p:nvSpPr>
              <p:cNvPr id="163" name="Freeform 142"/>
              <p:cNvSpPr>
                <a:spLocks/>
              </p:cNvSpPr>
              <p:nvPr/>
            </p:nvSpPr>
            <p:spPr bwMode="auto">
              <a:xfrm>
                <a:off x="1892" y="1254"/>
                <a:ext cx="6" cy="10"/>
              </a:xfrm>
              <a:custGeom>
                <a:avLst/>
                <a:gdLst>
                  <a:gd name="T0" fmla="*/ 0 w 6"/>
                  <a:gd name="T1" fmla="*/ 6 h 11"/>
                  <a:gd name="T2" fmla="*/ 0 w 6"/>
                  <a:gd name="T3" fmla="*/ 11 h 11"/>
                  <a:gd name="T4" fmla="*/ 6 w 6"/>
                  <a:gd name="T5" fmla="*/ 6 h 11"/>
                  <a:gd name="T6" fmla="*/ 6 w 6"/>
                  <a:gd name="T7" fmla="*/ 0 h 11"/>
                  <a:gd name="T8" fmla="*/ 0 w 6"/>
                  <a:gd name="T9" fmla="*/ 6 h 11"/>
                  <a:gd name="T10" fmla="*/ 0 w 6"/>
                  <a:gd name="T11" fmla="*/ 6 h 11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6"/>
                  <a:gd name="T19" fmla="*/ 0 h 11"/>
                  <a:gd name="T20" fmla="*/ 6 w 6"/>
                  <a:gd name="T21" fmla="*/ 11 h 11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6" h="11">
                    <a:moveTo>
                      <a:pt x="0" y="6"/>
                    </a:moveTo>
                    <a:lnTo>
                      <a:pt x="0" y="11"/>
                    </a:lnTo>
                    <a:lnTo>
                      <a:pt x="6" y="6"/>
                    </a:lnTo>
                    <a:lnTo>
                      <a:pt x="6" y="0"/>
                    </a:lnTo>
                    <a:lnTo>
                      <a:pt x="0" y="6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  <p:sp>
            <p:nvSpPr>
              <p:cNvPr id="164" name="Freeform 143"/>
              <p:cNvSpPr>
                <a:spLocks/>
              </p:cNvSpPr>
              <p:nvPr/>
            </p:nvSpPr>
            <p:spPr bwMode="auto">
              <a:xfrm>
                <a:off x="1898" y="1237"/>
                <a:ext cx="6" cy="6"/>
              </a:xfrm>
              <a:custGeom>
                <a:avLst/>
                <a:gdLst>
                  <a:gd name="T0" fmla="*/ 5 w 5"/>
                  <a:gd name="T1" fmla="*/ 6 h 6"/>
                  <a:gd name="T2" fmla="*/ 0 w 5"/>
                  <a:gd name="T3" fmla="*/ 6 h 6"/>
                  <a:gd name="T4" fmla="*/ 0 w 5"/>
                  <a:gd name="T5" fmla="*/ 0 h 6"/>
                  <a:gd name="T6" fmla="*/ 5 w 5"/>
                  <a:gd name="T7" fmla="*/ 0 h 6"/>
                  <a:gd name="T8" fmla="*/ 5 w 5"/>
                  <a:gd name="T9" fmla="*/ 6 h 6"/>
                  <a:gd name="T10" fmla="*/ 5 w 5"/>
                  <a:gd name="T11" fmla="*/ 6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5"/>
                  <a:gd name="T19" fmla="*/ 0 h 6"/>
                  <a:gd name="T20" fmla="*/ 5 w 5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5" h="6">
                    <a:moveTo>
                      <a:pt x="5" y="6"/>
                    </a:moveTo>
                    <a:lnTo>
                      <a:pt x="0" y="6"/>
                    </a:lnTo>
                    <a:lnTo>
                      <a:pt x="0" y="0"/>
                    </a:lnTo>
                    <a:lnTo>
                      <a:pt x="5" y="0"/>
                    </a:lnTo>
                    <a:lnTo>
                      <a:pt x="5" y="6"/>
                    </a:lnTo>
                    <a:close/>
                  </a:path>
                </a:pathLst>
              </a:custGeom>
              <a:solidFill>
                <a:srgbClr val="FFE6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  <p:sp>
            <p:nvSpPr>
              <p:cNvPr id="165" name="Freeform 144"/>
              <p:cNvSpPr>
                <a:spLocks/>
              </p:cNvSpPr>
              <p:nvPr/>
            </p:nvSpPr>
            <p:spPr bwMode="auto">
              <a:xfrm>
                <a:off x="1898" y="1237"/>
                <a:ext cx="6" cy="6"/>
              </a:xfrm>
              <a:custGeom>
                <a:avLst/>
                <a:gdLst>
                  <a:gd name="T0" fmla="*/ 5 w 5"/>
                  <a:gd name="T1" fmla="*/ 6 h 6"/>
                  <a:gd name="T2" fmla="*/ 0 w 5"/>
                  <a:gd name="T3" fmla="*/ 6 h 6"/>
                  <a:gd name="T4" fmla="*/ 0 w 5"/>
                  <a:gd name="T5" fmla="*/ 0 h 6"/>
                  <a:gd name="T6" fmla="*/ 5 w 5"/>
                  <a:gd name="T7" fmla="*/ 0 h 6"/>
                  <a:gd name="T8" fmla="*/ 5 w 5"/>
                  <a:gd name="T9" fmla="*/ 6 h 6"/>
                  <a:gd name="T10" fmla="*/ 5 w 5"/>
                  <a:gd name="T11" fmla="*/ 6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5"/>
                  <a:gd name="T19" fmla="*/ 0 h 6"/>
                  <a:gd name="T20" fmla="*/ 5 w 5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5" h="6">
                    <a:moveTo>
                      <a:pt x="5" y="6"/>
                    </a:moveTo>
                    <a:lnTo>
                      <a:pt x="0" y="6"/>
                    </a:lnTo>
                    <a:lnTo>
                      <a:pt x="0" y="0"/>
                    </a:lnTo>
                    <a:lnTo>
                      <a:pt x="5" y="0"/>
                    </a:lnTo>
                    <a:lnTo>
                      <a:pt x="5" y="6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  <p:sp>
            <p:nvSpPr>
              <p:cNvPr id="166" name="Freeform 145"/>
              <p:cNvSpPr>
                <a:spLocks/>
              </p:cNvSpPr>
              <p:nvPr/>
            </p:nvSpPr>
            <p:spPr bwMode="auto">
              <a:xfrm>
                <a:off x="1880" y="1209"/>
                <a:ext cx="6" cy="12"/>
              </a:xfrm>
              <a:custGeom>
                <a:avLst/>
                <a:gdLst>
                  <a:gd name="T0" fmla="*/ 6 w 6"/>
                  <a:gd name="T1" fmla="*/ 11 h 11"/>
                  <a:gd name="T2" fmla="*/ 0 w 6"/>
                  <a:gd name="T3" fmla="*/ 11 h 11"/>
                  <a:gd name="T4" fmla="*/ 0 w 6"/>
                  <a:gd name="T5" fmla="*/ 0 h 11"/>
                  <a:gd name="T6" fmla="*/ 6 w 6"/>
                  <a:gd name="T7" fmla="*/ 0 h 11"/>
                  <a:gd name="T8" fmla="*/ 6 w 6"/>
                  <a:gd name="T9" fmla="*/ 11 h 11"/>
                  <a:gd name="T10" fmla="*/ 6 w 6"/>
                  <a:gd name="T11" fmla="*/ 11 h 11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6"/>
                  <a:gd name="T19" fmla="*/ 0 h 11"/>
                  <a:gd name="T20" fmla="*/ 6 w 6"/>
                  <a:gd name="T21" fmla="*/ 11 h 11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6" h="11">
                    <a:moveTo>
                      <a:pt x="6" y="11"/>
                    </a:moveTo>
                    <a:lnTo>
                      <a:pt x="0" y="11"/>
                    </a:lnTo>
                    <a:lnTo>
                      <a:pt x="0" y="0"/>
                    </a:lnTo>
                    <a:lnTo>
                      <a:pt x="6" y="0"/>
                    </a:lnTo>
                    <a:lnTo>
                      <a:pt x="6" y="11"/>
                    </a:lnTo>
                    <a:close/>
                  </a:path>
                </a:pathLst>
              </a:custGeom>
              <a:solidFill>
                <a:srgbClr val="FFE6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  <p:sp>
            <p:nvSpPr>
              <p:cNvPr id="167" name="Freeform 146"/>
              <p:cNvSpPr>
                <a:spLocks/>
              </p:cNvSpPr>
              <p:nvPr/>
            </p:nvSpPr>
            <p:spPr bwMode="auto">
              <a:xfrm>
                <a:off x="1880" y="1209"/>
                <a:ext cx="6" cy="12"/>
              </a:xfrm>
              <a:custGeom>
                <a:avLst/>
                <a:gdLst>
                  <a:gd name="T0" fmla="*/ 6 w 6"/>
                  <a:gd name="T1" fmla="*/ 11 h 11"/>
                  <a:gd name="T2" fmla="*/ 0 w 6"/>
                  <a:gd name="T3" fmla="*/ 11 h 11"/>
                  <a:gd name="T4" fmla="*/ 0 w 6"/>
                  <a:gd name="T5" fmla="*/ 0 h 11"/>
                  <a:gd name="T6" fmla="*/ 6 w 6"/>
                  <a:gd name="T7" fmla="*/ 0 h 11"/>
                  <a:gd name="T8" fmla="*/ 6 w 6"/>
                  <a:gd name="T9" fmla="*/ 11 h 11"/>
                  <a:gd name="T10" fmla="*/ 6 w 6"/>
                  <a:gd name="T11" fmla="*/ 11 h 11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6"/>
                  <a:gd name="T19" fmla="*/ 0 h 11"/>
                  <a:gd name="T20" fmla="*/ 6 w 6"/>
                  <a:gd name="T21" fmla="*/ 11 h 11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6" h="11">
                    <a:moveTo>
                      <a:pt x="6" y="11"/>
                    </a:moveTo>
                    <a:lnTo>
                      <a:pt x="0" y="11"/>
                    </a:lnTo>
                    <a:lnTo>
                      <a:pt x="0" y="0"/>
                    </a:lnTo>
                    <a:lnTo>
                      <a:pt x="6" y="0"/>
                    </a:lnTo>
                    <a:lnTo>
                      <a:pt x="6" y="11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  <p:sp>
            <p:nvSpPr>
              <p:cNvPr id="168" name="Freeform 147"/>
              <p:cNvSpPr>
                <a:spLocks/>
              </p:cNvSpPr>
              <p:nvPr/>
            </p:nvSpPr>
            <p:spPr bwMode="auto">
              <a:xfrm>
                <a:off x="1778" y="1164"/>
                <a:ext cx="246" cy="157"/>
              </a:xfrm>
              <a:custGeom>
                <a:avLst/>
                <a:gdLst>
                  <a:gd name="T0" fmla="*/ 245 w 245"/>
                  <a:gd name="T1" fmla="*/ 156 h 156"/>
                  <a:gd name="T2" fmla="*/ 245 w 245"/>
                  <a:gd name="T3" fmla="*/ 0 h 156"/>
                  <a:gd name="T4" fmla="*/ 0 w 245"/>
                  <a:gd name="T5" fmla="*/ 0 h 156"/>
                  <a:gd name="T6" fmla="*/ 0 w 245"/>
                  <a:gd name="T7" fmla="*/ 156 h 156"/>
                  <a:gd name="T8" fmla="*/ 245 w 245"/>
                  <a:gd name="T9" fmla="*/ 156 h 156"/>
                  <a:gd name="T10" fmla="*/ 245 w 245"/>
                  <a:gd name="T11" fmla="*/ 156 h 15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45"/>
                  <a:gd name="T19" fmla="*/ 0 h 156"/>
                  <a:gd name="T20" fmla="*/ 245 w 245"/>
                  <a:gd name="T21" fmla="*/ 156 h 15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45" h="156">
                    <a:moveTo>
                      <a:pt x="245" y="156"/>
                    </a:moveTo>
                    <a:lnTo>
                      <a:pt x="245" y="0"/>
                    </a:lnTo>
                    <a:lnTo>
                      <a:pt x="0" y="0"/>
                    </a:lnTo>
                    <a:lnTo>
                      <a:pt x="0" y="156"/>
                    </a:lnTo>
                    <a:lnTo>
                      <a:pt x="245" y="156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</p:grpSp>
        <p:grpSp>
          <p:nvGrpSpPr>
            <p:cNvPr id="21" name="Group 148"/>
            <p:cNvGrpSpPr>
              <a:grpSpLocks/>
            </p:cNvGrpSpPr>
            <p:nvPr userDrawn="1"/>
          </p:nvGrpSpPr>
          <p:grpSpPr bwMode="auto">
            <a:xfrm>
              <a:off x="4792854" y="6619868"/>
              <a:ext cx="192235" cy="122665"/>
              <a:chOff x="1595" y="1394"/>
              <a:chExt cx="245" cy="157"/>
            </a:xfrm>
          </p:grpSpPr>
          <p:sp>
            <p:nvSpPr>
              <p:cNvPr id="113" name="Freeform 149"/>
              <p:cNvSpPr>
                <a:spLocks/>
              </p:cNvSpPr>
              <p:nvPr/>
            </p:nvSpPr>
            <p:spPr bwMode="auto">
              <a:xfrm>
                <a:off x="1595" y="1394"/>
                <a:ext cx="245" cy="156"/>
              </a:xfrm>
              <a:custGeom>
                <a:avLst/>
                <a:gdLst>
                  <a:gd name="T0" fmla="*/ 245 w 245"/>
                  <a:gd name="T1" fmla="*/ 157 h 157"/>
                  <a:gd name="T2" fmla="*/ 245 w 245"/>
                  <a:gd name="T3" fmla="*/ 0 h 157"/>
                  <a:gd name="T4" fmla="*/ 0 w 245"/>
                  <a:gd name="T5" fmla="*/ 0 h 157"/>
                  <a:gd name="T6" fmla="*/ 0 w 245"/>
                  <a:gd name="T7" fmla="*/ 157 h 157"/>
                  <a:gd name="T8" fmla="*/ 245 w 245"/>
                  <a:gd name="T9" fmla="*/ 157 h 157"/>
                  <a:gd name="T10" fmla="*/ 245 w 245"/>
                  <a:gd name="T11" fmla="*/ 157 h 15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45"/>
                  <a:gd name="T19" fmla="*/ 0 h 157"/>
                  <a:gd name="T20" fmla="*/ 245 w 245"/>
                  <a:gd name="T21" fmla="*/ 157 h 15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45" h="157">
                    <a:moveTo>
                      <a:pt x="245" y="157"/>
                    </a:moveTo>
                    <a:lnTo>
                      <a:pt x="245" y="0"/>
                    </a:lnTo>
                    <a:lnTo>
                      <a:pt x="0" y="0"/>
                    </a:lnTo>
                    <a:lnTo>
                      <a:pt x="0" y="157"/>
                    </a:lnTo>
                    <a:lnTo>
                      <a:pt x="245" y="157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  <p:sp>
            <p:nvSpPr>
              <p:cNvPr id="114" name="Freeform 150"/>
              <p:cNvSpPr>
                <a:spLocks/>
              </p:cNvSpPr>
              <p:nvPr/>
            </p:nvSpPr>
            <p:spPr bwMode="auto">
              <a:xfrm>
                <a:off x="1595" y="1394"/>
                <a:ext cx="73" cy="47"/>
              </a:xfrm>
              <a:custGeom>
                <a:avLst/>
                <a:gdLst>
                  <a:gd name="T0" fmla="*/ 72 w 72"/>
                  <a:gd name="T1" fmla="*/ 0 h 45"/>
                  <a:gd name="T2" fmla="*/ 0 w 72"/>
                  <a:gd name="T3" fmla="*/ 0 h 45"/>
                  <a:gd name="T4" fmla="*/ 0 w 72"/>
                  <a:gd name="T5" fmla="*/ 45 h 45"/>
                  <a:gd name="T6" fmla="*/ 72 w 72"/>
                  <a:gd name="T7" fmla="*/ 45 h 45"/>
                  <a:gd name="T8" fmla="*/ 72 w 72"/>
                  <a:gd name="T9" fmla="*/ 0 h 45"/>
                  <a:gd name="T10" fmla="*/ 72 w 72"/>
                  <a:gd name="T11" fmla="*/ 0 h 4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72"/>
                  <a:gd name="T19" fmla="*/ 0 h 45"/>
                  <a:gd name="T20" fmla="*/ 72 w 72"/>
                  <a:gd name="T21" fmla="*/ 45 h 4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72" h="45">
                    <a:moveTo>
                      <a:pt x="72" y="0"/>
                    </a:moveTo>
                    <a:lnTo>
                      <a:pt x="0" y="0"/>
                    </a:lnTo>
                    <a:lnTo>
                      <a:pt x="0" y="45"/>
                    </a:lnTo>
                    <a:lnTo>
                      <a:pt x="72" y="45"/>
                    </a:lnTo>
                    <a:lnTo>
                      <a:pt x="72" y="0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  <p:sp>
            <p:nvSpPr>
              <p:cNvPr id="115" name="Freeform 151"/>
              <p:cNvSpPr>
                <a:spLocks/>
              </p:cNvSpPr>
              <p:nvPr/>
            </p:nvSpPr>
            <p:spPr bwMode="auto">
              <a:xfrm>
                <a:off x="1595" y="1504"/>
                <a:ext cx="73" cy="47"/>
              </a:xfrm>
              <a:custGeom>
                <a:avLst/>
                <a:gdLst>
                  <a:gd name="T0" fmla="*/ 0 w 72"/>
                  <a:gd name="T1" fmla="*/ 0 h 45"/>
                  <a:gd name="T2" fmla="*/ 0 w 72"/>
                  <a:gd name="T3" fmla="*/ 45 h 45"/>
                  <a:gd name="T4" fmla="*/ 72 w 72"/>
                  <a:gd name="T5" fmla="*/ 45 h 45"/>
                  <a:gd name="T6" fmla="*/ 72 w 72"/>
                  <a:gd name="T7" fmla="*/ 0 h 45"/>
                  <a:gd name="T8" fmla="*/ 0 w 72"/>
                  <a:gd name="T9" fmla="*/ 0 h 45"/>
                  <a:gd name="T10" fmla="*/ 0 w 72"/>
                  <a:gd name="T11" fmla="*/ 0 h 4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72"/>
                  <a:gd name="T19" fmla="*/ 0 h 45"/>
                  <a:gd name="T20" fmla="*/ 72 w 72"/>
                  <a:gd name="T21" fmla="*/ 45 h 4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72" h="45">
                    <a:moveTo>
                      <a:pt x="0" y="0"/>
                    </a:moveTo>
                    <a:lnTo>
                      <a:pt x="0" y="45"/>
                    </a:lnTo>
                    <a:lnTo>
                      <a:pt x="72" y="45"/>
                    </a:lnTo>
                    <a:lnTo>
                      <a:pt x="72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  <p:sp>
            <p:nvSpPr>
              <p:cNvPr id="116" name="Freeform 152"/>
              <p:cNvSpPr>
                <a:spLocks/>
              </p:cNvSpPr>
              <p:nvPr/>
            </p:nvSpPr>
            <p:spPr bwMode="auto">
              <a:xfrm>
                <a:off x="1739" y="1504"/>
                <a:ext cx="101" cy="47"/>
              </a:xfrm>
              <a:custGeom>
                <a:avLst/>
                <a:gdLst>
                  <a:gd name="T0" fmla="*/ 0 w 102"/>
                  <a:gd name="T1" fmla="*/ 45 h 45"/>
                  <a:gd name="T2" fmla="*/ 102 w 102"/>
                  <a:gd name="T3" fmla="*/ 45 h 45"/>
                  <a:gd name="T4" fmla="*/ 102 w 102"/>
                  <a:gd name="T5" fmla="*/ 0 h 45"/>
                  <a:gd name="T6" fmla="*/ 0 w 102"/>
                  <a:gd name="T7" fmla="*/ 0 h 45"/>
                  <a:gd name="T8" fmla="*/ 0 w 102"/>
                  <a:gd name="T9" fmla="*/ 45 h 45"/>
                  <a:gd name="T10" fmla="*/ 0 w 102"/>
                  <a:gd name="T11" fmla="*/ 45 h 4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02"/>
                  <a:gd name="T19" fmla="*/ 0 h 45"/>
                  <a:gd name="T20" fmla="*/ 102 w 102"/>
                  <a:gd name="T21" fmla="*/ 45 h 4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02" h="45">
                    <a:moveTo>
                      <a:pt x="0" y="45"/>
                    </a:moveTo>
                    <a:lnTo>
                      <a:pt x="102" y="45"/>
                    </a:lnTo>
                    <a:lnTo>
                      <a:pt x="102" y="0"/>
                    </a:lnTo>
                    <a:lnTo>
                      <a:pt x="0" y="0"/>
                    </a:lnTo>
                    <a:lnTo>
                      <a:pt x="0" y="45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  <p:sp>
            <p:nvSpPr>
              <p:cNvPr id="117" name="Freeform 153"/>
              <p:cNvSpPr>
                <a:spLocks/>
              </p:cNvSpPr>
              <p:nvPr/>
            </p:nvSpPr>
            <p:spPr bwMode="auto">
              <a:xfrm>
                <a:off x="1739" y="1394"/>
                <a:ext cx="101" cy="47"/>
              </a:xfrm>
              <a:custGeom>
                <a:avLst/>
                <a:gdLst>
                  <a:gd name="T0" fmla="*/ 0 w 102"/>
                  <a:gd name="T1" fmla="*/ 0 h 45"/>
                  <a:gd name="T2" fmla="*/ 0 w 102"/>
                  <a:gd name="T3" fmla="*/ 45 h 45"/>
                  <a:gd name="T4" fmla="*/ 102 w 102"/>
                  <a:gd name="T5" fmla="*/ 45 h 45"/>
                  <a:gd name="T6" fmla="*/ 102 w 102"/>
                  <a:gd name="T7" fmla="*/ 0 h 45"/>
                  <a:gd name="T8" fmla="*/ 0 w 102"/>
                  <a:gd name="T9" fmla="*/ 0 h 45"/>
                  <a:gd name="T10" fmla="*/ 0 w 102"/>
                  <a:gd name="T11" fmla="*/ 0 h 4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02"/>
                  <a:gd name="T19" fmla="*/ 0 h 45"/>
                  <a:gd name="T20" fmla="*/ 102 w 102"/>
                  <a:gd name="T21" fmla="*/ 45 h 4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02" h="45">
                    <a:moveTo>
                      <a:pt x="0" y="0"/>
                    </a:moveTo>
                    <a:lnTo>
                      <a:pt x="0" y="45"/>
                    </a:lnTo>
                    <a:lnTo>
                      <a:pt x="102" y="45"/>
                    </a:lnTo>
                    <a:lnTo>
                      <a:pt x="102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  <p:sp>
            <p:nvSpPr>
              <p:cNvPr id="118" name="Freeform 154"/>
              <p:cNvSpPr>
                <a:spLocks/>
              </p:cNvSpPr>
              <p:nvPr/>
            </p:nvSpPr>
            <p:spPr bwMode="auto">
              <a:xfrm>
                <a:off x="1595" y="1394"/>
                <a:ext cx="245" cy="156"/>
              </a:xfrm>
              <a:custGeom>
                <a:avLst/>
                <a:gdLst>
                  <a:gd name="T0" fmla="*/ 125 w 245"/>
                  <a:gd name="T1" fmla="*/ 157 h 157"/>
                  <a:gd name="T2" fmla="*/ 125 w 245"/>
                  <a:gd name="T3" fmla="*/ 95 h 157"/>
                  <a:gd name="T4" fmla="*/ 245 w 245"/>
                  <a:gd name="T5" fmla="*/ 95 h 157"/>
                  <a:gd name="T6" fmla="*/ 245 w 245"/>
                  <a:gd name="T7" fmla="*/ 62 h 157"/>
                  <a:gd name="T8" fmla="*/ 125 w 245"/>
                  <a:gd name="T9" fmla="*/ 62 h 157"/>
                  <a:gd name="T10" fmla="*/ 125 w 245"/>
                  <a:gd name="T11" fmla="*/ 0 h 157"/>
                  <a:gd name="T12" fmla="*/ 90 w 245"/>
                  <a:gd name="T13" fmla="*/ 0 h 157"/>
                  <a:gd name="T14" fmla="*/ 90 w 245"/>
                  <a:gd name="T15" fmla="*/ 62 h 157"/>
                  <a:gd name="T16" fmla="*/ 0 w 245"/>
                  <a:gd name="T17" fmla="*/ 62 h 157"/>
                  <a:gd name="T18" fmla="*/ 0 w 245"/>
                  <a:gd name="T19" fmla="*/ 95 h 157"/>
                  <a:gd name="T20" fmla="*/ 90 w 245"/>
                  <a:gd name="T21" fmla="*/ 95 h 157"/>
                  <a:gd name="T22" fmla="*/ 90 w 245"/>
                  <a:gd name="T23" fmla="*/ 157 h 157"/>
                  <a:gd name="T24" fmla="*/ 125 w 245"/>
                  <a:gd name="T25" fmla="*/ 157 h 157"/>
                  <a:gd name="T26" fmla="*/ 125 w 245"/>
                  <a:gd name="T27" fmla="*/ 157 h 157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245"/>
                  <a:gd name="T43" fmla="*/ 0 h 157"/>
                  <a:gd name="T44" fmla="*/ 245 w 245"/>
                  <a:gd name="T45" fmla="*/ 157 h 157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245" h="157">
                    <a:moveTo>
                      <a:pt x="125" y="157"/>
                    </a:moveTo>
                    <a:lnTo>
                      <a:pt x="125" y="95"/>
                    </a:lnTo>
                    <a:lnTo>
                      <a:pt x="245" y="95"/>
                    </a:lnTo>
                    <a:lnTo>
                      <a:pt x="245" y="62"/>
                    </a:lnTo>
                    <a:lnTo>
                      <a:pt x="125" y="62"/>
                    </a:lnTo>
                    <a:lnTo>
                      <a:pt x="125" y="0"/>
                    </a:lnTo>
                    <a:lnTo>
                      <a:pt x="90" y="0"/>
                    </a:lnTo>
                    <a:lnTo>
                      <a:pt x="90" y="62"/>
                    </a:lnTo>
                    <a:lnTo>
                      <a:pt x="0" y="62"/>
                    </a:lnTo>
                    <a:lnTo>
                      <a:pt x="0" y="95"/>
                    </a:lnTo>
                    <a:lnTo>
                      <a:pt x="90" y="95"/>
                    </a:lnTo>
                    <a:lnTo>
                      <a:pt x="90" y="157"/>
                    </a:lnTo>
                    <a:lnTo>
                      <a:pt x="125" y="157"/>
                    </a:lnTo>
                    <a:close/>
                  </a:path>
                </a:pathLst>
              </a:custGeom>
              <a:solidFill>
                <a:srgbClr val="0C419A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  <p:sp>
            <p:nvSpPr>
              <p:cNvPr id="119" name="Freeform 155"/>
              <p:cNvSpPr>
                <a:spLocks/>
              </p:cNvSpPr>
              <p:nvPr/>
            </p:nvSpPr>
            <p:spPr bwMode="auto">
              <a:xfrm>
                <a:off x="1595" y="1394"/>
                <a:ext cx="245" cy="156"/>
              </a:xfrm>
              <a:custGeom>
                <a:avLst/>
                <a:gdLst>
                  <a:gd name="T0" fmla="*/ 245 w 245"/>
                  <a:gd name="T1" fmla="*/ 157 h 157"/>
                  <a:gd name="T2" fmla="*/ 245 w 245"/>
                  <a:gd name="T3" fmla="*/ 0 h 157"/>
                  <a:gd name="T4" fmla="*/ 0 w 245"/>
                  <a:gd name="T5" fmla="*/ 0 h 157"/>
                  <a:gd name="T6" fmla="*/ 0 w 245"/>
                  <a:gd name="T7" fmla="*/ 157 h 157"/>
                  <a:gd name="T8" fmla="*/ 245 w 245"/>
                  <a:gd name="T9" fmla="*/ 157 h 157"/>
                  <a:gd name="T10" fmla="*/ 245 w 245"/>
                  <a:gd name="T11" fmla="*/ 157 h 15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45"/>
                  <a:gd name="T19" fmla="*/ 0 h 157"/>
                  <a:gd name="T20" fmla="*/ 245 w 245"/>
                  <a:gd name="T21" fmla="*/ 157 h 15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45" h="157">
                    <a:moveTo>
                      <a:pt x="245" y="157"/>
                    </a:moveTo>
                    <a:lnTo>
                      <a:pt x="245" y="0"/>
                    </a:lnTo>
                    <a:lnTo>
                      <a:pt x="0" y="0"/>
                    </a:lnTo>
                    <a:lnTo>
                      <a:pt x="0" y="157"/>
                    </a:lnTo>
                    <a:lnTo>
                      <a:pt x="245" y="157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</p:grpSp>
        <p:grpSp>
          <p:nvGrpSpPr>
            <p:cNvPr id="22" name="Group 156"/>
            <p:cNvGrpSpPr>
              <a:grpSpLocks/>
            </p:cNvGrpSpPr>
            <p:nvPr userDrawn="1"/>
          </p:nvGrpSpPr>
          <p:grpSpPr bwMode="auto">
            <a:xfrm>
              <a:off x="4544782" y="6619868"/>
              <a:ext cx="190269" cy="122665"/>
              <a:chOff x="1593" y="1143"/>
              <a:chExt cx="244" cy="157"/>
            </a:xfrm>
          </p:grpSpPr>
          <p:sp>
            <p:nvSpPr>
              <p:cNvPr id="109" name="Freeform 157"/>
              <p:cNvSpPr>
                <a:spLocks/>
              </p:cNvSpPr>
              <p:nvPr/>
            </p:nvSpPr>
            <p:spPr bwMode="auto">
              <a:xfrm>
                <a:off x="1593" y="1143"/>
                <a:ext cx="244" cy="156"/>
              </a:xfrm>
              <a:custGeom>
                <a:avLst/>
                <a:gdLst>
                  <a:gd name="T0" fmla="*/ 245 w 245"/>
                  <a:gd name="T1" fmla="*/ 157 h 157"/>
                  <a:gd name="T2" fmla="*/ 245 w 245"/>
                  <a:gd name="T3" fmla="*/ 0 h 157"/>
                  <a:gd name="T4" fmla="*/ 0 w 245"/>
                  <a:gd name="T5" fmla="*/ 0 h 157"/>
                  <a:gd name="T6" fmla="*/ 0 w 245"/>
                  <a:gd name="T7" fmla="*/ 157 h 157"/>
                  <a:gd name="T8" fmla="*/ 245 w 245"/>
                  <a:gd name="T9" fmla="*/ 157 h 157"/>
                  <a:gd name="T10" fmla="*/ 245 w 245"/>
                  <a:gd name="T11" fmla="*/ 157 h 15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45"/>
                  <a:gd name="T19" fmla="*/ 0 h 157"/>
                  <a:gd name="T20" fmla="*/ 245 w 245"/>
                  <a:gd name="T21" fmla="*/ 157 h 15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45" h="157">
                    <a:moveTo>
                      <a:pt x="245" y="157"/>
                    </a:moveTo>
                    <a:lnTo>
                      <a:pt x="245" y="0"/>
                    </a:lnTo>
                    <a:lnTo>
                      <a:pt x="0" y="0"/>
                    </a:lnTo>
                    <a:lnTo>
                      <a:pt x="0" y="157"/>
                    </a:lnTo>
                    <a:lnTo>
                      <a:pt x="245" y="157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  <p:sp>
            <p:nvSpPr>
              <p:cNvPr id="110" name="Freeform 158"/>
              <p:cNvSpPr>
                <a:spLocks/>
              </p:cNvSpPr>
              <p:nvPr/>
            </p:nvSpPr>
            <p:spPr bwMode="auto">
              <a:xfrm>
                <a:off x="1593" y="1143"/>
                <a:ext cx="244" cy="47"/>
              </a:xfrm>
              <a:custGeom>
                <a:avLst/>
                <a:gdLst>
                  <a:gd name="T0" fmla="*/ 245 w 245"/>
                  <a:gd name="T1" fmla="*/ 45 h 45"/>
                  <a:gd name="T2" fmla="*/ 245 w 245"/>
                  <a:gd name="T3" fmla="*/ 0 h 45"/>
                  <a:gd name="T4" fmla="*/ 0 w 245"/>
                  <a:gd name="T5" fmla="*/ 0 h 45"/>
                  <a:gd name="T6" fmla="*/ 0 w 245"/>
                  <a:gd name="T7" fmla="*/ 45 h 45"/>
                  <a:gd name="T8" fmla="*/ 245 w 245"/>
                  <a:gd name="T9" fmla="*/ 45 h 45"/>
                  <a:gd name="T10" fmla="*/ 245 w 245"/>
                  <a:gd name="T11" fmla="*/ 45 h 4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45"/>
                  <a:gd name="T19" fmla="*/ 0 h 45"/>
                  <a:gd name="T20" fmla="*/ 245 w 245"/>
                  <a:gd name="T21" fmla="*/ 45 h 4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45" h="45">
                    <a:moveTo>
                      <a:pt x="245" y="45"/>
                    </a:moveTo>
                    <a:lnTo>
                      <a:pt x="245" y="0"/>
                    </a:lnTo>
                    <a:lnTo>
                      <a:pt x="0" y="0"/>
                    </a:lnTo>
                    <a:lnTo>
                      <a:pt x="0" y="45"/>
                    </a:lnTo>
                    <a:lnTo>
                      <a:pt x="245" y="45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  <p:sp>
            <p:nvSpPr>
              <p:cNvPr id="111" name="Freeform 159"/>
              <p:cNvSpPr>
                <a:spLocks/>
              </p:cNvSpPr>
              <p:nvPr/>
            </p:nvSpPr>
            <p:spPr bwMode="auto">
              <a:xfrm>
                <a:off x="1593" y="1249"/>
                <a:ext cx="244" cy="51"/>
              </a:xfrm>
              <a:custGeom>
                <a:avLst/>
                <a:gdLst>
                  <a:gd name="T0" fmla="*/ 245 w 245"/>
                  <a:gd name="T1" fmla="*/ 51 h 51"/>
                  <a:gd name="T2" fmla="*/ 245 w 245"/>
                  <a:gd name="T3" fmla="*/ 0 h 51"/>
                  <a:gd name="T4" fmla="*/ 0 w 245"/>
                  <a:gd name="T5" fmla="*/ 0 h 51"/>
                  <a:gd name="T6" fmla="*/ 0 w 245"/>
                  <a:gd name="T7" fmla="*/ 51 h 51"/>
                  <a:gd name="T8" fmla="*/ 245 w 245"/>
                  <a:gd name="T9" fmla="*/ 51 h 51"/>
                  <a:gd name="T10" fmla="*/ 245 w 245"/>
                  <a:gd name="T11" fmla="*/ 51 h 51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45"/>
                  <a:gd name="T19" fmla="*/ 0 h 51"/>
                  <a:gd name="T20" fmla="*/ 245 w 245"/>
                  <a:gd name="T21" fmla="*/ 51 h 51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45" h="51">
                    <a:moveTo>
                      <a:pt x="245" y="51"/>
                    </a:moveTo>
                    <a:lnTo>
                      <a:pt x="245" y="0"/>
                    </a:lnTo>
                    <a:lnTo>
                      <a:pt x="0" y="0"/>
                    </a:lnTo>
                    <a:lnTo>
                      <a:pt x="0" y="51"/>
                    </a:lnTo>
                    <a:lnTo>
                      <a:pt x="245" y="51"/>
                    </a:lnTo>
                    <a:close/>
                  </a:path>
                </a:pathLst>
              </a:custGeom>
              <a:solidFill>
                <a:srgbClr val="0C419A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  <p:sp>
            <p:nvSpPr>
              <p:cNvPr id="112" name="Freeform 160"/>
              <p:cNvSpPr>
                <a:spLocks/>
              </p:cNvSpPr>
              <p:nvPr/>
            </p:nvSpPr>
            <p:spPr bwMode="auto">
              <a:xfrm>
                <a:off x="1593" y="1143"/>
                <a:ext cx="244" cy="156"/>
              </a:xfrm>
              <a:custGeom>
                <a:avLst/>
                <a:gdLst>
                  <a:gd name="T0" fmla="*/ 245 w 245"/>
                  <a:gd name="T1" fmla="*/ 157 h 157"/>
                  <a:gd name="T2" fmla="*/ 245 w 245"/>
                  <a:gd name="T3" fmla="*/ 0 h 157"/>
                  <a:gd name="T4" fmla="*/ 0 w 245"/>
                  <a:gd name="T5" fmla="*/ 0 h 157"/>
                  <a:gd name="T6" fmla="*/ 0 w 245"/>
                  <a:gd name="T7" fmla="*/ 157 h 157"/>
                  <a:gd name="T8" fmla="*/ 245 w 245"/>
                  <a:gd name="T9" fmla="*/ 157 h 157"/>
                  <a:gd name="T10" fmla="*/ 245 w 245"/>
                  <a:gd name="T11" fmla="*/ 157 h 15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45"/>
                  <a:gd name="T19" fmla="*/ 0 h 157"/>
                  <a:gd name="T20" fmla="*/ 245 w 245"/>
                  <a:gd name="T21" fmla="*/ 157 h 15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45" h="157">
                    <a:moveTo>
                      <a:pt x="245" y="157"/>
                    </a:moveTo>
                    <a:lnTo>
                      <a:pt x="245" y="0"/>
                    </a:lnTo>
                    <a:lnTo>
                      <a:pt x="0" y="0"/>
                    </a:lnTo>
                    <a:lnTo>
                      <a:pt x="0" y="157"/>
                    </a:lnTo>
                    <a:lnTo>
                      <a:pt x="245" y="157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</p:grpSp>
        <p:grpSp>
          <p:nvGrpSpPr>
            <p:cNvPr id="23" name="Group 161"/>
            <p:cNvGrpSpPr>
              <a:grpSpLocks/>
            </p:cNvGrpSpPr>
            <p:nvPr userDrawn="1"/>
          </p:nvGrpSpPr>
          <p:grpSpPr bwMode="auto">
            <a:xfrm>
              <a:off x="4070348" y="6619868"/>
              <a:ext cx="191829" cy="122251"/>
              <a:chOff x="1592" y="892"/>
              <a:chExt cx="246" cy="157"/>
            </a:xfrm>
          </p:grpSpPr>
          <p:sp>
            <p:nvSpPr>
              <p:cNvPr id="105" name="Freeform 162"/>
              <p:cNvSpPr>
                <a:spLocks/>
              </p:cNvSpPr>
              <p:nvPr/>
            </p:nvSpPr>
            <p:spPr bwMode="auto">
              <a:xfrm>
                <a:off x="1592" y="892"/>
                <a:ext cx="246" cy="157"/>
              </a:xfrm>
              <a:custGeom>
                <a:avLst/>
                <a:gdLst>
                  <a:gd name="T0" fmla="*/ 245 w 245"/>
                  <a:gd name="T1" fmla="*/ 156 h 156"/>
                  <a:gd name="T2" fmla="*/ 245 w 245"/>
                  <a:gd name="T3" fmla="*/ 0 h 156"/>
                  <a:gd name="T4" fmla="*/ 0 w 245"/>
                  <a:gd name="T5" fmla="*/ 0 h 156"/>
                  <a:gd name="T6" fmla="*/ 0 w 245"/>
                  <a:gd name="T7" fmla="*/ 156 h 156"/>
                  <a:gd name="T8" fmla="*/ 245 w 245"/>
                  <a:gd name="T9" fmla="*/ 156 h 156"/>
                  <a:gd name="T10" fmla="*/ 245 w 245"/>
                  <a:gd name="T11" fmla="*/ 156 h 15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45"/>
                  <a:gd name="T19" fmla="*/ 0 h 156"/>
                  <a:gd name="T20" fmla="*/ 245 w 245"/>
                  <a:gd name="T21" fmla="*/ 156 h 15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45" h="156">
                    <a:moveTo>
                      <a:pt x="245" y="156"/>
                    </a:moveTo>
                    <a:lnTo>
                      <a:pt x="245" y="0"/>
                    </a:lnTo>
                    <a:lnTo>
                      <a:pt x="0" y="0"/>
                    </a:lnTo>
                    <a:lnTo>
                      <a:pt x="0" y="156"/>
                    </a:lnTo>
                    <a:lnTo>
                      <a:pt x="245" y="156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  <p:sp>
            <p:nvSpPr>
              <p:cNvPr id="106" name="Freeform 163"/>
              <p:cNvSpPr>
                <a:spLocks/>
              </p:cNvSpPr>
              <p:nvPr/>
            </p:nvSpPr>
            <p:spPr bwMode="auto">
              <a:xfrm>
                <a:off x="1592" y="892"/>
                <a:ext cx="246" cy="51"/>
              </a:xfrm>
              <a:custGeom>
                <a:avLst/>
                <a:gdLst>
                  <a:gd name="T0" fmla="*/ 245 w 245"/>
                  <a:gd name="T1" fmla="*/ 50 h 50"/>
                  <a:gd name="T2" fmla="*/ 245 w 245"/>
                  <a:gd name="T3" fmla="*/ 0 h 50"/>
                  <a:gd name="T4" fmla="*/ 0 w 245"/>
                  <a:gd name="T5" fmla="*/ 0 h 50"/>
                  <a:gd name="T6" fmla="*/ 0 w 245"/>
                  <a:gd name="T7" fmla="*/ 50 h 50"/>
                  <a:gd name="T8" fmla="*/ 245 w 245"/>
                  <a:gd name="T9" fmla="*/ 50 h 50"/>
                  <a:gd name="T10" fmla="*/ 245 w 245"/>
                  <a:gd name="T11" fmla="*/ 50 h 5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45"/>
                  <a:gd name="T19" fmla="*/ 0 h 50"/>
                  <a:gd name="T20" fmla="*/ 245 w 245"/>
                  <a:gd name="T21" fmla="*/ 50 h 50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45" h="50">
                    <a:moveTo>
                      <a:pt x="245" y="50"/>
                    </a:moveTo>
                    <a:lnTo>
                      <a:pt x="245" y="0"/>
                    </a:lnTo>
                    <a:lnTo>
                      <a:pt x="0" y="0"/>
                    </a:lnTo>
                    <a:lnTo>
                      <a:pt x="0" y="50"/>
                    </a:lnTo>
                    <a:lnTo>
                      <a:pt x="245" y="50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  <p:sp>
            <p:nvSpPr>
              <p:cNvPr id="107" name="Freeform 164"/>
              <p:cNvSpPr>
                <a:spLocks/>
              </p:cNvSpPr>
              <p:nvPr/>
            </p:nvSpPr>
            <p:spPr bwMode="auto">
              <a:xfrm>
                <a:off x="1592" y="998"/>
                <a:ext cx="246" cy="51"/>
              </a:xfrm>
              <a:custGeom>
                <a:avLst/>
                <a:gdLst>
                  <a:gd name="T0" fmla="*/ 245 w 245"/>
                  <a:gd name="T1" fmla="*/ 50 h 50"/>
                  <a:gd name="T2" fmla="*/ 245 w 245"/>
                  <a:gd name="T3" fmla="*/ 0 h 50"/>
                  <a:gd name="T4" fmla="*/ 0 w 245"/>
                  <a:gd name="T5" fmla="*/ 0 h 50"/>
                  <a:gd name="T6" fmla="*/ 0 w 245"/>
                  <a:gd name="T7" fmla="*/ 50 h 50"/>
                  <a:gd name="T8" fmla="*/ 245 w 245"/>
                  <a:gd name="T9" fmla="*/ 50 h 50"/>
                  <a:gd name="T10" fmla="*/ 245 w 245"/>
                  <a:gd name="T11" fmla="*/ 50 h 5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45"/>
                  <a:gd name="T19" fmla="*/ 0 h 50"/>
                  <a:gd name="T20" fmla="*/ 245 w 245"/>
                  <a:gd name="T21" fmla="*/ 50 h 50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45" h="50">
                    <a:moveTo>
                      <a:pt x="245" y="50"/>
                    </a:moveTo>
                    <a:lnTo>
                      <a:pt x="245" y="0"/>
                    </a:lnTo>
                    <a:lnTo>
                      <a:pt x="0" y="0"/>
                    </a:lnTo>
                    <a:lnTo>
                      <a:pt x="0" y="50"/>
                    </a:lnTo>
                    <a:lnTo>
                      <a:pt x="245" y="50"/>
                    </a:lnTo>
                    <a:close/>
                  </a:path>
                </a:pathLst>
              </a:custGeom>
              <a:solidFill>
                <a:srgbClr val="1D93C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  <p:sp>
            <p:nvSpPr>
              <p:cNvPr id="108" name="Freeform 165"/>
              <p:cNvSpPr>
                <a:spLocks/>
              </p:cNvSpPr>
              <p:nvPr/>
            </p:nvSpPr>
            <p:spPr bwMode="auto">
              <a:xfrm>
                <a:off x="1592" y="892"/>
                <a:ext cx="246" cy="157"/>
              </a:xfrm>
              <a:custGeom>
                <a:avLst/>
                <a:gdLst>
                  <a:gd name="T0" fmla="*/ 245 w 245"/>
                  <a:gd name="T1" fmla="*/ 156 h 156"/>
                  <a:gd name="T2" fmla="*/ 245 w 245"/>
                  <a:gd name="T3" fmla="*/ 0 h 156"/>
                  <a:gd name="T4" fmla="*/ 0 w 245"/>
                  <a:gd name="T5" fmla="*/ 0 h 156"/>
                  <a:gd name="T6" fmla="*/ 0 w 245"/>
                  <a:gd name="T7" fmla="*/ 156 h 156"/>
                  <a:gd name="T8" fmla="*/ 245 w 245"/>
                  <a:gd name="T9" fmla="*/ 156 h 156"/>
                  <a:gd name="T10" fmla="*/ 245 w 245"/>
                  <a:gd name="T11" fmla="*/ 156 h 15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45"/>
                  <a:gd name="T19" fmla="*/ 0 h 156"/>
                  <a:gd name="T20" fmla="*/ 245 w 245"/>
                  <a:gd name="T21" fmla="*/ 156 h 15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45" h="156">
                    <a:moveTo>
                      <a:pt x="245" y="156"/>
                    </a:moveTo>
                    <a:lnTo>
                      <a:pt x="245" y="0"/>
                    </a:lnTo>
                    <a:lnTo>
                      <a:pt x="0" y="0"/>
                    </a:lnTo>
                    <a:lnTo>
                      <a:pt x="0" y="156"/>
                    </a:lnTo>
                    <a:lnTo>
                      <a:pt x="245" y="156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</p:grpSp>
        <p:graphicFrame>
          <p:nvGraphicFramePr>
            <p:cNvPr id="26" name="Object 166"/>
            <p:cNvGraphicFramePr>
              <a:graphicFrameLocks noChangeAspect="1"/>
            </p:cNvGraphicFramePr>
            <p:nvPr/>
          </p:nvGraphicFramePr>
          <p:xfrm>
            <a:off x="7017128" y="6619868"/>
            <a:ext cx="195796" cy="12742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64552" name="Clip" r:id="rId4" imgW="3809524" imgH="2619048" progId="">
                    <p:embed/>
                  </p:oleObj>
                </mc:Choice>
                <mc:Fallback>
                  <p:oleObj name="Clip" r:id="rId4" imgW="3809524" imgH="2619048" progId="">
                    <p:embed/>
                    <p:pic>
                      <p:nvPicPr>
                        <p:cNvPr id="0" name="Picture 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7017128" y="6619868"/>
                          <a:ext cx="195796" cy="127427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6350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pSp>
          <p:nvGrpSpPr>
            <p:cNvPr id="24" name="Group 185"/>
            <p:cNvGrpSpPr>
              <a:grpSpLocks/>
            </p:cNvGrpSpPr>
            <p:nvPr userDrawn="1"/>
          </p:nvGrpSpPr>
          <p:grpSpPr bwMode="auto">
            <a:xfrm>
              <a:off x="863803" y="6619868"/>
              <a:ext cx="192235" cy="122228"/>
              <a:chOff x="4187" y="1590"/>
              <a:chExt cx="238" cy="162"/>
            </a:xfrm>
          </p:grpSpPr>
          <p:sp>
            <p:nvSpPr>
              <p:cNvPr id="78" name="Freeform 186"/>
              <p:cNvSpPr>
                <a:spLocks/>
              </p:cNvSpPr>
              <p:nvPr/>
            </p:nvSpPr>
            <p:spPr bwMode="auto">
              <a:xfrm>
                <a:off x="4187" y="1590"/>
                <a:ext cx="238" cy="53"/>
              </a:xfrm>
              <a:custGeom>
                <a:avLst/>
                <a:gdLst>
                  <a:gd name="T0" fmla="*/ 0 w 244"/>
                  <a:gd name="T1" fmla="*/ 0 h 50"/>
                  <a:gd name="T2" fmla="*/ 40 w 244"/>
                  <a:gd name="T3" fmla="*/ 0 h 50"/>
                  <a:gd name="T4" fmla="*/ 40 w 244"/>
                  <a:gd name="T5" fmla="*/ 962 h 50"/>
                  <a:gd name="T6" fmla="*/ 0 w 244"/>
                  <a:gd name="T7" fmla="*/ 962 h 50"/>
                  <a:gd name="T8" fmla="*/ 0 w 244"/>
                  <a:gd name="T9" fmla="*/ 0 h 50"/>
                  <a:gd name="T10" fmla="*/ 0 w 244"/>
                  <a:gd name="T11" fmla="*/ 0 h 5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44"/>
                  <a:gd name="T19" fmla="*/ 0 h 50"/>
                  <a:gd name="T20" fmla="*/ 244 w 244"/>
                  <a:gd name="T21" fmla="*/ 50 h 50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44" h="50">
                    <a:moveTo>
                      <a:pt x="0" y="0"/>
                    </a:moveTo>
                    <a:lnTo>
                      <a:pt x="244" y="0"/>
                    </a:lnTo>
                    <a:lnTo>
                      <a:pt x="244" y="50"/>
                    </a:lnTo>
                    <a:lnTo>
                      <a:pt x="0" y="5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B0F0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  <p:sp>
            <p:nvSpPr>
              <p:cNvPr id="79" name="Freeform 187"/>
              <p:cNvSpPr>
                <a:spLocks/>
              </p:cNvSpPr>
              <p:nvPr/>
            </p:nvSpPr>
            <p:spPr bwMode="auto">
              <a:xfrm>
                <a:off x="4187" y="1695"/>
                <a:ext cx="238" cy="57"/>
              </a:xfrm>
              <a:custGeom>
                <a:avLst/>
                <a:gdLst>
                  <a:gd name="T0" fmla="*/ 0 w 244"/>
                  <a:gd name="T1" fmla="*/ 0 h 55"/>
                  <a:gd name="T2" fmla="*/ 40 w 244"/>
                  <a:gd name="T3" fmla="*/ 0 h 55"/>
                  <a:gd name="T4" fmla="*/ 40 w 244"/>
                  <a:gd name="T5" fmla="*/ 820 h 55"/>
                  <a:gd name="T6" fmla="*/ 0 w 244"/>
                  <a:gd name="T7" fmla="*/ 820 h 55"/>
                  <a:gd name="T8" fmla="*/ 0 w 244"/>
                  <a:gd name="T9" fmla="*/ 0 h 55"/>
                  <a:gd name="T10" fmla="*/ 0 w 244"/>
                  <a:gd name="T11" fmla="*/ 0 h 5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44"/>
                  <a:gd name="T19" fmla="*/ 0 h 55"/>
                  <a:gd name="T20" fmla="*/ 244 w 244"/>
                  <a:gd name="T21" fmla="*/ 55 h 5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44" h="55">
                    <a:moveTo>
                      <a:pt x="0" y="0"/>
                    </a:moveTo>
                    <a:lnTo>
                      <a:pt x="244" y="0"/>
                    </a:lnTo>
                    <a:lnTo>
                      <a:pt x="244" y="55"/>
                    </a:lnTo>
                    <a:lnTo>
                      <a:pt x="0" y="5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1C0A7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  <p:sp>
            <p:nvSpPr>
              <p:cNvPr id="80" name="Freeform 188"/>
              <p:cNvSpPr>
                <a:spLocks/>
              </p:cNvSpPr>
              <p:nvPr/>
            </p:nvSpPr>
            <p:spPr bwMode="auto">
              <a:xfrm>
                <a:off x="4187" y="1643"/>
                <a:ext cx="238" cy="57"/>
              </a:xfrm>
              <a:custGeom>
                <a:avLst/>
                <a:gdLst>
                  <a:gd name="T0" fmla="*/ 0 w 244"/>
                  <a:gd name="T1" fmla="*/ 0 h 56"/>
                  <a:gd name="T2" fmla="*/ 40 w 244"/>
                  <a:gd name="T3" fmla="*/ 0 h 56"/>
                  <a:gd name="T4" fmla="*/ 40 w 244"/>
                  <a:gd name="T5" fmla="*/ 201 h 56"/>
                  <a:gd name="T6" fmla="*/ 0 w 244"/>
                  <a:gd name="T7" fmla="*/ 201 h 56"/>
                  <a:gd name="T8" fmla="*/ 0 w 244"/>
                  <a:gd name="T9" fmla="*/ 0 h 56"/>
                  <a:gd name="T10" fmla="*/ 0 w 244"/>
                  <a:gd name="T11" fmla="*/ 0 h 5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44"/>
                  <a:gd name="T19" fmla="*/ 0 h 56"/>
                  <a:gd name="T20" fmla="*/ 244 w 244"/>
                  <a:gd name="T21" fmla="*/ 56 h 5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44" h="56">
                    <a:moveTo>
                      <a:pt x="0" y="0"/>
                    </a:moveTo>
                    <a:lnTo>
                      <a:pt x="244" y="0"/>
                    </a:lnTo>
                    <a:lnTo>
                      <a:pt x="244" y="56"/>
                    </a:lnTo>
                    <a:lnTo>
                      <a:pt x="0" y="5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  <p:sp>
            <p:nvSpPr>
              <p:cNvPr id="81" name="Freeform 189"/>
              <p:cNvSpPr>
                <a:spLocks/>
              </p:cNvSpPr>
              <p:nvPr/>
            </p:nvSpPr>
            <p:spPr bwMode="auto">
              <a:xfrm>
                <a:off x="4267" y="1643"/>
                <a:ext cx="69" cy="63"/>
              </a:xfrm>
              <a:custGeom>
                <a:avLst/>
                <a:gdLst>
                  <a:gd name="T0" fmla="*/ 17 w 71"/>
                  <a:gd name="T1" fmla="*/ 355 h 62"/>
                  <a:gd name="T2" fmla="*/ 17 w 71"/>
                  <a:gd name="T3" fmla="*/ 0 h 62"/>
                  <a:gd name="T4" fmla="*/ 0 w 71"/>
                  <a:gd name="T5" fmla="*/ 0 h 62"/>
                  <a:gd name="T6" fmla="*/ 0 w 71"/>
                  <a:gd name="T7" fmla="*/ 355 h 62"/>
                  <a:gd name="T8" fmla="*/ 6 w 71"/>
                  <a:gd name="T9" fmla="*/ 503 h 62"/>
                  <a:gd name="T10" fmla="*/ 12 w 71"/>
                  <a:gd name="T11" fmla="*/ 571 h 62"/>
                  <a:gd name="T12" fmla="*/ 17 w 71"/>
                  <a:gd name="T13" fmla="*/ 618 h 62"/>
                  <a:gd name="T14" fmla="*/ 17 w 71"/>
                  <a:gd name="T15" fmla="*/ 680 h 62"/>
                  <a:gd name="T16" fmla="*/ 17 w 71"/>
                  <a:gd name="T17" fmla="*/ 618 h 62"/>
                  <a:gd name="T18" fmla="*/ 17 w 71"/>
                  <a:gd name="T19" fmla="*/ 571 h 62"/>
                  <a:gd name="T20" fmla="*/ 17 w 71"/>
                  <a:gd name="T21" fmla="*/ 503 h 62"/>
                  <a:gd name="T22" fmla="*/ 17 w 71"/>
                  <a:gd name="T23" fmla="*/ 355 h 62"/>
                  <a:gd name="T24" fmla="*/ 17 w 71"/>
                  <a:gd name="T25" fmla="*/ 355 h 62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71"/>
                  <a:gd name="T40" fmla="*/ 0 h 62"/>
                  <a:gd name="T41" fmla="*/ 71 w 71"/>
                  <a:gd name="T42" fmla="*/ 62 h 62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71" h="62">
                    <a:moveTo>
                      <a:pt x="71" y="34"/>
                    </a:moveTo>
                    <a:lnTo>
                      <a:pt x="71" y="0"/>
                    </a:lnTo>
                    <a:lnTo>
                      <a:pt x="0" y="0"/>
                    </a:lnTo>
                    <a:lnTo>
                      <a:pt x="0" y="34"/>
                    </a:lnTo>
                    <a:lnTo>
                      <a:pt x="6" y="45"/>
                    </a:lnTo>
                    <a:lnTo>
                      <a:pt x="12" y="51"/>
                    </a:lnTo>
                    <a:lnTo>
                      <a:pt x="24" y="56"/>
                    </a:lnTo>
                    <a:lnTo>
                      <a:pt x="36" y="62"/>
                    </a:lnTo>
                    <a:lnTo>
                      <a:pt x="54" y="56"/>
                    </a:lnTo>
                    <a:lnTo>
                      <a:pt x="60" y="51"/>
                    </a:lnTo>
                    <a:lnTo>
                      <a:pt x="66" y="45"/>
                    </a:lnTo>
                    <a:lnTo>
                      <a:pt x="71" y="34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  <p:sp>
            <p:nvSpPr>
              <p:cNvPr id="82" name="Freeform 190"/>
              <p:cNvSpPr>
                <a:spLocks/>
              </p:cNvSpPr>
              <p:nvPr/>
            </p:nvSpPr>
            <p:spPr bwMode="auto">
              <a:xfrm>
                <a:off x="4267" y="1643"/>
                <a:ext cx="69" cy="63"/>
              </a:xfrm>
              <a:custGeom>
                <a:avLst/>
                <a:gdLst>
                  <a:gd name="T0" fmla="*/ 17 w 71"/>
                  <a:gd name="T1" fmla="*/ 355 h 62"/>
                  <a:gd name="T2" fmla="*/ 17 w 71"/>
                  <a:gd name="T3" fmla="*/ 0 h 62"/>
                  <a:gd name="T4" fmla="*/ 0 w 71"/>
                  <a:gd name="T5" fmla="*/ 0 h 62"/>
                  <a:gd name="T6" fmla="*/ 0 w 71"/>
                  <a:gd name="T7" fmla="*/ 355 h 62"/>
                  <a:gd name="T8" fmla="*/ 6 w 71"/>
                  <a:gd name="T9" fmla="*/ 503 h 62"/>
                  <a:gd name="T10" fmla="*/ 12 w 71"/>
                  <a:gd name="T11" fmla="*/ 571 h 62"/>
                  <a:gd name="T12" fmla="*/ 17 w 71"/>
                  <a:gd name="T13" fmla="*/ 618 h 62"/>
                  <a:gd name="T14" fmla="*/ 17 w 71"/>
                  <a:gd name="T15" fmla="*/ 680 h 62"/>
                  <a:gd name="T16" fmla="*/ 17 w 71"/>
                  <a:gd name="T17" fmla="*/ 618 h 62"/>
                  <a:gd name="T18" fmla="*/ 17 w 71"/>
                  <a:gd name="T19" fmla="*/ 571 h 62"/>
                  <a:gd name="T20" fmla="*/ 17 w 71"/>
                  <a:gd name="T21" fmla="*/ 503 h 62"/>
                  <a:gd name="T22" fmla="*/ 17 w 71"/>
                  <a:gd name="T23" fmla="*/ 355 h 62"/>
                  <a:gd name="T24" fmla="*/ 17 w 71"/>
                  <a:gd name="T25" fmla="*/ 355 h 62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71"/>
                  <a:gd name="T40" fmla="*/ 0 h 62"/>
                  <a:gd name="T41" fmla="*/ 71 w 71"/>
                  <a:gd name="T42" fmla="*/ 62 h 62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71" h="62">
                    <a:moveTo>
                      <a:pt x="71" y="34"/>
                    </a:moveTo>
                    <a:lnTo>
                      <a:pt x="71" y="0"/>
                    </a:lnTo>
                    <a:lnTo>
                      <a:pt x="0" y="0"/>
                    </a:lnTo>
                    <a:lnTo>
                      <a:pt x="0" y="34"/>
                    </a:lnTo>
                    <a:lnTo>
                      <a:pt x="6" y="45"/>
                    </a:lnTo>
                    <a:lnTo>
                      <a:pt x="12" y="51"/>
                    </a:lnTo>
                    <a:lnTo>
                      <a:pt x="24" y="56"/>
                    </a:lnTo>
                    <a:lnTo>
                      <a:pt x="36" y="62"/>
                    </a:lnTo>
                    <a:lnTo>
                      <a:pt x="54" y="56"/>
                    </a:lnTo>
                    <a:lnTo>
                      <a:pt x="60" y="51"/>
                    </a:lnTo>
                    <a:lnTo>
                      <a:pt x="66" y="45"/>
                    </a:lnTo>
                    <a:lnTo>
                      <a:pt x="71" y="34"/>
                    </a:lnTo>
                  </a:path>
                </a:pathLst>
              </a:custGeom>
              <a:noFill/>
              <a:ln w="0">
                <a:solidFill>
                  <a:srgbClr val="FB0F0C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  <p:sp>
            <p:nvSpPr>
              <p:cNvPr id="83" name="Freeform 191"/>
              <p:cNvSpPr>
                <a:spLocks/>
              </p:cNvSpPr>
              <p:nvPr/>
            </p:nvSpPr>
            <p:spPr bwMode="auto">
              <a:xfrm>
                <a:off x="4267" y="1643"/>
                <a:ext cx="69" cy="63"/>
              </a:xfrm>
              <a:custGeom>
                <a:avLst/>
                <a:gdLst>
                  <a:gd name="T0" fmla="*/ 17 w 71"/>
                  <a:gd name="T1" fmla="*/ 0 h 62"/>
                  <a:gd name="T2" fmla="*/ 17 w 71"/>
                  <a:gd name="T3" fmla="*/ 251 h 62"/>
                  <a:gd name="T4" fmla="*/ 0 w 71"/>
                  <a:gd name="T5" fmla="*/ 251 h 62"/>
                  <a:gd name="T6" fmla="*/ 0 w 71"/>
                  <a:gd name="T7" fmla="*/ 355 h 62"/>
                  <a:gd name="T8" fmla="*/ 17 w 71"/>
                  <a:gd name="T9" fmla="*/ 355 h 62"/>
                  <a:gd name="T10" fmla="*/ 17 w 71"/>
                  <a:gd name="T11" fmla="*/ 571 h 62"/>
                  <a:gd name="T12" fmla="*/ 17 w 71"/>
                  <a:gd name="T13" fmla="*/ 618 h 62"/>
                  <a:gd name="T14" fmla="*/ 12 w 71"/>
                  <a:gd name="T15" fmla="*/ 571 h 62"/>
                  <a:gd name="T16" fmla="*/ 6 w 71"/>
                  <a:gd name="T17" fmla="*/ 571 h 62"/>
                  <a:gd name="T18" fmla="*/ 17 w 71"/>
                  <a:gd name="T19" fmla="*/ 571 h 62"/>
                  <a:gd name="T20" fmla="*/ 17 w 71"/>
                  <a:gd name="T21" fmla="*/ 571 h 62"/>
                  <a:gd name="T22" fmla="*/ 17 w 71"/>
                  <a:gd name="T23" fmla="*/ 618 h 62"/>
                  <a:gd name="T24" fmla="*/ 17 w 71"/>
                  <a:gd name="T25" fmla="*/ 680 h 62"/>
                  <a:gd name="T26" fmla="*/ 17 w 71"/>
                  <a:gd name="T27" fmla="*/ 618 h 62"/>
                  <a:gd name="T28" fmla="*/ 17 w 71"/>
                  <a:gd name="T29" fmla="*/ 355 h 62"/>
                  <a:gd name="T30" fmla="*/ 17 w 71"/>
                  <a:gd name="T31" fmla="*/ 251 h 62"/>
                  <a:gd name="T32" fmla="*/ 17 w 71"/>
                  <a:gd name="T33" fmla="*/ 251 h 62"/>
                  <a:gd name="T34" fmla="*/ 17 w 71"/>
                  <a:gd name="T35" fmla="*/ 355 h 62"/>
                  <a:gd name="T36" fmla="*/ 17 w 71"/>
                  <a:gd name="T37" fmla="*/ 355 h 62"/>
                  <a:gd name="T38" fmla="*/ 17 w 71"/>
                  <a:gd name="T39" fmla="*/ 355 h 62"/>
                  <a:gd name="T40" fmla="*/ 17 w 71"/>
                  <a:gd name="T41" fmla="*/ 251 h 62"/>
                  <a:gd name="T42" fmla="*/ 17 w 71"/>
                  <a:gd name="T43" fmla="*/ 0 h 62"/>
                  <a:gd name="T44" fmla="*/ 0 w 71"/>
                  <a:gd name="T45" fmla="*/ 0 h 62"/>
                  <a:gd name="T46" fmla="*/ 0 w 71"/>
                  <a:gd name="T47" fmla="*/ 11 h 62"/>
                  <a:gd name="T48" fmla="*/ 17 w 71"/>
                  <a:gd name="T49" fmla="*/ 11 h 62"/>
                  <a:gd name="T50" fmla="*/ 17 w 71"/>
                  <a:gd name="T51" fmla="*/ 11 h 62"/>
                  <a:gd name="T52" fmla="*/ 17 w 71"/>
                  <a:gd name="T53" fmla="*/ 11 h 62"/>
                  <a:gd name="T54" fmla="*/ 17 w 71"/>
                  <a:gd name="T55" fmla="*/ 0 h 62"/>
                  <a:gd name="T56" fmla="*/ 17 w 71"/>
                  <a:gd name="T57" fmla="*/ 0 h 62"/>
                  <a:gd name="T58" fmla="*/ 17 w 71"/>
                  <a:gd name="T59" fmla="*/ 11 h 62"/>
                  <a:gd name="T60" fmla="*/ 17 w 71"/>
                  <a:gd name="T61" fmla="*/ 355 h 62"/>
                  <a:gd name="T62" fmla="*/ 17 w 71"/>
                  <a:gd name="T63" fmla="*/ 355 h 62"/>
                  <a:gd name="T64" fmla="*/ 17 w 71"/>
                  <a:gd name="T65" fmla="*/ 571 h 62"/>
                  <a:gd name="T66" fmla="*/ 17 w 71"/>
                  <a:gd name="T67" fmla="*/ 571 h 62"/>
                  <a:gd name="T68" fmla="*/ 17 w 71"/>
                  <a:gd name="T69" fmla="*/ 618 h 62"/>
                  <a:gd name="T70" fmla="*/ 17 w 71"/>
                  <a:gd name="T71" fmla="*/ 571 h 62"/>
                  <a:gd name="T72" fmla="*/ 17 w 71"/>
                  <a:gd name="T73" fmla="*/ 571 h 62"/>
                  <a:gd name="T74" fmla="*/ 17 w 71"/>
                  <a:gd name="T75" fmla="*/ 571 h 62"/>
                  <a:gd name="T76" fmla="*/ 17 w 71"/>
                  <a:gd name="T77" fmla="*/ 355 h 62"/>
                  <a:gd name="T78" fmla="*/ 17 w 71"/>
                  <a:gd name="T79" fmla="*/ 355 h 62"/>
                  <a:gd name="T80" fmla="*/ 17 w 71"/>
                  <a:gd name="T81" fmla="*/ 251 h 62"/>
                  <a:gd name="T82" fmla="*/ 17 w 71"/>
                  <a:gd name="T83" fmla="*/ 251 h 62"/>
                  <a:gd name="T84" fmla="*/ 17 w 71"/>
                  <a:gd name="T85" fmla="*/ 251 h 62"/>
                  <a:gd name="T86" fmla="*/ 17 w 71"/>
                  <a:gd name="T87" fmla="*/ 0 h 62"/>
                  <a:gd name="T88" fmla="*/ 17 w 71"/>
                  <a:gd name="T89" fmla="*/ 0 h 62"/>
                  <a:gd name="T90" fmla="*/ 17 w 71"/>
                  <a:gd name="T91" fmla="*/ 0 h 62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w 71"/>
                  <a:gd name="T139" fmla="*/ 0 h 62"/>
                  <a:gd name="T140" fmla="*/ 71 w 71"/>
                  <a:gd name="T141" fmla="*/ 62 h 62"/>
                </a:gdLst>
                <a:ahLst/>
                <a:cxnLst>
                  <a:cxn ang="T92">
                    <a:pos x="T0" y="T1"/>
                  </a:cxn>
                  <a:cxn ang="T93">
                    <a:pos x="T2" y="T3"/>
                  </a:cxn>
                  <a:cxn ang="T94">
                    <a:pos x="T4" y="T5"/>
                  </a:cxn>
                  <a:cxn ang="T95">
                    <a:pos x="T6" y="T7"/>
                  </a:cxn>
                  <a:cxn ang="T96">
                    <a:pos x="T8" y="T9"/>
                  </a:cxn>
                  <a:cxn ang="T97">
                    <a:pos x="T10" y="T11"/>
                  </a:cxn>
                  <a:cxn ang="T98">
                    <a:pos x="T12" y="T13"/>
                  </a:cxn>
                  <a:cxn ang="T99">
                    <a:pos x="T14" y="T15"/>
                  </a:cxn>
                  <a:cxn ang="T100">
                    <a:pos x="T16" y="T17"/>
                  </a:cxn>
                  <a:cxn ang="T101">
                    <a:pos x="T18" y="T19"/>
                  </a:cxn>
                  <a:cxn ang="T102">
                    <a:pos x="T20" y="T21"/>
                  </a:cxn>
                  <a:cxn ang="T103">
                    <a:pos x="T22" y="T23"/>
                  </a:cxn>
                  <a:cxn ang="T104">
                    <a:pos x="T24" y="T25"/>
                  </a:cxn>
                  <a:cxn ang="T105">
                    <a:pos x="T26" y="T27"/>
                  </a:cxn>
                  <a:cxn ang="T106">
                    <a:pos x="T28" y="T29"/>
                  </a:cxn>
                  <a:cxn ang="T107">
                    <a:pos x="T30" y="T31"/>
                  </a:cxn>
                  <a:cxn ang="T108">
                    <a:pos x="T32" y="T33"/>
                  </a:cxn>
                  <a:cxn ang="T109">
                    <a:pos x="T34" y="T35"/>
                  </a:cxn>
                  <a:cxn ang="T110">
                    <a:pos x="T36" y="T37"/>
                  </a:cxn>
                  <a:cxn ang="T111">
                    <a:pos x="T38" y="T39"/>
                  </a:cxn>
                  <a:cxn ang="T112">
                    <a:pos x="T40" y="T41"/>
                  </a:cxn>
                  <a:cxn ang="T113">
                    <a:pos x="T42" y="T43"/>
                  </a:cxn>
                  <a:cxn ang="T114">
                    <a:pos x="T44" y="T45"/>
                  </a:cxn>
                  <a:cxn ang="T115">
                    <a:pos x="T46" y="T47"/>
                  </a:cxn>
                  <a:cxn ang="T116">
                    <a:pos x="T48" y="T49"/>
                  </a:cxn>
                  <a:cxn ang="T117">
                    <a:pos x="T50" y="T51"/>
                  </a:cxn>
                  <a:cxn ang="T118">
                    <a:pos x="T52" y="T53"/>
                  </a:cxn>
                  <a:cxn ang="T119">
                    <a:pos x="T54" y="T55"/>
                  </a:cxn>
                  <a:cxn ang="T120">
                    <a:pos x="T56" y="T57"/>
                  </a:cxn>
                  <a:cxn ang="T121">
                    <a:pos x="T58" y="T59"/>
                  </a:cxn>
                  <a:cxn ang="T122">
                    <a:pos x="T60" y="T61"/>
                  </a:cxn>
                  <a:cxn ang="T123">
                    <a:pos x="T62" y="T63"/>
                  </a:cxn>
                  <a:cxn ang="T124">
                    <a:pos x="T64" y="T65"/>
                  </a:cxn>
                  <a:cxn ang="T125">
                    <a:pos x="T66" y="T67"/>
                  </a:cxn>
                  <a:cxn ang="T126">
                    <a:pos x="T68" y="T69"/>
                  </a:cxn>
                  <a:cxn ang="T127">
                    <a:pos x="T70" y="T71"/>
                  </a:cxn>
                  <a:cxn ang="T128">
                    <a:pos x="T72" y="T73"/>
                  </a:cxn>
                  <a:cxn ang="T129">
                    <a:pos x="T74" y="T75"/>
                  </a:cxn>
                  <a:cxn ang="T130">
                    <a:pos x="T76" y="T77"/>
                  </a:cxn>
                  <a:cxn ang="T131">
                    <a:pos x="T78" y="T79"/>
                  </a:cxn>
                  <a:cxn ang="T132">
                    <a:pos x="T80" y="T81"/>
                  </a:cxn>
                  <a:cxn ang="T133">
                    <a:pos x="T82" y="T83"/>
                  </a:cxn>
                  <a:cxn ang="T134">
                    <a:pos x="T84" y="T85"/>
                  </a:cxn>
                  <a:cxn ang="T135">
                    <a:pos x="T86" y="T87"/>
                  </a:cxn>
                  <a:cxn ang="T136">
                    <a:pos x="T88" y="T89"/>
                  </a:cxn>
                  <a:cxn ang="T137">
                    <a:pos x="T90" y="T91"/>
                  </a:cxn>
                </a:cxnLst>
                <a:rect l="T138" t="T139" r="T140" b="T141"/>
                <a:pathLst>
                  <a:path w="71" h="62">
                    <a:moveTo>
                      <a:pt x="30" y="0"/>
                    </a:moveTo>
                    <a:lnTo>
                      <a:pt x="30" y="23"/>
                    </a:lnTo>
                    <a:lnTo>
                      <a:pt x="0" y="23"/>
                    </a:lnTo>
                    <a:lnTo>
                      <a:pt x="0" y="34"/>
                    </a:lnTo>
                    <a:lnTo>
                      <a:pt x="18" y="34"/>
                    </a:lnTo>
                    <a:lnTo>
                      <a:pt x="18" y="51"/>
                    </a:lnTo>
                    <a:lnTo>
                      <a:pt x="18" y="56"/>
                    </a:lnTo>
                    <a:lnTo>
                      <a:pt x="12" y="51"/>
                    </a:lnTo>
                    <a:lnTo>
                      <a:pt x="6" y="51"/>
                    </a:lnTo>
                    <a:lnTo>
                      <a:pt x="30" y="51"/>
                    </a:lnTo>
                    <a:lnTo>
                      <a:pt x="42" y="51"/>
                    </a:lnTo>
                    <a:lnTo>
                      <a:pt x="42" y="56"/>
                    </a:lnTo>
                    <a:lnTo>
                      <a:pt x="36" y="62"/>
                    </a:lnTo>
                    <a:lnTo>
                      <a:pt x="30" y="56"/>
                    </a:lnTo>
                    <a:lnTo>
                      <a:pt x="30" y="34"/>
                    </a:lnTo>
                    <a:lnTo>
                      <a:pt x="30" y="23"/>
                    </a:lnTo>
                    <a:lnTo>
                      <a:pt x="42" y="23"/>
                    </a:lnTo>
                    <a:lnTo>
                      <a:pt x="42" y="34"/>
                    </a:lnTo>
                    <a:lnTo>
                      <a:pt x="30" y="34"/>
                    </a:lnTo>
                    <a:lnTo>
                      <a:pt x="18" y="34"/>
                    </a:lnTo>
                    <a:lnTo>
                      <a:pt x="18" y="23"/>
                    </a:lnTo>
                    <a:lnTo>
                      <a:pt x="18" y="0"/>
                    </a:lnTo>
                    <a:lnTo>
                      <a:pt x="0" y="0"/>
                    </a:lnTo>
                    <a:lnTo>
                      <a:pt x="0" y="11"/>
                    </a:lnTo>
                    <a:lnTo>
                      <a:pt x="18" y="11"/>
                    </a:lnTo>
                    <a:lnTo>
                      <a:pt x="60" y="11"/>
                    </a:lnTo>
                    <a:lnTo>
                      <a:pt x="71" y="11"/>
                    </a:lnTo>
                    <a:lnTo>
                      <a:pt x="71" y="0"/>
                    </a:lnTo>
                    <a:lnTo>
                      <a:pt x="60" y="0"/>
                    </a:lnTo>
                    <a:lnTo>
                      <a:pt x="60" y="11"/>
                    </a:lnTo>
                    <a:lnTo>
                      <a:pt x="60" y="34"/>
                    </a:lnTo>
                    <a:lnTo>
                      <a:pt x="42" y="34"/>
                    </a:lnTo>
                    <a:lnTo>
                      <a:pt x="42" y="51"/>
                    </a:lnTo>
                    <a:lnTo>
                      <a:pt x="60" y="51"/>
                    </a:lnTo>
                    <a:lnTo>
                      <a:pt x="60" y="56"/>
                    </a:lnTo>
                    <a:lnTo>
                      <a:pt x="60" y="51"/>
                    </a:lnTo>
                    <a:lnTo>
                      <a:pt x="66" y="51"/>
                    </a:lnTo>
                    <a:lnTo>
                      <a:pt x="60" y="51"/>
                    </a:lnTo>
                    <a:lnTo>
                      <a:pt x="60" y="34"/>
                    </a:lnTo>
                    <a:lnTo>
                      <a:pt x="71" y="34"/>
                    </a:lnTo>
                    <a:lnTo>
                      <a:pt x="71" y="23"/>
                    </a:lnTo>
                    <a:lnTo>
                      <a:pt x="60" y="23"/>
                    </a:lnTo>
                    <a:lnTo>
                      <a:pt x="42" y="23"/>
                    </a:lnTo>
                    <a:lnTo>
                      <a:pt x="42" y="0"/>
                    </a:lnTo>
                    <a:lnTo>
                      <a:pt x="30" y="0"/>
                    </a:lnTo>
                    <a:close/>
                  </a:path>
                </a:pathLst>
              </a:custGeom>
              <a:solidFill>
                <a:srgbClr val="FB0F0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  <p:sp>
            <p:nvSpPr>
              <p:cNvPr id="84" name="Freeform 192"/>
              <p:cNvSpPr>
                <a:spLocks/>
              </p:cNvSpPr>
              <p:nvPr/>
            </p:nvSpPr>
            <p:spPr bwMode="auto">
              <a:xfrm>
                <a:off x="4256" y="1607"/>
                <a:ext cx="92" cy="36"/>
              </a:xfrm>
              <a:custGeom>
                <a:avLst/>
                <a:gdLst>
                  <a:gd name="T0" fmla="*/ 23 w 95"/>
                  <a:gd name="T1" fmla="*/ 256 h 33"/>
                  <a:gd name="T2" fmla="*/ 23 w 95"/>
                  <a:gd name="T3" fmla="*/ 256 h 33"/>
                  <a:gd name="T4" fmla="*/ 23 w 95"/>
                  <a:gd name="T5" fmla="*/ 256 h 33"/>
                  <a:gd name="T6" fmla="*/ 23 w 95"/>
                  <a:gd name="T7" fmla="*/ 256 h 33"/>
                  <a:gd name="T8" fmla="*/ 23 w 95"/>
                  <a:gd name="T9" fmla="*/ 256 h 33"/>
                  <a:gd name="T10" fmla="*/ 23 w 95"/>
                  <a:gd name="T11" fmla="*/ 297 h 33"/>
                  <a:gd name="T12" fmla="*/ 23 w 95"/>
                  <a:gd name="T13" fmla="*/ 297 h 33"/>
                  <a:gd name="T14" fmla="*/ 23 w 95"/>
                  <a:gd name="T15" fmla="*/ 11 h 33"/>
                  <a:gd name="T16" fmla="*/ 23 w 95"/>
                  <a:gd name="T17" fmla="*/ 5 h 33"/>
                  <a:gd name="T18" fmla="*/ 23 w 95"/>
                  <a:gd name="T19" fmla="*/ 5 h 33"/>
                  <a:gd name="T20" fmla="*/ 23 w 95"/>
                  <a:gd name="T21" fmla="*/ 0 h 33"/>
                  <a:gd name="T22" fmla="*/ 23 w 95"/>
                  <a:gd name="T23" fmla="*/ 5 h 33"/>
                  <a:gd name="T24" fmla="*/ 23 w 95"/>
                  <a:gd name="T25" fmla="*/ 0 h 33"/>
                  <a:gd name="T26" fmla="*/ 23 w 95"/>
                  <a:gd name="T27" fmla="*/ 5 h 33"/>
                  <a:gd name="T28" fmla="*/ 23 w 95"/>
                  <a:gd name="T29" fmla="*/ 0 h 33"/>
                  <a:gd name="T30" fmla="*/ 18 w 95"/>
                  <a:gd name="T31" fmla="*/ 5 h 33"/>
                  <a:gd name="T32" fmla="*/ 12 w 95"/>
                  <a:gd name="T33" fmla="*/ 5 h 33"/>
                  <a:gd name="T34" fmla="*/ 0 w 95"/>
                  <a:gd name="T35" fmla="*/ 11 h 33"/>
                  <a:gd name="T36" fmla="*/ 12 w 95"/>
                  <a:gd name="T37" fmla="*/ 297 h 33"/>
                  <a:gd name="T38" fmla="*/ 18 w 95"/>
                  <a:gd name="T39" fmla="*/ 256 h 33"/>
                  <a:gd name="T40" fmla="*/ 23 w 95"/>
                  <a:gd name="T41" fmla="*/ 256 h 33"/>
                  <a:gd name="T42" fmla="*/ 23 w 95"/>
                  <a:gd name="T43" fmla="*/ 256 h 33"/>
                  <a:gd name="T44" fmla="*/ 23 w 95"/>
                  <a:gd name="T45" fmla="*/ 256 h 33"/>
                  <a:gd name="T46" fmla="*/ 23 w 95"/>
                  <a:gd name="T47" fmla="*/ 256 h 33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w 95"/>
                  <a:gd name="T73" fmla="*/ 0 h 33"/>
                  <a:gd name="T74" fmla="*/ 95 w 95"/>
                  <a:gd name="T75" fmla="*/ 33 h 33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T72" t="T73" r="T74" b="T75"/>
                <a:pathLst>
                  <a:path w="95" h="33">
                    <a:moveTo>
                      <a:pt x="48" y="28"/>
                    </a:moveTo>
                    <a:lnTo>
                      <a:pt x="54" y="28"/>
                    </a:lnTo>
                    <a:lnTo>
                      <a:pt x="60" y="28"/>
                    </a:lnTo>
                    <a:lnTo>
                      <a:pt x="66" y="28"/>
                    </a:lnTo>
                    <a:lnTo>
                      <a:pt x="78" y="28"/>
                    </a:lnTo>
                    <a:lnTo>
                      <a:pt x="78" y="33"/>
                    </a:lnTo>
                    <a:lnTo>
                      <a:pt x="83" y="33"/>
                    </a:lnTo>
                    <a:lnTo>
                      <a:pt x="95" y="11"/>
                    </a:lnTo>
                    <a:lnTo>
                      <a:pt x="89" y="5"/>
                    </a:lnTo>
                    <a:lnTo>
                      <a:pt x="78" y="5"/>
                    </a:lnTo>
                    <a:lnTo>
                      <a:pt x="72" y="0"/>
                    </a:lnTo>
                    <a:lnTo>
                      <a:pt x="60" y="5"/>
                    </a:lnTo>
                    <a:lnTo>
                      <a:pt x="48" y="0"/>
                    </a:lnTo>
                    <a:lnTo>
                      <a:pt x="36" y="5"/>
                    </a:lnTo>
                    <a:lnTo>
                      <a:pt x="30" y="0"/>
                    </a:lnTo>
                    <a:lnTo>
                      <a:pt x="18" y="5"/>
                    </a:lnTo>
                    <a:lnTo>
                      <a:pt x="12" y="5"/>
                    </a:lnTo>
                    <a:lnTo>
                      <a:pt x="0" y="11"/>
                    </a:lnTo>
                    <a:lnTo>
                      <a:pt x="12" y="33"/>
                    </a:lnTo>
                    <a:lnTo>
                      <a:pt x="18" y="28"/>
                    </a:lnTo>
                    <a:lnTo>
                      <a:pt x="30" y="28"/>
                    </a:lnTo>
                    <a:lnTo>
                      <a:pt x="36" y="28"/>
                    </a:lnTo>
                    <a:lnTo>
                      <a:pt x="48" y="28"/>
                    </a:lnTo>
                    <a:close/>
                  </a:path>
                </a:pathLst>
              </a:custGeom>
              <a:solidFill>
                <a:srgbClr val="2F309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  <p:sp>
            <p:nvSpPr>
              <p:cNvPr id="85" name="Freeform 193"/>
              <p:cNvSpPr>
                <a:spLocks/>
              </p:cNvSpPr>
              <p:nvPr/>
            </p:nvSpPr>
            <p:spPr bwMode="auto">
              <a:xfrm>
                <a:off x="4256" y="1607"/>
                <a:ext cx="92" cy="36"/>
              </a:xfrm>
              <a:custGeom>
                <a:avLst/>
                <a:gdLst>
                  <a:gd name="T0" fmla="*/ 23 w 95"/>
                  <a:gd name="T1" fmla="*/ 256 h 33"/>
                  <a:gd name="T2" fmla="*/ 23 w 95"/>
                  <a:gd name="T3" fmla="*/ 256 h 33"/>
                  <a:gd name="T4" fmla="*/ 23 w 95"/>
                  <a:gd name="T5" fmla="*/ 256 h 33"/>
                  <a:gd name="T6" fmla="*/ 23 w 95"/>
                  <a:gd name="T7" fmla="*/ 256 h 33"/>
                  <a:gd name="T8" fmla="*/ 23 w 95"/>
                  <a:gd name="T9" fmla="*/ 256 h 33"/>
                  <a:gd name="T10" fmla="*/ 23 w 95"/>
                  <a:gd name="T11" fmla="*/ 297 h 33"/>
                  <a:gd name="T12" fmla="*/ 23 w 95"/>
                  <a:gd name="T13" fmla="*/ 297 h 33"/>
                  <a:gd name="T14" fmla="*/ 23 w 95"/>
                  <a:gd name="T15" fmla="*/ 11 h 33"/>
                  <a:gd name="T16" fmla="*/ 23 w 95"/>
                  <a:gd name="T17" fmla="*/ 5 h 33"/>
                  <a:gd name="T18" fmla="*/ 23 w 95"/>
                  <a:gd name="T19" fmla="*/ 5 h 33"/>
                  <a:gd name="T20" fmla="*/ 23 w 95"/>
                  <a:gd name="T21" fmla="*/ 0 h 33"/>
                  <a:gd name="T22" fmla="*/ 23 w 95"/>
                  <a:gd name="T23" fmla="*/ 5 h 33"/>
                  <a:gd name="T24" fmla="*/ 23 w 95"/>
                  <a:gd name="T25" fmla="*/ 0 h 33"/>
                  <a:gd name="T26" fmla="*/ 23 w 95"/>
                  <a:gd name="T27" fmla="*/ 5 h 33"/>
                  <a:gd name="T28" fmla="*/ 23 w 95"/>
                  <a:gd name="T29" fmla="*/ 0 h 33"/>
                  <a:gd name="T30" fmla="*/ 18 w 95"/>
                  <a:gd name="T31" fmla="*/ 5 h 33"/>
                  <a:gd name="T32" fmla="*/ 12 w 95"/>
                  <a:gd name="T33" fmla="*/ 5 h 33"/>
                  <a:gd name="T34" fmla="*/ 0 w 95"/>
                  <a:gd name="T35" fmla="*/ 11 h 33"/>
                  <a:gd name="T36" fmla="*/ 12 w 95"/>
                  <a:gd name="T37" fmla="*/ 297 h 33"/>
                  <a:gd name="T38" fmla="*/ 18 w 95"/>
                  <a:gd name="T39" fmla="*/ 256 h 33"/>
                  <a:gd name="T40" fmla="*/ 23 w 95"/>
                  <a:gd name="T41" fmla="*/ 256 h 33"/>
                  <a:gd name="T42" fmla="*/ 23 w 95"/>
                  <a:gd name="T43" fmla="*/ 256 h 33"/>
                  <a:gd name="T44" fmla="*/ 23 w 95"/>
                  <a:gd name="T45" fmla="*/ 256 h 33"/>
                  <a:gd name="T46" fmla="*/ 23 w 95"/>
                  <a:gd name="T47" fmla="*/ 256 h 33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w 95"/>
                  <a:gd name="T73" fmla="*/ 0 h 33"/>
                  <a:gd name="T74" fmla="*/ 95 w 95"/>
                  <a:gd name="T75" fmla="*/ 33 h 33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T72" t="T73" r="T74" b="T75"/>
                <a:pathLst>
                  <a:path w="95" h="33">
                    <a:moveTo>
                      <a:pt x="48" y="28"/>
                    </a:moveTo>
                    <a:lnTo>
                      <a:pt x="54" y="28"/>
                    </a:lnTo>
                    <a:lnTo>
                      <a:pt x="60" y="28"/>
                    </a:lnTo>
                    <a:lnTo>
                      <a:pt x="66" y="28"/>
                    </a:lnTo>
                    <a:lnTo>
                      <a:pt x="78" y="28"/>
                    </a:lnTo>
                    <a:lnTo>
                      <a:pt x="78" y="33"/>
                    </a:lnTo>
                    <a:lnTo>
                      <a:pt x="83" y="33"/>
                    </a:lnTo>
                    <a:lnTo>
                      <a:pt x="95" y="11"/>
                    </a:lnTo>
                    <a:lnTo>
                      <a:pt x="89" y="5"/>
                    </a:lnTo>
                    <a:lnTo>
                      <a:pt x="78" y="5"/>
                    </a:lnTo>
                    <a:lnTo>
                      <a:pt x="72" y="0"/>
                    </a:lnTo>
                    <a:lnTo>
                      <a:pt x="60" y="5"/>
                    </a:lnTo>
                    <a:lnTo>
                      <a:pt x="48" y="0"/>
                    </a:lnTo>
                    <a:lnTo>
                      <a:pt x="36" y="5"/>
                    </a:lnTo>
                    <a:lnTo>
                      <a:pt x="30" y="0"/>
                    </a:lnTo>
                    <a:lnTo>
                      <a:pt x="18" y="5"/>
                    </a:lnTo>
                    <a:lnTo>
                      <a:pt x="12" y="5"/>
                    </a:lnTo>
                    <a:lnTo>
                      <a:pt x="0" y="11"/>
                    </a:lnTo>
                    <a:lnTo>
                      <a:pt x="12" y="33"/>
                    </a:lnTo>
                    <a:lnTo>
                      <a:pt x="18" y="28"/>
                    </a:lnTo>
                    <a:lnTo>
                      <a:pt x="30" y="28"/>
                    </a:lnTo>
                    <a:lnTo>
                      <a:pt x="36" y="28"/>
                    </a:lnTo>
                    <a:lnTo>
                      <a:pt x="48" y="28"/>
                    </a:lnTo>
                  </a:path>
                </a:pathLst>
              </a:custGeom>
              <a:noFill/>
              <a:ln w="0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  <p:sp>
            <p:nvSpPr>
              <p:cNvPr id="86" name="Freeform 194"/>
              <p:cNvSpPr>
                <a:spLocks/>
              </p:cNvSpPr>
              <p:nvPr/>
            </p:nvSpPr>
            <p:spPr bwMode="auto">
              <a:xfrm>
                <a:off x="4273" y="1607"/>
                <a:ext cx="24" cy="29"/>
              </a:xfrm>
              <a:custGeom>
                <a:avLst/>
                <a:gdLst>
                  <a:gd name="T0" fmla="*/ 12 w 24"/>
                  <a:gd name="T1" fmla="*/ 5 h 28"/>
                  <a:gd name="T2" fmla="*/ 12 w 24"/>
                  <a:gd name="T3" fmla="*/ 0 h 28"/>
                  <a:gd name="T4" fmla="*/ 0 w 24"/>
                  <a:gd name="T5" fmla="*/ 5 h 28"/>
                  <a:gd name="T6" fmla="*/ 6 w 24"/>
                  <a:gd name="T7" fmla="*/ 28 h 28"/>
                  <a:gd name="T8" fmla="*/ 12 w 24"/>
                  <a:gd name="T9" fmla="*/ 28 h 28"/>
                  <a:gd name="T10" fmla="*/ 12 w 24"/>
                  <a:gd name="T11" fmla="*/ 28 h 28"/>
                  <a:gd name="T12" fmla="*/ 12 w 24"/>
                  <a:gd name="T13" fmla="*/ 5 h 28"/>
                  <a:gd name="T14" fmla="*/ 12 w 24"/>
                  <a:gd name="T15" fmla="*/ 5 h 28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24"/>
                  <a:gd name="T25" fmla="*/ 0 h 28"/>
                  <a:gd name="T26" fmla="*/ 24 w 24"/>
                  <a:gd name="T27" fmla="*/ 28 h 28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24" h="28">
                    <a:moveTo>
                      <a:pt x="18" y="5"/>
                    </a:moveTo>
                    <a:lnTo>
                      <a:pt x="12" y="0"/>
                    </a:lnTo>
                    <a:lnTo>
                      <a:pt x="0" y="5"/>
                    </a:lnTo>
                    <a:lnTo>
                      <a:pt x="6" y="28"/>
                    </a:lnTo>
                    <a:lnTo>
                      <a:pt x="18" y="28"/>
                    </a:lnTo>
                    <a:lnTo>
                      <a:pt x="24" y="28"/>
                    </a:lnTo>
                    <a:lnTo>
                      <a:pt x="18" y="5"/>
                    </a:lnTo>
                    <a:close/>
                  </a:path>
                </a:pathLst>
              </a:custGeom>
              <a:solidFill>
                <a:srgbClr val="16067B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  <p:sp>
            <p:nvSpPr>
              <p:cNvPr id="87" name="Freeform 195"/>
              <p:cNvSpPr>
                <a:spLocks/>
              </p:cNvSpPr>
              <p:nvPr/>
            </p:nvSpPr>
            <p:spPr bwMode="auto">
              <a:xfrm>
                <a:off x="4273" y="1607"/>
                <a:ext cx="24" cy="29"/>
              </a:xfrm>
              <a:custGeom>
                <a:avLst/>
                <a:gdLst>
                  <a:gd name="T0" fmla="*/ 12 w 24"/>
                  <a:gd name="T1" fmla="*/ 5 h 28"/>
                  <a:gd name="T2" fmla="*/ 12 w 24"/>
                  <a:gd name="T3" fmla="*/ 0 h 28"/>
                  <a:gd name="T4" fmla="*/ 0 w 24"/>
                  <a:gd name="T5" fmla="*/ 5 h 28"/>
                  <a:gd name="T6" fmla="*/ 6 w 24"/>
                  <a:gd name="T7" fmla="*/ 28 h 28"/>
                  <a:gd name="T8" fmla="*/ 12 w 24"/>
                  <a:gd name="T9" fmla="*/ 28 h 28"/>
                  <a:gd name="T10" fmla="*/ 12 w 24"/>
                  <a:gd name="T11" fmla="*/ 28 h 28"/>
                  <a:gd name="T12" fmla="*/ 12 w 24"/>
                  <a:gd name="T13" fmla="*/ 5 h 28"/>
                  <a:gd name="T14" fmla="*/ 12 w 24"/>
                  <a:gd name="T15" fmla="*/ 5 h 28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24"/>
                  <a:gd name="T25" fmla="*/ 0 h 28"/>
                  <a:gd name="T26" fmla="*/ 24 w 24"/>
                  <a:gd name="T27" fmla="*/ 28 h 28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24" h="28">
                    <a:moveTo>
                      <a:pt x="18" y="5"/>
                    </a:moveTo>
                    <a:lnTo>
                      <a:pt x="12" y="0"/>
                    </a:lnTo>
                    <a:lnTo>
                      <a:pt x="0" y="5"/>
                    </a:lnTo>
                    <a:lnTo>
                      <a:pt x="6" y="28"/>
                    </a:lnTo>
                    <a:lnTo>
                      <a:pt x="18" y="28"/>
                    </a:lnTo>
                    <a:lnTo>
                      <a:pt x="24" y="28"/>
                    </a:lnTo>
                    <a:lnTo>
                      <a:pt x="18" y="5"/>
                    </a:lnTo>
                  </a:path>
                </a:pathLst>
              </a:custGeom>
              <a:noFill/>
              <a:ln w="0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  <p:sp>
            <p:nvSpPr>
              <p:cNvPr id="88" name="Freeform 196"/>
              <p:cNvSpPr>
                <a:spLocks/>
              </p:cNvSpPr>
              <p:nvPr/>
            </p:nvSpPr>
            <p:spPr bwMode="auto">
              <a:xfrm>
                <a:off x="4315" y="1607"/>
                <a:ext cx="18" cy="29"/>
              </a:xfrm>
              <a:custGeom>
                <a:avLst/>
                <a:gdLst>
                  <a:gd name="T0" fmla="*/ 0 w 18"/>
                  <a:gd name="T1" fmla="*/ 5 h 28"/>
                  <a:gd name="T2" fmla="*/ 9 w 18"/>
                  <a:gd name="T3" fmla="*/ 0 h 28"/>
                  <a:gd name="T4" fmla="*/ 9 w 18"/>
                  <a:gd name="T5" fmla="*/ 5 h 28"/>
                  <a:gd name="T6" fmla="*/ 9 w 18"/>
                  <a:gd name="T7" fmla="*/ 28 h 28"/>
                  <a:gd name="T8" fmla="*/ 6 w 18"/>
                  <a:gd name="T9" fmla="*/ 28 h 28"/>
                  <a:gd name="T10" fmla="*/ 0 w 18"/>
                  <a:gd name="T11" fmla="*/ 28 h 28"/>
                  <a:gd name="T12" fmla="*/ 0 w 18"/>
                  <a:gd name="T13" fmla="*/ 5 h 28"/>
                  <a:gd name="T14" fmla="*/ 0 w 18"/>
                  <a:gd name="T15" fmla="*/ 5 h 28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8"/>
                  <a:gd name="T25" fmla="*/ 0 h 28"/>
                  <a:gd name="T26" fmla="*/ 18 w 18"/>
                  <a:gd name="T27" fmla="*/ 28 h 28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8" h="28">
                    <a:moveTo>
                      <a:pt x="0" y="5"/>
                    </a:moveTo>
                    <a:lnTo>
                      <a:pt x="12" y="0"/>
                    </a:lnTo>
                    <a:lnTo>
                      <a:pt x="18" y="5"/>
                    </a:lnTo>
                    <a:lnTo>
                      <a:pt x="12" y="28"/>
                    </a:lnTo>
                    <a:lnTo>
                      <a:pt x="6" y="28"/>
                    </a:lnTo>
                    <a:lnTo>
                      <a:pt x="0" y="28"/>
                    </a:lnTo>
                    <a:lnTo>
                      <a:pt x="0" y="5"/>
                    </a:lnTo>
                    <a:close/>
                  </a:path>
                </a:pathLst>
              </a:custGeom>
              <a:solidFill>
                <a:srgbClr val="16067B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  <p:sp>
            <p:nvSpPr>
              <p:cNvPr id="89" name="Freeform 197"/>
              <p:cNvSpPr>
                <a:spLocks/>
              </p:cNvSpPr>
              <p:nvPr/>
            </p:nvSpPr>
            <p:spPr bwMode="auto">
              <a:xfrm>
                <a:off x="4315" y="1607"/>
                <a:ext cx="18" cy="29"/>
              </a:xfrm>
              <a:custGeom>
                <a:avLst/>
                <a:gdLst>
                  <a:gd name="T0" fmla="*/ 0 w 18"/>
                  <a:gd name="T1" fmla="*/ 5 h 28"/>
                  <a:gd name="T2" fmla="*/ 9 w 18"/>
                  <a:gd name="T3" fmla="*/ 0 h 28"/>
                  <a:gd name="T4" fmla="*/ 9 w 18"/>
                  <a:gd name="T5" fmla="*/ 5 h 28"/>
                  <a:gd name="T6" fmla="*/ 9 w 18"/>
                  <a:gd name="T7" fmla="*/ 28 h 28"/>
                  <a:gd name="T8" fmla="*/ 6 w 18"/>
                  <a:gd name="T9" fmla="*/ 28 h 28"/>
                  <a:gd name="T10" fmla="*/ 0 w 18"/>
                  <a:gd name="T11" fmla="*/ 28 h 28"/>
                  <a:gd name="T12" fmla="*/ 0 w 18"/>
                  <a:gd name="T13" fmla="*/ 5 h 28"/>
                  <a:gd name="T14" fmla="*/ 0 w 18"/>
                  <a:gd name="T15" fmla="*/ 5 h 28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8"/>
                  <a:gd name="T25" fmla="*/ 0 h 28"/>
                  <a:gd name="T26" fmla="*/ 18 w 18"/>
                  <a:gd name="T27" fmla="*/ 28 h 28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8" h="28">
                    <a:moveTo>
                      <a:pt x="0" y="5"/>
                    </a:moveTo>
                    <a:lnTo>
                      <a:pt x="12" y="0"/>
                    </a:lnTo>
                    <a:lnTo>
                      <a:pt x="18" y="5"/>
                    </a:lnTo>
                    <a:lnTo>
                      <a:pt x="12" y="28"/>
                    </a:lnTo>
                    <a:lnTo>
                      <a:pt x="6" y="28"/>
                    </a:lnTo>
                    <a:lnTo>
                      <a:pt x="0" y="28"/>
                    </a:lnTo>
                    <a:lnTo>
                      <a:pt x="0" y="5"/>
                    </a:lnTo>
                  </a:path>
                </a:pathLst>
              </a:custGeom>
              <a:noFill/>
              <a:ln w="0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  <p:sp>
            <p:nvSpPr>
              <p:cNvPr id="90" name="Freeform 198"/>
              <p:cNvSpPr>
                <a:spLocks/>
              </p:cNvSpPr>
              <p:nvPr/>
            </p:nvSpPr>
            <p:spPr bwMode="auto">
              <a:xfrm>
                <a:off x="4261" y="1617"/>
                <a:ext cx="12" cy="6"/>
              </a:xfrm>
              <a:custGeom>
                <a:avLst/>
                <a:gdLst>
                  <a:gd name="T0" fmla="*/ 0 w 12"/>
                  <a:gd name="T1" fmla="*/ 5 h 5"/>
                  <a:gd name="T2" fmla="*/ 6 w 12"/>
                  <a:gd name="T3" fmla="*/ 5 h 5"/>
                  <a:gd name="T4" fmla="*/ 6 w 12"/>
                  <a:gd name="T5" fmla="*/ 5 h 5"/>
                  <a:gd name="T6" fmla="*/ 6 w 12"/>
                  <a:gd name="T7" fmla="*/ 5 h 5"/>
                  <a:gd name="T8" fmla="*/ 6 w 12"/>
                  <a:gd name="T9" fmla="*/ 5 h 5"/>
                  <a:gd name="T10" fmla="*/ 6 w 12"/>
                  <a:gd name="T11" fmla="*/ 5 h 5"/>
                  <a:gd name="T12" fmla="*/ 12 w 12"/>
                  <a:gd name="T13" fmla="*/ 5 h 5"/>
                  <a:gd name="T14" fmla="*/ 12 w 12"/>
                  <a:gd name="T15" fmla="*/ 5 h 5"/>
                  <a:gd name="T16" fmla="*/ 12 w 12"/>
                  <a:gd name="T17" fmla="*/ 0 h 5"/>
                  <a:gd name="T18" fmla="*/ 6 w 12"/>
                  <a:gd name="T19" fmla="*/ 0 h 5"/>
                  <a:gd name="T20" fmla="*/ 6 w 12"/>
                  <a:gd name="T21" fmla="*/ 0 h 5"/>
                  <a:gd name="T22" fmla="*/ 6 w 12"/>
                  <a:gd name="T23" fmla="*/ 0 h 5"/>
                  <a:gd name="T24" fmla="*/ 0 w 12"/>
                  <a:gd name="T25" fmla="*/ 5 h 5"/>
                  <a:gd name="T26" fmla="*/ 0 w 12"/>
                  <a:gd name="T27" fmla="*/ 5 h 5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12"/>
                  <a:gd name="T43" fmla="*/ 0 h 5"/>
                  <a:gd name="T44" fmla="*/ 12 w 12"/>
                  <a:gd name="T45" fmla="*/ 5 h 5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12" h="5">
                    <a:moveTo>
                      <a:pt x="0" y="5"/>
                    </a:moveTo>
                    <a:lnTo>
                      <a:pt x="6" y="5"/>
                    </a:lnTo>
                    <a:lnTo>
                      <a:pt x="12" y="5"/>
                    </a:lnTo>
                    <a:lnTo>
                      <a:pt x="12" y="0"/>
                    </a:lnTo>
                    <a:lnTo>
                      <a:pt x="6" y="0"/>
                    </a:lnTo>
                    <a:lnTo>
                      <a:pt x="0" y="5"/>
                    </a:lnTo>
                    <a:close/>
                  </a:path>
                </a:pathLst>
              </a:custGeom>
              <a:solidFill>
                <a:srgbClr val="F7F619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  <p:sp>
            <p:nvSpPr>
              <p:cNvPr id="91" name="Freeform 199"/>
              <p:cNvSpPr>
                <a:spLocks/>
              </p:cNvSpPr>
              <p:nvPr/>
            </p:nvSpPr>
            <p:spPr bwMode="auto">
              <a:xfrm>
                <a:off x="4267" y="1630"/>
                <a:ext cx="12" cy="6"/>
              </a:xfrm>
              <a:custGeom>
                <a:avLst/>
                <a:gdLst>
                  <a:gd name="T0" fmla="*/ 0 w 12"/>
                  <a:gd name="T1" fmla="*/ 6 h 6"/>
                  <a:gd name="T2" fmla="*/ 0 w 12"/>
                  <a:gd name="T3" fmla="*/ 6 h 6"/>
                  <a:gd name="T4" fmla="*/ 0 w 12"/>
                  <a:gd name="T5" fmla="*/ 6 h 6"/>
                  <a:gd name="T6" fmla="*/ 6 w 12"/>
                  <a:gd name="T7" fmla="*/ 6 h 6"/>
                  <a:gd name="T8" fmla="*/ 6 w 12"/>
                  <a:gd name="T9" fmla="*/ 6 h 6"/>
                  <a:gd name="T10" fmla="*/ 6 w 12"/>
                  <a:gd name="T11" fmla="*/ 6 h 6"/>
                  <a:gd name="T12" fmla="*/ 12 w 12"/>
                  <a:gd name="T13" fmla="*/ 0 h 6"/>
                  <a:gd name="T14" fmla="*/ 12 w 12"/>
                  <a:gd name="T15" fmla="*/ 0 h 6"/>
                  <a:gd name="T16" fmla="*/ 12 w 12"/>
                  <a:gd name="T17" fmla="*/ 0 h 6"/>
                  <a:gd name="T18" fmla="*/ 6 w 12"/>
                  <a:gd name="T19" fmla="*/ 0 h 6"/>
                  <a:gd name="T20" fmla="*/ 6 w 12"/>
                  <a:gd name="T21" fmla="*/ 0 h 6"/>
                  <a:gd name="T22" fmla="*/ 6 w 12"/>
                  <a:gd name="T23" fmla="*/ 6 h 6"/>
                  <a:gd name="T24" fmla="*/ 0 w 12"/>
                  <a:gd name="T25" fmla="*/ 6 h 6"/>
                  <a:gd name="T26" fmla="*/ 0 w 12"/>
                  <a:gd name="T27" fmla="*/ 6 h 6"/>
                  <a:gd name="T28" fmla="*/ 0 w 12"/>
                  <a:gd name="T29" fmla="*/ 6 h 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12"/>
                  <a:gd name="T46" fmla="*/ 0 h 6"/>
                  <a:gd name="T47" fmla="*/ 12 w 12"/>
                  <a:gd name="T48" fmla="*/ 6 h 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12" h="6">
                    <a:moveTo>
                      <a:pt x="0" y="6"/>
                    </a:moveTo>
                    <a:lnTo>
                      <a:pt x="0" y="6"/>
                    </a:lnTo>
                    <a:lnTo>
                      <a:pt x="6" y="6"/>
                    </a:lnTo>
                    <a:lnTo>
                      <a:pt x="12" y="0"/>
                    </a:lnTo>
                    <a:lnTo>
                      <a:pt x="6" y="0"/>
                    </a:lnTo>
                    <a:lnTo>
                      <a:pt x="6" y="6"/>
                    </a:lnTo>
                    <a:lnTo>
                      <a:pt x="0" y="6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  <p:sp>
            <p:nvSpPr>
              <p:cNvPr id="92" name="Freeform 200"/>
              <p:cNvSpPr>
                <a:spLocks/>
              </p:cNvSpPr>
              <p:nvPr/>
            </p:nvSpPr>
            <p:spPr bwMode="auto">
              <a:xfrm>
                <a:off x="4273" y="1613"/>
                <a:ext cx="18" cy="13"/>
              </a:xfrm>
              <a:custGeom>
                <a:avLst/>
                <a:gdLst>
                  <a:gd name="T0" fmla="*/ 9 w 18"/>
                  <a:gd name="T1" fmla="*/ 0 h 11"/>
                  <a:gd name="T2" fmla="*/ 9 w 18"/>
                  <a:gd name="T3" fmla="*/ 0 h 11"/>
                  <a:gd name="T4" fmla="*/ 6 w 18"/>
                  <a:gd name="T5" fmla="*/ 0 h 11"/>
                  <a:gd name="T6" fmla="*/ 0 w 18"/>
                  <a:gd name="T7" fmla="*/ 6 h 11"/>
                  <a:gd name="T8" fmla="*/ 6 w 18"/>
                  <a:gd name="T9" fmla="*/ 11 h 11"/>
                  <a:gd name="T10" fmla="*/ 9 w 18"/>
                  <a:gd name="T11" fmla="*/ 6 h 11"/>
                  <a:gd name="T12" fmla="*/ 9 w 18"/>
                  <a:gd name="T13" fmla="*/ 6 h 11"/>
                  <a:gd name="T14" fmla="*/ 9 w 18"/>
                  <a:gd name="T15" fmla="*/ 6 h 11"/>
                  <a:gd name="T16" fmla="*/ 9 w 18"/>
                  <a:gd name="T17" fmla="*/ 0 h 11"/>
                  <a:gd name="T18" fmla="*/ 9 w 18"/>
                  <a:gd name="T19" fmla="*/ 0 h 11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8"/>
                  <a:gd name="T31" fmla="*/ 0 h 11"/>
                  <a:gd name="T32" fmla="*/ 18 w 18"/>
                  <a:gd name="T33" fmla="*/ 11 h 11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8" h="11">
                    <a:moveTo>
                      <a:pt x="18" y="0"/>
                    </a:moveTo>
                    <a:lnTo>
                      <a:pt x="12" y="0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6" y="11"/>
                    </a:lnTo>
                    <a:lnTo>
                      <a:pt x="12" y="6"/>
                    </a:lnTo>
                    <a:lnTo>
                      <a:pt x="18" y="6"/>
                    </a:lnTo>
                    <a:lnTo>
                      <a:pt x="18" y="0"/>
                    </a:lnTo>
                    <a:close/>
                  </a:path>
                </a:pathLst>
              </a:custGeom>
              <a:solidFill>
                <a:srgbClr val="FB0F0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  <p:sp>
            <p:nvSpPr>
              <p:cNvPr id="93" name="Freeform 201"/>
              <p:cNvSpPr>
                <a:spLocks/>
              </p:cNvSpPr>
              <p:nvPr/>
            </p:nvSpPr>
            <p:spPr bwMode="auto">
              <a:xfrm>
                <a:off x="4279" y="1626"/>
                <a:ext cx="18" cy="4"/>
              </a:xfrm>
              <a:custGeom>
                <a:avLst/>
                <a:gdLst>
                  <a:gd name="T0" fmla="*/ 9 w 18"/>
                  <a:gd name="T1" fmla="*/ 0 h 6"/>
                  <a:gd name="T2" fmla="*/ 9 w 18"/>
                  <a:gd name="T3" fmla="*/ 0 h 6"/>
                  <a:gd name="T4" fmla="*/ 6 w 18"/>
                  <a:gd name="T5" fmla="*/ 0 h 6"/>
                  <a:gd name="T6" fmla="*/ 0 w 18"/>
                  <a:gd name="T7" fmla="*/ 0 h 6"/>
                  <a:gd name="T8" fmla="*/ 0 w 18"/>
                  <a:gd name="T9" fmla="*/ 6 h 6"/>
                  <a:gd name="T10" fmla="*/ 6 w 18"/>
                  <a:gd name="T11" fmla="*/ 6 h 6"/>
                  <a:gd name="T12" fmla="*/ 9 w 18"/>
                  <a:gd name="T13" fmla="*/ 6 h 6"/>
                  <a:gd name="T14" fmla="*/ 9 w 18"/>
                  <a:gd name="T15" fmla="*/ 6 h 6"/>
                  <a:gd name="T16" fmla="*/ 9 w 18"/>
                  <a:gd name="T17" fmla="*/ 0 h 6"/>
                  <a:gd name="T18" fmla="*/ 9 w 18"/>
                  <a:gd name="T19" fmla="*/ 0 h 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8"/>
                  <a:gd name="T31" fmla="*/ 0 h 6"/>
                  <a:gd name="T32" fmla="*/ 18 w 18"/>
                  <a:gd name="T33" fmla="*/ 6 h 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8" h="6">
                    <a:moveTo>
                      <a:pt x="12" y="0"/>
                    </a:moveTo>
                    <a:lnTo>
                      <a:pt x="12" y="0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6" y="6"/>
                    </a:lnTo>
                    <a:lnTo>
                      <a:pt x="12" y="6"/>
                    </a:lnTo>
                    <a:lnTo>
                      <a:pt x="18" y="6"/>
                    </a:lnTo>
                    <a:lnTo>
                      <a:pt x="12" y="0"/>
                    </a:lnTo>
                    <a:close/>
                  </a:path>
                </a:pathLst>
              </a:custGeom>
              <a:solidFill>
                <a:srgbClr val="FB0F0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  <p:sp>
            <p:nvSpPr>
              <p:cNvPr id="94" name="Freeform 202"/>
              <p:cNvSpPr>
                <a:spLocks/>
              </p:cNvSpPr>
              <p:nvPr/>
            </p:nvSpPr>
            <p:spPr bwMode="auto">
              <a:xfrm>
                <a:off x="4332" y="1613"/>
                <a:ext cx="10" cy="13"/>
              </a:xfrm>
              <a:custGeom>
                <a:avLst/>
                <a:gdLst>
                  <a:gd name="T0" fmla="*/ 5 w 11"/>
                  <a:gd name="T1" fmla="*/ 0 h 11"/>
                  <a:gd name="T2" fmla="*/ 5 w 11"/>
                  <a:gd name="T3" fmla="*/ 6 h 11"/>
                  <a:gd name="T4" fmla="*/ 5 w 11"/>
                  <a:gd name="T5" fmla="*/ 6 h 11"/>
                  <a:gd name="T6" fmla="*/ 5 w 11"/>
                  <a:gd name="T7" fmla="*/ 6 h 11"/>
                  <a:gd name="T8" fmla="*/ 0 w 11"/>
                  <a:gd name="T9" fmla="*/ 6 h 11"/>
                  <a:gd name="T10" fmla="*/ 5 w 11"/>
                  <a:gd name="T11" fmla="*/ 11 h 11"/>
                  <a:gd name="T12" fmla="*/ 5 w 11"/>
                  <a:gd name="T13" fmla="*/ 11 h 11"/>
                  <a:gd name="T14" fmla="*/ 5 w 11"/>
                  <a:gd name="T15" fmla="*/ 11 h 11"/>
                  <a:gd name="T16" fmla="*/ 11 w 11"/>
                  <a:gd name="T17" fmla="*/ 11 h 11"/>
                  <a:gd name="T18" fmla="*/ 11 w 11"/>
                  <a:gd name="T19" fmla="*/ 6 h 11"/>
                  <a:gd name="T20" fmla="*/ 11 w 11"/>
                  <a:gd name="T21" fmla="*/ 6 h 11"/>
                  <a:gd name="T22" fmla="*/ 11 w 11"/>
                  <a:gd name="T23" fmla="*/ 6 h 11"/>
                  <a:gd name="T24" fmla="*/ 5 w 11"/>
                  <a:gd name="T25" fmla="*/ 0 h 11"/>
                  <a:gd name="T26" fmla="*/ 5 w 11"/>
                  <a:gd name="T27" fmla="*/ 0 h 11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11"/>
                  <a:gd name="T43" fmla="*/ 0 h 11"/>
                  <a:gd name="T44" fmla="*/ 11 w 11"/>
                  <a:gd name="T45" fmla="*/ 11 h 11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11" h="11">
                    <a:moveTo>
                      <a:pt x="5" y="0"/>
                    </a:moveTo>
                    <a:lnTo>
                      <a:pt x="5" y="6"/>
                    </a:lnTo>
                    <a:lnTo>
                      <a:pt x="0" y="6"/>
                    </a:lnTo>
                    <a:lnTo>
                      <a:pt x="5" y="11"/>
                    </a:lnTo>
                    <a:lnTo>
                      <a:pt x="11" y="11"/>
                    </a:lnTo>
                    <a:lnTo>
                      <a:pt x="11" y="6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F7F619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  <p:sp>
            <p:nvSpPr>
              <p:cNvPr id="95" name="Freeform 203"/>
              <p:cNvSpPr>
                <a:spLocks/>
              </p:cNvSpPr>
              <p:nvPr/>
            </p:nvSpPr>
            <p:spPr bwMode="auto">
              <a:xfrm>
                <a:off x="4326" y="1626"/>
                <a:ext cx="16" cy="11"/>
              </a:xfrm>
              <a:custGeom>
                <a:avLst/>
                <a:gdLst>
                  <a:gd name="T0" fmla="*/ 6 w 17"/>
                  <a:gd name="T1" fmla="*/ 0 h 12"/>
                  <a:gd name="T2" fmla="*/ 6 w 17"/>
                  <a:gd name="T3" fmla="*/ 0 h 12"/>
                  <a:gd name="T4" fmla="*/ 11 w 17"/>
                  <a:gd name="T5" fmla="*/ 0 h 12"/>
                  <a:gd name="T6" fmla="*/ 11 w 17"/>
                  <a:gd name="T7" fmla="*/ 0 h 12"/>
                  <a:gd name="T8" fmla="*/ 17 w 17"/>
                  <a:gd name="T9" fmla="*/ 0 h 12"/>
                  <a:gd name="T10" fmla="*/ 17 w 17"/>
                  <a:gd name="T11" fmla="*/ 6 h 12"/>
                  <a:gd name="T12" fmla="*/ 11 w 17"/>
                  <a:gd name="T13" fmla="*/ 12 h 12"/>
                  <a:gd name="T14" fmla="*/ 11 w 17"/>
                  <a:gd name="T15" fmla="*/ 12 h 12"/>
                  <a:gd name="T16" fmla="*/ 6 w 17"/>
                  <a:gd name="T17" fmla="*/ 12 h 12"/>
                  <a:gd name="T18" fmla="*/ 0 w 17"/>
                  <a:gd name="T19" fmla="*/ 12 h 12"/>
                  <a:gd name="T20" fmla="*/ 6 w 17"/>
                  <a:gd name="T21" fmla="*/ 0 h 12"/>
                  <a:gd name="T22" fmla="*/ 6 w 17"/>
                  <a:gd name="T23" fmla="*/ 0 h 12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17"/>
                  <a:gd name="T37" fmla="*/ 0 h 12"/>
                  <a:gd name="T38" fmla="*/ 17 w 17"/>
                  <a:gd name="T39" fmla="*/ 12 h 12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17" h="12">
                    <a:moveTo>
                      <a:pt x="6" y="0"/>
                    </a:moveTo>
                    <a:lnTo>
                      <a:pt x="6" y="0"/>
                    </a:lnTo>
                    <a:lnTo>
                      <a:pt x="11" y="0"/>
                    </a:lnTo>
                    <a:lnTo>
                      <a:pt x="17" y="0"/>
                    </a:lnTo>
                    <a:lnTo>
                      <a:pt x="17" y="6"/>
                    </a:lnTo>
                    <a:lnTo>
                      <a:pt x="11" y="12"/>
                    </a:lnTo>
                    <a:lnTo>
                      <a:pt x="6" y="12"/>
                    </a:lnTo>
                    <a:lnTo>
                      <a:pt x="0" y="12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  <p:sp>
            <p:nvSpPr>
              <p:cNvPr id="96" name="Freeform 204"/>
              <p:cNvSpPr>
                <a:spLocks/>
              </p:cNvSpPr>
              <p:nvPr/>
            </p:nvSpPr>
            <p:spPr bwMode="auto">
              <a:xfrm>
                <a:off x="4326" y="1626"/>
                <a:ext cx="16" cy="11"/>
              </a:xfrm>
              <a:custGeom>
                <a:avLst/>
                <a:gdLst>
                  <a:gd name="T0" fmla="*/ 0 w 17"/>
                  <a:gd name="T1" fmla="*/ 0 h 12"/>
                  <a:gd name="T2" fmla="*/ 6 w 17"/>
                  <a:gd name="T3" fmla="*/ 0 h 12"/>
                  <a:gd name="T4" fmla="*/ 11 w 17"/>
                  <a:gd name="T5" fmla="*/ 6 h 12"/>
                  <a:gd name="T6" fmla="*/ 11 w 17"/>
                  <a:gd name="T7" fmla="*/ 6 h 12"/>
                  <a:gd name="T8" fmla="*/ 17 w 17"/>
                  <a:gd name="T9" fmla="*/ 6 h 12"/>
                  <a:gd name="T10" fmla="*/ 11 w 17"/>
                  <a:gd name="T11" fmla="*/ 12 h 12"/>
                  <a:gd name="T12" fmla="*/ 11 w 17"/>
                  <a:gd name="T13" fmla="*/ 12 h 12"/>
                  <a:gd name="T14" fmla="*/ 6 w 17"/>
                  <a:gd name="T15" fmla="*/ 12 h 12"/>
                  <a:gd name="T16" fmla="*/ 0 w 17"/>
                  <a:gd name="T17" fmla="*/ 6 h 12"/>
                  <a:gd name="T18" fmla="*/ 0 w 17"/>
                  <a:gd name="T19" fmla="*/ 0 h 12"/>
                  <a:gd name="T20" fmla="*/ 0 w 17"/>
                  <a:gd name="T21" fmla="*/ 0 h 12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17"/>
                  <a:gd name="T34" fmla="*/ 0 h 12"/>
                  <a:gd name="T35" fmla="*/ 17 w 17"/>
                  <a:gd name="T36" fmla="*/ 12 h 12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17" h="12">
                    <a:moveTo>
                      <a:pt x="0" y="0"/>
                    </a:moveTo>
                    <a:lnTo>
                      <a:pt x="6" y="0"/>
                    </a:lnTo>
                    <a:lnTo>
                      <a:pt x="11" y="6"/>
                    </a:lnTo>
                    <a:lnTo>
                      <a:pt x="17" y="6"/>
                    </a:lnTo>
                    <a:lnTo>
                      <a:pt x="11" y="12"/>
                    </a:lnTo>
                    <a:lnTo>
                      <a:pt x="6" y="12"/>
                    </a:lnTo>
                    <a:lnTo>
                      <a:pt x="0" y="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B0F0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  <p:sp>
            <p:nvSpPr>
              <p:cNvPr id="97" name="Freeform 205"/>
              <p:cNvSpPr>
                <a:spLocks/>
              </p:cNvSpPr>
              <p:nvPr/>
            </p:nvSpPr>
            <p:spPr bwMode="auto">
              <a:xfrm>
                <a:off x="4332" y="1630"/>
                <a:ext cx="10" cy="6"/>
              </a:xfrm>
              <a:custGeom>
                <a:avLst/>
                <a:gdLst>
                  <a:gd name="T0" fmla="*/ 5 w 11"/>
                  <a:gd name="T1" fmla="*/ 6 h 6"/>
                  <a:gd name="T2" fmla="*/ 5 w 11"/>
                  <a:gd name="T3" fmla="*/ 6 h 6"/>
                  <a:gd name="T4" fmla="*/ 5 w 11"/>
                  <a:gd name="T5" fmla="*/ 0 h 6"/>
                  <a:gd name="T6" fmla="*/ 5 w 11"/>
                  <a:gd name="T7" fmla="*/ 0 h 6"/>
                  <a:gd name="T8" fmla="*/ 5 w 11"/>
                  <a:gd name="T9" fmla="*/ 0 h 6"/>
                  <a:gd name="T10" fmla="*/ 11 w 11"/>
                  <a:gd name="T11" fmla="*/ 0 h 6"/>
                  <a:gd name="T12" fmla="*/ 11 w 11"/>
                  <a:gd name="T13" fmla="*/ 0 h 6"/>
                  <a:gd name="T14" fmla="*/ 11 w 11"/>
                  <a:gd name="T15" fmla="*/ 0 h 6"/>
                  <a:gd name="T16" fmla="*/ 5 w 11"/>
                  <a:gd name="T17" fmla="*/ 0 h 6"/>
                  <a:gd name="T18" fmla="*/ 5 w 11"/>
                  <a:gd name="T19" fmla="*/ 0 h 6"/>
                  <a:gd name="T20" fmla="*/ 5 w 11"/>
                  <a:gd name="T21" fmla="*/ 0 h 6"/>
                  <a:gd name="T22" fmla="*/ 0 w 11"/>
                  <a:gd name="T23" fmla="*/ 0 h 6"/>
                  <a:gd name="T24" fmla="*/ 0 w 11"/>
                  <a:gd name="T25" fmla="*/ 0 h 6"/>
                  <a:gd name="T26" fmla="*/ 0 w 11"/>
                  <a:gd name="T27" fmla="*/ 0 h 6"/>
                  <a:gd name="T28" fmla="*/ 0 w 11"/>
                  <a:gd name="T29" fmla="*/ 0 h 6"/>
                  <a:gd name="T30" fmla="*/ 0 w 11"/>
                  <a:gd name="T31" fmla="*/ 0 h 6"/>
                  <a:gd name="T32" fmla="*/ 0 w 11"/>
                  <a:gd name="T33" fmla="*/ 0 h 6"/>
                  <a:gd name="T34" fmla="*/ 0 w 11"/>
                  <a:gd name="T35" fmla="*/ 0 h 6"/>
                  <a:gd name="T36" fmla="*/ 0 w 11"/>
                  <a:gd name="T37" fmla="*/ 0 h 6"/>
                  <a:gd name="T38" fmla="*/ 0 w 11"/>
                  <a:gd name="T39" fmla="*/ 0 h 6"/>
                  <a:gd name="T40" fmla="*/ 0 w 11"/>
                  <a:gd name="T41" fmla="*/ 0 h 6"/>
                  <a:gd name="T42" fmla="*/ 0 w 11"/>
                  <a:gd name="T43" fmla="*/ 0 h 6"/>
                  <a:gd name="T44" fmla="*/ 0 w 11"/>
                  <a:gd name="T45" fmla="*/ 0 h 6"/>
                  <a:gd name="T46" fmla="*/ 0 w 11"/>
                  <a:gd name="T47" fmla="*/ 0 h 6"/>
                  <a:gd name="T48" fmla="*/ 0 w 11"/>
                  <a:gd name="T49" fmla="*/ 0 h 6"/>
                  <a:gd name="T50" fmla="*/ 0 w 11"/>
                  <a:gd name="T51" fmla="*/ 0 h 6"/>
                  <a:gd name="T52" fmla="*/ 0 w 11"/>
                  <a:gd name="T53" fmla="*/ 0 h 6"/>
                  <a:gd name="T54" fmla="*/ 0 w 11"/>
                  <a:gd name="T55" fmla="*/ 0 h 6"/>
                  <a:gd name="T56" fmla="*/ 0 w 11"/>
                  <a:gd name="T57" fmla="*/ 0 h 6"/>
                  <a:gd name="T58" fmla="*/ 0 w 11"/>
                  <a:gd name="T59" fmla="*/ 0 h 6"/>
                  <a:gd name="T60" fmla="*/ 0 w 11"/>
                  <a:gd name="T61" fmla="*/ 0 h 6"/>
                  <a:gd name="T62" fmla="*/ 0 w 11"/>
                  <a:gd name="T63" fmla="*/ 0 h 6"/>
                  <a:gd name="T64" fmla="*/ 5 w 11"/>
                  <a:gd name="T65" fmla="*/ 0 h 6"/>
                  <a:gd name="T66" fmla="*/ 5 w 11"/>
                  <a:gd name="T67" fmla="*/ 0 h 6"/>
                  <a:gd name="T68" fmla="*/ 5 w 11"/>
                  <a:gd name="T69" fmla="*/ 6 h 6"/>
                  <a:gd name="T70" fmla="*/ 5 w 11"/>
                  <a:gd name="T71" fmla="*/ 6 h 6"/>
                  <a:gd name="T72" fmla="*/ 5 w 11"/>
                  <a:gd name="T73" fmla="*/ 6 h 6"/>
                  <a:gd name="T74" fmla="*/ 5 w 11"/>
                  <a:gd name="T75" fmla="*/ 0 h 6"/>
                  <a:gd name="T76" fmla="*/ 5 w 11"/>
                  <a:gd name="T77" fmla="*/ 0 h 6"/>
                  <a:gd name="T78" fmla="*/ 5 w 11"/>
                  <a:gd name="T79" fmla="*/ 0 h 6"/>
                  <a:gd name="T80" fmla="*/ 5 w 11"/>
                  <a:gd name="T81" fmla="*/ 0 h 6"/>
                  <a:gd name="T82" fmla="*/ 5 w 11"/>
                  <a:gd name="T83" fmla="*/ 6 h 6"/>
                  <a:gd name="T84" fmla="*/ 5 w 11"/>
                  <a:gd name="T85" fmla="*/ 6 h 6"/>
                  <a:gd name="T86" fmla="*/ 5 w 11"/>
                  <a:gd name="T87" fmla="*/ 6 h 6"/>
                  <a:gd name="T88" fmla="*/ 5 w 11"/>
                  <a:gd name="T89" fmla="*/ 6 h 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w 11"/>
                  <a:gd name="T136" fmla="*/ 0 h 6"/>
                  <a:gd name="T137" fmla="*/ 11 w 11"/>
                  <a:gd name="T138" fmla="*/ 6 h 6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T135" t="T136" r="T137" b="T138"/>
                <a:pathLst>
                  <a:path w="11" h="6">
                    <a:moveTo>
                      <a:pt x="5" y="6"/>
                    </a:moveTo>
                    <a:lnTo>
                      <a:pt x="5" y="6"/>
                    </a:lnTo>
                    <a:lnTo>
                      <a:pt x="5" y="0"/>
                    </a:lnTo>
                    <a:lnTo>
                      <a:pt x="11" y="0"/>
                    </a:lnTo>
                    <a:lnTo>
                      <a:pt x="5" y="0"/>
                    </a:lnTo>
                    <a:lnTo>
                      <a:pt x="0" y="0"/>
                    </a:lnTo>
                    <a:lnTo>
                      <a:pt x="5" y="0"/>
                    </a:lnTo>
                    <a:lnTo>
                      <a:pt x="5" y="6"/>
                    </a:lnTo>
                    <a:lnTo>
                      <a:pt x="5" y="0"/>
                    </a:lnTo>
                    <a:lnTo>
                      <a:pt x="5" y="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  <p:sp>
            <p:nvSpPr>
              <p:cNvPr id="98" name="Freeform 206"/>
              <p:cNvSpPr>
                <a:spLocks/>
              </p:cNvSpPr>
              <p:nvPr/>
            </p:nvSpPr>
            <p:spPr bwMode="auto">
              <a:xfrm>
                <a:off x="4315" y="1617"/>
                <a:ext cx="12" cy="13"/>
              </a:xfrm>
              <a:custGeom>
                <a:avLst/>
                <a:gdLst>
                  <a:gd name="T0" fmla="*/ 6 w 12"/>
                  <a:gd name="T1" fmla="*/ 11 h 11"/>
                  <a:gd name="T2" fmla="*/ 6 w 12"/>
                  <a:gd name="T3" fmla="*/ 11 h 11"/>
                  <a:gd name="T4" fmla="*/ 6 w 12"/>
                  <a:gd name="T5" fmla="*/ 5 h 11"/>
                  <a:gd name="T6" fmla="*/ 6 w 12"/>
                  <a:gd name="T7" fmla="*/ 5 h 11"/>
                  <a:gd name="T8" fmla="*/ 6 w 12"/>
                  <a:gd name="T9" fmla="*/ 5 h 11"/>
                  <a:gd name="T10" fmla="*/ 6 w 12"/>
                  <a:gd name="T11" fmla="*/ 5 h 11"/>
                  <a:gd name="T12" fmla="*/ 6 w 12"/>
                  <a:gd name="T13" fmla="*/ 5 h 11"/>
                  <a:gd name="T14" fmla="*/ 6 w 12"/>
                  <a:gd name="T15" fmla="*/ 5 h 11"/>
                  <a:gd name="T16" fmla="*/ 6 w 12"/>
                  <a:gd name="T17" fmla="*/ 5 h 11"/>
                  <a:gd name="T18" fmla="*/ 6 w 12"/>
                  <a:gd name="T19" fmla="*/ 5 h 11"/>
                  <a:gd name="T20" fmla="*/ 6 w 12"/>
                  <a:gd name="T21" fmla="*/ 5 h 11"/>
                  <a:gd name="T22" fmla="*/ 6 w 12"/>
                  <a:gd name="T23" fmla="*/ 0 h 11"/>
                  <a:gd name="T24" fmla="*/ 0 w 12"/>
                  <a:gd name="T25" fmla="*/ 0 h 11"/>
                  <a:gd name="T26" fmla="*/ 0 w 12"/>
                  <a:gd name="T27" fmla="*/ 0 h 11"/>
                  <a:gd name="T28" fmla="*/ 0 w 12"/>
                  <a:gd name="T29" fmla="*/ 0 h 11"/>
                  <a:gd name="T30" fmla="*/ 0 w 12"/>
                  <a:gd name="T31" fmla="*/ 5 h 11"/>
                  <a:gd name="T32" fmla="*/ 0 w 12"/>
                  <a:gd name="T33" fmla="*/ 5 h 11"/>
                  <a:gd name="T34" fmla="*/ 0 w 12"/>
                  <a:gd name="T35" fmla="*/ 5 h 11"/>
                  <a:gd name="T36" fmla="*/ 0 w 12"/>
                  <a:gd name="T37" fmla="*/ 5 h 11"/>
                  <a:gd name="T38" fmla="*/ 0 w 12"/>
                  <a:gd name="T39" fmla="*/ 5 h 11"/>
                  <a:gd name="T40" fmla="*/ 6 w 12"/>
                  <a:gd name="T41" fmla="*/ 5 h 11"/>
                  <a:gd name="T42" fmla="*/ 0 w 12"/>
                  <a:gd name="T43" fmla="*/ 5 h 11"/>
                  <a:gd name="T44" fmla="*/ 6 w 12"/>
                  <a:gd name="T45" fmla="*/ 11 h 11"/>
                  <a:gd name="T46" fmla="*/ 6 w 12"/>
                  <a:gd name="T47" fmla="*/ 11 h 11"/>
                  <a:gd name="T48" fmla="*/ 6 w 12"/>
                  <a:gd name="T49" fmla="*/ 5 h 11"/>
                  <a:gd name="T50" fmla="*/ 6 w 12"/>
                  <a:gd name="T51" fmla="*/ 5 h 11"/>
                  <a:gd name="T52" fmla="*/ 6 w 12"/>
                  <a:gd name="T53" fmla="*/ 5 h 11"/>
                  <a:gd name="T54" fmla="*/ 6 w 12"/>
                  <a:gd name="T55" fmla="*/ 11 h 11"/>
                  <a:gd name="T56" fmla="*/ 6 w 12"/>
                  <a:gd name="T57" fmla="*/ 11 h 11"/>
                  <a:gd name="T58" fmla="*/ 6 w 12"/>
                  <a:gd name="T59" fmla="*/ 11 h 11"/>
                  <a:gd name="T60" fmla="*/ 6 w 12"/>
                  <a:gd name="T61" fmla="*/ 5 h 11"/>
                  <a:gd name="T62" fmla="*/ 6 w 12"/>
                  <a:gd name="T63" fmla="*/ 5 h 11"/>
                  <a:gd name="T64" fmla="*/ 6 w 12"/>
                  <a:gd name="T65" fmla="*/ 5 h 11"/>
                  <a:gd name="T66" fmla="*/ 6 w 12"/>
                  <a:gd name="T67" fmla="*/ 5 h 11"/>
                  <a:gd name="T68" fmla="*/ 6 w 12"/>
                  <a:gd name="T69" fmla="*/ 5 h 11"/>
                  <a:gd name="T70" fmla="*/ 6 w 12"/>
                  <a:gd name="T71" fmla="*/ 11 h 11"/>
                  <a:gd name="T72" fmla="*/ 6 w 12"/>
                  <a:gd name="T73" fmla="*/ 11 h 11"/>
                  <a:gd name="T74" fmla="*/ 6 w 12"/>
                  <a:gd name="T75" fmla="*/ 5 h 11"/>
                  <a:gd name="T76" fmla="*/ 6 w 12"/>
                  <a:gd name="T77" fmla="*/ 5 h 11"/>
                  <a:gd name="T78" fmla="*/ 6 w 12"/>
                  <a:gd name="T79" fmla="*/ 5 h 11"/>
                  <a:gd name="T80" fmla="*/ 6 w 12"/>
                  <a:gd name="T81" fmla="*/ 11 h 11"/>
                  <a:gd name="T82" fmla="*/ 6 w 12"/>
                  <a:gd name="T83" fmla="*/ 11 h 11"/>
                  <a:gd name="T84" fmla="*/ 6 w 12"/>
                  <a:gd name="T85" fmla="*/ 11 h 11"/>
                  <a:gd name="T86" fmla="*/ 6 w 12"/>
                  <a:gd name="T87" fmla="*/ 11 h 11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w 12"/>
                  <a:gd name="T133" fmla="*/ 0 h 11"/>
                  <a:gd name="T134" fmla="*/ 12 w 12"/>
                  <a:gd name="T135" fmla="*/ 11 h 11"/>
                </a:gdLst>
                <a:ahLst/>
                <a:cxnLst>
                  <a:cxn ang="T88">
                    <a:pos x="T0" y="T1"/>
                  </a:cxn>
                  <a:cxn ang="T89">
                    <a:pos x="T2" y="T3"/>
                  </a:cxn>
                  <a:cxn ang="T90">
                    <a:pos x="T4" y="T5"/>
                  </a:cxn>
                  <a:cxn ang="T91">
                    <a:pos x="T6" y="T7"/>
                  </a:cxn>
                  <a:cxn ang="T92">
                    <a:pos x="T8" y="T9"/>
                  </a:cxn>
                  <a:cxn ang="T93">
                    <a:pos x="T10" y="T11"/>
                  </a:cxn>
                  <a:cxn ang="T94">
                    <a:pos x="T12" y="T13"/>
                  </a:cxn>
                  <a:cxn ang="T95">
                    <a:pos x="T14" y="T15"/>
                  </a:cxn>
                  <a:cxn ang="T96">
                    <a:pos x="T16" y="T17"/>
                  </a:cxn>
                  <a:cxn ang="T97">
                    <a:pos x="T18" y="T19"/>
                  </a:cxn>
                  <a:cxn ang="T98">
                    <a:pos x="T20" y="T21"/>
                  </a:cxn>
                  <a:cxn ang="T99">
                    <a:pos x="T22" y="T23"/>
                  </a:cxn>
                  <a:cxn ang="T100">
                    <a:pos x="T24" y="T25"/>
                  </a:cxn>
                  <a:cxn ang="T101">
                    <a:pos x="T26" y="T27"/>
                  </a:cxn>
                  <a:cxn ang="T102">
                    <a:pos x="T28" y="T29"/>
                  </a:cxn>
                  <a:cxn ang="T103">
                    <a:pos x="T30" y="T31"/>
                  </a:cxn>
                  <a:cxn ang="T104">
                    <a:pos x="T32" y="T33"/>
                  </a:cxn>
                  <a:cxn ang="T105">
                    <a:pos x="T34" y="T35"/>
                  </a:cxn>
                  <a:cxn ang="T106">
                    <a:pos x="T36" y="T37"/>
                  </a:cxn>
                  <a:cxn ang="T107">
                    <a:pos x="T38" y="T39"/>
                  </a:cxn>
                  <a:cxn ang="T108">
                    <a:pos x="T40" y="T41"/>
                  </a:cxn>
                  <a:cxn ang="T109">
                    <a:pos x="T42" y="T43"/>
                  </a:cxn>
                  <a:cxn ang="T110">
                    <a:pos x="T44" y="T45"/>
                  </a:cxn>
                  <a:cxn ang="T111">
                    <a:pos x="T46" y="T47"/>
                  </a:cxn>
                  <a:cxn ang="T112">
                    <a:pos x="T48" y="T49"/>
                  </a:cxn>
                  <a:cxn ang="T113">
                    <a:pos x="T50" y="T51"/>
                  </a:cxn>
                  <a:cxn ang="T114">
                    <a:pos x="T52" y="T53"/>
                  </a:cxn>
                  <a:cxn ang="T115">
                    <a:pos x="T54" y="T55"/>
                  </a:cxn>
                  <a:cxn ang="T116">
                    <a:pos x="T56" y="T57"/>
                  </a:cxn>
                  <a:cxn ang="T117">
                    <a:pos x="T58" y="T59"/>
                  </a:cxn>
                  <a:cxn ang="T118">
                    <a:pos x="T60" y="T61"/>
                  </a:cxn>
                  <a:cxn ang="T119">
                    <a:pos x="T62" y="T63"/>
                  </a:cxn>
                  <a:cxn ang="T120">
                    <a:pos x="T64" y="T65"/>
                  </a:cxn>
                  <a:cxn ang="T121">
                    <a:pos x="T66" y="T67"/>
                  </a:cxn>
                  <a:cxn ang="T122">
                    <a:pos x="T68" y="T69"/>
                  </a:cxn>
                  <a:cxn ang="T123">
                    <a:pos x="T70" y="T71"/>
                  </a:cxn>
                  <a:cxn ang="T124">
                    <a:pos x="T72" y="T73"/>
                  </a:cxn>
                  <a:cxn ang="T125">
                    <a:pos x="T74" y="T75"/>
                  </a:cxn>
                  <a:cxn ang="T126">
                    <a:pos x="T76" y="T77"/>
                  </a:cxn>
                  <a:cxn ang="T127">
                    <a:pos x="T78" y="T79"/>
                  </a:cxn>
                  <a:cxn ang="T128">
                    <a:pos x="T80" y="T81"/>
                  </a:cxn>
                  <a:cxn ang="T129">
                    <a:pos x="T82" y="T83"/>
                  </a:cxn>
                  <a:cxn ang="T130">
                    <a:pos x="T84" y="T85"/>
                  </a:cxn>
                  <a:cxn ang="T131">
                    <a:pos x="T86" y="T87"/>
                  </a:cxn>
                </a:cxnLst>
                <a:rect l="T132" t="T133" r="T134" b="T135"/>
                <a:pathLst>
                  <a:path w="12" h="11">
                    <a:moveTo>
                      <a:pt x="12" y="11"/>
                    </a:moveTo>
                    <a:lnTo>
                      <a:pt x="12" y="11"/>
                    </a:lnTo>
                    <a:lnTo>
                      <a:pt x="12" y="5"/>
                    </a:lnTo>
                    <a:lnTo>
                      <a:pt x="6" y="5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5"/>
                    </a:lnTo>
                    <a:lnTo>
                      <a:pt x="6" y="5"/>
                    </a:lnTo>
                    <a:lnTo>
                      <a:pt x="0" y="5"/>
                    </a:lnTo>
                    <a:lnTo>
                      <a:pt x="6" y="11"/>
                    </a:lnTo>
                    <a:lnTo>
                      <a:pt x="6" y="5"/>
                    </a:lnTo>
                    <a:lnTo>
                      <a:pt x="6" y="11"/>
                    </a:lnTo>
                    <a:lnTo>
                      <a:pt x="6" y="5"/>
                    </a:lnTo>
                    <a:lnTo>
                      <a:pt x="12" y="11"/>
                    </a:lnTo>
                    <a:lnTo>
                      <a:pt x="12" y="5"/>
                    </a:lnTo>
                    <a:lnTo>
                      <a:pt x="12" y="11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  <p:sp>
            <p:nvSpPr>
              <p:cNvPr id="99" name="Freeform 207"/>
              <p:cNvSpPr>
                <a:spLocks/>
              </p:cNvSpPr>
              <p:nvPr/>
            </p:nvSpPr>
            <p:spPr bwMode="auto">
              <a:xfrm>
                <a:off x="4315" y="1617"/>
                <a:ext cx="6" cy="2"/>
              </a:xfrm>
              <a:custGeom>
                <a:avLst/>
                <a:gdLst>
                  <a:gd name="T0" fmla="*/ 6 w 6"/>
                  <a:gd name="T1" fmla="*/ 0 h 1"/>
                  <a:gd name="T2" fmla="*/ 6 w 6"/>
                  <a:gd name="T3" fmla="*/ 0 h 1"/>
                  <a:gd name="T4" fmla="*/ 6 w 6"/>
                  <a:gd name="T5" fmla="*/ 0 h 1"/>
                  <a:gd name="T6" fmla="*/ 6 w 6"/>
                  <a:gd name="T7" fmla="*/ 0 h 1"/>
                  <a:gd name="T8" fmla="*/ 6 w 6"/>
                  <a:gd name="T9" fmla="*/ 0 h 1"/>
                  <a:gd name="T10" fmla="*/ 6 w 6"/>
                  <a:gd name="T11" fmla="*/ 0 h 1"/>
                  <a:gd name="T12" fmla="*/ 6 w 6"/>
                  <a:gd name="T13" fmla="*/ 0 h 1"/>
                  <a:gd name="T14" fmla="*/ 6 w 6"/>
                  <a:gd name="T15" fmla="*/ 0 h 1"/>
                  <a:gd name="T16" fmla="*/ 0 w 6"/>
                  <a:gd name="T17" fmla="*/ 0 h 1"/>
                  <a:gd name="T18" fmla="*/ 0 w 6"/>
                  <a:gd name="T19" fmla="*/ 0 h 1"/>
                  <a:gd name="T20" fmla="*/ 0 w 6"/>
                  <a:gd name="T21" fmla="*/ 0 h 1"/>
                  <a:gd name="T22" fmla="*/ 0 w 6"/>
                  <a:gd name="T23" fmla="*/ 0 h 1"/>
                  <a:gd name="T24" fmla="*/ 0 w 6"/>
                  <a:gd name="T25" fmla="*/ 0 h 1"/>
                  <a:gd name="T26" fmla="*/ 0 w 6"/>
                  <a:gd name="T27" fmla="*/ 0 h 1"/>
                  <a:gd name="T28" fmla="*/ 0 w 6"/>
                  <a:gd name="T29" fmla="*/ 0 h 1"/>
                  <a:gd name="T30" fmla="*/ 6 w 6"/>
                  <a:gd name="T31" fmla="*/ 0 h 1"/>
                  <a:gd name="T32" fmla="*/ 6 w 6"/>
                  <a:gd name="T33" fmla="*/ 0 h 1"/>
                  <a:gd name="T34" fmla="*/ 6 w 6"/>
                  <a:gd name="T35" fmla="*/ 0 h 1"/>
                  <a:gd name="T36" fmla="*/ 6 w 6"/>
                  <a:gd name="T37" fmla="*/ 0 h 1"/>
                  <a:gd name="T38" fmla="*/ 6 w 6"/>
                  <a:gd name="T39" fmla="*/ 0 h 1"/>
                  <a:gd name="T40" fmla="*/ 6 w 6"/>
                  <a:gd name="T41" fmla="*/ 0 h 1"/>
                  <a:gd name="T42" fmla="*/ 6 w 6"/>
                  <a:gd name="T43" fmla="*/ 0 h 1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6"/>
                  <a:gd name="T67" fmla="*/ 0 h 1"/>
                  <a:gd name="T68" fmla="*/ 6 w 6"/>
                  <a:gd name="T69" fmla="*/ 1 h 1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6" h="1">
                    <a:moveTo>
                      <a:pt x="6" y="0"/>
                    </a:moveTo>
                    <a:lnTo>
                      <a:pt x="6" y="0"/>
                    </a:lnTo>
                    <a:lnTo>
                      <a:pt x="0" y="0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rgbClr val="FB0F0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  <p:sp>
            <p:nvSpPr>
              <p:cNvPr id="100" name="Freeform 208"/>
              <p:cNvSpPr>
                <a:spLocks/>
              </p:cNvSpPr>
              <p:nvPr/>
            </p:nvSpPr>
            <p:spPr bwMode="auto">
              <a:xfrm>
                <a:off x="4315" y="1617"/>
                <a:ext cx="6" cy="6"/>
              </a:xfrm>
              <a:custGeom>
                <a:avLst/>
                <a:gdLst>
                  <a:gd name="T0" fmla="*/ 6 w 6"/>
                  <a:gd name="T1" fmla="*/ 0 h 5"/>
                  <a:gd name="T2" fmla="*/ 0 w 6"/>
                  <a:gd name="T3" fmla="*/ 0 h 5"/>
                  <a:gd name="T4" fmla="*/ 6 w 6"/>
                  <a:gd name="T5" fmla="*/ 5 h 5"/>
                  <a:gd name="T6" fmla="*/ 6 w 6"/>
                  <a:gd name="T7" fmla="*/ 0 h 5"/>
                  <a:gd name="T8" fmla="*/ 6 w 6"/>
                  <a:gd name="T9" fmla="*/ 0 h 5"/>
                  <a:gd name="T10" fmla="*/ 6 w 6"/>
                  <a:gd name="T11" fmla="*/ 0 h 5"/>
                  <a:gd name="T12" fmla="*/ 6 w 6"/>
                  <a:gd name="T13" fmla="*/ 5 h 5"/>
                  <a:gd name="T14" fmla="*/ 6 w 6"/>
                  <a:gd name="T15" fmla="*/ 5 h 5"/>
                  <a:gd name="T16" fmla="*/ 6 w 6"/>
                  <a:gd name="T17" fmla="*/ 5 h 5"/>
                  <a:gd name="T18" fmla="*/ 6 w 6"/>
                  <a:gd name="T19" fmla="*/ 0 h 5"/>
                  <a:gd name="T20" fmla="*/ 6 w 6"/>
                  <a:gd name="T21" fmla="*/ 0 h 5"/>
                  <a:gd name="T22" fmla="*/ 6 w 6"/>
                  <a:gd name="T23" fmla="*/ 0 h 5"/>
                  <a:gd name="T24" fmla="*/ 6 w 6"/>
                  <a:gd name="T25" fmla="*/ 0 h 5"/>
                  <a:gd name="T26" fmla="*/ 6 w 6"/>
                  <a:gd name="T27" fmla="*/ 0 h 5"/>
                  <a:gd name="T28" fmla="*/ 6 w 6"/>
                  <a:gd name="T29" fmla="*/ 0 h 5"/>
                  <a:gd name="T30" fmla="*/ 6 w 6"/>
                  <a:gd name="T31" fmla="*/ 0 h 5"/>
                  <a:gd name="T32" fmla="*/ 6 w 6"/>
                  <a:gd name="T33" fmla="*/ 0 h 5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6"/>
                  <a:gd name="T52" fmla="*/ 0 h 5"/>
                  <a:gd name="T53" fmla="*/ 6 w 6"/>
                  <a:gd name="T54" fmla="*/ 5 h 5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6" h="5">
                    <a:moveTo>
                      <a:pt x="6" y="0"/>
                    </a:moveTo>
                    <a:lnTo>
                      <a:pt x="0" y="0"/>
                    </a:lnTo>
                    <a:lnTo>
                      <a:pt x="6" y="5"/>
                    </a:lnTo>
                    <a:lnTo>
                      <a:pt x="6" y="0"/>
                    </a:lnTo>
                    <a:lnTo>
                      <a:pt x="6" y="5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rgbClr val="FB0F0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  <p:sp>
            <p:nvSpPr>
              <p:cNvPr id="101" name="Freeform 209"/>
              <p:cNvSpPr>
                <a:spLocks/>
              </p:cNvSpPr>
              <p:nvPr/>
            </p:nvSpPr>
            <p:spPr bwMode="auto">
              <a:xfrm>
                <a:off x="4303" y="1626"/>
                <a:ext cx="6" cy="0"/>
              </a:xfrm>
              <a:custGeom>
                <a:avLst/>
                <a:gdLst>
                  <a:gd name="T0" fmla="*/ 0 w 6"/>
                  <a:gd name="T1" fmla="*/ 0 h 1"/>
                  <a:gd name="T2" fmla="*/ 0 w 6"/>
                  <a:gd name="T3" fmla="*/ 0 h 1"/>
                  <a:gd name="T4" fmla="*/ 0 w 6"/>
                  <a:gd name="T5" fmla="*/ 0 h 1"/>
                  <a:gd name="T6" fmla="*/ 6 w 6"/>
                  <a:gd name="T7" fmla="*/ 0 h 1"/>
                  <a:gd name="T8" fmla="*/ 6 w 6"/>
                  <a:gd name="T9" fmla="*/ 0 h 1"/>
                  <a:gd name="T10" fmla="*/ 0 w 6"/>
                  <a:gd name="T11" fmla="*/ 0 h 1"/>
                  <a:gd name="T12" fmla="*/ 0 w 6"/>
                  <a:gd name="T13" fmla="*/ 0 h 1"/>
                  <a:gd name="T14" fmla="*/ 0 w 6"/>
                  <a:gd name="T15" fmla="*/ 0 h 1"/>
                  <a:gd name="T16" fmla="*/ 0 w 6"/>
                  <a:gd name="T17" fmla="*/ 0 h 1"/>
                  <a:gd name="T18" fmla="*/ 0 w 6"/>
                  <a:gd name="T19" fmla="*/ 0 h 1"/>
                  <a:gd name="T20" fmla="*/ 0 w 6"/>
                  <a:gd name="T21" fmla="*/ 0 h 1"/>
                  <a:gd name="T22" fmla="*/ 0 w 6"/>
                  <a:gd name="T23" fmla="*/ 0 h 1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6"/>
                  <a:gd name="T37" fmla="*/ 0 h 1"/>
                  <a:gd name="T38" fmla="*/ 6 w 6"/>
                  <a:gd name="T39" fmla="*/ 1 h 1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6" h="1">
                    <a:moveTo>
                      <a:pt x="0" y="0"/>
                    </a:moveTo>
                    <a:lnTo>
                      <a:pt x="0" y="0"/>
                    </a:lnTo>
                    <a:lnTo>
                      <a:pt x="6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CCF4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  <p:sp>
            <p:nvSpPr>
              <p:cNvPr id="102" name="Freeform 210"/>
              <p:cNvSpPr>
                <a:spLocks/>
              </p:cNvSpPr>
              <p:nvPr/>
            </p:nvSpPr>
            <p:spPr bwMode="auto">
              <a:xfrm>
                <a:off x="4297" y="1617"/>
                <a:ext cx="6" cy="2"/>
              </a:xfrm>
              <a:custGeom>
                <a:avLst/>
                <a:gdLst>
                  <a:gd name="T0" fmla="*/ 0 w 6"/>
                  <a:gd name="T1" fmla="*/ 0 h 1"/>
                  <a:gd name="T2" fmla="*/ 0 w 6"/>
                  <a:gd name="T3" fmla="*/ 0 h 1"/>
                  <a:gd name="T4" fmla="*/ 0 w 6"/>
                  <a:gd name="T5" fmla="*/ 0 h 1"/>
                  <a:gd name="T6" fmla="*/ 6 w 6"/>
                  <a:gd name="T7" fmla="*/ 0 h 1"/>
                  <a:gd name="T8" fmla="*/ 6 w 6"/>
                  <a:gd name="T9" fmla="*/ 0 h 1"/>
                  <a:gd name="T10" fmla="*/ 6 w 6"/>
                  <a:gd name="T11" fmla="*/ 0 h 1"/>
                  <a:gd name="T12" fmla="*/ 6 w 6"/>
                  <a:gd name="T13" fmla="*/ 0 h 1"/>
                  <a:gd name="T14" fmla="*/ 0 w 6"/>
                  <a:gd name="T15" fmla="*/ 0 h 1"/>
                  <a:gd name="T16" fmla="*/ 0 w 6"/>
                  <a:gd name="T17" fmla="*/ 0 h 1"/>
                  <a:gd name="T18" fmla="*/ 0 w 6"/>
                  <a:gd name="T19" fmla="*/ 0 h 1"/>
                  <a:gd name="T20" fmla="*/ 0 w 6"/>
                  <a:gd name="T21" fmla="*/ 0 h 1"/>
                  <a:gd name="T22" fmla="*/ 0 w 6"/>
                  <a:gd name="T23" fmla="*/ 0 h 1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6"/>
                  <a:gd name="T37" fmla="*/ 0 h 1"/>
                  <a:gd name="T38" fmla="*/ 6 w 6"/>
                  <a:gd name="T39" fmla="*/ 1 h 1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6" h="1">
                    <a:moveTo>
                      <a:pt x="0" y="0"/>
                    </a:moveTo>
                    <a:lnTo>
                      <a:pt x="0" y="0"/>
                    </a:lnTo>
                    <a:lnTo>
                      <a:pt x="6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CCF4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  <p:sp>
            <p:nvSpPr>
              <p:cNvPr id="103" name="Freeform 211"/>
              <p:cNvSpPr>
                <a:spLocks/>
              </p:cNvSpPr>
              <p:nvPr/>
            </p:nvSpPr>
            <p:spPr bwMode="auto">
              <a:xfrm>
                <a:off x="4309" y="1617"/>
                <a:ext cx="2" cy="2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0 h 1"/>
                  <a:gd name="T4" fmla="*/ 0 w 1"/>
                  <a:gd name="T5" fmla="*/ 0 h 1"/>
                  <a:gd name="T6" fmla="*/ 0 w 1"/>
                  <a:gd name="T7" fmla="*/ 0 h 1"/>
                  <a:gd name="T8" fmla="*/ 0 w 1"/>
                  <a:gd name="T9" fmla="*/ 0 h 1"/>
                  <a:gd name="T10" fmla="*/ 0 w 1"/>
                  <a:gd name="T11" fmla="*/ 0 h 1"/>
                  <a:gd name="T12" fmla="*/ 0 w 1"/>
                  <a:gd name="T13" fmla="*/ 0 h 1"/>
                  <a:gd name="T14" fmla="*/ 0 w 1"/>
                  <a:gd name="T15" fmla="*/ 0 h 1"/>
                  <a:gd name="T16" fmla="*/ 0 w 1"/>
                  <a:gd name="T17" fmla="*/ 0 h 1"/>
                  <a:gd name="T18" fmla="*/ 0 w 1"/>
                  <a:gd name="T19" fmla="*/ 0 h 1"/>
                  <a:gd name="T20" fmla="*/ 0 w 1"/>
                  <a:gd name="T21" fmla="*/ 0 h 1"/>
                  <a:gd name="T22" fmla="*/ 0 w 1"/>
                  <a:gd name="T23" fmla="*/ 0 h 1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1"/>
                  <a:gd name="T37" fmla="*/ 0 h 1"/>
                  <a:gd name="T38" fmla="*/ 1 w 1"/>
                  <a:gd name="T39" fmla="*/ 1 h 1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1" h="1">
                    <a:moveTo>
                      <a:pt x="0" y="0"/>
                    </a:move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CCF4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  <p:sp>
            <p:nvSpPr>
              <p:cNvPr id="104" name="Freeform 212"/>
              <p:cNvSpPr>
                <a:spLocks/>
              </p:cNvSpPr>
              <p:nvPr/>
            </p:nvSpPr>
            <p:spPr bwMode="auto">
              <a:xfrm>
                <a:off x="4187" y="1590"/>
                <a:ext cx="238" cy="162"/>
              </a:xfrm>
              <a:custGeom>
                <a:avLst/>
                <a:gdLst>
                  <a:gd name="T0" fmla="*/ 40 w 244"/>
                  <a:gd name="T1" fmla="*/ 1704 h 156"/>
                  <a:gd name="T2" fmla="*/ 40 w 244"/>
                  <a:gd name="T3" fmla="*/ 0 h 156"/>
                  <a:gd name="T4" fmla="*/ 0 w 244"/>
                  <a:gd name="T5" fmla="*/ 0 h 156"/>
                  <a:gd name="T6" fmla="*/ 0 w 244"/>
                  <a:gd name="T7" fmla="*/ 1704 h 156"/>
                  <a:gd name="T8" fmla="*/ 40 w 244"/>
                  <a:gd name="T9" fmla="*/ 1704 h 156"/>
                  <a:gd name="T10" fmla="*/ 40 w 244"/>
                  <a:gd name="T11" fmla="*/ 1704 h 15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44"/>
                  <a:gd name="T19" fmla="*/ 0 h 156"/>
                  <a:gd name="T20" fmla="*/ 244 w 244"/>
                  <a:gd name="T21" fmla="*/ 156 h 15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44" h="156">
                    <a:moveTo>
                      <a:pt x="244" y="156"/>
                    </a:moveTo>
                    <a:lnTo>
                      <a:pt x="244" y="0"/>
                    </a:lnTo>
                    <a:lnTo>
                      <a:pt x="0" y="0"/>
                    </a:lnTo>
                    <a:lnTo>
                      <a:pt x="0" y="156"/>
                    </a:lnTo>
                    <a:lnTo>
                      <a:pt x="244" y="156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</p:grpSp>
        <p:grpSp>
          <p:nvGrpSpPr>
            <p:cNvPr id="25" name="Group 256"/>
            <p:cNvGrpSpPr>
              <a:grpSpLocks/>
            </p:cNvGrpSpPr>
            <p:nvPr userDrawn="1"/>
          </p:nvGrpSpPr>
          <p:grpSpPr bwMode="auto">
            <a:xfrm>
              <a:off x="5038865" y="6619868"/>
              <a:ext cx="190500" cy="123825"/>
              <a:chOff x="7877798" y="2333052"/>
              <a:chExt cx="253806" cy="164973"/>
            </a:xfrm>
          </p:grpSpPr>
          <p:sp>
            <p:nvSpPr>
              <p:cNvPr id="76" name="Freeform 220"/>
              <p:cNvSpPr>
                <a:spLocks/>
              </p:cNvSpPr>
              <p:nvPr userDrawn="1"/>
            </p:nvSpPr>
            <p:spPr bwMode="auto">
              <a:xfrm>
                <a:off x="7877798" y="2333052"/>
                <a:ext cx="253806" cy="74026"/>
              </a:xfrm>
              <a:custGeom>
                <a:avLst/>
                <a:gdLst>
                  <a:gd name="T0" fmla="*/ 37 w 238"/>
                  <a:gd name="T1" fmla="*/ 36 h 72"/>
                  <a:gd name="T2" fmla="*/ 0 w 238"/>
                  <a:gd name="T3" fmla="*/ 36 h 72"/>
                  <a:gd name="T4" fmla="*/ 0 w 238"/>
                  <a:gd name="T5" fmla="*/ 0 h 72"/>
                  <a:gd name="T6" fmla="*/ 37 w 238"/>
                  <a:gd name="T7" fmla="*/ 0 h 72"/>
                  <a:gd name="T8" fmla="*/ 37 w 238"/>
                  <a:gd name="T9" fmla="*/ 36 h 72"/>
                  <a:gd name="T10" fmla="*/ 37 w 238"/>
                  <a:gd name="T11" fmla="*/ 36 h 7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38"/>
                  <a:gd name="T19" fmla="*/ 0 h 72"/>
                  <a:gd name="T20" fmla="*/ 238 w 238"/>
                  <a:gd name="T21" fmla="*/ 72 h 72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38" h="72">
                    <a:moveTo>
                      <a:pt x="238" y="72"/>
                    </a:moveTo>
                    <a:lnTo>
                      <a:pt x="0" y="72"/>
                    </a:lnTo>
                    <a:lnTo>
                      <a:pt x="0" y="0"/>
                    </a:lnTo>
                    <a:lnTo>
                      <a:pt x="238" y="0"/>
                    </a:lnTo>
                    <a:lnTo>
                      <a:pt x="238" y="72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  <p:sp>
            <p:nvSpPr>
              <p:cNvPr id="77" name="Freeform 221"/>
              <p:cNvSpPr>
                <a:spLocks/>
              </p:cNvSpPr>
              <p:nvPr userDrawn="1"/>
            </p:nvSpPr>
            <p:spPr bwMode="auto">
              <a:xfrm>
                <a:off x="7879912" y="2411308"/>
                <a:ext cx="251692" cy="86717"/>
              </a:xfrm>
              <a:custGeom>
                <a:avLst/>
                <a:gdLst>
                  <a:gd name="T0" fmla="*/ 238 w 238"/>
                  <a:gd name="T1" fmla="*/ 84 h 84"/>
                  <a:gd name="T2" fmla="*/ 238 w 238"/>
                  <a:gd name="T3" fmla="*/ 0 h 84"/>
                  <a:gd name="T4" fmla="*/ 0 w 238"/>
                  <a:gd name="T5" fmla="*/ 0 h 84"/>
                  <a:gd name="T6" fmla="*/ 0 w 238"/>
                  <a:gd name="T7" fmla="*/ 84 h 84"/>
                  <a:gd name="T8" fmla="*/ 238 w 238"/>
                  <a:gd name="T9" fmla="*/ 84 h 84"/>
                  <a:gd name="T10" fmla="*/ 238 w 238"/>
                  <a:gd name="T11" fmla="*/ 84 h 8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38"/>
                  <a:gd name="T19" fmla="*/ 0 h 84"/>
                  <a:gd name="T20" fmla="*/ 238 w 238"/>
                  <a:gd name="T21" fmla="*/ 84 h 8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38" h="84">
                    <a:moveTo>
                      <a:pt x="238" y="84"/>
                    </a:moveTo>
                    <a:lnTo>
                      <a:pt x="238" y="0"/>
                    </a:lnTo>
                    <a:lnTo>
                      <a:pt x="0" y="0"/>
                    </a:lnTo>
                    <a:lnTo>
                      <a:pt x="0" y="84"/>
                    </a:lnTo>
                    <a:lnTo>
                      <a:pt x="238" y="84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</p:grpSp>
        <p:grpSp>
          <p:nvGrpSpPr>
            <p:cNvPr id="27" name="Group 223"/>
            <p:cNvGrpSpPr>
              <a:grpSpLocks/>
            </p:cNvGrpSpPr>
            <p:nvPr userDrawn="1"/>
          </p:nvGrpSpPr>
          <p:grpSpPr bwMode="auto">
            <a:xfrm>
              <a:off x="2846569" y="6619868"/>
              <a:ext cx="192235" cy="122227"/>
              <a:chOff x="4184" y="1339"/>
              <a:chExt cx="238" cy="162"/>
            </a:xfrm>
          </p:grpSpPr>
          <p:sp>
            <p:nvSpPr>
              <p:cNvPr id="72" name="Freeform 224"/>
              <p:cNvSpPr>
                <a:spLocks/>
              </p:cNvSpPr>
              <p:nvPr/>
            </p:nvSpPr>
            <p:spPr bwMode="auto">
              <a:xfrm>
                <a:off x="4184" y="1339"/>
                <a:ext cx="238" cy="162"/>
              </a:xfrm>
              <a:custGeom>
                <a:avLst/>
                <a:gdLst>
                  <a:gd name="T0" fmla="*/ 40 w 244"/>
                  <a:gd name="T1" fmla="*/ 1704 h 156"/>
                  <a:gd name="T2" fmla="*/ 40 w 244"/>
                  <a:gd name="T3" fmla="*/ 0 h 156"/>
                  <a:gd name="T4" fmla="*/ 0 w 244"/>
                  <a:gd name="T5" fmla="*/ 0 h 156"/>
                  <a:gd name="T6" fmla="*/ 0 w 244"/>
                  <a:gd name="T7" fmla="*/ 1704 h 156"/>
                  <a:gd name="T8" fmla="*/ 40 w 244"/>
                  <a:gd name="T9" fmla="*/ 1704 h 156"/>
                  <a:gd name="T10" fmla="*/ 40 w 244"/>
                  <a:gd name="T11" fmla="*/ 1704 h 15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44"/>
                  <a:gd name="T19" fmla="*/ 0 h 156"/>
                  <a:gd name="T20" fmla="*/ 244 w 244"/>
                  <a:gd name="T21" fmla="*/ 156 h 15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44" h="156">
                    <a:moveTo>
                      <a:pt x="244" y="156"/>
                    </a:moveTo>
                    <a:lnTo>
                      <a:pt x="244" y="0"/>
                    </a:lnTo>
                    <a:lnTo>
                      <a:pt x="0" y="0"/>
                    </a:lnTo>
                    <a:lnTo>
                      <a:pt x="0" y="156"/>
                    </a:lnTo>
                    <a:lnTo>
                      <a:pt x="244" y="156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  <p:sp>
            <p:nvSpPr>
              <p:cNvPr id="73" name="Freeform 225"/>
              <p:cNvSpPr>
                <a:spLocks/>
              </p:cNvSpPr>
              <p:nvPr/>
            </p:nvSpPr>
            <p:spPr bwMode="auto">
              <a:xfrm>
                <a:off x="4184" y="1339"/>
                <a:ext cx="238" cy="53"/>
              </a:xfrm>
              <a:custGeom>
                <a:avLst/>
                <a:gdLst>
                  <a:gd name="T0" fmla="*/ 40 w 244"/>
                  <a:gd name="T1" fmla="*/ 962 h 50"/>
                  <a:gd name="T2" fmla="*/ 40 w 244"/>
                  <a:gd name="T3" fmla="*/ 0 h 50"/>
                  <a:gd name="T4" fmla="*/ 0 w 244"/>
                  <a:gd name="T5" fmla="*/ 0 h 50"/>
                  <a:gd name="T6" fmla="*/ 0 w 244"/>
                  <a:gd name="T7" fmla="*/ 962 h 50"/>
                  <a:gd name="T8" fmla="*/ 40 w 244"/>
                  <a:gd name="T9" fmla="*/ 962 h 50"/>
                  <a:gd name="T10" fmla="*/ 40 w 244"/>
                  <a:gd name="T11" fmla="*/ 962 h 5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44"/>
                  <a:gd name="T19" fmla="*/ 0 h 50"/>
                  <a:gd name="T20" fmla="*/ 244 w 244"/>
                  <a:gd name="T21" fmla="*/ 50 h 50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44" h="50">
                    <a:moveTo>
                      <a:pt x="244" y="50"/>
                    </a:moveTo>
                    <a:lnTo>
                      <a:pt x="244" y="0"/>
                    </a:lnTo>
                    <a:lnTo>
                      <a:pt x="0" y="0"/>
                    </a:lnTo>
                    <a:lnTo>
                      <a:pt x="0" y="50"/>
                    </a:lnTo>
                    <a:lnTo>
                      <a:pt x="244" y="50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  <p:sp>
            <p:nvSpPr>
              <p:cNvPr id="74" name="Freeform 226"/>
              <p:cNvSpPr>
                <a:spLocks/>
              </p:cNvSpPr>
              <p:nvPr/>
            </p:nvSpPr>
            <p:spPr bwMode="auto">
              <a:xfrm>
                <a:off x="4184" y="1448"/>
                <a:ext cx="238" cy="53"/>
              </a:xfrm>
              <a:custGeom>
                <a:avLst/>
                <a:gdLst>
                  <a:gd name="T0" fmla="*/ 40 w 244"/>
                  <a:gd name="T1" fmla="*/ 962 h 50"/>
                  <a:gd name="T2" fmla="*/ 40 w 244"/>
                  <a:gd name="T3" fmla="*/ 0 h 50"/>
                  <a:gd name="T4" fmla="*/ 0 w 244"/>
                  <a:gd name="T5" fmla="*/ 0 h 50"/>
                  <a:gd name="T6" fmla="*/ 0 w 244"/>
                  <a:gd name="T7" fmla="*/ 962 h 50"/>
                  <a:gd name="T8" fmla="*/ 40 w 244"/>
                  <a:gd name="T9" fmla="*/ 962 h 50"/>
                  <a:gd name="T10" fmla="*/ 40 w 244"/>
                  <a:gd name="T11" fmla="*/ 962 h 5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44"/>
                  <a:gd name="T19" fmla="*/ 0 h 50"/>
                  <a:gd name="T20" fmla="*/ 244 w 244"/>
                  <a:gd name="T21" fmla="*/ 50 h 50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44" h="50">
                    <a:moveTo>
                      <a:pt x="244" y="50"/>
                    </a:moveTo>
                    <a:lnTo>
                      <a:pt x="244" y="0"/>
                    </a:lnTo>
                    <a:lnTo>
                      <a:pt x="0" y="0"/>
                    </a:lnTo>
                    <a:lnTo>
                      <a:pt x="0" y="50"/>
                    </a:lnTo>
                    <a:lnTo>
                      <a:pt x="244" y="50"/>
                    </a:lnTo>
                    <a:close/>
                  </a:path>
                </a:pathLst>
              </a:custGeom>
              <a:solidFill>
                <a:srgbClr val="409D27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  <p:sp>
            <p:nvSpPr>
              <p:cNvPr id="75" name="Freeform 227"/>
              <p:cNvSpPr>
                <a:spLocks/>
              </p:cNvSpPr>
              <p:nvPr/>
            </p:nvSpPr>
            <p:spPr bwMode="auto">
              <a:xfrm>
                <a:off x="4184" y="1339"/>
                <a:ext cx="238" cy="162"/>
              </a:xfrm>
              <a:custGeom>
                <a:avLst/>
                <a:gdLst>
                  <a:gd name="T0" fmla="*/ 40 w 244"/>
                  <a:gd name="T1" fmla="*/ 1704 h 156"/>
                  <a:gd name="T2" fmla="*/ 40 w 244"/>
                  <a:gd name="T3" fmla="*/ 0 h 156"/>
                  <a:gd name="T4" fmla="*/ 0 w 244"/>
                  <a:gd name="T5" fmla="*/ 0 h 156"/>
                  <a:gd name="T6" fmla="*/ 0 w 244"/>
                  <a:gd name="T7" fmla="*/ 1704 h 156"/>
                  <a:gd name="T8" fmla="*/ 40 w 244"/>
                  <a:gd name="T9" fmla="*/ 1704 h 156"/>
                  <a:gd name="T10" fmla="*/ 40 w 244"/>
                  <a:gd name="T11" fmla="*/ 1704 h 15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44"/>
                  <a:gd name="T19" fmla="*/ 0 h 156"/>
                  <a:gd name="T20" fmla="*/ 244 w 244"/>
                  <a:gd name="T21" fmla="*/ 156 h 15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44" h="156">
                    <a:moveTo>
                      <a:pt x="244" y="156"/>
                    </a:moveTo>
                    <a:lnTo>
                      <a:pt x="244" y="0"/>
                    </a:lnTo>
                    <a:lnTo>
                      <a:pt x="0" y="0"/>
                    </a:lnTo>
                    <a:lnTo>
                      <a:pt x="0" y="156"/>
                    </a:lnTo>
                    <a:lnTo>
                      <a:pt x="244" y="156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</p:grpSp>
        <p:grpSp>
          <p:nvGrpSpPr>
            <p:cNvPr id="28" name="Group 228"/>
            <p:cNvGrpSpPr>
              <a:grpSpLocks/>
            </p:cNvGrpSpPr>
            <p:nvPr userDrawn="1"/>
          </p:nvGrpSpPr>
          <p:grpSpPr bwMode="auto">
            <a:xfrm>
              <a:off x="6037223" y="6619868"/>
              <a:ext cx="192235" cy="127020"/>
              <a:chOff x="4188" y="2157"/>
              <a:chExt cx="238" cy="162"/>
            </a:xfrm>
          </p:grpSpPr>
          <p:sp>
            <p:nvSpPr>
              <p:cNvPr id="59" name="Freeform 229"/>
              <p:cNvSpPr>
                <a:spLocks/>
              </p:cNvSpPr>
              <p:nvPr/>
            </p:nvSpPr>
            <p:spPr bwMode="auto">
              <a:xfrm>
                <a:off x="4188" y="2157"/>
                <a:ext cx="238" cy="158"/>
              </a:xfrm>
              <a:custGeom>
                <a:avLst/>
                <a:gdLst>
                  <a:gd name="T0" fmla="*/ 0 w 238"/>
                  <a:gd name="T1" fmla="*/ 0 h 151"/>
                  <a:gd name="T2" fmla="*/ 238 w 238"/>
                  <a:gd name="T3" fmla="*/ 0 h 151"/>
                  <a:gd name="T4" fmla="*/ 238 w 238"/>
                  <a:gd name="T5" fmla="*/ 1791 h 151"/>
                  <a:gd name="T6" fmla="*/ 0 w 238"/>
                  <a:gd name="T7" fmla="*/ 1791 h 151"/>
                  <a:gd name="T8" fmla="*/ 0 w 238"/>
                  <a:gd name="T9" fmla="*/ 0 h 151"/>
                  <a:gd name="T10" fmla="*/ 0 w 238"/>
                  <a:gd name="T11" fmla="*/ 0 h 151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38"/>
                  <a:gd name="T19" fmla="*/ 0 h 151"/>
                  <a:gd name="T20" fmla="*/ 238 w 238"/>
                  <a:gd name="T21" fmla="*/ 151 h 151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38" h="151">
                    <a:moveTo>
                      <a:pt x="0" y="0"/>
                    </a:moveTo>
                    <a:lnTo>
                      <a:pt x="238" y="0"/>
                    </a:lnTo>
                    <a:lnTo>
                      <a:pt x="238" y="151"/>
                    </a:lnTo>
                    <a:lnTo>
                      <a:pt x="0" y="15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1A0C8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  <p:sp>
            <p:nvSpPr>
              <p:cNvPr id="60" name="Freeform 230"/>
              <p:cNvSpPr>
                <a:spLocks/>
              </p:cNvSpPr>
              <p:nvPr/>
            </p:nvSpPr>
            <p:spPr bwMode="auto">
              <a:xfrm>
                <a:off x="4188" y="2157"/>
                <a:ext cx="238" cy="59"/>
              </a:xfrm>
              <a:custGeom>
                <a:avLst/>
                <a:gdLst>
                  <a:gd name="T0" fmla="*/ 0 w 238"/>
                  <a:gd name="T1" fmla="*/ 0 h 56"/>
                  <a:gd name="T2" fmla="*/ 238 w 238"/>
                  <a:gd name="T3" fmla="*/ 0 h 56"/>
                  <a:gd name="T4" fmla="*/ 238 w 238"/>
                  <a:gd name="T5" fmla="*/ 800 h 56"/>
                  <a:gd name="T6" fmla="*/ 0 w 238"/>
                  <a:gd name="T7" fmla="*/ 800 h 56"/>
                  <a:gd name="T8" fmla="*/ 0 w 238"/>
                  <a:gd name="T9" fmla="*/ 0 h 56"/>
                  <a:gd name="T10" fmla="*/ 0 w 238"/>
                  <a:gd name="T11" fmla="*/ 0 h 5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38"/>
                  <a:gd name="T19" fmla="*/ 0 h 56"/>
                  <a:gd name="T20" fmla="*/ 238 w 238"/>
                  <a:gd name="T21" fmla="*/ 56 h 5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38" h="56">
                    <a:moveTo>
                      <a:pt x="0" y="0"/>
                    </a:moveTo>
                    <a:lnTo>
                      <a:pt x="238" y="0"/>
                    </a:lnTo>
                    <a:lnTo>
                      <a:pt x="238" y="56"/>
                    </a:lnTo>
                    <a:lnTo>
                      <a:pt x="0" y="5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  <p:sp>
            <p:nvSpPr>
              <p:cNvPr id="61" name="Freeform 231"/>
              <p:cNvSpPr>
                <a:spLocks/>
              </p:cNvSpPr>
              <p:nvPr/>
            </p:nvSpPr>
            <p:spPr bwMode="auto">
              <a:xfrm>
                <a:off x="4188" y="2260"/>
                <a:ext cx="238" cy="59"/>
              </a:xfrm>
              <a:custGeom>
                <a:avLst/>
                <a:gdLst>
                  <a:gd name="T0" fmla="*/ 0 w 238"/>
                  <a:gd name="T1" fmla="*/ 0 h 55"/>
                  <a:gd name="T2" fmla="*/ 238 w 238"/>
                  <a:gd name="T3" fmla="*/ 0 h 55"/>
                  <a:gd name="T4" fmla="*/ 238 w 238"/>
                  <a:gd name="T5" fmla="*/ 820 h 55"/>
                  <a:gd name="T6" fmla="*/ 0 w 238"/>
                  <a:gd name="T7" fmla="*/ 820 h 55"/>
                  <a:gd name="T8" fmla="*/ 0 w 238"/>
                  <a:gd name="T9" fmla="*/ 0 h 55"/>
                  <a:gd name="T10" fmla="*/ 0 w 238"/>
                  <a:gd name="T11" fmla="*/ 0 h 5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38"/>
                  <a:gd name="T19" fmla="*/ 0 h 55"/>
                  <a:gd name="T20" fmla="*/ 238 w 238"/>
                  <a:gd name="T21" fmla="*/ 55 h 5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38" h="55">
                    <a:moveTo>
                      <a:pt x="0" y="0"/>
                    </a:moveTo>
                    <a:lnTo>
                      <a:pt x="238" y="0"/>
                    </a:lnTo>
                    <a:lnTo>
                      <a:pt x="238" y="55"/>
                    </a:lnTo>
                    <a:lnTo>
                      <a:pt x="0" y="5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B0F0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  <p:sp>
            <p:nvSpPr>
              <p:cNvPr id="62" name="Freeform 232"/>
              <p:cNvSpPr>
                <a:spLocks/>
              </p:cNvSpPr>
              <p:nvPr/>
            </p:nvSpPr>
            <p:spPr bwMode="auto">
              <a:xfrm>
                <a:off x="4218" y="2185"/>
                <a:ext cx="41" cy="47"/>
              </a:xfrm>
              <a:custGeom>
                <a:avLst/>
                <a:gdLst>
                  <a:gd name="T0" fmla="*/ 42 w 42"/>
                  <a:gd name="T1" fmla="*/ 153 h 45"/>
                  <a:gd name="T2" fmla="*/ 42 w 42"/>
                  <a:gd name="T3" fmla="*/ 11 h 45"/>
                  <a:gd name="T4" fmla="*/ 42 w 42"/>
                  <a:gd name="T5" fmla="*/ 0 h 45"/>
                  <a:gd name="T6" fmla="*/ 0 w 42"/>
                  <a:gd name="T7" fmla="*/ 0 h 45"/>
                  <a:gd name="T8" fmla="*/ 0 w 42"/>
                  <a:gd name="T9" fmla="*/ 11 h 45"/>
                  <a:gd name="T10" fmla="*/ 0 w 42"/>
                  <a:gd name="T11" fmla="*/ 153 h 45"/>
                  <a:gd name="T12" fmla="*/ 6 w 42"/>
                  <a:gd name="T13" fmla="*/ 175 h 45"/>
                  <a:gd name="T14" fmla="*/ 6 w 42"/>
                  <a:gd name="T15" fmla="*/ 195 h 45"/>
                  <a:gd name="T16" fmla="*/ 12 w 42"/>
                  <a:gd name="T17" fmla="*/ 223 h 45"/>
                  <a:gd name="T18" fmla="*/ 18 w 42"/>
                  <a:gd name="T19" fmla="*/ 223 h 45"/>
                  <a:gd name="T20" fmla="*/ 24 w 42"/>
                  <a:gd name="T21" fmla="*/ 223 h 45"/>
                  <a:gd name="T22" fmla="*/ 30 w 42"/>
                  <a:gd name="T23" fmla="*/ 223 h 45"/>
                  <a:gd name="T24" fmla="*/ 30 w 42"/>
                  <a:gd name="T25" fmla="*/ 223 h 45"/>
                  <a:gd name="T26" fmla="*/ 36 w 42"/>
                  <a:gd name="T27" fmla="*/ 195 h 45"/>
                  <a:gd name="T28" fmla="*/ 36 w 42"/>
                  <a:gd name="T29" fmla="*/ 175 h 45"/>
                  <a:gd name="T30" fmla="*/ 42 w 42"/>
                  <a:gd name="T31" fmla="*/ 153 h 45"/>
                  <a:gd name="T32" fmla="*/ 42 w 42"/>
                  <a:gd name="T33" fmla="*/ 153 h 45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42"/>
                  <a:gd name="T52" fmla="*/ 0 h 45"/>
                  <a:gd name="T53" fmla="*/ 42 w 42"/>
                  <a:gd name="T54" fmla="*/ 45 h 45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42" h="45">
                    <a:moveTo>
                      <a:pt x="42" y="28"/>
                    </a:moveTo>
                    <a:lnTo>
                      <a:pt x="42" y="11"/>
                    </a:lnTo>
                    <a:lnTo>
                      <a:pt x="42" y="0"/>
                    </a:lnTo>
                    <a:lnTo>
                      <a:pt x="0" y="0"/>
                    </a:lnTo>
                    <a:lnTo>
                      <a:pt x="0" y="11"/>
                    </a:lnTo>
                    <a:lnTo>
                      <a:pt x="0" y="28"/>
                    </a:lnTo>
                    <a:lnTo>
                      <a:pt x="6" y="34"/>
                    </a:lnTo>
                    <a:lnTo>
                      <a:pt x="6" y="39"/>
                    </a:lnTo>
                    <a:lnTo>
                      <a:pt x="12" y="45"/>
                    </a:lnTo>
                    <a:lnTo>
                      <a:pt x="18" y="45"/>
                    </a:lnTo>
                    <a:lnTo>
                      <a:pt x="24" y="45"/>
                    </a:lnTo>
                    <a:lnTo>
                      <a:pt x="30" y="45"/>
                    </a:lnTo>
                    <a:lnTo>
                      <a:pt x="36" y="39"/>
                    </a:lnTo>
                    <a:lnTo>
                      <a:pt x="36" y="34"/>
                    </a:lnTo>
                    <a:lnTo>
                      <a:pt x="42" y="28"/>
                    </a:lnTo>
                    <a:close/>
                  </a:path>
                </a:pathLst>
              </a:custGeom>
              <a:solidFill>
                <a:srgbClr val="1A0C8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  <p:sp>
            <p:nvSpPr>
              <p:cNvPr id="63" name="Freeform 233"/>
              <p:cNvSpPr>
                <a:spLocks/>
              </p:cNvSpPr>
              <p:nvPr/>
            </p:nvSpPr>
            <p:spPr bwMode="auto">
              <a:xfrm>
                <a:off x="4218" y="2185"/>
                <a:ext cx="41" cy="47"/>
              </a:xfrm>
              <a:custGeom>
                <a:avLst/>
                <a:gdLst>
                  <a:gd name="T0" fmla="*/ 42 w 42"/>
                  <a:gd name="T1" fmla="*/ 153 h 45"/>
                  <a:gd name="T2" fmla="*/ 42 w 42"/>
                  <a:gd name="T3" fmla="*/ 11 h 45"/>
                  <a:gd name="T4" fmla="*/ 42 w 42"/>
                  <a:gd name="T5" fmla="*/ 0 h 45"/>
                  <a:gd name="T6" fmla="*/ 0 w 42"/>
                  <a:gd name="T7" fmla="*/ 0 h 45"/>
                  <a:gd name="T8" fmla="*/ 0 w 42"/>
                  <a:gd name="T9" fmla="*/ 11 h 45"/>
                  <a:gd name="T10" fmla="*/ 0 w 42"/>
                  <a:gd name="T11" fmla="*/ 153 h 45"/>
                  <a:gd name="T12" fmla="*/ 6 w 42"/>
                  <a:gd name="T13" fmla="*/ 175 h 45"/>
                  <a:gd name="T14" fmla="*/ 6 w 42"/>
                  <a:gd name="T15" fmla="*/ 195 h 45"/>
                  <a:gd name="T16" fmla="*/ 12 w 42"/>
                  <a:gd name="T17" fmla="*/ 223 h 45"/>
                  <a:gd name="T18" fmla="*/ 18 w 42"/>
                  <a:gd name="T19" fmla="*/ 223 h 45"/>
                  <a:gd name="T20" fmla="*/ 24 w 42"/>
                  <a:gd name="T21" fmla="*/ 223 h 45"/>
                  <a:gd name="T22" fmla="*/ 30 w 42"/>
                  <a:gd name="T23" fmla="*/ 223 h 45"/>
                  <a:gd name="T24" fmla="*/ 30 w 42"/>
                  <a:gd name="T25" fmla="*/ 223 h 45"/>
                  <a:gd name="T26" fmla="*/ 36 w 42"/>
                  <a:gd name="T27" fmla="*/ 195 h 45"/>
                  <a:gd name="T28" fmla="*/ 36 w 42"/>
                  <a:gd name="T29" fmla="*/ 175 h 45"/>
                  <a:gd name="T30" fmla="*/ 42 w 42"/>
                  <a:gd name="T31" fmla="*/ 153 h 45"/>
                  <a:gd name="T32" fmla="*/ 42 w 42"/>
                  <a:gd name="T33" fmla="*/ 153 h 45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42"/>
                  <a:gd name="T52" fmla="*/ 0 h 45"/>
                  <a:gd name="T53" fmla="*/ 42 w 42"/>
                  <a:gd name="T54" fmla="*/ 45 h 45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42" h="45">
                    <a:moveTo>
                      <a:pt x="42" y="28"/>
                    </a:moveTo>
                    <a:lnTo>
                      <a:pt x="42" y="11"/>
                    </a:lnTo>
                    <a:lnTo>
                      <a:pt x="42" y="0"/>
                    </a:lnTo>
                    <a:lnTo>
                      <a:pt x="0" y="0"/>
                    </a:lnTo>
                    <a:lnTo>
                      <a:pt x="0" y="11"/>
                    </a:lnTo>
                    <a:lnTo>
                      <a:pt x="0" y="28"/>
                    </a:lnTo>
                    <a:lnTo>
                      <a:pt x="6" y="34"/>
                    </a:lnTo>
                    <a:lnTo>
                      <a:pt x="6" y="39"/>
                    </a:lnTo>
                    <a:lnTo>
                      <a:pt x="12" y="45"/>
                    </a:lnTo>
                    <a:lnTo>
                      <a:pt x="18" y="45"/>
                    </a:lnTo>
                    <a:lnTo>
                      <a:pt x="24" y="45"/>
                    </a:lnTo>
                    <a:lnTo>
                      <a:pt x="30" y="45"/>
                    </a:lnTo>
                    <a:lnTo>
                      <a:pt x="36" y="39"/>
                    </a:lnTo>
                    <a:lnTo>
                      <a:pt x="36" y="34"/>
                    </a:lnTo>
                    <a:lnTo>
                      <a:pt x="42" y="28"/>
                    </a:lnTo>
                  </a:path>
                </a:pathLst>
              </a:custGeom>
              <a:noFill/>
              <a:ln w="0">
                <a:solidFill>
                  <a:srgbClr val="FF19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  <p:sp>
            <p:nvSpPr>
              <p:cNvPr id="64" name="Freeform 234"/>
              <p:cNvSpPr>
                <a:spLocks/>
              </p:cNvSpPr>
              <p:nvPr/>
            </p:nvSpPr>
            <p:spPr bwMode="auto">
              <a:xfrm>
                <a:off x="4218" y="2179"/>
                <a:ext cx="41" cy="12"/>
              </a:xfrm>
              <a:custGeom>
                <a:avLst/>
                <a:gdLst>
                  <a:gd name="T0" fmla="*/ 42 w 42"/>
                  <a:gd name="T1" fmla="*/ 6 h 12"/>
                  <a:gd name="T2" fmla="*/ 42 w 42"/>
                  <a:gd name="T3" fmla="*/ 6 h 12"/>
                  <a:gd name="T4" fmla="*/ 36 w 42"/>
                  <a:gd name="T5" fmla="*/ 6 h 12"/>
                  <a:gd name="T6" fmla="*/ 30 w 42"/>
                  <a:gd name="T7" fmla="*/ 0 h 12"/>
                  <a:gd name="T8" fmla="*/ 24 w 42"/>
                  <a:gd name="T9" fmla="*/ 0 h 12"/>
                  <a:gd name="T10" fmla="*/ 12 w 42"/>
                  <a:gd name="T11" fmla="*/ 0 h 12"/>
                  <a:gd name="T12" fmla="*/ 6 w 42"/>
                  <a:gd name="T13" fmla="*/ 6 h 12"/>
                  <a:gd name="T14" fmla="*/ 0 w 42"/>
                  <a:gd name="T15" fmla="*/ 6 h 12"/>
                  <a:gd name="T16" fmla="*/ 0 w 42"/>
                  <a:gd name="T17" fmla="*/ 12 h 12"/>
                  <a:gd name="T18" fmla="*/ 42 w 42"/>
                  <a:gd name="T19" fmla="*/ 6 h 12"/>
                  <a:gd name="T20" fmla="*/ 42 w 42"/>
                  <a:gd name="T21" fmla="*/ 6 h 12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42"/>
                  <a:gd name="T34" fmla="*/ 0 h 12"/>
                  <a:gd name="T35" fmla="*/ 42 w 42"/>
                  <a:gd name="T36" fmla="*/ 12 h 12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42" h="12">
                    <a:moveTo>
                      <a:pt x="42" y="6"/>
                    </a:moveTo>
                    <a:lnTo>
                      <a:pt x="42" y="6"/>
                    </a:lnTo>
                    <a:lnTo>
                      <a:pt x="36" y="6"/>
                    </a:lnTo>
                    <a:lnTo>
                      <a:pt x="30" y="0"/>
                    </a:lnTo>
                    <a:lnTo>
                      <a:pt x="24" y="0"/>
                    </a:lnTo>
                    <a:lnTo>
                      <a:pt x="12" y="0"/>
                    </a:lnTo>
                    <a:lnTo>
                      <a:pt x="6" y="6"/>
                    </a:lnTo>
                    <a:lnTo>
                      <a:pt x="0" y="6"/>
                    </a:lnTo>
                    <a:lnTo>
                      <a:pt x="0" y="12"/>
                    </a:lnTo>
                    <a:lnTo>
                      <a:pt x="42" y="6"/>
                    </a:lnTo>
                    <a:close/>
                  </a:path>
                </a:pathLst>
              </a:custGeom>
              <a:solidFill>
                <a:srgbClr val="1A0C8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  <p:sp>
            <p:nvSpPr>
              <p:cNvPr id="65" name="Freeform 235"/>
              <p:cNvSpPr>
                <a:spLocks/>
              </p:cNvSpPr>
              <p:nvPr/>
            </p:nvSpPr>
            <p:spPr bwMode="auto">
              <a:xfrm>
                <a:off x="4224" y="2195"/>
                <a:ext cx="29" cy="36"/>
              </a:xfrm>
              <a:custGeom>
                <a:avLst/>
                <a:gdLst>
                  <a:gd name="T0" fmla="*/ 30 w 30"/>
                  <a:gd name="T1" fmla="*/ 174 h 34"/>
                  <a:gd name="T2" fmla="*/ 24 w 30"/>
                  <a:gd name="T3" fmla="*/ 6 h 34"/>
                  <a:gd name="T4" fmla="*/ 18 w 30"/>
                  <a:gd name="T5" fmla="*/ 6 h 34"/>
                  <a:gd name="T6" fmla="*/ 18 w 30"/>
                  <a:gd name="T7" fmla="*/ 0 h 34"/>
                  <a:gd name="T8" fmla="*/ 12 w 30"/>
                  <a:gd name="T9" fmla="*/ 6 h 34"/>
                  <a:gd name="T10" fmla="*/ 6 w 30"/>
                  <a:gd name="T11" fmla="*/ 6 h 34"/>
                  <a:gd name="T12" fmla="*/ 0 w 30"/>
                  <a:gd name="T13" fmla="*/ 174 h 34"/>
                  <a:gd name="T14" fmla="*/ 0 w 30"/>
                  <a:gd name="T15" fmla="*/ 207 h 34"/>
                  <a:gd name="T16" fmla="*/ 6 w 30"/>
                  <a:gd name="T17" fmla="*/ 239 h 34"/>
                  <a:gd name="T18" fmla="*/ 6 w 30"/>
                  <a:gd name="T19" fmla="*/ 239 h 34"/>
                  <a:gd name="T20" fmla="*/ 12 w 30"/>
                  <a:gd name="T21" fmla="*/ 284 h 34"/>
                  <a:gd name="T22" fmla="*/ 18 w 30"/>
                  <a:gd name="T23" fmla="*/ 284 h 34"/>
                  <a:gd name="T24" fmla="*/ 18 w 30"/>
                  <a:gd name="T25" fmla="*/ 284 h 34"/>
                  <a:gd name="T26" fmla="*/ 24 w 30"/>
                  <a:gd name="T27" fmla="*/ 239 h 34"/>
                  <a:gd name="T28" fmla="*/ 30 w 30"/>
                  <a:gd name="T29" fmla="*/ 239 h 34"/>
                  <a:gd name="T30" fmla="*/ 30 w 30"/>
                  <a:gd name="T31" fmla="*/ 207 h 34"/>
                  <a:gd name="T32" fmla="*/ 30 w 30"/>
                  <a:gd name="T33" fmla="*/ 174 h 34"/>
                  <a:gd name="T34" fmla="*/ 30 w 30"/>
                  <a:gd name="T35" fmla="*/ 174 h 34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w 30"/>
                  <a:gd name="T55" fmla="*/ 0 h 34"/>
                  <a:gd name="T56" fmla="*/ 30 w 30"/>
                  <a:gd name="T57" fmla="*/ 34 h 34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T54" t="T55" r="T56" b="T57"/>
                <a:pathLst>
                  <a:path w="30" h="34">
                    <a:moveTo>
                      <a:pt x="30" y="17"/>
                    </a:moveTo>
                    <a:lnTo>
                      <a:pt x="24" y="6"/>
                    </a:lnTo>
                    <a:lnTo>
                      <a:pt x="18" y="6"/>
                    </a:lnTo>
                    <a:lnTo>
                      <a:pt x="18" y="0"/>
                    </a:lnTo>
                    <a:lnTo>
                      <a:pt x="12" y="6"/>
                    </a:lnTo>
                    <a:lnTo>
                      <a:pt x="6" y="6"/>
                    </a:lnTo>
                    <a:lnTo>
                      <a:pt x="0" y="17"/>
                    </a:lnTo>
                    <a:lnTo>
                      <a:pt x="0" y="23"/>
                    </a:lnTo>
                    <a:lnTo>
                      <a:pt x="6" y="28"/>
                    </a:lnTo>
                    <a:lnTo>
                      <a:pt x="12" y="34"/>
                    </a:lnTo>
                    <a:lnTo>
                      <a:pt x="18" y="34"/>
                    </a:lnTo>
                    <a:lnTo>
                      <a:pt x="24" y="28"/>
                    </a:lnTo>
                    <a:lnTo>
                      <a:pt x="30" y="28"/>
                    </a:lnTo>
                    <a:lnTo>
                      <a:pt x="30" y="23"/>
                    </a:lnTo>
                    <a:lnTo>
                      <a:pt x="30" y="17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  <p:sp>
            <p:nvSpPr>
              <p:cNvPr id="66" name="Freeform 236"/>
              <p:cNvSpPr>
                <a:spLocks/>
              </p:cNvSpPr>
              <p:nvPr/>
            </p:nvSpPr>
            <p:spPr bwMode="auto">
              <a:xfrm>
                <a:off x="4224" y="2216"/>
                <a:ext cx="29" cy="6"/>
              </a:xfrm>
              <a:custGeom>
                <a:avLst/>
                <a:gdLst>
                  <a:gd name="T0" fmla="*/ 30 w 30"/>
                  <a:gd name="T1" fmla="*/ 6 h 6"/>
                  <a:gd name="T2" fmla="*/ 30 w 30"/>
                  <a:gd name="T3" fmla="*/ 6 h 6"/>
                  <a:gd name="T4" fmla="*/ 30 w 30"/>
                  <a:gd name="T5" fmla="*/ 6 h 6"/>
                  <a:gd name="T6" fmla="*/ 30 w 30"/>
                  <a:gd name="T7" fmla="*/ 6 h 6"/>
                  <a:gd name="T8" fmla="*/ 30 w 30"/>
                  <a:gd name="T9" fmla="*/ 0 h 6"/>
                  <a:gd name="T10" fmla="*/ 30 w 30"/>
                  <a:gd name="T11" fmla="*/ 0 h 6"/>
                  <a:gd name="T12" fmla="*/ 30 w 30"/>
                  <a:gd name="T13" fmla="*/ 0 h 6"/>
                  <a:gd name="T14" fmla="*/ 30 w 30"/>
                  <a:gd name="T15" fmla="*/ 0 h 6"/>
                  <a:gd name="T16" fmla="*/ 24 w 30"/>
                  <a:gd name="T17" fmla="*/ 0 h 6"/>
                  <a:gd name="T18" fmla="*/ 24 w 30"/>
                  <a:gd name="T19" fmla="*/ 0 h 6"/>
                  <a:gd name="T20" fmla="*/ 24 w 30"/>
                  <a:gd name="T21" fmla="*/ 0 h 6"/>
                  <a:gd name="T22" fmla="*/ 18 w 30"/>
                  <a:gd name="T23" fmla="*/ 0 h 6"/>
                  <a:gd name="T24" fmla="*/ 18 w 30"/>
                  <a:gd name="T25" fmla="*/ 0 h 6"/>
                  <a:gd name="T26" fmla="*/ 12 w 30"/>
                  <a:gd name="T27" fmla="*/ 0 h 6"/>
                  <a:gd name="T28" fmla="*/ 12 w 30"/>
                  <a:gd name="T29" fmla="*/ 0 h 6"/>
                  <a:gd name="T30" fmla="*/ 12 w 30"/>
                  <a:gd name="T31" fmla="*/ 0 h 6"/>
                  <a:gd name="T32" fmla="*/ 6 w 30"/>
                  <a:gd name="T33" fmla="*/ 0 h 6"/>
                  <a:gd name="T34" fmla="*/ 6 w 30"/>
                  <a:gd name="T35" fmla="*/ 0 h 6"/>
                  <a:gd name="T36" fmla="*/ 6 w 30"/>
                  <a:gd name="T37" fmla="*/ 0 h 6"/>
                  <a:gd name="T38" fmla="*/ 0 w 30"/>
                  <a:gd name="T39" fmla="*/ 0 h 6"/>
                  <a:gd name="T40" fmla="*/ 0 w 30"/>
                  <a:gd name="T41" fmla="*/ 0 h 6"/>
                  <a:gd name="T42" fmla="*/ 0 w 30"/>
                  <a:gd name="T43" fmla="*/ 0 h 6"/>
                  <a:gd name="T44" fmla="*/ 0 w 30"/>
                  <a:gd name="T45" fmla="*/ 6 h 6"/>
                  <a:gd name="T46" fmla="*/ 0 w 30"/>
                  <a:gd name="T47" fmla="*/ 6 h 6"/>
                  <a:gd name="T48" fmla="*/ 0 w 30"/>
                  <a:gd name="T49" fmla="*/ 6 h 6"/>
                  <a:gd name="T50" fmla="*/ 0 w 30"/>
                  <a:gd name="T51" fmla="*/ 6 h 6"/>
                  <a:gd name="T52" fmla="*/ 6 w 30"/>
                  <a:gd name="T53" fmla="*/ 6 h 6"/>
                  <a:gd name="T54" fmla="*/ 6 w 30"/>
                  <a:gd name="T55" fmla="*/ 6 h 6"/>
                  <a:gd name="T56" fmla="*/ 12 w 30"/>
                  <a:gd name="T57" fmla="*/ 6 h 6"/>
                  <a:gd name="T58" fmla="*/ 12 w 30"/>
                  <a:gd name="T59" fmla="*/ 6 h 6"/>
                  <a:gd name="T60" fmla="*/ 12 w 30"/>
                  <a:gd name="T61" fmla="*/ 6 h 6"/>
                  <a:gd name="T62" fmla="*/ 18 w 30"/>
                  <a:gd name="T63" fmla="*/ 6 h 6"/>
                  <a:gd name="T64" fmla="*/ 18 w 30"/>
                  <a:gd name="T65" fmla="*/ 6 h 6"/>
                  <a:gd name="T66" fmla="*/ 18 w 30"/>
                  <a:gd name="T67" fmla="*/ 6 h 6"/>
                  <a:gd name="T68" fmla="*/ 24 w 30"/>
                  <a:gd name="T69" fmla="*/ 6 h 6"/>
                  <a:gd name="T70" fmla="*/ 24 w 30"/>
                  <a:gd name="T71" fmla="*/ 6 h 6"/>
                  <a:gd name="T72" fmla="*/ 24 w 30"/>
                  <a:gd name="T73" fmla="*/ 6 h 6"/>
                  <a:gd name="T74" fmla="*/ 30 w 30"/>
                  <a:gd name="T75" fmla="*/ 6 h 6"/>
                  <a:gd name="T76" fmla="*/ 30 w 30"/>
                  <a:gd name="T77" fmla="*/ 6 h 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w 30"/>
                  <a:gd name="T118" fmla="*/ 0 h 6"/>
                  <a:gd name="T119" fmla="*/ 30 w 30"/>
                  <a:gd name="T120" fmla="*/ 6 h 6"/>
                </a:gdLst>
                <a:ahLst/>
                <a:cxnLst>
                  <a:cxn ang="T78">
                    <a:pos x="T0" y="T1"/>
                  </a:cxn>
                  <a:cxn ang="T79">
                    <a:pos x="T2" y="T3"/>
                  </a:cxn>
                  <a:cxn ang="T80">
                    <a:pos x="T4" y="T5"/>
                  </a:cxn>
                  <a:cxn ang="T81">
                    <a:pos x="T6" y="T7"/>
                  </a:cxn>
                  <a:cxn ang="T82">
                    <a:pos x="T8" y="T9"/>
                  </a:cxn>
                  <a:cxn ang="T83">
                    <a:pos x="T10" y="T11"/>
                  </a:cxn>
                  <a:cxn ang="T84">
                    <a:pos x="T12" y="T13"/>
                  </a:cxn>
                  <a:cxn ang="T85">
                    <a:pos x="T14" y="T15"/>
                  </a:cxn>
                  <a:cxn ang="T86">
                    <a:pos x="T16" y="T17"/>
                  </a:cxn>
                  <a:cxn ang="T87">
                    <a:pos x="T18" y="T19"/>
                  </a:cxn>
                  <a:cxn ang="T88">
                    <a:pos x="T20" y="T21"/>
                  </a:cxn>
                  <a:cxn ang="T89">
                    <a:pos x="T22" y="T23"/>
                  </a:cxn>
                  <a:cxn ang="T90">
                    <a:pos x="T24" y="T25"/>
                  </a:cxn>
                  <a:cxn ang="T91">
                    <a:pos x="T26" y="T27"/>
                  </a:cxn>
                  <a:cxn ang="T92">
                    <a:pos x="T28" y="T29"/>
                  </a:cxn>
                  <a:cxn ang="T93">
                    <a:pos x="T30" y="T31"/>
                  </a:cxn>
                  <a:cxn ang="T94">
                    <a:pos x="T32" y="T33"/>
                  </a:cxn>
                  <a:cxn ang="T95">
                    <a:pos x="T34" y="T35"/>
                  </a:cxn>
                  <a:cxn ang="T96">
                    <a:pos x="T36" y="T37"/>
                  </a:cxn>
                  <a:cxn ang="T97">
                    <a:pos x="T38" y="T39"/>
                  </a:cxn>
                  <a:cxn ang="T98">
                    <a:pos x="T40" y="T41"/>
                  </a:cxn>
                  <a:cxn ang="T99">
                    <a:pos x="T42" y="T43"/>
                  </a:cxn>
                  <a:cxn ang="T100">
                    <a:pos x="T44" y="T45"/>
                  </a:cxn>
                  <a:cxn ang="T101">
                    <a:pos x="T46" y="T47"/>
                  </a:cxn>
                  <a:cxn ang="T102">
                    <a:pos x="T48" y="T49"/>
                  </a:cxn>
                  <a:cxn ang="T103">
                    <a:pos x="T50" y="T51"/>
                  </a:cxn>
                  <a:cxn ang="T104">
                    <a:pos x="T52" y="T53"/>
                  </a:cxn>
                  <a:cxn ang="T105">
                    <a:pos x="T54" y="T55"/>
                  </a:cxn>
                  <a:cxn ang="T106">
                    <a:pos x="T56" y="T57"/>
                  </a:cxn>
                  <a:cxn ang="T107">
                    <a:pos x="T58" y="T59"/>
                  </a:cxn>
                  <a:cxn ang="T108">
                    <a:pos x="T60" y="T61"/>
                  </a:cxn>
                  <a:cxn ang="T109">
                    <a:pos x="T62" y="T63"/>
                  </a:cxn>
                  <a:cxn ang="T110">
                    <a:pos x="T64" y="T65"/>
                  </a:cxn>
                  <a:cxn ang="T111">
                    <a:pos x="T66" y="T67"/>
                  </a:cxn>
                  <a:cxn ang="T112">
                    <a:pos x="T68" y="T69"/>
                  </a:cxn>
                  <a:cxn ang="T113">
                    <a:pos x="T70" y="T71"/>
                  </a:cxn>
                  <a:cxn ang="T114">
                    <a:pos x="T72" y="T73"/>
                  </a:cxn>
                  <a:cxn ang="T115">
                    <a:pos x="T74" y="T75"/>
                  </a:cxn>
                  <a:cxn ang="T116">
                    <a:pos x="T76" y="T77"/>
                  </a:cxn>
                </a:cxnLst>
                <a:rect l="T117" t="T118" r="T119" b="T120"/>
                <a:pathLst>
                  <a:path w="30" h="6">
                    <a:moveTo>
                      <a:pt x="30" y="6"/>
                    </a:moveTo>
                    <a:lnTo>
                      <a:pt x="30" y="6"/>
                    </a:lnTo>
                    <a:lnTo>
                      <a:pt x="30" y="0"/>
                    </a:lnTo>
                    <a:lnTo>
                      <a:pt x="24" y="0"/>
                    </a:lnTo>
                    <a:lnTo>
                      <a:pt x="18" y="0"/>
                    </a:lnTo>
                    <a:lnTo>
                      <a:pt x="12" y="0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6" y="6"/>
                    </a:lnTo>
                    <a:lnTo>
                      <a:pt x="12" y="6"/>
                    </a:lnTo>
                    <a:lnTo>
                      <a:pt x="18" y="6"/>
                    </a:lnTo>
                    <a:lnTo>
                      <a:pt x="24" y="6"/>
                    </a:lnTo>
                    <a:lnTo>
                      <a:pt x="30" y="6"/>
                    </a:lnTo>
                    <a:close/>
                  </a:path>
                </a:pathLst>
              </a:custGeom>
              <a:solidFill>
                <a:srgbClr val="1A0C8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  <p:sp>
            <p:nvSpPr>
              <p:cNvPr id="67" name="Freeform 237"/>
              <p:cNvSpPr>
                <a:spLocks/>
              </p:cNvSpPr>
              <p:nvPr/>
            </p:nvSpPr>
            <p:spPr bwMode="auto">
              <a:xfrm>
                <a:off x="4224" y="2222"/>
                <a:ext cx="29" cy="2"/>
              </a:xfrm>
              <a:custGeom>
                <a:avLst/>
                <a:gdLst>
                  <a:gd name="T0" fmla="*/ 30 w 30"/>
                  <a:gd name="T1" fmla="*/ 0 h 1"/>
                  <a:gd name="T2" fmla="*/ 30 w 30"/>
                  <a:gd name="T3" fmla="*/ 0 h 1"/>
                  <a:gd name="T4" fmla="*/ 30 w 30"/>
                  <a:gd name="T5" fmla="*/ 0 h 1"/>
                  <a:gd name="T6" fmla="*/ 30 w 30"/>
                  <a:gd name="T7" fmla="*/ 0 h 1"/>
                  <a:gd name="T8" fmla="*/ 30 w 30"/>
                  <a:gd name="T9" fmla="*/ 0 h 1"/>
                  <a:gd name="T10" fmla="*/ 30 w 30"/>
                  <a:gd name="T11" fmla="*/ 0 h 1"/>
                  <a:gd name="T12" fmla="*/ 30 w 30"/>
                  <a:gd name="T13" fmla="*/ 0 h 1"/>
                  <a:gd name="T14" fmla="*/ 30 w 30"/>
                  <a:gd name="T15" fmla="*/ 0 h 1"/>
                  <a:gd name="T16" fmla="*/ 24 w 30"/>
                  <a:gd name="T17" fmla="*/ 0 h 1"/>
                  <a:gd name="T18" fmla="*/ 24 w 30"/>
                  <a:gd name="T19" fmla="*/ 0 h 1"/>
                  <a:gd name="T20" fmla="*/ 24 w 30"/>
                  <a:gd name="T21" fmla="*/ 0 h 1"/>
                  <a:gd name="T22" fmla="*/ 18 w 30"/>
                  <a:gd name="T23" fmla="*/ 0 h 1"/>
                  <a:gd name="T24" fmla="*/ 18 w 30"/>
                  <a:gd name="T25" fmla="*/ 0 h 1"/>
                  <a:gd name="T26" fmla="*/ 12 w 30"/>
                  <a:gd name="T27" fmla="*/ 0 h 1"/>
                  <a:gd name="T28" fmla="*/ 12 w 30"/>
                  <a:gd name="T29" fmla="*/ 0 h 1"/>
                  <a:gd name="T30" fmla="*/ 12 w 30"/>
                  <a:gd name="T31" fmla="*/ 0 h 1"/>
                  <a:gd name="T32" fmla="*/ 6 w 30"/>
                  <a:gd name="T33" fmla="*/ 0 h 1"/>
                  <a:gd name="T34" fmla="*/ 6 w 30"/>
                  <a:gd name="T35" fmla="*/ 0 h 1"/>
                  <a:gd name="T36" fmla="*/ 6 w 30"/>
                  <a:gd name="T37" fmla="*/ 0 h 1"/>
                  <a:gd name="T38" fmla="*/ 0 w 30"/>
                  <a:gd name="T39" fmla="*/ 0 h 1"/>
                  <a:gd name="T40" fmla="*/ 0 w 30"/>
                  <a:gd name="T41" fmla="*/ 0 h 1"/>
                  <a:gd name="T42" fmla="*/ 0 w 30"/>
                  <a:gd name="T43" fmla="*/ 0 h 1"/>
                  <a:gd name="T44" fmla="*/ 0 w 30"/>
                  <a:gd name="T45" fmla="*/ 0 h 1"/>
                  <a:gd name="T46" fmla="*/ 0 w 30"/>
                  <a:gd name="T47" fmla="*/ 0 h 1"/>
                  <a:gd name="T48" fmla="*/ 0 w 30"/>
                  <a:gd name="T49" fmla="*/ 0 h 1"/>
                  <a:gd name="T50" fmla="*/ 6 w 30"/>
                  <a:gd name="T51" fmla="*/ 0 h 1"/>
                  <a:gd name="T52" fmla="*/ 6 w 30"/>
                  <a:gd name="T53" fmla="*/ 0 h 1"/>
                  <a:gd name="T54" fmla="*/ 6 w 30"/>
                  <a:gd name="T55" fmla="*/ 0 h 1"/>
                  <a:gd name="T56" fmla="*/ 12 w 30"/>
                  <a:gd name="T57" fmla="*/ 0 h 1"/>
                  <a:gd name="T58" fmla="*/ 12 w 30"/>
                  <a:gd name="T59" fmla="*/ 0 h 1"/>
                  <a:gd name="T60" fmla="*/ 12 w 30"/>
                  <a:gd name="T61" fmla="*/ 0 h 1"/>
                  <a:gd name="T62" fmla="*/ 18 w 30"/>
                  <a:gd name="T63" fmla="*/ 0 h 1"/>
                  <a:gd name="T64" fmla="*/ 18 w 30"/>
                  <a:gd name="T65" fmla="*/ 0 h 1"/>
                  <a:gd name="T66" fmla="*/ 24 w 30"/>
                  <a:gd name="T67" fmla="*/ 0 h 1"/>
                  <a:gd name="T68" fmla="*/ 24 w 30"/>
                  <a:gd name="T69" fmla="*/ 0 h 1"/>
                  <a:gd name="T70" fmla="*/ 24 w 30"/>
                  <a:gd name="T71" fmla="*/ 0 h 1"/>
                  <a:gd name="T72" fmla="*/ 30 w 30"/>
                  <a:gd name="T73" fmla="*/ 0 h 1"/>
                  <a:gd name="T74" fmla="*/ 30 w 30"/>
                  <a:gd name="T75" fmla="*/ 0 h 1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w 30"/>
                  <a:gd name="T115" fmla="*/ 0 h 1"/>
                  <a:gd name="T116" fmla="*/ 30 w 30"/>
                  <a:gd name="T117" fmla="*/ 1 h 1"/>
                </a:gdLst>
                <a:ahLst/>
                <a:cxnLst>
                  <a:cxn ang="T76">
                    <a:pos x="T0" y="T1"/>
                  </a:cxn>
                  <a:cxn ang="T77">
                    <a:pos x="T2" y="T3"/>
                  </a:cxn>
                  <a:cxn ang="T78">
                    <a:pos x="T4" y="T5"/>
                  </a:cxn>
                  <a:cxn ang="T79">
                    <a:pos x="T6" y="T7"/>
                  </a:cxn>
                  <a:cxn ang="T80">
                    <a:pos x="T8" y="T9"/>
                  </a:cxn>
                  <a:cxn ang="T81">
                    <a:pos x="T10" y="T11"/>
                  </a:cxn>
                  <a:cxn ang="T82">
                    <a:pos x="T12" y="T13"/>
                  </a:cxn>
                  <a:cxn ang="T83">
                    <a:pos x="T14" y="T15"/>
                  </a:cxn>
                  <a:cxn ang="T84">
                    <a:pos x="T16" y="T17"/>
                  </a:cxn>
                  <a:cxn ang="T85">
                    <a:pos x="T18" y="T19"/>
                  </a:cxn>
                  <a:cxn ang="T86">
                    <a:pos x="T20" y="T21"/>
                  </a:cxn>
                  <a:cxn ang="T87">
                    <a:pos x="T22" y="T23"/>
                  </a:cxn>
                  <a:cxn ang="T88">
                    <a:pos x="T24" y="T25"/>
                  </a:cxn>
                  <a:cxn ang="T89">
                    <a:pos x="T26" y="T27"/>
                  </a:cxn>
                  <a:cxn ang="T90">
                    <a:pos x="T28" y="T29"/>
                  </a:cxn>
                  <a:cxn ang="T91">
                    <a:pos x="T30" y="T31"/>
                  </a:cxn>
                  <a:cxn ang="T92">
                    <a:pos x="T32" y="T33"/>
                  </a:cxn>
                  <a:cxn ang="T93">
                    <a:pos x="T34" y="T35"/>
                  </a:cxn>
                  <a:cxn ang="T94">
                    <a:pos x="T36" y="T37"/>
                  </a:cxn>
                  <a:cxn ang="T95">
                    <a:pos x="T38" y="T39"/>
                  </a:cxn>
                  <a:cxn ang="T96">
                    <a:pos x="T40" y="T41"/>
                  </a:cxn>
                  <a:cxn ang="T97">
                    <a:pos x="T42" y="T43"/>
                  </a:cxn>
                  <a:cxn ang="T98">
                    <a:pos x="T44" y="T45"/>
                  </a:cxn>
                  <a:cxn ang="T99">
                    <a:pos x="T46" y="T47"/>
                  </a:cxn>
                  <a:cxn ang="T100">
                    <a:pos x="T48" y="T49"/>
                  </a:cxn>
                  <a:cxn ang="T101">
                    <a:pos x="T50" y="T51"/>
                  </a:cxn>
                  <a:cxn ang="T102">
                    <a:pos x="T52" y="T53"/>
                  </a:cxn>
                  <a:cxn ang="T103">
                    <a:pos x="T54" y="T55"/>
                  </a:cxn>
                  <a:cxn ang="T104">
                    <a:pos x="T56" y="T57"/>
                  </a:cxn>
                  <a:cxn ang="T105">
                    <a:pos x="T58" y="T59"/>
                  </a:cxn>
                  <a:cxn ang="T106">
                    <a:pos x="T60" y="T61"/>
                  </a:cxn>
                  <a:cxn ang="T107">
                    <a:pos x="T62" y="T63"/>
                  </a:cxn>
                  <a:cxn ang="T108">
                    <a:pos x="T64" y="T65"/>
                  </a:cxn>
                  <a:cxn ang="T109">
                    <a:pos x="T66" y="T67"/>
                  </a:cxn>
                  <a:cxn ang="T110">
                    <a:pos x="T68" y="T69"/>
                  </a:cxn>
                  <a:cxn ang="T111">
                    <a:pos x="T70" y="T71"/>
                  </a:cxn>
                  <a:cxn ang="T112">
                    <a:pos x="T72" y="T73"/>
                  </a:cxn>
                  <a:cxn ang="T113">
                    <a:pos x="T74" y="T75"/>
                  </a:cxn>
                </a:cxnLst>
                <a:rect l="T114" t="T115" r="T116" b="T117"/>
                <a:pathLst>
                  <a:path w="30" h="1">
                    <a:moveTo>
                      <a:pt x="30" y="0"/>
                    </a:moveTo>
                    <a:lnTo>
                      <a:pt x="30" y="0"/>
                    </a:lnTo>
                    <a:lnTo>
                      <a:pt x="24" y="0"/>
                    </a:lnTo>
                    <a:lnTo>
                      <a:pt x="18" y="0"/>
                    </a:lnTo>
                    <a:lnTo>
                      <a:pt x="12" y="0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6" y="0"/>
                    </a:lnTo>
                    <a:lnTo>
                      <a:pt x="12" y="0"/>
                    </a:lnTo>
                    <a:lnTo>
                      <a:pt x="18" y="0"/>
                    </a:lnTo>
                    <a:lnTo>
                      <a:pt x="24" y="0"/>
                    </a:lnTo>
                    <a:lnTo>
                      <a:pt x="30" y="0"/>
                    </a:lnTo>
                    <a:close/>
                  </a:path>
                </a:pathLst>
              </a:custGeom>
              <a:solidFill>
                <a:srgbClr val="1A0C8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  <p:sp>
            <p:nvSpPr>
              <p:cNvPr id="68" name="Freeform 238"/>
              <p:cNvSpPr>
                <a:spLocks/>
              </p:cNvSpPr>
              <p:nvPr/>
            </p:nvSpPr>
            <p:spPr bwMode="auto">
              <a:xfrm>
                <a:off x="4235" y="2191"/>
                <a:ext cx="6" cy="6"/>
              </a:xfrm>
              <a:custGeom>
                <a:avLst/>
                <a:gdLst>
                  <a:gd name="T0" fmla="*/ 6 w 6"/>
                  <a:gd name="T1" fmla="*/ 0 h 5"/>
                  <a:gd name="T2" fmla="*/ 6 w 6"/>
                  <a:gd name="T3" fmla="*/ 0 h 5"/>
                  <a:gd name="T4" fmla="*/ 6 w 6"/>
                  <a:gd name="T5" fmla="*/ 0 h 5"/>
                  <a:gd name="T6" fmla="*/ 0 w 6"/>
                  <a:gd name="T7" fmla="*/ 0 h 5"/>
                  <a:gd name="T8" fmla="*/ 0 w 6"/>
                  <a:gd name="T9" fmla="*/ 0 h 5"/>
                  <a:gd name="T10" fmla="*/ 0 w 6"/>
                  <a:gd name="T11" fmla="*/ 0 h 5"/>
                  <a:gd name="T12" fmla="*/ 0 w 6"/>
                  <a:gd name="T13" fmla="*/ 0 h 5"/>
                  <a:gd name="T14" fmla="*/ 0 w 6"/>
                  <a:gd name="T15" fmla="*/ 0 h 5"/>
                  <a:gd name="T16" fmla="*/ 6 w 6"/>
                  <a:gd name="T17" fmla="*/ 5 h 5"/>
                  <a:gd name="T18" fmla="*/ 6 w 6"/>
                  <a:gd name="T19" fmla="*/ 0 h 5"/>
                  <a:gd name="T20" fmla="*/ 6 w 6"/>
                  <a:gd name="T21" fmla="*/ 0 h 5"/>
                  <a:gd name="T22" fmla="*/ 6 w 6"/>
                  <a:gd name="T23" fmla="*/ 0 h 5"/>
                  <a:gd name="T24" fmla="*/ 6 w 6"/>
                  <a:gd name="T25" fmla="*/ 0 h 5"/>
                  <a:gd name="T26" fmla="*/ 6 w 6"/>
                  <a:gd name="T27" fmla="*/ 0 h 5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6"/>
                  <a:gd name="T43" fmla="*/ 0 h 5"/>
                  <a:gd name="T44" fmla="*/ 6 w 6"/>
                  <a:gd name="T45" fmla="*/ 5 h 5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6" h="5">
                    <a:moveTo>
                      <a:pt x="6" y="0"/>
                    </a:moveTo>
                    <a:lnTo>
                      <a:pt x="6" y="0"/>
                    </a:lnTo>
                    <a:lnTo>
                      <a:pt x="0" y="0"/>
                    </a:lnTo>
                    <a:lnTo>
                      <a:pt x="6" y="5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rgbClr val="F7F619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  <p:sp>
            <p:nvSpPr>
              <p:cNvPr id="69" name="Freeform 239"/>
              <p:cNvSpPr>
                <a:spLocks/>
              </p:cNvSpPr>
              <p:nvPr/>
            </p:nvSpPr>
            <p:spPr bwMode="auto">
              <a:xfrm>
                <a:off x="4241" y="2185"/>
                <a:ext cx="6" cy="2"/>
              </a:xfrm>
              <a:custGeom>
                <a:avLst/>
                <a:gdLst>
                  <a:gd name="T0" fmla="*/ 6 w 6"/>
                  <a:gd name="T1" fmla="*/ 0 h 1"/>
                  <a:gd name="T2" fmla="*/ 6 w 6"/>
                  <a:gd name="T3" fmla="*/ 0 h 1"/>
                  <a:gd name="T4" fmla="*/ 6 w 6"/>
                  <a:gd name="T5" fmla="*/ 0 h 1"/>
                  <a:gd name="T6" fmla="*/ 0 w 6"/>
                  <a:gd name="T7" fmla="*/ 0 h 1"/>
                  <a:gd name="T8" fmla="*/ 0 w 6"/>
                  <a:gd name="T9" fmla="*/ 0 h 1"/>
                  <a:gd name="T10" fmla="*/ 0 w 6"/>
                  <a:gd name="T11" fmla="*/ 0 h 1"/>
                  <a:gd name="T12" fmla="*/ 0 w 6"/>
                  <a:gd name="T13" fmla="*/ 0 h 1"/>
                  <a:gd name="T14" fmla="*/ 0 w 6"/>
                  <a:gd name="T15" fmla="*/ 0 h 1"/>
                  <a:gd name="T16" fmla="*/ 6 w 6"/>
                  <a:gd name="T17" fmla="*/ 0 h 1"/>
                  <a:gd name="T18" fmla="*/ 6 w 6"/>
                  <a:gd name="T19" fmla="*/ 0 h 1"/>
                  <a:gd name="T20" fmla="*/ 6 w 6"/>
                  <a:gd name="T21" fmla="*/ 0 h 1"/>
                  <a:gd name="T22" fmla="*/ 6 w 6"/>
                  <a:gd name="T23" fmla="*/ 0 h 1"/>
                  <a:gd name="T24" fmla="*/ 6 w 6"/>
                  <a:gd name="T25" fmla="*/ 0 h 1"/>
                  <a:gd name="T26" fmla="*/ 6 w 6"/>
                  <a:gd name="T27" fmla="*/ 0 h 1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6"/>
                  <a:gd name="T43" fmla="*/ 0 h 1"/>
                  <a:gd name="T44" fmla="*/ 6 w 6"/>
                  <a:gd name="T45" fmla="*/ 1 h 1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6" h="1">
                    <a:moveTo>
                      <a:pt x="6" y="0"/>
                    </a:moveTo>
                    <a:lnTo>
                      <a:pt x="6" y="0"/>
                    </a:lnTo>
                    <a:lnTo>
                      <a:pt x="0" y="0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rgbClr val="F7F619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  <p:sp>
            <p:nvSpPr>
              <p:cNvPr id="70" name="Freeform 240"/>
              <p:cNvSpPr>
                <a:spLocks/>
              </p:cNvSpPr>
              <p:nvPr/>
            </p:nvSpPr>
            <p:spPr bwMode="auto">
              <a:xfrm>
                <a:off x="4229" y="2185"/>
                <a:ext cx="6" cy="2"/>
              </a:xfrm>
              <a:custGeom>
                <a:avLst/>
                <a:gdLst>
                  <a:gd name="T0" fmla="*/ 6 w 6"/>
                  <a:gd name="T1" fmla="*/ 0 h 1"/>
                  <a:gd name="T2" fmla="*/ 6 w 6"/>
                  <a:gd name="T3" fmla="*/ 0 h 1"/>
                  <a:gd name="T4" fmla="*/ 6 w 6"/>
                  <a:gd name="T5" fmla="*/ 0 h 1"/>
                  <a:gd name="T6" fmla="*/ 6 w 6"/>
                  <a:gd name="T7" fmla="*/ 0 h 1"/>
                  <a:gd name="T8" fmla="*/ 0 w 6"/>
                  <a:gd name="T9" fmla="*/ 0 h 1"/>
                  <a:gd name="T10" fmla="*/ 0 w 6"/>
                  <a:gd name="T11" fmla="*/ 0 h 1"/>
                  <a:gd name="T12" fmla="*/ 0 w 6"/>
                  <a:gd name="T13" fmla="*/ 0 h 1"/>
                  <a:gd name="T14" fmla="*/ 6 w 6"/>
                  <a:gd name="T15" fmla="*/ 0 h 1"/>
                  <a:gd name="T16" fmla="*/ 6 w 6"/>
                  <a:gd name="T17" fmla="*/ 0 h 1"/>
                  <a:gd name="T18" fmla="*/ 6 w 6"/>
                  <a:gd name="T19" fmla="*/ 0 h 1"/>
                  <a:gd name="T20" fmla="*/ 6 w 6"/>
                  <a:gd name="T21" fmla="*/ 0 h 1"/>
                  <a:gd name="T22" fmla="*/ 6 w 6"/>
                  <a:gd name="T23" fmla="*/ 0 h 1"/>
                  <a:gd name="T24" fmla="*/ 6 w 6"/>
                  <a:gd name="T25" fmla="*/ 0 h 1"/>
                  <a:gd name="T26" fmla="*/ 6 w 6"/>
                  <a:gd name="T27" fmla="*/ 0 h 1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6"/>
                  <a:gd name="T43" fmla="*/ 0 h 1"/>
                  <a:gd name="T44" fmla="*/ 6 w 6"/>
                  <a:gd name="T45" fmla="*/ 1 h 1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6" h="1">
                    <a:moveTo>
                      <a:pt x="6" y="0"/>
                    </a:moveTo>
                    <a:lnTo>
                      <a:pt x="6" y="0"/>
                    </a:lnTo>
                    <a:lnTo>
                      <a:pt x="0" y="0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rgbClr val="F7F619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  <p:sp>
            <p:nvSpPr>
              <p:cNvPr id="71" name="Freeform 241"/>
              <p:cNvSpPr>
                <a:spLocks/>
              </p:cNvSpPr>
              <p:nvPr/>
            </p:nvSpPr>
            <p:spPr bwMode="auto">
              <a:xfrm>
                <a:off x="4188" y="2157"/>
                <a:ext cx="238" cy="162"/>
              </a:xfrm>
              <a:custGeom>
                <a:avLst/>
                <a:gdLst>
                  <a:gd name="T0" fmla="*/ 238 w 238"/>
                  <a:gd name="T1" fmla="*/ 0 h 156"/>
                  <a:gd name="T2" fmla="*/ 0 w 238"/>
                  <a:gd name="T3" fmla="*/ 0 h 156"/>
                  <a:gd name="T4" fmla="*/ 0 w 238"/>
                  <a:gd name="T5" fmla="*/ 1704 h 156"/>
                  <a:gd name="T6" fmla="*/ 238 w 238"/>
                  <a:gd name="T7" fmla="*/ 1704 h 156"/>
                  <a:gd name="T8" fmla="*/ 238 w 238"/>
                  <a:gd name="T9" fmla="*/ 0 h 156"/>
                  <a:gd name="T10" fmla="*/ 238 w 238"/>
                  <a:gd name="T11" fmla="*/ 0 h 15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38"/>
                  <a:gd name="T19" fmla="*/ 0 h 156"/>
                  <a:gd name="T20" fmla="*/ 238 w 238"/>
                  <a:gd name="T21" fmla="*/ 156 h 15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38" h="156">
                    <a:moveTo>
                      <a:pt x="238" y="0"/>
                    </a:moveTo>
                    <a:lnTo>
                      <a:pt x="0" y="0"/>
                    </a:lnTo>
                    <a:lnTo>
                      <a:pt x="0" y="156"/>
                    </a:lnTo>
                    <a:lnTo>
                      <a:pt x="238" y="156"/>
                    </a:lnTo>
                    <a:lnTo>
                      <a:pt x="238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</p:grpSp>
        <p:graphicFrame>
          <p:nvGraphicFramePr>
            <p:cNvPr id="31" name="Object 252"/>
            <p:cNvGraphicFramePr>
              <a:graphicFrameLocks noChangeAspect="1"/>
            </p:cNvGraphicFramePr>
            <p:nvPr/>
          </p:nvGraphicFramePr>
          <p:xfrm>
            <a:off x="3829370" y="6619868"/>
            <a:ext cx="186303" cy="12147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64553" name="Clip" r:id="rId6" imgW="2833538" imgH="1919138" progId="">
                    <p:embed/>
                  </p:oleObj>
                </mc:Choice>
                <mc:Fallback>
                  <p:oleObj name="Clip" r:id="rId6" imgW="2833538" imgH="1919138" progId="">
                    <p:embed/>
                    <p:pic>
                      <p:nvPicPr>
                        <p:cNvPr id="0" name="Picture 6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829370" y="6619868"/>
                          <a:ext cx="186303" cy="121473"/>
                        </a:xfrm>
                        <a:prstGeom prst="rect">
                          <a:avLst/>
                        </a:prstGeom>
                        <a:noFill/>
                        <a:ln w="6350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pSp>
          <p:nvGrpSpPr>
            <p:cNvPr id="29" name="Group 214"/>
            <p:cNvGrpSpPr>
              <a:grpSpLocks/>
            </p:cNvGrpSpPr>
            <p:nvPr userDrawn="1"/>
          </p:nvGrpSpPr>
          <p:grpSpPr bwMode="auto">
            <a:xfrm>
              <a:off x="5544081" y="6619868"/>
              <a:ext cx="193851" cy="123854"/>
              <a:chOff x="4187" y="2402"/>
              <a:chExt cx="240" cy="161"/>
            </a:xfrm>
          </p:grpSpPr>
          <p:sp>
            <p:nvSpPr>
              <p:cNvPr id="55" name="Freeform 215"/>
              <p:cNvSpPr>
                <a:spLocks/>
              </p:cNvSpPr>
              <p:nvPr/>
            </p:nvSpPr>
            <p:spPr bwMode="auto">
              <a:xfrm>
                <a:off x="4234" y="2402"/>
                <a:ext cx="191" cy="161"/>
              </a:xfrm>
              <a:custGeom>
                <a:avLst/>
                <a:gdLst>
                  <a:gd name="T0" fmla="*/ 191 w 191"/>
                  <a:gd name="T1" fmla="*/ 1066 h 156"/>
                  <a:gd name="T2" fmla="*/ 191 w 191"/>
                  <a:gd name="T3" fmla="*/ 0 h 156"/>
                  <a:gd name="T4" fmla="*/ 0 w 191"/>
                  <a:gd name="T5" fmla="*/ 0 h 156"/>
                  <a:gd name="T6" fmla="*/ 0 w 191"/>
                  <a:gd name="T7" fmla="*/ 1066 h 156"/>
                  <a:gd name="T8" fmla="*/ 191 w 191"/>
                  <a:gd name="T9" fmla="*/ 1066 h 156"/>
                  <a:gd name="T10" fmla="*/ 191 w 191"/>
                  <a:gd name="T11" fmla="*/ 1066 h 15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91"/>
                  <a:gd name="T19" fmla="*/ 0 h 156"/>
                  <a:gd name="T20" fmla="*/ 191 w 191"/>
                  <a:gd name="T21" fmla="*/ 156 h 15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91" h="156">
                    <a:moveTo>
                      <a:pt x="191" y="156"/>
                    </a:moveTo>
                    <a:lnTo>
                      <a:pt x="191" y="0"/>
                    </a:lnTo>
                    <a:lnTo>
                      <a:pt x="0" y="0"/>
                    </a:lnTo>
                    <a:lnTo>
                      <a:pt x="0" y="156"/>
                    </a:lnTo>
                    <a:lnTo>
                      <a:pt x="191" y="156"/>
                    </a:lnTo>
                    <a:close/>
                  </a:path>
                </a:pathLst>
              </a:custGeom>
              <a:solidFill>
                <a:srgbClr val="FFE6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  <p:sp>
            <p:nvSpPr>
              <p:cNvPr id="56" name="Freeform 216"/>
              <p:cNvSpPr>
                <a:spLocks/>
              </p:cNvSpPr>
              <p:nvPr/>
            </p:nvSpPr>
            <p:spPr bwMode="auto">
              <a:xfrm>
                <a:off x="4187" y="2402"/>
                <a:ext cx="77" cy="161"/>
              </a:xfrm>
              <a:custGeom>
                <a:avLst/>
                <a:gdLst>
                  <a:gd name="T0" fmla="*/ 77 w 77"/>
                  <a:gd name="T1" fmla="*/ 1066 h 156"/>
                  <a:gd name="T2" fmla="*/ 77 w 77"/>
                  <a:gd name="T3" fmla="*/ 0 h 156"/>
                  <a:gd name="T4" fmla="*/ 0 w 77"/>
                  <a:gd name="T5" fmla="*/ 0 h 156"/>
                  <a:gd name="T6" fmla="*/ 0 w 77"/>
                  <a:gd name="T7" fmla="*/ 1066 h 156"/>
                  <a:gd name="T8" fmla="*/ 77 w 77"/>
                  <a:gd name="T9" fmla="*/ 1066 h 156"/>
                  <a:gd name="T10" fmla="*/ 77 w 77"/>
                  <a:gd name="T11" fmla="*/ 1066 h 15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77"/>
                  <a:gd name="T19" fmla="*/ 0 h 156"/>
                  <a:gd name="T20" fmla="*/ 77 w 77"/>
                  <a:gd name="T21" fmla="*/ 156 h 15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77" h="156">
                    <a:moveTo>
                      <a:pt x="77" y="156"/>
                    </a:moveTo>
                    <a:lnTo>
                      <a:pt x="77" y="0"/>
                    </a:lnTo>
                    <a:lnTo>
                      <a:pt x="0" y="0"/>
                    </a:lnTo>
                    <a:lnTo>
                      <a:pt x="0" y="156"/>
                    </a:lnTo>
                    <a:lnTo>
                      <a:pt x="77" y="156"/>
                    </a:lnTo>
                    <a:close/>
                  </a:path>
                </a:pathLst>
              </a:custGeom>
              <a:solidFill>
                <a:srgbClr val="0C419A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  <p:sp>
            <p:nvSpPr>
              <p:cNvPr id="57" name="Freeform 217"/>
              <p:cNvSpPr>
                <a:spLocks/>
              </p:cNvSpPr>
              <p:nvPr/>
            </p:nvSpPr>
            <p:spPr bwMode="auto">
              <a:xfrm>
                <a:off x="4348" y="2402"/>
                <a:ext cx="79" cy="161"/>
              </a:xfrm>
              <a:custGeom>
                <a:avLst/>
                <a:gdLst>
                  <a:gd name="T0" fmla="*/ 78 w 78"/>
                  <a:gd name="T1" fmla="*/ 1066 h 156"/>
                  <a:gd name="T2" fmla="*/ 78 w 78"/>
                  <a:gd name="T3" fmla="*/ 0 h 156"/>
                  <a:gd name="T4" fmla="*/ 0 w 78"/>
                  <a:gd name="T5" fmla="*/ 0 h 156"/>
                  <a:gd name="T6" fmla="*/ 0 w 78"/>
                  <a:gd name="T7" fmla="*/ 1066 h 156"/>
                  <a:gd name="T8" fmla="*/ 78 w 78"/>
                  <a:gd name="T9" fmla="*/ 1066 h 156"/>
                  <a:gd name="T10" fmla="*/ 78 w 78"/>
                  <a:gd name="T11" fmla="*/ 1066 h 15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78"/>
                  <a:gd name="T19" fmla="*/ 0 h 156"/>
                  <a:gd name="T20" fmla="*/ 78 w 78"/>
                  <a:gd name="T21" fmla="*/ 156 h 15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78" h="156">
                    <a:moveTo>
                      <a:pt x="78" y="156"/>
                    </a:moveTo>
                    <a:lnTo>
                      <a:pt x="78" y="0"/>
                    </a:lnTo>
                    <a:lnTo>
                      <a:pt x="0" y="0"/>
                    </a:lnTo>
                    <a:lnTo>
                      <a:pt x="0" y="156"/>
                    </a:lnTo>
                    <a:lnTo>
                      <a:pt x="78" y="156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  <p:sp>
            <p:nvSpPr>
              <p:cNvPr id="58" name="Freeform 218"/>
              <p:cNvSpPr>
                <a:spLocks/>
              </p:cNvSpPr>
              <p:nvPr/>
            </p:nvSpPr>
            <p:spPr bwMode="auto">
              <a:xfrm>
                <a:off x="4187" y="2402"/>
                <a:ext cx="238" cy="161"/>
              </a:xfrm>
              <a:custGeom>
                <a:avLst/>
                <a:gdLst>
                  <a:gd name="T0" fmla="*/ 19 w 244"/>
                  <a:gd name="T1" fmla="*/ 19856 h 151"/>
                  <a:gd name="T2" fmla="*/ 19 w 244"/>
                  <a:gd name="T3" fmla="*/ 0 h 151"/>
                  <a:gd name="T4" fmla="*/ 0 w 244"/>
                  <a:gd name="T5" fmla="*/ 0 h 151"/>
                  <a:gd name="T6" fmla="*/ 0 w 244"/>
                  <a:gd name="T7" fmla="*/ 19856 h 151"/>
                  <a:gd name="T8" fmla="*/ 19 w 244"/>
                  <a:gd name="T9" fmla="*/ 19856 h 151"/>
                  <a:gd name="T10" fmla="*/ 19 w 244"/>
                  <a:gd name="T11" fmla="*/ 19856 h 151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44"/>
                  <a:gd name="T19" fmla="*/ 0 h 151"/>
                  <a:gd name="T20" fmla="*/ 244 w 244"/>
                  <a:gd name="T21" fmla="*/ 151 h 151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44" h="151">
                    <a:moveTo>
                      <a:pt x="244" y="151"/>
                    </a:moveTo>
                    <a:lnTo>
                      <a:pt x="244" y="0"/>
                    </a:lnTo>
                    <a:lnTo>
                      <a:pt x="0" y="0"/>
                    </a:lnTo>
                    <a:lnTo>
                      <a:pt x="0" y="151"/>
                    </a:lnTo>
                    <a:lnTo>
                      <a:pt x="244" y="151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</p:grpSp>
        <p:grpSp>
          <p:nvGrpSpPr>
            <p:cNvPr id="30" name="Group 38"/>
            <p:cNvGrpSpPr>
              <a:grpSpLocks/>
            </p:cNvGrpSpPr>
            <p:nvPr userDrawn="1"/>
          </p:nvGrpSpPr>
          <p:grpSpPr bwMode="auto">
            <a:xfrm>
              <a:off x="1109726" y="6619868"/>
              <a:ext cx="192235" cy="122256"/>
              <a:chOff x="528" y="1773"/>
              <a:chExt cx="246" cy="156"/>
            </a:xfrm>
          </p:grpSpPr>
          <p:sp>
            <p:nvSpPr>
              <p:cNvPr id="51" name="Freeform 248"/>
              <p:cNvSpPr>
                <a:spLocks/>
              </p:cNvSpPr>
              <p:nvPr/>
            </p:nvSpPr>
            <p:spPr bwMode="auto">
              <a:xfrm>
                <a:off x="528" y="1773"/>
                <a:ext cx="246" cy="156"/>
              </a:xfrm>
              <a:custGeom>
                <a:avLst/>
                <a:gdLst>
                  <a:gd name="T0" fmla="*/ 445 w 244"/>
                  <a:gd name="T1" fmla="*/ 61 h 157"/>
                  <a:gd name="T2" fmla="*/ 445 w 244"/>
                  <a:gd name="T3" fmla="*/ 0 h 157"/>
                  <a:gd name="T4" fmla="*/ 0 w 244"/>
                  <a:gd name="T5" fmla="*/ 0 h 157"/>
                  <a:gd name="T6" fmla="*/ 0 w 244"/>
                  <a:gd name="T7" fmla="*/ 61 h 157"/>
                  <a:gd name="T8" fmla="*/ 445 w 244"/>
                  <a:gd name="T9" fmla="*/ 61 h 157"/>
                  <a:gd name="T10" fmla="*/ 445 w 244"/>
                  <a:gd name="T11" fmla="*/ 61 h 15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44"/>
                  <a:gd name="T19" fmla="*/ 0 h 157"/>
                  <a:gd name="T20" fmla="*/ 244 w 244"/>
                  <a:gd name="T21" fmla="*/ 157 h 15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44" h="157">
                    <a:moveTo>
                      <a:pt x="244" y="157"/>
                    </a:moveTo>
                    <a:lnTo>
                      <a:pt x="244" y="0"/>
                    </a:lnTo>
                    <a:lnTo>
                      <a:pt x="0" y="0"/>
                    </a:lnTo>
                    <a:lnTo>
                      <a:pt x="0" y="157"/>
                    </a:lnTo>
                    <a:lnTo>
                      <a:pt x="244" y="157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  <p:sp>
            <p:nvSpPr>
              <p:cNvPr id="52" name="Freeform 249"/>
              <p:cNvSpPr>
                <a:spLocks/>
              </p:cNvSpPr>
              <p:nvPr/>
            </p:nvSpPr>
            <p:spPr bwMode="auto">
              <a:xfrm>
                <a:off x="528" y="1850"/>
                <a:ext cx="246" cy="79"/>
              </a:xfrm>
              <a:custGeom>
                <a:avLst/>
                <a:gdLst>
                  <a:gd name="T0" fmla="*/ 2929 w 238"/>
                  <a:gd name="T1" fmla="*/ 39 h 79"/>
                  <a:gd name="T2" fmla="*/ 2929 w 238"/>
                  <a:gd name="T3" fmla="*/ 0 h 79"/>
                  <a:gd name="T4" fmla="*/ 0 w 238"/>
                  <a:gd name="T5" fmla="*/ 0 h 79"/>
                  <a:gd name="T6" fmla="*/ 0 w 238"/>
                  <a:gd name="T7" fmla="*/ 39 h 79"/>
                  <a:gd name="T8" fmla="*/ 2929 w 238"/>
                  <a:gd name="T9" fmla="*/ 39 h 79"/>
                  <a:gd name="T10" fmla="*/ 2929 w 238"/>
                  <a:gd name="T11" fmla="*/ 39 h 79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38"/>
                  <a:gd name="T19" fmla="*/ 0 h 79"/>
                  <a:gd name="T20" fmla="*/ 238 w 238"/>
                  <a:gd name="T21" fmla="*/ 79 h 79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38" h="79">
                    <a:moveTo>
                      <a:pt x="238" y="79"/>
                    </a:moveTo>
                    <a:lnTo>
                      <a:pt x="238" y="0"/>
                    </a:lnTo>
                    <a:lnTo>
                      <a:pt x="0" y="0"/>
                    </a:lnTo>
                    <a:lnTo>
                      <a:pt x="0" y="79"/>
                    </a:lnTo>
                    <a:lnTo>
                      <a:pt x="238" y="79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  <p:sp>
            <p:nvSpPr>
              <p:cNvPr id="53" name="Freeform 250"/>
              <p:cNvSpPr>
                <a:spLocks/>
              </p:cNvSpPr>
              <p:nvPr/>
            </p:nvSpPr>
            <p:spPr bwMode="auto">
              <a:xfrm>
                <a:off x="528" y="1773"/>
                <a:ext cx="120" cy="156"/>
              </a:xfrm>
              <a:custGeom>
                <a:avLst/>
                <a:gdLst>
                  <a:gd name="T0" fmla="*/ 0 w 119"/>
                  <a:gd name="T1" fmla="*/ 0 h 157"/>
                  <a:gd name="T2" fmla="*/ 0 w 119"/>
                  <a:gd name="T3" fmla="*/ 61 h 157"/>
                  <a:gd name="T4" fmla="*/ 211 w 119"/>
                  <a:gd name="T5" fmla="*/ 39 h 157"/>
                  <a:gd name="T6" fmla="*/ 0 w 119"/>
                  <a:gd name="T7" fmla="*/ 0 h 157"/>
                  <a:gd name="T8" fmla="*/ 0 w 119"/>
                  <a:gd name="T9" fmla="*/ 0 h 15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9"/>
                  <a:gd name="T16" fmla="*/ 0 h 157"/>
                  <a:gd name="T17" fmla="*/ 119 w 119"/>
                  <a:gd name="T18" fmla="*/ 157 h 15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9" h="157">
                    <a:moveTo>
                      <a:pt x="0" y="0"/>
                    </a:moveTo>
                    <a:lnTo>
                      <a:pt x="0" y="157"/>
                    </a:lnTo>
                    <a:lnTo>
                      <a:pt x="119" y="7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1A0C8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  <p:sp>
            <p:nvSpPr>
              <p:cNvPr id="54" name="Freeform 251"/>
              <p:cNvSpPr>
                <a:spLocks/>
              </p:cNvSpPr>
              <p:nvPr/>
            </p:nvSpPr>
            <p:spPr bwMode="auto">
              <a:xfrm>
                <a:off x="528" y="1773"/>
                <a:ext cx="246" cy="156"/>
              </a:xfrm>
              <a:custGeom>
                <a:avLst/>
                <a:gdLst>
                  <a:gd name="T0" fmla="*/ 445 w 244"/>
                  <a:gd name="T1" fmla="*/ 61 h 157"/>
                  <a:gd name="T2" fmla="*/ 445 w 244"/>
                  <a:gd name="T3" fmla="*/ 0 h 157"/>
                  <a:gd name="T4" fmla="*/ 0 w 244"/>
                  <a:gd name="T5" fmla="*/ 0 h 157"/>
                  <a:gd name="T6" fmla="*/ 0 w 244"/>
                  <a:gd name="T7" fmla="*/ 61 h 157"/>
                  <a:gd name="T8" fmla="*/ 445 w 244"/>
                  <a:gd name="T9" fmla="*/ 61 h 157"/>
                  <a:gd name="T10" fmla="*/ 445 w 244"/>
                  <a:gd name="T11" fmla="*/ 61 h 15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44"/>
                  <a:gd name="T19" fmla="*/ 0 h 157"/>
                  <a:gd name="T20" fmla="*/ 244 w 244"/>
                  <a:gd name="T21" fmla="*/ 157 h 15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44" h="157">
                    <a:moveTo>
                      <a:pt x="244" y="157"/>
                    </a:moveTo>
                    <a:lnTo>
                      <a:pt x="244" y="0"/>
                    </a:lnTo>
                    <a:lnTo>
                      <a:pt x="0" y="0"/>
                    </a:lnTo>
                    <a:lnTo>
                      <a:pt x="0" y="157"/>
                    </a:lnTo>
                    <a:lnTo>
                      <a:pt x="244" y="157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</p:grpSp>
        <p:grpSp>
          <p:nvGrpSpPr>
            <p:cNvPr id="248" name="Group 253"/>
            <p:cNvGrpSpPr>
              <a:grpSpLocks/>
            </p:cNvGrpSpPr>
            <p:nvPr userDrawn="1"/>
          </p:nvGrpSpPr>
          <p:grpSpPr bwMode="auto">
            <a:xfrm>
              <a:off x="7785664" y="6619868"/>
              <a:ext cx="190246" cy="122665"/>
              <a:chOff x="528" y="1164"/>
              <a:chExt cx="237" cy="157"/>
            </a:xfrm>
          </p:grpSpPr>
          <p:sp>
            <p:nvSpPr>
              <p:cNvPr id="47" name="Rectangle 254"/>
              <p:cNvSpPr>
                <a:spLocks noChangeArrowheads="1"/>
              </p:cNvSpPr>
              <p:nvPr/>
            </p:nvSpPr>
            <p:spPr bwMode="auto">
              <a:xfrm>
                <a:off x="528" y="1164"/>
                <a:ext cx="237" cy="156"/>
              </a:xfrm>
              <a:prstGeom prst="rect">
                <a:avLst/>
              </a:prstGeom>
              <a:noFill/>
              <a:ln w="31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eaLnBrk="0" hangingPunct="0">
                  <a:spcBef>
                    <a:spcPct val="50000"/>
                  </a:spcBef>
                  <a:defRPr/>
                </a:pPr>
                <a:endParaRPr lang="en-US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8" name="Rectangle 255"/>
              <p:cNvSpPr>
                <a:spLocks noChangeArrowheads="1"/>
              </p:cNvSpPr>
              <p:nvPr/>
            </p:nvSpPr>
            <p:spPr bwMode="auto">
              <a:xfrm>
                <a:off x="528" y="1164"/>
                <a:ext cx="237" cy="53"/>
              </a:xfrm>
              <a:prstGeom prst="rect">
                <a:avLst/>
              </a:prstGeom>
              <a:solidFill>
                <a:srgbClr val="FFFFFF"/>
              </a:solidFill>
              <a:ln w="31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eaLnBrk="0" hangingPunct="0">
                  <a:spcBef>
                    <a:spcPct val="50000"/>
                  </a:spcBef>
                  <a:defRPr/>
                </a:pPr>
                <a:endParaRPr lang="en-US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9" name="Rectangle 256"/>
              <p:cNvSpPr>
                <a:spLocks noChangeArrowheads="1"/>
              </p:cNvSpPr>
              <p:nvPr/>
            </p:nvSpPr>
            <p:spPr bwMode="auto">
              <a:xfrm>
                <a:off x="528" y="1217"/>
                <a:ext cx="237" cy="55"/>
              </a:xfrm>
              <a:prstGeom prst="rect">
                <a:avLst/>
              </a:prstGeom>
              <a:solidFill>
                <a:srgbClr val="00FF00"/>
              </a:solidFill>
              <a:ln w="3175">
                <a:solidFill>
                  <a:schemeClr val="tx1">
                    <a:lumMod val="50000"/>
                  </a:schemeClr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eaLnBrk="0" hangingPunct="0">
                  <a:spcBef>
                    <a:spcPct val="50000"/>
                  </a:spcBef>
                  <a:defRPr/>
                </a:pPr>
                <a:endParaRPr lang="en-US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0" name="Rectangle 257"/>
              <p:cNvSpPr>
                <a:spLocks noChangeArrowheads="1"/>
              </p:cNvSpPr>
              <p:nvPr/>
            </p:nvSpPr>
            <p:spPr bwMode="auto">
              <a:xfrm>
                <a:off x="528" y="1266"/>
                <a:ext cx="237" cy="55"/>
              </a:xfrm>
              <a:prstGeom prst="rect">
                <a:avLst/>
              </a:prstGeom>
              <a:solidFill>
                <a:srgbClr val="FF0000"/>
              </a:solidFill>
              <a:ln w="317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eaLnBrk="0" hangingPunct="0">
                  <a:spcBef>
                    <a:spcPct val="50000"/>
                  </a:spcBef>
                  <a:defRPr/>
                </a:pPr>
                <a:endParaRPr lang="en-US">
                  <a:latin typeface="Arial" pitchFamily="34" charset="0"/>
                  <a:cs typeface="Arial" pitchFamily="34" charset="0"/>
                </a:endParaRPr>
              </a:p>
            </p:txBody>
          </p:sp>
        </p:grpSp>
        <p:pic>
          <p:nvPicPr>
            <p:cNvPr id="35" name="Picture 268"/>
            <p:cNvPicPr>
              <a:picLocks noChangeAspect="1" noChangeArrowheads="1"/>
            </p:cNvPicPr>
            <p:nvPr userDrawn="1"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3096021" y="6619868"/>
              <a:ext cx="194609" cy="1274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249" name="Group 269"/>
            <p:cNvGrpSpPr>
              <a:grpSpLocks noChangeAspect="1"/>
            </p:cNvGrpSpPr>
            <p:nvPr userDrawn="1"/>
          </p:nvGrpSpPr>
          <p:grpSpPr bwMode="auto">
            <a:xfrm>
              <a:off x="4312221" y="6619868"/>
              <a:ext cx="187075" cy="119869"/>
              <a:chOff x="4214" y="2064"/>
              <a:chExt cx="242" cy="157"/>
            </a:xfrm>
          </p:grpSpPr>
          <p:sp>
            <p:nvSpPr>
              <p:cNvPr id="43" name="AutoShape 270"/>
              <p:cNvSpPr>
                <a:spLocks noChangeAspect="1" noChangeArrowheads="1" noTextEdit="1"/>
              </p:cNvSpPr>
              <p:nvPr/>
            </p:nvSpPr>
            <p:spPr bwMode="auto">
              <a:xfrm>
                <a:off x="4214" y="2064"/>
                <a:ext cx="242" cy="157"/>
              </a:xfrm>
              <a:prstGeom prst="rect">
                <a:avLst/>
              </a:prstGeom>
              <a:noFill/>
              <a:ln w="6350" algn="ctr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  <p:sp>
            <p:nvSpPr>
              <p:cNvPr id="44" name="Rectangle 271"/>
              <p:cNvSpPr>
                <a:spLocks noChangeArrowheads="1"/>
              </p:cNvSpPr>
              <p:nvPr/>
            </p:nvSpPr>
            <p:spPr bwMode="auto">
              <a:xfrm>
                <a:off x="4214" y="2064"/>
                <a:ext cx="242" cy="53"/>
              </a:xfrm>
              <a:prstGeom prst="rect">
                <a:avLst/>
              </a:prstGeom>
              <a:solidFill>
                <a:srgbClr val="FFFF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eaLnBrk="0" hangingPunct="0">
                  <a:spcBef>
                    <a:spcPct val="50000"/>
                  </a:spcBef>
                  <a:defRPr/>
                </a:pPr>
                <a:endParaRPr lang="en-US"/>
              </a:p>
            </p:txBody>
          </p:sp>
          <p:sp>
            <p:nvSpPr>
              <p:cNvPr id="45" name="Rectangle 272"/>
              <p:cNvSpPr>
                <a:spLocks noChangeArrowheads="1"/>
              </p:cNvSpPr>
              <p:nvPr/>
            </p:nvSpPr>
            <p:spPr bwMode="auto">
              <a:xfrm>
                <a:off x="4214" y="2117"/>
                <a:ext cx="242" cy="51"/>
              </a:xfrm>
              <a:prstGeom prst="rect">
                <a:avLst/>
              </a:prstGeom>
              <a:solidFill>
                <a:srgbClr val="51DC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eaLnBrk="0" hangingPunct="0">
                  <a:spcBef>
                    <a:spcPct val="50000"/>
                  </a:spcBef>
                  <a:defRPr/>
                </a:pPr>
                <a:endParaRPr lang="en-US"/>
              </a:p>
            </p:txBody>
          </p:sp>
          <p:sp>
            <p:nvSpPr>
              <p:cNvPr id="46" name="Rectangle 273"/>
              <p:cNvSpPr>
                <a:spLocks noChangeArrowheads="1"/>
              </p:cNvSpPr>
              <p:nvPr/>
            </p:nvSpPr>
            <p:spPr bwMode="auto">
              <a:xfrm>
                <a:off x="4214" y="2168"/>
                <a:ext cx="242" cy="53"/>
              </a:xfrm>
              <a:prstGeom prst="rect">
                <a:avLst/>
              </a:prstGeom>
              <a:solidFill>
                <a:srgbClr val="FF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eaLnBrk="0" hangingPunct="0">
                  <a:spcBef>
                    <a:spcPct val="50000"/>
                  </a:spcBef>
                  <a:defRPr/>
                </a:pPr>
                <a:endParaRPr lang="en-US"/>
              </a:p>
            </p:txBody>
          </p:sp>
        </p:grpSp>
        <p:grpSp>
          <p:nvGrpSpPr>
            <p:cNvPr id="250" name="Group 242"/>
            <p:cNvGrpSpPr>
              <a:grpSpLocks/>
            </p:cNvGrpSpPr>
            <p:nvPr userDrawn="1"/>
          </p:nvGrpSpPr>
          <p:grpSpPr bwMode="auto">
            <a:xfrm>
              <a:off x="1598659" y="6619868"/>
              <a:ext cx="190272" cy="121887"/>
              <a:chOff x="5555" y="2058"/>
              <a:chExt cx="245" cy="157"/>
            </a:xfrm>
          </p:grpSpPr>
          <p:sp>
            <p:nvSpPr>
              <p:cNvPr id="39" name="Freeform 243"/>
              <p:cNvSpPr>
                <a:spLocks/>
              </p:cNvSpPr>
              <p:nvPr/>
            </p:nvSpPr>
            <p:spPr bwMode="auto">
              <a:xfrm>
                <a:off x="5555" y="2058"/>
                <a:ext cx="245" cy="157"/>
              </a:xfrm>
              <a:custGeom>
                <a:avLst/>
                <a:gdLst>
                  <a:gd name="T0" fmla="*/ 0 w 244"/>
                  <a:gd name="T1" fmla="*/ 0 h 156"/>
                  <a:gd name="T2" fmla="*/ 0 w 244"/>
                  <a:gd name="T3" fmla="*/ 404 h 156"/>
                  <a:gd name="T4" fmla="*/ 445 w 244"/>
                  <a:gd name="T5" fmla="*/ 404 h 156"/>
                  <a:gd name="T6" fmla="*/ 445 w 244"/>
                  <a:gd name="T7" fmla="*/ 0 h 156"/>
                  <a:gd name="T8" fmla="*/ 0 w 244"/>
                  <a:gd name="T9" fmla="*/ 0 h 156"/>
                  <a:gd name="T10" fmla="*/ 0 w 244"/>
                  <a:gd name="T11" fmla="*/ 0 h 15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44"/>
                  <a:gd name="T19" fmla="*/ 0 h 156"/>
                  <a:gd name="T20" fmla="*/ 244 w 244"/>
                  <a:gd name="T21" fmla="*/ 156 h 15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44" h="156">
                    <a:moveTo>
                      <a:pt x="0" y="0"/>
                    </a:moveTo>
                    <a:lnTo>
                      <a:pt x="0" y="156"/>
                    </a:lnTo>
                    <a:lnTo>
                      <a:pt x="244" y="156"/>
                    </a:lnTo>
                    <a:lnTo>
                      <a:pt x="24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  <p:sp>
            <p:nvSpPr>
              <p:cNvPr id="40" name="Freeform 244"/>
              <p:cNvSpPr>
                <a:spLocks/>
              </p:cNvSpPr>
              <p:nvPr/>
            </p:nvSpPr>
            <p:spPr bwMode="auto">
              <a:xfrm>
                <a:off x="5555" y="2162"/>
                <a:ext cx="245" cy="53"/>
              </a:xfrm>
              <a:custGeom>
                <a:avLst/>
                <a:gdLst>
                  <a:gd name="T0" fmla="*/ 0 w 244"/>
                  <a:gd name="T1" fmla="*/ 0 h 45"/>
                  <a:gd name="T2" fmla="*/ 0 w 244"/>
                  <a:gd name="T3" fmla="*/ 47398160 h 45"/>
                  <a:gd name="T4" fmla="*/ 445 w 244"/>
                  <a:gd name="T5" fmla="*/ 47398160 h 45"/>
                  <a:gd name="T6" fmla="*/ 445 w 244"/>
                  <a:gd name="T7" fmla="*/ 0 h 45"/>
                  <a:gd name="T8" fmla="*/ 0 w 244"/>
                  <a:gd name="T9" fmla="*/ 0 h 45"/>
                  <a:gd name="T10" fmla="*/ 0 w 244"/>
                  <a:gd name="T11" fmla="*/ 0 h 4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44"/>
                  <a:gd name="T19" fmla="*/ 0 h 45"/>
                  <a:gd name="T20" fmla="*/ 244 w 244"/>
                  <a:gd name="T21" fmla="*/ 45 h 4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44" h="45">
                    <a:moveTo>
                      <a:pt x="0" y="0"/>
                    </a:moveTo>
                    <a:lnTo>
                      <a:pt x="0" y="45"/>
                    </a:lnTo>
                    <a:lnTo>
                      <a:pt x="244" y="45"/>
                    </a:lnTo>
                    <a:lnTo>
                      <a:pt x="24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  <p:sp>
            <p:nvSpPr>
              <p:cNvPr id="41" name="Freeform 245"/>
              <p:cNvSpPr>
                <a:spLocks/>
              </p:cNvSpPr>
              <p:nvPr/>
            </p:nvSpPr>
            <p:spPr bwMode="auto">
              <a:xfrm>
                <a:off x="5555" y="2060"/>
                <a:ext cx="245" cy="55"/>
              </a:xfrm>
              <a:custGeom>
                <a:avLst/>
                <a:gdLst>
                  <a:gd name="T0" fmla="*/ 0 w 244"/>
                  <a:gd name="T1" fmla="*/ 0 h 50"/>
                  <a:gd name="T2" fmla="*/ 0 w 244"/>
                  <a:gd name="T3" fmla="*/ 17379 h 50"/>
                  <a:gd name="T4" fmla="*/ 445 w 244"/>
                  <a:gd name="T5" fmla="*/ 17379 h 50"/>
                  <a:gd name="T6" fmla="*/ 445 w 244"/>
                  <a:gd name="T7" fmla="*/ 0 h 50"/>
                  <a:gd name="T8" fmla="*/ 0 w 244"/>
                  <a:gd name="T9" fmla="*/ 0 h 50"/>
                  <a:gd name="T10" fmla="*/ 0 w 244"/>
                  <a:gd name="T11" fmla="*/ 0 h 5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44"/>
                  <a:gd name="T19" fmla="*/ 0 h 50"/>
                  <a:gd name="T20" fmla="*/ 244 w 244"/>
                  <a:gd name="T21" fmla="*/ 50 h 50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44" h="50">
                    <a:moveTo>
                      <a:pt x="0" y="0"/>
                    </a:moveTo>
                    <a:lnTo>
                      <a:pt x="0" y="50"/>
                    </a:lnTo>
                    <a:lnTo>
                      <a:pt x="244" y="50"/>
                    </a:lnTo>
                    <a:lnTo>
                      <a:pt x="24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  <p:sp>
            <p:nvSpPr>
              <p:cNvPr id="42" name="Freeform 246"/>
              <p:cNvSpPr>
                <a:spLocks/>
              </p:cNvSpPr>
              <p:nvPr/>
            </p:nvSpPr>
            <p:spPr bwMode="auto">
              <a:xfrm>
                <a:off x="5555" y="2058"/>
                <a:ext cx="245" cy="157"/>
              </a:xfrm>
              <a:custGeom>
                <a:avLst/>
                <a:gdLst>
                  <a:gd name="T0" fmla="*/ 445 w 244"/>
                  <a:gd name="T1" fmla="*/ 404 h 156"/>
                  <a:gd name="T2" fmla="*/ 445 w 244"/>
                  <a:gd name="T3" fmla="*/ 0 h 156"/>
                  <a:gd name="T4" fmla="*/ 0 w 244"/>
                  <a:gd name="T5" fmla="*/ 0 h 156"/>
                  <a:gd name="T6" fmla="*/ 0 w 244"/>
                  <a:gd name="T7" fmla="*/ 404 h 156"/>
                  <a:gd name="T8" fmla="*/ 445 w 244"/>
                  <a:gd name="T9" fmla="*/ 404 h 156"/>
                  <a:gd name="T10" fmla="*/ 445 w 244"/>
                  <a:gd name="T11" fmla="*/ 404 h 15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44"/>
                  <a:gd name="T19" fmla="*/ 0 h 156"/>
                  <a:gd name="T20" fmla="*/ 244 w 244"/>
                  <a:gd name="T21" fmla="*/ 156 h 15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44" h="156">
                    <a:moveTo>
                      <a:pt x="244" y="156"/>
                    </a:moveTo>
                    <a:lnTo>
                      <a:pt x="244" y="0"/>
                    </a:lnTo>
                    <a:lnTo>
                      <a:pt x="0" y="0"/>
                    </a:lnTo>
                    <a:lnTo>
                      <a:pt x="0" y="156"/>
                    </a:lnTo>
                    <a:lnTo>
                      <a:pt x="244" y="156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</p:grpSp>
        <p:pic>
          <p:nvPicPr>
            <p:cNvPr id="38" name="Picture 3"/>
            <p:cNvPicPr>
              <a:picLocks noChangeAspect="1" noChangeArrowheads="1"/>
            </p:cNvPicPr>
            <p:nvPr userDrawn="1"/>
          </p:nvPicPr>
          <p:blipFill>
            <a:blip r:embed="rId9" cstate="print"/>
            <a:srcRect/>
            <a:stretch>
              <a:fillRect/>
            </a:stretch>
          </p:blipFill>
          <p:spPr bwMode="auto">
            <a:xfrm>
              <a:off x="8048478" y="6619868"/>
              <a:ext cx="192235" cy="1238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47" name="Rectangle 39"/>
          <p:cNvSpPr>
            <a:spLocks noChangeArrowheads="1"/>
          </p:cNvSpPr>
          <p:nvPr userDrawn="1"/>
        </p:nvSpPr>
        <p:spPr bwMode="auto">
          <a:xfrm>
            <a:off x="316025" y="180976"/>
            <a:ext cx="141064" cy="1384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 eaLnBrk="0" hangingPunct="0">
              <a:defRPr/>
            </a:pPr>
            <a:fld id="{C4DB5A8F-B97C-4F92-A89C-4616A2E493DE}" type="slidenum">
              <a:rPr lang="de-DE" b="0">
                <a:solidFill>
                  <a:srgbClr val="00B5E2"/>
                </a:solidFill>
                <a:latin typeface="Arial" pitchFamily="34" charset="0"/>
                <a:cs typeface="Arial" pitchFamily="34" charset="0"/>
              </a:rPr>
              <a:pPr algn="ctr" eaLnBrk="0" hangingPunct="0">
                <a:defRPr/>
              </a:pPr>
              <a:t>‹#›</a:t>
            </a:fld>
            <a:endParaRPr lang="de-DE" b="0" dirty="0">
              <a:solidFill>
                <a:srgbClr val="00B5E2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Rectangle 41"/>
          <p:cNvSpPr>
            <a:spLocks noGrp="1" noChangeArrowheads="1"/>
          </p:cNvSpPr>
          <p:nvPr userDrawn="1">
            <p:ph type="subTitle" sz="quarter" idx="1"/>
          </p:nvPr>
        </p:nvSpPr>
        <p:spPr>
          <a:xfrm>
            <a:off x="258793" y="534858"/>
            <a:ext cx="5952226" cy="1449237"/>
          </a:xfrm>
        </p:spPr>
        <p:txBody>
          <a:bodyPr anchor="ctr"/>
          <a:lstStyle>
            <a:lvl1pPr marL="0" indent="0">
              <a:lnSpc>
                <a:spcPts val="3400"/>
              </a:lnSpc>
              <a:buNone/>
              <a:defRPr b="1" cap="all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subtitle style</a:t>
            </a:r>
            <a:endParaRPr lang="en-GB" dirty="0" smtClean="0"/>
          </a:p>
        </p:txBody>
      </p:sp>
      <p:sp>
        <p:nvSpPr>
          <p:cNvPr id="251" name="Rectangle 250"/>
          <p:cNvSpPr/>
          <p:nvPr userDrawn="1"/>
        </p:nvSpPr>
        <p:spPr bwMode="auto">
          <a:xfrm>
            <a:off x="6334136" y="542945"/>
            <a:ext cx="3571875" cy="1476375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lIns="36000" tIns="36000" rIns="36000" bIns="36000"/>
          <a:lstStyle/>
          <a:p>
            <a:pPr eaLnBrk="0" hangingPunct="0">
              <a:spcBef>
                <a:spcPct val="50000"/>
              </a:spcBef>
              <a:defRPr/>
            </a:pPr>
            <a:endParaRPr lang="en-GB"/>
          </a:p>
        </p:txBody>
      </p:sp>
      <p:pic>
        <p:nvPicPr>
          <p:cNvPr id="252" name="Picture 11" descr="EUMETSATLogo_hor_noTagline_solid_CMYK UPDATED version.png"/>
          <p:cNvPicPr>
            <a:picLocks noChangeAspect="1"/>
          </p:cNvPicPr>
          <p:nvPr userDrawn="1"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6810385" y="1019175"/>
            <a:ext cx="2614613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6" name="Rectangle 61"/>
          <p:cNvSpPr>
            <a:spLocks noChangeArrowheads="1"/>
          </p:cNvSpPr>
          <p:nvPr userDrawn="1"/>
        </p:nvSpPr>
        <p:spPr bwMode="auto">
          <a:xfrm>
            <a:off x="846137" y="190500"/>
            <a:ext cx="8059738" cy="1384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eaLnBrk="0" hangingPunct="0">
              <a:defRPr/>
            </a:pPr>
            <a:r>
              <a:rPr lang="de-DE" b="0" baseline="0" dirty="0" smtClean="0">
                <a:solidFill>
                  <a:srgbClr val="00B5E2"/>
                </a:solidFill>
                <a:latin typeface="Arial" pitchFamily="34" charset="0"/>
                <a:cs typeface="Arial" pitchFamily="34" charset="0"/>
              </a:rPr>
              <a:t>CEOS ACC Meeting #10, 4-5 June 2014			</a:t>
            </a:r>
            <a:r>
              <a:rPr lang="de-DE" sz="900" b="0" kern="1200" baseline="0" dirty="0" smtClean="0">
                <a:solidFill>
                  <a:srgbClr val="00B5E2"/>
                </a:solidFill>
                <a:latin typeface="Arial" pitchFamily="34" charset="0"/>
                <a:ea typeface="+mn-ea"/>
                <a:cs typeface="Arial" pitchFamily="34" charset="0"/>
              </a:rPr>
              <a:t>	</a:t>
            </a:r>
            <a:r>
              <a:rPr lang="en-GB" sz="900" b="0" kern="1200" baseline="0" dirty="0" smtClean="0">
                <a:solidFill>
                  <a:srgbClr val="00B5E2"/>
                </a:solidFill>
                <a:latin typeface="Arial" pitchFamily="34" charset="0"/>
                <a:ea typeface="+mn-ea"/>
                <a:cs typeface="Arial" pitchFamily="34" charset="0"/>
              </a:rPr>
              <a:t>EUM/RSP/VWG/14/758850 </a:t>
            </a:r>
            <a:endParaRPr lang="de-DE" sz="900" b="0" kern="1200" baseline="0" dirty="0">
              <a:solidFill>
                <a:srgbClr val="00B5E2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</p:spTree>
  </p:cSld>
  <p:clrMapOvr>
    <a:masterClrMapping/>
  </p:clrMapOvr>
  <p:transition xmlns:p14="http://schemas.microsoft.com/office/powerpoint/2010/main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theme" Target="../theme/theme1.xml"/><Relationship Id="rId5" Type="http://schemas.openxmlformats.org/officeDocument/2006/relationships/image" Target="../media/image1.jpeg"/><Relationship Id="rId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grayWhite">
      <p:bgPr>
        <a:blipFill dpi="0" rotWithShape="1">
          <a:blip r:embed="rId5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9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20"/>
            <a:ext cx="9799638" cy="85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 dirty="0" smtClean="0"/>
          </a:p>
        </p:txBody>
      </p:sp>
      <p:sp>
        <p:nvSpPr>
          <p:cNvPr id="29700" name="Rectangle 58"/>
          <p:cNvSpPr>
            <a:spLocks noGrp="1" noChangeArrowheads="1"/>
          </p:cNvSpPr>
          <p:nvPr>
            <p:ph type="body" idx="1"/>
          </p:nvPr>
        </p:nvSpPr>
        <p:spPr bwMode="auto">
          <a:xfrm>
            <a:off x="266700" y="992188"/>
            <a:ext cx="9447213" cy="5391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 smtClean="0"/>
          </a:p>
        </p:txBody>
      </p:sp>
      <p:pic>
        <p:nvPicPr>
          <p:cNvPr id="29701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891588" y="6604020"/>
            <a:ext cx="808037" cy="14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39"/>
          <p:cNvSpPr>
            <a:spLocks noChangeArrowheads="1"/>
          </p:cNvSpPr>
          <p:nvPr/>
        </p:nvSpPr>
        <p:spPr bwMode="auto">
          <a:xfrm>
            <a:off x="316025" y="6610370"/>
            <a:ext cx="141064" cy="1384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 eaLnBrk="0" hangingPunct="0">
              <a:defRPr/>
            </a:pPr>
            <a:fld id="{FF9CC606-8418-49EA-9DB7-3FFD72983DD3}" type="slidenum">
              <a:rPr lang="de-DE" b="0">
                <a:solidFill>
                  <a:srgbClr val="00B5E2"/>
                </a:solidFill>
                <a:latin typeface="Arial" pitchFamily="34" charset="0"/>
                <a:cs typeface="Arial" pitchFamily="34" charset="0"/>
              </a:rPr>
              <a:pPr algn="ctr" eaLnBrk="0" hangingPunct="0">
                <a:defRPr/>
              </a:pPr>
              <a:t>‹#›</a:t>
            </a:fld>
            <a:endParaRPr lang="de-DE" b="0" dirty="0">
              <a:solidFill>
                <a:srgbClr val="00B5E2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Rectangle 61"/>
          <p:cNvSpPr>
            <a:spLocks noChangeArrowheads="1"/>
          </p:cNvSpPr>
          <p:nvPr userDrawn="1"/>
        </p:nvSpPr>
        <p:spPr bwMode="auto">
          <a:xfrm>
            <a:off x="627063" y="6610350"/>
            <a:ext cx="7906010" cy="1384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>
              <a:defRPr/>
            </a:pPr>
            <a:r>
              <a:rPr lang="de-DE" b="0" baseline="0" dirty="0" smtClean="0">
                <a:solidFill>
                  <a:srgbClr val="00B5E2"/>
                </a:solidFill>
                <a:latin typeface="Arial" pitchFamily="34" charset="0"/>
                <a:cs typeface="Arial" pitchFamily="34" charset="0"/>
              </a:rPr>
              <a:t>CEOS ACC Meeting #10, 4-5 June 2014			</a:t>
            </a:r>
            <a:r>
              <a:rPr lang="de-DE" sz="900" b="0" kern="1200" baseline="0" dirty="0" smtClean="0">
                <a:solidFill>
                  <a:srgbClr val="00B5E2"/>
                </a:solidFill>
                <a:latin typeface="Arial" pitchFamily="34" charset="0"/>
                <a:ea typeface="+mn-ea"/>
                <a:cs typeface="Arial" pitchFamily="34" charset="0"/>
              </a:rPr>
              <a:t>		</a:t>
            </a:r>
            <a:r>
              <a:rPr lang="en-GB" sz="900" b="0" kern="1200" baseline="0" dirty="0" smtClean="0">
                <a:solidFill>
                  <a:srgbClr val="00B5E2"/>
                </a:solidFill>
                <a:latin typeface="Arial" pitchFamily="34" charset="0"/>
                <a:ea typeface="+mn-ea"/>
                <a:cs typeface="Arial" pitchFamily="34" charset="0"/>
              </a:rPr>
              <a:t>EUM/RSP/VWG/14/758850 </a:t>
            </a:r>
            <a:endParaRPr lang="de-DE" sz="900" b="0" kern="1200" baseline="0" dirty="0">
              <a:solidFill>
                <a:srgbClr val="00B5E2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7674" r:id="rId1"/>
    <p:sldLayoutId id="2147487675" r:id="rId2"/>
    <p:sldLayoutId id="2147487678" r:id="rId3"/>
  </p:sldLayoutIdLst>
  <p:transition xmlns:p14="http://schemas.microsoft.com/office/powerpoint/2010/main"/>
  <p:txStyles>
    <p:titleStyle>
      <a:lvl1pPr marL="179388"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pitchFamily="34" charset="0"/>
          <a:ea typeface="+mj-ea"/>
          <a:cs typeface="Arial" pitchFamily="34" charset="0"/>
        </a:defRPr>
      </a:lvl1pPr>
      <a:lvl2pPr marL="179388"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pitchFamily="34" charset="0"/>
          <a:cs typeface="Arial" pitchFamily="34" charset="0"/>
        </a:defRPr>
      </a:lvl2pPr>
      <a:lvl3pPr marL="179388"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pitchFamily="34" charset="0"/>
          <a:cs typeface="Arial" pitchFamily="34" charset="0"/>
        </a:defRPr>
      </a:lvl3pPr>
      <a:lvl4pPr marL="179388"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pitchFamily="34" charset="0"/>
          <a:cs typeface="Arial" pitchFamily="34" charset="0"/>
        </a:defRPr>
      </a:lvl4pPr>
      <a:lvl5pPr marL="179388"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Arial" pitchFamily="34" charset="0"/>
          <a:cs typeface="Arial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Century Gothic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Century Gothic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Century Gothic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Century Gothic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800">
          <a:solidFill>
            <a:schemeClr val="tx2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400">
          <a:solidFill>
            <a:schemeClr val="tx2"/>
          </a:solidFill>
          <a:latin typeface="Arial" pitchFamily="34" charset="0"/>
          <a:cs typeface="Arial" pitchFamily="34" charset="0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1800">
          <a:solidFill>
            <a:schemeClr val="tx2"/>
          </a:solidFill>
          <a:latin typeface="Arial" pitchFamily="34" charset="0"/>
          <a:cs typeface="Arial" pitchFamily="34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1800">
          <a:solidFill>
            <a:schemeClr val="tx2"/>
          </a:solidFill>
          <a:latin typeface="Arial" pitchFamily="34" charset="0"/>
          <a:cs typeface="Arial" pitchFamily="34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1800">
          <a:solidFill>
            <a:schemeClr val="tx2"/>
          </a:solidFill>
          <a:latin typeface="Arial" pitchFamily="34" charset="0"/>
          <a:cs typeface="Arial" pitchFamily="34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defRPr sz="2400">
          <a:solidFill>
            <a:schemeClr val="tx2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defRPr sz="2400">
          <a:solidFill>
            <a:schemeClr val="tx2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defRPr sz="2400">
          <a:solidFill>
            <a:schemeClr val="tx2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defRPr sz="2400">
          <a:solidFill>
            <a:schemeClr val="tx2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10.png"/><Relationship Id="rId5" Type="http://schemas.openxmlformats.org/officeDocument/2006/relationships/image" Target="../media/image11.png"/><Relationship Id="rId6" Type="http://schemas.openxmlformats.org/officeDocument/2006/relationships/image" Target="../media/image12.png"/><Relationship Id="rId7" Type="http://schemas.openxmlformats.org/officeDocument/2006/relationships/image" Target="../media/image13.png"/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9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4" Type="http://schemas.openxmlformats.org/officeDocument/2006/relationships/diagramLayout" Target="../diagrams/layout1.xml"/><Relationship Id="rId5" Type="http://schemas.openxmlformats.org/officeDocument/2006/relationships/diagramQuickStyle" Target="../diagrams/quickStyle1.xml"/><Relationship Id="rId6" Type="http://schemas.openxmlformats.org/officeDocument/2006/relationships/diagramColors" Target="../diagrams/colors1.xml"/><Relationship Id="rId7" Type="http://schemas.microsoft.com/office/2007/relationships/diagramDrawing" Target="../diagrams/drawing1.xml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5.png"/><Relationship Id="rId3" Type="http://schemas.openxmlformats.org/officeDocument/2006/relationships/image" Target="../media/image16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7.png"/><Relationship Id="rId3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4754" name="Picture 2" descr="epsjsnorbits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6" y="2381250"/>
            <a:ext cx="34766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1"/>
          <p:cNvSpPr>
            <a:spLocks noGrp="1" noChangeArrowheads="1"/>
          </p:cNvSpPr>
          <p:nvPr>
            <p:ph type="subTitle" sz="quarter" idx="1"/>
          </p:nvPr>
        </p:nvSpPr>
        <p:spPr/>
        <p:txBody>
          <a:bodyPr/>
          <a:lstStyle/>
          <a:p>
            <a:pPr>
              <a:lnSpc>
                <a:spcPts val="3600"/>
              </a:lnSpc>
              <a:spcBef>
                <a:spcPts val="0"/>
              </a:spcBef>
              <a:defRPr/>
            </a:pPr>
            <a:r>
              <a:rPr lang="en-GB" sz="3200" dirty="0" smtClean="0"/>
              <a:t>EUMETSAT GHG Activities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sz="2000" dirty="0" smtClean="0"/>
              <a:t>CEOS ACC Meeting #10, 4/5 June 2014</a:t>
            </a:r>
          </a:p>
        </p:txBody>
      </p:sp>
      <p:pic>
        <p:nvPicPr>
          <p:cNvPr id="74756" name="Picture 5" descr="jason-big.pn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445958">
            <a:off x="2992442" y="2519383"/>
            <a:ext cx="981075" cy="700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4757" name="Picture 6" descr="metop.pn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-1286163">
            <a:off x="185738" y="2195513"/>
            <a:ext cx="912812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4758" name="Content Placeholder 3" descr="msg.png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5067320"/>
            <a:ext cx="1444625" cy="1458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4759" name="Content Placeholder 3" descr="msg.png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224457" y="5076845"/>
            <a:ext cx="1444625" cy="1458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4760" name="Picture 8" descr="mfg.png"/>
          <p:cNvPicPr>
            <a:picLocks noChangeAspect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694374" y="4783158"/>
            <a:ext cx="769937" cy="776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6" descr="metop.pn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-1286163">
            <a:off x="93748" y="3212389"/>
            <a:ext cx="912812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Content Placeholder 3" descr="msg.png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430519" y="5076845"/>
            <a:ext cx="1444625" cy="1458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Century Gothic" pitchFamily="34" charset="0"/>
              </a:rPr>
              <a:t>IRS performance parameters and budgets</a:t>
            </a:r>
            <a:endParaRPr lang="en-GB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242888" y="6477000"/>
            <a:ext cx="711200" cy="2667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GB" smtClean="0"/>
              <a:t>Slide: </a:t>
            </a:r>
            <a:fld id="{9ACC2754-6CDC-46F0-9B68-7F9A6B8198AD}" type="slidenum">
              <a:rPr lang="en-GB" smtClean="0"/>
              <a:pPr>
                <a:defRPr/>
              </a:pPr>
              <a:t>10</a:t>
            </a:fld>
            <a:endParaRPr lang="en-GB"/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01072" y="1284958"/>
            <a:ext cx="4224997" cy="5043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2"/>
          <p:cNvSpPr txBox="1">
            <a:spLocks/>
          </p:cNvSpPr>
          <p:nvPr/>
        </p:nvSpPr>
        <p:spPr bwMode="auto">
          <a:xfrm>
            <a:off x="488504" y="1688757"/>
            <a:ext cx="5378896" cy="4476547"/>
          </a:xfrm>
          <a:prstGeom prst="rect">
            <a:avLst/>
          </a:prstGeom>
          <a:ln w="12700" cap="flat">
            <a:miter lim="0"/>
            <a:headEnd/>
            <a:tailEnd/>
          </a:ln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marL="266700" lvl="2" indent="-266700" defTabSz="914400">
              <a:spcBef>
                <a:spcPts val="500"/>
              </a:spcBef>
              <a:buFont typeface="ArialMT" charset="0"/>
              <a:buChar char="•"/>
              <a:defRPr/>
            </a:pPr>
            <a:r>
              <a:rPr lang="en-US" sz="2400" b="0" kern="0" dirty="0" smtClean="0">
                <a:solidFill>
                  <a:srgbClr val="002569"/>
                </a:solidFill>
                <a:latin typeface="Tahoma" pitchFamily="34" charset="0"/>
                <a:cs typeface="Tahoma" pitchFamily="34" charset="0"/>
              </a:rPr>
              <a:t>Main performance parameters (L1):</a:t>
            </a:r>
          </a:p>
          <a:p>
            <a:pPr marL="495300" lvl="3" indent="-266700" defTabSz="914400">
              <a:spcBef>
                <a:spcPts val="500"/>
              </a:spcBef>
              <a:buFont typeface="ArialMT" charset="0"/>
              <a:buChar char="•"/>
              <a:defRPr/>
            </a:pPr>
            <a:r>
              <a:rPr lang="en-US" sz="2000" b="0" kern="0" dirty="0" smtClean="0">
                <a:solidFill>
                  <a:srgbClr val="002569"/>
                </a:solidFill>
                <a:latin typeface="Tahoma" pitchFamily="34" charset="0"/>
                <a:cs typeface="Tahoma" pitchFamily="34" charset="0"/>
              </a:rPr>
              <a:t>Spatial resolution: 4 km</a:t>
            </a:r>
          </a:p>
          <a:p>
            <a:pPr marL="495300" lvl="3" indent="-266700" defTabSz="914400">
              <a:spcBef>
                <a:spcPts val="500"/>
              </a:spcBef>
              <a:buFont typeface="ArialMT" charset="0"/>
              <a:buChar char="•"/>
              <a:defRPr/>
            </a:pPr>
            <a:r>
              <a:rPr lang="en-IE" sz="2000" b="0" dirty="0" smtClean="0">
                <a:solidFill>
                  <a:schemeClr val="tx1"/>
                </a:solidFill>
              </a:rPr>
              <a:t>split in two non contiguous bands: </a:t>
            </a:r>
          </a:p>
          <a:p>
            <a:pPr marL="952500" lvl="4" indent="-266700">
              <a:spcBef>
                <a:spcPts val="500"/>
              </a:spcBef>
              <a:buFont typeface="ArialMT" charset="0"/>
              <a:buChar char="•"/>
              <a:defRPr/>
            </a:pPr>
            <a:r>
              <a:rPr lang="en-IE" sz="1600" b="0" dirty="0" smtClean="0">
                <a:solidFill>
                  <a:schemeClr val="tx1"/>
                </a:solidFill>
              </a:rPr>
              <a:t>680 cm</a:t>
            </a:r>
            <a:r>
              <a:rPr lang="en-IE" sz="1600" b="0" baseline="30000" dirty="0" smtClean="0">
                <a:solidFill>
                  <a:schemeClr val="tx1"/>
                </a:solidFill>
              </a:rPr>
              <a:t>-1</a:t>
            </a:r>
            <a:r>
              <a:rPr lang="en-IE" sz="1600" b="0" dirty="0" smtClean="0">
                <a:solidFill>
                  <a:schemeClr val="tx1"/>
                </a:solidFill>
              </a:rPr>
              <a:t> to 1210 cm</a:t>
            </a:r>
            <a:r>
              <a:rPr lang="en-IE" sz="1600" b="0" baseline="30000" dirty="0" smtClean="0">
                <a:solidFill>
                  <a:schemeClr val="tx1"/>
                </a:solidFill>
              </a:rPr>
              <a:t>-1</a:t>
            </a:r>
            <a:r>
              <a:rPr lang="en-IE" sz="1600" b="0" dirty="0" smtClean="0">
                <a:solidFill>
                  <a:schemeClr val="tx1"/>
                </a:solidFill>
              </a:rPr>
              <a:t> (LWIR band) </a:t>
            </a:r>
          </a:p>
          <a:p>
            <a:pPr marL="952500" lvl="4" indent="-266700">
              <a:spcBef>
                <a:spcPts val="500"/>
              </a:spcBef>
              <a:buFont typeface="ArialMT" charset="0"/>
              <a:buChar char="•"/>
              <a:defRPr/>
            </a:pPr>
            <a:r>
              <a:rPr lang="en-IE" sz="1600" b="0" dirty="0" smtClean="0">
                <a:solidFill>
                  <a:schemeClr val="tx1"/>
                </a:solidFill>
              </a:rPr>
              <a:t>1600 cm</a:t>
            </a:r>
            <a:r>
              <a:rPr lang="en-IE" sz="1600" b="0" baseline="30000" dirty="0" smtClean="0">
                <a:solidFill>
                  <a:schemeClr val="tx1"/>
                </a:solidFill>
              </a:rPr>
              <a:t>-1</a:t>
            </a:r>
            <a:r>
              <a:rPr lang="en-IE" sz="1600" b="0" dirty="0" smtClean="0">
                <a:solidFill>
                  <a:schemeClr val="tx1"/>
                </a:solidFill>
              </a:rPr>
              <a:t> to 2250 cm</a:t>
            </a:r>
            <a:r>
              <a:rPr lang="en-IE" sz="1600" b="0" baseline="30000" dirty="0" smtClean="0">
                <a:solidFill>
                  <a:schemeClr val="tx1"/>
                </a:solidFill>
              </a:rPr>
              <a:t>-1</a:t>
            </a:r>
            <a:r>
              <a:rPr lang="en-IE" sz="1600" b="0" dirty="0" smtClean="0">
                <a:solidFill>
                  <a:schemeClr val="tx1"/>
                </a:solidFill>
              </a:rPr>
              <a:t> (MWIR band) </a:t>
            </a:r>
            <a:endParaRPr lang="en-US" sz="1600" b="0" kern="0" dirty="0" smtClean="0">
              <a:solidFill>
                <a:schemeClr val="tx1"/>
              </a:solidFill>
              <a:latin typeface="Tahoma" pitchFamily="34" charset="0"/>
              <a:cs typeface="Tahoma" pitchFamily="34" charset="0"/>
            </a:endParaRPr>
          </a:p>
          <a:p>
            <a:pPr marL="495300" lvl="3" indent="-266700" defTabSz="914400">
              <a:spcBef>
                <a:spcPts val="500"/>
              </a:spcBef>
              <a:buFont typeface="ArialMT" charset="0"/>
              <a:buChar char="•"/>
              <a:defRPr/>
            </a:pPr>
            <a:r>
              <a:rPr lang="en-US" sz="2000" b="0" kern="0" dirty="0" smtClean="0">
                <a:solidFill>
                  <a:srgbClr val="002569"/>
                </a:solidFill>
                <a:latin typeface="Tahoma" pitchFamily="34" charset="0"/>
                <a:cs typeface="Tahoma" pitchFamily="34" charset="0"/>
              </a:rPr>
              <a:t>Spectral resolution: 0.625 cm</a:t>
            </a:r>
            <a:r>
              <a:rPr lang="en-US" sz="2000" b="0" kern="0" baseline="30000" dirty="0" smtClean="0">
                <a:solidFill>
                  <a:srgbClr val="002569"/>
                </a:solidFill>
                <a:latin typeface="Tahoma" pitchFamily="34" charset="0"/>
                <a:cs typeface="Tahoma" pitchFamily="34" charset="0"/>
              </a:rPr>
              <a:t>-1</a:t>
            </a:r>
          </a:p>
          <a:p>
            <a:pPr marL="495300" lvl="3" indent="-266700" defTabSz="914400">
              <a:spcBef>
                <a:spcPts val="500"/>
              </a:spcBef>
              <a:buFont typeface="Arial" pitchFamily="34" charset="0"/>
              <a:buChar char="•"/>
              <a:defRPr/>
            </a:pPr>
            <a:r>
              <a:rPr lang="en-US" sz="2000" b="0" kern="0" dirty="0" smtClean="0">
                <a:solidFill>
                  <a:srgbClr val="002569"/>
                </a:solidFill>
                <a:latin typeface="Tahoma" pitchFamily="34" charset="0"/>
                <a:cs typeface="Tahoma" pitchFamily="34" charset="0"/>
              </a:rPr>
              <a:t>NEdT: around 0.2 K</a:t>
            </a:r>
          </a:p>
          <a:p>
            <a:pPr marL="495300" lvl="3" indent="-266700" defTabSz="914400">
              <a:spcBef>
                <a:spcPts val="500"/>
              </a:spcBef>
              <a:buFont typeface="Arial" pitchFamily="34" charset="0"/>
              <a:buChar char="•"/>
              <a:defRPr/>
            </a:pPr>
            <a:r>
              <a:rPr lang="en-US" sz="2000" b="0" kern="0" dirty="0" smtClean="0">
                <a:solidFill>
                  <a:srgbClr val="002569"/>
                </a:solidFill>
                <a:latin typeface="Tahoma" pitchFamily="34" charset="0"/>
                <a:cs typeface="Tahoma" pitchFamily="34" charset="0"/>
              </a:rPr>
              <a:t>Repeat cycle:</a:t>
            </a:r>
          </a:p>
          <a:p>
            <a:pPr marL="723900" lvl="4" indent="-266700" defTabSz="914400">
              <a:spcBef>
                <a:spcPts val="500"/>
              </a:spcBef>
              <a:buFont typeface="Arial" pitchFamily="34" charset="0"/>
              <a:buChar char="•"/>
              <a:defRPr/>
            </a:pPr>
            <a:r>
              <a:rPr lang="en-US" sz="1600" b="0" kern="0" dirty="0" smtClean="0">
                <a:solidFill>
                  <a:srgbClr val="002569"/>
                </a:solidFill>
                <a:latin typeface="Tahoma" pitchFamily="34" charset="0"/>
                <a:cs typeface="Tahoma" pitchFamily="34" charset="0"/>
              </a:rPr>
              <a:t>Earth disk: 1 hour</a:t>
            </a:r>
          </a:p>
          <a:p>
            <a:pPr marL="723900" lvl="4" indent="-266700" defTabSz="914400">
              <a:spcBef>
                <a:spcPts val="500"/>
              </a:spcBef>
              <a:buFont typeface="Arial" pitchFamily="34" charset="0"/>
              <a:buChar char="•"/>
              <a:defRPr/>
            </a:pPr>
            <a:r>
              <a:rPr lang="en-US" sz="1600" b="0" kern="0" dirty="0" smtClean="0">
                <a:solidFill>
                  <a:srgbClr val="002569"/>
                </a:solidFill>
                <a:latin typeface="Tahoma" pitchFamily="34" charset="0"/>
                <a:cs typeface="Tahoma" pitchFamily="34" charset="0"/>
              </a:rPr>
              <a:t>Europe: 30 min</a:t>
            </a:r>
          </a:p>
          <a:p>
            <a:pPr marL="266700" lvl="2" indent="-266700" defTabSz="914400">
              <a:spcBef>
                <a:spcPts val="500"/>
              </a:spcBef>
              <a:defRPr/>
            </a:pPr>
            <a:endParaRPr lang="en-US" sz="1000" b="0" kern="0" dirty="0" smtClean="0">
              <a:solidFill>
                <a:srgbClr val="002569"/>
              </a:solidFill>
              <a:latin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List of IRS L2 data products</a:t>
            </a:r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238125" y="2144713"/>
          <a:ext cx="9447213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447213"/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L2 data product description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Atmospheric temperature profile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Atmospheric humidity profile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Surface state product: Surface properties (temperature, emissivity, pressure)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361950" y="1295400"/>
            <a:ext cx="601027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L2 data products in NetCDF-4</a:t>
            </a:r>
            <a:endParaRPr lang="en-GB" sz="16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xmlns:p14="http://schemas.microsoft.com/office/powerpoint/2010/main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0" y="20"/>
            <a:ext cx="8571506" cy="854075"/>
          </a:xfrm>
        </p:spPr>
        <p:txBody>
          <a:bodyPr/>
          <a:lstStyle/>
          <a:p>
            <a:r>
              <a:rPr lang="en-GB" dirty="0" smtClean="0"/>
              <a:t>Atmospheric Composition Services:</a:t>
            </a:r>
            <a:br>
              <a:rPr lang="en-GB" dirty="0" smtClean="0"/>
            </a:br>
            <a:r>
              <a:rPr lang="en-GB" sz="2000" dirty="0" smtClean="0"/>
              <a:t>Greenhouse Gases</a:t>
            </a:r>
            <a:endParaRPr lang="en-GB" sz="2000" dirty="0"/>
          </a:p>
        </p:txBody>
      </p:sp>
      <p:graphicFrame>
        <p:nvGraphicFramePr>
          <p:cNvPr id="4" name="Diagram 3"/>
          <p:cNvGraphicFramePr/>
          <p:nvPr/>
        </p:nvGraphicFramePr>
        <p:xfrm>
          <a:off x="952500" y="2181224"/>
          <a:ext cx="8410575" cy="31146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Atmospheric Composition Services:</a:t>
            </a:r>
            <a:br>
              <a:rPr lang="en-GB" dirty="0" smtClean="0"/>
            </a:br>
            <a:r>
              <a:rPr lang="en-GB" sz="2000" dirty="0" smtClean="0"/>
              <a:t>Greenhouse Gases</a:t>
            </a:r>
          </a:p>
        </p:txBody>
      </p:sp>
      <p:sp>
        <p:nvSpPr>
          <p:cNvPr id="38915" name="Content Placeholder 2"/>
          <p:cNvSpPr>
            <a:spLocks noGrp="1"/>
          </p:cNvSpPr>
          <p:nvPr>
            <p:ph idx="1"/>
          </p:nvPr>
        </p:nvSpPr>
        <p:spPr>
          <a:xfrm>
            <a:off x="180976" y="1000128"/>
            <a:ext cx="4000500" cy="5229222"/>
          </a:xfrm>
        </p:spPr>
        <p:txBody>
          <a:bodyPr>
            <a:noAutofit/>
          </a:bodyPr>
          <a:lstStyle/>
          <a:p>
            <a:pPr>
              <a:buNone/>
              <a:defRPr/>
            </a:pPr>
            <a:r>
              <a:rPr lang="en-IE" sz="1800" u="sng" dirty="0" smtClean="0">
                <a:solidFill>
                  <a:srgbClr val="FF0000"/>
                </a:solidFill>
              </a:rPr>
              <a:t>Metop IASI CH4 (&amp;CO2)</a:t>
            </a:r>
          </a:p>
          <a:p>
            <a:pPr>
              <a:buNone/>
              <a:defRPr/>
            </a:pPr>
            <a:endParaRPr lang="en-IE" sz="1800" u="sng" dirty="0" smtClean="0">
              <a:solidFill>
                <a:srgbClr val="FF0000"/>
              </a:solidFill>
            </a:endParaRPr>
          </a:p>
          <a:p>
            <a:pPr>
              <a:defRPr/>
            </a:pPr>
            <a:r>
              <a:rPr lang="en-IE" sz="1800" dirty="0" smtClean="0">
                <a:solidFill>
                  <a:srgbClr val="002060"/>
                </a:solidFill>
              </a:rPr>
              <a:t>Two studies on-going with the scientific community for assessment for assessment of the feasibility of operational implementation of state of the art retrievals </a:t>
            </a:r>
          </a:p>
          <a:p>
            <a:pPr>
              <a:defRPr/>
            </a:pPr>
            <a:endParaRPr lang="en-IE" sz="1800" dirty="0" smtClean="0">
              <a:solidFill>
                <a:srgbClr val="002060"/>
              </a:solidFill>
            </a:endParaRPr>
          </a:p>
          <a:p>
            <a:pPr>
              <a:defRPr/>
            </a:pPr>
            <a:r>
              <a:rPr lang="en-IE" sz="1800" dirty="0" smtClean="0">
                <a:solidFill>
                  <a:srgbClr val="002060"/>
                </a:solidFill>
              </a:rPr>
              <a:t>Artificial Neural Net,</a:t>
            </a:r>
            <a:br>
              <a:rPr lang="en-IE" sz="1800" dirty="0" smtClean="0">
                <a:solidFill>
                  <a:srgbClr val="002060"/>
                </a:solidFill>
              </a:rPr>
            </a:br>
            <a:r>
              <a:rPr lang="en-IE" sz="1800" dirty="0" err="1" smtClean="0">
                <a:solidFill>
                  <a:srgbClr val="002060"/>
                </a:solidFill>
              </a:rPr>
              <a:t>Crevoisier</a:t>
            </a:r>
            <a:r>
              <a:rPr lang="en-IE" sz="1800" dirty="0" smtClean="0">
                <a:solidFill>
                  <a:srgbClr val="002060"/>
                </a:solidFill>
              </a:rPr>
              <a:t> et al., LMD  </a:t>
            </a:r>
          </a:p>
          <a:p>
            <a:pPr>
              <a:defRPr/>
            </a:pPr>
            <a:endParaRPr lang="en-IE" sz="1800" dirty="0" smtClean="0">
              <a:solidFill>
                <a:srgbClr val="002060"/>
              </a:solidFill>
            </a:endParaRPr>
          </a:p>
          <a:p>
            <a:pPr>
              <a:defRPr/>
            </a:pPr>
            <a:r>
              <a:rPr lang="en-IE" sz="1800" dirty="0" smtClean="0">
                <a:solidFill>
                  <a:srgbClr val="002060"/>
                </a:solidFill>
              </a:rPr>
              <a:t>Optimal Estimation Method, </a:t>
            </a:r>
            <a:br>
              <a:rPr lang="en-IE" sz="1800" dirty="0" smtClean="0">
                <a:solidFill>
                  <a:srgbClr val="002060"/>
                </a:solidFill>
              </a:rPr>
            </a:br>
            <a:r>
              <a:rPr lang="en-IE" sz="1800" dirty="0" err="1" smtClean="0">
                <a:solidFill>
                  <a:srgbClr val="002060"/>
                </a:solidFill>
              </a:rPr>
              <a:t>Siddans</a:t>
            </a:r>
            <a:r>
              <a:rPr lang="en-IE" sz="1800" dirty="0" smtClean="0">
                <a:solidFill>
                  <a:srgbClr val="002060"/>
                </a:solidFill>
              </a:rPr>
              <a:t> et al., RAL</a:t>
            </a:r>
            <a:endParaRPr lang="en-IE" sz="1800" u="sng" dirty="0" smtClean="0">
              <a:solidFill>
                <a:srgbClr val="FF0000"/>
              </a:solidFill>
            </a:endParaRPr>
          </a:p>
          <a:p>
            <a:pPr>
              <a:buNone/>
              <a:defRPr/>
            </a:pPr>
            <a:endParaRPr lang="en-IE" sz="1800" u="sng" dirty="0" smtClean="0">
              <a:solidFill>
                <a:srgbClr val="FF0000"/>
              </a:solidFill>
            </a:endParaRPr>
          </a:p>
          <a:p>
            <a:pPr>
              <a:buNone/>
              <a:defRPr/>
            </a:pPr>
            <a:r>
              <a:rPr lang="en-IE" sz="1800" u="sng" dirty="0" smtClean="0">
                <a:solidFill>
                  <a:srgbClr val="FF0000"/>
                </a:solidFill>
              </a:rPr>
              <a:t>EPS-SG  IAS &amp; Sentinel-5</a:t>
            </a:r>
          </a:p>
          <a:p>
            <a:pPr>
              <a:buNone/>
              <a:defRPr/>
            </a:pPr>
            <a:endParaRPr lang="en-IE" sz="1800" u="sng" dirty="0" smtClean="0">
              <a:solidFill>
                <a:srgbClr val="FF0000"/>
              </a:solidFill>
            </a:endParaRPr>
          </a:p>
          <a:p>
            <a:pPr>
              <a:defRPr/>
            </a:pPr>
            <a:r>
              <a:rPr lang="en-IE" sz="1800" dirty="0" smtClean="0">
                <a:solidFill>
                  <a:srgbClr val="002060"/>
                </a:solidFill>
              </a:rPr>
              <a:t>CH4 products envisaged</a:t>
            </a: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48353" y="1504957"/>
            <a:ext cx="5386197" cy="3688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2382838"/>
            <a:ext cx="9447213" cy="998537"/>
          </a:xfrm>
        </p:spPr>
        <p:txBody>
          <a:bodyPr>
            <a:normAutofit fontScale="85000" lnSpcReduction="20000"/>
          </a:bodyPr>
          <a:lstStyle/>
          <a:p>
            <a:pPr algn="ctr">
              <a:buNone/>
            </a:pPr>
            <a:r>
              <a:rPr lang="en-GB" dirty="0"/>
              <a:t>EUMETSAT Polar System Second Generation (EPS-SG):</a:t>
            </a:r>
            <a:br>
              <a:rPr lang="en-GB" dirty="0"/>
            </a:br>
            <a:endParaRPr lang="en-GB" dirty="0" smtClean="0"/>
          </a:p>
          <a:p>
            <a:pPr algn="ctr">
              <a:buNone/>
            </a:pPr>
            <a:r>
              <a:rPr lang="en-GB" dirty="0" smtClean="0"/>
              <a:t>IAS </a:t>
            </a:r>
            <a:r>
              <a:rPr lang="en-GB" dirty="0" smtClean="0"/>
              <a:t>(IASI-NG</a:t>
            </a:r>
            <a:r>
              <a:rPr lang="en-GB" dirty="0"/>
              <a:t>) (~2020)</a:t>
            </a:r>
          </a:p>
          <a:p>
            <a:pPr algn="ctr">
              <a:buNone/>
            </a:pPr>
            <a:endParaRPr lang="en-GB" dirty="0"/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scan iasi-ng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7300" y="3619240"/>
            <a:ext cx="4086225" cy="28958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71488" lvl="2" indent="-285750" eaLnBrk="0" hangingPunct="0">
              <a:lnSpc>
                <a:spcPct val="110000"/>
              </a:lnSpc>
              <a:spcAft>
                <a:spcPts val="0"/>
              </a:spcAft>
              <a:buClr>
                <a:srgbClr val="EC7405"/>
              </a:buClr>
              <a:buFont typeface="Wingdings" panose="05000000000000000000" pitchFamily="2" charset="2"/>
              <a:buChar char="v"/>
              <a:defRPr/>
            </a:pPr>
            <a:r>
              <a:rPr lang="en-US" sz="1600" dirty="0" smtClean="0">
                <a:solidFill>
                  <a:srgbClr val="000000"/>
                </a:solidFill>
                <a:latin typeface="Arial"/>
                <a:cs typeface="Arial"/>
              </a:rPr>
              <a:t>IASI-NG will be jointly provided by CNES and EUMETSAT as a CFI instrument</a:t>
            </a:r>
          </a:p>
          <a:p>
            <a:pPr marL="471488" lvl="2" indent="-285750" eaLnBrk="0" hangingPunct="0">
              <a:lnSpc>
                <a:spcPct val="110000"/>
              </a:lnSpc>
              <a:spcAft>
                <a:spcPts val="0"/>
              </a:spcAft>
              <a:buClr>
                <a:srgbClr val="EC7405"/>
              </a:buClr>
              <a:buFont typeface="Wingdings" panose="05000000000000000000" pitchFamily="2" charset="2"/>
              <a:buChar char="v"/>
              <a:defRPr/>
            </a:pPr>
            <a:r>
              <a:rPr lang="en-US" sz="1600" dirty="0" smtClean="0">
                <a:solidFill>
                  <a:srgbClr val="000000"/>
                </a:solidFill>
                <a:latin typeface="Arial"/>
                <a:cs typeface="Arial"/>
              </a:rPr>
              <a:t>IASI-NG will be an interferometer-type instrument with </a:t>
            </a:r>
            <a:r>
              <a:rPr lang="en-US" sz="1600" b="1" dirty="0" smtClean="0">
                <a:solidFill>
                  <a:srgbClr val="000000"/>
                </a:solidFill>
                <a:latin typeface="Arial"/>
                <a:cs typeface="Arial"/>
              </a:rPr>
              <a:t>performance improved  by a factor of 4 </a:t>
            </a:r>
            <a:r>
              <a:rPr lang="en-US" sz="1600" dirty="0" smtClean="0">
                <a:solidFill>
                  <a:srgbClr val="000000"/>
                </a:solidFill>
                <a:latin typeface="Arial"/>
                <a:cs typeface="Arial"/>
              </a:rPr>
              <a:t>with</a:t>
            </a:r>
            <a:r>
              <a:rPr lang="en-US" sz="1600" b="1" dirty="0" smtClean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en-US" sz="1600" dirty="0" smtClean="0">
                <a:solidFill>
                  <a:srgbClr val="000000"/>
                </a:solidFill>
                <a:latin typeface="Arial"/>
                <a:cs typeface="Arial"/>
              </a:rPr>
              <a:t>respect to the previous generation</a:t>
            </a:r>
          </a:p>
          <a:p>
            <a:pPr marL="471488" lvl="2" indent="-285750" eaLnBrk="0" hangingPunct="0">
              <a:lnSpc>
                <a:spcPct val="110000"/>
              </a:lnSpc>
              <a:spcAft>
                <a:spcPts val="0"/>
              </a:spcAft>
              <a:buClr>
                <a:srgbClr val="EC7405"/>
              </a:buClr>
              <a:buFont typeface="Wingdings" panose="05000000000000000000" pitchFamily="2" charset="2"/>
              <a:buChar char="v"/>
              <a:defRPr/>
            </a:pPr>
            <a:r>
              <a:rPr lang="en-US" sz="1600" dirty="0" smtClean="0">
                <a:solidFill>
                  <a:srgbClr val="000000"/>
                </a:solidFill>
                <a:latin typeface="Arial"/>
                <a:cs typeface="Arial"/>
              </a:rPr>
              <a:t>Covering the spectral range </a:t>
            </a:r>
            <a:r>
              <a:rPr lang="en-GB" sz="1600" dirty="0" smtClean="0">
                <a:solidFill>
                  <a:srgbClr val="000000"/>
                </a:solidFill>
              </a:rPr>
              <a:t>645 cm</a:t>
            </a:r>
            <a:r>
              <a:rPr lang="en-GB" sz="1600" baseline="30000" dirty="0" smtClean="0">
                <a:solidFill>
                  <a:srgbClr val="000000"/>
                </a:solidFill>
              </a:rPr>
              <a:t>-1 </a:t>
            </a:r>
            <a:r>
              <a:rPr lang="en-GB" sz="1600" dirty="0" smtClean="0">
                <a:solidFill>
                  <a:srgbClr val="000000"/>
                </a:solidFill>
              </a:rPr>
              <a:t>(15.5 µm) and 2760 cm</a:t>
            </a:r>
            <a:r>
              <a:rPr lang="en-GB" sz="1600" baseline="30000" dirty="0" smtClean="0">
                <a:solidFill>
                  <a:srgbClr val="000000"/>
                </a:solidFill>
              </a:rPr>
              <a:t>-1</a:t>
            </a:r>
            <a:r>
              <a:rPr lang="en-GB" sz="1600" dirty="0" smtClean="0">
                <a:solidFill>
                  <a:srgbClr val="000000"/>
                </a:solidFill>
              </a:rPr>
              <a:t> (3.6 µm), with 4 different spectral bands/detectors, and </a:t>
            </a:r>
            <a:r>
              <a:rPr lang="en-US" sz="1600" dirty="0" smtClean="0">
                <a:solidFill>
                  <a:srgbClr val="000000"/>
                </a:solidFill>
                <a:latin typeface="Arial"/>
                <a:cs typeface="Arial"/>
              </a:rPr>
              <a:t>a spectral resolution of 0.25 </a:t>
            </a:r>
            <a:r>
              <a:rPr lang="en-GB" sz="1600" dirty="0" smtClean="0">
                <a:solidFill>
                  <a:srgbClr val="000000"/>
                </a:solidFill>
              </a:rPr>
              <a:t>cm</a:t>
            </a:r>
            <a:r>
              <a:rPr lang="en-GB" sz="1600" baseline="30000" dirty="0" smtClean="0">
                <a:solidFill>
                  <a:srgbClr val="000000"/>
                </a:solidFill>
              </a:rPr>
              <a:t>-1</a:t>
            </a:r>
            <a:r>
              <a:rPr lang="en-US" sz="1600" dirty="0" smtClean="0">
                <a:solidFill>
                  <a:srgbClr val="000000"/>
                </a:solidFill>
                <a:latin typeface="Arial"/>
                <a:cs typeface="Arial"/>
              </a:rPr>
              <a:t> sampled at 0.125 </a:t>
            </a:r>
            <a:r>
              <a:rPr lang="en-GB" sz="1600" dirty="0" smtClean="0">
                <a:solidFill>
                  <a:srgbClr val="000000"/>
                </a:solidFill>
              </a:rPr>
              <a:t>cm</a:t>
            </a:r>
            <a:r>
              <a:rPr lang="en-GB" sz="1600" baseline="30000" dirty="0" smtClean="0">
                <a:solidFill>
                  <a:srgbClr val="000000"/>
                </a:solidFill>
              </a:rPr>
              <a:t>-1 </a:t>
            </a:r>
            <a:endParaRPr lang="en-US" sz="1600" dirty="0" smtClean="0">
              <a:solidFill>
                <a:srgbClr val="000000"/>
              </a:solidFill>
              <a:latin typeface="Arial"/>
              <a:cs typeface="Arial"/>
            </a:endParaRPr>
          </a:p>
          <a:p>
            <a:pPr marL="471488" lvl="2" indent="-285750" eaLnBrk="0" hangingPunct="0">
              <a:lnSpc>
                <a:spcPct val="110000"/>
              </a:lnSpc>
              <a:spcAft>
                <a:spcPts val="600"/>
              </a:spcAft>
              <a:buClr>
                <a:srgbClr val="EC7405"/>
              </a:buClr>
              <a:buFont typeface="Wingdings" panose="05000000000000000000" pitchFamily="2" charset="2"/>
              <a:buChar char="v"/>
              <a:defRPr/>
            </a:pPr>
            <a:r>
              <a:rPr lang="en-US" sz="1600" dirty="0" smtClean="0">
                <a:solidFill>
                  <a:srgbClr val="000000"/>
                </a:solidFill>
                <a:latin typeface="Arial"/>
                <a:cs typeface="Arial"/>
              </a:rPr>
              <a:t>New optical concept, based on a Mertz interferometer (with self-</a:t>
            </a:r>
            <a:r>
              <a:rPr lang="en-US" sz="1600" dirty="0" err="1" smtClean="0">
                <a:solidFill>
                  <a:srgbClr val="000000"/>
                </a:solidFill>
                <a:latin typeface="Arial"/>
                <a:cs typeface="Arial"/>
              </a:rPr>
              <a:t>apodization</a:t>
            </a:r>
            <a:r>
              <a:rPr lang="en-US" sz="1600" dirty="0" smtClean="0">
                <a:solidFill>
                  <a:srgbClr val="000000"/>
                </a:solidFill>
                <a:latin typeface="Arial"/>
                <a:cs typeface="Arial"/>
              </a:rPr>
              <a:t> compensation)</a:t>
            </a:r>
          </a:p>
          <a:p>
            <a:pPr marL="471488" lvl="2" indent="-285750" eaLnBrk="0" hangingPunct="0">
              <a:lnSpc>
                <a:spcPct val="110000"/>
              </a:lnSpc>
              <a:spcAft>
                <a:spcPts val="600"/>
              </a:spcAft>
              <a:buClr>
                <a:srgbClr val="EC7405"/>
              </a:buClr>
              <a:buFont typeface="Wingdings" panose="05000000000000000000" pitchFamily="2" charset="2"/>
              <a:buChar char="v"/>
              <a:defRPr/>
            </a:pPr>
            <a:r>
              <a:rPr lang="en-US" sz="1600" dirty="0" smtClean="0">
                <a:solidFill>
                  <a:srgbClr val="000000"/>
                </a:solidFill>
                <a:latin typeface="Arial"/>
                <a:cs typeface="Arial"/>
              </a:rPr>
              <a:t>Internal imager allows for the very accurate co-registration with </a:t>
            </a:r>
            <a:r>
              <a:rPr lang="en-US" sz="1600" dirty="0" err="1" smtClean="0">
                <a:solidFill>
                  <a:srgbClr val="000000"/>
                </a:solidFill>
                <a:latin typeface="Arial"/>
                <a:cs typeface="Arial"/>
              </a:rPr>
              <a:t>Metimage</a:t>
            </a:r>
            <a:endParaRPr lang="en-US" sz="1600" dirty="0" smtClean="0">
              <a:solidFill>
                <a:srgbClr val="000000"/>
              </a:solidFill>
              <a:latin typeface="Arial"/>
              <a:cs typeface="Arial"/>
            </a:endParaRPr>
          </a:p>
          <a:p>
            <a:pPr marL="471488" lvl="2" indent="-285750" eaLnBrk="0" hangingPunct="0">
              <a:lnSpc>
                <a:spcPct val="110000"/>
              </a:lnSpc>
              <a:spcAft>
                <a:spcPts val="600"/>
              </a:spcAft>
              <a:buClr>
                <a:srgbClr val="EC7405"/>
              </a:buClr>
              <a:buFont typeface="Wingdings" panose="05000000000000000000" pitchFamily="2" charset="2"/>
              <a:buChar char="v"/>
              <a:defRPr/>
            </a:pPr>
            <a:r>
              <a:rPr lang="en-US" sz="1600" dirty="0" smtClean="0">
                <a:solidFill>
                  <a:srgbClr val="000000"/>
                </a:solidFill>
                <a:latin typeface="Arial"/>
                <a:cs typeface="Arial"/>
              </a:rPr>
              <a:t> On-board spectral and radiometric calibration sources</a:t>
            </a:r>
          </a:p>
          <a:p>
            <a:pPr marL="471488" lvl="2" indent="-285750" eaLnBrk="0" hangingPunct="0">
              <a:lnSpc>
                <a:spcPct val="110000"/>
              </a:lnSpc>
              <a:spcAft>
                <a:spcPts val="600"/>
              </a:spcAft>
              <a:buClr>
                <a:srgbClr val="EC7405"/>
              </a:buClr>
              <a:buFont typeface="Wingdings" panose="05000000000000000000" pitchFamily="2" charset="2"/>
              <a:buChar char="v"/>
              <a:defRPr/>
            </a:pPr>
            <a:endParaRPr lang="en-US" sz="1600" dirty="0" smtClean="0">
              <a:solidFill>
                <a:srgbClr val="000000"/>
              </a:solidFill>
              <a:latin typeface="Arial"/>
              <a:cs typeface="Arial"/>
            </a:endParaRPr>
          </a:p>
          <a:p>
            <a:pPr algn="ctr"/>
            <a:endParaRPr lang="en-GB" dirty="0"/>
          </a:p>
        </p:txBody>
      </p:sp>
      <p:pic>
        <p:nvPicPr>
          <p:cNvPr id="6" name="Picture 1" descr="IASI-NG functional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76925" y="3181350"/>
            <a:ext cx="4029075" cy="3305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799638" cy="854075"/>
          </a:xfrm>
        </p:spPr>
        <p:txBody>
          <a:bodyPr/>
          <a:lstStyle/>
          <a:p>
            <a:r>
              <a:rPr lang="en-GB" dirty="0" smtClean="0"/>
              <a:t>IASI-NG Instrument</a:t>
            </a:r>
            <a:endParaRPr lang="en-GB" dirty="0"/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Committed List of Products</a:t>
            </a:r>
            <a:endParaRPr lang="en-GB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42876" y="1057273"/>
          <a:ext cx="9544048" cy="5062143"/>
        </p:xfrm>
        <a:graphic>
          <a:graphicData uri="http://schemas.openxmlformats.org/drawingml/2006/table">
            <a:tbl>
              <a:tblPr/>
              <a:tblGrid>
                <a:gridCol w="2552791"/>
                <a:gridCol w="877835"/>
                <a:gridCol w="1073332"/>
                <a:gridCol w="1644777"/>
                <a:gridCol w="1452214"/>
                <a:gridCol w="714375"/>
                <a:gridCol w="1228724"/>
              </a:tblGrid>
              <a:tr h="419102">
                <a:tc gridSpan="7">
                  <a:txBody>
                    <a:bodyPr/>
                    <a:lstStyle/>
                    <a:p>
                      <a:pPr algn="ctr">
                        <a:spcBef>
                          <a:spcPts val="1200"/>
                        </a:spcBef>
                        <a:spcAft>
                          <a:spcPts val="600"/>
                        </a:spcAft>
                      </a:pPr>
                      <a:r>
                        <a:rPr lang="en-GB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Infra-red Atmospheric Sounding (IAS) Processing Chain</a:t>
                      </a:r>
                      <a:endParaRPr lang="en-GB" sz="18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>
                        <a:spcBef>
                          <a:spcPts val="1200"/>
                        </a:spcBef>
                        <a:spcAft>
                          <a:spcPts val="600"/>
                        </a:spcAft>
                      </a:pPr>
                      <a:endParaRPr lang="en-GB" sz="18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algn="ctr">
                        <a:spcBef>
                          <a:spcPts val="1200"/>
                        </a:spcBef>
                        <a:spcAft>
                          <a:spcPts val="600"/>
                        </a:spcAft>
                      </a:pPr>
                      <a:r>
                        <a:rPr lang="en-GB" sz="1600" b="0" i="0" dirty="0">
                          <a:latin typeface="Arial"/>
                          <a:ea typeface="Times New Roman"/>
                        </a:rPr>
                        <a:t>Product</a:t>
                      </a:r>
                      <a:endParaRPr lang="en-GB" sz="1600" b="0" i="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200"/>
                        </a:spcBef>
                        <a:spcAft>
                          <a:spcPts val="600"/>
                        </a:spcAft>
                      </a:pPr>
                      <a:r>
                        <a:rPr lang="en-GB" sz="1600" b="0" i="0" dirty="0">
                          <a:latin typeface="Arial"/>
                          <a:ea typeface="Times New Roman"/>
                        </a:rPr>
                        <a:t>Dev</a:t>
                      </a:r>
                      <a:endParaRPr lang="en-GB" sz="1600" b="0" i="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200"/>
                        </a:spcBef>
                        <a:spcAft>
                          <a:spcPts val="600"/>
                        </a:spcAft>
                      </a:pPr>
                      <a:r>
                        <a:rPr lang="en-GB" sz="1600" b="0" i="0" dirty="0" smtClean="0">
                          <a:latin typeface="Arial"/>
                          <a:ea typeface="Times New Roman"/>
                        </a:rPr>
                        <a:t>Continuity</a:t>
                      </a:r>
                      <a:endParaRPr lang="en-GB" sz="1600" b="0" i="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200"/>
                        </a:spcBef>
                        <a:spcAft>
                          <a:spcPts val="600"/>
                        </a:spcAft>
                      </a:pPr>
                      <a:r>
                        <a:rPr lang="en-GB" sz="1600" b="0" i="0" dirty="0">
                          <a:latin typeface="Arial"/>
                          <a:ea typeface="Times New Roman"/>
                        </a:rPr>
                        <a:t>Coverage</a:t>
                      </a:r>
                      <a:endParaRPr lang="en-GB" sz="1600" b="0" i="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200"/>
                        </a:spcBef>
                        <a:spcAft>
                          <a:spcPts val="600"/>
                        </a:spcAft>
                      </a:pPr>
                      <a:r>
                        <a:rPr lang="en-GB" sz="1600" b="0" i="0" dirty="0">
                          <a:latin typeface="Arial"/>
                          <a:ea typeface="Times New Roman"/>
                        </a:rPr>
                        <a:t>Resolution</a:t>
                      </a:r>
                      <a:endParaRPr lang="en-GB" sz="1600" b="0" i="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200"/>
                        </a:spcBef>
                        <a:spcAft>
                          <a:spcPts val="600"/>
                        </a:spcAft>
                      </a:pPr>
                      <a:r>
                        <a:rPr lang="en-GB" sz="1600" b="0" i="0" dirty="0">
                          <a:latin typeface="Arial"/>
                          <a:ea typeface="Times New Roman"/>
                        </a:rPr>
                        <a:t>NRT</a:t>
                      </a:r>
                      <a:endParaRPr lang="en-GB" sz="1600" b="0" i="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Accuracy</a:t>
                      </a:r>
                      <a:endParaRPr lang="en-GB" dirty="0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240581">
                <a:tc>
                  <a:txBody>
                    <a:bodyPr/>
                    <a:lstStyle/>
                    <a:p>
                      <a:pPr algn="ctr">
                        <a:spcBef>
                          <a:spcPts val="1200"/>
                        </a:spcBef>
                        <a:spcAft>
                          <a:spcPts val="600"/>
                        </a:spcAft>
                      </a:pPr>
                      <a:r>
                        <a:rPr lang="en-GB" sz="1400" dirty="0">
                          <a:latin typeface="Arial"/>
                          <a:ea typeface="Times New Roman"/>
                        </a:rPr>
                        <a:t>Temperature profile</a:t>
                      </a:r>
                      <a:endParaRPr lang="en-GB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200"/>
                        </a:spcBef>
                        <a:spcAft>
                          <a:spcPts val="600"/>
                        </a:spcAft>
                      </a:pPr>
                      <a:r>
                        <a:rPr lang="en-GB" sz="1400" dirty="0">
                          <a:latin typeface="Arial"/>
                          <a:ea typeface="Times New Roman"/>
                        </a:rPr>
                        <a:t>C</a:t>
                      </a:r>
                      <a:endParaRPr lang="en-GB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200"/>
                        </a:spcBef>
                        <a:spcAft>
                          <a:spcPts val="600"/>
                        </a:spcAft>
                      </a:pPr>
                      <a:r>
                        <a:rPr lang="en-GB" sz="1400" dirty="0">
                          <a:latin typeface="Arial"/>
                          <a:ea typeface="Times New Roman"/>
                        </a:rPr>
                        <a:t>YES</a:t>
                      </a:r>
                      <a:endParaRPr lang="en-GB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200"/>
                        </a:spcBef>
                        <a:spcAft>
                          <a:spcPts val="600"/>
                        </a:spcAft>
                      </a:pPr>
                      <a:r>
                        <a:rPr lang="en-GB" sz="1400">
                          <a:latin typeface="Arial"/>
                          <a:ea typeface="Times New Roman"/>
                        </a:rPr>
                        <a:t>global regional</a:t>
                      </a:r>
                      <a:endParaRPr lang="en-GB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200"/>
                        </a:spcBef>
                        <a:spcAft>
                          <a:spcPts val="600"/>
                        </a:spcAft>
                      </a:pPr>
                      <a:r>
                        <a:rPr lang="en-GB" sz="1400">
                          <a:latin typeface="Arial"/>
                          <a:ea typeface="Times New Roman"/>
                        </a:rPr>
                        <a:t>Pixel</a:t>
                      </a:r>
                      <a:endParaRPr lang="en-GB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200"/>
                        </a:spcBef>
                        <a:spcAft>
                          <a:spcPts val="600"/>
                        </a:spcAft>
                      </a:pPr>
                      <a:r>
                        <a:rPr lang="en-GB" sz="1400" dirty="0">
                          <a:latin typeface="Arial"/>
                          <a:ea typeface="Times New Roman"/>
                        </a:rPr>
                        <a:t>YES</a:t>
                      </a:r>
                      <a:endParaRPr lang="en-GB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200"/>
                        </a:spcBef>
                        <a:spcAft>
                          <a:spcPts val="600"/>
                        </a:spcAft>
                      </a:pPr>
                      <a:r>
                        <a:rPr lang="en-GB" sz="1400" dirty="0">
                          <a:latin typeface="Arial"/>
                          <a:ea typeface="Times New Roman"/>
                        </a:rPr>
                        <a:t>LT, MT: 0.8 </a:t>
                      </a:r>
                      <a:r>
                        <a:rPr lang="en-GB" sz="1400" dirty="0" smtClean="0">
                          <a:latin typeface="Arial"/>
                          <a:ea typeface="Times New Roman"/>
                        </a:rPr>
                        <a:t>K</a:t>
                      </a:r>
                      <a:r>
                        <a:rPr lang="en-GB" sz="1400" dirty="0" smtClean="0">
                          <a:latin typeface="Times New Roman"/>
                          <a:ea typeface="Times New Roman"/>
                        </a:rPr>
                        <a:t/>
                      </a:r>
                      <a:br>
                        <a:rPr lang="en-GB" sz="1400" dirty="0" smtClean="0">
                          <a:latin typeface="Times New Roman"/>
                          <a:ea typeface="Times New Roman"/>
                        </a:rPr>
                      </a:br>
                      <a:r>
                        <a:rPr lang="en-GB" sz="1400" dirty="0" smtClean="0">
                          <a:latin typeface="Arial"/>
                          <a:ea typeface="Times New Roman"/>
                        </a:rPr>
                        <a:t>UT</a:t>
                      </a:r>
                      <a:r>
                        <a:rPr lang="en-GB" sz="1400" dirty="0">
                          <a:latin typeface="Arial"/>
                          <a:ea typeface="Times New Roman"/>
                        </a:rPr>
                        <a:t>, S: 1.2 K</a:t>
                      </a:r>
                      <a:endParaRPr lang="en-GB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0581">
                <a:tc>
                  <a:txBody>
                    <a:bodyPr/>
                    <a:lstStyle/>
                    <a:p>
                      <a:pPr algn="ctr">
                        <a:spcBef>
                          <a:spcPts val="1200"/>
                        </a:spcBef>
                        <a:spcAft>
                          <a:spcPts val="600"/>
                        </a:spcAft>
                      </a:pPr>
                      <a:r>
                        <a:rPr lang="en-GB" sz="1400" dirty="0">
                          <a:latin typeface="Arial"/>
                          <a:ea typeface="Times New Roman"/>
                        </a:rPr>
                        <a:t>Water vapour profile</a:t>
                      </a:r>
                      <a:endParaRPr lang="en-GB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200"/>
                        </a:spcBef>
                        <a:spcAft>
                          <a:spcPts val="600"/>
                        </a:spcAft>
                      </a:pPr>
                      <a:r>
                        <a:rPr lang="en-GB" sz="1400" dirty="0">
                          <a:latin typeface="Arial"/>
                          <a:ea typeface="Times New Roman"/>
                        </a:rPr>
                        <a:t>C</a:t>
                      </a:r>
                      <a:endParaRPr lang="en-GB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200"/>
                        </a:spcBef>
                        <a:spcAft>
                          <a:spcPts val="600"/>
                        </a:spcAft>
                      </a:pPr>
                      <a:r>
                        <a:rPr lang="en-GB" sz="1400" dirty="0">
                          <a:latin typeface="Arial"/>
                          <a:ea typeface="Times New Roman"/>
                        </a:rPr>
                        <a:t>YES</a:t>
                      </a:r>
                      <a:endParaRPr lang="en-GB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200"/>
                        </a:spcBef>
                        <a:spcAft>
                          <a:spcPts val="600"/>
                        </a:spcAft>
                      </a:pPr>
                      <a:r>
                        <a:rPr lang="en-GB" sz="1400" dirty="0">
                          <a:latin typeface="Arial"/>
                          <a:ea typeface="Times New Roman"/>
                        </a:rPr>
                        <a:t>global regional</a:t>
                      </a:r>
                      <a:endParaRPr lang="en-GB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200"/>
                        </a:spcBef>
                        <a:spcAft>
                          <a:spcPts val="600"/>
                        </a:spcAft>
                      </a:pPr>
                      <a:r>
                        <a:rPr lang="en-GB" sz="1400">
                          <a:latin typeface="Arial"/>
                          <a:ea typeface="Times New Roman"/>
                        </a:rPr>
                        <a:t>Pixel</a:t>
                      </a:r>
                      <a:endParaRPr lang="en-GB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200"/>
                        </a:spcBef>
                        <a:spcAft>
                          <a:spcPts val="600"/>
                        </a:spcAft>
                      </a:pPr>
                      <a:r>
                        <a:rPr lang="en-GB" sz="1400">
                          <a:latin typeface="Arial"/>
                          <a:ea typeface="Times New Roman"/>
                        </a:rPr>
                        <a:t>YES</a:t>
                      </a:r>
                      <a:endParaRPr lang="en-GB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200"/>
                        </a:spcBef>
                        <a:spcAft>
                          <a:spcPts val="600"/>
                        </a:spcAft>
                      </a:pPr>
                      <a:r>
                        <a:rPr lang="en-GB" sz="1400" dirty="0">
                          <a:latin typeface="Arial"/>
                          <a:ea typeface="Times New Roman"/>
                        </a:rPr>
                        <a:t>LT: 5 </a:t>
                      </a:r>
                      <a:r>
                        <a:rPr lang="en-GB" sz="1400" dirty="0" smtClean="0">
                          <a:latin typeface="Arial"/>
                          <a:ea typeface="Times New Roman"/>
                        </a:rPr>
                        <a:t>%</a:t>
                      </a:r>
                      <a:r>
                        <a:rPr lang="en-GB" sz="1400" dirty="0" smtClean="0">
                          <a:latin typeface="Times New Roman"/>
                          <a:ea typeface="Times New Roman"/>
                        </a:rPr>
                        <a:t/>
                      </a:r>
                      <a:br>
                        <a:rPr lang="en-GB" sz="1400" dirty="0" smtClean="0">
                          <a:latin typeface="Times New Roman"/>
                          <a:ea typeface="Times New Roman"/>
                        </a:rPr>
                      </a:br>
                      <a:r>
                        <a:rPr lang="en-GB" sz="1400" dirty="0" smtClean="0">
                          <a:latin typeface="Arial"/>
                          <a:ea typeface="Times New Roman"/>
                        </a:rPr>
                        <a:t>MT</a:t>
                      </a:r>
                      <a:r>
                        <a:rPr lang="en-GB" sz="1400" dirty="0">
                          <a:latin typeface="Arial"/>
                          <a:ea typeface="Times New Roman"/>
                        </a:rPr>
                        <a:t>, UT: 7 </a:t>
                      </a:r>
                      <a:r>
                        <a:rPr lang="en-GB" sz="1400" dirty="0" smtClean="0">
                          <a:latin typeface="Arial"/>
                          <a:ea typeface="Times New Roman"/>
                        </a:rPr>
                        <a:t>%</a:t>
                      </a:r>
                      <a:r>
                        <a:rPr lang="en-GB" sz="1400" dirty="0" smtClean="0">
                          <a:latin typeface="Times New Roman"/>
                          <a:ea typeface="Times New Roman"/>
                        </a:rPr>
                        <a:t/>
                      </a:r>
                      <a:br>
                        <a:rPr lang="en-GB" sz="1400" dirty="0" smtClean="0">
                          <a:latin typeface="Times New Roman"/>
                          <a:ea typeface="Times New Roman"/>
                        </a:rPr>
                      </a:br>
                      <a:r>
                        <a:rPr lang="en-GB" sz="1400" dirty="0" smtClean="0">
                          <a:latin typeface="Arial"/>
                          <a:ea typeface="Times New Roman"/>
                        </a:rPr>
                        <a:t>S</a:t>
                      </a:r>
                      <a:r>
                        <a:rPr lang="en-GB" sz="1400" dirty="0">
                          <a:latin typeface="Arial"/>
                          <a:ea typeface="Times New Roman"/>
                        </a:rPr>
                        <a:t>: 20 %</a:t>
                      </a:r>
                      <a:endParaRPr lang="en-GB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0581">
                <a:tc>
                  <a:txBody>
                    <a:bodyPr/>
                    <a:lstStyle/>
                    <a:p>
                      <a:pPr algn="ctr">
                        <a:spcBef>
                          <a:spcPts val="1200"/>
                        </a:spcBef>
                        <a:spcAft>
                          <a:spcPts val="600"/>
                        </a:spcAft>
                      </a:pPr>
                      <a:r>
                        <a:rPr lang="en-GB" sz="1400" dirty="0">
                          <a:latin typeface="Arial"/>
                          <a:ea typeface="Times New Roman"/>
                        </a:rPr>
                        <a:t>Cloud detection and fractional coverage from VII and </a:t>
                      </a:r>
                      <a:r>
                        <a:rPr lang="en-GB" sz="1400" dirty="0" smtClean="0">
                          <a:latin typeface="Arial"/>
                          <a:ea typeface="Times New Roman"/>
                        </a:rPr>
                        <a:t>IAS</a:t>
                      </a:r>
                      <a:endParaRPr lang="en-GB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200"/>
                        </a:spcBef>
                        <a:spcAft>
                          <a:spcPts val="600"/>
                        </a:spcAft>
                      </a:pPr>
                      <a:r>
                        <a:rPr lang="en-GB" sz="1400" dirty="0">
                          <a:latin typeface="Arial"/>
                          <a:ea typeface="Times New Roman"/>
                        </a:rPr>
                        <a:t>C</a:t>
                      </a:r>
                      <a:endParaRPr lang="en-GB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200"/>
                        </a:spcBef>
                        <a:spcAft>
                          <a:spcPts val="600"/>
                        </a:spcAft>
                      </a:pPr>
                      <a:r>
                        <a:rPr lang="en-GB" sz="1400" dirty="0">
                          <a:latin typeface="Arial"/>
                          <a:ea typeface="Times New Roman"/>
                        </a:rPr>
                        <a:t>YES</a:t>
                      </a:r>
                      <a:endParaRPr lang="en-GB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200"/>
                        </a:spcBef>
                        <a:spcAft>
                          <a:spcPts val="600"/>
                        </a:spcAft>
                      </a:pPr>
                      <a:r>
                        <a:rPr lang="en-GB" sz="1400" dirty="0">
                          <a:latin typeface="Arial"/>
                          <a:ea typeface="Times New Roman"/>
                        </a:rPr>
                        <a:t>global regional</a:t>
                      </a:r>
                      <a:endParaRPr lang="en-GB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200"/>
                        </a:spcBef>
                        <a:spcAft>
                          <a:spcPts val="600"/>
                        </a:spcAft>
                      </a:pPr>
                      <a:r>
                        <a:rPr lang="en-GB" sz="1400">
                          <a:latin typeface="Arial"/>
                          <a:ea typeface="Times New Roman"/>
                        </a:rPr>
                        <a:t>IAS Pixel</a:t>
                      </a:r>
                      <a:endParaRPr lang="en-GB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200"/>
                        </a:spcBef>
                        <a:spcAft>
                          <a:spcPts val="600"/>
                        </a:spcAft>
                      </a:pPr>
                      <a:r>
                        <a:rPr lang="en-GB" sz="1400">
                          <a:latin typeface="Arial"/>
                          <a:ea typeface="Times New Roman"/>
                        </a:rPr>
                        <a:t>YES</a:t>
                      </a:r>
                      <a:endParaRPr lang="en-GB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200"/>
                        </a:spcBef>
                        <a:spcAft>
                          <a:spcPts val="600"/>
                        </a:spcAft>
                      </a:pPr>
                      <a:r>
                        <a:rPr lang="en-GB" sz="1400" dirty="0">
                          <a:latin typeface="Arial"/>
                          <a:ea typeface="Times New Roman"/>
                        </a:rPr>
                        <a:t>10 %</a:t>
                      </a:r>
                      <a:endParaRPr lang="en-GB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9087">
                <a:tc>
                  <a:txBody>
                    <a:bodyPr/>
                    <a:lstStyle/>
                    <a:p>
                      <a:pPr algn="ctr">
                        <a:spcBef>
                          <a:spcPts val="1200"/>
                        </a:spcBef>
                        <a:spcAft>
                          <a:spcPts val="600"/>
                        </a:spcAft>
                      </a:pPr>
                      <a:r>
                        <a:rPr lang="en-GB" sz="1400" dirty="0">
                          <a:latin typeface="Arial"/>
                          <a:ea typeface="Times New Roman"/>
                        </a:rPr>
                        <a:t>Cloud top phase</a:t>
                      </a:r>
                      <a:endParaRPr lang="en-GB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200"/>
                        </a:spcBef>
                        <a:spcAft>
                          <a:spcPts val="600"/>
                        </a:spcAft>
                      </a:pPr>
                      <a:r>
                        <a:rPr lang="en-GB" sz="1400">
                          <a:latin typeface="Arial"/>
                          <a:ea typeface="Times New Roman"/>
                        </a:rPr>
                        <a:t>C</a:t>
                      </a:r>
                      <a:endParaRPr lang="en-GB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200"/>
                        </a:spcBef>
                        <a:spcAft>
                          <a:spcPts val="600"/>
                        </a:spcAft>
                      </a:pPr>
                      <a:r>
                        <a:rPr lang="en-GB" sz="1400" dirty="0">
                          <a:latin typeface="Arial"/>
                          <a:ea typeface="Times New Roman"/>
                        </a:rPr>
                        <a:t>YES</a:t>
                      </a:r>
                      <a:endParaRPr lang="en-GB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200"/>
                        </a:spcBef>
                        <a:spcAft>
                          <a:spcPts val="600"/>
                        </a:spcAft>
                      </a:pPr>
                      <a:r>
                        <a:rPr lang="en-GB" sz="1400" dirty="0">
                          <a:latin typeface="Arial"/>
                          <a:ea typeface="Times New Roman"/>
                        </a:rPr>
                        <a:t>global regional</a:t>
                      </a:r>
                      <a:endParaRPr lang="en-GB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200"/>
                        </a:spcBef>
                        <a:spcAft>
                          <a:spcPts val="600"/>
                        </a:spcAft>
                      </a:pPr>
                      <a:r>
                        <a:rPr lang="en-GB" sz="1400" dirty="0">
                          <a:latin typeface="Arial"/>
                          <a:ea typeface="Times New Roman"/>
                        </a:rPr>
                        <a:t>Cloudy pixel</a:t>
                      </a:r>
                      <a:endParaRPr lang="en-GB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200"/>
                        </a:spcBef>
                        <a:spcAft>
                          <a:spcPts val="600"/>
                        </a:spcAft>
                      </a:pPr>
                      <a:r>
                        <a:rPr lang="en-GB" sz="1400" dirty="0">
                          <a:latin typeface="Arial"/>
                          <a:ea typeface="Times New Roman"/>
                        </a:rPr>
                        <a:t>YES</a:t>
                      </a:r>
                      <a:endParaRPr lang="en-GB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200"/>
                        </a:spcBef>
                        <a:spcAft>
                          <a:spcPts val="600"/>
                        </a:spcAft>
                      </a:pPr>
                      <a:r>
                        <a:rPr lang="en-GB" sz="1400">
                          <a:latin typeface="Arial"/>
                          <a:ea typeface="Times New Roman"/>
                        </a:rPr>
                        <a:t>10 %</a:t>
                      </a:r>
                      <a:endParaRPr lang="en-GB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9087">
                <a:tc>
                  <a:txBody>
                    <a:bodyPr/>
                    <a:lstStyle/>
                    <a:p>
                      <a:pPr algn="ctr">
                        <a:spcBef>
                          <a:spcPts val="1200"/>
                        </a:spcBef>
                        <a:spcAft>
                          <a:spcPts val="600"/>
                        </a:spcAft>
                      </a:pPr>
                      <a:r>
                        <a:rPr lang="en-GB" sz="1400" dirty="0">
                          <a:latin typeface="Arial"/>
                          <a:ea typeface="Times New Roman"/>
                        </a:rPr>
                        <a:t>Cloud top height /pressure</a:t>
                      </a:r>
                      <a:endParaRPr lang="en-GB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200"/>
                        </a:spcBef>
                        <a:spcAft>
                          <a:spcPts val="600"/>
                        </a:spcAft>
                      </a:pPr>
                      <a:r>
                        <a:rPr lang="en-GB" sz="1400" dirty="0">
                          <a:latin typeface="Arial"/>
                          <a:ea typeface="Times New Roman"/>
                        </a:rPr>
                        <a:t>C</a:t>
                      </a:r>
                      <a:endParaRPr lang="en-GB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200"/>
                        </a:spcBef>
                        <a:spcAft>
                          <a:spcPts val="600"/>
                        </a:spcAft>
                      </a:pPr>
                      <a:r>
                        <a:rPr lang="en-GB" sz="1400">
                          <a:latin typeface="Arial"/>
                          <a:ea typeface="Times New Roman"/>
                        </a:rPr>
                        <a:t>YES</a:t>
                      </a:r>
                      <a:endParaRPr lang="en-GB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200"/>
                        </a:spcBef>
                        <a:spcAft>
                          <a:spcPts val="600"/>
                        </a:spcAft>
                      </a:pPr>
                      <a:r>
                        <a:rPr lang="en-GB" sz="1400">
                          <a:latin typeface="Arial"/>
                          <a:ea typeface="Times New Roman"/>
                        </a:rPr>
                        <a:t>global regional</a:t>
                      </a:r>
                      <a:endParaRPr lang="en-GB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200"/>
                        </a:spcBef>
                        <a:spcAft>
                          <a:spcPts val="600"/>
                        </a:spcAft>
                      </a:pPr>
                      <a:r>
                        <a:rPr lang="en-GB" sz="1400">
                          <a:latin typeface="Arial"/>
                          <a:ea typeface="Times New Roman"/>
                        </a:rPr>
                        <a:t>Cloudy pixel</a:t>
                      </a:r>
                      <a:endParaRPr lang="en-GB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200"/>
                        </a:spcBef>
                        <a:spcAft>
                          <a:spcPts val="600"/>
                        </a:spcAft>
                      </a:pPr>
                      <a:r>
                        <a:rPr lang="en-GB" sz="1400">
                          <a:latin typeface="Arial"/>
                          <a:ea typeface="Times New Roman"/>
                        </a:rPr>
                        <a:t>YES</a:t>
                      </a:r>
                      <a:endParaRPr lang="en-GB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200"/>
                        </a:spcBef>
                        <a:spcAft>
                          <a:spcPts val="600"/>
                        </a:spcAft>
                      </a:pPr>
                      <a:r>
                        <a:rPr lang="en-GB" sz="1400">
                          <a:latin typeface="Arial"/>
                          <a:ea typeface="Times New Roman"/>
                        </a:rPr>
                        <a:t>0.2 km</a:t>
                      </a:r>
                      <a:endParaRPr lang="en-GB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9087">
                <a:tc>
                  <a:txBody>
                    <a:bodyPr/>
                    <a:lstStyle/>
                    <a:p>
                      <a:pPr algn="ctr">
                        <a:spcBef>
                          <a:spcPts val="1200"/>
                        </a:spcBef>
                        <a:spcAft>
                          <a:spcPts val="600"/>
                        </a:spcAft>
                      </a:pPr>
                      <a:r>
                        <a:rPr lang="en-GB" sz="1400" dirty="0">
                          <a:latin typeface="Arial"/>
                          <a:ea typeface="Times New Roman"/>
                        </a:rPr>
                        <a:t>Cloud drop effective radius at cloud </a:t>
                      </a:r>
                      <a:r>
                        <a:rPr lang="en-GB" sz="1400" dirty="0" smtClean="0">
                          <a:latin typeface="Arial"/>
                          <a:ea typeface="Times New Roman"/>
                        </a:rPr>
                        <a:t>top</a:t>
                      </a:r>
                      <a:r>
                        <a:rPr lang="en-GB" sz="1400" baseline="0" dirty="0" smtClean="0">
                          <a:latin typeface="Arial"/>
                          <a:ea typeface="Times New Roman"/>
                        </a:rPr>
                        <a:t> </a:t>
                      </a:r>
                      <a:r>
                        <a:rPr lang="en-GB" sz="1400" dirty="0" smtClean="0">
                          <a:latin typeface="Arial"/>
                          <a:ea typeface="Times New Roman"/>
                        </a:rPr>
                        <a:t>(by-product</a:t>
                      </a:r>
                      <a:r>
                        <a:rPr lang="en-GB" sz="1400" dirty="0">
                          <a:latin typeface="Arial"/>
                          <a:ea typeface="Times New Roman"/>
                        </a:rPr>
                        <a:t>)</a:t>
                      </a:r>
                      <a:endParaRPr lang="en-GB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200"/>
                        </a:spcBef>
                        <a:spcAft>
                          <a:spcPts val="600"/>
                        </a:spcAft>
                      </a:pPr>
                      <a:r>
                        <a:rPr lang="en-GB" sz="1400" dirty="0">
                          <a:latin typeface="Arial"/>
                          <a:ea typeface="Times New Roman"/>
                        </a:rPr>
                        <a:t>C</a:t>
                      </a:r>
                      <a:endParaRPr lang="en-GB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200"/>
                        </a:spcBef>
                        <a:spcAft>
                          <a:spcPts val="600"/>
                        </a:spcAft>
                      </a:pPr>
                      <a:r>
                        <a:rPr lang="en-GB" sz="1400" dirty="0">
                          <a:latin typeface="Arial"/>
                          <a:ea typeface="Times New Roman"/>
                        </a:rPr>
                        <a:t>NO</a:t>
                      </a:r>
                      <a:endParaRPr lang="en-GB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200"/>
                        </a:spcBef>
                        <a:spcAft>
                          <a:spcPts val="600"/>
                        </a:spcAft>
                      </a:pPr>
                      <a:r>
                        <a:rPr lang="en-GB" sz="1400" dirty="0">
                          <a:latin typeface="Arial"/>
                          <a:ea typeface="Times New Roman"/>
                        </a:rPr>
                        <a:t>global regional</a:t>
                      </a:r>
                      <a:endParaRPr lang="en-GB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200"/>
                        </a:spcBef>
                        <a:spcAft>
                          <a:spcPts val="600"/>
                        </a:spcAft>
                      </a:pPr>
                      <a:r>
                        <a:rPr lang="en-GB" sz="1400" dirty="0">
                          <a:latin typeface="Arial"/>
                          <a:ea typeface="Times New Roman"/>
                        </a:rPr>
                        <a:t>Cloudy pixel</a:t>
                      </a:r>
                      <a:endParaRPr lang="en-GB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200"/>
                        </a:spcBef>
                        <a:spcAft>
                          <a:spcPts val="600"/>
                        </a:spcAft>
                      </a:pPr>
                      <a:r>
                        <a:rPr lang="en-GB" sz="1400" dirty="0">
                          <a:latin typeface="Arial"/>
                          <a:ea typeface="Times New Roman"/>
                        </a:rPr>
                        <a:t>YES</a:t>
                      </a:r>
                      <a:endParaRPr lang="en-GB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200"/>
                        </a:spcBef>
                        <a:spcAft>
                          <a:spcPts val="600"/>
                        </a:spcAft>
                      </a:pPr>
                      <a:r>
                        <a:rPr lang="en-GB" sz="1400" dirty="0">
                          <a:latin typeface="Arial"/>
                          <a:ea typeface="Times New Roman"/>
                        </a:rPr>
                        <a:t>5 µm</a:t>
                      </a:r>
                      <a:endParaRPr lang="en-GB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9087">
                <a:tc>
                  <a:txBody>
                    <a:bodyPr/>
                    <a:lstStyle/>
                    <a:p>
                      <a:pPr algn="ctr">
                        <a:spcBef>
                          <a:spcPts val="1200"/>
                        </a:spcBef>
                        <a:spcAft>
                          <a:spcPts val="600"/>
                        </a:spcAft>
                      </a:pPr>
                      <a:r>
                        <a:rPr lang="en-GB" sz="1400" dirty="0">
                          <a:latin typeface="Arial"/>
                          <a:ea typeface="Times New Roman"/>
                        </a:rPr>
                        <a:t>Surface temperature </a:t>
                      </a:r>
                      <a:r>
                        <a:rPr lang="en-GB" sz="1400" dirty="0" smtClean="0">
                          <a:latin typeface="Arial"/>
                          <a:ea typeface="Times New Roman"/>
                        </a:rPr>
                        <a:t>(</a:t>
                      </a:r>
                      <a:r>
                        <a:rPr lang="en-GB" sz="1400" dirty="0">
                          <a:latin typeface="Arial"/>
                          <a:ea typeface="Times New Roman"/>
                        </a:rPr>
                        <a:t>sea)</a:t>
                      </a:r>
                      <a:endParaRPr lang="en-GB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200"/>
                        </a:spcBef>
                        <a:spcAft>
                          <a:spcPts val="600"/>
                        </a:spcAft>
                      </a:pPr>
                      <a:r>
                        <a:rPr lang="en-GB" sz="1400" dirty="0">
                          <a:latin typeface="Arial"/>
                          <a:ea typeface="Times New Roman"/>
                        </a:rPr>
                        <a:t>C</a:t>
                      </a:r>
                      <a:endParaRPr lang="en-GB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200"/>
                        </a:spcBef>
                        <a:spcAft>
                          <a:spcPts val="600"/>
                        </a:spcAft>
                      </a:pPr>
                      <a:r>
                        <a:rPr lang="en-GB" sz="1400" dirty="0">
                          <a:latin typeface="Arial"/>
                          <a:ea typeface="Times New Roman"/>
                        </a:rPr>
                        <a:t>YES</a:t>
                      </a:r>
                      <a:endParaRPr lang="en-GB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200"/>
                        </a:spcBef>
                        <a:spcAft>
                          <a:spcPts val="600"/>
                        </a:spcAft>
                      </a:pPr>
                      <a:r>
                        <a:rPr lang="en-GB" sz="1400">
                          <a:latin typeface="Arial"/>
                          <a:ea typeface="Times New Roman"/>
                        </a:rPr>
                        <a:t>global regional</a:t>
                      </a:r>
                      <a:endParaRPr lang="en-GB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200"/>
                        </a:spcBef>
                        <a:spcAft>
                          <a:spcPts val="600"/>
                        </a:spcAft>
                      </a:pPr>
                      <a:r>
                        <a:rPr lang="en-GB" sz="1400">
                          <a:latin typeface="Arial"/>
                          <a:ea typeface="Times New Roman"/>
                        </a:rPr>
                        <a:t>Clear pixel</a:t>
                      </a:r>
                      <a:endParaRPr lang="en-GB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200"/>
                        </a:spcBef>
                        <a:spcAft>
                          <a:spcPts val="600"/>
                        </a:spcAft>
                      </a:pPr>
                      <a:r>
                        <a:rPr lang="en-GB" sz="1400">
                          <a:latin typeface="Arial"/>
                          <a:ea typeface="Times New Roman"/>
                        </a:rPr>
                        <a:t>YES</a:t>
                      </a:r>
                      <a:endParaRPr lang="en-GB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200"/>
                        </a:spcBef>
                        <a:spcAft>
                          <a:spcPts val="600"/>
                        </a:spcAft>
                      </a:pPr>
                      <a:r>
                        <a:rPr lang="en-GB" sz="1400" dirty="0">
                          <a:latin typeface="Arial"/>
                          <a:ea typeface="Times New Roman"/>
                        </a:rPr>
                        <a:t>0.3 K</a:t>
                      </a:r>
                      <a:endParaRPr lang="en-GB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9087">
                <a:tc>
                  <a:txBody>
                    <a:bodyPr/>
                    <a:lstStyle/>
                    <a:p>
                      <a:pPr algn="ctr">
                        <a:spcBef>
                          <a:spcPts val="1200"/>
                        </a:spcBef>
                        <a:spcAft>
                          <a:spcPts val="600"/>
                        </a:spcAft>
                      </a:pPr>
                      <a:r>
                        <a:rPr lang="en-GB" sz="1400" dirty="0">
                          <a:latin typeface="Arial"/>
                          <a:ea typeface="Times New Roman"/>
                        </a:rPr>
                        <a:t>Surface </a:t>
                      </a:r>
                      <a:r>
                        <a:rPr lang="en-GB" sz="1400" dirty="0" smtClean="0">
                          <a:latin typeface="Arial"/>
                          <a:ea typeface="Times New Roman"/>
                        </a:rPr>
                        <a:t>temperature</a:t>
                      </a:r>
                      <a:r>
                        <a:rPr lang="en-GB" sz="1400" baseline="0" dirty="0" smtClean="0">
                          <a:latin typeface="Times New Roman"/>
                          <a:ea typeface="Times New Roman"/>
                        </a:rPr>
                        <a:t> </a:t>
                      </a:r>
                      <a:br>
                        <a:rPr lang="en-GB" sz="1400" baseline="0" dirty="0" smtClean="0">
                          <a:latin typeface="Times New Roman"/>
                          <a:ea typeface="Times New Roman"/>
                        </a:rPr>
                      </a:br>
                      <a:r>
                        <a:rPr lang="en-GB" sz="1400" dirty="0" smtClean="0">
                          <a:latin typeface="Arial"/>
                          <a:ea typeface="Times New Roman"/>
                        </a:rPr>
                        <a:t>(land</a:t>
                      </a:r>
                      <a:r>
                        <a:rPr lang="en-GB" sz="1400" dirty="0">
                          <a:latin typeface="Arial"/>
                          <a:ea typeface="Times New Roman"/>
                        </a:rPr>
                        <a:t>, ice)</a:t>
                      </a:r>
                      <a:endParaRPr lang="en-GB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200"/>
                        </a:spcBef>
                        <a:spcAft>
                          <a:spcPts val="600"/>
                        </a:spcAft>
                      </a:pPr>
                      <a:r>
                        <a:rPr lang="en-GB" sz="1400" dirty="0">
                          <a:latin typeface="Arial"/>
                          <a:ea typeface="Times New Roman"/>
                        </a:rPr>
                        <a:t>C</a:t>
                      </a:r>
                      <a:endParaRPr lang="en-GB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200"/>
                        </a:spcBef>
                        <a:spcAft>
                          <a:spcPts val="600"/>
                        </a:spcAft>
                      </a:pPr>
                      <a:r>
                        <a:rPr lang="en-GB" sz="1400" dirty="0">
                          <a:latin typeface="Arial"/>
                          <a:ea typeface="Times New Roman"/>
                        </a:rPr>
                        <a:t>YES</a:t>
                      </a:r>
                      <a:endParaRPr lang="en-GB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200"/>
                        </a:spcBef>
                        <a:spcAft>
                          <a:spcPts val="600"/>
                        </a:spcAft>
                      </a:pPr>
                      <a:r>
                        <a:rPr lang="en-GB" sz="1400" dirty="0">
                          <a:latin typeface="Arial"/>
                          <a:ea typeface="Times New Roman"/>
                        </a:rPr>
                        <a:t>global regional</a:t>
                      </a:r>
                      <a:endParaRPr lang="en-GB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200"/>
                        </a:spcBef>
                        <a:spcAft>
                          <a:spcPts val="600"/>
                        </a:spcAft>
                      </a:pPr>
                      <a:r>
                        <a:rPr lang="en-GB" sz="1400" dirty="0">
                          <a:latin typeface="Arial"/>
                          <a:ea typeface="Times New Roman"/>
                        </a:rPr>
                        <a:t>Clear pixel</a:t>
                      </a:r>
                      <a:endParaRPr lang="en-GB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200"/>
                        </a:spcBef>
                        <a:spcAft>
                          <a:spcPts val="600"/>
                        </a:spcAft>
                      </a:pPr>
                      <a:r>
                        <a:rPr lang="en-GB" sz="1400" dirty="0">
                          <a:latin typeface="Arial"/>
                          <a:ea typeface="Times New Roman"/>
                        </a:rPr>
                        <a:t>YES</a:t>
                      </a:r>
                      <a:endParaRPr lang="en-GB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200"/>
                        </a:spcBef>
                        <a:spcAft>
                          <a:spcPts val="600"/>
                        </a:spcAft>
                      </a:pPr>
                      <a:r>
                        <a:rPr lang="en-GB" sz="1400" dirty="0">
                          <a:latin typeface="Arial"/>
                          <a:ea typeface="Times New Roman"/>
                        </a:rPr>
                        <a:t>1 K</a:t>
                      </a:r>
                      <a:endParaRPr lang="en-GB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9087">
                <a:tc>
                  <a:txBody>
                    <a:bodyPr/>
                    <a:lstStyle/>
                    <a:p>
                      <a:pPr algn="ctr">
                        <a:spcBef>
                          <a:spcPts val="1200"/>
                        </a:spcBef>
                        <a:spcAft>
                          <a:spcPts val="600"/>
                        </a:spcAft>
                      </a:pPr>
                      <a:r>
                        <a:rPr lang="en-GB" sz="1400" dirty="0">
                          <a:latin typeface="Arial"/>
                          <a:ea typeface="Times New Roman"/>
                        </a:rPr>
                        <a:t>Water vapour total column from IAS and MWS</a:t>
                      </a:r>
                      <a:endParaRPr lang="en-GB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200"/>
                        </a:spcBef>
                        <a:spcAft>
                          <a:spcPts val="600"/>
                        </a:spcAft>
                      </a:pPr>
                      <a:r>
                        <a:rPr lang="en-GB" sz="1400" dirty="0">
                          <a:latin typeface="Arial"/>
                          <a:ea typeface="Times New Roman"/>
                        </a:rPr>
                        <a:t>C</a:t>
                      </a:r>
                      <a:endParaRPr lang="en-GB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200"/>
                        </a:spcBef>
                        <a:spcAft>
                          <a:spcPts val="600"/>
                        </a:spcAft>
                      </a:pPr>
                      <a:r>
                        <a:rPr lang="en-GB" sz="1400" dirty="0">
                          <a:latin typeface="Arial"/>
                          <a:ea typeface="Times New Roman"/>
                        </a:rPr>
                        <a:t>YES</a:t>
                      </a:r>
                      <a:endParaRPr lang="en-GB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200"/>
                        </a:spcBef>
                        <a:spcAft>
                          <a:spcPts val="600"/>
                        </a:spcAft>
                      </a:pPr>
                      <a:r>
                        <a:rPr lang="en-GB" sz="1400" dirty="0">
                          <a:latin typeface="Arial"/>
                          <a:ea typeface="Times New Roman"/>
                        </a:rPr>
                        <a:t>global regional</a:t>
                      </a:r>
                      <a:endParaRPr lang="en-GB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200"/>
                        </a:spcBef>
                        <a:spcAft>
                          <a:spcPts val="600"/>
                        </a:spcAft>
                      </a:pPr>
                      <a:r>
                        <a:rPr lang="en-GB" sz="1400" dirty="0">
                          <a:latin typeface="Arial"/>
                          <a:ea typeface="Times New Roman"/>
                        </a:rPr>
                        <a:t>MWS Pixel</a:t>
                      </a:r>
                      <a:endParaRPr lang="en-GB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200"/>
                        </a:spcBef>
                        <a:spcAft>
                          <a:spcPts val="600"/>
                        </a:spcAft>
                      </a:pPr>
                      <a:r>
                        <a:rPr lang="en-GB" sz="1400">
                          <a:latin typeface="Arial"/>
                          <a:ea typeface="Times New Roman"/>
                        </a:rPr>
                        <a:t>YES</a:t>
                      </a:r>
                      <a:endParaRPr lang="en-GB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200"/>
                        </a:spcBef>
                        <a:spcAft>
                          <a:spcPts val="600"/>
                        </a:spcAft>
                      </a:pPr>
                      <a:r>
                        <a:rPr lang="en-GB" sz="1400" dirty="0">
                          <a:latin typeface="Arial"/>
                          <a:ea typeface="Times New Roman"/>
                        </a:rPr>
                        <a:t>5 %</a:t>
                      </a:r>
                      <a:endParaRPr lang="en-GB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0581">
                <a:tc>
                  <a:txBody>
                    <a:bodyPr/>
                    <a:lstStyle/>
                    <a:p>
                      <a:pPr algn="ctr">
                        <a:spcBef>
                          <a:spcPts val="1200"/>
                        </a:spcBef>
                        <a:spcAft>
                          <a:spcPts val="600"/>
                        </a:spcAft>
                      </a:pPr>
                      <a:r>
                        <a:rPr lang="en-GB" sz="1400">
                          <a:latin typeface="Arial"/>
                          <a:ea typeface="Times New Roman"/>
                        </a:rPr>
                        <a:t>Cloud liquid water path from MWS and IAS</a:t>
                      </a:r>
                      <a:endParaRPr lang="en-GB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200"/>
                        </a:spcBef>
                        <a:spcAft>
                          <a:spcPts val="600"/>
                        </a:spcAft>
                      </a:pPr>
                      <a:r>
                        <a:rPr lang="en-GB" sz="1400" dirty="0">
                          <a:latin typeface="Arial"/>
                          <a:ea typeface="Times New Roman"/>
                        </a:rPr>
                        <a:t>C</a:t>
                      </a:r>
                      <a:endParaRPr lang="en-GB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200"/>
                        </a:spcBef>
                        <a:spcAft>
                          <a:spcPts val="600"/>
                        </a:spcAft>
                      </a:pPr>
                      <a:r>
                        <a:rPr lang="en-GB" sz="1400" dirty="0">
                          <a:latin typeface="Arial"/>
                          <a:ea typeface="Times New Roman"/>
                        </a:rPr>
                        <a:t>YES</a:t>
                      </a:r>
                      <a:endParaRPr lang="en-GB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200"/>
                        </a:spcBef>
                        <a:spcAft>
                          <a:spcPts val="600"/>
                        </a:spcAft>
                      </a:pPr>
                      <a:r>
                        <a:rPr lang="en-GB" sz="1400" dirty="0">
                          <a:latin typeface="Arial"/>
                          <a:ea typeface="Times New Roman"/>
                        </a:rPr>
                        <a:t>global regional</a:t>
                      </a:r>
                      <a:endParaRPr lang="en-GB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200"/>
                        </a:spcBef>
                        <a:spcAft>
                          <a:spcPts val="600"/>
                        </a:spcAft>
                      </a:pPr>
                      <a:r>
                        <a:rPr lang="en-GB" sz="1400" dirty="0">
                          <a:latin typeface="Arial"/>
                          <a:ea typeface="Times New Roman"/>
                        </a:rPr>
                        <a:t>Pixel</a:t>
                      </a:r>
                      <a:endParaRPr lang="en-GB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200"/>
                        </a:spcBef>
                        <a:spcAft>
                          <a:spcPts val="600"/>
                        </a:spcAft>
                      </a:pPr>
                      <a:r>
                        <a:rPr lang="en-GB" sz="1400" dirty="0">
                          <a:latin typeface="Arial"/>
                          <a:ea typeface="Times New Roman"/>
                        </a:rPr>
                        <a:t>YES</a:t>
                      </a:r>
                      <a:endParaRPr lang="en-GB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200"/>
                        </a:spcBef>
                        <a:spcAft>
                          <a:spcPts val="600"/>
                        </a:spcAft>
                      </a:pPr>
                      <a:r>
                        <a:rPr lang="en-GB" sz="1400" dirty="0">
                          <a:latin typeface="Arial"/>
                          <a:ea typeface="Times New Roman"/>
                        </a:rPr>
                        <a:t>5 %</a:t>
                      </a:r>
                      <a:endParaRPr lang="en-GB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0581">
                <a:tc>
                  <a:txBody>
                    <a:bodyPr/>
                    <a:lstStyle/>
                    <a:p>
                      <a:pPr algn="ctr">
                        <a:spcBef>
                          <a:spcPts val="1200"/>
                        </a:spcBef>
                        <a:spcAft>
                          <a:spcPts val="600"/>
                        </a:spcAft>
                      </a:pPr>
                      <a:r>
                        <a:rPr lang="en-GB" sz="1400" dirty="0">
                          <a:latin typeface="Arial"/>
                          <a:ea typeface="Times New Roman"/>
                        </a:rPr>
                        <a:t>Volcanic ash</a:t>
                      </a:r>
                      <a:endParaRPr lang="en-GB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200"/>
                        </a:spcBef>
                        <a:spcAft>
                          <a:spcPts val="600"/>
                        </a:spcAft>
                      </a:pPr>
                      <a:r>
                        <a:rPr lang="en-GB" sz="1400" dirty="0" smtClean="0">
                          <a:latin typeface="Arial"/>
                          <a:ea typeface="Times New Roman"/>
                        </a:rPr>
                        <a:t>C</a:t>
                      </a:r>
                      <a:endParaRPr lang="en-GB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200"/>
                        </a:spcBef>
                        <a:spcAft>
                          <a:spcPts val="600"/>
                        </a:spcAft>
                      </a:pPr>
                      <a:r>
                        <a:rPr lang="en-GB" sz="1400" dirty="0">
                          <a:latin typeface="Arial"/>
                          <a:ea typeface="Times New Roman"/>
                        </a:rPr>
                        <a:t>NO</a:t>
                      </a:r>
                      <a:endParaRPr lang="en-GB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200"/>
                        </a:spcBef>
                        <a:spcAft>
                          <a:spcPts val="600"/>
                        </a:spcAft>
                      </a:pPr>
                      <a:r>
                        <a:rPr lang="en-GB" sz="1400" dirty="0">
                          <a:latin typeface="Arial"/>
                          <a:ea typeface="Times New Roman"/>
                        </a:rPr>
                        <a:t>global regional</a:t>
                      </a:r>
                      <a:endParaRPr lang="en-GB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200"/>
                        </a:spcBef>
                        <a:spcAft>
                          <a:spcPts val="600"/>
                        </a:spcAft>
                      </a:pPr>
                      <a:r>
                        <a:rPr lang="en-GB" sz="1400" dirty="0">
                          <a:latin typeface="Arial"/>
                          <a:ea typeface="Times New Roman"/>
                        </a:rPr>
                        <a:t>Clear pixel</a:t>
                      </a:r>
                      <a:endParaRPr lang="en-GB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200"/>
                        </a:spcBef>
                        <a:spcAft>
                          <a:spcPts val="600"/>
                        </a:spcAft>
                      </a:pPr>
                      <a:r>
                        <a:rPr lang="en-GB" sz="1400" dirty="0">
                          <a:latin typeface="Arial"/>
                          <a:ea typeface="Times New Roman"/>
                        </a:rPr>
                        <a:t>YES</a:t>
                      </a:r>
                      <a:endParaRPr lang="en-GB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200"/>
                        </a:spcBef>
                        <a:spcAft>
                          <a:spcPts val="600"/>
                        </a:spcAft>
                      </a:pPr>
                      <a:r>
                        <a:rPr lang="en-GB" sz="1400" dirty="0">
                          <a:latin typeface="Arial"/>
                          <a:ea typeface="Times New Roman"/>
                        </a:rPr>
                        <a:t>detection</a:t>
                      </a:r>
                      <a:endParaRPr lang="en-GB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Committed List of Products</a:t>
            </a:r>
            <a:endParaRPr lang="en-GB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219076" y="1171573"/>
          <a:ext cx="9544048" cy="4903471"/>
        </p:xfrm>
        <a:graphic>
          <a:graphicData uri="http://schemas.openxmlformats.org/drawingml/2006/table">
            <a:tbl>
              <a:tblPr/>
              <a:tblGrid>
                <a:gridCol w="2552791"/>
                <a:gridCol w="877835"/>
                <a:gridCol w="1073332"/>
                <a:gridCol w="1644777"/>
                <a:gridCol w="1452214"/>
                <a:gridCol w="571500"/>
                <a:gridCol w="1371599"/>
              </a:tblGrid>
              <a:tr h="361952">
                <a:tc gridSpan="7">
                  <a:txBody>
                    <a:bodyPr/>
                    <a:lstStyle/>
                    <a:p>
                      <a:pPr algn="ctr">
                        <a:spcBef>
                          <a:spcPts val="1200"/>
                        </a:spcBef>
                        <a:spcAft>
                          <a:spcPts val="600"/>
                        </a:spcAft>
                      </a:pPr>
                      <a:r>
                        <a:rPr lang="en-GB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Infra-red Atmospheric Sounding (IAS) Processing Chain</a:t>
                      </a:r>
                      <a:endParaRPr lang="en-GB" sz="18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>
                        <a:spcBef>
                          <a:spcPts val="1200"/>
                        </a:spcBef>
                        <a:spcAft>
                          <a:spcPts val="600"/>
                        </a:spcAft>
                      </a:pPr>
                      <a:endParaRPr lang="en-GB" sz="18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</a:tr>
              <a:tr h="240581">
                <a:tc>
                  <a:txBody>
                    <a:bodyPr/>
                    <a:lstStyle/>
                    <a:p>
                      <a:pPr algn="ctr">
                        <a:spcBef>
                          <a:spcPts val="1200"/>
                        </a:spcBef>
                        <a:spcAft>
                          <a:spcPts val="600"/>
                        </a:spcAft>
                      </a:pPr>
                      <a:r>
                        <a:rPr lang="en-GB" sz="1600" b="0" i="0" dirty="0">
                          <a:latin typeface="Arial"/>
                          <a:ea typeface="Times New Roman"/>
                        </a:rPr>
                        <a:t>Product</a:t>
                      </a:r>
                      <a:endParaRPr lang="en-GB" sz="1600" b="0" i="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200"/>
                        </a:spcBef>
                        <a:spcAft>
                          <a:spcPts val="600"/>
                        </a:spcAft>
                      </a:pPr>
                      <a:r>
                        <a:rPr lang="en-GB" sz="1600" b="0" i="0" dirty="0">
                          <a:latin typeface="Arial"/>
                          <a:ea typeface="Times New Roman"/>
                        </a:rPr>
                        <a:t>Dev</a:t>
                      </a:r>
                      <a:endParaRPr lang="en-GB" sz="1600" b="0" i="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200"/>
                        </a:spcBef>
                        <a:spcAft>
                          <a:spcPts val="600"/>
                        </a:spcAft>
                      </a:pPr>
                      <a:r>
                        <a:rPr lang="en-GB" sz="1600" b="0" i="0" dirty="0" smtClean="0">
                          <a:latin typeface="Arial"/>
                          <a:ea typeface="Times New Roman"/>
                        </a:rPr>
                        <a:t>Continuity</a:t>
                      </a:r>
                      <a:endParaRPr lang="en-GB" sz="1600" b="0" i="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200"/>
                        </a:spcBef>
                        <a:spcAft>
                          <a:spcPts val="600"/>
                        </a:spcAft>
                      </a:pPr>
                      <a:r>
                        <a:rPr lang="en-GB" sz="1600" b="0" i="0" dirty="0">
                          <a:latin typeface="Arial"/>
                          <a:ea typeface="Times New Roman"/>
                        </a:rPr>
                        <a:t>Coverage</a:t>
                      </a:r>
                      <a:endParaRPr lang="en-GB" sz="1600" b="0" i="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200"/>
                        </a:spcBef>
                        <a:spcAft>
                          <a:spcPts val="600"/>
                        </a:spcAft>
                      </a:pPr>
                      <a:r>
                        <a:rPr lang="en-GB" sz="1600" b="0" i="0" dirty="0">
                          <a:latin typeface="Arial"/>
                          <a:ea typeface="Times New Roman"/>
                        </a:rPr>
                        <a:t>Resolution</a:t>
                      </a:r>
                      <a:endParaRPr lang="en-GB" sz="1600" b="0" i="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200"/>
                        </a:spcBef>
                        <a:spcAft>
                          <a:spcPts val="600"/>
                        </a:spcAft>
                      </a:pPr>
                      <a:r>
                        <a:rPr lang="en-GB" sz="1600" b="0" i="0" dirty="0">
                          <a:latin typeface="Arial"/>
                          <a:ea typeface="Times New Roman"/>
                        </a:rPr>
                        <a:t>NRT</a:t>
                      </a:r>
                      <a:endParaRPr lang="en-GB" sz="1600" b="0" i="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Accuracy</a:t>
                      </a:r>
                      <a:endParaRPr lang="en-GB" dirty="0"/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240581">
                <a:tc>
                  <a:txBody>
                    <a:bodyPr/>
                    <a:lstStyle/>
                    <a:p>
                      <a:pPr algn="ctr">
                        <a:spcBef>
                          <a:spcPts val="1200"/>
                        </a:spcBef>
                        <a:spcAft>
                          <a:spcPts val="600"/>
                        </a:spcAft>
                      </a:pPr>
                      <a:r>
                        <a:rPr lang="en-GB" sz="1400" dirty="0">
                          <a:latin typeface="Arial"/>
                          <a:ea typeface="Times New Roman"/>
                        </a:rPr>
                        <a:t>Carbon monoxide profile</a:t>
                      </a:r>
                      <a:endParaRPr lang="en-GB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200"/>
                        </a:spcBef>
                        <a:spcAft>
                          <a:spcPts val="600"/>
                        </a:spcAft>
                      </a:pPr>
                      <a:r>
                        <a:rPr lang="en-GB" sz="1400">
                          <a:latin typeface="Arial"/>
                          <a:ea typeface="Times New Roman"/>
                        </a:rPr>
                        <a:t>O3M</a:t>
                      </a:r>
                      <a:endParaRPr lang="en-GB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200"/>
                        </a:spcBef>
                        <a:spcAft>
                          <a:spcPts val="600"/>
                        </a:spcAft>
                      </a:pPr>
                      <a:r>
                        <a:rPr lang="en-GB" sz="1400">
                          <a:latin typeface="Arial"/>
                          <a:ea typeface="Times New Roman"/>
                        </a:rPr>
                        <a:t>NO</a:t>
                      </a:r>
                      <a:endParaRPr lang="en-GB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200"/>
                        </a:spcBef>
                        <a:spcAft>
                          <a:spcPts val="600"/>
                        </a:spcAft>
                      </a:pPr>
                      <a:r>
                        <a:rPr lang="en-GB" sz="1400" dirty="0">
                          <a:latin typeface="Arial"/>
                          <a:ea typeface="Times New Roman"/>
                        </a:rPr>
                        <a:t>global regional</a:t>
                      </a:r>
                      <a:endParaRPr lang="en-GB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200"/>
                        </a:spcBef>
                        <a:spcAft>
                          <a:spcPts val="600"/>
                        </a:spcAft>
                      </a:pPr>
                      <a:r>
                        <a:rPr lang="en-GB" sz="1400" dirty="0">
                          <a:latin typeface="Arial"/>
                          <a:ea typeface="Times New Roman"/>
                        </a:rPr>
                        <a:t>Clear or partly cloudy pixel</a:t>
                      </a:r>
                      <a:endParaRPr lang="en-GB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200"/>
                        </a:spcBef>
                        <a:spcAft>
                          <a:spcPts val="600"/>
                        </a:spcAft>
                      </a:pPr>
                      <a:r>
                        <a:rPr lang="en-GB" sz="1400">
                          <a:latin typeface="Arial"/>
                          <a:ea typeface="Times New Roman"/>
                        </a:rPr>
                        <a:t>YES</a:t>
                      </a:r>
                      <a:endParaRPr lang="en-GB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200"/>
                        </a:spcBef>
                        <a:spcAft>
                          <a:spcPts val="600"/>
                        </a:spcAft>
                      </a:pPr>
                      <a:r>
                        <a:rPr lang="en-GB" sz="1400" dirty="0">
                          <a:latin typeface="Arial"/>
                          <a:ea typeface="Times New Roman"/>
                        </a:rPr>
                        <a:t>3 km LT: 30 </a:t>
                      </a:r>
                      <a:r>
                        <a:rPr lang="en-GB" sz="1400" dirty="0" smtClean="0">
                          <a:latin typeface="Arial"/>
                          <a:ea typeface="Times New Roman"/>
                        </a:rPr>
                        <a:t>%</a:t>
                      </a:r>
                      <a:r>
                        <a:rPr lang="en-GB" sz="1400" dirty="0" smtClean="0">
                          <a:latin typeface="Times New Roman"/>
                          <a:ea typeface="Times New Roman"/>
                        </a:rPr>
                        <a:t/>
                      </a:r>
                      <a:br>
                        <a:rPr lang="en-GB" sz="1400" dirty="0" smtClean="0">
                          <a:latin typeface="Times New Roman"/>
                          <a:ea typeface="Times New Roman"/>
                        </a:rPr>
                      </a:br>
                      <a:r>
                        <a:rPr lang="en-GB" sz="1400" dirty="0" smtClean="0">
                          <a:latin typeface="Arial"/>
                          <a:ea typeface="Times New Roman"/>
                        </a:rPr>
                        <a:t>MT</a:t>
                      </a:r>
                      <a:r>
                        <a:rPr lang="en-GB" sz="1400" dirty="0">
                          <a:latin typeface="Arial"/>
                          <a:ea typeface="Times New Roman"/>
                        </a:rPr>
                        <a:t>: 25 </a:t>
                      </a:r>
                      <a:r>
                        <a:rPr lang="en-GB" sz="1400" dirty="0" smtClean="0">
                          <a:latin typeface="Arial"/>
                          <a:ea typeface="Times New Roman"/>
                        </a:rPr>
                        <a:t>%</a:t>
                      </a:r>
                      <a:r>
                        <a:rPr lang="en-GB" sz="1400" dirty="0" smtClean="0">
                          <a:latin typeface="Times New Roman"/>
                          <a:ea typeface="Times New Roman"/>
                        </a:rPr>
                        <a:t/>
                      </a:r>
                      <a:br>
                        <a:rPr lang="en-GB" sz="1400" dirty="0" smtClean="0">
                          <a:latin typeface="Times New Roman"/>
                          <a:ea typeface="Times New Roman"/>
                        </a:rPr>
                      </a:br>
                      <a:r>
                        <a:rPr lang="en-GB" sz="1400" dirty="0" smtClean="0">
                          <a:latin typeface="Arial"/>
                          <a:ea typeface="Times New Roman"/>
                        </a:rPr>
                        <a:t>HT</a:t>
                      </a:r>
                      <a:r>
                        <a:rPr lang="en-GB" sz="1400" dirty="0">
                          <a:latin typeface="Arial"/>
                          <a:ea typeface="Times New Roman"/>
                        </a:rPr>
                        <a:t>, S: 20 %</a:t>
                      </a:r>
                      <a:endParaRPr lang="en-GB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0581">
                <a:tc>
                  <a:txBody>
                    <a:bodyPr/>
                    <a:lstStyle/>
                    <a:p>
                      <a:pPr algn="ctr">
                        <a:spcBef>
                          <a:spcPts val="1200"/>
                        </a:spcBef>
                        <a:spcAft>
                          <a:spcPts val="600"/>
                        </a:spcAft>
                      </a:pPr>
                      <a:r>
                        <a:rPr lang="en-GB" sz="1400">
                          <a:latin typeface="Arial"/>
                          <a:ea typeface="Times New Roman"/>
                        </a:rPr>
                        <a:t>Carbon monoxide partial column</a:t>
                      </a:r>
                      <a:endParaRPr lang="en-GB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200"/>
                        </a:spcBef>
                        <a:spcAft>
                          <a:spcPts val="600"/>
                        </a:spcAft>
                      </a:pPr>
                      <a:r>
                        <a:rPr lang="en-GB" sz="1400">
                          <a:latin typeface="Arial"/>
                          <a:ea typeface="Times New Roman"/>
                        </a:rPr>
                        <a:t>O3M</a:t>
                      </a:r>
                      <a:endParaRPr lang="en-GB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200"/>
                        </a:spcBef>
                        <a:spcAft>
                          <a:spcPts val="600"/>
                        </a:spcAft>
                      </a:pPr>
                      <a:r>
                        <a:rPr lang="en-GB" sz="1400">
                          <a:latin typeface="Arial"/>
                          <a:ea typeface="Times New Roman"/>
                        </a:rPr>
                        <a:t>YES</a:t>
                      </a:r>
                      <a:endParaRPr lang="en-GB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200"/>
                        </a:spcBef>
                        <a:spcAft>
                          <a:spcPts val="600"/>
                        </a:spcAft>
                      </a:pPr>
                      <a:r>
                        <a:rPr lang="en-GB" sz="1400">
                          <a:latin typeface="Arial"/>
                          <a:ea typeface="Times New Roman"/>
                        </a:rPr>
                        <a:t>global regional</a:t>
                      </a:r>
                      <a:endParaRPr lang="en-GB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200"/>
                        </a:spcBef>
                        <a:spcAft>
                          <a:spcPts val="600"/>
                        </a:spcAft>
                      </a:pPr>
                      <a:r>
                        <a:rPr lang="en-GB" sz="1400">
                          <a:latin typeface="Arial"/>
                          <a:ea typeface="Times New Roman"/>
                        </a:rPr>
                        <a:t>Clear or partly cloudy pixel</a:t>
                      </a:r>
                      <a:endParaRPr lang="en-GB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200"/>
                        </a:spcBef>
                        <a:spcAft>
                          <a:spcPts val="600"/>
                        </a:spcAft>
                      </a:pPr>
                      <a:r>
                        <a:rPr lang="en-GB" sz="1400" dirty="0">
                          <a:latin typeface="Arial"/>
                          <a:ea typeface="Times New Roman"/>
                        </a:rPr>
                        <a:t>YES</a:t>
                      </a:r>
                      <a:endParaRPr lang="en-GB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200"/>
                        </a:spcBef>
                        <a:spcAft>
                          <a:spcPts val="600"/>
                        </a:spcAft>
                      </a:pPr>
                      <a:r>
                        <a:rPr lang="en-GB" sz="1400" dirty="0">
                          <a:latin typeface="Arial"/>
                          <a:ea typeface="Times New Roman"/>
                        </a:rPr>
                        <a:t>10 %</a:t>
                      </a:r>
                      <a:endParaRPr lang="en-GB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3370">
                <a:tc>
                  <a:txBody>
                    <a:bodyPr/>
                    <a:lstStyle/>
                    <a:p>
                      <a:pPr algn="ctr">
                        <a:spcBef>
                          <a:spcPts val="1200"/>
                        </a:spcBef>
                        <a:spcAft>
                          <a:spcPts val="600"/>
                        </a:spcAft>
                      </a:pPr>
                      <a:r>
                        <a:rPr lang="en-GB" sz="1400">
                          <a:latin typeface="Arial"/>
                          <a:ea typeface="Times New Roman"/>
                        </a:rPr>
                        <a:t>Methane partial column</a:t>
                      </a:r>
                      <a:endParaRPr lang="en-GB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200"/>
                        </a:spcBef>
                        <a:spcAft>
                          <a:spcPts val="600"/>
                        </a:spcAft>
                      </a:pPr>
                      <a:r>
                        <a:rPr lang="en-GB" sz="1400">
                          <a:latin typeface="Arial"/>
                          <a:ea typeface="Times New Roman"/>
                        </a:rPr>
                        <a:t>O3M</a:t>
                      </a:r>
                      <a:endParaRPr lang="en-GB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200"/>
                        </a:spcBef>
                        <a:spcAft>
                          <a:spcPts val="600"/>
                        </a:spcAft>
                      </a:pPr>
                      <a:r>
                        <a:rPr lang="en-GB" sz="1400">
                          <a:latin typeface="Arial"/>
                          <a:ea typeface="Times New Roman"/>
                        </a:rPr>
                        <a:t>YES</a:t>
                      </a:r>
                      <a:endParaRPr lang="en-GB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200"/>
                        </a:spcBef>
                        <a:spcAft>
                          <a:spcPts val="600"/>
                        </a:spcAft>
                      </a:pPr>
                      <a:r>
                        <a:rPr lang="en-GB" sz="1400">
                          <a:latin typeface="Arial"/>
                          <a:ea typeface="Times New Roman"/>
                        </a:rPr>
                        <a:t>global regional</a:t>
                      </a:r>
                      <a:endParaRPr lang="en-GB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200"/>
                        </a:spcBef>
                        <a:spcAft>
                          <a:spcPts val="600"/>
                        </a:spcAft>
                      </a:pPr>
                      <a:r>
                        <a:rPr lang="en-GB" sz="1400" dirty="0">
                          <a:latin typeface="Arial"/>
                          <a:ea typeface="Times New Roman"/>
                        </a:rPr>
                        <a:t>Clear or partly cloudy pixel</a:t>
                      </a:r>
                      <a:endParaRPr lang="en-GB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200"/>
                        </a:spcBef>
                        <a:spcAft>
                          <a:spcPts val="600"/>
                        </a:spcAft>
                      </a:pPr>
                      <a:r>
                        <a:rPr lang="en-GB" sz="1400">
                          <a:latin typeface="Arial"/>
                          <a:ea typeface="Times New Roman"/>
                        </a:rPr>
                        <a:t>YES</a:t>
                      </a:r>
                      <a:endParaRPr lang="en-GB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200"/>
                        </a:spcBef>
                        <a:spcAft>
                          <a:spcPts val="600"/>
                        </a:spcAft>
                      </a:pPr>
                      <a:r>
                        <a:rPr lang="en-GB" sz="1400" dirty="0">
                          <a:latin typeface="Arial"/>
                          <a:ea typeface="Times New Roman"/>
                        </a:rPr>
                        <a:t>LT: 12 </a:t>
                      </a:r>
                      <a:r>
                        <a:rPr lang="en-GB" sz="1400" dirty="0" smtClean="0">
                          <a:latin typeface="Arial"/>
                          <a:ea typeface="Times New Roman"/>
                        </a:rPr>
                        <a:t>%</a:t>
                      </a:r>
                      <a:r>
                        <a:rPr lang="en-GB" sz="1400" dirty="0" smtClean="0">
                          <a:latin typeface="Times New Roman"/>
                          <a:ea typeface="Times New Roman"/>
                        </a:rPr>
                        <a:t/>
                      </a:r>
                      <a:br>
                        <a:rPr lang="en-GB" sz="1400" dirty="0" smtClean="0">
                          <a:latin typeface="Times New Roman"/>
                          <a:ea typeface="Times New Roman"/>
                        </a:rPr>
                      </a:br>
                      <a:r>
                        <a:rPr lang="en-GB" sz="1400" dirty="0" smtClean="0">
                          <a:latin typeface="Arial"/>
                          <a:ea typeface="Times New Roman"/>
                        </a:rPr>
                        <a:t>S</a:t>
                      </a:r>
                      <a:r>
                        <a:rPr lang="en-GB" sz="1400" dirty="0">
                          <a:latin typeface="Arial"/>
                          <a:ea typeface="Times New Roman"/>
                        </a:rPr>
                        <a:t>: 30 %</a:t>
                      </a:r>
                      <a:endParaRPr lang="en-GB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0581">
                <a:tc>
                  <a:txBody>
                    <a:bodyPr/>
                    <a:lstStyle/>
                    <a:p>
                      <a:pPr algn="ctr">
                        <a:spcBef>
                          <a:spcPts val="1200"/>
                        </a:spcBef>
                        <a:spcAft>
                          <a:spcPts val="600"/>
                        </a:spcAft>
                      </a:pPr>
                      <a:r>
                        <a:rPr lang="en-GB" sz="1400">
                          <a:latin typeface="Arial"/>
                          <a:ea typeface="Times New Roman"/>
                        </a:rPr>
                        <a:t>Nitric acid partial column</a:t>
                      </a:r>
                      <a:endParaRPr lang="en-GB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200"/>
                        </a:spcBef>
                        <a:spcAft>
                          <a:spcPts val="600"/>
                        </a:spcAft>
                      </a:pPr>
                      <a:r>
                        <a:rPr lang="en-GB" sz="1400">
                          <a:latin typeface="Arial"/>
                          <a:ea typeface="Times New Roman"/>
                        </a:rPr>
                        <a:t>O3M</a:t>
                      </a:r>
                      <a:endParaRPr lang="en-GB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200"/>
                        </a:spcBef>
                        <a:spcAft>
                          <a:spcPts val="600"/>
                        </a:spcAft>
                      </a:pPr>
                      <a:r>
                        <a:rPr lang="en-GB" sz="1400">
                          <a:latin typeface="Arial"/>
                          <a:ea typeface="Times New Roman"/>
                        </a:rPr>
                        <a:t>YES</a:t>
                      </a:r>
                      <a:endParaRPr lang="en-GB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200"/>
                        </a:spcBef>
                        <a:spcAft>
                          <a:spcPts val="600"/>
                        </a:spcAft>
                      </a:pPr>
                      <a:r>
                        <a:rPr lang="en-GB" sz="1400">
                          <a:latin typeface="Arial"/>
                          <a:ea typeface="Times New Roman"/>
                        </a:rPr>
                        <a:t>global regional</a:t>
                      </a:r>
                      <a:endParaRPr lang="en-GB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200"/>
                        </a:spcBef>
                        <a:spcAft>
                          <a:spcPts val="600"/>
                        </a:spcAft>
                      </a:pPr>
                      <a:r>
                        <a:rPr lang="en-GB" sz="1400">
                          <a:latin typeface="Arial"/>
                          <a:ea typeface="Times New Roman"/>
                        </a:rPr>
                        <a:t>Clear or partly cloudy pixel</a:t>
                      </a:r>
                      <a:endParaRPr lang="en-GB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200"/>
                        </a:spcBef>
                        <a:spcAft>
                          <a:spcPts val="600"/>
                        </a:spcAft>
                      </a:pPr>
                      <a:r>
                        <a:rPr lang="en-GB" sz="1400">
                          <a:latin typeface="Arial"/>
                          <a:ea typeface="Times New Roman"/>
                        </a:rPr>
                        <a:t>YES</a:t>
                      </a:r>
                      <a:endParaRPr lang="en-GB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200"/>
                        </a:spcBef>
                        <a:spcAft>
                          <a:spcPts val="600"/>
                        </a:spcAft>
                      </a:pPr>
                      <a:r>
                        <a:rPr lang="en-GB" sz="1400" dirty="0">
                          <a:latin typeface="Arial"/>
                          <a:ea typeface="Times New Roman"/>
                        </a:rPr>
                        <a:t>20 %</a:t>
                      </a:r>
                      <a:endParaRPr lang="en-GB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0581">
                <a:tc>
                  <a:txBody>
                    <a:bodyPr/>
                    <a:lstStyle/>
                    <a:p>
                      <a:pPr algn="ctr">
                        <a:spcBef>
                          <a:spcPts val="1200"/>
                        </a:spcBef>
                        <a:spcAft>
                          <a:spcPts val="600"/>
                        </a:spcAft>
                      </a:pPr>
                      <a:r>
                        <a:rPr lang="en-GB" sz="1400">
                          <a:latin typeface="Arial"/>
                          <a:ea typeface="Times New Roman"/>
                        </a:rPr>
                        <a:t>Nitrous oxide total column</a:t>
                      </a:r>
                      <a:endParaRPr lang="en-GB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200"/>
                        </a:spcBef>
                        <a:spcAft>
                          <a:spcPts val="600"/>
                        </a:spcAft>
                      </a:pPr>
                      <a:r>
                        <a:rPr lang="en-GB" sz="1400">
                          <a:latin typeface="Arial"/>
                          <a:ea typeface="Times New Roman"/>
                        </a:rPr>
                        <a:t>O3M</a:t>
                      </a:r>
                      <a:endParaRPr lang="en-GB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200"/>
                        </a:spcBef>
                        <a:spcAft>
                          <a:spcPts val="600"/>
                        </a:spcAft>
                      </a:pPr>
                      <a:r>
                        <a:rPr lang="en-GB" sz="1400">
                          <a:latin typeface="Arial"/>
                          <a:ea typeface="Times New Roman"/>
                        </a:rPr>
                        <a:t>YES</a:t>
                      </a:r>
                      <a:endParaRPr lang="en-GB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200"/>
                        </a:spcBef>
                        <a:spcAft>
                          <a:spcPts val="600"/>
                        </a:spcAft>
                      </a:pPr>
                      <a:r>
                        <a:rPr lang="en-GB" sz="1400">
                          <a:latin typeface="Arial"/>
                          <a:ea typeface="Times New Roman"/>
                        </a:rPr>
                        <a:t>global regional</a:t>
                      </a:r>
                      <a:endParaRPr lang="en-GB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200"/>
                        </a:spcBef>
                        <a:spcAft>
                          <a:spcPts val="600"/>
                        </a:spcAft>
                      </a:pPr>
                      <a:r>
                        <a:rPr lang="en-GB" sz="1400">
                          <a:latin typeface="Arial"/>
                          <a:ea typeface="Times New Roman"/>
                        </a:rPr>
                        <a:t>Clear or partly cloudy pixel</a:t>
                      </a:r>
                      <a:endParaRPr lang="en-GB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200"/>
                        </a:spcBef>
                        <a:spcAft>
                          <a:spcPts val="600"/>
                        </a:spcAft>
                      </a:pPr>
                      <a:r>
                        <a:rPr lang="en-GB" sz="1400">
                          <a:latin typeface="Arial"/>
                          <a:ea typeface="Times New Roman"/>
                        </a:rPr>
                        <a:t>YES</a:t>
                      </a:r>
                      <a:endParaRPr lang="en-GB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200"/>
                        </a:spcBef>
                        <a:spcAft>
                          <a:spcPts val="600"/>
                        </a:spcAft>
                      </a:pPr>
                      <a:r>
                        <a:rPr lang="en-GB" sz="1400" dirty="0">
                          <a:latin typeface="Arial"/>
                          <a:ea typeface="Times New Roman"/>
                        </a:rPr>
                        <a:t>10 %</a:t>
                      </a:r>
                      <a:endParaRPr lang="en-GB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0581">
                <a:tc>
                  <a:txBody>
                    <a:bodyPr/>
                    <a:lstStyle/>
                    <a:p>
                      <a:pPr algn="ctr">
                        <a:spcBef>
                          <a:spcPts val="1200"/>
                        </a:spcBef>
                        <a:spcAft>
                          <a:spcPts val="600"/>
                        </a:spcAft>
                      </a:pPr>
                      <a:r>
                        <a:rPr lang="en-GB" sz="1400">
                          <a:latin typeface="Arial"/>
                          <a:ea typeface="Times New Roman"/>
                        </a:rPr>
                        <a:t>Ammonia total column</a:t>
                      </a:r>
                      <a:endParaRPr lang="en-GB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200"/>
                        </a:spcBef>
                        <a:spcAft>
                          <a:spcPts val="600"/>
                        </a:spcAft>
                      </a:pPr>
                      <a:r>
                        <a:rPr lang="en-GB" sz="1400">
                          <a:latin typeface="Arial"/>
                          <a:ea typeface="Times New Roman"/>
                        </a:rPr>
                        <a:t>O3M</a:t>
                      </a:r>
                      <a:endParaRPr lang="en-GB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200"/>
                        </a:spcBef>
                        <a:spcAft>
                          <a:spcPts val="600"/>
                        </a:spcAft>
                      </a:pPr>
                      <a:r>
                        <a:rPr lang="en-GB" sz="1400">
                          <a:latin typeface="Arial"/>
                          <a:ea typeface="Times New Roman"/>
                        </a:rPr>
                        <a:t>YES</a:t>
                      </a:r>
                      <a:endParaRPr lang="en-GB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200"/>
                        </a:spcBef>
                        <a:spcAft>
                          <a:spcPts val="600"/>
                        </a:spcAft>
                      </a:pPr>
                      <a:r>
                        <a:rPr lang="en-GB" sz="1400">
                          <a:latin typeface="Arial"/>
                          <a:ea typeface="Times New Roman"/>
                        </a:rPr>
                        <a:t>global regional</a:t>
                      </a:r>
                      <a:endParaRPr lang="en-GB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200"/>
                        </a:spcBef>
                        <a:spcAft>
                          <a:spcPts val="600"/>
                        </a:spcAft>
                      </a:pPr>
                      <a:r>
                        <a:rPr lang="en-GB" sz="1400">
                          <a:latin typeface="Arial"/>
                          <a:ea typeface="Times New Roman"/>
                        </a:rPr>
                        <a:t>Clear or partly cloudy pixel</a:t>
                      </a:r>
                      <a:endParaRPr lang="en-GB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200"/>
                        </a:spcBef>
                        <a:spcAft>
                          <a:spcPts val="600"/>
                        </a:spcAft>
                      </a:pPr>
                      <a:r>
                        <a:rPr lang="en-GB" sz="1400" dirty="0">
                          <a:latin typeface="Arial"/>
                          <a:ea typeface="Times New Roman"/>
                        </a:rPr>
                        <a:t>YES</a:t>
                      </a:r>
                      <a:endParaRPr lang="en-GB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200"/>
                        </a:spcBef>
                        <a:spcAft>
                          <a:spcPts val="600"/>
                        </a:spcAft>
                      </a:pPr>
                      <a:r>
                        <a:rPr lang="en-GB" sz="1400" dirty="0">
                          <a:latin typeface="Arial"/>
                          <a:ea typeface="Times New Roman"/>
                        </a:rPr>
                        <a:t>20 %</a:t>
                      </a:r>
                      <a:endParaRPr lang="en-GB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0581">
                <a:tc>
                  <a:txBody>
                    <a:bodyPr/>
                    <a:lstStyle/>
                    <a:p>
                      <a:pPr algn="ctr">
                        <a:spcBef>
                          <a:spcPts val="1200"/>
                        </a:spcBef>
                        <a:spcAft>
                          <a:spcPts val="600"/>
                        </a:spcAft>
                      </a:pPr>
                      <a:r>
                        <a:rPr lang="en-GB" sz="1400">
                          <a:latin typeface="Arial"/>
                          <a:ea typeface="Times New Roman"/>
                        </a:rPr>
                        <a:t>Ozone profile</a:t>
                      </a:r>
                      <a:endParaRPr lang="en-GB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200"/>
                        </a:spcBef>
                        <a:spcAft>
                          <a:spcPts val="600"/>
                        </a:spcAft>
                      </a:pPr>
                      <a:r>
                        <a:rPr lang="en-GB" sz="1400">
                          <a:latin typeface="Arial"/>
                          <a:ea typeface="Times New Roman"/>
                        </a:rPr>
                        <a:t>O3M</a:t>
                      </a:r>
                      <a:endParaRPr lang="en-GB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200"/>
                        </a:spcBef>
                        <a:spcAft>
                          <a:spcPts val="600"/>
                        </a:spcAft>
                      </a:pPr>
                      <a:r>
                        <a:rPr lang="en-GB" sz="1400">
                          <a:latin typeface="Arial"/>
                          <a:ea typeface="Times New Roman"/>
                        </a:rPr>
                        <a:t>YES</a:t>
                      </a:r>
                      <a:endParaRPr lang="en-GB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200"/>
                        </a:spcBef>
                        <a:spcAft>
                          <a:spcPts val="600"/>
                        </a:spcAft>
                      </a:pPr>
                      <a:r>
                        <a:rPr lang="en-GB" sz="1400">
                          <a:latin typeface="Arial"/>
                          <a:ea typeface="Times New Roman"/>
                        </a:rPr>
                        <a:t>global regional</a:t>
                      </a:r>
                      <a:endParaRPr lang="en-GB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200"/>
                        </a:spcBef>
                        <a:spcAft>
                          <a:spcPts val="600"/>
                        </a:spcAft>
                      </a:pPr>
                      <a:r>
                        <a:rPr lang="en-GB" sz="1400">
                          <a:latin typeface="Arial"/>
                          <a:ea typeface="Times New Roman"/>
                        </a:rPr>
                        <a:t>Clear or partly cloudy pixel</a:t>
                      </a:r>
                      <a:endParaRPr lang="en-GB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200"/>
                        </a:spcBef>
                        <a:spcAft>
                          <a:spcPts val="600"/>
                        </a:spcAft>
                      </a:pPr>
                      <a:r>
                        <a:rPr lang="en-GB" sz="1400">
                          <a:latin typeface="Arial"/>
                          <a:ea typeface="Times New Roman"/>
                        </a:rPr>
                        <a:t>YES</a:t>
                      </a:r>
                      <a:endParaRPr lang="en-GB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200"/>
                        </a:spcBef>
                        <a:spcAft>
                          <a:spcPts val="600"/>
                        </a:spcAft>
                      </a:pPr>
                      <a:r>
                        <a:rPr lang="en-GB" sz="1400" dirty="0">
                          <a:latin typeface="Arial"/>
                          <a:ea typeface="Times New Roman"/>
                        </a:rPr>
                        <a:t>LT,MT, UT: 20 </a:t>
                      </a:r>
                      <a:r>
                        <a:rPr lang="en-GB" sz="1400" dirty="0" smtClean="0">
                          <a:latin typeface="Arial"/>
                          <a:ea typeface="Times New Roman"/>
                        </a:rPr>
                        <a:t>%</a:t>
                      </a:r>
                      <a:r>
                        <a:rPr lang="en-GB" sz="1400" dirty="0" smtClean="0">
                          <a:latin typeface="Times New Roman"/>
                          <a:ea typeface="Times New Roman"/>
                        </a:rPr>
                        <a:t/>
                      </a:r>
                      <a:br>
                        <a:rPr lang="en-GB" sz="1400" dirty="0" smtClean="0">
                          <a:latin typeface="Times New Roman"/>
                          <a:ea typeface="Times New Roman"/>
                        </a:rPr>
                      </a:br>
                      <a:r>
                        <a:rPr lang="en-GB" sz="1400" dirty="0" smtClean="0">
                          <a:latin typeface="Arial"/>
                          <a:ea typeface="Times New Roman"/>
                        </a:rPr>
                        <a:t>S</a:t>
                      </a:r>
                      <a:r>
                        <a:rPr lang="en-GB" sz="1400" dirty="0">
                          <a:latin typeface="Arial"/>
                          <a:ea typeface="Times New Roman"/>
                        </a:rPr>
                        <a:t>: 10 %</a:t>
                      </a:r>
                      <a:endParaRPr lang="en-GB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1106">
                <a:tc>
                  <a:txBody>
                    <a:bodyPr/>
                    <a:lstStyle/>
                    <a:p>
                      <a:pPr algn="ctr">
                        <a:spcBef>
                          <a:spcPts val="1200"/>
                        </a:spcBef>
                        <a:spcAft>
                          <a:spcPts val="600"/>
                        </a:spcAft>
                      </a:pPr>
                      <a:r>
                        <a:rPr lang="en-GB" sz="1400" dirty="0">
                          <a:latin typeface="Arial"/>
                          <a:ea typeface="Times New Roman"/>
                        </a:rPr>
                        <a:t>Ozone total column</a:t>
                      </a:r>
                      <a:endParaRPr lang="en-GB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200"/>
                        </a:spcBef>
                        <a:spcAft>
                          <a:spcPts val="600"/>
                        </a:spcAft>
                      </a:pPr>
                      <a:r>
                        <a:rPr lang="en-GB" sz="1400">
                          <a:latin typeface="Arial"/>
                          <a:ea typeface="Times New Roman"/>
                        </a:rPr>
                        <a:t>O3M</a:t>
                      </a:r>
                      <a:endParaRPr lang="en-GB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200"/>
                        </a:spcBef>
                        <a:spcAft>
                          <a:spcPts val="600"/>
                        </a:spcAft>
                      </a:pPr>
                      <a:r>
                        <a:rPr lang="en-GB" sz="1400">
                          <a:latin typeface="Arial"/>
                          <a:ea typeface="Times New Roman"/>
                        </a:rPr>
                        <a:t>YES</a:t>
                      </a:r>
                      <a:endParaRPr lang="en-GB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200"/>
                        </a:spcBef>
                        <a:spcAft>
                          <a:spcPts val="600"/>
                        </a:spcAft>
                      </a:pPr>
                      <a:r>
                        <a:rPr lang="en-GB" sz="1400">
                          <a:latin typeface="Arial"/>
                          <a:ea typeface="Times New Roman"/>
                        </a:rPr>
                        <a:t>global regional</a:t>
                      </a:r>
                      <a:endParaRPr lang="en-GB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200"/>
                        </a:spcBef>
                        <a:spcAft>
                          <a:spcPts val="600"/>
                        </a:spcAft>
                      </a:pPr>
                      <a:r>
                        <a:rPr lang="en-GB" sz="1400">
                          <a:latin typeface="Arial"/>
                          <a:ea typeface="Times New Roman"/>
                        </a:rPr>
                        <a:t>Clear or partly cloudy pixel</a:t>
                      </a:r>
                      <a:endParaRPr lang="en-GB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200"/>
                        </a:spcBef>
                        <a:spcAft>
                          <a:spcPts val="600"/>
                        </a:spcAft>
                      </a:pPr>
                      <a:r>
                        <a:rPr lang="en-GB" sz="1400">
                          <a:latin typeface="Arial"/>
                          <a:ea typeface="Times New Roman"/>
                        </a:rPr>
                        <a:t>YES</a:t>
                      </a:r>
                      <a:endParaRPr lang="en-GB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200"/>
                        </a:spcBef>
                        <a:spcAft>
                          <a:spcPts val="600"/>
                        </a:spcAft>
                      </a:pPr>
                      <a:r>
                        <a:rPr lang="en-GB" sz="1400" dirty="0">
                          <a:latin typeface="Arial"/>
                          <a:ea typeface="Times New Roman"/>
                        </a:rPr>
                        <a:t>5 %</a:t>
                      </a:r>
                      <a:endParaRPr lang="en-GB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0581">
                <a:tc>
                  <a:txBody>
                    <a:bodyPr/>
                    <a:lstStyle/>
                    <a:p>
                      <a:pPr algn="ctr">
                        <a:spcBef>
                          <a:spcPts val="1200"/>
                        </a:spcBef>
                        <a:spcAft>
                          <a:spcPts val="600"/>
                        </a:spcAft>
                      </a:pPr>
                      <a:r>
                        <a:rPr lang="en-GB" sz="1400" dirty="0">
                          <a:latin typeface="Arial"/>
                          <a:ea typeface="Times New Roman"/>
                        </a:rPr>
                        <a:t>Sulphur dioxide total column</a:t>
                      </a:r>
                      <a:endParaRPr lang="en-GB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200"/>
                        </a:spcBef>
                        <a:spcAft>
                          <a:spcPts val="600"/>
                        </a:spcAft>
                      </a:pPr>
                      <a:r>
                        <a:rPr lang="en-GB" sz="1400" dirty="0">
                          <a:latin typeface="Arial"/>
                          <a:ea typeface="Times New Roman"/>
                        </a:rPr>
                        <a:t>O3M</a:t>
                      </a:r>
                      <a:endParaRPr lang="en-GB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200"/>
                        </a:spcBef>
                        <a:spcAft>
                          <a:spcPts val="600"/>
                        </a:spcAft>
                      </a:pPr>
                      <a:r>
                        <a:rPr lang="en-GB" sz="1400" dirty="0">
                          <a:latin typeface="Arial"/>
                          <a:ea typeface="Times New Roman"/>
                        </a:rPr>
                        <a:t>NO</a:t>
                      </a:r>
                      <a:endParaRPr lang="en-GB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200"/>
                        </a:spcBef>
                        <a:spcAft>
                          <a:spcPts val="600"/>
                        </a:spcAft>
                      </a:pPr>
                      <a:r>
                        <a:rPr lang="en-GB" sz="1400" dirty="0">
                          <a:latin typeface="Arial"/>
                          <a:ea typeface="Times New Roman"/>
                        </a:rPr>
                        <a:t>global regional</a:t>
                      </a:r>
                      <a:endParaRPr lang="en-GB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200"/>
                        </a:spcBef>
                        <a:spcAft>
                          <a:spcPts val="600"/>
                        </a:spcAft>
                      </a:pPr>
                      <a:r>
                        <a:rPr lang="en-GB" sz="1400" dirty="0">
                          <a:latin typeface="Arial"/>
                          <a:ea typeface="Times New Roman"/>
                        </a:rPr>
                        <a:t>Clear or partly cloudy pixel</a:t>
                      </a:r>
                      <a:endParaRPr lang="en-GB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200"/>
                        </a:spcBef>
                        <a:spcAft>
                          <a:spcPts val="600"/>
                        </a:spcAft>
                      </a:pPr>
                      <a:r>
                        <a:rPr lang="en-GB" sz="1400" dirty="0">
                          <a:latin typeface="Arial"/>
                          <a:ea typeface="Times New Roman"/>
                        </a:rPr>
                        <a:t>YES</a:t>
                      </a:r>
                      <a:endParaRPr lang="en-GB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200"/>
                        </a:spcBef>
                        <a:spcAft>
                          <a:spcPts val="600"/>
                        </a:spcAft>
                      </a:pPr>
                      <a:r>
                        <a:rPr lang="en-GB" sz="1400" dirty="0" smtClean="0">
                          <a:latin typeface="Arial"/>
                          <a:ea typeface="Times New Roman"/>
                        </a:rPr>
                        <a:t>50 %</a:t>
                      </a:r>
                      <a:endParaRPr lang="en-GB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2382838"/>
            <a:ext cx="9447213" cy="998537"/>
          </a:xfrm>
        </p:spPr>
        <p:txBody>
          <a:bodyPr>
            <a:normAutofit fontScale="85000" lnSpcReduction="20000"/>
          </a:bodyPr>
          <a:lstStyle/>
          <a:p>
            <a:pPr algn="ctr">
              <a:buNone/>
            </a:pPr>
            <a:r>
              <a:rPr lang="en-GB" dirty="0"/>
              <a:t>MTG-S1( 2021) and MTG-S2</a:t>
            </a:r>
          </a:p>
          <a:p>
            <a:pPr algn="ctr">
              <a:buNone/>
            </a:pPr>
            <a:endParaRPr lang="en-GB" dirty="0" smtClean="0"/>
          </a:p>
          <a:p>
            <a:pPr algn="ctr">
              <a:buNone/>
            </a:pPr>
            <a:r>
              <a:rPr lang="en-GB" dirty="0" smtClean="0"/>
              <a:t>Infrared </a:t>
            </a:r>
            <a:r>
              <a:rPr lang="en-GB" dirty="0" smtClean="0"/>
              <a:t>Sounder (IRS</a:t>
            </a:r>
            <a:r>
              <a:rPr lang="en-GB" dirty="0" smtClean="0"/>
              <a:t>)</a:t>
            </a:r>
            <a:endParaRPr lang="en-GB" dirty="0" smtClean="0"/>
          </a:p>
        </p:txBody>
      </p:sp>
    </p:spTree>
  </p:cSld>
  <p:clrMapOvr>
    <a:masterClrMapping/>
  </p:clrMapOvr>
  <p:transition xmlns:p14="http://schemas.microsoft.com/office/powerpoint/2010/main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/>
            </a:r>
            <a:br>
              <a:rPr lang="en-GB" dirty="0" smtClean="0"/>
            </a:br>
            <a:r>
              <a:rPr lang="en-US" dirty="0" smtClean="0">
                <a:latin typeface="Century Gothic" pitchFamily="34" charset="0"/>
              </a:rPr>
              <a:t>The IRS mission and instrument </a:t>
            </a:r>
            <a:r>
              <a:rPr lang="en-GB" dirty="0" smtClean="0"/>
              <a:t/>
            </a:r>
            <a:br>
              <a:rPr lang="en-GB" dirty="0" smtClean="0"/>
            </a:br>
            <a:endParaRPr lang="en-GB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242888" y="6477000"/>
            <a:ext cx="711200" cy="2667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GB" smtClean="0"/>
              <a:t>Slide: </a:t>
            </a:r>
            <a:fld id="{E0827932-6F0D-4936-B817-20F0FBA947FE}" type="slidenum">
              <a:rPr lang="en-GB" smtClean="0"/>
              <a:pPr>
                <a:defRPr/>
              </a:pPr>
              <a:t>9</a:t>
            </a:fld>
            <a:endParaRPr lang="en-GB"/>
          </a:p>
        </p:txBody>
      </p:sp>
      <p:sp>
        <p:nvSpPr>
          <p:cNvPr id="6" name="Rectangle 2"/>
          <p:cNvSpPr txBox="1">
            <a:spLocks/>
          </p:cNvSpPr>
          <p:nvPr/>
        </p:nvSpPr>
        <p:spPr bwMode="auto">
          <a:xfrm>
            <a:off x="200472" y="1268760"/>
            <a:ext cx="9577064" cy="864096"/>
          </a:xfrm>
          <a:prstGeom prst="rect">
            <a:avLst/>
          </a:prstGeom>
          <a:ln w="12700" cap="flat">
            <a:miter lim="0"/>
            <a:headEnd/>
            <a:tailEnd/>
          </a:ln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marL="266700" lvl="2" indent="-266700" defTabSz="914400">
              <a:spcBef>
                <a:spcPts val="500"/>
              </a:spcBef>
              <a:buFont typeface="ArialMT" charset="0"/>
              <a:buChar char="•"/>
              <a:defRPr/>
            </a:pPr>
            <a:r>
              <a:rPr lang="en-GB" sz="2400" b="0" kern="0" dirty="0" smtClean="0">
                <a:solidFill>
                  <a:srgbClr val="002569"/>
                </a:solidFill>
                <a:latin typeface="Tahoma" pitchFamily="34" charset="0"/>
                <a:cs typeface="Tahoma" pitchFamily="34" charset="0"/>
              </a:rPr>
              <a:t>The IRS products are vertical temperature and humidity profiles (L2) over the Earth disc, with 30 minutes refresh rate over Europe.</a:t>
            </a: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05128" y="2132856"/>
            <a:ext cx="3660787" cy="372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2"/>
          <p:cNvSpPr txBox="1">
            <a:spLocks/>
          </p:cNvSpPr>
          <p:nvPr/>
        </p:nvSpPr>
        <p:spPr bwMode="auto">
          <a:xfrm>
            <a:off x="200472" y="2204864"/>
            <a:ext cx="5976664" cy="936104"/>
          </a:xfrm>
          <a:prstGeom prst="rect">
            <a:avLst/>
          </a:prstGeom>
          <a:ln w="12700" cap="flat">
            <a:miter lim="0"/>
            <a:headEnd/>
            <a:tailEnd/>
          </a:ln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marL="266700" lvl="2" indent="-266700" defTabSz="914400">
              <a:spcBef>
                <a:spcPts val="500"/>
              </a:spcBef>
              <a:buFont typeface="ArialMT" charset="0"/>
              <a:buChar char="•"/>
              <a:defRPr/>
            </a:pPr>
            <a:r>
              <a:rPr lang="en-GB" sz="2400" b="0" kern="0" dirty="0" smtClean="0">
                <a:solidFill>
                  <a:srgbClr val="002569"/>
                </a:solidFill>
                <a:latin typeface="Tahoma" pitchFamily="34" charset="0"/>
                <a:cs typeface="Tahoma" pitchFamily="34" charset="0"/>
              </a:rPr>
              <a:t>They are obtained by processing spectral (L1) data.</a:t>
            </a:r>
          </a:p>
        </p:txBody>
      </p:sp>
      <p:sp>
        <p:nvSpPr>
          <p:cNvPr id="9" name="Rectangle 2"/>
          <p:cNvSpPr txBox="1">
            <a:spLocks/>
          </p:cNvSpPr>
          <p:nvPr/>
        </p:nvSpPr>
        <p:spPr bwMode="auto">
          <a:xfrm>
            <a:off x="200471" y="4869160"/>
            <a:ext cx="6247953" cy="883940"/>
          </a:xfrm>
          <a:prstGeom prst="rect">
            <a:avLst/>
          </a:prstGeom>
          <a:ln w="12700" cap="flat">
            <a:miter lim="0"/>
            <a:headEnd/>
            <a:tailEnd/>
          </a:ln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marL="266700" lvl="2" indent="-266700" defTabSz="914400">
              <a:spcBef>
                <a:spcPts val="500"/>
              </a:spcBef>
              <a:buFont typeface="ArialMT" charset="0"/>
              <a:buChar char="•"/>
              <a:defRPr/>
            </a:pPr>
            <a:r>
              <a:rPr lang="en-GB" sz="2400" b="0" kern="0" dirty="0" smtClean="0">
                <a:solidFill>
                  <a:srgbClr val="002569"/>
                </a:solidFill>
                <a:latin typeface="Tahoma" pitchFamily="34" charset="0"/>
                <a:cs typeface="Tahoma" pitchFamily="34" charset="0"/>
              </a:rPr>
              <a:t>The IRS is an imaging spectrometer, based on a Michelson interferometer.</a:t>
            </a:r>
          </a:p>
        </p:txBody>
      </p:sp>
      <p:sp>
        <p:nvSpPr>
          <p:cNvPr id="10" name="Rectangle 2"/>
          <p:cNvSpPr txBox="1">
            <a:spLocks/>
          </p:cNvSpPr>
          <p:nvPr/>
        </p:nvSpPr>
        <p:spPr bwMode="auto">
          <a:xfrm>
            <a:off x="200472" y="3212976"/>
            <a:ext cx="2448272" cy="1512168"/>
          </a:xfrm>
          <a:prstGeom prst="rect">
            <a:avLst/>
          </a:prstGeom>
          <a:ln w="12700" cap="flat">
            <a:miter lim="0"/>
            <a:headEnd/>
            <a:tailEnd/>
          </a:ln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marL="266700" lvl="2" indent="-266700" defTabSz="914400">
              <a:spcBef>
                <a:spcPts val="500"/>
              </a:spcBef>
              <a:buFont typeface="ArialMT" charset="0"/>
              <a:buChar char="•"/>
              <a:defRPr/>
            </a:pPr>
            <a:r>
              <a:rPr lang="en-GB" sz="2400" b="0" kern="0" dirty="0" smtClean="0">
                <a:solidFill>
                  <a:srgbClr val="002569"/>
                </a:solidFill>
                <a:latin typeface="Tahoma" pitchFamily="34" charset="0"/>
                <a:cs typeface="Tahoma" pitchFamily="34" charset="0"/>
              </a:rPr>
              <a:t>2000 spectral samples for every spatial sample.</a:t>
            </a:r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04728" y="2636912"/>
            <a:ext cx="3384376" cy="2319199"/>
          </a:xfrm>
          <a:prstGeom prst="rect">
            <a:avLst/>
          </a:prstGeom>
          <a:noFill/>
          <a:ln w="9525">
            <a:noFill/>
            <a:prstDash val="dash"/>
            <a:miter lim="800000"/>
            <a:headEnd/>
            <a:tailEnd/>
          </a:ln>
        </p:spPr>
      </p:pic>
      <p:sp>
        <p:nvSpPr>
          <p:cNvPr id="12" name="TextBox 11"/>
          <p:cNvSpPr txBox="1"/>
          <p:nvPr/>
        </p:nvSpPr>
        <p:spPr>
          <a:xfrm>
            <a:off x="219075" y="5829300"/>
            <a:ext cx="90011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GB" sz="2400" b="0" kern="0" dirty="0" smtClean="0">
                <a:solidFill>
                  <a:srgbClr val="002569"/>
                </a:solidFill>
                <a:cs typeface="Tahoma" pitchFamily="34" charset="0"/>
              </a:rPr>
              <a:t> The IRS is designed and built by </a:t>
            </a:r>
            <a:r>
              <a:rPr lang="en-GB" sz="2400" b="0" kern="0" dirty="0" err="1" smtClean="0">
                <a:solidFill>
                  <a:srgbClr val="002569"/>
                </a:solidFill>
                <a:cs typeface="Tahoma" pitchFamily="34" charset="0"/>
              </a:rPr>
              <a:t>Kayser-Threde</a:t>
            </a:r>
            <a:r>
              <a:rPr lang="en-GB" sz="2400" b="0" kern="0" dirty="0" smtClean="0">
                <a:solidFill>
                  <a:srgbClr val="002569"/>
                </a:solidFill>
                <a:cs typeface="Tahoma" pitchFamily="34" charset="0"/>
              </a:rPr>
              <a:t> (Munich).</a:t>
            </a:r>
            <a:endParaRPr lang="en-GB" sz="2400" dirty="0"/>
          </a:p>
        </p:txBody>
      </p:sp>
      <p:sp>
        <p:nvSpPr>
          <p:cNvPr id="13" name="Rectangle 12"/>
          <p:cNvSpPr/>
          <p:nvPr/>
        </p:nvSpPr>
        <p:spPr bwMode="auto">
          <a:xfrm>
            <a:off x="2951430" y="2783941"/>
            <a:ext cx="941560" cy="1914808"/>
          </a:xfrm>
          <a:prstGeom prst="rect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36000" tIns="36000" rIns="36000" bIns="3600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900" b="1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Tahoma" pitchFamily="34" charset="0"/>
            </a:endParaRPr>
          </a:p>
        </p:txBody>
      </p:sp>
      <p:sp>
        <p:nvSpPr>
          <p:cNvPr id="14" name="Rectangle 13"/>
          <p:cNvSpPr/>
          <p:nvPr/>
        </p:nvSpPr>
        <p:spPr bwMode="auto">
          <a:xfrm>
            <a:off x="4553893" y="2791486"/>
            <a:ext cx="1044166" cy="1914808"/>
          </a:xfrm>
          <a:prstGeom prst="rect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36000" tIns="36000" rIns="36000" bIns="3600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900" b="1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Tahoma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164186" y="2792995"/>
            <a:ext cx="64732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LWIR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751561" y="2786960"/>
            <a:ext cx="64732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MWIR</a:t>
            </a:r>
            <a:endParaRPr lang="en-GB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Theme">
  <a:themeElements>
    <a:clrScheme name="Custom 2">
      <a:dk1>
        <a:srgbClr val="002569"/>
      </a:dk1>
      <a:lt1>
        <a:srgbClr val="FFFFFF"/>
      </a:lt1>
      <a:dk2>
        <a:srgbClr val="002569"/>
      </a:dk2>
      <a:lt2>
        <a:srgbClr val="5F758D"/>
      </a:lt2>
      <a:accent1>
        <a:srgbClr val="FF9A00"/>
      </a:accent1>
      <a:accent2>
        <a:srgbClr val="279989"/>
      </a:accent2>
      <a:accent3>
        <a:srgbClr val="FFFFFF"/>
      </a:accent3>
      <a:accent4>
        <a:srgbClr val="001E59"/>
      </a:accent4>
      <a:accent5>
        <a:srgbClr val="FFCAAA"/>
      </a:accent5>
      <a:accent6>
        <a:srgbClr val="90281C"/>
      </a:accent6>
      <a:hlink>
        <a:srgbClr val="7498C0"/>
      </a:hlink>
      <a:folHlink>
        <a:srgbClr val="929497"/>
      </a:folHlink>
    </a:clrScheme>
    <a:fontScheme name="1_EUM_template_v03">
      <a:majorFont>
        <a:latin typeface="Century Gothic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2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36000" tIns="36000" rIns="36000" bIns="3600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GB" sz="900" b="1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2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36000" tIns="36000" rIns="36000" bIns="3600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GB" sz="900" b="1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ahoma" pitchFamily="34" charset="0"/>
          </a:defRPr>
        </a:defPPr>
      </a:lstStyle>
    </a:lnDef>
  </a:objectDefaults>
  <a:extraClrSchemeLst>
    <a:extraClrScheme>
      <a:clrScheme name="1_EUM_template_v03 1">
        <a:dk1>
          <a:srgbClr val="002569"/>
        </a:dk1>
        <a:lt1>
          <a:srgbClr val="FFFFFF"/>
        </a:lt1>
        <a:dk2>
          <a:srgbClr val="002569"/>
        </a:dk2>
        <a:lt2>
          <a:srgbClr val="5F758D"/>
        </a:lt2>
        <a:accent1>
          <a:srgbClr val="FF9A00"/>
        </a:accent1>
        <a:accent2>
          <a:srgbClr val="9F2D20"/>
        </a:accent2>
        <a:accent3>
          <a:srgbClr val="FFFFFF"/>
        </a:accent3>
        <a:accent4>
          <a:srgbClr val="001E59"/>
        </a:accent4>
        <a:accent5>
          <a:srgbClr val="FFCAAA"/>
        </a:accent5>
        <a:accent6>
          <a:srgbClr val="90281C"/>
        </a:accent6>
        <a:hlink>
          <a:srgbClr val="7498C0"/>
        </a:hlink>
        <a:folHlink>
          <a:srgbClr val="92949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UM_template_v03 2">
        <a:dk1>
          <a:srgbClr val="002569"/>
        </a:dk1>
        <a:lt1>
          <a:srgbClr val="FFFFFF"/>
        </a:lt1>
        <a:dk2>
          <a:srgbClr val="002569"/>
        </a:dk2>
        <a:lt2>
          <a:srgbClr val="5F758D"/>
        </a:lt2>
        <a:accent1>
          <a:srgbClr val="F6D0A9"/>
        </a:accent1>
        <a:accent2>
          <a:srgbClr val="EBCAE3"/>
        </a:accent2>
        <a:accent3>
          <a:srgbClr val="FFFFFF"/>
        </a:accent3>
        <a:accent4>
          <a:srgbClr val="001E59"/>
        </a:accent4>
        <a:accent5>
          <a:srgbClr val="FAE4D1"/>
        </a:accent5>
        <a:accent6>
          <a:srgbClr val="D5B7CE"/>
        </a:accent6>
        <a:hlink>
          <a:srgbClr val="4E2029"/>
        </a:hlink>
        <a:folHlink>
          <a:srgbClr val="423B6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UM_template_v03 3">
        <a:dk1>
          <a:srgbClr val="002569"/>
        </a:dk1>
        <a:lt1>
          <a:srgbClr val="FFFFFF"/>
        </a:lt1>
        <a:dk2>
          <a:srgbClr val="002569"/>
        </a:dk2>
        <a:lt2>
          <a:srgbClr val="5F758D"/>
        </a:lt2>
        <a:accent1>
          <a:srgbClr val="5B97B1"/>
        </a:accent1>
        <a:accent2>
          <a:srgbClr val="F39600"/>
        </a:accent2>
        <a:accent3>
          <a:srgbClr val="FFFFFF"/>
        </a:accent3>
        <a:accent4>
          <a:srgbClr val="001E59"/>
        </a:accent4>
        <a:accent5>
          <a:srgbClr val="B5C9D5"/>
        </a:accent5>
        <a:accent6>
          <a:srgbClr val="DC8700"/>
        </a:accent6>
        <a:hlink>
          <a:srgbClr val="FFE4AE"/>
        </a:hlink>
        <a:folHlink>
          <a:srgbClr val="002A3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UM_template_v03 4">
        <a:dk1>
          <a:srgbClr val="002569"/>
        </a:dk1>
        <a:lt1>
          <a:srgbClr val="FFFFFF"/>
        </a:lt1>
        <a:dk2>
          <a:srgbClr val="002569"/>
        </a:dk2>
        <a:lt2>
          <a:srgbClr val="5F758D"/>
        </a:lt2>
        <a:accent1>
          <a:srgbClr val="003F80"/>
        </a:accent1>
        <a:accent2>
          <a:srgbClr val="BDD7EE"/>
        </a:accent2>
        <a:accent3>
          <a:srgbClr val="FFFFFF"/>
        </a:accent3>
        <a:accent4>
          <a:srgbClr val="001E59"/>
        </a:accent4>
        <a:accent5>
          <a:srgbClr val="AAAFC0"/>
        </a:accent5>
        <a:accent6>
          <a:srgbClr val="ABC3D8"/>
        </a:accent6>
        <a:hlink>
          <a:srgbClr val="FFD350"/>
        </a:hlink>
        <a:folHlink>
          <a:srgbClr val="EB6F3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UM_template_v03 5">
        <a:dk1>
          <a:srgbClr val="002569"/>
        </a:dk1>
        <a:lt1>
          <a:srgbClr val="FFFFFF"/>
        </a:lt1>
        <a:dk2>
          <a:srgbClr val="002569"/>
        </a:dk2>
        <a:lt2>
          <a:srgbClr val="5F758D"/>
        </a:lt2>
        <a:accent1>
          <a:srgbClr val="C75B12"/>
        </a:accent1>
        <a:accent2>
          <a:srgbClr val="003359"/>
        </a:accent2>
        <a:accent3>
          <a:srgbClr val="FFFFFF"/>
        </a:accent3>
        <a:accent4>
          <a:srgbClr val="001E59"/>
        </a:accent4>
        <a:accent5>
          <a:srgbClr val="E0B5AA"/>
        </a:accent5>
        <a:accent6>
          <a:srgbClr val="002D50"/>
        </a:accent6>
        <a:hlink>
          <a:srgbClr val="92A2BD"/>
        </a:hlink>
        <a:folHlink>
          <a:srgbClr val="C7B37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466</TotalTime>
  <Words>753</Words>
  <Application>Microsoft Macintosh PowerPoint</Application>
  <PresentationFormat>A4 Paper (210x297 mm)</PresentationFormat>
  <Paragraphs>216</Paragraphs>
  <Slides>11</Slides>
  <Notes>2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3" baseType="lpstr">
      <vt:lpstr>Default Theme</vt:lpstr>
      <vt:lpstr>Clip</vt:lpstr>
      <vt:lpstr>PowerPoint Presentation</vt:lpstr>
      <vt:lpstr>Atmospheric Composition Services: Greenhouse Gases</vt:lpstr>
      <vt:lpstr>Atmospheric Composition Services: Greenhouse Gases</vt:lpstr>
      <vt:lpstr>PowerPoint Presentation</vt:lpstr>
      <vt:lpstr>IASI-NG Instrument</vt:lpstr>
      <vt:lpstr>Committed List of Products</vt:lpstr>
      <vt:lpstr>Committed List of Products</vt:lpstr>
      <vt:lpstr>PowerPoint Presentation</vt:lpstr>
      <vt:lpstr> The IRS mission and instrument  </vt:lpstr>
      <vt:lpstr>IRS performance parameters and budgets</vt:lpstr>
      <vt:lpstr>List of IRS L2 data products</vt:lpstr>
    </vt:vector>
  </TitlesOfParts>
  <Company>EUMETSAT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Rosemary Munro</dc:creator>
  <cp:lastModifiedBy>Rosemary Munro</cp:lastModifiedBy>
  <cp:revision>217</cp:revision>
  <cp:lastPrinted>2006-03-06T14:11:17Z</cp:lastPrinted>
  <dcterms:created xsi:type="dcterms:W3CDTF">2014-04-30T14:04:57Z</dcterms:created>
  <dcterms:modified xsi:type="dcterms:W3CDTF">2014-06-04T00:02:58Z</dcterms:modified>
</cp:coreProperties>
</file>