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slideLayouts/slideLayout12.xml" ContentType="application/vnd.openxmlformats-officedocument.presentationml.slideLayout+xml"/>
  <Override PartName="/ppt/theme/theme8.xml" ContentType="application/vnd.openxmlformats-officedocument.theme+xml"/>
  <Override PartName="/ppt/slideLayouts/slideLayout13.xml" ContentType="application/vnd.openxmlformats-officedocument.presentationml.slideLayout+xml"/>
  <Override PartName="/ppt/theme/theme9.xml" ContentType="application/vnd.openxmlformats-officedocument.theme+xml"/>
  <Override PartName="/ppt/slideLayouts/slideLayout1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65" r:id="rId2"/>
    <p:sldMasterId id="2147483667" r:id="rId3"/>
    <p:sldMasterId id="2147483669" r:id="rId4"/>
    <p:sldMasterId id="2147483671" r:id="rId5"/>
    <p:sldMasterId id="2147483673" r:id="rId6"/>
    <p:sldMasterId id="2147483677" r:id="rId7"/>
    <p:sldMasterId id="2147483679" r:id="rId8"/>
    <p:sldMasterId id="2147483681" r:id="rId9"/>
    <p:sldMasterId id="2147483685" r:id="rId10"/>
  </p:sldMasterIdLst>
  <p:notesMasterIdLst>
    <p:notesMasterId r:id="rId43"/>
  </p:notesMasterIdLst>
  <p:sldIdLst>
    <p:sldId id="323" r:id="rId11"/>
    <p:sldId id="322" r:id="rId12"/>
    <p:sldId id="262" r:id="rId13"/>
    <p:sldId id="279" r:id="rId14"/>
    <p:sldId id="287" r:id="rId15"/>
    <p:sldId id="278" r:id="rId16"/>
    <p:sldId id="263" r:id="rId17"/>
    <p:sldId id="276" r:id="rId18"/>
    <p:sldId id="266" r:id="rId19"/>
    <p:sldId id="281" r:id="rId20"/>
    <p:sldId id="285" r:id="rId21"/>
    <p:sldId id="317" r:id="rId22"/>
    <p:sldId id="269" r:id="rId23"/>
    <p:sldId id="286" r:id="rId24"/>
    <p:sldId id="321" r:id="rId25"/>
    <p:sldId id="308" r:id="rId26"/>
    <p:sldId id="311" r:id="rId27"/>
    <p:sldId id="312" r:id="rId28"/>
    <p:sldId id="313" r:id="rId29"/>
    <p:sldId id="267" r:id="rId30"/>
    <p:sldId id="292" r:id="rId31"/>
    <p:sldId id="293" r:id="rId32"/>
    <p:sldId id="294" r:id="rId33"/>
    <p:sldId id="295" r:id="rId34"/>
    <p:sldId id="296" r:id="rId35"/>
    <p:sldId id="297" r:id="rId36"/>
    <p:sldId id="299" r:id="rId37"/>
    <p:sldId id="300" r:id="rId38"/>
    <p:sldId id="301" r:id="rId39"/>
    <p:sldId id="303" r:id="rId40"/>
    <p:sldId id="306" r:id="rId41"/>
    <p:sldId id="30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5" autoAdjust="0"/>
    <p:restoredTop sz="87291" autoAdjust="0"/>
  </p:normalViewPr>
  <p:slideViewPr>
    <p:cSldViewPr>
      <p:cViewPr>
        <p:scale>
          <a:sx n="60" d="100"/>
          <a:sy n="60" d="100"/>
        </p:scale>
        <p:origin x="-1536" y="-180"/>
      </p:cViewPr>
      <p:guideLst>
        <p:guide orient="horz" pos="216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0A0B4B-3D9D-4596-88D1-763A28E2D913}" type="datetimeFigureOut">
              <a:rPr kumimoji="1" lang="ja-JP" altLang="en-US" smtClean="0"/>
              <a:t>2014/6/4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F6B8E6-080E-402E-A3E4-A5B682BC82B1}" type="slidenum">
              <a:rPr kumimoji="1" lang="ja-JP" altLang="en-US" smtClean="0"/>
              <a:t>‹#›</a:t>
            </a:fld>
            <a:endParaRPr kumimoji="1" lang="ja-JP" altLang="en-US"/>
          </a:p>
        </p:txBody>
      </p:sp>
    </p:spTree>
    <p:extLst>
      <p:ext uri="{BB962C8B-B14F-4D97-AF65-F5344CB8AC3E}">
        <p14:creationId xmlns:p14="http://schemas.microsoft.com/office/powerpoint/2010/main" val="8501514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fr-FR" altLang="ja-JP" smtClean="0"/>
              <a:t>Global Change Observation Mission</a:t>
            </a:r>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1</a:t>
            </a:fld>
            <a:endParaRPr kumimoji="1" lang="ja-JP" altLang="en-US"/>
          </a:p>
        </p:txBody>
      </p:sp>
    </p:spTree>
    <p:extLst>
      <p:ext uri="{BB962C8B-B14F-4D97-AF65-F5344CB8AC3E}">
        <p14:creationId xmlns:p14="http://schemas.microsoft.com/office/powerpoint/2010/main" val="1902690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a:xfrm>
            <a:off x="3765609" y="8499304"/>
            <a:ext cx="2880759" cy="447414"/>
          </a:xfrm>
          <a:prstGeom prst="rect">
            <a:avLst/>
          </a:prstGeom>
        </p:spPr>
        <p:txBody>
          <a:bodyPr lIns="89126" tIns="44564" rIns="89126" bIns="44564"/>
          <a:lstStyle/>
          <a:p>
            <a:pPr>
              <a:defRPr/>
            </a:pPr>
            <a:fld id="{3127D89D-3918-477D-AD40-479516EB7BA7}" type="slidenum">
              <a:rPr lang="en-US" altLang="ja-JP" smtClean="0"/>
              <a:pPr>
                <a:defRPr/>
              </a:pPr>
              <a:t>16</a:t>
            </a:fld>
            <a:endParaRPr lang="en-US" altLang="ja-JP"/>
          </a:p>
        </p:txBody>
      </p:sp>
    </p:spTree>
    <p:extLst>
      <p:ext uri="{BB962C8B-B14F-4D97-AF65-F5344CB8AC3E}">
        <p14:creationId xmlns:p14="http://schemas.microsoft.com/office/powerpoint/2010/main" val="2449123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r>
              <a:rPr lang="en-US" altLang="ja-JP" smtClean="0"/>
              <a:t>This</a:t>
            </a:r>
            <a:r>
              <a:rPr lang="en-US" altLang="ja-JP" baseline="0" smtClean="0"/>
              <a:t> slide show examples of total ozone distributions retrived from GOSAT TIR spectra.</a:t>
            </a:r>
          </a:p>
          <a:p>
            <a:r>
              <a:rPr lang="en-US" altLang="ja-JP" baseline="0" smtClean="0"/>
              <a:t>This ozone hole in Antactica on September 25, 2009 from TANSO- FTS and OMI.</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ja-JP" baseline="0" smtClean="0"/>
              <a:t>This is ozone loss in Arctic region on March 26, 201 from TANSO- FTS and OMI.</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ja-JP" baseline="0" smtClean="0"/>
              <a:t>As you can see, the shap of ozone hole and the pattern of local maximun of ozone is quite same between TANSO-FTS and OMI</a:t>
            </a:r>
          </a:p>
          <a:p>
            <a:endParaRPr lang="ja-JP" altLang="en-US" dirty="0"/>
          </a:p>
        </p:txBody>
      </p:sp>
      <p:sp>
        <p:nvSpPr>
          <p:cNvPr id="4" name="スライド番号プレースホルダ 3"/>
          <p:cNvSpPr>
            <a:spLocks noGrp="1"/>
          </p:cNvSpPr>
          <p:nvPr>
            <p:ph type="sldNum" sz="quarter" idx="10"/>
          </p:nvPr>
        </p:nvSpPr>
        <p:spPr/>
        <p:txBody>
          <a:bodyPr/>
          <a:lstStyle/>
          <a:p>
            <a:pPr>
              <a:defRPr/>
            </a:pPr>
            <a:fld id="{BEF73318-0B9C-3348-826F-4B7E012AFBF2}" type="slidenum">
              <a:rPr lang="ja-JP" altLang="en-US" smtClean="0"/>
              <a:pPr>
                <a:defRPr/>
              </a:pPr>
              <a:t>17</a:t>
            </a:fld>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ja-JP" smtClean="0">
                <a:cs typeface="ＭＳ Ｐゴシック" pitchFamily="-109" charset="-128"/>
              </a:rPr>
              <a:t>This</a:t>
            </a:r>
            <a:r>
              <a:rPr lang="en-US" altLang="ja-JP" baseline="0" smtClean="0">
                <a:cs typeface="ＭＳ Ｐゴシック" pitchFamily="-109" charset="-128"/>
              </a:rPr>
              <a:t> is an example of </a:t>
            </a:r>
            <a:r>
              <a:rPr lang="en-US" altLang="ja-JP" sz="1200" baseline="0" smtClean="0">
                <a:cs typeface="ＭＳ Ｐゴシック" pitchFamily="-109" charset="-128"/>
              </a:rPr>
              <a:t>g</a:t>
            </a:r>
            <a:r>
              <a:rPr lang="en-US" altLang="ja-JP" sz="1200" smtClean="0"/>
              <a:t>lobal distributions of tropospheric ozone column on June 2010 retreved from TANSO-FTS TIR band. As you can see, there is high tropospheric ozone belt in mid-latitude here.</a:t>
            </a:r>
          </a:p>
          <a:p>
            <a:endParaRPr lang="ja-JP" altLang="en-US" dirty="0" smtClean="0">
              <a:cs typeface="ＭＳ Ｐゴシック" pitchFamily="-109" charset="-128"/>
            </a:endParaRPr>
          </a:p>
        </p:txBody>
      </p:sp>
      <p:sp>
        <p:nvSpPr>
          <p:cNvPr id="4" name="スライド番号プレースホルダ 3"/>
          <p:cNvSpPr>
            <a:spLocks noGrp="1"/>
          </p:cNvSpPr>
          <p:nvPr>
            <p:ph type="sldNum" sz="quarter" idx="10"/>
          </p:nvPr>
        </p:nvSpPr>
        <p:spPr/>
        <p:txBody>
          <a:bodyPr/>
          <a:lstStyle/>
          <a:p>
            <a:pPr>
              <a:defRPr/>
            </a:pPr>
            <a:fld id="{BEF73318-0B9C-3348-826F-4B7E012AFBF2}" type="slidenum">
              <a:rPr lang="ja-JP" altLang="en-US" smtClean="0"/>
              <a:pPr>
                <a:defRPr/>
              </a:pPr>
              <a:t>18</a:t>
            </a:fld>
            <a:endParaRPr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r>
              <a:rPr lang="en-US" altLang="ja-JP" sz="1200" u="none" smtClean="0"/>
              <a:t>This is Seasonal variation around India of ozone,</a:t>
            </a:r>
            <a:r>
              <a:rPr lang="en-US" altLang="ja-JP" sz="1200" u="none" baseline="0" smtClean="0"/>
              <a:t> methanol and ammonia.</a:t>
            </a:r>
          </a:p>
          <a:p>
            <a:r>
              <a:rPr lang="en-US" altLang="ja-JP" sz="1200" u="none" baseline="0" smtClean="0"/>
              <a:t>This is tropspheric ozone. here is the spring maximum.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smtClean="0">
                <a:solidFill>
                  <a:srgbClr val="00B800"/>
                </a:solidFill>
              </a:rPr>
              <a:t>This is methanl cloumn amount. the Maximum in summer is due to plant activity.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smtClean="0">
                <a:solidFill>
                  <a:srgbClr val="00B800"/>
                </a:solidFill>
              </a:rPr>
              <a:t>This is ammonia cloumn amount. </a:t>
            </a:r>
            <a:r>
              <a:rPr lang="en-US" altLang="en-US" sz="1200" baseline="0" smtClean="0">
                <a:solidFill>
                  <a:srgbClr val="00B800"/>
                </a:solidFill>
              </a:rPr>
              <a:t> </a:t>
            </a:r>
            <a:r>
              <a:rPr lang="en-US" altLang="ja-JP" sz="1200" smtClean="0">
                <a:solidFill>
                  <a:srgbClr val="00B800"/>
                </a:solidFill>
              </a:rPr>
              <a:t>High NH</a:t>
            </a:r>
            <a:r>
              <a:rPr lang="en-US" altLang="ja-JP" sz="1200" baseline="-25000" smtClean="0">
                <a:solidFill>
                  <a:srgbClr val="00B800"/>
                </a:solidFill>
              </a:rPr>
              <a:t>3</a:t>
            </a:r>
            <a:r>
              <a:rPr lang="en-US" altLang="ja-JP" sz="1200" smtClean="0">
                <a:solidFill>
                  <a:srgbClr val="00B800"/>
                </a:solidFill>
              </a:rPr>
              <a:t> in summer is due to fertilization and temperature dependence of volatilization</a:t>
            </a:r>
            <a:endParaRPr kumimoji="1" lang="ja-JP" altLang="en-US" sz="1200" smtClean="0">
              <a:solidFill>
                <a:srgbClr val="00B8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kumimoji="1" lang="ja-JP" altLang="en-US" sz="1200" smtClean="0">
              <a:solidFill>
                <a:srgbClr val="00B800"/>
              </a:solidFill>
            </a:endParaRPr>
          </a:p>
          <a:p>
            <a:endParaRPr lang="en-US" altLang="ja-JP" sz="1200" u="none" baseline="0" smtClean="0"/>
          </a:p>
          <a:p>
            <a:r>
              <a:rPr lang="en-US" altLang="ja-JP" sz="1200" u="none" smtClean="0"/>
              <a:t> </a:t>
            </a:r>
            <a:endParaRPr lang="ja-JP" altLang="en-US" u="none" dirty="0"/>
          </a:p>
        </p:txBody>
      </p:sp>
      <p:sp>
        <p:nvSpPr>
          <p:cNvPr id="4" name="スライド番号プレースホルダ 3"/>
          <p:cNvSpPr>
            <a:spLocks noGrp="1"/>
          </p:cNvSpPr>
          <p:nvPr>
            <p:ph type="sldNum" sz="quarter" idx="10"/>
          </p:nvPr>
        </p:nvSpPr>
        <p:spPr/>
        <p:txBody>
          <a:bodyPr/>
          <a:lstStyle/>
          <a:p>
            <a:pPr>
              <a:defRPr/>
            </a:pPr>
            <a:fld id="{BEF73318-0B9C-3348-826F-4B7E012AFBF2}" type="slidenum">
              <a:rPr lang="ja-JP" altLang="en-US" smtClean="0"/>
              <a:pPr>
                <a:defRPr/>
              </a:pPr>
              <a:t>19</a:t>
            </a:fld>
            <a:endParaRPr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en-US" altLang="ja-JP" baseline="0" dirty="0" smtClean="0"/>
          </a:p>
        </p:txBody>
      </p:sp>
      <p:sp>
        <p:nvSpPr>
          <p:cNvPr id="4" name="スライド番号プレースホルダ 3"/>
          <p:cNvSpPr>
            <a:spLocks noGrp="1"/>
          </p:cNvSpPr>
          <p:nvPr>
            <p:ph type="sldNum" sz="quarter" idx="10"/>
          </p:nvPr>
        </p:nvSpPr>
        <p:spPr/>
        <p:txBody>
          <a:bodyPr/>
          <a:lstStyle/>
          <a:p>
            <a:fld id="{66517B71-FD3D-4E39-8B1A-B5D342F81CF6}" type="slidenum">
              <a:rPr lang="ja-JP" altLang="en-US" smtClean="0">
                <a:solidFill>
                  <a:prstClr val="black"/>
                </a:solidFill>
              </a:rPr>
              <a:pPr/>
              <a:t>22</a:t>
            </a:fld>
            <a:endParaRPr lang="ja-JP"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en-US" altLang="ja-JP" sz="1400" baseline="0" dirty="0" smtClean="0"/>
          </a:p>
        </p:txBody>
      </p:sp>
      <p:sp>
        <p:nvSpPr>
          <p:cNvPr id="4" name="スライド番号プレースホルダ 3"/>
          <p:cNvSpPr>
            <a:spLocks noGrp="1"/>
          </p:cNvSpPr>
          <p:nvPr>
            <p:ph type="sldNum" sz="quarter" idx="10"/>
          </p:nvPr>
        </p:nvSpPr>
        <p:spPr/>
        <p:txBody>
          <a:bodyPr/>
          <a:lstStyle/>
          <a:p>
            <a:fld id="{66517B71-FD3D-4E39-8B1A-B5D342F81CF6}" type="slidenum">
              <a:rPr lang="ja-JP" altLang="en-US" smtClean="0">
                <a:solidFill>
                  <a:prstClr val="black"/>
                </a:solidFill>
              </a:rPr>
              <a:pPr/>
              <a:t>23</a:t>
            </a:fld>
            <a:endParaRPr lang="ja-JP"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endParaRPr kumimoji="1" lang="en-US" altLang="ja-JP" dirty="0" smtClean="0"/>
          </a:p>
        </p:txBody>
      </p:sp>
      <p:sp>
        <p:nvSpPr>
          <p:cNvPr id="4" name="スライド番号プレースホルダ 3"/>
          <p:cNvSpPr>
            <a:spLocks noGrp="1"/>
          </p:cNvSpPr>
          <p:nvPr>
            <p:ph type="sldNum" sz="quarter" idx="10"/>
          </p:nvPr>
        </p:nvSpPr>
        <p:spPr/>
        <p:txBody>
          <a:bodyPr/>
          <a:lstStyle/>
          <a:p>
            <a:fld id="{66517B71-FD3D-4E39-8B1A-B5D342F81CF6}" type="slidenum">
              <a:rPr lang="ja-JP" altLang="en-US" smtClean="0">
                <a:solidFill>
                  <a:prstClr val="black"/>
                </a:solidFill>
              </a:rPr>
              <a:pPr/>
              <a:t>24</a:t>
            </a:fld>
            <a:endParaRPr lang="ja-JP"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en-US" altLang="ja-JP" sz="1600" baseline="0" dirty="0" smtClean="0"/>
          </a:p>
        </p:txBody>
      </p:sp>
      <p:sp>
        <p:nvSpPr>
          <p:cNvPr id="4" name="スライド番号プレースホルダ 3"/>
          <p:cNvSpPr>
            <a:spLocks noGrp="1"/>
          </p:cNvSpPr>
          <p:nvPr>
            <p:ph type="sldNum" sz="quarter" idx="10"/>
          </p:nvPr>
        </p:nvSpPr>
        <p:spPr/>
        <p:txBody>
          <a:bodyPr/>
          <a:lstStyle/>
          <a:p>
            <a:fld id="{66517B71-FD3D-4E39-8B1A-B5D342F81CF6}" type="slidenum">
              <a:rPr lang="ja-JP" altLang="en-US" smtClean="0">
                <a:solidFill>
                  <a:prstClr val="black"/>
                </a:solidFill>
              </a:rPr>
              <a:pPr/>
              <a:t>25</a:t>
            </a:fld>
            <a:endParaRPr lang="ja-JP"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A14E0A94-1DA5-4C58-ADD4-425AF694FD73}" type="slidenum">
              <a:rPr lang="en-US" altLang="ja-JP">
                <a:solidFill>
                  <a:prstClr val="black"/>
                </a:solidFill>
              </a:rPr>
              <a:pPr/>
              <a:t>26</a:t>
            </a:fld>
            <a:endParaRPr lang="en-US" altLang="ja-JP" dirty="0">
              <a:solidFill>
                <a:prstClr val="black"/>
              </a:solidFill>
            </a:endParaRPr>
          </a:p>
        </p:txBody>
      </p:sp>
      <p:sp>
        <p:nvSpPr>
          <p:cNvPr id="33795"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kumimoji="1" lang="en-US" altLang="ja-JP" sz="1200" kern="1200" baseline="0" smtClean="0">
              <a:solidFill>
                <a:schemeClr val="tx1"/>
              </a:solidFill>
              <a:latin typeface="Arial" charset="0"/>
              <a:ea typeface="ＭＳ Ｐ明朝" pitchFamily="18" charset="-128"/>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A14E0A94-1DA5-4C58-ADD4-425AF694FD73}" type="slidenum">
              <a:rPr lang="en-US" altLang="ja-JP">
                <a:solidFill>
                  <a:prstClr val="black"/>
                </a:solidFill>
              </a:rPr>
              <a:pPr/>
              <a:t>27</a:t>
            </a:fld>
            <a:endParaRPr lang="en-US" altLang="ja-JP" dirty="0">
              <a:solidFill>
                <a:prstClr val="black"/>
              </a:solidFill>
            </a:endParaRPr>
          </a:p>
        </p:txBody>
      </p:sp>
      <p:sp>
        <p:nvSpPr>
          <p:cNvPr id="33795"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kumimoji="1" lang="en-US" altLang="ja-JP" sz="1200" kern="1200" baseline="0" smtClean="0">
              <a:solidFill>
                <a:schemeClr val="tx1"/>
              </a:solidFill>
              <a:latin typeface="Arial" charset="0"/>
              <a:ea typeface="ＭＳ Ｐ明朝" pitchFamily="18" charset="-128"/>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2</a:t>
            </a:fld>
            <a:endParaRPr kumimoji="1" lang="ja-JP" altLang="en-US"/>
          </a:p>
        </p:txBody>
      </p:sp>
    </p:spTree>
    <p:extLst>
      <p:ext uri="{BB962C8B-B14F-4D97-AF65-F5344CB8AC3E}">
        <p14:creationId xmlns:p14="http://schemas.microsoft.com/office/powerpoint/2010/main" val="3534906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2F2C6D5E-B2FE-49F9-9831-626A69C2893C}" type="slidenum">
              <a:rPr lang="en-US" altLang="ja-JP" smtClean="0">
                <a:solidFill>
                  <a:prstClr val="black"/>
                </a:solidFill>
              </a:rPr>
              <a:pPr/>
              <a:t>28</a:t>
            </a:fld>
            <a:endParaRPr lang="en-US" altLang="ja-JP" dirty="0" smtClean="0">
              <a:solidFill>
                <a:prstClr val="black"/>
              </a:solidFill>
            </a:endParaRPr>
          </a:p>
        </p:txBody>
      </p:sp>
      <p:sp>
        <p:nvSpPr>
          <p:cNvPr id="32771" name="Rectangle 2"/>
          <p:cNvSpPr>
            <a:spLocks noGrp="1" noRot="1" noChangeAspect="1" noChangeArrowheads="1" noTextEdit="1"/>
          </p:cNvSpPr>
          <p:nvPr>
            <p:ph type="sldImg"/>
          </p:nvPr>
        </p:nvSpPr>
        <p:spPr>
          <a:xfrm>
            <a:off x="1143000" y="685800"/>
            <a:ext cx="4573588" cy="3430588"/>
          </a:xfrm>
          <a:ln/>
        </p:spPr>
      </p:sp>
      <p:sp>
        <p:nvSpPr>
          <p:cNvPr id="32772" name="Rectangle 3"/>
          <p:cNvSpPr>
            <a:spLocks noGrp="1" noChangeArrowheads="1"/>
          </p:cNvSpPr>
          <p:nvPr>
            <p:ph type="body" idx="1"/>
          </p:nvPr>
        </p:nvSpPr>
        <p:spPr>
          <a:noFill/>
          <a:ln/>
        </p:spPr>
        <p:txBody>
          <a:bodyPr/>
          <a:lstStyle/>
          <a:p>
            <a:pPr eaLnBrk="1" hangingPunct="1">
              <a:spcBef>
                <a:spcPct val="0"/>
              </a:spcBef>
            </a:pPr>
            <a:endParaRPr lang="en-US" altLang="ja-JP" dirty="0" smtClean="0">
              <a:latin typeface="Arial" pitchFamily="34" charset="0"/>
              <a:ea typeface="ＭＳ Ｐ明朝" pitchFamily="18"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smtClean="0"/>
          </a:p>
        </p:txBody>
      </p:sp>
      <p:sp>
        <p:nvSpPr>
          <p:cNvPr id="4" name="スライド番号プレースホルダー 3"/>
          <p:cNvSpPr>
            <a:spLocks noGrp="1"/>
          </p:cNvSpPr>
          <p:nvPr>
            <p:ph type="sldNum" sz="quarter" idx="10"/>
          </p:nvPr>
        </p:nvSpPr>
        <p:spPr/>
        <p:txBody>
          <a:bodyPr/>
          <a:lstStyle/>
          <a:p>
            <a:fld id="{66517B71-FD3D-4E39-8B1A-B5D342F81CF6}" type="slidenum">
              <a:rPr lang="ja-JP" altLang="en-US" smtClean="0">
                <a:solidFill>
                  <a:prstClr val="black"/>
                </a:solidFill>
              </a:rPr>
              <a:pPr/>
              <a:t>29</a:t>
            </a:fld>
            <a:endParaRPr lang="ja-JP" altLang="en-US">
              <a:solidFill>
                <a:prstClr val="black"/>
              </a:solidFill>
            </a:endParaRPr>
          </a:p>
        </p:txBody>
      </p:sp>
    </p:spTree>
    <p:extLst>
      <p:ext uri="{BB962C8B-B14F-4D97-AF65-F5344CB8AC3E}">
        <p14:creationId xmlns:p14="http://schemas.microsoft.com/office/powerpoint/2010/main" val="35699702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fontScale="77500" lnSpcReduction="20000"/>
          </a:bodyPr>
          <a:lstStyle/>
          <a:p>
            <a:endParaRPr lang="en-US" altLang="ja-JP" sz="1200" baseline="0" dirty="0" smtClean="0">
              <a:latin typeface="Century Gothic" pitchFamily="34" charset="0"/>
            </a:endParaRPr>
          </a:p>
        </p:txBody>
      </p:sp>
      <p:sp>
        <p:nvSpPr>
          <p:cNvPr id="4" name="スライド番号プレースホルダ 3"/>
          <p:cNvSpPr>
            <a:spLocks noGrp="1"/>
          </p:cNvSpPr>
          <p:nvPr>
            <p:ph type="sldNum" sz="quarter" idx="10"/>
          </p:nvPr>
        </p:nvSpPr>
        <p:spPr/>
        <p:txBody>
          <a:bodyPr/>
          <a:lstStyle/>
          <a:p>
            <a:fld id="{66517B71-FD3D-4E39-8B1A-B5D342F81CF6}" type="slidenum">
              <a:rPr lang="ja-JP" altLang="en-US" smtClean="0">
                <a:solidFill>
                  <a:prstClr val="black"/>
                </a:solidFill>
              </a:rPr>
              <a:pPr/>
              <a:t>30</a:t>
            </a:fld>
            <a:endParaRPr lang="ja-JP"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fr-FR" altLang="ja-JP" smtClean="0"/>
              <a:t>Calibration and Validation</a:t>
            </a:r>
          </a:p>
          <a:p>
            <a:r>
              <a:rPr kumimoji="1" lang="ja-JP" altLang="fr-FR" smtClean="0"/>
              <a:t>　</a:t>
            </a:r>
            <a:r>
              <a:rPr kumimoji="1" lang="fr-FR" altLang="ja-JP" smtClean="0"/>
              <a:t>bias</a:t>
            </a:r>
            <a:r>
              <a:rPr kumimoji="1" lang="ja-JP" altLang="en-US" smtClean="0"/>
              <a:t>解消</a:t>
            </a:r>
          </a:p>
          <a:p>
            <a:endParaRPr kumimoji="1" lang="ja-JP" altLang="en-US" smtClean="0"/>
          </a:p>
          <a:p>
            <a:r>
              <a:rPr kumimoji="1" lang="ja-JP" altLang="en-US" smtClean="0"/>
              <a:t>ローカルタイムの違い（日変化が知りたいか？）</a:t>
            </a:r>
          </a:p>
          <a:p>
            <a:r>
              <a:rPr kumimoji="1" lang="ja-JP" altLang="en-US" smtClean="0"/>
              <a:t>空間スケール違いによる情報の補完</a:t>
            </a:r>
          </a:p>
          <a:p>
            <a:endParaRPr kumimoji="1" lang="ja-JP" altLang="en-US" smtClean="0"/>
          </a:p>
          <a:p>
            <a:r>
              <a:rPr kumimoji="1" lang="fr-FR" altLang="ja-JP" smtClean="0"/>
              <a:t>Common Validation network and calibration</a:t>
            </a:r>
          </a:p>
          <a:p>
            <a:endParaRPr kumimoji="1" lang="fr-FR" altLang="ja-JP" smtClean="0"/>
          </a:p>
          <a:p>
            <a:r>
              <a:rPr kumimoji="1" lang="fr-FR" altLang="ja-JP" smtClean="0"/>
              <a:t>Big source watch</a:t>
            </a:r>
          </a:p>
          <a:p>
            <a:r>
              <a:rPr kumimoji="1" lang="fr-FR" altLang="ja-JP" smtClean="0"/>
              <a:t> common list</a:t>
            </a:r>
          </a:p>
          <a:p>
            <a:r>
              <a:rPr kumimoji="1" lang="fr-FR" altLang="ja-JP" smtClean="0"/>
              <a:t> different local time, have consistency</a:t>
            </a:r>
          </a:p>
          <a:p>
            <a:r>
              <a:rPr kumimoji="1" lang="fr-FR" altLang="ja-JP" smtClean="0"/>
              <a:t> provide data quickly</a:t>
            </a:r>
          </a:p>
          <a:p>
            <a:endParaRPr kumimoji="1" lang="fr-FR" altLang="ja-JP" smtClean="0"/>
          </a:p>
          <a:p>
            <a:r>
              <a:rPr kumimoji="1" lang="fr-FR" altLang="ja-JP" smtClean="0"/>
              <a:t>Demonstrate consistency between satellites</a:t>
            </a:r>
          </a:p>
          <a:p>
            <a:endParaRPr kumimoji="1" lang="ja-JP" altLang="en-US" smtClean="0"/>
          </a:p>
          <a:p>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32</a:t>
            </a:fld>
            <a:endParaRPr kumimoji="1" lang="ja-JP" altLang="en-US"/>
          </a:p>
        </p:txBody>
      </p:sp>
    </p:spTree>
    <p:extLst>
      <p:ext uri="{BB962C8B-B14F-4D97-AF65-F5344CB8AC3E}">
        <p14:creationId xmlns:p14="http://schemas.microsoft.com/office/powerpoint/2010/main" val="1249835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mtClean="0"/>
              <a:t>I would like to talk</a:t>
            </a:r>
            <a:r>
              <a:rPr kumimoji="1" lang="en-US" altLang="ja-JP" baseline="0" smtClean="0"/>
              <a:t> about GOSAT results and status of the GOSAT-2 missions.</a:t>
            </a:r>
          </a:p>
          <a:p>
            <a:r>
              <a:rPr kumimoji="1" lang="en-US" altLang="ja-JP" baseline="0" smtClean="0"/>
              <a:t>I will explain about what we did as collaborative work between OCO/ACOS and GOSAT</a:t>
            </a:r>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3</a:t>
            </a:fld>
            <a:endParaRPr kumimoji="1" lang="ja-JP" altLang="en-US"/>
          </a:p>
        </p:txBody>
      </p:sp>
    </p:spTree>
    <p:extLst>
      <p:ext uri="{BB962C8B-B14F-4D97-AF65-F5344CB8AC3E}">
        <p14:creationId xmlns:p14="http://schemas.microsoft.com/office/powerpoint/2010/main" val="3276463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mtClean="0"/>
              <a:t>GOSAT</a:t>
            </a:r>
            <a:r>
              <a:rPr kumimoji="1" lang="en-US" altLang="ja-JP" baseline="0" smtClean="0"/>
              <a:t> carried two sensors TANSO-FTS high resolution FTS, and TANSO-CAI imager. </a:t>
            </a:r>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4</a:t>
            </a:fld>
            <a:endParaRPr kumimoji="1" lang="ja-JP" altLang="en-US"/>
          </a:p>
        </p:txBody>
      </p:sp>
    </p:spTree>
    <p:extLst>
      <p:ext uri="{BB962C8B-B14F-4D97-AF65-F5344CB8AC3E}">
        <p14:creationId xmlns:p14="http://schemas.microsoft.com/office/powerpoint/2010/main" val="1735090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mtClean="0"/>
              <a:t>As</a:t>
            </a:r>
            <a:r>
              <a:rPr kumimoji="1" lang="en-US" altLang="ja-JP" baseline="0" smtClean="0"/>
              <a:t> you know TANSO-FTS measures SWIR as well as TIR</a:t>
            </a:r>
          </a:p>
          <a:p>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5</a:t>
            </a:fld>
            <a:endParaRPr kumimoji="1" lang="ja-JP" altLang="en-US"/>
          </a:p>
        </p:txBody>
      </p:sp>
    </p:spTree>
    <p:extLst>
      <p:ext uri="{BB962C8B-B14F-4D97-AF65-F5344CB8AC3E}">
        <p14:creationId xmlns:p14="http://schemas.microsoft.com/office/powerpoint/2010/main" val="396601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mtClean="0"/>
              <a:t>TANSO-FTS has ppointing</a:t>
            </a:r>
            <a:r>
              <a:rPr kumimoji="1" lang="en-US" altLang="ja-JP" baseline="0" smtClean="0"/>
              <a:t> capability.</a:t>
            </a:r>
            <a:endParaRPr kumimoji="1" lang="ja-JP" altLang="en-US"/>
          </a:p>
        </p:txBody>
      </p:sp>
      <p:sp>
        <p:nvSpPr>
          <p:cNvPr id="4" name="スライド番号プレースホルダー 3"/>
          <p:cNvSpPr>
            <a:spLocks noGrp="1"/>
          </p:cNvSpPr>
          <p:nvPr>
            <p:ph type="sldNum" sz="quarter" idx="10"/>
          </p:nvPr>
        </p:nvSpPr>
        <p:spPr/>
        <p:txBody>
          <a:bodyPr/>
          <a:lstStyle/>
          <a:p>
            <a:fld id="{69F6B8E6-080E-402E-A3E4-A5B682BC82B1}" type="slidenum">
              <a:rPr kumimoji="1" lang="ja-JP" altLang="en-US" smtClean="0"/>
              <a:t>6</a:t>
            </a:fld>
            <a:endParaRPr kumimoji="1" lang="ja-JP" altLang="en-US"/>
          </a:p>
        </p:txBody>
      </p:sp>
    </p:spTree>
    <p:extLst>
      <p:ext uri="{BB962C8B-B14F-4D97-AF65-F5344CB8AC3E}">
        <p14:creationId xmlns:p14="http://schemas.microsoft.com/office/powerpoint/2010/main" val="26692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46D631-4ED3-4D64-ABB7-437EC1893733}" type="slidenum">
              <a:rPr lang="en-US" altLang="ja-JP"/>
              <a:pPr/>
              <a:t>8</a:t>
            </a:fld>
            <a:endParaRPr lang="en-US" altLang="ja-JP"/>
          </a:p>
        </p:txBody>
      </p:sp>
      <p:sp>
        <p:nvSpPr>
          <p:cNvPr id="163842" name="Rectangle 2"/>
          <p:cNvSpPr>
            <a:spLocks noGrp="1" noRot="1" noChangeAspect="1" noChangeArrowheads="1" noTextEdit="1"/>
          </p:cNvSpPr>
          <p:nvPr>
            <p:ph type="sldImg"/>
          </p:nvPr>
        </p:nvSpPr>
        <p:spPr>
          <a:xfrm>
            <a:off x="1144588" y="687388"/>
            <a:ext cx="4570412" cy="3427412"/>
          </a:xfrm>
          <a:ln/>
        </p:spPr>
      </p:sp>
      <p:sp>
        <p:nvSpPr>
          <p:cNvPr id="163843"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85608" y="0"/>
            <a:ext cx="2972393" cy="45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20" tIns="45711" rIns="91420" bIns="45711" anchor="ctr"/>
          <a:lstStyle/>
          <a:p>
            <a:pPr defTabSz="901700"/>
            <a:endParaRPr lang="ja-JP" altLang="en-US"/>
          </a:p>
        </p:txBody>
      </p:sp>
      <p:sp>
        <p:nvSpPr>
          <p:cNvPr id="51203" name="Rectangle 3"/>
          <p:cNvSpPr>
            <a:spLocks noChangeArrowheads="1"/>
          </p:cNvSpPr>
          <p:nvPr/>
        </p:nvSpPr>
        <p:spPr bwMode="auto">
          <a:xfrm>
            <a:off x="3885608" y="8687904"/>
            <a:ext cx="2972393" cy="45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858" tIns="44633" rIns="90858" bIns="44633" anchor="b"/>
          <a:lstStyle/>
          <a:p>
            <a:pPr algn="r"/>
            <a:r>
              <a:rPr lang="en-US" altLang="ja-JP" sz="1200">
                <a:latin typeface="Times New Roman" pitchFamily="18" charset="0"/>
                <a:ea typeface="明朝" pitchFamily="17" charset="-128"/>
              </a:rPr>
              <a:t>1</a:t>
            </a:r>
          </a:p>
        </p:txBody>
      </p:sp>
      <p:sp>
        <p:nvSpPr>
          <p:cNvPr id="51204" name="Rectangle 4"/>
          <p:cNvSpPr>
            <a:spLocks noChangeArrowheads="1"/>
          </p:cNvSpPr>
          <p:nvPr/>
        </p:nvSpPr>
        <p:spPr bwMode="auto">
          <a:xfrm>
            <a:off x="0" y="8687904"/>
            <a:ext cx="2972393" cy="45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20" tIns="45711" rIns="91420" bIns="45711" anchor="ctr"/>
          <a:lstStyle/>
          <a:p>
            <a:pPr defTabSz="901700"/>
            <a:endParaRPr lang="ja-JP" altLang="en-US"/>
          </a:p>
        </p:txBody>
      </p:sp>
      <p:sp>
        <p:nvSpPr>
          <p:cNvPr id="51205" name="Rectangle 5"/>
          <p:cNvSpPr>
            <a:spLocks noChangeArrowheads="1"/>
          </p:cNvSpPr>
          <p:nvPr/>
        </p:nvSpPr>
        <p:spPr bwMode="auto">
          <a:xfrm>
            <a:off x="0" y="0"/>
            <a:ext cx="2972393" cy="45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20" tIns="45711" rIns="91420" bIns="45711" anchor="ctr"/>
          <a:lstStyle/>
          <a:p>
            <a:pPr defTabSz="901700"/>
            <a:endParaRPr lang="ja-JP" altLang="en-US"/>
          </a:p>
        </p:txBody>
      </p:sp>
      <p:sp>
        <p:nvSpPr>
          <p:cNvPr id="51206" name="Rectangle 6"/>
          <p:cNvSpPr>
            <a:spLocks noGrp="1" noRot="1" noChangeAspect="1" noChangeArrowheads="1" noTextEdit="1"/>
          </p:cNvSpPr>
          <p:nvPr>
            <p:ph type="sldImg"/>
          </p:nvPr>
        </p:nvSpPr>
        <p:spPr>
          <a:xfrm>
            <a:off x="1150938" y="693738"/>
            <a:ext cx="4556125" cy="3416300"/>
          </a:xfrm>
          <a:ln cap="flat"/>
        </p:spPr>
      </p:sp>
      <p:sp>
        <p:nvSpPr>
          <p:cNvPr id="51207" name="Rectangle 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2000" cy="3429000"/>
          </a:xfrm>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a:xfrm>
            <a:off x="3765609" y="8499304"/>
            <a:ext cx="2880759" cy="447414"/>
          </a:xfrm>
          <a:prstGeom prst="rect">
            <a:avLst/>
          </a:prstGeom>
        </p:spPr>
        <p:txBody>
          <a:bodyPr lIns="89126" tIns="44564" rIns="89126" bIns="44564"/>
          <a:lstStyle/>
          <a:p>
            <a:pPr>
              <a:defRPr/>
            </a:pPr>
            <a:fld id="{3127D89D-3918-477D-AD40-479516EB7BA7}" type="slidenum">
              <a:rPr lang="en-US" altLang="ja-JP" smtClean="0"/>
              <a:pPr>
                <a:defRPr/>
              </a:pPr>
              <a:t>15</a:t>
            </a:fld>
            <a:endParaRPr lang="en-US" altLang="ja-JP"/>
          </a:p>
        </p:txBody>
      </p:sp>
    </p:spTree>
    <p:extLst>
      <p:ext uri="{BB962C8B-B14F-4D97-AF65-F5344CB8AC3E}">
        <p14:creationId xmlns:p14="http://schemas.microsoft.com/office/powerpoint/2010/main" val="2449123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9884821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4"/>
            <a:ext cx="7772400" cy="1362075"/>
          </a:xfrm>
          <a:prstGeom prst="rect">
            <a:avLst/>
          </a:prstGeo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DE1FF110-8C8E-44F7-9A0D-58D5337CF7C1}" type="datetime1">
              <a:rPr lang="ja-JP" altLang="en-US" smtClean="0">
                <a:solidFill>
                  <a:prstClr val="black">
                    <a:tint val="75000"/>
                  </a:prstClr>
                </a:solidFill>
              </a:rPr>
              <a:pPr/>
              <a:t>2014/6/4</a:t>
            </a:fld>
            <a:endParaRPr lang="ja-JP" altLang="en-US">
              <a:solidFill>
                <a:prstClr val="black">
                  <a:tint val="75000"/>
                </a:prstClr>
              </a:solidFill>
            </a:endParaRPr>
          </a:p>
        </p:txBody>
      </p:sp>
      <p:sp>
        <p:nvSpPr>
          <p:cNvPr id="7" name="フッター プレースホルダ 4"/>
          <p:cNvSpPr>
            <a:spLocks noGrp="1"/>
          </p:cNvSpPr>
          <p:nvPr>
            <p:ph type="ftr" sz="quarter" idx="3"/>
          </p:nvPr>
        </p:nvSpPr>
        <p:spPr>
          <a:xfrm>
            <a:off x="8239789" y="6492875"/>
            <a:ext cx="898542" cy="365125"/>
          </a:xfrm>
          <a:prstGeom prst="rect">
            <a:avLst/>
          </a:prstGeom>
        </p:spPr>
        <p:txBody>
          <a:bodyPr vert="horz" lIns="91440" tIns="45720" rIns="91440" bIns="45720" rtlCol="0" anchor="ctr"/>
          <a:lstStyle>
            <a:lvl1pPr algn="r">
              <a:defRPr sz="1400" b="1">
                <a:solidFill>
                  <a:schemeClr val="tx1"/>
                </a:solidFill>
                <a:latin typeface="Verdana" panose="020B0604030504040204" pitchFamily="34" charset="0"/>
                <a:ea typeface="MS UI Gothic" panose="020B0600070205080204" pitchFamily="50" charset="-128"/>
                <a:cs typeface="Verdana" panose="020B0604030504040204" pitchFamily="34" charset="0"/>
              </a:defRPr>
            </a:lvl1pPr>
          </a:lstStyle>
          <a:p>
            <a:fld id="{5FA0A165-5D3A-4D82-9C57-D7193FC5DFAF}" type="slidenum">
              <a:rPr lang="ja-JP" altLang="en-US" smtClean="0">
                <a:solidFill>
                  <a:prstClr val="black"/>
                </a:solidFill>
              </a:rPr>
              <a:pPr/>
              <a:t>‹#›</a:t>
            </a:fld>
            <a:endParaRPr lang="ja-JP"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en-US"/>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solidFill>
                <a:prstClr val="black"/>
              </a:solidFill>
            </a:endParaRPr>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solidFill>
                <a:prstClr val="black"/>
              </a:solidFill>
            </a:endParaRPr>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40D33D57-6BCE-4206-87CD-AE944B4543A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66209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296866" y="115888"/>
            <a:ext cx="6409592" cy="100965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22031" y="1600201"/>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07169" y="1600201"/>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a:xfrm>
            <a:off x="8559312" y="6524626"/>
            <a:ext cx="514350" cy="333375"/>
          </a:xfrm>
          <a:prstGeom prst="rect">
            <a:avLst/>
          </a:prstGeom>
        </p:spPr>
        <p:txBody>
          <a:bodyPr/>
          <a:lstStyle>
            <a:lvl1pPr>
              <a:defRPr/>
            </a:lvl1pPr>
          </a:lstStyle>
          <a:p>
            <a:fld id="{8A13C587-DA49-4150-BE49-F35BC4747DD5}" type="slidenum">
              <a:rPr lang="en-US" altLang="ja-JP"/>
              <a:pPr/>
              <a:t>‹#›</a:t>
            </a:fld>
            <a:endParaRPr lang="en-US" altLang="ja-JP"/>
          </a:p>
        </p:txBody>
      </p:sp>
      <p:sp>
        <p:nvSpPr>
          <p:cNvPr id="6" name="フッター プレースホルダー 5"/>
          <p:cNvSpPr>
            <a:spLocks noGrp="1"/>
          </p:cNvSpPr>
          <p:nvPr>
            <p:ph type="ftr" sz="quarter" idx="11"/>
          </p:nvPr>
        </p:nvSpPr>
        <p:spPr>
          <a:xfrm>
            <a:off x="468923" y="6453189"/>
            <a:ext cx="7990743" cy="268287"/>
          </a:xfrm>
          <a:prstGeom prst="rect">
            <a:avLst/>
          </a:prstGeom>
        </p:spPr>
        <p:txBody>
          <a:bodyPr/>
          <a:lstStyle>
            <a:lvl1pPr>
              <a:defRPr/>
            </a:lvl1pPr>
          </a:lstStyle>
          <a:p>
            <a:endParaRPr lang="en-US" altLang="ja-JP"/>
          </a:p>
        </p:txBody>
      </p:sp>
    </p:spTree>
    <p:extLst>
      <p:ext uri="{BB962C8B-B14F-4D97-AF65-F5344CB8AC3E}">
        <p14:creationId xmlns:p14="http://schemas.microsoft.com/office/powerpoint/2010/main" val="312503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a:prstGeom prst="rect">
            <a:avLst/>
          </a:prstGeo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90"/>
            <a:ext cx="4038600" cy="2187575"/>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90"/>
            <a:ext cx="4038600" cy="2187575"/>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xfrm>
            <a:off x="457200" y="6356351"/>
            <a:ext cx="2133600" cy="365125"/>
          </a:xfrm>
          <a:prstGeom prst="rect">
            <a:avLst/>
          </a:prstGeom>
        </p:spPr>
        <p:txBody>
          <a:bodyPr/>
          <a:lstStyle>
            <a:lvl1pPr>
              <a:defRPr>
                <a:latin typeface="Calibri" charset="0"/>
                <a:ea typeface="ＭＳ Ｐゴシック" charset="-128"/>
                <a:cs typeface="ＭＳ Ｐゴシック" charset="-128"/>
              </a:defRPr>
            </a:lvl1pPr>
          </a:lstStyle>
          <a:p>
            <a:pPr>
              <a:defRPr/>
            </a:pPr>
            <a:endParaRPr lang="en-US" altLang="ja-JP"/>
          </a:p>
        </p:txBody>
      </p:sp>
      <p:sp>
        <p:nvSpPr>
          <p:cNvPr id="8" name="Rectangle 5"/>
          <p:cNvSpPr>
            <a:spLocks noGrp="1" noChangeArrowheads="1"/>
          </p:cNvSpPr>
          <p:nvPr>
            <p:ph type="ftr" sz="quarter" idx="11"/>
          </p:nvPr>
        </p:nvSpPr>
        <p:spPr>
          <a:xfrm>
            <a:off x="3124200" y="6356351"/>
            <a:ext cx="2895600" cy="365125"/>
          </a:xfrm>
          <a:prstGeom prst="rect">
            <a:avLst/>
          </a:prstGeom>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xfrm>
            <a:off x="6553200" y="6356351"/>
            <a:ext cx="2133600" cy="365125"/>
          </a:xfrm>
          <a:prstGeom prst="rect">
            <a:avLst/>
          </a:prstGeom>
        </p:spPr>
        <p:txBody>
          <a:bodyPr/>
          <a:lstStyle>
            <a:lvl1pPr>
              <a:defRPr/>
            </a:lvl1pPr>
          </a:lstStyle>
          <a:p>
            <a:pPr>
              <a:defRPr/>
            </a:pPr>
            <a:fld id="{F5D0BF7B-356C-E548-A15C-15AC5937F7C8}" type="slidenum">
              <a:rPr lang="en-US" altLang="ja-JP"/>
              <a:pPr>
                <a:defRPr/>
              </a:pPr>
              <a:t>‹#›</a:t>
            </a:fld>
            <a:endParaRPr lang="en-US" altLang="ja-JP"/>
          </a:p>
        </p:txBody>
      </p:sp>
    </p:spTree>
    <p:extLst>
      <p:ext uri="{BB962C8B-B14F-4D97-AF65-F5344CB8AC3E}">
        <p14:creationId xmlns:p14="http://schemas.microsoft.com/office/powerpoint/2010/main" val="3516852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1296866" y="115888"/>
            <a:ext cx="6409592" cy="1009650"/>
          </a:xfrm>
          <a:prstGeom prst="rect">
            <a:avLst/>
          </a:prstGeom>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a:xfrm>
            <a:off x="8559312" y="6524626"/>
            <a:ext cx="514350" cy="333375"/>
          </a:xfrm>
          <a:prstGeom prst="rect">
            <a:avLst/>
          </a:prstGeom>
        </p:spPr>
        <p:txBody>
          <a:bodyPr/>
          <a:lstStyle>
            <a:lvl1pPr>
              <a:defRPr/>
            </a:lvl1pPr>
          </a:lstStyle>
          <a:p>
            <a:fld id="{F4700B61-979E-4978-8D9E-9E2FF10D28A1}" type="slidenum">
              <a:rPr lang="en-US" altLang="ja-JP"/>
              <a:pPr/>
              <a:t>‹#›</a:t>
            </a:fld>
            <a:endParaRPr lang="en-US" altLang="ja-JP"/>
          </a:p>
        </p:txBody>
      </p:sp>
      <p:sp>
        <p:nvSpPr>
          <p:cNvPr id="4" name="フッター プレースホルダー 3"/>
          <p:cNvSpPr>
            <a:spLocks noGrp="1"/>
          </p:cNvSpPr>
          <p:nvPr>
            <p:ph type="ftr" sz="quarter" idx="11"/>
          </p:nvPr>
        </p:nvSpPr>
        <p:spPr>
          <a:xfrm>
            <a:off x="468923" y="6453189"/>
            <a:ext cx="7990743" cy="268287"/>
          </a:xfrm>
          <a:prstGeom prst="rect">
            <a:avLst/>
          </a:prstGeom>
        </p:spPr>
        <p:txBody>
          <a:bodyPr/>
          <a:lstStyle>
            <a:lvl1pPr>
              <a:defRPr/>
            </a:lvl1pPr>
          </a:lstStyle>
          <a:p>
            <a:endParaRPr lang="en-US" altLang="ja-JP"/>
          </a:p>
        </p:txBody>
      </p:sp>
    </p:spTree>
    <p:extLst>
      <p:ext uri="{BB962C8B-B14F-4D97-AF65-F5344CB8AC3E}">
        <p14:creationId xmlns:p14="http://schemas.microsoft.com/office/powerpoint/2010/main" val="145566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Tree>
  </p:cSld>
  <p:clrMapOvr>
    <a:masterClrMapping/>
  </p:clrMapOvr>
  <p:transition spd="med">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7.xml"/><Relationship Id="rId1" Type="http://schemas.openxmlformats.org/officeDocument/2006/relationships/slideLayout" Target="../slideLayouts/slideLayout11.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2.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Connettore 1 6"/>
          <p:cNvCxnSpPr/>
          <p:nvPr/>
        </p:nvCxnSpPr>
        <p:spPr>
          <a:xfrm>
            <a:off x="252413" y="908050"/>
            <a:ext cx="15017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34" name="CasellaDiTesto 3"/>
          <p:cNvSpPr txBox="1">
            <a:spLocks noChangeArrowheads="1"/>
          </p:cNvSpPr>
          <p:nvPr/>
        </p:nvSpPr>
        <p:spPr bwMode="auto">
          <a:xfrm>
            <a:off x="72008" y="6611779"/>
            <a:ext cx="89644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1000" smtClean="0">
                <a:solidFill>
                  <a:srgbClr val="000099"/>
                </a:solidFill>
                <a:latin typeface="Arial Rounded MT Bold" panose="020F0704030504030204" pitchFamily="34" charset="0"/>
                <a:ea typeface="Verdana" pitchFamily="34" charset="0"/>
                <a:cs typeface="Verdana" pitchFamily="34" charset="0"/>
              </a:rPr>
              <a:t>CEOS Atmospheric Composition Constellation Meeting - Conference Center at NCWCP June 4-5 2014 - Maryland (USA)</a:t>
            </a:r>
            <a:endParaRPr lang="en-US" sz="1000" dirty="0" smtClean="0">
              <a:solidFill>
                <a:srgbClr val="000099"/>
              </a:solidFill>
              <a:latin typeface="Arial Rounded MT Bold" panose="020F0704030504030204" pitchFamily="34" charset="0"/>
              <a:ea typeface="Verdana" pitchFamily="34" charset="0"/>
              <a:cs typeface="Verdana" pitchFamily="34" charset="0"/>
            </a:endParaRPr>
          </a:p>
        </p:txBody>
      </p:sp>
      <p:cxnSp>
        <p:nvCxnSpPr>
          <p:cNvPr id="14" name="Connettore 1 13"/>
          <p:cNvCxnSpPr/>
          <p:nvPr/>
        </p:nvCxnSpPr>
        <p:spPr>
          <a:xfrm>
            <a:off x="0" y="6602808"/>
            <a:ext cx="9164674" cy="0"/>
          </a:xfrm>
          <a:prstGeom prst="line">
            <a:avLst/>
          </a:prstGeom>
          <a:ln w="25400">
            <a:solidFill>
              <a:schemeClr val="tx2">
                <a:alpha val="99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7530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87" r:id="rId4"/>
    <p:sldLayoutId id="2147483688"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86"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66"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68"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70"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72"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74"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付プレースホルダ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222C6-C8A2-4938-AF1D-8421AC163A40}" type="datetime1">
              <a:rPr kumimoji="1" lang="ja-JP" altLang="en-US" smtClean="0">
                <a:solidFill>
                  <a:prstClr val="black">
                    <a:tint val="75000"/>
                  </a:prstClr>
                </a:solidFill>
              </a:rPr>
              <a:pPr/>
              <a:t>2014/6/4</a:t>
            </a:fld>
            <a:endParaRPr kumimoji="1" lang="ja-JP" altLang="en-US">
              <a:solidFill>
                <a:prstClr val="black">
                  <a:tint val="75000"/>
                </a:prstClr>
              </a:solidFill>
            </a:endParaRPr>
          </a:p>
        </p:txBody>
      </p:sp>
      <p:sp>
        <p:nvSpPr>
          <p:cNvPr id="5" name="フッター プレースホルダ 4"/>
          <p:cNvSpPr>
            <a:spLocks noGrp="1"/>
          </p:cNvSpPr>
          <p:nvPr>
            <p:ph type="ftr" sz="quarter" idx="3"/>
          </p:nvPr>
        </p:nvSpPr>
        <p:spPr>
          <a:xfrm>
            <a:off x="8239789" y="6492875"/>
            <a:ext cx="898542" cy="365125"/>
          </a:xfrm>
          <a:prstGeom prst="rect">
            <a:avLst/>
          </a:prstGeom>
        </p:spPr>
        <p:txBody>
          <a:bodyPr vert="horz" lIns="91440" tIns="45720" rIns="91440" bIns="45720" rtlCol="0" anchor="ctr"/>
          <a:lstStyle>
            <a:lvl1pPr algn="r">
              <a:defRPr sz="1400" b="1">
                <a:solidFill>
                  <a:schemeClr val="tx1"/>
                </a:solidFill>
                <a:latin typeface="Verdana" panose="020B0604030504040204" pitchFamily="34" charset="0"/>
                <a:ea typeface="MS UI Gothic" panose="020B0600070205080204" pitchFamily="50" charset="-128"/>
                <a:cs typeface="Verdana" panose="020B0604030504040204" pitchFamily="34" charset="0"/>
              </a:defRPr>
            </a:lvl1pPr>
          </a:lstStyle>
          <a:p>
            <a:fld id="{5FA0A165-5D3A-4D82-9C57-D7193FC5DFAF}" type="slidenum">
              <a:rPr kumimoji="1" lang="ja-JP" altLang="en-US" smtClean="0">
                <a:solidFill>
                  <a:prstClr val="black"/>
                </a:solidFill>
              </a:rPr>
              <a:pPr/>
              <a:t>‹#›</a:t>
            </a:fld>
            <a:endParaRPr kumimoji="1" lang="ja-JP" altLang="en-US">
              <a:solidFill>
                <a:prstClr val="black"/>
              </a:solidFill>
            </a:endParaRPr>
          </a:p>
        </p:txBody>
      </p:sp>
      <p:pic>
        <p:nvPicPr>
          <p:cNvPr id="7" name="Picture 8"/>
          <p:cNvPicPr>
            <a:picLocks noChangeAspect="1" noChangeArrowheads="1"/>
          </p:cNvPicPr>
          <p:nvPr userDrawn="1"/>
        </p:nvPicPr>
        <p:blipFill>
          <a:blip r:embed="rId3" cstate="print"/>
          <a:srcRect/>
          <a:stretch>
            <a:fillRect/>
          </a:stretch>
        </p:blipFill>
        <p:spPr bwMode="auto">
          <a:xfrm>
            <a:off x="-1588" y="-28575"/>
            <a:ext cx="9145588" cy="10096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80"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22" name="タイトル プレースホルダ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ja-JP" altLang="en-US" smtClean="0"/>
              <a:t>マスタ タイトルの書式設定</a:t>
            </a:r>
            <a:endParaRPr kumimoji="0" lang="en-US"/>
          </a:p>
        </p:txBody>
      </p:sp>
      <p:sp>
        <p:nvSpPr>
          <p:cNvPr id="13" name="テキスト プレースホルダ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3" name="フッター プレースホルダ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ltLang="ja-JP" dirty="0">
              <a:solidFill>
                <a:srgbClr val="D6ECFF"/>
              </a:solidFill>
            </a:endParaRPr>
          </a:p>
        </p:txBody>
      </p:sp>
      <p:sp>
        <p:nvSpPr>
          <p:cNvPr id="10" name="フッター プレースホルダ 4"/>
          <p:cNvSpPr txBox="1">
            <a:spLocks/>
          </p:cNvSpPr>
          <p:nvPr userDrawn="1"/>
        </p:nvSpPr>
        <p:spPr>
          <a:xfrm>
            <a:off x="8239789" y="6492875"/>
            <a:ext cx="898542"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400" b="1" kern="1200">
                <a:solidFill>
                  <a:schemeClr val="tx1">
                    <a:tint val="75000"/>
                  </a:schemeClr>
                </a:solidFill>
                <a:latin typeface="Aharoni" panose="02010803020104030203" pitchFamily="2" charset="-79"/>
                <a:ea typeface="MS UI Gothic" panose="020B0600070205080204" pitchFamily="50" charset="-128"/>
                <a:cs typeface="Aharoni" panose="02010803020104030203" pitchFamily="2" charset="-79"/>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FA0A165-5D3A-4D82-9C57-D7193FC5DFAF}" type="slidenum">
              <a:rPr lang="ja-JP" altLang="en-US" smtClean="0">
                <a:solidFill>
                  <a:prstClr val="white">
                    <a:tint val="75000"/>
                  </a:prstClr>
                </a:solidFill>
                <a:latin typeface="Verdana" panose="020B0604030504040204" pitchFamily="34" charset="0"/>
                <a:cs typeface="Verdana" panose="020B0604030504040204" pitchFamily="34" charset="0"/>
              </a:rPr>
              <a:pPr/>
              <a:t>‹#›</a:t>
            </a:fld>
            <a:endParaRPr lang="ja-JP" altLang="en-US">
              <a:solidFill>
                <a:prstClr val="white">
                  <a:tint val="75000"/>
                </a:prstClr>
              </a:solidFill>
              <a:latin typeface="Verdana" panose="020B0604030504040204" pitchFamily="34" charset="0"/>
              <a:cs typeface="Verdana" panose="020B0604030504040204" pitchFamily="34" charset="0"/>
            </a:endParaRPr>
          </a:p>
        </p:txBody>
      </p:sp>
    </p:spTree>
  </p:cSld>
  <p:clrMap bg1="dk1" tx1="lt1" bg2="dk2" tx2="lt2" accent1="accent1" accent2="accent2" accent3="accent3" accent4="accent4" accent5="accent5" accent6="accent6" hlink="hlink" folHlink="folHlink"/>
  <p:sldLayoutIdLst>
    <p:sldLayoutId id="2147483682" r:id="rId1"/>
  </p:sldLayoutIdLst>
  <p:transition spd="med">
    <p:fade thruBlk="1"/>
  </p:transition>
  <p:hf hdr="0" ftr="0" dt="0"/>
  <p:txStyles>
    <p:titleStyle>
      <a:lvl1pPr algn="l" rtl="0" eaLnBrk="1" latinLnBrk="0" hangingPunct="1">
        <a:spcBef>
          <a:spcPct val="0"/>
        </a:spcBef>
        <a:buNone/>
        <a:defRPr kumimoji="1"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1"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1"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1"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1"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1"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1" sz="1600" kern="120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79.png"/></Relationships>
</file>

<file path=ppt/slides/_rels/slide2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emf"/><Relationship Id="rId9" Type="http://schemas.openxmlformats.org/officeDocument/2006/relationships/image" Target="../media/image19.emf"/></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jpeg"/><Relationship Id="rId21" Type="http://schemas.openxmlformats.org/officeDocument/2006/relationships/image" Target="../media/image39.jpeg"/><Relationship Id="rId7" Type="http://schemas.openxmlformats.org/officeDocument/2006/relationships/image" Target="../media/image25.jpeg"/><Relationship Id="rId12" Type="http://schemas.openxmlformats.org/officeDocument/2006/relationships/image" Target="../media/image30.jpeg"/><Relationship Id="rId17" Type="http://schemas.openxmlformats.org/officeDocument/2006/relationships/image" Target="../media/image35.png"/><Relationship Id="rId25" Type="http://schemas.openxmlformats.org/officeDocument/2006/relationships/image" Target="../media/image43.pn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jpeg"/><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jpeg"/><Relationship Id="rId24" Type="http://schemas.openxmlformats.org/officeDocument/2006/relationships/image" Target="../media/image42.wmf"/><Relationship Id="rId5" Type="http://schemas.openxmlformats.org/officeDocument/2006/relationships/image" Target="../media/image23.jpe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png"/><Relationship Id="rId10" Type="http://schemas.openxmlformats.org/officeDocument/2006/relationships/image" Target="../media/image28.jpeg"/><Relationship Id="rId19" Type="http://schemas.openxmlformats.org/officeDocument/2006/relationships/image" Target="../media/image37.pn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32.jpeg"/><Relationship Id="rId22" Type="http://schemas.openxmlformats.org/officeDocument/2006/relationships/image" Target="../media/image40.jpeg"/><Relationship Id="rId27"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mtClean="0"/>
              <a:t>agency status update</a:t>
            </a:r>
            <a:endParaRPr kumimoji="1" lang="ja-JP" altLang="en-US"/>
          </a:p>
        </p:txBody>
      </p:sp>
      <p:sp>
        <p:nvSpPr>
          <p:cNvPr id="3" name="コンテンツ プレースホルダー 2"/>
          <p:cNvSpPr>
            <a:spLocks noGrp="1"/>
          </p:cNvSpPr>
          <p:nvPr>
            <p:ph idx="1"/>
          </p:nvPr>
        </p:nvSpPr>
        <p:spPr/>
        <p:txBody>
          <a:bodyPr/>
          <a:lstStyle/>
          <a:p>
            <a:r>
              <a:rPr kumimoji="1" lang="en-US" altLang="ja-JP" smtClean="0"/>
              <a:t>GPM </a:t>
            </a:r>
            <a:r>
              <a:rPr kumimoji="1" lang="en-US" altLang="ja-JP"/>
              <a:t>was </a:t>
            </a:r>
            <a:r>
              <a:rPr kumimoji="1" lang="en-US" altLang="ja-JP" smtClean="0"/>
              <a:t>launched in 28 February</a:t>
            </a:r>
            <a:r>
              <a:rPr kumimoji="1" lang="en-US" altLang="ja-JP" smtClean="0"/>
              <a:t>, 2014</a:t>
            </a:r>
            <a:r>
              <a:rPr kumimoji="1" lang="en-US" altLang="ja-JP" smtClean="0"/>
              <a:t>. </a:t>
            </a:r>
          </a:p>
          <a:p>
            <a:r>
              <a:rPr kumimoji="1" lang="en-US" altLang="ja-JP" smtClean="0"/>
              <a:t>ALOS-2/L-band SAR was launched in 24 May, 2014.</a:t>
            </a:r>
          </a:p>
          <a:p>
            <a:r>
              <a:rPr kumimoji="1" lang="en-US" altLang="ja-JP" smtClean="0"/>
              <a:t>EarthCARE/CPR will be launched in 2015.</a:t>
            </a:r>
          </a:p>
          <a:p>
            <a:r>
              <a:rPr kumimoji="1" lang="en-US" altLang="ja-JP" smtClean="0"/>
              <a:t>GCOM-C/SGLI </a:t>
            </a:r>
            <a:r>
              <a:rPr kumimoji="1" lang="en-US" altLang="ja-JP" smtClean="0"/>
              <a:t>will be launched in 2016</a:t>
            </a:r>
          </a:p>
          <a:p>
            <a:r>
              <a:rPr kumimoji="1" lang="en-US" altLang="ja-JP" smtClean="0"/>
              <a:t>GOSAT-2/TANSO-FTS-2  will </a:t>
            </a:r>
            <a:r>
              <a:rPr kumimoji="1" lang="en-US" altLang="ja-JP"/>
              <a:t>be launched in </a:t>
            </a:r>
            <a:r>
              <a:rPr kumimoji="1" lang="en-US" altLang="ja-JP" smtClean="0"/>
              <a:t>early 2018</a:t>
            </a:r>
          </a:p>
          <a:p>
            <a:r>
              <a:rPr kumimoji="1" lang="en-US" altLang="ja-JP" smtClean="0"/>
              <a:t>Two candidates of EO mission </a:t>
            </a:r>
            <a:r>
              <a:rPr kumimoji="1" lang="en-US" altLang="ja-JP"/>
              <a:t>for ISS </a:t>
            </a:r>
            <a:r>
              <a:rPr kumimoji="1" lang="en-US" altLang="ja-JP" smtClean="0"/>
              <a:t>was selected recently.</a:t>
            </a:r>
            <a:endParaRPr kumimoji="1" lang="ja-JP" altLang="en-US"/>
          </a:p>
        </p:txBody>
      </p:sp>
    </p:spTree>
    <p:extLst>
      <p:ext uri="{BB962C8B-B14F-4D97-AF65-F5344CB8AC3E}">
        <p14:creationId xmlns:p14="http://schemas.microsoft.com/office/powerpoint/2010/main" val="2508413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3239852" y="251937"/>
            <a:ext cx="5796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GOSAT validation</a:t>
            </a:r>
            <a:endParaRPr lang="en-US" sz="1400" dirty="0">
              <a:solidFill>
                <a:srgbClr val="0000FF"/>
              </a:solidFill>
              <a:cs typeface="Arial" pitchFamily="34" charset="0"/>
            </a:endParaRPr>
          </a:p>
        </p:txBody>
      </p:sp>
      <p:pic>
        <p:nvPicPr>
          <p:cNvPr id="5" name="Picture 8"/>
          <p:cNvPicPr>
            <a:picLocks noChangeAspect="1" noChangeArrowheads="1"/>
          </p:cNvPicPr>
          <p:nvPr/>
        </p:nvPicPr>
        <p:blipFill>
          <a:blip r:embed="rId2" cstate="print"/>
          <a:srcRect/>
          <a:stretch>
            <a:fillRect/>
          </a:stretch>
        </p:blipFill>
        <p:spPr bwMode="auto">
          <a:xfrm>
            <a:off x="683568" y="980728"/>
            <a:ext cx="7739063" cy="5511800"/>
          </a:xfrm>
          <a:prstGeom prst="rect">
            <a:avLst/>
          </a:prstGeom>
          <a:noFill/>
          <a:ln w="9525">
            <a:noFill/>
            <a:miter lim="800000"/>
            <a:headEnd/>
            <a:tailEnd/>
          </a:ln>
        </p:spPr>
      </p:pic>
      <p:sp>
        <p:nvSpPr>
          <p:cNvPr id="3" name="テキスト ボックス 2"/>
          <p:cNvSpPr txBox="1"/>
          <p:nvPr/>
        </p:nvSpPr>
        <p:spPr>
          <a:xfrm>
            <a:off x="6516216" y="6307862"/>
            <a:ext cx="2627515" cy="369332"/>
          </a:xfrm>
          <a:prstGeom prst="rect">
            <a:avLst/>
          </a:prstGeom>
          <a:noFill/>
        </p:spPr>
        <p:txBody>
          <a:bodyPr wrap="square" rtlCol="0">
            <a:spAutoFit/>
          </a:bodyPr>
          <a:lstStyle/>
          <a:p>
            <a:r>
              <a:rPr kumimoji="1" lang="en-US" altLang="ja-JP" i="1" dirty="0">
                <a:latin typeface="+mj-lt"/>
              </a:rPr>
              <a:t>f</a:t>
            </a:r>
            <a:r>
              <a:rPr kumimoji="1" lang="en-US" altLang="ja-JP" i="1" dirty="0" smtClean="0">
                <a:latin typeface="+mj-lt"/>
              </a:rPr>
              <a:t>rom NIES GOSAT Website</a:t>
            </a:r>
            <a:endParaRPr kumimoji="1" lang="ja-JP" altLang="en-US" i="1" dirty="0">
              <a:latin typeface="+mj-lt"/>
            </a:endParaRPr>
          </a:p>
        </p:txBody>
      </p:sp>
      <p:sp>
        <p:nvSpPr>
          <p:cNvPr id="7"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10</a:t>
            </a:fld>
            <a:endParaRPr lang="en-US" altLang="ja-JP" smtClean="0"/>
          </a:p>
        </p:txBody>
      </p:sp>
    </p:spTree>
    <p:extLst>
      <p:ext uri="{BB962C8B-B14F-4D97-AF65-F5344CB8AC3E}">
        <p14:creationId xmlns:p14="http://schemas.microsoft.com/office/powerpoint/2010/main" val="9515572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3239852" y="-27384"/>
            <a:ext cx="59041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ts val="600"/>
              </a:spcAft>
            </a:pPr>
            <a:r>
              <a:rPr lang="en-US" sz="3200" b="1" dirty="0" smtClean="0">
                <a:solidFill>
                  <a:srgbClr val="0000FF"/>
                </a:solidFill>
                <a:latin typeface="Calibri" pitchFamily="34" charset="0"/>
              </a:rPr>
              <a:t>TCCON – X</a:t>
            </a:r>
            <a:r>
              <a:rPr lang="en-US" sz="3200" b="1" baseline="-25000" dirty="0" smtClean="0">
                <a:solidFill>
                  <a:srgbClr val="0000FF"/>
                </a:solidFill>
                <a:latin typeface="Calibri" pitchFamily="34" charset="0"/>
              </a:rPr>
              <a:t>CO2</a:t>
            </a:r>
            <a:r>
              <a:rPr lang="en-US" sz="3200" b="1" dirty="0" smtClean="0">
                <a:solidFill>
                  <a:srgbClr val="0000FF"/>
                </a:solidFill>
                <a:latin typeface="Calibri" pitchFamily="34" charset="0"/>
              </a:rPr>
              <a:t> and X</a:t>
            </a:r>
            <a:r>
              <a:rPr lang="en-US" sz="3200" b="1" baseline="-25000" dirty="0" smtClean="0">
                <a:solidFill>
                  <a:srgbClr val="0000FF"/>
                </a:solidFill>
                <a:latin typeface="Calibri" pitchFamily="34" charset="0"/>
              </a:rPr>
              <a:t>CH4</a:t>
            </a:r>
            <a:r>
              <a:rPr lang="en-US" sz="3200" b="1" dirty="0" smtClean="0">
                <a:solidFill>
                  <a:srgbClr val="0000FF"/>
                </a:solidFill>
                <a:latin typeface="Calibri" pitchFamily="34" charset="0"/>
              </a:rPr>
              <a:t> standards for space-based measurements</a:t>
            </a:r>
            <a:endParaRPr lang="en-US" sz="1400" dirty="0">
              <a:solidFill>
                <a:srgbClr val="0000FF"/>
              </a:solidFill>
              <a:cs typeface="Arial" pitchFamily="34" charset="0"/>
            </a:endParaRPr>
          </a:p>
        </p:txBody>
      </p:sp>
      <p:pic>
        <p:nvPicPr>
          <p:cNvPr id="3074" name="Picture 2" descr="http://www.tccon.caltech.edu/images/bremen-sq-14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7544" y="1628800"/>
            <a:ext cx="1333500" cy="13335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表 12"/>
          <p:cNvGraphicFramePr>
            <a:graphicFrameLocks noGrp="1"/>
          </p:cNvGraphicFramePr>
          <p:nvPr>
            <p:extLst>
              <p:ext uri="{D42A27DB-BD31-4B8C-83A1-F6EECF244321}">
                <p14:modId xmlns:p14="http://schemas.microsoft.com/office/powerpoint/2010/main" val="3169545650"/>
              </p:ext>
            </p:extLst>
          </p:nvPr>
        </p:nvGraphicFramePr>
        <p:xfrm>
          <a:off x="35496" y="3356992"/>
          <a:ext cx="9073008" cy="2733040"/>
        </p:xfrm>
        <a:graphic>
          <a:graphicData uri="http://schemas.openxmlformats.org/drawingml/2006/table">
            <a:tbl>
              <a:tblPr firstRow="1" bandRow="1">
                <a:tableStyleId>{5C22544A-7EE6-4342-B048-85BDC9FD1C3A}</a:tableStyleId>
              </a:tblPr>
              <a:tblGrid>
                <a:gridCol w="1937958"/>
                <a:gridCol w="1326303"/>
                <a:gridCol w="1340062"/>
                <a:gridCol w="1084309"/>
                <a:gridCol w="1152128"/>
                <a:gridCol w="1080120"/>
                <a:gridCol w="1152128"/>
              </a:tblGrid>
              <a:tr h="0">
                <a:tc rowSpan="2">
                  <a:txBody>
                    <a:bodyPr/>
                    <a:lstStyle/>
                    <a:p>
                      <a:pPr algn="ctr"/>
                      <a:r>
                        <a:rPr kumimoji="1" lang="en-US" altLang="ja-JP" sz="1600" dirty="0" smtClean="0"/>
                        <a:t>Group</a:t>
                      </a:r>
                      <a:endParaRPr kumimoji="1" lang="ja-JP" altLang="en-US" sz="1600" dirty="0"/>
                    </a:p>
                  </a:txBody>
                  <a:tcPr marL="99060" marR="99060" anchor="ctr"/>
                </a:tc>
                <a:tc rowSpan="2">
                  <a:txBody>
                    <a:bodyPr/>
                    <a:lstStyle/>
                    <a:p>
                      <a:pPr algn="ctr"/>
                      <a:r>
                        <a:rPr kumimoji="1" lang="en-US" altLang="ja-JP" sz="1600" dirty="0" smtClean="0"/>
                        <a:t>Version</a:t>
                      </a:r>
                      <a:endParaRPr kumimoji="1" lang="ja-JP" altLang="en-US" sz="1600" dirty="0"/>
                    </a:p>
                  </a:txBody>
                  <a:tcPr marL="99060" marR="99060" anchor="ctr"/>
                </a:tc>
                <a:tc rowSpan="2">
                  <a:txBody>
                    <a:bodyPr/>
                    <a:lstStyle/>
                    <a:p>
                      <a:pPr algn="ctr"/>
                      <a:r>
                        <a:rPr kumimoji="1" lang="en-US" altLang="ja-JP" sz="1600" dirty="0" smtClean="0"/>
                        <a:t>Num. of  </a:t>
                      </a:r>
                    </a:p>
                    <a:p>
                      <a:pPr algn="ctr"/>
                      <a:r>
                        <a:rPr kumimoji="1" lang="en-US" altLang="ja-JP" sz="1600" dirty="0" smtClean="0"/>
                        <a:t>TCCON site</a:t>
                      </a:r>
                      <a:endParaRPr kumimoji="1" lang="ja-JP" altLang="en-US" sz="1600" dirty="0"/>
                    </a:p>
                  </a:txBody>
                  <a:tcPr marL="99060" marR="99060" anchor="ctr"/>
                </a:tc>
                <a:tc gridSpan="2">
                  <a:txBody>
                    <a:bodyPr/>
                    <a:lstStyle/>
                    <a:p>
                      <a:pPr algn="ctr"/>
                      <a:r>
                        <a:rPr kumimoji="1" lang="en-US" altLang="ja-JP" sz="1600" dirty="0" smtClean="0"/>
                        <a:t>X</a:t>
                      </a:r>
                      <a:r>
                        <a:rPr kumimoji="1" lang="en-US" altLang="ja-JP" sz="1600" baseline="-25000" dirty="0" smtClean="0"/>
                        <a:t>CO2</a:t>
                      </a:r>
                      <a:endParaRPr kumimoji="1" lang="ja-JP" altLang="en-US" sz="1600" baseline="-25000" dirty="0"/>
                    </a:p>
                  </a:txBody>
                  <a:tcPr marL="99060" marR="99060" anchor="ctr"/>
                </a:tc>
                <a:tc hMerge="1">
                  <a:txBody>
                    <a:bodyPr/>
                    <a:lstStyle/>
                    <a:p>
                      <a:pPr algn="ctr"/>
                      <a:endParaRPr kumimoji="1" lang="ja-JP" altLang="en-US" dirty="0"/>
                    </a:p>
                  </a:txBody>
                  <a:tcPr anchor="ctr"/>
                </a:tc>
                <a:tc gridSpan="2">
                  <a:txBody>
                    <a:bodyPr/>
                    <a:lstStyle/>
                    <a:p>
                      <a:pPr algn="ctr"/>
                      <a:r>
                        <a:rPr kumimoji="1" lang="en-US" altLang="ja-JP" sz="1600" dirty="0" smtClean="0"/>
                        <a:t>X</a:t>
                      </a:r>
                      <a:r>
                        <a:rPr kumimoji="1" lang="en-US" altLang="ja-JP" sz="1600" baseline="-25000" dirty="0" smtClean="0"/>
                        <a:t>CH4</a:t>
                      </a:r>
                      <a:endParaRPr kumimoji="1" lang="ja-JP" altLang="en-US" sz="1600" baseline="-25000" dirty="0"/>
                    </a:p>
                  </a:txBody>
                  <a:tcPr marL="99060" marR="99060" anchor="ctr"/>
                </a:tc>
                <a:tc hMerge="1">
                  <a:txBody>
                    <a:bodyPr/>
                    <a:lstStyle/>
                    <a:p>
                      <a:pPr algn="ctr"/>
                      <a:endParaRPr kumimoji="1" lang="ja-JP" altLang="en-US" dirty="0"/>
                    </a:p>
                  </a:txBody>
                  <a:tcPr anchor="ctr"/>
                </a:tc>
              </a:tr>
              <a:tr h="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r>
                        <a:rPr kumimoji="1" lang="en-US" altLang="ja-JP" sz="1600" dirty="0" smtClean="0"/>
                        <a:t>Bias[ppm]</a:t>
                      </a:r>
                      <a:endParaRPr kumimoji="1" lang="ja-JP" altLang="en-US" sz="1600" dirty="0"/>
                    </a:p>
                  </a:txBody>
                  <a:tcPr marL="99060" marR="99060" anchor="ctr"/>
                </a:tc>
                <a:tc>
                  <a:txBody>
                    <a:bodyPr/>
                    <a:lstStyle/>
                    <a:p>
                      <a:r>
                        <a:rPr kumimoji="1" lang="en-US" altLang="ja-JP" sz="1600" dirty="0" smtClean="0"/>
                        <a:t>STD[ppm]</a:t>
                      </a:r>
                      <a:endParaRPr kumimoji="1" lang="ja-JP" altLang="en-US" sz="1600" dirty="0"/>
                    </a:p>
                  </a:txBody>
                  <a:tcPr marL="99060" marR="99060" anchor="ctr"/>
                </a:tc>
                <a:tc>
                  <a:txBody>
                    <a:bodyPr/>
                    <a:lstStyle/>
                    <a:p>
                      <a:r>
                        <a:rPr kumimoji="1" lang="en-US" altLang="ja-JP" sz="1600" dirty="0" smtClean="0"/>
                        <a:t>Bias[ppb]</a:t>
                      </a:r>
                      <a:endParaRPr kumimoji="1" lang="ja-JP" altLang="en-US" sz="1600" dirty="0"/>
                    </a:p>
                  </a:txBody>
                  <a:tcPr marL="99060" marR="99060" anchor="ctr"/>
                </a:tc>
                <a:tc>
                  <a:txBody>
                    <a:bodyPr/>
                    <a:lstStyle/>
                    <a:p>
                      <a:pPr algn="ctr"/>
                      <a:r>
                        <a:rPr kumimoji="1" lang="en-US" altLang="ja-JP" sz="1600" dirty="0" smtClean="0"/>
                        <a:t>STD[ppb]</a:t>
                      </a:r>
                      <a:endParaRPr kumimoji="1" lang="ja-JP" altLang="en-US" sz="1600" dirty="0"/>
                    </a:p>
                  </a:txBody>
                  <a:tcPr marL="99060" marR="99060" anchor="ctr"/>
                </a:tc>
              </a:tr>
              <a:tr h="370840">
                <a:tc>
                  <a:txBody>
                    <a:bodyPr/>
                    <a:lstStyle/>
                    <a:p>
                      <a:pPr algn="ctr"/>
                      <a:r>
                        <a:rPr kumimoji="1" lang="en-US" altLang="ja-JP" sz="1600" dirty="0" smtClean="0"/>
                        <a:t>NIES-FP</a:t>
                      </a:r>
                      <a:endParaRPr kumimoji="1" lang="ja-JP" altLang="en-US" sz="1600" dirty="0"/>
                    </a:p>
                  </a:txBody>
                  <a:tcPr marL="99060" marR="99060"/>
                </a:tc>
                <a:tc>
                  <a:txBody>
                    <a:bodyPr/>
                    <a:lstStyle/>
                    <a:p>
                      <a:pPr algn="ctr"/>
                      <a:r>
                        <a:rPr kumimoji="1" lang="en-US" altLang="ja-JP" sz="1600" dirty="0" smtClean="0"/>
                        <a:t>2.0</a:t>
                      </a:r>
                      <a:endParaRPr kumimoji="1" lang="ja-JP" altLang="en-US" sz="1600" dirty="0"/>
                    </a:p>
                  </a:txBody>
                  <a:tcPr marL="99060" marR="99060"/>
                </a:tc>
                <a:tc>
                  <a:txBody>
                    <a:bodyPr/>
                    <a:lstStyle/>
                    <a:p>
                      <a:pPr algn="ctr"/>
                      <a:r>
                        <a:rPr kumimoji="1" lang="en-US" altLang="ja-JP" sz="1600" dirty="0" smtClean="0"/>
                        <a:t>13</a:t>
                      </a:r>
                      <a:endParaRPr kumimoji="1" lang="ja-JP" altLang="en-US" sz="1600" dirty="0"/>
                    </a:p>
                  </a:txBody>
                  <a:tcPr marL="99060" marR="99060"/>
                </a:tc>
                <a:tc>
                  <a:txBody>
                    <a:bodyPr/>
                    <a:lstStyle/>
                    <a:p>
                      <a:pPr algn="ctr"/>
                      <a:r>
                        <a:rPr kumimoji="1" lang="en-US" altLang="ja-JP" sz="1600" dirty="0" smtClean="0"/>
                        <a:t>-1.5</a:t>
                      </a:r>
                      <a:endParaRPr kumimoji="1" lang="ja-JP" altLang="en-US" sz="1600" dirty="0"/>
                    </a:p>
                  </a:txBody>
                  <a:tcPr marL="99060" marR="99060"/>
                </a:tc>
                <a:tc>
                  <a:txBody>
                    <a:bodyPr/>
                    <a:lstStyle/>
                    <a:p>
                      <a:pPr algn="ctr"/>
                      <a:r>
                        <a:rPr kumimoji="1" lang="en-US" altLang="ja-JP" sz="1600" dirty="0" smtClean="0"/>
                        <a:t>2.1</a:t>
                      </a:r>
                      <a:endParaRPr kumimoji="1" lang="ja-JP" altLang="en-US" sz="1600" dirty="0"/>
                    </a:p>
                  </a:txBody>
                  <a:tcPr marL="99060" marR="99060"/>
                </a:tc>
                <a:tc>
                  <a:txBody>
                    <a:bodyPr/>
                    <a:lstStyle/>
                    <a:p>
                      <a:pPr algn="ctr"/>
                      <a:r>
                        <a:rPr kumimoji="1" lang="en-US" altLang="ja-JP" sz="1600" dirty="0" smtClean="0"/>
                        <a:t>-6</a:t>
                      </a:r>
                    </a:p>
                  </a:txBody>
                  <a:tcPr marL="99060" marR="99060"/>
                </a:tc>
                <a:tc>
                  <a:txBody>
                    <a:bodyPr/>
                    <a:lstStyle/>
                    <a:p>
                      <a:pPr algn="ctr"/>
                      <a:r>
                        <a:rPr kumimoji="1" lang="en-US" altLang="ja-JP" sz="1600" dirty="0" smtClean="0"/>
                        <a:t>13</a:t>
                      </a:r>
                    </a:p>
                  </a:txBody>
                  <a:tcPr marL="99060" marR="99060"/>
                </a:tc>
              </a:tr>
              <a:tr h="370840">
                <a:tc>
                  <a:txBody>
                    <a:bodyPr/>
                    <a:lstStyle/>
                    <a:p>
                      <a:pPr algn="ctr"/>
                      <a:r>
                        <a:rPr kumimoji="1" lang="en-US" altLang="ja-JP" sz="1600" dirty="0" smtClean="0"/>
                        <a:t>NIES-PPDF-DOAS</a:t>
                      </a:r>
                      <a:endParaRPr kumimoji="1" lang="ja-JP" altLang="en-US" sz="1600" dirty="0"/>
                    </a:p>
                  </a:txBody>
                  <a:tcPr marL="99060" marR="99060"/>
                </a:tc>
                <a:tc>
                  <a:txBody>
                    <a:bodyPr/>
                    <a:lstStyle/>
                    <a:p>
                      <a:pPr algn="ctr"/>
                      <a:r>
                        <a:rPr kumimoji="1" lang="en-US" altLang="ja-JP" sz="1600" dirty="0" smtClean="0"/>
                        <a:t>-</a:t>
                      </a:r>
                      <a:endParaRPr kumimoji="1" lang="ja-JP" altLang="en-US" sz="1600" dirty="0"/>
                    </a:p>
                  </a:txBody>
                  <a:tcPr marL="99060" marR="99060"/>
                </a:tc>
                <a:tc>
                  <a:txBody>
                    <a:bodyPr/>
                    <a:lstStyle/>
                    <a:p>
                      <a:pPr algn="ctr"/>
                      <a:r>
                        <a:rPr kumimoji="1" lang="en-US" altLang="ja-JP" sz="1600" dirty="0" smtClean="0"/>
                        <a:t>11</a:t>
                      </a:r>
                      <a:endParaRPr kumimoji="1" lang="ja-JP" altLang="en-US" sz="1600" dirty="0"/>
                    </a:p>
                  </a:txBody>
                  <a:tcPr marL="99060" marR="99060"/>
                </a:tc>
                <a:tc>
                  <a:txBody>
                    <a:bodyPr/>
                    <a:lstStyle/>
                    <a:p>
                      <a:pPr algn="ctr"/>
                      <a:r>
                        <a:rPr kumimoji="1" lang="en-US" altLang="ja-JP" sz="1600" dirty="0" smtClean="0"/>
                        <a:t>-0.43</a:t>
                      </a:r>
                      <a:endParaRPr kumimoji="1" lang="ja-JP" altLang="en-US" sz="1600" dirty="0"/>
                    </a:p>
                  </a:txBody>
                  <a:tcPr marL="99060" marR="99060"/>
                </a:tc>
                <a:tc>
                  <a:txBody>
                    <a:bodyPr/>
                    <a:lstStyle/>
                    <a:p>
                      <a:pPr algn="ctr"/>
                      <a:r>
                        <a:rPr kumimoji="1" lang="en-US" altLang="ja-JP" sz="1600" dirty="0" smtClean="0"/>
                        <a:t>1.8</a:t>
                      </a:r>
                      <a:endParaRPr kumimoji="1" lang="ja-JP" altLang="en-US" sz="1600" dirty="0"/>
                    </a:p>
                  </a:txBody>
                  <a:tcPr marL="99060" marR="99060"/>
                </a:tc>
                <a:tc>
                  <a:txBody>
                    <a:bodyPr/>
                    <a:lstStyle/>
                    <a:p>
                      <a:pPr algn="ctr"/>
                      <a:r>
                        <a:rPr kumimoji="1" lang="en-US" altLang="ja-JP" sz="1600" dirty="0" smtClean="0"/>
                        <a:t>-</a:t>
                      </a:r>
                    </a:p>
                  </a:txBody>
                  <a:tcPr marL="99060" marR="99060"/>
                </a:tc>
                <a:tc>
                  <a:txBody>
                    <a:bodyPr/>
                    <a:lstStyle/>
                    <a:p>
                      <a:pPr algn="ctr"/>
                      <a:r>
                        <a:rPr kumimoji="1" lang="en-US" altLang="ja-JP" sz="1600" dirty="0" smtClean="0"/>
                        <a:t>-</a:t>
                      </a:r>
                    </a:p>
                  </a:txBody>
                  <a:tcPr marL="99060" marR="99060"/>
                </a:tc>
              </a:tr>
              <a:tr h="370840">
                <a:tc>
                  <a:txBody>
                    <a:bodyPr/>
                    <a:lstStyle/>
                    <a:p>
                      <a:pPr algn="ctr"/>
                      <a:r>
                        <a:rPr kumimoji="1" lang="en-US" altLang="ja-JP" sz="1600" dirty="0" smtClean="0"/>
                        <a:t>ACOS</a:t>
                      </a:r>
                      <a:endParaRPr kumimoji="1" lang="ja-JP" altLang="en-US" sz="1600" dirty="0">
                        <a:solidFill>
                          <a:schemeClr val="tx1"/>
                        </a:solidFill>
                      </a:endParaRPr>
                    </a:p>
                  </a:txBody>
                  <a:tcPr marL="99060" marR="99060"/>
                </a:tc>
                <a:tc>
                  <a:txBody>
                    <a:bodyPr/>
                    <a:lstStyle/>
                    <a:p>
                      <a:pPr algn="ctr"/>
                      <a:r>
                        <a:rPr kumimoji="1" lang="en-US" altLang="ja-JP" sz="1600" dirty="0" smtClean="0">
                          <a:solidFill>
                            <a:schemeClr val="tx1"/>
                          </a:solidFill>
                        </a:rPr>
                        <a:t>B2.9</a:t>
                      </a:r>
                      <a:endParaRPr kumimoji="1" lang="ja-JP" altLang="en-US" sz="1600" dirty="0">
                        <a:solidFill>
                          <a:schemeClr val="tx1"/>
                        </a:solidFill>
                      </a:endParaRPr>
                    </a:p>
                  </a:txBody>
                  <a:tcPr marL="99060" marR="99060"/>
                </a:tc>
                <a:tc>
                  <a:txBody>
                    <a:bodyPr/>
                    <a:lstStyle/>
                    <a:p>
                      <a:pPr algn="ctr"/>
                      <a:r>
                        <a:rPr kumimoji="1" lang="en-US" altLang="ja-JP" sz="1600" dirty="0" smtClean="0">
                          <a:solidFill>
                            <a:schemeClr val="tx1"/>
                          </a:solidFill>
                        </a:rPr>
                        <a:t>10</a:t>
                      </a:r>
                      <a:endParaRPr kumimoji="1" lang="ja-JP" altLang="en-US" sz="1600" dirty="0">
                        <a:solidFill>
                          <a:schemeClr val="tx1"/>
                        </a:solidFill>
                      </a:endParaRPr>
                    </a:p>
                  </a:txBody>
                  <a:tcPr marL="99060" marR="99060"/>
                </a:tc>
                <a:tc>
                  <a:txBody>
                    <a:bodyPr/>
                    <a:lstStyle/>
                    <a:p>
                      <a:pPr algn="ctr"/>
                      <a:r>
                        <a:rPr kumimoji="1" lang="en-US" altLang="ja-JP" sz="1600" dirty="0" smtClean="0"/>
                        <a:t>0.13</a:t>
                      </a:r>
                      <a:endParaRPr kumimoji="1" lang="ja-JP" altLang="en-US" sz="1600" dirty="0">
                        <a:solidFill>
                          <a:schemeClr val="tx1"/>
                        </a:solidFill>
                      </a:endParaRPr>
                    </a:p>
                  </a:txBody>
                  <a:tcPr marL="99060" marR="99060"/>
                </a:tc>
                <a:tc>
                  <a:txBody>
                    <a:bodyPr/>
                    <a:lstStyle/>
                    <a:p>
                      <a:pPr algn="ctr"/>
                      <a:r>
                        <a:rPr kumimoji="1" lang="en-US" altLang="ja-JP" sz="1600" dirty="0" smtClean="0">
                          <a:solidFill>
                            <a:schemeClr val="dk1"/>
                          </a:solidFill>
                        </a:rPr>
                        <a:t>2.0</a:t>
                      </a:r>
                      <a:endParaRPr kumimoji="1" lang="ja-JP" altLang="en-US" sz="1600" dirty="0">
                        <a:solidFill>
                          <a:schemeClr val="tx1"/>
                        </a:solidFill>
                      </a:endParaRPr>
                    </a:p>
                  </a:txBody>
                  <a:tcPr marL="99060" marR="99060"/>
                </a:tc>
                <a:tc>
                  <a:txBody>
                    <a:bodyPr/>
                    <a:lstStyle/>
                    <a:p>
                      <a:pPr algn="ctr"/>
                      <a:r>
                        <a:rPr kumimoji="1" lang="en-US" altLang="ja-JP" sz="1600" dirty="0" smtClean="0"/>
                        <a:t>-</a:t>
                      </a:r>
                      <a:endParaRPr kumimoji="1" lang="ja-JP" altLang="en-US" sz="1600" dirty="0">
                        <a:solidFill>
                          <a:schemeClr val="tx1"/>
                        </a:solidFill>
                      </a:endParaRPr>
                    </a:p>
                  </a:txBody>
                  <a:tcPr marL="99060" marR="99060"/>
                </a:tc>
                <a:tc>
                  <a:txBody>
                    <a:bodyPr/>
                    <a:lstStyle/>
                    <a:p>
                      <a:pPr algn="ctr"/>
                      <a:r>
                        <a:rPr kumimoji="1" lang="en-US" altLang="ja-JP" sz="1600" dirty="0" smtClean="0">
                          <a:solidFill>
                            <a:schemeClr val="tx1"/>
                          </a:solidFill>
                        </a:rPr>
                        <a:t>-</a:t>
                      </a:r>
                      <a:endParaRPr kumimoji="1" lang="ja-JP" altLang="en-US" sz="1600" dirty="0">
                        <a:solidFill>
                          <a:schemeClr val="tx1"/>
                        </a:solidFill>
                      </a:endParaRPr>
                    </a:p>
                  </a:txBody>
                  <a:tcPr marL="99060" marR="99060"/>
                </a:tc>
              </a:tr>
              <a:tr h="370840">
                <a:tc>
                  <a:txBody>
                    <a:bodyPr/>
                    <a:lstStyle/>
                    <a:p>
                      <a:pPr algn="ctr"/>
                      <a:r>
                        <a:rPr kumimoji="1" lang="en-US" altLang="ja-JP" sz="1600" i="0" dirty="0" err="1" smtClean="0"/>
                        <a:t>RemoTeC</a:t>
                      </a:r>
                      <a:endParaRPr kumimoji="1" lang="ja-JP" altLang="en-US" sz="1600" i="0" dirty="0"/>
                    </a:p>
                  </a:txBody>
                  <a:tcPr marL="99060" marR="99060"/>
                </a:tc>
                <a:tc>
                  <a:txBody>
                    <a:bodyPr/>
                    <a:lstStyle/>
                    <a:p>
                      <a:pPr algn="ctr"/>
                      <a:r>
                        <a:rPr kumimoji="1" lang="en-US" altLang="ja-JP" sz="1600" dirty="0" smtClean="0"/>
                        <a:t>1.0</a:t>
                      </a:r>
                      <a:endParaRPr kumimoji="1" lang="ja-JP" altLang="en-US" sz="1600" dirty="0"/>
                    </a:p>
                  </a:txBody>
                  <a:tcPr marL="99060" marR="99060"/>
                </a:tc>
                <a:tc>
                  <a:txBody>
                    <a:bodyPr/>
                    <a:lstStyle/>
                    <a:p>
                      <a:pPr algn="ctr"/>
                      <a:r>
                        <a:rPr kumimoji="1" lang="en-US" altLang="ja-JP" sz="1600" dirty="0" smtClean="0"/>
                        <a:t>6</a:t>
                      </a:r>
                      <a:endParaRPr kumimoji="1" lang="ja-JP" altLang="en-US" sz="1600" dirty="0"/>
                    </a:p>
                  </a:txBody>
                  <a:tcPr marL="99060" marR="99060"/>
                </a:tc>
                <a:tc>
                  <a:txBody>
                    <a:bodyPr/>
                    <a:lstStyle/>
                    <a:p>
                      <a:pPr algn="ctr"/>
                      <a:r>
                        <a:rPr kumimoji="1" lang="en-US" altLang="ja-JP" sz="1600" dirty="0" smtClean="0"/>
                        <a:t>-0.19</a:t>
                      </a:r>
                      <a:endParaRPr kumimoji="1" lang="ja-JP" altLang="en-US" sz="1600" dirty="0"/>
                    </a:p>
                  </a:txBody>
                  <a:tcPr marL="99060" marR="99060"/>
                </a:tc>
                <a:tc>
                  <a:txBody>
                    <a:bodyPr/>
                    <a:lstStyle/>
                    <a:p>
                      <a:pPr algn="ctr"/>
                      <a:r>
                        <a:rPr kumimoji="1" lang="en-US" altLang="ja-JP" sz="1600" dirty="0" smtClean="0"/>
                        <a:t>2.8</a:t>
                      </a:r>
                      <a:endParaRPr kumimoji="1" lang="ja-JP" altLang="en-US" sz="1600" dirty="0"/>
                    </a:p>
                  </a:txBody>
                  <a:tcPr marL="99060" marR="99060"/>
                </a:tc>
                <a:tc>
                  <a:txBody>
                    <a:bodyPr/>
                    <a:lstStyle/>
                    <a:p>
                      <a:pPr algn="ctr"/>
                      <a:r>
                        <a:rPr kumimoji="1" lang="en-US" altLang="ja-JP" sz="1600" dirty="0" smtClean="0"/>
                        <a:t>-5.4</a:t>
                      </a:r>
                      <a:endParaRPr kumimoji="1" lang="ja-JP" altLang="en-US" sz="1600" dirty="0"/>
                    </a:p>
                  </a:txBody>
                  <a:tcPr marL="99060" marR="99060"/>
                </a:tc>
                <a:tc>
                  <a:txBody>
                    <a:bodyPr/>
                    <a:lstStyle/>
                    <a:p>
                      <a:pPr algn="ctr"/>
                      <a:r>
                        <a:rPr kumimoji="1" lang="en-US" altLang="ja-JP" sz="1600" dirty="0" smtClean="0"/>
                        <a:t>15</a:t>
                      </a:r>
                      <a:endParaRPr kumimoji="1" lang="ja-JP" altLang="en-US" sz="1600" dirty="0"/>
                    </a:p>
                  </a:txBody>
                  <a:tcPr marL="99060" marR="99060"/>
                </a:tc>
              </a:tr>
              <a:tr h="370840">
                <a:tc>
                  <a:txBody>
                    <a:bodyPr/>
                    <a:lstStyle/>
                    <a:p>
                      <a:pPr algn="ctr"/>
                      <a:r>
                        <a:rPr kumimoji="1" lang="en-US" altLang="ja-JP" sz="1600" i="0" dirty="0" smtClean="0"/>
                        <a:t>Univ. of Leicester</a:t>
                      </a:r>
                      <a:endParaRPr kumimoji="1" lang="ja-JP" altLang="en-US" sz="1600" i="0" dirty="0"/>
                    </a:p>
                  </a:txBody>
                  <a:tcPr marL="99060" marR="99060"/>
                </a:tc>
                <a:tc>
                  <a:txBody>
                    <a:bodyPr/>
                    <a:lstStyle/>
                    <a:p>
                      <a:pPr algn="ctr"/>
                      <a:r>
                        <a:rPr kumimoji="1" lang="en-US" altLang="ja-JP" sz="1600" dirty="0" smtClean="0"/>
                        <a:t>3.0 for X</a:t>
                      </a:r>
                      <a:r>
                        <a:rPr kumimoji="1" lang="en-US" altLang="ja-JP" sz="1600" baseline="-25000" dirty="0" smtClean="0"/>
                        <a:t>CO2</a:t>
                      </a:r>
                    </a:p>
                    <a:p>
                      <a:pPr algn="ctr"/>
                      <a:r>
                        <a:rPr kumimoji="1" lang="en-US" altLang="ja-JP" sz="1600" dirty="0" smtClean="0"/>
                        <a:t>3.2 for X</a:t>
                      </a:r>
                      <a:r>
                        <a:rPr kumimoji="1" lang="en-US" altLang="ja-JP" sz="1600" baseline="-25000" dirty="0" smtClean="0"/>
                        <a:t>CH4</a:t>
                      </a:r>
                      <a:endParaRPr kumimoji="1" lang="ja-JP" altLang="en-US" sz="1600" baseline="-25000" dirty="0"/>
                    </a:p>
                  </a:txBody>
                  <a:tcPr marL="99060" marR="99060"/>
                </a:tc>
                <a:tc>
                  <a:txBody>
                    <a:bodyPr/>
                    <a:lstStyle/>
                    <a:p>
                      <a:pPr algn="ctr"/>
                      <a:r>
                        <a:rPr kumimoji="1" lang="en-US" altLang="ja-JP" sz="1600" dirty="0" smtClean="0"/>
                        <a:t>7</a:t>
                      </a:r>
                      <a:endParaRPr kumimoji="1" lang="ja-JP" altLang="en-US" sz="1600" dirty="0"/>
                    </a:p>
                  </a:txBody>
                  <a:tcPr marL="99060" marR="99060"/>
                </a:tc>
                <a:tc>
                  <a:txBody>
                    <a:bodyPr/>
                    <a:lstStyle/>
                    <a:p>
                      <a:pPr algn="ctr"/>
                      <a:r>
                        <a:rPr kumimoji="1" lang="en-US" altLang="ja-JP" sz="1600" dirty="0" smtClean="0"/>
                        <a:t>-0.2</a:t>
                      </a:r>
                      <a:endParaRPr kumimoji="1" lang="ja-JP" altLang="en-US" sz="1600" dirty="0"/>
                    </a:p>
                  </a:txBody>
                  <a:tcPr marL="99060" marR="99060"/>
                </a:tc>
                <a:tc>
                  <a:txBody>
                    <a:bodyPr/>
                    <a:lstStyle/>
                    <a:p>
                      <a:pPr algn="ctr"/>
                      <a:r>
                        <a:rPr kumimoji="1" lang="en-US" altLang="ja-JP" sz="1600" dirty="0" smtClean="0"/>
                        <a:t>2.3</a:t>
                      </a:r>
                      <a:endParaRPr kumimoji="1" lang="ja-JP" altLang="en-US" sz="1600" dirty="0"/>
                    </a:p>
                  </a:txBody>
                  <a:tcPr marL="99060" marR="99060"/>
                </a:tc>
                <a:tc>
                  <a:txBody>
                    <a:bodyPr/>
                    <a:lstStyle/>
                    <a:p>
                      <a:pPr algn="ctr"/>
                      <a:r>
                        <a:rPr kumimoji="1" lang="en-US" altLang="ja-JP" sz="1600" dirty="0" smtClean="0"/>
                        <a:t>3.4</a:t>
                      </a:r>
                      <a:endParaRPr kumimoji="1" lang="ja-JP" altLang="en-US" sz="1600" dirty="0"/>
                    </a:p>
                  </a:txBody>
                  <a:tcPr marL="99060" marR="99060"/>
                </a:tc>
                <a:tc>
                  <a:txBody>
                    <a:bodyPr/>
                    <a:lstStyle/>
                    <a:p>
                      <a:pPr algn="ctr"/>
                      <a:r>
                        <a:rPr kumimoji="1" lang="en-US" altLang="ja-JP" sz="1600" dirty="0" smtClean="0"/>
                        <a:t>17</a:t>
                      </a:r>
                      <a:endParaRPr kumimoji="1" lang="ja-JP" altLang="en-US" sz="1600" dirty="0"/>
                    </a:p>
                  </a:txBody>
                  <a:tcPr marL="99060" marR="99060"/>
                </a:tc>
              </a:tr>
            </a:tbl>
          </a:graphicData>
        </a:graphic>
      </p:graphicFrame>
      <p:pic>
        <p:nvPicPr>
          <p:cNvPr id="3076" name="Picture 4" descr="Tccon-wiki"/>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7544" y="943000"/>
            <a:ext cx="1333500" cy="685800"/>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p:cNvSpPr txBox="1"/>
          <p:nvPr/>
        </p:nvSpPr>
        <p:spPr>
          <a:xfrm>
            <a:off x="107504" y="6062960"/>
            <a:ext cx="8517973" cy="523220"/>
          </a:xfrm>
          <a:prstGeom prst="rect">
            <a:avLst/>
          </a:prstGeom>
          <a:noFill/>
        </p:spPr>
        <p:txBody>
          <a:bodyPr wrap="none" rtlCol="0">
            <a:spAutoFit/>
          </a:bodyPr>
          <a:lstStyle/>
          <a:p>
            <a:r>
              <a:rPr lang="en-US" altLang="ja-JP" sz="1400" dirty="0" smtClean="0"/>
              <a:t>NIES-FP: Yoshida et al., 2013,	NIES-PPDF-DOAS</a:t>
            </a:r>
            <a:r>
              <a:rPr kumimoji="1" lang="en-US" altLang="ja-JP" sz="1400" dirty="0" smtClean="0"/>
              <a:t>: </a:t>
            </a:r>
            <a:r>
              <a:rPr kumimoji="1" lang="en-US" altLang="ja-JP" sz="1400" dirty="0" err="1" smtClean="0"/>
              <a:t>Oshchepkov</a:t>
            </a:r>
            <a:r>
              <a:rPr lang="en-US" altLang="ja-JP" sz="1400" dirty="0" smtClean="0"/>
              <a:t> et al.</a:t>
            </a:r>
            <a:r>
              <a:rPr kumimoji="1" lang="en-US" altLang="ja-JP" sz="1400" dirty="0" smtClean="0"/>
              <a:t>,2012, 	</a:t>
            </a:r>
            <a:r>
              <a:rPr lang="en-US" altLang="ja-JP" sz="1400" dirty="0" smtClean="0"/>
              <a:t>ACOS :  Crisp et al., 2012, </a:t>
            </a:r>
          </a:p>
          <a:p>
            <a:r>
              <a:rPr kumimoji="1" lang="en-US" altLang="ja-JP" sz="1400" dirty="0" smtClean="0"/>
              <a:t>KIT/SRON :  </a:t>
            </a:r>
            <a:r>
              <a:rPr kumimoji="1" lang="en-US" altLang="ja-JP" sz="1400" dirty="0" err="1" smtClean="0"/>
              <a:t>Butz</a:t>
            </a:r>
            <a:r>
              <a:rPr kumimoji="1" lang="en-US" altLang="ja-JP" sz="1400" dirty="0" smtClean="0"/>
              <a:t> et al., 2011,</a:t>
            </a:r>
            <a:r>
              <a:rPr kumimoji="1" lang="en-US" altLang="ja-JP" sz="1400" dirty="0"/>
              <a:t>	</a:t>
            </a:r>
            <a:r>
              <a:rPr lang="en-US" altLang="ja-JP" sz="1400" dirty="0" smtClean="0"/>
              <a:t>Univ. Leicester:  </a:t>
            </a:r>
            <a:r>
              <a:rPr lang="en-US" altLang="ja-JP" sz="1400" dirty="0" err="1" smtClean="0"/>
              <a:t>Boesch</a:t>
            </a:r>
            <a:r>
              <a:rPr lang="ja-JP" altLang="en-US" sz="1400" dirty="0"/>
              <a:t> </a:t>
            </a:r>
            <a:r>
              <a:rPr lang="en-US" altLang="ja-JP" sz="1400" dirty="0" smtClean="0"/>
              <a:t>et al., 2012</a:t>
            </a:r>
            <a:endParaRPr kumimoji="1" lang="en-US" altLang="ja-JP" sz="1400" dirty="0" smtClean="0"/>
          </a:p>
        </p:txBody>
      </p:sp>
      <p:sp>
        <p:nvSpPr>
          <p:cNvPr id="15"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11</a:t>
            </a:fld>
            <a:endParaRPr lang="en-US" altLang="ja-JP" smtClean="0"/>
          </a:p>
        </p:txBody>
      </p:sp>
      <p:pic>
        <p:nvPicPr>
          <p:cNvPr id="3077"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16216" y="980728"/>
            <a:ext cx="2225839" cy="236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テキスト ボックス 23"/>
          <p:cNvSpPr txBox="1"/>
          <p:nvPr/>
        </p:nvSpPr>
        <p:spPr>
          <a:xfrm>
            <a:off x="7847202" y="2924944"/>
            <a:ext cx="1261302" cy="338554"/>
          </a:xfrm>
          <a:prstGeom prst="rect">
            <a:avLst/>
          </a:prstGeom>
          <a:noFill/>
        </p:spPr>
        <p:txBody>
          <a:bodyPr wrap="square" rtlCol="0">
            <a:spAutoFit/>
          </a:bodyPr>
          <a:lstStyle/>
          <a:p>
            <a:r>
              <a:rPr kumimoji="1" lang="en-US" altLang="ja-JP" sz="1600" dirty="0" err="1" smtClean="0"/>
              <a:t>gbFTS@Saga</a:t>
            </a:r>
            <a:endParaRPr kumimoji="1" lang="ja-JP" altLang="en-US" sz="1600" dirty="0"/>
          </a:p>
        </p:txBody>
      </p:sp>
      <p:pic>
        <p:nvPicPr>
          <p:cNvPr id="11" name="図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07704" y="1052736"/>
            <a:ext cx="4476913" cy="1892176"/>
          </a:xfrm>
          <a:prstGeom prst="rect">
            <a:avLst/>
          </a:prstGeom>
        </p:spPr>
      </p:pic>
      <p:sp>
        <p:nvSpPr>
          <p:cNvPr id="2" name="テキスト ボックス 1"/>
          <p:cNvSpPr txBox="1"/>
          <p:nvPr/>
        </p:nvSpPr>
        <p:spPr>
          <a:xfrm>
            <a:off x="3059832" y="2924944"/>
            <a:ext cx="2304256" cy="338554"/>
          </a:xfrm>
          <a:prstGeom prst="rect">
            <a:avLst/>
          </a:prstGeom>
          <a:noFill/>
        </p:spPr>
        <p:txBody>
          <a:bodyPr wrap="square" rtlCol="0">
            <a:spAutoFit/>
          </a:bodyPr>
          <a:lstStyle/>
          <a:p>
            <a:pPr algn="ctr"/>
            <a:r>
              <a:rPr kumimoji="1" lang="en-US" altLang="ja-JP" sz="1600" dirty="0" smtClean="0"/>
              <a:t>TCCON sites (June-2013)</a:t>
            </a:r>
            <a:endParaRPr kumimoji="1" lang="ja-JP" altLang="en-US" sz="1600" dirty="0"/>
          </a:p>
        </p:txBody>
      </p:sp>
      <p:sp>
        <p:nvSpPr>
          <p:cNvPr id="3" name="テキスト ボックス 2"/>
          <p:cNvSpPr txBox="1"/>
          <p:nvPr/>
        </p:nvSpPr>
        <p:spPr>
          <a:xfrm>
            <a:off x="107504" y="2996952"/>
            <a:ext cx="2736304" cy="276999"/>
          </a:xfrm>
          <a:prstGeom prst="rect">
            <a:avLst/>
          </a:prstGeom>
          <a:noFill/>
        </p:spPr>
        <p:txBody>
          <a:bodyPr wrap="square" rtlCol="0">
            <a:spAutoFit/>
          </a:bodyPr>
          <a:lstStyle/>
          <a:p>
            <a:r>
              <a:rPr kumimoji="1" lang="en-US" altLang="ja-JP" sz="1200" i="1" dirty="0"/>
              <a:t>f</a:t>
            </a:r>
            <a:r>
              <a:rPr kumimoji="1" lang="en-US" altLang="ja-JP" sz="1200" i="1" dirty="0" smtClean="0"/>
              <a:t>rom TCCON and TCCON-wiki websites</a:t>
            </a:r>
            <a:endParaRPr kumimoji="1" lang="ja-JP" altLang="en-US" sz="1200" i="1" dirty="0"/>
          </a:p>
        </p:txBody>
      </p:sp>
    </p:spTree>
    <p:extLst>
      <p:ext uri="{BB962C8B-B14F-4D97-AF65-F5344CB8AC3E}">
        <p14:creationId xmlns:p14="http://schemas.microsoft.com/office/powerpoint/2010/main" val="1921531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93" name="テキスト ボックス 69"/>
          <p:cNvSpPr txBox="1">
            <a:spLocks noChangeArrowheads="1"/>
          </p:cNvSpPr>
          <p:nvPr/>
        </p:nvSpPr>
        <p:spPr bwMode="auto">
          <a:xfrm>
            <a:off x="5748704" y="-984250"/>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a:t> </a:t>
            </a:r>
            <a:r>
              <a:rPr kumimoji="1" lang="ja-JP" altLang="en-US"/>
              <a:t> </a:t>
            </a:r>
            <a:r>
              <a:rPr kumimoji="1" lang="en-US" altLang="ja-JP"/>
              <a:t>- :	</a:t>
            </a:r>
          </a:p>
          <a:p>
            <a:r>
              <a:rPr kumimoji="1" lang="en-US" altLang="ja-JP"/>
              <a:t>  - :	</a:t>
            </a:r>
          </a:p>
          <a:p>
            <a:r>
              <a:rPr kumimoji="1" lang="en-US" altLang="ja-JP"/>
              <a:t>  - :	</a:t>
            </a:r>
            <a:endParaRPr kumimoji="1" lang="ja-JP" altLang="en-US"/>
          </a:p>
        </p:txBody>
      </p:sp>
      <p:graphicFrame>
        <p:nvGraphicFramePr>
          <p:cNvPr id="2" name="表 1"/>
          <p:cNvGraphicFramePr>
            <a:graphicFrameLocks noGrp="1"/>
          </p:cNvGraphicFramePr>
          <p:nvPr>
            <p:extLst>
              <p:ext uri="{D42A27DB-BD31-4B8C-83A1-F6EECF244321}">
                <p14:modId xmlns:p14="http://schemas.microsoft.com/office/powerpoint/2010/main" val="452161506"/>
              </p:ext>
            </p:extLst>
          </p:nvPr>
        </p:nvGraphicFramePr>
        <p:xfrm>
          <a:off x="263330" y="975210"/>
          <a:ext cx="8617340" cy="3461902"/>
        </p:xfrm>
        <a:graphic>
          <a:graphicData uri="http://schemas.openxmlformats.org/drawingml/2006/table">
            <a:tbl>
              <a:tblPr firstRow="1" bandRow="1">
                <a:tableStyleId>{2D5ABB26-0587-4C30-8999-92F81FD0307C}</a:tableStyleId>
              </a:tblPr>
              <a:tblGrid>
                <a:gridCol w="1619851"/>
                <a:gridCol w="6997489"/>
              </a:tblGrid>
              <a:tr h="338872">
                <a:tc>
                  <a:txBody>
                    <a:bodyPr/>
                    <a:lstStyle/>
                    <a:p>
                      <a:r>
                        <a:rPr kumimoji="1" lang="en-US" altLang="ja-JP" dirty="0" smtClean="0">
                          <a:latin typeface="+mj-lt"/>
                          <a:cs typeface="Arial" panose="020B0604020202020204" pitchFamily="34" charset="0"/>
                        </a:rPr>
                        <a:t>Oct.</a:t>
                      </a:r>
                      <a:r>
                        <a:rPr kumimoji="1" lang="en-US" altLang="ja-JP" baseline="0" dirty="0" smtClean="0">
                          <a:latin typeface="+mj-lt"/>
                          <a:cs typeface="Arial" panose="020B0604020202020204" pitchFamily="34" charset="0"/>
                        </a:rPr>
                        <a:t> 2009</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1</a:t>
                      </a:r>
                      <a:r>
                        <a:rPr lang="en-US" altLang="ja-JP" baseline="0" dirty="0" smtClean="0">
                          <a:latin typeface="+mj-lt"/>
                          <a:ea typeface="AR P丸ゴシック体M"/>
                          <a:cs typeface="Arial" panose="020B0604020202020204" pitchFamily="34" charset="0"/>
                        </a:rPr>
                        <a:t> </a:t>
                      </a:r>
                      <a:r>
                        <a:rPr lang="en-US" altLang="ja-JP" dirty="0" smtClean="0">
                          <a:latin typeface="+mj-lt"/>
                          <a:ea typeface="AR P丸ゴシック体M"/>
                          <a:cs typeface="Arial" panose="020B0604020202020204" pitchFamily="34" charset="0"/>
                        </a:rPr>
                        <a:t>(Observation spectra) to public</a:t>
                      </a:r>
                      <a:endParaRPr lang="ja-JP" altLang="en-US" dirty="0" smtClean="0">
                        <a:latin typeface="+mj-lt"/>
                        <a:ea typeface="AR P丸ゴシック体M"/>
                        <a:cs typeface="Arial" panose="020B0604020202020204" pitchFamily="34" charset="0"/>
                      </a:endParaRPr>
                    </a:p>
                  </a:txBody>
                  <a:tcPr marL="84409" marR="84409"/>
                </a:tc>
              </a:tr>
              <a:tr h="621184">
                <a:tc>
                  <a:txBody>
                    <a:bodyPr/>
                    <a:lstStyle/>
                    <a:p>
                      <a:r>
                        <a:rPr kumimoji="1" lang="en-US" altLang="ja-JP" dirty="0" smtClean="0">
                          <a:latin typeface="+mj-lt"/>
                          <a:cs typeface="Arial" panose="020B0604020202020204" pitchFamily="34" charset="0"/>
                        </a:rPr>
                        <a:t>Feb.</a:t>
                      </a:r>
                      <a:r>
                        <a:rPr kumimoji="1" lang="en-US" altLang="ja-JP" baseline="0" dirty="0" smtClean="0">
                          <a:latin typeface="+mj-lt"/>
                          <a:cs typeface="Arial" panose="020B0604020202020204" pitchFamily="34" charset="0"/>
                        </a:rPr>
                        <a:t> 2010</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2 (SWIR X</a:t>
                      </a:r>
                      <a:r>
                        <a:rPr lang="en-US" altLang="ja-JP" baseline="-25000" dirty="0" smtClean="0">
                          <a:latin typeface="+mj-lt"/>
                          <a:ea typeface="AR P丸ゴシック体M"/>
                          <a:cs typeface="Arial" panose="020B0604020202020204" pitchFamily="34" charset="0"/>
                        </a:rPr>
                        <a:t>CO2</a:t>
                      </a:r>
                      <a:r>
                        <a:rPr lang="en-US" altLang="ja-JP" dirty="0" smtClean="0">
                          <a:latin typeface="+mj-lt"/>
                          <a:ea typeface="AR P丸ゴシック体M"/>
                          <a:cs typeface="Arial" panose="020B0604020202020204" pitchFamily="34" charset="0"/>
                        </a:rPr>
                        <a:t> and X</a:t>
                      </a:r>
                      <a:r>
                        <a:rPr lang="en-US" altLang="ja-JP" baseline="-25000" dirty="0" smtClean="0">
                          <a:latin typeface="+mj-lt"/>
                          <a:ea typeface="AR P丸ゴシック体M"/>
                          <a:cs typeface="Arial" panose="020B0604020202020204" pitchFamily="34" charset="0"/>
                        </a:rPr>
                        <a:t>CH4</a:t>
                      </a:r>
                      <a:r>
                        <a:rPr lang="en-US" altLang="ja-JP" dirty="0" smtClean="0">
                          <a:latin typeface="+mj-lt"/>
                          <a:ea typeface="AR P丸ゴシック体M"/>
                          <a:cs typeface="Arial" panose="020B0604020202020204" pitchFamily="34" charset="0"/>
                        </a:rPr>
                        <a:t>: column averaged dry air mole fraction, v00.</a:t>
                      </a:r>
                      <a:r>
                        <a:rPr lang="ja-JP" altLang="en-US" dirty="0" smtClean="0">
                          <a:latin typeface="+mj-lt"/>
                          <a:ea typeface="AR P丸ゴシック体M"/>
                          <a:cs typeface="Arial" panose="020B0604020202020204" pitchFamily="34" charset="0"/>
                        </a:rPr>
                        <a:t>**</a:t>
                      </a:r>
                      <a:r>
                        <a:rPr lang="en-US" altLang="ja-JP" dirty="0" smtClean="0">
                          <a:latin typeface="+mj-lt"/>
                          <a:ea typeface="AR P丸ゴシック体M"/>
                          <a:cs typeface="Arial" panose="020B0604020202020204" pitchFamily="34" charset="0"/>
                        </a:rPr>
                        <a:t>) to public </a:t>
                      </a:r>
                    </a:p>
                  </a:txBody>
                  <a:tcPr marL="84409" marR="84409"/>
                </a:tc>
              </a:tr>
              <a:tr h="160209">
                <a:tc>
                  <a:txBody>
                    <a:bodyPr/>
                    <a:lstStyle/>
                    <a:p>
                      <a:r>
                        <a:rPr kumimoji="1" lang="en-US" altLang="ja-JP" dirty="0" smtClean="0">
                          <a:latin typeface="+mj-lt"/>
                          <a:cs typeface="Arial" panose="020B0604020202020204" pitchFamily="34" charset="0"/>
                        </a:rPr>
                        <a:t>Aug.</a:t>
                      </a:r>
                      <a:r>
                        <a:rPr kumimoji="1" lang="en-US" altLang="ja-JP" baseline="0" dirty="0" smtClean="0">
                          <a:latin typeface="+mj-lt"/>
                          <a:cs typeface="Arial" panose="020B0604020202020204" pitchFamily="34" charset="0"/>
                        </a:rPr>
                        <a:t> 2010</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2 (SWIR X</a:t>
                      </a:r>
                      <a:r>
                        <a:rPr lang="en-US" altLang="ja-JP" baseline="-25000" dirty="0" smtClean="0">
                          <a:latin typeface="+mj-lt"/>
                          <a:ea typeface="AR P丸ゴシック体M"/>
                          <a:cs typeface="Arial" panose="020B0604020202020204" pitchFamily="34" charset="0"/>
                        </a:rPr>
                        <a:t>CO2</a:t>
                      </a:r>
                      <a:r>
                        <a:rPr lang="en-US" altLang="ja-JP" dirty="0" smtClean="0">
                          <a:latin typeface="+mj-lt"/>
                          <a:ea typeface="AR P丸ゴシック体M"/>
                          <a:cs typeface="Arial" panose="020B0604020202020204" pitchFamily="34" charset="0"/>
                        </a:rPr>
                        <a:t> and X</a:t>
                      </a:r>
                      <a:r>
                        <a:rPr lang="en-US" altLang="ja-JP" baseline="-25000" dirty="0" smtClean="0">
                          <a:latin typeface="+mj-lt"/>
                          <a:ea typeface="AR P丸ゴシック体M"/>
                          <a:cs typeface="Arial" panose="020B0604020202020204" pitchFamily="34" charset="0"/>
                        </a:rPr>
                        <a:t>CH4</a:t>
                      </a:r>
                      <a:r>
                        <a:rPr lang="en-US" altLang="ja-JP" dirty="0" smtClean="0">
                          <a:latin typeface="+mj-lt"/>
                          <a:ea typeface="AR P丸ゴシック体M"/>
                          <a:cs typeface="Arial" panose="020B0604020202020204" pitchFamily="34" charset="0"/>
                        </a:rPr>
                        <a:t>, v01.**) to public</a:t>
                      </a:r>
                    </a:p>
                  </a:txBody>
                  <a:tcPr marL="84409" marR="84409"/>
                </a:tc>
              </a:tr>
              <a:tr h="623456">
                <a:tc>
                  <a:txBody>
                    <a:bodyPr/>
                    <a:lstStyle/>
                    <a:p>
                      <a:r>
                        <a:rPr kumimoji="1" lang="en-US" altLang="ja-JP" dirty="0" smtClean="0">
                          <a:latin typeface="+mj-lt"/>
                          <a:cs typeface="Arial" panose="020B0604020202020204" pitchFamily="34" charset="0"/>
                        </a:rPr>
                        <a:t>Nov. 2010</a:t>
                      </a:r>
                      <a:endParaRPr kumimoji="1" lang="ja-JP" altLang="en-US" dirty="0">
                        <a:latin typeface="+mj-lt"/>
                        <a:cs typeface="Arial" panose="020B0604020202020204" pitchFamily="34" charset="0"/>
                      </a:endParaRPr>
                    </a:p>
                  </a:txBody>
                  <a:tcPr marL="84409" marR="84409"/>
                </a:tc>
                <a:tc>
                  <a:txBody>
                    <a:bodyPr/>
                    <a:lstStyle/>
                    <a:p>
                      <a:r>
                        <a:rPr kumimoji="1" lang="en-US" altLang="ja-JP" dirty="0" smtClean="0">
                          <a:latin typeface="+mj-lt"/>
                          <a:cs typeface="Arial" panose="020B0604020202020204" pitchFamily="34" charset="0"/>
                        </a:rPr>
                        <a:t>Level 3 (SWIR X</a:t>
                      </a:r>
                      <a:r>
                        <a:rPr lang="en-US" altLang="ja-JP" baseline="-25000" dirty="0" smtClean="0">
                          <a:latin typeface="+mj-lt"/>
                          <a:ea typeface="AR P丸ゴシック体M"/>
                          <a:cs typeface="Arial" panose="020B0604020202020204" pitchFamily="34" charset="0"/>
                        </a:rPr>
                        <a:t>CO2</a:t>
                      </a:r>
                      <a:r>
                        <a:rPr lang="en-US" altLang="ja-JP" dirty="0" smtClean="0">
                          <a:latin typeface="+mj-lt"/>
                          <a:ea typeface="AR P丸ゴシック体M"/>
                          <a:cs typeface="Arial" panose="020B0604020202020204" pitchFamily="34" charset="0"/>
                        </a:rPr>
                        <a:t> and X</a:t>
                      </a:r>
                      <a:r>
                        <a:rPr lang="en-US" altLang="ja-JP" baseline="-25000" dirty="0" smtClean="0">
                          <a:latin typeface="+mj-lt"/>
                          <a:ea typeface="AR P丸ゴシック体M"/>
                          <a:cs typeface="Arial" panose="020B0604020202020204" pitchFamily="34" charset="0"/>
                        </a:rPr>
                        <a:t>CH4</a:t>
                      </a:r>
                      <a:r>
                        <a:rPr lang="en-US" altLang="ja-JP" dirty="0" smtClean="0">
                          <a:latin typeface="+mj-lt"/>
                          <a:ea typeface="AR P丸ゴシック体M"/>
                          <a:cs typeface="Arial" panose="020B0604020202020204" pitchFamily="34" charset="0"/>
                        </a:rPr>
                        <a:t> spatially interpolated </a:t>
                      </a:r>
                      <a:r>
                        <a:rPr kumimoji="1" lang="en-US" altLang="ja-JP" dirty="0" smtClean="0">
                          <a:latin typeface="+mj-lt"/>
                          <a:cs typeface="Arial" panose="020B0604020202020204" pitchFamily="34" charset="0"/>
                        </a:rPr>
                        <a:t>global distribution in monthly mean) to public</a:t>
                      </a:r>
                      <a:endParaRPr kumimoji="1" lang="ja-JP" altLang="en-US" dirty="0">
                        <a:latin typeface="+mj-lt"/>
                        <a:cs typeface="Arial" panose="020B0604020202020204" pitchFamily="34" charset="0"/>
                      </a:endParaRPr>
                    </a:p>
                  </a:txBody>
                  <a:tcPr marL="84409" marR="84409"/>
                </a:tc>
              </a:tr>
              <a:tr h="343416">
                <a:tc>
                  <a:txBody>
                    <a:bodyPr/>
                    <a:lstStyle/>
                    <a:p>
                      <a:r>
                        <a:rPr kumimoji="1" lang="en-US" altLang="ja-JP" dirty="0" smtClean="0">
                          <a:latin typeface="+mj-lt"/>
                          <a:cs typeface="Arial" panose="020B0604020202020204" pitchFamily="34" charset="0"/>
                        </a:rPr>
                        <a:t>Mar. 2012</a:t>
                      </a:r>
                      <a:endParaRPr kumimoji="1" lang="ja-JP" altLang="en-US" dirty="0">
                        <a:latin typeface="+mj-lt"/>
                        <a:cs typeface="Arial" panose="020B0604020202020204" pitchFamily="34" charset="0"/>
                      </a:endParaRPr>
                    </a:p>
                  </a:txBody>
                  <a:tcPr marL="84409" marR="84409"/>
                </a:tc>
                <a:tc>
                  <a:txBody>
                    <a:bodyPr/>
                    <a:lstStyle/>
                    <a:p>
                      <a:r>
                        <a:rPr kumimoji="1" lang="en-US" altLang="ja-JP" dirty="0" smtClean="0">
                          <a:latin typeface="+mj-lt"/>
                          <a:cs typeface="Arial" panose="020B0604020202020204" pitchFamily="34" charset="0"/>
                        </a:rPr>
                        <a:t>Level 2 (TIR </a:t>
                      </a:r>
                      <a:r>
                        <a:rPr lang="en-US" altLang="ja-JP" dirty="0" smtClean="0">
                          <a:latin typeface="+mj-lt"/>
                          <a:ea typeface="AR P丸ゴシック体M"/>
                          <a:cs typeface="Arial" panose="020B0604020202020204" pitchFamily="34" charset="0"/>
                        </a:rPr>
                        <a:t>CO</a:t>
                      </a:r>
                      <a:r>
                        <a:rPr lang="en-US" altLang="ja-JP" baseline="-25000" dirty="0" smtClean="0">
                          <a:latin typeface="+mj-lt"/>
                          <a:ea typeface="AR P丸ゴシック体M"/>
                          <a:cs typeface="Arial" panose="020B0604020202020204" pitchFamily="34" charset="0"/>
                        </a:rPr>
                        <a:t>2</a:t>
                      </a:r>
                      <a:r>
                        <a:rPr lang="en-US" altLang="ja-JP" dirty="0" smtClean="0">
                          <a:latin typeface="+mj-lt"/>
                          <a:ea typeface="AR P丸ゴシック体M"/>
                          <a:cs typeface="Arial" panose="020B0604020202020204" pitchFamily="34" charset="0"/>
                        </a:rPr>
                        <a:t> and CH</a:t>
                      </a:r>
                      <a:r>
                        <a:rPr lang="en-US" altLang="ja-JP" baseline="-25000" dirty="0" smtClean="0">
                          <a:latin typeface="+mj-lt"/>
                          <a:ea typeface="AR P丸ゴシック体M"/>
                          <a:cs typeface="Arial" panose="020B0604020202020204" pitchFamily="34" charset="0"/>
                        </a:rPr>
                        <a:t>4</a:t>
                      </a:r>
                      <a:r>
                        <a:rPr lang="en-US" altLang="ja-JP" dirty="0" smtClean="0">
                          <a:latin typeface="+mj-lt"/>
                          <a:ea typeface="AR P丸ゴシック体M"/>
                          <a:cs typeface="Arial" panose="020B0604020202020204" pitchFamily="34" charset="0"/>
                        </a:rPr>
                        <a:t> density profiles</a:t>
                      </a:r>
                      <a:r>
                        <a:rPr kumimoji="1" lang="en-US" altLang="ja-JP" dirty="0" smtClean="0">
                          <a:latin typeface="+mj-lt"/>
                          <a:cs typeface="Arial" panose="020B0604020202020204" pitchFamily="34" charset="0"/>
                        </a:rPr>
                        <a:t>) to public</a:t>
                      </a:r>
                      <a:endParaRPr kumimoji="1" lang="ja-JP" altLang="en-US" dirty="0" smtClean="0">
                        <a:latin typeface="+mj-lt"/>
                        <a:cs typeface="Arial" panose="020B0604020202020204" pitchFamily="34" charset="0"/>
                      </a:endParaRPr>
                    </a:p>
                  </a:txBody>
                  <a:tcPr marL="84409" marR="84409"/>
                </a:tc>
              </a:tr>
              <a:tr h="360040">
                <a:tc>
                  <a:txBody>
                    <a:bodyPr/>
                    <a:lstStyle/>
                    <a:p>
                      <a:r>
                        <a:rPr kumimoji="1" lang="en-US" altLang="ja-JP" dirty="0" smtClean="0">
                          <a:latin typeface="+mj-lt"/>
                          <a:cs typeface="Arial" panose="020B0604020202020204" pitchFamily="34" charset="0"/>
                        </a:rPr>
                        <a:t>Jun.</a:t>
                      </a:r>
                      <a:r>
                        <a:rPr kumimoji="1" lang="en-US" altLang="ja-JP" baseline="0" dirty="0" smtClean="0">
                          <a:latin typeface="+mj-lt"/>
                          <a:cs typeface="Arial" panose="020B0604020202020204" pitchFamily="34" charset="0"/>
                        </a:rPr>
                        <a:t> 2012</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2 (SWIR X</a:t>
                      </a:r>
                      <a:r>
                        <a:rPr lang="en-US" altLang="ja-JP" baseline="-25000" dirty="0" smtClean="0">
                          <a:latin typeface="+mj-lt"/>
                          <a:ea typeface="AR P丸ゴシック体M"/>
                          <a:cs typeface="Arial" panose="020B0604020202020204" pitchFamily="34" charset="0"/>
                        </a:rPr>
                        <a:t>CO2</a:t>
                      </a:r>
                      <a:r>
                        <a:rPr lang="en-US" altLang="ja-JP" dirty="0" smtClean="0">
                          <a:latin typeface="+mj-lt"/>
                          <a:ea typeface="AR P丸ゴシック体M"/>
                          <a:cs typeface="Arial" panose="020B0604020202020204" pitchFamily="34" charset="0"/>
                        </a:rPr>
                        <a:t> and X</a:t>
                      </a:r>
                      <a:r>
                        <a:rPr lang="en-US" altLang="ja-JP" baseline="-25000" dirty="0" smtClean="0">
                          <a:latin typeface="+mj-lt"/>
                          <a:ea typeface="AR P丸ゴシック体M"/>
                          <a:cs typeface="Arial" panose="020B0604020202020204" pitchFamily="34" charset="0"/>
                        </a:rPr>
                        <a:t>CH4</a:t>
                      </a:r>
                      <a:r>
                        <a:rPr lang="en-US" altLang="ja-JP" dirty="0" smtClean="0">
                          <a:latin typeface="+mj-lt"/>
                          <a:ea typeface="AR P丸ゴシック体M"/>
                          <a:cs typeface="Arial" panose="020B0604020202020204" pitchFamily="34" charset="0"/>
                        </a:rPr>
                        <a:t>, v02.**) to public</a:t>
                      </a:r>
                    </a:p>
                  </a:txBody>
                  <a:tcPr marL="84409" marR="84409"/>
                </a:tc>
              </a:tr>
              <a:tr h="718702">
                <a:tc>
                  <a:txBody>
                    <a:bodyPr/>
                    <a:lstStyle/>
                    <a:p>
                      <a:r>
                        <a:rPr kumimoji="1" lang="en-US" altLang="ja-JP" baseline="0" dirty="0" smtClean="0">
                          <a:latin typeface="+mj-lt"/>
                          <a:cs typeface="Arial" panose="020B0604020202020204" pitchFamily="34" charset="0"/>
                        </a:rPr>
                        <a:t>Dec. 2012</a:t>
                      </a:r>
                      <a:endParaRPr kumimoji="1" lang="ja-JP" altLang="en-US" dirty="0">
                        <a:latin typeface="+mj-lt"/>
                        <a:cs typeface="Arial" panose="020B0604020202020204" pitchFamily="34" charset="0"/>
                      </a:endParaRPr>
                    </a:p>
                  </a:txBody>
                  <a:tcPr marL="84409" marR="84409"/>
                </a:tc>
                <a:tc>
                  <a:txBody>
                    <a:bodyPr/>
                    <a:lstStyle/>
                    <a:p>
                      <a:r>
                        <a:rPr kumimoji="1" lang="en-US" altLang="ja-JP" dirty="0" smtClean="0">
                          <a:latin typeface="+mj-lt"/>
                          <a:cs typeface="Arial" panose="020B0604020202020204" pitchFamily="34" charset="0"/>
                        </a:rPr>
                        <a:t>Level</a:t>
                      </a:r>
                      <a:r>
                        <a:rPr kumimoji="1" lang="en-US" altLang="ja-JP" baseline="0" dirty="0" smtClean="0">
                          <a:latin typeface="+mj-lt"/>
                          <a:cs typeface="Arial" panose="020B0604020202020204" pitchFamily="34" charset="0"/>
                        </a:rPr>
                        <a:t> 4A (</a:t>
                      </a:r>
                      <a:r>
                        <a:rPr lang="en-US" altLang="ja-JP" dirty="0" smtClean="0">
                          <a:latin typeface="+mj-lt"/>
                          <a:ea typeface="AR P丸ゴシック体M"/>
                          <a:cs typeface="Arial" panose="020B0604020202020204" pitchFamily="34" charset="0"/>
                        </a:rPr>
                        <a:t>CO</a:t>
                      </a:r>
                      <a:r>
                        <a:rPr lang="en-US" altLang="ja-JP" baseline="-25000" dirty="0" smtClean="0">
                          <a:latin typeface="+mj-lt"/>
                          <a:ea typeface="AR P丸ゴシック体M"/>
                          <a:cs typeface="Arial" panose="020B0604020202020204" pitchFamily="34" charset="0"/>
                        </a:rPr>
                        <a:t>2</a:t>
                      </a:r>
                      <a:r>
                        <a:rPr lang="en-US" altLang="ja-JP" dirty="0" smtClean="0">
                          <a:latin typeface="+mj-lt"/>
                          <a:ea typeface="AR P丸ゴシック体M"/>
                          <a:cs typeface="Arial" panose="020B0604020202020204" pitchFamily="34" charset="0"/>
                        </a:rPr>
                        <a:t> </a:t>
                      </a:r>
                      <a:r>
                        <a:rPr kumimoji="1" lang="en-US" altLang="ja-JP" dirty="0" smtClean="0">
                          <a:latin typeface="+mj-lt"/>
                          <a:cs typeface="Arial" panose="020B0604020202020204" pitchFamily="34" charset="0"/>
                        </a:rPr>
                        <a:t>flux estimation</a:t>
                      </a:r>
                      <a:r>
                        <a:rPr kumimoji="1" lang="en-US" altLang="ja-JP" baseline="0" dirty="0" smtClean="0">
                          <a:latin typeface="+mj-lt"/>
                          <a:cs typeface="Arial" panose="020B0604020202020204" pitchFamily="34" charset="0"/>
                        </a:rPr>
                        <a:t>) and Level 4B (Simulated CO</a:t>
                      </a:r>
                      <a:r>
                        <a:rPr kumimoji="1" lang="en-US" altLang="ja-JP" baseline="-25000" dirty="0" smtClean="0">
                          <a:latin typeface="+mj-lt"/>
                          <a:cs typeface="Arial" panose="020B0604020202020204" pitchFamily="34" charset="0"/>
                        </a:rPr>
                        <a:t>2</a:t>
                      </a:r>
                      <a:r>
                        <a:rPr kumimoji="1" lang="en-US" altLang="ja-JP" baseline="0" dirty="0" smtClean="0">
                          <a:latin typeface="+mj-lt"/>
                          <a:cs typeface="Arial" panose="020B0604020202020204" pitchFamily="34" charset="0"/>
                        </a:rPr>
                        <a:t> 3-D distribution) to public. </a:t>
                      </a:r>
                      <a:endParaRPr kumimoji="1" lang="en-US" altLang="ja-JP" dirty="0" smtClean="0">
                        <a:latin typeface="+mj-lt"/>
                        <a:cs typeface="Arial" panose="020B0604020202020204" pitchFamily="34" charset="0"/>
                      </a:endParaRPr>
                    </a:p>
                  </a:txBody>
                  <a:tcPr marL="84409" marR="84409"/>
                </a:tc>
              </a:tr>
            </a:tbl>
          </a:graphicData>
        </a:graphic>
      </p:graphicFrame>
      <p:sp>
        <p:nvSpPr>
          <p:cNvPr id="26703" name="スライド番号プレースホルダ 7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fld id="{234A05F2-DA7D-431A-8E38-709104EEB399}" type="slidenum">
              <a:rPr lang="en-US" altLang="ja-JP" smtClean="0"/>
              <a:pPr/>
              <a:t>12</a:t>
            </a:fld>
            <a:endParaRPr lang="en-US" altLang="ja-JP" smtClean="0"/>
          </a:p>
        </p:txBody>
      </p:sp>
      <p:sp>
        <p:nvSpPr>
          <p:cNvPr id="73" name="Text Box 12"/>
          <p:cNvSpPr txBox="1">
            <a:spLocks noChangeArrowheads="1"/>
          </p:cNvSpPr>
          <p:nvPr/>
        </p:nvSpPr>
        <p:spPr bwMode="auto">
          <a:xfrm>
            <a:off x="3239852" y="251937"/>
            <a:ext cx="57966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2800" b="1" dirty="0" smtClean="0">
                <a:solidFill>
                  <a:srgbClr val="0000FF"/>
                </a:solidFill>
                <a:latin typeface="Calibri" pitchFamily="34" charset="0"/>
              </a:rPr>
              <a:t>GOSAT </a:t>
            </a:r>
            <a:r>
              <a:rPr lang="en-US" altLang="ja-JP" sz="2800" b="1" dirty="0" smtClean="0">
                <a:solidFill>
                  <a:srgbClr val="0000FF"/>
                </a:solidFill>
                <a:latin typeface="Calibri" pitchFamily="34" charset="0"/>
              </a:rPr>
              <a:t>FTS products release </a:t>
            </a:r>
            <a:r>
              <a:rPr lang="en-US" sz="2800" b="1" dirty="0" smtClean="0">
                <a:solidFill>
                  <a:srgbClr val="0000FF"/>
                </a:solidFill>
                <a:latin typeface="Calibri" pitchFamily="34" charset="0"/>
              </a:rPr>
              <a:t>history</a:t>
            </a:r>
            <a:endParaRPr lang="en-US" sz="1200" dirty="0">
              <a:solidFill>
                <a:srgbClr val="0000FF"/>
              </a:solidFill>
              <a:cs typeface="Arial" pitchFamily="34" charset="0"/>
            </a:endParaRPr>
          </a:p>
        </p:txBody>
      </p:sp>
      <p:graphicFrame>
        <p:nvGraphicFramePr>
          <p:cNvPr id="7" name="表 6"/>
          <p:cNvGraphicFramePr>
            <a:graphicFrameLocks noGrp="1"/>
          </p:cNvGraphicFramePr>
          <p:nvPr>
            <p:extLst>
              <p:ext uri="{D42A27DB-BD31-4B8C-83A1-F6EECF244321}">
                <p14:modId xmlns:p14="http://schemas.microsoft.com/office/powerpoint/2010/main" val="3414600521"/>
              </p:ext>
            </p:extLst>
          </p:nvPr>
        </p:nvGraphicFramePr>
        <p:xfrm>
          <a:off x="263330" y="5124792"/>
          <a:ext cx="8617340" cy="1285240"/>
        </p:xfrm>
        <a:graphic>
          <a:graphicData uri="http://schemas.openxmlformats.org/drawingml/2006/table">
            <a:tbl>
              <a:tblPr firstRow="1" bandRow="1">
                <a:tableStyleId>{2D5ABB26-0587-4C30-8999-92F81FD0307C}</a:tableStyleId>
              </a:tblPr>
              <a:tblGrid>
                <a:gridCol w="1619851"/>
                <a:gridCol w="6997489"/>
              </a:tblGrid>
              <a:tr h="370840">
                <a:tc>
                  <a:txBody>
                    <a:bodyPr/>
                    <a:lstStyle/>
                    <a:p>
                      <a:r>
                        <a:rPr kumimoji="1" lang="en-US" altLang="ja-JP" dirty="0" smtClean="0">
                          <a:latin typeface="+mj-lt"/>
                          <a:cs typeface="Arial" panose="020B0604020202020204" pitchFamily="34" charset="0"/>
                        </a:rPr>
                        <a:t>Jun.</a:t>
                      </a:r>
                      <a:r>
                        <a:rPr kumimoji="1" lang="en-US" altLang="ja-JP" baseline="0" dirty="0" smtClean="0">
                          <a:latin typeface="+mj-lt"/>
                          <a:cs typeface="Arial" panose="020B0604020202020204" pitchFamily="34" charset="0"/>
                        </a:rPr>
                        <a:t> 2012</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2 X</a:t>
                      </a:r>
                      <a:r>
                        <a:rPr lang="en-US" altLang="ja-JP" baseline="-25000" dirty="0" smtClean="0">
                          <a:latin typeface="+mj-lt"/>
                          <a:ea typeface="AR P丸ゴシック体M"/>
                          <a:cs typeface="Arial" panose="020B0604020202020204" pitchFamily="34" charset="0"/>
                        </a:rPr>
                        <a:t>CO2</a:t>
                      </a:r>
                      <a:r>
                        <a:rPr lang="en-US" altLang="ja-JP" dirty="0" smtClean="0">
                          <a:latin typeface="+mj-lt"/>
                          <a:ea typeface="AR P丸ゴシック体M"/>
                          <a:cs typeface="Arial" panose="020B0604020202020204" pitchFamily="34" charset="0"/>
                        </a:rPr>
                        <a:t> and X</a:t>
                      </a:r>
                      <a:r>
                        <a:rPr lang="en-US" altLang="ja-JP" baseline="-25000" dirty="0" smtClean="0">
                          <a:latin typeface="+mj-lt"/>
                          <a:ea typeface="AR P丸ゴシック体M"/>
                          <a:cs typeface="Arial" panose="020B0604020202020204" pitchFamily="34" charset="0"/>
                        </a:rPr>
                        <a:t>CH4</a:t>
                      </a:r>
                      <a:r>
                        <a:rPr lang="en-US" altLang="ja-JP" baseline="0" dirty="0" smtClean="0">
                          <a:latin typeface="+mj-lt"/>
                          <a:ea typeface="AR P丸ゴシック体M"/>
                          <a:cs typeface="Arial" panose="020B0604020202020204" pitchFamily="34" charset="0"/>
                        </a:rPr>
                        <a:t> </a:t>
                      </a:r>
                      <a:r>
                        <a:rPr lang="en-US" altLang="ja-JP" dirty="0" smtClean="0">
                          <a:latin typeface="+mj-lt"/>
                          <a:ea typeface="AR P丸ゴシック体M"/>
                          <a:cs typeface="Arial" panose="020B0604020202020204" pitchFamily="34" charset="0"/>
                        </a:rPr>
                        <a:t>v02.</a:t>
                      </a:r>
                      <a:r>
                        <a:rPr lang="ja-JP" altLang="en-US" dirty="0" smtClean="0">
                          <a:latin typeface="+mj-lt"/>
                          <a:ea typeface="AR P丸ゴシック体M"/>
                          <a:cs typeface="Arial" panose="020B0604020202020204" pitchFamily="34" charset="0"/>
                        </a:rPr>
                        <a:t>**</a:t>
                      </a:r>
                      <a:r>
                        <a:rPr lang="en-US" altLang="ja-JP" dirty="0" smtClean="0">
                          <a:latin typeface="+mj-lt"/>
                          <a:ea typeface="AR P丸ゴシック体M"/>
                          <a:cs typeface="Arial" panose="020B0604020202020204" pitchFamily="34" charset="0"/>
                        </a:rPr>
                        <a:t> release</a:t>
                      </a:r>
                      <a:endParaRPr lang="ja-JP" altLang="en-US" dirty="0" smtClean="0">
                        <a:latin typeface="+mj-lt"/>
                        <a:ea typeface="AR P丸ゴシック体M"/>
                        <a:cs typeface="Arial" panose="020B0604020202020204" pitchFamily="34" charset="0"/>
                      </a:endParaRPr>
                    </a:p>
                  </a:txBody>
                  <a:tcPr marL="84409" marR="84409"/>
                </a:tc>
              </a:tr>
              <a:tr h="370840">
                <a:tc>
                  <a:txBody>
                    <a:bodyPr/>
                    <a:lstStyle/>
                    <a:p>
                      <a:r>
                        <a:rPr kumimoji="1" lang="en-US" altLang="ja-JP" smtClean="0">
                          <a:latin typeface="+mj-lt"/>
                          <a:cs typeface="Arial" panose="020B0604020202020204" pitchFamily="34" charset="0"/>
                        </a:rPr>
                        <a:t>May</a:t>
                      </a:r>
                      <a:r>
                        <a:rPr kumimoji="1" lang="en-US" altLang="ja-JP" baseline="0" smtClean="0">
                          <a:latin typeface="+mj-lt"/>
                          <a:cs typeface="Arial" panose="020B0604020202020204" pitchFamily="34" charset="0"/>
                        </a:rPr>
                        <a:t> 2013</a:t>
                      </a:r>
                    </a:p>
                    <a:p>
                      <a:r>
                        <a:rPr kumimoji="1" lang="en-US" altLang="ja-JP" baseline="0" smtClean="0">
                          <a:latin typeface="+mj-lt"/>
                          <a:cs typeface="Arial" panose="020B0604020202020204" pitchFamily="34" charset="0"/>
                        </a:rPr>
                        <a:t>March 2014</a:t>
                      </a:r>
                      <a:endParaRPr kumimoji="1" lang="ja-JP" altLang="en-US" dirty="0">
                        <a:latin typeface="+mj-lt"/>
                        <a:cs typeface="Arial" panose="020B0604020202020204" pitchFamily="34" charset="0"/>
                      </a:endParaRPr>
                    </a:p>
                  </a:txBody>
                  <a:tcPr marL="84409" marR="844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smtClean="0">
                          <a:latin typeface="+mj-lt"/>
                          <a:ea typeface="AR P丸ゴシック体M"/>
                          <a:cs typeface="Arial" panose="020B0604020202020204" pitchFamily="34" charset="0"/>
                        </a:rPr>
                        <a:t>Level 1 v16</a:t>
                      </a:r>
                      <a:r>
                        <a:rPr lang="ja-JP" altLang="en-US" dirty="0" smtClean="0">
                          <a:latin typeface="+mj-lt"/>
                          <a:ea typeface="AR P丸ゴシック体M"/>
                          <a:cs typeface="Arial" panose="020B0604020202020204" pitchFamily="34" charset="0"/>
                        </a:rPr>
                        <a:t>*</a:t>
                      </a:r>
                      <a:r>
                        <a:rPr lang="en-US" altLang="ja-JP" dirty="0" smtClean="0">
                          <a:latin typeface="+mj-lt"/>
                          <a:ea typeface="AR P丸ゴシック体M"/>
                          <a:cs typeface="Arial" panose="020B0604020202020204" pitchFamily="34" charset="0"/>
                        </a:rPr>
                        <a:t>.</a:t>
                      </a:r>
                      <a:r>
                        <a:rPr lang="en-US" altLang="ja-JP" smtClean="0">
                          <a:latin typeface="+mj-lt"/>
                          <a:ea typeface="AR P丸ゴシック体M"/>
                          <a:cs typeface="Arial" panose="020B0604020202020204" pitchFamily="34" charset="0"/>
                        </a:rPr>
                        <a:t>160</a:t>
                      </a:r>
                      <a:r>
                        <a:rPr lang="en-US" altLang="ja-JP" baseline="0" smtClean="0">
                          <a:latin typeface="+mj-lt"/>
                          <a:ea typeface="AR P丸ゴシック体M"/>
                          <a:cs typeface="Arial" panose="020B0604020202020204" pitchFamily="34" charset="0"/>
                        </a:rPr>
                        <a:t> release</a:t>
                      </a:r>
                      <a:endParaRPr lang="en-US" altLang="ja-JP" baseline="0" dirty="0" smtClean="0">
                        <a:latin typeface="+mj-lt"/>
                        <a:ea typeface="AR P丸ゴシック体M"/>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kern="1200" smtClean="0">
                          <a:solidFill>
                            <a:schemeClr val="tx1"/>
                          </a:solidFill>
                          <a:latin typeface="+mn-lt"/>
                          <a:ea typeface="+mn-ea"/>
                          <a:cs typeface="Arial" panose="020B0604020202020204" pitchFamily="34" charset="0"/>
                        </a:rPr>
                        <a:t>Level</a:t>
                      </a:r>
                      <a:r>
                        <a:rPr kumimoji="1" lang="en-US" altLang="ja-JP" sz="1800" kern="1200" baseline="0" smtClean="0">
                          <a:solidFill>
                            <a:schemeClr val="tx1"/>
                          </a:solidFill>
                          <a:latin typeface="+mn-lt"/>
                          <a:ea typeface="+mn-ea"/>
                          <a:cs typeface="Arial" panose="020B0604020202020204" pitchFamily="34" charset="0"/>
                        </a:rPr>
                        <a:t> 4A (</a:t>
                      </a:r>
                      <a:r>
                        <a:rPr lang="en-US" altLang="ja-JP" sz="1800" kern="1200" smtClean="0">
                          <a:solidFill>
                            <a:schemeClr val="tx1"/>
                          </a:solidFill>
                          <a:latin typeface="+mn-lt"/>
                          <a:ea typeface="AR P丸ゴシック体M"/>
                          <a:cs typeface="Arial" panose="020B0604020202020204" pitchFamily="34" charset="0"/>
                        </a:rPr>
                        <a:t>CH</a:t>
                      </a:r>
                      <a:r>
                        <a:rPr lang="en-US" altLang="ja-JP" sz="1800" kern="1200" baseline="-25000" smtClean="0">
                          <a:solidFill>
                            <a:schemeClr val="tx1"/>
                          </a:solidFill>
                          <a:latin typeface="+mn-lt"/>
                          <a:ea typeface="AR P丸ゴシック体M"/>
                          <a:cs typeface="Arial" panose="020B0604020202020204" pitchFamily="34" charset="0"/>
                        </a:rPr>
                        <a:t>4</a:t>
                      </a:r>
                      <a:r>
                        <a:rPr lang="en-US" altLang="ja-JP" sz="1800" kern="1200" smtClean="0">
                          <a:solidFill>
                            <a:schemeClr val="tx1"/>
                          </a:solidFill>
                          <a:latin typeface="+mn-lt"/>
                          <a:ea typeface="AR P丸ゴシック体M"/>
                          <a:cs typeface="Arial" panose="020B0604020202020204" pitchFamily="34" charset="0"/>
                        </a:rPr>
                        <a:t> </a:t>
                      </a:r>
                      <a:r>
                        <a:rPr kumimoji="1" lang="en-US" altLang="ja-JP" sz="1800" kern="1200" smtClean="0">
                          <a:solidFill>
                            <a:schemeClr val="tx1"/>
                          </a:solidFill>
                          <a:latin typeface="+mn-lt"/>
                          <a:ea typeface="+mn-ea"/>
                          <a:cs typeface="Arial" panose="020B0604020202020204" pitchFamily="34" charset="0"/>
                        </a:rPr>
                        <a:t>flux estimation</a:t>
                      </a:r>
                      <a:r>
                        <a:rPr kumimoji="1" lang="en-US" altLang="ja-JP" sz="1800" kern="1200" baseline="0" smtClean="0">
                          <a:solidFill>
                            <a:schemeClr val="tx1"/>
                          </a:solidFill>
                          <a:latin typeface="+mn-lt"/>
                          <a:ea typeface="+mn-ea"/>
                          <a:cs typeface="Arial" panose="020B0604020202020204" pitchFamily="34" charset="0"/>
                        </a:rPr>
                        <a:t>) and Level 4B (Simulated </a:t>
                      </a:r>
                      <a:r>
                        <a:rPr lang="en-US" altLang="ja-JP" sz="1800" kern="1200" smtClean="0">
                          <a:solidFill>
                            <a:schemeClr val="tx1"/>
                          </a:solidFill>
                          <a:latin typeface="+mn-lt"/>
                          <a:ea typeface="AR P丸ゴシック体M"/>
                          <a:cs typeface="Arial" panose="020B0604020202020204" pitchFamily="34" charset="0"/>
                        </a:rPr>
                        <a:t>CH</a:t>
                      </a:r>
                      <a:r>
                        <a:rPr lang="en-US" altLang="ja-JP" sz="1800" kern="1200" baseline="-25000" smtClean="0">
                          <a:solidFill>
                            <a:schemeClr val="tx1"/>
                          </a:solidFill>
                          <a:latin typeface="+mn-lt"/>
                          <a:ea typeface="AR P丸ゴシック体M"/>
                          <a:cs typeface="Arial" panose="020B0604020202020204" pitchFamily="34" charset="0"/>
                        </a:rPr>
                        <a:t>4</a:t>
                      </a:r>
                      <a:r>
                        <a:rPr kumimoji="1" lang="en-US" altLang="ja-JP" sz="1800" kern="1200" baseline="0" smtClean="0">
                          <a:solidFill>
                            <a:schemeClr val="tx1"/>
                          </a:solidFill>
                          <a:latin typeface="+mn-lt"/>
                          <a:ea typeface="+mn-ea"/>
                          <a:cs typeface="Arial" panose="020B0604020202020204" pitchFamily="34" charset="0"/>
                        </a:rPr>
                        <a:t> 3-D distribution) to GOSAT RA PIs (to public in this summer).</a:t>
                      </a:r>
                      <a:endParaRPr lang="en-US" altLang="ja-JP" baseline="0" smtClean="0">
                        <a:latin typeface="+mj-lt"/>
                        <a:ea typeface="AR P丸ゴシック体M"/>
                        <a:cs typeface="Arial" panose="020B0604020202020204" pitchFamily="34" charset="0"/>
                      </a:endParaRPr>
                    </a:p>
                  </a:txBody>
                  <a:tcPr marL="84409" marR="84409"/>
                </a:tc>
              </a:tr>
            </a:tbl>
          </a:graphicData>
        </a:graphic>
      </p:graphicFrame>
      <p:sp>
        <p:nvSpPr>
          <p:cNvPr id="10" name="下矢印 9"/>
          <p:cNvSpPr/>
          <p:nvPr/>
        </p:nvSpPr>
        <p:spPr>
          <a:xfrm>
            <a:off x="2017919" y="4365104"/>
            <a:ext cx="720080" cy="792088"/>
          </a:xfrm>
          <a:prstGeom prst="downArrow">
            <a:avLst/>
          </a:prstGeom>
          <a:pattFill prst="dk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lt"/>
            </a:endParaRPr>
          </a:p>
        </p:txBody>
      </p:sp>
      <p:sp>
        <p:nvSpPr>
          <p:cNvPr id="11" name="テキスト ボックス 10"/>
          <p:cNvSpPr txBox="1"/>
          <p:nvPr/>
        </p:nvSpPr>
        <p:spPr>
          <a:xfrm>
            <a:off x="2843808" y="4509120"/>
            <a:ext cx="4176464" cy="369332"/>
          </a:xfrm>
          <a:prstGeom prst="rect">
            <a:avLst/>
          </a:prstGeom>
          <a:noFill/>
        </p:spPr>
        <p:txBody>
          <a:bodyPr wrap="square" rtlCol="0">
            <a:spAutoFit/>
          </a:bodyPr>
          <a:lstStyle/>
          <a:p>
            <a:r>
              <a:rPr kumimoji="1" lang="en-US" altLang="ja-JP" dirty="0" smtClean="0">
                <a:latin typeface="+mj-lt"/>
              </a:rPr>
              <a:t>L1 version-up many times… 1 or 2 per year </a:t>
            </a:r>
            <a:endParaRPr kumimoji="1" lang="ja-JP" altLang="en-US" dirty="0">
              <a:latin typeface="+mj-lt"/>
            </a:endParaRPr>
          </a:p>
        </p:txBody>
      </p:sp>
    </p:spTree>
    <p:extLst>
      <p:ext uri="{BB962C8B-B14F-4D97-AF65-F5344CB8AC3E}">
        <p14:creationId xmlns:p14="http://schemas.microsoft.com/office/powerpoint/2010/main" val="143770899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539552" y="-27384"/>
            <a:ext cx="86044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ts val="600"/>
              </a:spcAft>
            </a:pPr>
            <a:r>
              <a:rPr lang="en-US" sz="3200" b="1" dirty="0" smtClean="0">
                <a:solidFill>
                  <a:srgbClr val="0000FF"/>
                </a:solidFill>
                <a:latin typeface="Calibri" pitchFamily="34" charset="0"/>
              </a:rPr>
              <a:t>GOSAT Level 2 – global </a:t>
            </a:r>
            <a:r>
              <a:rPr lang="en-US" sz="3200" b="1" smtClean="0">
                <a:solidFill>
                  <a:srgbClr val="0000FF"/>
                </a:solidFill>
                <a:latin typeface="Calibri" pitchFamily="34" charset="0"/>
              </a:rPr>
              <a:t>X</a:t>
            </a:r>
            <a:r>
              <a:rPr lang="en-US" sz="3200" b="1" baseline="-25000" smtClean="0">
                <a:solidFill>
                  <a:srgbClr val="0000FF"/>
                </a:solidFill>
                <a:latin typeface="Calibri" pitchFamily="34" charset="0"/>
              </a:rPr>
              <a:t>CO2</a:t>
            </a:r>
            <a:r>
              <a:rPr lang="en-US" sz="3200" b="1" smtClean="0">
                <a:solidFill>
                  <a:srgbClr val="0000FF"/>
                </a:solidFill>
                <a:latin typeface="Calibri" pitchFamily="34" charset="0"/>
              </a:rPr>
              <a:t>  and  X</a:t>
            </a:r>
            <a:r>
              <a:rPr lang="en-US" sz="3200" b="1" baseline="-25000" smtClean="0">
                <a:solidFill>
                  <a:srgbClr val="0000FF"/>
                </a:solidFill>
                <a:latin typeface="Calibri" pitchFamily="34" charset="0"/>
              </a:rPr>
              <a:t>CH4</a:t>
            </a:r>
            <a:r>
              <a:rPr lang="en-US" sz="3200" b="1" smtClean="0">
                <a:solidFill>
                  <a:srgbClr val="0000FF"/>
                </a:solidFill>
                <a:latin typeface="Calibri" pitchFamily="34" charset="0"/>
              </a:rPr>
              <a:t> distribution</a:t>
            </a:r>
            <a:endParaRPr lang="en-US" sz="3200" dirty="0">
              <a:solidFill>
                <a:srgbClr val="0000FF"/>
              </a:solidFill>
              <a:cs typeface="Arial" pitchFamily="34" charset="0"/>
            </a:endParaRP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9148" y="946777"/>
            <a:ext cx="8359316" cy="5578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13</a:t>
            </a:fld>
            <a:endParaRPr lang="en-US" altLang="ja-JP" smtClean="0"/>
          </a:p>
        </p:txBody>
      </p:sp>
      <p:sp>
        <p:nvSpPr>
          <p:cNvPr id="2" name="テキスト ボックス 1"/>
          <p:cNvSpPr txBox="1"/>
          <p:nvPr/>
        </p:nvSpPr>
        <p:spPr>
          <a:xfrm>
            <a:off x="4932040" y="5845914"/>
            <a:ext cx="3816424" cy="369332"/>
          </a:xfrm>
          <a:prstGeom prst="rect">
            <a:avLst/>
          </a:prstGeom>
          <a:solidFill>
            <a:schemeClr val="bg1"/>
          </a:solidFill>
        </p:spPr>
        <p:txBody>
          <a:bodyPr wrap="square" rtlCol="0">
            <a:spAutoFit/>
          </a:bodyPr>
          <a:lstStyle/>
          <a:p>
            <a:r>
              <a:rPr kumimoji="1" lang="en-US" altLang="ja-JP" dirty="0" smtClean="0"/>
              <a:t>Monthly data averaged in 2.5-deg grid </a:t>
            </a:r>
            <a:endParaRPr kumimoji="1" lang="ja-JP" altLang="en-US" dirty="0"/>
          </a:p>
        </p:txBody>
      </p:sp>
    </p:spTree>
    <p:extLst>
      <p:ext uri="{BB962C8B-B14F-4D97-AF65-F5344CB8AC3E}">
        <p14:creationId xmlns:p14="http://schemas.microsoft.com/office/powerpoint/2010/main" val="2442006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22392" y="-27384"/>
            <a:ext cx="9021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ts val="600"/>
              </a:spcAft>
            </a:pPr>
            <a:r>
              <a:rPr lang="en-US" sz="3200" b="1" dirty="0" smtClean="0">
                <a:solidFill>
                  <a:srgbClr val="0000FF"/>
                </a:solidFill>
                <a:latin typeface="Calibri" pitchFamily="34" charset="0"/>
              </a:rPr>
              <a:t>GOSAT Level 4A - global </a:t>
            </a:r>
            <a:r>
              <a:rPr lang="en-US" sz="3200" b="1" smtClean="0">
                <a:solidFill>
                  <a:srgbClr val="0000FF"/>
                </a:solidFill>
                <a:latin typeface="Calibri" pitchFamily="34" charset="0"/>
              </a:rPr>
              <a:t>CO</a:t>
            </a:r>
            <a:r>
              <a:rPr lang="en-US" sz="3200" b="1" baseline="-25000" smtClean="0">
                <a:solidFill>
                  <a:srgbClr val="0000FF"/>
                </a:solidFill>
                <a:latin typeface="Calibri" pitchFamily="34" charset="0"/>
              </a:rPr>
              <a:t>2</a:t>
            </a:r>
            <a:r>
              <a:rPr lang="en-US" sz="3200" b="1" smtClean="0">
                <a:solidFill>
                  <a:srgbClr val="0000FF"/>
                </a:solidFill>
                <a:latin typeface="Calibri" pitchFamily="34" charset="0"/>
              </a:rPr>
              <a:t> and CH</a:t>
            </a:r>
            <a:r>
              <a:rPr lang="en-US" sz="3200" b="1" baseline="-25000" smtClean="0">
                <a:solidFill>
                  <a:srgbClr val="0000FF"/>
                </a:solidFill>
                <a:latin typeface="Calibri" pitchFamily="34" charset="0"/>
              </a:rPr>
              <a:t>4</a:t>
            </a:r>
            <a:r>
              <a:rPr lang="en-US" sz="3200" b="1" smtClean="0">
                <a:solidFill>
                  <a:srgbClr val="0000FF"/>
                </a:solidFill>
                <a:latin typeface="Calibri" pitchFamily="34" charset="0"/>
              </a:rPr>
              <a:t> flux </a:t>
            </a:r>
            <a:r>
              <a:rPr lang="en-US" sz="3200" b="1" dirty="0" smtClean="0">
                <a:solidFill>
                  <a:srgbClr val="0000FF"/>
                </a:solidFill>
                <a:latin typeface="Calibri" pitchFamily="34" charset="0"/>
              </a:rPr>
              <a:t>estimation</a:t>
            </a:r>
            <a:endParaRPr lang="en-US" sz="1400" dirty="0">
              <a:solidFill>
                <a:srgbClr val="0000FF"/>
              </a:solidFill>
              <a:cs typeface="Arial" pitchFamily="34" charset="0"/>
            </a:endParaRPr>
          </a:p>
        </p:txBody>
      </p:sp>
      <p:pic>
        <p:nvPicPr>
          <p:cNvPr id="8" name="図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14010" y="908720"/>
            <a:ext cx="6949440" cy="2714625"/>
          </a:xfrm>
          <a:prstGeom prst="rect">
            <a:avLst/>
          </a:prstGeom>
        </p:spPr>
      </p:pic>
      <p:pic>
        <p:nvPicPr>
          <p:cNvPr id="9" name="図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4010" y="3431798"/>
            <a:ext cx="6949440" cy="2714625"/>
          </a:xfrm>
          <a:prstGeom prst="rect">
            <a:avLst/>
          </a:prstGeom>
        </p:spPr>
      </p:pic>
      <p:cxnSp>
        <p:nvCxnSpPr>
          <p:cNvPr id="10" name="直線矢印コネクタ 9"/>
          <p:cNvCxnSpPr/>
          <p:nvPr/>
        </p:nvCxnSpPr>
        <p:spPr>
          <a:xfrm>
            <a:off x="3926378" y="6074415"/>
            <a:ext cx="900000"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flipH="1">
            <a:off x="1802042" y="6074415"/>
            <a:ext cx="900000"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1815690" y="6074415"/>
            <a:ext cx="1634844" cy="557204"/>
          </a:xfrm>
          <a:prstGeom prst="rect">
            <a:avLst/>
          </a:prstGeom>
          <a:noFill/>
        </p:spPr>
        <p:txBody>
          <a:bodyPr wrap="square" rtlCol="0">
            <a:spAutoFit/>
          </a:bodyPr>
          <a:lstStyle/>
          <a:p>
            <a:pPr>
              <a:lnSpc>
                <a:spcPts val="1800"/>
              </a:lnSpc>
            </a:pPr>
            <a:r>
              <a:rPr lang="en-US" altLang="ja-JP" b="1" dirty="0" smtClean="0">
                <a:solidFill>
                  <a:srgbClr val="05FF76"/>
                </a:solidFill>
              </a:rPr>
              <a:t>Sink in land</a:t>
            </a:r>
          </a:p>
          <a:p>
            <a:pPr>
              <a:lnSpc>
                <a:spcPts val="1800"/>
              </a:lnSpc>
            </a:pPr>
            <a:r>
              <a:rPr kumimoji="1" lang="en-US" altLang="ja-JP" b="1" dirty="0" smtClean="0">
                <a:solidFill>
                  <a:srgbClr val="0070C0"/>
                </a:solidFill>
              </a:rPr>
              <a:t>Sink in sea</a:t>
            </a:r>
            <a:endParaRPr kumimoji="1" lang="ja-JP" altLang="en-US" b="1" dirty="0">
              <a:solidFill>
                <a:srgbClr val="0070C0"/>
              </a:solidFill>
            </a:endParaRPr>
          </a:p>
        </p:txBody>
      </p:sp>
      <p:sp>
        <p:nvSpPr>
          <p:cNvPr id="13" name="テキスト ボックス 12"/>
          <p:cNvSpPr txBox="1"/>
          <p:nvPr/>
        </p:nvSpPr>
        <p:spPr>
          <a:xfrm>
            <a:off x="3566906" y="6074415"/>
            <a:ext cx="1178488" cy="369332"/>
          </a:xfrm>
          <a:prstGeom prst="rect">
            <a:avLst/>
          </a:prstGeom>
          <a:noFill/>
        </p:spPr>
        <p:txBody>
          <a:bodyPr wrap="square" rtlCol="0">
            <a:spAutoFit/>
          </a:bodyPr>
          <a:lstStyle/>
          <a:p>
            <a:pPr algn="ctr"/>
            <a:r>
              <a:rPr lang="en-US" altLang="ja-JP" dirty="0" smtClean="0">
                <a:solidFill>
                  <a:srgbClr val="FF0000"/>
                </a:solidFill>
              </a:rPr>
              <a:t>Source</a:t>
            </a:r>
            <a:endParaRPr kumimoji="1" lang="ja-JP" altLang="en-US" dirty="0">
              <a:solidFill>
                <a:srgbClr val="FF0000"/>
              </a:solidFill>
            </a:endParaRPr>
          </a:p>
        </p:txBody>
      </p:sp>
      <p:cxnSp>
        <p:nvCxnSpPr>
          <p:cNvPr id="14" name="直線矢印コネクタ 13"/>
          <p:cNvCxnSpPr/>
          <p:nvPr/>
        </p:nvCxnSpPr>
        <p:spPr>
          <a:xfrm>
            <a:off x="7346658" y="6074415"/>
            <a:ext cx="900000"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6558459" y="6109747"/>
            <a:ext cx="2012335" cy="369332"/>
          </a:xfrm>
          <a:prstGeom prst="rect">
            <a:avLst/>
          </a:prstGeom>
          <a:noFill/>
        </p:spPr>
        <p:txBody>
          <a:bodyPr wrap="square" rtlCol="0">
            <a:spAutoFit/>
          </a:bodyPr>
          <a:lstStyle/>
          <a:p>
            <a:pPr algn="ctr"/>
            <a:r>
              <a:rPr lang="en-US" altLang="ja-JP" dirty="0" smtClean="0"/>
              <a:t>Large Uncertainty</a:t>
            </a:r>
            <a:endParaRPr kumimoji="1" lang="ja-JP" altLang="en-US" dirty="0"/>
          </a:p>
        </p:txBody>
      </p:sp>
      <p:sp>
        <p:nvSpPr>
          <p:cNvPr id="16" name="テキスト ボックス 15"/>
          <p:cNvSpPr txBox="1"/>
          <p:nvPr/>
        </p:nvSpPr>
        <p:spPr>
          <a:xfrm>
            <a:off x="122392" y="1844824"/>
            <a:ext cx="1746144" cy="646331"/>
          </a:xfrm>
          <a:prstGeom prst="rect">
            <a:avLst/>
          </a:prstGeom>
          <a:noFill/>
        </p:spPr>
        <p:txBody>
          <a:bodyPr wrap="square" rtlCol="0">
            <a:spAutoFit/>
          </a:bodyPr>
          <a:lstStyle/>
          <a:p>
            <a:r>
              <a:rPr lang="en-US" altLang="ja-JP" dirty="0" smtClean="0"/>
              <a:t>July 2009</a:t>
            </a:r>
            <a:endParaRPr kumimoji="1" lang="en-US" altLang="ja-JP" dirty="0" smtClean="0"/>
          </a:p>
          <a:p>
            <a:r>
              <a:rPr lang="en-US" altLang="ja-JP" dirty="0" smtClean="0"/>
              <a:t>Summer in NH</a:t>
            </a:r>
            <a:endParaRPr kumimoji="1" lang="ja-JP" altLang="en-US" dirty="0"/>
          </a:p>
        </p:txBody>
      </p:sp>
      <p:sp>
        <p:nvSpPr>
          <p:cNvPr id="17" name="テキスト ボックス 16"/>
          <p:cNvSpPr txBox="1"/>
          <p:nvPr/>
        </p:nvSpPr>
        <p:spPr>
          <a:xfrm>
            <a:off x="122392" y="4314774"/>
            <a:ext cx="1746144" cy="646331"/>
          </a:xfrm>
          <a:prstGeom prst="rect">
            <a:avLst/>
          </a:prstGeom>
          <a:noFill/>
        </p:spPr>
        <p:txBody>
          <a:bodyPr wrap="square" rtlCol="0">
            <a:spAutoFit/>
          </a:bodyPr>
          <a:lstStyle/>
          <a:p>
            <a:r>
              <a:rPr lang="en-US" altLang="ja-JP" dirty="0" smtClean="0"/>
              <a:t>January 2010</a:t>
            </a:r>
            <a:endParaRPr kumimoji="1" lang="en-US" altLang="ja-JP" dirty="0" smtClean="0"/>
          </a:p>
          <a:p>
            <a:r>
              <a:rPr lang="en-US" altLang="ja-JP" dirty="0" smtClean="0"/>
              <a:t>Winter in NH</a:t>
            </a:r>
            <a:endParaRPr kumimoji="1" lang="ja-JP" altLang="en-US" dirty="0"/>
          </a:p>
        </p:txBody>
      </p:sp>
      <p:sp>
        <p:nvSpPr>
          <p:cNvPr id="18"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14</a:t>
            </a:fld>
            <a:endParaRPr lang="en-US" altLang="ja-JP" smtClean="0"/>
          </a:p>
        </p:txBody>
      </p:sp>
      <p:sp>
        <p:nvSpPr>
          <p:cNvPr id="2" name="テキスト ボックス 1"/>
          <p:cNvSpPr txBox="1"/>
          <p:nvPr/>
        </p:nvSpPr>
        <p:spPr>
          <a:xfrm>
            <a:off x="5722940" y="6392361"/>
            <a:ext cx="3350722" cy="276999"/>
          </a:xfrm>
          <a:prstGeom prst="rect">
            <a:avLst/>
          </a:prstGeom>
          <a:noFill/>
        </p:spPr>
        <p:txBody>
          <a:bodyPr wrap="square" rtlCol="0">
            <a:spAutoFit/>
          </a:bodyPr>
          <a:lstStyle/>
          <a:p>
            <a:pPr algn="r"/>
            <a:r>
              <a:rPr kumimoji="1" lang="en-US" altLang="ja-JP" sz="1200" i="1" dirty="0"/>
              <a:t>f</a:t>
            </a:r>
            <a:r>
              <a:rPr kumimoji="1" lang="en-US" altLang="ja-JP" sz="1200" i="1" dirty="0" smtClean="0"/>
              <a:t>rom GOSAT User Interface Gateway (GUIG)</a:t>
            </a:r>
            <a:endParaRPr kumimoji="1" lang="ja-JP" altLang="en-US" sz="1200" i="1" dirty="0"/>
          </a:p>
        </p:txBody>
      </p:sp>
    </p:spTree>
    <p:extLst>
      <p:ext uri="{BB962C8B-B14F-4D97-AF65-F5344CB8AC3E}">
        <p14:creationId xmlns:p14="http://schemas.microsoft.com/office/powerpoint/2010/main" val="19087501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3758" y="156887"/>
            <a:ext cx="7921772" cy="892105"/>
          </a:xfrm>
        </p:spPr>
        <p:txBody>
          <a:bodyPr/>
          <a:lstStyle/>
          <a:p>
            <a:r>
              <a:rPr lang="en-US" altLang="ja-JP" sz="2800" dirty="0" smtClean="0">
                <a:solidFill>
                  <a:srgbClr val="002060"/>
                </a:solidFill>
                <a:latin typeface="Arial Unicode MS" pitchFamily="50" charset="-128"/>
                <a:ea typeface="Arial Unicode MS" pitchFamily="50" charset="-128"/>
                <a:cs typeface="Arial Unicode MS" pitchFamily="50" charset="-128"/>
              </a:rPr>
              <a:t>TANSO-FTS TIR</a:t>
            </a:r>
            <a:r>
              <a:rPr lang="en-US" altLang="ja-JP" sz="2800" smtClean="0">
                <a:solidFill>
                  <a:srgbClr val="002060"/>
                </a:solidFill>
                <a:latin typeface="Arial Unicode MS" pitchFamily="50" charset="-128"/>
                <a:ea typeface="Arial Unicode MS" pitchFamily="50" charset="-128"/>
                <a:cs typeface="Arial Unicode MS" pitchFamily="50" charset="-128"/>
              </a:rPr>
              <a:t>, CO</a:t>
            </a:r>
            <a:r>
              <a:rPr lang="en-US" altLang="ja-JP" sz="2800" baseline="-25000" smtClean="0">
                <a:solidFill>
                  <a:srgbClr val="002060"/>
                </a:solidFill>
                <a:latin typeface="Arial Unicode MS" pitchFamily="50" charset="-128"/>
                <a:ea typeface="Arial Unicode MS" pitchFamily="50" charset="-128"/>
                <a:cs typeface="Arial Unicode MS" pitchFamily="50" charset="-128"/>
              </a:rPr>
              <a:t>2</a:t>
            </a:r>
            <a:r>
              <a:rPr lang="en-US" altLang="ja-JP" sz="2800" smtClean="0">
                <a:solidFill>
                  <a:srgbClr val="002060"/>
                </a:solidFill>
                <a:latin typeface="Arial Unicode MS" pitchFamily="50" charset="-128"/>
                <a:ea typeface="Arial Unicode MS" pitchFamily="50" charset="-128"/>
                <a:cs typeface="Arial Unicode MS" pitchFamily="50" charset="-128"/>
              </a:rPr>
              <a:t> profiles</a:t>
            </a:r>
            <a:br>
              <a:rPr lang="en-US" altLang="ja-JP" sz="2800" smtClean="0">
                <a:solidFill>
                  <a:srgbClr val="002060"/>
                </a:solidFill>
                <a:latin typeface="Arial Unicode MS" pitchFamily="50" charset="-128"/>
                <a:ea typeface="Arial Unicode MS" pitchFamily="50" charset="-128"/>
                <a:cs typeface="Arial Unicode MS" pitchFamily="50" charset="-128"/>
              </a:rPr>
            </a:br>
            <a:r>
              <a:rPr lang="en-US" altLang="ja-JP" sz="2800" smtClean="0">
                <a:solidFill>
                  <a:srgbClr val="002060"/>
                </a:solidFill>
                <a:latin typeface="Arial Unicode MS" pitchFamily="50" charset="-128"/>
                <a:ea typeface="Arial Unicode MS" pitchFamily="50" charset="-128"/>
                <a:cs typeface="Arial Unicode MS" pitchFamily="50" charset="-128"/>
              </a:rPr>
              <a:t> April </a:t>
            </a:r>
            <a:r>
              <a:rPr lang="en-US" altLang="ja-JP" sz="2800" dirty="0">
                <a:solidFill>
                  <a:srgbClr val="002060"/>
                </a:solidFill>
                <a:latin typeface="Arial Unicode MS" pitchFamily="50" charset="-128"/>
                <a:ea typeface="Arial Unicode MS" pitchFamily="50" charset="-128"/>
                <a:cs typeface="Arial Unicode MS" pitchFamily="50" charset="-128"/>
              </a:rPr>
              <a:t>2010</a:t>
            </a:r>
            <a:r>
              <a:rPr lang="en-US" altLang="ja-JP" sz="2800" baseline="-25000" dirty="0" smtClean="0">
                <a:solidFill>
                  <a:srgbClr val="002060"/>
                </a:solidFill>
                <a:latin typeface="Arial Unicode MS" pitchFamily="50" charset="-128"/>
                <a:ea typeface="Arial Unicode MS" pitchFamily="50" charset="-128"/>
                <a:cs typeface="Arial Unicode MS" pitchFamily="50" charset="-128"/>
              </a:rPr>
              <a:t> </a:t>
            </a:r>
            <a:r>
              <a:rPr lang="en-US" altLang="ja-JP" sz="2800" dirty="0" smtClean="0">
                <a:solidFill>
                  <a:srgbClr val="002060"/>
                </a:solidFill>
                <a:latin typeface="Arial Unicode MS" pitchFamily="50" charset="-128"/>
                <a:ea typeface="Arial Unicode MS" pitchFamily="50" charset="-128"/>
                <a:cs typeface="Arial Unicode MS" pitchFamily="50" charset="-128"/>
              </a:rPr>
              <a:t> </a:t>
            </a:r>
            <a:endParaRPr kumimoji="1" lang="ja-JP" altLang="en-US" sz="2800" dirty="0">
              <a:solidFill>
                <a:srgbClr val="002060"/>
              </a:solidFill>
              <a:latin typeface="Arial Unicode MS" pitchFamily="50" charset="-128"/>
              <a:ea typeface="Arial Unicode MS" pitchFamily="50" charset="-128"/>
              <a:cs typeface="Arial Unicode MS" pitchFamily="50" charset="-128"/>
            </a:endParaRPr>
          </a:p>
        </p:txBody>
      </p:sp>
      <p:sp>
        <p:nvSpPr>
          <p:cNvPr id="9" name="スライド番号プレースホルダ 1"/>
          <p:cNvSpPr txBox="1">
            <a:spLocks noGrp="1"/>
          </p:cNvSpPr>
          <p:nvPr/>
        </p:nvSpPr>
        <p:spPr bwMode="auto">
          <a:xfrm>
            <a:off x="8159261" y="6325113"/>
            <a:ext cx="56270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rgbClr val="FFFF00"/>
                </a:solidFill>
                <a:latin typeface="Arial" pitchFamily="34" charset="0"/>
                <a:ea typeface="ＭＳ Ｐゴシック" pitchFamily="50" charset="-128"/>
              </a:defRPr>
            </a:lvl1pPr>
            <a:lvl2pPr marL="742950" indent="-285750" eaLnBrk="0" hangingPunct="0">
              <a:defRPr kumimoji="1" sz="2400">
                <a:solidFill>
                  <a:srgbClr val="FFFF00"/>
                </a:solidFill>
                <a:latin typeface="Arial" pitchFamily="34" charset="0"/>
                <a:ea typeface="ＭＳ Ｐゴシック" pitchFamily="50" charset="-128"/>
              </a:defRPr>
            </a:lvl2pPr>
            <a:lvl3pPr marL="1143000" indent="-228600" eaLnBrk="0" hangingPunct="0">
              <a:defRPr kumimoji="1" sz="2400">
                <a:solidFill>
                  <a:srgbClr val="FFFF00"/>
                </a:solidFill>
                <a:latin typeface="Arial" pitchFamily="34" charset="0"/>
                <a:ea typeface="ＭＳ Ｐゴシック" pitchFamily="50" charset="-128"/>
              </a:defRPr>
            </a:lvl3pPr>
            <a:lvl4pPr marL="1600200" indent="-228600" eaLnBrk="0" hangingPunct="0">
              <a:defRPr kumimoji="1" sz="2400">
                <a:solidFill>
                  <a:srgbClr val="FFFF00"/>
                </a:solidFill>
                <a:latin typeface="Arial" pitchFamily="34" charset="0"/>
                <a:ea typeface="ＭＳ Ｐゴシック" pitchFamily="50" charset="-128"/>
              </a:defRPr>
            </a:lvl4pPr>
            <a:lvl5pPr marL="2057400" indent="-228600" eaLnBrk="0" hangingPunct="0">
              <a:defRPr kumimoji="1" sz="2400">
                <a:solidFill>
                  <a:srgbClr val="FFFF00"/>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9pPr>
          </a:lstStyle>
          <a:p>
            <a:pPr algn="r" eaLnBrk="1" hangingPunct="1"/>
            <a:fld id="{92B205F2-4600-452F-8E08-AE8C349248B0}" type="slidenum">
              <a:rPr lang="en-US" altLang="ja-JP" sz="2800">
                <a:solidFill>
                  <a:srgbClr val="008000"/>
                </a:solidFill>
                <a:cs typeface="Arial" pitchFamily="34" charset="0"/>
              </a:rPr>
              <a:pPr algn="r" eaLnBrk="1" hangingPunct="1"/>
              <a:t>15</a:t>
            </a:fld>
            <a:endParaRPr lang="en-US" altLang="ja-JP" sz="2800" dirty="0">
              <a:solidFill>
                <a:srgbClr val="008000"/>
              </a:solidFill>
              <a:cs typeface="Arial" pitchFamily="34" charset="0"/>
            </a:endParaRPr>
          </a:p>
        </p:txBody>
      </p:sp>
      <p:sp>
        <p:nvSpPr>
          <p:cNvPr id="3" name="正方形/長方形 2"/>
          <p:cNvSpPr/>
          <p:nvPr/>
        </p:nvSpPr>
        <p:spPr>
          <a:xfrm>
            <a:off x="2701199" y="1189625"/>
            <a:ext cx="65915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Day </a:t>
            </a:r>
            <a:endParaRPr lang="ja-JP" altLang="en-US" dirty="0"/>
          </a:p>
        </p:txBody>
      </p:sp>
      <p:sp>
        <p:nvSpPr>
          <p:cNvPr id="4" name="正方形/長方形 3"/>
          <p:cNvSpPr/>
          <p:nvPr/>
        </p:nvSpPr>
        <p:spPr>
          <a:xfrm>
            <a:off x="582913" y="6210112"/>
            <a:ext cx="834074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Data will be released to RA PI in June, 2014 and to the </a:t>
            </a:r>
            <a:r>
              <a:rPr lang="en-US" altLang="ja-JP" smtClean="0">
                <a:solidFill>
                  <a:srgbClr val="002060"/>
                </a:solidFill>
                <a:latin typeface="Arial Unicode MS" pitchFamily="50" charset="-128"/>
                <a:ea typeface="Arial Unicode MS" pitchFamily="50" charset="-128"/>
                <a:cs typeface="Arial Unicode MS" pitchFamily="50" charset="-128"/>
              </a:rPr>
              <a:t>public till the end of 2014</a:t>
            </a:r>
            <a:endParaRPr lang="ja-JP" altLang="en-US" dirty="0"/>
          </a:p>
        </p:txBody>
      </p:sp>
      <p:sp>
        <p:nvSpPr>
          <p:cNvPr id="17" name="正方形/長方形 16"/>
          <p:cNvSpPr/>
          <p:nvPr/>
        </p:nvSpPr>
        <p:spPr>
          <a:xfrm>
            <a:off x="5698975" y="1189624"/>
            <a:ext cx="78739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Night </a:t>
            </a:r>
            <a:endParaRPr lang="ja-JP" altLang="en-US" dirty="0"/>
          </a:p>
        </p:txBody>
      </p:sp>
      <p:sp>
        <p:nvSpPr>
          <p:cNvPr id="18" name="テキスト ボックス 17"/>
          <p:cNvSpPr txBox="1"/>
          <p:nvPr/>
        </p:nvSpPr>
        <p:spPr>
          <a:xfrm>
            <a:off x="1173380" y="6415442"/>
            <a:ext cx="2182329" cy="338554"/>
          </a:xfrm>
          <a:prstGeom prst="rect">
            <a:avLst/>
          </a:prstGeom>
          <a:noFill/>
        </p:spPr>
        <p:txBody>
          <a:bodyPr wrap="none" rtlCol="0">
            <a:spAutoFit/>
          </a:bodyPr>
          <a:lstStyle/>
          <a:p>
            <a:r>
              <a:rPr kumimoji="1" lang="en-US" altLang="ja-JP" sz="1600" i="1" dirty="0" smtClean="0">
                <a:solidFill>
                  <a:schemeClr val="bg2"/>
                </a:solidFill>
              </a:rPr>
              <a:t>(by S. Kawakami (JAXA))</a:t>
            </a:r>
            <a:endParaRPr kumimoji="1" lang="ja-JP" altLang="en-US" sz="1600" i="1" dirty="0">
              <a:solidFill>
                <a:schemeClr val="bg2"/>
              </a:solidFill>
            </a:endParaRPr>
          </a:p>
        </p:txBody>
      </p:sp>
      <p:sp>
        <p:nvSpPr>
          <p:cNvPr id="19" name="正方形/長方形 18"/>
          <p:cNvSpPr/>
          <p:nvPr/>
        </p:nvSpPr>
        <p:spPr>
          <a:xfrm>
            <a:off x="393758" y="2129425"/>
            <a:ext cx="97975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300hPa</a:t>
            </a:r>
            <a:endParaRPr lang="ja-JP" altLang="en-US" dirty="0"/>
          </a:p>
        </p:txBody>
      </p:sp>
      <p:sp>
        <p:nvSpPr>
          <p:cNvPr id="20" name="正方形/長方形 19"/>
          <p:cNvSpPr/>
          <p:nvPr/>
        </p:nvSpPr>
        <p:spPr>
          <a:xfrm>
            <a:off x="393757" y="3796046"/>
            <a:ext cx="979755" cy="369332"/>
          </a:xfrm>
          <a:prstGeom prst="rect">
            <a:avLst/>
          </a:prstGeom>
        </p:spPr>
        <p:txBody>
          <a:bodyPr wrap="none">
            <a:spAutoFit/>
          </a:bodyPr>
          <a:lstStyle/>
          <a:p>
            <a:r>
              <a:rPr lang="en-US" altLang="ja-JP" dirty="0">
                <a:solidFill>
                  <a:srgbClr val="002060"/>
                </a:solidFill>
                <a:latin typeface="Arial Unicode MS" pitchFamily="50" charset="-128"/>
                <a:ea typeface="Arial Unicode MS" pitchFamily="50" charset="-128"/>
                <a:cs typeface="Arial Unicode MS" pitchFamily="50" charset="-128"/>
              </a:rPr>
              <a:t>5</a:t>
            </a:r>
            <a:r>
              <a:rPr lang="en-US" altLang="ja-JP" dirty="0" smtClean="0">
                <a:solidFill>
                  <a:srgbClr val="002060"/>
                </a:solidFill>
                <a:latin typeface="Arial Unicode MS" pitchFamily="50" charset="-128"/>
                <a:ea typeface="Arial Unicode MS" pitchFamily="50" charset="-128"/>
                <a:cs typeface="Arial Unicode MS" pitchFamily="50" charset="-128"/>
              </a:rPr>
              <a:t>00hPa</a:t>
            </a:r>
            <a:endParaRPr lang="ja-JP" altLang="en-US" dirty="0"/>
          </a:p>
        </p:txBody>
      </p:sp>
      <p:sp>
        <p:nvSpPr>
          <p:cNvPr id="21" name="正方形/長方形 20"/>
          <p:cNvSpPr/>
          <p:nvPr/>
        </p:nvSpPr>
        <p:spPr>
          <a:xfrm>
            <a:off x="393757" y="5347224"/>
            <a:ext cx="979755" cy="369332"/>
          </a:xfrm>
          <a:prstGeom prst="rect">
            <a:avLst/>
          </a:prstGeom>
        </p:spPr>
        <p:txBody>
          <a:bodyPr wrap="none">
            <a:spAutoFit/>
          </a:bodyPr>
          <a:lstStyle/>
          <a:p>
            <a:r>
              <a:rPr lang="en-US" altLang="ja-JP" dirty="0">
                <a:solidFill>
                  <a:srgbClr val="002060"/>
                </a:solidFill>
                <a:latin typeface="Arial Unicode MS" pitchFamily="50" charset="-128"/>
                <a:ea typeface="Arial Unicode MS" pitchFamily="50" charset="-128"/>
                <a:cs typeface="Arial Unicode MS" pitchFamily="50" charset="-128"/>
              </a:rPr>
              <a:t>7</a:t>
            </a:r>
            <a:r>
              <a:rPr lang="en-US" altLang="ja-JP" dirty="0" smtClean="0">
                <a:solidFill>
                  <a:srgbClr val="002060"/>
                </a:solidFill>
                <a:latin typeface="Arial Unicode MS" pitchFamily="50" charset="-128"/>
                <a:ea typeface="Arial Unicode MS" pitchFamily="50" charset="-128"/>
                <a:cs typeface="Arial Unicode MS" pitchFamily="50" charset="-128"/>
              </a:rPr>
              <a:t>00hPa</a:t>
            </a:r>
            <a:endParaRPr lang="ja-JP" altLang="en-US" dirty="0"/>
          </a:p>
        </p:txBody>
      </p:sp>
      <p:pic>
        <p:nvPicPr>
          <p:cNvPr id="22" name="Picture 14" descr="C:\Users\98063\Desktop\TIRL2\TIRL2_FIG\tmp\FIG_MAP_CO2_NIES_CO2V23_CH412_TIR-cloud_131209_L1B_V160_N_Apr_PL682_2014052819265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53286" y="4811387"/>
            <a:ext cx="3040569" cy="14410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5" descr="C:\Users\98063\Desktop\TIRL2\TIRL2_FIG\tmp\FIG_MAP_CO2_NIES_CO2V23_CH412_TIR-cloud_131209_L1B_V160_N_Apr_PL502_2014052819265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46730" y="3271488"/>
            <a:ext cx="3040569" cy="144100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6" descr="C:\Users\98063\Desktop\TIRL2\TIRL2_FIG\tmp\FIG_MAP_CO2_NIES_CO2V23_CH412_TIR-cloud_131209_L1B_V160_N_Apr_PL314_20140528192656.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07442" y="1631774"/>
            <a:ext cx="3040569" cy="144100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C:\Users\98063\Desktop\TIRL2\TIRL2_FIG\tmp\FIG_MAP_CO2_NIES_CO2V23_CH412_TIR-cloud_131209_L1B_V160_D_Apr_PL682_20140528192656.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56086" y="4796864"/>
            <a:ext cx="3040569" cy="144100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8" descr="C:\Users\98063\Desktop\TIRL2\TIRL2_FIG\tmp\FIG_MAP_CO2_NIES_CO2V23_CH412_TIR-cloud_131209_L1B_V160_D_Apr_PL502_20140528192656.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568727" y="3256965"/>
            <a:ext cx="3040569" cy="144100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9" descr="C:\Users\98063\Desktop\TIRL2\TIRL2_FIG\tmp\FIG_MAP_CO2_NIES_CO2V23_CH412_TIR-cloud_131209_L1B_V160_D_Apr_PL314_20140528192656.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35840" y="1617251"/>
            <a:ext cx="3040569" cy="1441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20810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6953" y="156887"/>
            <a:ext cx="7452304" cy="892105"/>
          </a:xfrm>
        </p:spPr>
        <p:txBody>
          <a:bodyPr/>
          <a:lstStyle/>
          <a:p>
            <a:r>
              <a:rPr lang="en-US" altLang="ja-JP" sz="2800" dirty="0" smtClean="0">
                <a:solidFill>
                  <a:srgbClr val="002060"/>
                </a:solidFill>
                <a:latin typeface="Arial Unicode MS" pitchFamily="50" charset="-128"/>
                <a:ea typeface="Arial Unicode MS" pitchFamily="50" charset="-128"/>
                <a:cs typeface="Arial Unicode MS" pitchFamily="50" charset="-128"/>
              </a:rPr>
              <a:t>TANSO-FTS TIR</a:t>
            </a:r>
            <a:r>
              <a:rPr lang="en-US" altLang="ja-JP" sz="2800" smtClean="0">
                <a:solidFill>
                  <a:srgbClr val="002060"/>
                </a:solidFill>
                <a:latin typeface="Arial Unicode MS" pitchFamily="50" charset="-128"/>
                <a:ea typeface="Arial Unicode MS" pitchFamily="50" charset="-128"/>
                <a:cs typeface="Arial Unicode MS" pitchFamily="50" charset="-128"/>
              </a:rPr>
              <a:t>, CH</a:t>
            </a:r>
            <a:r>
              <a:rPr lang="en-US" altLang="ja-JP" sz="2800" baseline="-25000" smtClean="0">
                <a:solidFill>
                  <a:srgbClr val="002060"/>
                </a:solidFill>
                <a:latin typeface="Arial Unicode MS" pitchFamily="50" charset="-128"/>
                <a:ea typeface="Arial Unicode MS" pitchFamily="50" charset="-128"/>
                <a:cs typeface="Arial Unicode MS" pitchFamily="50" charset="-128"/>
              </a:rPr>
              <a:t>4</a:t>
            </a:r>
            <a:r>
              <a:rPr lang="en-US" altLang="ja-JP" sz="2800" smtClean="0">
                <a:solidFill>
                  <a:srgbClr val="002060"/>
                </a:solidFill>
                <a:latin typeface="Arial Unicode MS" pitchFamily="50" charset="-128"/>
                <a:ea typeface="Arial Unicode MS" pitchFamily="50" charset="-128"/>
                <a:cs typeface="Arial Unicode MS" pitchFamily="50" charset="-128"/>
              </a:rPr>
              <a:t> profiles</a:t>
            </a:r>
            <a:br>
              <a:rPr lang="en-US" altLang="ja-JP" sz="2800" smtClean="0">
                <a:solidFill>
                  <a:srgbClr val="002060"/>
                </a:solidFill>
                <a:latin typeface="Arial Unicode MS" pitchFamily="50" charset="-128"/>
                <a:ea typeface="Arial Unicode MS" pitchFamily="50" charset="-128"/>
                <a:cs typeface="Arial Unicode MS" pitchFamily="50" charset="-128"/>
              </a:rPr>
            </a:br>
            <a:r>
              <a:rPr lang="en-US" altLang="ja-JP" sz="2800" smtClean="0">
                <a:solidFill>
                  <a:srgbClr val="002060"/>
                </a:solidFill>
                <a:latin typeface="Arial Unicode MS" pitchFamily="50" charset="-128"/>
                <a:ea typeface="Arial Unicode MS" pitchFamily="50" charset="-128"/>
                <a:cs typeface="Arial Unicode MS" pitchFamily="50" charset="-128"/>
              </a:rPr>
              <a:t> April </a:t>
            </a:r>
            <a:r>
              <a:rPr lang="en-US" altLang="ja-JP" sz="2800" dirty="0">
                <a:solidFill>
                  <a:srgbClr val="002060"/>
                </a:solidFill>
                <a:latin typeface="Arial Unicode MS" pitchFamily="50" charset="-128"/>
                <a:ea typeface="Arial Unicode MS" pitchFamily="50" charset="-128"/>
                <a:cs typeface="Arial Unicode MS" pitchFamily="50" charset="-128"/>
              </a:rPr>
              <a:t>2010</a:t>
            </a:r>
            <a:r>
              <a:rPr lang="en-US" altLang="ja-JP" sz="2800" baseline="-25000" dirty="0" smtClean="0">
                <a:solidFill>
                  <a:srgbClr val="002060"/>
                </a:solidFill>
                <a:latin typeface="Arial Unicode MS" pitchFamily="50" charset="-128"/>
                <a:ea typeface="Arial Unicode MS" pitchFamily="50" charset="-128"/>
                <a:cs typeface="Arial Unicode MS" pitchFamily="50" charset="-128"/>
              </a:rPr>
              <a:t> </a:t>
            </a:r>
            <a:r>
              <a:rPr lang="en-US" altLang="ja-JP" sz="2800" dirty="0" smtClean="0">
                <a:solidFill>
                  <a:srgbClr val="002060"/>
                </a:solidFill>
                <a:latin typeface="Arial Unicode MS" pitchFamily="50" charset="-128"/>
                <a:ea typeface="Arial Unicode MS" pitchFamily="50" charset="-128"/>
                <a:cs typeface="Arial Unicode MS" pitchFamily="50" charset="-128"/>
              </a:rPr>
              <a:t> </a:t>
            </a:r>
            <a:endParaRPr kumimoji="1" lang="ja-JP" altLang="en-US" sz="2800" dirty="0">
              <a:solidFill>
                <a:srgbClr val="002060"/>
              </a:solidFill>
              <a:latin typeface="Arial Unicode MS" pitchFamily="50" charset="-128"/>
              <a:ea typeface="Arial Unicode MS" pitchFamily="50" charset="-128"/>
              <a:cs typeface="Arial Unicode MS" pitchFamily="50" charset="-128"/>
            </a:endParaRPr>
          </a:p>
        </p:txBody>
      </p:sp>
      <p:sp>
        <p:nvSpPr>
          <p:cNvPr id="9" name="スライド番号プレースホルダ 1"/>
          <p:cNvSpPr txBox="1">
            <a:spLocks noGrp="1"/>
          </p:cNvSpPr>
          <p:nvPr/>
        </p:nvSpPr>
        <p:spPr bwMode="auto">
          <a:xfrm>
            <a:off x="8159261" y="6325113"/>
            <a:ext cx="56270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rgbClr val="FFFF00"/>
                </a:solidFill>
                <a:latin typeface="Arial" pitchFamily="34" charset="0"/>
                <a:ea typeface="ＭＳ Ｐゴシック" pitchFamily="50" charset="-128"/>
              </a:defRPr>
            </a:lvl1pPr>
            <a:lvl2pPr marL="742950" indent="-285750" eaLnBrk="0" hangingPunct="0">
              <a:defRPr kumimoji="1" sz="2400">
                <a:solidFill>
                  <a:srgbClr val="FFFF00"/>
                </a:solidFill>
                <a:latin typeface="Arial" pitchFamily="34" charset="0"/>
                <a:ea typeface="ＭＳ Ｐゴシック" pitchFamily="50" charset="-128"/>
              </a:defRPr>
            </a:lvl2pPr>
            <a:lvl3pPr marL="1143000" indent="-228600" eaLnBrk="0" hangingPunct="0">
              <a:defRPr kumimoji="1" sz="2400">
                <a:solidFill>
                  <a:srgbClr val="FFFF00"/>
                </a:solidFill>
                <a:latin typeface="Arial" pitchFamily="34" charset="0"/>
                <a:ea typeface="ＭＳ Ｐゴシック" pitchFamily="50" charset="-128"/>
              </a:defRPr>
            </a:lvl3pPr>
            <a:lvl4pPr marL="1600200" indent="-228600" eaLnBrk="0" hangingPunct="0">
              <a:defRPr kumimoji="1" sz="2400">
                <a:solidFill>
                  <a:srgbClr val="FFFF00"/>
                </a:solidFill>
                <a:latin typeface="Arial" pitchFamily="34" charset="0"/>
                <a:ea typeface="ＭＳ Ｐゴシック" pitchFamily="50" charset="-128"/>
              </a:defRPr>
            </a:lvl4pPr>
            <a:lvl5pPr marL="2057400" indent="-228600" eaLnBrk="0" hangingPunct="0">
              <a:defRPr kumimoji="1" sz="2400">
                <a:solidFill>
                  <a:srgbClr val="FFFF00"/>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400">
                <a:solidFill>
                  <a:srgbClr val="FFFF00"/>
                </a:solidFill>
                <a:latin typeface="Arial" pitchFamily="34" charset="0"/>
                <a:ea typeface="ＭＳ Ｐゴシック" pitchFamily="50" charset="-128"/>
              </a:defRPr>
            </a:lvl9pPr>
          </a:lstStyle>
          <a:p>
            <a:pPr algn="r" eaLnBrk="1" hangingPunct="1"/>
            <a:fld id="{92B205F2-4600-452F-8E08-AE8C349248B0}" type="slidenum">
              <a:rPr lang="en-US" altLang="ja-JP" sz="2800">
                <a:solidFill>
                  <a:srgbClr val="008000"/>
                </a:solidFill>
                <a:cs typeface="Arial" pitchFamily="34" charset="0"/>
              </a:rPr>
              <a:pPr algn="r" eaLnBrk="1" hangingPunct="1"/>
              <a:t>16</a:t>
            </a:fld>
            <a:endParaRPr lang="en-US" altLang="ja-JP" sz="2800" dirty="0">
              <a:solidFill>
                <a:srgbClr val="008000"/>
              </a:solidFill>
              <a:cs typeface="Arial" pitchFamily="34" charset="0"/>
            </a:endParaRPr>
          </a:p>
        </p:txBody>
      </p:sp>
      <p:pic>
        <p:nvPicPr>
          <p:cNvPr id="10" name="Picture 2" descr="C:\Users\98063\Desktop\TIRL2\TIRL2_FIG\tmp\FIG_MAP_CH4_NIES_CO2V23_CH412_TIR-cloud_131209_L1B_V160_N_Apr_PL682_2014052819310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9454" y="4891579"/>
            <a:ext cx="2813538" cy="14335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98063\Desktop\TIRL2\TIRL2_FIG\tmp\FIG_MAP_CH4_NIES_CO2V23_CH412_TIR-cloud_131209_L1B_V160_N_Apr_PL502_2014052819310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69677" y="3310113"/>
            <a:ext cx="2813538" cy="14335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98063\Desktop\TIRL2\TIRL2_FIG\tmp\FIG_MAP_CH4_NIES_CO2V23_CH412_TIR-cloud_131209_L1B_V160_N_Apr_PL314_2014052819310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79454" y="1737994"/>
            <a:ext cx="2813538" cy="14335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Users\98063\Desktop\TIRL2\TIRL2_FIG\tmp\FIG_MAP_CH4_NIES_CO2V23_CH412_TIR-cloud_131209_L1B_V160_D_Apr_PL682_2014052819310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65915" y="4891579"/>
            <a:ext cx="2813538" cy="14335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98063\Desktop\TIRL2\TIRL2_FIG\tmp\FIG_MAP_CH4_NIES_CO2V23_CH412_TIR-cloud_131209_L1B_V160_D_Apr_PL502_2014052819310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56138" y="3310112"/>
            <a:ext cx="2813538" cy="14335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98063\Desktop\TIRL2\TIRL2_FIG\tmp\FIG_MAP_CH4_NIES_CO2V23_CH412_TIR-cloud_131209_L1B_V160_D_Apr_PL314_20140528193104.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856138" y="1737994"/>
            <a:ext cx="2813538" cy="1433535"/>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p:cNvSpPr/>
          <p:nvPr/>
        </p:nvSpPr>
        <p:spPr>
          <a:xfrm>
            <a:off x="2701199" y="1189625"/>
            <a:ext cx="65915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Day </a:t>
            </a:r>
            <a:endParaRPr lang="ja-JP" altLang="en-US" dirty="0"/>
          </a:p>
        </p:txBody>
      </p:sp>
      <p:sp>
        <p:nvSpPr>
          <p:cNvPr id="17" name="正方形/長方形 16"/>
          <p:cNvSpPr/>
          <p:nvPr/>
        </p:nvSpPr>
        <p:spPr>
          <a:xfrm>
            <a:off x="5698975" y="1189624"/>
            <a:ext cx="78739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Night </a:t>
            </a:r>
            <a:endParaRPr lang="ja-JP" altLang="en-US" dirty="0"/>
          </a:p>
        </p:txBody>
      </p:sp>
      <p:sp>
        <p:nvSpPr>
          <p:cNvPr id="18" name="テキスト ボックス 17"/>
          <p:cNvSpPr txBox="1"/>
          <p:nvPr/>
        </p:nvSpPr>
        <p:spPr>
          <a:xfrm>
            <a:off x="1173380" y="6415442"/>
            <a:ext cx="2182329" cy="338554"/>
          </a:xfrm>
          <a:prstGeom prst="rect">
            <a:avLst/>
          </a:prstGeom>
          <a:noFill/>
        </p:spPr>
        <p:txBody>
          <a:bodyPr wrap="none" rtlCol="0">
            <a:spAutoFit/>
          </a:bodyPr>
          <a:lstStyle/>
          <a:p>
            <a:r>
              <a:rPr kumimoji="1" lang="en-US" altLang="ja-JP" sz="1600" i="1" dirty="0" smtClean="0">
                <a:solidFill>
                  <a:schemeClr val="bg2"/>
                </a:solidFill>
              </a:rPr>
              <a:t>(by S. Kawakami (JAXA))</a:t>
            </a:r>
            <a:endParaRPr kumimoji="1" lang="ja-JP" altLang="en-US" sz="1600" i="1" dirty="0">
              <a:solidFill>
                <a:schemeClr val="bg2"/>
              </a:solidFill>
            </a:endParaRPr>
          </a:p>
        </p:txBody>
      </p:sp>
      <p:sp>
        <p:nvSpPr>
          <p:cNvPr id="19" name="正方形/長方形 18"/>
          <p:cNvSpPr/>
          <p:nvPr/>
        </p:nvSpPr>
        <p:spPr>
          <a:xfrm>
            <a:off x="393758" y="2129425"/>
            <a:ext cx="97975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300hPa</a:t>
            </a:r>
            <a:endParaRPr lang="ja-JP" altLang="en-US" dirty="0"/>
          </a:p>
        </p:txBody>
      </p:sp>
      <p:sp>
        <p:nvSpPr>
          <p:cNvPr id="20" name="正方形/長方形 19"/>
          <p:cNvSpPr/>
          <p:nvPr/>
        </p:nvSpPr>
        <p:spPr>
          <a:xfrm>
            <a:off x="393757" y="3796046"/>
            <a:ext cx="979755" cy="369332"/>
          </a:xfrm>
          <a:prstGeom prst="rect">
            <a:avLst/>
          </a:prstGeom>
        </p:spPr>
        <p:txBody>
          <a:bodyPr wrap="none">
            <a:spAutoFit/>
          </a:bodyPr>
          <a:lstStyle/>
          <a:p>
            <a:r>
              <a:rPr lang="en-US" altLang="ja-JP" dirty="0">
                <a:solidFill>
                  <a:srgbClr val="002060"/>
                </a:solidFill>
                <a:latin typeface="Arial Unicode MS" pitchFamily="50" charset="-128"/>
                <a:ea typeface="Arial Unicode MS" pitchFamily="50" charset="-128"/>
                <a:cs typeface="Arial Unicode MS" pitchFamily="50" charset="-128"/>
              </a:rPr>
              <a:t>5</a:t>
            </a:r>
            <a:r>
              <a:rPr lang="en-US" altLang="ja-JP" dirty="0" smtClean="0">
                <a:solidFill>
                  <a:srgbClr val="002060"/>
                </a:solidFill>
                <a:latin typeface="Arial Unicode MS" pitchFamily="50" charset="-128"/>
                <a:ea typeface="Arial Unicode MS" pitchFamily="50" charset="-128"/>
                <a:cs typeface="Arial Unicode MS" pitchFamily="50" charset="-128"/>
              </a:rPr>
              <a:t>00hPa</a:t>
            </a:r>
            <a:endParaRPr lang="ja-JP" altLang="en-US" dirty="0"/>
          </a:p>
        </p:txBody>
      </p:sp>
      <p:sp>
        <p:nvSpPr>
          <p:cNvPr id="21" name="正方形/長方形 20"/>
          <p:cNvSpPr/>
          <p:nvPr/>
        </p:nvSpPr>
        <p:spPr>
          <a:xfrm>
            <a:off x="393757" y="5347224"/>
            <a:ext cx="979755" cy="369332"/>
          </a:xfrm>
          <a:prstGeom prst="rect">
            <a:avLst/>
          </a:prstGeom>
        </p:spPr>
        <p:txBody>
          <a:bodyPr wrap="none">
            <a:spAutoFit/>
          </a:bodyPr>
          <a:lstStyle/>
          <a:p>
            <a:r>
              <a:rPr lang="en-US" altLang="ja-JP" dirty="0">
                <a:solidFill>
                  <a:srgbClr val="002060"/>
                </a:solidFill>
                <a:latin typeface="Arial Unicode MS" pitchFamily="50" charset="-128"/>
                <a:ea typeface="Arial Unicode MS" pitchFamily="50" charset="-128"/>
                <a:cs typeface="Arial Unicode MS" pitchFamily="50" charset="-128"/>
              </a:rPr>
              <a:t>7</a:t>
            </a:r>
            <a:r>
              <a:rPr lang="en-US" altLang="ja-JP" dirty="0" smtClean="0">
                <a:solidFill>
                  <a:srgbClr val="002060"/>
                </a:solidFill>
                <a:latin typeface="Arial Unicode MS" pitchFamily="50" charset="-128"/>
                <a:ea typeface="Arial Unicode MS" pitchFamily="50" charset="-128"/>
                <a:cs typeface="Arial Unicode MS" pitchFamily="50" charset="-128"/>
              </a:rPr>
              <a:t>00hPa</a:t>
            </a:r>
            <a:endParaRPr lang="ja-JP" altLang="en-US" dirty="0"/>
          </a:p>
        </p:txBody>
      </p:sp>
      <p:sp>
        <p:nvSpPr>
          <p:cNvPr id="22" name="正方形/長方形 21"/>
          <p:cNvSpPr/>
          <p:nvPr/>
        </p:nvSpPr>
        <p:spPr>
          <a:xfrm>
            <a:off x="582913" y="6210112"/>
            <a:ext cx="8340745" cy="369332"/>
          </a:xfrm>
          <a:prstGeom prst="rect">
            <a:avLst/>
          </a:prstGeom>
        </p:spPr>
        <p:txBody>
          <a:bodyPr wrap="none">
            <a:spAutoFit/>
          </a:bodyPr>
          <a:lstStyle/>
          <a:p>
            <a:r>
              <a:rPr lang="en-US" altLang="ja-JP" dirty="0" smtClean="0">
                <a:solidFill>
                  <a:srgbClr val="002060"/>
                </a:solidFill>
                <a:latin typeface="Arial Unicode MS" pitchFamily="50" charset="-128"/>
                <a:ea typeface="Arial Unicode MS" pitchFamily="50" charset="-128"/>
                <a:cs typeface="Arial Unicode MS" pitchFamily="50" charset="-128"/>
              </a:rPr>
              <a:t>Data will be released to RA PI in June, 2014 and to the </a:t>
            </a:r>
            <a:r>
              <a:rPr lang="en-US" altLang="ja-JP" smtClean="0">
                <a:solidFill>
                  <a:srgbClr val="002060"/>
                </a:solidFill>
                <a:latin typeface="Arial Unicode MS" pitchFamily="50" charset="-128"/>
                <a:ea typeface="Arial Unicode MS" pitchFamily="50" charset="-128"/>
                <a:cs typeface="Arial Unicode MS" pitchFamily="50" charset="-128"/>
              </a:rPr>
              <a:t>public till the end of 2014</a:t>
            </a:r>
            <a:endParaRPr lang="ja-JP" altLang="en-US" dirty="0"/>
          </a:p>
        </p:txBody>
      </p:sp>
    </p:spTree>
    <p:extLst>
      <p:ext uri="{BB962C8B-B14F-4D97-AF65-F5344CB8AC3E}">
        <p14:creationId xmlns:p14="http://schemas.microsoft.com/office/powerpoint/2010/main" val="218516557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descr="名称未設定 2.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7052" y="2766788"/>
            <a:ext cx="2721924" cy="4172855"/>
          </a:xfrm>
          <a:prstGeom prst="rect">
            <a:avLst/>
          </a:prstGeom>
        </p:spPr>
      </p:pic>
      <p:pic>
        <p:nvPicPr>
          <p:cNvPr id="22" name="図 21" descr="名称未設定 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08220" y="-129591"/>
            <a:ext cx="2729802" cy="4184932"/>
          </a:xfrm>
          <a:prstGeom prst="rect">
            <a:avLst/>
          </a:prstGeom>
        </p:spPr>
      </p:pic>
      <p:pic>
        <p:nvPicPr>
          <p:cNvPr id="14" name="図 13" descr="grab_toms.cgi.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91230" y="3455856"/>
            <a:ext cx="4118789" cy="3346518"/>
          </a:xfrm>
          <a:prstGeom prst="rect">
            <a:avLst/>
          </a:prstGeom>
        </p:spPr>
      </p:pic>
      <p:pic>
        <p:nvPicPr>
          <p:cNvPr id="15" name="図 14" descr="grab_toms.cgi_20090925.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03041" y="526143"/>
            <a:ext cx="4097492" cy="3329214"/>
          </a:xfrm>
          <a:prstGeom prst="rect">
            <a:avLst/>
          </a:prstGeom>
        </p:spPr>
      </p:pic>
      <p:sp>
        <p:nvSpPr>
          <p:cNvPr id="8" name="テキスト ボックス 7"/>
          <p:cNvSpPr txBox="1"/>
          <p:nvPr/>
        </p:nvSpPr>
        <p:spPr>
          <a:xfrm>
            <a:off x="996772" y="68337"/>
            <a:ext cx="7918980" cy="523220"/>
          </a:xfrm>
          <a:prstGeom prst="rect">
            <a:avLst/>
          </a:prstGeom>
          <a:noFill/>
        </p:spPr>
        <p:txBody>
          <a:bodyPr wrap="square" rtlCol="0">
            <a:spAutoFit/>
          </a:bodyPr>
          <a:lstStyle/>
          <a:p>
            <a:r>
              <a:rPr kumimoji="1" lang="en-US" altLang="ja-JP" sz="2800" u="sng" dirty="0" smtClean="0"/>
              <a:t>Observation of ozone hole (low total ozone)</a:t>
            </a:r>
            <a:endParaRPr kumimoji="1" lang="ja-JP" altLang="en-US" sz="2800" u="sng" dirty="0"/>
          </a:p>
        </p:txBody>
      </p:sp>
      <p:sp>
        <p:nvSpPr>
          <p:cNvPr id="9" name="テキスト ボックス 8"/>
          <p:cNvSpPr txBox="1"/>
          <p:nvPr/>
        </p:nvSpPr>
        <p:spPr>
          <a:xfrm>
            <a:off x="1774892" y="577967"/>
            <a:ext cx="3098808" cy="400110"/>
          </a:xfrm>
          <a:prstGeom prst="rect">
            <a:avLst/>
          </a:prstGeom>
          <a:noFill/>
        </p:spPr>
        <p:txBody>
          <a:bodyPr wrap="square" rtlCol="0">
            <a:spAutoFit/>
          </a:bodyPr>
          <a:lstStyle/>
          <a:p>
            <a:r>
              <a:rPr kumimoji="1" lang="en-US" altLang="ja-JP" sz="2000" dirty="0" smtClean="0">
                <a:latin typeface="Arial"/>
              </a:rPr>
              <a:t>TANSO-FTS/GOSAT</a:t>
            </a:r>
            <a:endParaRPr kumimoji="1" lang="ja-JP" altLang="en-US" sz="2000" dirty="0">
              <a:latin typeface="Arial"/>
            </a:endParaRPr>
          </a:p>
        </p:txBody>
      </p:sp>
      <p:sp>
        <p:nvSpPr>
          <p:cNvPr id="10" name="テキスト ボックス 9"/>
          <p:cNvSpPr txBox="1"/>
          <p:nvPr/>
        </p:nvSpPr>
        <p:spPr>
          <a:xfrm>
            <a:off x="5779694" y="587238"/>
            <a:ext cx="2274265" cy="400110"/>
          </a:xfrm>
          <a:prstGeom prst="rect">
            <a:avLst/>
          </a:prstGeom>
          <a:solidFill>
            <a:schemeClr val="bg1"/>
          </a:solidFill>
        </p:spPr>
        <p:txBody>
          <a:bodyPr wrap="square" rtlCol="0">
            <a:spAutoFit/>
          </a:bodyPr>
          <a:lstStyle/>
          <a:p>
            <a:pPr algn="ctr"/>
            <a:r>
              <a:rPr kumimoji="1" lang="en-US" altLang="ja-JP" sz="2000" dirty="0" smtClean="0">
                <a:latin typeface="Arial"/>
              </a:rPr>
              <a:t>OMI/AURA</a:t>
            </a:r>
            <a:endParaRPr kumimoji="1" lang="ja-JP" altLang="en-US" sz="2000" dirty="0">
              <a:latin typeface="Arial"/>
            </a:endParaRPr>
          </a:p>
        </p:txBody>
      </p:sp>
      <p:sp>
        <p:nvSpPr>
          <p:cNvPr id="11" name="テキスト ボックス 10"/>
          <p:cNvSpPr txBox="1"/>
          <p:nvPr/>
        </p:nvSpPr>
        <p:spPr>
          <a:xfrm>
            <a:off x="187398" y="1832440"/>
            <a:ext cx="2157915" cy="923330"/>
          </a:xfrm>
          <a:prstGeom prst="rect">
            <a:avLst/>
          </a:prstGeom>
          <a:noFill/>
        </p:spPr>
        <p:txBody>
          <a:bodyPr wrap="square" rtlCol="0">
            <a:spAutoFit/>
          </a:bodyPr>
          <a:lstStyle/>
          <a:p>
            <a:r>
              <a:rPr kumimoji="1" lang="en-US" altLang="ja-JP" dirty="0" smtClean="0">
                <a:latin typeface="Arial"/>
              </a:rPr>
              <a:t>Ozone hole </a:t>
            </a:r>
          </a:p>
          <a:p>
            <a:r>
              <a:rPr kumimoji="1" lang="en-US" altLang="ja-JP" dirty="0" smtClean="0">
                <a:latin typeface="Arial"/>
              </a:rPr>
              <a:t>in Antarctica</a:t>
            </a:r>
          </a:p>
          <a:p>
            <a:r>
              <a:rPr lang="en-US" altLang="ja-JP" dirty="0" smtClean="0">
                <a:latin typeface="Arial"/>
              </a:rPr>
              <a:t>2009/09/25</a:t>
            </a:r>
            <a:endParaRPr kumimoji="1" lang="ja-JP" altLang="en-US" dirty="0">
              <a:latin typeface="Arial"/>
            </a:endParaRPr>
          </a:p>
        </p:txBody>
      </p:sp>
      <p:sp>
        <p:nvSpPr>
          <p:cNvPr id="12" name="テキスト ボックス 11"/>
          <p:cNvSpPr txBox="1"/>
          <p:nvPr/>
        </p:nvSpPr>
        <p:spPr>
          <a:xfrm>
            <a:off x="177742" y="4775256"/>
            <a:ext cx="1952572" cy="923330"/>
          </a:xfrm>
          <a:prstGeom prst="rect">
            <a:avLst/>
          </a:prstGeom>
          <a:noFill/>
        </p:spPr>
        <p:txBody>
          <a:bodyPr wrap="square" rtlCol="0">
            <a:spAutoFit/>
          </a:bodyPr>
          <a:lstStyle/>
          <a:p>
            <a:r>
              <a:rPr lang="en-US" altLang="ja-JP" dirty="0" smtClean="0">
                <a:latin typeface="Arial"/>
              </a:rPr>
              <a:t>Ozone loss </a:t>
            </a:r>
          </a:p>
          <a:p>
            <a:r>
              <a:rPr lang="en-US" altLang="ja-JP" dirty="0">
                <a:latin typeface="Arial"/>
              </a:rPr>
              <a:t>i</a:t>
            </a:r>
            <a:r>
              <a:rPr lang="en-US" altLang="ja-JP" dirty="0" smtClean="0">
                <a:latin typeface="Arial"/>
              </a:rPr>
              <a:t>n Arctic region</a:t>
            </a:r>
            <a:endParaRPr kumimoji="1" lang="en-US" altLang="ja-JP" dirty="0" smtClean="0">
              <a:latin typeface="Arial"/>
            </a:endParaRPr>
          </a:p>
          <a:p>
            <a:r>
              <a:rPr lang="en-US" altLang="ja-JP" dirty="0" smtClean="0">
                <a:latin typeface="Arial"/>
              </a:rPr>
              <a:t>2011/03/26</a:t>
            </a:r>
            <a:endParaRPr kumimoji="1" lang="ja-JP" altLang="en-US" dirty="0">
              <a:latin typeface="Arial"/>
            </a:endParaRPr>
          </a:p>
        </p:txBody>
      </p:sp>
      <p:sp>
        <p:nvSpPr>
          <p:cNvPr id="17" name="円/楕円 16"/>
          <p:cNvSpPr/>
          <p:nvPr/>
        </p:nvSpPr>
        <p:spPr>
          <a:xfrm>
            <a:off x="2789514" y="4728058"/>
            <a:ext cx="889906" cy="574783"/>
          </a:xfrm>
          <a:prstGeom prst="ellipse">
            <a:avLst/>
          </a:prstGeom>
          <a:noFill/>
          <a:ln w="22225">
            <a:solidFill>
              <a:srgbClr val="FF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スライド番号プレースホルダ 3"/>
          <p:cNvSpPr>
            <a:spLocks noGrp="1"/>
          </p:cNvSpPr>
          <p:nvPr>
            <p:ph type="sldNum" sz="quarter" idx="12"/>
          </p:nvPr>
        </p:nvSpPr>
        <p:spPr>
          <a:xfrm>
            <a:off x="6553200" y="6356351"/>
            <a:ext cx="2133600" cy="365125"/>
          </a:xfrm>
        </p:spPr>
        <p:txBody>
          <a:bodyPr/>
          <a:lstStyle/>
          <a:p>
            <a:pPr>
              <a:defRPr/>
            </a:pPr>
            <a:fld id="{70B3B17C-10CD-5D43-8E7D-2C6C6DAE1779}" type="slidenum">
              <a:rPr lang="ja-JP" altLang="en-US" smtClean="0"/>
              <a:pPr>
                <a:defRPr/>
              </a:pPr>
              <a:t>17</a:t>
            </a:fld>
            <a:endParaRPr lang="ja-JP" altLang="en-US"/>
          </a:p>
        </p:txBody>
      </p:sp>
      <p:sp>
        <p:nvSpPr>
          <p:cNvPr id="2" name="テキスト ボックス 1"/>
          <p:cNvSpPr txBox="1"/>
          <p:nvPr/>
        </p:nvSpPr>
        <p:spPr>
          <a:xfrm>
            <a:off x="-65231" y="6237312"/>
            <a:ext cx="2854745" cy="369332"/>
          </a:xfrm>
          <a:prstGeom prst="rect">
            <a:avLst/>
          </a:prstGeom>
          <a:noFill/>
        </p:spPr>
        <p:txBody>
          <a:bodyPr wrap="square" rtlCol="0">
            <a:spAutoFit/>
          </a:bodyPr>
          <a:lstStyle/>
          <a:p>
            <a:r>
              <a:rPr kumimoji="1" lang="en-US" altLang="ja-JP" smtClean="0"/>
              <a:t>By Dr H. Ohyama(Nagoya U.)</a:t>
            </a:r>
            <a:endParaRPr kumimoji="1" lang="ja-JP" altLang="en-US"/>
          </a:p>
        </p:txBody>
      </p:sp>
    </p:spTree>
    <p:extLst>
      <p:ext uri="{BB962C8B-B14F-4D97-AF65-F5344CB8AC3E}">
        <p14:creationId xmlns:p14="http://schemas.microsoft.com/office/powerpoint/2010/main" val="2581965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テキスト ボックス 11"/>
          <p:cNvSpPr txBox="1">
            <a:spLocks noChangeArrowheads="1"/>
          </p:cNvSpPr>
          <p:nvPr/>
        </p:nvSpPr>
        <p:spPr bwMode="auto">
          <a:xfrm>
            <a:off x="178072" y="-39424"/>
            <a:ext cx="7858506" cy="523220"/>
          </a:xfrm>
          <a:prstGeom prst="rect">
            <a:avLst/>
          </a:prstGeom>
          <a:noFill/>
          <a:ln w="9525">
            <a:noFill/>
            <a:miter lim="800000"/>
            <a:headEnd/>
            <a:tailEnd/>
          </a:ln>
        </p:spPr>
        <p:txBody>
          <a:bodyPr wrap="square">
            <a:prstTxWarp prst="textNoShape">
              <a:avLst/>
            </a:prstTxWarp>
            <a:spAutoFit/>
          </a:bodyPr>
          <a:lstStyle/>
          <a:p>
            <a:r>
              <a:rPr lang="en-US" altLang="ja-JP" sz="2800" dirty="0" smtClean="0"/>
              <a:t>Global distributions of tropospheric ozone column</a:t>
            </a:r>
            <a:endParaRPr lang="en-US" altLang="ja-JP" sz="2000" dirty="0" smtClean="0"/>
          </a:p>
        </p:txBody>
      </p:sp>
      <p:sp>
        <p:nvSpPr>
          <p:cNvPr id="15" name="テキスト ボックス 14"/>
          <p:cNvSpPr txBox="1"/>
          <p:nvPr/>
        </p:nvSpPr>
        <p:spPr>
          <a:xfrm>
            <a:off x="450789" y="664544"/>
            <a:ext cx="1719655" cy="369332"/>
          </a:xfrm>
          <a:prstGeom prst="rect">
            <a:avLst/>
          </a:prstGeom>
          <a:noFill/>
        </p:spPr>
        <p:txBody>
          <a:bodyPr wrap="square" rtlCol="0">
            <a:spAutoFit/>
          </a:bodyPr>
          <a:lstStyle/>
          <a:p>
            <a:r>
              <a:rPr lang="en-US" altLang="ja-JP" smtClean="0"/>
              <a:t>June  1-3, 2010</a:t>
            </a:r>
            <a:endParaRPr kumimoji="1" lang="ja-JP" altLang="en-US" dirty="0"/>
          </a:p>
        </p:txBody>
      </p:sp>
      <p:pic>
        <p:nvPicPr>
          <p:cNvPr id="23" name="図 2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016493"/>
            <a:ext cx="9150233" cy="4740156"/>
          </a:xfrm>
          <a:prstGeom prst="rect">
            <a:avLst/>
          </a:prstGeom>
        </p:spPr>
      </p:pic>
      <p:sp>
        <p:nvSpPr>
          <p:cNvPr id="5" name="テキスト ボックス 4"/>
          <p:cNvSpPr txBox="1"/>
          <p:nvPr/>
        </p:nvSpPr>
        <p:spPr>
          <a:xfrm>
            <a:off x="-65231" y="6237312"/>
            <a:ext cx="2854745" cy="369332"/>
          </a:xfrm>
          <a:prstGeom prst="rect">
            <a:avLst/>
          </a:prstGeom>
          <a:noFill/>
        </p:spPr>
        <p:txBody>
          <a:bodyPr wrap="square" rtlCol="0">
            <a:spAutoFit/>
          </a:bodyPr>
          <a:lstStyle/>
          <a:p>
            <a:r>
              <a:rPr kumimoji="1" lang="en-US" altLang="ja-JP" smtClean="0"/>
              <a:t>By Dr H. Ohyama(Nagoya U.)</a:t>
            </a:r>
            <a:endParaRPr kumimoji="1" lang="ja-JP" altLang="en-US"/>
          </a:p>
        </p:txBody>
      </p:sp>
    </p:spTree>
    <p:extLst>
      <p:ext uri="{BB962C8B-B14F-4D97-AF65-F5344CB8AC3E}">
        <p14:creationId xmlns:p14="http://schemas.microsoft.com/office/powerpoint/2010/main" val="18306824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89123" y="4155565"/>
            <a:ext cx="4475123" cy="2553626"/>
          </a:xfrm>
          <a:prstGeom prst="rect">
            <a:avLst/>
          </a:prstGeom>
        </p:spPr>
      </p:pic>
      <p:pic>
        <p:nvPicPr>
          <p:cNvPr id="22" name="図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60762" y="4134732"/>
            <a:ext cx="4500286" cy="2567985"/>
          </a:xfrm>
          <a:prstGeom prst="rect">
            <a:avLst/>
          </a:prstGeom>
        </p:spPr>
      </p:pic>
      <p:pic>
        <p:nvPicPr>
          <p:cNvPr id="36" name="図 3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3884" y="1152919"/>
            <a:ext cx="4458358" cy="2534024"/>
          </a:xfrm>
          <a:prstGeom prst="rect">
            <a:avLst/>
          </a:prstGeom>
        </p:spPr>
      </p:pic>
      <p:pic>
        <p:nvPicPr>
          <p:cNvPr id="39" name="図 3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52499" y="1161139"/>
            <a:ext cx="4463142" cy="2536743"/>
          </a:xfrm>
          <a:prstGeom prst="rect">
            <a:avLst/>
          </a:prstGeom>
        </p:spPr>
      </p:pic>
      <p:pic>
        <p:nvPicPr>
          <p:cNvPr id="41" name="図 4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5847" y="4154908"/>
            <a:ext cx="4476126" cy="2554198"/>
          </a:xfrm>
          <a:prstGeom prst="rect">
            <a:avLst/>
          </a:prstGeom>
        </p:spPr>
      </p:pic>
      <p:sp>
        <p:nvSpPr>
          <p:cNvPr id="15" name="テキスト ボックス 14"/>
          <p:cNvSpPr txBox="1"/>
          <p:nvPr/>
        </p:nvSpPr>
        <p:spPr>
          <a:xfrm>
            <a:off x="498073" y="47834"/>
            <a:ext cx="8341049" cy="523220"/>
          </a:xfrm>
          <a:prstGeom prst="rect">
            <a:avLst/>
          </a:prstGeom>
          <a:noFill/>
        </p:spPr>
        <p:txBody>
          <a:bodyPr wrap="square" rtlCol="0">
            <a:spAutoFit/>
          </a:bodyPr>
          <a:lstStyle/>
          <a:p>
            <a:r>
              <a:rPr lang="en-US" altLang="ja-JP" sz="2800" u="sng" smtClean="0"/>
              <a:t>Seasonal variation </a:t>
            </a:r>
            <a:r>
              <a:rPr lang="en-US" altLang="ja-JP" sz="2800" u="sng" dirty="0" smtClean="0"/>
              <a:t>around India (Delhi: </a:t>
            </a:r>
            <a:r>
              <a:rPr kumimoji="1" lang="en-US" altLang="ja-JP" sz="2800" u="sng" dirty="0" smtClean="0"/>
              <a:t>28.5</a:t>
            </a:r>
            <a:r>
              <a:rPr lang="en-US" altLang="ja-JP" sz="2800" u="sng" dirty="0" smtClean="0">
                <a:sym typeface="Symbol" charset="0"/>
              </a:rPr>
              <a:t></a:t>
            </a:r>
            <a:r>
              <a:rPr kumimoji="1" lang="en-US" altLang="ja-JP" sz="2800" u="sng" dirty="0" smtClean="0"/>
              <a:t>N, 77.0</a:t>
            </a:r>
            <a:r>
              <a:rPr lang="en-US" altLang="ja-JP" sz="2800" u="sng" dirty="0" smtClean="0">
                <a:sym typeface="Symbol" charset="0"/>
              </a:rPr>
              <a:t></a:t>
            </a:r>
            <a:r>
              <a:rPr kumimoji="1" lang="en-US" altLang="ja-JP" sz="2800" u="sng" dirty="0" smtClean="0"/>
              <a:t>E)</a:t>
            </a:r>
            <a:endParaRPr kumimoji="1" lang="ja-JP" altLang="en-US" sz="2800" u="sng" dirty="0"/>
          </a:p>
        </p:txBody>
      </p:sp>
      <p:sp>
        <p:nvSpPr>
          <p:cNvPr id="16" name="テキスト ボックス 15"/>
          <p:cNvSpPr txBox="1"/>
          <p:nvPr/>
        </p:nvSpPr>
        <p:spPr>
          <a:xfrm>
            <a:off x="602416" y="886594"/>
            <a:ext cx="1689798" cy="400110"/>
          </a:xfrm>
          <a:prstGeom prst="rect">
            <a:avLst/>
          </a:prstGeom>
          <a:noFill/>
        </p:spPr>
        <p:txBody>
          <a:bodyPr wrap="square" rtlCol="0">
            <a:spAutoFit/>
          </a:bodyPr>
          <a:lstStyle/>
          <a:p>
            <a:r>
              <a:rPr lang="en-US" altLang="ja-JP" sz="2000" dirty="0" smtClean="0"/>
              <a:t>Total ozone</a:t>
            </a:r>
            <a:endParaRPr kumimoji="1" lang="ja-JP" altLang="en-US" sz="2000" dirty="0"/>
          </a:p>
        </p:txBody>
      </p:sp>
      <p:sp>
        <p:nvSpPr>
          <p:cNvPr id="17" name="テキスト ボックス 16"/>
          <p:cNvSpPr txBox="1"/>
          <p:nvPr/>
        </p:nvSpPr>
        <p:spPr>
          <a:xfrm>
            <a:off x="5147921" y="890662"/>
            <a:ext cx="3577758" cy="400110"/>
          </a:xfrm>
          <a:prstGeom prst="rect">
            <a:avLst/>
          </a:prstGeom>
          <a:noFill/>
        </p:spPr>
        <p:txBody>
          <a:bodyPr wrap="square" rtlCol="0">
            <a:spAutoFit/>
          </a:bodyPr>
          <a:lstStyle/>
          <a:p>
            <a:r>
              <a:rPr kumimoji="1" lang="en-US" altLang="ja-JP" sz="2000" dirty="0" smtClean="0"/>
              <a:t>Tropospheric ozone column</a:t>
            </a:r>
            <a:endParaRPr kumimoji="1" lang="ja-JP" altLang="en-US" sz="2000" dirty="0"/>
          </a:p>
        </p:txBody>
      </p:sp>
      <p:sp>
        <p:nvSpPr>
          <p:cNvPr id="18" name="テキスト ボックス 17"/>
          <p:cNvSpPr txBox="1"/>
          <p:nvPr/>
        </p:nvSpPr>
        <p:spPr>
          <a:xfrm>
            <a:off x="609396" y="3883504"/>
            <a:ext cx="2694498" cy="400110"/>
          </a:xfrm>
          <a:prstGeom prst="rect">
            <a:avLst/>
          </a:prstGeom>
          <a:noFill/>
        </p:spPr>
        <p:txBody>
          <a:bodyPr wrap="square" rtlCol="0">
            <a:spAutoFit/>
          </a:bodyPr>
          <a:lstStyle/>
          <a:p>
            <a:r>
              <a:rPr lang="en-US" altLang="ja-JP" sz="2000" dirty="0" smtClean="0"/>
              <a:t>CH</a:t>
            </a:r>
            <a:r>
              <a:rPr lang="en-US" altLang="ja-JP" sz="2000" baseline="-25000" dirty="0" smtClean="0"/>
              <a:t>3</a:t>
            </a:r>
            <a:r>
              <a:rPr lang="en-US" altLang="ja-JP" sz="2000" dirty="0" smtClean="0"/>
              <a:t>OH column</a:t>
            </a:r>
            <a:r>
              <a:rPr kumimoji="1" lang="en-US" altLang="ja-JP" sz="2000" dirty="0" smtClean="0"/>
              <a:t> (Day)</a:t>
            </a:r>
            <a:endParaRPr kumimoji="1" lang="ja-JP" altLang="en-US" sz="2000" dirty="0"/>
          </a:p>
        </p:txBody>
      </p:sp>
      <p:sp>
        <p:nvSpPr>
          <p:cNvPr id="19" name="テキスト ボックス 18"/>
          <p:cNvSpPr txBox="1"/>
          <p:nvPr/>
        </p:nvSpPr>
        <p:spPr>
          <a:xfrm>
            <a:off x="5170455" y="3907509"/>
            <a:ext cx="1918768" cy="400110"/>
          </a:xfrm>
          <a:prstGeom prst="rect">
            <a:avLst/>
          </a:prstGeom>
          <a:noFill/>
        </p:spPr>
        <p:txBody>
          <a:bodyPr wrap="square" rtlCol="0">
            <a:spAutoFit/>
          </a:bodyPr>
          <a:lstStyle/>
          <a:p>
            <a:r>
              <a:rPr lang="en-US" altLang="ja-JP" sz="2000" dirty="0" smtClean="0"/>
              <a:t>NH</a:t>
            </a:r>
            <a:r>
              <a:rPr lang="en-US" altLang="ja-JP" sz="2000" baseline="-25000" dirty="0" smtClean="0"/>
              <a:t>3</a:t>
            </a:r>
            <a:r>
              <a:rPr lang="en-US" altLang="ja-JP" sz="2000" dirty="0" smtClean="0"/>
              <a:t> </a:t>
            </a:r>
            <a:r>
              <a:rPr kumimoji="1" lang="en-US" altLang="ja-JP" sz="2000" dirty="0" smtClean="0"/>
              <a:t>column</a:t>
            </a:r>
            <a:endParaRPr kumimoji="1" lang="ja-JP" altLang="en-US" sz="2000" dirty="0"/>
          </a:p>
        </p:txBody>
      </p:sp>
      <p:sp>
        <p:nvSpPr>
          <p:cNvPr id="44" name="テキスト ボックス 43"/>
          <p:cNvSpPr txBox="1"/>
          <p:nvPr/>
        </p:nvSpPr>
        <p:spPr>
          <a:xfrm>
            <a:off x="669892" y="4308923"/>
            <a:ext cx="3962375" cy="338554"/>
          </a:xfrm>
          <a:prstGeom prst="rect">
            <a:avLst/>
          </a:prstGeom>
          <a:noFill/>
        </p:spPr>
        <p:txBody>
          <a:bodyPr wrap="square" rtlCol="0">
            <a:spAutoFit/>
          </a:bodyPr>
          <a:lstStyle/>
          <a:p>
            <a:r>
              <a:rPr lang="en-US" altLang="en-US" sz="1600" dirty="0" smtClean="0">
                <a:solidFill>
                  <a:srgbClr val="00B800"/>
                </a:solidFill>
              </a:rPr>
              <a:t>Maximum in summer due to plant activity</a:t>
            </a:r>
            <a:endParaRPr kumimoji="1" lang="ja-JP" altLang="en-US" sz="1600" dirty="0">
              <a:solidFill>
                <a:srgbClr val="00B800"/>
              </a:solidFill>
            </a:endParaRPr>
          </a:p>
        </p:txBody>
      </p:sp>
      <p:sp>
        <p:nvSpPr>
          <p:cNvPr id="13" name="テキスト ボックス 12"/>
          <p:cNvSpPr txBox="1"/>
          <p:nvPr/>
        </p:nvSpPr>
        <p:spPr>
          <a:xfrm>
            <a:off x="4216298" y="519413"/>
            <a:ext cx="5123852" cy="400110"/>
          </a:xfrm>
          <a:prstGeom prst="rect">
            <a:avLst/>
          </a:prstGeom>
          <a:noFill/>
        </p:spPr>
        <p:txBody>
          <a:bodyPr wrap="square" rtlCol="0">
            <a:spAutoFit/>
          </a:bodyPr>
          <a:lstStyle/>
          <a:p>
            <a:r>
              <a:rPr kumimoji="1" lang="en-US" altLang="ja-JP" sz="2000" dirty="0" smtClean="0"/>
              <a:t>One of the most polluted </a:t>
            </a:r>
            <a:r>
              <a:rPr lang="en-US" altLang="ja-JP" sz="2000" dirty="0" smtClean="0"/>
              <a:t>r</a:t>
            </a:r>
            <a:r>
              <a:rPr kumimoji="1" lang="en-US" altLang="ja-JP" sz="2000" dirty="0" smtClean="0"/>
              <a:t>egions </a:t>
            </a:r>
            <a:r>
              <a:rPr lang="en-US" altLang="ja-JP" sz="2000" dirty="0" smtClean="0"/>
              <a:t>in the world</a:t>
            </a:r>
            <a:endParaRPr kumimoji="1" lang="ja-JP" altLang="en-US" sz="2000" dirty="0"/>
          </a:p>
        </p:txBody>
      </p:sp>
      <p:sp>
        <p:nvSpPr>
          <p:cNvPr id="45" name="テキスト ボックス 44"/>
          <p:cNvSpPr txBox="1"/>
          <p:nvPr/>
        </p:nvSpPr>
        <p:spPr>
          <a:xfrm>
            <a:off x="6432810" y="4306512"/>
            <a:ext cx="2711190" cy="830997"/>
          </a:xfrm>
          <a:prstGeom prst="rect">
            <a:avLst/>
          </a:prstGeom>
          <a:noFill/>
        </p:spPr>
        <p:txBody>
          <a:bodyPr wrap="square" rtlCol="0">
            <a:spAutoFit/>
          </a:bodyPr>
          <a:lstStyle/>
          <a:p>
            <a:r>
              <a:rPr lang="en-US" altLang="ja-JP" sz="1600" dirty="0" smtClean="0">
                <a:solidFill>
                  <a:srgbClr val="00B800"/>
                </a:solidFill>
              </a:rPr>
              <a:t>High NH</a:t>
            </a:r>
            <a:r>
              <a:rPr lang="en-US" altLang="ja-JP" sz="1600" baseline="-25000" dirty="0" smtClean="0">
                <a:solidFill>
                  <a:srgbClr val="00B800"/>
                </a:solidFill>
              </a:rPr>
              <a:t>3</a:t>
            </a:r>
            <a:r>
              <a:rPr lang="en-US" altLang="ja-JP" sz="1600" dirty="0" smtClean="0">
                <a:solidFill>
                  <a:srgbClr val="00B800"/>
                </a:solidFill>
              </a:rPr>
              <a:t> in summer due to fertilization and temperature dependence of volatilization</a:t>
            </a:r>
            <a:endParaRPr kumimoji="1" lang="ja-JP" altLang="en-US" sz="1600" dirty="0">
              <a:solidFill>
                <a:srgbClr val="00B800"/>
              </a:solidFill>
            </a:endParaRPr>
          </a:p>
        </p:txBody>
      </p:sp>
      <p:sp>
        <p:nvSpPr>
          <p:cNvPr id="20" name="テキスト ボックス 19"/>
          <p:cNvSpPr txBox="1"/>
          <p:nvPr/>
        </p:nvSpPr>
        <p:spPr>
          <a:xfrm>
            <a:off x="-65231" y="6488668"/>
            <a:ext cx="2854745" cy="369332"/>
          </a:xfrm>
          <a:prstGeom prst="rect">
            <a:avLst/>
          </a:prstGeom>
          <a:noFill/>
        </p:spPr>
        <p:txBody>
          <a:bodyPr wrap="square" rtlCol="0">
            <a:spAutoFit/>
          </a:bodyPr>
          <a:lstStyle/>
          <a:p>
            <a:r>
              <a:rPr kumimoji="1" lang="en-US" altLang="ja-JP" smtClean="0"/>
              <a:t>By Dr H. Ohyama(Nagoya U.)</a:t>
            </a:r>
            <a:endParaRPr kumimoji="1" lang="ja-JP" altLang="en-US"/>
          </a:p>
        </p:txBody>
      </p:sp>
    </p:spTree>
    <p:extLst>
      <p:ext uri="{BB962C8B-B14F-4D97-AF65-F5344CB8AC3E}">
        <p14:creationId xmlns:p14="http://schemas.microsoft.com/office/powerpoint/2010/main" val="234585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634082"/>
          </a:xfrm>
        </p:spPr>
        <p:txBody>
          <a:bodyPr>
            <a:normAutofit fontScale="90000"/>
          </a:bodyPr>
          <a:lstStyle/>
          <a:p>
            <a:r>
              <a:rPr kumimoji="1" lang="en-US" altLang="ja-JP" smtClean="0"/>
              <a:t>GOSAT TANSO Current Status</a:t>
            </a:r>
            <a:endParaRPr kumimoji="1" lang="ja-JP" altLang="en-US"/>
          </a:p>
        </p:txBody>
      </p:sp>
      <p:sp>
        <p:nvSpPr>
          <p:cNvPr id="3" name="コンテンツ プレースホルダー 2"/>
          <p:cNvSpPr>
            <a:spLocks noGrp="1"/>
          </p:cNvSpPr>
          <p:nvPr>
            <p:ph idx="1"/>
          </p:nvPr>
        </p:nvSpPr>
        <p:spPr>
          <a:xfrm>
            <a:off x="457200" y="1052736"/>
            <a:ext cx="8229600" cy="5073427"/>
          </a:xfrm>
        </p:spPr>
        <p:txBody>
          <a:bodyPr>
            <a:normAutofit/>
          </a:bodyPr>
          <a:lstStyle/>
          <a:p>
            <a:r>
              <a:rPr lang="en-US" altLang="ja-JP" smtClean="0"/>
              <a:t>May </a:t>
            </a:r>
            <a:r>
              <a:rPr lang="en-US" altLang="ja-JP"/>
              <a:t>23(UT): The rotation of the one of the two solar paddles stopped. The GOSAT satellite computer automatically </a:t>
            </a:r>
            <a:r>
              <a:rPr lang="en-US" altLang="ja-JP" smtClean="0"/>
              <a:t>shutdowned </a:t>
            </a:r>
            <a:r>
              <a:rPr lang="en-US" altLang="ja-JP"/>
              <a:t>both TANSO-FTS and </a:t>
            </a:r>
            <a:r>
              <a:rPr lang="en-US" altLang="ja-JP" smtClean="0"/>
              <a:t>CAI.</a:t>
            </a:r>
          </a:p>
          <a:p>
            <a:r>
              <a:rPr lang="en-US" altLang="ja-JP" smtClean="0"/>
              <a:t>May </a:t>
            </a:r>
            <a:r>
              <a:rPr lang="en-US" altLang="ja-JP" smtClean="0"/>
              <a:t>30(UT):</a:t>
            </a:r>
            <a:r>
              <a:rPr lang="en-US" altLang="ja-JP"/>
              <a:t> TANSO-FTS and CAI </a:t>
            </a:r>
            <a:r>
              <a:rPr lang="en-US" altLang="ja-JP" smtClean="0"/>
              <a:t>were re-started and make observations now.</a:t>
            </a:r>
          </a:p>
          <a:p>
            <a:r>
              <a:rPr lang="en-US" altLang="ja-JP" smtClean="0"/>
              <a:t>Grid and specific point observations will be made in stages. </a:t>
            </a:r>
            <a:endParaRPr lang="en-US" altLang="ja-JP"/>
          </a:p>
          <a:p>
            <a:endParaRPr lang="en-US" altLang="ja-JP"/>
          </a:p>
          <a:p>
            <a:endParaRPr kumimoji="1" lang="ja-JP" altLang="en-US"/>
          </a:p>
        </p:txBody>
      </p:sp>
    </p:spTree>
    <p:extLst>
      <p:ext uri="{BB962C8B-B14F-4D97-AF65-F5344CB8AC3E}">
        <p14:creationId xmlns:p14="http://schemas.microsoft.com/office/powerpoint/2010/main" val="16259815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3239852" y="251937"/>
            <a:ext cx="5796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GOSAT achievements</a:t>
            </a:r>
            <a:endParaRPr lang="en-US" sz="1400" dirty="0">
              <a:solidFill>
                <a:srgbClr val="0000FF"/>
              </a:solidFill>
              <a:cs typeface="Arial" pitchFamily="34" charset="0"/>
            </a:endParaRPr>
          </a:p>
        </p:txBody>
      </p:sp>
      <p:sp>
        <p:nvSpPr>
          <p:cNvPr id="5" name="テキスト ボックス 4"/>
          <p:cNvSpPr txBox="1"/>
          <p:nvPr/>
        </p:nvSpPr>
        <p:spPr>
          <a:xfrm>
            <a:off x="25282" y="1109057"/>
            <a:ext cx="9093436" cy="5940088"/>
          </a:xfrm>
          <a:prstGeom prst="rect">
            <a:avLst/>
          </a:prstGeom>
          <a:noFill/>
        </p:spPr>
        <p:txBody>
          <a:bodyPr wrap="square" rtlCol="0">
            <a:spAutoFit/>
          </a:bodyPr>
          <a:lstStyle/>
          <a:p>
            <a:r>
              <a:rPr lang="en-US" altLang="ja-JP" sz="2000" b="1" dirty="0" smtClean="0">
                <a:latin typeface="+mj-lt"/>
                <a:cs typeface="Arial" panose="020B0604020202020204" pitchFamily="34" charset="0"/>
              </a:rPr>
              <a:t>(1) GOSAT </a:t>
            </a:r>
            <a:r>
              <a:rPr lang="en-US" altLang="ja-JP" sz="2000" b="1" dirty="0">
                <a:latin typeface="+mj-lt"/>
                <a:cs typeface="Arial" panose="020B0604020202020204" pitchFamily="34" charset="0"/>
              </a:rPr>
              <a:t>demonstrated the </a:t>
            </a:r>
            <a:r>
              <a:rPr lang="en-US" altLang="ja-JP" sz="2000" b="1" dirty="0" smtClean="0">
                <a:latin typeface="+mj-lt"/>
                <a:cs typeface="Arial" panose="020B0604020202020204" pitchFamily="34" charset="0"/>
              </a:rPr>
              <a:t>ability </a:t>
            </a:r>
            <a:r>
              <a:rPr lang="en-US" altLang="ja-JP" sz="2000" b="1" dirty="0">
                <a:latin typeface="+mj-lt"/>
                <a:cs typeface="Arial" panose="020B0604020202020204" pitchFamily="34" charset="0"/>
              </a:rPr>
              <a:t>of CO</a:t>
            </a:r>
            <a:r>
              <a:rPr lang="en-US" altLang="ja-JP" sz="2000" b="1" baseline="-25000" dirty="0">
                <a:latin typeface="+mj-lt"/>
                <a:cs typeface="Arial" panose="020B0604020202020204" pitchFamily="34" charset="0"/>
              </a:rPr>
              <a:t>2</a:t>
            </a:r>
            <a:r>
              <a:rPr lang="en-US" altLang="ja-JP" sz="2000" b="1" dirty="0">
                <a:latin typeface="+mj-lt"/>
                <a:cs typeface="Arial" panose="020B0604020202020204" pitchFamily="34" charset="0"/>
              </a:rPr>
              <a:t> and CH</a:t>
            </a:r>
            <a:r>
              <a:rPr lang="en-US" altLang="ja-JP" sz="2000" b="1" baseline="-25000" dirty="0">
                <a:latin typeface="+mj-lt"/>
                <a:cs typeface="Arial" panose="020B0604020202020204" pitchFamily="34" charset="0"/>
              </a:rPr>
              <a:t>4</a:t>
            </a:r>
            <a:r>
              <a:rPr lang="en-US" altLang="ja-JP" sz="2000" b="1" dirty="0">
                <a:latin typeface="+mj-lt"/>
                <a:cs typeface="Arial" panose="020B0604020202020204" pitchFamily="34" charset="0"/>
              </a:rPr>
              <a:t> observation from space. </a:t>
            </a:r>
          </a:p>
          <a:p>
            <a:pPr marL="342900" indent="-342900">
              <a:buFont typeface="Arial" panose="020B0604020202020204" pitchFamily="34" charset="0"/>
              <a:buChar char="•"/>
            </a:pPr>
            <a:r>
              <a:rPr lang="en-US" altLang="ja-JP" sz="2000" smtClean="0">
                <a:latin typeface="+mj-lt"/>
                <a:cs typeface="Arial" panose="020B0604020202020204" pitchFamily="34" charset="0"/>
              </a:rPr>
              <a:t>more than 5-year </a:t>
            </a:r>
            <a:r>
              <a:rPr lang="en-US" altLang="ja-JP" sz="2000" dirty="0">
                <a:latin typeface="+mj-lt"/>
                <a:cs typeface="Arial" panose="020B0604020202020204" pitchFamily="34" charset="0"/>
              </a:rPr>
              <a:t>global observation of </a:t>
            </a:r>
            <a:r>
              <a:rPr lang="en-US" altLang="ja-JP" sz="2000" dirty="0" smtClean="0">
                <a:latin typeface="+mj-lt"/>
                <a:cs typeface="Arial" panose="020B0604020202020204" pitchFamily="34" charset="0"/>
              </a:rPr>
              <a:t>X</a:t>
            </a:r>
            <a:r>
              <a:rPr lang="en-US" altLang="ja-JP" sz="2000" baseline="-25000" dirty="0" smtClean="0">
                <a:latin typeface="+mj-lt"/>
                <a:cs typeface="Arial" panose="020B0604020202020204" pitchFamily="34" charset="0"/>
              </a:rPr>
              <a:t>CO2</a:t>
            </a:r>
            <a:r>
              <a:rPr lang="en-US" altLang="ja-JP" sz="2000" dirty="0" smtClean="0">
                <a:latin typeface="+mj-lt"/>
                <a:cs typeface="Arial" panose="020B0604020202020204" pitchFamily="34" charset="0"/>
              </a:rPr>
              <a:t> </a:t>
            </a:r>
            <a:r>
              <a:rPr lang="en-US" altLang="ja-JP" sz="2000" dirty="0">
                <a:latin typeface="+mj-lt"/>
                <a:cs typeface="Arial" panose="020B0604020202020204" pitchFamily="34" charset="0"/>
              </a:rPr>
              <a:t>and </a:t>
            </a:r>
            <a:r>
              <a:rPr lang="en-US" altLang="ja-JP" sz="2000" dirty="0" smtClean="0">
                <a:latin typeface="+mj-lt"/>
                <a:cs typeface="Arial" panose="020B0604020202020204" pitchFamily="34" charset="0"/>
              </a:rPr>
              <a:t>X</a:t>
            </a:r>
            <a:r>
              <a:rPr lang="en-US" altLang="ja-JP" sz="2000" baseline="-25000" dirty="0" smtClean="0">
                <a:latin typeface="+mj-lt"/>
                <a:cs typeface="Arial" panose="020B0604020202020204" pitchFamily="34" charset="0"/>
              </a:rPr>
              <a:t>CH4</a:t>
            </a:r>
            <a:endParaRPr lang="en-US" altLang="ja-JP" sz="2000" baseline="-25000" dirty="0">
              <a:latin typeface="+mj-lt"/>
              <a:cs typeface="Arial" panose="020B0604020202020204" pitchFamily="34" charset="0"/>
            </a:endParaRPr>
          </a:p>
          <a:p>
            <a:pPr marL="342900" indent="-342900">
              <a:buFont typeface="Arial" panose="020B0604020202020204" pitchFamily="34" charset="0"/>
              <a:buChar char="•"/>
            </a:pPr>
            <a:r>
              <a:rPr lang="en-US" altLang="ja-JP" sz="2000" dirty="0" smtClean="0">
                <a:latin typeface="+mj-lt"/>
                <a:cs typeface="Arial" panose="020B0604020202020204" pitchFamily="34" charset="0"/>
              </a:rPr>
              <a:t>Precision </a:t>
            </a:r>
            <a:r>
              <a:rPr lang="en-US" altLang="ja-JP" sz="2000" dirty="0">
                <a:latin typeface="+mj-lt"/>
                <a:cs typeface="Arial" panose="020B0604020202020204" pitchFamily="34" charset="0"/>
              </a:rPr>
              <a:t>of </a:t>
            </a:r>
            <a:r>
              <a:rPr lang="en-US" altLang="ja-JP" sz="2000" dirty="0" smtClean="0">
                <a:latin typeface="+mj-lt"/>
                <a:cs typeface="Arial" panose="020B0604020202020204" pitchFamily="34" charset="0"/>
              </a:rPr>
              <a:t>X</a:t>
            </a:r>
            <a:r>
              <a:rPr lang="en-US" altLang="ja-JP" sz="2000" baseline="-25000" dirty="0" smtClean="0">
                <a:latin typeface="+mj-lt"/>
                <a:cs typeface="Arial" panose="020B0604020202020204" pitchFamily="34" charset="0"/>
              </a:rPr>
              <a:t>CO2</a:t>
            </a:r>
            <a:r>
              <a:rPr lang="en-US" altLang="ja-JP" sz="2000" dirty="0" smtClean="0">
                <a:latin typeface="+mj-lt"/>
                <a:cs typeface="Arial" panose="020B0604020202020204" pitchFamily="34" charset="0"/>
              </a:rPr>
              <a:t> </a:t>
            </a:r>
            <a:r>
              <a:rPr lang="en-US" altLang="ja-JP" sz="2000" dirty="0">
                <a:latin typeface="+mj-lt"/>
                <a:cs typeface="Arial" panose="020B0604020202020204" pitchFamily="34" charset="0"/>
              </a:rPr>
              <a:t>retrieval ~ 2ppm (NIES, ACOS, </a:t>
            </a:r>
            <a:r>
              <a:rPr lang="en-US" altLang="ja-JP" sz="2000" dirty="0" err="1">
                <a:latin typeface="+mj-lt"/>
                <a:cs typeface="Arial" panose="020B0604020202020204" pitchFamily="34" charset="0"/>
              </a:rPr>
              <a:t>RemotTeC</a:t>
            </a:r>
            <a:r>
              <a:rPr lang="en-US" altLang="ja-JP" sz="2000" dirty="0">
                <a:latin typeface="+mj-lt"/>
                <a:cs typeface="Arial" panose="020B0604020202020204" pitchFamily="34" charset="0"/>
              </a:rPr>
              <a:t>, </a:t>
            </a:r>
            <a:r>
              <a:rPr lang="en-US" altLang="ja-JP" sz="2000" dirty="0" err="1">
                <a:latin typeface="+mj-lt"/>
                <a:cs typeface="Arial" panose="020B0604020202020204" pitchFamily="34" charset="0"/>
              </a:rPr>
              <a:t>UoL</a:t>
            </a:r>
            <a:r>
              <a:rPr lang="en-US" altLang="ja-JP" sz="2000" dirty="0">
                <a:latin typeface="+mj-lt"/>
                <a:cs typeface="Arial" panose="020B0604020202020204" pitchFamily="34" charset="0"/>
              </a:rPr>
              <a:t>, </a:t>
            </a:r>
            <a:r>
              <a:rPr lang="en-US" altLang="ja-JP" sz="2000" dirty="0" err="1">
                <a:latin typeface="+mj-lt"/>
                <a:cs typeface="Arial" panose="020B0604020202020204" pitchFamily="34" charset="0"/>
              </a:rPr>
              <a:t>UoB</a:t>
            </a:r>
            <a:r>
              <a:rPr lang="en-US" altLang="ja-JP" sz="2000" dirty="0">
                <a:latin typeface="+mj-lt"/>
                <a:cs typeface="Arial" panose="020B0604020202020204" pitchFamily="34" charset="0"/>
              </a:rPr>
              <a:t> with several algorithms)</a:t>
            </a:r>
          </a:p>
          <a:p>
            <a:pPr marL="342900" indent="-342900">
              <a:buFont typeface="Arial" panose="020B0604020202020204" pitchFamily="34" charset="0"/>
              <a:buChar char="•"/>
            </a:pPr>
            <a:r>
              <a:rPr lang="en-US" altLang="ja-JP" sz="2000" dirty="0" smtClean="0">
                <a:latin typeface="+mj-lt"/>
                <a:cs typeface="Arial" panose="020B0604020202020204" pitchFamily="34" charset="0"/>
              </a:rPr>
              <a:t>Significant uncertainty </a:t>
            </a:r>
            <a:r>
              <a:rPr lang="en-US" altLang="ja-JP" sz="2000" dirty="0">
                <a:latin typeface="+mj-lt"/>
                <a:cs typeface="Arial" panose="020B0604020202020204" pitchFamily="34" charset="0"/>
              </a:rPr>
              <a:t>reduction in global CO</a:t>
            </a:r>
            <a:r>
              <a:rPr lang="en-US" altLang="ja-JP" sz="2000" baseline="-25000" dirty="0">
                <a:latin typeface="+mj-lt"/>
                <a:cs typeface="Arial" panose="020B0604020202020204" pitchFamily="34" charset="0"/>
              </a:rPr>
              <a:t>2</a:t>
            </a:r>
            <a:r>
              <a:rPr lang="en-US" altLang="ja-JP" sz="2000" dirty="0">
                <a:latin typeface="+mj-lt"/>
                <a:cs typeface="Arial" panose="020B0604020202020204" pitchFamily="34" charset="0"/>
              </a:rPr>
              <a:t> flux estimation (NIES, </a:t>
            </a:r>
            <a:r>
              <a:rPr lang="en-US" altLang="ja-JP" sz="2000" dirty="0" smtClean="0">
                <a:latin typeface="+mj-lt"/>
                <a:cs typeface="Arial" panose="020B0604020202020204" pitchFamily="34" charset="0"/>
              </a:rPr>
              <a:t>LSCE</a:t>
            </a:r>
            <a:r>
              <a:rPr lang="en-US" altLang="ja-JP" sz="2000" dirty="0">
                <a:latin typeface="+mj-lt"/>
                <a:cs typeface="Arial" panose="020B0604020202020204" pitchFamily="34" charset="0"/>
              </a:rPr>
              <a:t>, SRON, </a:t>
            </a:r>
            <a:r>
              <a:rPr lang="en-US" altLang="ja-JP" sz="2000" dirty="0" err="1" smtClean="0">
                <a:latin typeface="+mj-lt"/>
                <a:cs typeface="Arial" panose="020B0604020202020204" pitchFamily="34" charset="0"/>
              </a:rPr>
              <a:t>UoE</a:t>
            </a:r>
            <a:r>
              <a:rPr lang="en-US" altLang="ja-JP" sz="2000" dirty="0" smtClean="0">
                <a:latin typeface="+mj-lt"/>
                <a:cs typeface="Arial" panose="020B0604020202020204" pitchFamily="34" charset="0"/>
              </a:rPr>
              <a:t>, CSU)</a:t>
            </a:r>
            <a:endParaRPr lang="en-US" altLang="ja-JP" sz="2000" dirty="0">
              <a:latin typeface="+mj-lt"/>
              <a:cs typeface="Arial" panose="020B0604020202020204" pitchFamily="34" charset="0"/>
            </a:endParaRPr>
          </a:p>
          <a:p>
            <a:endParaRPr lang="en-US" altLang="ja-JP" sz="2000" dirty="0">
              <a:latin typeface="+mj-lt"/>
              <a:cs typeface="Arial" panose="020B0604020202020204" pitchFamily="34" charset="0"/>
            </a:endParaRPr>
          </a:p>
          <a:p>
            <a:r>
              <a:rPr lang="en-US" altLang="ja-JP" sz="2000" b="1" dirty="0" smtClean="0">
                <a:latin typeface="+mj-lt"/>
                <a:cs typeface="Arial" panose="020B0604020202020204" pitchFamily="34" charset="0"/>
              </a:rPr>
              <a:t>(2) New </a:t>
            </a:r>
            <a:r>
              <a:rPr lang="en-US" altLang="ja-JP" sz="2000" b="1" dirty="0">
                <a:latin typeface="+mj-lt"/>
                <a:cs typeface="Arial" panose="020B0604020202020204" pitchFamily="34" charset="0"/>
              </a:rPr>
              <a:t>findings and </a:t>
            </a:r>
            <a:r>
              <a:rPr lang="en-US" altLang="ja-JP" sz="2000" b="1" dirty="0" smtClean="0">
                <a:latin typeface="+mj-lt"/>
                <a:cs typeface="Arial" panose="020B0604020202020204" pitchFamily="34" charset="0"/>
              </a:rPr>
              <a:t>challenges</a:t>
            </a:r>
            <a:endParaRPr lang="en-US" altLang="ja-JP" sz="2000" b="1" dirty="0">
              <a:latin typeface="+mj-lt"/>
              <a:cs typeface="Arial" panose="020B0604020202020204" pitchFamily="34" charset="0"/>
            </a:endParaRPr>
          </a:p>
          <a:p>
            <a:pPr marL="342900" indent="-342900">
              <a:buFont typeface="Arial" panose="020B0604020202020204" pitchFamily="34" charset="0"/>
              <a:buChar char="•"/>
            </a:pPr>
            <a:r>
              <a:rPr lang="en-US" altLang="ja-JP" sz="2000" dirty="0" smtClean="0">
                <a:latin typeface="+mj-lt"/>
                <a:cs typeface="Arial" panose="020B0604020202020204" pitchFamily="34" charset="0"/>
              </a:rPr>
              <a:t>Sun-induced </a:t>
            </a:r>
            <a:r>
              <a:rPr lang="en-US" altLang="ja-JP" sz="2000" dirty="0">
                <a:latin typeface="+mj-lt"/>
                <a:cs typeface="Arial" panose="020B0604020202020204" pitchFamily="34" charset="0"/>
              </a:rPr>
              <a:t>c</a:t>
            </a:r>
            <a:r>
              <a:rPr lang="en-US" altLang="ja-JP" sz="2000" dirty="0" smtClean="0">
                <a:latin typeface="+mj-lt"/>
                <a:cs typeface="Arial" panose="020B0604020202020204" pitchFamily="34" charset="0"/>
              </a:rPr>
              <a:t>hlorophyll fluorescence</a:t>
            </a:r>
            <a:r>
              <a:rPr lang="ja-JP" altLang="en-US" sz="2000" dirty="0" smtClean="0">
                <a:latin typeface="+mj-lt"/>
                <a:cs typeface="Arial" panose="020B0604020202020204" pitchFamily="34" charset="0"/>
              </a:rPr>
              <a:t> </a:t>
            </a:r>
            <a:r>
              <a:rPr lang="en-US" altLang="ja-JP" sz="2000" dirty="0" smtClean="0">
                <a:latin typeface="+mj-lt"/>
                <a:cs typeface="Arial" panose="020B0604020202020204" pitchFamily="34" charset="0"/>
              </a:rPr>
              <a:t>from highly-resolved O</a:t>
            </a:r>
            <a:r>
              <a:rPr lang="en-US" altLang="ja-JP" sz="2000" baseline="-25000" dirty="0" smtClean="0">
                <a:latin typeface="+mj-lt"/>
                <a:cs typeface="Arial" panose="020B0604020202020204" pitchFamily="34" charset="0"/>
              </a:rPr>
              <a:t>2</a:t>
            </a:r>
            <a:r>
              <a:rPr lang="en-US" altLang="ja-JP" sz="2000" dirty="0" smtClean="0">
                <a:latin typeface="+mj-lt"/>
                <a:cs typeface="Arial" panose="020B0604020202020204" pitchFamily="34" charset="0"/>
              </a:rPr>
              <a:t>A spectra</a:t>
            </a:r>
            <a:endParaRPr lang="en-US" altLang="ja-JP" sz="2000" dirty="0">
              <a:latin typeface="+mj-lt"/>
              <a:cs typeface="Arial" panose="020B0604020202020204" pitchFamily="34" charset="0"/>
            </a:endParaRPr>
          </a:p>
          <a:p>
            <a:pPr marL="342900" indent="-342900">
              <a:buFont typeface="Arial" panose="020B0604020202020204" pitchFamily="34" charset="0"/>
              <a:buChar char="•"/>
            </a:pPr>
            <a:r>
              <a:rPr lang="en-US" altLang="ja-JP" sz="2000" dirty="0" smtClean="0">
                <a:latin typeface="+mj-lt"/>
                <a:cs typeface="Arial" panose="020B0604020202020204" pitchFamily="34" charset="0"/>
              </a:rPr>
              <a:t>Large point source detection (Megacity)</a:t>
            </a:r>
            <a:endParaRPr lang="en-US" altLang="ja-JP" sz="2000" dirty="0">
              <a:latin typeface="+mj-lt"/>
              <a:cs typeface="Arial" panose="020B0604020202020204" pitchFamily="34" charset="0"/>
            </a:endParaRPr>
          </a:p>
          <a:p>
            <a:endParaRPr lang="en-US" altLang="ja-JP" sz="2000" dirty="0">
              <a:latin typeface="+mj-lt"/>
              <a:cs typeface="Arial" panose="020B0604020202020204" pitchFamily="34" charset="0"/>
            </a:endParaRPr>
          </a:p>
          <a:p>
            <a:r>
              <a:rPr lang="en-US" altLang="ja-JP" sz="2000" b="1" dirty="0" smtClean="0">
                <a:latin typeface="+mj-lt"/>
                <a:cs typeface="Arial" panose="020B0604020202020204" pitchFamily="34" charset="0"/>
              </a:rPr>
              <a:t>(3) Lessons learned from GOSAT </a:t>
            </a:r>
            <a:endParaRPr lang="en-US" altLang="ja-JP" sz="2000" b="1" dirty="0">
              <a:latin typeface="+mj-lt"/>
              <a:cs typeface="Arial" panose="020B0604020202020204" pitchFamily="34" charset="0"/>
            </a:endParaRPr>
          </a:p>
          <a:p>
            <a:pPr marL="342900" indent="-342900">
              <a:buFont typeface="Arial" panose="020B0604020202020204" pitchFamily="34" charset="0"/>
              <a:buChar char="•"/>
            </a:pPr>
            <a:r>
              <a:rPr lang="en-US" altLang="ja-JP" sz="2000" dirty="0" smtClean="0">
                <a:latin typeface="+mj-lt"/>
                <a:cs typeface="Arial" panose="020B0604020202020204" pitchFamily="34" charset="0"/>
              </a:rPr>
              <a:t>Missing in high latitudes area </a:t>
            </a:r>
            <a:r>
              <a:rPr lang="en-US" altLang="ja-JP" sz="2000" dirty="0">
                <a:latin typeface="+mj-lt"/>
                <a:cs typeface="Arial" panose="020B0604020202020204" pitchFamily="34" charset="0"/>
              </a:rPr>
              <a:t>(limited by pointing </a:t>
            </a:r>
            <a:r>
              <a:rPr lang="en-US" altLang="ja-JP" sz="2000" dirty="0" smtClean="0">
                <a:latin typeface="+mj-lt"/>
                <a:cs typeface="Arial" panose="020B0604020202020204" pitchFamily="34" charset="0"/>
              </a:rPr>
              <a:t>mechanism availability)</a:t>
            </a:r>
            <a:endParaRPr lang="en-US" altLang="ja-JP" sz="2000" dirty="0">
              <a:latin typeface="+mj-lt"/>
              <a:cs typeface="Arial" panose="020B0604020202020204" pitchFamily="34" charset="0"/>
            </a:endParaRPr>
          </a:p>
          <a:p>
            <a:pPr marL="342900" indent="-342900">
              <a:buFont typeface="Arial" panose="020B0604020202020204" pitchFamily="34" charset="0"/>
              <a:buChar char="•"/>
            </a:pPr>
            <a:r>
              <a:rPr lang="en-US" altLang="ja-JP" sz="2000" dirty="0" smtClean="0">
                <a:latin typeface="+mj-lt"/>
                <a:cs typeface="Arial" panose="020B0604020202020204" pitchFamily="34" charset="0"/>
              </a:rPr>
              <a:t>Less observation in cloudy tropical </a:t>
            </a:r>
            <a:r>
              <a:rPr lang="en-US" altLang="ja-JP" sz="2000" dirty="0">
                <a:latin typeface="+mj-lt"/>
                <a:cs typeface="Arial" panose="020B0604020202020204" pitchFamily="34" charset="0"/>
              </a:rPr>
              <a:t>forests (South-Asia, Amazon</a:t>
            </a:r>
            <a:r>
              <a:rPr lang="en-US" altLang="ja-JP" sz="2000" dirty="0" smtClean="0">
                <a:latin typeface="+mj-lt"/>
                <a:cs typeface="Arial" panose="020B0604020202020204" pitchFamily="34" charset="0"/>
              </a:rPr>
              <a:t>, </a:t>
            </a:r>
            <a:r>
              <a:rPr lang="en-US" altLang="ja-JP" sz="2000">
                <a:latin typeface="+mj-lt"/>
                <a:cs typeface="Arial" panose="020B0604020202020204" pitchFamily="34" charset="0"/>
              </a:rPr>
              <a:t>etc</a:t>
            </a:r>
            <a:r>
              <a:rPr lang="en-US" altLang="ja-JP" sz="2000" smtClean="0">
                <a:latin typeface="+mj-lt"/>
                <a:cs typeface="Arial" panose="020B0604020202020204" pitchFamily="34" charset="0"/>
              </a:rPr>
              <a:t>.)</a:t>
            </a:r>
          </a:p>
          <a:p>
            <a:pPr marL="342900" indent="-342900">
              <a:buFont typeface="Arial" panose="020B0604020202020204" pitchFamily="34" charset="0"/>
              <a:buChar char="•"/>
            </a:pPr>
            <a:endParaRPr kumimoji="1" lang="en-US" altLang="ja-JP" sz="2000">
              <a:latin typeface="+mj-lt"/>
              <a:cs typeface="Arial" panose="020B0604020202020204" pitchFamily="34" charset="0"/>
            </a:endParaRPr>
          </a:p>
          <a:p>
            <a:r>
              <a:rPr lang="en-US" altLang="ja-JP" sz="2000" b="1">
                <a:cs typeface="Arial" panose="020B0604020202020204" pitchFamily="34" charset="0"/>
              </a:rPr>
              <a:t>(4) GOSAT-2</a:t>
            </a:r>
          </a:p>
          <a:p>
            <a:pPr marL="342900" indent="-342900">
              <a:buFont typeface="Arial" panose="020B0604020202020204" pitchFamily="34" charset="0"/>
              <a:buChar char="•"/>
            </a:pPr>
            <a:r>
              <a:rPr lang="en-US" altLang="ja-JP" sz="2000">
                <a:cs typeface="Arial" panose="020B0604020202020204" pitchFamily="34" charset="0"/>
              </a:rPr>
              <a:t>Science requirements (Based on GOSAT, +SNR, +CO, +Fluorescence, +Observation points, +Aerosol)</a:t>
            </a:r>
          </a:p>
          <a:p>
            <a:pPr marL="342900" indent="-342900">
              <a:buFont typeface="Arial" panose="020B0604020202020204" pitchFamily="34" charset="0"/>
              <a:buChar char="•"/>
            </a:pPr>
            <a:endParaRPr kumimoji="1" lang="ja-JP" altLang="en-US" sz="2000" dirty="0">
              <a:latin typeface="+mj-lt"/>
              <a:cs typeface="Arial" panose="020B0604020202020204" pitchFamily="34" charset="0"/>
            </a:endParaRPr>
          </a:p>
        </p:txBody>
      </p:sp>
      <p:sp>
        <p:nvSpPr>
          <p:cNvPr id="6"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20</a:t>
            </a:fld>
            <a:endParaRPr lang="en-US" altLang="ja-JP" smtClean="0"/>
          </a:p>
        </p:txBody>
      </p:sp>
    </p:spTree>
    <p:extLst>
      <p:ext uri="{BB962C8B-B14F-4D97-AF65-F5344CB8AC3E}">
        <p14:creationId xmlns:p14="http://schemas.microsoft.com/office/powerpoint/2010/main" val="32277278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40D33D57-6BCE-4206-87CD-AE944B4543A1}" type="slidenum">
              <a:rPr lang="en-US" smtClean="0">
                <a:solidFill>
                  <a:prstClr val="black"/>
                </a:solidFill>
              </a:rPr>
              <a:pPr>
                <a:defRPr/>
              </a:pPr>
              <a:t>21</a:t>
            </a:fld>
            <a:endParaRPr lang="en-US">
              <a:solidFill>
                <a:prstClr val="black"/>
              </a:solidFill>
            </a:endParaRPr>
          </a:p>
        </p:txBody>
      </p:sp>
    </p:spTree>
    <p:extLst>
      <p:ext uri="{BB962C8B-B14F-4D97-AF65-F5344CB8AC3E}">
        <p14:creationId xmlns:p14="http://schemas.microsoft.com/office/powerpoint/2010/main" val="3856876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shade val="100000"/>
                <a:satMod val="150000"/>
              </a:schemeClr>
            </a:gs>
            <a:gs pos="65000">
              <a:schemeClr val="bg1">
                <a:shade val="90000"/>
                <a:satMod val="375000"/>
              </a:schemeClr>
            </a:gs>
            <a:gs pos="100000">
              <a:schemeClr val="bg2">
                <a:tint val="88000"/>
                <a:satMod val="400000"/>
              </a:schemeClr>
            </a:gs>
          </a:gsLst>
          <a:lin ang="16200000" scaled="0"/>
        </a:gradFill>
        <a:effectLst/>
      </p:bgPr>
    </p:bg>
    <p:spTree>
      <p:nvGrpSpPr>
        <p:cNvPr id="1" name=""/>
        <p:cNvGrpSpPr/>
        <p:nvPr/>
      </p:nvGrpSpPr>
      <p:grpSpPr>
        <a:xfrm>
          <a:off x="0" y="0"/>
          <a:ext cx="0" cy="0"/>
          <a:chOff x="0" y="0"/>
          <a:chExt cx="0" cy="0"/>
        </a:xfrm>
      </p:grpSpPr>
      <p:pic>
        <p:nvPicPr>
          <p:cNvPr id="29" name="Picture 5" descr="uchiage01"/>
          <p:cNvPicPr>
            <a:picLocks noChangeAspect="1" noChangeArrowheads="1"/>
          </p:cNvPicPr>
          <p:nvPr/>
        </p:nvPicPr>
        <p:blipFill>
          <a:blip r:embed="rId3" cstate="print"/>
          <a:srcRect/>
          <a:stretch>
            <a:fillRect/>
          </a:stretch>
        </p:blipFill>
        <p:spPr bwMode="auto">
          <a:xfrm>
            <a:off x="0" y="-16825"/>
            <a:ext cx="9144000" cy="6934200"/>
          </a:xfrm>
          <a:prstGeom prst="rect">
            <a:avLst/>
          </a:prstGeom>
          <a:noFill/>
          <a:ln w="9525">
            <a:noFill/>
            <a:miter lim="800000"/>
            <a:headEnd/>
            <a:tailEnd/>
          </a:ln>
        </p:spPr>
      </p:pic>
      <p:sp>
        <p:nvSpPr>
          <p:cNvPr id="31" name="Rectangle 8"/>
          <p:cNvSpPr>
            <a:spLocks noChangeArrowheads="1"/>
          </p:cNvSpPr>
          <p:nvPr/>
        </p:nvSpPr>
        <p:spPr bwMode="auto">
          <a:xfrm>
            <a:off x="1073152" y="4677162"/>
            <a:ext cx="7072313" cy="941796"/>
          </a:xfrm>
          <a:prstGeom prst="rect">
            <a:avLst/>
          </a:prstGeom>
          <a:noFill/>
          <a:ln w="9525">
            <a:noFill/>
            <a:miter lim="800000"/>
            <a:headEnd/>
            <a:tailEnd/>
          </a:ln>
        </p:spPr>
        <p:txBody>
          <a:bodyPr anchor="ctr">
            <a:spAutoFit/>
          </a:bodyPr>
          <a:lstStyle/>
          <a:p>
            <a:pPr algn="ctr">
              <a:lnSpc>
                <a:spcPct val="90000"/>
              </a:lnSpc>
              <a:spcBef>
                <a:spcPct val="20000"/>
              </a:spcBef>
              <a:buClr>
                <a:srgbClr val="FF0000"/>
              </a:buClr>
              <a:buFont typeface="Wingdings" pitchFamily="2" charset="2"/>
              <a:buNone/>
            </a:pPr>
            <a:r>
              <a:rPr kumimoji="1" lang="en-US" altLang="ja-JP" sz="3200" b="1">
                <a:solidFill>
                  <a:prstClr val="white"/>
                </a:solidFill>
                <a:effectLst>
                  <a:outerShdw blurRad="38100" dist="38100" dir="2700000" algn="tl">
                    <a:srgbClr val="000000">
                      <a:alpha val="43137"/>
                    </a:srgbClr>
                  </a:outerShdw>
                </a:effectLst>
                <a:latin typeface="Century Gothic" pitchFamily="34" charset="0"/>
              </a:rPr>
              <a:t>Masakatsu </a:t>
            </a:r>
            <a:r>
              <a:rPr kumimoji="1" lang="en-US" altLang="ja-JP" sz="3200" b="1" smtClean="0">
                <a:solidFill>
                  <a:prstClr val="white"/>
                </a:solidFill>
                <a:effectLst>
                  <a:outerShdw blurRad="38100" dist="38100" dir="2700000" algn="tl">
                    <a:srgbClr val="000000">
                      <a:alpha val="43137"/>
                    </a:srgbClr>
                  </a:outerShdw>
                </a:effectLst>
                <a:latin typeface="Century Gothic" pitchFamily="34" charset="0"/>
              </a:rPr>
              <a:t>NAKAJIMA</a:t>
            </a:r>
            <a:endParaRPr kumimoji="1" lang="en-US" altLang="ja-JP" sz="2000" b="1" dirty="0">
              <a:solidFill>
                <a:prstClr val="white"/>
              </a:solidFill>
              <a:effectLst>
                <a:outerShdw blurRad="38100" dist="38100" dir="2700000" algn="tl">
                  <a:srgbClr val="000000">
                    <a:alpha val="43137"/>
                  </a:srgbClr>
                </a:outerShdw>
              </a:effectLst>
              <a:latin typeface="Century Gothic" pitchFamily="34" charset="0"/>
            </a:endParaRPr>
          </a:p>
          <a:p>
            <a:pPr algn="ctr">
              <a:lnSpc>
                <a:spcPct val="90000"/>
              </a:lnSpc>
              <a:spcBef>
                <a:spcPct val="20000"/>
              </a:spcBef>
              <a:buClr>
                <a:srgbClr val="FF0000"/>
              </a:buClr>
              <a:buFont typeface="Wingdings" pitchFamily="2" charset="2"/>
              <a:buNone/>
            </a:pPr>
            <a:r>
              <a:rPr kumimoji="1" lang="en-US" altLang="ja-JP" sz="2400" b="1" dirty="0">
                <a:solidFill>
                  <a:prstClr val="white"/>
                </a:solidFill>
                <a:effectLst>
                  <a:outerShdw blurRad="38100" dist="38100" dir="2700000" algn="tl">
                    <a:srgbClr val="000000">
                      <a:alpha val="43137"/>
                    </a:srgbClr>
                  </a:outerShdw>
                </a:effectLst>
                <a:latin typeface="Century Gothic" pitchFamily="34" charset="0"/>
              </a:rPr>
              <a:t>Japan Aerospace Exploration Agency</a:t>
            </a:r>
          </a:p>
        </p:txBody>
      </p:sp>
      <p:sp>
        <p:nvSpPr>
          <p:cNvPr id="32" name="正方形/長方形 31"/>
          <p:cNvSpPr/>
          <p:nvPr/>
        </p:nvSpPr>
        <p:spPr>
          <a:xfrm>
            <a:off x="7508" y="631808"/>
            <a:ext cx="9144000" cy="1446550"/>
          </a:xfrm>
          <a:prstGeom prst="rect">
            <a:avLst/>
          </a:prstGeom>
        </p:spPr>
        <p:txBody>
          <a:bodyPr wrap="square">
            <a:spAutoFit/>
          </a:bodyPr>
          <a:lstStyle/>
          <a:p>
            <a:pPr algn="ctr"/>
            <a:r>
              <a:rPr kumimoji="1" lang="en-US" altLang="ja-JP" sz="4400" b="1" smtClean="0">
                <a:solidFill>
                  <a:prstClr val="white"/>
                </a:solidFill>
                <a:effectLst>
                  <a:outerShdw blurRad="38100" dist="38100" dir="2700000" algn="tl">
                    <a:srgbClr val="000000">
                      <a:alpha val="43137"/>
                    </a:srgbClr>
                  </a:outerShdw>
                </a:effectLst>
                <a:latin typeface="Century Gothic" pitchFamily="34" charset="0"/>
              </a:rPr>
              <a:t>GOSAT-2</a:t>
            </a:r>
            <a:r>
              <a:rPr kumimoji="1" lang="en-US" altLang="ja-JP" sz="4400" b="1" dirty="0" smtClean="0">
                <a:solidFill>
                  <a:prstClr val="white"/>
                </a:solidFill>
                <a:effectLst>
                  <a:outerShdw blurRad="38100" dist="38100" dir="2700000" algn="tl">
                    <a:srgbClr val="000000">
                      <a:alpha val="43137"/>
                    </a:srgbClr>
                  </a:outerShdw>
                </a:effectLst>
                <a:latin typeface="Century Gothic" pitchFamily="34" charset="0"/>
              </a:rPr>
              <a:t>:</a:t>
            </a:r>
          </a:p>
          <a:p>
            <a:pPr algn="ctr"/>
            <a:r>
              <a:rPr kumimoji="1" lang="en-US" altLang="ja-JP" sz="4400" b="1" dirty="0" smtClean="0">
                <a:solidFill>
                  <a:prstClr val="white"/>
                </a:solidFill>
                <a:effectLst>
                  <a:outerShdw blurRad="38100" dist="38100" dir="2700000" algn="tl">
                    <a:srgbClr val="000000">
                      <a:alpha val="43137"/>
                    </a:srgbClr>
                  </a:outerShdw>
                </a:effectLst>
                <a:latin typeface="Century Gothic" pitchFamily="34" charset="0"/>
              </a:rPr>
              <a:t>mission and </a:t>
            </a:r>
            <a:r>
              <a:rPr kumimoji="1" lang="en-US" altLang="ja-JP" sz="4400" b="1" smtClean="0">
                <a:solidFill>
                  <a:prstClr val="white"/>
                </a:solidFill>
                <a:effectLst>
                  <a:outerShdw blurRad="38100" dist="38100" dir="2700000" algn="tl">
                    <a:srgbClr val="000000">
                      <a:alpha val="43137"/>
                    </a:srgbClr>
                  </a:outerShdw>
                </a:effectLst>
                <a:latin typeface="Century Gothic" pitchFamily="34" charset="0"/>
              </a:rPr>
              <a:t>sensor systems </a:t>
            </a:r>
            <a:endParaRPr kumimoji="1" lang="en-US" altLang="ja-JP" sz="4400" b="1" dirty="0" smtClean="0">
              <a:solidFill>
                <a:prstClr val="white"/>
              </a:solidFill>
              <a:effectLst>
                <a:outerShdw blurRad="38100" dist="38100" dir="2700000" algn="tl">
                  <a:srgbClr val="000000">
                    <a:alpha val="43137"/>
                  </a:srgbClr>
                </a:outerShdw>
              </a:effectLst>
              <a:latin typeface="Century Gothic" pitchFamily="34" charset="0"/>
            </a:endParaRPr>
          </a:p>
        </p:txBody>
      </p:sp>
    </p:spTree>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1977500878"/>
              </p:ext>
            </p:extLst>
          </p:nvPr>
        </p:nvGraphicFramePr>
        <p:xfrm>
          <a:off x="142506" y="1362075"/>
          <a:ext cx="5467884" cy="5243445"/>
        </p:xfrm>
        <a:graphic>
          <a:graphicData uri="http://schemas.openxmlformats.org/drawingml/2006/table">
            <a:tbl>
              <a:tblPr/>
              <a:tblGrid>
                <a:gridCol w="162560"/>
                <a:gridCol w="2497324"/>
                <a:gridCol w="2808000"/>
              </a:tblGrid>
              <a:tr h="522904">
                <a:tc gridSpan="3">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ja-JP" sz="1600" kern="100" dirty="0" smtClean="0">
                          <a:latin typeface="+mn-lt"/>
                          <a:ea typeface="ＭＳ 明朝"/>
                          <a:cs typeface="Arial"/>
                        </a:rPr>
                        <a:t>C</a:t>
                      </a:r>
                      <a:r>
                        <a:rPr lang="en-US" altLang="ja-JP" sz="1600" b="1" kern="100" dirty="0" smtClean="0">
                          <a:latin typeface="+mn-lt"/>
                          <a:ea typeface="ＭＳ 明朝"/>
                          <a:cs typeface="Arial"/>
                        </a:rPr>
                        <a:t>ontribution to the policies on the </a:t>
                      </a:r>
                      <a:r>
                        <a:rPr lang="en-US" altLang="ja-JP" sz="1600" b="1" kern="100" smtClean="0">
                          <a:latin typeface="+mn-lt"/>
                          <a:ea typeface="ＭＳ 明朝"/>
                          <a:cs typeface="Arial"/>
                        </a:rPr>
                        <a:t>climate changes</a:t>
                      </a:r>
                    </a:p>
                    <a:p>
                      <a:pPr marL="0" marR="0" indent="0" algn="just" defTabSz="914400" rtl="0" eaLnBrk="1" fontAlgn="auto" latinLnBrk="0" hangingPunct="1">
                        <a:lnSpc>
                          <a:spcPct val="100000"/>
                        </a:lnSpc>
                        <a:spcBef>
                          <a:spcPts val="0"/>
                        </a:spcBef>
                        <a:spcAft>
                          <a:spcPts val="0"/>
                        </a:spcAft>
                        <a:buClrTx/>
                        <a:buSzTx/>
                        <a:buFontTx/>
                        <a:buNone/>
                        <a:tabLst/>
                        <a:defRPr/>
                      </a:pPr>
                      <a:r>
                        <a:rPr lang="en-US" altLang="ja-JP" sz="1600" b="1" kern="100" smtClean="0">
                          <a:latin typeface="+mn-lt"/>
                          <a:ea typeface="ＭＳ 明朝"/>
                          <a:cs typeface="Arial"/>
                        </a:rPr>
                        <a:t>  (Especially global warming)</a:t>
                      </a:r>
                      <a:endParaRPr lang="ja-JP" altLang="ja-JP" sz="1600" b="1" kern="100" dirty="0" smtClean="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just">
                        <a:spcAft>
                          <a:spcPts val="600"/>
                        </a:spcAft>
                      </a:pP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spcAft>
                          <a:spcPts val="0"/>
                        </a:spcAft>
                      </a:pP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79484">
                <a:tc rowSpan="6">
                  <a:txBody>
                    <a:bodyPr/>
                    <a:lstStyle/>
                    <a:p>
                      <a:pPr algn="just">
                        <a:spcAft>
                          <a:spcPts val="600"/>
                        </a:spcAft>
                      </a:pP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US" sz="1600" kern="100" dirty="0" smtClean="0">
                          <a:latin typeface="+mn-lt"/>
                          <a:ea typeface="ＭＳ 明朝"/>
                          <a:cs typeface="Arial"/>
                        </a:rPr>
                        <a:t>decision about the emission </a:t>
                      </a:r>
                      <a:r>
                        <a:rPr lang="en-US" sz="1600" kern="100" dirty="0">
                          <a:latin typeface="+mn-lt"/>
                          <a:ea typeface="ＭＳ 明朝"/>
                          <a:cs typeface="Arial"/>
                        </a:rPr>
                        <a:t>reduction </a:t>
                      </a:r>
                      <a:r>
                        <a:rPr lang="en-US" sz="1600" kern="100" dirty="0" smtClean="0">
                          <a:latin typeface="+mn-lt"/>
                          <a:ea typeface="ＭＳ 明朝"/>
                          <a:cs typeface="Arial"/>
                        </a:rPr>
                        <a:t>targets based on the scientific fact</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600" kern="100" dirty="0">
                          <a:latin typeface="+mn-lt"/>
                          <a:ea typeface="ＭＳ 明朝"/>
                          <a:cs typeface="Arial"/>
                        </a:rPr>
                        <a:t>reduction of the future forecast uncertainty concerning the global warming</a:t>
                      </a:r>
                      <a:endParaRPr lang="ja-JP" sz="1600" kern="100" dirty="0">
                        <a:latin typeface="+mn-lt"/>
                        <a:ea typeface="ＭＳ 明朝"/>
                        <a:cs typeface="Arial"/>
                      </a:endParaRPr>
                    </a:p>
                    <a:p>
                      <a:pPr>
                        <a:spcAft>
                          <a:spcPts val="0"/>
                        </a:spcAft>
                      </a:pPr>
                      <a:r>
                        <a:rPr lang="en-US" sz="1600" kern="100" dirty="0">
                          <a:latin typeface="+mn-lt"/>
                          <a:ea typeface="ＭＳ 明朝"/>
                          <a:cs typeface="Arial"/>
                        </a:rPr>
                        <a:t>(more detailed understanding of the global carbon circulation)</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854">
                <a:tc vMerge="1">
                  <a:txBody>
                    <a:bodyPr/>
                    <a:lstStyle/>
                    <a:p>
                      <a:endParaRPr kumimoji="1" lang="ja-JP" altLang="en-US"/>
                    </a:p>
                  </a:txBody>
                  <a:tcPr/>
                </a:tc>
                <a:tc rowSpan="4">
                  <a:txBody>
                    <a:bodyPr/>
                    <a:lstStyle/>
                    <a:p>
                      <a:pPr marL="0" marR="0" indent="0" algn="just" defTabSz="914400" rtl="0" eaLnBrk="1" fontAlgn="auto" latinLnBrk="0" hangingPunct="1">
                        <a:lnSpc>
                          <a:spcPct val="100000"/>
                        </a:lnSpc>
                        <a:spcBef>
                          <a:spcPts val="0"/>
                        </a:spcBef>
                        <a:spcAft>
                          <a:spcPts val="600"/>
                        </a:spcAft>
                        <a:buClrTx/>
                        <a:buSzTx/>
                        <a:buFontTx/>
                        <a:buNone/>
                        <a:tabLst/>
                        <a:defRPr/>
                      </a:pPr>
                      <a:r>
                        <a:rPr lang="en-US" sz="1600" kern="100" dirty="0" smtClean="0">
                          <a:latin typeface="+mn-lt"/>
                          <a:ea typeface="ＭＳ 明朝"/>
                          <a:cs typeface="Arial"/>
                        </a:rPr>
                        <a:t>evaluation of the emission </a:t>
                      </a:r>
                      <a:r>
                        <a:rPr lang="en-US" sz="1600" kern="100" dirty="0">
                          <a:latin typeface="+mn-lt"/>
                          <a:ea typeface="ＭＳ 明朝"/>
                          <a:cs typeface="Arial"/>
                        </a:rPr>
                        <a:t>reduction </a:t>
                      </a:r>
                      <a:r>
                        <a:rPr lang="en-US" sz="1600" kern="100" dirty="0" smtClean="0">
                          <a:latin typeface="+mn-lt"/>
                          <a:ea typeface="ＭＳ 明朝"/>
                          <a:cs typeface="Arial"/>
                        </a:rPr>
                        <a:t>efforts</a:t>
                      </a:r>
                      <a:r>
                        <a:rPr lang="en-US" sz="1600" kern="100" baseline="0" dirty="0" smtClean="0">
                          <a:latin typeface="+mn-lt"/>
                          <a:ea typeface="ＭＳ 明朝"/>
                          <a:cs typeface="Arial"/>
                        </a:rPr>
                        <a:t> </a:t>
                      </a:r>
                      <a:r>
                        <a:rPr lang="en-US" sz="1600" kern="100" dirty="0" smtClean="0">
                          <a:latin typeface="+mn-lt"/>
                          <a:ea typeface="ＭＳ 明朝"/>
                          <a:cs typeface="Arial"/>
                        </a:rPr>
                        <a:t>and </a:t>
                      </a:r>
                      <a:r>
                        <a:rPr lang="en-US" altLang="ja-JP" sz="1600" dirty="0" smtClean="0"/>
                        <a:t>the effectiveness of global warming countermeasures</a:t>
                      </a:r>
                      <a:endParaRPr lang="ja-JP" sz="1600" kern="100" dirty="0">
                        <a:latin typeface="+mn-lt"/>
                        <a:ea typeface="ＭＳ 明朝"/>
                        <a:cs typeface="Arial"/>
                      </a:endParaRPr>
                    </a:p>
                    <a:p>
                      <a:pPr marL="115888" indent="-146050">
                        <a:spcAft>
                          <a:spcPts val="600"/>
                        </a:spcAft>
                      </a:pPr>
                      <a:r>
                        <a:rPr lang="en-US" sz="1600" kern="100" dirty="0" smtClean="0">
                          <a:latin typeface="+mn-lt"/>
                          <a:ea typeface="ＭＳ 明朝"/>
                          <a:cs typeface="Arial"/>
                        </a:rPr>
                        <a:t>-	forest </a:t>
                      </a:r>
                      <a:r>
                        <a:rPr lang="en-US" sz="1600" kern="100" dirty="0">
                          <a:latin typeface="+mn-lt"/>
                          <a:ea typeface="ＭＳ 明朝"/>
                          <a:cs typeface="Arial"/>
                        </a:rPr>
                        <a:t>preservation</a:t>
                      </a:r>
                      <a:endParaRPr lang="ja-JP" sz="1600" kern="100" dirty="0">
                        <a:latin typeface="+mn-lt"/>
                        <a:ea typeface="ＭＳ 明朝"/>
                        <a:cs typeface="Arial"/>
                      </a:endParaRPr>
                    </a:p>
                    <a:p>
                      <a:pPr marL="115888" indent="-146050">
                        <a:spcAft>
                          <a:spcPts val="600"/>
                        </a:spcAft>
                      </a:pPr>
                      <a:r>
                        <a:rPr lang="en-US" sz="1600" kern="100" dirty="0" smtClean="0">
                          <a:latin typeface="+mn-lt"/>
                          <a:ea typeface="ＭＳ 明朝"/>
                          <a:cs typeface="Arial"/>
                        </a:rPr>
                        <a:t>-	extinction </a:t>
                      </a:r>
                      <a:r>
                        <a:rPr lang="en-US" sz="1600" kern="100" dirty="0">
                          <a:latin typeface="+mn-lt"/>
                          <a:ea typeface="ＭＳ 明朝"/>
                          <a:cs typeface="Arial"/>
                        </a:rPr>
                        <a:t>and prevention action of the peat fire</a:t>
                      </a:r>
                      <a:endParaRPr lang="ja-JP" sz="1600" kern="100" dirty="0">
                        <a:latin typeface="+mn-lt"/>
                        <a:ea typeface="ＭＳ 明朝"/>
                        <a:cs typeface="Arial"/>
                      </a:endParaRPr>
                    </a:p>
                    <a:p>
                      <a:pPr marL="115888" indent="-146050" algn="just">
                        <a:spcAft>
                          <a:spcPts val="0"/>
                        </a:spcAft>
                      </a:pPr>
                      <a:r>
                        <a:rPr lang="en-US" sz="1600" kern="100" dirty="0" smtClean="0">
                          <a:latin typeface="+mn-lt"/>
                          <a:ea typeface="ＭＳ 明朝"/>
                          <a:cs typeface="Arial"/>
                        </a:rPr>
                        <a:t>-	 </a:t>
                      </a:r>
                      <a:r>
                        <a:rPr lang="en-US" sz="1600" kern="100" dirty="0">
                          <a:latin typeface="+mn-lt"/>
                          <a:ea typeface="ＭＳ 明朝"/>
                          <a:cs typeface="Arial"/>
                        </a:rPr>
                        <a:t>REDD+ action</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US" sz="1600" kern="100" dirty="0">
                          <a:latin typeface="+mn-lt"/>
                          <a:ea typeface="ＭＳ 明朝"/>
                          <a:cs typeface="Arial"/>
                        </a:rPr>
                        <a:t>Monitoring of the emission of the greenhouse gases</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6000">
                <a:tc vMerge="1">
                  <a:txBody>
                    <a:bodyPr/>
                    <a:lstStyle/>
                    <a:p>
                      <a:endParaRPr kumimoji="1" lang="ja-JP" altLang="en-US"/>
                    </a:p>
                  </a:txBody>
                  <a:tcPr/>
                </a:tc>
                <a:tc vMerge="1">
                  <a:txBody>
                    <a:bodyPr/>
                    <a:lstStyle/>
                    <a:p>
                      <a:endParaRPr kumimoji="1" lang="ja-JP" altLang="en-US"/>
                    </a:p>
                  </a:txBody>
                  <a:tcPr/>
                </a:tc>
                <a:tc>
                  <a:txBody>
                    <a:bodyPr/>
                    <a:lstStyle/>
                    <a:p>
                      <a:pPr algn="just">
                        <a:spcAft>
                          <a:spcPts val="600"/>
                        </a:spcAft>
                      </a:pPr>
                      <a:r>
                        <a:rPr lang="en-US" sz="1600" kern="100" dirty="0">
                          <a:latin typeface="+mn-lt"/>
                          <a:ea typeface="ＭＳ 明朝"/>
                          <a:cs typeface="Arial"/>
                        </a:rPr>
                        <a:t>Detection of the earth system change on the sub-continental </a:t>
                      </a:r>
                      <a:r>
                        <a:rPr lang="en-US" sz="1600" kern="100" dirty="0" smtClean="0">
                          <a:latin typeface="+mn-lt"/>
                          <a:ea typeface="ＭＳ 明朝"/>
                          <a:cs typeface="Arial"/>
                        </a:rPr>
                        <a:t>scale</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504">
                <a:tc vMerge="1">
                  <a:txBody>
                    <a:bodyPr/>
                    <a:lstStyle/>
                    <a:p>
                      <a:endParaRPr kumimoji="1" lang="ja-JP" altLang="en-US"/>
                    </a:p>
                  </a:txBody>
                  <a:tcPr/>
                </a:tc>
                <a:tc vMerge="1">
                  <a:txBody>
                    <a:bodyPr/>
                    <a:lstStyle/>
                    <a:p>
                      <a:endParaRPr kumimoji="1" lang="ja-JP" altLang="en-US"/>
                    </a:p>
                  </a:txBody>
                  <a:tcPr/>
                </a:tc>
                <a:tc>
                  <a:txBody>
                    <a:bodyPr/>
                    <a:lstStyle/>
                    <a:p>
                      <a:pPr algn="just">
                        <a:spcAft>
                          <a:spcPts val="600"/>
                        </a:spcAft>
                      </a:pPr>
                      <a:r>
                        <a:rPr lang="en-US" sz="1600" kern="100" dirty="0" smtClean="0">
                          <a:latin typeface="+mn-lt"/>
                          <a:ea typeface="ＭＳ 明朝"/>
                          <a:cs typeface="Arial"/>
                        </a:rPr>
                        <a:t>evaluation of  </a:t>
                      </a:r>
                      <a:r>
                        <a:rPr lang="en-US" sz="1600" kern="100" dirty="0">
                          <a:latin typeface="+mn-lt"/>
                          <a:ea typeface="ＭＳ 明朝"/>
                          <a:cs typeface="Arial"/>
                        </a:rPr>
                        <a:t>the REDD</a:t>
                      </a:r>
                      <a:r>
                        <a:rPr lang="en-US" sz="1600" kern="100" dirty="0" smtClean="0">
                          <a:latin typeface="+mn-lt"/>
                          <a:ea typeface="ＭＳ 明朝"/>
                          <a:cs typeface="Arial"/>
                        </a:rPr>
                        <a:t>+ actions</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1339">
                <a:tc vMerge="1">
                  <a:txBody>
                    <a:bodyPr/>
                    <a:lstStyle/>
                    <a:p>
                      <a:endParaRPr kumimoji="1" lang="ja-JP" altLang="en-US"/>
                    </a:p>
                  </a:txBody>
                  <a:tcPr/>
                </a:tc>
                <a:tc vMerge="1">
                  <a:txBody>
                    <a:bodyPr/>
                    <a:lstStyle/>
                    <a:p>
                      <a:endParaRPr kumimoji="1" lang="ja-JP" altLang="en-US"/>
                    </a:p>
                  </a:txBody>
                  <a:tcPr/>
                </a:tc>
                <a:tc>
                  <a:txBody>
                    <a:bodyPr/>
                    <a:lstStyle/>
                    <a:p>
                      <a:pPr algn="just">
                        <a:spcAft>
                          <a:spcPts val="600"/>
                        </a:spcAft>
                      </a:pPr>
                      <a:r>
                        <a:rPr lang="en-US" sz="1600" kern="100" dirty="0">
                          <a:latin typeface="+mn-lt"/>
                          <a:ea typeface="ＭＳ 明朝"/>
                          <a:cs typeface="Arial"/>
                        </a:rPr>
                        <a:t>Monitoring of the Hot spots</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0255">
                <a:tc vMerge="1">
                  <a:txBody>
                    <a:bodyPr/>
                    <a:lstStyle/>
                    <a:p>
                      <a:endParaRPr kumimoji="1" lang="ja-JP" altLang="en-US"/>
                    </a:p>
                  </a:txBody>
                  <a:tcPr/>
                </a:tc>
                <a:tc>
                  <a:txBody>
                    <a:bodyPr/>
                    <a:lstStyle/>
                    <a:p>
                      <a:pPr algn="just">
                        <a:spcAft>
                          <a:spcPts val="600"/>
                        </a:spcAft>
                      </a:pPr>
                      <a:r>
                        <a:rPr lang="en-US" sz="1600" kern="100">
                          <a:latin typeface="+mn-lt"/>
                          <a:ea typeface="ＭＳ 明朝"/>
                          <a:cs typeface="Arial"/>
                        </a:rPr>
                        <a:t>monitoring of the air pollution</a:t>
                      </a:r>
                      <a:endParaRPr lang="ja-JP" sz="1600" kern="10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US" sz="1600" kern="100" dirty="0" smtClean="0">
                          <a:latin typeface="+mn-lt"/>
                          <a:ea typeface="ＭＳ 明朝"/>
                          <a:cs typeface="Arial"/>
                        </a:rPr>
                        <a:t>monitoring</a:t>
                      </a:r>
                      <a:r>
                        <a:rPr lang="en-US" sz="1600" kern="100" baseline="0" dirty="0" smtClean="0">
                          <a:latin typeface="+mn-lt"/>
                          <a:ea typeface="ＭＳ 明朝"/>
                          <a:cs typeface="Arial"/>
                        </a:rPr>
                        <a:t> of the dynamic states of </a:t>
                      </a:r>
                      <a:r>
                        <a:rPr lang="en-US" sz="1600" kern="100" dirty="0" smtClean="0">
                          <a:latin typeface="+mn-lt"/>
                          <a:ea typeface="ＭＳ 明朝"/>
                          <a:cs typeface="Arial"/>
                        </a:rPr>
                        <a:t>the </a:t>
                      </a:r>
                      <a:r>
                        <a:rPr lang="en-US" sz="1600" kern="100" dirty="0">
                          <a:latin typeface="+mn-lt"/>
                          <a:ea typeface="ＭＳ 明朝"/>
                          <a:cs typeface="Arial"/>
                        </a:rPr>
                        <a:t>particle matter and SLCP(short-lived climate pollutants)</a:t>
                      </a:r>
                      <a:endParaRPr lang="ja-JP" sz="1600" kern="100" dirty="0">
                        <a:latin typeface="+mn-lt"/>
                        <a:ea typeface="ＭＳ 明朝"/>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057" name="AutoShape 9"/>
          <p:cNvSpPr>
            <a:spLocks noChangeShapeType="1"/>
          </p:cNvSpPr>
          <p:nvPr/>
        </p:nvSpPr>
        <p:spPr bwMode="auto">
          <a:xfrm flipV="1">
            <a:off x="5617730" y="2003711"/>
            <a:ext cx="624044" cy="482553"/>
          </a:xfrm>
          <a:prstGeom prst="straightConnector1">
            <a:avLst/>
          </a:prstGeom>
          <a:noFill/>
          <a:ln w="28575">
            <a:solidFill>
              <a:srgbClr val="0000FF"/>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8" name="AutoShape 10"/>
          <p:cNvSpPr>
            <a:spLocks noChangeShapeType="1"/>
          </p:cNvSpPr>
          <p:nvPr/>
        </p:nvSpPr>
        <p:spPr bwMode="auto">
          <a:xfrm>
            <a:off x="5617730" y="2487852"/>
            <a:ext cx="616093" cy="438211"/>
          </a:xfrm>
          <a:prstGeom prst="straightConnector1">
            <a:avLst/>
          </a:prstGeom>
          <a:noFill/>
          <a:ln w="28575">
            <a:solidFill>
              <a:srgbClr val="0000FF"/>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9" name="AutoShape 11"/>
          <p:cNvSpPr>
            <a:spLocks noChangeShapeType="1"/>
          </p:cNvSpPr>
          <p:nvPr/>
        </p:nvSpPr>
        <p:spPr bwMode="auto">
          <a:xfrm>
            <a:off x="5614554" y="2483089"/>
            <a:ext cx="611317" cy="1627718"/>
          </a:xfrm>
          <a:prstGeom prst="straightConnector1">
            <a:avLst/>
          </a:prstGeom>
          <a:noFill/>
          <a:ln w="28575">
            <a:solidFill>
              <a:srgbClr val="0000FF"/>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60" name="AutoShape 12"/>
          <p:cNvSpPr>
            <a:spLocks noChangeShapeType="1"/>
          </p:cNvSpPr>
          <p:nvPr/>
        </p:nvSpPr>
        <p:spPr bwMode="auto">
          <a:xfrm>
            <a:off x="5617729" y="2487852"/>
            <a:ext cx="608142" cy="3221167"/>
          </a:xfrm>
          <a:prstGeom prst="straightConnector1">
            <a:avLst/>
          </a:prstGeom>
          <a:noFill/>
          <a:ln w="28575">
            <a:solidFill>
              <a:srgbClr val="0000FF"/>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4" name="AutoShape 6"/>
          <p:cNvSpPr>
            <a:spLocks noChangeShapeType="1"/>
          </p:cNvSpPr>
          <p:nvPr/>
        </p:nvSpPr>
        <p:spPr bwMode="auto">
          <a:xfrm>
            <a:off x="5613805" y="3495486"/>
            <a:ext cx="643872" cy="58729"/>
          </a:xfrm>
          <a:prstGeom prst="straightConnector1">
            <a:avLst/>
          </a:prstGeom>
          <a:noFill/>
          <a:ln w="28575">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5" name="AutoShape 7"/>
          <p:cNvSpPr>
            <a:spLocks noChangeShapeType="1"/>
          </p:cNvSpPr>
          <p:nvPr/>
        </p:nvSpPr>
        <p:spPr bwMode="auto">
          <a:xfrm>
            <a:off x="5613805" y="3495488"/>
            <a:ext cx="612066" cy="663027"/>
          </a:xfrm>
          <a:prstGeom prst="straightConnector1">
            <a:avLst/>
          </a:prstGeom>
          <a:noFill/>
          <a:ln w="28575">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6" name="AutoShape 8"/>
          <p:cNvSpPr>
            <a:spLocks noChangeShapeType="1"/>
          </p:cNvSpPr>
          <p:nvPr/>
        </p:nvSpPr>
        <p:spPr bwMode="auto">
          <a:xfrm flipV="1">
            <a:off x="5613380" y="2910159"/>
            <a:ext cx="596590" cy="1382537"/>
          </a:xfrm>
          <a:prstGeom prst="straightConnector1">
            <a:avLst/>
          </a:prstGeom>
          <a:noFill/>
          <a:ln w="28575">
            <a:solidFill>
              <a:srgbClr val="00FF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61" name="AutoShape 13"/>
          <p:cNvSpPr>
            <a:spLocks noChangeShapeType="1"/>
          </p:cNvSpPr>
          <p:nvPr/>
        </p:nvSpPr>
        <p:spPr bwMode="auto">
          <a:xfrm flipV="1">
            <a:off x="5613380" y="2067321"/>
            <a:ext cx="612491" cy="2225377"/>
          </a:xfrm>
          <a:prstGeom prst="straightConnector1">
            <a:avLst/>
          </a:prstGeom>
          <a:noFill/>
          <a:ln w="28575">
            <a:solidFill>
              <a:srgbClr val="00FF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2" name="AutoShape 4"/>
          <p:cNvSpPr>
            <a:spLocks noChangeShapeType="1"/>
          </p:cNvSpPr>
          <p:nvPr/>
        </p:nvSpPr>
        <p:spPr bwMode="auto">
          <a:xfrm flipV="1">
            <a:off x="5613380" y="4182368"/>
            <a:ext cx="596589" cy="110329"/>
          </a:xfrm>
          <a:prstGeom prst="straightConnector1">
            <a:avLst/>
          </a:prstGeom>
          <a:noFill/>
          <a:ln w="28575">
            <a:solidFill>
              <a:srgbClr val="00FF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3" name="AutoShape 5"/>
          <p:cNvSpPr>
            <a:spLocks noChangeShapeType="1"/>
          </p:cNvSpPr>
          <p:nvPr/>
        </p:nvSpPr>
        <p:spPr bwMode="auto">
          <a:xfrm flipV="1">
            <a:off x="5611379" y="4222125"/>
            <a:ext cx="606541" cy="824948"/>
          </a:xfrm>
          <a:prstGeom prst="straightConnector1">
            <a:avLst/>
          </a:prstGeom>
          <a:noFill/>
          <a:ln w="28575">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1" name="AutoShape 3"/>
          <p:cNvSpPr>
            <a:spLocks noChangeShapeType="1"/>
          </p:cNvSpPr>
          <p:nvPr/>
        </p:nvSpPr>
        <p:spPr bwMode="auto">
          <a:xfrm flipV="1">
            <a:off x="5611380" y="4842327"/>
            <a:ext cx="614491" cy="204750"/>
          </a:xfrm>
          <a:prstGeom prst="straightConnector1">
            <a:avLst/>
          </a:prstGeom>
          <a:noFill/>
          <a:ln w="28575">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50" name="AutoShape 2"/>
          <p:cNvSpPr>
            <a:spLocks noChangeShapeType="1"/>
          </p:cNvSpPr>
          <p:nvPr/>
        </p:nvSpPr>
        <p:spPr bwMode="auto">
          <a:xfrm flipV="1">
            <a:off x="5619884" y="6122486"/>
            <a:ext cx="605987" cy="74467"/>
          </a:xfrm>
          <a:prstGeom prst="straightConnector1">
            <a:avLst/>
          </a:prstGeom>
          <a:noFill/>
          <a:ln w="28575">
            <a:solidFill>
              <a:srgbClr val="FFFF00"/>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sp>
        <p:nvSpPr>
          <p:cNvPr id="2049" name="AutoShape 1"/>
          <p:cNvSpPr>
            <a:spLocks noChangeShapeType="1"/>
          </p:cNvSpPr>
          <p:nvPr/>
        </p:nvSpPr>
        <p:spPr bwMode="auto">
          <a:xfrm>
            <a:off x="5618284" y="5549797"/>
            <a:ext cx="607587" cy="206929"/>
          </a:xfrm>
          <a:prstGeom prst="straightConnector1">
            <a:avLst/>
          </a:prstGeom>
          <a:noFill/>
          <a:ln w="28575">
            <a:solidFill>
              <a:srgbClr val="FF00FF"/>
            </a:solidFill>
            <a:round/>
            <a:headEnd/>
            <a:tailEnd type="triangle" w="med" len="med"/>
          </a:ln>
        </p:spPr>
        <p:txBody>
          <a:bodyPr vert="horz" wrap="square" lIns="91440" tIns="45720" rIns="91440" bIns="45720" numCol="1" anchor="t" anchorCtr="0" compatLnSpc="1">
            <a:prstTxWarp prst="textNoShape">
              <a:avLst/>
            </a:prstTxWarp>
          </a:bodyPr>
          <a:lstStyle/>
          <a:p>
            <a:endParaRPr kumimoji="1" lang="ja-JP" altLang="en-US">
              <a:solidFill>
                <a:prstClr val="white"/>
              </a:solidFill>
            </a:endParaRPr>
          </a:p>
        </p:txBody>
      </p:sp>
      <p:graphicFrame>
        <p:nvGraphicFramePr>
          <p:cNvPr id="17" name="表 16"/>
          <p:cNvGraphicFramePr>
            <a:graphicFrameLocks noGrp="1"/>
          </p:cNvGraphicFramePr>
          <p:nvPr/>
        </p:nvGraphicFramePr>
        <p:xfrm>
          <a:off x="6175166" y="1899758"/>
          <a:ext cx="2916000" cy="4572000"/>
        </p:xfrm>
        <a:graphic>
          <a:graphicData uri="http://schemas.openxmlformats.org/drawingml/2006/table">
            <a:tbl>
              <a:tblPr/>
              <a:tblGrid>
                <a:gridCol w="2916000"/>
              </a:tblGrid>
              <a:tr h="3509158">
                <a:tc>
                  <a:txBody>
                    <a:bodyPr/>
                    <a:lstStyle/>
                    <a:p>
                      <a:pPr marL="89535" indent="-89535" algn="l">
                        <a:spcAft>
                          <a:spcPts val="1200"/>
                        </a:spcAft>
                      </a:pPr>
                      <a:r>
                        <a:rPr lang="en-US" sz="1600" b="1" kern="100" dirty="0">
                          <a:latin typeface="+mn-lt"/>
                          <a:ea typeface="ＭＳ 明朝"/>
                          <a:cs typeface="Arial"/>
                        </a:rPr>
                        <a:t>-	</a:t>
                      </a:r>
                      <a:r>
                        <a:rPr lang="en-US" sz="1600" kern="100" dirty="0">
                          <a:latin typeface="+mn-lt"/>
                          <a:ea typeface="ＭＳ 明朝"/>
                          <a:cs typeface="Arial"/>
                        </a:rPr>
                        <a:t>improvements of the concentration measurement </a:t>
                      </a:r>
                      <a:r>
                        <a:rPr lang="en-US" sz="1600" kern="100" dirty="0" smtClean="0">
                          <a:latin typeface="+mn-lt"/>
                          <a:ea typeface="ＭＳ 明朝"/>
                          <a:cs typeface="Arial"/>
                        </a:rPr>
                        <a:t>precision</a:t>
                      </a:r>
                      <a:endParaRPr lang="ja-JP" sz="1600" kern="100" dirty="0">
                        <a:latin typeface="+mn-lt"/>
                        <a:ea typeface="ＭＳ 明朝"/>
                        <a:cs typeface="Arial"/>
                      </a:endParaRPr>
                    </a:p>
                    <a:p>
                      <a:pPr marL="89535" indent="-89535" algn="l">
                        <a:spcAft>
                          <a:spcPts val="1200"/>
                        </a:spcAft>
                      </a:pPr>
                      <a:r>
                        <a:rPr lang="en-US" sz="1600" b="1" kern="100" dirty="0">
                          <a:latin typeface="+mn-lt"/>
                          <a:ea typeface="ＭＳ 明朝"/>
                          <a:cs typeface="Arial"/>
                        </a:rPr>
                        <a:t>-	</a:t>
                      </a:r>
                      <a:r>
                        <a:rPr lang="en-US" sz="1600" kern="100" dirty="0">
                          <a:latin typeface="+mn-lt"/>
                          <a:ea typeface="ＭＳ 明朝"/>
                          <a:cs typeface="Arial"/>
                        </a:rPr>
                        <a:t>improvement  </a:t>
                      </a:r>
                      <a:r>
                        <a:rPr lang="en-US" sz="1600" kern="100" dirty="0" smtClean="0">
                          <a:latin typeface="+mn-lt"/>
                          <a:ea typeface="ＭＳ 明朝"/>
                          <a:cs typeface="Arial"/>
                        </a:rPr>
                        <a:t>of  </a:t>
                      </a:r>
                      <a:r>
                        <a:rPr lang="en-US" sz="1600" kern="100" dirty="0">
                          <a:latin typeface="+mn-lt"/>
                          <a:ea typeface="ＭＳ 明朝"/>
                          <a:cs typeface="Arial"/>
                        </a:rPr>
                        <a:t>estimation </a:t>
                      </a:r>
                      <a:r>
                        <a:rPr lang="en-US" sz="1600" kern="100" dirty="0" smtClean="0">
                          <a:latin typeface="+mn-lt"/>
                          <a:ea typeface="ＭＳ 明朝"/>
                          <a:cs typeface="Arial"/>
                        </a:rPr>
                        <a:t>accuracy of </a:t>
                      </a:r>
                      <a:r>
                        <a:rPr lang="en-US" altLang="ja-JP" sz="1600" kern="100" dirty="0" smtClean="0">
                          <a:latin typeface="+mn-lt"/>
                          <a:ea typeface="ＭＳ 明朝"/>
                          <a:cs typeface="Arial"/>
                        </a:rPr>
                        <a:t>flux</a:t>
                      </a:r>
                      <a:endParaRPr lang="ja-JP" sz="1600" kern="100" dirty="0">
                        <a:latin typeface="+mn-lt"/>
                        <a:ea typeface="ＭＳ 明朝"/>
                        <a:cs typeface="Arial"/>
                      </a:endParaRPr>
                    </a:p>
                    <a:p>
                      <a:pPr marL="89535" indent="-89535" algn="l">
                        <a:spcAft>
                          <a:spcPts val="1200"/>
                        </a:spcAft>
                      </a:pPr>
                      <a:r>
                        <a:rPr lang="en-US" sz="1600" b="1" kern="100" dirty="0">
                          <a:latin typeface="+mn-lt"/>
                          <a:ea typeface="ＭＳ 明朝"/>
                          <a:cs typeface="Arial"/>
                        </a:rPr>
                        <a:t>-	</a:t>
                      </a:r>
                      <a:r>
                        <a:rPr lang="en-US" sz="1600" kern="100" dirty="0">
                          <a:latin typeface="+mn-lt"/>
                          <a:ea typeface="ＭＳ 明朝"/>
                          <a:cs typeface="Arial"/>
                        </a:rPr>
                        <a:t>estimation of </a:t>
                      </a:r>
                      <a:r>
                        <a:rPr lang="en-US" sz="1600" kern="100" dirty="0" smtClean="0">
                          <a:latin typeface="+mn-lt"/>
                          <a:ea typeface="ＭＳ 明朝"/>
                          <a:cs typeface="Arial"/>
                        </a:rPr>
                        <a:t>the </a:t>
                      </a:r>
                      <a:r>
                        <a:rPr lang="en-US" sz="1600" kern="100" dirty="0">
                          <a:latin typeface="+mn-lt"/>
                          <a:ea typeface="ＭＳ 明朝"/>
                          <a:cs typeface="Arial"/>
                        </a:rPr>
                        <a:t>anthropogenic emission</a:t>
                      </a:r>
                      <a:endParaRPr lang="ja-JP" sz="1600" kern="100" dirty="0">
                        <a:latin typeface="+mn-lt"/>
                        <a:ea typeface="ＭＳ 明朝"/>
                        <a:cs typeface="Arial"/>
                      </a:endParaRPr>
                    </a:p>
                    <a:p>
                      <a:pPr marL="89535" indent="-89535" algn="l">
                        <a:spcAft>
                          <a:spcPts val="1200"/>
                        </a:spcAft>
                      </a:pPr>
                      <a:r>
                        <a:rPr lang="en-US" sz="1600" b="1" kern="100" dirty="0">
                          <a:latin typeface="+mn-lt"/>
                          <a:ea typeface="ＭＳ 明朝"/>
                          <a:cs typeface="Arial"/>
                        </a:rPr>
                        <a:t>-</a:t>
                      </a:r>
                      <a:r>
                        <a:rPr lang="en-US" sz="1600" kern="100" dirty="0">
                          <a:latin typeface="+mn-lt"/>
                          <a:ea typeface="ＭＳ 明朝"/>
                          <a:cs typeface="Arial"/>
                        </a:rPr>
                        <a:t>	improvement of the natural emission estimation accuracy</a:t>
                      </a:r>
                      <a:endParaRPr lang="ja-JP" sz="1600" kern="100" dirty="0">
                        <a:latin typeface="+mn-lt"/>
                        <a:ea typeface="ＭＳ 明朝"/>
                        <a:cs typeface="Arial"/>
                      </a:endParaRPr>
                    </a:p>
                    <a:p>
                      <a:pPr marL="89535" indent="-89535" algn="l">
                        <a:spcAft>
                          <a:spcPts val="1200"/>
                        </a:spcAft>
                      </a:pPr>
                      <a:r>
                        <a:rPr lang="en-US" sz="1600" b="1" kern="100" dirty="0">
                          <a:latin typeface="+mn-lt"/>
                          <a:ea typeface="ＭＳ 明朝"/>
                          <a:cs typeface="Arial"/>
                        </a:rPr>
                        <a:t>-</a:t>
                      </a:r>
                      <a:r>
                        <a:rPr lang="en-US" sz="1600" kern="100" dirty="0">
                          <a:latin typeface="+mn-lt"/>
                          <a:ea typeface="ＭＳ 明朝"/>
                          <a:cs typeface="Arial"/>
                        </a:rPr>
                        <a:t> grasp of the flux of the forest area in the developing countries which have large forest area</a:t>
                      </a:r>
                      <a:endParaRPr lang="ja-JP" sz="1600" kern="100" dirty="0">
                        <a:latin typeface="+mn-lt"/>
                        <a:ea typeface="ＭＳ 明朝"/>
                        <a:cs typeface="Arial"/>
                      </a:endParaRPr>
                    </a:p>
                    <a:p>
                      <a:pPr marL="89535" indent="-89535" algn="l">
                        <a:spcAft>
                          <a:spcPts val="1200"/>
                        </a:spcAft>
                      </a:pPr>
                      <a:r>
                        <a:rPr lang="en-US" sz="1600" b="1" kern="100" dirty="0">
                          <a:latin typeface="+mn-lt"/>
                          <a:ea typeface="ＭＳ 明朝"/>
                          <a:cs typeface="Arial"/>
                        </a:rPr>
                        <a:t>-</a:t>
                      </a:r>
                      <a:r>
                        <a:rPr lang="en-US" sz="1600" kern="100" dirty="0">
                          <a:latin typeface="+mn-lt"/>
                          <a:ea typeface="ＭＳ 明朝"/>
                          <a:cs typeface="Arial"/>
                        </a:rPr>
                        <a:t> </a:t>
                      </a:r>
                      <a:r>
                        <a:rPr lang="en-US" sz="1600" kern="100" dirty="0" smtClean="0">
                          <a:latin typeface="+mn-lt"/>
                          <a:ea typeface="ＭＳ 明朝"/>
                          <a:cs typeface="Arial"/>
                        </a:rPr>
                        <a:t>Monitoring </a:t>
                      </a:r>
                      <a:r>
                        <a:rPr lang="en-US" sz="1600" kern="100" dirty="0">
                          <a:latin typeface="+mn-lt"/>
                          <a:ea typeface="ＭＳ 明朝"/>
                          <a:cs typeface="Arial"/>
                        </a:rPr>
                        <a:t>of the Hot </a:t>
                      </a:r>
                      <a:r>
                        <a:rPr lang="en-US" sz="1600" kern="100" dirty="0" smtClean="0">
                          <a:latin typeface="+mn-lt"/>
                          <a:ea typeface="ＭＳ 明朝"/>
                          <a:cs typeface="Arial"/>
                        </a:rPr>
                        <a:t>spots</a:t>
                      </a:r>
                      <a:endParaRPr lang="ja-JP" sz="1600" kern="100" dirty="0">
                        <a:latin typeface="+mn-lt"/>
                        <a:ea typeface="ＭＳ 明朝"/>
                        <a:cs typeface="Arial"/>
                      </a:endParaRPr>
                    </a:p>
                    <a:p>
                      <a:pPr marL="89535" indent="-89535" algn="l">
                        <a:spcAft>
                          <a:spcPts val="600"/>
                        </a:spcAft>
                      </a:pPr>
                      <a:r>
                        <a:rPr lang="en-US" sz="1600" b="1" kern="100" dirty="0">
                          <a:latin typeface="+mn-lt"/>
                          <a:ea typeface="ＭＳ 明朝"/>
                          <a:cs typeface="Arial"/>
                        </a:rPr>
                        <a:t>-</a:t>
                      </a:r>
                      <a:r>
                        <a:rPr lang="en-US" sz="1600" kern="100" dirty="0">
                          <a:latin typeface="+mn-lt"/>
                          <a:ea typeface="ＭＳ 明朝"/>
                          <a:cs typeface="Arial"/>
                        </a:rPr>
                        <a:t> </a:t>
                      </a:r>
                      <a:r>
                        <a:rPr lang="en-US" sz="1600" kern="100" dirty="0" smtClean="0">
                          <a:latin typeface="+mn-lt"/>
                          <a:ea typeface="ＭＳ 明朝"/>
                          <a:cs typeface="Arial"/>
                        </a:rPr>
                        <a:t>Monitoring </a:t>
                      </a:r>
                      <a:r>
                        <a:rPr lang="en-US" sz="1600" kern="100" dirty="0">
                          <a:latin typeface="+mn-lt"/>
                          <a:ea typeface="ＭＳ 明朝"/>
                          <a:cs typeface="Arial"/>
                        </a:rPr>
                        <a:t>of the aerosols in the atmosphere</a:t>
                      </a:r>
                      <a:endParaRPr lang="ja-JP" sz="1600" kern="100" dirty="0">
                        <a:latin typeface="+mn-lt"/>
                        <a:ea typeface="ＭＳ 明朝"/>
                        <a:cs typeface="Arial"/>
                      </a:endParaRPr>
                    </a:p>
                  </a:txBody>
                  <a:tcPr marL="68580" marR="68580" marT="0" marB="0">
                    <a:lnL>
                      <a:noFill/>
                    </a:lnL>
                    <a:lnR>
                      <a:noFill/>
                    </a:lnR>
                    <a:lnT>
                      <a:noFill/>
                    </a:lnT>
                    <a:lnB>
                      <a:noFill/>
                    </a:lnB>
                  </a:tcPr>
                </a:tc>
              </a:tr>
            </a:tbl>
          </a:graphicData>
        </a:graphic>
      </p:graphicFrame>
      <p:sp>
        <p:nvSpPr>
          <p:cNvPr id="18" name="Title 1"/>
          <p:cNvSpPr txBox="1">
            <a:spLocks/>
          </p:cNvSpPr>
          <p:nvPr/>
        </p:nvSpPr>
        <p:spPr bwMode="auto">
          <a:xfrm>
            <a:off x="0" y="-2119"/>
            <a:ext cx="7895645"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dirty="0" smtClean="0">
                <a:solidFill>
                  <a:prstClr val="white"/>
                </a:solidFill>
                <a:cs typeface="Arial" pitchFamily="34" charset="0"/>
              </a:rPr>
              <a:t>Mission Requirements </a:t>
            </a:r>
            <a:r>
              <a:rPr kumimoji="1" lang="en-US" altLang="ja-JP" sz="2800" b="1" kern="0" smtClean="0">
                <a:solidFill>
                  <a:prstClr val="white"/>
                </a:solidFill>
                <a:cs typeface="Arial" pitchFamily="34" charset="0"/>
              </a:rPr>
              <a:t>on GOSAT-2 </a:t>
            </a:r>
            <a:r>
              <a:rPr kumimoji="1" lang="en-US" altLang="ja-JP" sz="2800" b="1" kern="0" dirty="0" smtClean="0">
                <a:solidFill>
                  <a:prstClr val="white"/>
                </a:solidFill>
                <a:ea typeface="HG丸ｺﾞｼｯｸM-PRO"/>
                <a:cs typeface="Arial" pitchFamily="34" charset="0"/>
              </a:rPr>
              <a:t>and Objectives </a:t>
            </a:r>
            <a:r>
              <a:rPr kumimoji="1" lang="en-US" altLang="ja-JP" sz="2800" b="1" kern="0" dirty="0" smtClean="0">
                <a:solidFill>
                  <a:prstClr val="white"/>
                </a:solidFill>
                <a:cs typeface="Arial" pitchFamily="34" charset="0"/>
              </a:rPr>
              <a:t>of Observation </a:t>
            </a:r>
            <a:r>
              <a:rPr kumimoji="1" lang="en-US" altLang="ja-JP" sz="2800" b="1" kern="0" dirty="0" smtClean="0">
                <a:solidFill>
                  <a:prstClr val="white"/>
                </a:solidFill>
                <a:ea typeface="HG丸ｺﾞｼｯｸM-PRO"/>
                <a:cs typeface="Arial" pitchFamily="34" charset="0"/>
              </a:rPr>
              <a:t> </a:t>
            </a:r>
            <a:endParaRPr kumimoji="1" lang="en-US" sz="2800" b="1" kern="0" dirty="0">
              <a:solidFill>
                <a:prstClr val="white"/>
              </a:solidFill>
              <a:ea typeface="+mj-ea"/>
              <a:cs typeface="Arial" pitchFamily="34" charset="0"/>
            </a:endParaRPr>
          </a:p>
        </p:txBody>
      </p:sp>
      <p:sp>
        <p:nvSpPr>
          <p:cNvPr id="19" name="Title 1"/>
          <p:cNvSpPr txBox="1">
            <a:spLocks/>
          </p:cNvSpPr>
          <p:nvPr/>
        </p:nvSpPr>
        <p:spPr bwMode="auto">
          <a:xfrm>
            <a:off x="1424610" y="989282"/>
            <a:ext cx="291680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000" b="1" kern="0" dirty="0" smtClean="0">
                <a:solidFill>
                  <a:srgbClr val="FFFF00"/>
                </a:solidFill>
                <a:cs typeface="Arial" pitchFamily="34" charset="0"/>
              </a:rPr>
              <a:t>Mission Requirements</a:t>
            </a:r>
            <a:endParaRPr kumimoji="1" lang="en-US" sz="2000" b="1" kern="0" dirty="0">
              <a:solidFill>
                <a:srgbClr val="FFFF00"/>
              </a:solidFill>
              <a:ea typeface="+mj-ea"/>
              <a:cs typeface="Arial" pitchFamily="34" charset="0"/>
            </a:endParaRPr>
          </a:p>
        </p:txBody>
      </p:sp>
      <p:sp>
        <p:nvSpPr>
          <p:cNvPr id="20" name="Title 1"/>
          <p:cNvSpPr txBox="1">
            <a:spLocks/>
          </p:cNvSpPr>
          <p:nvPr/>
        </p:nvSpPr>
        <p:spPr bwMode="auto">
          <a:xfrm>
            <a:off x="5979003" y="835394"/>
            <a:ext cx="30600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000" b="1" kern="0" dirty="0" smtClean="0">
                <a:solidFill>
                  <a:srgbClr val="FFFF00"/>
                </a:solidFill>
                <a:ea typeface="HG丸ｺﾞｼｯｸM-PRO"/>
                <a:cs typeface="Arial" pitchFamily="34" charset="0"/>
              </a:rPr>
              <a:t>Objectives of Observation</a:t>
            </a:r>
            <a:endParaRPr kumimoji="1" lang="en-US" sz="2000" b="1" kern="0" dirty="0">
              <a:solidFill>
                <a:srgbClr val="FFFF00"/>
              </a:solidFill>
              <a:ea typeface="+mj-ea"/>
              <a:cs typeface="Arial" pitchFamily="34" charset="0"/>
            </a:endParaRPr>
          </a:p>
        </p:txBody>
      </p:sp>
      <p:sp>
        <p:nvSpPr>
          <p:cNvPr id="21" name="角丸四角形 20"/>
          <p:cNvSpPr/>
          <p:nvPr/>
        </p:nvSpPr>
        <p:spPr>
          <a:xfrm>
            <a:off x="6212007" y="1891931"/>
            <a:ext cx="2647666" cy="756000"/>
          </a:xfrm>
          <a:prstGeom prst="roundRect">
            <a:avLst/>
          </a:prstGeom>
          <a:ln w="28575">
            <a:solidFill>
              <a:srgbClr val="FF0000"/>
            </a:solidFill>
          </a:ln>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22" name="角丸四角形 21"/>
          <p:cNvSpPr/>
          <p:nvPr/>
        </p:nvSpPr>
        <p:spPr>
          <a:xfrm>
            <a:off x="6212007" y="2767675"/>
            <a:ext cx="2647666" cy="540000"/>
          </a:xfrm>
          <a:prstGeom prst="roundRect">
            <a:avLst/>
          </a:prstGeom>
          <a:ln w="28575">
            <a:solidFill>
              <a:srgbClr val="FF0000"/>
            </a:solidFill>
          </a:ln>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23" name="角丸四角形 22"/>
          <p:cNvSpPr/>
          <p:nvPr/>
        </p:nvSpPr>
        <p:spPr>
          <a:xfrm>
            <a:off x="6212007" y="3422755"/>
            <a:ext cx="2232000" cy="504000"/>
          </a:xfrm>
          <a:prstGeom prst="roundRect">
            <a:avLst/>
          </a:prstGeom>
          <a:ln w="28575">
            <a:solidFill>
              <a:srgbClr val="FF0000"/>
            </a:solidFill>
          </a:ln>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24" name="角丸四角形 23"/>
          <p:cNvSpPr/>
          <p:nvPr/>
        </p:nvSpPr>
        <p:spPr>
          <a:xfrm>
            <a:off x="6212007" y="5947591"/>
            <a:ext cx="2647666" cy="576000"/>
          </a:xfrm>
          <a:prstGeom prst="roundRect">
            <a:avLst/>
          </a:prstGeom>
          <a:ln w="28575">
            <a:solidFill>
              <a:srgbClr val="FF0000"/>
            </a:solidFill>
          </a:ln>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19363" y="1159771"/>
            <a:ext cx="1809750" cy="1077218"/>
          </a:xfrm>
          <a:prstGeom prst="rect">
            <a:avLst/>
          </a:prstGeom>
          <a:noFill/>
        </p:spPr>
        <p:txBody>
          <a:bodyPr wrap="square" rtlCol="0">
            <a:spAutoFit/>
          </a:bodyPr>
          <a:lstStyle/>
          <a:p>
            <a:r>
              <a:rPr kumimoji="1" lang="en-US" altLang="ja-JP" sz="1600" kern="100" dirty="0" smtClean="0">
                <a:solidFill>
                  <a:srgbClr val="FFFF00"/>
                </a:solidFill>
                <a:latin typeface="Century Gothic"/>
                <a:cs typeface="Arial"/>
              </a:rPr>
              <a:t>improvement of concentration measurement precision</a:t>
            </a:r>
            <a:endParaRPr kumimoji="1" lang="ja-JP" altLang="en-US" sz="1600" dirty="0">
              <a:solidFill>
                <a:srgbClr val="FFFF00"/>
              </a:solidFill>
            </a:endParaRPr>
          </a:p>
        </p:txBody>
      </p:sp>
      <p:sp>
        <p:nvSpPr>
          <p:cNvPr id="4" name="テキスト ボックス 3"/>
          <p:cNvSpPr txBox="1"/>
          <p:nvPr/>
        </p:nvSpPr>
        <p:spPr>
          <a:xfrm>
            <a:off x="6797782" y="733704"/>
            <a:ext cx="1104273" cy="400110"/>
          </a:xfrm>
          <a:prstGeom prst="rect">
            <a:avLst/>
          </a:prstGeom>
          <a:noFill/>
        </p:spPr>
        <p:txBody>
          <a:bodyPr wrap="square" rtlCol="0">
            <a:spAutoFit/>
          </a:bodyPr>
          <a:lstStyle/>
          <a:p>
            <a:r>
              <a:rPr kumimoji="1" lang="en-US" altLang="ja-JP" sz="2000" b="1" u="sng" dirty="0" smtClean="0">
                <a:solidFill>
                  <a:prstClr val="white"/>
                </a:solidFill>
                <a:latin typeface="Consolas"/>
              </a:rPr>
              <a:t>GOSAT</a:t>
            </a:r>
            <a:endParaRPr kumimoji="1" lang="ja-JP" altLang="en-US" sz="2000" b="1" u="sng" dirty="0">
              <a:solidFill>
                <a:prstClr val="white"/>
              </a:solidFill>
              <a:latin typeface="Consolas"/>
            </a:endParaRPr>
          </a:p>
        </p:txBody>
      </p:sp>
      <p:sp>
        <p:nvSpPr>
          <p:cNvPr id="5" name="テキスト ボックス 4"/>
          <p:cNvSpPr txBox="1"/>
          <p:nvPr/>
        </p:nvSpPr>
        <p:spPr>
          <a:xfrm>
            <a:off x="2644761" y="733704"/>
            <a:ext cx="1299442" cy="402992"/>
          </a:xfrm>
          <a:prstGeom prst="rect">
            <a:avLst/>
          </a:prstGeom>
          <a:noFill/>
        </p:spPr>
        <p:txBody>
          <a:bodyPr wrap="square" rtlCol="0">
            <a:spAutoFit/>
          </a:bodyPr>
          <a:lstStyle/>
          <a:p>
            <a:r>
              <a:rPr kumimoji="1" lang="en-US" altLang="ja-JP" sz="2000" b="1" u="sng" dirty="0" smtClean="0">
                <a:solidFill>
                  <a:prstClr val="white"/>
                </a:solidFill>
                <a:latin typeface="Consolas"/>
              </a:rPr>
              <a:t>GOSAT-2</a:t>
            </a:r>
            <a:endParaRPr kumimoji="1" lang="ja-JP" altLang="en-US" sz="2000" b="1" u="sng" dirty="0">
              <a:solidFill>
                <a:prstClr val="white"/>
              </a:solidFill>
              <a:latin typeface="Consolas"/>
            </a:endParaRPr>
          </a:p>
        </p:txBody>
      </p:sp>
      <p:sp>
        <p:nvSpPr>
          <p:cNvPr id="6" name="テキスト ボックス 5"/>
          <p:cNvSpPr txBox="1"/>
          <p:nvPr/>
        </p:nvSpPr>
        <p:spPr>
          <a:xfrm>
            <a:off x="219363" y="2739810"/>
            <a:ext cx="2028824" cy="830997"/>
          </a:xfrm>
          <a:prstGeom prst="rect">
            <a:avLst/>
          </a:prstGeom>
          <a:noFill/>
        </p:spPr>
        <p:txBody>
          <a:bodyPr wrap="square" rtlCol="0">
            <a:spAutoFit/>
          </a:bodyPr>
          <a:lstStyle/>
          <a:p>
            <a:r>
              <a:rPr kumimoji="1" lang="en-US" altLang="ja-JP" sz="1600" kern="100" dirty="0" smtClean="0">
                <a:solidFill>
                  <a:srgbClr val="FFFF00"/>
                </a:solidFill>
                <a:latin typeface="Century Gothic"/>
                <a:cs typeface="Arial"/>
              </a:rPr>
              <a:t>improvement of estimation accuracy of flux</a:t>
            </a:r>
            <a:endParaRPr kumimoji="1" lang="ja-JP" altLang="en-US" sz="1600" dirty="0">
              <a:solidFill>
                <a:srgbClr val="FFFF00"/>
              </a:solidFill>
            </a:endParaRPr>
          </a:p>
        </p:txBody>
      </p:sp>
      <p:sp>
        <p:nvSpPr>
          <p:cNvPr id="8" name="テキスト ボックス 7"/>
          <p:cNvSpPr txBox="1"/>
          <p:nvPr/>
        </p:nvSpPr>
        <p:spPr>
          <a:xfrm>
            <a:off x="6515386" y="1159771"/>
            <a:ext cx="2520000" cy="1077218"/>
          </a:xfrm>
          <a:prstGeom prst="rect">
            <a:avLst/>
          </a:prstGeom>
          <a:noFill/>
        </p:spPr>
        <p:txBody>
          <a:bodyPr wrap="square" rtlCol="0">
            <a:spAutoFit/>
          </a:bodyPr>
          <a:lstStyle/>
          <a:p>
            <a:r>
              <a:rPr kumimoji="1" lang="en-US" altLang="ja-JP" sz="1600" kern="100" dirty="0" smtClean="0">
                <a:solidFill>
                  <a:prstClr val="white"/>
                </a:solidFill>
                <a:latin typeface="Century Gothic"/>
                <a:cs typeface="Arial"/>
              </a:rPr>
              <a:t>4 </a:t>
            </a:r>
            <a:r>
              <a:rPr kumimoji="1" lang="en-US" altLang="ja-JP" sz="1600" kern="100" dirty="0" err="1" smtClean="0">
                <a:solidFill>
                  <a:prstClr val="white"/>
                </a:solidFill>
                <a:latin typeface="Century Gothic"/>
                <a:cs typeface="Arial"/>
              </a:rPr>
              <a:t>ppm</a:t>
            </a:r>
            <a:r>
              <a:rPr kumimoji="1" lang="en-US" altLang="ja-JP" sz="1600" kern="100" dirty="0" smtClean="0">
                <a:solidFill>
                  <a:prstClr val="white"/>
                </a:solidFill>
                <a:latin typeface="Century Gothic"/>
                <a:cs typeface="Arial"/>
              </a:rPr>
              <a:t> (CO2)</a:t>
            </a:r>
          </a:p>
          <a:p>
            <a:r>
              <a:rPr kumimoji="1" lang="en-US" altLang="ja-JP" sz="1600" kern="100" dirty="0" smtClean="0">
                <a:solidFill>
                  <a:prstClr val="white"/>
                </a:solidFill>
                <a:latin typeface="Century Gothic"/>
                <a:cs typeface="Arial"/>
              </a:rPr>
              <a:t>34 ppb (CH4)</a:t>
            </a:r>
          </a:p>
          <a:p>
            <a:pPr marL="180975"/>
            <a:r>
              <a:rPr kumimoji="1" lang="en-US" altLang="ja-JP" sz="1600" kern="100" dirty="0" smtClean="0">
                <a:solidFill>
                  <a:prstClr val="white"/>
                </a:solidFill>
                <a:latin typeface="Century Gothic"/>
                <a:cs typeface="Arial"/>
              </a:rPr>
              <a:t>- 3 months</a:t>
            </a:r>
            <a:br>
              <a:rPr kumimoji="1" lang="en-US" altLang="ja-JP" sz="1600" kern="100" dirty="0" smtClean="0">
                <a:solidFill>
                  <a:prstClr val="white"/>
                </a:solidFill>
                <a:latin typeface="Century Gothic"/>
                <a:cs typeface="Arial"/>
              </a:rPr>
            </a:br>
            <a:r>
              <a:rPr kumimoji="1" lang="en-US" altLang="ja-JP" sz="1600" kern="100" dirty="0" smtClean="0">
                <a:solidFill>
                  <a:prstClr val="white"/>
                </a:solidFill>
                <a:latin typeface="Century Gothic"/>
                <a:cs typeface="Arial"/>
              </a:rPr>
              <a:t>- 1,000km mesh (land)</a:t>
            </a:r>
          </a:p>
        </p:txBody>
      </p:sp>
      <p:sp>
        <p:nvSpPr>
          <p:cNvPr id="9" name="テキスト ボックス 8"/>
          <p:cNvSpPr txBox="1"/>
          <p:nvPr/>
        </p:nvSpPr>
        <p:spPr>
          <a:xfrm>
            <a:off x="2389836" y="1159771"/>
            <a:ext cx="3676649" cy="1323439"/>
          </a:xfrm>
          <a:prstGeom prst="rect">
            <a:avLst/>
          </a:prstGeom>
          <a:noFill/>
        </p:spPr>
        <p:txBody>
          <a:bodyPr wrap="square" rtlCol="0">
            <a:spAutoFit/>
          </a:bodyPr>
          <a:lstStyle/>
          <a:p>
            <a:r>
              <a:rPr kumimoji="1" lang="en-US" altLang="ja-JP" sz="1600" b="1" kern="100" dirty="0" smtClean="0">
                <a:solidFill>
                  <a:prstClr val="white"/>
                </a:solidFill>
                <a:latin typeface="Century Gothic"/>
                <a:cs typeface="Arial"/>
              </a:rPr>
              <a:t>0.5 </a:t>
            </a:r>
            <a:r>
              <a:rPr kumimoji="1" lang="en-US" altLang="ja-JP" sz="1600" b="1" kern="100" dirty="0" err="1" smtClean="0">
                <a:solidFill>
                  <a:prstClr val="white"/>
                </a:solidFill>
                <a:latin typeface="Century Gothic"/>
                <a:cs typeface="Arial"/>
              </a:rPr>
              <a:t>ppm</a:t>
            </a:r>
            <a:r>
              <a:rPr kumimoji="1" lang="en-US" altLang="ja-JP" sz="1600" b="1" kern="100" dirty="0" smtClean="0">
                <a:solidFill>
                  <a:prstClr val="white"/>
                </a:solidFill>
                <a:latin typeface="Century Gothic"/>
                <a:cs typeface="Arial"/>
              </a:rPr>
              <a:t> (CO2)</a:t>
            </a:r>
          </a:p>
          <a:p>
            <a:r>
              <a:rPr kumimoji="1" lang="en-US" altLang="ja-JP" sz="1600" b="1" kern="100" dirty="0" smtClean="0">
                <a:solidFill>
                  <a:prstClr val="white"/>
                </a:solidFill>
                <a:latin typeface="Century Gothic"/>
                <a:cs typeface="Arial"/>
              </a:rPr>
              <a:t>5 ppb (CH4)</a:t>
            </a:r>
          </a:p>
          <a:p>
            <a:pPr marL="180975"/>
            <a:r>
              <a:rPr kumimoji="1" lang="en-US" altLang="ja-JP" sz="1600" b="1" kern="100" dirty="0" smtClean="0">
                <a:solidFill>
                  <a:prstClr val="white"/>
                </a:solidFill>
                <a:latin typeface="Century Gothic"/>
                <a:cs typeface="Arial"/>
              </a:rPr>
              <a:t>- 1 month</a:t>
            </a:r>
            <a:br>
              <a:rPr kumimoji="1" lang="en-US" altLang="ja-JP" sz="1600" b="1" kern="100" dirty="0" smtClean="0">
                <a:solidFill>
                  <a:prstClr val="white"/>
                </a:solidFill>
                <a:latin typeface="Century Gothic"/>
                <a:cs typeface="Arial"/>
              </a:rPr>
            </a:br>
            <a:r>
              <a:rPr kumimoji="1" lang="en-US" altLang="ja-JP" sz="1600" b="1" kern="100" dirty="0" smtClean="0">
                <a:solidFill>
                  <a:prstClr val="white"/>
                </a:solidFill>
                <a:latin typeface="Century Gothic"/>
                <a:cs typeface="Arial"/>
              </a:rPr>
              <a:t>- 500</a:t>
            </a:r>
            <a:r>
              <a:rPr kumimoji="1" lang="en-US" altLang="ja-JP" sz="1600" b="1" kern="100" baseline="30000" dirty="0" smtClean="0">
                <a:solidFill>
                  <a:prstClr val="white"/>
                </a:solidFill>
                <a:latin typeface="Century Gothic"/>
                <a:cs typeface="Arial"/>
              </a:rPr>
              <a:t> </a:t>
            </a:r>
            <a:r>
              <a:rPr kumimoji="1" lang="en-US" altLang="ja-JP" sz="1600" b="1" kern="100" dirty="0" smtClean="0">
                <a:solidFill>
                  <a:prstClr val="white"/>
                </a:solidFill>
                <a:latin typeface="Century Gothic"/>
                <a:cs typeface="Arial"/>
              </a:rPr>
              <a:t>km mesh (land)</a:t>
            </a:r>
          </a:p>
          <a:p>
            <a:pPr marL="180975"/>
            <a:r>
              <a:rPr kumimoji="1" lang="en-US" altLang="ja-JP" sz="1600" b="1" kern="100" dirty="0" smtClean="0">
                <a:solidFill>
                  <a:prstClr val="white"/>
                </a:solidFill>
                <a:latin typeface="Century Gothic"/>
                <a:cs typeface="Arial"/>
              </a:rPr>
              <a:t>- 2,000</a:t>
            </a:r>
            <a:r>
              <a:rPr kumimoji="1" lang="en-US" altLang="ja-JP" sz="1600" b="1" kern="100" baseline="30000" dirty="0" smtClean="0">
                <a:solidFill>
                  <a:prstClr val="white"/>
                </a:solidFill>
                <a:latin typeface="Century Gothic"/>
                <a:cs typeface="Arial"/>
              </a:rPr>
              <a:t> </a:t>
            </a:r>
            <a:r>
              <a:rPr kumimoji="1" lang="en-US" altLang="ja-JP" sz="1600" b="1" kern="100" dirty="0" smtClean="0">
                <a:solidFill>
                  <a:prstClr val="white"/>
                </a:solidFill>
                <a:latin typeface="Century Gothic"/>
                <a:cs typeface="Arial"/>
              </a:rPr>
              <a:t>km mesh (ocean)</a:t>
            </a:r>
          </a:p>
        </p:txBody>
      </p:sp>
      <p:sp>
        <p:nvSpPr>
          <p:cNvPr id="11" name="テキスト ボックス 10"/>
          <p:cNvSpPr txBox="1"/>
          <p:nvPr/>
        </p:nvSpPr>
        <p:spPr>
          <a:xfrm>
            <a:off x="6515386" y="2739810"/>
            <a:ext cx="2484000" cy="1296000"/>
          </a:xfrm>
          <a:prstGeom prst="rect">
            <a:avLst/>
          </a:prstGeom>
          <a:noFill/>
        </p:spPr>
        <p:txBody>
          <a:bodyPr wrap="square" rtlCol="0">
            <a:spAutoFit/>
          </a:bodyPr>
          <a:lstStyle/>
          <a:p>
            <a:r>
              <a:rPr kumimoji="1" lang="en-US" altLang="ja-JP" sz="1600" kern="100" dirty="0" smtClean="0">
                <a:solidFill>
                  <a:prstClr val="white"/>
                </a:solidFill>
                <a:latin typeface="Century Gothic"/>
                <a:cs typeface="Arial"/>
              </a:rPr>
              <a:t>reduce the annual estimation error to half compared with the existing estimation error</a:t>
            </a:r>
          </a:p>
          <a:p>
            <a:r>
              <a:rPr kumimoji="1" lang="en-US" altLang="ja-JP" sz="1600" kern="100" dirty="0" smtClean="0">
                <a:solidFill>
                  <a:prstClr val="white"/>
                </a:solidFill>
                <a:latin typeface="Century Gothic"/>
                <a:cs typeface="Arial"/>
              </a:rPr>
              <a:t>-sub-continental scale</a:t>
            </a:r>
            <a:endParaRPr kumimoji="1" lang="ja-JP" altLang="en-US" sz="1600" dirty="0">
              <a:solidFill>
                <a:prstClr val="white"/>
              </a:solidFill>
            </a:endParaRPr>
          </a:p>
        </p:txBody>
      </p:sp>
      <p:sp>
        <p:nvSpPr>
          <p:cNvPr id="12" name="テキスト ボックス 11"/>
          <p:cNvSpPr txBox="1"/>
          <p:nvPr/>
        </p:nvSpPr>
        <p:spPr>
          <a:xfrm>
            <a:off x="2389836" y="2739810"/>
            <a:ext cx="3829050" cy="1077218"/>
          </a:xfrm>
          <a:prstGeom prst="rect">
            <a:avLst/>
          </a:prstGeom>
          <a:noFill/>
        </p:spPr>
        <p:txBody>
          <a:bodyPr wrap="square" rtlCol="0">
            <a:spAutoFit/>
          </a:bodyPr>
          <a:lstStyle/>
          <a:p>
            <a:pPr algn="just"/>
            <a:r>
              <a:rPr kumimoji="1" lang="en-US" altLang="ja-JP" sz="1600" b="1" kern="100" dirty="0" smtClean="0">
                <a:solidFill>
                  <a:prstClr val="white"/>
                </a:solidFill>
                <a:latin typeface="Century Gothic"/>
                <a:cs typeface="Arial"/>
              </a:rPr>
              <a:t>estimate the monthly net fluxes with the accuracy of </a:t>
            </a:r>
            <a:r>
              <a:rPr kumimoji="1" lang="en-US" altLang="ja-JP" sz="1600" b="1" dirty="0" smtClean="0">
                <a:solidFill>
                  <a:prstClr val="white"/>
                </a:solidFill>
                <a:latin typeface="Times New Roman" pitchFamily="18" charset="0"/>
                <a:cs typeface="Times New Roman" pitchFamily="18" charset="0"/>
              </a:rPr>
              <a:t>±</a:t>
            </a:r>
            <a:r>
              <a:rPr kumimoji="1" lang="en-US" altLang="ja-JP" sz="1600" b="1" dirty="0" smtClean="0">
                <a:solidFill>
                  <a:prstClr val="white"/>
                </a:solidFill>
                <a:latin typeface="Century Gothic" pitchFamily="34" charset="0"/>
                <a:cs typeface="Times New Roman" pitchFamily="18" charset="0"/>
              </a:rPr>
              <a:t>100%</a:t>
            </a:r>
            <a:r>
              <a:rPr kumimoji="1" lang="ja-JP" altLang="en-US" sz="1600" b="1" dirty="0" smtClean="0">
                <a:solidFill>
                  <a:prstClr val="white"/>
                </a:solidFill>
                <a:latin typeface="Century Gothic" pitchFamily="34" charset="0"/>
                <a:cs typeface="Times New Roman" pitchFamily="18" charset="0"/>
              </a:rPr>
              <a:t> </a:t>
            </a:r>
            <a:endParaRPr kumimoji="1" lang="en-US" altLang="ja-JP" sz="1600" b="1" dirty="0" smtClean="0">
              <a:solidFill>
                <a:prstClr val="white"/>
              </a:solidFill>
              <a:latin typeface="Century Gothic" pitchFamily="34" charset="0"/>
              <a:cs typeface="Times New Roman" pitchFamily="18" charset="0"/>
            </a:endParaRPr>
          </a:p>
          <a:p>
            <a:pPr marL="180975" algn="just"/>
            <a:r>
              <a:rPr kumimoji="1" lang="en-US" altLang="ja-JP" sz="1600" b="1" dirty="0" smtClean="0">
                <a:solidFill>
                  <a:prstClr val="white"/>
                </a:solidFill>
                <a:latin typeface="Century Gothic" pitchFamily="34" charset="0"/>
                <a:cs typeface="Times New Roman" pitchFamily="18" charset="0"/>
              </a:rPr>
              <a:t>- </a:t>
            </a:r>
            <a:r>
              <a:rPr kumimoji="1" lang="en-US" altLang="ja-JP" sz="1600" b="1" kern="100" dirty="0" smtClean="0">
                <a:solidFill>
                  <a:prstClr val="white"/>
                </a:solidFill>
                <a:latin typeface="Century Gothic"/>
                <a:cs typeface="Arial"/>
              </a:rPr>
              <a:t>1,000</a:t>
            </a:r>
            <a:r>
              <a:rPr kumimoji="1" lang="en-US" altLang="ja-JP" sz="1600" b="1" kern="100" baseline="30000" dirty="0" smtClean="0">
                <a:solidFill>
                  <a:prstClr val="white"/>
                </a:solidFill>
                <a:latin typeface="Century Gothic"/>
                <a:cs typeface="Arial"/>
              </a:rPr>
              <a:t> </a:t>
            </a:r>
            <a:r>
              <a:rPr kumimoji="1" lang="en-US" altLang="ja-JP" sz="1600" b="1" kern="100" dirty="0" smtClean="0">
                <a:solidFill>
                  <a:prstClr val="white"/>
                </a:solidFill>
                <a:latin typeface="Century Gothic"/>
                <a:cs typeface="Arial"/>
              </a:rPr>
              <a:t>km mesh (land)</a:t>
            </a:r>
            <a:endParaRPr kumimoji="1" lang="en-US" altLang="ja-JP" sz="1600" b="1" dirty="0" smtClean="0">
              <a:solidFill>
                <a:prstClr val="white"/>
              </a:solidFill>
              <a:latin typeface="Century Gothic" pitchFamily="34" charset="0"/>
              <a:cs typeface="Times New Roman" pitchFamily="18" charset="0"/>
            </a:endParaRPr>
          </a:p>
          <a:p>
            <a:pPr marL="180975" algn="just"/>
            <a:r>
              <a:rPr kumimoji="1" lang="en-US" altLang="ja-JP" sz="1600" b="1" dirty="0" smtClean="0">
                <a:solidFill>
                  <a:prstClr val="white"/>
                </a:solidFill>
                <a:latin typeface="Century Gothic" pitchFamily="34" charset="0"/>
                <a:cs typeface="Times New Roman" pitchFamily="18" charset="0"/>
              </a:rPr>
              <a:t>- </a:t>
            </a:r>
            <a:r>
              <a:rPr kumimoji="1" lang="en-US" altLang="ja-JP" sz="1600" b="1" kern="100" dirty="0" smtClean="0">
                <a:solidFill>
                  <a:prstClr val="white"/>
                </a:solidFill>
                <a:latin typeface="Century Gothic"/>
                <a:cs typeface="Arial"/>
              </a:rPr>
              <a:t>4,000</a:t>
            </a:r>
            <a:r>
              <a:rPr kumimoji="1" lang="en-US" altLang="ja-JP" sz="1600" b="1" kern="100" baseline="30000" dirty="0" smtClean="0">
                <a:solidFill>
                  <a:prstClr val="white"/>
                </a:solidFill>
                <a:latin typeface="Century Gothic"/>
                <a:cs typeface="Arial"/>
              </a:rPr>
              <a:t> </a:t>
            </a:r>
            <a:r>
              <a:rPr kumimoji="1" lang="en-US" altLang="ja-JP" sz="1600" b="1" kern="100" dirty="0" smtClean="0">
                <a:solidFill>
                  <a:prstClr val="white"/>
                </a:solidFill>
                <a:latin typeface="Century Gothic"/>
                <a:cs typeface="Arial"/>
              </a:rPr>
              <a:t>km mesh (ocean)</a:t>
            </a:r>
            <a:endParaRPr kumimoji="1" lang="en-US" altLang="ja-JP" sz="1600" b="1" dirty="0" smtClean="0">
              <a:solidFill>
                <a:prstClr val="white"/>
              </a:solidFill>
              <a:latin typeface="Century Gothic" pitchFamily="34" charset="0"/>
              <a:cs typeface="Times New Roman" pitchFamily="18" charset="0"/>
            </a:endParaRPr>
          </a:p>
        </p:txBody>
      </p:sp>
      <p:sp>
        <p:nvSpPr>
          <p:cNvPr id="15" name="テキスト ボックス 14"/>
          <p:cNvSpPr txBox="1"/>
          <p:nvPr/>
        </p:nvSpPr>
        <p:spPr>
          <a:xfrm>
            <a:off x="219363" y="4328930"/>
            <a:ext cx="1836000" cy="830997"/>
          </a:xfrm>
          <a:prstGeom prst="rect">
            <a:avLst/>
          </a:prstGeom>
          <a:noFill/>
        </p:spPr>
        <p:txBody>
          <a:bodyPr wrap="square" rtlCol="0">
            <a:spAutoFit/>
          </a:bodyPr>
          <a:lstStyle/>
          <a:p>
            <a:r>
              <a:rPr kumimoji="1" lang="en-US" altLang="ja-JP" sz="1600" kern="100" dirty="0" smtClean="0">
                <a:solidFill>
                  <a:srgbClr val="FFFF00"/>
                </a:solidFill>
                <a:latin typeface="Century Gothic"/>
                <a:cs typeface="Arial"/>
              </a:rPr>
              <a:t>estimation of the anthropogenic emission</a:t>
            </a:r>
            <a:endParaRPr kumimoji="1" lang="ja-JP" altLang="ja-JP" sz="1600" kern="100" dirty="0">
              <a:solidFill>
                <a:srgbClr val="FFFF00"/>
              </a:solidFill>
              <a:latin typeface="Century"/>
              <a:ea typeface="ＭＳ 明朝"/>
              <a:cs typeface="Arial"/>
            </a:endParaRPr>
          </a:p>
        </p:txBody>
      </p:sp>
      <p:sp>
        <p:nvSpPr>
          <p:cNvPr id="17" name="テキスト ボックス 16"/>
          <p:cNvSpPr txBox="1"/>
          <p:nvPr/>
        </p:nvSpPr>
        <p:spPr>
          <a:xfrm>
            <a:off x="6926917" y="4590178"/>
            <a:ext cx="834278" cy="338554"/>
          </a:xfrm>
          <a:prstGeom prst="rect">
            <a:avLst/>
          </a:prstGeom>
          <a:noFill/>
        </p:spPr>
        <p:txBody>
          <a:bodyPr wrap="square" rtlCol="0">
            <a:spAutoFit/>
          </a:bodyPr>
          <a:lstStyle/>
          <a:p>
            <a:r>
              <a:rPr kumimoji="1" lang="en-US" altLang="ja-JP" sz="1600" kern="100" dirty="0" smtClean="0">
                <a:solidFill>
                  <a:prstClr val="white"/>
                </a:solidFill>
                <a:latin typeface="Century Gothic"/>
                <a:cs typeface="Arial"/>
              </a:rPr>
              <a:t>---------</a:t>
            </a:r>
          </a:p>
        </p:txBody>
      </p:sp>
      <p:sp>
        <p:nvSpPr>
          <p:cNvPr id="18" name="テキスト ボックス 17"/>
          <p:cNvSpPr txBox="1"/>
          <p:nvPr/>
        </p:nvSpPr>
        <p:spPr>
          <a:xfrm>
            <a:off x="2389836" y="4328930"/>
            <a:ext cx="3685309" cy="1077218"/>
          </a:xfrm>
          <a:prstGeom prst="rect">
            <a:avLst/>
          </a:prstGeom>
          <a:noFill/>
        </p:spPr>
        <p:txBody>
          <a:bodyPr wrap="square" rtlCol="0">
            <a:spAutoFit/>
          </a:bodyPr>
          <a:lstStyle/>
          <a:p>
            <a:pPr algn="just">
              <a:defRPr/>
            </a:pPr>
            <a:r>
              <a:rPr kumimoji="1" lang="en-US" altLang="ja-JP" sz="1600" b="1" dirty="0" smtClean="0">
                <a:solidFill>
                  <a:prstClr val="white"/>
                </a:solidFill>
                <a:latin typeface="Century Gothic" pitchFamily="34" charset="0"/>
              </a:rPr>
              <a:t>examine the feasibility of the estimation of the anthropogenic emission with the observation of CO which is the correlated matter </a:t>
            </a:r>
          </a:p>
        </p:txBody>
      </p:sp>
      <p:sp>
        <p:nvSpPr>
          <p:cNvPr id="19" name="Title 1"/>
          <p:cNvSpPr txBox="1">
            <a:spLocks/>
          </p:cNvSpPr>
          <p:nvPr/>
        </p:nvSpPr>
        <p:spPr bwMode="auto">
          <a:xfrm>
            <a:off x="0" y="6300"/>
            <a:ext cx="789564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dirty="0" smtClean="0">
                <a:solidFill>
                  <a:prstClr val="white"/>
                </a:solidFill>
                <a:cs typeface="Arial" pitchFamily="34" charset="0"/>
              </a:rPr>
              <a:t>Observation Targets of GOSAT-2 </a:t>
            </a:r>
            <a:r>
              <a:rPr kumimoji="1" lang="en-US" altLang="ja-JP" sz="2800" b="1" kern="0" dirty="0" smtClean="0">
                <a:solidFill>
                  <a:prstClr val="white"/>
                </a:solidFill>
                <a:ea typeface="HG丸ｺﾞｼｯｸM-PRO"/>
                <a:cs typeface="Arial" pitchFamily="34" charset="0"/>
              </a:rPr>
              <a:t> </a:t>
            </a:r>
            <a:endParaRPr kumimoji="1" lang="en-US" sz="2800" b="1" kern="0" dirty="0">
              <a:solidFill>
                <a:prstClr val="white"/>
              </a:solidFill>
              <a:ea typeface="+mj-ea"/>
              <a:cs typeface="Arial" pitchFamily="34" charset="0"/>
            </a:endParaRPr>
          </a:p>
        </p:txBody>
      </p:sp>
      <p:sp>
        <p:nvSpPr>
          <p:cNvPr id="21" name="テキスト ボックス 20"/>
          <p:cNvSpPr txBox="1"/>
          <p:nvPr/>
        </p:nvSpPr>
        <p:spPr>
          <a:xfrm>
            <a:off x="219363" y="5628643"/>
            <a:ext cx="1836000" cy="830997"/>
          </a:xfrm>
          <a:prstGeom prst="rect">
            <a:avLst/>
          </a:prstGeom>
          <a:noFill/>
        </p:spPr>
        <p:txBody>
          <a:bodyPr wrap="square" rtlCol="0">
            <a:spAutoFit/>
          </a:bodyPr>
          <a:lstStyle/>
          <a:p>
            <a:r>
              <a:rPr kumimoji="1" lang="en-US" altLang="ja-JP" sz="1600" kern="100" dirty="0" smtClean="0">
                <a:solidFill>
                  <a:srgbClr val="FFFF00"/>
                </a:solidFill>
                <a:latin typeface="Century Gothic"/>
                <a:cs typeface="Arial"/>
              </a:rPr>
              <a:t>monitoring of the aerosols in the atmosphere</a:t>
            </a:r>
            <a:endParaRPr kumimoji="1" lang="ja-JP" altLang="ja-JP" sz="1600" kern="100" dirty="0">
              <a:solidFill>
                <a:srgbClr val="FFFF00"/>
              </a:solidFill>
              <a:latin typeface="Century"/>
              <a:ea typeface="ＭＳ 明朝"/>
              <a:cs typeface="Arial"/>
            </a:endParaRPr>
          </a:p>
        </p:txBody>
      </p:sp>
      <p:sp>
        <p:nvSpPr>
          <p:cNvPr id="22" name="テキスト ボックス 21"/>
          <p:cNvSpPr txBox="1"/>
          <p:nvPr/>
        </p:nvSpPr>
        <p:spPr>
          <a:xfrm>
            <a:off x="2389836" y="5628643"/>
            <a:ext cx="3685309" cy="830997"/>
          </a:xfrm>
          <a:prstGeom prst="rect">
            <a:avLst/>
          </a:prstGeom>
          <a:noFill/>
        </p:spPr>
        <p:txBody>
          <a:bodyPr wrap="square" rtlCol="0">
            <a:spAutoFit/>
          </a:bodyPr>
          <a:lstStyle/>
          <a:p>
            <a:pPr algn="just">
              <a:defRPr/>
            </a:pPr>
            <a:r>
              <a:rPr kumimoji="1" lang="en-US" altLang="ja-JP" sz="1600" b="1" dirty="0" smtClean="0">
                <a:solidFill>
                  <a:prstClr val="white"/>
                </a:solidFill>
                <a:latin typeface="Century Gothic" pitchFamily="34" charset="0"/>
              </a:rPr>
              <a:t>calculate the optical thickness of the aerosols at 550nm and 1.6</a:t>
            </a:r>
            <a:r>
              <a:rPr kumimoji="1" lang="en-US" altLang="ja-JP" sz="1600" b="1" dirty="0" smtClean="0">
                <a:solidFill>
                  <a:prstClr val="white"/>
                </a:solidFill>
                <a:latin typeface="Symbol" pitchFamily="18" charset="2"/>
              </a:rPr>
              <a:t>m</a:t>
            </a:r>
            <a:r>
              <a:rPr kumimoji="1" lang="en-US" altLang="ja-JP" sz="1600" b="1" dirty="0" smtClean="0">
                <a:solidFill>
                  <a:prstClr val="white"/>
                </a:solidFill>
                <a:latin typeface="Century Gothic" pitchFamily="34" charset="0"/>
              </a:rPr>
              <a:t>m with 0.1 accuracy</a:t>
            </a:r>
          </a:p>
        </p:txBody>
      </p:sp>
      <p:sp>
        <p:nvSpPr>
          <p:cNvPr id="23" name="テキスト ボックス 22"/>
          <p:cNvSpPr txBox="1"/>
          <p:nvPr/>
        </p:nvSpPr>
        <p:spPr>
          <a:xfrm>
            <a:off x="6926917" y="5889892"/>
            <a:ext cx="834278" cy="338554"/>
          </a:xfrm>
          <a:prstGeom prst="rect">
            <a:avLst/>
          </a:prstGeom>
          <a:noFill/>
        </p:spPr>
        <p:txBody>
          <a:bodyPr wrap="square" rtlCol="0">
            <a:spAutoFit/>
          </a:bodyPr>
          <a:lstStyle/>
          <a:p>
            <a:r>
              <a:rPr kumimoji="1" lang="en-US" altLang="ja-JP" sz="1600" kern="100" dirty="0" smtClean="0">
                <a:solidFill>
                  <a:prstClr val="white"/>
                </a:solidFill>
                <a:latin typeface="Century Gothic"/>
                <a:cs typeface="Arial"/>
              </a:rPr>
              <a:t>---------</a:t>
            </a:r>
          </a:p>
        </p:txBody>
      </p:sp>
    </p:spTree>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62493" y="1085108"/>
            <a:ext cx="8784000" cy="4898777"/>
          </a:xfrm>
          <a:prstGeom prst="rect">
            <a:avLst/>
          </a:prstGeom>
          <a:noFill/>
        </p:spPr>
        <p:txBody>
          <a:bodyPr wrap="square" rtlCol="0">
            <a:spAutoFit/>
          </a:bodyPr>
          <a:lstStyle/>
          <a:p>
            <a:r>
              <a:rPr kumimoji="1" lang="en-US" altLang="ja-JP" sz="2400" b="1" kern="100" dirty="0" smtClean="0">
                <a:solidFill>
                  <a:prstClr val="white"/>
                </a:solidFill>
                <a:latin typeface="Century Gothic"/>
                <a:cs typeface="Arial"/>
              </a:rPr>
              <a:t>Improvement of concentration measurement precision</a:t>
            </a:r>
            <a:endParaRPr kumimoji="1" lang="ja-JP" altLang="en-US" sz="2400" b="1" dirty="0" smtClean="0">
              <a:solidFill>
                <a:prstClr val="white"/>
              </a:solidFill>
            </a:endParaRPr>
          </a:p>
          <a:p>
            <a:pPr>
              <a:spcBef>
                <a:spcPts val="1200"/>
              </a:spcBef>
            </a:pPr>
            <a:r>
              <a:rPr kumimoji="1" lang="ja-JP" altLang="en-US" sz="2400" dirty="0" smtClean="0">
                <a:solidFill>
                  <a:prstClr val="white"/>
                </a:solidFill>
              </a:rPr>
              <a:t>➪</a:t>
            </a:r>
            <a:r>
              <a:rPr kumimoji="1" lang="en-US" altLang="ja-JP" sz="2800" dirty="0" smtClean="0">
                <a:solidFill>
                  <a:prstClr val="white"/>
                </a:solidFill>
              </a:rPr>
              <a:t>Increase of the number of the useful data</a:t>
            </a:r>
          </a:p>
          <a:p>
            <a:pPr marL="450850" indent="-273050">
              <a:spcBef>
                <a:spcPts val="1200"/>
              </a:spcBef>
              <a:spcAft>
                <a:spcPts val="600"/>
              </a:spcAft>
            </a:pPr>
            <a:r>
              <a:rPr kumimoji="1" lang="ja-JP" altLang="en-US" sz="2400" b="1">
                <a:solidFill>
                  <a:prstClr val="white"/>
                </a:solidFill>
              </a:rPr>
              <a:t>・</a:t>
            </a:r>
            <a:r>
              <a:rPr kumimoji="1" lang="en-US" altLang="ja-JP" sz="2400" b="1">
                <a:solidFill>
                  <a:prstClr val="white"/>
                </a:solidFill>
              </a:rPr>
              <a:t>intelligent pointing</a:t>
            </a:r>
            <a:r>
              <a:rPr kumimoji="1" lang="en-US" altLang="ja-JP" sz="2000">
                <a:solidFill>
                  <a:prstClr val="white"/>
                </a:solidFill>
              </a:rPr>
              <a:t>:</a:t>
            </a:r>
            <a:r>
              <a:rPr kumimoji="1" lang="en-US" altLang="ja-JP" sz="2000">
                <a:solidFill>
                  <a:srgbClr val="FFFF00"/>
                </a:solidFill>
              </a:rPr>
              <a:t> steer the line of sight </a:t>
            </a:r>
            <a:endParaRPr kumimoji="1" lang="en-US" altLang="ja-JP" sz="2000" smtClean="0">
              <a:solidFill>
                <a:srgbClr val="FFFF00"/>
              </a:solidFill>
            </a:endParaRPr>
          </a:p>
          <a:p>
            <a:pPr marL="450850" indent="-273050">
              <a:lnSpc>
                <a:spcPts val="2000"/>
              </a:lnSpc>
              <a:spcAft>
                <a:spcPts val="600"/>
              </a:spcAft>
              <a:tabLst>
                <a:tab pos="3143250" algn="l"/>
              </a:tabLst>
            </a:pPr>
            <a:r>
              <a:rPr kumimoji="1" lang="en-US" altLang="ja-JP" sz="2000">
                <a:solidFill>
                  <a:srgbClr val="FFFF00"/>
                </a:solidFill>
              </a:rPr>
              <a:t>	</a:t>
            </a:r>
            <a:r>
              <a:rPr kumimoji="1" lang="en-US" altLang="ja-JP" sz="2000" smtClean="0">
                <a:solidFill>
                  <a:srgbClr val="FFFF00"/>
                </a:solidFill>
              </a:rPr>
              <a:t>	to </a:t>
            </a:r>
            <a:r>
              <a:rPr kumimoji="1" lang="en-US" altLang="ja-JP" sz="2000">
                <a:solidFill>
                  <a:srgbClr val="FFFF00"/>
                </a:solidFill>
              </a:rPr>
              <a:t>the </a:t>
            </a:r>
            <a:r>
              <a:rPr kumimoji="1" lang="en-US" altLang="ja-JP" sz="2000" smtClean="0">
                <a:solidFill>
                  <a:srgbClr val="FFFF00"/>
                </a:solidFill>
              </a:rPr>
              <a:t>area where there </a:t>
            </a:r>
            <a:r>
              <a:rPr kumimoji="1" lang="en-US" altLang="ja-JP" sz="2000">
                <a:solidFill>
                  <a:srgbClr val="FFFF00"/>
                </a:solidFill>
              </a:rPr>
              <a:t>i</a:t>
            </a:r>
            <a:r>
              <a:rPr kumimoji="1" lang="en-US" altLang="ja-JP" sz="2000" smtClean="0">
                <a:solidFill>
                  <a:srgbClr val="FFFF00"/>
                </a:solidFill>
              </a:rPr>
              <a:t>s </a:t>
            </a:r>
            <a:r>
              <a:rPr kumimoji="1" lang="en-US" altLang="ja-JP" sz="2000">
                <a:solidFill>
                  <a:srgbClr val="FFFF00"/>
                </a:solidFill>
              </a:rPr>
              <a:t>no cloud</a:t>
            </a:r>
            <a:endParaRPr kumimoji="1" lang="en-US" altLang="ja-JP" sz="2000" b="1" smtClean="0">
              <a:solidFill>
                <a:prstClr val="white"/>
              </a:solidFill>
            </a:endParaRPr>
          </a:p>
          <a:p>
            <a:pPr marL="450850" indent="-273050"/>
            <a:r>
              <a:rPr kumimoji="1" lang="ja-JP" altLang="en-US" sz="2400" b="1" smtClean="0">
                <a:solidFill>
                  <a:prstClr val="white"/>
                </a:solidFill>
              </a:rPr>
              <a:t>・</a:t>
            </a:r>
            <a:r>
              <a:rPr kumimoji="1" lang="en-US" altLang="ja-JP" sz="2400" b="1" dirty="0" smtClean="0">
                <a:solidFill>
                  <a:prstClr val="white"/>
                </a:solidFill>
              </a:rPr>
              <a:t>increase of </a:t>
            </a:r>
            <a:r>
              <a:rPr kumimoji="1" lang="en-US" altLang="ja-JP" sz="2400" b="1" smtClean="0">
                <a:solidFill>
                  <a:prstClr val="white"/>
                </a:solidFill>
              </a:rPr>
              <a:t>the SNR</a:t>
            </a:r>
            <a:r>
              <a:rPr kumimoji="1" lang="en-US" altLang="ja-JP" sz="2000" smtClean="0">
                <a:solidFill>
                  <a:prstClr val="white"/>
                </a:solidFill>
              </a:rPr>
              <a:t>: </a:t>
            </a:r>
            <a:r>
              <a:rPr kumimoji="1" lang="en-US" altLang="ja-JP" sz="2000" dirty="0" smtClean="0">
                <a:solidFill>
                  <a:srgbClr val="FFFF00"/>
                </a:solidFill>
              </a:rPr>
              <a:t>to acquire the data in the high </a:t>
            </a:r>
            <a:r>
              <a:rPr kumimoji="1" lang="en-US" altLang="ja-JP" sz="2000" smtClean="0">
                <a:solidFill>
                  <a:srgbClr val="FFFF00"/>
                </a:solidFill>
              </a:rPr>
              <a:t>latitude region</a:t>
            </a:r>
            <a:endParaRPr kumimoji="1" lang="en-US" altLang="ja-JP" sz="2000" dirty="0" smtClean="0">
              <a:solidFill>
                <a:srgbClr val="FFFF00"/>
              </a:solidFill>
            </a:endParaRPr>
          </a:p>
          <a:p>
            <a:pPr>
              <a:lnSpc>
                <a:spcPts val="1600"/>
              </a:lnSpc>
            </a:pPr>
            <a:endParaRPr kumimoji="1" lang="en-US" altLang="ja-JP" sz="2400" smtClean="0">
              <a:solidFill>
                <a:prstClr val="white"/>
              </a:solidFill>
            </a:endParaRPr>
          </a:p>
          <a:p>
            <a:pPr>
              <a:lnSpc>
                <a:spcPts val="1600"/>
              </a:lnSpc>
            </a:pPr>
            <a:endParaRPr kumimoji="1" lang="en-US" altLang="ja-JP" sz="2400" dirty="0" smtClean="0">
              <a:solidFill>
                <a:prstClr val="white"/>
              </a:solidFill>
            </a:endParaRPr>
          </a:p>
          <a:p>
            <a:r>
              <a:rPr kumimoji="1" lang="ja-JP" altLang="en-US" sz="2800" dirty="0" smtClean="0">
                <a:solidFill>
                  <a:prstClr val="white"/>
                </a:solidFill>
              </a:rPr>
              <a:t>➪</a:t>
            </a:r>
            <a:r>
              <a:rPr kumimoji="1" lang="en-US" altLang="ja-JP" sz="2800" dirty="0" smtClean="0">
                <a:solidFill>
                  <a:prstClr val="white"/>
                </a:solidFill>
              </a:rPr>
              <a:t>Increase of the SNR of each data</a:t>
            </a:r>
          </a:p>
          <a:p>
            <a:pPr marL="4667250" indent="-4486275">
              <a:spcBef>
                <a:spcPts val="1200"/>
              </a:spcBef>
              <a:spcAft>
                <a:spcPts val="600"/>
              </a:spcAft>
            </a:pPr>
            <a:r>
              <a:rPr kumimoji="1" lang="ja-JP" altLang="en-US" sz="2400" b="1" smtClean="0">
                <a:solidFill>
                  <a:prstClr val="white"/>
                </a:solidFill>
              </a:rPr>
              <a:t>・</a:t>
            </a:r>
            <a:r>
              <a:rPr kumimoji="1" lang="en-US" altLang="ja-JP" sz="2400" b="1" smtClean="0">
                <a:solidFill>
                  <a:prstClr val="white"/>
                </a:solidFill>
              </a:rPr>
              <a:t>increase </a:t>
            </a:r>
            <a:r>
              <a:rPr kumimoji="1" lang="en-US" altLang="ja-JP" sz="2400" b="1" dirty="0" smtClean="0">
                <a:solidFill>
                  <a:prstClr val="white"/>
                </a:solidFill>
              </a:rPr>
              <a:t>the signal level</a:t>
            </a:r>
            <a:r>
              <a:rPr kumimoji="1" lang="en-US" altLang="ja-JP" sz="2400" dirty="0" smtClean="0">
                <a:solidFill>
                  <a:prstClr val="white"/>
                </a:solidFill>
              </a:rPr>
              <a:t>----------	</a:t>
            </a:r>
            <a:r>
              <a:rPr kumimoji="1" lang="ja-JP" altLang="en-US" sz="2400" dirty="0" smtClean="0">
                <a:solidFill>
                  <a:prstClr val="white"/>
                </a:solidFill>
              </a:rPr>
              <a:t>・</a:t>
            </a:r>
            <a:r>
              <a:rPr kumimoji="1" lang="en-US" altLang="ja-JP" sz="2400" b="1" dirty="0" smtClean="0">
                <a:solidFill>
                  <a:prstClr val="white"/>
                </a:solidFill>
              </a:rPr>
              <a:t>expansion of </a:t>
            </a:r>
            <a:r>
              <a:rPr kumimoji="1" lang="en-US" altLang="ja-JP" sz="2400" b="1" smtClean="0">
                <a:solidFill>
                  <a:prstClr val="white"/>
                </a:solidFill>
              </a:rPr>
              <a:t>the aperture</a:t>
            </a:r>
            <a:endParaRPr kumimoji="1" lang="en-US" altLang="ja-JP" sz="2400" smtClean="0">
              <a:solidFill>
                <a:prstClr val="white"/>
              </a:solidFill>
            </a:endParaRPr>
          </a:p>
          <a:p>
            <a:pPr marL="4667250" indent="-4486275">
              <a:tabLst>
                <a:tab pos="2062163" algn="l"/>
              </a:tabLst>
            </a:pPr>
            <a:r>
              <a:rPr kumimoji="1" lang="ja-JP" altLang="en-US" sz="2400" b="1" smtClean="0">
                <a:solidFill>
                  <a:prstClr val="white"/>
                </a:solidFill>
              </a:rPr>
              <a:t>・</a:t>
            </a:r>
            <a:r>
              <a:rPr kumimoji="1" lang="en-US" altLang="ja-JP" sz="2400" b="1" smtClean="0">
                <a:solidFill>
                  <a:prstClr val="white"/>
                </a:solidFill>
              </a:rPr>
              <a:t>reduction of the noise level</a:t>
            </a:r>
            <a:r>
              <a:rPr kumimoji="1" lang="en-US" altLang="ja-JP" sz="2400" smtClean="0">
                <a:solidFill>
                  <a:prstClr val="white"/>
                </a:solidFill>
              </a:rPr>
              <a:t>------	</a:t>
            </a:r>
            <a:r>
              <a:rPr kumimoji="1" lang="ja-JP" altLang="en-US" sz="2400" smtClean="0">
                <a:solidFill>
                  <a:prstClr val="white"/>
                </a:solidFill>
              </a:rPr>
              <a:t>・</a:t>
            </a:r>
            <a:r>
              <a:rPr kumimoji="1" lang="en-US" altLang="ja-JP" sz="2400" b="1" smtClean="0">
                <a:solidFill>
                  <a:prstClr val="white"/>
                </a:solidFill>
              </a:rPr>
              <a:t>over sampling for band 1</a:t>
            </a:r>
          </a:p>
          <a:p>
            <a:pPr marL="4933950" indent="-4933950">
              <a:tabLst>
                <a:tab pos="4667250" algn="l"/>
              </a:tabLst>
            </a:pPr>
            <a:r>
              <a:rPr kumimoji="1" lang="ja-JP" altLang="en-US" sz="2400" dirty="0" smtClean="0">
                <a:solidFill>
                  <a:prstClr val="white"/>
                </a:solidFill>
              </a:rPr>
              <a:t>　</a:t>
            </a:r>
            <a:r>
              <a:rPr kumimoji="1" lang="en-US" altLang="ja-JP" sz="2400" dirty="0" smtClean="0">
                <a:solidFill>
                  <a:prstClr val="white"/>
                </a:solidFill>
              </a:rPr>
              <a:t>	</a:t>
            </a:r>
            <a:r>
              <a:rPr kumimoji="1" lang="ja-JP" altLang="en-US" sz="2400" dirty="0" smtClean="0">
                <a:solidFill>
                  <a:prstClr val="white"/>
                </a:solidFill>
              </a:rPr>
              <a:t>・</a:t>
            </a:r>
            <a:r>
              <a:rPr kumimoji="1" lang="en-US" altLang="ja-JP" sz="2400" b="1" dirty="0" smtClean="0">
                <a:solidFill>
                  <a:prstClr val="white"/>
                </a:solidFill>
              </a:rPr>
              <a:t>set the pre-amplifier to the</a:t>
            </a:r>
            <a:br>
              <a:rPr kumimoji="1" lang="en-US" altLang="ja-JP" sz="2400" b="1" dirty="0" smtClean="0">
                <a:solidFill>
                  <a:prstClr val="white"/>
                </a:solidFill>
              </a:rPr>
            </a:br>
            <a:r>
              <a:rPr kumimoji="1" lang="en-US" altLang="ja-JP" sz="2400" b="1" dirty="0" smtClean="0">
                <a:solidFill>
                  <a:prstClr val="white"/>
                </a:solidFill>
              </a:rPr>
              <a:t> </a:t>
            </a:r>
            <a:r>
              <a:rPr kumimoji="1" lang="en-US" altLang="ja-JP" sz="2400" b="1" smtClean="0">
                <a:solidFill>
                  <a:prstClr val="white"/>
                </a:solidFill>
              </a:rPr>
              <a:t>detector directly</a:t>
            </a:r>
            <a:endParaRPr kumimoji="1" lang="en-US" altLang="ja-JP" sz="2400" b="1" dirty="0" smtClean="0">
              <a:solidFill>
                <a:prstClr val="white"/>
              </a:solidFill>
            </a:endParaRPr>
          </a:p>
        </p:txBody>
      </p:sp>
      <p:sp>
        <p:nvSpPr>
          <p:cNvPr id="6" name="Title 1"/>
          <p:cNvSpPr txBox="1">
            <a:spLocks/>
          </p:cNvSpPr>
          <p:nvPr/>
        </p:nvSpPr>
        <p:spPr bwMode="auto">
          <a:xfrm>
            <a:off x="0" y="6300"/>
            <a:ext cx="789564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dirty="0" smtClean="0">
                <a:solidFill>
                  <a:prstClr val="white"/>
                </a:solidFill>
                <a:cs typeface="Arial" pitchFamily="34" charset="0"/>
              </a:rPr>
              <a:t>Approaches to Achieving the targets</a:t>
            </a:r>
            <a:endParaRPr kumimoji="1" lang="en-US" sz="2800" b="1" kern="0" dirty="0">
              <a:solidFill>
                <a:prstClr val="white"/>
              </a:solidFill>
              <a:ea typeface="+mj-ea"/>
              <a:cs typeface="Arial" pitchFamily="34" charset="0"/>
            </a:endParaRPr>
          </a:p>
        </p:txBody>
      </p:sp>
    </p:spTree>
  </p:cSld>
  <p:clrMapOvr>
    <a:masterClrMapping/>
  </p:clrMapOvr>
  <p:transition spd="med">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0" y="-2138"/>
            <a:ext cx="7560000" cy="864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100" smtClean="0">
                <a:solidFill>
                  <a:prstClr val="white"/>
                </a:solidFill>
              </a:rPr>
              <a:t>TANSO-FTS-2 specifications</a:t>
            </a:r>
            <a:endParaRPr kumimoji="1" lang="ja-JP" altLang="ja-JP" sz="2800" b="1" kern="100">
              <a:solidFill>
                <a:prstClr val="white"/>
              </a:solidFill>
              <a:cs typeface="Arial"/>
            </a:endParaRPr>
          </a:p>
        </p:txBody>
      </p:sp>
      <p:graphicFrame>
        <p:nvGraphicFramePr>
          <p:cNvPr id="7" name="表 6"/>
          <p:cNvGraphicFramePr>
            <a:graphicFrameLocks noGrp="1"/>
          </p:cNvGraphicFramePr>
          <p:nvPr>
            <p:extLst>
              <p:ext uri="{D42A27DB-BD31-4B8C-83A1-F6EECF244321}">
                <p14:modId xmlns:p14="http://schemas.microsoft.com/office/powerpoint/2010/main" val="395515255"/>
              </p:ext>
            </p:extLst>
          </p:nvPr>
        </p:nvGraphicFramePr>
        <p:xfrm>
          <a:off x="338539" y="842206"/>
          <a:ext cx="8453036" cy="5921459"/>
        </p:xfrm>
        <a:graphic>
          <a:graphicData uri="http://schemas.openxmlformats.org/drawingml/2006/table">
            <a:tbl>
              <a:tblPr firstRow="1" bandRow="1">
                <a:tableStyleId>{5C22544A-7EE6-4342-B048-85BDC9FD1C3A}</a:tableStyleId>
              </a:tblPr>
              <a:tblGrid>
                <a:gridCol w="2052236"/>
                <a:gridCol w="3552825"/>
                <a:gridCol w="2847975"/>
              </a:tblGrid>
              <a:tr h="141565">
                <a:tc>
                  <a:txBody>
                    <a:bodyPr/>
                    <a:lstStyle/>
                    <a:p>
                      <a:pPr algn="just">
                        <a:spcAft>
                          <a:spcPts val="0"/>
                        </a:spcAft>
                      </a:pPr>
                      <a:r>
                        <a:rPr lang="en-US" altLang="ja-JP" sz="1400" kern="100" dirty="0" smtClean="0">
                          <a:solidFill>
                            <a:schemeClr val="bg1"/>
                          </a:solidFill>
                          <a:latin typeface="+mn-lt"/>
                        </a:rPr>
                        <a:t>Items</a:t>
                      </a:r>
                      <a:endParaRPr lang="ja-JP" sz="1400" kern="100" dirty="0">
                        <a:solidFill>
                          <a:schemeClr val="bg1"/>
                        </a:solidFill>
                        <a:latin typeface="+mn-lt"/>
                        <a:ea typeface="ＭＳ 明朝"/>
                        <a:cs typeface="Arial"/>
                      </a:endParaRPr>
                    </a:p>
                  </a:txBody>
                  <a:tcPr marL="66261" marR="66261" marT="0" marB="0"/>
                </a:tc>
                <a:tc>
                  <a:txBody>
                    <a:bodyPr/>
                    <a:lstStyle/>
                    <a:p>
                      <a:pPr algn="ctr">
                        <a:spcAft>
                          <a:spcPts val="0"/>
                        </a:spcAft>
                      </a:pPr>
                      <a:r>
                        <a:rPr lang="en-US" sz="1400" kern="100" dirty="0" smtClean="0">
                          <a:solidFill>
                            <a:schemeClr val="bg1"/>
                          </a:solidFill>
                          <a:latin typeface="+mn-lt"/>
                        </a:rPr>
                        <a:t>GOSAT</a:t>
                      </a:r>
                      <a:r>
                        <a:rPr lang="en-US" altLang="ja-JP" sz="1400" kern="100" dirty="0" smtClean="0">
                          <a:solidFill>
                            <a:schemeClr val="bg1"/>
                          </a:solidFill>
                          <a:latin typeface="+mn-lt"/>
                        </a:rPr>
                        <a:t>-2</a:t>
                      </a:r>
                      <a:endParaRPr lang="ja-JP" sz="1400" kern="100" dirty="0">
                        <a:solidFill>
                          <a:schemeClr val="bg1"/>
                        </a:solidFill>
                        <a:latin typeface="+mn-lt"/>
                        <a:ea typeface="ＭＳ 明朝"/>
                        <a:cs typeface="Arial"/>
                      </a:endParaRPr>
                    </a:p>
                  </a:txBody>
                  <a:tcPr marL="66261" marR="6626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smtClean="0">
                          <a:solidFill>
                            <a:schemeClr val="bg1"/>
                          </a:solidFill>
                          <a:latin typeface="+mn-lt"/>
                        </a:rPr>
                        <a:t>GOSAT</a:t>
                      </a:r>
                      <a:endParaRPr lang="ja-JP" altLang="ja-JP" sz="1400" kern="100" dirty="0" smtClean="0">
                        <a:solidFill>
                          <a:schemeClr val="bg1"/>
                        </a:solidFill>
                        <a:latin typeface="+mn-lt"/>
                        <a:ea typeface="ＭＳ 明朝"/>
                        <a:cs typeface="Arial"/>
                      </a:endParaRPr>
                    </a:p>
                  </a:txBody>
                  <a:tcPr marL="66261" marR="66261" marT="0" marB="0"/>
                </a:tc>
              </a:tr>
              <a:tr h="225538">
                <a:tc>
                  <a:txBody>
                    <a:bodyPr/>
                    <a:lstStyle/>
                    <a:p>
                      <a:pPr algn="l">
                        <a:lnSpc>
                          <a:spcPts val="2300"/>
                        </a:lnSpc>
                        <a:spcAft>
                          <a:spcPts val="0"/>
                        </a:spcAft>
                      </a:pPr>
                      <a:r>
                        <a:rPr lang="en-US" altLang="ja-JP" sz="1400" b="0" kern="100" smtClean="0">
                          <a:latin typeface="+mn-lt"/>
                        </a:rPr>
                        <a:t>Measurement Gases</a:t>
                      </a:r>
                      <a:endParaRPr lang="ja-JP" sz="1400" kern="100" dirty="0">
                        <a:latin typeface="+mn-lt"/>
                        <a:ea typeface="+mn-ea"/>
                        <a:cs typeface="Arial"/>
                      </a:endParaRPr>
                    </a:p>
                  </a:txBody>
                  <a:tcPr marL="66261" marR="66261" marT="0" marB="0" anchor="ctr"/>
                </a:tc>
                <a:tc>
                  <a:txBody>
                    <a:bodyPr/>
                    <a:lstStyle/>
                    <a:p>
                      <a:pPr algn="just">
                        <a:lnSpc>
                          <a:spcPts val="2300"/>
                        </a:lnSpc>
                        <a:spcAft>
                          <a:spcPts val="0"/>
                        </a:spcAft>
                      </a:pPr>
                      <a:r>
                        <a:rPr lang="en-US" altLang="ja-JP" sz="1400" kern="100" smtClean="0">
                          <a:latin typeface="+mn-lt"/>
                        </a:rPr>
                        <a:t>CO2</a:t>
                      </a:r>
                      <a:r>
                        <a:rPr lang="ja-JP" altLang="ja-JP" sz="1400" kern="100" smtClean="0">
                          <a:latin typeface="+mn-lt"/>
                        </a:rPr>
                        <a:t>，</a:t>
                      </a:r>
                      <a:r>
                        <a:rPr lang="en-US" altLang="ja-JP" sz="1400" kern="100" smtClean="0">
                          <a:latin typeface="+mn-lt"/>
                        </a:rPr>
                        <a:t>CH4</a:t>
                      </a:r>
                      <a:r>
                        <a:rPr lang="ja-JP" altLang="ja-JP" sz="1400" kern="100" smtClean="0">
                          <a:latin typeface="+mn-lt"/>
                        </a:rPr>
                        <a:t>，</a:t>
                      </a:r>
                      <a:r>
                        <a:rPr lang="en-US" altLang="ja-JP" sz="1400" kern="100" smtClean="0">
                          <a:latin typeface="+mn-lt"/>
                        </a:rPr>
                        <a:t>O3</a:t>
                      </a:r>
                      <a:r>
                        <a:rPr lang="ja-JP" altLang="ja-JP" sz="1400" kern="100" smtClean="0">
                          <a:latin typeface="+mn-lt"/>
                        </a:rPr>
                        <a:t>，</a:t>
                      </a:r>
                      <a:r>
                        <a:rPr lang="en-US" altLang="ja-JP" sz="1400" kern="100" smtClean="0">
                          <a:latin typeface="+mn-lt"/>
                        </a:rPr>
                        <a:t>H2O</a:t>
                      </a:r>
                      <a:r>
                        <a:rPr lang="ja-JP" altLang="ja-JP" sz="1400" kern="100" smtClean="0">
                          <a:latin typeface="+mn-lt"/>
                        </a:rPr>
                        <a:t>，</a:t>
                      </a:r>
                      <a:r>
                        <a:rPr lang="en-US" altLang="ja-JP" sz="1400" b="1" kern="100" smtClean="0">
                          <a:solidFill>
                            <a:srgbClr val="FF0000"/>
                          </a:solidFill>
                          <a:latin typeface="+mn-lt"/>
                        </a:rPr>
                        <a:t>CO</a:t>
                      </a:r>
                      <a:endParaRPr lang="ja-JP" sz="1400" kern="100" dirty="0">
                        <a:latin typeface="+mn-lt"/>
                        <a:ea typeface="+mn-ea"/>
                        <a:cs typeface="Arial"/>
                      </a:endParaRPr>
                    </a:p>
                  </a:txBody>
                  <a:tcPr marL="66261" marR="66261" marT="0" marB="0" anchor="ctr"/>
                </a:tc>
                <a:tc>
                  <a:txBody>
                    <a:bodyPr/>
                    <a:lstStyle/>
                    <a:p>
                      <a:pPr algn="just">
                        <a:lnSpc>
                          <a:spcPts val="2300"/>
                        </a:lnSpc>
                        <a:spcAft>
                          <a:spcPts val="0"/>
                        </a:spcAft>
                      </a:pPr>
                      <a:r>
                        <a:rPr lang="pl-PL" altLang="ja-JP" sz="1400" kern="100" smtClean="0">
                          <a:latin typeface="+mn-lt"/>
                        </a:rPr>
                        <a:t>CO2</a:t>
                      </a:r>
                      <a:r>
                        <a:rPr lang="ja-JP" altLang="ja-JP" sz="1400" kern="100" smtClean="0">
                          <a:latin typeface="+mn-lt"/>
                        </a:rPr>
                        <a:t>，</a:t>
                      </a:r>
                      <a:r>
                        <a:rPr lang="pl-PL" altLang="ja-JP" sz="1400" kern="100" smtClean="0">
                          <a:latin typeface="+mn-lt"/>
                        </a:rPr>
                        <a:t>CH4</a:t>
                      </a:r>
                      <a:r>
                        <a:rPr lang="ja-JP" altLang="ja-JP" sz="1400" kern="100" smtClean="0">
                          <a:latin typeface="+mn-lt"/>
                        </a:rPr>
                        <a:t>，</a:t>
                      </a:r>
                      <a:r>
                        <a:rPr lang="pl-PL" altLang="ja-JP" sz="1400" kern="100" smtClean="0">
                          <a:latin typeface="+mn-lt"/>
                        </a:rPr>
                        <a:t>O3</a:t>
                      </a:r>
                      <a:r>
                        <a:rPr lang="ja-JP" altLang="ja-JP" sz="1400" kern="100" smtClean="0">
                          <a:latin typeface="+mn-lt"/>
                        </a:rPr>
                        <a:t>，</a:t>
                      </a:r>
                      <a:r>
                        <a:rPr lang="pl-PL" altLang="ja-JP" sz="1400" kern="100" smtClean="0">
                          <a:latin typeface="+mn-lt"/>
                        </a:rPr>
                        <a:t>H2O</a:t>
                      </a:r>
                      <a:endParaRPr lang="ja-JP" sz="1400" kern="100" dirty="0">
                        <a:latin typeface="+mn-lt"/>
                        <a:ea typeface="+mn-ea"/>
                        <a:cs typeface="Arial"/>
                      </a:endParaRPr>
                    </a:p>
                  </a:txBody>
                  <a:tcPr marL="66261" marR="66261" marT="0" marB="0" anchor="ctr"/>
                </a:tc>
              </a:tr>
              <a:tr h="225538">
                <a:tc>
                  <a:txBody>
                    <a:bodyPr/>
                    <a:lstStyle/>
                    <a:p>
                      <a:pPr algn="l">
                        <a:lnSpc>
                          <a:spcPts val="2300"/>
                        </a:lnSpc>
                        <a:spcAft>
                          <a:spcPts val="0"/>
                        </a:spcAft>
                      </a:pPr>
                      <a:r>
                        <a:rPr lang="en-US" altLang="ja-JP" sz="1400" kern="100" dirty="0" smtClean="0">
                          <a:latin typeface="+mn-lt"/>
                        </a:rPr>
                        <a:t>FOV/number</a:t>
                      </a:r>
                      <a:endParaRPr lang="ja-JP" sz="1400" kern="100" dirty="0">
                        <a:latin typeface="+mn-lt"/>
                        <a:ea typeface="+mn-ea"/>
                        <a:cs typeface="Arial"/>
                      </a:endParaRPr>
                    </a:p>
                  </a:txBody>
                  <a:tcPr marL="66261" marR="66261" marT="0" marB="0" anchor="ctr"/>
                </a:tc>
                <a:tc>
                  <a:txBody>
                    <a:bodyPr/>
                    <a:lstStyle/>
                    <a:p>
                      <a:pPr algn="just">
                        <a:lnSpc>
                          <a:spcPts val="2300"/>
                        </a:lnSpc>
                        <a:spcAft>
                          <a:spcPts val="0"/>
                        </a:spcAft>
                      </a:pPr>
                      <a:r>
                        <a:rPr lang="en-US" altLang="ja-JP" sz="1400" kern="100" dirty="0" smtClean="0">
                          <a:latin typeface="+mn-lt"/>
                        </a:rPr>
                        <a:t>10.5 </a:t>
                      </a:r>
                      <a:r>
                        <a:rPr lang="en-US" altLang="ja-JP" sz="1400" kern="100" dirty="0" err="1" smtClean="0">
                          <a:latin typeface="+mn-lt"/>
                        </a:rPr>
                        <a:t>km</a:t>
                      </a:r>
                      <a:r>
                        <a:rPr lang="en-US" altLang="ja-JP" sz="1400" kern="100" dirty="0" err="1" smtClean="0">
                          <a:latin typeface="Symbol" pitchFamily="18" charset="2"/>
                        </a:rPr>
                        <a:t>f</a:t>
                      </a:r>
                      <a:r>
                        <a:rPr lang="en-US" altLang="ja-JP" sz="1400" kern="100" dirty="0" smtClean="0">
                          <a:latin typeface="+mn-lt"/>
                        </a:rPr>
                        <a:t> / 1</a:t>
                      </a:r>
                      <a:endParaRPr lang="ja-JP" sz="1400" kern="100" dirty="0">
                        <a:latin typeface="+mn-lt"/>
                        <a:ea typeface="+mn-ea"/>
                        <a:cs typeface="Arial"/>
                      </a:endParaRPr>
                    </a:p>
                  </a:txBody>
                  <a:tcPr marL="66261" marR="66261" marT="0" marB="0" anchor="ctr"/>
                </a:tc>
                <a:tc>
                  <a:txBody>
                    <a:bodyPr/>
                    <a:lstStyle/>
                    <a:p>
                      <a:pPr algn="just">
                        <a:lnSpc>
                          <a:spcPts val="2300"/>
                        </a:lnSpc>
                        <a:spcAft>
                          <a:spcPts val="0"/>
                        </a:spcAft>
                      </a:pPr>
                      <a:r>
                        <a:rPr lang="en-US" altLang="ja-JP" sz="1400" kern="100" dirty="0" smtClean="0">
                          <a:latin typeface="+mn-lt"/>
                        </a:rPr>
                        <a:t>10.5 </a:t>
                      </a:r>
                      <a:r>
                        <a:rPr lang="en-US" altLang="ja-JP" sz="1400" kern="100" dirty="0" err="1" smtClean="0">
                          <a:latin typeface="+mn-lt"/>
                        </a:rPr>
                        <a:t>km</a:t>
                      </a:r>
                      <a:r>
                        <a:rPr lang="en-US" altLang="ja-JP" sz="1400" kern="100" dirty="0" err="1" smtClean="0">
                          <a:latin typeface="Symbol" pitchFamily="18" charset="2"/>
                        </a:rPr>
                        <a:t>f</a:t>
                      </a:r>
                      <a:r>
                        <a:rPr lang="en-US" altLang="ja-JP" sz="1400" kern="100" dirty="0" smtClean="0">
                          <a:latin typeface="+mn-lt"/>
                        </a:rPr>
                        <a:t> / 1</a:t>
                      </a:r>
                      <a:endParaRPr lang="ja-JP" sz="1400" kern="100" dirty="0">
                        <a:latin typeface="+mn-lt"/>
                        <a:ea typeface="+mn-ea"/>
                        <a:cs typeface="Arial"/>
                      </a:endParaRPr>
                    </a:p>
                  </a:txBody>
                  <a:tcPr marL="66261" marR="66261" marT="0" marB="0" anchor="ctr"/>
                </a:tc>
              </a:tr>
              <a:tr h="1130060">
                <a:tc>
                  <a:txBody>
                    <a:bodyPr/>
                    <a:lstStyle/>
                    <a:p>
                      <a:pPr algn="l">
                        <a:lnSpc>
                          <a:spcPts val="2200"/>
                        </a:lnSpc>
                        <a:spcAft>
                          <a:spcPts val="0"/>
                        </a:spcAft>
                      </a:pPr>
                      <a:r>
                        <a:rPr lang="en-US" altLang="ja-JP" sz="1400" kern="100" dirty="0" smtClean="0">
                          <a:latin typeface="+mn-lt"/>
                        </a:rPr>
                        <a:t>Spectral Ranges</a:t>
                      </a:r>
                    </a:p>
                    <a:p>
                      <a:pPr algn="l">
                        <a:lnSpc>
                          <a:spcPts val="2200"/>
                        </a:lnSpc>
                        <a:spcAft>
                          <a:spcPts val="0"/>
                        </a:spcAft>
                      </a:pPr>
                      <a:r>
                        <a:rPr lang="en-US" sz="1400" kern="100" dirty="0" smtClean="0">
                          <a:latin typeface="+mn-lt"/>
                        </a:rPr>
                        <a:t>(</a:t>
                      </a:r>
                      <a:r>
                        <a:rPr lang="en-US" sz="1400" kern="100" dirty="0" smtClean="0">
                          <a:latin typeface="Symbol" pitchFamily="18" charset="2"/>
                        </a:rPr>
                        <a:t>m</a:t>
                      </a:r>
                      <a:r>
                        <a:rPr lang="en-US" sz="1400" kern="100" dirty="0" smtClean="0">
                          <a:latin typeface="+mn-lt"/>
                        </a:rPr>
                        <a:t>m</a:t>
                      </a:r>
                      <a:r>
                        <a:rPr lang="en-US" sz="1400" kern="100" dirty="0">
                          <a:latin typeface="+mn-lt"/>
                        </a:rPr>
                        <a:t>)(cm-1)</a:t>
                      </a:r>
                      <a:endParaRPr lang="ja-JP" sz="1400" kern="100" dirty="0">
                        <a:latin typeface="+mn-lt"/>
                        <a:ea typeface="+mn-ea"/>
                        <a:cs typeface="Arial"/>
                      </a:endParaRPr>
                    </a:p>
                  </a:txBody>
                  <a:tcPr marL="66261" marR="66261" marT="0" marB="0"/>
                </a:tc>
                <a:tc>
                  <a:txBody>
                    <a:bodyPr/>
                    <a:lstStyle/>
                    <a:p>
                      <a:pPr algn="just">
                        <a:lnSpc>
                          <a:spcPts val="2200"/>
                        </a:lnSpc>
                        <a:spcAft>
                          <a:spcPts val="0"/>
                        </a:spcAft>
                      </a:pPr>
                      <a:r>
                        <a:rPr lang="en-US" sz="1400" kern="100" smtClean="0">
                          <a:latin typeface="+mn-lt"/>
                        </a:rPr>
                        <a:t>band</a:t>
                      </a:r>
                      <a:r>
                        <a:rPr lang="en-US" sz="1400" kern="100" baseline="0" smtClean="0">
                          <a:latin typeface="+mn-lt"/>
                        </a:rPr>
                        <a:t> 1 : </a:t>
                      </a:r>
                      <a:r>
                        <a:rPr lang="en-US" sz="1400" kern="100" smtClean="0">
                          <a:latin typeface="+mn-lt"/>
                        </a:rPr>
                        <a:t>0.75-0.77 </a:t>
                      </a:r>
                      <a:r>
                        <a:rPr lang="en-US" sz="1400" kern="100" dirty="0">
                          <a:latin typeface="+mn-lt"/>
                        </a:rPr>
                        <a:t>(</a:t>
                      </a:r>
                      <a:r>
                        <a:rPr lang="en-US" sz="1400" b="1" kern="100" dirty="0" smtClean="0">
                          <a:solidFill>
                            <a:srgbClr val="FF0000"/>
                          </a:solidFill>
                          <a:latin typeface="+mn-lt"/>
                        </a:rPr>
                        <a:t>12,950-13,250</a:t>
                      </a:r>
                      <a:r>
                        <a:rPr lang="en-US" sz="1400" kern="100" dirty="0">
                          <a:latin typeface="+mn-lt"/>
                        </a:rPr>
                        <a:t>)</a:t>
                      </a:r>
                      <a:endParaRPr lang="ja-JP" sz="1400" kern="100" dirty="0">
                        <a:latin typeface="+mn-lt"/>
                      </a:endParaRPr>
                    </a:p>
                    <a:p>
                      <a:pPr algn="just">
                        <a:lnSpc>
                          <a:spcPts val="2200"/>
                        </a:lnSpc>
                        <a:spcAft>
                          <a:spcPts val="0"/>
                        </a:spcAft>
                      </a:pPr>
                      <a:r>
                        <a:rPr lang="en-US" altLang="ja-JP" sz="1400" kern="100" smtClean="0">
                          <a:latin typeface="+mn-lt"/>
                        </a:rPr>
                        <a:t>band 2: </a:t>
                      </a:r>
                      <a:r>
                        <a:rPr lang="en-US" sz="1400" kern="100" smtClean="0">
                          <a:latin typeface="+mn-lt"/>
                        </a:rPr>
                        <a:t>1.56-</a:t>
                      </a:r>
                      <a:r>
                        <a:rPr lang="en-US" sz="1400" b="1" kern="100" smtClean="0">
                          <a:solidFill>
                            <a:srgbClr val="FF0000"/>
                          </a:solidFill>
                          <a:latin typeface="+mn-lt"/>
                        </a:rPr>
                        <a:t>1.69</a:t>
                      </a:r>
                      <a:r>
                        <a:rPr lang="en-US" sz="1400" kern="100" smtClean="0">
                          <a:latin typeface="+mn-lt"/>
                        </a:rPr>
                        <a:t> </a:t>
                      </a:r>
                      <a:r>
                        <a:rPr lang="en-US" sz="1400" kern="100" dirty="0" smtClean="0">
                          <a:latin typeface="+mn-lt"/>
                        </a:rPr>
                        <a:t>(</a:t>
                      </a:r>
                      <a:r>
                        <a:rPr lang="en-US" sz="1400" b="1" kern="100" dirty="0" smtClean="0">
                          <a:solidFill>
                            <a:srgbClr val="FF0000"/>
                          </a:solidFill>
                          <a:latin typeface="+mn-lt"/>
                        </a:rPr>
                        <a:t>5,900</a:t>
                      </a:r>
                      <a:r>
                        <a:rPr lang="en-US" sz="1400" kern="100" dirty="0" smtClean="0">
                          <a:latin typeface="+mn-lt"/>
                        </a:rPr>
                        <a:t>-6,400</a:t>
                      </a:r>
                      <a:r>
                        <a:rPr lang="en-US" sz="1400" kern="100" dirty="0">
                          <a:latin typeface="+mn-lt"/>
                        </a:rPr>
                        <a:t>)</a:t>
                      </a:r>
                      <a:endParaRPr lang="ja-JP" sz="1400" kern="100" dirty="0">
                        <a:latin typeface="+mn-lt"/>
                      </a:endParaRPr>
                    </a:p>
                    <a:p>
                      <a:pPr algn="just">
                        <a:lnSpc>
                          <a:spcPts val="2200"/>
                        </a:lnSpc>
                        <a:spcAft>
                          <a:spcPts val="0"/>
                        </a:spcAft>
                      </a:pPr>
                      <a:r>
                        <a:rPr lang="en-US" altLang="ja-JP" sz="1400" kern="100" smtClean="0">
                          <a:latin typeface="+mn-lt"/>
                        </a:rPr>
                        <a:t>band 3: </a:t>
                      </a:r>
                      <a:r>
                        <a:rPr lang="en-US" sz="1400" kern="100" smtClean="0">
                          <a:latin typeface="+mn-lt"/>
                        </a:rPr>
                        <a:t>1.92-</a:t>
                      </a:r>
                      <a:r>
                        <a:rPr lang="en-US" sz="1400" b="1" kern="100" smtClean="0">
                          <a:solidFill>
                            <a:srgbClr val="FF0000"/>
                          </a:solidFill>
                          <a:latin typeface="+mn-lt"/>
                        </a:rPr>
                        <a:t>2.33</a:t>
                      </a:r>
                      <a:r>
                        <a:rPr lang="en-US" sz="1400" kern="100" smtClean="0">
                          <a:latin typeface="+mn-lt"/>
                        </a:rPr>
                        <a:t> </a:t>
                      </a:r>
                      <a:r>
                        <a:rPr lang="en-US" sz="1400" kern="100">
                          <a:latin typeface="+mn-lt"/>
                        </a:rPr>
                        <a:t>(</a:t>
                      </a:r>
                      <a:r>
                        <a:rPr lang="en-US" sz="1400" b="1" kern="100" smtClean="0">
                          <a:solidFill>
                            <a:srgbClr val="FF0000"/>
                          </a:solidFill>
                          <a:latin typeface="+mn-lt"/>
                        </a:rPr>
                        <a:t>4,200</a:t>
                      </a:r>
                      <a:r>
                        <a:rPr lang="en-US" sz="1400" kern="100" smtClean="0">
                          <a:latin typeface="+mn-lt"/>
                        </a:rPr>
                        <a:t>-5,200</a:t>
                      </a:r>
                      <a:r>
                        <a:rPr lang="en-US" sz="1400" kern="100" dirty="0">
                          <a:latin typeface="+mn-lt"/>
                        </a:rPr>
                        <a:t>)</a:t>
                      </a:r>
                      <a:endParaRPr lang="ja-JP" sz="1400" kern="100" dirty="0">
                        <a:latin typeface="+mn-lt"/>
                      </a:endParaRPr>
                    </a:p>
                    <a:p>
                      <a:pPr algn="just">
                        <a:lnSpc>
                          <a:spcPts val="2200"/>
                        </a:lnSpc>
                        <a:spcAft>
                          <a:spcPts val="0"/>
                        </a:spcAft>
                      </a:pPr>
                      <a:r>
                        <a:rPr lang="en-US" altLang="ja-JP" sz="1400" kern="100" smtClean="0">
                          <a:latin typeface="+mn-lt"/>
                        </a:rPr>
                        <a:t>band 4: </a:t>
                      </a:r>
                      <a:r>
                        <a:rPr lang="en-US" sz="1400" b="1" kern="100" smtClean="0">
                          <a:solidFill>
                            <a:schemeClr val="bg1"/>
                          </a:solidFill>
                          <a:latin typeface="+mn-lt"/>
                        </a:rPr>
                        <a:t>5.5</a:t>
                      </a:r>
                      <a:r>
                        <a:rPr lang="en-US" sz="1400" b="1" kern="100" smtClean="0">
                          <a:solidFill>
                            <a:srgbClr val="FF0000"/>
                          </a:solidFill>
                          <a:latin typeface="+mn-lt"/>
                        </a:rPr>
                        <a:t>-8.4 (1,188-1,800</a:t>
                      </a:r>
                      <a:r>
                        <a:rPr lang="en-US" sz="1400" b="1" kern="100" dirty="0">
                          <a:solidFill>
                            <a:srgbClr val="FF0000"/>
                          </a:solidFill>
                          <a:latin typeface="+mn-lt"/>
                        </a:rPr>
                        <a:t>)</a:t>
                      </a:r>
                      <a:endParaRPr lang="ja-JP" sz="1400" b="1" kern="100" dirty="0">
                        <a:solidFill>
                          <a:srgbClr val="FF0000"/>
                        </a:solidFill>
                        <a:latin typeface="+mn-lt"/>
                      </a:endParaRPr>
                    </a:p>
                    <a:p>
                      <a:pPr algn="just">
                        <a:lnSpc>
                          <a:spcPts val="2200"/>
                        </a:lnSpc>
                        <a:spcAft>
                          <a:spcPts val="0"/>
                        </a:spcAft>
                      </a:pPr>
                      <a:r>
                        <a:rPr lang="en-US" altLang="ja-JP" sz="1400" kern="100" smtClean="0">
                          <a:latin typeface="+mn-lt"/>
                        </a:rPr>
                        <a:t>band 5: </a:t>
                      </a:r>
                      <a:r>
                        <a:rPr lang="en-US" sz="1400" b="1" kern="100" smtClean="0">
                          <a:solidFill>
                            <a:srgbClr val="FF0000"/>
                          </a:solidFill>
                          <a:latin typeface="+mn-lt"/>
                        </a:rPr>
                        <a:t>8.4-</a:t>
                      </a:r>
                      <a:r>
                        <a:rPr lang="en-US" sz="1400" b="1" kern="100" smtClean="0">
                          <a:solidFill>
                            <a:schemeClr val="bg1"/>
                          </a:solidFill>
                          <a:latin typeface="+mn-lt"/>
                        </a:rPr>
                        <a:t>14.3</a:t>
                      </a:r>
                      <a:r>
                        <a:rPr lang="en-US" sz="1400" b="1" kern="100" smtClean="0">
                          <a:solidFill>
                            <a:srgbClr val="FF0000"/>
                          </a:solidFill>
                          <a:latin typeface="+mn-lt"/>
                        </a:rPr>
                        <a:t> </a:t>
                      </a:r>
                      <a:r>
                        <a:rPr lang="en-US" sz="1400" b="1" kern="100">
                          <a:solidFill>
                            <a:srgbClr val="FF0000"/>
                          </a:solidFill>
                          <a:latin typeface="+mn-lt"/>
                        </a:rPr>
                        <a:t>(</a:t>
                      </a:r>
                      <a:r>
                        <a:rPr lang="en-US" sz="1400" b="1" kern="100" smtClean="0">
                          <a:solidFill>
                            <a:srgbClr val="FF0000"/>
                          </a:solidFill>
                          <a:latin typeface="+mn-lt"/>
                        </a:rPr>
                        <a:t>700-1,188)</a:t>
                      </a:r>
                      <a:endParaRPr lang="ja-JP" sz="1400" b="1" kern="100" dirty="0">
                        <a:solidFill>
                          <a:srgbClr val="FF0000"/>
                        </a:solidFill>
                        <a:latin typeface="+mn-lt"/>
                        <a:ea typeface="+mn-ea"/>
                        <a:cs typeface="Arial"/>
                      </a:endParaRPr>
                    </a:p>
                  </a:txBody>
                  <a:tcPr marL="66261" marR="66261" marT="0" marB="0"/>
                </a:tc>
                <a:tc>
                  <a:txBody>
                    <a:bodyPr/>
                    <a:lstStyle/>
                    <a:p>
                      <a:pPr algn="just">
                        <a:lnSpc>
                          <a:spcPts val="2200"/>
                        </a:lnSpc>
                        <a:spcAft>
                          <a:spcPts val="0"/>
                        </a:spcAft>
                      </a:pPr>
                      <a:r>
                        <a:rPr lang="en-US" altLang="ja-JP" sz="1400" kern="100" smtClean="0">
                          <a:latin typeface="+mn-lt"/>
                        </a:rPr>
                        <a:t>band 1: </a:t>
                      </a:r>
                      <a:r>
                        <a:rPr lang="en-US" sz="1400" kern="100" smtClean="0">
                          <a:latin typeface="+mn-lt"/>
                        </a:rPr>
                        <a:t>0.75-0.77 </a:t>
                      </a:r>
                      <a:r>
                        <a:rPr lang="en-US" sz="1400" kern="100" dirty="0">
                          <a:latin typeface="+mn-lt"/>
                        </a:rPr>
                        <a:t>(12,900-13,200)</a:t>
                      </a:r>
                      <a:endParaRPr lang="ja-JP" sz="1400" kern="100" dirty="0">
                        <a:latin typeface="+mn-lt"/>
                      </a:endParaRPr>
                    </a:p>
                    <a:p>
                      <a:pPr algn="just">
                        <a:lnSpc>
                          <a:spcPts val="2200"/>
                        </a:lnSpc>
                        <a:spcAft>
                          <a:spcPts val="0"/>
                        </a:spcAft>
                      </a:pPr>
                      <a:r>
                        <a:rPr lang="en-US" altLang="ja-JP" sz="1400" kern="100" smtClean="0">
                          <a:latin typeface="+mn-lt"/>
                        </a:rPr>
                        <a:t>band 2: </a:t>
                      </a:r>
                      <a:r>
                        <a:rPr lang="en-US" sz="1400" kern="100" smtClean="0">
                          <a:latin typeface="+mn-lt"/>
                        </a:rPr>
                        <a:t>1.56-1.72 </a:t>
                      </a:r>
                      <a:r>
                        <a:rPr lang="en-US" sz="1400" kern="100" dirty="0">
                          <a:latin typeface="+mn-lt"/>
                        </a:rPr>
                        <a:t>(5,800-6,400)</a:t>
                      </a:r>
                      <a:endParaRPr lang="ja-JP" sz="1400" kern="100" dirty="0">
                        <a:latin typeface="+mn-lt"/>
                      </a:endParaRPr>
                    </a:p>
                    <a:p>
                      <a:pPr algn="just">
                        <a:lnSpc>
                          <a:spcPts val="2200"/>
                        </a:lnSpc>
                        <a:spcAft>
                          <a:spcPts val="0"/>
                        </a:spcAft>
                      </a:pPr>
                      <a:r>
                        <a:rPr lang="en-US" altLang="ja-JP" sz="1400" kern="100" smtClean="0">
                          <a:latin typeface="+mn-lt"/>
                        </a:rPr>
                        <a:t>band 3: </a:t>
                      </a:r>
                      <a:r>
                        <a:rPr lang="en-US" sz="1400" kern="100" smtClean="0">
                          <a:latin typeface="+mn-lt"/>
                        </a:rPr>
                        <a:t>1.92-2.08 </a:t>
                      </a:r>
                      <a:r>
                        <a:rPr lang="en-US" sz="1400" kern="100" dirty="0">
                          <a:latin typeface="+mn-lt"/>
                        </a:rPr>
                        <a:t>(4,800-5,200)</a:t>
                      </a:r>
                      <a:endParaRPr lang="ja-JP" sz="1400" kern="100" dirty="0">
                        <a:latin typeface="+mn-lt"/>
                      </a:endParaRPr>
                    </a:p>
                    <a:p>
                      <a:pPr algn="just">
                        <a:lnSpc>
                          <a:spcPts val="2200"/>
                        </a:lnSpc>
                        <a:spcAft>
                          <a:spcPts val="0"/>
                        </a:spcAft>
                      </a:pPr>
                      <a:r>
                        <a:rPr lang="en-US" altLang="ja-JP" sz="1400" kern="100" smtClean="0">
                          <a:latin typeface="+mn-lt"/>
                        </a:rPr>
                        <a:t>band 4: </a:t>
                      </a:r>
                      <a:r>
                        <a:rPr lang="en-US" sz="1400" kern="100" smtClean="0">
                          <a:latin typeface="+mn-lt"/>
                        </a:rPr>
                        <a:t>5.5-14.3 </a:t>
                      </a:r>
                      <a:r>
                        <a:rPr lang="en-US" sz="1400" kern="100" dirty="0">
                          <a:latin typeface="+mn-lt"/>
                        </a:rPr>
                        <a:t>(700-1,800)</a:t>
                      </a:r>
                      <a:endParaRPr lang="ja-JP" sz="1400" kern="100" dirty="0">
                        <a:latin typeface="+mn-lt"/>
                        <a:ea typeface="+mn-ea"/>
                        <a:cs typeface="Arial"/>
                      </a:endParaRPr>
                    </a:p>
                  </a:txBody>
                  <a:tcPr marL="66261" marR="66261" marT="0" marB="0"/>
                </a:tc>
              </a:tr>
              <a:tr h="252000">
                <a:tc>
                  <a:txBody>
                    <a:bodyPr/>
                    <a:lstStyle/>
                    <a:p>
                      <a:pPr algn="just">
                        <a:lnSpc>
                          <a:spcPts val="2200"/>
                        </a:lnSpc>
                        <a:spcAft>
                          <a:spcPts val="0"/>
                        </a:spcAft>
                      </a:pPr>
                      <a:r>
                        <a:rPr lang="en-US" altLang="ja-JP" sz="1400" kern="100" dirty="0" smtClean="0">
                          <a:latin typeface="+mn-lt"/>
                          <a:ea typeface="+mn-ea"/>
                          <a:cs typeface="Arial"/>
                        </a:rPr>
                        <a:t>SNR</a:t>
                      </a:r>
                      <a:endParaRPr lang="ja-JP" sz="1400" kern="100" dirty="0">
                        <a:latin typeface="+mn-lt"/>
                        <a:ea typeface="+mn-ea"/>
                        <a:cs typeface="Arial"/>
                      </a:endParaRPr>
                    </a:p>
                  </a:txBody>
                  <a:tcPr marL="66261" marR="66261" marT="0" marB="0"/>
                </a:tc>
                <a:tc>
                  <a:txBody>
                    <a:bodyPr/>
                    <a:lstStyle/>
                    <a:p>
                      <a:pPr algn="just">
                        <a:lnSpc>
                          <a:spcPts val="2200"/>
                        </a:lnSpc>
                        <a:spcAft>
                          <a:spcPts val="0"/>
                        </a:spcAft>
                      </a:pPr>
                      <a:r>
                        <a:rPr lang="en-US" altLang="ja-JP" sz="1400" kern="100" smtClean="0">
                          <a:latin typeface="+mn-lt"/>
                        </a:rPr>
                        <a:t>band 1</a:t>
                      </a:r>
                      <a:r>
                        <a:rPr lang="en-US" altLang="ja-JP" sz="1400" b="0" kern="100" smtClean="0">
                          <a:latin typeface="+mn-lt"/>
                        </a:rPr>
                        <a:t>: </a:t>
                      </a:r>
                      <a:r>
                        <a:rPr lang="en-US" altLang="ja-JP" sz="1400" b="1" kern="100" smtClean="0">
                          <a:solidFill>
                            <a:srgbClr val="FF0000"/>
                          </a:solidFill>
                          <a:latin typeface="+mn-lt"/>
                        </a:rPr>
                        <a:t>528</a:t>
                      </a:r>
                      <a:r>
                        <a:rPr lang="en-US" altLang="ja-JP" sz="1400" b="0" kern="100" smtClean="0">
                          <a:solidFill>
                            <a:schemeClr val="bg1"/>
                          </a:solidFill>
                          <a:latin typeface="+mn-lt"/>
                        </a:rPr>
                        <a:t> (P@13,050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(&gt;400)</a:t>
                      </a:r>
                    </a:p>
                    <a:p>
                      <a:pPr algn="just">
                        <a:lnSpc>
                          <a:spcPts val="2200"/>
                        </a:lnSpc>
                        <a:spcAft>
                          <a:spcPts val="0"/>
                        </a:spcAft>
                      </a:pPr>
                      <a:r>
                        <a:rPr lang="en-US" altLang="ja-JP" sz="1400" b="0" kern="100" smtClean="0">
                          <a:latin typeface="+mn-lt"/>
                        </a:rPr>
                        <a:t>band 2: </a:t>
                      </a:r>
                      <a:r>
                        <a:rPr lang="en-US" altLang="ja-JP" sz="1400" b="1" kern="100" smtClean="0">
                          <a:solidFill>
                            <a:srgbClr val="FF0000"/>
                          </a:solidFill>
                          <a:latin typeface="+mn-lt"/>
                        </a:rPr>
                        <a:t>617</a:t>
                      </a:r>
                      <a:r>
                        <a:rPr lang="en-US" altLang="ja-JP" sz="1400" b="0" kern="100" smtClean="0">
                          <a:solidFill>
                            <a:schemeClr val="bg1"/>
                          </a:solidFill>
                          <a:latin typeface="+mn-lt"/>
                        </a:rPr>
                        <a:t> (P@6,200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(&gt;300)</a:t>
                      </a:r>
                    </a:p>
                    <a:p>
                      <a:pPr algn="just">
                        <a:lnSpc>
                          <a:spcPts val="2200"/>
                        </a:lnSpc>
                        <a:spcAft>
                          <a:spcPts val="0"/>
                        </a:spcAft>
                      </a:pPr>
                      <a:r>
                        <a:rPr lang="en-US" altLang="ja-JP" sz="1400" b="0" kern="100" smtClean="0">
                          <a:latin typeface="+mn-lt"/>
                        </a:rPr>
                        <a:t>band 3: </a:t>
                      </a:r>
                      <a:r>
                        <a:rPr lang="en-US" altLang="ja-JP" sz="1400" b="1" kern="100" smtClean="0">
                          <a:solidFill>
                            <a:srgbClr val="FF0000"/>
                          </a:solidFill>
                          <a:latin typeface="+mn-lt"/>
                        </a:rPr>
                        <a:t>454</a:t>
                      </a:r>
                      <a:r>
                        <a:rPr lang="en-US" altLang="ja-JP" sz="1400" b="0" kern="100" smtClean="0">
                          <a:solidFill>
                            <a:schemeClr val="bg1"/>
                          </a:solidFill>
                          <a:latin typeface="+mn-lt"/>
                        </a:rPr>
                        <a:t> (P@5,000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(&gt;300)</a:t>
                      </a:r>
                      <a:endParaRPr lang="en-US" altLang="ja-JP" sz="1400" b="0" kern="100" dirty="0" smtClean="0">
                        <a:solidFill>
                          <a:schemeClr val="bg1"/>
                        </a:solidFill>
                        <a:latin typeface="+mn-lt"/>
                      </a:endParaRPr>
                    </a:p>
                    <a:p>
                      <a:pPr algn="just">
                        <a:lnSpc>
                          <a:spcPts val="2200"/>
                        </a:lnSpc>
                        <a:spcAft>
                          <a:spcPts val="0"/>
                        </a:spcAft>
                      </a:pPr>
                      <a:r>
                        <a:rPr lang="en-US" altLang="ja-JP" sz="1400" b="0" kern="100" smtClean="0">
                          <a:latin typeface="+mn-lt"/>
                        </a:rPr>
                        <a:t>                 </a:t>
                      </a:r>
                      <a:r>
                        <a:rPr lang="en-US" altLang="ja-JP" sz="1400" b="1" kern="100" smtClean="0">
                          <a:solidFill>
                            <a:srgbClr val="FF0000"/>
                          </a:solidFill>
                          <a:latin typeface="+mn-lt"/>
                        </a:rPr>
                        <a:t>489</a:t>
                      </a:r>
                      <a:r>
                        <a:rPr lang="en-US" altLang="ja-JP" sz="1400" b="0" kern="100" smtClean="0">
                          <a:solidFill>
                            <a:schemeClr val="bg1"/>
                          </a:solidFill>
                          <a:latin typeface="+mn-lt"/>
                        </a:rPr>
                        <a:t> (P+S@4,250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(&gt;300)</a:t>
                      </a:r>
                      <a:endParaRPr lang="en-US" altLang="ja-JP" sz="1400" b="0" kern="100" smtClean="0">
                        <a:latin typeface="+mn-lt"/>
                      </a:endParaRPr>
                    </a:p>
                    <a:p>
                      <a:pPr algn="just">
                        <a:lnSpc>
                          <a:spcPts val="2200"/>
                        </a:lnSpc>
                        <a:spcAft>
                          <a:spcPts val="0"/>
                        </a:spcAft>
                      </a:pPr>
                      <a:r>
                        <a:rPr lang="en-US" altLang="ja-JP" sz="1400" b="0" kern="100" smtClean="0">
                          <a:latin typeface="+mn-lt"/>
                        </a:rPr>
                        <a:t>band 4: </a:t>
                      </a:r>
                      <a:r>
                        <a:rPr lang="en-US" altLang="ja-JP" sz="1400" b="1" kern="100" smtClean="0">
                          <a:solidFill>
                            <a:srgbClr val="FF0000"/>
                          </a:solidFill>
                          <a:latin typeface="+mn-lt"/>
                        </a:rPr>
                        <a:t>1519</a:t>
                      </a:r>
                      <a:r>
                        <a:rPr lang="en-US" altLang="ja-JP" sz="1400" b="0" kern="100" smtClean="0">
                          <a:solidFill>
                            <a:schemeClr val="bg1"/>
                          </a:solidFill>
                          <a:latin typeface="+mn-lt"/>
                        </a:rPr>
                        <a:t> (@1,300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(&gt;300)</a:t>
                      </a:r>
                      <a:endParaRPr lang="en-US" altLang="ja-JP" sz="1400" b="0" kern="100" smtClean="0">
                        <a:latin typeface="+mn-lt"/>
                      </a:endParaRPr>
                    </a:p>
                    <a:p>
                      <a:pPr algn="just">
                        <a:lnSpc>
                          <a:spcPts val="2200"/>
                        </a:lnSpc>
                        <a:spcAft>
                          <a:spcPts val="0"/>
                        </a:spcAft>
                      </a:pPr>
                      <a:r>
                        <a:rPr lang="en-US" altLang="ja-JP" sz="1400" b="0" kern="100" smtClean="0">
                          <a:latin typeface="+mn-lt"/>
                        </a:rPr>
                        <a:t>band 5: 306</a:t>
                      </a:r>
                      <a:r>
                        <a:rPr lang="en-US" altLang="ja-JP" sz="1400" b="0" kern="100" smtClean="0">
                          <a:solidFill>
                            <a:schemeClr val="bg1"/>
                          </a:solidFill>
                          <a:latin typeface="+mn-lt"/>
                        </a:rPr>
                        <a:t> (@700</a:t>
                      </a:r>
                      <a:r>
                        <a:rPr kumimoji="1" lang="en-US" altLang="ja-JP" sz="1400" b="0" smtClean="0">
                          <a:solidFill>
                            <a:schemeClr val="bg1"/>
                          </a:solidFill>
                        </a:rPr>
                        <a:t>cm</a:t>
                      </a:r>
                      <a:r>
                        <a:rPr kumimoji="1" lang="en-US" altLang="ja-JP" sz="1400" b="0" baseline="30000" smtClean="0">
                          <a:solidFill>
                            <a:schemeClr val="bg1"/>
                          </a:solidFill>
                        </a:rPr>
                        <a:t>-1</a:t>
                      </a:r>
                      <a:r>
                        <a:rPr lang="en-US" altLang="ja-JP" sz="1400" b="0" kern="100" smtClean="0">
                          <a:solidFill>
                            <a:schemeClr val="bg1"/>
                          </a:solidFill>
                          <a:latin typeface="+mn-lt"/>
                        </a:rPr>
                        <a:t>) (&gt;300)</a:t>
                      </a:r>
                      <a:endParaRPr lang="ja-JP" sz="1400" b="0" kern="100" dirty="0">
                        <a:latin typeface="+mn-lt"/>
                        <a:ea typeface="+mn-ea"/>
                        <a:cs typeface="Arial"/>
                      </a:endParaRPr>
                    </a:p>
                  </a:txBody>
                  <a:tcPr marL="66261" marR="66261" marT="0" marB="0"/>
                </a:tc>
                <a:tc>
                  <a:txBody>
                    <a:bodyPr/>
                    <a:lstStyle/>
                    <a:p>
                      <a:pPr algn="just">
                        <a:lnSpc>
                          <a:spcPts val="2200"/>
                        </a:lnSpc>
                        <a:spcAft>
                          <a:spcPts val="0"/>
                        </a:spcAft>
                      </a:pPr>
                      <a:r>
                        <a:rPr lang="en-US" altLang="ja-JP" sz="1400" kern="100" smtClean="0">
                          <a:latin typeface="+mn-lt"/>
                        </a:rPr>
                        <a:t>band 1: 345 (&gt;300)</a:t>
                      </a:r>
                    </a:p>
                    <a:p>
                      <a:pPr algn="just">
                        <a:lnSpc>
                          <a:spcPts val="2200"/>
                        </a:lnSpc>
                        <a:spcAft>
                          <a:spcPts val="0"/>
                        </a:spcAft>
                      </a:pPr>
                      <a:r>
                        <a:rPr lang="en-US" altLang="ja-JP" sz="1400" kern="100" smtClean="0">
                          <a:latin typeface="+mn-lt"/>
                        </a:rPr>
                        <a:t>band 2: 322 (&gt;300)</a:t>
                      </a:r>
                    </a:p>
                    <a:p>
                      <a:pPr algn="just">
                        <a:lnSpc>
                          <a:spcPts val="2200"/>
                        </a:lnSpc>
                        <a:spcAft>
                          <a:spcPts val="0"/>
                        </a:spcAft>
                      </a:pPr>
                      <a:r>
                        <a:rPr lang="en-US" altLang="ja-JP" sz="1400" kern="100" smtClean="0">
                          <a:latin typeface="+mn-lt"/>
                        </a:rPr>
                        <a:t>band 3: 412 (&gt;300)</a:t>
                      </a:r>
                    </a:p>
                    <a:p>
                      <a:pPr algn="just">
                        <a:lnSpc>
                          <a:spcPts val="2200"/>
                        </a:lnSpc>
                        <a:spcAft>
                          <a:spcPts val="0"/>
                        </a:spcAft>
                      </a:pPr>
                      <a:r>
                        <a:rPr lang="en-US" altLang="ja-JP" sz="1400" kern="100" smtClean="0">
                          <a:latin typeface="+mn-lt"/>
                        </a:rPr>
                        <a:t>band 4: 304 (&gt;300)</a:t>
                      </a:r>
                      <a:endParaRPr lang="ja-JP" sz="1400" kern="100" dirty="0">
                        <a:latin typeface="+mn-lt"/>
                        <a:ea typeface="+mn-ea"/>
                        <a:cs typeface="Arial"/>
                      </a:endParaRPr>
                    </a:p>
                  </a:txBody>
                  <a:tcPr marL="66261" marR="66261" marT="0" marB="0"/>
                </a:tc>
              </a:tr>
              <a:tr h="252000">
                <a:tc>
                  <a:txBody>
                    <a:bodyPr/>
                    <a:lstStyle/>
                    <a:p>
                      <a:pPr algn="just">
                        <a:lnSpc>
                          <a:spcPts val="2300"/>
                        </a:lnSpc>
                        <a:spcAft>
                          <a:spcPts val="0"/>
                        </a:spcAft>
                      </a:pPr>
                      <a:r>
                        <a:rPr lang="en-US" altLang="ja-JP" sz="1400" kern="100" dirty="0" smtClean="0">
                          <a:latin typeface="+mn-lt"/>
                        </a:rPr>
                        <a:t>Observation Mesh</a:t>
                      </a:r>
                      <a:endParaRPr lang="ja-JP" sz="1400" kern="100" dirty="0">
                        <a:latin typeface="+mn-lt"/>
                        <a:ea typeface="+mn-ea"/>
                        <a:cs typeface="Arial"/>
                      </a:endParaRPr>
                    </a:p>
                  </a:txBody>
                  <a:tcPr marL="66261" marR="66261" marT="0" marB="0"/>
                </a:tc>
                <a:tc>
                  <a:txBody>
                    <a:bodyPr/>
                    <a:lstStyle/>
                    <a:p>
                      <a:pPr algn="just">
                        <a:lnSpc>
                          <a:spcPts val="2300"/>
                        </a:lnSpc>
                        <a:spcAft>
                          <a:spcPts val="0"/>
                        </a:spcAft>
                      </a:pPr>
                      <a:r>
                        <a:rPr lang="en-US" altLang="ja-JP" sz="1400" kern="100" dirty="0" smtClean="0">
                          <a:latin typeface="+mn-lt"/>
                        </a:rPr>
                        <a:t>160km  (5 points in the CT direction)</a:t>
                      </a:r>
                      <a:endParaRPr lang="ja-JP" sz="1400" kern="100" dirty="0">
                        <a:latin typeface="+mn-lt"/>
                        <a:ea typeface="+mn-ea"/>
                        <a:cs typeface="Arial"/>
                      </a:endParaRPr>
                    </a:p>
                  </a:txBody>
                  <a:tcPr marL="66261" marR="66261" marT="0" marB="0"/>
                </a:tc>
                <a:tc>
                  <a:txBody>
                    <a:bodyPr/>
                    <a:lstStyle/>
                    <a:p>
                      <a:pPr algn="just">
                        <a:lnSpc>
                          <a:spcPts val="2300"/>
                        </a:lnSpc>
                        <a:spcAft>
                          <a:spcPts val="0"/>
                        </a:spcAft>
                      </a:pPr>
                      <a:r>
                        <a:rPr lang="en-US" altLang="ja-JP" sz="1400" kern="100" dirty="0" smtClean="0">
                          <a:latin typeface="+mn-lt"/>
                        </a:rPr>
                        <a:t>160km  (5 points in the CT direction)</a:t>
                      </a:r>
                      <a:endParaRPr lang="ja-JP" sz="1400" kern="100" dirty="0">
                        <a:latin typeface="+mn-lt"/>
                        <a:ea typeface="+mn-ea"/>
                        <a:cs typeface="Arial"/>
                      </a:endParaRPr>
                    </a:p>
                  </a:txBody>
                  <a:tcPr marL="66261" marR="66261" marT="0" marB="0"/>
                </a:tc>
              </a:tr>
              <a:tr h="252000">
                <a:tc>
                  <a:txBody>
                    <a:bodyPr/>
                    <a:lstStyle/>
                    <a:p>
                      <a:pPr algn="just">
                        <a:lnSpc>
                          <a:spcPts val="2300"/>
                        </a:lnSpc>
                        <a:spcAft>
                          <a:spcPts val="0"/>
                        </a:spcAft>
                      </a:pPr>
                      <a:r>
                        <a:rPr lang="en-US" altLang="ja-JP" sz="1400" kern="100" smtClean="0">
                          <a:latin typeface="+mn-lt"/>
                          <a:ea typeface="+mn-ea"/>
                          <a:cs typeface="Arial"/>
                        </a:rPr>
                        <a:t>Scan duration</a:t>
                      </a:r>
                      <a:endParaRPr lang="ja-JP" sz="1400" kern="100" dirty="0">
                        <a:latin typeface="+mn-lt"/>
                        <a:ea typeface="+mn-ea"/>
                        <a:cs typeface="Arial"/>
                      </a:endParaRPr>
                    </a:p>
                  </a:txBody>
                  <a:tcPr marL="66261" marR="66261" marT="0" marB="0"/>
                </a:tc>
                <a:tc>
                  <a:txBody>
                    <a:bodyPr/>
                    <a:lstStyle/>
                    <a:p>
                      <a:pPr algn="just">
                        <a:lnSpc>
                          <a:spcPts val="2300"/>
                        </a:lnSpc>
                        <a:spcAft>
                          <a:spcPts val="0"/>
                        </a:spcAft>
                      </a:pPr>
                      <a:r>
                        <a:rPr lang="en-US" altLang="ja-JP" sz="1400" b="1" kern="100" smtClean="0">
                          <a:solidFill>
                            <a:srgbClr val="0000FF"/>
                          </a:solidFill>
                          <a:latin typeface="+mn-lt"/>
                          <a:ea typeface="+mn-ea"/>
                          <a:cs typeface="Arial"/>
                        </a:rPr>
                        <a:t>4 seconds / interferogram</a:t>
                      </a:r>
                      <a:endParaRPr lang="ja-JP" sz="1400" b="1" kern="100" dirty="0">
                        <a:solidFill>
                          <a:srgbClr val="0000FF"/>
                        </a:solidFill>
                        <a:latin typeface="+mn-lt"/>
                        <a:ea typeface="+mn-ea"/>
                        <a:cs typeface="Arial"/>
                      </a:endParaRPr>
                    </a:p>
                  </a:txBody>
                  <a:tcPr marL="66261" marR="66261" marT="0" marB="0"/>
                </a:tc>
                <a:tc>
                  <a:txBody>
                    <a:bodyPr/>
                    <a:lstStyle/>
                    <a:p>
                      <a:pPr algn="just">
                        <a:lnSpc>
                          <a:spcPts val="2300"/>
                        </a:lnSpc>
                        <a:spcAft>
                          <a:spcPts val="0"/>
                        </a:spcAft>
                      </a:pPr>
                      <a:r>
                        <a:rPr lang="en-US" altLang="ja-JP" sz="1400" kern="100" smtClean="0">
                          <a:latin typeface="+mn-lt"/>
                          <a:ea typeface="+mn-ea"/>
                          <a:cs typeface="Arial"/>
                        </a:rPr>
                        <a:t>4, 2, 1.1 seconds / interferogram</a:t>
                      </a:r>
                      <a:endParaRPr lang="ja-JP" sz="1400" kern="100" dirty="0">
                        <a:latin typeface="+mn-lt"/>
                        <a:ea typeface="+mn-ea"/>
                        <a:cs typeface="Arial"/>
                      </a:endParaRPr>
                    </a:p>
                  </a:txBody>
                  <a:tcPr marL="66261" marR="66261" marT="0" marB="0"/>
                </a:tc>
              </a:tr>
              <a:tr h="252000">
                <a:tc>
                  <a:txBody>
                    <a:bodyPr/>
                    <a:lstStyle/>
                    <a:p>
                      <a:pPr algn="just">
                        <a:lnSpc>
                          <a:spcPts val="2300"/>
                        </a:lnSpc>
                        <a:spcAft>
                          <a:spcPts val="0"/>
                        </a:spcAft>
                      </a:pPr>
                      <a:r>
                        <a:rPr lang="en-US" altLang="ja-JP" sz="1400" kern="100" smtClean="0">
                          <a:latin typeface="+mn-lt"/>
                          <a:ea typeface="+mn-ea"/>
                          <a:cs typeface="Arial"/>
                        </a:rPr>
                        <a:t>Sampling resolution</a:t>
                      </a:r>
                      <a:endParaRPr lang="ja-JP" sz="1400" kern="100" dirty="0">
                        <a:latin typeface="+mn-lt"/>
                        <a:ea typeface="+mn-ea"/>
                        <a:cs typeface="Aria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smtClean="0"/>
                        <a:t>0.2cm</a:t>
                      </a:r>
                      <a:r>
                        <a:rPr kumimoji="1" lang="en-US" altLang="ja-JP" sz="1400" baseline="30000" smtClean="0"/>
                        <a:t>-1</a:t>
                      </a:r>
                      <a:endParaRPr kumimoji="1" lang="ja-JP" altLang="en-US" sz="1400" baseline="30000" smtClean="0"/>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smtClean="0"/>
                        <a:t>0.2cm</a:t>
                      </a:r>
                      <a:r>
                        <a:rPr kumimoji="1" lang="en-US" altLang="ja-JP" sz="1400" baseline="30000" smtClean="0"/>
                        <a:t>-1</a:t>
                      </a:r>
                      <a:endParaRPr kumimoji="1" lang="ja-JP" altLang="en-US" sz="1400" baseline="30000" smtClean="0"/>
                    </a:p>
                  </a:txBody>
                  <a:tcPr marL="66261" marR="66261" marT="0" marB="0"/>
                </a:tc>
              </a:tr>
              <a:tr h="252000">
                <a:tc>
                  <a:txBody>
                    <a:bodyPr/>
                    <a:lstStyle/>
                    <a:p>
                      <a:pPr algn="just">
                        <a:lnSpc>
                          <a:spcPts val="2300"/>
                        </a:lnSpc>
                        <a:spcAft>
                          <a:spcPts val="0"/>
                        </a:spcAft>
                      </a:pPr>
                      <a:r>
                        <a:rPr lang="en-US" altLang="ja-JP" sz="1400" kern="100" smtClean="0">
                          <a:latin typeface="+mn-lt"/>
                          <a:ea typeface="+mn-ea"/>
                          <a:cs typeface="Arial"/>
                        </a:rPr>
                        <a:t>Effective Aperture size</a:t>
                      </a:r>
                      <a:endParaRPr lang="ja-JP" sz="1400" kern="100" dirty="0">
                        <a:latin typeface="+mn-lt"/>
                        <a:ea typeface="+mn-ea"/>
                        <a:cs typeface="Aria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b="1" smtClean="0">
                          <a:solidFill>
                            <a:srgbClr val="FF0000"/>
                          </a:solidFill>
                        </a:rPr>
                        <a:t>Φ73mm</a:t>
                      </a:r>
                      <a:endParaRPr kumimoji="1" lang="ja-JP" altLang="en-US" sz="1400" b="1" baseline="30000" smtClean="0">
                        <a:solidFill>
                          <a:srgbClr val="FF0000"/>
                        </a:solidFil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smtClean="0"/>
                        <a:t>Φ64mm</a:t>
                      </a:r>
                      <a:endParaRPr kumimoji="1" lang="ja-JP" altLang="en-US" sz="1400" baseline="30000" smtClean="0"/>
                    </a:p>
                  </a:txBody>
                  <a:tcPr marL="66261" marR="66261" marT="0" marB="0"/>
                </a:tc>
              </a:tr>
              <a:tr h="252000">
                <a:tc>
                  <a:txBody>
                    <a:bodyPr/>
                    <a:lstStyle/>
                    <a:p>
                      <a:pPr algn="just">
                        <a:lnSpc>
                          <a:spcPts val="2300"/>
                        </a:lnSpc>
                        <a:spcAft>
                          <a:spcPts val="0"/>
                        </a:spcAft>
                      </a:pPr>
                      <a:r>
                        <a:rPr lang="en-US" altLang="ja-JP" sz="1400" kern="100" smtClean="0">
                          <a:latin typeface="+mn-lt"/>
                          <a:ea typeface="+mn-ea"/>
                          <a:cs typeface="Arial"/>
                        </a:rPr>
                        <a:t>Gain steps</a:t>
                      </a:r>
                      <a:endParaRPr lang="ja-JP" sz="1400" kern="100" dirty="0">
                        <a:latin typeface="+mn-lt"/>
                        <a:ea typeface="+mn-ea"/>
                        <a:cs typeface="Aria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b="1" baseline="0" smtClean="0">
                          <a:solidFill>
                            <a:srgbClr val="FF0000"/>
                          </a:solidFill>
                        </a:rPr>
                        <a:t>16</a:t>
                      </a:r>
                      <a:r>
                        <a:rPr kumimoji="1" lang="ja-JP" altLang="en-US" sz="1400" b="1" baseline="0" smtClean="0">
                          <a:solidFill>
                            <a:srgbClr val="FF0000"/>
                          </a:solidFill>
                        </a:rPr>
                        <a:t> </a:t>
                      </a:r>
                      <a:r>
                        <a:rPr kumimoji="1" lang="en-US" altLang="ja-JP" sz="1400" b="1" baseline="0" smtClean="0">
                          <a:solidFill>
                            <a:srgbClr val="FF0000"/>
                          </a:solidFill>
                        </a:rPr>
                        <a:t>(TBD)</a:t>
                      </a: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baseline="0" smtClean="0"/>
                        <a:t>2</a:t>
                      </a:r>
                      <a:endParaRPr kumimoji="1" lang="ja-JP" altLang="en-US" sz="1400" baseline="0" smtClean="0"/>
                    </a:p>
                  </a:txBody>
                  <a:tcPr marL="66261" marR="66261" marT="0" marB="0"/>
                </a:tc>
              </a:tr>
              <a:tr h="252000">
                <a:tc>
                  <a:txBody>
                    <a:bodyPr/>
                    <a:lstStyle/>
                    <a:p>
                      <a:pPr algn="just">
                        <a:lnSpc>
                          <a:spcPts val="2300"/>
                        </a:lnSpc>
                        <a:spcAft>
                          <a:spcPts val="0"/>
                        </a:spcAft>
                      </a:pPr>
                      <a:r>
                        <a:rPr lang="en-US" altLang="ja-JP" sz="1400" kern="100" smtClean="0">
                          <a:latin typeface="+mn-lt"/>
                          <a:ea typeface="+mn-ea"/>
                          <a:cs typeface="Arial"/>
                        </a:rPr>
                        <a:t>Quantization</a:t>
                      </a:r>
                      <a:endParaRPr lang="ja-JP" sz="1400" kern="100" dirty="0">
                        <a:latin typeface="+mn-lt"/>
                        <a:ea typeface="+mn-ea"/>
                        <a:cs typeface="Aria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b="1" baseline="0" smtClean="0">
                          <a:solidFill>
                            <a:srgbClr val="FF0000"/>
                          </a:solidFill>
                        </a:rPr>
                        <a:t>14 bits (16 bits equivalent by over sampling)</a:t>
                      </a:r>
                      <a:endParaRPr kumimoji="1" lang="ja-JP" altLang="en-US" sz="1400" b="1" baseline="0" smtClean="0">
                        <a:solidFill>
                          <a:srgbClr val="FF0000"/>
                        </a:solidFill>
                      </a:endParaRPr>
                    </a:p>
                  </a:txBody>
                  <a:tcPr marL="66261" marR="66261" marT="0" marB="0"/>
                </a:tc>
                <a:tc>
                  <a:txBody>
                    <a:bodyPr/>
                    <a:lstStyle/>
                    <a:p>
                      <a:pPr marL="0" marR="0" indent="0" algn="just" defTabSz="914400" rtl="0" eaLnBrk="1" fontAlgn="auto" latinLnBrk="0" hangingPunct="1">
                        <a:lnSpc>
                          <a:spcPts val="2300"/>
                        </a:lnSpc>
                        <a:spcBef>
                          <a:spcPts val="0"/>
                        </a:spcBef>
                        <a:spcAft>
                          <a:spcPts val="0"/>
                        </a:spcAft>
                        <a:buClrTx/>
                        <a:buSzTx/>
                        <a:buFontTx/>
                        <a:buNone/>
                        <a:tabLst/>
                        <a:defRPr/>
                      </a:pPr>
                      <a:r>
                        <a:rPr kumimoji="1" lang="en-US" altLang="ja-JP" sz="1400" baseline="0" smtClean="0"/>
                        <a:t>16 bits</a:t>
                      </a:r>
                      <a:endParaRPr kumimoji="1" lang="ja-JP" altLang="en-US" sz="1400" baseline="0" smtClean="0"/>
                    </a:p>
                  </a:txBody>
                  <a:tcPr marL="66261" marR="66261" marT="0" marB="0"/>
                </a:tc>
              </a:tr>
              <a:tr h="297899">
                <a:tc>
                  <a:txBody>
                    <a:bodyPr/>
                    <a:lstStyle/>
                    <a:p>
                      <a:pPr algn="just">
                        <a:lnSpc>
                          <a:spcPts val="2300"/>
                        </a:lnSpc>
                        <a:spcAft>
                          <a:spcPts val="0"/>
                        </a:spcAft>
                      </a:pPr>
                      <a:r>
                        <a:rPr lang="en-US" altLang="ja-JP" sz="1400" b="0" kern="100" dirty="0" smtClean="0">
                          <a:solidFill>
                            <a:schemeClr val="bg1"/>
                          </a:solidFill>
                          <a:latin typeface="+mn-lt"/>
                          <a:ea typeface="+mn-ea"/>
                          <a:cs typeface="Arial"/>
                        </a:rPr>
                        <a:t>Avoidance of the cloud</a:t>
                      </a:r>
                      <a:endParaRPr lang="ja-JP" sz="1400" b="0" kern="100" dirty="0">
                        <a:solidFill>
                          <a:schemeClr val="bg1"/>
                        </a:solidFill>
                        <a:latin typeface="+mn-lt"/>
                        <a:ea typeface="+mn-ea"/>
                        <a:cs typeface="Arial"/>
                      </a:endParaRPr>
                    </a:p>
                  </a:txBody>
                  <a:tcPr marL="66261" marR="66261" marT="0" marB="0" anchor="ctr"/>
                </a:tc>
                <a:tc>
                  <a:txBody>
                    <a:bodyPr/>
                    <a:lstStyle/>
                    <a:p>
                      <a:pPr algn="just">
                        <a:lnSpc>
                          <a:spcPts val="2300"/>
                        </a:lnSpc>
                        <a:spcAft>
                          <a:spcPts val="0"/>
                        </a:spcAft>
                      </a:pPr>
                      <a:r>
                        <a:rPr lang="en-US" altLang="ja-JP" sz="1400" b="1" kern="100" dirty="0" smtClean="0">
                          <a:solidFill>
                            <a:srgbClr val="FF0000"/>
                          </a:solidFill>
                          <a:latin typeface="+mn-lt"/>
                          <a:ea typeface="+mn-ea"/>
                          <a:cs typeface="Arial"/>
                        </a:rPr>
                        <a:t>Intelligent pointing</a:t>
                      </a:r>
                      <a:endParaRPr lang="ja-JP" altLang="ja-JP" sz="1400" b="1" kern="100" dirty="0">
                        <a:solidFill>
                          <a:srgbClr val="FF0000"/>
                        </a:solidFill>
                        <a:latin typeface="+mn-lt"/>
                        <a:ea typeface="+mn-ea"/>
                        <a:cs typeface="Arial"/>
                      </a:endParaRPr>
                    </a:p>
                  </a:txBody>
                  <a:tcPr marL="66261" marR="66261" marT="0" marB="0" anchor="ctr"/>
                </a:tc>
                <a:tc>
                  <a:txBody>
                    <a:bodyPr/>
                    <a:lstStyle/>
                    <a:p>
                      <a:pPr algn="ctr">
                        <a:lnSpc>
                          <a:spcPts val="2300"/>
                        </a:lnSpc>
                      </a:pPr>
                      <a:r>
                        <a:rPr kumimoji="1" lang="en-US" altLang="ja-JP" dirty="0" smtClean="0"/>
                        <a:t>-------</a:t>
                      </a:r>
                      <a:endParaRPr kumimoji="1" lang="ja-JP" altLang="en-US" dirty="0"/>
                    </a:p>
                  </a:txBody>
                  <a:tcPr marL="66261" marR="66261" marT="0" marB="0">
                    <a:lnBlToTr w="12700" cap="flat" cmpd="sng" algn="ctr">
                      <a:noFill/>
                      <a:prstDash val="solid"/>
                      <a:round/>
                      <a:headEnd type="none" w="med" len="med"/>
                      <a:tailEnd type="none" w="med" len="med"/>
                    </a:lnBlToTr>
                  </a:tcPr>
                </a:tc>
              </a:tr>
            </a:tbl>
          </a:graphicData>
        </a:graphic>
      </p:graphicFrame>
    </p:spTree>
    <p:extLst>
      <p:ext uri="{BB962C8B-B14F-4D97-AF65-F5344CB8AC3E}">
        <p14:creationId xmlns:p14="http://schemas.microsoft.com/office/powerpoint/2010/main" val="1484372221"/>
      </p:ext>
    </p:extLst>
  </p:cSld>
  <p:clrMapOvr>
    <a:masterClrMapping/>
  </p:clrMapOvr>
  <p:transition spd="med">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 6"/>
          <p:cNvGraphicFramePr>
            <a:graphicFrameLocks noGrp="1"/>
          </p:cNvGraphicFramePr>
          <p:nvPr>
            <p:extLst>
              <p:ext uri="{D42A27DB-BD31-4B8C-83A1-F6EECF244321}">
                <p14:modId xmlns:p14="http://schemas.microsoft.com/office/powerpoint/2010/main" val="287480556"/>
              </p:ext>
            </p:extLst>
          </p:nvPr>
        </p:nvGraphicFramePr>
        <p:xfrm>
          <a:off x="186139" y="1118431"/>
          <a:ext cx="8770351" cy="2651760"/>
        </p:xfrm>
        <a:graphic>
          <a:graphicData uri="http://schemas.openxmlformats.org/drawingml/2006/table">
            <a:tbl>
              <a:tblPr firstRow="1" bandRow="1">
                <a:tableStyleId>{5C22544A-7EE6-4342-B048-85BDC9FD1C3A}</a:tableStyleId>
              </a:tblPr>
              <a:tblGrid>
                <a:gridCol w="1764000"/>
                <a:gridCol w="1656000"/>
                <a:gridCol w="1656000"/>
                <a:gridCol w="1656000"/>
                <a:gridCol w="2038351"/>
              </a:tblGrid>
              <a:tr h="141565">
                <a:tc>
                  <a:txBody>
                    <a:bodyPr/>
                    <a:lstStyle/>
                    <a:p>
                      <a:pPr algn="just">
                        <a:spcAft>
                          <a:spcPts val="0"/>
                        </a:spcAft>
                      </a:pPr>
                      <a:r>
                        <a:rPr lang="en-US" altLang="ja-JP" sz="1400" kern="100" dirty="0" smtClean="0">
                          <a:solidFill>
                            <a:schemeClr val="bg1"/>
                          </a:solidFill>
                          <a:latin typeface="+mn-lt"/>
                        </a:rPr>
                        <a:t>Items</a:t>
                      </a:r>
                      <a:endParaRPr lang="ja-JP" sz="1400" kern="100" dirty="0">
                        <a:solidFill>
                          <a:schemeClr val="bg1"/>
                        </a:solidFill>
                        <a:latin typeface="+mn-lt"/>
                        <a:ea typeface="ＭＳ 明朝"/>
                        <a:cs typeface="Arial"/>
                      </a:endParaRPr>
                    </a:p>
                  </a:txBody>
                  <a:tcPr marL="66261" marR="66261" marT="0" marB="0"/>
                </a:tc>
                <a:tc gridSpan="3">
                  <a:txBody>
                    <a:bodyPr/>
                    <a:lstStyle/>
                    <a:p>
                      <a:pPr algn="ctr">
                        <a:spcAft>
                          <a:spcPts val="0"/>
                        </a:spcAft>
                      </a:pPr>
                      <a:r>
                        <a:rPr lang="en-US" sz="1400" kern="100" dirty="0" smtClean="0">
                          <a:solidFill>
                            <a:schemeClr val="bg1"/>
                          </a:solidFill>
                          <a:latin typeface="+mn-lt"/>
                        </a:rPr>
                        <a:t>GOSAT</a:t>
                      </a:r>
                      <a:r>
                        <a:rPr lang="en-US" altLang="ja-JP" sz="1400" kern="100" dirty="0" smtClean="0">
                          <a:solidFill>
                            <a:schemeClr val="bg1"/>
                          </a:solidFill>
                          <a:latin typeface="+mn-lt"/>
                        </a:rPr>
                        <a:t>-2</a:t>
                      </a:r>
                      <a:endParaRPr lang="ja-JP" sz="1400" kern="100" dirty="0">
                        <a:solidFill>
                          <a:schemeClr val="bg1"/>
                        </a:solidFill>
                        <a:latin typeface="+mn-lt"/>
                        <a:ea typeface="ＭＳ 明朝"/>
                        <a:cs typeface="Arial"/>
                      </a:endParaRPr>
                    </a:p>
                  </a:txBody>
                  <a:tcPr marL="66261" marR="66261" marT="0" marB="0"/>
                </a:tc>
                <a:tc hMerge="1">
                  <a:txBody>
                    <a:bodyPr/>
                    <a:lstStyle/>
                    <a:p>
                      <a:endParaRPr kumimoji="1" lang="ja-JP" altLang="en-US"/>
                    </a:p>
                  </a:txBody>
                  <a:tcPr/>
                </a:tc>
                <a:tc hMerge="1">
                  <a:txBody>
                    <a:bodyPr/>
                    <a:lstStyle/>
                    <a:p>
                      <a:endParaRPr kumimoji="1" lang="ja-JP"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smtClean="0">
                          <a:solidFill>
                            <a:schemeClr val="bg1"/>
                          </a:solidFill>
                          <a:latin typeface="+mn-lt"/>
                        </a:rPr>
                        <a:t>GOSAT</a:t>
                      </a:r>
                      <a:endParaRPr lang="ja-JP" altLang="ja-JP" sz="1400" kern="100" dirty="0" smtClean="0">
                        <a:solidFill>
                          <a:schemeClr val="bg1"/>
                        </a:solidFill>
                        <a:latin typeface="+mn-lt"/>
                        <a:ea typeface="ＭＳ 明朝"/>
                        <a:cs typeface="Arial"/>
                      </a:endParaRPr>
                    </a:p>
                  </a:txBody>
                  <a:tcPr marL="66261" marR="66261" marT="0" marB="0"/>
                </a:tc>
              </a:tr>
              <a:tr h="291208">
                <a:tc>
                  <a:txBody>
                    <a:bodyPr/>
                    <a:lstStyle/>
                    <a:p>
                      <a:pPr algn="just">
                        <a:lnSpc>
                          <a:spcPts val="2400"/>
                        </a:lnSpc>
                        <a:spcBef>
                          <a:spcPts val="0"/>
                        </a:spcBef>
                        <a:spcAft>
                          <a:spcPts val="0"/>
                        </a:spcAft>
                      </a:pPr>
                      <a:r>
                        <a:rPr lang="en-US" altLang="ja-JP" sz="1400" kern="100" dirty="0" smtClean="0">
                          <a:latin typeface="+mn-lt"/>
                        </a:rPr>
                        <a:t>Spectroscopic System</a:t>
                      </a:r>
                      <a:endParaRPr lang="ja-JP" sz="1400" kern="100" dirty="0">
                        <a:latin typeface="+mn-lt"/>
                        <a:ea typeface="+mn-ea"/>
                        <a:cs typeface="Arial"/>
                      </a:endParaRPr>
                    </a:p>
                  </a:txBody>
                  <a:tcPr marL="66261" marR="66261" marT="0" marB="0" anchor="ctr"/>
                </a:tc>
                <a:tc gridSpan="3">
                  <a:txBody>
                    <a:bodyPr/>
                    <a:lstStyle/>
                    <a:p>
                      <a:pPr algn="l">
                        <a:lnSpc>
                          <a:spcPts val="2400"/>
                        </a:lnSpc>
                        <a:spcBef>
                          <a:spcPts val="0"/>
                        </a:spcBef>
                        <a:spcAft>
                          <a:spcPts val="0"/>
                        </a:spcAft>
                      </a:pPr>
                      <a:r>
                        <a:rPr lang="en-US" altLang="ja-JP" sz="1400" kern="100" dirty="0" smtClean="0">
                          <a:latin typeface="+mn-lt"/>
                        </a:rPr>
                        <a:t>Band pass</a:t>
                      </a:r>
                      <a:r>
                        <a:rPr lang="en-US" altLang="ja-JP" sz="1400" kern="100" baseline="0" dirty="0" smtClean="0">
                          <a:latin typeface="+mn-lt"/>
                        </a:rPr>
                        <a:t> filter</a:t>
                      </a:r>
                      <a:endParaRPr lang="ja-JP" sz="1400" kern="100" dirty="0">
                        <a:latin typeface="+mn-lt"/>
                        <a:ea typeface="+mn-ea"/>
                        <a:cs typeface="Arial"/>
                      </a:endParaRPr>
                    </a:p>
                  </a:txBody>
                  <a:tcPr marL="66261" marR="66261" marT="0" marB="0" anchor="ctr"/>
                </a:tc>
                <a:tc hMerge="1">
                  <a:txBody>
                    <a:bodyPr/>
                    <a:lstStyle/>
                    <a:p>
                      <a:endParaRPr kumimoji="1" lang="ja-JP" altLang="en-US"/>
                    </a:p>
                  </a:txBody>
                  <a:tcPr/>
                </a:tc>
                <a:tc hMerge="1">
                  <a:txBody>
                    <a:bodyPr/>
                    <a:lstStyle/>
                    <a:p>
                      <a:endParaRPr kumimoji="1" lang="ja-JP" altLang="en-US"/>
                    </a:p>
                  </a:txBody>
                  <a:tcPr/>
                </a:tc>
                <a:tc>
                  <a:txBody>
                    <a:bodyPr/>
                    <a:lstStyle/>
                    <a:p>
                      <a:pPr algn="l">
                        <a:lnSpc>
                          <a:spcPts val="2400"/>
                        </a:lnSpc>
                        <a:spcBef>
                          <a:spcPts val="0"/>
                        </a:spcBef>
                        <a:spcAft>
                          <a:spcPts val="0"/>
                        </a:spcAft>
                      </a:pPr>
                      <a:r>
                        <a:rPr lang="en-US" altLang="ja-JP" sz="1400" kern="100" dirty="0" smtClean="0">
                          <a:latin typeface="+mn-lt"/>
                        </a:rPr>
                        <a:t>Band pass filter</a:t>
                      </a:r>
                      <a:endParaRPr lang="ja-JP" sz="1400" kern="100" dirty="0">
                        <a:latin typeface="+mn-lt"/>
                        <a:ea typeface="+mn-ea"/>
                        <a:cs typeface="Arial"/>
                      </a:endParaRPr>
                    </a:p>
                  </a:txBody>
                  <a:tcPr marL="66261" marR="66261" marT="0" marB="0" anchor="ctr">
                    <a:lnBlToTr w="12700" cap="flat" cmpd="sng" algn="ctr">
                      <a:noFill/>
                      <a:prstDash val="solid"/>
                      <a:round/>
                      <a:headEnd type="none" w="med" len="med"/>
                      <a:tailEnd type="none" w="med" len="med"/>
                    </a:lnBlToTr>
                  </a:tcPr>
                </a:tc>
              </a:tr>
              <a:tr h="291208">
                <a:tc>
                  <a:txBody>
                    <a:bodyPr/>
                    <a:lstStyle/>
                    <a:p>
                      <a:pPr algn="just">
                        <a:lnSpc>
                          <a:spcPts val="2400"/>
                        </a:lnSpc>
                        <a:spcBef>
                          <a:spcPts val="0"/>
                        </a:spcBef>
                        <a:spcAft>
                          <a:spcPts val="0"/>
                        </a:spcAft>
                      </a:pPr>
                      <a:r>
                        <a:rPr lang="en-US" altLang="ja-JP" sz="1400" kern="100" dirty="0" smtClean="0">
                          <a:latin typeface="+mn-lt"/>
                        </a:rPr>
                        <a:t>Spectral Ranges </a:t>
                      </a:r>
                      <a:r>
                        <a:rPr lang="en-US" sz="1400" kern="100" dirty="0" smtClean="0">
                          <a:latin typeface="+mn-lt"/>
                        </a:rPr>
                        <a:t>(nm</a:t>
                      </a:r>
                      <a:r>
                        <a:rPr lang="en-US" sz="1400" kern="100" dirty="0">
                          <a:latin typeface="+mn-lt"/>
                        </a:rPr>
                        <a:t>)</a:t>
                      </a:r>
                      <a:endParaRPr lang="ja-JP" sz="1400" kern="100" dirty="0">
                        <a:latin typeface="+mn-lt"/>
                        <a:ea typeface="+mn-ea"/>
                        <a:cs typeface="Arial"/>
                      </a:endParaRPr>
                    </a:p>
                  </a:txBody>
                  <a:tcPr marL="66261" marR="66261" marT="0" marB="0"/>
                </a:tc>
                <a:tc>
                  <a:txBody>
                    <a:bodyPr/>
                    <a:lstStyle/>
                    <a:p>
                      <a:pPr algn="just">
                        <a:lnSpc>
                          <a:spcPts val="2400"/>
                        </a:lnSpc>
                        <a:spcBef>
                          <a:spcPts val="0"/>
                        </a:spcBef>
                        <a:spcAft>
                          <a:spcPts val="0"/>
                        </a:spcAft>
                      </a:pPr>
                      <a:r>
                        <a:rPr lang="en-US" altLang="ja-JP" sz="1400" kern="100" dirty="0" smtClean="0">
                          <a:latin typeface="+mn-lt"/>
                        </a:rPr>
                        <a:t>Forward</a:t>
                      </a:r>
                      <a:r>
                        <a:rPr lang="ja-JP" altLang="en-US" sz="1400" kern="100" dirty="0" smtClean="0">
                          <a:latin typeface="+mn-lt"/>
                        </a:rPr>
                        <a:t> </a:t>
                      </a:r>
                      <a:r>
                        <a:rPr lang="en-US" altLang="ja-JP" sz="1400" kern="100" dirty="0" smtClean="0">
                          <a:latin typeface="+mn-lt"/>
                        </a:rPr>
                        <a:t>Viewing</a:t>
                      </a:r>
                    </a:p>
                    <a:p>
                      <a:pPr marL="85725" indent="0" algn="l">
                        <a:lnSpc>
                          <a:spcPts val="2400"/>
                        </a:lnSpc>
                        <a:spcBef>
                          <a:spcPts val="0"/>
                        </a:spcBef>
                        <a:spcAft>
                          <a:spcPts val="0"/>
                        </a:spcAft>
                      </a:pPr>
                      <a:r>
                        <a:rPr lang="en-US" altLang="ja-JP" sz="1400" b="1" kern="100" smtClean="0">
                          <a:solidFill>
                            <a:srgbClr val="FF0000"/>
                          </a:solidFill>
                          <a:latin typeface="+mn-lt"/>
                        </a:rPr>
                        <a:t>band 1 : </a:t>
                      </a:r>
                      <a:r>
                        <a:rPr lang="en-US" sz="1400" b="1" kern="100" smtClean="0">
                          <a:solidFill>
                            <a:srgbClr val="FF0000"/>
                          </a:solidFill>
                          <a:latin typeface="+mn-lt"/>
                        </a:rPr>
                        <a:t>330-350</a:t>
                      </a:r>
                      <a:endParaRPr lang="en-US" sz="1400" b="1" kern="100" dirty="0" smtClean="0">
                        <a:solidFill>
                          <a:srgbClr val="FF0000"/>
                        </a:solidFill>
                        <a:latin typeface="+mn-lt"/>
                      </a:endParaRPr>
                    </a:p>
                    <a:p>
                      <a:pPr marL="85725" indent="0" algn="l">
                        <a:lnSpc>
                          <a:spcPts val="2400"/>
                        </a:lnSpc>
                        <a:spcBef>
                          <a:spcPts val="0"/>
                        </a:spcBef>
                        <a:spcAft>
                          <a:spcPts val="0"/>
                        </a:spcAft>
                      </a:pPr>
                      <a:r>
                        <a:rPr lang="en-US" altLang="ja-JP" sz="1400" b="1" kern="100" smtClean="0">
                          <a:solidFill>
                            <a:srgbClr val="0000FF"/>
                          </a:solidFill>
                          <a:latin typeface="+mn-lt"/>
                        </a:rPr>
                        <a:t>band 2 : 660-680</a:t>
                      </a:r>
                      <a:r>
                        <a:rPr lang="ja-JP" sz="1400" kern="100" smtClean="0">
                          <a:solidFill>
                            <a:srgbClr val="0000FF"/>
                          </a:solidFill>
                          <a:latin typeface="+mn-lt"/>
                        </a:rPr>
                        <a:t> </a:t>
                      </a:r>
                      <a:endParaRPr lang="ja-JP" sz="1400" kern="100" dirty="0">
                        <a:solidFill>
                          <a:srgbClr val="0000FF"/>
                        </a:solidFill>
                        <a:latin typeface="+mn-lt"/>
                      </a:endParaRPr>
                    </a:p>
                    <a:p>
                      <a:pPr marL="85725" indent="0" algn="l">
                        <a:lnSpc>
                          <a:spcPts val="2400"/>
                        </a:lnSpc>
                        <a:spcBef>
                          <a:spcPts val="0"/>
                        </a:spcBef>
                        <a:spcAft>
                          <a:spcPts val="0"/>
                        </a:spcAft>
                      </a:pPr>
                      <a:r>
                        <a:rPr lang="en-US" altLang="ja-JP" sz="1400" b="1" kern="100" smtClean="0">
                          <a:solidFill>
                            <a:srgbClr val="0000FF"/>
                          </a:solidFill>
                          <a:latin typeface="+mn-lt"/>
                        </a:rPr>
                        <a:t>band 3 : </a:t>
                      </a:r>
                      <a:r>
                        <a:rPr lang="en-US" sz="1400" b="1" kern="100" smtClean="0">
                          <a:solidFill>
                            <a:srgbClr val="0000FF"/>
                          </a:solidFill>
                          <a:latin typeface="+mn-lt"/>
                        </a:rPr>
                        <a:t>860-880</a:t>
                      </a:r>
                      <a:endParaRPr lang="en-US" sz="1400" b="1" kern="100" dirty="0" smtClean="0">
                        <a:solidFill>
                          <a:srgbClr val="0000FF"/>
                        </a:solidFill>
                        <a:latin typeface="+mn-lt"/>
                      </a:endParaRPr>
                    </a:p>
                    <a:p>
                      <a:pPr marL="85725" indent="0" algn="l">
                        <a:lnSpc>
                          <a:spcPts val="2400"/>
                        </a:lnSpc>
                        <a:spcBef>
                          <a:spcPts val="0"/>
                        </a:spcBef>
                        <a:spcAft>
                          <a:spcPts val="0"/>
                        </a:spcAft>
                      </a:pPr>
                      <a:r>
                        <a:rPr lang="en-US" altLang="ja-JP" sz="1400" b="1" kern="100" smtClean="0">
                          <a:solidFill>
                            <a:srgbClr val="0000FF"/>
                          </a:solidFill>
                          <a:latin typeface="+mn-lt"/>
                        </a:rPr>
                        <a:t>band 4 : </a:t>
                      </a:r>
                      <a:r>
                        <a:rPr lang="en-US" altLang="ja-JP" sz="1400" b="1" kern="100" smtClean="0">
                          <a:solidFill>
                            <a:srgbClr val="0000FF"/>
                          </a:solidFill>
                          <a:latin typeface="+mn-lt"/>
                          <a:ea typeface="+mn-ea"/>
                          <a:cs typeface="Arial"/>
                        </a:rPr>
                        <a:t>1555-1645</a:t>
                      </a:r>
                      <a:endParaRPr lang="en-US" altLang="ja-JP" sz="1400" b="1" kern="100" dirty="0" smtClean="0">
                        <a:solidFill>
                          <a:srgbClr val="0000FF"/>
                        </a:solidFill>
                        <a:latin typeface="+mn-lt"/>
                        <a:ea typeface="+mn-ea"/>
                        <a:cs typeface="Arial"/>
                      </a:endParaRPr>
                    </a:p>
                  </a:txBody>
                  <a:tcPr marL="66261" marR="66261" marT="0" marB="0"/>
                </a:tc>
                <a:tc>
                  <a:txBody>
                    <a:bodyPr/>
                    <a:lstStyle/>
                    <a:p>
                      <a:pPr marL="0" indent="0" algn="l">
                        <a:lnSpc>
                          <a:spcPts val="2400"/>
                        </a:lnSpc>
                        <a:spcBef>
                          <a:spcPts val="0"/>
                        </a:spcBef>
                        <a:spcAft>
                          <a:spcPts val="0"/>
                        </a:spcAft>
                        <a:tabLst/>
                      </a:pPr>
                      <a:r>
                        <a:rPr lang="en-US" altLang="ja-JP" sz="1400" kern="100" smtClean="0">
                          <a:latin typeface="+mn-lt"/>
                          <a:ea typeface="+mn-ea"/>
                          <a:cs typeface="Arial"/>
                        </a:rPr>
                        <a:t>Nadir Viewing</a:t>
                      </a:r>
                    </a:p>
                    <a:p>
                      <a:pPr marL="85725" indent="0" algn="l">
                        <a:lnSpc>
                          <a:spcPts val="2400"/>
                        </a:lnSpc>
                        <a:spcBef>
                          <a:spcPts val="0"/>
                        </a:spcBef>
                        <a:spcAft>
                          <a:spcPts val="0"/>
                        </a:spcAft>
                        <a:tabLst/>
                      </a:pPr>
                      <a:r>
                        <a:rPr lang="en-US" altLang="ja-JP" sz="1400" b="1" kern="100" smtClean="0">
                          <a:solidFill>
                            <a:srgbClr val="FF0000"/>
                          </a:solidFill>
                          <a:latin typeface="+mn-lt"/>
                          <a:ea typeface="+mn-ea"/>
                          <a:cs typeface="Arial"/>
                        </a:rPr>
                        <a:t>band 9 : 425-445</a:t>
                      </a:r>
                    </a:p>
                    <a:p>
                      <a:pPr marL="85725" indent="0" algn="l">
                        <a:lnSpc>
                          <a:spcPts val="2400"/>
                        </a:lnSpc>
                        <a:spcBef>
                          <a:spcPts val="0"/>
                        </a:spcBef>
                        <a:spcAft>
                          <a:spcPts val="0"/>
                        </a:spcAft>
                        <a:tabLst/>
                      </a:pPr>
                      <a:r>
                        <a:rPr lang="en-US" altLang="ja-JP" sz="1400" b="1" kern="100" smtClean="0">
                          <a:solidFill>
                            <a:srgbClr val="FF0000"/>
                          </a:solidFill>
                          <a:latin typeface="+mn-lt"/>
                          <a:ea typeface="+mn-ea"/>
                          <a:cs typeface="Arial"/>
                        </a:rPr>
                        <a:t>band 10 : 540-560</a:t>
                      </a:r>
                      <a:endParaRPr lang="en-US" altLang="ja-JP" sz="1400" kern="100" smtClean="0">
                        <a:latin typeface="+mn-lt"/>
                        <a:ea typeface="+mn-ea"/>
                        <a:cs typeface="Arial"/>
                      </a:endParaRPr>
                    </a:p>
                  </a:txBody>
                  <a:tcPr marL="66261" marR="66261" marT="0" marB="0"/>
                </a:tc>
                <a:tc>
                  <a:txBody>
                    <a:bodyPr/>
                    <a:lstStyle/>
                    <a:p>
                      <a:pPr algn="l">
                        <a:lnSpc>
                          <a:spcPts val="2400"/>
                        </a:lnSpc>
                        <a:spcBef>
                          <a:spcPts val="0"/>
                        </a:spcBef>
                        <a:spcAft>
                          <a:spcPts val="0"/>
                        </a:spcAft>
                      </a:pPr>
                      <a:r>
                        <a:rPr lang="en-US" altLang="ja-JP" sz="1400" kern="100" dirty="0" smtClean="0">
                          <a:latin typeface="+mn-lt"/>
                          <a:ea typeface="+mn-ea"/>
                          <a:cs typeface="Arial"/>
                        </a:rPr>
                        <a:t>Backward Viewing</a:t>
                      </a:r>
                    </a:p>
                    <a:p>
                      <a:pPr marL="85725" indent="0" algn="l">
                        <a:lnSpc>
                          <a:spcPts val="2400"/>
                        </a:lnSpc>
                        <a:spcBef>
                          <a:spcPts val="0"/>
                        </a:spcBef>
                        <a:spcAft>
                          <a:spcPts val="0"/>
                        </a:spcAft>
                      </a:pPr>
                      <a:r>
                        <a:rPr lang="en-US" altLang="ja-JP" sz="1400" b="0" kern="100" smtClean="0">
                          <a:solidFill>
                            <a:schemeClr val="tx1"/>
                          </a:solidFill>
                          <a:latin typeface="+mn-lt"/>
                        </a:rPr>
                        <a:t>band 5 : </a:t>
                      </a:r>
                      <a:r>
                        <a:rPr lang="en-US" altLang="ja-JP" sz="1400" kern="100" smtClean="0">
                          <a:latin typeface="+mn-lt"/>
                          <a:ea typeface="+mn-ea"/>
                          <a:cs typeface="Arial"/>
                        </a:rPr>
                        <a:t>370-390</a:t>
                      </a:r>
                      <a:endParaRPr lang="en-US" altLang="ja-JP" sz="1400" kern="100" dirty="0" smtClean="0">
                        <a:latin typeface="+mn-lt"/>
                        <a:ea typeface="+mn-ea"/>
                        <a:cs typeface="Arial"/>
                      </a:endParaRPr>
                    </a:p>
                    <a:p>
                      <a:pPr marL="85725" indent="0" algn="l">
                        <a:lnSpc>
                          <a:spcPts val="2400"/>
                        </a:lnSpc>
                        <a:spcBef>
                          <a:spcPts val="0"/>
                        </a:spcBef>
                        <a:spcAft>
                          <a:spcPts val="0"/>
                        </a:spcAft>
                      </a:pPr>
                      <a:r>
                        <a:rPr lang="en-US" altLang="ja-JP" sz="1400" b="1" kern="100" smtClean="0">
                          <a:solidFill>
                            <a:srgbClr val="0000FF"/>
                          </a:solidFill>
                          <a:latin typeface="+mn-lt"/>
                        </a:rPr>
                        <a:t>band 6 : 660-680</a:t>
                      </a:r>
                      <a:endParaRPr lang="en-US" altLang="ja-JP" sz="1400" b="1" kern="100" dirty="0" smtClean="0">
                        <a:solidFill>
                          <a:srgbClr val="0000FF"/>
                        </a:solidFill>
                        <a:latin typeface="+mn-lt"/>
                        <a:ea typeface="+mn-ea"/>
                        <a:cs typeface="Arial"/>
                      </a:endParaRPr>
                    </a:p>
                    <a:p>
                      <a:pPr marL="85725" indent="0" algn="l">
                        <a:lnSpc>
                          <a:spcPts val="2400"/>
                        </a:lnSpc>
                        <a:spcBef>
                          <a:spcPts val="0"/>
                        </a:spcBef>
                        <a:spcAft>
                          <a:spcPts val="0"/>
                        </a:spcAft>
                      </a:pPr>
                      <a:r>
                        <a:rPr lang="en-US" altLang="ja-JP" sz="1400" b="1" kern="100" smtClean="0">
                          <a:solidFill>
                            <a:srgbClr val="0000FF"/>
                          </a:solidFill>
                          <a:latin typeface="+mn-lt"/>
                        </a:rPr>
                        <a:t>band 7 : 860-880</a:t>
                      </a:r>
                      <a:endParaRPr lang="en-US" altLang="ja-JP" sz="1400" b="1" kern="100" dirty="0" smtClean="0">
                        <a:solidFill>
                          <a:srgbClr val="0000FF"/>
                        </a:solidFill>
                        <a:latin typeface="+mn-lt"/>
                      </a:endParaRPr>
                    </a:p>
                    <a:p>
                      <a:pPr marL="85725" indent="0" algn="l">
                        <a:lnSpc>
                          <a:spcPts val="2400"/>
                        </a:lnSpc>
                        <a:spcBef>
                          <a:spcPts val="0"/>
                        </a:spcBef>
                        <a:spcAft>
                          <a:spcPts val="0"/>
                        </a:spcAft>
                      </a:pPr>
                      <a:r>
                        <a:rPr lang="en-US" altLang="ja-JP" sz="1400" b="1" kern="100" smtClean="0">
                          <a:solidFill>
                            <a:srgbClr val="0000FF"/>
                          </a:solidFill>
                          <a:latin typeface="+mn-lt"/>
                        </a:rPr>
                        <a:t>band 8 : </a:t>
                      </a:r>
                      <a:r>
                        <a:rPr lang="en-US" altLang="ja-JP" sz="1400" b="1" kern="100" smtClean="0">
                          <a:solidFill>
                            <a:srgbClr val="0000FF"/>
                          </a:solidFill>
                          <a:latin typeface="+mn-lt"/>
                          <a:ea typeface="+mn-ea"/>
                          <a:cs typeface="Arial"/>
                        </a:rPr>
                        <a:t>1555-1645</a:t>
                      </a:r>
                      <a:endParaRPr lang="en-US" altLang="ja-JP" sz="1400" b="1" kern="100" dirty="0" smtClean="0">
                        <a:solidFill>
                          <a:srgbClr val="0000FF"/>
                        </a:solidFill>
                        <a:latin typeface="+mn-lt"/>
                        <a:ea typeface="+mn-ea"/>
                        <a:cs typeface="Arial"/>
                      </a:endParaRPr>
                    </a:p>
                  </a:txBody>
                  <a:tcPr marL="66261" marR="66261" marT="0" marB="0"/>
                </a:tc>
                <a:tc>
                  <a:txBody>
                    <a:bodyPr/>
                    <a:lstStyle/>
                    <a:p>
                      <a:pPr algn="l">
                        <a:lnSpc>
                          <a:spcPts val="2400"/>
                        </a:lnSpc>
                        <a:spcBef>
                          <a:spcPts val="0"/>
                        </a:spcBef>
                        <a:spcAft>
                          <a:spcPts val="0"/>
                        </a:spcAft>
                      </a:pPr>
                      <a:endParaRPr lang="en-US" altLang="ja-JP" sz="1400" b="1" kern="100" smtClean="0">
                        <a:solidFill>
                          <a:srgbClr val="FF0000"/>
                        </a:solidFill>
                        <a:latin typeface="+mn-lt"/>
                      </a:endParaRPr>
                    </a:p>
                    <a:p>
                      <a:pPr algn="l">
                        <a:lnSpc>
                          <a:spcPts val="2400"/>
                        </a:lnSpc>
                        <a:spcBef>
                          <a:spcPts val="0"/>
                        </a:spcBef>
                        <a:spcAft>
                          <a:spcPts val="0"/>
                        </a:spcAft>
                      </a:pPr>
                      <a:r>
                        <a:rPr lang="en-US" altLang="ja-JP" sz="1400" b="1" kern="100" smtClean="0">
                          <a:solidFill>
                            <a:schemeClr val="tx1"/>
                          </a:solidFill>
                          <a:latin typeface="+mn-lt"/>
                        </a:rPr>
                        <a:t>band 1 : </a:t>
                      </a:r>
                      <a:r>
                        <a:rPr lang="en-US" sz="1400" kern="100" smtClean="0">
                          <a:solidFill>
                            <a:schemeClr val="tx1"/>
                          </a:solidFill>
                          <a:latin typeface="+mn-lt"/>
                        </a:rPr>
                        <a:t>370-390</a:t>
                      </a:r>
                      <a:endParaRPr lang="ja-JP" sz="1400" kern="100" dirty="0">
                        <a:solidFill>
                          <a:schemeClr val="tx1"/>
                        </a:solidFill>
                        <a:latin typeface="+mn-lt"/>
                      </a:endParaRPr>
                    </a:p>
                    <a:p>
                      <a:pPr algn="l">
                        <a:lnSpc>
                          <a:spcPts val="2400"/>
                        </a:lnSpc>
                        <a:spcBef>
                          <a:spcPts val="0"/>
                        </a:spcBef>
                        <a:spcAft>
                          <a:spcPts val="0"/>
                        </a:spcAft>
                      </a:pPr>
                      <a:r>
                        <a:rPr lang="en-US" altLang="ja-JP" sz="1400" b="1" kern="100" smtClean="0">
                          <a:solidFill>
                            <a:schemeClr val="tx1"/>
                          </a:solidFill>
                          <a:latin typeface="+mn-lt"/>
                        </a:rPr>
                        <a:t>band 2 : </a:t>
                      </a:r>
                      <a:r>
                        <a:rPr lang="en-US" sz="1400" kern="100" smtClean="0">
                          <a:solidFill>
                            <a:schemeClr val="tx1"/>
                          </a:solidFill>
                          <a:latin typeface="+mn-lt"/>
                        </a:rPr>
                        <a:t>664-684</a:t>
                      </a:r>
                      <a:endParaRPr lang="ja-JP" sz="1400" kern="100" dirty="0">
                        <a:solidFill>
                          <a:schemeClr val="tx1"/>
                        </a:solidFill>
                        <a:latin typeface="+mn-lt"/>
                      </a:endParaRPr>
                    </a:p>
                    <a:p>
                      <a:pPr algn="l">
                        <a:lnSpc>
                          <a:spcPts val="2400"/>
                        </a:lnSpc>
                        <a:spcBef>
                          <a:spcPts val="0"/>
                        </a:spcBef>
                        <a:spcAft>
                          <a:spcPts val="0"/>
                        </a:spcAft>
                      </a:pPr>
                      <a:r>
                        <a:rPr lang="en-US" altLang="ja-JP" sz="1400" b="1" kern="100" smtClean="0">
                          <a:solidFill>
                            <a:schemeClr val="tx1"/>
                          </a:solidFill>
                          <a:latin typeface="+mn-lt"/>
                        </a:rPr>
                        <a:t>band 3 : </a:t>
                      </a:r>
                      <a:r>
                        <a:rPr lang="en-US" sz="1400" kern="100" smtClean="0">
                          <a:solidFill>
                            <a:schemeClr val="tx1"/>
                          </a:solidFill>
                          <a:latin typeface="+mn-lt"/>
                        </a:rPr>
                        <a:t>860-880</a:t>
                      </a:r>
                      <a:endParaRPr lang="ja-JP" sz="1400" kern="100" dirty="0">
                        <a:solidFill>
                          <a:schemeClr val="tx1"/>
                        </a:solidFill>
                        <a:latin typeface="+mn-lt"/>
                      </a:endParaRPr>
                    </a:p>
                    <a:p>
                      <a:pPr algn="l">
                        <a:lnSpc>
                          <a:spcPts val="2400"/>
                        </a:lnSpc>
                        <a:spcBef>
                          <a:spcPts val="0"/>
                        </a:spcBef>
                        <a:spcAft>
                          <a:spcPts val="0"/>
                        </a:spcAft>
                      </a:pPr>
                      <a:r>
                        <a:rPr lang="en-US" altLang="ja-JP" sz="1400" b="1" kern="100" smtClean="0">
                          <a:solidFill>
                            <a:schemeClr val="tx1"/>
                          </a:solidFill>
                          <a:latin typeface="+mn-lt"/>
                        </a:rPr>
                        <a:t>band 4 :</a:t>
                      </a:r>
                      <a:r>
                        <a:rPr lang="en-US" altLang="ja-JP" sz="1400" b="1" kern="100" smtClean="0">
                          <a:solidFill>
                            <a:srgbClr val="FF0000"/>
                          </a:solidFill>
                          <a:latin typeface="+mn-lt"/>
                        </a:rPr>
                        <a:t> </a:t>
                      </a:r>
                      <a:r>
                        <a:rPr lang="en-US" sz="1400" kern="100" smtClean="0">
                          <a:latin typeface="+mn-lt"/>
                        </a:rPr>
                        <a:t>1555-1645</a:t>
                      </a:r>
                      <a:endParaRPr lang="ja-JP" sz="1400" kern="100" dirty="0">
                        <a:latin typeface="+mn-lt"/>
                        <a:ea typeface="+mn-ea"/>
                        <a:cs typeface="Arial"/>
                      </a:endParaRPr>
                    </a:p>
                  </a:txBody>
                  <a:tcPr marL="66261" marR="66261" marT="0" marB="0">
                    <a:lnBlToTr w="12700" cap="flat" cmpd="sng" algn="ctr">
                      <a:noFill/>
                      <a:prstDash val="solid"/>
                      <a:round/>
                      <a:headEnd type="none" w="med" len="med"/>
                      <a:tailEnd type="none" w="med" len="med"/>
                    </a:lnBlToTr>
                  </a:tcPr>
                </a:tc>
              </a:tr>
              <a:tr h="291208">
                <a:tc>
                  <a:txBody>
                    <a:bodyPr/>
                    <a:lstStyle/>
                    <a:p>
                      <a:pPr algn="just">
                        <a:lnSpc>
                          <a:spcPts val="2400"/>
                        </a:lnSpc>
                        <a:spcBef>
                          <a:spcPts val="0"/>
                        </a:spcBef>
                        <a:spcAft>
                          <a:spcPts val="0"/>
                        </a:spcAft>
                      </a:pPr>
                      <a:r>
                        <a:rPr lang="en-US" altLang="ja-JP" sz="1400" kern="100" dirty="0" smtClean="0">
                          <a:latin typeface="+mn-lt"/>
                        </a:rPr>
                        <a:t>Spatial </a:t>
                      </a:r>
                      <a:r>
                        <a:rPr lang="en-US" altLang="ja-JP" sz="1400" kern="100" smtClean="0">
                          <a:latin typeface="+mn-lt"/>
                        </a:rPr>
                        <a:t>Resolution</a:t>
                      </a:r>
                      <a:r>
                        <a:rPr lang="en-US" sz="1400" kern="100" smtClean="0">
                          <a:latin typeface="+mn-lt"/>
                        </a:rPr>
                        <a:t>/</a:t>
                      </a:r>
                    </a:p>
                    <a:p>
                      <a:pPr algn="just">
                        <a:lnSpc>
                          <a:spcPts val="2400"/>
                        </a:lnSpc>
                        <a:spcBef>
                          <a:spcPts val="0"/>
                        </a:spcBef>
                        <a:spcAft>
                          <a:spcPts val="0"/>
                        </a:spcAft>
                      </a:pPr>
                      <a:r>
                        <a:rPr lang="en-US" altLang="ja-JP" sz="1400" kern="100" smtClean="0">
                          <a:latin typeface="+mn-lt"/>
                        </a:rPr>
                        <a:t>swath</a:t>
                      </a:r>
                      <a:endParaRPr lang="ja-JP" sz="1400" kern="100" dirty="0">
                        <a:latin typeface="+mn-lt"/>
                        <a:ea typeface="+mn-ea"/>
                        <a:cs typeface="Arial"/>
                      </a:endParaRPr>
                    </a:p>
                  </a:txBody>
                  <a:tcPr marL="66261" marR="66261" marT="0" marB="0"/>
                </a:tc>
                <a:tc gridSpan="3">
                  <a:txBody>
                    <a:bodyPr/>
                    <a:lstStyle/>
                    <a:p>
                      <a:pPr algn="l">
                        <a:lnSpc>
                          <a:spcPts val="2400"/>
                        </a:lnSpc>
                        <a:spcBef>
                          <a:spcPts val="0"/>
                        </a:spcBef>
                        <a:spcAft>
                          <a:spcPts val="0"/>
                        </a:spcAft>
                      </a:pPr>
                      <a:r>
                        <a:rPr lang="en-US" sz="1400" kern="100" dirty="0" smtClean="0">
                          <a:latin typeface="+mn-lt"/>
                        </a:rPr>
                        <a:t>500m/1,000km</a:t>
                      </a:r>
                      <a:r>
                        <a:rPr lang="ja-JP" altLang="en-US" sz="1400" kern="100" dirty="0" smtClean="0">
                          <a:latin typeface="+mn-lt"/>
                        </a:rPr>
                        <a:t> </a:t>
                      </a:r>
                      <a:r>
                        <a:rPr lang="en-US" sz="1400" kern="100" dirty="0" smtClean="0">
                          <a:latin typeface="+mn-lt"/>
                        </a:rPr>
                        <a:t>(</a:t>
                      </a:r>
                      <a:r>
                        <a:rPr lang="en-US" sz="1400" kern="100" smtClean="0">
                          <a:latin typeface="+mn-lt"/>
                        </a:rPr>
                        <a:t>except</a:t>
                      </a:r>
                      <a:r>
                        <a:rPr lang="ja-JP" altLang="en-US" sz="1400" kern="100" baseline="0" smtClean="0">
                          <a:latin typeface="+mn-lt"/>
                        </a:rPr>
                        <a:t> </a:t>
                      </a:r>
                      <a:r>
                        <a:rPr lang="en-US" altLang="ja-JP" sz="1400" kern="100" baseline="0" smtClean="0">
                          <a:latin typeface="+mn-lt"/>
                        </a:rPr>
                        <a:t>band 4 and</a:t>
                      </a:r>
                      <a:r>
                        <a:rPr lang="ja-JP" altLang="en-US" sz="1400" kern="100" baseline="0" smtClean="0">
                          <a:latin typeface="+mn-lt"/>
                        </a:rPr>
                        <a:t> </a:t>
                      </a:r>
                      <a:r>
                        <a:rPr lang="en-US" altLang="ja-JP" sz="1400" kern="100" baseline="0" smtClean="0">
                          <a:latin typeface="+mn-lt"/>
                        </a:rPr>
                        <a:t>8)</a:t>
                      </a:r>
                      <a:endParaRPr lang="en-US" sz="1400" kern="100" dirty="0" smtClean="0">
                        <a:latin typeface="+mn-lt"/>
                      </a:endParaRPr>
                    </a:p>
                    <a:p>
                      <a:pPr algn="l">
                        <a:lnSpc>
                          <a:spcPts val="2400"/>
                        </a:lnSpc>
                        <a:spcBef>
                          <a:spcPts val="0"/>
                        </a:spcBef>
                        <a:spcAft>
                          <a:spcPts val="0"/>
                        </a:spcAft>
                      </a:pPr>
                      <a:r>
                        <a:rPr lang="en-US" altLang="ja-JP" sz="1400" b="1" kern="100" smtClean="0">
                          <a:solidFill>
                            <a:srgbClr val="FF0000"/>
                          </a:solidFill>
                          <a:latin typeface="+mn-lt"/>
                          <a:ea typeface="+mn-ea"/>
                          <a:cs typeface="Arial"/>
                        </a:rPr>
                        <a:t>1km/1,000km</a:t>
                      </a:r>
                      <a:r>
                        <a:rPr lang="ja-JP" altLang="en-US" sz="1400" b="1" kern="100" smtClean="0">
                          <a:solidFill>
                            <a:schemeClr val="tx1"/>
                          </a:solidFill>
                          <a:latin typeface="+mn-lt"/>
                          <a:ea typeface="+mn-ea"/>
                          <a:cs typeface="Arial"/>
                        </a:rPr>
                        <a:t> </a:t>
                      </a:r>
                      <a:r>
                        <a:rPr lang="en-US" altLang="ja-JP" sz="1400" b="0" kern="100" smtClean="0">
                          <a:solidFill>
                            <a:schemeClr val="tx1"/>
                          </a:solidFill>
                          <a:latin typeface="+mn-lt"/>
                          <a:ea typeface="+mn-ea"/>
                          <a:cs typeface="Arial"/>
                        </a:rPr>
                        <a:t>(</a:t>
                      </a:r>
                      <a:r>
                        <a:rPr lang="en-US" altLang="ja-JP" sz="1400" kern="100" baseline="0" smtClean="0">
                          <a:solidFill>
                            <a:schemeClr val="tx1"/>
                          </a:solidFill>
                          <a:latin typeface="+mn-lt"/>
                        </a:rPr>
                        <a:t>band 4 and</a:t>
                      </a:r>
                      <a:r>
                        <a:rPr lang="ja-JP" altLang="en-US" sz="1400" kern="100" baseline="0" smtClean="0">
                          <a:solidFill>
                            <a:schemeClr val="tx1"/>
                          </a:solidFill>
                          <a:latin typeface="+mn-lt"/>
                        </a:rPr>
                        <a:t> </a:t>
                      </a:r>
                      <a:r>
                        <a:rPr lang="en-US" altLang="ja-JP" sz="1400" kern="100" baseline="0" smtClean="0">
                          <a:solidFill>
                            <a:schemeClr val="tx1"/>
                          </a:solidFill>
                          <a:latin typeface="+mn-lt"/>
                        </a:rPr>
                        <a:t>8</a:t>
                      </a:r>
                      <a:r>
                        <a:rPr lang="en-US" altLang="ja-JP" sz="1400" b="0" kern="100" smtClean="0">
                          <a:solidFill>
                            <a:schemeClr val="tx1"/>
                          </a:solidFill>
                          <a:latin typeface="+mn-lt"/>
                          <a:ea typeface="+mn-ea"/>
                          <a:cs typeface="Arial"/>
                        </a:rPr>
                        <a:t>)</a:t>
                      </a:r>
                      <a:endParaRPr lang="ja-JP" sz="1400" b="0" kern="100" dirty="0">
                        <a:solidFill>
                          <a:schemeClr val="tx1"/>
                        </a:solidFill>
                        <a:latin typeface="+mn-lt"/>
                        <a:ea typeface="+mn-ea"/>
                        <a:cs typeface="Arial"/>
                      </a:endParaRPr>
                    </a:p>
                  </a:txBody>
                  <a:tcPr marL="66261" marR="66261" marT="0" marB="0"/>
                </a:tc>
                <a:tc hMerge="1">
                  <a:txBody>
                    <a:bodyPr/>
                    <a:lstStyle/>
                    <a:p>
                      <a:endParaRPr kumimoji="1" lang="ja-JP" altLang="en-US"/>
                    </a:p>
                  </a:txBody>
                  <a:tcPr/>
                </a:tc>
                <a:tc hMerge="1">
                  <a:txBody>
                    <a:bodyPr/>
                    <a:lstStyle/>
                    <a:p>
                      <a:endParaRPr kumimoji="1" lang="ja-JP" altLang="en-US"/>
                    </a:p>
                  </a:txBody>
                  <a:tcPr/>
                </a:tc>
                <a:tc>
                  <a:txBody>
                    <a:bodyPr/>
                    <a:lstStyle/>
                    <a:p>
                      <a:pPr algn="l">
                        <a:lnSpc>
                          <a:spcPts val="2400"/>
                        </a:lnSpc>
                        <a:spcBef>
                          <a:spcPts val="0"/>
                        </a:spcBef>
                        <a:spcAft>
                          <a:spcPts val="0"/>
                        </a:spcAft>
                      </a:pPr>
                      <a:r>
                        <a:rPr lang="de-DE" sz="1400" kern="100" dirty="0">
                          <a:latin typeface="+mn-lt"/>
                        </a:rPr>
                        <a:t>Band 1-3: 500m/1,000km</a:t>
                      </a:r>
                      <a:endParaRPr lang="ja-JP" sz="1400" kern="100" dirty="0">
                        <a:latin typeface="+mn-lt"/>
                      </a:endParaRPr>
                    </a:p>
                    <a:p>
                      <a:pPr algn="l">
                        <a:lnSpc>
                          <a:spcPts val="2400"/>
                        </a:lnSpc>
                        <a:spcBef>
                          <a:spcPts val="0"/>
                        </a:spcBef>
                        <a:spcAft>
                          <a:spcPts val="0"/>
                        </a:spcAft>
                        <a:tabLst>
                          <a:tab pos="2700020" algn="ctr"/>
                          <a:tab pos="5400040" algn="r"/>
                        </a:tabLst>
                      </a:pPr>
                      <a:r>
                        <a:rPr lang="de-DE" sz="1400" kern="100" dirty="0">
                          <a:latin typeface="+mn-lt"/>
                        </a:rPr>
                        <a:t>Band 4</a:t>
                      </a:r>
                      <a:r>
                        <a:rPr lang="de-DE" sz="1400" kern="100">
                          <a:latin typeface="+mn-lt"/>
                        </a:rPr>
                        <a:t>: </a:t>
                      </a:r>
                      <a:r>
                        <a:rPr lang="de-DE" sz="1400" kern="100" smtClean="0">
                          <a:latin typeface="+mn-lt"/>
                        </a:rPr>
                        <a:t>1,500m/750km</a:t>
                      </a:r>
                      <a:endParaRPr lang="ja-JP" sz="1400" kern="100" dirty="0">
                        <a:latin typeface="+mn-lt"/>
                        <a:ea typeface="+mn-ea"/>
                        <a:cs typeface="Arial"/>
                      </a:endParaRPr>
                    </a:p>
                  </a:txBody>
                  <a:tcPr marL="66261" marR="66261" marT="0" marB="0">
                    <a:lnBlToTr w="12700" cap="flat" cmpd="sng" algn="ctr">
                      <a:noFill/>
                      <a:prstDash val="solid"/>
                      <a:round/>
                      <a:headEnd type="none" w="med" len="med"/>
                      <a:tailEnd type="none" w="med" len="med"/>
                    </a:lnBlToTr>
                  </a:tcPr>
                </a:tc>
              </a:tr>
            </a:tbl>
          </a:graphicData>
        </a:graphic>
      </p:graphicFrame>
      <p:sp>
        <p:nvSpPr>
          <p:cNvPr id="5" name="Title 1"/>
          <p:cNvSpPr txBox="1">
            <a:spLocks/>
          </p:cNvSpPr>
          <p:nvPr/>
        </p:nvSpPr>
        <p:spPr bwMode="auto">
          <a:xfrm>
            <a:off x="0" y="-34037"/>
            <a:ext cx="7560000" cy="100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100" smtClean="0">
                <a:solidFill>
                  <a:prstClr val="white"/>
                </a:solidFill>
              </a:rPr>
              <a:t>TANSO-CAI-2 specifications</a:t>
            </a:r>
            <a:endParaRPr kumimoji="1" lang="ja-JP" altLang="ja-JP" sz="2800" b="1" kern="100">
              <a:solidFill>
                <a:prstClr val="white"/>
              </a:solidFill>
              <a:cs typeface="Arial"/>
            </a:endParaRPr>
          </a:p>
        </p:txBody>
      </p:sp>
      <p:pic>
        <p:nvPicPr>
          <p:cNvPr id="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6413" y="3829050"/>
            <a:ext cx="359727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51375" y="3990975"/>
            <a:ext cx="3822700"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テキスト ボックス 2"/>
          <p:cNvSpPr txBox="1"/>
          <p:nvPr/>
        </p:nvSpPr>
        <p:spPr>
          <a:xfrm>
            <a:off x="5123414" y="3880306"/>
            <a:ext cx="1026628" cy="215444"/>
          </a:xfrm>
          <a:prstGeom prst="rect">
            <a:avLst/>
          </a:prstGeom>
          <a:solidFill>
            <a:schemeClr val="bg1"/>
          </a:solidFill>
        </p:spPr>
        <p:txBody>
          <a:bodyPr wrap="none" lIns="0" tIns="0" rIns="0" bIns="0" rtlCol="0">
            <a:spAutoFit/>
          </a:bodyPr>
          <a:lstStyle/>
          <a:p>
            <a:r>
              <a:rPr kumimoji="1" lang="en-US" altLang="ja-JP" sz="1400" smtClean="0">
                <a:solidFill>
                  <a:prstClr val="black"/>
                </a:solidFill>
              </a:rPr>
              <a:t>Aperture Stop</a:t>
            </a:r>
            <a:endParaRPr kumimoji="1" lang="ja-JP" altLang="en-US" sz="1400">
              <a:solidFill>
                <a:prstClr val="black"/>
              </a:solidFill>
            </a:endParaRPr>
          </a:p>
        </p:txBody>
      </p:sp>
      <p:sp>
        <p:nvSpPr>
          <p:cNvPr id="8" name="テキスト ボックス 7"/>
          <p:cNvSpPr txBox="1"/>
          <p:nvPr/>
        </p:nvSpPr>
        <p:spPr>
          <a:xfrm>
            <a:off x="6434153" y="4077384"/>
            <a:ext cx="966675"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   Lens Tube   </a:t>
            </a:r>
            <a:endParaRPr kumimoji="1" lang="ja-JP" altLang="en-US" sz="1400">
              <a:solidFill>
                <a:prstClr val="black"/>
              </a:solidFill>
            </a:endParaRPr>
          </a:p>
        </p:txBody>
      </p:sp>
      <p:sp>
        <p:nvSpPr>
          <p:cNvPr id="4" name="正方形/長方形 3"/>
          <p:cNvSpPr/>
          <p:nvPr/>
        </p:nvSpPr>
        <p:spPr>
          <a:xfrm>
            <a:off x="6019800" y="5813424"/>
            <a:ext cx="888165" cy="6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0" name="正方形/長方形 9"/>
          <p:cNvSpPr/>
          <p:nvPr/>
        </p:nvSpPr>
        <p:spPr>
          <a:xfrm>
            <a:off x="6791325" y="5726112"/>
            <a:ext cx="888165" cy="715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 name="テキスト ボックス 10"/>
          <p:cNvSpPr txBox="1"/>
          <p:nvPr/>
        </p:nvSpPr>
        <p:spPr>
          <a:xfrm>
            <a:off x="6706414" y="6094791"/>
            <a:ext cx="1872436" cy="430887"/>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Telecentric optical system</a:t>
            </a:r>
          </a:p>
          <a:p>
            <a:pPr algn="ctr"/>
            <a:endParaRPr kumimoji="1" lang="ja-JP" altLang="en-US" sz="1400">
              <a:solidFill>
                <a:prstClr val="black"/>
              </a:solidFill>
            </a:endParaRPr>
          </a:p>
        </p:txBody>
      </p:sp>
      <p:sp>
        <p:nvSpPr>
          <p:cNvPr id="12" name="テキスト ボックス 11"/>
          <p:cNvSpPr txBox="1"/>
          <p:nvPr/>
        </p:nvSpPr>
        <p:spPr>
          <a:xfrm>
            <a:off x="7850940" y="4423459"/>
            <a:ext cx="1084912"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Bandpass filter</a:t>
            </a:r>
            <a:endParaRPr kumimoji="1" lang="ja-JP" altLang="en-US" sz="1400">
              <a:solidFill>
                <a:prstClr val="black"/>
              </a:solidFill>
            </a:endParaRPr>
          </a:p>
        </p:txBody>
      </p:sp>
      <p:sp>
        <p:nvSpPr>
          <p:cNvPr id="13" name="テキスト ボックス 12"/>
          <p:cNvSpPr txBox="1"/>
          <p:nvPr/>
        </p:nvSpPr>
        <p:spPr>
          <a:xfrm>
            <a:off x="7880917" y="5641974"/>
            <a:ext cx="1084912"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Bandpass filter</a:t>
            </a:r>
            <a:endParaRPr kumimoji="1" lang="ja-JP" altLang="en-US" sz="1400">
              <a:solidFill>
                <a:prstClr val="black"/>
              </a:solidFill>
            </a:endParaRPr>
          </a:p>
        </p:txBody>
      </p:sp>
      <p:sp>
        <p:nvSpPr>
          <p:cNvPr id="14" name="テキスト ボックス 13"/>
          <p:cNvSpPr txBox="1"/>
          <p:nvPr/>
        </p:nvSpPr>
        <p:spPr>
          <a:xfrm>
            <a:off x="8182754" y="4756150"/>
            <a:ext cx="639792"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Detector</a:t>
            </a:r>
            <a:endParaRPr kumimoji="1" lang="ja-JP" altLang="en-US" sz="1400">
              <a:solidFill>
                <a:prstClr val="black"/>
              </a:solidFill>
            </a:endParaRPr>
          </a:p>
        </p:txBody>
      </p:sp>
      <p:sp>
        <p:nvSpPr>
          <p:cNvPr id="15" name="テキスト ボックス 14"/>
          <p:cNvSpPr txBox="1"/>
          <p:nvPr/>
        </p:nvSpPr>
        <p:spPr>
          <a:xfrm>
            <a:off x="8192279" y="5318125"/>
            <a:ext cx="639792"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Detector</a:t>
            </a:r>
            <a:endParaRPr kumimoji="1" lang="ja-JP" altLang="en-US" sz="1400">
              <a:solidFill>
                <a:prstClr val="black"/>
              </a:solidFill>
            </a:endParaRPr>
          </a:p>
        </p:txBody>
      </p:sp>
      <p:sp>
        <p:nvSpPr>
          <p:cNvPr id="16" name="テキスト ボックス 15"/>
          <p:cNvSpPr txBox="1"/>
          <p:nvPr/>
        </p:nvSpPr>
        <p:spPr>
          <a:xfrm>
            <a:off x="1680811" y="6461424"/>
            <a:ext cx="1623138" cy="215444"/>
          </a:xfrm>
          <a:prstGeom prst="rect">
            <a:avLst/>
          </a:prstGeom>
          <a:solidFill>
            <a:schemeClr val="bg1"/>
          </a:solidFill>
        </p:spPr>
        <p:txBody>
          <a:bodyPr wrap="none" lIns="0" tIns="0" rIns="0" bIns="0" rtlCol="0">
            <a:spAutoFit/>
          </a:bodyPr>
          <a:lstStyle/>
          <a:p>
            <a:pPr algn="ctr"/>
            <a:r>
              <a:rPr kumimoji="1" lang="en-US" altLang="ja-JP" sz="1400" smtClean="0">
                <a:solidFill>
                  <a:prstClr val="black"/>
                </a:solidFill>
              </a:rPr>
              <a:t>External View of CAI-2</a:t>
            </a:r>
            <a:endParaRPr kumimoji="1" lang="ja-JP" altLang="en-US" sz="1400">
              <a:solidFill>
                <a:prstClr val="black"/>
              </a:solidFill>
            </a:endParaRPr>
          </a:p>
        </p:txBody>
      </p:sp>
    </p:spTree>
    <p:extLst>
      <p:ext uri="{BB962C8B-B14F-4D97-AF65-F5344CB8AC3E}">
        <p14:creationId xmlns:p14="http://schemas.microsoft.com/office/powerpoint/2010/main" val="2961431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Documents\外部発表\素材\GOSAT2_v40_image4a.bm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28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171" name="Line 14"/>
          <p:cNvSpPr>
            <a:spLocks noChangeShapeType="1"/>
          </p:cNvSpPr>
          <p:nvPr/>
        </p:nvSpPr>
        <p:spPr bwMode="auto">
          <a:xfrm flipH="1" flipV="1">
            <a:off x="5391396" y="2576945"/>
            <a:ext cx="428377" cy="494868"/>
          </a:xfrm>
          <a:prstGeom prst="line">
            <a:avLst/>
          </a:prstGeom>
          <a:noFill/>
          <a:ln w="28575">
            <a:solidFill>
              <a:schemeClr val="tx1"/>
            </a:solidFill>
            <a:round/>
            <a:headEnd type="triangle" w="med" len="med"/>
            <a:tailEnd type="none" w="med" len="med"/>
          </a:ln>
        </p:spPr>
        <p:txBody>
          <a:bodyPr/>
          <a:lstStyle/>
          <a:p>
            <a:endParaRPr kumimoji="1" lang="ja-JP" altLang="en-US" dirty="0">
              <a:solidFill>
                <a:prstClr val="white"/>
              </a:solidFill>
            </a:endParaRPr>
          </a:p>
        </p:txBody>
      </p:sp>
      <p:graphicFrame>
        <p:nvGraphicFramePr>
          <p:cNvPr id="3019921" name="Group 145"/>
          <p:cNvGraphicFramePr>
            <a:graphicFrameLocks noGrp="1"/>
          </p:cNvGraphicFramePr>
          <p:nvPr>
            <p:extLst>
              <p:ext uri="{D42A27DB-BD31-4B8C-83A1-F6EECF244321}">
                <p14:modId xmlns:p14="http://schemas.microsoft.com/office/powerpoint/2010/main" val="1650348943"/>
              </p:ext>
            </p:extLst>
          </p:nvPr>
        </p:nvGraphicFramePr>
        <p:xfrm>
          <a:off x="58789" y="3428875"/>
          <a:ext cx="6805149" cy="3377946"/>
        </p:xfrm>
        <a:graphic>
          <a:graphicData uri="http://schemas.openxmlformats.org/drawingml/2006/table">
            <a:tbl>
              <a:tblPr/>
              <a:tblGrid>
                <a:gridCol w="926865"/>
                <a:gridCol w="688769"/>
                <a:gridCol w="403761"/>
                <a:gridCol w="4785754"/>
              </a:tblGrid>
              <a:tr h="468000">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Size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Main body</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3.7 m x 1.8 m x 2.0 m</a:t>
                      </a:r>
                    </a:p>
                    <a:p>
                      <a:pPr marL="0" marR="0" lvl="0" indent="0" algn="l" defTabSz="1042988" rtl="0" eaLnBrk="0" fontAlgn="base" latinLnBrk="0" hangingPunct="0">
                        <a:lnSpc>
                          <a:spcPct val="100000"/>
                        </a:lnSpc>
                        <a:spcBef>
                          <a:spcPct val="0"/>
                        </a:spcBef>
                        <a:spcAft>
                          <a:spcPct val="0"/>
                        </a:spcAft>
                        <a:buClrTx/>
                        <a:buSzTx/>
                        <a:buFontTx/>
                        <a:buNone/>
                        <a:tabLst/>
                      </a:pPr>
                      <a:r>
                        <a:rPr kumimoji="1" lang="ja-JP" altLang="en-US" sz="1400" b="1" i="0" u="none" strike="noStrike" cap="none" normalizeH="0" baseline="0" dirty="0" smtClean="0">
                          <a:ln>
                            <a:noFill/>
                          </a:ln>
                          <a:solidFill>
                            <a:schemeClr val="tx1"/>
                          </a:solidFill>
                          <a:effectLst/>
                          <a:latin typeface="Century Gothic" pitchFamily="34" charset="0"/>
                          <a:ea typeface="ＭＳ 明朝" pitchFamily="17" charset="-128"/>
                          <a:cs typeface="Times New Roman" pitchFamily="18" charset="0"/>
                        </a:rPr>
                        <a:t>（</a:t>
                      </a: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Wing Span </a:t>
                      </a:r>
                      <a:r>
                        <a:rPr kumimoji="1" lang="en-US" altLang="ja-JP" sz="1400" b="1" i="0" u="none" strike="noStrike" cap="none" normalizeH="0" baseline="0" smtClean="0">
                          <a:ln>
                            <a:noFill/>
                          </a:ln>
                          <a:solidFill>
                            <a:schemeClr val="tx1"/>
                          </a:solidFill>
                          <a:effectLst/>
                          <a:latin typeface="Century Gothic" pitchFamily="34" charset="0"/>
                          <a:ea typeface="ＭＳ Ｐゴシック" pitchFamily="50" charset="-128"/>
                          <a:cs typeface="Times New Roman" pitchFamily="18" charset="0"/>
                        </a:rPr>
                        <a:t>13.7m</a:t>
                      </a:r>
                      <a:r>
                        <a:rPr kumimoji="1" lang="ja-JP" altLang="en-US" sz="1400" b="1" i="0" u="none" strike="noStrike" cap="none" normalizeH="0" baseline="0" smtClean="0">
                          <a:ln>
                            <a:noFill/>
                          </a:ln>
                          <a:solidFill>
                            <a:schemeClr val="tx1"/>
                          </a:solidFill>
                          <a:effectLst/>
                          <a:latin typeface="Century Gothic" pitchFamily="34" charset="0"/>
                          <a:ea typeface="ＭＳ 明朝" pitchFamily="17" charset="-128"/>
                          <a:cs typeface="Times New Roman" pitchFamily="18" charset="0"/>
                        </a:rPr>
                        <a:t>）</a:t>
                      </a:r>
                      <a:endParaRPr kumimoji="1" lang="ja-JP" altLang="en-US" sz="1400" b="1" i="0" u="none" strike="noStrike" cap="none" normalizeH="0" baseline="0" dirty="0" smtClean="0">
                        <a:ln>
                          <a:noFill/>
                        </a:ln>
                        <a:solidFill>
                          <a:schemeClr val="tx1"/>
                        </a:solidFill>
                        <a:effectLst/>
                        <a:latin typeface="Century Gothic" pitchFamily="34" charset="0"/>
                        <a:ea typeface="ＭＳ 明朝" pitchFamily="17"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042988" rtl="0" eaLnBrk="0" fontAlgn="base" latinLnBrk="0" hangingPunct="0">
                        <a:lnSpc>
                          <a:spcPct val="100000"/>
                        </a:lnSpc>
                        <a:spcBef>
                          <a:spcPct val="0"/>
                        </a:spcBef>
                        <a:spcAft>
                          <a:spcPct val="0"/>
                        </a:spcAft>
                        <a:buClrTx/>
                        <a:buSzTx/>
                        <a:buFontTx/>
                        <a:buNone/>
                        <a:tabLst/>
                      </a:pPr>
                      <a:endParaRPr kumimoji="1" lang="ja-JP" altLang="en-US" sz="1400" b="1" i="0" u="none" strike="noStrike" cap="none" normalizeH="0" baseline="0" dirty="0" smtClean="0">
                        <a:ln>
                          <a:noFill/>
                        </a:ln>
                        <a:solidFill>
                          <a:schemeClr val="tx1"/>
                        </a:solidFill>
                        <a:effectLst/>
                        <a:latin typeface="Century Gothic" pitchFamily="34" charset="0"/>
                        <a:ea typeface="ＭＳ 明朝" pitchFamily="17"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000">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Mass</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Total</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tab pos="2422525" algn="l"/>
                          <a:tab pos="2505075" algn="l"/>
                        </a:tabLst>
                      </a:pPr>
                      <a:r>
                        <a:rPr kumimoji="1" lang="en-US" altLang="ja-JP" sz="1400" b="1" i="0" u="none" strike="noStrike" cap="none" normalizeH="0" baseline="0" smtClean="0">
                          <a:ln>
                            <a:noFill/>
                          </a:ln>
                          <a:solidFill>
                            <a:schemeClr val="tx1"/>
                          </a:solidFill>
                          <a:effectLst/>
                          <a:latin typeface="Century Gothic" pitchFamily="34" charset="0"/>
                          <a:ea typeface="ＭＳ Ｐゴシック" pitchFamily="50" charset="-128"/>
                          <a:cs typeface="Times New Roman" pitchFamily="18" charset="0"/>
                        </a:rPr>
                        <a:t>1750kg	around 1600kg</a:t>
                      </a:r>
                      <a:endPar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042988" rtl="0" eaLnBrk="0" fontAlgn="base" latinLnBrk="0" hangingPunct="0">
                        <a:lnSpc>
                          <a:spcPct val="100000"/>
                        </a:lnSpc>
                        <a:spcBef>
                          <a:spcPct val="0"/>
                        </a:spcBef>
                        <a:spcAft>
                          <a:spcPct val="0"/>
                        </a:spcAft>
                        <a:buClrTx/>
                        <a:buSzTx/>
                        <a:buFontTx/>
                        <a:buNone/>
                        <a:tabLst/>
                      </a:pPr>
                      <a:endPar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000">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Power</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Total</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tab pos="2422525" algn="l"/>
                          <a:tab pos="2505075" algn="l"/>
                        </a:tabLst>
                      </a:pPr>
                      <a:r>
                        <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rPr>
                        <a:t>3.8 </a:t>
                      </a:r>
                      <a:r>
                        <a:rPr kumimoji="1" lang="en-US" altLang="ja-JP" sz="1400" b="1" i="0" u="none" strike="noStrike" cap="none" normalizeH="0" baseline="0" smtClean="0">
                          <a:ln>
                            <a:noFill/>
                          </a:ln>
                          <a:solidFill>
                            <a:schemeClr val="tx1"/>
                          </a:solidFill>
                          <a:effectLst/>
                          <a:latin typeface="Century Gothic" pitchFamily="34" charset="0"/>
                          <a:ea typeface="ＭＳ Ｐゴシック" pitchFamily="50" charset="-128"/>
                          <a:cs typeface="Times New Roman" pitchFamily="18" charset="0"/>
                        </a:rPr>
                        <a:t>kW (EOL)	around 4.5kW or more(EOL)</a:t>
                      </a:r>
                      <a:endPar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042988" rtl="0" eaLnBrk="0" fontAlgn="base" latinLnBrk="0" hangingPunct="0">
                        <a:lnSpc>
                          <a:spcPct val="100000"/>
                        </a:lnSpc>
                        <a:spcBef>
                          <a:spcPct val="0"/>
                        </a:spcBef>
                        <a:spcAft>
                          <a:spcPct val="0"/>
                        </a:spcAft>
                        <a:buClrTx/>
                        <a:buSzTx/>
                        <a:buFontTx/>
                        <a:buNone/>
                        <a:tabLst/>
                      </a:pPr>
                      <a:endParaRPr kumimoji="1" lang="en-US" altLang="ja-JP" sz="1400" b="1" i="0" u="none" strike="noStrike" cap="none" normalizeH="0" baseline="0" dirty="0" smtClean="0">
                        <a:ln>
                          <a:noFill/>
                        </a:ln>
                        <a:solidFill>
                          <a:schemeClr val="tx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000">
                <a:tc>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Life Time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gridSpan="3">
                  <a:txBody>
                    <a:bodyPr/>
                    <a:lstStyle/>
                    <a:p>
                      <a:pPr marL="0" marR="0" lvl="0" indent="0" algn="ctr"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5 years</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hMerge="1">
                  <a:txBody>
                    <a:bodyPr/>
                    <a:lstStyle/>
                    <a:p>
                      <a:endParaRPr kumimoji="1" lang="ja-JP" altLang="en-US"/>
                    </a:p>
                  </a:txBody>
                  <a:tcPr/>
                </a:tc>
              </a:tr>
              <a:tr h="288000">
                <a:tc rowSpan="5">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Orbit</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gridSpan="3">
                  <a:txBody>
                    <a:bodyPr/>
                    <a:lstStyle/>
                    <a:p>
                      <a:pPr marL="0" marR="0" lvl="0" indent="0" algn="ctr"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sun synchronous orbit </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hMerge="1">
                  <a:txBody>
                    <a:bodyPr/>
                    <a:lstStyle/>
                    <a:p>
                      <a:endParaRPr kumimoji="1" lang="ja-JP" altLang="en-US"/>
                    </a:p>
                  </a:txBody>
                  <a:tcPr/>
                </a:tc>
              </a:tr>
              <a:tr h="288000">
                <a:tc vMerge="1">
                  <a:txBody>
                    <a:bodyPr/>
                    <a:lstStyle/>
                    <a:p>
                      <a:endParaRPr kumimoji="1" lang="ja-JP" altLang="en-US"/>
                    </a:p>
                  </a:txBody>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Local time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ctr"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13:00+/-0:15</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r h="288000">
                <a:tc vMerge="1">
                  <a:txBody>
                    <a:bodyPr/>
                    <a:lstStyle/>
                    <a:p>
                      <a:endParaRPr kumimoji="1" lang="ja-JP" altLang="en-US"/>
                    </a:p>
                  </a:txBody>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Altitude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tab pos="1971675" algn="l"/>
                          <a:tab pos="2505075" algn="l"/>
                        </a:tabLst>
                      </a:pPr>
                      <a:r>
                        <a:rPr kumimoji="1" lang="en-US" altLang="ja-JP" sz="1400" b="1" i="0" u="none" strike="noStrike" cap="none" normalizeH="0" baseline="0" smtClean="0">
                          <a:ln>
                            <a:noFill/>
                          </a:ln>
                          <a:solidFill>
                            <a:schemeClr val="bg1"/>
                          </a:solidFill>
                          <a:effectLst/>
                          <a:latin typeface="Century Gothic" pitchFamily="34" charset="0"/>
                          <a:ea typeface="ＭＳ Ｐゴシック" pitchFamily="50" charset="-128"/>
                          <a:cs typeface="Times New Roman" pitchFamily="18" charset="0"/>
                        </a:rPr>
                        <a:t>666km	depends on the repeat cycles</a:t>
                      </a:r>
                      <a:endPar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r h="288000">
                <a:tc vMerge="1">
                  <a:txBody>
                    <a:bodyPr/>
                    <a:lstStyle/>
                    <a:p>
                      <a:endParaRPr kumimoji="1" lang="ja-JP" altLang="en-US"/>
                    </a:p>
                  </a:txBody>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Inclination</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tab pos="1971675" algn="l"/>
                          <a:tab pos="2505075" algn="l"/>
                        </a:tabLst>
                      </a:pPr>
                      <a:r>
                        <a:rPr kumimoji="1" lang="en-US" altLang="ja-JP" sz="1400" b="1" i="0" u="none" strike="noStrike" cap="none" normalizeH="0" baseline="0" smtClean="0">
                          <a:ln>
                            <a:noFill/>
                          </a:ln>
                          <a:solidFill>
                            <a:schemeClr val="bg1"/>
                          </a:solidFill>
                          <a:effectLst/>
                          <a:latin typeface="Century Gothic" pitchFamily="34" charset="0"/>
                          <a:ea typeface="ＭＳ Ｐゴシック" pitchFamily="50" charset="-128"/>
                          <a:cs typeface="Times New Roman" pitchFamily="18" charset="0"/>
                        </a:rPr>
                        <a:t>98deg	depends on the repeat cycles</a:t>
                      </a:r>
                      <a:endPar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r h="288000">
                <a:tc vMerge="1">
                  <a:txBody>
                    <a:bodyPr/>
                    <a:lstStyle/>
                    <a:p>
                      <a:endParaRPr kumimoji="1" lang="ja-JP" altLang="en-US"/>
                    </a:p>
                  </a:txBody>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Repeat</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l" defTabSz="1042988" rtl="0" eaLnBrk="0" fontAlgn="base" latinLnBrk="0" hangingPunct="0">
                        <a:lnSpc>
                          <a:spcPct val="100000"/>
                        </a:lnSpc>
                        <a:spcBef>
                          <a:spcPct val="0"/>
                        </a:spcBef>
                        <a:spcAft>
                          <a:spcPct val="0"/>
                        </a:spcAft>
                        <a:buClrTx/>
                        <a:buSzTx/>
                        <a:buFontTx/>
                        <a:buNone/>
                        <a:tabLst>
                          <a:tab pos="1971675" algn="l"/>
                          <a:tab pos="2505075" algn="l"/>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3 days (44 </a:t>
                      </a:r>
                      <a:r>
                        <a:rPr kumimoji="1" lang="en-US" altLang="ja-JP" sz="1400" b="1" i="0" u="none" strike="noStrike" cap="none" normalizeH="0" baseline="0" err="1" smtClean="0">
                          <a:ln>
                            <a:noFill/>
                          </a:ln>
                          <a:solidFill>
                            <a:schemeClr val="bg1"/>
                          </a:solidFill>
                          <a:effectLst/>
                          <a:latin typeface="Century Gothic" pitchFamily="34" charset="0"/>
                          <a:ea typeface="ＭＳ Ｐゴシック" pitchFamily="50" charset="-128"/>
                          <a:cs typeface="Times New Roman" pitchFamily="18" charset="0"/>
                        </a:rPr>
                        <a:t>revol</a:t>
                      </a:r>
                      <a:r>
                        <a:rPr kumimoji="1" lang="en-US" altLang="ja-JP" sz="1400" b="1" i="0" u="none" strike="noStrike" cap="none" normalizeH="0" baseline="0" smtClean="0">
                          <a:ln>
                            <a:noFill/>
                          </a:ln>
                          <a:solidFill>
                            <a:schemeClr val="bg1"/>
                          </a:solidFill>
                          <a:effectLst/>
                          <a:latin typeface="Century Gothic" pitchFamily="34" charset="0"/>
                          <a:ea typeface="ＭＳ Ｐゴシック" pitchFamily="50" charset="-128"/>
                          <a:cs typeface="Times New Roman" pitchFamily="18" charset="0"/>
                        </a:rPr>
                        <a:t>.)	more (?)</a:t>
                      </a:r>
                      <a:r>
                        <a:rPr kumimoji="1" lang="ja-JP" altLang="en-US" sz="1400" b="1" i="0" u="none" strike="noStrike" cap="none" normalizeH="0" baseline="0" smtClean="0">
                          <a:ln>
                            <a:noFill/>
                          </a:ln>
                          <a:solidFill>
                            <a:schemeClr val="bg1"/>
                          </a:solidFill>
                          <a:effectLst/>
                          <a:latin typeface="Century Gothic" pitchFamily="34" charset="0"/>
                          <a:ea typeface="ＭＳ Ｐゴシック" pitchFamily="50" charset="-128"/>
                          <a:cs typeface="Times New Roman" pitchFamily="18" charset="0"/>
                        </a:rPr>
                        <a:t>　</a:t>
                      </a:r>
                      <a:endPar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r h="288000">
                <a:tc row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Launch</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Vehicle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ctr"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H-IIA</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r h="288000">
                <a:tc vMerge="1">
                  <a:txBody>
                    <a:bodyPr/>
                    <a:lstStyle/>
                    <a:p>
                      <a:endParaRPr kumimoji="1" lang="ja-JP" altLang="en-US"/>
                    </a:p>
                  </a:txBody>
                  <a:tcPr/>
                </a:tc>
                <a:tc gridSpan="2">
                  <a:txBody>
                    <a:bodyPr/>
                    <a:lstStyle/>
                    <a:p>
                      <a:pPr marL="0" marR="0" lvl="0" indent="0" algn="l"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rPr>
                        <a:t>Schedule</a:t>
                      </a: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c hMerge="1">
                  <a:txBody>
                    <a:bodyPr/>
                    <a:lstStyle/>
                    <a:p>
                      <a:endParaRPr kumimoji="1" lang="ja-JP" altLang="en-US"/>
                    </a:p>
                  </a:txBody>
                  <a:tcPr/>
                </a:tc>
                <a:tc>
                  <a:txBody>
                    <a:bodyPr/>
                    <a:lstStyle/>
                    <a:p>
                      <a:pPr marL="0" marR="0" lvl="0" indent="0" algn="ctr" defTabSz="1042988" rtl="0" eaLnBrk="0" fontAlgn="base" latinLnBrk="0" hangingPunct="0">
                        <a:lnSpc>
                          <a:spcPct val="100000"/>
                        </a:lnSpc>
                        <a:spcBef>
                          <a:spcPct val="0"/>
                        </a:spcBef>
                        <a:spcAft>
                          <a:spcPct val="0"/>
                        </a:spcAft>
                        <a:buClrTx/>
                        <a:buSzTx/>
                        <a:buFontTx/>
                        <a:buNone/>
                        <a:tabLst/>
                      </a:pPr>
                      <a:r>
                        <a:rPr kumimoji="1" lang="en-US" altLang="ja-JP" sz="1400" b="1" i="0" u="none" strike="noStrike" cap="none" normalizeH="0" baseline="0" smtClean="0">
                          <a:ln>
                            <a:noFill/>
                          </a:ln>
                          <a:solidFill>
                            <a:schemeClr val="bg1"/>
                          </a:solidFill>
                          <a:effectLst/>
                          <a:latin typeface="Century Gothic" pitchFamily="34" charset="0"/>
                          <a:ea typeface="ＭＳ Ｐゴシック" pitchFamily="50" charset="-128"/>
                          <a:cs typeface="Times New Roman" pitchFamily="18" charset="0"/>
                        </a:rPr>
                        <a:t>Jan., 2018</a:t>
                      </a:r>
                      <a:endParaRPr kumimoji="1" lang="en-US" altLang="ja-JP" sz="1400" b="1" i="0" u="none" strike="noStrike" cap="none" normalizeH="0" baseline="0" dirty="0" smtClean="0">
                        <a:ln>
                          <a:noFill/>
                        </a:ln>
                        <a:solidFill>
                          <a:schemeClr val="bg1"/>
                        </a:solidFill>
                        <a:effectLst/>
                        <a:latin typeface="Century Gothic" pitchFamily="34" charset="0"/>
                        <a:ea typeface="ＭＳ Ｐゴシック" pitchFamily="50" charset="-128"/>
                        <a:cs typeface="Times New Roman" pitchFamily="18" charset="0"/>
                      </a:endParaRPr>
                    </a:p>
                  </a:txBody>
                  <a:tcPr marL="71227" marR="71227" marT="35613" marB="35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alpha val="14902"/>
                      </a:srgbClr>
                    </a:solidFill>
                  </a:tcPr>
                </a:tc>
              </a:tr>
            </a:tbl>
          </a:graphicData>
        </a:graphic>
      </p:graphicFrame>
      <p:cxnSp>
        <p:nvCxnSpPr>
          <p:cNvPr id="9" name="直線矢印コネクタ 8"/>
          <p:cNvCxnSpPr/>
          <p:nvPr/>
        </p:nvCxnSpPr>
        <p:spPr>
          <a:xfrm flipV="1">
            <a:off x="5819775" y="1017032"/>
            <a:ext cx="952500" cy="954643"/>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6772275" y="832366"/>
            <a:ext cx="1732205" cy="400110"/>
          </a:xfrm>
          <a:prstGeom prst="rect">
            <a:avLst/>
          </a:prstGeom>
          <a:noFill/>
        </p:spPr>
        <p:txBody>
          <a:bodyPr wrap="none" rtlCol="0">
            <a:spAutoFit/>
          </a:bodyPr>
          <a:lstStyle/>
          <a:p>
            <a:r>
              <a:rPr kumimoji="1" lang="en-US" altLang="ja-JP" sz="2000" b="1" smtClean="0">
                <a:solidFill>
                  <a:prstClr val="white"/>
                </a:solidFill>
              </a:rPr>
              <a:t>TANSO-FTS-2</a:t>
            </a:r>
            <a:endParaRPr kumimoji="1" lang="ja-JP" altLang="en-US" sz="2000" b="1">
              <a:solidFill>
                <a:prstClr val="white"/>
              </a:solidFill>
            </a:endParaRPr>
          </a:p>
        </p:txBody>
      </p:sp>
      <p:sp>
        <p:nvSpPr>
          <p:cNvPr id="22" name="テキスト ボックス 21"/>
          <p:cNvSpPr txBox="1"/>
          <p:nvPr/>
        </p:nvSpPr>
        <p:spPr>
          <a:xfrm>
            <a:off x="5796025" y="2935957"/>
            <a:ext cx="1695336" cy="400110"/>
          </a:xfrm>
          <a:prstGeom prst="rect">
            <a:avLst/>
          </a:prstGeom>
          <a:noFill/>
        </p:spPr>
        <p:txBody>
          <a:bodyPr wrap="none" rtlCol="0">
            <a:spAutoFit/>
          </a:bodyPr>
          <a:lstStyle/>
          <a:p>
            <a:r>
              <a:rPr kumimoji="1" lang="en-US" altLang="ja-JP" sz="2000" b="1" smtClean="0">
                <a:solidFill>
                  <a:prstClr val="white"/>
                </a:solidFill>
              </a:rPr>
              <a:t>TANSO-CAI-2</a:t>
            </a:r>
            <a:endParaRPr kumimoji="1" lang="ja-JP" altLang="en-US" sz="2000" b="1">
              <a:solidFill>
                <a:prstClr val="white"/>
              </a:solidFill>
            </a:endParaRPr>
          </a:p>
        </p:txBody>
      </p:sp>
      <p:sp>
        <p:nvSpPr>
          <p:cNvPr id="8" name="Title 1"/>
          <p:cNvSpPr txBox="1">
            <a:spLocks/>
          </p:cNvSpPr>
          <p:nvPr/>
        </p:nvSpPr>
        <p:spPr bwMode="auto">
          <a:xfrm>
            <a:off x="0" y="12108"/>
            <a:ext cx="7632000" cy="720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smtClean="0">
                <a:solidFill>
                  <a:prstClr val="white"/>
                </a:solidFill>
                <a:cs typeface="Arial" pitchFamily="34" charset="0"/>
              </a:rPr>
              <a:t>GOSAT-2</a:t>
            </a:r>
            <a:r>
              <a:rPr kumimoji="1" lang="ja-JP" altLang="en-US" sz="2800" b="1" kern="0">
                <a:solidFill>
                  <a:prstClr val="white"/>
                </a:solidFill>
                <a:cs typeface="Arial" pitchFamily="34" charset="0"/>
              </a:rPr>
              <a:t> </a:t>
            </a:r>
            <a:r>
              <a:rPr kumimoji="1" lang="en-US" altLang="ja-JP" sz="2800" b="1" kern="0" smtClean="0">
                <a:solidFill>
                  <a:prstClr val="white"/>
                </a:solidFill>
                <a:cs typeface="Arial" pitchFamily="34" charset="0"/>
              </a:rPr>
              <a:t>on Orbit</a:t>
            </a:r>
            <a:endParaRPr kumimoji="1" lang="en-US" sz="2800" b="1" kern="0" dirty="0">
              <a:solidFill>
                <a:prstClr val="white"/>
              </a:solidFill>
              <a:ea typeface="+mj-ea"/>
              <a:cs typeface="Arial" pitchFamily="34" charset="0"/>
            </a:endParaRPr>
          </a:p>
        </p:txBody>
      </p:sp>
      <p:sp>
        <p:nvSpPr>
          <p:cNvPr id="2" name="右矢印 1"/>
          <p:cNvSpPr/>
          <p:nvPr/>
        </p:nvSpPr>
        <p:spPr>
          <a:xfrm>
            <a:off x="3740733" y="3602739"/>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3" name="テキスト ボックス 2"/>
          <p:cNvSpPr txBox="1"/>
          <p:nvPr/>
        </p:nvSpPr>
        <p:spPr>
          <a:xfrm>
            <a:off x="4111941" y="3554892"/>
            <a:ext cx="1440000" cy="297517"/>
          </a:xfrm>
          <a:prstGeom prst="rect">
            <a:avLst/>
          </a:prstGeom>
          <a:noFill/>
        </p:spPr>
        <p:txBody>
          <a:bodyPr wrap="square" rtlCol="0">
            <a:spAutoFit/>
          </a:bodyPr>
          <a:lstStyle/>
          <a:p>
            <a:pPr>
              <a:lnSpc>
                <a:spcPts val="1600"/>
              </a:lnSpc>
            </a:pPr>
            <a:r>
              <a:rPr kumimoji="1" lang="en-US" altLang="ja-JP" b="1" smtClean="0">
                <a:solidFill>
                  <a:prstClr val="white"/>
                </a:solidFill>
              </a:rPr>
              <a:t>almost same</a:t>
            </a:r>
            <a:endParaRPr kumimoji="1" lang="ja-JP" altLang="en-US" b="1">
              <a:solidFill>
                <a:prstClr val="white"/>
              </a:solidFill>
            </a:endParaRPr>
          </a:p>
        </p:txBody>
      </p:sp>
      <p:sp>
        <p:nvSpPr>
          <p:cNvPr id="13" name="右矢印 12"/>
          <p:cNvSpPr/>
          <p:nvPr/>
        </p:nvSpPr>
        <p:spPr>
          <a:xfrm>
            <a:off x="3740733" y="3968889"/>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14" name="右矢印 13"/>
          <p:cNvSpPr/>
          <p:nvPr/>
        </p:nvSpPr>
        <p:spPr>
          <a:xfrm>
            <a:off x="3740733" y="4278014"/>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15" name="右矢印 14"/>
          <p:cNvSpPr/>
          <p:nvPr/>
        </p:nvSpPr>
        <p:spPr>
          <a:xfrm>
            <a:off x="3740733" y="5411118"/>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16" name="右矢印 15"/>
          <p:cNvSpPr/>
          <p:nvPr/>
        </p:nvSpPr>
        <p:spPr>
          <a:xfrm>
            <a:off x="3740733" y="5706548"/>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
        <p:nvSpPr>
          <p:cNvPr id="17" name="右矢印 16"/>
          <p:cNvSpPr/>
          <p:nvPr/>
        </p:nvSpPr>
        <p:spPr>
          <a:xfrm>
            <a:off x="3740733" y="6013323"/>
            <a:ext cx="252000" cy="200055"/>
          </a:xfrm>
          <a:prstGeom prst="rightArrow">
            <a:avLst/>
          </a:prstGeom>
          <a:solidFill>
            <a:srgbClr val="FF0000"/>
          </a:solidFill>
        </p:spPr>
        <p:txBody>
          <a:bodyPr wrap="square" rtlCol="0"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273050" indent="-273050" algn="just">
              <a:lnSpc>
                <a:spcPts val="1800"/>
              </a:lnSpc>
              <a:buClr>
                <a:srgbClr val="FEB80A">
                  <a:lumMod val="40000"/>
                  <a:lumOff val="60000"/>
                </a:srgbClr>
              </a:buClr>
              <a:buFont typeface="Wingdings" pitchFamily="2" charset="2"/>
              <a:buChar char="n"/>
            </a:pPr>
            <a:endParaRPr kumimoji="1" lang="ja-JP" altLang="en-US" b="1" dirty="0" smtClean="0">
              <a:ln/>
              <a:solidFill>
                <a:srgbClr val="FEB80A"/>
              </a:solidFill>
              <a:latin typeface="HG丸ｺﾞｼｯｸM-PRO"/>
              <a:ea typeface="HG丸ｺﾞｼｯｸM-PRO"/>
            </a:endParaRPr>
          </a:p>
        </p:txBody>
      </p:sp>
    </p:spTree>
    <p:extLst>
      <p:ext uri="{BB962C8B-B14F-4D97-AF65-F5344CB8AC3E}">
        <p14:creationId xmlns:p14="http://schemas.microsoft.com/office/powerpoint/2010/main" val="331482170"/>
      </p:ext>
    </p:extLst>
  </p:cSld>
  <p:clrMapOvr>
    <a:masterClrMapping/>
  </p:clrMapOvr>
  <p:transition spd="med">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7" name="Rectangle 29"/>
          <p:cNvSpPr>
            <a:spLocks noChangeArrowheads="1"/>
          </p:cNvSpPr>
          <p:nvPr/>
        </p:nvSpPr>
        <p:spPr bwMode="auto">
          <a:xfrm>
            <a:off x="179392" y="40941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kumimoji="1" lang="ja-JP" altLang="ja-JP" smtClean="0">
              <a:solidFill>
                <a:prstClr val="white"/>
              </a:solidFill>
              <a:latin typeface="Arial" pitchFamily="34" charset="0"/>
              <a:ea typeface="ＭＳ Ｐゴシック" pitchFamily="50" charset="-128"/>
            </a:endParaRPr>
          </a:p>
        </p:txBody>
      </p:sp>
      <p:sp>
        <p:nvSpPr>
          <p:cNvPr id="36" name="正方形/長方形 35"/>
          <p:cNvSpPr/>
          <p:nvPr/>
        </p:nvSpPr>
        <p:spPr>
          <a:xfrm>
            <a:off x="141476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37" name="正方形/長方形 36"/>
          <p:cNvSpPr/>
          <p:nvPr/>
        </p:nvSpPr>
        <p:spPr>
          <a:xfrm>
            <a:off x="249488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38" name="正方形/長方形 37"/>
          <p:cNvSpPr/>
          <p:nvPr/>
        </p:nvSpPr>
        <p:spPr>
          <a:xfrm>
            <a:off x="357500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39" name="正方形/長方形 38"/>
          <p:cNvSpPr/>
          <p:nvPr/>
        </p:nvSpPr>
        <p:spPr>
          <a:xfrm>
            <a:off x="465512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40" name="正方形/長方形 39"/>
          <p:cNvSpPr/>
          <p:nvPr/>
        </p:nvSpPr>
        <p:spPr>
          <a:xfrm>
            <a:off x="573524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41" name="正方形/長方形 40"/>
          <p:cNvSpPr/>
          <p:nvPr/>
        </p:nvSpPr>
        <p:spPr>
          <a:xfrm>
            <a:off x="681536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42" name="正方形/長方形 41"/>
          <p:cNvSpPr/>
          <p:nvPr/>
        </p:nvSpPr>
        <p:spPr>
          <a:xfrm>
            <a:off x="7895605" y="1082720"/>
            <a:ext cx="108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cxnSp>
        <p:nvCxnSpPr>
          <p:cNvPr id="45" name="直線コネクタ 44"/>
          <p:cNvCxnSpPr/>
          <p:nvPr/>
        </p:nvCxnSpPr>
        <p:spPr>
          <a:xfrm>
            <a:off x="143821" y="1467054"/>
            <a:ext cx="8820000"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テキスト ボックス 45"/>
          <p:cNvSpPr txBox="1"/>
          <p:nvPr/>
        </p:nvSpPr>
        <p:spPr>
          <a:xfrm>
            <a:off x="141476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47" name="テキスト ボックス 46"/>
          <p:cNvSpPr txBox="1"/>
          <p:nvPr/>
        </p:nvSpPr>
        <p:spPr>
          <a:xfrm>
            <a:off x="167016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48" name="テキスト ボックス 47"/>
          <p:cNvSpPr txBox="1"/>
          <p:nvPr/>
        </p:nvSpPr>
        <p:spPr>
          <a:xfrm>
            <a:off x="192555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51" name="テキスト ボックス 50"/>
          <p:cNvSpPr txBox="1"/>
          <p:nvPr/>
        </p:nvSpPr>
        <p:spPr>
          <a:xfrm>
            <a:off x="223107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52" name="テキスト ボックス 51"/>
          <p:cNvSpPr txBox="1"/>
          <p:nvPr/>
        </p:nvSpPr>
        <p:spPr>
          <a:xfrm>
            <a:off x="249488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53" name="テキスト ボックス 52"/>
          <p:cNvSpPr txBox="1"/>
          <p:nvPr/>
        </p:nvSpPr>
        <p:spPr>
          <a:xfrm>
            <a:off x="275028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54" name="テキスト ボックス 53"/>
          <p:cNvSpPr txBox="1"/>
          <p:nvPr/>
        </p:nvSpPr>
        <p:spPr>
          <a:xfrm>
            <a:off x="300567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55" name="テキスト ボックス 54"/>
          <p:cNvSpPr txBox="1"/>
          <p:nvPr/>
        </p:nvSpPr>
        <p:spPr>
          <a:xfrm>
            <a:off x="331119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56" name="テキスト ボックス 55"/>
          <p:cNvSpPr txBox="1"/>
          <p:nvPr/>
        </p:nvSpPr>
        <p:spPr>
          <a:xfrm>
            <a:off x="357500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57" name="テキスト ボックス 56"/>
          <p:cNvSpPr txBox="1"/>
          <p:nvPr/>
        </p:nvSpPr>
        <p:spPr>
          <a:xfrm>
            <a:off x="383040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58" name="テキスト ボックス 57"/>
          <p:cNvSpPr txBox="1"/>
          <p:nvPr/>
        </p:nvSpPr>
        <p:spPr>
          <a:xfrm>
            <a:off x="408579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59" name="テキスト ボックス 58"/>
          <p:cNvSpPr txBox="1"/>
          <p:nvPr/>
        </p:nvSpPr>
        <p:spPr>
          <a:xfrm>
            <a:off x="439131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60" name="テキスト ボックス 59"/>
          <p:cNvSpPr txBox="1"/>
          <p:nvPr/>
        </p:nvSpPr>
        <p:spPr>
          <a:xfrm>
            <a:off x="465512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61" name="テキスト ボックス 60"/>
          <p:cNvSpPr txBox="1"/>
          <p:nvPr/>
        </p:nvSpPr>
        <p:spPr>
          <a:xfrm>
            <a:off x="491052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62" name="テキスト ボックス 61"/>
          <p:cNvSpPr txBox="1"/>
          <p:nvPr/>
        </p:nvSpPr>
        <p:spPr>
          <a:xfrm>
            <a:off x="516591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63" name="テキスト ボックス 62"/>
          <p:cNvSpPr txBox="1"/>
          <p:nvPr/>
        </p:nvSpPr>
        <p:spPr>
          <a:xfrm>
            <a:off x="547143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64" name="テキスト ボックス 63"/>
          <p:cNvSpPr txBox="1"/>
          <p:nvPr/>
        </p:nvSpPr>
        <p:spPr>
          <a:xfrm>
            <a:off x="573524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65" name="テキスト ボックス 64"/>
          <p:cNvSpPr txBox="1"/>
          <p:nvPr/>
        </p:nvSpPr>
        <p:spPr>
          <a:xfrm>
            <a:off x="599064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66" name="テキスト ボックス 65"/>
          <p:cNvSpPr txBox="1"/>
          <p:nvPr/>
        </p:nvSpPr>
        <p:spPr>
          <a:xfrm>
            <a:off x="624603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67" name="テキスト ボックス 66"/>
          <p:cNvSpPr txBox="1"/>
          <p:nvPr/>
        </p:nvSpPr>
        <p:spPr>
          <a:xfrm>
            <a:off x="655155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68" name="テキスト ボックス 67"/>
          <p:cNvSpPr txBox="1"/>
          <p:nvPr/>
        </p:nvSpPr>
        <p:spPr>
          <a:xfrm>
            <a:off x="681536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69" name="テキスト ボックス 68"/>
          <p:cNvSpPr txBox="1"/>
          <p:nvPr/>
        </p:nvSpPr>
        <p:spPr>
          <a:xfrm>
            <a:off x="707076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70" name="テキスト ボックス 69"/>
          <p:cNvSpPr txBox="1"/>
          <p:nvPr/>
        </p:nvSpPr>
        <p:spPr>
          <a:xfrm>
            <a:off x="732615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71" name="テキスト ボックス 70"/>
          <p:cNvSpPr txBox="1"/>
          <p:nvPr/>
        </p:nvSpPr>
        <p:spPr>
          <a:xfrm>
            <a:off x="763167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72" name="テキスト ボックス 71"/>
          <p:cNvSpPr txBox="1"/>
          <p:nvPr/>
        </p:nvSpPr>
        <p:spPr>
          <a:xfrm>
            <a:off x="7895485"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4</a:t>
            </a:r>
            <a:endParaRPr kumimoji="1" lang="ja-JP" altLang="en-US" sz="1200" dirty="0">
              <a:solidFill>
                <a:prstClr val="white"/>
              </a:solidFill>
              <a:latin typeface="Century Gothic" pitchFamily="34" charset="0"/>
            </a:endParaRPr>
          </a:p>
        </p:txBody>
      </p:sp>
      <p:sp>
        <p:nvSpPr>
          <p:cNvPr id="73" name="テキスト ボックス 72"/>
          <p:cNvSpPr txBox="1"/>
          <p:nvPr/>
        </p:nvSpPr>
        <p:spPr>
          <a:xfrm>
            <a:off x="8150880"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7</a:t>
            </a:r>
            <a:endParaRPr kumimoji="1" lang="ja-JP" altLang="en-US" sz="1200" dirty="0">
              <a:solidFill>
                <a:prstClr val="white"/>
              </a:solidFill>
              <a:latin typeface="Century Gothic" pitchFamily="34" charset="0"/>
            </a:endParaRPr>
          </a:p>
        </p:txBody>
      </p:sp>
      <p:sp>
        <p:nvSpPr>
          <p:cNvPr id="74" name="テキスト ボックス 73"/>
          <p:cNvSpPr txBox="1"/>
          <p:nvPr/>
        </p:nvSpPr>
        <p:spPr>
          <a:xfrm>
            <a:off x="8406275" y="1298050"/>
            <a:ext cx="169918"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10</a:t>
            </a:r>
            <a:endParaRPr kumimoji="1" lang="ja-JP" altLang="en-US" sz="1200" dirty="0">
              <a:solidFill>
                <a:prstClr val="white"/>
              </a:solidFill>
              <a:latin typeface="Century Gothic" pitchFamily="34" charset="0"/>
            </a:endParaRPr>
          </a:p>
        </p:txBody>
      </p:sp>
      <p:sp>
        <p:nvSpPr>
          <p:cNvPr id="75" name="テキスト ボックス 74"/>
          <p:cNvSpPr txBox="1"/>
          <p:nvPr/>
        </p:nvSpPr>
        <p:spPr>
          <a:xfrm>
            <a:off x="8711793" y="1298050"/>
            <a:ext cx="84960"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1</a:t>
            </a:r>
            <a:endParaRPr kumimoji="1" lang="ja-JP" altLang="en-US" sz="1200" dirty="0">
              <a:solidFill>
                <a:prstClr val="white"/>
              </a:solidFill>
              <a:latin typeface="Century Gothic" pitchFamily="34" charset="0"/>
            </a:endParaRPr>
          </a:p>
        </p:txBody>
      </p:sp>
      <p:sp>
        <p:nvSpPr>
          <p:cNvPr id="76" name="テキスト ボックス 75"/>
          <p:cNvSpPr txBox="1"/>
          <p:nvPr/>
        </p:nvSpPr>
        <p:spPr>
          <a:xfrm>
            <a:off x="1623112"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H23(2011)</a:t>
            </a:r>
            <a:endParaRPr kumimoji="1" lang="ja-JP" altLang="en-US" sz="1200" dirty="0">
              <a:solidFill>
                <a:prstClr val="white"/>
              </a:solidFill>
              <a:latin typeface="Century Gothic" pitchFamily="34" charset="0"/>
            </a:endParaRPr>
          </a:p>
        </p:txBody>
      </p:sp>
      <p:sp>
        <p:nvSpPr>
          <p:cNvPr id="80" name="テキスト ボックス 79"/>
          <p:cNvSpPr txBox="1"/>
          <p:nvPr/>
        </p:nvSpPr>
        <p:spPr>
          <a:xfrm>
            <a:off x="2704511"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H24(2012)</a:t>
            </a:r>
            <a:endParaRPr kumimoji="1" lang="ja-JP" altLang="en-US" sz="1200" dirty="0">
              <a:solidFill>
                <a:prstClr val="white"/>
              </a:solidFill>
              <a:latin typeface="Century Gothic" pitchFamily="34" charset="0"/>
            </a:endParaRPr>
          </a:p>
        </p:txBody>
      </p:sp>
      <p:sp>
        <p:nvSpPr>
          <p:cNvPr id="81" name="テキスト ボックス 80"/>
          <p:cNvSpPr txBox="1"/>
          <p:nvPr/>
        </p:nvSpPr>
        <p:spPr>
          <a:xfrm>
            <a:off x="3785912"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H25(2013)</a:t>
            </a:r>
            <a:endParaRPr kumimoji="1" lang="ja-JP" altLang="en-US" sz="1200" dirty="0">
              <a:solidFill>
                <a:prstClr val="white"/>
              </a:solidFill>
              <a:latin typeface="Century Gothic" pitchFamily="34" charset="0"/>
            </a:endParaRPr>
          </a:p>
        </p:txBody>
      </p:sp>
      <p:sp>
        <p:nvSpPr>
          <p:cNvPr id="82" name="テキスト ボックス 81"/>
          <p:cNvSpPr txBox="1"/>
          <p:nvPr/>
        </p:nvSpPr>
        <p:spPr>
          <a:xfrm>
            <a:off x="4867313"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H26(2014)</a:t>
            </a:r>
            <a:endParaRPr kumimoji="1" lang="ja-JP" altLang="en-US" sz="1200" dirty="0">
              <a:solidFill>
                <a:prstClr val="white"/>
              </a:solidFill>
              <a:latin typeface="Century Gothic" pitchFamily="34" charset="0"/>
            </a:endParaRPr>
          </a:p>
        </p:txBody>
      </p:sp>
      <p:sp>
        <p:nvSpPr>
          <p:cNvPr id="83" name="テキスト ボックス 82"/>
          <p:cNvSpPr txBox="1"/>
          <p:nvPr/>
        </p:nvSpPr>
        <p:spPr>
          <a:xfrm>
            <a:off x="5948712"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H27(2015)</a:t>
            </a:r>
            <a:endParaRPr kumimoji="1" lang="ja-JP" altLang="en-US" sz="1200" dirty="0">
              <a:solidFill>
                <a:prstClr val="white"/>
              </a:solidFill>
              <a:latin typeface="Century Gothic" pitchFamily="34" charset="0"/>
            </a:endParaRPr>
          </a:p>
        </p:txBody>
      </p:sp>
      <p:sp>
        <p:nvSpPr>
          <p:cNvPr id="84" name="テキスト ボックス 83"/>
          <p:cNvSpPr txBox="1"/>
          <p:nvPr/>
        </p:nvSpPr>
        <p:spPr>
          <a:xfrm>
            <a:off x="7030113"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H28(2016)</a:t>
            </a:r>
            <a:endParaRPr kumimoji="1" lang="ja-JP" altLang="en-US" sz="1200" dirty="0">
              <a:solidFill>
                <a:prstClr val="white"/>
              </a:solidFill>
              <a:latin typeface="Century Gothic" pitchFamily="34" charset="0"/>
            </a:endParaRPr>
          </a:p>
        </p:txBody>
      </p:sp>
      <p:sp>
        <p:nvSpPr>
          <p:cNvPr id="85" name="テキスト ボックス 84"/>
          <p:cNvSpPr txBox="1"/>
          <p:nvPr/>
        </p:nvSpPr>
        <p:spPr>
          <a:xfrm>
            <a:off x="8111515" y="1082020"/>
            <a:ext cx="727763" cy="184666"/>
          </a:xfrm>
          <a:prstGeom prst="rect">
            <a:avLst/>
          </a:prstGeom>
          <a:noFill/>
        </p:spPr>
        <p:txBody>
          <a:bodyPr wrap="none" lIns="0" tIns="0" rIns="0" bIns="0" rtlCol="0">
            <a:spAutoFit/>
          </a:bodyPr>
          <a:lstStyle/>
          <a:p>
            <a:r>
              <a:rPr kumimoji="1" lang="en-US" altLang="ja-JP" sz="1200" dirty="0" smtClean="0">
                <a:solidFill>
                  <a:prstClr val="white"/>
                </a:solidFill>
                <a:latin typeface="Century Gothic" pitchFamily="34" charset="0"/>
              </a:rPr>
              <a:t>H29(2017)</a:t>
            </a:r>
            <a:endParaRPr kumimoji="1" lang="ja-JP" altLang="en-US" sz="1200" dirty="0">
              <a:solidFill>
                <a:prstClr val="white"/>
              </a:solidFill>
              <a:latin typeface="Century Gothic" pitchFamily="34" charset="0"/>
            </a:endParaRPr>
          </a:p>
        </p:txBody>
      </p:sp>
      <p:sp>
        <p:nvSpPr>
          <p:cNvPr id="86" name="正方形/長方形 85"/>
          <p:cNvSpPr/>
          <p:nvPr/>
        </p:nvSpPr>
        <p:spPr>
          <a:xfrm>
            <a:off x="143821" y="1082720"/>
            <a:ext cx="1260000" cy="5400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2078" name="Text Box 30"/>
          <p:cNvSpPr txBox="1">
            <a:spLocks noChangeArrowheads="1"/>
          </p:cNvSpPr>
          <p:nvPr/>
        </p:nvSpPr>
        <p:spPr bwMode="auto">
          <a:xfrm>
            <a:off x="1885030" y="1520499"/>
            <a:ext cx="792088" cy="2880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algn="just" fontAlgn="base">
              <a:lnSpc>
                <a:spcPct val="96000"/>
              </a:lnSpc>
              <a:spcBef>
                <a:spcPct val="0"/>
              </a:spcBef>
              <a:spcAft>
                <a:spcPct val="0"/>
              </a:spcAft>
            </a:pPr>
            <a:r>
              <a:rPr kumimoji="1" lang="en-US" altLang="ja-JP" sz="1600" dirty="0" smtClean="0">
                <a:solidFill>
                  <a:prstClr val="white"/>
                </a:solidFill>
                <a:ea typeface="ＭＳ Ｐゴシック" pitchFamily="50" charset="-128"/>
              </a:rPr>
              <a:t>▲MDR</a:t>
            </a:r>
            <a:endParaRPr kumimoji="1" lang="ja-JP" altLang="ja-JP" sz="1600" dirty="0" smtClean="0">
              <a:solidFill>
                <a:prstClr val="white"/>
              </a:solidFill>
              <a:ea typeface="ＭＳ Ｐゴシック" pitchFamily="50" charset="-128"/>
            </a:endParaRPr>
          </a:p>
        </p:txBody>
      </p:sp>
      <p:sp>
        <p:nvSpPr>
          <p:cNvPr id="94" name="Text Box 30"/>
          <p:cNvSpPr txBox="1">
            <a:spLocks noChangeArrowheads="1"/>
          </p:cNvSpPr>
          <p:nvPr/>
        </p:nvSpPr>
        <p:spPr bwMode="auto">
          <a:xfrm>
            <a:off x="5098008" y="1873136"/>
            <a:ext cx="1534010" cy="2702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69875" indent="-269875" fontAlgn="base">
              <a:lnSpc>
                <a:spcPct val="96000"/>
              </a:lnSpc>
              <a:spcBef>
                <a:spcPct val="0"/>
              </a:spcBef>
              <a:spcAft>
                <a:spcPct val="0"/>
              </a:spcAft>
            </a:pPr>
            <a:r>
              <a:rPr kumimoji="1" lang="en-US" altLang="ja-JP" sz="1600" dirty="0" smtClean="0">
                <a:solidFill>
                  <a:prstClr val="white"/>
                </a:solidFill>
                <a:ea typeface="HG丸ｺﾞｼｯｸM-PRO" pitchFamily="50" charset="-128"/>
              </a:rPr>
              <a:t>▲System  PDR</a:t>
            </a:r>
            <a:endParaRPr kumimoji="1" lang="ja-JP" altLang="ja-JP" sz="1600" dirty="0" smtClean="0">
              <a:solidFill>
                <a:prstClr val="white"/>
              </a:solidFill>
              <a:ea typeface="HG丸ｺﾞｼｯｸM-PRO" pitchFamily="50" charset="-128"/>
            </a:endParaRPr>
          </a:p>
        </p:txBody>
      </p:sp>
      <p:cxnSp>
        <p:nvCxnSpPr>
          <p:cNvPr id="105" name="直線コネクタ 104"/>
          <p:cNvCxnSpPr/>
          <p:nvPr/>
        </p:nvCxnSpPr>
        <p:spPr>
          <a:xfrm>
            <a:off x="143821" y="4356374"/>
            <a:ext cx="882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7" name="正方形/長方形 106"/>
          <p:cNvSpPr/>
          <p:nvPr/>
        </p:nvSpPr>
        <p:spPr>
          <a:xfrm>
            <a:off x="3019356" y="2939161"/>
            <a:ext cx="1548000" cy="216025"/>
          </a:xfrm>
          <a:prstGeom prst="rect">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0" name="正方形/長方形 109"/>
          <p:cNvSpPr/>
          <p:nvPr/>
        </p:nvSpPr>
        <p:spPr>
          <a:xfrm>
            <a:off x="4539529" y="2939161"/>
            <a:ext cx="900000" cy="216025"/>
          </a:xfrm>
          <a:prstGeom prst="rect">
            <a:avLst/>
          </a:prstGeom>
          <a:solidFill>
            <a:srgbClr val="99FF6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1" name="正方形/長方形 110"/>
          <p:cNvSpPr/>
          <p:nvPr/>
        </p:nvSpPr>
        <p:spPr>
          <a:xfrm>
            <a:off x="5157445" y="2939161"/>
            <a:ext cx="1512000" cy="216025"/>
          </a:xfrm>
          <a:prstGeom prst="rect">
            <a:avLst/>
          </a:prstGeom>
          <a:solidFill>
            <a:srgbClr val="00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2" name="正方形/長方形 111"/>
          <p:cNvSpPr/>
          <p:nvPr/>
        </p:nvSpPr>
        <p:spPr>
          <a:xfrm>
            <a:off x="6641719" y="2939161"/>
            <a:ext cx="2196000" cy="216025"/>
          </a:xfrm>
          <a:prstGeom prst="rect">
            <a:avLst/>
          </a:prstGeom>
          <a:solidFill>
            <a:srgbClr val="00FF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8" name="正方形/長方形 117"/>
          <p:cNvSpPr/>
          <p:nvPr/>
        </p:nvSpPr>
        <p:spPr>
          <a:xfrm>
            <a:off x="4433738" y="3257794"/>
            <a:ext cx="2193231" cy="216025"/>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19" name="Text Box 30"/>
          <p:cNvSpPr txBox="1">
            <a:spLocks noChangeArrowheads="1"/>
          </p:cNvSpPr>
          <p:nvPr/>
        </p:nvSpPr>
        <p:spPr bwMode="auto">
          <a:xfrm>
            <a:off x="3700960" y="3480760"/>
            <a:ext cx="2964654" cy="2796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STM/EM</a:t>
            </a:r>
            <a:r>
              <a:rPr kumimoji="1" lang="ja-JP" altLang="en-US" sz="1600" b="1" dirty="0" smtClean="0">
                <a:solidFill>
                  <a:prstClr val="white"/>
                </a:solidFill>
                <a:ea typeface="HG丸ｺﾞｼｯｸM-PRO" pitchFamily="50" charset="-128"/>
              </a:rPr>
              <a:t> </a:t>
            </a:r>
            <a:r>
              <a:rPr kumimoji="1" lang="en-US" altLang="ja-JP" sz="1600" b="1" dirty="0" smtClean="0">
                <a:solidFill>
                  <a:prstClr val="white"/>
                </a:solidFill>
                <a:ea typeface="HG丸ｺﾞｼｯｸM-PRO" pitchFamily="50" charset="-128"/>
              </a:rPr>
              <a:t>manufacturing and test</a:t>
            </a:r>
            <a:endParaRPr kumimoji="1" lang="ja-JP" altLang="ja-JP" sz="1600" b="1" dirty="0" smtClean="0">
              <a:solidFill>
                <a:prstClr val="white"/>
              </a:solidFill>
              <a:ea typeface="HG丸ｺﾞｼｯｸM-PRO" pitchFamily="50" charset="-128"/>
            </a:endParaRPr>
          </a:p>
        </p:txBody>
      </p:sp>
      <p:sp>
        <p:nvSpPr>
          <p:cNvPr id="121" name="正方形/長方形 120"/>
          <p:cNvSpPr/>
          <p:nvPr/>
        </p:nvSpPr>
        <p:spPr>
          <a:xfrm>
            <a:off x="5840262" y="3775635"/>
            <a:ext cx="3011306" cy="216025"/>
          </a:xfrm>
          <a:prstGeom prst="rect">
            <a:avLst/>
          </a:prstGeom>
          <a:solidFill>
            <a:srgbClr val="00FF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23" name="Text Box 30"/>
          <p:cNvSpPr txBox="1">
            <a:spLocks noChangeArrowheads="1"/>
          </p:cNvSpPr>
          <p:nvPr/>
        </p:nvSpPr>
        <p:spPr bwMode="auto">
          <a:xfrm>
            <a:off x="5505915" y="4008965"/>
            <a:ext cx="3289013" cy="2898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Flight Model manufacturing and test</a:t>
            </a:r>
            <a:endParaRPr kumimoji="1" lang="ja-JP" altLang="ja-JP" sz="1600" b="1" dirty="0" smtClean="0">
              <a:solidFill>
                <a:prstClr val="white"/>
              </a:solidFill>
              <a:ea typeface="HG丸ｺﾞｼｯｸM-PRO" pitchFamily="50" charset="-128"/>
            </a:endParaRPr>
          </a:p>
        </p:txBody>
      </p:sp>
      <p:sp>
        <p:nvSpPr>
          <p:cNvPr id="124" name="正方形/長方形 123"/>
          <p:cNvSpPr/>
          <p:nvPr/>
        </p:nvSpPr>
        <p:spPr>
          <a:xfrm>
            <a:off x="3303130" y="4889085"/>
            <a:ext cx="2492308" cy="216025"/>
          </a:xfrm>
          <a:prstGeom prst="rect">
            <a:avLst/>
          </a:prstGeom>
          <a:solidFill>
            <a:srgbClr val="FFFF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25" name="正方形/長方形 124"/>
          <p:cNvSpPr/>
          <p:nvPr/>
        </p:nvSpPr>
        <p:spPr>
          <a:xfrm>
            <a:off x="4793807" y="4889085"/>
            <a:ext cx="1794462" cy="216025"/>
          </a:xfrm>
          <a:prstGeom prst="rect">
            <a:avLst/>
          </a:prstGeom>
          <a:solidFill>
            <a:srgbClr val="99FF6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26" name="Text Box 30"/>
          <p:cNvSpPr txBox="1">
            <a:spLocks noChangeArrowheads="1"/>
          </p:cNvSpPr>
          <p:nvPr/>
        </p:nvSpPr>
        <p:spPr bwMode="auto">
          <a:xfrm>
            <a:off x="4802566" y="4391503"/>
            <a:ext cx="751054" cy="2724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▲PDR</a:t>
            </a:r>
            <a:endParaRPr kumimoji="1" lang="ja-JP" altLang="ja-JP" sz="1600" b="1" dirty="0" smtClean="0">
              <a:solidFill>
                <a:prstClr val="white"/>
              </a:solidFill>
              <a:ea typeface="HG丸ｺﾞｼｯｸM-PRO" pitchFamily="50" charset="-128"/>
            </a:endParaRPr>
          </a:p>
        </p:txBody>
      </p:sp>
      <p:sp>
        <p:nvSpPr>
          <p:cNvPr id="127" name="Text Box 30"/>
          <p:cNvSpPr txBox="1">
            <a:spLocks noChangeArrowheads="1"/>
          </p:cNvSpPr>
          <p:nvPr/>
        </p:nvSpPr>
        <p:spPr bwMode="auto">
          <a:xfrm>
            <a:off x="6019032" y="4386129"/>
            <a:ext cx="759088" cy="2698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▲CDR</a:t>
            </a:r>
            <a:endParaRPr kumimoji="1" lang="ja-JP" altLang="ja-JP" sz="1600" b="1" dirty="0" smtClean="0">
              <a:solidFill>
                <a:prstClr val="white"/>
              </a:solidFill>
              <a:ea typeface="HG丸ｺﾞｼｯｸM-PRO" pitchFamily="50" charset="-128"/>
            </a:endParaRPr>
          </a:p>
        </p:txBody>
      </p:sp>
      <p:sp>
        <p:nvSpPr>
          <p:cNvPr id="129" name="直角三角形 128"/>
          <p:cNvSpPr/>
          <p:nvPr/>
        </p:nvSpPr>
        <p:spPr>
          <a:xfrm flipH="1">
            <a:off x="4255145" y="4886492"/>
            <a:ext cx="540000" cy="216000"/>
          </a:xfrm>
          <a:prstGeom prst="rtTriangle">
            <a:avLst/>
          </a:prstGeom>
          <a:solidFill>
            <a:srgbClr val="99FF6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37" name="正方形/長方形 136"/>
          <p:cNvSpPr/>
          <p:nvPr/>
        </p:nvSpPr>
        <p:spPr>
          <a:xfrm>
            <a:off x="3299903" y="4884726"/>
            <a:ext cx="3289846" cy="21602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40" name="正方形/長方形 139"/>
          <p:cNvSpPr/>
          <p:nvPr/>
        </p:nvSpPr>
        <p:spPr>
          <a:xfrm>
            <a:off x="5780205" y="5673788"/>
            <a:ext cx="2044132" cy="216025"/>
          </a:xfrm>
          <a:prstGeom prst="rect">
            <a:avLst/>
          </a:prstGeom>
          <a:solidFill>
            <a:srgbClr val="00FF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43" name="Text Box 30"/>
          <p:cNvSpPr txBox="1">
            <a:spLocks noChangeArrowheads="1"/>
          </p:cNvSpPr>
          <p:nvPr/>
        </p:nvSpPr>
        <p:spPr bwMode="auto">
          <a:xfrm>
            <a:off x="2578801" y="5074257"/>
            <a:ext cx="1690518" cy="5091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test</a:t>
            </a:r>
            <a:r>
              <a:rPr kumimoji="1" lang="ja-JP" altLang="en-US" sz="1600" b="1" dirty="0" smtClean="0">
                <a:solidFill>
                  <a:prstClr val="white"/>
                </a:solidFill>
                <a:ea typeface="HG丸ｺﾞｼｯｸM-PRO" pitchFamily="50" charset="-128"/>
              </a:rPr>
              <a:t> </a:t>
            </a:r>
            <a:r>
              <a:rPr kumimoji="1" lang="en-US" altLang="ja-JP" sz="1600" b="1" dirty="0" smtClean="0">
                <a:solidFill>
                  <a:prstClr val="white"/>
                </a:solidFill>
                <a:ea typeface="HG丸ｺﾞｼｯｸM-PRO" pitchFamily="50" charset="-128"/>
              </a:rPr>
              <a:t>manufacturing and conceptual study</a:t>
            </a:r>
            <a:endParaRPr kumimoji="1" lang="ja-JP" altLang="ja-JP" sz="1600" b="1" dirty="0" smtClean="0">
              <a:solidFill>
                <a:prstClr val="white"/>
              </a:solidFill>
              <a:ea typeface="HG丸ｺﾞｼｯｸM-PRO" pitchFamily="50" charset="-128"/>
            </a:endParaRPr>
          </a:p>
        </p:txBody>
      </p:sp>
      <p:sp>
        <p:nvSpPr>
          <p:cNvPr id="145" name="Rectangle 20"/>
          <p:cNvSpPr>
            <a:spLocks noChangeArrowheads="1"/>
          </p:cNvSpPr>
          <p:nvPr/>
        </p:nvSpPr>
        <p:spPr bwMode="auto">
          <a:xfrm>
            <a:off x="131321" y="3232277"/>
            <a:ext cx="10968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106363" algn="l"/>
                <a:tab pos="279400" algn="l"/>
                <a:tab pos="466725" algn="l"/>
              </a:tabLst>
            </a:pPr>
            <a:r>
              <a:rPr kumimoji="1" lang="en-US" altLang="ja-JP" sz="1600" b="1" dirty="0" smtClean="0">
                <a:solidFill>
                  <a:prstClr val="white"/>
                </a:solidFill>
                <a:latin typeface="Century Gothic" pitchFamily="34" charset="0"/>
                <a:ea typeface="ＭＳ 明朝" pitchFamily="17" charset="-128"/>
                <a:cs typeface="Arial" pitchFamily="34" charset="0"/>
              </a:rPr>
              <a:t>Satellite</a:t>
            </a:r>
            <a:endParaRPr kumimoji="1" lang="ja-JP" altLang="en-US" sz="1600" b="1" dirty="0" smtClean="0">
              <a:solidFill>
                <a:prstClr val="white"/>
              </a:solidFill>
              <a:latin typeface="Century Gothic" pitchFamily="34" charset="0"/>
              <a:ea typeface="ＭＳ Ｐゴシック" pitchFamily="50" charset="-128"/>
            </a:endParaRPr>
          </a:p>
        </p:txBody>
      </p:sp>
      <p:sp>
        <p:nvSpPr>
          <p:cNvPr id="146" name="Rectangle 20"/>
          <p:cNvSpPr>
            <a:spLocks noChangeArrowheads="1"/>
          </p:cNvSpPr>
          <p:nvPr/>
        </p:nvSpPr>
        <p:spPr bwMode="auto">
          <a:xfrm>
            <a:off x="126658" y="5162769"/>
            <a:ext cx="13638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106363" algn="l"/>
                <a:tab pos="279400" algn="l"/>
                <a:tab pos="466725" algn="l"/>
              </a:tabLst>
            </a:pPr>
            <a:r>
              <a:rPr kumimoji="1" lang="en-US" altLang="ja-JP" sz="1600" b="1" dirty="0" smtClean="0">
                <a:solidFill>
                  <a:prstClr val="white"/>
                </a:solidFill>
                <a:latin typeface="Century Gothic" pitchFamily="34" charset="0"/>
                <a:ea typeface="ＭＳ 明朝" pitchFamily="17" charset="-128"/>
                <a:cs typeface="Arial" pitchFamily="34" charset="0"/>
              </a:rPr>
              <a:t>Mission Instruments</a:t>
            </a:r>
            <a:endParaRPr kumimoji="1" lang="ja-JP" altLang="en-US" sz="1600" b="1" dirty="0" smtClean="0">
              <a:solidFill>
                <a:prstClr val="white"/>
              </a:solidFill>
              <a:latin typeface="Century Gothic" pitchFamily="34" charset="0"/>
              <a:ea typeface="ＭＳ Ｐゴシック" pitchFamily="50" charset="-128"/>
            </a:endParaRPr>
          </a:p>
        </p:txBody>
      </p:sp>
      <p:cxnSp>
        <p:nvCxnSpPr>
          <p:cNvPr id="108" name="直線コネクタ 107"/>
          <p:cNvCxnSpPr/>
          <p:nvPr/>
        </p:nvCxnSpPr>
        <p:spPr>
          <a:xfrm>
            <a:off x="1420495" y="1298044"/>
            <a:ext cx="75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47" name="Rectangle 20"/>
          <p:cNvSpPr>
            <a:spLocks noChangeArrowheads="1"/>
          </p:cNvSpPr>
          <p:nvPr/>
        </p:nvSpPr>
        <p:spPr bwMode="auto">
          <a:xfrm>
            <a:off x="127281" y="1836369"/>
            <a:ext cx="1156499"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106363" algn="l"/>
                <a:tab pos="279400" algn="l"/>
                <a:tab pos="466725" algn="l"/>
              </a:tabLst>
            </a:pPr>
            <a:r>
              <a:rPr kumimoji="1" lang="en-US" altLang="ja-JP" sz="1600" b="1" dirty="0" smtClean="0">
                <a:solidFill>
                  <a:prstClr val="white"/>
                </a:solidFill>
                <a:latin typeface="Century Gothic" pitchFamily="34" charset="0"/>
                <a:ea typeface="ＭＳ 明朝" pitchFamily="17" charset="-128"/>
                <a:cs typeface="Arial" pitchFamily="34" charset="0"/>
              </a:rPr>
              <a:t>Milestone</a:t>
            </a:r>
            <a:endParaRPr kumimoji="1" lang="ja-JP" altLang="en-US" sz="1600" b="1" dirty="0" smtClean="0">
              <a:solidFill>
                <a:prstClr val="white"/>
              </a:solidFill>
              <a:latin typeface="Century Gothic" pitchFamily="34" charset="0"/>
              <a:ea typeface="ＭＳ Ｐゴシック" pitchFamily="50" charset="-128"/>
            </a:endParaRPr>
          </a:p>
        </p:txBody>
      </p:sp>
      <p:cxnSp>
        <p:nvCxnSpPr>
          <p:cNvPr id="148" name="直線コネクタ 147"/>
          <p:cNvCxnSpPr/>
          <p:nvPr/>
        </p:nvCxnSpPr>
        <p:spPr>
          <a:xfrm>
            <a:off x="143821" y="2589754"/>
            <a:ext cx="882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91" name="Title 1"/>
          <p:cNvSpPr txBox="1">
            <a:spLocks/>
          </p:cNvSpPr>
          <p:nvPr/>
        </p:nvSpPr>
        <p:spPr>
          <a:xfrm>
            <a:off x="4" y="8"/>
            <a:ext cx="9143999" cy="847725"/>
          </a:xfrm>
          <a:prstGeom prst="rect">
            <a:avLst/>
          </a:prstGeom>
        </p:spPr>
        <p:txBody>
          <a:bodyPr vert="horz" lIns="91440" tIns="45720" rIns="91440" bIns="45720" rtlCol="0" anchor="ctr">
            <a:noAutofit/>
          </a:bodyPr>
          <a:lstStyle/>
          <a:p>
            <a:pPr algn="ctr">
              <a:lnSpc>
                <a:spcPts val="3300"/>
              </a:lnSpc>
              <a:spcBef>
                <a:spcPct val="0"/>
              </a:spcBef>
              <a:defRPr/>
            </a:pPr>
            <a:r>
              <a:rPr kumimoji="1" lang="en-US" altLang="ja-JP" sz="2800" dirty="0" smtClean="0">
                <a:solidFill>
                  <a:prstClr val="black"/>
                </a:solidFill>
                <a:effectLst>
                  <a:outerShdw blurRad="38100" dist="38100" dir="2700000" algn="tl">
                    <a:srgbClr val="000000">
                      <a:alpha val="43137"/>
                    </a:srgbClr>
                  </a:outerShdw>
                </a:effectLst>
                <a:latin typeface="Consolas"/>
                <a:ea typeface="HG丸ｺﾞｼｯｸM-PRO"/>
                <a:cs typeface="+mj-cs"/>
              </a:rPr>
              <a:t>GOSAT-2 </a:t>
            </a:r>
            <a:r>
              <a:rPr kumimoji="1" lang="en-US" altLang="ja-JP" sz="2800" i="1" u="sng" dirty="0" smtClean="0">
                <a:solidFill>
                  <a:prstClr val="black"/>
                </a:solidFill>
                <a:effectLst>
                  <a:outerShdw blurRad="38100" dist="38100" dir="2700000" algn="tl">
                    <a:srgbClr val="000000">
                      <a:alpha val="43137"/>
                    </a:srgbClr>
                  </a:outerShdw>
                </a:effectLst>
                <a:latin typeface="Consolas"/>
                <a:ea typeface="HG丸ｺﾞｼｯｸM-PRO"/>
                <a:cs typeface="+mj-cs"/>
              </a:rPr>
              <a:t>Tentative</a:t>
            </a:r>
            <a:r>
              <a:rPr kumimoji="1" lang="en-US" altLang="ja-JP" sz="2800" dirty="0" smtClean="0">
                <a:solidFill>
                  <a:prstClr val="black"/>
                </a:solidFill>
                <a:effectLst>
                  <a:outerShdw blurRad="38100" dist="38100" dir="2700000" algn="tl">
                    <a:srgbClr val="000000">
                      <a:alpha val="43137"/>
                    </a:srgbClr>
                  </a:outerShdw>
                </a:effectLst>
                <a:latin typeface="Consolas"/>
                <a:ea typeface="HG丸ｺﾞｼｯｸM-PRO"/>
                <a:cs typeface="+mj-cs"/>
              </a:rPr>
              <a:t> SCHEDULE</a:t>
            </a:r>
            <a:endParaRPr kumimoji="1" lang="en-US" sz="2800" dirty="0">
              <a:solidFill>
                <a:prstClr val="black"/>
              </a:solidFill>
              <a:effectLst>
                <a:outerShdw blurRad="38100" dist="38100" dir="2700000" algn="tl">
                  <a:srgbClr val="000000">
                    <a:alpha val="43137"/>
                  </a:srgbClr>
                </a:outerShdw>
              </a:effectLst>
              <a:latin typeface="Consolas"/>
              <a:ea typeface="+mj-ea"/>
              <a:cs typeface="+mj-cs"/>
            </a:endParaRPr>
          </a:p>
        </p:txBody>
      </p:sp>
      <p:sp>
        <p:nvSpPr>
          <p:cNvPr id="161" name="Text Box 30"/>
          <p:cNvSpPr txBox="1">
            <a:spLocks noChangeArrowheads="1"/>
          </p:cNvSpPr>
          <p:nvPr/>
        </p:nvSpPr>
        <p:spPr bwMode="auto">
          <a:xfrm>
            <a:off x="7748914" y="4365352"/>
            <a:ext cx="722838" cy="2587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▲PSR</a:t>
            </a:r>
            <a:endParaRPr kumimoji="1" lang="ja-JP" altLang="ja-JP" sz="1600" b="1" dirty="0" smtClean="0">
              <a:solidFill>
                <a:prstClr val="white"/>
              </a:solidFill>
              <a:ea typeface="HG丸ｺﾞｼｯｸM-PRO" pitchFamily="50" charset="-128"/>
            </a:endParaRPr>
          </a:p>
        </p:txBody>
      </p:sp>
      <p:sp>
        <p:nvSpPr>
          <p:cNvPr id="192" name="テキスト ボックス 191"/>
          <p:cNvSpPr txBox="1"/>
          <p:nvPr/>
        </p:nvSpPr>
        <p:spPr>
          <a:xfrm>
            <a:off x="2823584" y="1484405"/>
            <a:ext cx="1346844" cy="338554"/>
          </a:xfrm>
          <a:prstGeom prst="rect">
            <a:avLst/>
          </a:prstGeom>
          <a:noFill/>
        </p:spPr>
        <p:txBody>
          <a:bodyPr wrap="none" rtlCol="0">
            <a:spAutoFit/>
          </a:bodyPr>
          <a:lstStyle/>
          <a:p>
            <a:r>
              <a:rPr kumimoji="1" lang="en-US" altLang="ja-JP" sz="1600" dirty="0" smtClean="0">
                <a:solidFill>
                  <a:prstClr val="white"/>
                </a:solidFill>
                <a:ea typeface="ＭＳ Ｐゴシック" pitchFamily="50" charset="-128"/>
              </a:rPr>
              <a:t>▲</a:t>
            </a:r>
            <a:r>
              <a:rPr kumimoji="1" lang="en-US" altLang="ja-JP" sz="1600" dirty="0" smtClean="0">
                <a:solidFill>
                  <a:prstClr val="white"/>
                </a:solidFill>
              </a:rPr>
              <a:t>pre-Project</a:t>
            </a:r>
            <a:endParaRPr kumimoji="1" lang="ja-JP" altLang="en-US" sz="1600" dirty="0">
              <a:solidFill>
                <a:prstClr val="white"/>
              </a:solidFill>
            </a:endParaRPr>
          </a:p>
        </p:txBody>
      </p:sp>
      <p:sp>
        <p:nvSpPr>
          <p:cNvPr id="193" name="テキスト ボックス 192"/>
          <p:cNvSpPr txBox="1"/>
          <p:nvPr/>
        </p:nvSpPr>
        <p:spPr>
          <a:xfrm>
            <a:off x="3603907" y="1826814"/>
            <a:ext cx="747320" cy="338554"/>
          </a:xfrm>
          <a:prstGeom prst="rect">
            <a:avLst/>
          </a:prstGeom>
          <a:noFill/>
        </p:spPr>
        <p:txBody>
          <a:bodyPr wrap="none" rtlCol="0">
            <a:spAutoFit/>
          </a:bodyPr>
          <a:lstStyle/>
          <a:p>
            <a:r>
              <a:rPr kumimoji="1" lang="en-US" altLang="ja-JP" sz="1600" dirty="0" smtClean="0">
                <a:solidFill>
                  <a:prstClr val="white"/>
                </a:solidFill>
                <a:ea typeface="ＭＳ Ｐゴシック" pitchFamily="50" charset="-128"/>
              </a:rPr>
              <a:t>▲</a:t>
            </a:r>
            <a:r>
              <a:rPr kumimoji="1" lang="en-US" altLang="ja-JP" sz="1600" dirty="0" smtClean="0">
                <a:solidFill>
                  <a:prstClr val="white"/>
                </a:solidFill>
              </a:rPr>
              <a:t>SRR</a:t>
            </a:r>
            <a:endParaRPr kumimoji="1" lang="ja-JP" altLang="en-US" sz="1600" dirty="0">
              <a:solidFill>
                <a:prstClr val="white"/>
              </a:solidFill>
            </a:endParaRPr>
          </a:p>
        </p:txBody>
      </p:sp>
      <p:sp>
        <p:nvSpPr>
          <p:cNvPr id="194" name="テキスト ボックス 193"/>
          <p:cNvSpPr txBox="1"/>
          <p:nvPr/>
        </p:nvSpPr>
        <p:spPr>
          <a:xfrm>
            <a:off x="4189259" y="2074211"/>
            <a:ext cx="763351" cy="338554"/>
          </a:xfrm>
          <a:prstGeom prst="rect">
            <a:avLst/>
          </a:prstGeom>
          <a:noFill/>
        </p:spPr>
        <p:txBody>
          <a:bodyPr wrap="none" rtlCol="0">
            <a:spAutoFit/>
          </a:bodyPr>
          <a:lstStyle/>
          <a:p>
            <a:r>
              <a:rPr kumimoji="1" lang="en-US" altLang="ja-JP" sz="1600" dirty="0" smtClean="0">
                <a:solidFill>
                  <a:prstClr val="white"/>
                </a:solidFill>
                <a:ea typeface="ＭＳ Ｐゴシック" pitchFamily="50" charset="-128"/>
              </a:rPr>
              <a:t>▲</a:t>
            </a:r>
            <a:r>
              <a:rPr kumimoji="1" lang="en-US" altLang="ja-JP" sz="1600" dirty="0" smtClean="0">
                <a:solidFill>
                  <a:prstClr val="white"/>
                </a:solidFill>
              </a:rPr>
              <a:t>SDR</a:t>
            </a:r>
            <a:endParaRPr kumimoji="1" lang="ja-JP" altLang="en-US" sz="1600" dirty="0">
              <a:solidFill>
                <a:prstClr val="white"/>
              </a:solidFill>
            </a:endParaRPr>
          </a:p>
        </p:txBody>
      </p:sp>
      <p:sp>
        <p:nvSpPr>
          <p:cNvPr id="195" name="テキスト ボックス 194"/>
          <p:cNvSpPr txBox="1"/>
          <p:nvPr/>
        </p:nvSpPr>
        <p:spPr>
          <a:xfrm>
            <a:off x="4461343" y="1480468"/>
            <a:ext cx="1458861" cy="338554"/>
          </a:xfrm>
          <a:prstGeom prst="rect">
            <a:avLst/>
          </a:prstGeom>
          <a:noFill/>
        </p:spPr>
        <p:txBody>
          <a:bodyPr wrap="none" rtlCol="0">
            <a:spAutoFit/>
          </a:bodyPr>
          <a:lstStyle/>
          <a:p>
            <a:r>
              <a:rPr kumimoji="1" lang="en-US" altLang="ja-JP" sz="1600" dirty="0" smtClean="0">
                <a:solidFill>
                  <a:prstClr val="white"/>
                </a:solidFill>
                <a:ea typeface="ＭＳ Ｐゴシック" pitchFamily="50" charset="-128"/>
              </a:rPr>
              <a:t>▲</a:t>
            </a:r>
            <a:r>
              <a:rPr kumimoji="1" lang="en-US" altLang="ja-JP" sz="1600" dirty="0" smtClean="0">
                <a:solidFill>
                  <a:prstClr val="white"/>
                </a:solidFill>
              </a:rPr>
              <a:t>Project Start</a:t>
            </a:r>
            <a:endParaRPr kumimoji="1" lang="ja-JP" altLang="en-US" sz="1600" dirty="0">
              <a:solidFill>
                <a:prstClr val="white"/>
              </a:solidFill>
            </a:endParaRPr>
          </a:p>
        </p:txBody>
      </p:sp>
      <p:sp>
        <p:nvSpPr>
          <p:cNvPr id="197" name="Text Box 30"/>
          <p:cNvSpPr txBox="1">
            <a:spLocks noChangeArrowheads="1"/>
          </p:cNvSpPr>
          <p:nvPr/>
        </p:nvSpPr>
        <p:spPr bwMode="auto">
          <a:xfrm>
            <a:off x="6503118" y="1518536"/>
            <a:ext cx="1706239" cy="2510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69875" indent="-269875" fontAlgn="base">
              <a:lnSpc>
                <a:spcPct val="96000"/>
              </a:lnSpc>
              <a:spcBef>
                <a:spcPct val="0"/>
              </a:spcBef>
              <a:spcAft>
                <a:spcPct val="0"/>
              </a:spcAft>
            </a:pPr>
            <a:r>
              <a:rPr kumimoji="1" lang="en-US" altLang="ja-JP" sz="1600" dirty="0" smtClean="0">
                <a:solidFill>
                  <a:prstClr val="white"/>
                </a:solidFill>
                <a:ea typeface="HG丸ｺﾞｼｯｸM-PRO" pitchFamily="50" charset="-128"/>
              </a:rPr>
              <a:t>▲System  CDR</a:t>
            </a:r>
            <a:endParaRPr kumimoji="1" lang="ja-JP" altLang="ja-JP" sz="1600" dirty="0" smtClean="0">
              <a:solidFill>
                <a:prstClr val="white"/>
              </a:solidFill>
              <a:ea typeface="HG丸ｺﾞｼｯｸM-PRO" pitchFamily="50" charset="-128"/>
            </a:endParaRPr>
          </a:p>
        </p:txBody>
      </p:sp>
      <p:sp>
        <p:nvSpPr>
          <p:cNvPr id="202" name="Text Box 30"/>
          <p:cNvSpPr txBox="1">
            <a:spLocks noChangeArrowheads="1"/>
          </p:cNvSpPr>
          <p:nvPr/>
        </p:nvSpPr>
        <p:spPr bwMode="auto">
          <a:xfrm>
            <a:off x="7294958" y="2150792"/>
            <a:ext cx="1620000" cy="3026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dirty="0" smtClean="0">
                <a:solidFill>
                  <a:prstClr val="white"/>
                </a:solidFill>
                <a:ea typeface="HG丸ｺﾞｼｯｸM-PRO" pitchFamily="50" charset="-128"/>
              </a:rPr>
              <a:t>System PQR/PSR</a:t>
            </a:r>
            <a:endParaRPr kumimoji="1" lang="ja-JP" altLang="ja-JP" sz="1600" dirty="0" smtClean="0">
              <a:solidFill>
                <a:prstClr val="white"/>
              </a:solidFill>
              <a:ea typeface="HG丸ｺﾞｼｯｸM-PRO" pitchFamily="50" charset="-128"/>
            </a:endParaRPr>
          </a:p>
        </p:txBody>
      </p:sp>
      <p:sp>
        <p:nvSpPr>
          <p:cNvPr id="206" name="Text Box 30"/>
          <p:cNvSpPr txBox="1">
            <a:spLocks noChangeArrowheads="1"/>
          </p:cNvSpPr>
          <p:nvPr/>
        </p:nvSpPr>
        <p:spPr bwMode="auto">
          <a:xfrm>
            <a:off x="8505480" y="1953967"/>
            <a:ext cx="281343" cy="314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dirty="0" smtClean="0">
                <a:solidFill>
                  <a:prstClr val="white"/>
                </a:solidFill>
                <a:latin typeface="Century Gothic" pitchFamily="34" charset="0"/>
                <a:ea typeface="HG丸ｺﾞｼｯｸM-PRO" pitchFamily="50" charset="-128"/>
              </a:rPr>
              <a:t>▲</a:t>
            </a:r>
            <a:endParaRPr kumimoji="1" lang="ja-JP" altLang="ja-JP" sz="1600" dirty="0" smtClean="0">
              <a:solidFill>
                <a:prstClr val="white"/>
              </a:solidFill>
              <a:latin typeface="Century Gothic" pitchFamily="34" charset="0"/>
              <a:ea typeface="HG丸ｺﾞｼｯｸM-PRO" pitchFamily="50" charset="-128"/>
            </a:endParaRPr>
          </a:p>
        </p:txBody>
      </p:sp>
      <p:sp>
        <p:nvSpPr>
          <p:cNvPr id="208" name="Text Box 30"/>
          <p:cNvSpPr txBox="1">
            <a:spLocks noChangeArrowheads="1"/>
          </p:cNvSpPr>
          <p:nvPr/>
        </p:nvSpPr>
        <p:spPr bwMode="auto">
          <a:xfrm>
            <a:off x="8744811" y="1500742"/>
            <a:ext cx="281343" cy="314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dirty="0" smtClean="0">
                <a:solidFill>
                  <a:prstClr val="white"/>
                </a:solidFill>
                <a:latin typeface="Century Gothic" pitchFamily="34" charset="0"/>
                <a:ea typeface="HG丸ｺﾞｼｯｸM-PRO" pitchFamily="50" charset="-128"/>
              </a:rPr>
              <a:t>▲</a:t>
            </a:r>
            <a:endParaRPr kumimoji="1" lang="ja-JP" altLang="ja-JP" sz="1600" dirty="0" smtClean="0">
              <a:solidFill>
                <a:prstClr val="white"/>
              </a:solidFill>
              <a:latin typeface="Century Gothic" pitchFamily="34" charset="0"/>
              <a:ea typeface="HG丸ｺﾞｼｯｸM-PRO" pitchFamily="50" charset="-128"/>
            </a:endParaRPr>
          </a:p>
        </p:txBody>
      </p:sp>
      <p:sp>
        <p:nvSpPr>
          <p:cNvPr id="210" name="Text Box 30"/>
          <p:cNvSpPr txBox="1">
            <a:spLocks noChangeArrowheads="1"/>
          </p:cNvSpPr>
          <p:nvPr/>
        </p:nvSpPr>
        <p:spPr bwMode="auto">
          <a:xfrm>
            <a:off x="8318509" y="1688680"/>
            <a:ext cx="684000" cy="25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dirty="0" smtClean="0">
                <a:solidFill>
                  <a:prstClr val="white"/>
                </a:solidFill>
                <a:ea typeface="HG丸ｺﾞｼｯｸM-PRO" pitchFamily="50" charset="-128"/>
              </a:rPr>
              <a:t>Launch</a:t>
            </a:r>
            <a:endParaRPr kumimoji="1" lang="ja-JP" altLang="ja-JP" sz="1600" dirty="0" smtClean="0">
              <a:solidFill>
                <a:prstClr val="white"/>
              </a:solidFill>
              <a:ea typeface="HG丸ｺﾞｼｯｸM-PRO" pitchFamily="50" charset="-128"/>
            </a:endParaRPr>
          </a:p>
        </p:txBody>
      </p:sp>
      <p:sp>
        <p:nvSpPr>
          <p:cNvPr id="212" name="Text Box 30"/>
          <p:cNvSpPr txBox="1">
            <a:spLocks noChangeArrowheads="1"/>
          </p:cNvSpPr>
          <p:nvPr/>
        </p:nvSpPr>
        <p:spPr bwMode="auto">
          <a:xfrm>
            <a:off x="4378331" y="2656997"/>
            <a:ext cx="736278" cy="276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Phase B</a:t>
            </a:r>
            <a:endParaRPr kumimoji="1" lang="ja-JP" altLang="ja-JP" sz="1600" b="1" dirty="0" smtClean="0">
              <a:solidFill>
                <a:prstClr val="white"/>
              </a:solidFill>
              <a:ea typeface="HG丸ｺﾞｼｯｸM-PRO" pitchFamily="50" charset="-128"/>
            </a:endParaRPr>
          </a:p>
        </p:txBody>
      </p:sp>
      <p:sp>
        <p:nvSpPr>
          <p:cNvPr id="213" name="Text Box 30"/>
          <p:cNvSpPr txBox="1">
            <a:spLocks noChangeArrowheads="1"/>
          </p:cNvSpPr>
          <p:nvPr/>
        </p:nvSpPr>
        <p:spPr bwMode="auto">
          <a:xfrm>
            <a:off x="3258431" y="2666897"/>
            <a:ext cx="736278" cy="276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Phase A</a:t>
            </a:r>
            <a:endParaRPr kumimoji="1" lang="ja-JP" altLang="ja-JP" sz="1600" b="1" dirty="0" smtClean="0">
              <a:solidFill>
                <a:prstClr val="white"/>
              </a:solidFill>
              <a:ea typeface="HG丸ｺﾞｼｯｸM-PRO" pitchFamily="50" charset="-128"/>
            </a:endParaRPr>
          </a:p>
        </p:txBody>
      </p:sp>
      <p:sp>
        <p:nvSpPr>
          <p:cNvPr id="214" name="Text Box 30"/>
          <p:cNvSpPr txBox="1">
            <a:spLocks noChangeArrowheads="1"/>
          </p:cNvSpPr>
          <p:nvPr/>
        </p:nvSpPr>
        <p:spPr bwMode="auto">
          <a:xfrm>
            <a:off x="5461726" y="2655015"/>
            <a:ext cx="736278" cy="276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Phase C</a:t>
            </a:r>
            <a:endParaRPr kumimoji="1" lang="ja-JP" altLang="ja-JP" sz="1600" b="1" dirty="0" smtClean="0">
              <a:solidFill>
                <a:prstClr val="white"/>
              </a:solidFill>
              <a:ea typeface="HG丸ｺﾞｼｯｸM-PRO" pitchFamily="50" charset="-128"/>
            </a:endParaRPr>
          </a:p>
        </p:txBody>
      </p:sp>
      <p:sp>
        <p:nvSpPr>
          <p:cNvPr id="215" name="Text Box 30"/>
          <p:cNvSpPr txBox="1">
            <a:spLocks noChangeArrowheads="1"/>
          </p:cNvSpPr>
          <p:nvPr/>
        </p:nvSpPr>
        <p:spPr bwMode="auto">
          <a:xfrm>
            <a:off x="7115095" y="2688665"/>
            <a:ext cx="736278" cy="276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Phase D</a:t>
            </a:r>
            <a:endParaRPr kumimoji="1" lang="ja-JP" altLang="ja-JP" sz="1600" b="1" dirty="0" smtClean="0">
              <a:solidFill>
                <a:prstClr val="white"/>
              </a:solidFill>
              <a:ea typeface="HG丸ｺﾞｼｯｸM-PRO" pitchFamily="50" charset="-128"/>
            </a:endParaRPr>
          </a:p>
        </p:txBody>
      </p:sp>
      <p:sp>
        <p:nvSpPr>
          <p:cNvPr id="216" name="Text Box 30"/>
          <p:cNvSpPr txBox="1">
            <a:spLocks noChangeArrowheads="1"/>
          </p:cNvSpPr>
          <p:nvPr/>
        </p:nvSpPr>
        <p:spPr bwMode="auto">
          <a:xfrm>
            <a:off x="5770482" y="5897202"/>
            <a:ext cx="3345325" cy="2898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Flight Model manufacturing and test</a:t>
            </a:r>
            <a:endParaRPr kumimoji="1" lang="ja-JP" altLang="ja-JP" sz="1600" b="1" dirty="0" smtClean="0">
              <a:solidFill>
                <a:prstClr val="white"/>
              </a:solidFill>
              <a:ea typeface="HG丸ｺﾞｼｯｸM-PRO" pitchFamily="50" charset="-128"/>
            </a:endParaRPr>
          </a:p>
        </p:txBody>
      </p:sp>
      <p:sp>
        <p:nvSpPr>
          <p:cNvPr id="219" name="Text Box 30"/>
          <p:cNvSpPr txBox="1">
            <a:spLocks noChangeArrowheads="1"/>
          </p:cNvSpPr>
          <p:nvPr/>
        </p:nvSpPr>
        <p:spPr bwMode="auto">
          <a:xfrm>
            <a:off x="4476994" y="5135525"/>
            <a:ext cx="3183723" cy="2796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2563" indent="-182563" fontAlgn="base">
              <a:lnSpc>
                <a:spcPct val="96000"/>
              </a:lnSpc>
              <a:spcBef>
                <a:spcPct val="0"/>
              </a:spcBef>
              <a:spcAft>
                <a:spcPct val="0"/>
              </a:spcAft>
            </a:pPr>
            <a:r>
              <a:rPr kumimoji="1" lang="en-US" altLang="ja-JP" sz="1600" b="1" dirty="0" smtClean="0">
                <a:solidFill>
                  <a:prstClr val="white"/>
                </a:solidFill>
                <a:ea typeface="HG丸ｺﾞｼｯｸM-PRO" pitchFamily="50" charset="-128"/>
              </a:rPr>
              <a:t>STM/EM</a:t>
            </a:r>
            <a:r>
              <a:rPr kumimoji="1" lang="ja-JP" altLang="en-US" sz="1600" b="1" dirty="0" smtClean="0">
                <a:solidFill>
                  <a:prstClr val="white"/>
                </a:solidFill>
                <a:ea typeface="HG丸ｺﾞｼｯｸM-PRO" pitchFamily="50" charset="-128"/>
              </a:rPr>
              <a:t> </a:t>
            </a:r>
            <a:r>
              <a:rPr kumimoji="1" lang="en-US" altLang="ja-JP" sz="1600" b="1" dirty="0" smtClean="0">
                <a:solidFill>
                  <a:prstClr val="white"/>
                </a:solidFill>
                <a:ea typeface="HG丸ｺﾞｼｯｸM-PRO" pitchFamily="50" charset="-128"/>
              </a:rPr>
              <a:t>manufacturing and test</a:t>
            </a:r>
            <a:endParaRPr kumimoji="1" lang="ja-JP" altLang="ja-JP" sz="1600" b="1" dirty="0" smtClean="0">
              <a:solidFill>
                <a:prstClr val="white"/>
              </a:solidFill>
              <a:ea typeface="HG丸ｺﾞｼｯｸM-PRO" pitchFamily="50" charset="-128"/>
            </a:endParaRPr>
          </a:p>
        </p:txBody>
      </p:sp>
      <p:sp>
        <p:nvSpPr>
          <p:cNvPr id="88" name="Title 1"/>
          <p:cNvSpPr txBox="1">
            <a:spLocks/>
          </p:cNvSpPr>
          <p:nvPr/>
        </p:nvSpPr>
        <p:spPr bwMode="auto">
          <a:xfrm>
            <a:off x="0" y="14592"/>
            <a:ext cx="7632000" cy="756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dirty="0" smtClean="0">
                <a:solidFill>
                  <a:prstClr val="white"/>
                </a:solidFill>
                <a:cs typeface="Arial" pitchFamily="34" charset="0"/>
              </a:rPr>
              <a:t>Development Schedule </a:t>
            </a:r>
            <a:r>
              <a:rPr kumimoji="1" lang="en-US" altLang="ja-JP" sz="2800" b="1" kern="0" dirty="0" smtClean="0">
                <a:solidFill>
                  <a:prstClr val="white"/>
                </a:solidFill>
                <a:ea typeface="HG丸ｺﾞｼｯｸM-PRO"/>
                <a:cs typeface="Arial" pitchFamily="34" charset="0"/>
              </a:rPr>
              <a:t> </a:t>
            </a:r>
            <a:endParaRPr kumimoji="1" lang="en-US" sz="2800" b="1" kern="0" dirty="0">
              <a:solidFill>
                <a:prstClr val="white"/>
              </a:solidFill>
              <a:ea typeface="+mj-ea"/>
              <a:cs typeface="Arial" pitchFamily="34" charset="0"/>
            </a:endParaRPr>
          </a:p>
        </p:txBody>
      </p:sp>
      <p:cxnSp>
        <p:nvCxnSpPr>
          <p:cNvPr id="3" name="直線コネクタ 2"/>
          <p:cNvCxnSpPr/>
          <p:nvPr/>
        </p:nvCxnSpPr>
        <p:spPr>
          <a:xfrm>
            <a:off x="4802566" y="1644085"/>
            <a:ext cx="0" cy="242171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2"/>
          <p:cNvSpPr txBox="1">
            <a:spLocks noChangeArrowheads="1"/>
          </p:cNvSpPr>
          <p:nvPr/>
        </p:nvSpPr>
        <p:spPr bwMode="auto">
          <a:xfrm>
            <a:off x="251520" y="1700808"/>
            <a:ext cx="8640960"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smtClean="0">
                <a:solidFill>
                  <a:srgbClr val="000066"/>
                </a:solidFill>
                <a:cs typeface="Arial" panose="020B0604020202020204" pitchFamily="34" charset="0"/>
              </a:rPr>
              <a:t>GOSAT </a:t>
            </a:r>
            <a:r>
              <a:rPr lang="en-US" sz="3200" b="1">
                <a:solidFill>
                  <a:srgbClr val="000066"/>
                </a:solidFill>
                <a:cs typeface="Arial" panose="020B0604020202020204" pitchFamily="34" charset="0"/>
              </a:rPr>
              <a:t>results </a:t>
            </a:r>
            <a:endParaRPr lang="en-US" sz="3200" b="1" smtClean="0">
              <a:solidFill>
                <a:srgbClr val="000066"/>
              </a:solidFill>
              <a:cs typeface="Arial" panose="020B0604020202020204" pitchFamily="34" charset="0"/>
            </a:endParaRPr>
          </a:p>
          <a:p>
            <a:pPr algn="ctr" eaLnBrk="1" fontAlgn="base" hangingPunct="1">
              <a:spcBef>
                <a:spcPct val="0"/>
              </a:spcBef>
              <a:spcAft>
                <a:spcPts val="600"/>
              </a:spcAft>
            </a:pPr>
            <a:r>
              <a:rPr lang="en-US" altLang="ja-JP" sz="3200" u="sng">
                <a:solidFill>
                  <a:srgbClr val="000066"/>
                </a:solidFill>
                <a:cs typeface="Arial" panose="020B0604020202020204" pitchFamily="34" charset="0"/>
              </a:rPr>
              <a:t>Shuji </a:t>
            </a:r>
            <a:r>
              <a:rPr lang="en-US" altLang="ja-JP" sz="3200" u="sng" smtClean="0">
                <a:solidFill>
                  <a:srgbClr val="000066"/>
                </a:solidFill>
                <a:cs typeface="Arial" panose="020B0604020202020204" pitchFamily="34" charset="0"/>
              </a:rPr>
              <a:t>Kawakami* </a:t>
            </a:r>
            <a:r>
              <a:rPr lang="en-US" altLang="ja-JP" sz="3200" u="sng">
                <a:solidFill>
                  <a:srgbClr val="000066"/>
                </a:solidFill>
                <a:cs typeface="Arial" panose="020B0604020202020204" pitchFamily="34" charset="0"/>
              </a:rPr>
              <a:t>and Shiomi Kei (JAXA</a:t>
            </a:r>
            <a:r>
              <a:rPr lang="en-US" altLang="ja-JP" sz="3200" u="sng" smtClean="0">
                <a:solidFill>
                  <a:srgbClr val="000066"/>
                </a:solidFill>
                <a:cs typeface="Arial" panose="020B0604020202020204" pitchFamily="34" charset="0"/>
              </a:rPr>
              <a:t>)</a:t>
            </a:r>
            <a:endParaRPr lang="en-US" sz="3200" b="1" smtClean="0">
              <a:solidFill>
                <a:srgbClr val="000066"/>
              </a:solidFill>
              <a:cs typeface="Arial" panose="020B0604020202020204" pitchFamily="34" charset="0"/>
            </a:endParaRPr>
          </a:p>
          <a:p>
            <a:pPr algn="ctr" eaLnBrk="1" fontAlgn="base" hangingPunct="1">
              <a:spcBef>
                <a:spcPct val="0"/>
              </a:spcBef>
              <a:spcAft>
                <a:spcPts val="600"/>
              </a:spcAft>
            </a:pPr>
            <a:endParaRPr lang="en-US" sz="3200" b="1" smtClean="0">
              <a:solidFill>
                <a:srgbClr val="000066"/>
              </a:solidFill>
              <a:cs typeface="Arial" panose="020B0604020202020204" pitchFamily="34" charset="0"/>
            </a:endParaRPr>
          </a:p>
          <a:p>
            <a:pPr algn="ctr" eaLnBrk="1" fontAlgn="base" hangingPunct="1">
              <a:spcBef>
                <a:spcPct val="0"/>
              </a:spcBef>
              <a:spcAft>
                <a:spcPts val="600"/>
              </a:spcAft>
            </a:pPr>
            <a:r>
              <a:rPr lang="en-US" sz="3200" b="1" smtClean="0">
                <a:solidFill>
                  <a:srgbClr val="000066"/>
                </a:solidFill>
                <a:cs typeface="Arial" panose="020B0604020202020204" pitchFamily="34" charset="0"/>
              </a:rPr>
              <a:t>and </a:t>
            </a:r>
            <a:r>
              <a:rPr lang="en-US" sz="3200" b="1">
                <a:solidFill>
                  <a:srgbClr val="000066"/>
                </a:solidFill>
                <a:cs typeface="Arial" panose="020B0604020202020204" pitchFamily="34" charset="0"/>
              </a:rPr>
              <a:t>status of the GOSAT-2 </a:t>
            </a:r>
            <a:r>
              <a:rPr lang="en-US" sz="3200" b="1" smtClean="0">
                <a:solidFill>
                  <a:srgbClr val="000066"/>
                </a:solidFill>
                <a:cs typeface="Arial" panose="020B0604020202020204" pitchFamily="34" charset="0"/>
              </a:rPr>
              <a:t>missions</a:t>
            </a:r>
          </a:p>
          <a:p>
            <a:pPr algn="ctr" eaLnBrk="1" fontAlgn="base" hangingPunct="1">
              <a:spcBef>
                <a:spcPct val="0"/>
              </a:spcBef>
              <a:spcAft>
                <a:spcPts val="600"/>
              </a:spcAft>
            </a:pPr>
            <a:r>
              <a:rPr lang="en-US" altLang="ja-JP" sz="3200" u="sng" smtClean="0">
                <a:solidFill>
                  <a:srgbClr val="000066"/>
                </a:solidFill>
                <a:cs typeface="Arial" panose="020B0604020202020204" pitchFamily="34" charset="0"/>
              </a:rPr>
              <a:t>Masakatsu Nakajima </a:t>
            </a:r>
            <a:r>
              <a:rPr lang="en-US" altLang="ja-JP" sz="3200" u="sng">
                <a:solidFill>
                  <a:srgbClr val="000066"/>
                </a:solidFill>
                <a:cs typeface="Arial" panose="020B0604020202020204" pitchFamily="34" charset="0"/>
              </a:rPr>
              <a:t>(JAXA)</a:t>
            </a:r>
            <a:endParaRPr lang="en-US" altLang="ja-JP" sz="3200" b="1">
              <a:solidFill>
                <a:srgbClr val="000066"/>
              </a:solidFill>
              <a:cs typeface="Arial" panose="020B0604020202020204" pitchFamily="34" charset="0"/>
            </a:endParaRPr>
          </a:p>
          <a:p>
            <a:pPr algn="ctr" eaLnBrk="1" fontAlgn="base" hangingPunct="1">
              <a:spcBef>
                <a:spcPct val="0"/>
              </a:spcBef>
              <a:spcAft>
                <a:spcPts val="600"/>
              </a:spcAft>
            </a:pPr>
            <a:endParaRPr lang="en-US" sz="2000" smtClean="0">
              <a:solidFill>
                <a:prstClr val="black"/>
              </a:solidFill>
              <a:cs typeface="Arial" panose="020B0604020202020204" pitchFamily="34" charset="0"/>
            </a:endParaRPr>
          </a:p>
          <a:p>
            <a:pPr algn="ctr" eaLnBrk="1" fontAlgn="base" hangingPunct="1">
              <a:spcBef>
                <a:spcPct val="0"/>
              </a:spcBef>
              <a:spcAft>
                <a:spcPts val="600"/>
              </a:spcAft>
            </a:pPr>
            <a:r>
              <a:rPr lang="en-US" altLang="ja-JP" sz="2000" smtClean="0">
                <a:solidFill>
                  <a:prstClr val="black"/>
                </a:solidFill>
                <a:cs typeface="Arial" panose="020B0604020202020204" pitchFamily="34" charset="0"/>
              </a:rPr>
              <a:t>*kawakami.shuji@jaxa.jp</a:t>
            </a:r>
            <a:endParaRPr lang="en-US" sz="2000" smtClean="0">
              <a:solidFill>
                <a:prstClr val="black"/>
              </a:solidFill>
              <a:cs typeface="Arial" panose="020B0604020202020204" pitchFamily="34" charset="0"/>
            </a:endParaRPr>
          </a:p>
        </p:txBody>
      </p:sp>
      <p:pic>
        <p:nvPicPr>
          <p:cNvPr id="5" name="Picture 9" descr="logo"/>
          <p:cNvPicPr>
            <a:picLocks noChangeAspect="1" noChangeArrowheads="1"/>
          </p:cNvPicPr>
          <p:nvPr/>
        </p:nvPicPr>
        <p:blipFill>
          <a:blip r:embed="rId3" cstate="email">
            <a:extLst>
              <a:ext uri="{28A0092B-C50C-407E-A947-70E740481C1C}">
                <a14:useLocalDpi xmlns:a14="http://schemas.microsoft.com/office/drawing/2010/main"/>
              </a:ext>
            </a:extLst>
          </a:blip>
          <a:srcRect r="3566"/>
          <a:stretch>
            <a:fillRect/>
          </a:stretch>
        </p:blipFill>
        <p:spPr bwMode="auto">
          <a:xfrm>
            <a:off x="7848368" y="5589240"/>
            <a:ext cx="1230490" cy="779082"/>
          </a:xfrm>
          <a:prstGeom prst="rect">
            <a:avLst/>
          </a:prstGeom>
          <a:noFill/>
          <a:ln w="9525">
            <a:noFill/>
            <a:miter lim="800000"/>
            <a:headEnd/>
            <a:tailEnd/>
          </a:ln>
        </p:spPr>
      </p:pic>
      <p:pic>
        <p:nvPicPr>
          <p:cNvPr id="6" name="Picture 33" descr="NIES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68248" y="5576234"/>
            <a:ext cx="1116128" cy="651074"/>
          </a:xfrm>
          <a:prstGeom prst="rect">
            <a:avLst/>
          </a:prstGeom>
          <a:noFill/>
          <a:ln w="9525">
            <a:noFill/>
            <a:miter lim="800000"/>
            <a:headEnd/>
            <a:tailEnd/>
          </a:ln>
        </p:spPr>
      </p:pic>
      <p:pic>
        <p:nvPicPr>
          <p:cNvPr id="7" name="Picture 3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89067" y="5576234"/>
            <a:ext cx="1014463" cy="697916"/>
          </a:xfrm>
          <a:prstGeom prst="rect">
            <a:avLst/>
          </a:prstGeom>
          <a:noFill/>
          <a:ln w="12700">
            <a:noFill/>
            <a:miter lim="800000"/>
            <a:headEnd/>
            <a:tailEnd/>
          </a:ln>
        </p:spPr>
      </p:pic>
      <p:pic>
        <p:nvPicPr>
          <p:cNvPr id="8" name="Picture 5" descr="GOSATロゴ0222_200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2649" y="5572681"/>
            <a:ext cx="1277007" cy="867649"/>
          </a:xfrm>
          <a:prstGeom prst="rect">
            <a:avLst/>
          </a:prstGeom>
          <a:noFill/>
          <a:ln w="9525">
            <a:noFill/>
            <a:miter lim="800000"/>
            <a:headEnd/>
            <a:tailEnd/>
          </a:ln>
        </p:spPr>
      </p:pic>
      <p:sp>
        <p:nvSpPr>
          <p:cNvPr id="9"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3</a:t>
            </a:fld>
            <a:endParaRPr lang="en-US" altLang="ja-JP" smtClean="0"/>
          </a:p>
        </p:txBody>
      </p:sp>
    </p:spTree>
    <p:extLst>
      <p:ext uri="{BB962C8B-B14F-4D97-AF65-F5344CB8AC3E}">
        <p14:creationId xmlns:p14="http://schemas.microsoft.com/office/powerpoint/2010/main" val="21895047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04775" y="653314"/>
            <a:ext cx="8829675" cy="6042680"/>
          </a:xfrm>
          <a:prstGeom prst="rect">
            <a:avLst/>
          </a:prstGeom>
          <a:noFill/>
        </p:spPr>
        <p:txBody>
          <a:bodyPr wrap="square" rtlCol="0">
            <a:spAutoFit/>
          </a:bodyPr>
          <a:lstStyle/>
          <a:p>
            <a:pPr marL="180975" indent="-180975">
              <a:lnSpc>
                <a:spcPts val="3200"/>
              </a:lnSpc>
              <a:spcBef>
                <a:spcPts val="600"/>
              </a:spcBef>
              <a:spcAft>
                <a:spcPts val="600"/>
              </a:spcAft>
            </a:pPr>
            <a:r>
              <a:rPr kumimoji="1" lang="en-US" altLang="ja-JP" sz="2400" b="1" smtClean="0">
                <a:solidFill>
                  <a:prstClr val="white"/>
                </a:solidFill>
                <a:latin typeface="Candara" pitchFamily="34" charset="0"/>
              </a:rPr>
              <a:t>-	Through the results of the GOSAT, it has emerged that which observation performance should be improved to use in the global warming countermeasures.</a:t>
            </a:r>
          </a:p>
          <a:p>
            <a:pPr marL="180975" indent="-180975">
              <a:lnSpc>
                <a:spcPts val="3200"/>
              </a:lnSpc>
              <a:spcBef>
                <a:spcPts val="600"/>
              </a:spcBef>
              <a:spcAft>
                <a:spcPts val="600"/>
              </a:spcAft>
            </a:pPr>
            <a:r>
              <a:rPr kumimoji="1" lang="en-US" altLang="ja-JP" sz="2400" b="1" smtClean="0">
                <a:solidFill>
                  <a:prstClr val="white"/>
                </a:solidFill>
                <a:latin typeface="Candara" pitchFamily="34" charset="0"/>
              </a:rPr>
              <a:t>-	The observation performances which should be improved from the view point of contribution to the global warming issue became concrete.</a:t>
            </a:r>
          </a:p>
          <a:p>
            <a:pPr marL="180975" indent="-180975">
              <a:lnSpc>
                <a:spcPts val="3200"/>
              </a:lnSpc>
              <a:spcBef>
                <a:spcPts val="600"/>
              </a:spcBef>
              <a:spcAft>
                <a:spcPts val="600"/>
              </a:spcAft>
            </a:pPr>
            <a:r>
              <a:rPr kumimoji="1" lang="en-US" altLang="ja-JP" sz="2400" b="1" smtClean="0">
                <a:solidFill>
                  <a:prstClr val="white"/>
                </a:solidFill>
                <a:latin typeface="Candara" pitchFamily="34" charset="0"/>
              </a:rPr>
              <a:t>-	</a:t>
            </a:r>
            <a:r>
              <a:rPr kumimoji="1" lang="en-US" altLang="ja-JP" sz="2400" b="1" u="sng" smtClean="0">
                <a:solidFill>
                  <a:prstClr val="white"/>
                </a:solidFill>
                <a:latin typeface="Candara" pitchFamily="34" charset="0"/>
              </a:rPr>
              <a:t>In  October 2013, the manufacturer of GOSAT-2 was selected and </a:t>
            </a:r>
            <a:r>
              <a:rPr kumimoji="1" lang="en-US" altLang="ja-JP" sz="2400" b="1" u="sng">
                <a:solidFill>
                  <a:prstClr val="white"/>
                </a:solidFill>
                <a:latin typeface="Candara" pitchFamily="34" charset="0"/>
              </a:rPr>
              <a:t>GOSAT-2 system was defined </a:t>
            </a:r>
            <a:r>
              <a:rPr kumimoji="1" lang="en-US" altLang="ja-JP" sz="2400" b="1" u="sng" smtClean="0">
                <a:solidFill>
                  <a:prstClr val="white"/>
                </a:solidFill>
                <a:latin typeface="Candara" pitchFamily="34" charset="0"/>
              </a:rPr>
              <a:t>in </a:t>
            </a:r>
            <a:r>
              <a:rPr kumimoji="1" lang="en-US" altLang="ja-JP" sz="2400" b="1" u="sng">
                <a:solidFill>
                  <a:prstClr val="white"/>
                </a:solidFill>
                <a:latin typeface="Candara" pitchFamily="34" charset="0"/>
              </a:rPr>
              <a:t>December, 2013.</a:t>
            </a:r>
            <a:endParaRPr kumimoji="1" lang="en-US" altLang="ja-JP" sz="2400" b="1" u="sng" smtClean="0">
              <a:solidFill>
                <a:prstClr val="white"/>
              </a:solidFill>
              <a:latin typeface="Candara" pitchFamily="34" charset="0"/>
            </a:endParaRPr>
          </a:p>
          <a:p>
            <a:pPr marL="180975" indent="-180975">
              <a:lnSpc>
                <a:spcPts val="3200"/>
              </a:lnSpc>
              <a:spcBef>
                <a:spcPts val="600"/>
              </a:spcBef>
              <a:spcAft>
                <a:spcPts val="600"/>
              </a:spcAft>
            </a:pPr>
            <a:r>
              <a:rPr kumimoji="1" lang="en-US" altLang="ja-JP" sz="2400" b="1" u="sng">
                <a:solidFill>
                  <a:prstClr val="white"/>
                </a:solidFill>
                <a:latin typeface="Candara" pitchFamily="34" charset="0"/>
              </a:rPr>
              <a:t>-	</a:t>
            </a:r>
            <a:r>
              <a:rPr kumimoji="1" lang="en-US" altLang="ja-JP" sz="2400" b="1" u="sng" smtClean="0">
                <a:solidFill>
                  <a:prstClr val="white"/>
                </a:solidFill>
                <a:latin typeface="Candara" pitchFamily="34" charset="0"/>
              </a:rPr>
              <a:t>In April 2014, GOSAT-2 was shifted </a:t>
            </a:r>
            <a:r>
              <a:rPr kumimoji="1" lang="en-US" altLang="ja-JP" sz="2400" b="1" u="sng" dirty="0" smtClean="0">
                <a:solidFill>
                  <a:prstClr val="white"/>
                </a:solidFill>
                <a:latin typeface="Candara" pitchFamily="34" charset="0"/>
              </a:rPr>
              <a:t>to phase </a:t>
            </a:r>
            <a:r>
              <a:rPr kumimoji="1" lang="en-US" altLang="ja-JP" sz="2400" b="1" u="sng" smtClean="0">
                <a:solidFill>
                  <a:prstClr val="white"/>
                </a:solidFill>
                <a:latin typeface="Candara" pitchFamily="34" charset="0"/>
              </a:rPr>
              <a:t>B  and the launch date will be in early 2018.</a:t>
            </a:r>
          </a:p>
          <a:p>
            <a:pPr marL="180975" indent="-180975">
              <a:lnSpc>
                <a:spcPts val="3200"/>
              </a:lnSpc>
              <a:spcBef>
                <a:spcPts val="600"/>
              </a:spcBef>
              <a:spcAft>
                <a:spcPts val="600"/>
              </a:spcAft>
            </a:pPr>
            <a:r>
              <a:rPr kumimoji="1" lang="en-US" altLang="ja-JP" sz="2400" b="1">
                <a:solidFill>
                  <a:prstClr val="white"/>
                </a:solidFill>
                <a:latin typeface="Candara" pitchFamily="34" charset="0"/>
              </a:rPr>
              <a:t>-	</a:t>
            </a:r>
            <a:r>
              <a:rPr kumimoji="1" lang="en-US" altLang="ja-JP" sz="2400" b="1" smtClean="0">
                <a:solidFill>
                  <a:prstClr val="white"/>
                </a:solidFill>
                <a:latin typeface="Candara" pitchFamily="34" charset="0"/>
              </a:rPr>
              <a:t>Around end of this decade, GHG observing satellites will work on orbit, and it’s necessary to establish the platform to collaborate and provide reliable data to the policy makers and so on. </a:t>
            </a:r>
            <a:endParaRPr kumimoji="1" lang="en-US" altLang="ja-JP" sz="2400" b="1" dirty="0" smtClean="0">
              <a:solidFill>
                <a:prstClr val="white"/>
              </a:solidFill>
              <a:latin typeface="Candara" pitchFamily="34" charset="0"/>
            </a:endParaRPr>
          </a:p>
        </p:txBody>
      </p:sp>
      <p:sp>
        <p:nvSpPr>
          <p:cNvPr id="4" name="Title 1"/>
          <p:cNvSpPr txBox="1">
            <a:spLocks/>
          </p:cNvSpPr>
          <p:nvPr/>
        </p:nvSpPr>
        <p:spPr bwMode="auto">
          <a:xfrm>
            <a:off x="0" y="12108"/>
            <a:ext cx="76320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defRPr/>
            </a:pPr>
            <a:r>
              <a:rPr kumimoji="1" lang="en-US" altLang="ja-JP" sz="2800" b="1" kern="0" dirty="0" smtClean="0">
                <a:solidFill>
                  <a:prstClr val="white"/>
                </a:solidFill>
                <a:cs typeface="Arial" pitchFamily="34" charset="0"/>
              </a:rPr>
              <a:t>Summary</a:t>
            </a:r>
            <a:endParaRPr kumimoji="1" lang="en-US" sz="2800" b="1" kern="0" dirty="0">
              <a:solidFill>
                <a:prstClr val="white"/>
              </a:solidFill>
              <a:ea typeface="+mj-ea"/>
              <a:cs typeface="Arial" pitchFamily="34" charset="0"/>
            </a:endParaRPr>
          </a:p>
        </p:txBody>
      </p:sp>
    </p:spTree>
  </p:cSld>
  <p:clrMapOvr>
    <a:masterClrMapping/>
  </p:clrMapOvr>
  <p:transition spd="med">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nSpc>
                <a:spcPts val="4000"/>
              </a:lnSpc>
              <a:defRPr/>
            </a:pPr>
            <a:r>
              <a:rPr kumimoji="1" lang="en-US" altLang="ja-JP">
                <a:solidFill>
                  <a:srgbClr val="000099"/>
                </a:solidFill>
                <a:effectLst>
                  <a:outerShdw blurRad="38100" dist="38100" dir="2700000" algn="tl">
                    <a:srgbClr val="000000">
                      <a:alpha val="43137"/>
                    </a:srgbClr>
                  </a:outerShdw>
                </a:effectLst>
                <a:ea typeface="HGS創英角ｺﾞｼｯｸUB" pitchFamily="50" charset="-128"/>
                <a:cs typeface="Arial" pitchFamily="34" charset="0"/>
              </a:rPr>
              <a:t>International Cooperation in </a:t>
            </a:r>
            <a:br>
              <a:rPr kumimoji="1" lang="en-US" altLang="ja-JP">
                <a:solidFill>
                  <a:srgbClr val="000099"/>
                </a:solidFill>
                <a:effectLst>
                  <a:outerShdw blurRad="38100" dist="38100" dir="2700000" algn="tl">
                    <a:srgbClr val="000000">
                      <a:alpha val="43137"/>
                    </a:srgbClr>
                  </a:outerShdw>
                </a:effectLst>
                <a:ea typeface="HGS創英角ｺﾞｼｯｸUB" pitchFamily="50" charset="-128"/>
                <a:cs typeface="Arial" pitchFamily="34" charset="0"/>
              </a:rPr>
            </a:br>
            <a:r>
              <a:rPr kumimoji="1" lang="en-US" altLang="ja-JP">
                <a:solidFill>
                  <a:srgbClr val="000099"/>
                </a:solidFill>
                <a:effectLst>
                  <a:outerShdw blurRad="38100" dist="38100" dir="2700000" algn="tl">
                    <a:srgbClr val="000000">
                      <a:alpha val="43137"/>
                    </a:srgbClr>
                  </a:outerShdw>
                </a:effectLst>
                <a:ea typeface="HGS創英角ｺﾞｼｯｸUB" pitchFamily="50" charset="-128"/>
                <a:cs typeface="Arial" pitchFamily="34" charset="0"/>
              </a:rPr>
              <a:t>Global </a:t>
            </a:r>
            <a:r>
              <a:rPr kumimoji="1" lang="en-US" altLang="ja-JP" smtClean="0">
                <a:solidFill>
                  <a:srgbClr val="000099"/>
                </a:solidFill>
                <a:effectLst>
                  <a:outerShdw blurRad="38100" dist="38100" dir="2700000" algn="tl">
                    <a:srgbClr val="000000">
                      <a:alpha val="43137"/>
                    </a:srgbClr>
                  </a:outerShdw>
                </a:effectLst>
                <a:ea typeface="HGS創英角ｺﾞｼｯｸUB" pitchFamily="50" charset="-128"/>
                <a:cs typeface="Arial" pitchFamily="34" charset="0"/>
              </a:rPr>
              <a:t>Observation</a:t>
            </a:r>
            <a:endParaRPr kumimoji="1" lang="ja-JP" altLang="en-US"/>
          </a:p>
        </p:txBody>
      </p:sp>
      <p:sp>
        <p:nvSpPr>
          <p:cNvPr id="3" name="コンテンツ プレースホルダー 2"/>
          <p:cNvSpPr>
            <a:spLocks noGrp="1"/>
          </p:cNvSpPr>
          <p:nvPr>
            <p:ph idx="1"/>
          </p:nvPr>
        </p:nvSpPr>
        <p:spPr>
          <a:xfrm>
            <a:off x="0" y="1600200"/>
            <a:ext cx="9324528" cy="4525963"/>
          </a:xfrm>
        </p:spPr>
        <p:txBody>
          <a:bodyPr/>
          <a:lstStyle/>
          <a:p>
            <a:pPr marL="457200" indent="-457200">
              <a:spcBef>
                <a:spcPct val="0"/>
              </a:spcBef>
              <a:buFont typeface="Wingdings" pitchFamily="2" charset="2"/>
              <a:buChar char="u"/>
            </a:pPr>
            <a:r>
              <a:rPr kumimoji="1" lang="en-US" altLang="ja-JP" smtClean="0"/>
              <a:t>GOSAT-1, 2 are the only platform in space which provides high resolution Solar spectra and both column amounts and profiles of major GHGs (CO</a:t>
            </a:r>
            <a:r>
              <a:rPr kumimoji="1" lang="en-US" altLang="ja-JP" baseline="-25000" smtClean="0"/>
              <a:t>2</a:t>
            </a:r>
            <a:r>
              <a:rPr kumimoji="1" lang="en-US" altLang="ja-JP" smtClean="0"/>
              <a:t>, CH</a:t>
            </a:r>
            <a:r>
              <a:rPr kumimoji="1" lang="en-US" altLang="ja-JP" baseline="-25000" smtClean="0"/>
              <a:t>4</a:t>
            </a:r>
            <a:r>
              <a:rPr kumimoji="1" lang="en-US" altLang="ja-JP" smtClean="0"/>
              <a:t>, O</a:t>
            </a:r>
            <a:r>
              <a:rPr kumimoji="1" lang="en-US" altLang="ja-JP" baseline="-25000" smtClean="0"/>
              <a:t>3</a:t>
            </a:r>
            <a:r>
              <a:rPr kumimoji="1" lang="en-US" altLang="ja-JP" smtClean="0"/>
              <a:t>). </a:t>
            </a:r>
          </a:p>
          <a:p>
            <a:pPr marL="457200" indent="-457200">
              <a:spcBef>
                <a:spcPct val="0"/>
              </a:spcBef>
              <a:buFont typeface="Wingdings" pitchFamily="2" charset="2"/>
              <a:buChar char="u"/>
            </a:pPr>
            <a:r>
              <a:rPr kumimoji="1" lang="en-US" altLang="ja-JP" smtClean="0"/>
              <a:t>GOSAT </a:t>
            </a:r>
            <a:r>
              <a:rPr kumimoji="1" lang="en-US" altLang="ja-JP"/>
              <a:t>can play a key role </a:t>
            </a:r>
            <a:r>
              <a:rPr kumimoji="1" lang="en-US" altLang="ja-JP" smtClean="0"/>
              <a:t>of ACC-GHG constellation.</a:t>
            </a:r>
            <a:endParaRPr lang="en-US" altLang="ja-JP" b="1" i="1" smtClean="0">
              <a:solidFill>
                <a:prstClr val="black"/>
              </a:solidFill>
            </a:endParaRPr>
          </a:p>
          <a:p>
            <a:pPr marL="457200" indent="-457200">
              <a:spcBef>
                <a:spcPct val="0"/>
              </a:spcBef>
              <a:buFont typeface="Wingdings" pitchFamily="2" charset="2"/>
              <a:buChar char="u"/>
            </a:pPr>
            <a:r>
              <a:rPr lang="en-US" altLang="ja-JP" b="1" i="1" smtClean="0">
                <a:solidFill>
                  <a:prstClr val="black"/>
                </a:solidFill>
              </a:rPr>
              <a:t>Important is Establishing </a:t>
            </a:r>
            <a:r>
              <a:rPr lang="en-US" altLang="ja-JP" b="1" i="1">
                <a:solidFill>
                  <a:prstClr val="black"/>
                </a:solidFill>
              </a:rPr>
              <a:t>a platform for cooperation in data inter-comparison and verification, etc. </a:t>
            </a:r>
          </a:p>
          <a:p>
            <a:pPr marL="0" indent="0">
              <a:spcBef>
                <a:spcPct val="0"/>
              </a:spcBef>
              <a:buNone/>
            </a:pPr>
            <a:r>
              <a:rPr lang="ja-JP" altLang="en-US" b="1" baseline="-10000" smtClean="0">
                <a:solidFill>
                  <a:srgbClr val="FF0000"/>
                </a:solidFill>
                <a:effectLst>
                  <a:outerShdw blurRad="38100" dist="38100" dir="2700000" algn="tl">
                    <a:srgbClr val="000000">
                      <a:alpha val="43137"/>
                    </a:srgbClr>
                  </a:outerShdw>
                </a:effectLst>
                <a:ea typeface="HG創英角ｺﾞｼｯｸUB" pitchFamily="49" charset="-128"/>
                <a:cs typeface="Arial" pitchFamily="34" charset="0"/>
              </a:rPr>
              <a:t>⇒ </a:t>
            </a:r>
            <a:r>
              <a:rPr lang="en-US" altLang="ja-JP" b="1" smtClean="0">
                <a:solidFill>
                  <a:srgbClr val="FF0000"/>
                </a:solidFill>
                <a:effectLst>
                  <a:outerShdw blurRad="38100" dist="38100" dir="2700000" algn="tl">
                    <a:srgbClr val="000000">
                      <a:alpha val="43137"/>
                    </a:srgbClr>
                  </a:outerShdw>
                </a:effectLst>
              </a:rPr>
              <a:t> It leads Improvement </a:t>
            </a:r>
            <a:r>
              <a:rPr lang="en-US" altLang="ja-JP" b="1">
                <a:solidFill>
                  <a:srgbClr val="FF0000"/>
                </a:solidFill>
                <a:effectLst>
                  <a:outerShdw blurRad="38100" dist="38100" dir="2700000" algn="tl">
                    <a:srgbClr val="000000">
                      <a:alpha val="43137"/>
                    </a:srgbClr>
                  </a:outerShdw>
                </a:effectLst>
              </a:rPr>
              <a:t>in data reliability </a:t>
            </a:r>
            <a:r>
              <a:rPr lang="en-US" altLang="ja-JP" b="1" smtClean="0">
                <a:solidFill>
                  <a:srgbClr val="FF0000"/>
                </a:solidFill>
                <a:effectLst>
                  <a:outerShdw blurRad="38100" dist="38100" dir="2700000" algn="tl">
                    <a:srgbClr val="000000">
                      <a:alpha val="43137"/>
                    </a:srgbClr>
                  </a:outerShdw>
                </a:effectLst>
              </a:rPr>
              <a:t>and accessibility</a:t>
            </a:r>
            <a:endParaRPr lang="en-US" altLang="ja-JP" b="1">
              <a:solidFill>
                <a:srgbClr val="FF0000"/>
              </a:solidFill>
              <a:effectLst>
                <a:outerShdw blurRad="38100" dist="38100" dir="2700000" algn="tl">
                  <a:srgbClr val="000000">
                    <a:alpha val="43137"/>
                  </a:srgbClr>
                </a:outerShdw>
              </a:effectLst>
            </a:endParaRPr>
          </a:p>
          <a:p>
            <a:endParaRPr kumimoji="1" lang="ja-JP" altLang="en-US"/>
          </a:p>
        </p:txBody>
      </p:sp>
    </p:spTree>
    <p:extLst>
      <p:ext uri="{BB962C8B-B14F-4D97-AF65-F5344CB8AC3E}">
        <p14:creationId xmlns:p14="http://schemas.microsoft.com/office/powerpoint/2010/main" val="20392813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7504" y="-27384"/>
            <a:ext cx="90364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ts val="600"/>
              </a:spcAft>
            </a:pPr>
            <a:r>
              <a:rPr lang="en-US" sz="2400" b="1" dirty="0">
                <a:solidFill>
                  <a:srgbClr val="0000FF"/>
                </a:solidFill>
                <a:latin typeface="Calibri" pitchFamily="34" charset="0"/>
              </a:rPr>
              <a:t>Possible </a:t>
            </a:r>
            <a:r>
              <a:rPr lang="en-US" sz="2400" b="1" dirty="0" smtClean="0">
                <a:solidFill>
                  <a:srgbClr val="0000FF"/>
                </a:solidFill>
                <a:latin typeface="Calibri" pitchFamily="34" charset="0"/>
              </a:rPr>
              <a:t>collaboration </a:t>
            </a:r>
            <a:r>
              <a:rPr lang="en-US" sz="2400" b="1" dirty="0">
                <a:solidFill>
                  <a:srgbClr val="0000FF"/>
                </a:solidFill>
                <a:latin typeface="Calibri" pitchFamily="34" charset="0"/>
              </a:rPr>
              <a:t>in exchanging information among space carbon missions</a:t>
            </a:r>
            <a:endParaRPr lang="en-US" sz="2400" dirty="0">
              <a:solidFill>
                <a:srgbClr val="0000FF"/>
              </a:solidFill>
              <a:cs typeface="Arial" pitchFamily="34" charset="0"/>
            </a:endParaRPr>
          </a:p>
        </p:txBody>
      </p:sp>
      <p:sp>
        <p:nvSpPr>
          <p:cNvPr id="2" name="テキスト ボックス 1"/>
          <p:cNvSpPr txBox="1"/>
          <p:nvPr/>
        </p:nvSpPr>
        <p:spPr>
          <a:xfrm>
            <a:off x="107504" y="836712"/>
            <a:ext cx="8966158" cy="5909310"/>
          </a:xfrm>
          <a:prstGeom prst="rect">
            <a:avLst/>
          </a:prstGeom>
          <a:noFill/>
        </p:spPr>
        <p:txBody>
          <a:bodyPr wrap="square" rtlCol="0">
            <a:spAutoFit/>
          </a:bodyPr>
          <a:lstStyle/>
          <a:p>
            <a:r>
              <a:rPr kumimoji="1" lang="en-US" altLang="ja-JP" dirty="0"/>
              <a:t>Space-based carbon data </a:t>
            </a:r>
            <a:r>
              <a:rPr kumimoji="1" lang="en-US" altLang="ja-JP" dirty="0" smtClean="0"/>
              <a:t>keeps quality continuously between </a:t>
            </a:r>
            <a:r>
              <a:rPr kumimoji="1" lang="en-US" altLang="ja-JP" dirty="0"/>
              <a:t>carbon missions by maintaining the </a:t>
            </a:r>
            <a:r>
              <a:rPr kumimoji="1" lang="en-US" altLang="ja-JP" dirty="0" smtClean="0"/>
              <a:t>common standards </a:t>
            </a:r>
            <a:r>
              <a:rPr kumimoji="1" lang="en-US" altLang="ja-JP" dirty="0"/>
              <a:t>of calibration, validation and algorithm database.</a:t>
            </a:r>
            <a:endParaRPr kumimoji="1" lang="en-US" altLang="ja-JP" dirty="0" smtClean="0"/>
          </a:p>
          <a:p>
            <a:endParaRPr kumimoji="1" lang="en-US" altLang="ja-JP" dirty="0"/>
          </a:p>
          <a:p>
            <a:r>
              <a:rPr kumimoji="1" lang="en-US" altLang="ja-JP" b="1" dirty="0"/>
              <a:t>1. Pre-launch </a:t>
            </a:r>
            <a:r>
              <a:rPr kumimoji="1" lang="en-US" altLang="ja-JP" b="1" dirty="0" smtClean="0"/>
              <a:t>calibration for ensuring traceability to standards</a:t>
            </a:r>
            <a:endParaRPr kumimoji="1" lang="en-US" altLang="ja-JP" b="1" dirty="0"/>
          </a:p>
          <a:p>
            <a:pPr marL="285750" indent="-285750">
              <a:buFont typeface="Arial" panose="020B0604020202020204" pitchFamily="34" charset="0"/>
              <a:buChar char="•"/>
            </a:pPr>
            <a:r>
              <a:rPr kumimoji="1" lang="en-US" altLang="ja-JP" dirty="0"/>
              <a:t>Pre-launch X-calibration in laboratory by standard radiometers of both projects</a:t>
            </a:r>
          </a:p>
          <a:p>
            <a:pPr marL="285750" indent="-285750">
              <a:buFont typeface="Arial" panose="020B0604020202020204" pitchFamily="34" charset="0"/>
              <a:buChar char="•"/>
            </a:pPr>
            <a:r>
              <a:rPr kumimoji="1" lang="en-US" altLang="ja-JP" dirty="0" smtClean="0"/>
              <a:t>Sharing </a:t>
            </a:r>
            <a:r>
              <a:rPr kumimoji="1" lang="en-US" altLang="ja-JP" dirty="0"/>
              <a:t>the </a:t>
            </a:r>
            <a:r>
              <a:rPr kumimoji="1" lang="en-US" altLang="ja-JP" dirty="0" smtClean="0"/>
              <a:t>technical </a:t>
            </a:r>
            <a:r>
              <a:rPr kumimoji="1" lang="en-US" altLang="ja-JP" dirty="0"/>
              <a:t>insights (PFT characterization, calibration requirements, </a:t>
            </a:r>
            <a:r>
              <a:rPr kumimoji="1" lang="en-US" altLang="ja-JP" dirty="0" smtClean="0"/>
              <a:t>methods</a:t>
            </a:r>
            <a:r>
              <a:rPr kumimoji="1" lang="en-US" altLang="ja-JP" dirty="0"/>
              <a:t>, </a:t>
            </a:r>
            <a:r>
              <a:rPr kumimoji="1" lang="en-US" altLang="ja-JP" dirty="0" smtClean="0"/>
              <a:t>traceability </a:t>
            </a:r>
            <a:r>
              <a:rPr kumimoji="1" lang="en-US" altLang="ja-JP" dirty="0"/>
              <a:t>to </a:t>
            </a:r>
            <a:r>
              <a:rPr kumimoji="1" lang="en-US" altLang="ja-JP" dirty="0" smtClean="0"/>
              <a:t>international standards)</a:t>
            </a:r>
            <a:endParaRPr kumimoji="1" lang="en-US" altLang="ja-JP" dirty="0"/>
          </a:p>
          <a:p>
            <a:endParaRPr kumimoji="1" lang="en-US" altLang="ja-JP" dirty="0"/>
          </a:p>
          <a:p>
            <a:r>
              <a:rPr kumimoji="1" lang="en-US" altLang="ja-JP" b="1" dirty="0"/>
              <a:t>2. Post-launch </a:t>
            </a:r>
            <a:r>
              <a:rPr kumimoji="1" lang="en-US" altLang="ja-JP" b="1" dirty="0" smtClean="0"/>
              <a:t>calibration for ensuring stability on orbit</a:t>
            </a:r>
            <a:endParaRPr kumimoji="1" lang="en-US" altLang="ja-JP" b="1" dirty="0"/>
          </a:p>
          <a:p>
            <a:pPr marL="285750" indent="-285750">
              <a:buFont typeface="Arial" panose="020B0604020202020204" pitchFamily="34" charset="0"/>
              <a:buChar char="•"/>
            </a:pPr>
            <a:r>
              <a:rPr kumimoji="1" lang="en-US" altLang="ja-JP" dirty="0"/>
              <a:t>Vi-calibration at same sites (with also validation), solar and lunar calibrations</a:t>
            </a:r>
          </a:p>
          <a:p>
            <a:pPr marL="285750" indent="-285750">
              <a:buFont typeface="Arial" panose="020B0604020202020204" pitchFamily="34" charset="0"/>
              <a:buChar char="•"/>
            </a:pPr>
            <a:r>
              <a:rPr kumimoji="1" lang="en-US" altLang="ja-JP" dirty="0"/>
              <a:t>X-calibration in coincident cross orbit </a:t>
            </a:r>
            <a:r>
              <a:rPr kumimoji="1" lang="en-US" altLang="ja-JP" dirty="0" smtClean="0"/>
              <a:t>points</a:t>
            </a:r>
            <a:endParaRPr kumimoji="1" lang="en-US" altLang="ja-JP" dirty="0"/>
          </a:p>
          <a:p>
            <a:endParaRPr kumimoji="1" lang="en-US" altLang="ja-JP" dirty="0"/>
          </a:p>
          <a:p>
            <a:r>
              <a:rPr kumimoji="1" lang="en-US" altLang="ja-JP" b="1" dirty="0"/>
              <a:t>3. Comparison of X</a:t>
            </a:r>
            <a:r>
              <a:rPr kumimoji="1" lang="en-US" altLang="ja-JP" b="1" baseline="-25000" dirty="0"/>
              <a:t>CO2</a:t>
            </a:r>
            <a:r>
              <a:rPr kumimoji="1" lang="en-US" altLang="ja-JP" b="1" dirty="0"/>
              <a:t> retrieval method</a:t>
            </a:r>
          </a:p>
          <a:p>
            <a:pPr marL="285750" indent="-285750">
              <a:buFont typeface="Arial" panose="020B0604020202020204" pitchFamily="34" charset="0"/>
              <a:buChar char="•"/>
            </a:pPr>
            <a:r>
              <a:rPr kumimoji="1" lang="en-US" altLang="ja-JP" dirty="0"/>
              <a:t>Exchanging retrieval ATBD</a:t>
            </a:r>
          </a:p>
          <a:p>
            <a:pPr marL="285750" indent="-285750">
              <a:buFont typeface="Arial" panose="020B0604020202020204" pitchFamily="34" charset="0"/>
              <a:buChar char="•"/>
            </a:pPr>
            <a:r>
              <a:rPr kumimoji="1" lang="en-US" altLang="ja-JP" dirty="0" smtClean="0"/>
              <a:t>Comparing </a:t>
            </a:r>
            <a:r>
              <a:rPr kumimoji="1" lang="en-US" altLang="ja-JP" dirty="0"/>
              <a:t>input data (solar spectrum, </a:t>
            </a:r>
            <a:r>
              <a:rPr kumimoji="1" lang="en-US" altLang="ja-JP" dirty="0" smtClean="0"/>
              <a:t>atmosphere </a:t>
            </a:r>
            <a:r>
              <a:rPr kumimoji="1" lang="en-US" altLang="ja-JP" dirty="0"/>
              <a:t>and </a:t>
            </a:r>
            <a:r>
              <a:rPr kumimoji="1" lang="en-US" altLang="ja-JP" dirty="0" smtClean="0"/>
              <a:t>surface </a:t>
            </a:r>
            <a:r>
              <a:rPr kumimoji="1" lang="en-US" altLang="ja-JP" dirty="0"/>
              <a:t>state, fix or optimize)</a:t>
            </a:r>
          </a:p>
          <a:p>
            <a:pPr marL="285750" indent="-285750">
              <a:buFont typeface="Arial" panose="020B0604020202020204" pitchFamily="34" charset="0"/>
              <a:buChar char="•"/>
            </a:pPr>
            <a:r>
              <a:rPr kumimoji="1" lang="en-US" altLang="ja-JP" dirty="0" smtClean="0"/>
              <a:t>Comparison of algorithm </a:t>
            </a:r>
            <a:r>
              <a:rPr kumimoji="1" lang="en-US" altLang="ja-JP" dirty="0"/>
              <a:t>output </a:t>
            </a:r>
            <a:r>
              <a:rPr kumimoji="1" lang="en-US" altLang="ja-JP" dirty="0" smtClean="0"/>
              <a:t>by common test </a:t>
            </a:r>
            <a:r>
              <a:rPr kumimoji="1" lang="en-US" altLang="ja-JP" dirty="0"/>
              <a:t>case</a:t>
            </a:r>
          </a:p>
          <a:p>
            <a:pPr marL="285750" indent="-285750">
              <a:buFont typeface="Arial" panose="020B0604020202020204" pitchFamily="34" charset="0"/>
              <a:buChar char="•"/>
            </a:pPr>
            <a:r>
              <a:rPr kumimoji="1" lang="en-US" altLang="ja-JP" dirty="0"/>
              <a:t>Exchanging of spectral databases of the gas absorption X-sections for O</a:t>
            </a:r>
            <a:r>
              <a:rPr kumimoji="1" lang="en-US" altLang="ja-JP" baseline="-25000" dirty="0"/>
              <a:t>2</a:t>
            </a:r>
            <a:r>
              <a:rPr kumimoji="1" lang="en-US" altLang="ja-JP" dirty="0"/>
              <a:t>, CO</a:t>
            </a:r>
            <a:r>
              <a:rPr kumimoji="1" lang="en-US" altLang="ja-JP" baseline="-25000" dirty="0"/>
              <a:t>2</a:t>
            </a:r>
            <a:r>
              <a:rPr kumimoji="1" lang="en-US" altLang="ja-JP" dirty="0"/>
              <a:t>, </a:t>
            </a:r>
            <a:r>
              <a:rPr kumimoji="1" lang="en-US" altLang="ja-JP" dirty="0" smtClean="0"/>
              <a:t>etc.</a:t>
            </a:r>
            <a:endParaRPr kumimoji="1" lang="en-US" altLang="ja-JP" dirty="0"/>
          </a:p>
          <a:p>
            <a:endParaRPr kumimoji="1" lang="en-US" altLang="ja-JP" dirty="0"/>
          </a:p>
          <a:p>
            <a:r>
              <a:rPr kumimoji="1" lang="en-US" altLang="ja-JP" b="1" dirty="0"/>
              <a:t>4. Validation</a:t>
            </a:r>
          </a:p>
          <a:p>
            <a:pPr marL="285750" indent="-285750">
              <a:buFont typeface="Arial" panose="020B0604020202020204" pitchFamily="34" charset="0"/>
              <a:buChar char="•"/>
            </a:pPr>
            <a:r>
              <a:rPr kumimoji="1" lang="en-US" altLang="ja-JP" dirty="0"/>
              <a:t>TCCON ground-based standard for space-based SWIR X</a:t>
            </a:r>
            <a:r>
              <a:rPr kumimoji="1" lang="en-US" altLang="ja-JP" baseline="-25000" dirty="0"/>
              <a:t>CO2</a:t>
            </a:r>
            <a:r>
              <a:rPr kumimoji="1" lang="en-US" altLang="ja-JP" dirty="0"/>
              <a:t> and X</a:t>
            </a:r>
            <a:r>
              <a:rPr kumimoji="1" lang="en-US" altLang="ja-JP" baseline="-25000" dirty="0"/>
              <a:t>CH4</a:t>
            </a:r>
            <a:r>
              <a:rPr kumimoji="1" lang="en-US" altLang="ja-JP" dirty="0"/>
              <a:t> measurements</a:t>
            </a:r>
          </a:p>
          <a:p>
            <a:pPr marL="285750" indent="-285750">
              <a:buFont typeface="Arial" panose="020B0604020202020204" pitchFamily="34" charset="0"/>
              <a:buChar char="•"/>
            </a:pPr>
            <a:r>
              <a:rPr kumimoji="1" lang="en-US" altLang="ja-JP" dirty="0"/>
              <a:t>X-validation in coincident cross orbit points </a:t>
            </a:r>
          </a:p>
        </p:txBody>
      </p:sp>
      <p:sp>
        <p:nvSpPr>
          <p:cNvPr id="6"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32</a:t>
            </a:fld>
            <a:endParaRPr lang="en-US" altLang="ja-JP" smtClean="0"/>
          </a:p>
        </p:txBody>
      </p:sp>
      <p:sp>
        <p:nvSpPr>
          <p:cNvPr id="3" name="テキスト ボックス 2"/>
          <p:cNvSpPr txBox="1"/>
          <p:nvPr/>
        </p:nvSpPr>
        <p:spPr>
          <a:xfrm>
            <a:off x="4067944" y="1412776"/>
            <a:ext cx="5112568" cy="338554"/>
          </a:xfrm>
          <a:prstGeom prst="rect">
            <a:avLst/>
          </a:prstGeom>
          <a:noFill/>
        </p:spPr>
        <p:txBody>
          <a:bodyPr wrap="square" rtlCol="0">
            <a:spAutoFit/>
          </a:bodyPr>
          <a:lstStyle/>
          <a:p>
            <a:pPr algn="r"/>
            <a:r>
              <a:rPr kumimoji="1" lang="en-US" altLang="ja-JP" sz="1600" i="1" dirty="0" smtClean="0">
                <a:solidFill>
                  <a:srgbClr val="0000FF"/>
                </a:solidFill>
              </a:rPr>
              <a:t>Based on collaboration between GOSAT-ACOS/OCO projects</a:t>
            </a:r>
            <a:endParaRPr kumimoji="1" lang="ja-JP" altLang="en-US" sz="1600" i="1" dirty="0">
              <a:solidFill>
                <a:srgbClr val="0000FF"/>
              </a:solidFill>
            </a:endParaRPr>
          </a:p>
        </p:txBody>
      </p:sp>
      <p:sp>
        <p:nvSpPr>
          <p:cNvPr id="5" name="テキスト ボックス 4"/>
          <p:cNvSpPr txBox="1"/>
          <p:nvPr/>
        </p:nvSpPr>
        <p:spPr>
          <a:xfrm>
            <a:off x="1979712" y="323165"/>
            <a:ext cx="6264696" cy="646331"/>
          </a:xfrm>
          <a:prstGeom prst="rect">
            <a:avLst/>
          </a:prstGeom>
          <a:noFill/>
        </p:spPr>
        <p:txBody>
          <a:bodyPr wrap="square" rtlCol="0">
            <a:spAutoFit/>
          </a:bodyPr>
          <a:lstStyle/>
          <a:p>
            <a:r>
              <a:rPr kumimoji="1" lang="en-US" altLang="ja-JP" b="1" smtClean="0"/>
              <a:t>For providing quality controlled and less bias data for all users , especially model users  </a:t>
            </a:r>
            <a:endParaRPr kumimoji="1" lang="ja-JP" altLang="en-US" b="1"/>
          </a:p>
        </p:txBody>
      </p:sp>
    </p:spTree>
    <p:extLst>
      <p:ext uri="{BB962C8B-B14F-4D97-AF65-F5344CB8AC3E}">
        <p14:creationId xmlns:p14="http://schemas.microsoft.com/office/powerpoint/2010/main" val="1407735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14"/>
          <p:cNvSpPr>
            <a:spLocks noChangeShapeType="1"/>
          </p:cNvSpPr>
          <p:nvPr/>
        </p:nvSpPr>
        <p:spPr bwMode="auto">
          <a:xfrm flipV="1">
            <a:off x="5988050" y="3684588"/>
            <a:ext cx="547688" cy="941387"/>
          </a:xfrm>
          <a:prstGeom prst="line">
            <a:avLst/>
          </a:prstGeom>
          <a:noFill/>
          <a:ln w="9525">
            <a:solidFill>
              <a:schemeClr val="bg1"/>
            </a:solidFill>
            <a:round/>
            <a:headEnd/>
            <a:tailEnd type="triangle" w="med" len="med"/>
          </a:ln>
        </p:spPr>
        <p:txBody>
          <a:bodyPr/>
          <a:lstStyle/>
          <a:p>
            <a:endParaRPr lang="ja-JP" altLang="en-US"/>
          </a:p>
        </p:txBody>
      </p:sp>
      <p:cxnSp>
        <p:nvCxnSpPr>
          <p:cNvPr id="9" name="カギ線コネクタ 24"/>
          <p:cNvCxnSpPr>
            <a:cxnSpLocks noChangeShapeType="1"/>
          </p:cNvCxnSpPr>
          <p:nvPr/>
        </p:nvCxnSpPr>
        <p:spPr bwMode="auto">
          <a:xfrm flipV="1">
            <a:off x="3503613" y="3330575"/>
            <a:ext cx="3341687" cy="1063625"/>
          </a:xfrm>
          <a:prstGeom prst="bentConnector3">
            <a:avLst>
              <a:gd name="adj1" fmla="val 26991"/>
            </a:avLst>
          </a:prstGeom>
          <a:noFill/>
          <a:ln w="12700" algn="ctr">
            <a:solidFill>
              <a:schemeClr val="bg1"/>
            </a:solidFill>
            <a:round/>
            <a:headEnd/>
            <a:tailEnd type="triangle" w="med" len="med"/>
          </a:ln>
        </p:spPr>
      </p:cxnSp>
      <p:pic>
        <p:nvPicPr>
          <p:cNvPr id="10" name="図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5503" y="905923"/>
            <a:ext cx="8220953" cy="5691429"/>
          </a:xfrm>
          <a:prstGeom prst="rect">
            <a:avLst/>
          </a:prstGeom>
        </p:spPr>
      </p:pic>
      <p:sp>
        <p:nvSpPr>
          <p:cNvPr id="5" name="Text Box 12"/>
          <p:cNvSpPr txBox="1">
            <a:spLocks noChangeArrowheads="1"/>
          </p:cNvSpPr>
          <p:nvPr/>
        </p:nvSpPr>
        <p:spPr bwMode="auto">
          <a:xfrm>
            <a:off x="3239852" y="251937"/>
            <a:ext cx="5796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GOSAT on orbit</a:t>
            </a:r>
            <a:endParaRPr lang="en-US" sz="1400" dirty="0">
              <a:solidFill>
                <a:srgbClr val="0000FF"/>
              </a:solidFill>
              <a:cs typeface="Arial" pitchFamily="34" charset="0"/>
            </a:endParaRPr>
          </a:p>
        </p:txBody>
      </p:sp>
      <p:sp>
        <p:nvSpPr>
          <p:cNvPr id="6"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4</a:t>
            </a:fld>
            <a:endParaRPr lang="en-US" altLang="ja-JP" smtClean="0"/>
          </a:p>
        </p:txBody>
      </p:sp>
    </p:spTree>
    <p:extLst>
      <p:ext uri="{BB962C8B-B14F-4D97-AF65-F5344CB8AC3E}">
        <p14:creationId xmlns:p14="http://schemas.microsoft.com/office/powerpoint/2010/main" val="2432440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14"/>
          <p:cNvSpPr>
            <a:spLocks noChangeShapeType="1"/>
          </p:cNvSpPr>
          <p:nvPr/>
        </p:nvSpPr>
        <p:spPr bwMode="auto">
          <a:xfrm flipV="1">
            <a:off x="5988050" y="3684588"/>
            <a:ext cx="547688" cy="941387"/>
          </a:xfrm>
          <a:prstGeom prst="line">
            <a:avLst/>
          </a:prstGeom>
          <a:noFill/>
          <a:ln w="9525">
            <a:solidFill>
              <a:schemeClr val="bg1"/>
            </a:solidFill>
            <a:round/>
            <a:headEnd/>
            <a:tailEnd type="triangle" w="med" len="med"/>
          </a:ln>
        </p:spPr>
        <p:txBody>
          <a:bodyPr/>
          <a:lstStyle/>
          <a:p>
            <a:endParaRPr lang="ja-JP" altLang="en-US"/>
          </a:p>
        </p:txBody>
      </p:sp>
      <p:cxnSp>
        <p:nvCxnSpPr>
          <p:cNvPr id="9" name="カギ線コネクタ 24"/>
          <p:cNvCxnSpPr>
            <a:cxnSpLocks noChangeShapeType="1"/>
          </p:cNvCxnSpPr>
          <p:nvPr/>
        </p:nvCxnSpPr>
        <p:spPr bwMode="auto">
          <a:xfrm flipV="1">
            <a:off x="3503613" y="3330575"/>
            <a:ext cx="3341687" cy="1063625"/>
          </a:xfrm>
          <a:prstGeom prst="bentConnector3">
            <a:avLst>
              <a:gd name="adj1" fmla="val 26991"/>
            </a:avLst>
          </a:prstGeom>
          <a:noFill/>
          <a:ln w="12700" algn="ctr">
            <a:solidFill>
              <a:schemeClr val="bg1"/>
            </a:solidFill>
            <a:round/>
            <a:headEnd/>
            <a:tailEnd type="triangle" w="med" len="med"/>
          </a:ln>
        </p:spPr>
      </p:cxnSp>
      <p:sp>
        <p:nvSpPr>
          <p:cNvPr id="5" name="Text Box 12"/>
          <p:cNvSpPr txBox="1">
            <a:spLocks noChangeArrowheads="1"/>
          </p:cNvSpPr>
          <p:nvPr/>
        </p:nvSpPr>
        <p:spPr bwMode="auto">
          <a:xfrm>
            <a:off x="3239852" y="251937"/>
            <a:ext cx="5796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TANSO-FTS spectral coverage</a:t>
            </a:r>
            <a:endParaRPr lang="en-US" sz="1400" dirty="0">
              <a:solidFill>
                <a:srgbClr val="0000FF"/>
              </a:solidFill>
              <a:cs typeface="Arial" pitchFamily="34" charset="0"/>
            </a:endParaRPr>
          </a:p>
        </p:txBody>
      </p:sp>
      <p:pic>
        <p:nvPicPr>
          <p:cNvPr id="61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7063" y="908720"/>
            <a:ext cx="7888287" cy="569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5</a:t>
            </a:fld>
            <a:endParaRPr lang="en-US" altLang="ja-JP" smtClean="0"/>
          </a:p>
        </p:txBody>
      </p:sp>
    </p:spTree>
    <p:extLst>
      <p:ext uri="{BB962C8B-B14F-4D97-AF65-F5344CB8AC3E}">
        <p14:creationId xmlns:p14="http://schemas.microsoft.com/office/powerpoint/2010/main" val="6548884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252046" y="333375"/>
            <a:ext cx="6978162" cy="579438"/>
          </a:xfrm>
          <a:prstGeom prst="rect">
            <a:avLst/>
          </a:prstGeom>
          <a:noFill/>
          <a:ln w="12700">
            <a:noFill/>
            <a:miter lim="800000"/>
            <a:headEnd/>
            <a:tailEnd/>
          </a:ln>
        </p:spPr>
        <p:txBody>
          <a:bodyPr>
            <a:spAutoFit/>
          </a:bodyPr>
          <a:lstStyle/>
          <a:p>
            <a:pPr algn="ctr" eaLnBrk="0" hangingPunct="0"/>
            <a:endParaRPr lang="ja-JP" altLang="ja-JP" sz="3200" dirty="0">
              <a:solidFill>
                <a:srgbClr val="000000"/>
              </a:solidFill>
              <a:latin typeface="Arial" pitchFamily="34" charset="0"/>
              <a:ea typeface="明朝" pitchFamily="17" charset="-128"/>
            </a:endParaRPr>
          </a:p>
        </p:txBody>
      </p:sp>
      <p:sp>
        <p:nvSpPr>
          <p:cNvPr id="21508" name="Freeform 174"/>
          <p:cNvSpPr>
            <a:spLocks/>
          </p:cNvSpPr>
          <p:nvPr/>
        </p:nvSpPr>
        <p:spPr bwMode="auto">
          <a:xfrm>
            <a:off x="0" y="2825750"/>
            <a:ext cx="9144000" cy="3803710"/>
          </a:xfrm>
          <a:custGeom>
            <a:avLst/>
            <a:gdLst>
              <a:gd name="T0" fmla="*/ 2147483647 w 5605"/>
              <a:gd name="T1" fmla="*/ 2147483647 h 2085"/>
              <a:gd name="T2" fmla="*/ 2147483647 w 5605"/>
              <a:gd name="T3" fmla="*/ 2147483647 h 2085"/>
              <a:gd name="T4" fmla="*/ 2147483647 w 5605"/>
              <a:gd name="T5" fmla="*/ 2147483647 h 2085"/>
              <a:gd name="T6" fmla="*/ 2147483647 w 5605"/>
              <a:gd name="T7" fmla="*/ 2147483647 h 2085"/>
              <a:gd name="T8" fmla="*/ 2147483647 w 5605"/>
              <a:gd name="T9" fmla="*/ 2147483647 h 2085"/>
              <a:gd name="T10" fmla="*/ 2147483647 w 5605"/>
              <a:gd name="T11" fmla="*/ 2147483647 h 2085"/>
              <a:gd name="T12" fmla="*/ 2147483647 w 5605"/>
              <a:gd name="T13" fmla="*/ 2147483647 h 2085"/>
              <a:gd name="T14" fmla="*/ 2147483647 w 5605"/>
              <a:gd name="T15" fmla="*/ 0 h 2085"/>
              <a:gd name="T16" fmla="*/ 2147483647 w 5605"/>
              <a:gd name="T17" fmla="*/ 2147483647 h 2085"/>
              <a:gd name="T18" fmla="*/ 2147483647 w 5605"/>
              <a:gd name="T19" fmla="*/ 2147483647 h 2085"/>
              <a:gd name="T20" fmla="*/ 2147483647 w 5605"/>
              <a:gd name="T21" fmla="*/ 2147483647 h 2085"/>
              <a:gd name="T22" fmla="*/ 2147483647 w 5605"/>
              <a:gd name="T23" fmla="*/ 2147483647 h 2085"/>
              <a:gd name="T24" fmla="*/ 2147483647 w 5605"/>
              <a:gd name="T25" fmla="*/ 2147483647 h 2085"/>
              <a:gd name="T26" fmla="*/ 2147483647 w 5605"/>
              <a:gd name="T27" fmla="*/ 2147483647 h 2085"/>
              <a:gd name="T28" fmla="*/ 2147483647 w 5605"/>
              <a:gd name="T29" fmla="*/ 2147483647 h 2085"/>
              <a:gd name="T30" fmla="*/ 2147483647 w 5605"/>
              <a:gd name="T31" fmla="*/ 2147483647 h 2085"/>
              <a:gd name="T32" fmla="*/ 2147483647 w 5605"/>
              <a:gd name="T33" fmla="*/ 2147483647 h 2085"/>
              <a:gd name="T34" fmla="*/ 0 w 5605"/>
              <a:gd name="T35" fmla="*/ 2147483647 h 2085"/>
              <a:gd name="T36" fmla="*/ 2147483647 w 5605"/>
              <a:gd name="T37" fmla="*/ 2147483647 h 20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05"/>
              <a:gd name="T58" fmla="*/ 0 h 2085"/>
              <a:gd name="T59" fmla="*/ 5605 w 5605"/>
              <a:gd name="T60" fmla="*/ 2085 h 20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05" h="2085">
                <a:moveTo>
                  <a:pt x="5" y="430"/>
                </a:moveTo>
                <a:lnTo>
                  <a:pt x="289" y="311"/>
                </a:lnTo>
                <a:lnTo>
                  <a:pt x="609" y="219"/>
                </a:lnTo>
                <a:lnTo>
                  <a:pt x="929" y="146"/>
                </a:lnTo>
                <a:lnTo>
                  <a:pt x="1276" y="82"/>
                </a:lnTo>
                <a:lnTo>
                  <a:pt x="1633" y="46"/>
                </a:lnTo>
                <a:lnTo>
                  <a:pt x="2044" y="9"/>
                </a:lnTo>
                <a:lnTo>
                  <a:pt x="2492" y="0"/>
                </a:lnTo>
                <a:lnTo>
                  <a:pt x="2967" y="9"/>
                </a:lnTo>
                <a:lnTo>
                  <a:pt x="3452" y="55"/>
                </a:lnTo>
                <a:lnTo>
                  <a:pt x="3873" y="119"/>
                </a:lnTo>
                <a:lnTo>
                  <a:pt x="4558" y="274"/>
                </a:lnTo>
                <a:lnTo>
                  <a:pt x="5034" y="421"/>
                </a:lnTo>
                <a:lnTo>
                  <a:pt x="5335" y="558"/>
                </a:lnTo>
                <a:lnTo>
                  <a:pt x="5509" y="649"/>
                </a:lnTo>
                <a:lnTo>
                  <a:pt x="5582" y="704"/>
                </a:lnTo>
                <a:lnTo>
                  <a:pt x="5605" y="2085"/>
                </a:lnTo>
                <a:lnTo>
                  <a:pt x="0" y="2085"/>
                </a:lnTo>
                <a:lnTo>
                  <a:pt x="5" y="430"/>
                </a:lnTo>
                <a:close/>
              </a:path>
            </a:pathLst>
          </a:custGeom>
          <a:solidFill>
            <a:srgbClr val="FF9900">
              <a:alpha val="30196"/>
            </a:srgbClr>
          </a:solidFill>
          <a:ln w="19050">
            <a:solidFill>
              <a:schemeClr val="tx1"/>
            </a:solidFill>
            <a:round/>
            <a:headEnd/>
            <a:tailEnd/>
          </a:ln>
        </p:spPr>
        <p:txBody>
          <a:bodyPr/>
          <a:lstStyle/>
          <a:p>
            <a:pPr eaLnBrk="0" hangingPunct="0"/>
            <a:endParaRPr lang="ja-JP" altLang="en-US" dirty="0">
              <a:latin typeface="Arial" pitchFamily="34" charset="0"/>
              <a:ea typeface="ＭＳ Ｐゴシック"/>
            </a:endParaRPr>
          </a:p>
        </p:txBody>
      </p:sp>
      <p:sp>
        <p:nvSpPr>
          <p:cNvPr id="21509" name="Line 88"/>
          <p:cNvSpPr>
            <a:spLocks noChangeShapeType="1"/>
          </p:cNvSpPr>
          <p:nvPr/>
        </p:nvSpPr>
        <p:spPr bwMode="auto">
          <a:xfrm rot="1710302" flipV="1">
            <a:off x="2420815" y="3660775"/>
            <a:ext cx="4561743" cy="2063750"/>
          </a:xfrm>
          <a:prstGeom prst="line">
            <a:avLst/>
          </a:prstGeom>
          <a:noFill/>
          <a:ln w="76200">
            <a:solidFill>
              <a:srgbClr val="009900"/>
            </a:solidFill>
            <a:prstDash val="sysDot"/>
            <a:round/>
            <a:headEnd/>
            <a:tailEnd/>
          </a:ln>
        </p:spPr>
        <p:txBody>
          <a:bodyPr/>
          <a:lstStyle/>
          <a:p>
            <a:pPr eaLnBrk="0" hangingPunct="0"/>
            <a:endParaRPr lang="ja-JP" altLang="en-US" dirty="0">
              <a:latin typeface="Arial" pitchFamily="34" charset="0"/>
              <a:ea typeface="ＭＳ Ｐゴシック"/>
            </a:endParaRPr>
          </a:p>
        </p:txBody>
      </p:sp>
      <p:sp>
        <p:nvSpPr>
          <p:cNvPr id="21510" name="Line 127"/>
          <p:cNvSpPr>
            <a:spLocks noChangeShapeType="1"/>
          </p:cNvSpPr>
          <p:nvPr/>
        </p:nvSpPr>
        <p:spPr bwMode="auto">
          <a:xfrm rot="1710302" flipH="1">
            <a:off x="3003701" y="3613058"/>
            <a:ext cx="96948" cy="1065003"/>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82" name="Line 107"/>
          <p:cNvSpPr>
            <a:spLocks noChangeShapeType="1"/>
          </p:cNvSpPr>
          <p:nvPr/>
        </p:nvSpPr>
        <p:spPr bwMode="auto">
          <a:xfrm rot="1403517" flipH="1">
            <a:off x="5511931" y="3748422"/>
            <a:ext cx="1324933" cy="446368"/>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84" name="Line 109"/>
          <p:cNvSpPr>
            <a:spLocks noChangeShapeType="1"/>
          </p:cNvSpPr>
          <p:nvPr/>
        </p:nvSpPr>
        <p:spPr bwMode="auto">
          <a:xfrm rot="1403517" flipH="1">
            <a:off x="3601588" y="3498298"/>
            <a:ext cx="1487969" cy="523839"/>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87" name="Oval 132"/>
          <p:cNvSpPr>
            <a:spLocks noChangeArrowheads="1"/>
          </p:cNvSpPr>
          <p:nvPr/>
        </p:nvSpPr>
        <p:spPr bwMode="auto">
          <a:xfrm rot="252288">
            <a:off x="5246817" y="3823070"/>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88" name="Oval 133"/>
          <p:cNvSpPr>
            <a:spLocks noChangeArrowheads="1"/>
          </p:cNvSpPr>
          <p:nvPr/>
        </p:nvSpPr>
        <p:spPr bwMode="auto">
          <a:xfrm rot="252288">
            <a:off x="3283680" y="3605652"/>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89" name="Oval 134"/>
          <p:cNvSpPr>
            <a:spLocks noChangeArrowheads="1"/>
          </p:cNvSpPr>
          <p:nvPr/>
        </p:nvSpPr>
        <p:spPr bwMode="auto">
          <a:xfrm rot="252288">
            <a:off x="6806717" y="4019870"/>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68" name="Line 113"/>
          <p:cNvSpPr>
            <a:spLocks noChangeShapeType="1"/>
          </p:cNvSpPr>
          <p:nvPr/>
        </p:nvSpPr>
        <p:spPr bwMode="auto">
          <a:xfrm rot="1465498" flipV="1">
            <a:off x="3037539" y="4441132"/>
            <a:ext cx="1298338" cy="483800"/>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70" name="Line 115"/>
          <p:cNvSpPr>
            <a:spLocks noChangeShapeType="1"/>
          </p:cNvSpPr>
          <p:nvPr/>
        </p:nvSpPr>
        <p:spPr bwMode="auto">
          <a:xfrm rot="1465498" flipV="1">
            <a:off x="4781063" y="4641432"/>
            <a:ext cx="1344983" cy="500266"/>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71" name="Oval 135"/>
          <p:cNvSpPr>
            <a:spLocks noChangeArrowheads="1"/>
          </p:cNvSpPr>
          <p:nvPr/>
        </p:nvSpPr>
        <p:spPr bwMode="auto">
          <a:xfrm rot="314269">
            <a:off x="2655200" y="4503161"/>
            <a:ext cx="199310" cy="14437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73" name="Oval 142"/>
          <p:cNvSpPr>
            <a:spLocks noChangeArrowheads="1"/>
          </p:cNvSpPr>
          <p:nvPr/>
        </p:nvSpPr>
        <p:spPr bwMode="auto">
          <a:xfrm rot="314269">
            <a:off x="4388195" y="4699962"/>
            <a:ext cx="199310" cy="14437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75" name="Oval 144"/>
          <p:cNvSpPr>
            <a:spLocks noChangeArrowheads="1"/>
          </p:cNvSpPr>
          <p:nvPr/>
        </p:nvSpPr>
        <p:spPr bwMode="auto">
          <a:xfrm rot="314269">
            <a:off x="6152243" y="4884144"/>
            <a:ext cx="199310" cy="14437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76" name="Oval 145"/>
          <p:cNvSpPr>
            <a:spLocks noChangeArrowheads="1"/>
          </p:cNvSpPr>
          <p:nvPr/>
        </p:nvSpPr>
        <p:spPr bwMode="auto">
          <a:xfrm rot="314269">
            <a:off x="4245286" y="4645629"/>
            <a:ext cx="490948" cy="250678"/>
          </a:xfrm>
          <a:prstGeom prst="ellipse">
            <a:avLst/>
          </a:prstGeom>
          <a:noFill/>
          <a:ln w="12700">
            <a:solidFill>
              <a:srgbClr val="CC3300"/>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77" name="Oval 146"/>
          <p:cNvSpPr>
            <a:spLocks noChangeArrowheads="1"/>
          </p:cNvSpPr>
          <p:nvPr/>
        </p:nvSpPr>
        <p:spPr bwMode="auto">
          <a:xfrm rot="314269">
            <a:off x="5993809" y="4836121"/>
            <a:ext cx="490948" cy="250678"/>
          </a:xfrm>
          <a:prstGeom prst="ellipse">
            <a:avLst/>
          </a:prstGeom>
          <a:noFill/>
          <a:ln w="12700">
            <a:solidFill>
              <a:srgbClr val="CC3300"/>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80" name="Oval 149"/>
          <p:cNvSpPr>
            <a:spLocks noChangeArrowheads="1"/>
          </p:cNvSpPr>
          <p:nvPr/>
        </p:nvSpPr>
        <p:spPr bwMode="auto">
          <a:xfrm rot="314269">
            <a:off x="2522963" y="4454076"/>
            <a:ext cx="490948" cy="250678"/>
          </a:xfrm>
          <a:prstGeom prst="ellipse">
            <a:avLst/>
          </a:prstGeom>
          <a:noFill/>
          <a:ln w="12700">
            <a:solidFill>
              <a:srgbClr val="CC3300"/>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59" name="Line 107"/>
          <p:cNvSpPr>
            <a:spLocks noChangeShapeType="1"/>
          </p:cNvSpPr>
          <p:nvPr/>
        </p:nvSpPr>
        <p:spPr bwMode="auto">
          <a:xfrm rot="1403517" flipH="1">
            <a:off x="4339446" y="5415930"/>
            <a:ext cx="1376641" cy="489443"/>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61" name="Line 109"/>
          <p:cNvSpPr>
            <a:spLocks noChangeShapeType="1"/>
          </p:cNvSpPr>
          <p:nvPr/>
        </p:nvSpPr>
        <p:spPr bwMode="auto">
          <a:xfrm rot="1403517" flipH="1">
            <a:off x="2461322" y="5251491"/>
            <a:ext cx="1454059" cy="551598"/>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64" name="Oval 132"/>
          <p:cNvSpPr>
            <a:spLocks noChangeArrowheads="1"/>
          </p:cNvSpPr>
          <p:nvPr/>
        </p:nvSpPr>
        <p:spPr bwMode="auto">
          <a:xfrm rot="252288">
            <a:off x="4052177" y="5532824"/>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65" name="Oval 133"/>
          <p:cNvSpPr>
            <a:spLocks noChangeArrowheads="1"/>
          </p:cNvSpPr>
          <p:nvPr/>
        </p:nvSpPr>
        <p:spPr bwMode="auto">
          <a:xfrm rot="252288">
            <a:off x="2215110" y="5372992"/>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66" name="Oval 134"/>
          <p:cNvSpPr>
            <a:spLocks noChangeArrowheads="1"/>
          </p:cNvSpPr>
          <p:nvPr/>
        </p:nvSpPr>
        <p:spPr bwMode="auto">
          <a:xfrm rot="252288">
            <a:off x="5699907" y="5679014"/>
            <a:ext cx="199315" cy="144388"/>
          </a:xfrm>
          <a:prstGeom prst="ellipse">
            <a:avLst/>
          </a:prstGeom>
          <a:solidFill>
            <a:srgbClr val="0033CC"/>
          </a:solidFill>
          <a:ln w="12700">
            <a:solidFill>
              <a:schemeClr val="accent2"/>
            </a:solidFill>
            <a:round/>
            <a:headEnd/>
            <a:tailEnd/>
          </a:ln>
        </p:spPr>
        <p:txBody>
          <a:bodyPr wrap="none" anchor="ctr"/>
          <a:lstStyle/>
          <a:p>
            <a:pPr eaLnBrk="0" hangingPunct="0"/>
            <a:endParaRPr lang="ja-JP" altLang="en-US" dirty="0">
              <a:latin typeface="Arial" pitchFamily="34" charset="0"/>
              <a:ea typeface="ＭＳ Ｐゴシック"/>
            </a:endParaRPr>
          </a:p>
        </p:txBody>
      </p:sp>
      <p:sp>
        <p:nvSpPr>
          <p:cNvPr id="21514" name="Line 127"/>
          <p:cNvSpPr>
            <a:spLocks noChangeShapeType="1"/>
          </p:cNvSpPr>
          <p:nvPr/>
        </p:nvSpPr>
        <p:spPr bwMode="auto">
          <a:xfrm rot="1710302" flipH="1">
            <a:off x="7075145" y="3585570"/>
            <a:ext cx="58615" cy="454025"/>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15" name="Line 127"/>
          <p:cNvSpPr>
            <a:spLocks noChangeShapeType="1"/>
          </p:cNvSpPr>
          <p:nvPr/>
        </p:nvSpPr>
        <p:spPr bwMode="auto">
          <a:xfrm rot="1710302" flipH="1">
            <a:off x="5979399" y="4893662"/>
            <a:ext cx="71770" cy="836227"/>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16" name="Line 127"/>
          <p:cNvSpPr>
            <a:spLocks noChangeShapeType="1"/>
          </p:cNvSpPr>
          <p:nvPr/>
        </p:nvSpPr>
        <p:spPr bwMode="auto">
          <a:xfrm rot="1710302" flipH="1">
            <a:off x="2054378" y="5466907"/>
            <a:ext cx="79131" cy="522287"/>
          </a:xfrm>
          <a:prstGeom prst="line">
            <a:avLst/>
          </a:prstGeom>
          <a:noFill/>
          <a:ln w="28575">
            <a:solidFill>
              <a:srgbClr val="0033CC"/>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17" name="テキスト ボックス 79"/>
          <p:cNvSpPr txBox="1">
            <a:spLocks noChangeArrowheads="1"/>
          </p:cNvSpPr>
          <p:nvPr/>
        </p:nvSpPr>
        <p:spPr bwMode="auto">
          <a:xfrm>
            <a:off x="6922477" y="6229350"/>
            <a:ext cx="2323072"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Dayside</a:t>
            </a:r>
            <a:r>
              <a:rPr lang="ja-JP" altLang="en-US" sz="2000" dirty="0">
                <a:solidFill>
                  <a:srgbClr val="292929"/>
                </a:solidFill>
                <a:latin typeface="Arial" pitchFamily="34" charset="0"/>
                <a:ea typeface="ＭＳ Ｐゴシック"/>
              </a:rPr>
              <a:t>：</a:t>
            </a:r>
            <a:r>
              <a:rPr lang="en-US" altLang="ja-JP" sz="2000" dirty="0">
                <a:solidFill>
                  <a:srgbClr val="292929"/>
                </a:solidFill>
                <a:latin typeface="Arial" pitchFamily="34" charset="0"/>
                <a:ea typeface="ＭＳ Ｐゴシック"/>
              </a:rPr>
              <a:t>afternoon</a:t>
            </a:r>
            <a:endParaRPr lang="ja-JP" altLang="en-US" sz="2000" dirty="0">
              <a:solidFill>
                <a:srgbClr val="292929"/>
              </a:solidFill>
              <a:latin typeface="Arial" pitchFamily="34" charset="0"/>
              <a:ea typeface="ＭＳ Ｐゴシック"/>
            </a:endParaRPr>
          </a:p>
        </p:txBody>
      </p:sp>
      <p:sp>
        <p:nvSpPr>
          <p:cNvPr id="21518" name="テキスト ボックス 80"/>
          <p:cNvSpPr txBox="1">
            <a:spLocks noChangeArrowheads="1"/>
          </p:cNvSpPr>
          <p:nvPr/>
        </p:nvSpPr>
        <p:spPr bwMode="auto">
          <a:xfrm>
            <a:off x="8124096" y="5745163"/>
            <a:ext cx="697627"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East</a:t>
            </a:r>
            <a:endParaRPr lang="ja-JP" altLang="en-US" sz="2000" dirty="0">
              <a:solidFill>
                <a:srgbClr val="292929"/>
              </a:solidFill>
              <a:latin typeface="Arial" pitchFamily="34" charset="0"/>
              <a:ea typeface="ＭＳ Ｐゴシック"/>
            </a:endParaRPr>
          </a:p>
        </p:txBody>
      </p:sp>
      <p:sp>
        <p:nvSpPr>
          <p:cNvPr id="21519" name="テキスト ボックス 81"/>
          <p:cNvSpPr txBox="1">
            <a:spLocks noChangeArrowheads="1"/>
          </p:cNvSpPr>
          <p:nvPr/>
        </p:nvSpPr>
        <p:spPr bwMode="auto">
          <a:xfrm>
            <a:off x="274026" y="5791200"/>
            <a:ext cx="763542"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West</a:t>
            </a:r>
            <a:endParaRPr lang="ja-JP" altLang="en-US" sz="2000" dirty="0">
              <a:solidFill>
                <a:srgbClr val="292929"/>
              </a:solidFill>
              <a:latin typeface="Arial" pitchFamily="34" charset="0"/>
              <a:ea typeface="ＭＳ Ｐゴシック"/>
            </a:endParaRPr>
          </a:p>
        </p:txBody>
      </p:sp>
      <p:sp>
        <p:nvSpPr>
          <p:cNvPr id="21520" name="太陽 82"/>
          <p:cNvSpPr>
            <a:spLocks noChangeArrowheads="1"/>
          </p:cNvSpPr>
          <p:nvPr/>
        </p:nvSpPr>
        <p:spPr bwMode="auto">
          <a:xfrm>
            <a:off x="931988" y="1376363"/>
            <a:ext cx="537797" cy="558800"/>
          </a:xfrm>
          <a:prstGeom prst="sun">
            <a:avLst>
              <a:gd name="adj" fmla="val 25000"/>
            </a:avLst>
          </a:prstGeom>
          <a:solidFill>
            <a:srgbClr val="FF0000"/>
          </a:solidFill>
          <a:ln w="12700" algn="ctr">
            <a:solidFill>
              <a:schemeClr val="tx1"/>
            </a:solidFill>
            <a:round/>
            <a:headEnd/>
            <a:tailEnd/>
          </a:ln>
        </p:spPr>
        <p:txBody>
          <a:bodyPr/>
          <a:lstStyle/>
          <a:p>
            <a:pPr eaLnBrk="0" hangingPunct="0"/>
            <a:endParaRPr lang="ja-JP" altLang="en-US" dirty="0">
              <a:latin typeface="Arial" pitchFamily="34" charset="0"/>
              <a:ea typeface="ＭＳ Ｐゴシック"/>
            </a:endParaRPr>
          </a:p>
        </p:txBody>
      </p:sp>
      <p:cxnSp>
        <p:nvCxnSpPr>
          <p:cNvPr id="21522" name="直線コネクタ 136"/>
          <p:cNvCxnSpPr>
            <a:cxnSpLocks noChangeShapeType="1"/>
          </p:cNvCxnSpPr>
          <p:nvPr/>
        </p:nvCxnSpPr>
        <p:spPr bwMode="auto">
          <a:xfrm>
            <a:off x="1264927" y="5307980"/>
            <a:ext cx="6598627" cy="36513"/>
          </a:xfrm>
          <a:prstGeom prst="line">
            <a:avLst/>
          </a:prstGeom>
          <a:noFill/>
          <a:ln w="12700" algn="ctr">
            <a:solidFill>
              <a:srgbClr val="CC3300"/>
            </a:solidFill>
            <a:round/>
            <a:headEnd/>
            <a:tailEnd/>
          </a:ln>
        </p:spPr>
      </p:cxnSp>
      <p:sp>
        <p:nvSpPr>
          <p:cNvPr id="21523" name="テキスト ボックス 140"/>
          <p:cNvSpPr txBox="1">
            <a:spLocks noChangeArrowheads="1"/>
          </p:cNvSpPr>
          <p:nvPr/>
        </p:nvSpPr>
        <p:spPr bwMode="auto">
          <a:xfrm>
            <a:off x="7892562" y="5184775"/>
            <a:ext cx="1082348"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Equator</a:t>
            </a:r>
            <a:endParaRPr lang="ja-JP" altLang="en-US" sz="2000" dirty="0">
              <a:solidFill>
                <a:srgbClr val="292929"/>
              </a:solidFill>
              <a:latin typeface="Arial" pitchFamily="34" charset="0"/>
              <a:ea typeface="ＭＳ Ｐゴシック"/>
            </a:endParaRPr>
          </a:p>
        </p:txBody>
      </p:sp>
      <p:cxnSp>
        <p:nvCxnSpPr>
          <p:cNvPr id="21524" name="直線矢印コネクタ 150"/>
          <p:cNvCxnSpPr>
            <a:cxnSpLocks noChangeShapeType="1"/>
          </p:cNvCxnSpPr>
          <p:nvPr/>
        </p:nvCxnSpPr>
        <p:spPr bwMode="auto">
          <a:xfrm>
            <a:off x="4494335" y="1580496"/>
            <a:ext cx="39566" cy="3148012"/>
          </a:xfrm>
          <a:prstGeom prst="straightConnector1">
            <a:avLst/>
          </a:prstGeom>
          <a:noFill/>
          <a:ln w="12700" algn="ctr">
            <a:solidFill>
              <a:schemeClr val="tx1"/>
            </a:solidFill>
            <a:round/>
            <a:headEnd/>
            <a:tailEnd type="arrow" w="med" len="med"/>
          </a:ln>
        </p:spPr>
      </p:cxnSp>
      <p:sp>
        <p:nvSpPr>
          <p:cNvPr id="21525" name="テキスト ボックス 93"/>
          <p:cNvSpPr txBox="1">
            <a:spLocks noChangeArrowheads="1"/>
          </p:cNvSpPr>
          <p:nvPr/>
        </p:nvSpPr>
        <p:spPr bwMode="auto">
          <a:xfrm>
            <a:off x="1150327" y="4256095"/>
            <a:ext cx="1293934" cy="274637"/>
          </a:xfrm>
          <a:prstGeom prst="rect">
            <a:avLst/>
          </a:prstGeom>
          <a:noFill/>
          <a:ln w="9525">
            <a:noFill/>
            <a:miter lim="800000"/>
            <a:headEnd/>
            <a:tailEnd/>
          </a:ln>
        </p:spPr>
        <p:txBody>
          <a:bodyPr>
            <a:spAutoFit/>
          </a:bodyPr>
          <a:lstStyle/>
          <a:p>
            <a:pPr eaLnBrk="0" hangingPunct="0"/>
            <a:r>
              <a:rPr lang="en-US" altLang="ja-JP" sz="1200" dirty="0">
                <a:solidFill>
                  <a:srgbClr val="292929"/>
                </a:solidFill>
                <a:latin typeface="Arial" pitchFamily="34" charset="0"/>
                <a:ea typeface="ＭＳ Ｐゴシック"/>
              </a:rPr>
              <a:t>TANSO-CAI</a:t>
            </a:r>
          </a:p>
        </p:txBody>
      </p:sp>
      <p:sp>
        <p:nvSpPr>
          <p:cNvPr id="21526" name="AutoShape 37"/>
          <p:cNvSpPr>
            <a:spLocks noChangeArrowheads="1"/>
          </p:cNvSpPr>
          <p:nvPr/>
        </p:nvSpPr>
        <p:spPr bwMode="auto">
          <a:xfrm rot="2081408" flipH="1">
            <a:off x="2086711" y="2290770"/>
            <a:ext cx="1002323" cy="141287"/>
          </a:xfrm>
          <a:prstGeom prst="irregularSeal2">
            <a:avLst/>
          </a:prstGeom>
          <a:solidFill>
            <a:schemeClr val="bg2"/>
          </a:solidFill>
          <a:ln w="12700">
            <a:solidFill>
              <a:schemeClr val="tx1"/>
            </a:solidFill>
            <a:miter lim="800000"/>
            <a:headEnd/>
            <a:tailEnd/>
          </a:ln>
        </p:spPr>
        <p:txBody>
          <a:bodyPr wrap="none" anchor="ctr"/>
          <a:lstStyle/>
          <a:p>
            <a:pPr eaLnBrk="0" hangingPunct="0"/>
            <a:endParaRPr lang="ja-JP" altLang="en-US" dirty="0">
              <a:latin typeface="Arial" pitchFamily="34" charset="0"/>
              <a:ea typeface="ＭＳ Ｐゴシック"/>
            </a:endParaRPr>
          </a:p>
        </p:txBody>
      </p:sp>
      <p:sp>
        <p:nvSpPr>
          <p:cNvPr id="21527" name="AutoShape 37"/>
          <p:cNvSpPr>
            <a:spLocks noChangeArrowheads="1"/>
          </p:cNvSpPr>
          <p:nvPr/>
        </p:nvSpPr>
        <p:spPr bwMode="auto">
          <a:xfrm rot="2081408" flipH="1">
            <a:off x="5090123" y="2294205"/>
            <a:ext cx="1002323" cy="141288"/>
          </a:xfrm>
          <a:prstGeom prst="irregularSeal2">
            <a:avLst/>
          </a:prstGeom>
          <a:solidFill>
            <a:schemeClr val="bg2"/>
          </a:solidFill>
          <a:ln w="12700">
            <a:solidFill>
              <a:schemeClr val="tx1"/>
            </a:solidFill>
            <a:miter lim="800000"/>
            <a:headEnd/>
            <a:tailEnd/>
          </a:ln>
        </p:spPr>
        <p:txBody>
          <a:bodyPr wrap="none" anchor="ctr"/>
          <a:lstStyle/>
          <a:p>
            <a:pPr eaLnBrk="0" hangingPunct="0"/>
            <a:endParaRPr lang="ja-JP" altLang="en-US" dirty="0">
              <a:latin typeface="Arial" pitchFamily="34" charset="0"/>
              <a:ea typeface="ＭＳ Ｐゴシック"/>
            </a:endParaRPr>
          </a:p>
        </p:txBody>
      </p:sp>
      <p:cxnSp>
        <p:nvCxnSpPr>
          <p:cNvPr id="125" name="直線矢印コネクタ 124"/>
          <p:cNvCxnSpPr/>
          <p:nvPr/>
        </p:nvCxnSpPr>
        <p:spPr bwMode="auto">
          <a:xfrm>
            <a:off x="1984134" y="2090738"/>
            <a:ext cx="432289" cy="37941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8" name="直線矢印コネクタ 127"/>
          <p:cNvCxnSpPr/>
          <p:nvPr/>
        </p:nvCxnSpPr>
        <p:spPr bwMode="auto">
          <a:xfrm rot="5400000" flipH="1" flipV="1">
            <a:off x="2570224" y="2045738"/>
            <a:ext cx="306388" cy="25351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9" name="直線矢印コネクタ 128"/>
          <p:cNvCxnSpPr/>
          <p:nvPr/>
        </p:nvCxnSpPr>
        <p:spPr bwMode="auto">
          <a:xfrm rot="10800000">
            <a:off x="5110639" y="1833831"/>
            <a:ext cx="401515" cy="32861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31" name="直線矢印コネクタ 130"/>
          <p:cNvCxnSpPr/>
          <p:nvPr/>
        </p:nvCxnSpPr>
        <p:spPr bwMode="auto">
          <a:xfrm>
            <a:off x="4974358" y="2029093"/>
            <a:ext cx="432289" cy="3810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pic>
        <p:nvPicPr>
          <p:cNvPr id="21532" name="Picture 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6046" y="4940307"/>
            <a:ext cx="1087315" cy="638175"/>
          </a:xfrm>
          <a:prstGeom prst="rect">
            <a:avLst/>
          </a:prstGeom>
          <a:noFill/>
          <a:ln w="9525">
            <a:noFill/>
            <a:miter lim="800000"/>
            <a:headEnd/>
            <a:tailEnd/>
          </a:ln>
        </p:spPr>
      </p:pic>
      <p:sp>
        <p:nvSpPr>
          <p:cNvPr id="21533" name="テキスト ボックス 135"/>
          <p:cNvSpPr txBox="1">
            <a:spLocks noChangeArrowheads="1"/>
          </p:cNvSpPr>
          <p:nvPr/>
        </p:nvSpPr>
        <p:spPr bwMode="auto">
          <a:xfrm>
            <a:off x="813290" y="5545139"/>
            <a:ext cx="1082348" cy="369332"/>
          </a:xfrm>
          <a:prstGeom prst="rect">
            <a:avLst/>
          </a:prstGeom>
          <a:noFill/>
          <a:ln w="9525">
            <a:noFill/>
            <a:miter lim="800000"/>
            <a:headEnd/>
            <a:tailEnd/>
          </a:ln>
        </p:spPr>
        <p:txBody>
          <a:bodyPr wrap="none">
            <a:spAutoFit/>
          </a:bodyPr>
          <a:lstStyle/>
          <a:p>
            <a:pPr eaLnBrk="0" hangingPunct="0"/>
            <a:r>
              <a:rPr lang="en-US" altLang="ja-JP" sz="1800" dirty="0">
                <a:solidFill>
                  <a:srgbClr val="292929"/>
                </a:solidFill>
                <a:latin typeface="Arial" pitchFamily="34" charset="0"/>
                <a:ea typeface="ＭＳ Ｐゴシック"/>
              </a:rPr>
              <a:t>Sun glint</a:t>
            </a:r>
            <a:endParaRPr lang="ja-JP" altLang="en-US" sz="1800" dirty="0">
              <a:solidFill>
                <a:srgbClr val="292929"/>
              </a:solidFill>
              <a:latin typeface="Arial" pitchFamily="34" charset="0"/>
              <a:ea typeface="ＭＳ Ｐゴシック"/>
            </a:endParaRPr>
          </a:p>
        </p:txBody>
      </p:sp>
      <p:sp>
        <p:nvSpPr>
          <p:cNvPr id="21534" name="テキスト ボックス 137"/>
          <p:cNvSpPr txBox="1">
            <a:spLocks noChangeArrowheads="1"/>
          </p:cNvSpPr>
          <p:nvPr/>
        </p:nvSpPr>
        <p:spPr bwMode="auto">
          <a:xfrm>
            <a:off x="722438" y="2052640"/>
            <a:ext cx="1477840" cy="646331"/>
          </a:xfrm>
          <a:prstGeom prst="rect">
            <a:avLst/>
          </a:prstGeom>
          <a:noFill/>
          <a:ln w="9525">
            <a:noFill/>
            <a:miter lim="800000"/>
            <a:headEnd/>
            <a:tailEnd/>
          </a:ln>
        </p:spPr>
        <p:txBody>
          <a:bodyPr wrap="square">
            <a:spAutoFit/>
          </a:bodyPr>
          <a:lstStyle/>
          <a:p>
            <a:pPr eaLnBrk="0" hangingPunct="0"/>
            <a:r>
              <a:rPr lang="en-US" altLang="ja-JP" sz="1800" dirty="0">
                <a:solidFill>
                  <a:srgbClr val="292929"/>
                </a:solidFill>
                <a:latin typeface="Arial" pitchFamily="34" charset="0"/>
                <a:ea typeface="ＭＳ Ｐゴシック"/>
              </a:rPr>
              <a:t>Mie </a:t>
            </a:r>
            <a:r>
              <a:rPr lang="en-US" altLang="ja-JP" sz="1800" dirty="0" smtClean="0">
                <a:solidFill>
                  <a:srgbClr val="292929"/>
                </a:solidFill>
                <a:latin typeface="Arial" pitchFamily="34" charset="0"/>
                <a:ea typeface="ＭＳ Ｐゴシック"/>
              </a:rPr>
              <a:t>Scattering</a:t>
            </a:r>
            <a:endParaRPr lang="en-US" altLang="ja-JP" sz="1800" dirty="0">
              <a:solidFill>
                <a:srgbClr val="292929"/>
              </a:solidFill>
              <a:latin typeface="Arial" pitchFamily="34" charset="0"/>
              <a:ea typeface="ＭＳ Ｐゴシック"/>
            </a:endParaRPr>
          </a:p>
        </p:txBody>
      </p:sp>
      <p:grpSp>
        <p:nvGrpSpPr>
          <p:cNvPr id="21535" name="グループ化 152"/>
          <p:cNvGrpSpPr>
            <a:grpSpLocks/>
          </p:cNvGrpSpPr>
          <p:nvPr/>
        </p:nvGrpSpPr>
        <p:grpSpPr bwMode="auto">
          <a:xfrm rot="1897051">
            <a:off x="1775954" y="5982852"/>
            <a:ext cx="635977" cy="392113"/>
            <a:chOff x="4667003" y="6032664"/>
            <a:chExt cx="688768" cy="391890"/>
          </a:xfrm>
        </p:grpSpPr>
        <p:cxnSp>
          <p:nvCxnSpPr>
            <p:cNvPr id="145" name="直線矢印コネクタ 144"/>
            <p:cNvCxnSpPr/>
            <p:nvPr/>
          </p:nvCxnSpPr>
          <p:spPr bwMode="auto">
            <a:xfrm rot="5400000">
              <a:off x="4821160" y="6092333"/>
              <a:ext cx="391890" cy="27296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46" name="直線矢印コネクタ 145"/>
            <p:cNvCxnSpPr/>
            <p:nvPr/>
          </p:nvCxnSpPr>
          <p:spPr bwMode="auto">
            <a:xfrm rot="10800000">
              <a:off x="4653898" y="6159230"/>
              <a:ext cx="688768" cy="84090"/>
            </a:xfrm>
            <a:prstGeom prst="straightConnector1">
              <a:avLst/>
            </a:prstGeom>
            <a:ln>
              <a:prstDash val="sysDash"/>
              <a:headEnd type="arrow"/>
              <a:tailEnd type="arrow"/>
            </a:ln>
          </p:spPr>
          <p:style>
            <a:lnRef idx="2">
              <a:schemeClr val="dk1"/>
            </a:lnRef>
            <a:fillRef idx="0">
              <a:schemeClr val="dk1"/>
            </a:fillRef>
            <a:effectRef idx="1">
              <a:schemeClr val="dk1"/>
            </a:effectRef>
            <a:fontRef idx="minor">
              <a:schemeClr val="tx1"/>
            </a:fontRef>
          </p:style>
        </p:cxnSp>
      </p:grpSp>
      <p:grpSp>
        <p:nvGrpSpPr>
          <p:cNvPr id="21536" name="グループ化 153"/>
          <p:cNvGrpSpPr>
            <a:grpSpLocks/>
          </p:cNvGrpSpPr>
          <p:nvPr/>
        </p:nvGrpSpPr>
        <p:grpSpPr bwMode="auto">
          <a:xfrm>
            <a:off x="3648811" y="5829307"/>
            <a:ext cx="635977" cy="392113"/>
            <a:chOff x="4667003" y="6032664"/>
            <a:chExt cx="688768" cy="391890"/>
          </a:xfrm>
        </p:grpSpPr>
        <p:cxnSp>
          <p:nvCxnSpPr>
            <p:cNvPr id="155" name="直線矢印コネクタ 154"/>
            <p:cNvCxnSpPr/>
            <p:nvPr/>
          </p:nvCxnSpPr>
          <p:spPr bwMode="auto">
            <a:xfrm rot="5400000">
              <a:off x="4821790" y="6092126"/>
              <a:ext cx="391890" cy="27296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56" name="直線矢印コネクタ 155"/>
            <p:cNvCxnSpPr/>
            <p:nvPr/>
          </p:nvCxnSpPr>
          <p:spPr bwMode="auto">
            <a:xfrm rot="10800000">
              <a:off x="4667003" y="6162765"/>
              <a:ext cx="688768" cy="84090"/>
            </a:xfrm>
            <a:prstGeom prst="straightConnector1">
              <a:avLst/>
            </a:prstGeom>
            <a:ln>
              <a:prstDash val="sysDash"/>
              <a:headEnd type="arrow"/>
              <a:tailEnd type="arrow"/>
            </a:ln>
          </p:spPr>
          <p:style>
            <a:lnRef idx="2">
              <a:schemeClr val="dk1"/>
            </a:lnRef>
            <a:fillRef idx="0">
              <a:schemeClr val="dk1"/>
            </a:fillRef>
            <a:effectRef idx="1">
              <a:schemeClr val="dk1"/>
            </a:effectRef>
            <a:fontRef idx="minor">
              <a:schemeClr val="tx1"/>
            </a:fontRef>
          </p:style>
        </p:cxnSp>
      </p:grpSp>
      <p:grpSp>
        <p:nvGrpSpPr>
          <p:cNvPr id="21537" name="グループ化 156"/>
          <p:cNvGrpSpPr>
            <a:grpSpLocks/>
          </p:cNvGrpSpPr>
          <p:nvPr/>
        </p:nvGrpSpPr>
        <p:grpSpPr bwMode="auto">
          <a:xfrm rot="-1292154">
            <a:off x="5313485" y="5826132"/>
            <a:ext cx="634512" cy="392113"/>
            <a:chOff x="4667003" y="6032664"/>
            <a:chExt cx="688768" cy="391890"/>
          </a:xfrm>
        </p:grpSpPr>
        <p:cxnSp>
          <p:nvCxnSpPr>
            <p:cNvPr id="158" name="直線矢印コネクタ 157"/>
            <p:cNvCxnSpPr/>
            <p:nvPr/>
          </p:nvCxnSpPr>
          <p:spPr bwMode="auto">
            <a:xfrm rot="5400000">
              <a:off x="4820894" y="6088839"/>
              <a:ext cx="391889" cy="273598"/>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59" name="直線矢印コネクタ 158"/>
            <p:cNvCxnSpPr/>
            <p:nvPr/>
          </p:nvCxnSpPr>
          <p:spPr bwMode="auto">
            <a:xfrm rot="10800000">
              <a:off x="4666300" y="6162408"/>
              <a:ext cx="688768" cy="84089"/>
            </a:xfrm>
            <a:prstGeom prst="straightConnector1">
              <a:avLst/>
            </a:prstGeom>
            <a:ln>
              <a:prstDash val="sysDash"/>
              <a:headEnd type="arrow"/>
              <a:tailEnd type="arrow"/>
            </a:ln>
          </p:spPr>
          <p:style>
            <a:lnRef idx="2">
              <a:schemeClr val="dk1"/>
            </a:lnRef>
            <a:fillRef idx="0">
              <a:schemeClr val="dk1"/>
            </a:fillRef>
            <a:effectRef idx="1">
              <a:schemeClr val="dk1"/>
            </a:effectRef>
            <a:fontRef idx="minor">
              <a:schemeClr val="tx1"/>
            </a:fontRef>
          </p:style>
        </p:cxnSp>
      </p:grpSp>
      <p:sp>
        <p:nvSpPr>
          <p:cNvPr id="21538" name="テキスト ボックス 159"/>
          <p:cNvSpPr txBox="1">
            <a:spLocks noChangeArrowheads="1"/>
          </p:cNvSpPr>
          <p:nvPr/>
        </p:nvSpPr>
        <p:spPr bwMode="auto">
          <a:xfrm>
            <a:off x="3480290" y="5880107"/>
            <a:ext cx="269626" cy="246221"/>
          </a:xfrm>
          <a:prstGeom prst="rect">
            <a:avLst/>
          </a:prstGeom>
          <a:noFill/>
          <a:ln w="9525">
            <a:noFill/>
            <a:miter lim="800000"/>
            <a:headEnd/>
            <a:tailEnd/>
          </a:ln>
        </p:spPr>
        <p:txBody>
          <a:bodyPr wrap="none">
            <a:spAutoFit/>
          </a:bodyPr>
          <a:lstStyle/>
          <a:p>
            <a:pPr eaLnBrk="0" hangingPunct="0"/>
            <a:r>
              <a:rPr lang="en-US" altLang="ja-JP" sz="1000" dirty="0">
                <a:solidFill>
                  <a:srgbClr val="292929"/>
                </a:solidFill>
                <a:latin typeface="Arial" pitchFamily="34" charset="0"/>
                <a:ea typeface="ＭＳ Ｐゴシック"/>
              </a:rPr>
              <a:t>S</a:t>
            </a:r>
            <a:endParaRPr lang="ja-JP" altLang="en-US" sz="1000" dirty="0">
              <a:solidFill>
                <a:srgbClr val="292929"/>
              </a:solidFill>
              <a:latin typeface="Arial" pitchFamily="34" charset="0"/>
              <a:ea typeface="ＭＳ Ｐゴシック"/>
            </a:endParaRPr>
          </a:p>
        </p:txBody>
      </p:sp>
      <p:sp>
        <p:nvSpPr>
          <p:cNvPr id="21539" name="テキスト ボックス 160"/>
          <p:cNvSpPr txBox="1">
            <a:spLocks noChangeArrowheads="1"/>
          </p:cNvSpPr>
          <p:nvPr/>
        </p:nvSpPr>
        <p:spPr bwMode="auto">
          <a:xfrm>
            <a:off x="4158759" y="5688019"/>
            <a:ext cx="269626" cy="246221"/>
          </a:xfrm>
          <a:prstGeom prst="rect">
            <a:avLst/>
          </a:prstGeom>
          <a:noFill/>
          <a:ln w="9525">
            <a:noFill/>
            <a:miter lim="800000"/>
            <a:headEnd/>
            <a:tailEnd/>
          </a:ln>
        </p:spPr>
        <p:txBody>
          <a:bodyPr wrap="none">
            <a:spAutoFit/>
          </a:bodyPr>
          <a:lstStyle/>
          <a:p>
            <a:pPr eaLnBrk="0" hangingPunct="0"/>
            <a:r>
              <a:rPr lang="en-US" altLang="ja-JP" sz="1000" dirty="0">
                <a:solidFill>
                  <a:srgbClr val="292929"/>
                </a:solidFill>
                <a:latin typeface="Arial" pitchFamily="34" charset="0"/>
                <a:ea typeface="ＭＳ Ｐゴシック"/>
              </a:rPr>
              <a:t>P</a:t>
            </a:r>
            <a:endParaRPr lang="ja-JP" altLang="en-US" sz="1000" dirty="0">
              <a:solidFill>
                <a:srgbClr val="292929"/>
              </a:solidFill>
              <a:latin typeface="Arial" pitchFamily="34" charset="0"/>
              <a:ea typeface="ＭＳ Ｐゴシック"/>
            </a:endParaRPr>
          </a:p>
        </p:txBody>
      </p:sp>
      <p:sp>
        <p:nvSpPr>
          <p:cNvPr id="21540" name="テキスト ボックス 161"/>
          <p:cNvSpPr txBox="1">
            <a:spLocks noChangeArrowheads="1"/>
          </p:cNvSpPr>
          <p:nvPr/>
        </p:nvSpPr>
        <p:spPr bwMode="auto">
          <a:xfrm>
            <a:off x="2601058" y="5772157"/>
            <a:ext cx="1046890" cy="461665"/>
          </a:xfrm>
          <a:prstGeom prst="rect">
            <a:avLst/>
          </a:prstGeom>
          <a:noFill/>
          <a:ln w="9525">
            <a:noFill/>
            <a:miter lim="800000"/>
            <a:headEnd/>
            <a:tailEnd/>
          </a:ln>
        </p:spPr>
        <p:txBody>
          <a:bodyPr wrap="none">
            <a:spAutoFit/>
          </a:bodyPr>
          <a:lstStyle/>
          <a:p>
            <a:pPr eaLnBrk="0" hangingPunct="0"/>
            <a:r>
              <a:rPr lang="en-US" altLang="ja-JP" sz="1200" dirty="0">
                <a:solidFill>
                  <a:srgbClr val="292929"/>
                </a:solidFill>
                <a:latin typeface="Arial" pitchFamily="34" charset="0"/>
                <a:ea typeface="ＭＳ Ｐゴシック"/>
              </a:rPr>
              <a:t>TANSO-FTS</a:t>
            </a:r>
          </a:p>
          <a:p>
            <a:pPr eaLnBrk="0" hangingPunct="0"/>
            <a:r>
              <a:rPr lang="en-US" altLang="ja-JP" sz="1200" dirty="0">
                <a:solidFill>
                  <a:srgbClr val="292929"/>
                </a:solidFill>
                <a:latin typeface="Arial" pitchFamily="34" charset="0"/>
                <a:ea typeface="ＭＳ Ｐゴシック"/>
              </a:rPr>
              <a:t>Polarization</a:t>
            </a:r>
            <a:endParaRPr lang="ja-JP" altLang="en-US" sz="1200" dirty="0">
              <a:solidFill>
                <a:srgbClr val="292929"/>
              </a:solidFill>
              <a:latin typeface="Arial" pitchFamily="34" charset="0"/>
              <a:ea typeface="ＭＳ Ｐゴシック"/>
            </a:endParaRPr>
          </a:p>
        </p:txBody>
      </p:sp>
      <p:sp>
        <p:nvSpPr>
          <p:cNvPr id="21541" name="テキスト ボックス 164"/>
          <p:cNvSpPr txBox="1">
            <a:spLocks noChangeArrowheads="1"/>
          </p:cNvSpPr>
          <p:nvPr/>
        </p:nvSpPr>
        <p:spPr bwMode="auto">
          <a:xfrm>
            <a:off x="5096611" y="3082925"/>
            <a:ext cx="811441"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North</a:t>
            </a:r>
            <a:endParaRPr lang="ja-JP" altLang="en-US" sz="2000" dirty="0">
              <a:solidFill>
                <a:srgbClr val="292929"/>
              </a:solidFill>
              <a:latin typeface="Arial" pitchFamily="34" charset="0"/>
              <a:ea typeface="ＭＳ Ｐゴシック"/>
            </a:endParaRPr>
          </a:p>
        </p:txBody>
      </p:sp>
      <p:sp>
        <p:nvSpPr>
          <p:cNvPr id="21542" name="テキスト ボックス 165"/>
          <p:cNvSpPr txBox="1">
            <a:spLocks noChangeArrowheads="1"/>
          </p:cNvSpPr>
          <p:nvPr/>
        </p:nvSpPr>
        <p:spPr bwMode="auto">
          <a:xfrm>
            <a:off x="3430469" y="6267450"/>
            <a:ext cx="854721" cy="400110"/>
          </a:xfrm>
          <a:prstGeom prst="rect">
            <a:avLst/>
          </a:prstGeom>
          <a:noFill/>
          <a:ln w="9525">
            <a:noFill/>
            <a:miter lim="800000"/>
            <a:headEnd/>
            <a:tailEnd/>
          </a:ln>
        </p:spPr>
        <p:txBody>
          <a:bodyPr wrap="none">
            <a:spAutoFit/>
          </a:bodyPr>
          <a:lstStyle/>
          <a:p>
            <a:pPr eaLnBrk="0" hangingPunct="0"/>
            <a:r>
              <a:rPr lang="en-US" altLang="ja-JP" sz="2000" dirty="0">
                <a:solidFill>
                  <a:srgbClr val="292929"/>
                </a:solidFill>
                <a:latin typeface="Arial" pitchFamily="34" charset="0"/>
                <a:ea typeface="ＭＳ Ｐゴシック"/>
              </a:rPr>
              <a:t>South</a:t>
            </a:r>
            <a:endParaRPr lang="ja-JP" altLang="en-US" sz="2000" dirty="0">
              <a:solidFill>
                <a:srgbClr val="292929"/>
              </a:solidFill>
              <a:latin typeface="Arial" pitchFamily="34" charset="0"/>
              <a:ea typeface="ＭＳ Ｐゴシック"/>
            </a:endParaRPr>
          </a:p>
        </p:txBody>
      </p:sp>
      <p:pic>
        <p:nvPicPr>
          <p:cNvPr id="21547" name="Picture 87"/>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60939" y="1090613"/>
            <a:ext cx="911469" cy="658812"/>
          </a:xfrm>
          <a:prstGeom prst="rect">
            <a:avLst/>
          </a:prstGeom>
          <a:noFill/>
          <a:ln w="9525">
            <a:noFill/>
            <a:miter lim="800000"/>
            <a:headEnd/>
            <a:tailEnd/>
          </a:ln>
        </p:spPr>
      </p:pic>
      <p:sp>
        <p:nvSpPr>
          <p:cNvPr id="21548" name="Line 97"/>
          <p:cNvSpPr>
            <a:spLocks noChangeShapeType="1"/>
          </p:cNvSpPr>
          <p:nvPr/>
        </p:nvSpPr>
        <p:spPr bwMode="auto">
          <a:xfrm flipH="1">
            <a:off x="1461358" y="1582742"/>
            <a:ext cx="2971434" cy="3525943"/>
          </a:xfrm>
          <a:prstGeom prst="line">
            <a:avLst/>
          </a:prstGeom>
          <a:noFill/>
          <a:ln w="12700">
            <a:solidFill>
              <a:schemeClr val="tx1"/>
            </a:solidFill>
            <a:round/>
            <a:headEnd/>
            <a:tailEnd type="triangle" w="med" len="med"/>
          </a:ln>
        </p:spPr>
        <p:txBody>
          <a:bodyPr/>
          <a:lstStyle/>
          <a:p>
            <a:pPr eaLnBrk="0" hangingPunct="0"/>
            <a:endParaRPr lang="ja-JP" altLang="en-US" dirty="0">
              <a:latin typeface="Arial" pitchFamily="34" charset="0"/>
              <a:ea typeface="ＭＳ Ｐゴシック"/>
            </a:endParaRPr>
          </a:p>
        </p:txBody>
      </p:sp>
      <p:sp>
        <p:nvSpPr>
          <p:cNvPr id="21549" name="テキスト ボックス 93"/>
          <p:cNvSpPr txBox="1">
            <a:spLocks noChangeArrowheads="1"/>
          </p:cNvSpPr>
          <p:nvPr/>
        </p:nvSpPr>
        <p:spPr bwMode="auto">
          <a:xfrm>
            <a:off x="6282833" y="3414511"/>
            <a:ext cx="1293935" cy="274638"/>
          </a:xfrm>
          <a:prstGeom prst="rect">
            <a:avLst/>
          </a:prstGeom>
          <a:noFill/>
          <a:ln w="9525">
            <a:noFill/>
            <a:miter lim="800000"/>
            <a:headEnd/>
            <a:tailEnd/>
          </a:ln>
        </p:spPr>
        <p:txBody>
          <a:bodyPr>
            <a:spAutoFit/>
          </a:bodyPr>
          <a:lstStyle/>
          <a:p>
            <a:pPr eaLnBrk="0" hangingPunct="0"/>
            <a:r>
              <a:rPr lang="en-US" altLang="ja-JP" sz="1200" dirty="0">
                <a:solidFill>
                  <a:srgbClr val="292929"/>
                </a:solidFill>
                <a:latin typeface="Arial" pitchFamily="34" charset="0"/>
                <a:ea typeface="ＭＳ Ｐゴシック"/>
              </a:rPr>
              <a:t>TANSO-FTS</a:t>
            </a:r>
          </a:p>
        </p:txBody>
      </p:sp>
      <p:sp>
        <p:nvSpPr>
          <p:cNvPr id="21550" name="テキスト ボックス 93"/>
          <p:cNvSpPr txBox="1">
            <a:spLocks noChangeArrowheads="1"/>
          </p:cNvSpPr>
          <p:nvPr/>
        </p:nvSpPr>
        <p:spPr bwMode="auto">
          <a:xfrm>
            <a:off x="6652850" y="4543425"/>
            <a:ext cx="1293935" cy="274638"/>
          </a:xfrm>
          <a:prstGeom prst="rect">
            <a:avLst/>
          </a:prstGeom>
          <a:noFill/>
          <a:ln w="9525">
            <a:noFill/>
            <a:miter lim="800000"/>
            <a:headEnd/>
            <a:tailEnd/>
          </a:ln>
        </p:spPr>
        <p:txBody>
          <a:bodyPr>
            <a:spAutoFit/>
          </a:bodyPr>
          <a:lstStyle/>
          <a:p>
            <a:pPr eaLnBrk="0" hangingPunct="0"/>
            <a:r>
              <a:rPr lang="en-US" altLang="ja-JP" sz="1200" dirty="0">
                <a:solidFill>
                  <a:srgbClr val="292929"/>
                </a:solidFill>
                <a:latin typeface="Arial" pitchFamily="34" charset="0"/>
                <a:ea typeface="ＭＳ Ｐゴシック"/>
              </a:rPr>
              <a:t>Camera</a:t>
            </a:r>
          </a:p>
        </p:txBody>
      </p:sp>
      <p:sp>
        <p:nvSpPr>
          <p:cNvPr id="21551" name="Text Box 154"/>
          <p:cNvSpPr txBox="1">
            <a:spLocks noChangeArrowheads="1"/>
          </p:cNvSpPr>
          <p:nvPr/>
        </p:nvSpPr>
        <p:spPr bwMode="auto">
          <a:xfrm>
            <a:off x="211677" y="3212207"/>
            <a:ext cx="2949012" cy="1077218"/>
          </a:xfrm>
          <a:prstGeom prst="rect">
            <a:avLst/>
          </a:prstGeom>
          <a:solidFill>
            <a:srgbClr val="FFFF66"/>
          </a:solidFill>
          <a:ln w="9525">
            <a:noFill/>
            <a:miter lim="800000"/>
            <a:headEnd/>
            <a:tailEnd/>
          </a:ln>
        </p:spPr>
        <p:txBody>
          <a:bodyPr wrap="none">
            <a:spAutoFit/>
          </a:bodyPr>
          <a:lstStyle/>
          <a:p>
            <a:r>
              <a:rPr lang="en-US" altLang="ja-JP" sz="1600" dirty="0" smtClean="0">
                <a:solidFill>
                  <a:srgbClr val="FF0000"/>
                </a:solidFill>
                <a:latin typeface="Arial" pitchFamily="34" charset="0"/>
                <a:ea typeface="ＭＳ Ｐゴシック"/>
              </a:rPr>
              <a:t>TANSO </a:t>
            </a:r>
            <a:r>
              <a:rPr lang="en-US" altLang="ja-JP" sz="1600" dirty="0">
                <a:solidFill>
                  <a:srgbClr val="FF0000"/>
                </a:solidFill>
                <a:latin typeface="Arial" pitchFamily="34" charset="0"/>
                <a:ea typeface="ＭＳ Ｐゴシック"/>
              </a:rPr>
              <a:t>FTS IFOV=10.5 km</a:t>
            </a:r>
          </a:p>
          <a:p>
            <a:r>
              <a:rPr lang="en-US" altLang="ja-JP" sz="1600" dirty="0">
                <a:solidFill>
                  <a:srgbClr val="000000"/>
                </a:solidFill>
                <a:latin typeface="Arial" pitchFamily="34" charset="0"/>
                <a:ea typeface="ＭＳ Ｐゴシック"/>
              </a:rPr>
              <a:t>TANSO CAI IFOV=0.5, 1.5 </a:t>
            </a:r>
            <a:r>
              <a:rPr lang="en-US" altLang="ja-JP" sz="1600" dirty="0" smtClean="0">
                <a:solidFill>
                  <a:srgbClr val="000000"/>
                </a:solidFill>
                <a:latin typeface="Arial" pitchFamily="34" charset="0"/>
                <a:ea typeface="ＭＳ Ｐゴシック"/>
              </a:rPr>
              <a:t>km</a:t>
            </a:r>
          </a:p>
          <a:p>
            <a:r>
              <a:rPr lang="en-US" altLang="ja-JP" sz="1600" dirty="0">
                <a:solidFill>
                  <a:srgbClr val="000000"/>
                </a:solidFill>
                <a:latin typeface="Arial" pitchFamily="34" charset="0"/>
              </a:rPr>
              <a:t>Camera FOV &gt; 30 </a:t>
            </a:r>
            <a:r>
              <a:rPr lang="en-US" altLang="ja-JP" sz="1600" dirty="0" smtClean="0">
                <a:solidFill>
                  <a:srgbClr val="000000"/>
                </a:solidFill>
                <a:latin typeface="Arial" pitchFamily="34" charset="0"/>
              </a:rPr>
              <a:t>km</a:t>
            </a:r>
            <a:endParaRPr lang="en-US" altLang="ja-JP" sz="1600" dirty="0">
              <a:solidFill>
                <a:srgbClr val="000000"/>
              </a:solidFill>
              <a:latin typeface="Arial" pitchFamily="34" charset="0"/>
              <a:ea typeface="ＭＳ Ｐゴシック"/>
            </a:endParaRPr>
          </a:p>
          <a:p>
            <a:r>
              <a:rPr lang="ja-JP" altLang="en-US" sz="1600" dirty="0">
                <a:solidFill>
                  <a:srgbClr val="000000"/>
                </a:solidFill>
                <a:latin typeface="Arial" pitchFamily="34" charset="0"/>
                <a:ea typeface="ＭＳ Ｐゴシック"/>
              </a:rPr>
              <a:t>　　　　　</a:t>
            </a:r>
            <a:r>
              <a:rPr lang="en-US" altLang="ja-JP" sz="1600" dirty="0">
                <a:solidFill>
                  <a:srgbClr val="000000"/>
                </a:solidFill>
                <a:latin typeface="Arial" pitchFamily="34" charset="0"/>
                <a:ea typeface="ＭＳ Ｐゴシック"/>
              </a:rPr>
              <a:t>SWATH</a:t>
            </a:r>
            <a:r>
              <a:rPr lang="ja-JP" altLang="en-US" sz="1600" dirty="0">
                <a:solidFill>
                  <a:srgbClr val="000000"/>
                </a:solidFill>
                <a:latin typeface="Arial" pitchFamily="34" charset="0"/>
                <a:ea typeface="ＭＳ Ｐゴシック"/>
              </a:rPr>
              <a:t>　</a:t>
            </a:r>
            <a:r>
              <a:rPr lang="en-US" altLang="ja-JP" sz="1600" dirty="0">
                <a:solidFill>
                  <a:srgbClr val="000000"/>
                </a:solidFill>
                <a:latin typeface="Arial" pitchFamily="34" charset="0"/>
                <a:ea typeface="ＭＳ Ｐゴシック"/>
              </a:rPr>
              <a:t>900km</a:t>
            </a:r>
          </a:p>
        </p:txBody>
      </p:sp>
      <p:pic>
        <p:nvPicPr>
          <p:cNvPr id="70" name="図 6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521246">
            <a:off x="3101149" y="4065520"/>
            <a:ext cx="277258" cy="391283"/>
          </a:xfrm>
          <a:prstGeom prst="rect">
            <a:avLst/>
          </a:prstGeom>
        </p:spPr>
      </p:pic>
      <p:pic>
        <p:nvPicPr>
          <p:cNvPr id="71" name="図 7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81627">
            <a:off x="6265331" y="4530438"/>
            <a:ext cx="234352" cy="348463"/>
          </a:xfrm>
          <a:prstGeom prst="rect">
            <a:avLst/>
          </a:prstGeom>
        </p:spPr>
      </p:pic>
      <p:graphicFrame>
        <p:nvGraphicFramePr>
          <p:cNvPr id="83" name="Group 112"/>
          <p:cNvGraphicFramePr>
            <a:graphicFrameLocks noGrp="1"/>
          </p:cNvGraphicFramePr>
          <p:nvPr>
            <p:ph idx="4294967295"/>
            <p:extLst>
              <p:ext uri="{D42A27DB-BD31-4B8C-83A1-F6EECF244321}">
                <p14:modId xmlns:p14="http://schemas.microsoft.com/office/powerpoint/2010/main" val="3467370163"/>
              </p:ext>
            </p:extLst>
          </p:nvPr>
        </p:nvGraphicFramePr>
        <p:xfrm>
          <a:off x="6696075" y="967214"/>
          <a:ext cx="2392973" cy="2410560"/>
        </p:xfrm>
        <a:graphic>
          <a:graphicData uri="http://schemas.openxmlformats.org/drawingml/2006/table">
            <a:tbl>
              <a:tblPr/>
              <a:tblGrid>
                <a:gridCol w="797169"/>
                <a:gridCol w="997927"/>
                <a:gridCol w="597877"/>
              </a:tblGrid>
              <a:tr h="647700">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Cross-track pattern</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Distance bet. points</a:t>
                      </a:r>
                    </a:p>
                    <a:p>
                      <a:pPr marL="0" marR="0" lvl="0" indent="0" algn="l"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(at 30deg  in latitude)</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Expo-sure</a:t>
                      </a:r>
                    </a:p>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(sec)</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9713">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1</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790 km</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4x3</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47650">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3</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260 km</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4x3</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112713">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5</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160 km</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4</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20650">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7</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110 km</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2</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9400">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9</a:t>
                      </a:r>
                    </a:p>
                  </a:txBody>
                  <a:tcPr marL="16615" marR="16615" marT="18000" marB="18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smtClean="0">
                          <a:ln>
                            <a:noFill/>
                          </a:ln>
                          <a:solidFill>
                            <a:schemeClr val="tx1"/>
                          </a:solidFill>
                          <a:effectLst/>
                          <a:latin typeface="Arial" pitchFamily="34" charset="0"/>
                          <a:ea typeface="ＭＳ Ｐゴシック" pitchFamily="50" charset="-128"/>
                        </a:rPr>
                        <a:t>88 km</a:t>
                      </a:r>
                    </a:p>
                  </a:txBody>
                  <a:tcPr marL="16615" marR="16615" marT="18000" marB="18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rgbClr val="FF0000"/>
                        </a:buClr>
                        <a:buFont typeface="Wingdings" pitchFamily="2" charset="2"/>
                        <a:defRPr kumimoji="1" sz="2800">
                          <a:solidFill>
                            <a:schemeClr val="tx1"/>
                          </a:solidFill>
                          <a:latin typeface="Arial" pitchFamily="34" charset="0"/>
                          <a:ea typeface="ＭＳ Ｐゴシック" pitchFamily="50" charset="-128"/>
                        </a:defRPr>
                      </a:lvl1pPr>
                      <a:lvl2pPr marL="742950" indent="-285750">
                        <a:spcBef>
                          <a:spcPct val="20000"/>
                        </a:spcBef>
                        <a:buClr>
                          <a:srgbClr val="0000FF"/>
                        </a:buClr>
                        <a:buFont typeface="Wingdings" pitchFamily="2" charset="2"/>
                        <a:defRPr kumimoji="1" sz="2400">
                          <a:solidFill>
                            <a:schemeClr val="tx1"/>
                          </a:solidFill>
                          <a:latin typeface="Arial" pitchFamily="34" charset="0"/>
                          <a:ea typeface="ＭＳ Ｐゴシック" pitchFamily="50" charset="-128"/>
                        </a:defRPr>
                      </a:lvl2pPr>
                      <a:lvl3pPr marL="1143000" indent="-228600">
                        <a:spcBef>
                          <a:spcPct val="20000"/>
                        </a:spcBef>
                        <a:buClr>
                          <a:srgbClr val="00FF00"/>
                        </a:buClr>
                        <a:buFont typeface="Wingdings" pitchFamily="2" charset="2"/>
                        <a:defRPr kumimoji="1" sz="2000">
                          <a:solidFill>
                            <a:schemeClr val="tx1"/>
                          </a:solidFill>
                          <a:latin typeface="Arial" pitchFamily="34" charset="0"/>
                          <a:ea typeface="ＭＳ Ｐゴシック" pitchFamily="50" charset="-128"/>
                        </a:defRPr>
                      </a:lvl3pPr>
                      <a:lvl4pPr marL="1600200" indent="-228600">
                        <a:spcBef>
                          <a:spcPct val="20000"/>
                        </a:spcBef>
                        <a:buClr>
                          <a:srgbClr val="FF00FF"/>
                        </a:buClr>
                        <a:buFont typeface="Wingdings" pitchFamily="2" charset="2"/>
                        <a:defRPr kumimoji="1">
                          <a:solidFill>
                            <a:schemeClr val="tx1"/>
                          </a:solidFill>
                          <a:latin typeface="Arial" pitchFamily="34" charset="0"/>
                          <a:ea typeface="ＭＳ Ｐゴシック" pitchFamily="50" charset="-128"/>
                        </a:defRPr>
                      </a:lvl4pPr>
                      <a:lvl5pPr marL="2057400" indent="-228600">
                        <a:spcBef>
                          <a:spcPct val="20000"/>
                        </a:spcBef>
                        <a:buClr>
                          <a:srgbClr val="FFFF00"/>
                        </a:buClr>
                        <a:buFont typeface="Wingdings" pitchFamily="2" charset="2"/>
                        <a:defRPr kumimoji="1">
                          <a:solidFill>
                            <a:schemeClr val="tx1"/>
                          </a:solidFill>
                          <a:latin typeface="Arial" pitchFamily="34" charset="0"/>
                          <a:ea typeface="ＭＳ Ｐゴシック" pitchFamily="50" charset="-128"/>
                        </a:defRPr>
                      </a:lvl5pPr>
                      <a:lvl6pPr marL="25146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6pPr>
                      <a:lvl7pPr marL="29718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7pPr>
                      <a:lvl8pPr marL="34290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8pPr>
                      <a:lvl9pPr marL="3886200" indent="-228600" fontAlgn="base">
                        <a:spcBef>
                          <a:spcPct val="20000"/>
                        </a:spcBef>
                        <a:spcAft>
                          <a:spcPct val="0"/>
                        </a:spcAft>
                        <a:buClr>
                          <a:srgbClr val="FFFF00"/>
                        </a:buClr>
                        <a:buFont typeface="Wingdings" pitchFamily="2" charset="2"/>
                        <a:defRPr kumimoji="1">
                          <a:solidFill>
                            <a:schemeClr val="tx1"/>
                          </a:solidFill>
                          <a:latin typeface="Arial"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1" lang="en-US" altLang="ja-JP" sz="1600" b="0" i="0" u="none" strike="noStrike" cap="none" normalizeH="0" baseline="0" dirty="0" smtClean="0">
                          <a:ln>
                            <a:noFill/>
                          </a:ln>
                          <a:solidFill>
                            <a:schemeClr val="tx1"/>
                          </a:solidFill>
                          <a:effectLst/>
                          <a:latin typeface="Arial" pitchFamily="34" charset="0"/>
                          <a:ea typeface="ＭＳ Ｐゴシック" pitchFamily="50" charset="-128"/>
                        </a:rPr>
                        <a:t>1</a:t>
                      </a:r>
                    </a:p>
                  </a:txBody>
                  <a:tcPr marL="16615" marR="16615" marT="18000" marB="18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88" name="Text Box 12"/>
          <p:cNvSpPr txBox="1">
            <a:spLocks noChangeArrowheads="1"/>
          </p:cNvSpPr>
          <p:nvPr/>
        </p:nvSpPr>
        <p:spPr bwMode="auto">
          <a:xfrm>
            <a:off x="3059832" y="251937"/>
            <a:ext cx="6084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a:solidFill>
                  <a:srgbClr val="0000FF"/>
                </a:solidFill>
                <a:latin typeface="Calibri" pitchFamily="34" charset="0"/>
              </a:rPr>
              <a:t>Pointing and </a:t>
            </a:r>
            <a:r>
              <a:rPr lang="en-US" sz="3200" b="1" dirty="0" smtClean="0">
                <a:solidFill>
                  <a:srgbClr val="0000FF"/>
                </a:solidFill>
                <a:latin typeface="Calibri" pitchFamily="34" charset="0"/>
              </a:rPr>
              <a:t>footprints</a:t>
            </a:r>
            <a:endParaRPr lang="en-US" sz="3200" b="1" dirty="0">
              <a:solidFill>
                <a:srgbClr val="0000FF"/>
              </a:solidFill>
              <a:latin typeface="Calibri" pitchFamily="34" charset="0"/>
            </a:endParaRPr>
          </a:p>
        </p:txBody>
      </p:sp>
      <p:sp>
        <p:nvSpPr>
          <p:cNvPr id="2" name="スライド番号プレースホルダー 1"/>
          <p:cNvSpPr>
            <a:spLocks noGrp="1"/>
          </p:cNvSpPr>
          <p:nvPr>
            <p:ph type="sldNum" sz="quarter" idx="12"/>
          </p:nvPr>
        </p:nvSpPr>
        <p:spPr/>
        <p:txBody>
          <a:bodyPr/>
          <a:lstStyle/>
          <a:p>
            <a:pPr>
              <a:defRPr/>
            </a:pPr>
            <a:fld id="{40D33D57-6BCE-4206-87CD-AE944B4543A1}" type="slidenum">
              <a:rPr lang="en-US" smtClean="0">
                <a:solidFill>
                  <a:prstClr val="black"/>
                </a:solidFill>
              </a:rPr>
              <a:pPr>
                <a:defRPr/>
              </a:pPr>
              <a:t>6</a:t>
            </a:fld>
            <a:endParaRPr lang="en-US">
              <a:solidFill>
                <a:prstClr val="black"/>
              </a:solidFill>
            </a:endParaRPr>
          </a:p>
        </p:txBody>
      </p:sp>
      <p:sp>
        <p:nvSpPr>
          <p:cNvPr id="69"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fontAlgn="auto" latinLnBrk="0" hangingPunct="1">
              <a:spcBef>
                <a:spcPts val="0"/>
              </a:spcBef>
              <a:spcAft>
                <a:spcPts val="0"/>
              </a:spcAft>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6</a:t>
            </a:fld>
            <a:endParaRPr lang="en-US" altLang="ja-JP" smtClean="0"/>
          </a:p>
        </p:txBody>
      </p:sp>
    </p:spTree>
    <p:extLst>
      <p:ext uri="{BB962C8B-B14F-4D97-AF65-F5344CB8AC3E}">
        <p14:creationId xmlns:p14="http://schemas.microsoft.com/office/powerpoint/2010/main" val="297824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2"/>
          <p:cNvSpPr txBox="1">
            <a:spLocks noChangeArrowheads="1"/>
          </p:cNvSpPr>
          <p:nvPr/>
        </p:nvSpPr>
        <p:spPr bwMode="auto">
          <a:xfrm>
            <a:off x="251520" y="801280"/>
            <a:ext cx="8640960" cy="59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ja-JP" sz="2000" b="1" dirty="0" smtClean="0">
                <a:latin typeface="+mj-lt"/>
                <a:cs typeface="Arial" panose="020B0604020202020204" pitchFamily="34" charset="0"/>
              </a:rPr>
              <a:t>(1) Spectral correction</a:t>
            </a:r>
          </a:p>
          <a:p>
            <a:pPr marL="342900" indent="-342900" eaLnBrk="1" fontAlgn="base" hangingPunct="1">
              <a:spcBef>
                <a:spcPct val="0"/>
              </a:spcBef>
              <a:spcAft>
                <a:spcPct val="0"/>
              </a:spcAft>
              <a:buFont typeface="Arial" panose="020B0604020202020204" pitchFamily="34" charset="0"/>
              <a:buChar char="•"/>
            </a:pPr>
            <a:r>
              <a:rPr lang="en-US" altLang="ja-JP" sz="2000" dirty="0" smtClean="0">
                <a:latin typeface="+mj-lt"/>
                <a:cs typeface="Arial" panose="020B0604020202020204" pitchFamily="34" charset="0"/>
              </a:rPr>
              <a:t>Non-linearity response in SWIR band including electrical circuit is investigated after launch with EM and reflected to L1 processing.  </a:t>
            </a:r>
          </a:p>
          <a:p>
            <a:pPr eaLnBrk="1" fontAlgn="base" hangingPunct="1">
              <a:spcBef>
                <a:spcPct val="0"/>
              </a:spcBef>
              <a:spcAft>
                <a:spcPct val="0"/>
              </a:spcAft>
            </a:pPr>
            <a:endParaRPr lang="en-US" altLang="ja-JP" sz="2000" b="1" dirty="0">
              <a:latin typeface="+mj-lt"/>
              <a:cs typeface="Arial" panose="020B0604020202020204" pitchFamily="34" charset="0"/>
            </a:endParaRPr>
          </a:p>
          <a:p>
            <a:pPr eaLnBrk="1" fontAlgn="base" hangingPunct="1">
              <a:spcBef>
                <a:spcPct val="0"/>
              </a:spcBef>
              <a:spcAft>
                <a:spcPct val="0"/>
              </a:spcAft>
            </a:pPr>
            <a:r>
              <a:rPr lang="en-US" altLang="ja-JP" sz="2000" b="1" dirty="0" smtClean="0">
                <a:latin typeface="+mj-lt"/>
                <a:cs typeface="Arial" panose="020B0604020202020204" pitchFamily="34" charset="0"/>
              </a:rPr>
              <a:t>(2) </a:t>
            </a:r>
            <a:r>
              <a:rPr lang="en-US" altLang="ja-JP" sz="2000" b="1" dirty="0">
                <a:latin typeface="+mj-lt"/>
                <a:cs typeface="Arial" panose="020B0604020202020204" pitchFamily="34" charset="0"/>
              </a:rPr>
              <a:t>SWIR radiometric calibration (Sensitivity degradation factor)</a:t>
            </a:r>
          </a:p>
          <a:p>
            <a:pPr marL="342900" indent="-342900" eaLnBrk="1" fontAlgn="base" hangingPunct="1">
              <a:spcBef>
                <a:spcPct val="0"/>
              </a:spcBef>
              <a:spcAft>
                <a:spcPct val="0"/>
              </a:spcAft>
              <a:buFont typeface="Arial" panose="020B0604020202020204" pitchFamily="34" charset="0"/>
              <a:buChar char="•"/>
            </a:pPr>
            <a:r>
              <a:rPr lang="en-US" altLang="ja-JP" sz="2000" dirty="0">
                <a:latin typeface="+mj-lt"/>
                <a:cs typeface="Arial" panose="020B0604020202020204" pitchFamily="34" charset="0"/>
              </a:rPr>
              <a:t>Onboard solar diffuser monitoring per month</a:t>
            </a:r>
          </a:p>
          <a:p>
            <a:pPr marL="342900" indent="-342900" eaLnBrk="1" fontAlgn="base" hangingPunct="1">
              <a:spcBef>
                <a:spcPct val="0"/>
              </a:spcBef>
              <a:spcAft>
                <a:spcPct val="0"/>
              </a:spcAft>
              <a:buFont typeface="Arial" panose="020B0604020202020204" pitchFamily="34" charset="0"/>
              <a:buChar char="•"/>
            </a:pPr>
            <a:r>
              <a:rPr lang="en-US" altLang="ja-JP" sz="2000" dirty="0">
                <a:latin typeface="+mj-lt"/>
                <a:cs typeface="Arial" panose="020B0604020202020204" pitchFamily="34" charset="0"/>
              </a:rPr>
              <a:t>Vicarious calibration field campaign (with </a:t>
            </a:r>
            <a:r>
              <a:rPr lang="en-US" altLang="ja-JP" sz="2000" dirty="0" smtClean="0">
                <a:latin typeface="+mj-lt"/>
                <a:cs typeface="Arial" panose="020B0604020202020204" pitchFamily="34" charset="0"/>
              </a:rPr>
              <a:t>ACOS/OCO-2</a:t>
            </a:r>
            <a:r>
              <a:rPr lang="en-US" altLang="ja-JP" sz="2000" dirty="0">
                <a:latin typeface="+mj-lt"/>
                <a:cs typeface="Arial" panose="020B0604020202020204" pitchFamily="34" charset="0"/>
              </a:rPr>
              <a:t>, Ames), Lunar calibration, Sahara desert monitoring</a:t>
            </a:r>
          </a:p>
          <a:p>
            <a:pPr eaLnBrk="1" fontAlgn="base" hangingPunct="1">
              <a:spcBef>
                <a:spcPct val="0"/>
              </a:spcBef>
              <a:spcAft>
                <a:spcPct val="0"/>
              </a:spcAft>
            </a:pPr>
            <a:endParaRPr lang="en-US" sz="2000" b="1" dirty="0" smtClean="0">
              <a:latin typeface="+mj-lt"/>
              <a:cs typeface="Arial" panose="020B0604020202020204" pitchFamily="34" charset="0"/>
            </a:endParaRPr>
          </a:p>
          <a:p>
            <a:pPr eaLnBrk="1" fontAlgn="base" hangingPunct="1">
              <a:spcBef>
                <a:spcPct val="0"/>
              </a:spcBef>
              <a:spcAft>
                <a:spcPct val="0"/>
              </a:spcAft>
            </a:pPr>
            <a:r>
              <a:rPr lang="en-US" sz="2000" b="1" dirty="0" smtClean="0">
                <a:latin typeface="+mj-lt"/>
                <a:cs typeface="Arial" panose="020B0604020202020204" pitchFamily="34" charset="0"/>
              </a:rPr>
              <a:t>(3) </a:t>
            </a:r>
            <a:r>
              <a:rPr lang="en-US" sz="2000" b="1" dirty="0">
                <a:latin typeface="+mj-lt"/>
                <a:cs typeface="Arial" panose="020B0604020202020204" pitchFamily="34" charset="0"/>
              </a:rPr>
              <a:t>TIR radiometric calibration (The latest L1B v160)</a:t>
            </a: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Blackbody (BB) and Deep Space (DS) views for onboard calibration (2-time in dayside, 4-time in </a:t>
            </a:r>
            <a:r>
              <a:rPr lang="en-US" sz="2000" dirty="0" err="1">
                <a:latin typeface="+mj-lt"/>
                <a:cs typeface="Arial" panose="020B0604020202020204" pitchFamily="34" charset="0"/>
              </a:rPr>
              <a:t>nightside</a:t>
            </a:r>
            <a:r>
              <a:rPr lang="en-US" sz="2000" dirty="0">
                <a:latin typeface="+mj-lt"/>
                <a:cs typeface="Arial" panose="020B0604020202020204" pitchFamily="34" charset="0"/>
              </a:rPr>
              <a:t>)</a:t>
            </a: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Polarization correction (mirrors, </a:t>
            </a:r>
            <a:r>
              <a:rPr lang="en-US" sz="2000" dirty="0" err="1">
                <a:latin typeface="+mj-lt"/>
                <a:cs typeface="Arial" panose="020B0604020202020204" pitchFamily="34" charset="0"/>
              </a:rPr>
              <a:t>beamsplitter</a:t>
            </a:r>
            <a:r>
              <a:rPr lang="en-US" sz="2000" dirty="0">
                <a:latin typeface="+mj-lt"/>
                <a:cs typeface="Arial" panose="020B0604020202020204" pitchFamily="34" charset="0"/>
              </a:rPr>
              <a:t>, dichroic filters)</a:t>
            </a: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BB emissivity (EM evaluated by heated halo method at </a:t>
            </a:r>
            <a:r>
              <a:rPr lang="en-US" sz="2000" dirty="0" smtClean="0">
                <a:latin typeface="+mj-lt"/>
                <a:cs typeface="Arial" panose="020B0604020202020204" pitchFamily="34" charset="0"/>
              </a:rPr>
              <a:t>UW-SSEC)</a:t>
            </a:r>
            <a:endParaRPr lang="en-US" sz="2000" dirty="0">
              <a:latin typeface="+mj-lt"/>
              <a:cs typeface="Arial" panose="020B0604020202020204" pitchFamily="34" charset="0"/>
            </a:endParaRP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Sensor background temperature </a:t>
            </a:r>
            <a:r>
              <a:rPr lang="en-US" sz="2000" dirty="0" smtClean="0">
                <a:latin typeface="+mj-lt"/>
                <a:cs typeface="Arial" panose="020B0604020202020204" pitchFamily="34" charset="0"/>
              </a:rPr>
              <a:t>estimation</a:t>
            </a:r>
            <a:endParaRPr lang="en-US" sz="2000" b="1" dirty="0">
              <a:latin typeface="+mj-lt"/>
              <a:cs typeface="Arial" panose="020B0604020202020204" pitchFamily="34" charset="0"/>
            </a:endParaRPr>
          </a:p>
          <a:p>
            <a:pPr eaLnBrk="1" fontAlgn="base" hangingPunct="1">
              <a:spcBef>
                <a:spcPct val="0"/>
              </a:spcBef>
              <a:spcAft>
                <a:spcPct val="0"/>
              </a:spcAft>
            </a:pPr>
            <a:endParaRPr lang="en-US" sz="2000" b="1" dirty="0">
              <a:latin typeface="+mj-lt"/>
              <a:cs typeface="Arial" panose="020B0604020202020204" pitchFamily="34" charset="0"/>
            </a:endParaRPr>
          </a:p>
          <a:p>
            <a:pPr eaLnBrk="1" fontAlgn="base" hangingPunct="1">
              <a:spcBef>
                <a:spcPct val="0"/>
              </a:spcBef>
              <a:spcAft>
                <a:spcPct val="0"/>
              </a:spcAft>
            </a:pPr>
            <a:r>
              <a:rPr lang="en-US" sz="2000" b="1" dirty="0" smtClean="0">
                <a:latin typeface="+mj-lt"/>
                <a:cs typeface="Arial" panose="020B0604020202020204" pitchFamily="34" charset="0"/>
              </a:rPr>
              <a:t>(4) </a:t>
            </a:r>
            <a:r>
              <a:rPr lang="en-US" sz="2000" b="1" dirty="0">
                <a:latin typeface="+mj-lt"/>
                <a:cs typeface="Arial" panose="020B0604020202020204" pitchFamily="34" charset="0"/>
              </a:rPr>
              <a:t>Geometric correction (Estimated </a:t>
            </a:r>
            <a:r>
              <a:rPr lang="en-US" sz="2000" b="1" dirty="0" err="1">
                <a:latin typeface="+mj-lt"/>
                <a:cs typeface="Arial" panose="020B0604020202020204" pitchFamily="34" charset="0"/>
              </a:rPr>
              <a:t>geolocation</a:t>
            </a:r>
            <a:r>
              <a:rPr lang="en-US" sz="2000" b="1" dirty="0">
                <a:latin typeface="+mj-lt"/>
                <a:cs typeface="Arial" panose="020B0604020202020204" pitchFamily="34" charset="0"/>
              </a:rPr>
              <a:t> data)</a:t>
            </a: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Pointing offset evaluated by onboard IFOV camera</a:t>
            </a:r>
          </a:p>
          <a:p>
            <a:pPr marL="342900" indent="-342900" eaLnBrk="1" fontAlgn="base" hangingPunct="1">
              <a:spcBef>
                <a:spcPct val="0"/>
              </a:spcBef>
              <a:spcAft>
                <a:spcPct val="0"/>
              </a:spcAft>
              <a:buFont typeface="Arial" panose="020B0604020202020204" pitchFamily="34" charset="0"/>
              <a:buChar char="•"/>
            </a:pPr>
            <a:r>
              <a:rPr lang="en-US" sz="2000" dirty="0">
                <a:latin typeface="+mj-lt"/>
                <a:cs typeface="Arial" panose="020B0604020202020204" pitchFamily="34" charset="0"/>
              </a:rPr>
              <a:t>Estimated </a:t>
            </a:r>
            <a:r>
              <a:rPr lang="en-US" sz="2000" dirty="0" err="1">
                <a:latin typeface="+mj-lt"/>
                <a:cs typeface="Arial" panose="020B0604020202020204" pitchFamily="34" charset="0"/>
              </a:rPr>
              <a:t>geolocation</a:t>
            </a:r>
            <a:r>
              <a:rPr lang="en-US" sz="2000" dirty="0">
                <a:latin typeface="+mj-lt"/>
                <a:cs typeface="Arial" panose="020B0604020202020204" pitchFamily="34" charset="0"/>
              </a:rPr>
              <a:t> after correction</a:t>
            </a:r>
          </a:p>
        </p:txBody>
      </p:sp>
      <p:sp>
        <p:nvSpPr>
          <p:cNvPr id="4" name="Text Box 12"/>
          <p:cNvSpPr txBox="1">
            <a:spLocks noChangeArrowheads="1"/>
          </p:cNvSpPr>
          <p:nvPr/>
        </p:nvSpPr>
        <p:spPr bwMode="auto">
          <a:xfrm>
            <a:off x="3239852" y="251937"/>
            <a:ext cx="5796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GOSAT calibration</a:t>
            </a:r>
            <a:endParaRPr lang="en-US" sz="1400" dirty="0">
              <a:solidFill>
                <a:srgbClr val="0000FF"/>
              </a:solidFill>
              <a:cs typeface="Arial" pitchFamily="34" charset="0"/>
            </a:endParaRPr>
          </a:p>
        </p:txBody>
      </p:sp>
      <p:sp>
        <p:nvSpPr>
          <p:cNvPr id="5"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7</a:t>
            </a:fld>
            <a:endParaRPr lang="en-US" altLang="ja-JP" smtClean="0"/>
          </a:p>
        </p:txBody>
      </p:sp>
    </p:spTree>
    <p:extLst>
      <p:ext uri="{BB962C8B-B14F-4D97-AF65-F5344CB8AC3E}">
        <p14:creationId xmlns:p14="http://schemas.microsoft.com/office/powerpoint/2010/main" val="1886766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0" y="5859164"/>
            <a:ext cx="5508104"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Char char="•"/>
            </a:pPr>
            <a:r>
              <a:rPr lang="en-US" altLang="ja-JP" sz="1600" dirty="0">
                <a:latin typeface="Arial" pitchFamily="34" charset="0"/>
              </a:rPr>
              <a:t>1</a:t>
            </a:r>
            <a:r>
              <a:rPr lang="en-US" altLang="ja-JP" sz="1600" baseline="30000" dirty="0">
                <a:latin typeface="Arial" pitchFamily="34" charset="0"/>
              </a:rPr>
              <a:t>st</a:t>
            </a:r>
            <a:r>
              <a:rPr lang="en-US" altLang="ja-JP" sz="1600" dirty="0">
                <a:latin typeface="Arial" pitchFamily="34" charset="0"/>
              </a:rPr>
              <a:t> step @ JPL (Apr, 2008) </a:t>
            </a:r>
            <a:r>
              <a:rPr lang="ja-JP" altLang="en-US" sz="1600" dirty="0">
                <a:latin typeface="Arial" pitchFamily="34" charset="0"/>
              </a:rPr>
              <a:t>　</a:t>
            </a:r>
            <a:r>
              <a:rPr lang="en-US" altLang="ja-JP" sz="1600" b="1" i="1" u="sng" dirty="0">
                <a:latin typeface="Arial" pitchFamily="34" charset="0"/>
              </a:rPr>
              <a:t>Difference &lt; 3%</a:t>
            </a:r>
          </a:p>
          <a:p>
            <a:pPr lvl="4">
              <a:spcBef>
                <a:spcPct val="50000"/>
              </a:spcBef>
              <a:buFontTx/>
              <a:buChar char="•"/>
            </a:pPr>
            <a:r>
              <a:rPr lang="en-US" altLang="ja-JP" sz="1600" dirty="0">
                <a:latin typeface="Arial" pitchFamily="34" charset="0"/>
              </a:rPr>
              <a:t>2</a:t>
            </a:r>
            <a:r>
              <a:rPr lang="en-US" altLang="ja-JP" sz="1600" baseline="30000" dirty="0">
                <a:latin typeface="Arial" pitchFamily="34" charset="0"/>
              </a:rPr>
              <a:t>nd</a:t>
            </a:r>
            <a:r>
              <a:rPr lang="en-US" altLang="ja-JP" sz="1600" dirty="0">
                <a:latin typeface="Arial" pitchFamily="34" charset="0"/>
              </a:rPr>
              <a:t> step @ JAXA (Dec, 2008)</a:t>
            </a:r>
          </a:p>
        </p:txBody>
      </p:sp>
      <p:sp>
        <p:nvSpPr>
          <p:cNvPr id="162820" name="Rectangle 4"/>
          <p:cNvSpPr>
            <a:spLocks noGrp="1" noChangeArrowheads="1"/>
          </p:cNvSpPr>
          <p:nvPr>
            <p:ph type="body" sz="half" idx="1"/>
          </p:nvPr>
        </p:nvSpPr>
        <p:spPr>
          <a:xfrm>
            <a:off x="0" y="996652"/>
            <a:ext cx="4314092" cy="411163"/>
          </a:xfrm>
        </p:spPr>
        <p:txBody>
          <a:bodyPr/>
          <a:lstStyle/>
          <a:p>
            <a:pPr>
              <a:lnSpc>
                <a:spcPct val="80000"/>
              </a:lnSpc>
            </a:pPr>
            <a:r>
              <a:rPr lang="en-US" altLang="ja-JP" sz="1800" dirty="0"/>
              <a:t>X-calibration with OCO/GOSAT standard radiometers</a:t>
            </a:r>
          </a:p>
        </p:txBody>
      </p:sp>
      <p:sp>
        <p:nvSpPr>
          <p:cNvPr id="162821" name="Rectangle 5"/>
          <p:cNvSpPr>
            <a:spLocks noGrp="1" noChangeArrowheads="1"/>
          </p:cNvSpPr>
          <p:nvPr>
            <p:ph type="body" sz="half" idx="2"/>
          </p:nvPr>
        </p:nvSpPr>
        <p:spPr>
          <a:xfrm>
            <a:off x="4536831" y="974426"/>
            <a:ext cx="4853354" cy="5372100"/>
          </a:xfrm>
        </p:spPr>
        <p:txBody>
          <a:bodyPr/>
          <a:lstStyle/>
          <a:p>
            <a:pPr>
              <a:lnSpc>
                <a:spcPct val="80000"/>
              </a:lnSpc>
            </a:pPr>
            <a:r>
              <a:rPr lang="en-US" altLang="ja-JP" sz="1800" dirty="0"/>
              <a:t>Nadir coincidence of OCO and GOSAT</a:t>
            </a:r>
          </a:p>
          <a:p>
            <a:pPr lvl="1">
              <a:lnSpc>
                <a:spcPct val="80000"/>
              </a:lnSpc>
            </a:pPr>
            <a:r>
              <a:rPr lang="en-US" altLang="ja-JP" sz="1600" dirty="0"/>
              <a:t>Comparisons of L1 and L2 products</a:t>
            </a:r>
          </a:p>
          <a:p>
            <a:pPr lvl="1">
              <a:lnSpc>
                <a:spcPct val="80000"/>
              </a:lnSpc>
            </a:pPr>
            <a:r>
              <a:rPr lang="en-US" altLang="ja-JP" sz="1600" dirty="0"/>
              <a:t>OCO: continuous swath at 13:26LT</a:t>
            </a:r>
          </a:p>
          <a:p>
            <a:pPr lvl="1">
              <a:lnSpc>
                <a:spcPct val="80000"/>
              </a:lnSpc>
            </a:pPr>
            <a:r>
              <a:rPr lang="en-US" altLang="ja-JP" sz="1600" dirty="0"/>
              <a:t>GOSAT: separate pointing at 13:00LT</a:t>
            </a:r>
          </a:p>
          <a:p>
            <a:pPr>
              <a:lnSpc>
                <a:spcPct val="80000"/>
              </a:lnSpc>
            </a:pPr>
            <a:endParaRPr lang="en-US" altLang="ja-JP" sz="1800" dirty="0"/>
          </a:p>
          <a:p>
            <a:pPr>
              <a:lnSpc>
                <a:spcPct val="80000"/>
              </a:lnSpc>
            </a:pPr>
            <a:endParaRPr lang="en-US" altLang="ja-JP" sz="1800" dirty="0"/>
          </a:p>
          <a:p>
            <a:pPr>
              <a:lnSpc>
                <a:spcPct val="80000"/>
              </a:lnSpc>
            </a:pPr>
            <a:endParaRPr lang="en-US" altLang="ja-JP" sz="1800" dirty="0"/>
          </a:p>
          <a:p>
            <a:pPr>
              <a:lnSpc>
                <a:spcPct val="80000"/>
              </a:lnSpc>
            </a:pPr>
            <a:endParaRPr lang="en-US" altLang="ja-JP" sz="1800" dirty="0"/>
          </a:p>
          <a:p>
            <a:pPr>
              <a:lnSpc>
                <a:spcPct val="80000"/>
              </a:lnSpc>
            </a:pPr>
            <a:endParaRPr lang="en-US" altLang="ja-JP" sz="1800" dirty="0"/>
          </a:p>
          <a:p>
            <a:pPr>
              <a:lnSpc>
                <a:spcPct val="80000"/>
              </a:lnSpc>
            </a:pPr>
            <a:endParaRPr lang="en-US" altLang="ja-JP" sz="1800" dirty="0"/>
          </a:p>
          <a:p>
            <a:pPr>
              <a:lnSpc>
                <a:spcPct val="80000"/>
              </a:lnSpc>
            </a:pPr>
            <a:endParaRPr lang="en-US" altLang="ja-JP" sz="1800" dirty="0"/>
          </a:p>
          <a:p>
            <a:pPr>
              <a:lnSpc>
                <a:spcPct val="80000"/>
              </a:lnSpc>
              <a:buFont typeface="Wingdings" pitchFamily="2" charset="2"/>
              <a:buNone/>
            </a:pPr>
            <a:endParaRPr lang="en-US" altLang="ja-JP" sz="1800" dirty="0"/>
          </a:p>
          <a:p>
            <a:pPr>
              <a:lnSpc>
                <a:spcPct val="80000"/>
              </a:lnSpc>
              <a:buFont typeface="Wingdings" pitchFamily="2" charset="2"/>
              <a:buNone/>
            </a:pPr>
            <a:endParaRPr lang="en-US" altLang="ja-JP" sz="1800" dirty="0"/>
          </a:p>
          <a:p>
            <a:pPr>
              <a:lnSpc>
                <a:spcPct val="80000"/>
              </a:lnSpc>
              <a:buFont typeface="Wingdings" pitchFamily="2" charset="2"/>
              <a:buNone/>
            </a:pPr>
            <a:endParaRPr lang="en-US" altLang="ja-JP" sz="1800" dirty="0"/>
          </a:p>
          <a:p>
            <a:pPr>
              <a:lnSpc>
                <a:spcPct val="80000"/>
              </a:lnSpc>
            </a:pPr>
            <a:r>
              <a:rPr lang="en-US" altLang="ja-JP" sz="1800" dirty="0"/>
              <a:t>Target  observations with OCO and GOSAT </a:t>
            </a:r>
          </a:p>
          <a:p>
            <a:pPr lvl="1">
              <a:lnSpc>
                <a:spcPct val="80000"/>
              </a:lnSpc>
            </a:pPr>
            <a:r>
              <a:rPr lang="en-US" altLang="ja-JP" sz="1600" dirty="0"/>
              <a:t>Calibration sites</a:t>
            </a:r>
          </a:p>
          <a:p>
            <a:pPr lvl="2">
              <a:lnSpc>
                <a:spcPct val="80000"/>
              </a:lnSpc>
            </a:pPr>
            <a:r>
              <a:rPr lang="en-US" altLang="ja-JP" sz="1400" dirty="0"/>
              <a:t>Sahara desert</a:t>
            </a:r>
          </a:p>
          <a:p>
            <a:pPr lvl="2">
              <a:lnSpc>
                <a:spcPct val="80000"/>
              </a:lnSpc>
            </a:pPr>
            <a:r>
              <a:rPr lang="en-US" altLang="ja-JP" sz="1400" dirty="0"/>
              <a:t>Railroad valley</a:t>
            </a:r>
          </a:p>
          <a:p>
            <a:pPr lvl="1">
              <a:lnSpc>
                <a:spcPct val="80000"/>
              </a:lnSpc>
            </a:pPr>
            <a:r>
              <a:rPr lang="en-US" altLang="ja-JP" sz="1600" dirty="0"/>
              <a:t>Validation sites</a:t>
            </a:r>
          </a:p>
          <a:p>
            <a:pPr lvl="2">
              <a:lnSpc>
                <a:spcPct val="80000"/>
              </a:lnSpc>
            </a:pPr>
            <a:r>
              <a:rPr lang="en-US" altLang="ja-JP" sz="1400" dirty="0"/>
              <a:t>TCCON</a:t>
            </a:r>
          </a:p>
        </p:txBody>
      </p:sp>
      <p:pic>
        <p:nvPicPr>
          <p:cNvPr id="162822"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96204" y="2307926"/>
            <a:ext cx="4042996" cy="23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2823" name="Text Box 7"/>
          <p:cNvSpPr txBox="1">
            <a:spLocks noChangeArrowheads="1"/>
          </p:cNvSpPr>
          <p:nvPr/>
        </p:nvSpPr>
        <p:spPr bwMode="auto">
          <a:xfrm>
            <a:off x="5380892" y="2117427"/>
            <a:ext cx="2919046" cy="4801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65000"/>
              </a:lnSpc>
              <a:spcBef>
                <a:spcPct val="50000"/>
              </a:spcBef>
            </a:pPr>
            <a:r>
              <a:rPr lang="en-US" altLang="ja-JP" sz="1400">
                <a:latin typeface="Arial" pitchFamily="34" charset="0"/>
              </a:rPr>
              <a:t>Match-up points in a day </a:t>
            </a:r>
          </a:p>
          <a:p>
            <a:pPr algn="ctr">
              <a:lnSpc>
                <a:spcPct val="65000"/>
              </a:lnSpc>
              <a:spcBef>
                <a:spcPct val="50000"/>
              </a:spcBef>
            </a:pPr>
            <a:r>
              <a:rPr lang="en-US" altLang="ja-JP" sz="1400">
                <a:latin typeface="Arial" pitchFamily="34" charset="0"/>
              </a:rPr>
              <a:t>(Distance &lt; 10km, Time &lt; 30 min)</a:t>
            </a:r>
          </a:p>
        </p:txBody>
      </p:sp>
      <p:sp>
        <p:nvSpPr>
          <p:cNvPr id="162825" name="Freeform 11" descr="70%"/>
          <p:cNvSpPr>
            <a:spLocks/>
          </p:cNvSpPr>
          <p:nvPr/>
        </p:nvSpPr>
        <p:spPr bwMode="auto">
          <a:xfrm>
            <a:off x="372208" y="2426989"/>
            <a:ext cx="256443" cy="119062"/>
          </a:xfrm>
          <a:custGeom>
            <a:avLst/>
            <a:gdLst>
              <a:gd name="T0" fmla="*/ 2147483647 w 2690"/>
              <a:gd name="T1" fmla="*/ 0 h 1260"/>
              <a:gd name="T2" fmla="*/ 0 w 2690"/>
              <a:gd name="T3" fmla="*/ 2147483647 h 1260"/>
              <a:gd name="T4" fmla="*/ 2147483647 w 2690"/>
              <a:gd name="T5" fmla="*/ 2147483647 h 1260"/>
              <a:gd name="T6" fmla="*/ 2147483647 w 2690"/>
              <a:gd name="T7" fmla="*/ 2147483647 h 1260"/>
              <a:gd name="T8" fmla="*/ 2147483647 w 2690"/>
              <a:gd name="T9" fmla="*/ 2147483647 h 1260"/>
              <a:gd name="T10" fmla="*/ 2147483647 w 2690"/>
              <a:gd name="T11" fmla="*/ 2147483647 h 1260"/>
              <a:gd name="T12" fmla="*/ 2147483647 w 2690"/>
              <a:gd name="T13" fmla="*/ 0 h 1260"/>
              <a:gd name="T14" fmla="*/ 2147483647 w 2690"/>
              <a:gd name="T15" fmla="*/ 0 h 1260"/>
              <a:gd name="T16" fmla="*/ 0 60000 65536"/>
              <a:gd name="T17" fmla="*/ 0 60000 65536"/>
              <a:gd name="T18" fmla="*/ 0 60000 65536"/>
              <a:gd name="T19" fmla="*/ 0 60000 65536"/>
              <a:gd name="T20" fmla="*/ 0 60000 65536"/>
              <a:gd name="T21" fmla="*/ 0 60000 65536"/>
              <a:gd name="T22" fmla="*/ 0 60000 65536"/>
              <a:gd name="T23" fmla="*/ 0 60000 65536"/>
              <a:gd name="T24" fmla="*/ 0 w 2690"/>
              <a:gd name="T25" fmla="*/ 0 h 1260"/>
              <a:gd name="T26" fmla="*/ 2690 w 2690"/>
              <a:gd name="T27" fmla="*/ 1260 h 12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90" h="1260">
                <a:moveTo>
                  <a:pt x="10" y="0"/>
                </a:moveTo>
                <a:lnTo>
                  <a:pt x="0" y="1250"/>
                </a:lnTo>
                <a:lnTo>
                  <a:pt x="2690" y="1260"/>
                </a:lnTo>
                <a:lnTo>
                  <a:pt x="2690" y="1010"/>
                </a:lnTo>
                <a:lnTo>
                  <a:pt x="1430" y="610"/>
                </a:lnTo>
                <a:lnTo>
                  <a:pt x="2690" y="230"/>
                </a:lnTo>
                <a:lnTo>
                  <a:pt x="2670" y="0"/>
                </a:lnTo>
                <a:lnTo>
                  <a:pt x="10" y="0"/>
                </a:lnTo>
                <a:close/>
              </a:path>
            </a:pathLst>
          </a:custGeom>
          <a:pattFill prst="pct70">
            <a:fgClr>
              <a:srgbClr val="FF0000"/>
            </a:fgClr>
            <a:bgClr>
              <a:srgbClr val="FFFFFF"/>
            </a:bgClr>
          </a:pattFill>
          <a:ln w="9525">
            <a:pattFill prst="pct75">
              <a:fgClr>
                <a:srgbClr val="FF0000"/>
              </a:fgClr>
              <a:bgClr>
                <a:srgbClr val="FFFFFF"/>
              </a:bgClr>
            </a:patt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grpSp>
        <p:nvGrpSpPr>
          <p:cNvPr id="162826" name="Group 12"/>
          <p:cNvGrpSpPr>
            <a:grpSpLocks/>
          </p:cNvGrpSpPr>
          <p:nvPr/>
        </p:nvGrpSpPr>
        <p:grpSpPr bwMode="auto">
          <a:xfrm>
            <a:off x="697524" y="2320627"/>
            <a:ext cx="723900" cy="1114425"/>
            <a:chOff x="6210" y="4453"/>
            <a:chExt cx="2060" cy="2924"/>
          </a:xfrm>
        </p:grpSpPr>
        <p:sp>
          <p:nvSpPr>
            <p:cNvPr id="162827" name="Rectangle 13"/>
            <p:cNvSpPr>
              <a:spLocks noChangeArrowheads="1"/>
            </p:cNvSpPr>
            <p:nvPr/>
          </p:nvSpPr>
          <p:spPr bwMode="auto">
            <a:xfrm>
              <a:off x="7013" y="4453"/>
              <a:ext cx="886" cy="2924"/>
            </a:xfrm>
            <a:prstGeom prst="rect">
              <a:avLst/>
            </a:prstGeom>
            <a:solidFill>
              <a:srgbClr val="FFFFFF"/>
            </a:solidFill>
            <a:ln w="9525">
              <a:solidFill>
                <a:srgbClr val="008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28" name="Oval 14"/>
            <p:cNvSpPr>
              <a:spLocks noChangeArrowheads="1"/>
            </p:cNvSpPr>
            <p:nvPr/>
          </p:nvSpPr>
          <p:spPr bwMode="auto">
            <a:xfrm>
              <a:off x="7168" y="6728"/>
              <a:ext cx="532" cy="532"/>
            </a:xfrm>
            <a:prstGeom prst="ellipse">
              <a:avLst/>
            </a:prstGeom>
            <a:solidFill>
              <a:srgbClr val="FFFFFF"/>
            </a:solidFill>
            <a:ln w="9525">
              <a:solidFill>
                <a:srgbClr val="00800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29" name="Line 15"/>
            <p:cNvSpPr>
              <a:spLocks noChangeShapeType="1"/>
            </p:cNvSpPr>
            <p:nvPr/>
          </p:nvSpPr>
          <p:spPr bwMode="auto">
            <a:xfrm>
              <a:off x="7198" y="4658"/>
              <a:ext cx="487" cy="487"/>
            </a:xfrm>
            <a:prstGeom prst="line">
              <a:avLst/>
            </a:prstGeom>
            <a:noFill/>
            <a:ln w="38100">
              <a:solidFill>
                <a:srgbClr val="008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2830" name="Line 16"/>
            <p:cNvSpPr>
              <a:spLocks noChangeShapeType="1"/>
            </p:cNvSpPr>
            <p:nvPr/>
          </p:nvSpPr>
          <p:spPr bwMode="auto">
            <a:xfrm>
              <a:off x="7430" y="4870"/>
              <a:ext cx="0" cy="1870"/>
            </a:xfrm>
            <a:prstGeom prst="line">
              <a:avLst/>
            </a:prstGeom>
            <a:noFill/>
            <a:ln w="9525">
              <a:solidFill>
                <a:srgbClr val="008000"/>
              </a:solidFill>
              <a:round/>
              <a:headEnd/>
              <a:tailEnd type="arrow" w="med" len="med"/>
            </a:ln>
            <a:extLst>
              <a:ext uri="{909E8E84-426E-40DD-AFC4-6F175D3DCCD1}">
                <a14:hiddenFill xmlns:a14="http://schemas.microsoft.com/office/drawing/2010/main">
                  <a:noFill/>
                </a14:hiddenFill>
              </a:ext>
            </a:extLst>
          </p:spPr>
          <p:txBody>
            <a:bodyPr/>
            <a:lstStyle/>
            <a:p>
              <a:endParaRPr lang="ja-JP" altLang="en-US"/>
            </a:p>
          </p:txBody>
        </p:sp>
        <p:sp>
          <p:nvSpPr>
            <p:cNvPr id="162831" name="Line 17"/>
            <p:cNvSpPr>
              <a:spLocks noChangeShapeType="1"/>
            </p:cNvSpPr>
            <p:nvPr/>
          </p:nvSpPr>
          <p:spPr bwMode="auto">
            <a:xfrm>
              <a:off x="6210" y="4880"/>
              <a:ext cx="1230" cy="0"/>
            </a:xfrm>
            <a:prstGeom prst="line">
              <a:avLst/>
            </a:prstGeom>
            <a:noFill/>
            <a:ln w="9525">
              <a:solidFill>
                <a:srgbClr val="008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2832" name="Line 18"/>
            <p:cNvSpPr>
              <a:spLocks noChangeShapeType="1"/>
            </p:cNvSpPr>
            <p:nvPr/>
          </p:nvSpPr>
          <p:spPr bwMode="auto">
            <a:xfrm flipH="1">
              <a:off x="7158" y="4658"/>
              <a:ext cx="487" cy="487"/>
            </a:xfrm>
            <a:prstGeom prst="line">
              <a:avLst/>
            </a:prstGeom>
            <a:noFill/>
            <a:ln w="38100">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2833" name="Line 19"/>
            <p:cNvSpPr>
              <a:spLocks noChangeShapeType="1"/>
            </p:cNvSpPr>
            <p:nvPr/>
          </p:nvSpPr>
          <p:spPr bwMode="auto">
            <a:xfrm>
              <a:off x="7440" y="4870"/>
              <a:ext cx="830" cy="0"/>
            </a:xfrm>
            <a:prstGeom prst="line">
              <a:avLst/>
            </a:prstGeom>
            <a:noFill/>
            <a:ln w="9525" cap="rnd">
              <a:solidFill>
                <a:srgbClr val="008000"/>
              </a:solidFill>
              <a:prstDash val="sysDot"/>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62834" name="Text Box 20"/>
          <p:cNvSpPr txBox="1">
            <a:spLocks noChangeArrowheads="1"/>
          </p:cNvSpPr>
          <p:nvPr/>
        </p:nvSpPr>
        <p:spPr bwMode="auto">
          <a:xfrm>
            <a:off x="152400" y="1491952"/>
            <a:ext cx="1362808" cy="765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r>
              <a:rPr lang="en-US" altLang="ja-JP" sz="1600" dirty="0">
                <a:ea typeface="Arial Unicode MS" pitchFamily="50" charset="-128"/>
                <a:cs typeface="Arial Unicode MS" pitchFamily="50" charset="-128"/>
              </a:rPr>
              <a:t>Fixed point blackbody</a:t>
            </a:r>
            <a:br>
              <a:rPr lang="en-US" altLang="ja-JP" sz="1600" dirty="0">
                <a:ea typeface="Arial Unicode MS" pitchFamily="50" charset="-128"/>
                <a:cs typeface="Arial Unicode MS" pitchFamily="50" charset="-128"/>
              </a:rPr>
            </a:br>
            <a:r>
              <a:rPr lang="en-US" altLang="ja-JP" sz="1600" dirty="0">
                <a:ea typeface="Arial Unicode MS" pitchFamily="50" charset="-128"/>
                <a:cs typeface="Arial Unicode MS" pitchFamily="50" charset="-128"/>
              </a:rPr>
              <a:t>(GOSAT)</a:t>
            </a:r>
          </a:p>
        </p:txBody>
      </p:sp>
      <p:sp>
        <p:nvSpPr>
          <p:cNvPr id="162835" name="Text Box 21"/>
          <p:cNvSpPr txBox="1">
            <a:spLocks noChangeArrowheads="1"/>
          </p:cNvSpPr>
          <p:nvPr/>
        </p:nvSpPr>
        <p:spPr bwMode="auto">
          <a:xfrm>
            <a:off x="0" y="3438226"/>
            <a:ext cx="1715172" cy="398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lgn="just">
              <a:spcBef>
                <a:spcPct val="20000"/>
              </a:spcBef>
              <a:buSzPct val="100000"/>
            </a:pPr>
            <a:r>
              <a:rPr lang="en-US" altLang="ja-JP" sz="1600" dirty="0" err="1">
                <a:ea typeface="Arial Unicode MS" pitchFamily="50" charset="-128"/>
                <a:cs typeface="Arial Unicode MS" pitchFamily="50" charset="-128"/>
              </a:rPr>
              <a:t>monochromator</a:t>
            </a:r>
            <a:endParaRPr lang="en-US" altLang="ja-JP" sz="1600" dirty="0">
              <a:ea typeface="Arial Unicode MS" pitchFamily="50" charset="-128"/>
              <a:cs typeface="Arial Unicode MS" pitchFamily="50" charset="-128"/>
            </a:endParaRPr>
          </a:p>
        </p:txBody>
      </p:sp>
      <p:grpSp>
        <p:nvGrpSpPr>
          <p:cNvPr id="162836" name="Group 23"/>
          <p:cNvGrpSpPr>
            <a:grpSpLocks/>
          </p:cNvGrpSpPr>
          <p:nvPr/>
        </p:nvGrpSpPr>
        <p:grpSpPr bwMode="auto">
          <a:xfrm>
            <a:off x="1666143" y="2019002"/>
            <a:ext cx="977411" cy="1012825"/>
            <a:chOff x="2712" y="1525"/>
            <a:chExt cx="1113" cy="1062"/>
          </a:xfrm>
        </p:grpSpPr>
        <p:sp>
          <p:nvSpPr>
            <p:cNvPr id="162837" name="Oval 24"/>
            <p:cNvSpPr>
              <a:spLocks noChangeArrowheads="1"/>
            </p:cNvSpPr>
            <p:nvPr/>
          </p:nvSpPr>
          <p:spPr bwMode="auto">
            <a:xfrm>
              <a:off x="2738" y="1525"/>
              <a:ext cx="1055" cy="1028"/>
            </a:xfrm>
            <a:prstGeom prst="ellipse">
              <a:avLst/>
            </a:prstGeom>
            <a:solidFill>
              <a:srgbClr val="C0C0C0"/>
            </a:solidFill>
            <a:ln w="9525">
              <a:solidFill>
                <a:srgbClr val="80808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38" name="Arc 25"/>
            <p:cNvSpPr>
              <a:spLocks/>
            </p:cNvSpPr>
            <p:nvPr/>
          </p:nvSpPr>
          <p:spPr bwMode="auto">
            <a:xfrm rot="16057471" flipH="1">
              <a:off x="2951" y="2092"/>
              <a:ext cx="283" cy="2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39" name="Oval 26"/>
            <p:cNvSpPr>
              <a:spLocks noChangeArrowheads="1"/>
            </p:cNvSpPr>
            <p:nvPr/>
          </p:nvSpPr>
          <p:spPr bwMode="auto">
            <a:xfrm>
              <a:off x="2712" y="1888"/>
              <a:ext cx="115" cy="3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40" name="Oval 27"/>
            <p:cNvSpPr>
              <a:spLocks noChangeArrowheads="1"/>
            </p:cNvSpPr>
            <p:nvPr/>
          </p:nvSpPr>
          <p:spPr bwMode="auto">
            <a:xfrm rot="5400000">
              <a:off x="3189" y="2365"/>
              <a:ext cx="115" cy="3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41" name="Oval 28"/>
            <p:cNvSpPr>
              <a:spLocks noChangeArrowheads="1"/>
            </p:cNvSpPr>
            <p:nvPr/>
          </p:nvSpPr>
          <p:spPr bwMode="auto">
            <a:xfrm>
              <a:off x="3710" y="1888"/>
              <a:ext cx="115" cy="3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42" name="Arc 29"/>
            <p:cNvSpPr>
              <a:spLocks/>
            </p:cNvSpPr>
            <p:nvPr/>
          </p:nvSpPr>
          <p:spPr bwMode="auto">
            <a:xfrm rot="11109745" flipH="1">
              <a:off x="3301" y="2115"/>
              <a:ext cx="283" cy="2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rot="10800000"/>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grpSp>
      <p:pic>
        <p:nvPicPr>
          <p:cNvPr id="162843" name="Picture 3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17077" y="3106439"/>
            <a:ext cx="678474"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74" name="Picture 58" descr="obs_sc1"/>
          <p:cNvPicPr>
            <a:picLocks noChangeAspect="1" noChangeArrowheads="1"/>
          </p:cNvPicPr>
          <p:nvPr/>
        </p:nvPicPr>
        <p:blipFill>
          <a:blip r:embed="rId5" cstate="email">
            <a:extLst>
              <a:ext uri="{28A0092B-C50C-407E-A947-70E740481C1C}">
                <a14:useLocalDpi xmlns:a14="http://schemas.microsoft.com/office/drawing/2010/main"/>
              </a:ext>
            </a:extLst>
          </a:blip>
          <a:srcRect t="8820" b="28976"/>
          <a:stretch>
            <a:fillRect/>
          </a:stretch>
        </p:blipFill>
        <p:spPr bwMode="auto">
          <a:xfrm>
            <a:off x="1629508" y="3755727"/>
            <a:ext cx="1135674"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2875" name="Group 59"/>
          <p:cNvGrpSpPr>
            <a:grpSpLocks/>
          </p:cNvGrpSpPr>
          <p:nvPr/>
        </p:nvGrpSpPr>
        <p:grpSpPr bwMode="auto">
          <a:xfrm flipV="1">
            <a:off x="1664677" y="4154190"/>
            <a:ext cx="977412" cy="1012825"/>
            <a:chOff x="1149" y="3146"/>
            <a:chExt cx="1113" cy="1062"/>
          </a:xfrm>
        </p:grpSpPr>
        <p:sp>
          <p:nvSpPr>
            <p:cNvPr id="162876" name="Oval 24"/>
            <p:cNvSpPr>
              <a:spLocks noChangeArrowheads="1"/>
            </p:cNvSpPr>
            <p:nvPr/>
          </p:nvSpPr>
          <p:spPr bwMode="auto">
            <a:xfrm>
              <a:off x="1175" y="3146"/>
              <a:ext cx="1055" cy="1028"/>
            </a:xfrm>
            <a:prstGeom prst="ellipse">
              <a:avLst/>
            </a:prstGeom>
            <a:solidFill>
              <a:srgbClr val="3366FF"/>
            </a:solidFill>
            <a:ln w="9525">
              <a:solidFill>
                <a:srgbClr val="0000FF"/>
              </a:solidFill>
              <a:round/>
              <a:headEnd/>
              <a:tailEnd/>
            </a:ln>
          </p:spPr>
          <p:txBody>
            <a:bodyPr rot="10800000"/>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77" name="Arc 25"/>
            <p:cNvSpPr>
              <a:spLocks/>
            </p:cNvSpPr>
            <p:nvPr/>
          </p:nvSpPr>
          <p:spPr bwMode="auto">
            <a:xfrm rot="16057471" flipH="1">
              <a:off x="1388" y="3713"/>
              <a:ext cx="283" cy="2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78" name="Oval 26"/>
            <p:cNvSpPr>
              <a:spLocks noChangeArrowheads="1"/>
            </p:cNvSpPr>
            <p:nvPr/>
          </p:nvSpPr>
          <p:spPr bwMode="auto">
            <a:xfrm>
              <a:off x="1149" y="3509"/>
              <a:ext cx="115" cy="3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79" name="Oval 27"/>
            <p:cNvSpPr>
              <a:spLocks noChangeArrowheads="1"/>
            </p:cNvSpPr>
            <p:nvPr/>
          </p:nvSpPr>
          <p:spPr bwMode="auto">
            <a:xfrm rot="5400000">
              <a:off x="1626" y="3986"/>
              <a:ext cx="115" cy="3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80" name="Oval 28"/>
            <p:cNvSpPr>
              <a:spLocks noChangeArrowheads="1"/>
            </p:cNvSpPr>
            <p:nvPr/>
          </p:nvSpPr>
          <p:spPr bwMode="auto">
            <a:xfrm>
              <a:off x="2147" y="3509"/>
              <a:ext cx="115" cy="3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10800000"/>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sp>
          <p:nvSpPr>
            <p:cNvPr id="162881" name="Arc 29"/>
            <p:cNvSpPr>
              <a:spLocks/>
            </p:cNvSpPr>
            <p:nvPr/>
          </p:nvSpPr>
          <p:spPr bwMode="auto">
            <a:xfrm rot="11109745" flipH="1">
              <a:off x="1738" y="3736"/>
              <a:ext cx="283" cy="2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endParaRPr lang="ja-JP" altLang="ja-JP" sz="2400">
                <a:latin typeface="Century" pitchFamily="18" charset="0"/>
                <a:ea typeface="Arial Unicode MS" pitchFamily="50" charset="-128"/>
                <a:cs typeface="Arial Unicode MS" pitchFamily="50" charset="-128"/>
              </a:endParaRPr>
            </a:p>
          </p:txBody>
        </p:sp>
      </p:grpSp>
      <p:sp>
        <p:nvSpPr>
          <p:cNvPr id="162882" name="Text Box 22"/>
          <p:cNvSpPr txBox="1">
            <a:spLocks noChangeArrowheads="1"/>
          </p:cNvSpPr>
          <p:nvPr/>
        </p:nvSpPr>
        <p:spPr bwMode="auto">
          <a:xfrm>
            <a:off x="1519604" y="5111451"/>
            <a:ext cx="1917932"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lgn="ctr">
              <a:spcBef>
                <a:spcPct val="20000"/>
              </a:spcBef>
              <a:buSzPct val="100000"/>
            </a:pPr>
            <a:r>
              <a:rPr lang="en-US" altLang="ja-JP" sz="1600" dirty="0">
                <a:ea typeface="Arial Unicode MS" pitchFamily="50" charset="-128"/>
                <a:cs typeface="Arial Unicode MS" pitchFamily="50" charset="-128"/>
              </a:rPr>
              <a:t>Integrating sphere(OCO)</a:t>
            </a:r>
          </a:p>
        </p:txBody>
      </p:sp>
      <p:sp>
        <p:nvSpPr>
          <p:cNvPr id="162883" name="Text Box 22"/>
          <p:cNvSpPr txBox="1">
            <a:spLocks noChangeArrowheads="1"/>
          </p:cNvSpPr>
          <p:nvPr/>
        </p:nvSpPr>
        <p:spPr bwMode="auto">
          <a:xfrm>
            <a:off x="1293935" y="1534815"/>
            <a:ext cx="169984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lgn="ctr">
              <a:spcBef>
                <a:spcPct val="20000"/>
              </a:spcBef>
              <a:buSzPct val="100000"/>
            </a:pPr>
            <a:r>
              <a:rPr lang="en-US" altLang="ja-JP" sz="1600" dirty="0">
                <a:ea typeface="Arial Unicode MS" pitchFamily="50" charset="-128"/>
                <a:cs typeface="Arial Unicode MS" pitchFamily="50" charset="-128"/>
              </a:rPr>
              <a:t>Integrating sphere(GOSAT)</a:t>
            </a:r>
          </a:p>
        </p:txBody>
      </p:sp>
      <p:sp>
        <p:nvSpPr>
          <p:cNvPr id="61" name="右矢印 60"/>
          <p:cNvSpPr>
            <a:spLocks noChangeArrowheads="1"/>
          </p:cNvSpPr>
          <p:nvPr/>
        </p:nvSpPr>
        <p:spPr bwMode="auto">
          <a:xfrm flipH="1">
            <a:off x="2646485" y="4503439"/>
            <a:ext cx="341435" cy="163512"/>
          </a:xfrm>
          <a:prstGeom prst="rightArrow">
            <a:avLst>
              <a:gd name="adj1" fmla="val 50000"/>
              <a:gd name="adj2" fmla="val 80432"/>
            </a:avLst>
          </a:prstGeom>
          <a:solidFill>
            <a:srgbClr val="00FF00"/>
          </a:solidFill>
          <a:ln w="12700" algn="ctr">
            <a:solidFill>
              <a:srgbClr val="00FF0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2" name="右矢印 60"/>
          <p:cNvSpPr>
            <a:spLocks noChangeArrowheads="1"/>
          </p:cNvSpPr>
          <p:nvPr/>
        </p:nvSpPr>
        <p:spPr bwMode="auto">
          <a:xfrm flipH="1">
            <a:off x="2609851" y="2366665"/>
            <a:ext cx="341434" cy="179387"/>
          </a:xfrm>
          <a:prstGeom prst="rightArrow">
            <a:avLst>
              <a:gd name="adj1" fmla="val 50000"/>
              <a:gd name="adj2" fmla="val 73314"/>
            </a:avLst>
          </a:prstGeom>
          <a:solidFill>
            <a:srgbClr val="00FF00"/>
          </a:solidFill>
          <a:ln w="12700" algn="ctr">
            <a:solidFill>
              <a:srgbClr val="00FF0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3" name="右矢印 60"/>
          <p:cNvSpPr>
            <a:spLocks noChangeArrowheads="1"/>
          </p:cNvSpPr>
          <p:nvPr/>
        </p:nvSpPr>
        <p:spPr bwMode="auto">
          <a:xfrm rot="-5400000" flipH="1" flipV="1">
            <a:off x="2020094" y="4151930"/>
            <a:ext cx="322262" cy="136281"/>
          </a:xfrm>
          <a:prstGeom prst="rightArrow">
            <a:avLst>
              <a:gd name="adj1" fmla="val 50000"/>
              <a:gd name="adj2" fmla="val 77610"/>
            </a:avLst>
          </a:prstGeom>
          <a:solidFill>
            <a:srgbClr val="00FF00"/>
          </a:solidFill>
          <a:ln w="12700" algn="ctr">
            <a:solidFill>
              <a:srgbClr val="00FF00"/>
            </a:solidFill>
            <a:round/>
            <a:headEnd/>
            <a:tailEnd/>
          </a:ln>
        </p:spPr>
        <p:txBody>
          <a:bodyPr rot="10800000"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4" name="右矢印 60"/>
          <p:cNvSpPr>
            <a:spLocks noChangeArrowheads="1"/>
          </p:cNvSpPr>
          <p:nvPr/>
        </p:nvSpPr>
        <p:spPr bwMode="auto">
          <a:xfrm>
            <a:off x="1439008" y="2388889"/>
            <a:ext cx="341435" cy="165100"/>
          </a:xfrm>
          <a:prstGeom prst="rightArrow">
            <a:avLst>
              <a:gd name="adj1" fmla="val 50000"/>
              <a:gd name="adj2" fmla="val 79658"/>
            </a:avLst>
          </a:prstGeom>
          <a:solidFill>
            <a:srgbClr val="00FF00"/>
          </a:solidFill>
          <a:ln w="12700" algn="ctr">
            <a:solidFill>
              <a:srgbClr val="00FF0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162889" name="Text Box 30"/>
          <p:cNvSpPr txBox="1">
            <a:spLocks noChangeArrowheads="1"/>
          </p:cNvSpPr>
          <p:nvPr/>
        </p:nvSpPr>
        <p:spPr bwMode="auto">
          <a:xfrm>
            <a:off x="2672862" y="1630065"/>
            <a:ext cx="2259178"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a:spcBef>
                <a:spcPct val="20000"/>
              </a:spcBef>
              <a:buSzPct val="100000"/>
            </a:pPr>
            <a:r>
              <a:rPr lang="en-US" altLang="ja-JP" sz="1600" dirty="0">
                <a:ea typeface="Arial Unicode MS" pitchFamily="50" charset="-128"/>
                <a:cs typeface="Arial Unicode MS" pitchFamily="50" charset="-128"/>
              </a:rPr>
              <a:t>Standard radiometers</a:t>
            </a:r>
          </a:p>
        </p:txBody>
      </p:sp>
      <p:sp>
        <p:nvSpPr>
          <p:cNvPr id="162890" name="Text Box 74"/>
          <p:cNvSpPr txBox="1">
            <a:spLocks noChangeArrowheads="1"/>
          </p:cNvSpPr>
          <p:nvPr/>
        </p:nvSpPr>
        <p:spPr bwMode="auto">
          <a:xfrm>
            <a:off x="0" y="6251277"/>
            <a:ext cx="1301262" cy="346075"/>
          </a:xfrm>
          <a:prstGeom prst="rect">
            <a:avLst/>
          </a:prstGeom>
          <a:solidFill>
            <a:srgbClr val="99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ja-JP" sz="1600" b="1" i="1">
                <a:latin typeface="Arial" pitchFamily="34" charset="0"/>
              </a:rPr>
              <a:t>Pre-launch</a:t>
            </a:r>
          </a:p>
        </p:txBody>
      </p:sp>
      <p:sp>
        <p:nvSpPr>
          <p:cNvPr id="162891" name="Text Box 75"/>
          <p:cNvSpPr txBox="1">
            <a:spLocks noChangeArrowheads="1"/>
          </p:cNvSpPr>
          <p:nvPr/>
        </p:nvSpPr>
        <p:spPr bwMode="auto">
          <a:xfrm>
            <a:off x="4572000" y="6241752"/>
            <a:ext cx="1477108" cy="34607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ja-JP" sz="1600" b="1" i="1">
                <a:latin typeface="Arial" pitchFamily="34" charset="0"/>
              </a:rPr>
              <a:t>Post-launch</a:t>
            </a:r>
          </a:p>
        </p:txBody>
      </p:sp>
      <p:pic>
        <p:nvPicPr>
          <p:cNvPr id="162892" name="Picture 76" descr="obs_sc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02820" y="4993976"/>
            <a:ext cx="113567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93" name="Picture 77"/>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9562" y="4970164"/>
            <a:ext cx="1053612"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2894" name="Oval 78"/>
          <p:cNvSpPr>
            <a:spLocks noChangeArrowheads="1"/>
          </p:cNvSpPr>
          <p:nvPr/>
        </p:nvSpPr>
        <p:spPr bwMode="auto">
          <a:xfrm>
            <a:off x="7737231" y="6397326"/>
            <a:ext cx="504092" cy="101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2895" name="Line 79"/>
          <p:cNvSpPr>
            <a:spLocks noChangeShapeType="1"/>
          </p:cNvSpPr>
          <p:nvPr/>
        </p:nvSpPr>
        <p:spPr bwMode="auto">
          <a:xfrm>
            <a:off x="7537938" y="5521026"/>
            <a:ext cx="386862" cy="812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2896" name="Line 80"/>
          <p:cNvSpPr>
            <a:spLocks noChangeShapeType="1"/>
          </p:cNvSpPr>
          <p:nvPr/>
        </p:nvSpPr>
        <p:spPr bwMode="auto">
          <a:xfrm flipH="1">
            <a:off x="8030308" y="5546426"/>
            <a:ext cx="304800" cy="7747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162947" name="Group 131"/>
          <p:cNvGrpSpPr>
            <a:grpSpLocks noChangeAspect="1"/>
          </p:cNvGrpSpPr>
          <p:nvPr/>
        </p:nvGrpSpPr>
        <p:grpSpPr bwMode="auto">
          <a:xfrm>
            <a:off x="2984989" y="1945976"/>
            <a:ext cx="1702777" cy="1612900"/>
            <a:chOff x="3696" y="482"/>
            <a:chExt cx="1815" cy="1270"/>
          </a:xfrm>
        </p:grpSpPr>
        <p:sp>
          <p:nvSpPr>
            <p:cNvPr id="162948" name="Rectangle 58"/>
            <p:cNvSpPr>
              <a:spLocks noChangeAspect="1" noChangeArrowheads="1"/>
            </p:cNvSpPr>
            <p:nvPr/>
          </p:nvSpPr>
          <p:spPr bwMode="auto">
            <a:xfrm>
              <a:off x="3696" y="482"/>
              <a:ext cx="1814" cy="127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CCFFCC"/>
                  </a:solidFill>
                </a14:hiddenFill>
              </a:ext>
            </a:extLst>
          </p:spPr>
          <p:txBody>
            <a:bodyPr wrap="none" anchor="ct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49" name="Text Box 25"/>
            <p:cNvSpPr txBox="1">
              <a:spLocks noChangeAspect="1" noChangeArrowheads="1"/>
            </p:cNvSpPr>
            <p:nvPr/>
          </p:nvSpPr>
          <p:spPr bwMode="auto">
            <a:xfrm>
              <a:off x="3742" y="482"/>
              <a:ext cx="1769"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800"/>
                <a:t>GOSAT</a:t>
              </a:r>
            </a:p>
          </p:txBody>
        </p:sp>
        <p:grpSp>
          <p:nvGrpSpPr>
            <p:cNvPr id="162950" name="Group 134"/>
            <p:cNvGrpSpPr>
              <a:grpSpLocks noChangeAspect="1"/>
            </p:cNvGrpSpPr>
            <p:nvPr/>
          </p:nvGrpSpPr>
          <p:grpSpPr bwMode="auto">
            <a:xfrm>
              <a:off x="3922" y="936"/>
              <a:ext cx="1573" cy="626"/>
              <a:chOff x="3787" y="2840"/>
              <a:chExt cx="1573" cy="626"/>
            </a:xfrm>
          </p:grpSpPr>
          <p:grpSp>
            <p:nvGrpSpPr>
              <p:cNvPr id="162951" name="Group 36"/>
              <p:cNvGrpSpPr>
                <a:grpSpLocks noChangeAspect="1"/>
              </p:cNvGrpSpPr>
              <p:nvPr/>
            </p:nvGrpSpPr>
            <p:grpSpPr bwMode="auto">
              <a:xfrm>
                <a:off x="3787" y="2886"/>
                <a:ext cx="1093" cy="308"/>
                <a:chOff x="3982" y="1797"/>
                <a:chExt cx="1361" cy="384"/>
              </a:xfrm>
            </p:grpSpPr>
            <p:grpSp>
              <p:nvGrpSpPr>
                <p:cNvPr id="162952" name="Group 22"/>
                <p:cNvGrpSpPr>
                  <a:grpSpLocks noChangeAspect="1"/>
                </p:cNvGrpSpPr>
                <p:nvPr/>
              </p:nvGrpSpPr>
              <p:grpSpPr bwMode="auto">
                <a:xfrm flipH="1">
                  <a:off x="3982" y="1797"/>
                  <a:ext cx="1361" cy="384"/>
                  <a:chOff x="10767" y="7112"/>
                  <a:chExt cx="2177" cy="960"/>
                </a:xfrm>
              </p:grpSpPr>
              <p:sp>
                <p:nvSpPr>
                  <p:cNvPr id="162953" name="AutoShape 23"/>
                  <p:cNvSpPr>
                    <a:spLocks noChangeAspect="1" noChangeArrowheads="1"/>
                  </p:cNvSpPr>
                  <p:nvPr/>
                </p:nvSpPr>
                <p:spPr bwMode="auto">
                  <a:xfrm>
                    <a:off x="10767" y="7112"/>
                    <a:ext cx="1913" cy="960"/>
                  </a:xfrm>
                  <a:prstGeom prst="cube">
                    <a:avLst>
                      <a:gd name="adj" fmla="val 25000"/>
                    </a:avLst>
                  </a:prstGeom>
                  <a:solidFill>
                    <a:srgbClr val="FFFF00"/>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54" name="AutoShape 24"/>
                  <p:cNvSpPr>
                    <a:spLocks noChangeAspect="1" noChangeArrowheads="1"/>
                  </p:cNvSpPr>
                  <p:nvPr/>
                </p:nvSpPr>
                <p:spPr bwMode="auto">
                  <a:xfrm rot="5400000">
                    <a:off x="12454" y="7353"/>
                    <a:ext cx="516" cy="464"/>
                  </a:xfrm>
                  <a:prstGeom prst="can">
                    <a:avLst>
                      <a:gd name="adj" fmla="val 25000"/>
                    </a:avLst>
                  </a:prstGeom>
                  <a:solidFill>
                    <a:srgbClr val="33CCCC"/>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grpSp>
              <p:nvGrpSpPr>
                <p:cNvPr id="162955" name="Group 31"/>
                <p:cNvGrpSpPr>
                  <a:grpSpLocks noChangeAspect="1"/>
                </p:cNvGrpSpPr>
                <p:nvPr/>
              </p:nvGrpSpPr>
              <p:grpSpPr bwMode="auto">
                <a:xfrm>
                  <a:off x="4254" y="1888"/>
                  <a:ext cx="394" cy="252"/>
                  <a:chOff x="3782" y="0"/>
                  <a:chExt cx="1338" cy="943"/>
                </a:xfrm>
              </p:grpSpPr>
              <p:pic>
                <p:nvPicPr>
                  <p:cNvPr id="162956" name="Picture 32" descr="GOSATロゴ"/>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82" y="0"/>
                    <a:ext cx="1219" cy="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957" name="Picture 33" descr="CO2imag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480" y="191"/>
                    <a:ext cx="64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62958" name="Group 36"/>
              <p:cNvGrpSpPr>
                <a:grpSpLocks noChangeAspect="1"/>
              </p:cNvGrpSpPr>
              <p:nvPr/>
            </p:nvGrpSpPr>
            <p:grpSpPr bwMode="auto">
              <a:xfrm>
                <a:off x="3923" y="3022"/>
                <a:ext cx="1093" cy="308"/>
                <a:chOff x="3982" y="1797"/>
                <a:chExt cx="1361" cy="384"/>
              </a:xfrm>
            </p:grpSpPr>
            <p:grpSp>
              <p:nvGrpSpPr>
                <p:cNvPr id="162959" name="Group 22"/>
                <p:cNvGrpSpPr>
                  <a:grpSpLocks noChangeAspect="1"/>
                </p:cNvGrpSpPr>
                <p:nvPr/>
              </p:nvGrpSpPr>
              <p:grpSpPr bwMode="auto">
                <a:xfrm flipH="1">
                  <a:off x="3982" y="1797"/>
                  <a:ext cx="1361" cy="384"/>
                  <a:chOff x="10767" y="7112"/>
                  <a:chExt cx="2177" cy="960"/>
                </a:xfrm>
              </p:grpSpPr>
              <p:sp>
                <p:nvSpPr>
                  <p:cNvPr id="162960" name="AutoShape 23"/>
                  <p:cNvSpPr>
                    <a:spLocks noChangeAspect="1" noChangeArrowheads="1"/>
                  </p:cNvSpPr>
                  <p:nvPr/>
                </p:nvSpPr>
                <p:spPr bwMode="auto">
                  <a:xfrm>
                    <a:off x="10767" y="7112"/>
                    <a:ext cx="1913" cy="960"/>
                  </a:xfrm>
                  <a:prstGeom prst="cube">
                    <a:avLst>
                      <a:gd name="adj" fmla="val 25000"/>
                    </a:avLst>
                  </a:prstGeom>
                  <a:solidFill>
                    <a:srgbClr val="FFFF00"/>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61" name="AutoShape 24"/>
                  <p:cNvSpPr>
                    <a:spLocks noChangeAspect="1" noChangeArrowheads="1"/>
                  </p:cNvSpPr>
                  <p:nvPr/>
                </p:nvSpPr>
                <p:spPr bwMode="auto">
                  <a:xfrm rot="5400000">
                    <a:off x="12454" y="7353"/>
                    <a:ext cx="516" cy="464"/>
                  </a:xfrm>
                  <a:prstGeom prst="can">
                    <a:avLst>
                      <a:gd name="adj" fmla="val 25000"/>
                    </a:avLst>
                  </a:prstGeom>
                  <a:solidFill>
                    <a:srgbClr val="33CCCC"/>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grpSp>
              <p:nvGrpSpPr>
                <p:cNvPr id="162962" name="Group 31"/>
                <p:cNvGrpSpPr>
                  <a:grpSpLocks noChangeAspect="1"/>
                </p:cNvGrpSpPr>
                <p:nvPr/>
              </p:nvGrpSpPr>
              <p:grpSpPr bwMode="auto">
                <a:xfrm>
                  <a:off x="4254" y="1888"/>
                  <a:ext cx="394" cy="252"/>
                  <a:chOff x="3782" y="0"/>
                  <a:chExt cx="1338" cy="943"/>
                </a:xfrm>
              </p:grpSpPr>
              <p:pic>
                <p:nvPicPr>
                  <p:cNvPr id="162963" name="Picture 32" descr="GOSATロゴ"/>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82" y="0"/>
                    <a:ext cx="1219" cy="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964" name="Picture 33" descr="CO2imag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480" y="191"/>
                    <a:ext cx="64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62965" name="Group 36"/>
              <p:cNvGrpSpPr>
                <a:grpSpLocks noChangeAspect="1"/>
              </p:cNvGrpSpPr>
              <p:nvPr/>
            </p:nvGrpSpPr>
            <p:grpSpPr bwMode="auto">
              <a:xfrm>
                <a:off x="4059" y="3158"/>
                <a:ext cx="1093" cy="308"/>
                <a:chOff x="3982" y="1797"/>
                <a:chExt cx="1361" cy="384"/>
              </a:xfrm>
            </p:grpSpPr>
            <p:grpSp>
              <p:nvGrpSpPr>
                <p:cNvPr id="162966" name="Group 22"/>
                <p:cNvGrpSpPr>
                  <a:grpSpLocks noChangeAspect="1"/>
                </p:cNvGrpSpPr>
                <p:nvPr/>
              </p:nvGrpSpPr>
              <p:grpSpPr bwMode="auto">
                <a:xfrm flipH="1">
                  <a:off x="3982" y="1797"/>
                  <a:ext cx="1361" cy="384"/>
                  <a:chOff x="10767" y="7112"/>
                  <a:chExt cx="2177" cy="960"/>
                </a:xfrm>
              </p:grpSpPr>
              <p:sp>
                <p:nvSpPr>
                  <p:cNvPr id="162967" name="AutoShape 23"/>
                  <p:cNvSpPr>
                    <a:spLocks noChangeAspect="1" noChangeArrowheads="1"/>
                  </p:cNvSpPr>
                  <p:nvPr/>
                </p:nvSpPr>
                <p:spPr bwMode="auto">
                  <a:xfrm>
                    <a:off x="10767" y="7112"/>
                    <a:ext cx="1913" cy="960"/>
                  </a:xfrm>
                  <a:prstGeom prst="cube">
                    <a:avLst>
                      <a:gd name="adj" fmla="val 25000"/>
                    </a:avLst>
                  </a:prstGeom>
                  <a:solidFill>
                    <a:srgbClr val="FFFF00"/>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68" name="AutoShape 24"/>
                  <p:cNvSpPr>
                    <a:spLocks noChangeAspect="1" noChangeArrowheads="1"/>
                  </p:cNvSpPr>
                  <p:nvPr/>
                </p:nvSpPr>
                <p:spPr bwMode="auto">
                  <a:xfrm rot="5400000">
                    <a:off x="12454" y="7353"/>
                    <a:ext cx="516" cy="464"/>
                  </a:xfrm>
                  <a:prstGeom prst="can">
                    <a:avLst>
                      <a:gd name="adj" fmla="val 25000"/>
                    </a:avLst>
                  </a:prstGeom>
                  <a:solidFill>
                    <a:srgbClr val="33CCCC"/>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grpSp>
              <p:nvGrpSpPr>
                <p:cNvPr id="162969" name="Group 31"/>
                <p:cNvGrpSpPr>
                  <a:grpSpLocks noChangeAspect="1"/>
                </p:cNvGrpSpPr>
                <p:nvPr/>
              </p:nvGrpSpPr>
              <p:grpSpPr bwMode="auto">
                <a:xfrm>
                  <a:off x="4254" y="1888"/>
                  <a:ext cx="394" cy="252"/>
                  <a:chOff x="3782" y="0"/>
                  <a:chExt cx="1338" cy="943"/>
                </a:xfrm>
              </p:grpSpPr>
              <p:pic>
                <p:nvPicPr>
                  <p:cNvPr id="162970" name="Picture 32" descr="GOSATロゴ"/>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82" y="0"/>
                    <a:ext cx="1219" cy="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971" name="Picture 33" descr="CO2image"/>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480" y="191"/>
                    <a:ext cx="64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62972" name="Text Box 51"/>
              <p:cNvSpPr txBox="1">
                <a:spLocks noChangeAspect="1" noChangeArrowheads="1"/>
              </p:cNvSpPr>
              <p:nvPr/>
            </p:nvSpPr>
            <p:spPr bwMode="auto">
              <a:xfrm>
                <a:off x="4465" y="2840"/>
                <a:ext cx="69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0.76 </a:t>
                </a:r>
                <a:r>
                  <a:rPr lang="en-US" altLang="ja-JP" sz="1000" b="1">
                    <a:latin typeface="Symbol" pitchFamily="18" charset="2"/>
                  </a:rPr>
                  <a:t>m</a:t>
                </a:r>
                <a:r>
                  <a:rPr lang="en-US" altLang="ja-JP" sz="1000" b="1"/>
                  <a:t>m</a:t>
                </a:r>
              </a:p>
            </p:txBody>
          </p:sp>
          <p:sp>
            <p:nvSpPr>
              <p:cNvPr id="162973" name="Text Box 51"/>
              <p:cNvSpPr txBox="1">
                <a:spLocks noChangeAspect="1" noChangeArrowheads="1"/>
              </p:cNvSpPr>
              <p:nvPr/>
            </p:nvSpPr>
            <p:spPr bwMode="auto">
              <a:xfrm>
                <a:off x="4601" y="2976"/>
                <a:ext cx="62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1.6 </a:t>
                </a:r>
                <a:r>
                  <a:rPr lang="en-US" altLang="ja-JP" sz="1000" b="1">
                    <a:latin typeface="Symbol" pitchFamily="18" charset="2"/>
                  </a:rPr>
                  <a:t>m</a:t>
                </a:r>
                <a:r>
                  <a:rPr lang="en-US" altLang="ja-JP" sz="1000" b="1"/>
                  <a:t>m</a:t>
                </a:r>
              </a:p>
            </p:txBody>
          </p:sp>
          <p:sp>
            <p:nvSpPr>
              <p:cNvPr id="162974" name="Text Box 51"/>
              <p:cNvSpPr txBox="1">
                <a:spLocks noChangeAspect="1" noChangeArrowheads="1"/>
              </p:cNvSpPr>
              <p:nvPr/>
            </p:nvSpPr>
            <p:spPr bwMode="auto">
              <a:xfrm>
                <a:off x="4738" y="3112"/>
                <a:ext cx="62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2.0 </a:t>
                </a:r>
                <a:r>
                  <a:rPr lang="en-US" altLang="ja-JP" sz="1000" b="1">
                    <a:latin typeface="Symbol" pitchFamily="18" charset="2"/>
                  </a:rPr>
                  <a:t>m</a:t>
                </a:r>
                <a:r>
                  <a:rPr lang="en-US" altLang="ja-JP" sz="1000" b="1"/>
                  <a:t>m</a:t>
                </a:r>
              </a:p>
            </p:txBody>
          </p:sp>
        </p:grpSp>
      </p:grpSp>
      <p:grpSp>
        <p:nvGrpSpPr>
          <p:cNvPr id="162975" name="Group 159"/>
          <p:cNvGrpSpPr>
            <a:grpSpLocks noChangeAspect="1"/>
          </p:cNvGrpSpPr>
          <p:nvPr/>
        </p:nvGrpSpPr>
        <p:grpSpPr bwMode="auto">
          <a:xfrm>
            <a:off x="3009900" y="3709689"/>
            <a:ext cx="1701312" cy="1612900"/>
            <a:chOff x="3696" y="2341"/>
            <a:chExt cx="1814" cy="1270"/>
          </a:xfrm>
        </p:grpSpPr>
        <p:grpSp>
          <p:nvGrpSpPr>
            <p:cNvPr id="162976" name="Group 160"/>
            <p:cNvGrpSpPr>
              <a:grpSpLocks noChangeAspect="1"/>
            </p:cNvGrpSpPr>
            <p:nvPr/>
          </p:nvGrpSpPr>
          <p:grpSpPr bwMode="auto">
            <a:xfrm>
              <a:off x="3919" y="2805"/>
              <a:ext cx="1579" cy="625"/>
              <a:chOff x="3647" y="2115"/>
              <a:chExt cx="1579" cy="625"/>
            </a:xfrm>
          </p:grpSpPr>
          <p:grpSp>
            <p:nvGrpSpPr>
              <p:cNvPr id="162977" name="Group 161"/>
              <p:cNvGrpSpPr>
                <a:grpSpLocks noChangeAspect="1"/>
              </p:cNvGrpSpPr>
              <p:nvPr/>
            </p:nvGrpSpPr>
            <p:grpSpPr bwMode="auto">
              <a:xfrm>
                <a:off x="3647" y="2160"/>
                <a:ext cx="1093" cy="308"/>
                <a:chOff x="3652" y="2659"/>
                <a:chExt cx="1361" cy="384"/>
              </a:xfrm>
            </p:grpSpPr>
            <p:grpSp>
              <p:nvGrpSpPr>
                <p:cNvPr id="162978" name="Group 28"/>
                <p:cNvGrpSpPr>
                  <a:grpSpLocks noChangeAspect="1"/>
                </p:cNvGrpSpPr>
                <p:nvPr/>
              </p:nvGrpSpPr>
              <p:grpSpPr bwMode="auto">
                <a:xfrm flipH="1">
                  <a:off x="3652" y="2659"/>
                  <a:ext cx="1361" cy="384"/>
                  <a:chOff x="10767" y="7112"/>
                  <a:chExt cx="2177" cy="960"/>
                </a:xfrm>
              </p:grpSpPr>
              <p:sp>
                <p:nvSpPr>
                  <p:cNvPr id="162979" name="AutoShape 29"/>
                  <p:cNvSpPr>
                    <a:spLocks noChangeAspect="1" noChangeArrowheads="1"/>
                  </p:cNvSpPr>
                  <p:nvPr/>
                </p:nvSpPr>
                <p:spPr bwMode="auto">
                  <a:xfrm>
                    <a:off x="10767" y="7112"/>
                    <a:ext cx="1913" cy="960"/>
                  </a:xfrm>
                  <a:prstGeom prst="cube">
                    <a:avLst>
                      <a:gd name="adj" fmla="val 25000"/>
                    </a:avLst>
                  </a:prstGeom>
                  <a:solidFill>
                    <a:srgbClr val="FF99CC"/>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80" name="AutoShape 30"/>
                  <p:cNvSpPr>
                    <a:spLocks noChangeAspect="1" noChangeArrowheads="1"/>
                  </p:cNvSpPr>
                  <p:nvPr/>
                </p:nvSpPr>
                <p:spPr bwMode="auto">
                  <a:xfrm rot="5400000">
                    <a:off x="12454" y="7353"/>
                    <a:ext cx="516" cy="464"/>
                  </a:xfrm>
                  <a:prstGeom prst="can">
                    <a:avLst>
                      <a:gd name="adj" fmla="val 25000"/>
                    </a:avLst>
                  </a:prstGeom>
                  <a:solidFill>
                    <a:srgbClr val="0000FF"/>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pic>
              <p:nvPicPr>
                <p:cNvPr id="162981" name="Picture 3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69" y="2795"/>
                  <a:ext cx="4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grpSp>
            <p:nvGrpSpPr>
              <p:cNvPr id="162982" name="Group 166"/>
              <p:cNvGrpSpPr>
                <a:grpSpLocks noChangeAspect="1"/>
              </p:cNvGrpSpPr>
              <p:nvPr/>
            </p:nvGrpSpPr>
            <p:grpSpPr bwMode="auto">
              <a:xfrm>
                <a:off x="3783" y="2296"/>
                <a:ext cx="1093" cy="308"/>
                <a:chOff x="3652" y="2659"/>
                <a:chExt cx="1361" cy="384"/>
              </a:xfrm>
            </p:grpSpPr>
            <p:grpSp>
              <p:nvGrpSpPr>
                <p:cNvPr id="162983" name="Group 28"/>
                <p:cNvGrpSpPr>
                  <a:grpSpLocks noChangeAspect="1"/>
                </p:cNvGrpSpPr>
                <p:nvPr/>
              </p:nvGrpSpPr>
              <p:grpSpPr bwMode="auto">
                <a:xfrm flipH="1">
                  <a:off x="3652" y="2659"/>
                  <a:ext cx="1361" cy="384"/>
                  <a:chOff x="10767" y="7112"/>
                  <a:chExt cx="2177" cy="960"/>
                </a:xfrm>
              </p:grpSpPr>
              <p:sp>
                <p:nvSpPr>
                  <p:cNvPr id="162984" name="AutoShape 29"/>
                  <p:cNvSpPr>
                    <a:spLocks noChangeAspect="1" noChangeArrowheads="1"/>
                  </p:cNvSpPr>
                  <p:nvPr/>
                </p:nvSpPr>
                <p:spPr bwMode="auto">
                  <a:xfrm>
                    <a:off x="10767" y="7112"/>
                    <a:ext cx="1913" cy="960"/>
                  </a:xfrm>
                  <a:prstGeom prst="cube">
                    <a:avLst>
                      <a:gd name="adj" fmla="val 25000"/>
                    </a:avLst>
                  </a:prstGeom>
                  <a:solidFill>
                    <a:srgbClr val="FF99CC"/>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85" name="AutoShape 30"/>
                  <p:cNvSpPr>
                    <a:spLocks noChangeAspect="1" noChangeArrowheads="1"/>
                  </p:cNvSpPr>
                  <p:nvPr/>
                </p:nvSpPr>
                <p:spPr bwMode="auto">
                  <a:xfrm rot="5400000">
                    <a:off x="12454" y="7353"/>
                    <a:ext cx="516" cy="464"/>
                  </a:xfrm>
                  <a:prstGeom prst="can">
                    <a:avLst>
                      <a:gd name="adj" fmla="val 25000"/>
                    </a:avLst>
                  </a:prstGeom>
                  <a:solidFill>
                    <a:srgbClr val="0000FF"/>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pic>
              <p:nvPicPr>
                <p:cNvPr id="162986" name="Picture 3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69" y="2795"/>
                  <a:ext cx="4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grpSp>
            <p:nvGrpSpPr>
              <p:cNvPr id="162987" name="Group 171"/>
              <p:cNvGrpSpPr>
                <a:grpSpLocks noChangeAspect="1"/>
              </p:cNvGrpSpPr>
              <p:nvPr/>
            </p:nvGrpSpPr>
            <p:grpSpPr bwMode="auto">
              <a:xfrm>
                <a:off x="3919" y="2432"/>
                <a:ext cx="1093" cy="308"/>
                <a:chOff x="3652" y="2659"/>
                <a:chExt cx="1361" cy="384"/>
              </a:xfrm>
            </p:grpSpPr>
            <p:grpSp>
              <p:nvGrpSpPr>
                <p:cNvPr id="162988" name="Group 28"/>
                <p:cNvGrpSpPr>
                  <a:grpSpLocks noChangeAspect="1"/>
                </p:cNvGrpSpPr>
                <p:nvPr/>
              </p:nvGrpSpPr>
              <p:grpSpPr bwMode="auto">
                <a:xfrm flipH="1">
                  <a:off x="3652" y="2659"/>
                  <a:ext cx="1361" cy="384"/>
                  <a:chOff x="10767" y="7112"/>
                  <a:chExt cx="2177" cy="960"/>
                </a:xfrm>
              </p:grpSpPr>
              <p:sp>
                <p:nvSpPr>
                  <p:cNvPr id="162989" name="AutoShape 29"/>
                  <p:cNvSpPr>
                    <a:spLocks noChangeAspect="1" noChangeArrowheads="1"/>
                  </p:cNvSpPr>
                  <p:nvPr/>
                </p:nvSpPr>
                <p:spPr bwMode="auto">
                  <a:xfrm>
                    <a:off x="10767" y="7112"/>
                    <a:ext cx="1913" cy="960"/>
                  </a:xfrm>
                  <a:prstGeom prst="cube">
                    <a:avLst>
                      <a:gd name="adj" fmla="val 25000"/>
                    </a:avLst>
                  </a:prstGeom>
                  <a:solidFill>
                    <a:srgbClr val="FF99CC"/>
                  </a:solidFill>
                  <a:ln w="9525">
                    <a:solidFill>
                      <a:srgbClr val="000000"/>
                    </a:solidFill>
                    <a:miter lim="800000"/>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90" name="AutoShape 30"/>
                  <p:cNvSpPr>
                    <a:spLocks noChangeAspect="1" noChangeArrowheads="1"/>
                  </p:cNvSpPr>
                  <p:nvPr/>
                </p:nvSpPr>
                <p:spPr bwMode="auto">
                  <a:xfrm rot="5400000">
                    <a:off x="12454" y="7353"/>
                    <a:ext cx="516" cy="464"/>
                  </a:xfrm>
                  <a:prstGeom prst="can">
                    <a:avLst>
                      <a:gd name="adj" fmla="val 25000"/>
                    </a:avLst>
                  </a:prstGeom>
                  <a:solidFill>
                    <a:srgbClr val="0000FF"/>
                  </a:solidFill>
                  <a:ln w="9525">
                    <a:solidFill>
                      <a:srgbClr val="000000"/>
                    </a:solidFill>
                    <a:round/>
                    <a:headEnd/>
                    <a:tailEnd/>
                  </a:ln>
                </p:spPr>
                <p:txBody>
                  <a:bodyPr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grpSp>
            <p:pic>
              <p:nvPicPr>
                <p:cNvPr id="162991" name="Picture 3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69" y="2795"/>
                  <a:ext cx="428"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162992" name="Text Box 51"/>
              <p:cNvSpPr txBox="1">
                <a:spLocks noChangeAspect="1" noChangeArrowheads="1"/>
              </p:cNvSpPr>
              <p:nvPr/>
            </p:nvSpPr>
            <p:spPr bwMode="auto">
              <a:xfrm>
                <a:off x="4331" y="2115"/>
                <a:ext cx="69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0.76 </a:t>
                </a:r>
                <a:r>
                  <a:rPr lang="en-US" altLang="ja-JP" sz="1000" b="1">
                    <a:latin typeface="Symbol" pitchFamily="18" charset="2"/>
                  </a:rPr>
                  <a:t>m</a:t>
                </a:r>
                <a:r>
                  <a:rPr lang="en-US" altLang="ja-JP" sz="1000" b="1"/>
                  <a:t>m</a:t>
                </a:r>
              </a:p>
            </p:txBody>
          </p:sp>
          <p:sp>
            <p:nvSpPr>
              <p:cNvPr id="162993" name="Text Box 51"/>
              <p:cNvSpPr txBox="1">
                <a:spLocks noChangeAspect="1" noChangeArrowheads="1"/>
              </p:cNvSpPr>
              <p:nvPr/>
            </p:nvSpPr>
            <p:spPr bwMode="auto">
              <a:xfrm>
                <a:off x="4467" y="2251"/>
                <a:ext cx="62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1.6 </a:t>
                </a:r>
                <a:r>
                  <a:rPr lang="en-US" altLang="ja-JP" sz="1000" b="1">
                    <a:latin typeface="Symbol" pitchFamily="18" charset="2"/>
                  </a:rPr>
                  <a:t>m</a:t>
                </a:r>
                <a:r>
                  <a:rPr lang="en-US" altLang="ja-JP" sz="1000" b="1"/>
                  <a:t>m</a:t>
                </a:r>
              </a:p>
            </p:txBody>
          </p:sp>
          <p:sp>
            <p:nvSpPr>
              <p:cNvPr id="162994" name="Text Box 51"/>
              <p:cNvSpPr txBox="1">
                <a:spLocks noChangeAspect="1" noChangeArrowheads="1"/>
              </p:cNvSpPr>
              <p:nvPr/>
            </p:nvSpPr>
            <p:spPr bwMode="auto">
              <a:xfrm>
                <a:off x="4604" y="2388"/>
                <a:ext cx="62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000" b="1"/>
                  <a:t>2.0 </a:t>
                </a:r>
                <a:r>
                  <a:rPr lang="en-US" altLang="ja-JP" sz="1000" b="1">
                    <a:latin typeface="Symbol" pitchFamily="18" charset="2"/>
                  </a:rPr>
                  <a:t>m</a:t>
                </a:r>
                <a:r>
                  <a:rPr lang="en-US" altLang="ja-JP" sz="1000" b="1"/>
                  <a:t>m</a:t>
                </a:r>
              </a:p>
            </p:txBody>
          </p:sp>
        </p:grpSp>
        <p:sp>
          <p:nvSpPr>
            <p:cNvPr id="162995" name="Rectangle 58"/>
            <p:cNvSpPr>
              <a:spLocks noChangeAspect="1" noChangeArrowheads="1"/>
            </p:cNvSpPr>
            <p:nvPr/>
          </p:nvSpPr>
          <p:spPr bwMode="auto">
            <a:xfrm>
              <a:off x="3696" y="2341"/>
              <a:ext cx="1814" cy="127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CCFFCC"/>
                  </a:solidFill>
                </a14:hiddenFill>
              </a:ext>
            </a:extLst>
          </p:spPr>
          <p:txBody>
            <a:bodyPr wrap="none" anchor="ct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1600">
                <a:latin typeface="ＭＳ Ｐゴシック" pitchFamily="50" charset="-128"/>
              </a:endParaRPr>
            </a:p>
          </p:txBody>
        </p:sp>
        <p:sp>
          <p:nvSpPr>
            <p:cNvPr id="162996" name="Text Box 25"/>
            <p:cNvSpPr txBox="1">
              <a:spLocks noChangeAspect="1" noChangeArrowheads="1"/>
            </p:cNvSpPr>
            <p:nvPr/>
          </p:nvSpPr>
          <p:spPr bwMode="auto">
            <a:xfrm>
              <a:off x="3741" y="2341"/>
              <a:ext cx="1588"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r>
                <a:rPr lang="en-US" altLang="ja-JP" sz="1800"/>
                <a:t>OCO</a:t>
              </a:r>
            </a:p>
          </p:txBody>
        </p:sp>
      </p:grpSp>
      <p:sp>
        <p:nvSpPr>
          <p:cNvPr id="5" name="右矢印 60"/>
          <p:cNvSpPr>
            <a:spLocks noChangeArrowheads="1"/>
          </p:cNvSpPr>
          <p:nvPr/>
        </p:nvSpPr>
        <p:spPr bwMode="auto">
          <a:xfrm rot="2233517" flipH="1">
            <a:off x="2645020" y="3649365"/>
            <a:ext cx="341434" cy="179387"/>
          </a:xfrm>
          <a:prstGeom prst="rightArrow">
            <a:avLst>
              <a:gd name="adj1" fmla="val 50000"/>
              <a:gd name="adj2" fmla="val 73314"/>
            </a:avLst>
          </a:prstGeom>
          <a:solidFill>
            <a:srgbClr val="00FF00"/>
          </a:solidFill>
          <a:ln w="12700" algn="ctr">
            <a:solidFill>
              <a:srgbClr val="00FF00"/>
            </a:solidFill>
            <a:round/>
            <a:headEnd/>
            <a:tailEnd/>
          </a:ln>
        </p:spPr>
        <p:txBody>
          <a:bodyPr/>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6" name="右矢印 60"/>
          <p:cNvSpPr>
            <a:spLocks noChangeArrowheads="1"/>
          </p:cNvSpPr>
          <p:nvPr/>
        </p:nvSpPr>
        <p:spPr bwMode="auto">
          <a:xfrm rot="-3436612" flipH="1" flipV="1">
            <a:off x="2583901" y="3313364"/>
            <a:ext cx="369887" cy="165588"/>
          </a:xfrm>
          <a:prstGeom prst="rightArrow">
            <a:avLst>
              <a:gd name="adj1" fmla="val 50000"/>
              <a:gd name="adj2" fmla="val 73314"/>
            </a:avLst>
          </a:prstGeom>
          <a:solidFill>
            <a:srgbClr val="00FF00"/>
          </a:solidFill>
          <a:ln w="12700" algn="ctr">
            <a:solidFill>
              <a:srgbClr val="00FF00"/>
            </a:solidFill>
            <a:round/>
            <a:headEnd/>
            <a:tailEnd/>
          </a:ln>
        </p:spPr>
        <p:txBody>
          <a:bodyPr rot="10800000"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7" name="右矢印 60"/>
          <p:cNvSpPr>
            <a:spLocks noChangeArrowheads="1"/>
          </p:cNvSpPr>
          <p:nvPr/>
        </p:nvSpPr>
        <p:spPr bwMode="auto">
          <a:xfrm rot="5400000" flipH="1">
            <a:off x="1984925" y="2920030"/>
            <a:ext cx="322262" cy="136281"/>
          </a:xfrm>
          <a:prstGeom prst="rightArrow">
            <a:avLst>
              <a:gd name="adj1" fmla="val 50000"/>
              <a:gd name="adj2" fmla="val 77610"/>
            </a:avLst>
          </a:prstGeom>
          <a:solidFill>
            <a:srgbClr val="00FF00"/>
          </a:solidFill>
          <a:ln w="12700" algn="ctr">
            <a:solidFill>
              <a:srgbClr val="00FF00"/>
            </a:solidFill>
            <a:round/>
            <a:headEnd/>
            <a:tailEnd/>
          </a:ln>
        </p:spPr>
        <p:txBody>
          <a:bodyPr rot="10800000" vert="eaVert"/>
          <a:lstStyle>
            <a:lvl1pPr>
              <a:defRPr kumimoji="1">
                <a:solidFill>
                  <a:schemeClr val="tx1"/>
                </a:solidFill>
                <a:latin typeface="Arial" pitchFamily="34" charset="0"/>
                <a:ea typeface="ＭＳ Ｐゴシック" pitchFamily="50" charset="-128"/>
              </a:defRPr>
            </a:lvl1pPr>
            <a:lvl2pPr marL="742950" indent="-285750">
              <a:defRPr kumimoji="1">
                <a:solidFill>
                  <a:schemeClr val="tx1"/>
                </a:solidFill>
                <a:latin typeface="Arial" pitchFamily="34" charset="0"/>
                <a:ea typeface="ＭＳ Ｐゴシック" pitchFamily="50" charset="-128"/>
              </a:defRPr>
            </a:lvl2pPr>
            <a:lvl3pPr marL="1143000" indent="-228600">
              <a:defRPr kumimoji="1">
                <a:solidFill>
                  <a:schemeClr val="tx1"/>
                </a:solidFill>
                <a:latin typeface="Arial" pitchFamily="34" charset="0"/>
                <a:ea typeface="ＭＳ Ｐゴシック" pitchFamily="50" charset="-128"/>
              </a:defRPr>
            </a:lvl3pPr>
            <a:lvl4pPr marL="1600200" indent="-228600">
              <a:defRPr kumimoji="1">
                <a:solidFill>
                  <a:schemeClr val="tx1"/>
                </a:solidFill>
                <a:latin typeface="Arial" pitchFamily="34" charset="0"/>
                <a:ea typeface="ＭＳ Ｐゴシック" pitchFamily="50" charset="-128"/>
              </a:defRPr>
            </a:lvl4pPr>
            <a:lvl5pPr marL="2057400" indent="-228600">
              <a:defRPr kumimoji="1">
                <a:solidFill>
                  <a:schemeClr val="tx1"/>
                </a:solidFill>
                <a:latin typeface="Arial" pitchFamily="34" charset="0"/>
                <a:ea typeface="ＭＳ Ｐゴシック" pitchFamily="50" charset="-128"/>
              </a:defRPr>
            </a:lvl5pPr>
            <a:lvl6pPr marL="2514600" indent="-228600" fontAlgn="base">
              <a:spcBef>
                <a:spcPct val="0"/>
              </a:spcBef>
              <a:spcAft>
                <a:spcPct val="0"/>
              </a:spcAft>
              <a:defRPr kumimoji="1">
                <a:solidFill>
                  <a:schemeClr val="tx1"/>
                </a:solidFill>
                <a:latin typeface="Arial" pitchFamily="34" charset="0"/>
                <a:ea typeface="ＭＳ Ｐゴシック" pitchFamily="50" charset="-128"/>
              </a:defRPr>
            </a:lvl6pPr>
            <a:lvl7pPr marL="2971800" indent="-228600" fontAlgn="base">
              <a:spcBef>
                <a:spcPct val="0"/>
              </a:spcBef>
              <a:spcAft>
                <a:spcPct val="0"/>
              </a:spcAft>
              <a:defRPr kumimoji="1">
                <a:solidFill>
                  <a:schemeClr val="tx1"/>
                </a:solidFill>
                <a:latin typeface="Arial" pitchFamily="34" charset="0"/>
                <a:ea typeface="ＭＳ Ｐゴシック" pitchFamily="50" charset="-128"/>
              </a:defRPr>
            </a:lvl7pPr>
            <a:lvl8pPr marL="3429000" indent="-228600" fontAlgn="base">
              <a:spcBef>
                <a:spcPct val="0"/>
              </a:spcBef>
              <a:spcAft>
                <a:spcPct val="0"/>
              </a:spcAft>
              <a:defRPr kumimoji="1">
                <a:solidFill>
                  <a:schemeClr val="tx1"/>
                </a:solidFill>
                <a:latin typeface="Arial" pitchFamily="34" charset="0"/>
                <a:ea typeface="ＭＳ Ｐゴシック" pitchFamily="50" charset="-128"/>
              </a:defRPr>
            </a:lvl8pPr>
            <a:lvl9pPr marL="3886200" indent="-228600" fontAlgn="base">
              <a:spcBef>
                <a:spcPct val="0"/>
              </a:spcBef>
              <a:spcAft>
                <a:spcPct val="0"/>
              </a:spcAft>
              <a:defRPr kumimoji="1">
                <a:solidFill>
                  <a:schemeClr val="tx1"/>
                </a:solidFill>
                <a:latin typeface="Arial" pitchFamily="34" charset="0"/>
                <a:ea typeface="ＭＳ Ｐゴシック" pitchFamily="50" charset="-128"/>
              </a:defRPr>
            </a:lvl9pPr>
          </a:lstStyle>
          <a:p>
            <a:pPr eaLnBrk="0" hangingPunct="0"/>
            <a:endParaRPr lang="ja-JP" altLang="ja-JP" sz="2400">
              <a:ea typeface="Arial Unicode MS" pitchFamily="50" charset="-128"/>
              <a:cs typeface="Arial Unicode MS" pitchFamily="50" charset="-128"/>
            </a:endParaRPr>
          </a:p>
        </p:txBody>
      </p:sp>
      <p:sp>
        <p:nvSpPr>
          <p:cNvPr id="105" name="Text Box 12"/>
          <p:cNvSpPr txBox="1">
            <a:spLocks noChangeArrowheads="1"/>
          </p:cNvSpPr>
          <p:nvPr/>
        </p:nvSpPr>
        <p:spPr bwMode="auto">
          <a:xfrm>
            <a:off x="3059832" y="251937"/>
            <a:ext cx="6084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mn-lt"/>
                <a:cs typeface="Arial" pitchFamily="34" charset="0"/>
              </a:rPr>
              <a:t>X-calibration with OCO(/-2)</a:t>
            </a:r>
            <a:endParaRPr lang="en-US" sz="3200" b="1" dirty="0">
              <a:solidFill>
                <a:srgbClr val="0000FF"/>
              </a:solidFill>
              <a:latin typeface="+mn-lt"/>
              <a:cs typeface="Arial" pitchFamily="34" charset="0"/>
            </a:endParaRPr>
          </a:p>
        </p:txBody>
      </p:sp>
      <p:sp>
        <p:nvSpPr>
          <p:cNvPr id="103" name="スライド番号プレースホルダ 72"/>
          <p:cNvSpPr>
            <a:spLocks noGrp="1"/>
          </p:cNvSpPr>
          <p:nvPr>
            <p:ph type="sldNum" sz="quarter" idx="10"/>
          </p:nvPr>
        </p:nvSpPr>
        <p:spPr>
          <a:xfrm>
            <a:off x="8559312" y="6524626"/>
            <a:ext cx="514350" cy="333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fld id="{234A05F2-DA7D-431A-8E38-709104EEB399}" type="slidenum">
              <a:rPr lang="en-US" altLang="ja-JP" smtClean="0"/>
              <a:pPr/>
              <a:t>8</a:t>
            </a:fld>
            <a:endParaRPr lang="en-US" altLang="ja-JP" smtClean="0"/>
          </a:p>
        </p:txBody>
      </p:sp>
    </p:spTree>
    <p:extLst>
      <p:ext uri="{BB962C8B-B14F-4D97-AF65-F5344CB8AC3E}">
        <p14:creationId xmlns:p14="http://schemas.microsoft.com/office/powerpoint/2010/main" val="38446337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3059832" y="251937"/>
            <a:ext cx="6084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ts val="600"/>
              </a:spcAft>
            </a:pPr>
            <a:r>
              <a:rPr lang="en-US" sz="3200" b="1" dirty="0" smtClean="0">
                <a:solidFill>
                  <a:srgbClr val="0000FF"/>
                </a:solidFill>
                <a:latin typeface="Calibri" pitchFamily="34" charset="0"/>
              </a:rPr>
              <a:t>Vi-calibration campaign at RRV</a:t>
            </a:r>
            <a:endParaRPr lang="en-US" sz="1400" dirty="0">
              <a:solidFill>
                <a:srgbClr val="0000FF"/>
              </a:solidFill>
              <a:cs typeface="Arial" pitchFamily="34" charset="0"/>
            </a:endParaRPr>
          </a:p>
        </p:txBody>
      </p:sp>
      <p:grpSp>
        <p:nvGrpSpPr>
          <p:cNvPr id="2" name="グループ化 1"/>
          <p:cNvGrpSpPr/>
          <p:nvPr/>
        </p:nvGrpSpPr>
        <p:grpSpPr>
          <a:xfrm>
            <a:off x="1" y="847427"/>
            <a:ext cx="9144000" cy="5821933"/>
            <a:chOff x="1" y="847427"/>
            <a:chExt cx="9144000" cy="5821933"/>
          </a:xfrm>
        </p:grpSpPr>
        <p:pic>
          <p:nvPicPr>
            <p:cNvPr id="54" name="Picture 8"/>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7440"/>
            <a:stretch/>
          </p:blipFill>
          <p:spPr bwMode="auto">
            <a:xfrm>
              <a:off x="1" y="908720"/>
              <a:ext cx="9144000" cy="576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75075" y="4813002"/>
              <a:ext cx="1812925"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6"/>
            <p:cNvSpPr txBox="1">
              <a:spLocks noChangeArrowheads="1"/>
            </p:cNvSpPr>
            <p:nvPr/>
          </p:nvSpPr>
          <p:spPr bwMode="auto">
            <a:xfrm>
              <a:off x="3906838" y="6030614"/>
              <a:ext cx="1800225"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Surface  Spectral Reflectance</a:t>
              </a:r>
              <a:endParaRPr kumimoji="1" lang="ja-JP" altLang="en-US" sz="1400">
                <a:solidFill>
                  <a:schemeClr val="tx2"/>
                </a:solidFill>
                <a:cs typeface="Arial" pitchFamily="34" charset="0"/>
              </a:endParaRPr>
            </a:p>
          </p:txBody>
        </p:sp>
        <p:sp>
          <p:nvSpPr>
            <p:cNvPr id="7" name="テキスト ボックス 7"/>
            <p:cNvSpPr txBox="1">
              <a:spLocks noChangeArrowheads="1"/>
            </p:cNvSpPr>
            <p:nvPr/>
          </p:nvSpPr>
          <p:spPr bwMode="auto">
            <a:xfrm>
              <a:off x="2827338" y="6175077"/>
              <a:ext cx="792162" cy="3079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BRDF</a:t>
              </a:r>
              <a:r>
                <a:rPr kumimoji="1" lang="ja-JP" altLang="en-US" sz="1400">
                  <a:solidFill>
                    <a:schemeClr val="tx2"/>
                  </a:solidFill>
                  <a:cs typeface="Arial" pitchFamily="34" charset="0"/>
                </a:rPr>
                <a:t>　</a:t>
              </a:r>
            </a:p>
          </p:txBody>
        </p:sp>
        <p:pic>
          <p:nvPicPr>
            <p:cNvPr id="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70200" y="4612977"/>
              <a:ext cx="598488"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99113" y="4430414"/>
              <a:ext cx="109220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7"/>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70613" y="983952"/>
              <a:ext cx="911225"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7"/>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62075" y="847427"/>
              <a:ext cx="911225"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2"/>
            <p:cNvSpPr txBox="1">
              <a:spLocks noChangeArrowheads="1"/>
            </p:cNvSpPr>
            <p:nvPr/>
          </p:nvSpPr>
          <p:spPr bwMode="auto">
            <a:xfrm>
              <a:off x="209550" y="1098252"/>
              <a:ext cx="1231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2400">
                  <a:solidFill>
                    <a:schemeClr val="tx2"/>
                  </a:solidFill>
                  <a:cs typeface="Arial" pitchFamily="34" charset="0"/>
                </a:rPr>
                <a:t>Path 37</a:t>
              </a:r>
            </a:p>
            <a:p>
              <a:r>
                <a:rPr kumimoji="1" lang="en-US" altLang="ja-JP" sz="2400">
                  <a:solidFill>
                    <a:schemeClr val="tx2"/>
                  </a:solidFill>
                  <a:cs typeface="Arial" pitchFamily="34" charset="0"/>
                </a:rPr>
                <a:t>from West</a:t>
              </a:r>
              <a:endParaRPr kumimoji="1" lang="ja-JP" altLang="en-US" sz="2400">
                <a:solidFill>
                  <a:schemeClr val="tx2"/>
                </a:solidFill>
                <a:cs typeface="Arial" pitchFamily="34" charset="0"/>
              </a:endParaRPr>
            </a:p>
          </p:txBody>
        </p:sp>
        <p:sp>
          <p:nvSpPr>
            <p:cNvPr id="13" name="テキスト ボックス 13"/>
            <p:cNvSpPr txBox="1">
              <a:spLocks noChangeArrowheads="1"/>
            </p:cNvSpPr>
            <p:nvPr/>
          </p:nvSpPr>
          <p:spPr bwMode="auto">
            <a:xfrm>
              <a:off x="7223125" y="1160164"/>
              <a:ext cx="1173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2400">
                  <a:solidFill>
                    <a:schemeClr val="tx2"/>
                  </a:solidFill>
                  <a:cs typeface="Arial" pitchFamily="34" charset="0"/>
                </a:rPr>
                <a:t>Path 36</a:t>
              </a:r>
            </a:p>
            <a:p>
              <a:r>
                <a:rPr kumimoji="1" lang="en-US" altLang="ja-JP" sz="2400">
                  <a:solidFill>
                    <a:schemeClr val="tx2"/>
                  </a:solidFill>
                  <a:cs typeface="Arial" pitchFamily="34" charset="0"/>
                </a:rPr>
                <a:t>from East</a:t>
              </a:r>
              <a:endParaRPr kumimoji="1" lang="ja-JP" altLang="en-US" sz="2400">
                <a:solidFill>
                  <a:schemeClr val="tx2"/>
                </a:solidFill>
                <a:cs typeface="Arial" pitchFamily="34" charset="0"/>
              </a:endParaRPr>
            </a:p>
          </p:txBody>
        </p:sp>
        <p:sp>
          <p:nvSpPr>
            <p:cNvPr id="15" name="テキスト ボックス 23"/>
            <p:cNvSpPr txBox="1">
              <a:spLocks noChangeArrowheads="1"/>
            </p:cNvSpPr>
            <p:nvPr/>
          </p:nvSpPr>
          <p:spPr bwMode="auto">
            <a:xfrm>
              <a:off x="5648325" y="1626889"/>
              <a:ext cx="830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19.9deg</a:t>
              </a:r>
              <a:endParaRPr kumimoji="1" lang="ja-JP" altLang="en-US" sz="1400">
                <a:solidFill>
                  <a:schemeClr val="tx2"/>
                </a:solidFill>
                <a:cs typeface="Arial" pitchFamily="34" charset="0"/>
              </a:endParaRPr>
            </a:p>
          </p:txBody>
        </p:sp>
        <p:sp>
          <p:nvSpPr>
            <p:cNvPr id="16" name="テキスト ボックス 24"/>
            <p:cNvSpPr txBox="1">
              <a:spLocks noChangeArrowheads="1"/>
            </p:cNvSpPr>
            <p:nvPr/>
          </p:nvSpPr>
          <p:spPr bwMode="auto">
            <a:xfrm>
              <a:off x="4224338" y="1590377"/>
              <a:ext cx="681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19deg</a:t>
              </a:r>
              <a:endParaRPr kumimoji="1" lang="ja-JP" altLang="en-US" sz="1400">
                <a:solidFill>
                  <a:schemeClr val="tx2"/>
                </a:solidFill>
                <a:cs typeface="Arial" pitchFamily="34" charset="0"/>
              </a:endParaRPr>
            </a:p>
          </p:txBody>
        </p:sp>
        <p:cxnSp>
          <p:nvCxnSpPr>
            <p:cNvPr id="17" name="直線矢印コネクタ 28"/>
            <p:cNvCxnSpPr>
              <a:cxnSpLocks noChangeShapeType="1"/>
            </p:cNvCxnSpPr>
            <p:nvPr/>
          </p:nvCxnSpPr>
          <p:spPr bwMode="auto">
            <a:xfrm rot="16200000" flipV="1">
              <a:off x="1569244" y="2116633"/>
              <a:ext cx="4183062" cy="2711450"/>
            </a:xfrm>
            <a:prstGeom prst="straightConnector1">
              <a:avLst/>
            </a:prstGeom>
            <a:noFill/>
            <a:ln w="28575" algn="ctr">
              <a:solidFill>
                <a:srgbClr val="00B0F0"/>
              </a:solidFill>
              <a:prstDash val="sysDash"/>
              <a:round/>
              <a:headEnd/>
              <a:tailEnd type="arrow" w="med" len="med"/>
            </a:ln>
            <a:extLst>
              <a:ext uri="{909E8E84-426E-40DD-AFC4-6F175D3DCCD1}">
                <a14:hiddenFill xmlns:a14="http://schemas.microsoft.com/office/drawing/2010/main">
                  <a:noFill/>
                </a14:hiddenFill>
              </a:ext>
            </a:extLst>
          </p:spPr>
        </p:cxnSp>
        <p:cxnSp>
          <p:nvCxnSpPr>
            <p:cNvPr id="18" name="直線矢印コネクタ 33"/>
            <p:cNvCxnSpPr>
              <a:cxnSpLocks noChangeShapeType="1"/>
            </p:cNvCxnSpPr>
            <p:nvPr/>
          </p:nvCxnSpPr>
          <p:spPr bwMode="auto">
            <a:xfrm rot="16200000" flipH="1">
              <a:off x="2590006" y="3151683"/>
              <a:ext cx="4157663" cy="1057275"/>
            </a:xfrm>
            <a:prstGeom prst="straightConnector1">
              <a:avLst/>
            </a:prstGeom>
            <a:noFill/>
            <a:ln w="57150"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19" name="太陽 52"/>
            <p:cNvSpPr>
              <a:spLocks noChangeArrowheads="1"/>
            </p:cNvSpPr>
            <p:nvPr/>
          </p:nvSpPr>
          <p:spPr bwMode="auto">
            <a:xfrm>
              <a:off x="3779838" y="953789"/>
              <a:ext cx="461962" cy="557213"/>
            </a:xfrm>
            <a:prstGeom prst="sun">
              <a:avLst>
                <a:gd name="adj" fmla="val 25000"/>
              </a:avLst>
            </a:prstGeom>
            <a:solidFill>
              <a:srgbClr val="FF3300"/>
            </a:solidFill>
            <a:ln w="12700" algn="ctr">
              <a:solidFill>
                <a:schemeClr val="tx1"/>
              </a:solidFill>
              <a:round/>
              <a:headEnd/>
              <a:tailEnd/>
            </a:ln>
          </p:spPr>
          <p:txBody>
            <a:bodyPr/>
            <a:lstStyle/>
            <a:p>
              <a:endParaRPr lang="ja-JP" altLang="en-US">
                <a:solidFill>
                  <a:schemeClr val="tx2"/>
                </a:solidFill>
                <a:cs typeface="Arial" pitchFamily="34" charset="0"/>
              </a:endParaRPr>
            </a:p>
          </p:txBody>
        </p:sp>
        <p:sp>
          <p:nvSpPr>
            <p:cNvPr id="20" name="テキスト ボックス 24"/>
            <p:cNvSpPr txBox="1">
              <a:spLocks noChangeArrowheads="1"/>
            </p:cNvSpPr>
            <p:nvPr/>
          </p:nvSpPr>
          <p:spPr bwMode="auto">
            <a:xfrm>
              <a:off x="1627188" y="1361777"/>
              <a:ext cx="830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33.0deg</a:t>
              </a:r>
              <a:endParaRPr kumimoji="1" lang="ja-JP" altLang="en-US" sz="1400">
                <a:solidFill>
                  <a:schemeClr val="tx2"/>
                </a:solidFill>
                <a:cs typeface="Arial" pitchFamily="34" charset="0"/>
              </a:endParaRPr>
            </a:p>
          </p:txBody>
        </p:sp>
        <p:cxnSp>
          <p:nvCxnSpPr>
            <p:cNvPr id="21" name="直線矢印コネクタ 33"/>
            <p:cNvCxnSpPr>
              <a:cxnSpLocks noChangeShapeType="1"/>
            </p:cNvCxnSpPr>
            <p:nvPr/>
          </p:nvCxnSpPr>
          <p:spPr bwMode="auto">
            <a:xfrm rot="16200000" flipH="1">
              <a:off x="2552700" y="2971502"/>
              <a:ext cx="3943350" cy="1346200"/>
            </a:xfrm>
            <a:prstGeom prst="straightConnector1">
              <a:avLst/>
            </a:prstGeom>
            <a:noFill/>
            <a:ln w="57150" algn="ctr">
              <a:solidFill>
                <a:srgbClr val="FF3300"/>
              </a:solidFill>
              <a:prstDash val="sysDash"/>
              <a:round/>
              <a:headEnd/>
              <a:tailEnd type="arrow" w="med" len="med"/>
            </a:ln>
            <a:extLst>
              <a:ext uri="{909E8E84-426E-40DD-AFC4-6F175D3DCCD1}">
                <a14:hiddenFill xmlns:a14="http://schemas.microsoft.com/office/drawing/2010/main">
                  <a:noFill/>
                </a14:hiddenFill>
              </a:ext>
            </a:extLst>
          </p:spPr>
        </p:cxnSp>
        <p:sp>
          <p:nvSpPr>
            <p:cNvPr id="22" name="テキスト ボックス 24"/>
            <p:cNvSpPr txBox="1">
              <a:spLocks noChangeArrowheads="1"/>
            </p:cNvSpPr>
            <p:nvPr/>
          </p:nvSpPr>
          <p:spPr bwMode="auto">
            <a:xfrm>
              <a:off x="3170238" y="1525289"/>
              <a:ext cx="681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25deg</a:t>
              </a:r>
              <a:endParaRPr kumimoji="1" lang="ja-JP" altLang="en-US" sz="1400">
                <a:solidFill>
                  <a:schemeClr val="tx2"/>
                </a:solidFill>
                <a:cs typeface="Arial" pitchFamily="34" charset="0"/>
              </a:endParaRPr>
            </a:p>
          </p:txBody>
        </p:sp>
        <p:sp>
          <p:nvSpPr>
            <p:cNvPr id="23" name="テキスト ボックス 23"/>
            <p:cNvSpPr txBox="1">
              <a:spLocks noChangeArrowheads="1"/>
            </p:cNvSpPr>
            <p:nvPr/>
          </p:nvSpPr>
          <p:spPr bwMode="auto">
            <a:xfrm>
              <a:off x="7026275" y="5840114"/>
              <a:ext cx="1995488" cy="7381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Surface and Profile</a:t>
              </a:r>
            </a:p>
            <a:p>
              <a:r>
                <a:rPr kumimoji="1" lang="en-US" altLang="ja-JP" sz="1400">
                  <a:solidFill>
                    <a:schemeClr val="tx2"/>
                  </a:solidFill>
                  <a:cs typeface="Arial" pitchFamily="34" charset="0"/>
                </a:rPr>
                <a:t>of Pressure, Temperature, Humidity</a:t>
              </a:r>
              <a:endParaRPr kumimoji="1" lang="ja-JP" altLang="en-US" sz="1400">
                <a:solidFill>
                  <a:schemeClr val="tx2"/>
                </a:solidFill>
                <a:cs typeface="Arial" pitchFamily="34" charset="0"/>
              </a:endParaRPr>
            </a:p>
          </p:txBody>
        </p:sp>
        <p:sp>
          <p:nvSpPr>
            <p:cNvPr id="24" name="テキスト ボックス 24"/>
            <p:cNvSpPr txBox="1">
              <a:spLocks noChangeArrowheads="1"/>
            </p:cNvSpPr>
            <p:nvPr/>
          </p:nvSpPr>
          <p:spPr bwMode="auto">
            <a:xfrm>
              <a:off x="5495925" y="5246389"/>
              <a:ext cx="1727200"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Surface  Thermal radiation</a:t>
              </a:r>
              <a:endParaRPr kumimoji="1" lang="ja-JP" altLang="en-US" sz="1400">
                <a:solidFill>
                  <a:schemeClr val="tx2"/>
                </a:solidFill>
                <a:cs typeface="Arial" pitchFamily="34" charset="0"/>
              </a:endParaRPr>
            </a:p>
          </p:txBody>
        </p:sp>
        <p:sp>
          <p:nvSpPr>
            <p:cNvPr id="25" name="テキスト ボックス 25"/>
            <p:cNvSpPr txBox="1">
              <a:spLocks noChangeArrowheads="1"/>
            </p:cNvSpPr>
            <p:nvPr/>
          </p:nvSpPr>
          <p:spPr bwMode="auto">
            <a:xfrm>
              <a:off x="5530850" y="6289377"/>
              <a:ext cx="947738" cy="3079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Variability</a:t>
              </a:r>
              <a:endParaRPr kumimoji="1" lang="ja-JP" altLang="en-US" sz="1400">
                <a:solidFill>
                  <a:schemeClr val="tx2"/>
                </a:solidFill>
                <a:cs typeface="Arial" pitchFamily="34" charset="0"/>
              </a:endParaRPr>
            </a:p>
          </p:txBody>
        </p:sp>
        <p:sp>
          <p:nvSpPr>
            <p:cNvPr id="26" name="テキスト ボックス 26"/>
            <p:cNvSpPr txBox="1">
              <a:spLocks noChangeArrowheads="1"/>
            </p:cNvSpPr>
            <p:nvPr/>
          </p:nvSpPr>
          <p:spPr bwMode="auto">
            <a:xfrm>
              <a:off x="11113" y="5979814"/>
              <a:ext cx="1477962"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Aerosol Optical Thickens</a:t>
              </a:r>
              <a:endParaRPr kumimoji="1" lang="ja-JP" altLang="en-US" sz="1400">
                <a:solidFill>
                  <a:schemeClr val="tx2"/>
                </a:solidFill>
                <a:cs typeface="Arial" pitchFamily="34" charset="0"/>
              </a:endParaRPr>
            </a:p>
          </p:txBody>
        </p:sp>
        <p:sp>
          <p:nvSpPr>
            <p:cNvPr id="27" name="テキスト ボックス 27"/>
            <p:cNvSpPr txBox="1">
              <a:spLocks noChangeArrowheads="1"/>
            </p:cNvSpPr>
            <p:nvPr/>
          </p:nvSpPr>
          <p:spPr bwMode="auto">
            <a:xfrm>
              <a:off x="6753225" y="1899939"/>
              <a:ext cx="2033588" cy="3079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TOA  Spectral radiance</a:t>
              </a:r>
              <a:endParaRPr kumimoji="1" lang="ja-JP" altLang="en-US" sz="1400">
                <a:solidFill>
                  <a:schemeClr val="tx2"/>
                </a:solidFill>
                <a:cs typeface="Arial" pitchFamily="34" charset="0"/>
              </a:endParaRPr>
            </a:p>
          </p:txBody>
        </p:sp>
        <p:pic>
          <p:nvPicPr>
            <p:cNvPr id="2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26275" y="4576464"/>
              <a:ext cx="703263"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テキスト ボックス 29"/>
            <p:cNvSpPr txBox="1">
              <a:spLocks noChangeArrowheads="1"/>
            </p:cNvSpPr>
            <p:nvPr/>
          </p:nvSpPr>
          <p:spPr bwMode="auto">
            <a:xfrm>
              <a:off x="1627188" y="5987752"/>
              <a:ext cx="977900"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Surface  </a:t>
              </a:r>
            </a:p>
            <a:p>
              <a:r>
                <a:rPr kumimoji="1" lang="en-US" altLang="ja-JP" sz="1400">
                  <a:solidFill>
                    <a:schemeClr val="tx2"/>
                  </a:solidFill>
                  <a:cs typeface="Arial" pitchFamily="34" charset="0"/>
                </a:rPr>
                <a:t>CO</a:t>
              </a:r>
              <a:r>
                <a:rPr kumimoji="1" lang="en-US" altLang="ja-JP" sz="1400" baseline="-25000">
                  <a:solidFill>
                    <a:schemeClr val="tx2"/>
                  </a:solidFill>
                  <a:cs typeface="Arial" pitchFamily="34" charset="0"/>
                </a:rPr>
                <a:t>2</a:t>
              </a:r>
              <a:r>
                <a:rPr kumimoji="1" lang="ja-JP" altLang="en-US" sz="1400" baseline="-25000">
                  <a:solidFill>
                    <a:schemeClr val="tx2"/>
                  </a:solidFill>
                  <a:cs typeface="Arial" pitchFamily="34" charset="0"/>
                </a:rPr>
                <a:t>　</a:t>
              </a:r>
              <a:r>
                <a:rPr kumimoji="1" lang="en-US" altLang="ja-JP" sz="1400">
                  <a:solidFill>
                    <a:schemeClr val="tx2"/>
                  </a:solidFill>
                  <a:cs typeface="Arial" pitchFamily="34" charset="0"/>
                </a:rPr>
                <a:t> CH</a:t>
              </a:r>
              <a:r>
                <a:rPr kumimoji="1" lang="en-US" altLang="ja-JP" sz="1400" baseline="-25000">
                  <a:solidFill>
                    <a:schemeClr val="tx2"/>
                  </a:solidFill>
                  <a:cs typeface="Arial" pitchFamily="34" charset="0"/>
                </a:rPr>
                <a:t>4</a:t>
              </a:r>
              <a:endParaRPr kumimoji="1" lang="ja-JP" altLang="en-US" sz="1400" baseline="-25000">
                <a:solidFill>
                  <a:schemeClr val="tx2"/>
                </a:solidFill>
                <a:cs typeface="Arial" pitchFamily="34" charset="0"/>
              </a:endParaRPr>
            </a:p>
          </p:txBody>
        </p:sp>
        <p:pic>
          <p:nvPicPr>
            <p:cNvPr id="30"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354638" y="1353839"/>
              <a:ext cx="350837"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94263" y="1342727"/>
              <a:ext cx="4794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5"/>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800975" y="4552652"/>
              <a:ext cx="458788" cy="1287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7"/>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743575" y="5725814"/>
              <a:ext cx="70961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8"/>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33363" y="5000327"/>
              <a:ext cx="1033462" cy="83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9"/>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09550" y="4025602"/>
              <a:ext cx="995363" cy="80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11"/>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342313" y="4571702"/>
              <a:ext cx="4445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673975" y="2280939"/>
              <a:ext cx="1171575" cy="6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テキスト ボックス 39"/>
            <p:cNvSpPr txBox="1">
              <a:spLocks noChangeArrowheads="1"/>
            </p:cNvSpPr>
            <p:nvPr/>
          </p:nvSpPr>
          <p:spPr bwMode="auto">
            <a:xfrm>
              <a:off x="4991100" y="2126952"/>
              <a:ext cx="1179513" cy="3079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High altitude</a:t>
              </a:r>
              <a:endParaRPr kumimoji="1" lang="ja-JP" altLang="en-US" sz="1400" baseline="-25000">
                <a:solidFill>
                  <a:schemeClr val="tx2"/>
                </a:solidFill>
                <a:cs typeface="Arial" pitchFamily="34" charset="0"/>
              </a:endParaRPr>
            </a:p>
          </p:txBody>
        </p:sp>
        <p:pic>
          <p:nvPicPr>
            <p:cNvPr id="39" name="Picture 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724400" y="1010939"/>
              <a:ext cx="1135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1403350" y="2039639"/>
              <a:ext cx="69532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4"/>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2216150" y="2942927"/>
              <a:ext cx="554038" cy="67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テキスト ボックス 43"/>
            <p:cNvSpPr txBox="1">
              <a:spLocks noChangeArrowheads="1"/>
            </p:cNvSpPr>
            <p:nvPr/>
          </p:nvSpPr>
          <p:spPr bwMode="auto">
            <a:xfrm>
              <a:off x="1350963" y="4168477"/>
              <a:ext cx="977900"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Vertical </a:t>
              </a:r>
            </a:p>
            <a:p>
              <a:r>
                <a:rPr kumimoji="1" lang="en-US" altLang="ja-JP" sz="1400">
                  <a:solidFill>
                    <a:schemeClr val="tx2"/>
                  </a:solidFill>
                  <a:cs typeface="Arial" pitchFamily="34" charset="0"/>
                </a:rPr>
                <a:t>CO</a:t>
              </a:r>
              <a:r>
                <a:rPr kumimoji="1" lang="en-US" altLang="ja-JP" sz="1400" baseline="-25000">
                  <a:solidFill>
                    <a:schemeClr val="tx2"/>
                  </a:solidFill>
                  <a:cs typeface="Arial" pitchFamily="34" charset="0"/>
                </a:rPr>
                <a:t>2</a:t>
              </a:r>
              <a:r>
                <a:rPr kumimoji="1" lang="ja-JP" altLang="en-US" sz="1400" baseline="-25000">
                  <a:solidFill>
                    <a:schemeClr val="tx2"/>
                  </a:solidFill>
                  <a:cs typeface="Arial" pitchFamily="34" charset="0"/>
                </a:rPr>
                <a:t>　</a:t>
              </a:r>
              <a:r>
                <a:rPr kumimoji="1" lang="en-US" altLang="ja-JP" sz="1400">
                  <a:solidFill>
                    <a:schemeClr val="tx2"/>
                  </a:solidFill>
                  <a:cs typeface="Arial" pitchFamily="34" charset="0"/>
                </a:rPr>
                <a:t> CH</a:t>
              </a:r>
              <a:r>
                <a:rPr kumimoji="1" lang="en-US" altLang="ja-JP" sz="1400" baseline="-25000">
                  <a:solidFill>
                    <a:schemeClr val="tx2"/>
                  </a:solidFill>
                  <a:cs typeface="Arial" pitchFamily="34" charset="0"/>
                </a:rPr>
                <a:t>4</a:t>
              </a:r>
              <a:endParaRPr kumimoji="1" lang="ja-JP" altLang="en-US" sz="1400" baseline="-25000">
                <a:solidFill>
                  <a:schemeClr val="tx2"/>
                </a:solidFill>
                <a:cs typeface="Arial" pitchFamily="34" charset="0"/>
              </a:endParaRPr>
            </a:p>
          </p:txBody>
        </p:sp>
        <p:sp>
          <p:nvSpPr>
            <p:cNvPr id="43" name="テキスト ボックス 44"/>
            <p:cNvSpPr txBox="1">
              <a:spLocks noChangeArrowheads="1"/>
            </p:cNvSpPr>
            <p:nvPr/>
          </p:nvSpPr>
          <p:spPr bwMode="auto">
            <a:xfrm>
              <a:off x="2305050" y="3658889"/>
              <a:ext cx="1041400" cy="5238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ＭＳ Ｐゴシック" pitchFamily="50" charset="-128"/>
                </a:defRPr>
              </a:lvl1pPr>
              <a:lvl2pPr marL="742950" indent="-285750">
                <a:defRPr>
                  <a:solidFill>
                    <a:schemeClr val="tx1"/>
                  </a:solidFill>
                  <a:latin typeface="Arial" pitchFamily="34" charset="0"/>
                  <a:ea typeface="ＭＳ Ｐゴシック" pitchFamily="50" charset="-128"/>
                </a:defRPr>
              </a:lvl2pPr>
              <a:lvl3pPr marL="1143000" indent="-228600">
                <a:defRPr>
                  <a:solidFill>
                    <a:schemeClr val="tx1"/>
                  </a:solidFill>
                  <a:latin typeface="Arial" pitchFamily="34" charset="0"/>
                  <a:ea typeface="ＭＳ Ｐゴシック" pitchFamily="50" charset="-128"/>
                </a:defRPr>
              </a:lvl3pPr>
              <a:lvl4pPr marL="1600200" indent="-228600">
                <a:defRPr>
                  <a:solidFill>
                    <a:schemeClr val="tx1"/>
                  </a:solidFill>
                  <a:latin typeface="Arial" pitchFamily="34" charset="0"/>
                  <a:ea typeface="ＭＳ Ｐゴシック" pitchFamily="50" charset="-128"/>
                </a:defRPr>
              </a:lvl4pPr>
              <a:lvl5pPr marL="2057400" indent="-22860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r>
                <a:rPr kumimoji="1" lang="en-US" altLang="ja-JP" sz="1400">
                  <a:solidFill>
                    <a:schemeClr val="tx2"/>
                  </a:solidFill>
                  <a:cs typeface="Arial" pitchFamily="34" charset="0"/>
                </a:rPr>
                <a:t>Horizontal </a:t>
              </a:r>
            </a:p>
            <a:p>
              <a:r>
                <a:rPr kumimoji="1" lang="en-US" altLang="ja-JP" sz="1400">
                  <a:solidFill>
                    <a:schemeClr val="tx2"/>
                  </a:solidFill>
                  <a:cs typeface="Arial" pitchFamily="34" charset="0"/>
                </a:rPr>
                <a:t>CO</a:t>
              </a:r>
              <a:r>
                <a:rPr kumimoji="1" lang="en-US" altLang="ja-JP" sz="1400" baseline="-25000">
                  <a:solidFill>
                    <a:schemeClr val="tx2"/>
                  </a:solidFill>
                  <a:cs typeface="Arial" pitchFamily="34" charset="0"/>
                </a:rPr>
                <a:t>2</a:t>
              </a:r>
              <a:r>
                <a:rPr kumimoji="1" lang="ja-JP" altLang="en-US" sz="1400" baseline="-25000">
                  <a:solidFill>
                    <a:schemeClr val="tx2"/>
                  </a:solidFill>
                  <a:cs typeface="Arial" pitchFamily="34" charset="0"/>
                </a:rPr>
                <a:t>　</a:t>
              </a:r>
              <a:r>
                <a:rPr kumimoji="1" lang="en-US" altLang="ja-JP" sz="1400">
                  <a:solidFill>
                    <a:schemeClr val="tx2"/>
                  </a:solidFill>
                  <a:cs typeface="Arial" pitchFamily="34" charset="0"/>
                </a:rPr>
                <a:t> CH</a:t>
              </a:r>
              <a:r>
                <a:rPr kumimoji="1" lang="en-US" altLang="ja-JP" sz="1400" baseline="-25000">
                  <a:solidFill>
                    <a:schemeClr val="tx2"/>
                  </a:solidFill>
                  <a:cs typeface="Arial" pitchFamily="34" charset="0"/>
                </a:rPr>
                <a:t>4</a:t>
              </a:r>
              <a:endParaRPr kumimoji="1" lang="ja-JP" altLang="en-US" sz="1400" baseline="-25000">
                <a:solidFill>
                  <a:schemeClr val="tx2"/>
                </a:solidFill>
                <a:cs typeface="Arial" pitchFamily="34" charset="0"/>
              </a:endParaRPr>
            </a:p>
          </p:txBody>
        </p:sp>
        <p:pic>
          <p:nvPicPr>
            <p:cNvPr id="44" name="Picture 5"/>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1628775" y="5113039"/>
              <a:ext cx="8159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691313" y="2299989"/>
              <a:ext cx="8001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3" descr="NIESlogo"/>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786166" y="3774777"/>
              <a:ext cx="7032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1"/>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724128" y="3698577"/>
              <a:ext cx="935038"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8"/>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5928916" y="3342977"/>
              <a:ext cx="81597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7"/>
            <p:cNvPicPr>
              <a:picLocks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863953" y="3342977"/>
              <a:ext cx="61118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9"/>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7567216" y="3919239"/>
              <a:ext cx="814387"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0"/>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7567216" y="3630314"/>
              <a:ext cx="12715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11"/>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7567216" y="3342977"/>
              <a:ext cx="15541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descr="C:\Users\Kei\Downloads\SSEC_logo_small.gif"/>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8454628" y="3906539"/>
              <a:ext cx="66675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線矢印コネクタ 15"/>
            <p:cNvCxnSpPr>
              <a:cxnSpLocks noChangeShapeType="1"/>
            </p:cNvCxnSpPr>
            <p:nvPr/>
          </p:nvCxnSpPr>
          <p:spPr bwMode="auto">
            <a:xfrm rot="5400000" flipH="1" flipV="1">
              <a:off x="3752056" y="2948483"/>
              <a:ext cx="4238625" cy="1157288"/>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grpSp>
      <p:sp>
        <p:nvSpPr>
          <p:cNvPr id="55" name="スライド番号プレースホルダ 72"/>
          <p:cNvSpPr txBox="1">
            <a:spLocks/>
          </p:cNvSpPr>
          <p:nvPr/>
        </p:nvSpPr>
        <p:spPr>
          <a:xfrm>
            <a:off x="8559312" y="6524626"/>
            <a:ext cx="51435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itchFamily="34" charset="0"/>
                <a:ea typeface="ＭＳ Ｐゴシック" pitchFamily="50" charset="-128"/>
                <a:cs typeface="+mn-cs"/>
              </a:defRPr>
            </a:lvl1pPr>
            <a:lvl2pPr marL="742950" indent="-285750" algn="l" defTabSz="914400" rtl="0" eaLnBrk="1" latinLnBrk="0" hangingPunct="1">
              <a:defRPr sz="1800" kern="1200">
                <a:solidFill>
                  <a:schemeClr val="tx1"/>
                </a:solidFill>
                <a:latin typeface="Arial" pitchFamily="34" charset="0"/>
                <a:ea typeface="ＭＳ Ｐゴシック" pitchFamily="50" charset="-128"/>
                <a:cs typeface="+mn-cs"/>
              </a:defRPr>
            </a:lvl2pPr>
            <a:lvl3pPr marL="1143000" indent="-228600" algn="l" defTabSz="914400" rtl="0" eaLnBrk="1" latinLnBrk="0" hangingPunct="1">
              <a:defRPr sz="1800" kern="1200">
                <a:solidFill>
                  <a:schemeClr val="tx1"/>
                </a:solidFill>
                <a:latin typeface="Arial" pitchFamily="34" charset="0"/>
                <a:ea typeface="ＭＳ Ｐゴシック" pitchFamily="50" charset="-128"/>
                <a:cs typeface="+mn-cs"/>
              </a:defRPr>
            </a:lvl3pPr>
            <a:lvl4pPr marL="1600200" indent="-228600" algn="l" defTabSz="914400" rtl="0" eaLnBrk="1" latinLnBrk="0" hangingPunct="1">
              <a:defRPr sz="1800" kern="1200">
                <a:solidFill>
                  <a:schemeClr val="tx1"/>
                </a:solidFill>
                <a:latin typeface="Arial" pitchFamily="34" charset="0"/>
                <a:ea typeface="ＭＳ Ｐゴシック" pitchFamily="50" charset="-128"/>
                <a:cs typeface="+mn-cs"/>
              </a:defRPr>
            </a:lvl4pPr>
            <a:lvl5pPr marL="2057400" indent="-228600" algn="l" defTabSz="914400" rtl="0" eaLnBrk="1" latinLnBrk="0" hangingPunct="1">
              <a:defRPr sz="1800" kern="1200">
                <a:solidFill>
                  <a:schemeClr val="tx1"/>
                </a:solidFill>
                <a:latin typeface="Arial" pitchFamily="34" charset="0"/>
                <a:ea typeface="ＭＳ Ｐゴシック" pitchFamily="50" charset="-128"/>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Arial" pitchFamily="34" charset="0"/>
                <a:ea typeface="ＭＳ Ｐゴシック" pitchFamily="50" charset="-128"/>
                <a:cs typeface="+mn-cs"/>
              </a:defRPr>
            </a:lvl9pPr>
          </a:lstStyle>
          <a:p>
            <a:fld id="{234A05F2-DA7D-431A-8E38-709104EEB399}" type="slidenum">
              <a:rPr lang="en-US" altLang="ja-JP" smtClean="0"/>
              <a:pPr/>
              <a:t>9</a:t>
            </a:fld>
            <a:endParaRPr lang="en-US" altLang="ja-JP" smtClean="0"/>
          </a:p>
        </p:txBody>
      </p:sp>
    </p:spTree>
    <p:extLst>
      <p:ext uri="{BB962C8B-B14F-4D97-AF65-F5344CB8AC3E}">
        <p14:creationId xmlns:p14="http://schemas.microsoft.com/office/powerpoint/2010/main" val="3227727882"/>
      </p:ext>
    </p:extLst>
  </p:cSld>
  <p:clrMapOvr>
    <a:masterClrMapping/>
  </p:clrMapOvr>
  <p:timing>
    <p:tnLst>
      <p:par>
        <p:cTn id="1" dur="indefinite" restart="never" nodeType="tmRoot"/>
      </p:par>
    </p:tnLst>
  </p:timing>
</p:sld>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1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3.xml><?xml version="1.0" encoding="utf-8"?>
<a:theme xmlns:a="http://schemas.openxmlformats.org/drawingml/2006/main" name="1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4.xml><?xml version="1.0" encoding="utf-8"?>
<a:theme xmlns:a="http://schemas.openxmlformats.org/drawingml/2006/main" name="2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5.xml><?xml version="1.0" encoding="utf-8"?>
<a:theme xmlns:a="http://schemas.openxmlformats.org/drawingml/2006/main" name="3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6.xml><?xml version="1.0" encoding="utf-8"?>
<a:theme xmlns:a="http://schemas.openxmlformats.org/drawingml/2006/main" name="4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7.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ppt/theme/theme9.xml><?xml version="1.0" encoding="utf-8"?>
<a:theme xmlns:a="http://schemas.openxmlformats.org/drawingml/2006/main" name="6_メトロ">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メトロ">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メトロ">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marL="273050" indent="-273050" algn="just">
          <a:lnSpc>
            <a:spcPts val="1800"/>
          </a:lnSpc>
          <a:buClr>
            <a:schemeClr val="accent3">
              <a:lumMod val="40000"/>
              <a:lumOff val="60000"/>
            </a:schemeClr>
          </a:buClr>
          <a:buFont typeface="Wingdings" pitchFamily="2" charset="2"/>
          <a:buChar char="n"/>
          <a:defRPr kumimoji="1" b="1" dirty="0" smtClean="0">
            <a:ln/>
            <a:solidFill>
              <a:schemeClr val="accent3"/>
            </a:solidFill>
            <a:latin typeface="+mj-ea"/>
            <a:ea typeface="+mj-ea"/>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5425</TotalTime>
  <Words>2556</Words>
  <Application>Microsoft Office PowerPoint</Application>
  <PresentationFormat>画面に合わせる (4:3)</PresentationFormat>
  <Paragraphs>645</Paragraphs>
  <Slides>32</Slides>
  <Notes>23</Notes>
  <HiddenSlides>0</HiddenSlides>
  <MMClips>0</MMClips>
  <ScaleCrop>false</ScaleCrop>
  <HeadingPairs>
    <vt:vector size="4" baseType="variant">
      <vt:variant>
        <vt:lpstr>テーマ</vt:lpstr>
      </vt:variant>
      <vt:variant>
        <vt:i4>10</vt:i4>
      </vt:variant>
      <vt:variant>
        <vt:lpstr>スライド タイトル</vt:lpstr>
      </vt:variant>
      <vt:variant>
        <vt:i4>32</vt:i4>
      </vt:variant>
    </vt:vector>
  </HeadingPairs>
  <TitlesOfParts>
    <vt:vector size="42" baseType="lpstr">
      <vt:lpstr>1_Tema di Office</vt:lpstr>
      <vt:lpstr>メトロ</vt:lpstr>
      <vt:lpstr>1_メトロ</vt:lpstr>
      <vt:lpstr>2_メトロ</vt:lpstr>
      <vt:lpstr>3_メトロ</vt:lpstr>
      <vt:lpstr>4_メトロ</vt:lpstr>
      <vt:lpstr>1_Office テーマ</vt:lpstr>
      <vt:lpstr>5_メトロ</vt:lpstr>
      <vt:lpstr>6_メトロ</vt:lpstr>
      <vt:lpstr>7_メトロ</vt:lpstr>
      <vt:lpstr>agency status update</vt:lpstr>
      <vt:lpstr>GOSAT TANSO Current Status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TANSO-FTS TIR, CO2 profiles  April 2010  </vt:lpstr>
      <vt:lpstr>TANSO-FTS TIR, CH4 profiles  April 2010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International Cooperation in  Global Observation</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XX</dc:creator>
  <cp:lastModifiedBy>SK_EORC</cp:lastModifiedBy>
  <cp:revision>164</cp:revision>
  <dcterms:created xsi:type="dcterms:W3CDTF">2012-06-26T09:52:36Z</dcterms:created>
  <dcterms:modified xsi:type="dcterms:W3CDTF">2014-06-04T16:36:10Z</dcterms:modified>
</cp:coreProperties>
</file>