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85" r:id="rId3"/>
    <p:sldId id="257" r:id="rId4"/>
    <p:sldId id="256" r:id="rId5"/>
    <p:sldId id="278" r:id="rId6"/>
    <p:sldId id="262" r:id="rId7"/>
    <p:sldId id="271" r:id="rId8"/>
    <p:sldId id="272" r:id="rId9"/>
    <p:sldId id="279" r:id="rId10"/>
    <p:sldId id="280" r:id="rId11"/>
    <p:sldId id="281" r:id="rId12"/>
    <p:sldId id="273" r:id="rId13"/>
    <p:sldId id="274" r:id="rId14"/>
    <p:sldId id="264" r:id="rId15"/>
    <p:sldId id="261" r:id="rId16"/>
    <p:sldId id="282" r:id="rId17"/>
    <p:sldId id="265" r:id="rId18"/>
    <p:sldId id="260" r:id="rId19"/>
    <p:sldId id="286" r:id="rId20"/>
    <p:sldId id="287" r:id="rId21"/>
    <p:sldId id="288" r:id="rId22"/>
    <p:sldId id="284" r:id="rId23"/>
    <p:sldId id="290" r:id="rId24"/>
    <p:sldId id="289" r:id="rId25"/>
    <p:sldId id="267" r:id="rId26"/>
    <p:sldId id="268" r:id="rId27"/>
    <p:sldId id="276" r:id="rId2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854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B6430-B868-49A2-9FE5-4B2BB0119498}" type="datetimeFigureOut">
              <a:rPr lang="fr-BE" smtClean="0"/>
              <a:t>2/06/2014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2D1A1-1077-4E39-AE43-38791CF6B46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63925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9003EB-EF7F-4DB7-AC2F-7E84F6BF35C8}" type="slidenum">
              <a:rPr lang="fr-B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fr-B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03054" indent="-27040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081621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14269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1946918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99F30052-16B3-4171-8AC8-12129003D3E7}" type="slidenum">
              <a:rPr lang="fr-BE" altLang="en-US" smtClean="0"/>
              <a:pPr eaLnBrk="1" hangingPunct="1"/>
              <a:t>13</a:t>
            </a:fld>
            <a:endParaRPr lang="fr-BE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DAD0A3-CE81-42C5-B8BB-B5A5A5C3F2E6}" type="slidenum">
              <a:rPr lang="fr-B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fr-BE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DAD0A3-CE81-42C5-B8BB-B5A5A5C3F2E6}" type="slidenum">
              <a:rPr lang="fr-B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fr-BE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BAF56BA-BC29-46BA-8157-A0B791D6459E}" type="slidenum">
              <a:rPr lang="fr-BE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fr-BE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7FD7F7-3035-4DB2-A9DD-A9F9C43506F4}" type="slidenum">
              <a:rPr lang="fr-BE" alt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fr-BE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7FD7F7-3035-4DB2-A9DD-A9F9C43506F4}" type="slidenum">
              <a:rPr lang="fr-BE" alt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fr-BE" alt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0B9A21-539A-45BE-A235-D66E926AE16A}" type="slidenum">
              <a:rPr lang="fr-B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fr-B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03054" indent="-27040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081621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14269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1946918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7A003BDA-6EC0-4322-B529-8229995416E2}" type="slidenum">
              <a:rPr lang="fr-BE" altLang="en-US" smtClean="0"/>
              <a:pPr eaLnBrk="1" hangingPunct="1"/>
              <a:t>7</a:t>
            </a:fld>
            <a:endParaRPr lang="fr-BE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03054" indent="-27040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081621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14269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1946918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C53416B4-9D4A-4DA7-9F54-B1ACD12C8639}" type="slidenum">
              <a:rPr lang="fr-BE" altLang="en-US" smtClean="0"/>
              <a:pPr eaLnBrk="1" hangingPunct="1"/>
              <a:t>8</a:t>
            </a:fld>
            <a:endParaRPr lang="fr-BE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03054" indent="-27040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081621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14269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1946918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F2516D01-AD5E-48CE-8239-59073812266B}" type="slidenum">
              <a:rPr lang="fr-BE" altLang="en-US" smtClean="0"/>
              <a:pPr eaLnBrk="1" hangingPunct="1"/>
              <a:t>9</a:t>
            </a:fld>
            <a:endParaRPr lang="fr-BE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7CDC6B-C64F-4E2A-8D64-2649651F5C43}" type="slidenum">
              <a:rPr lang="fr-B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fr-B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fr-FR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7CDC6B-C64F-4E2A-8D64-2649651F5C43}" type="slidenum">
              <a:rPr lang="fr-B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fr-B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BE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03054" indent="-27040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081621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14269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1946918" indent="-216324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06113307-3A30-4B63-AC65-BEAF9380CEA2}" type="slidenum">
              <a:rPr lang="fr-BE" altLang="en-US" smtClean="0"/>
              <a:pPr eaLnBrk="1" hangingPunct="1"/>
              <a:t>12</a:t>
            </a:fld>
            <a:endParaRPr lang="fr-BE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36C07-7E76-46D3-B86B-6AF7C60E533E}" type="datetimeFigureOut">
              <a:rPr lang="nl-NL" smtClean="0"/>
              <a:t>2-6-2014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96D49-DAE3-40DE-93E0-41688E0A5016}" type="slidenum">
              <a:rPr lang="nl-NL" smtClean="0"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3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gif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5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8.png"/><Relationship Id="rId7" Type="http://schemas.openxmlformats.org/officeDocument/2006/relationships/image" Target="../media/image52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11" Type="http://schemas.openxmlformats.org/officeDocument/2006/relationships/image" Target="../media/image3.jpeg"/><Relationship Id="rId5" Type="http://schemas.openxmlformats.org/officeDocument/2006/relationships/image" Target="../media/image50.jpeg"/><Relationship Id="rId10" Type="http://schemas.openxmlformats.org/officeDocument/2006/relationships/image" Target="../media/image5.png"/><Relationship Id="rId4" Type="http://schemas.openxmlformats.org/officeDocument/2006/relationships/image" Target="../media/image49.gif"/><Relationship Id="rId9" Type="http://schemas.openxmlformats.org/officeDocument/2006/relationships/image" Target="../media/image5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image" Target="../media/image68.jpeg"/><Relationship Id="rId7" Type="http://schemas.openxmlformats.org/officeDocument/2006/relationships/image" Target="../media/image73.em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emf"/><Relationship Id="rId10" Type="http://schemas.openxmlformats.org/officeDocument/2006/relationships/image" Target="../media/image18.png"/><Relationship Id="rId4" Type="http://schemas.openxmlformats.org/officeDocument/2006/relationships/image" Target="../media/image70.emf"/><Relationship Id="rId9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.png"/><Relationship Id="rId7" Type="http://schemas.openxmlformats.org/officeDocument/2006/relationships/hyperlink" Target="mailto:sacs@aeronomie.b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theys@aeronomie.be" TargetMode="External"/><Relationship Id="rId5" Type="http://schemas.openxmlformats.org/officeDocument/2006/relationships/hyperlink" Target="http://sacs.aeronomie.be/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bannerlinks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95288" y="2430696"/>
            <a:ext cx="8137525" cy="353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fr-BE" sz="1600" dirty="0">
              <a:latin typeface="+mj-lt"/>
              <a:cs typeface="+mn-cs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fr-BE" sz="4000" dirty="0"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3200" b="1" dirty="0" smtClean="0">
                <a:solidFill>
                  <a:schemeClr val="tx2"/>
                </a:solidFill>
                <a:latin typeface="+mj-lt"/>
                <a:cs typeface="+mn-cs"/>
              </a:rPr>
              <a:t>The Support </a:t>
            </a:r>
            <a:r>
              <a:rPr lang="fr-BE" sz="3200" b="1" dirty="0">
                <a:solidFill>
                  <a:schemeClr val="tx2"/>
                </a:solidFill>
                <a:latin typeface="+mj-lt"/>
                <a:cs typeface="+mn-cs"/>
              </a:rPr>
              <a:t>to Aviation Control </a:t>
            </a:r>
            <a:r>
              <a:rPr lang="fr-BE" sz="3200" b="1" dirty="0" smtClean="0">
                <a:solidFill>
                  <a:schemeClr val="tx2"/>
                </a:solidFill>
                <a:latin typeface="+mj-lt"/>
                <a:cs typeface="+mn-cs"/>
              </a:rPr>
              <a:t>Service (SACS)</a:t>
            </a:r>
            <a:endParaRPr lang="en-US" sz="3200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 sz="1600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 sz="1600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fr-BE" sz="2200" b="1" dirty="0">
              <a:solidFill>
                <a:schemeClr val="bg1"/>
              </a:solidFill>
              <a:latin typeface="+mj-lt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fr-BE" dirty="0">
              <a:latin typeface="+mj-lt"/>
              <a:cs typeface="+mn-cs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fr-BE" dirty="0">
              <a:latin typeface="+mj-lt"/>
              <a:cs typeface="+mn-cs"/>
            </a:endParaRPr>
          </a:p>
        </p:txBody>
      </p:sp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755650" y="180975"/>
            <a:ext cx="74168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US" altLang="fr-FR" sz="1600" b="1" dirty="0" smtClean="0"/>
              <a:t>Atmospheric Composition Constellation Meeting</a:t>
            </a:r>
            <a:endParaRPr lang="en-US" altLang="fr-FR" sz="1600" b="1" dirty="0"/>
          </a:p>
          <a:p>
            <a:pPr algn="ctr"/>
            <a:r>
              <a:rPr lang="en-US" altLang="fr-FR" sz="1600" b="1" dirty="0"/>
              <a:t> </a:t>
            </a:r>
            <a:r>
              <a:rPr lang="en-US" altLang="fr-FR" sz="1600" dirty="0" smtClean="0"/>
              <a:t>Washington, June 2014</a:t>
            </a:r>
            <a:endParaRPr lang="en-US" altLang="fr-FR" sz="1600" dirty="0"/>
          </a:p>
        </p:txBody>
      </p:sp>
      <p:pic>
        <p:nvPicPr>
          <p:cNvPr id="2054" name="Picture 10" descr="esa_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0013"/>
            <a:ext cx="941387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logo_iasb_b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68313" y="4942909"/>
            <a:ext cx="820737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dirty="0" smtClean="0"/>
              <a:t>N. </a:t>
            </a:r>
            <a:r>
              <a:rPr lang="en-US" altLang="en-US" dirty="0" err="1" smtClean="0"/>
              <a:t>Theys</a:t>
            </a:r>
            <a:r>
              <a:rPr lang="en-US" altLang="en-US" dirty="0" smtClean="0"/>
              <a:t> </a:t>
            </a:r>
            <a:r>
              <a:rPr lang="en-US" altLang="en-US" baseline="30000" dirty="0" smtClean="0"/>
              <a:t>(1)</a:t>
            </a:r>
            <a:r>
              <a:rPr lang="en-US" altLang="en-US" dirty="0" smtClean="0"/>
              <a:t>, H</a:t>
            </a:r>
            <a:r>
              <a:rPr lang="en-US" altLang="en-US" dirty="0"/>
              <a:t>. </a:t>
            </a:r>
            <a:r>
              <a:rPr lang="en-US" altLang="en-US" dirty="0" err="1"/>
              <a:t>Brenot</a:t>
            </a:r>
            <a:r>
              <a:rPr lang="en-US" altLang="en-US" dirty="0"/>
              <a:t> </a:t>
            </a:r>
            <a:r>
              <a:rPr lang="en-US" altLang="en-US" baseline="30000" dirty="0" smtClean="0"/>
              <a:t>(1)</a:t>
            </a:r>
            <a:r>
              <a:rPr lang="en-US" altLang="en-US" dirty="0" smtClean="0"/>
              <a:t>, </a:t>
            </a:r>
            <a:r>
              <a:rPr lang="en-US" altLang="en-US" dirty="0"/>
              <a:t>L. Clarisse </a:t>
            </a:r>
            <a:r>
              <a:rPr lang="en-US" altLang="en-US" baseline="30000" dirty="0" smtClean="0"/>
              <a:t>(2)</a:t>
            </a:r>
            <a:r>
              <a:rPr lang="en-US" altLang="en-US" dirty="0" smtClean="0"/>
              <a:t>, </a:t>
            </a:r>
            <a:r>
              <a:rPr lang="en-US" altLang="en-US" dirty="0"/>
              <a:t>J. van Gent </a:t>
            </a:r>
            <a:r>
              <a:rPr lang="en-US" altLang="en-US" baseline="30000" dirty="0" smtClean="0"/>
              <a:t>(1)</a:t>
            </a:r>
            <a:r>
              <a:rPr lang="en-US" altLang="en-US" dirty="0" smtClean="0"/>
              <a:t>, R. van der A</a:t>
            </a:r>
            <a:r>
              <a:rPr lang="en-US" altLang="en-US" baseline="30000" dirty="0" smtClean="0"/>
              <a:t>(3)</a:t>
            </a:r>
            <a:r>
              <a:rPr lang="en-US" altLang="en-US" dirty="0" smtClean="0"/>
              <a:t>,                                  </a:t>
            </a:r>
            <a:r>
              <a:rPr lang="en-US" altLang="en-US" b="1" u="sng" dirty="0" smtClean="0"/>
              <a:t>M</a:t>
            </a:r>
            <a:r>
              <a:rPr lang="en-US" altLang="en-US" b="1" u="sng" dirty="0"/>
              <a:t>. Van </a:t>
            </a:r>
            <a:r>
              <a:rPr lang="en-US" altLang="en-US" b="1" u="sng" dirty="0" err="1" smtClean="0"/>
              <a:t>Roozendael</a:t>
            </a:r>
            <a:r>
              <a:rPr lang="en-US" altLang="en-US" baseline="30000" dirty="0" smtClean="0"/>
              <a:t>(1)</a:t>
            </a:r>
            <a:r>
              <a:rPr lang="en-US" altLang="en-US" dirty="0" smtClean="0"/>
              <a:t>, P</a:t>
            </a:r>
            <a:r>
              <a:rPr lang="en-US" altLang="en-US" dirty="0"/>
              <a:t>.-F. </a:t>
            </a:r>
            <a:r>
              <a:rPr lang="en-US" altLang="en-US" dirty="0" err="1"/>
              <a:t>Coheur</a:t>
            </a:r>
            <a:r>
              <a:rPr lang="en-US" altLang="en-US" dirty="0"/>
              <a:t> </a:t>
            </a:r>
            <a:r>
              <a:rPr lang="en-US" altLang="en-US" baseline="30000" dirty="0" smtClean="0"/>
              <a:t>(2)</a:t>
            </a:r>
            <a:r>
              <a:rPr lang="en-US" altLang="en-US" dirty="0" smtClean="0"/>
              <a:t>, </a:t>
            </a:r>
            <a:r>
              <a:rPr lang="en-US" altLang="en-US" dirty="0"/>
              <a:t>D. </a:t>
            </a:r>
            <a:r>
              <a:rPr lang="en-US" altLang="en-US" dirty="0" err="1"/>
              <a:t>Hurtmans</a:t>
            </a:r>
            <a:r>
              <a:rPr lang="en-US" altLang="en-US" dirty="0"/>
              <a:t> </a:t>
            </a:r>
            <a:r>
              <a:rPr lang="en-US" altLang="en-US" baseline="30000" dirty="0" smtClean="0"/>
              <a:t>(2)</a:t>
            </a:r>
            <a:r>
              <a:rPr lang="en-US" altLang="en-US" baseline="-25000" dirty="0" smtClean="0"/>
              <a:t>,</a:t>
            </a:r>
            <a:r>
              <a:rPr lang="en-US" altLang="en-US" dirty="0" smtClean="0"/>
              <a:t> </a:t>
            </a:r>
            <a:r>
              <a:rPr lang="en-US" altLang="en-US" dirty="0"/>
              <a:t>C. </a:t>
            </a:r>
            <a:r>
              <a:rPr lang="en-US" altLang="en-US" dirty="0" err="1"/>
              <a:t>Clerbaux</a:t>
            </a:r>
            <a:r>
              <a:rPr lang="en-US" altLang="en-US" dirty="0"/>
              <a:t> </a:t>
            </a:r>
            <a:r>
              <a:rPr lang="en-US" altLang="en-US" baseline="30000" dirty="0" smtClean="0"/>
              <a:t>(2,4)</a:t>
            </a:r>
            <a:r>
              <a:rPr lang="en-US" altLang="en-US" dirty="0" smtClean="0"/>
              <a:t>, K. </a:t>
            </a:r>
            <a:r>
              <a:rPr lang="en-US" altLang="en-US" dirty="0" err="1" smtClean="0"/>
              <a:t>Stebel</a:t>
            </a:r>
            <a:r>
              <a:rPr lang="en-US" altLang="en-US" baseline="30000" dirty="0" smtClean="0"/>
              <a:t>(5) </a:t>
            </a:r>
            <a:r>
              <a:rPr lang="en-US" altLang="en-US" dirty="0" smtClean="0"/>
              <a:t>, F. </a:t>
            </a:r>
            <a:r>
              <a:rPr lang="en-US" altLang="en-US" dirty="0" err="1" smtClean="0"/>
              <a:t>Prata</a:t>
            </a:r>
            <a:r>
              <a:rPr lang="en-US" altLang="en-US" baseline="30000" dirty="0" smtClean="0"/>
              <a:t>(5)</a:t>
            </a:r>
            <a:r>
              <a:rPr lang="en-US" altLang="en-US" dirty="0" smtClean="0"/>
              <a:t>,  C. </a:t>
            </a:r>
            <a:r>
              <a:rPr lang="en-US" altLang="en-US" dirty="0" err="1" smtClean="0"/>
              <a:t>Zehner</a:t>
            </a:r>
            <a:r>
              <a:rPr lang="en-US" altLang="en-US" dirty="0" smtClean="0"/>
              <a:t> </a:t>
            </a:r>
            <a:r>
              <a:rPr lang="en-US" altLang="en-US" baseline="30000" dirty="0" smtClean="0"/>
              <a:t>(6)  </a:t>
            </a:r>
            <a:endParaRPr lang="fr-BE" altLang="en-US" b="1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3568" y="5932284"/>
            <a:ext cx="2952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 dirty="0"/>
              <a:t>(1) BIRA-IASB, Brussels, Belgium. </a:t>
            </a:r>
            <a:endParaRPr lang="fr-BE" altLang="en-US" sz="1400" b="1" dirty="0"/>
          </a:p>
          <a:p>
            <a:pPr eaLnBrk="1" hangingPunct="1"/>
            <a:r>
              <a:rPr lang="fr-FR" altLang="en-US" sz="1400" dirty="0"/>
              <a:t>(2) ULB, Brussels, </a:t>
            </a:r>
            <a:r>
              <a:rPr lang="fr-FR" altLang="en-US" sz="1400" dirty="0" err="1"/>
              <a:t>Belgium</a:t>
            </a:r>
            <a:r>
              <a:rPr lang="fr-FR" altLang="en-US" sz="1400" dirty="0" smtClean="0"/>
              <a:t>.</a:t>
            </a:r>
            <a:endParaRPr lang="fr-BE" altLang="en-US" sz="1400" b="1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131840" y="5949280"/>
            <a:ext cx="3276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1400" dirty="0" smtClean="0"/>
              <a:t>(3) KNMI, De </a:t>
            </a:r>
            <a:r>
              <a:rPr lang="en-GB" altLang="en-US" sz="1400" dirty="0" err="1" smtClean="0"/>
              <a:t>Bilt</a:t>
            </a:r>
            <a:r>
              <a:rPr lang="en-GB" altLang="en-US" sz="1400" dirty="0" smtClean="0"/>
              <a:t>, The Netherlands.</a:t>
            </a:r>
            <a:r>
              <a:rPr lang="en-GB" altLang="en-US" sz="1400" dirty="0"/>
              <a:t> </a:t>
            </a:r>
            <a:endParaRPr lang="en-GB" altLang="en-US" sz="1400" dirty="0" smtClean="0"/>
          </a:p>
          <a:p>
            <a:pPr eaLnBrk="1" hangingPunct="1"/>
            <a:r>
              <a:rPr lang="fr-FR" altLang="en-US" sz="1400" dirty="0" smtClean="0"/>
              <a:t>(4) </a:t>
            </a:r>
            <a:r>
              <a:rPr lang="fr-FR" altLang="en-US" sz="1400" dirty="0"/>
              <a:t>LATMOS-IPSL, Paris, France.</a:t>
            </a:r>
            <a:endParaRPr lang="fr-BE" altLang="en-US" sz="1400" b="1" dirty="0"/>
          </a:p>
          <a:p>
            <a:pPr eaLnBrk="1" hangingPunct="1"/>
            <a:endParaRPr lang="fr-FR" altLang="en-US" sz="140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940152" y="5932218"/>
            <a:ext cx="3276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en-US" sz="1400" dirty="0" smtClean="0"/>
              <a:t>(5) NILU, </a:t>
            </a:r>
            <a:r>
              <a:rPr lang="fr-FR" altLang="en-US" sz="1400" dirty="0" err="1" smtClean="0"/>
              <a:t>Kjeller</a:t>
            </a:r>
            <a:r>
              <a:rPr lang="fr-FR" altLang="en-US" sz="1400" dirty="0" smtClean="0"/>
              <a:t>, </a:t>
            </a:r>
            <a:r>
              <a:rPr lang="fr-FR" altLang="en-US" sz="1400" dirty="0" err="1" smtClean="0"/>
              <a:t>Norway</a:t>
            </a:r>
            <a:endParaRPr lang="fr-FR" altLang="en-US" sz="1400" dirty="0" smtClean="0"/>
          </a:p>
          <a:p>
            <a:pPr eaLnBrk="1" hangingPunct="1"/>
            <a:r>
              <a:rPr lang="fr-FR" altLang="en-US" sz="1400" dirty="0" smtClean="0"/>
              <a:t>(6)</a:t>
            </a:r>
            <a:r>
              <a:rPr lang="en-GB" altLang="en-US" sz="1400" dirty="0" smtClean="0"/>
              <a:t> ESA-ESRIN, </a:t>
            </a:r>
            <a:r>
              <a:rPr lang="en-GB" altLang="en-US" sz="1400" dirty="0" err="1" smtClean="0"/>
              <a:t>Frascati</a:t>
            </a:r>
            <a:r>
              <a:rPr lang="en-GB" altLang="en-US" sz="1400" dirty="0" smtClean="0"/>
              <a:t>, Italy.</a:t>
            </a:r>
            <a:endParaRPr lang="fr-FR" altLang="en-US" sz="14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" r="9695"/>
          <a:stretch/>
        </p:blipFill>
        <p:spPr bwMode="auto">
          <a:xfrm>
            <a:off x="2577474" y="1052375"/>
            <a:ext cx="3506694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2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bannerlinks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5124" name="Picture 8" descr="logo_iasb_b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 descr="iasi_VCDash20110616_NabroPuyehue_ligh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6"/>
          <a:stretch>
            <a:fillRect/>
          </a:stretch>
        </p:blipFill>
        <p:spPr bwMode="auto">
          <a:xfrm>
            <a:off x="1187451" y="2037918"/>
            <a:ext cx="6264870" cy="477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1"/>
          <p:cNvSpPr>
            <a:spLocks noChangeArrowheads="1"/>
          </p:cNvSpPr>
          <p:nvPr/>
        </p:nvSpPr>
        <p:spPr bwMode="auto">
          <a:xfrm>
            <a:off x="1187450" y="1012261"/>
            <a:ext cx="71294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altLang="fr-FR" sz="2000" b="1" dirty="0"/>
              <a:t>Simultaneous eruptions of </a:t>
            </a:r>
            <a:r>
              <a:rPr lang="en-GB" altLang="fr-FR" sz="2000" b="1" dirty="0" err="1"/>
              <a:t>Nabro</a:t>
            </a:r>
            <a:r>
              <a:rPr lang="en-GB" altLang="fr-FR" sz="2000" b="1" dirty="0"/>
              <a:t> and </a:t>
            </a:r>
            <a:r>
              <a:rPr lang="en-GB" altLang="fr-FR" sz="2000" b="1" dirty="0" err="1"/>
              <a:t>Puyehue</a:t>
            </a:r>
            <a:r>
              <a:rPr lang="en-GB" altLang="fr-FR" sz="2000" b="1" dirty="0"/>
              <a:t> </a:t>
            </a:r>
            <a:endParaRPr lang="fr-BE" altLang="fr-FR" sz="2000" b="1" dirty="0"/>
          </a:p>
        </p:txBody>
      </p:sp>
      <p:pic>
        <p:nvPicPr>
          <p:cNvPr id="5127" name="Picture 2" descr="iasi_VCDash20110616_NabroPuyehue_ligh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69"/>
          <a:stretch>
            <a:fillRect/>
          </a:stretch>
        </p:blipFill>
        <p:spPr bwMode="auto">
          <a:xfrm>
            <a:off x="1907704" y="1412371"/>
            <a:ext cx="457835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44624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3224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B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04029" y="118506"/>
            <a:ext cx="273594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3000" b="1" dirty="0" smtClean="0">
                <a:solidFill>
                  <a:schemeClr val="tx2"/>
                </a:solidFill>
              </a:rPr>
              <a:t>Warning system</a:t>
            </a:r>
            <a:endParaRPr lang="fr-BE" altLang="fr-FR" sz="3000" dirty="0"/>
          </a:p>
        </p:txBody>
      </p:sp>
    </p:spTree>
    <p:extLst>
      <p:ext uri="{BB962C8B-B14F-4D97-AF65-F5344CB8AC3E}">
        <p14:creationId xmlns:p14="http://schemas.microsoft.com/office/powerpoint/2010/main" val="85507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bannerlinks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5124" name="Picture 8" descr="logo_iasb_b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1"/>
          <p:cNvSpPr>
            <a:spLocks noChangeArrowheads="1"/>
          </p:cNvSpPr>
          <p:nvPr/>
        </p:nvSpPr>
        <p:spPr bwMode="auto">
          <a:xfrm>
            <a:off x="1187450" y="1012261"/>
            <a:ext cx="71294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altLang="fr-FR" sz="2000" b="1" dirty="0" smtClean="0"/>
              <a:t>Eruption of </a:t>
            </a:r>
            <a:r>
              <a:rPr lang="en-GB" altLang="fr-FR" sz="2000" b="1" dirty="0" err="1" smtClean="0"/>
              <a:t>Eyjafjallajoküll</a:t>
            </a:r>
            <a:endParaRPr lang="fr-BE" altLang="fr-FR" sz="2000" b="1" dirty="0"/>
          </a:p>
        </p:txBody>
      </p:sp>
      <p:pic>
        <p:nvPicPr>
          <p:cNvPr id="8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44624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3224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B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04029" y="118506"/>
            <a:ext cx="273594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3000" b="1" dirty="0" smtClean="0">
                <a:solidFill>
                  <a:schemeClr val="tx2"/>
                </a:solidFill>
              </a:rPr>
              <a:t>Warning system</a:t>
            </a:r>
            <a:endParaRPr lang="fr-BE" altLang="fr-FR" sz="3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6" t="23106" r="25462" b="17613"/>
          <a:stretch/>
        </p:blipFill>
        <p:spPr bwMode="auto">
          <a:xfrm>
            <a:off x="109825" y="2223367"/>
            <a:ext cx="4246151" cy="288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7" t="38354" r="39879" b="22446"/>
          <a:stretch>
            <a:fillRect/>
          </a:stretch>
        </p:blipFill>
        <p:spPr bwMode="auto">
          <a:xfrm>
            <a:off x="4542625" y="2223367"/>
            <a:ext cx="4189542" cy="2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39" y="1700808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b="1" i="1" dirty="0">
                <a:solidFill>
                  <a:schemeClr val="tx2"/>
                </a:solidFill>
              </a:rPr>
              <a:t>SO</a:t>
            </a:r>
            <a:r>
              <a:rPr lang="fr-BE" sz="2800" b="1" i="1" baseline="-25000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83142" y="1725216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b="1" i="1" dirty="0" err="1" smtClean="0">
                <a:solidFill>
                  <a:schemeClr val="tx2"/>
                </a:solidFill>
              </a:rPr>
              <a:t>Ash</a:t>
            </a:r>
            <a:endParaRPr lang="fr-BE" sz="2800" b="1" i="1" baseline="-25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250825" y="5433268"/>
            <a:ext cx="900112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333399"/>
              </a:buClr>
              <a:buSzPct val="100000"/>
              <a:buFontTx/>
              <a:buChar char="•"/>
            </a:pPr>
            <a:r>
              <a:rPr lang="en-GB" altLang="en-US"/>
              <a:t> System optimized to </a:t>
            </a:r>
            <a:r>
              <a:rPr lang="en-GB" altLang="en-US">
                <a:solidFill>
                  <a:srgbClr val="FF0000"/>
                </a:solidFill>
              </a:rPr>
              <a:t>avoid false notifications</a:t>
            </a:r>
            <a:r>
              <a:rPr lang="en-GB" altLang="en-US"/>
              <a:t> (e.g., anthropogenic SO</a:t>
            </a:r>
            <a:r>
              <a:rPr lang="en-GB" altLang="en-US" baseline="-25000"/>
              <a:t>2</a:t>
            </a:r>
            <a:r>
              <a:rPr lang="en-GB" altLang="en-US"/>
              <a:t>) – success rate: &gt;95%</a:t>
            </a:r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12291" name="Rectangle 12"/>
          <p:cNvSpPr>
            <a:spLocks noChangeArrowheads="1"/>
          </p:cNvSpPr>
          <p:nvPr/>
        </p:nvSpPr>
        <p:spPr bwMode="auto">
          <a:xfrm>
            <a:off x="2555875" y="2996455"/>
            <a:ext cx="4032250" cy="23050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fr-BE" altLang="en-US"/>
          </a:p>
        </p:txBody>
      </p:sp>
      <p:sp>
        <p:nvSpPr>
          <p:cNvPr id="12292" name="Text Box 214"/>
          <p:cNvSpPr txBox="1">
            <a:spLocks noChangeArrowheads="1"/>
          </p:cNvSpPr>
          <p:nvPr/>
        </p:nvSpPr>
        <p:spPr bwMode="auto">
          <a:xfrm>
            <a:off x="323850" y="1701055"/>
            <a:ext cx="2052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000" b="1" u="sng"/>
              <a:t>Main features</a:t>
            </a: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" t="5597" r="5869" b="5104"/>
          <a:stretch>
            <a:fillRect/>
          </a:stretch>
        </p:blipFill>
        <p:spPr bwMode="auto">
          <a:xfrm>
            <a:off x="2655888" y="3139330"/>
            <a:ext cx="3841750" cy="20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4" name="Rectangle 15"/>
          <p:cNvSpPr>
            <a:spLocks noChangeArrowheads="1"/>
          </p:cNvSpPr>
          <p:nvPr/>
        </p:nvSpPr>
        <p:spPr bwMode="auto">
          <a:xfrm>
            <a:off x="323850" y="2132855"/>
            <a:ext cx="532827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333399"/>
              </a:buClr>
              <a:buSzPct val="100000"/>
              <a:buFont typeface="Arial" charset="0"/>
              <a:buChar char="•"/>
            </a:pPr>
            <a:r>
              <a:rPr lang="en-GB" altLang="en-US" sz="2400" dirty="0">
                <a:solidFill>
                  <a:srgbClr val="333399"/>
                </a:solidFill>
              </a:rPr>
              <a:t> </a:t>
            </a:r>
            <a:r>
              <a:rPr lang="en-GB" altLang="en-US" dirty="0"/>
              <a:t>One e-mail is sent per 12 hours and per 30°x30° predefined  region (first instrument to detect SO</a:t>
            </a:r>
            <a:r>
              <a:rPr lang="en-GB" altLang="en-US" baseline="-25000" dirty="0"/>
              <a:t>2</a:t>
            </a:r>
            <a:r>
              <a:rPr lang="en-GB" altLang="en-US" dirty="0"/>
              <a:t>).</a:t>
            </a:r>
          </a:p>
        </p:txBody>
      </p:sp>
      <p:sp>
        <p:nvSpPr>
          <p:cNvPr id="12295" name="Text Box 15"/>
          <p:cNvSpPr txBox="1">
            <a:spLocks noChangeArrowheads="1"/>
          </p:cNvSpPr>
          <p:nvPr/>
        </p:nvSpPr>
        <p:spPr bwMode="auto">
          <a:xfrm>
            <a:off x="827088" y="115888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>
                <a:solidFill>
                  <a:schemeClr val="bg1"/>
                </a:solidFill>
              </a:rPr>
              <a:t>Multi-sensors SO</a:t>
            </a:r>
            <a:r>
              <a:rPr lang="fr-BE" altLang="en-US" sz="2800" b="1" baseline="-25000">
                <a:solidFill>
                  <a:schemeClr val="bg1"/>
                </a:solidFill>
              </a:rPr>
              <a:t>2 </a:t>
            </a:r>
            <a:r>
              <a:rPr lang="fr-BE" altLang="en-US" sz="2800" b="1">
                <a:solidFill>
                  <a:schemeClr val="bg1"/>
                </a:solidFill>
              </a:rPr>
              <a:t>notification system</a:t>
            </a:r>
            <a:endParaRPr lang="en-US" altLang="en-US" sz="2800" b="1">
              <a:solidFill>
                <a:schemeClr val="bg1"/>
              </a:solidFill>
            </a:endParaRPr>
          </a:p>
        </p:txBody>
      </p:sp>
      <p:pic>
        <p:nvPicPr>
          <p:cNvPr id="12296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44624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50825" y="5723780"/>
            <a:ext cx="9001125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333399"/>
              </a:buClr>
              <a:buSzPct val="100000"/>
            </a:pPr>
            <a:endParaRPr lang="en-GB" altLang="en-US"/>
          </a:p>
          <a:p>
            <a:pPr eaLnBrk="1" hangingPunct="1">
              <a:buClr>
                <a:srgbClr val="333399"/>
              </a:buClr>
              <a:buSzPct val="100000"/>
              <a:buFont typeface="Arial" charset="0"/>
              <a:buChar char="•"/>
            </a:pPr>
            <a:r>
              <a:rPr lang="en-GB" altLang="en-US" sz="2400"/>
              <a:t> </a:t>
            </a:r>
            <a:r>
              <a:rPr lang="en-GB" altLang="en-US">
                <a:solidFill>
                  <a:srgbClr val="000000"/>
                </a:solidFill>
              </a:rPr>
              <a:t>After a notification, </a:t>
            </a:r>
            <a:r>
              <a:rPr lang="en-GB" altLang="en-US">
                <a:solidFill>
                  <a:srgbClr val="FF0000"/>
                </a:solidFill>
              </a:rPr>
              <a:t>all other warnings </a:t>
            </a:r>
            <a:r>
              <a:rPr lang="en-GB" altLang="en-US">
                <a:solidFill>
                  <a:srgbClr val="000000"/>
                </a:solidFill>
              </a:rPr>
              <a:t>(confirmation during the next 12h) are available  </a:t>
            </a:r>
          </a:p>
          <a:p>
            <a:pPr eaLnBrk="1" hangingPunct="1">
              <a:buClr>
                <a:srgbClr val="333399"/>
              </a:buClr>
              <a:buSzPct val="100000"/>
            </a:pPr>
            <a:r>
              <a:rPr lang="en-GB" altLang="en-US">
                <a:solidFill>
                  <a:srgbClr val="000000"/>
                </a:solidFill>
              </a:rPr>
              <a:t>   through the </a:t>
            </a:r>
            <a:r>
              <a:rPr lang="en-GB" altLang="en-US">
                <a:solidFill>
                  <a:srgbClr val="FF0000"/>
                </a:solidFill>
              </a:rPr>
              <a:t>webpage</a:t>
            </a:r>
            <a:r>
              <a:rPr lang="en-GB" altLang="en-US">
                <a:solidFill>
                  <a:srgbClr val="000000"/>
                </a:solidFill>
              </a:rPr>
              <a:t>.</a:t>
            </a:r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11150" y="977671"/>
            <a:ext cx="53282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333399"/>
              </a:buClr>
              <a:buSzPct val="100000"/>
              <a:buFont typeface="Arial" charset="0"/>
              <a:buChar char="•"/>
            </a:pPr>
            <a:r>
              <a:rPr lang="en-GB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SO</a:t>
            </a:r>
            <a:r>
              <a:rPr lang="en-GB" altLang="en-US" sz="2400" b="1" baseline="-250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GB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-based warning system.</a:t>
            </a:r>
            <a:endParaRPr lang="en-GB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" name="Picture 4" descr="bannerlinkstes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6" name="Picture 8" descr="logo_iasb_b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work\Presentation\MACCII_Brussels_Jan2014\Fig01_GlobalSenso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810" y="871620"/>
            <a:ext cx="2915004" cy="199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979488" y="268288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 dirty="0">
                <a:solidFill>
                  <a:schemeClr val="tx2"/>
                </a:solidFill>
              </a:rPr>
              <a:t>Multi-</a:t>
            </a:r>
            <a:r>
              <a:rPr lang="fr-BE" altLang="en-US" sz="2800" b="1" dirty="0" err="1">
                <a:solidFill>
                  <a:schemeClr val="tx2"/>
                </a:solidFill>
              </a:rPr>
              <a:t>sensors</a:t>
            </a:r>
            <a:r>
              <a:rPr lang="fr-BE" altLang="en-US" sz="2800" b="1" dirty="0">
                <a:solidFill>
                  <a:schemeClr val="tx2"/>
                </a:solidFill>
              </a:rPr>
              <a:t> SO</a:t>
            </a:r>
            <a:r>
              <a:rPr lang="fr-BE" altLang="en-US" sz="2800" b="1" baseline="-25000" dirty="0">
                <a:solidFill>
                  <a:schemeClr val="tx2"/>
                </a:solidFill>
              </a:rPr>
              <a:t>2 </a:t>
            </a:r>
            <a:r>
              <a:rPr lang="fr-BE" altLang="en-US" sz="2800" b="1" dirty="0" smtClean="0">
                <a:solidFill>
                  <a:schemeClr val="tx2"/>
                </a:solidFill>
              </a:rPr>
              <a:t>warning </a:t>
            </a:r>
            <a:r>
              <a:rPr lang="fr-BE" altLang="en-US" sz="2800" b="1" dirty="0">
                <a:solidFill>
                  <a:schemeClr val="tx2"/>
                </a:solidFill>
              </a:rPr>
              <a:t>system</a:t>
            </a:r>
            <a:endParaRPr lang="en-US" altLang="en-US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4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5"/>
          <p:cNvSpPr txBox="1">
            <a:spLocks noChangeArrowheads="1"/>
          </p:cNvSpPr>
          <p:nvPr/>
        </p:nvSpPr>
        <p:spPr bwMode="auto">
          <a:xfrm>
            <a:off x="1189038" y="547835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>
                <a:solidFill>
                  <a:schemeClr val="bg1"/>
                </a:solidFill>
              </a:rPr>
              <a:t>SO</a:t>
            </a:r>
            <a:r>
              <a:rPr lang="fr-BE" altLang="en-US" sz="2800" b="1" baseline="-25000">
                <a:solidFill>
                  <a:schemeClr val="bg1"/>
                </a:solidFill>
              </a:rPr>
              <a:t>2 </a:t>
            </a:r>
            <a:r>
              <a:rPr lang="fr-BE" altLang="en-US" sz="2800" b="1">
                <a:solidFill>
                  <a:schemeClr val="bg1"/>
                </a:solidFill>
              </a:rPr>
              <a:t>notification service</a:t>
            </a:r>
            <a:endParaRPr lang="en-US" altLang="en-US" sz="2800" b="1">
              <a:solidFill>
                <a:schemeClr val="bg1"/>
              </a:solidFill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3" r="26315" b="41220"/>
          <a:stretch>
            <a:fillRect/>
          </a:stretch>
        </p:blipFill>
        <p:spPr bwMode="auto">
          <a:xfrm>
            <a:off x="160338" y="2205185"/>
            <a:ext cx="5219700" cy="3095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Rectangle 1"/>
          <p:cNvSpPr>
            <a:spLocks noChangeArrowheads="1"/>
          </p:cNvSpPr>
          <p:nvPr/>
        </p:nvSpPr>
        <p:spPr bwMode="auto">
          <a:xfrm>
            <a:off x="455613" y="1559072"/>
            <a:ext cx="2171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en-US" i="1"/>
              <a:t>Bezymianny eruption</a:t>
            </a:r>
          </a:p>
          <a:p>
            <a:pPr eaLnBrk="1" hangingPunct="1"/>
            <a:r>
              <a:rPr lang="fr-BE" altLang="en-US" i="1"/>
              <a:t>November 2012</a:t>
            </a:r>
          </a:p>
        </p:txBody>
      </p:sp>
      <p:pic>
        <p:nvPicPr>
          <p:cNvPr id="1331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44624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2205185"/>
            <a:ext cx="52705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0" t="9605" r="24113" b="12943"/>
          <a:stretch>
            <a:fillRect/>
          </a:stretch>
        </p:blipFill>
        <p:spPr bwMode="auto">
          <a:xfrm>
            <a:off x="3914775" y="980628"/>
            <a:ext cx="5198528" cy="54727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5" y="1594355"/>
            <a:ext cx="5198528" cy="485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727" y="1542860"/>
            <a:ext cx="5138576" cy="26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827088" y="115888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 dirty="0">
                <a:solidFill>
                  <a:schemeClr val="tx2"/>
                </a:solidFill>
              </a:rPr>
              <a:t>Multi-</a:t>
            </a:r>
            <a:r>
              <a:rPr lang="fr-BE" altLang="en-US" sz="2800" b="1" dirty="0" err="1">
                <a:solidFill>
                  <a:schemeClr val="tx2"/>
                </a:solidFill>
              </a:rPr>
              <a:t>sensors</a:t>
            </a:r>
            <a:r>
              <a:rPr lang="fr-BE" altLang="en-US" sz="2800" b="1" dirty="0">
                <a:solidFill>
                  <a:schemeClr val="tx2"/>
                </a:solidFill>
              </a:rPr>
              <a:t> SO</a:t>
            </a:r>
            <a:r>
              <a:rPr lang="fr-BE" altLang="en-US" sz="2800" b="1" baseline="-25000" dirty="0">
                <a:solidFill>
                  <a:schemeClr val="tx2"/>
                </a:solidFill>
              </a:rPr>
              <a:t>2 </a:t>
            </a:r>
            <a:r>
              <a:rPr lang="fr-BE" altLang="en-US" sz="2800" b="1" dirty="0" smtClean="0">
                <a:solidFill>
                  <a:schemeClr val="tx2"/>
                </a:solidFill>
              </a:rPr>
              <a:t>warning </a:t>
            </a:r>
            <a:r>
              <a:rPr lang="fr-BE" altLang="en-US" sz="2800" b="1" dirty="0">
                <a:solidFill>
                  <a:schemeClr val="tx2"/>
                </a:solidFill>
              </a:rPr>
              <a:t>system</a:t>
            </a:r>
            <a:endParaRPr lang="en-US" altLang="en-US" sz="2800" b="1" dirty="0">
              <a:solidFill>
                <a:schemeClr val="tx2"/>
              </a:solidFill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2829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work\Presentation\SMASH\201303_VASTwshop\figs\airs_dbt20130202pm_310_l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38" y="2511425"/>
            <a:ext cx="485616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 descr="bannerlinkste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5365" name="Picture 8" descr="logo_iasb_b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6" t="10390" r="51750" b="9779"/>
          <a:stretch>
            <a:fillRect/>
          </a:stretch>
        </p:blipFill>
        <p:spPr bwMode="auto">
          <a:xfrm>
            <a:off x="385763" y="1549400"/>
            <a:ext cx="2508250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Rectangle 2"/>
          <p:cNvSpPr>
            <a:spLocks noChangeArrowheads="1"/>
          </p:cNvSpPr>
          <p:nvPr/>
        </p:nvSpPr>
        <p:spPr bwMode="auto">
          <a:xfrm>
            <a:off x="3348038" y="1538288"/>
            <a:ext cx="6192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fr-FR" b="1"/>
              <a:t>First overpass </a:t>
            </a:r>
            <a:r>
              <a:rPr lang="fr-BE" altLang="fr-FR"/>
              <a:t>: AIRS, </a:t>
            </a:r>
            <a:r>
              <a:rPr lang="fr-BE" altLang="fr-FR" u="sng"/>
              <a:t>1h46</a:t>
            </a:r>
            <a:r>
              <a:rPr lang="fr-BE" altLang="fr-FR"/>
              <a:t> after the start of the eruption.</a:t>
            </a:r>
          </a:p>
          <a:p>
            <a:pPr eaLnBrk="1" hangingPunct="1"/>
            <a:r>
              <a:rPr lang="fr-BE" altLang="fr-FR" b="1"/>
              <a:t>SACS e-mail warning</a:t>
            </a:r>
            <a:r>
              <a:rPr lang="fr-BE" altLang="fr-FR"/>
              <a:t>: </a:t>
            </a:r>
            <a:r>
              <a:rPr lang="fr-BE" altLang="fr-FR" u="sng"/>
              <a:t>4h23</a:t>
            </a:r>
            <a:r>
              <a:rPr lang="fr-BE" altLang="fr-FR"/>
              <a:t> after the start of the eruption.</a:t>
            </a:r>
          </a:p>
          <a:p>
            <a:pPr eaLnBrk="1" hangingPunct="1"/>
            <a:r>
              <a:rPr lang="fr-BE" altLang="fr-FR"/>
              <a:t/>
            </a:r>
            <a:br>
              <a:rPr lang="fr-BE" altLang="fr-FR"/>
            </a:br>
            <a:endParaRPr lang="fr-BE" altLang="fr-FR"/>
          </a:p>
        </p:txBody>
      </p:sp>
      <p:sp>
        <p:nvSpPr>
          <p:cNvPr id="15369" name="Text Box 6"/>
          <p:cNvSpPr txBox="1">
            <a:spLocks noChangeArrowheads="1"/>
          </p:cNvSpPr>
          <p:nvPr/>
        </p:nvSpPr>
        <p:spPr bwMode="auto">
          <a:xfrm>
            <a:off x="684213" y="115888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3000" b="1" dirty="0" err="1">
                <a:solidFill>
                  <a:schemeClr val="tx2"/>
                </a:solidFill>
              </a:rPr>
              <a:t>Recent</a:t>
            </a:r>
            <a:r>
              <a:rPr lang="fr-BE" altLang="fr-FR" sz="3000" b="1" dirty="0">
                <a:solidFill>
                  <a:schemeClr val="tx2"/>
                </a:solidFill>
              </a:rPr>
              <a:t> warning: </a:t>
            </a:r>
            <a:r>
              <a:rPr lang="fr-BE" altLang="fr-FR" sz="3000" b="1" dirty="0" err="1">
                <a:solidFill>
                  <a:schemeClr val="tx2"/>
                </a:solidFill>
              </a:rPr>
              <a:t>Paluweh</a:t>
            </a:r>
            <a:r>
              <a:rPr lang="fr-BE" altLang="fr-FR" sz="3000" b="1" dirty="0">
                <a:solidFill>
                  <a:schemeClr val="tx2"/>
                </a:solidFill>
              </a:rPr>
              <a:t> </a:t>
            </a:r>
            <a:r>
              <a:rPr lang="fr-BE" altLang="fr-FR" sz="3000" b="1" dirty="0" err="1">
                <a:solidFill>
                  <a:schemeClr val="tx2"/>
                </a:solidFill>
              </a:rPr>
              <a:t>eruption</a:t>
            </a:r>
            <a:endParaRPr lang="en-US" altLang="fr-FR" sz="3000" b="1" dirty="0">
              <a:solidFill>
                <a:schemeClr val="tx2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5867400" y="4365625"/>
            <a:ext cx="792163" cy="719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/>
          </a:p>
        </p:txBody>
      </p:sp>
      <p:pic>
        <p:nvPicPr>
          <p:cNvPr id="44035" name="Picture 3" descr="D:\work\Presentation\SMASH\201303_VASTwshop\figs\gome2_vcd20130203_310_lr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3429000"/>
            <a:ext cx="4198937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59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6" name="Picture 8" descr="logo_iasb_b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7088" y="163513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3000" b="1" dirty="0" err="1" smtClean="0">
                <a:solidFill>
                  <a:schemeClr val="tx2"/>
                </a:solidFill>
              </a:rPr>
              <a:t>Selective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detection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of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ash</a:t>
            </a:r>
            <a:endParaRPr lang="en-US" altLang="fr-FR" sz="3000" b="1" dirty="0">
              <a:solidFill>
                <a:schemeClr val="tx2"/>
              </a:solidFill>
            </a:endParaRPr>
          </a:p>
        </p:txBody>
      </p:sp>
      <p:pic>
        <p:nvPicPr>
          <p:cNvPr id="9" name="Picture 5" descr="D:\work\Presentation\BIRA seminars\SO2monitoring\figures\SACS_GOME_NAR_02_M02_20110606000000Z.AAI_000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671" y="1772816"/>
            <a:ext cx="6492875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325562" y="934820"/>
            <a:ext cx="6492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fr-FR" dirty="0" err="1" smtClean="0"/>
              <a:t>Absorbing</a:t>
            </a:r>
            <a:r>
              <a:rPr lang="fr-BE" altLang="fr-FR" dirty="0" smtClean="0"/>
              <a:t> </a:t>
            </a:r>
            <a:r>
              <a:rPr lang="fr-BE" altLang="fr-FR" dirty="0" err="1"/>
              <a:t>aerosol</a:t>
            </a:r>
            <a:r>
              <a:rPr lang="fr-BE" altLang="fr-FR" dirty="0"/>
              <a:t> </a:t>
            </a:r>
            <a:r>
              <a:rPr lang="fr-BE" altLang="fr-FR" dirty="0" smtClean="0"/>
              <a:t>index </a:t>
            </a:r>
            <a:r>
              <a:rPr lang="fr-BE" altLang="fr-FR" dirty="0" err="1" smtClean="0"/>
              <a:t>products</a:t>
            </a:r>
            <a:r>
              <a:rPr lang="fr-BE" altLang="fr-FR" dirty="0" smtClean="0"/>
              <a:t> </a:t>
            </a:r>
            <a:r>
              <a:rPr lang="fr-BE" altLang="fr-FR" dirty="0"/>
              <a:t>are sensitive to all types of </a:t>
            </a:r>
            <a:r>
              <a:rPr lang="fr-BE" altLang="fr-FR" dirty="0" err="1"/>
              <a:t>absorbing</a:t>
            </a:r>
            <a:r>
              <a:rPr lang="fr-BE" altLang="fr-FR" dirty="0"/>
              <a:t> </a:t>
            </a:r>
            <a:r>
              <a:rPr lang="fr-BE" altLang="fr-FR" dirty="0" err="1"/>
              <a:t>aerosols</a:t>
            </a:r>
            <a:r>
              <a:rPr lang="fr-BE" altLang="fr-FR" dirty="0"/>
              <a:t>  </a:t>
            </a:r>
            <a:r>
              <a:rPr lang="fr-BE" altLang="fr-FR" dirty="0">
                <a:sym typeface="Wingdings" pitchFamily="2" charset="2"/>
              </a:rPr>
              <a:t> not to </a:t>
            </a:r>
            <a:r>
              <a:rPr lang="fr-BE" altLang="fr-FR" dirty="0" err="1">
                <a:sym typeface="Wingdings" pitchFamily="2" charset="2"/>
              </a:rPr>
              <a:t>be</a:t>
            </a:r>
            <a:r>
              <a:rPr lang="fr-BE" altLang="fr-FR" dirty="0">
                <a:sym typeface="Wingdings" pitchFamily="2" charset="2"/>
              </a:rPr>
              <a:t> </a:t>
            </a:r>
            <a:r>
              <a:rPr lang="fr-BE" altLang="fr-FR" dirty="0" err="1">
                <a:sym typeface="Wingdings" pitchFamily="2" charset="2"/>
              </a:rPr>
              <a:t>used</a:t>
            </a:r>
            <a:r>
              <a:rPr lang="fr-BE" altLang="fr-FR" dirty="0">
                <a:sym typeface="Wingdings" pitchFamily="2" charset="2"/>
              </a:rPr>
              <a:t> in an </a:t>
            </a:r>
            <a:r>
              <a:rPr lang="fr-BE" altLang="fr-FR" dirty="0" err="1">
                <a:sym typeface="Wingdings" pitchFamily="2" charset="2"/>
              </a:rPr>
              <a:t>alert</a:t>
            </a:r>
            <a:r>
              <a:rPr lang="fr-BE" altLang="fr-FR" dirty="0">
                <a:sym typeface="Wingdings" pitchFamily="2" charset="2"/>
              </a:rPr>
              <a:t> system</a:t>
            </a:r>
            <a:endParaRPr lang="fr-BE" altLang="fr-FR" dirty="0"/>
          </a:p>
        </p:txBody>
      </p:sp>
    </p:spTree>
    <p:extLst>
      <p:ext uri="{BB962C8B-B14F-4D97-AF65-F5344CB8AC3E}">
        <p14:creationId xmlns:p14="http://schemas.microsoft.com/office/powerpoint/2010/main" val="414421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6" name="Picture 8" descr="logo_iasb_b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7088" y="163513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3000" b="1" dirty="0" err="1" smtClean="0">
                <a:solidFill>
                  <a:schemeClr val="tx2"/>
                </a:solidFill>
              </a:rPr>
              <a:t>Selective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detection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of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ash</a:t>
            </a:r>
            <a:endParaRPr lang="en-US" altLang="fr-FR" sz="3000" b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D:\work\Presentation\MACCII_Brussels_Jan2014\iasi_ash20110606dc_000_lr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475" y="2204864"/>
            <a:ext cx="4989029" cy="354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61913" y="908720"/>
            <a:ext cx="78867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fr-FR" sz="2000" dirty="0"/>
              <a:t>High-spectral </a:t>
            </a:r>
            <a:r>
              <a:rPr lang="fr-BE" altLang="fr-FR" sz="2000" dirty="0" err="1"/>
              <a:t>resolution</a:t>
            </a:r>
            <a:r>
              <a:rPr lang="fr-BE" altLang="fr-FR" sz="2000" dirty="0"/>
              <a:t> </a:t>
            </a:r>
            <a:r>
              <a:rPr lang="fr-BE" altLang="fr-FR" sz="2000" dirty="0" err="1"/>
              <a:t>measurements</a:t>
            </a:r>
            <a:r>
              <a:rPr lang="fr-BE" altLang="fr-FR" sz="2000" dirty="0"/>
              <a:t> at TIR </a:t>
            </a:r>
            <a:r>
              <a:rPr lang="fr-BE" altLang="fr-FR" sz="2000" dirty="0" err="1"/>
              <a:t>wavelengths</a:t>
            </a:r>
            <a:r>
              <a:rPr lang="fr-BE" altLang="fr-FR" sz="2000" dirty="0"/>
              <a:t> </a:t>
            </a:r>
            <a:r>
              <a:rPr lang="fr-BE" altLang="fr-FR" sz="2000" dirty="0" err="1"/>
              <a:t>allows</a:t>
            </a:r>
            <a:r>
              <a:rPr lang="fr-BE" altLang="fr-FR" sz="2000" dirty="0"/>
              <a:t> the </a:t>
            </a:r>
            <a:r>
              <a:rPr lang="fr-BE" altLang="fr-FR" sz="2000" dirty="0" err="1"/>
              <a:t>ash</a:t>
            </a:r>
            <a:r>
              <a:rPr lang="fr-BE" altLang="fr-FR" sz="2000" dirty="0"/>
              <a:t> absorption to </a:t>
            </a:r>
            <a:r>
              <a:rPr lang="fr-BE" altLang="fr-FR" sz="2000" dirty="0" err="1"/>
              <a:t>be</a:t>
            </a:r>
            <a:r>
              <a:rPr lang="fr-BE" altLang="fr-FR" sz="2000" dirty="0"/>
              <a:t> </a:t>
            </a:r>
            <a:r>
              <a:rPr lang="fr-BE" altLang="fr-FR" sz="2000" dirty="0" err="1"/>
              <a:t>discriminated</a:t>
            </a:r>
            <a:r>
              <a:rPr lang="fr-BE" altLang="fr-FR" sz="2000" dirty="0"/>
              <a:t> </a:t>
            </a:r>
            <a:r>
              <a:rPr lang="fr-BE" altLang="fr-FR" sz="2000" dirty="0" err="1"/>
              <a:t>from</a:t>
            </a:r>
            <a:r>
              <a:rPr lang="fr-BE" altLang="fr-FR" sz="2000" dirty="0"/>
              <a:t> </a:t>
            </a:r>
            <a:r>
              <a:rPr lang="fr-BE" altLang="fr-FR" sz="2000" dirty="0" err="1"/>
              <a:t>other</a:t>
            </a:r>
            <a:r>
              <a:rPr lang="fr-BE" altLang="fr-FR" sz="2000" dirty="0"/>
              <a:t> </a:t>
            </a:r>
            <a:r>
              <a:rPr lang="fr-BE" altLang="fr-FR" sz="2000" dirty="0" err="1"/>
              <a:t>absorbing</a:t>
            </a:r>
            <a:r>
              <a:rPr lang="fr-BE" altLang="fr-FR" sz="2000" dirty="0"/>
              <a:t> </a:t>
            </a:r>
            <a:r>
              <a:rPr lang="fr-BE" altLang="fr-FR" sz="2000" dirty="0" err="1"/>
              <a:t>aerosols</a:t>
            </a:r>
            <a:endParaRPr lang="fr-BE" altLang="fr-FR" sz="2000" dirty="0"/>
          </a:p>
          <a:p>
            <a:pPr eaLnBrk="1" hangingPunct="1"/>
            <a:endParaRPr lang="fr-BE" altLang="fr-FR" sz="2000" b="1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2182961"/>
            <a:ext cx="3910012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-36512" y="1844824"/>
            <a:ext cx="43910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fr-BE" altLang="fr-FR" sz="1600" b="1" dirty="0"/>
              <a:t>Classification of spectral signatures</a:t>
            </a: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827088" y="6464300"/>
            <a:ext cx="2052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fr-FR" sz="1200" dirty="0"/>
              <a:t>Clarisse et al., </a:t>
            </a:r>
            <a:r>
              <a:rPr lang="fr-BE" altLang="fr-FR" sz="1200" dirty="0" smtClean="0"/>
              <a:t>ACP, 2013 </a:t>
            </a:r>
            <a:endParaRPr lang="fr-BE" altLang="fr-FR" sz="1200" dirty="0"/>
          </a:p>
        </p:txBody>
      </p:sp>
    </p:spTree>
    <p:extLst>
      <p:ext uri="{BB962C8B-B14F-4D97-AF65-F5344CB8AC3E}">
        <p14:creationId xmlns:p14="http://schemas.microsoft.com/office/powerpoint/2010/main" val="20620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6" name="Picture 8" descr="logo_iasb_b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9" t="22348" r="25770" b="15907"/>
          <a:stretch/>
        </p:blipFill>
        <p:spPr bwMode="auto">
          <a:xfrm>
            <a:off x="709613" y="2915597"/>
            <a:ext cx="5483966" cy="390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79512" y="840194"/>
            <a:ext cx="8735888" cy="195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1" indent="-3429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fr-FR" sz="2000" dirty="0"/>
              <a:t>New notification system </a:t>
            </a:r>
            <a:r>
              <a:rPr lang="en-GB" altLang="fr-FR" sz="2000" u="sng" dirty="0"/>
              <a:t>selective for the detection of ash</a:t>
            </a:r>
            <a:r>
              <a:rPr lang="en-GB" altLang="fr-FR" sz="2000" dirty="0"/>
              <a:t> </a:t>
            </a:r>
          </a:p>
          <a:p>
            <a:pPr marL="0" lvl="1">
              <a:spcBef>
                <a:spcPct val="0"/>
              </a:spcBef>
            </a:pPr>
            <a:r>
              <a:rPr lang="en-GB" altLang="fr-FR" sz="2000" dirty="0" smtClean="0"/>
              <a:t>      using IASI-A, IASI-B and AIRS</a:t>
            </a:r>
            <a:endParaRPr lang="en-GB" altLang="fr-FR" sz="2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BE" dirty="0" smtClean="0"/>
              <a:t> </a:t>
            </a:r>
            <a:r>
              <a:rPr lang="fr-BE" dirty="0" err="1" smtClean="0"/>
              <a:t>Operationnal</a:t>
            </a:r>
            <a:r>
              <a:rPr lang="fr-BE" dirty="0" smtClean="0"/>
              <a:t> </a:t>
            </a:r>
            <a:r>
              <a:rPr lang="fr-BE" dirty="0" err="1" smtClean="0"/>
              <a:t>since</a:t>
            </a:r>
            <a:r>
              <a:rPr lang="fr-BE" dirty="0" smtClean="0"/>
              <a:t> </a:t>
            </a:r>
            <a:r>
              <a:rPr lang="fr-BE" dirty="0" err="1" smtClean="0"/>
              <a:t>October</a:t>
            </a:r>
            <a:r>
              <a:rPr lang="fr-BE" dirty="0" smtClean="0"/>
              <a:t> 2013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BE" dirty="0" smtClean="0"/>
              <a:t>Extensive tests on </a:t>
            </a:r>
            <a:r>
              <a:rPr lang="fr-BE" dirty="0" err="1" smtClean="0"/>
              <a:t>historical</a:t>
            </a:r>
            <a:r>
              <a:rPr lang="fr-BE" dirty="0" smtClean="0"/>
              <a:t> data; no major </a:t>
            </a:r>
            <a:r>
              <a:rPr lang="fr-BE" dirty="0" err="1" smtClean="0"/>
              <a:t>eruptions</a:t>
            </a:r>
            <a:r>
              <a:rPr lang="fr-BE" dirty="0" smtClean="0"/>
              <a:t> </a:t>
            </a:r>
            <a:r>
              <a:rPr lang="fr-BE" dirty="0" err="1" smtClean="0"/>
              <a:t>missed</a:t>
            </a:r>
            <a:r>
              <a:rPr lang="fr-BE" dirty="0" smtClean="0"/>
              <a:t>.</a:t>
            </a:r>
            <a:endParaRPr lang="fr-BE" dirty="0"/>
          </a:p>
          <a:p>
            <a:pPr>
              <a:lnSpc>
                <a:spcPct val="150000"/>
              </a:lnSpc>
            </a:pPr>
            <a:r>
              <a:rPr lang="fr-BE" dirty="0" smtClean="0"/>
              <a:t>       false notifications ~1% and misses (</a:t>
            </a:r>
            <a:r>
              <a:rPr lang="fr-BE" dirty="0" err="1" smtClean="0"/>
              <a:t>small</a:t>
            </a:r>
            <a:r>
              <a:rPr lang="fr-BE" dirty="0" smtClean="0"/>
              <a:t> puffs) &lt;1% (</a:t>
            </a:r>
            <a:r>
              <a:rPr lang="fr-BE" dirty="0"/>
              <a:t>but compromise on </a:t>
            </a:r>
            <a:r>
              <a:rPr lang="fr-BE" dirty="0" err="1"/>
              <a:t>sensitivity</a:t>
            </a:r>
            <a:r>
              <a:rPr lang="fr-BE" dirty="0" smtClean="0"/>
              <a:t>) 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827088" y="115888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 dirty="0">
                <a:solidFill>
                  <a:schemeClr val="tx2"/>
                </a:solidFill>
              </a:rPr>
              <a:t>Multi-</a:t>
            </a:r>
            <a:r>
              <a:rPr lang="fr-BE" altLang="en-US" sz="2800" b="1" dirty="0" err="1">
                <a:solidFill>
                  <a:schemeClr val="tx2"/>
                </a:solidFill>
              </a:rPr>
              <a:t>sensors</a:t>
            </a:r>
            <a:r>
              <a:rPr lang="fr-BE" altLang="en-US" sz="2800" b="1" dirty="0">
                <a:solidFill>
                  <a:schemeClr val="tx2"/>
                </a:solidFill>
              </a:rPr>
              <a:t> </a:t>
            </a:r>
            <a:r>
              <a:rPr lang="fr-BE" altLang="en-US" sz="2800" b="1" dirty="0" err="1" smtClean="0">
                <a:solidFill>
                  <a:schemeClr val="tx2"/>
                </a:solidFill>
              </a:rPr>
              <a:t>ash</a:t>
            </a:r>
            <a:r>
              <a:rPr lang="fr-BE" altLang="en-US" sz="2800" b="1" baseline="-25000" dirty="0" smtClean="0">
                <a:solidFill>
                  <a:schemeClr val="tx2"/>
                </a:solidFill>
              </a:rPr>
              <a:t> </a:t>
            </a:r>
            <a:r>
              <a:rPr lang="fr-BE" altLang="en-US" sz="2800" b="1" dirty="0" smtClean="0">
                <a:solidFill>
                  <a:schemeClr val="tx2"/>
                </a:solidFill>
              </a:rPr>
              <a:t>warning </a:t>
            </a:r>
            <a:r>
              <a:rPr lang="fr-BE" altLang="en-US" sz="2800" b="1" dirty="0">
                <a:solidFill>
                  <a:schemeClr val="tx2"/>
                </a:solidFill>
              </a:rPr>
              <a:t>system</a:t>
            </a:r>
            <a:endParaRPr lang="en-US" altLang="en-US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9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6" name="Picture 8" descr="logo_iasb_b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work\Presentation\MACCII_Brussels_Jan2014\iasiB_dbt20131019as_112_l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97" y="1768276"/>
            <a:ext cx="4555627" cy="323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work\Presentation\MACCII_Brussels_Jan2014\iasiB_ash20131019as_112_lr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319" y="1792639"/>
            <a:ext cx="4434177" cy="314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84213" y="115888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3000" b="1" dirty="0" err="1">
                <a:solidFill>
                  <a:schemeClr val="tx2"/>
                </a:solidFill>
              </a:rPr>
              <a:t>Recent</a:t>
            </a:r>
            <a:r>
              <a:rPr lang="fr-BE" altLang="fr-FR" sz="3000" b="1" dirty="0">
                <a:solidFill>
                  <a:schemeClr val="tx2"/>
                </a:solidFill>
              </a:rPr>
              <a:t>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event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: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Kliuchevskoi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</a:t>
            </a:r>
            <a:r>
              <a:rPr lang="fr-BE" altLang="fr-FR" sz="3000" b="1" dirty="0" err="1">
                <a:solidFill>
                  <a:schemeClr val="tx2"/>
                </a:solidFill>
              </a:rPr>
              <a:t>eruption</a:t>
            </a:r>
            <a:endParaRPr lang="en-US" altLang="fr-FR" sz="3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21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Rectangle 2"/>
          <p:cNvSpPr>
            <a:spLocks noChangeArrowheads="1"/>
          </p:cNvSpPr>
          <p:nvPr/>
        </p:nvSpPr>
        <p:spPr bwMode="auto">
          <a:xfrm>
            <a:off x="3419872" y="1054477"/>
            <a:ext cx="58326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fr-FR" b="1" dirty="0"/>
              <a:t>First </a:t>
            </a:r>
            <a:r>
              <a:rPr lang="fr-BE" altLang="fr-FR" b="1" dirty="0" err="1"/>
              <a:t>overpass</a:t>
            </a:r>
            <a:r>
              <a:rPr lang="fr-BE" altLang="fr-FR" b="1" dirty="0"/>
              <a:t> </a:t>
            </a:r>
            <a:r>
              <a:rPr lang="fr-BE" altLang="fr-FR" dirty="0"/>
              <a:t>: AIRS, </a:t>
            </a:r>
            <a:r>
              <a:rPr lang="fr-BE" altLang="fr-FR" u="sng" dirty="0" smtClean="0"/>
              <a:t>1h11</a:t>
            </a:r>
            <a:r>
              <a:rPr lang="fr-BE" altLang="fr-FR" dirty="0" smtClean="0"/>
              <a:t> </a:t>
            </a:r>
            <a:r>
              <a:rPr lang="fr-BE" altLang="fr-FR" dirty="0" err="1"/>
              <a:t>after</a:t>
            </a:r>
            <a:r>
              <a:rPr lang="fr-BE" altLang="fr-FR" dirty="0"/>
              <a:t> the </a:t>
            </a:r>
            <a:r>
              <a:rPr lang="fr-BE" altLang="fr-FR" dirty="0" err="1"/>
              <a:t>start</a:t>
            </a:r>
            <a:r>
              <a:rPr lang="fr-BE" altLang="fr-FR" dirty="0"/>
              <a:t> of the </a:t>
            </a:r>
            <a:r>
              <a:rPr lang="fr-BE" altLang="fr-FR" dirty="0" err="1"/>
              <a:t>eruption</a:t>
            </a:r>
            <a:r>
              <a:rPr lang="fr-BE" altLang="fr-FR" dirty="0"/>
              <a:t>.</a:t>
            </a:r>
          </a:p>
          <a:p>
            <a:pPr eaLnBrk="1" hangingPunct="1"/>
            <a:r>
              <a:rPr lang="fr-BE" altLang="fr-FR" b="1" dirty="0"/>
              <a:t>SACS </a:t>
            </a:r>
            <a:r>
              <a:rPr lang="fr-BE" altLang="fr-FR" b="1" dirty="0" smtClean="0"/>
              <a:t>notification </a:t>
            </a:r>
            <a:r>
              <a:rPr lang="fr-BE" altLang="fr-FR" b="1" dirty="0" err="1" smtClean="0"/>
              <a:t>send</a:t>
            </a:r>
            <a:r>
              <a:rPr lang="fr-BE" altLang="fr-FR" dirty="0" smtClean="0"/>
              <a:t>: </a:t>
            </a:r>
            <a:r>
              <a:rPr lang="fr-BE" altLang="fr-FR" u="sng" dirty="0" smtClean="0"/>
              <a:t>3h10</a:t>
            </a:r>
            <a:r>
              <a:rPr lang="fr-BE" altLang="fr-FR" dirty="0" smtClean="0"/>
              <a:t> </a:t>
            </a:r>
            <a:r>
              <a:rPr lang="fr-BE" altLang="fr-FR" dirty="0" err="1"/>
              <a:t>after</a:t>
            </a:r>
            <a:r>
              <a:rPr lang="fr-BE" altLang="fr-FR" dirty="0"/>
              <a:t> the </a:t>
            </a:r>
            <a:r>
              <a:rPr lang="fr-BE" altLang="fr-FR" dirty="0" err="1"/>
              <a:t>start</a:t>
            </a:r>
            <a:r>
              <a:rPr lang="fr-BE" altLang="fr-FR" dirty="0"/>
              <a:t> of the </a:t>
            </a:r>
            <a:r>
              <a:rPr lang="fr-BE" altLang="fr-FR" dirty="0" err="1"/>
              <a:t>eruption</a:t>
            </a:r>
            <a:r>
              <a:rPr lang="fr-BE" altLang="fr-FR" dirty="0" smtClean="0"/>
              <a:t>.</a:t>
            </a:r>
            <a:endParaRPr lang="fr-BE" altLang="fr-FR" dirty="0"/>
          </a:p>
        </p:txBody>
      </p:sp>
      <p:sp>
        <p:nvSpPr>
          <p:cNvPr id="15369" name="Text Box 6"/>
          <p:cNvSpPr txBox="1">
            <a:spLocks noChangeArrowheads="1"/>
          </p:cNvSpPr>
          <p:nvPr/>
        </p:nvSpPr>
        <p:spPr bwMode="auto">
          <a:xfrm>
            <a:off x="684213" y="231031"/>
            <a:ext cx="784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Recent</a:t>
            </a:r>
            <a:r>
              <a:rPr lang="fr-BE" altLang="fr-FR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fr-BE" altLang="fr-FR" sz="2400" b="1" dirty="0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notification: </a:t>
            </a:r>
            <a:r>
              <a:rPr lang="fr-BE" altLang="fr-FR" sz="2400" b="1" dirty="0" err="1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Kelut</a:t>
            </a:r>
            <a:r>
              <a:rPr lang="fr-BE" altLang="fr-FR" sz="2400" b="1" dirty="0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fr-BE" altLang="fr-FR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eruption</a:t>
            </a:r>
            <a:endParaRPr lang="en-US" altLang="fr-FR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3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28800"/>
            <a:ext cx="5724128" cy="51661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360" y="2564903"/>
            <a:ext cx="6012160" cy="42300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64904"/>
            <a:ext cx="6084168" cy="42300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1700808"/>
            <a:ext cx="3158173" cy="448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376" y="980728"/>
            <a:ext cx="5724128" cy="5812446"/>
          </a:xfrm>
          <a:prstGeom prst="rect">
            <a:avLst/>
          </a:prstGeom>
        </p:spPr>
      </p:pic>
      <p:pic>
        <p:nvPicPr>
          <p:cNvPr id="15" name="Picture 8" descr="logo_iasb_bi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1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5363" name="Picture 2" descr="bannerlinks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1908175" y="144463"/>
            <a:ext cx="6048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3600" b="1" dirty="0" err="1" smtClean="0">
                <a:solidFill>
                  <a:schemeClr val="tx2"/>
                </a:solidFill>
              </a:rPr>
              <a:t>Overview</a:t>
            </a:r>
            <a:endParaRPr lang="fr-BE" altLang="fr-FR" sz="3600" baseline="-25000" dirty="0"/>
          </a:p>
        </p:txBody>
      </p:sp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1908175" y="6196013"/>
            <a:ext cx="619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800" dirty="0" smtClean="0"/>
              <a:t> </a:t>
            </a:r>
            <a:endParaRPr lang="fr-BE" altLang="fr-F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BE" altLang="fr-FR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628650" y="1123950"/>
            <a:ext cx="8515350" cy="29649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BE" sz="2800" baseline="-25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BE" sz="2800" dirty="0" smtClean="0"/>
              <a:t> SACS: system </a:t>
            </a:r>
            <a:r>
              <a:rPr lang="fr-BE" sz="2800" dirty="0" err="1" smtClean="0"/>
              <a:t>overview</a:t>
            </a:r>
            <a:r>
              <a:rPr lang="fr-BE" sz="2800" dirty="0" smtClean="0"/>
              <a:t>, satellite data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BE" sz="2800" dirty="0" smtClean="0"/>
              <a:t> Warning system for </a:t>
            </a:r>
            <a:r>
              <a:rPr lang="fr-BE" sz="2800" dirty="0" err="1" smtClean="0"/>
              <a:t>volcanic</a:t>
            </a:r>
            <a:r>
              <a:rPr lang="fr-BE" sz="2800" dirty="0" smtClean="0"/>
              <a:t> plumes of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800" dirty="0"/>
              <a:t> </a:t>
            </a:r>
            <a:r>
              <a:rPr lang="fr-BE" sz="2800" dirty="0" smtClean="0"/>
              <a:t>    SO</a:t>
            </a:r>
            <a:r>
              <a:rPr lang="fr-BE" sz="2800" baseline="-25000" dirty="0" smtClean="0"/>
              <a:t>2 </a:t>
            </a:r>
            <a:r>
              <a:rPr lang="fr-BE" sz="2800" dirty="0" smtClean="0"/>
              <a:t>and/or </a:t>
            </a:r>
            <a:r>
              <a:rPr lang="fr-BE" sz="2800" dirty="0" err="1" smtClean="0"/>
              <a:t>ash</a:t>
            </a:r>
            <a:r>
              <a:rPr lang="fr-BE" sz="2800" baseline="-25000" dirty="0" smtClean="0"/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BE" sz="2800" dirty="0" smtClean="0"/>
              <a:t>Future </a:t>
            </a:r>
            <a:r>
              <a:rPr lang="fr-BE" sz="2800" dirty="0" err="1" smtClean="0"/>
              <a:t>improvements</a:t>
            </a:r>
            <a:r>
              <a:rPr lang="fr-BE" sz="2800" dirty="0" smtClean="0"/>
              <a:t> of SACS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BE" sz="2800" dirty="0" smtClean="0"/>
              <a:t>Link </a:t>
            </a:r>
            <a:r>
              <a:rPr lang="fr-BE" sz="2800" dirty="0" err="1" smtClean="0"/>
              <a:t>with</a:t>
            </a:r>
            <a:r>
              <a:rPr lang="fr-BE" sz="2800" dirty="0" smtClean="0"/>
              <a:t> the VAST </a:t>
            </a:r>
            <a:r>
              <a:rPr lang="fr-BE" sz="2800" dirty="0" err="1" smtClean="0"/>
              <a:t>project</a:t>
            </a:r>
            <a:r>
              <a:rPr lang="fr-BE" sz="2800" dirty="0" smtClean="0"/>
              <a:t> (ESA)</a:t>
            </a:r>
            <a:endParaRPr lang="fr-BE" sz="2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800" dirty="0" smtClean="0"/>
              <a:t>          </a:t>
            </a:r>
            <a:endParaRPr lang="fr-BE" sz="2400" dirty="0"/>
          </a:p>
        </p:txBody>
      </p:sp>
      <p:pic>
        <p:nvPicPr>
          <p:cNvPr id="10" name="Picture 16" descr="e30_23073889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88865"/>
            <a:ext cx="3887663" cy="2646558"/>
          </a:xfrm>
          <a:prstGeom prst="rect">
            <a:avLst/>
          </a:prstGeom>
          <a:solidFill>
            <a:schemeClr val="bg1">
              <a:alpha val="1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6287" y="6093296"/>
            <a:ext cx="2303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i="1" dirty="0" err="1" smtClean="0"/>
              <a:t>Ash</a:t>
            </a:r>
            <a:r>
              <a:rPr lang="fr-BE" i="1" dirty="0" smtClean="0"/>
              <a:t> plume </a:t>
            </a:r>
            <a:r>
              <a:rPr lang="fr-BE" i="1" dirty="0" err="1" smtClean="0"/>
              <a:t>from</a:t>
            </a:r>
            <a:r>
              <a:rPr lang="fr-BE" i="1" dirty="0" smtClean="0"/>
              <a:t> </a:t>
            </a:r>
            <a:r>
              <a:rPr lang="fr-BE" i="1" dirty="0" err="1" smtClean="0"/>
              <a:t>Eyjafjallajökull</a:t>
            </a:r>
            <a:endParaRPr lang="fr-BE" i="1" dirty="0"/>
          </a:p>
        </p:txBody>
      </p:sp>
      <p:pic>
        <p:nvPicPr>
          <p:cNvPr id="11" name="Picture 8" descr="logo_iasb_b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38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28"/>
            <a:ext cx="9144000" cy="52806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857941"/>
            <a:ext cx="432048" cy="219131"/>
          </a:xfrm>
          <a:prstGeom prst="rect">
            <a:avLst/>
          </a:prstGeom>
          <a:scene3d>
            <a:camera prst="orthographicFront">
              <a:rot lat="0" lon="0" rev="1200000"/>
            </a:camera>
            <a:lightRig rig="threePt" dir="t"/>
          </a:scene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28"/>
            <a:ext cx="9144000" cy="5280660"/>
          </a:xfrm>
          <a:prstGeom prst="rect">
            <a:avLst/>
          </a:prstGeom>
        </p:spPr>
      </p:pic>
      <p:pic>
        <p:nvPicPr>
          <p:cNvPr id="1026" name="Picture 2" descr="The eruption at Kelud in Indonesia on February 14, 2014, with volcanic lightning being generated in the ash plume. Image: @hilmi_dzi / Twitter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7" y="1497092"/>
            <a:ext cx="3653526" cy="265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993845"/>
            <a:ext cx="432048" cy="219131"/>
          </a:xfrm>
          <a:prstGeom prst="rect">
            <a:avLst/>
          </a:prstGeom>
          <a:scene3d>
            <a:camera prst="orthographicFront">
              <a:rot lat="0" lon="0" rev="2400000"/>
            </a:camera>
            <a:lightRig rig="threePt" dir="t"/>
          </a:scene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28"/>
            <a:ext cx="9144000" cy="528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28"/>
            <a:ext cx="9144000" cy="52806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28"/>
            <a:ext cx="9144000" cy="5280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628"/>
            <a:ext cx="9144000" cy="5280660"/>
          </a:xfrm>
          <a:prstGeom prst="rect">
            <a:avLst/>
          </a:prstGeom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84213" y="231031"/>
            <a:ext cx="784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fr-FR" sz="2400" b="1" dirty="0" err="1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Jetstar</a:t>
            </a:r>
            <a:r>
              <a:rPr lang="en-GB" altLang="fr-FR" sz="2400" b="1" dirty="0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114: flight Perth-Jakarta</a:t>
            </a:r>
            <a:endParaRPr lang="en-GB" altLang="fr-FR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6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BE"/>
          </a:p>
        </p:txBody>
      </p:sp>
      <p:sp>
        <p:nvSpPr>
          <p:cNvPr id="2" name="TextBox 1"/>
          <p:cNvSpPr txBox="1"/>
          <p:nvPr/>
        </p:nvSpPr>
        <p:spPr>
          <a:xfrm>
            <a:off x="5580112" y="2132856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6600" dirty="0" smtClean="0">
                <a:solidFill>
                  <a:srgbClr val="FFFFFF"/>
                </a:solidFill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.</a:t>
            </a:r>
            <a:endParaRPr lang="nl-BE" dirty="0">
              <a:solidFill>
                <a:srgbClr val="FFFFFF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80112" y="2555612"/>
            <a:ext cx="911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dirty="0">
                <a:solidFill>
                  <a:srgbClr val="FFFFFF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Jakarta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15756" y="3977188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6600" dirty="0" smtClean="0">
                <a:solidFill>
                  <a:srgbClr val="FFFFFF"/>
                </a:solidFill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.</a:t>
            </a:r>
            <a:endParaRPr lang="nl-BE" dirty="0">
              <a:solidFill>
                <a:srgbClr val="FFFFFF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31780" y="4643844"/>
            <a:ext cx="732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dirty="0" smtClean="0">
                <a:solidFill>
                  <a:srgbClr val="FFFFFF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Perth</a:t>
            </a:r>
            <a:endParaRPr lang="fr-BE" dirty="0">
              <a:solidFill>
                <a:srgbClr val="FFFFFF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203848" y="631721"/>
            <a:ext cx="5256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fr-FR" sz="1200" b="1" dirty="0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19:00 UTC </a:t>
            </a:r>
            <a:r>
              <a:rPr lang="en-GB" altLang="fr-FR" sz="1200" b="1" dirty="0" smtClean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Wingdings" panose="05000000000000000000" pitchFamily="2" charset="2"/>
              </a:rPr>
              <a:t> 02:00 UTC</a:t>
            </a:r>
            <a:endParaRPr lang="en-GB" altLang="fr-FR" sz="12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4" name="Picture 8" descr="logo_iasb_bi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56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2292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8816"/>
            <a:ext cx="9144000" cy="4640368"/>
          </a:xfrm>
          <a:prstGeom prst="rect">
            <a:avLst/>
          </a:prstGeom>
        </p:spPr>
      </p:pic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1044972" y="245592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 baseline="-25000" dirty="0" smtClean="0">
                <a:solidFill>
                  <a:schemeClr val="tx2"/>
                </a:solidFill>
              </a:rPr>
              <a:t> </a:t>
            </a:r>
            <a:r>
              <a:rPr lang="fr-BE" altLang="en-US" sz="2800" b="1" dirty="0" smtClean="0">
                <a:solidFill>
                  <a:schemeClr val="tx2"/>
                </a:solidFill>
              </a:rPr>
              <a:t>Warning </a:t>
            </a:r>
            <a:r>
              <a:rPr lang="fr-BE" altLang="en-US" sz="2800" b="1" dirty="0">
                <a:solidFill>
                  <a:schemeClr val="tx2"/>
                </a:solidFill>
              </a:rPr>
              <a:t>system</a:t>
            </a:r>
            <a:endParaRPr lang="en-US" altLang="en-US" sz="2800" b="1" dirty="0">
              <a:solidFill>
                <a:schemeClr val="tx2"/>
              </a:solidFill>
            </a:endParaRPr>
          </a:p>
        </p:txBody>
      </p:sp>
      <p:pic>
        <p:nvPicPr>
          <p:cNvPr id="9" name="Picture 8" descr="logo_iasb_b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08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2291" name="Picture 2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827088" y="115888"/>
            <a:ext cx="6983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 baseline="-25000" dirty="0" smtClean="0">
                <a:solidFill>
                  <a:schemeClr val="tx2"/>
                </a:solidFill>
              </a:rPr>
              <a:t> </a:t>
            </a:r>
            <a:r>
              <a:rPr lang="fr-BE" altLang="en-US" sz="2800" b="1" dirty="0" smtClean="0">
                <a:solidFill>
                  <a:schemeClr val="tx2"/>
                </a:solidFill>
              </a:rPr>
              <a:t>Warning </a:t>
            </a:r>
            <a:r>
              <a:rPr lang="fr-BE" altLang="en-US" sz="2800" b="1" dirty="0">
                <a:solidFill>
                  <a:schemeClr val="tx2"/>
                </a:solidFill>
              </a:rPr>
              <a:t>system</a:t>
            </a:r>
            <a:endParaRPr lang="en-US" altLang="en-US" sz="2800" b="1" dirty="0">
              <a:solidFill>
                <a:schemeClr val="tx2"/>
              </a:solidFill>
            </a:endParaRPr>
          </a:p>
        </p:txBody>
      </p:sp>
      <p:pic>
        <p:nvPicPr>
          <p:cNvPr id="3074" name="Picture 2" descr="D:\work\Presentation\MACCII_Brussels_Jan2014\IASIplot_SO2ash_2007-20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97381"/>
            <a:ext cx="4536504" cy="571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57651" y="4797152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b="1" i="1" dirty="0">
                <a:solidFill>
                  <a:schemeClr val="tx2"/>
                </a:solidFill>
              </a:rPr>
              <a:t>SO</a:t>
            </a:r>
            <a:r>
              <a:rPr lang="fr-BE" sz="2800" b="1" i="1" baseline="-25000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7383" y="2248347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b="1" i="1" dirty="0" err="1" smtClean="0">
                <a:solidFill>
                  <a:schemeClr val="tx2"/>
                </a:solidFill>
              </a:rPr>
              <a:t>Ash</a:t>
            </a:r>
            <a:endParaRPr lang="fr-BE" sz="2800" b="1" i="1" baseline="-25000" dirty="0">
              <a:solidFill>
                <a:schemeClr val="tx2"/>
              </a:solidFill>
            </a:endParaRPr>
          </a:p>
        </p:txBody>
      </p:sp>
      <p:pic>
        <p:nvPicPr>
          <p:cNvPr id="10" name="Picture 8" descr="logo_iasb_b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20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1" name="Picture 8" descr="logo_iasb_b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684213" y="115888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fr-BE" altLang="fr-FR" sz="3000" b="1">
                <a:solidFill>
                  <a:schemeClr val="tx2"/>
                </a:solidFill>
              </a:rPr>
              <a:t>Recent eruption: Sangeang api</a:t>
            </a:r>
            <a:endParaRPr lang="en-US" altLang="fr-FR" sz="3000" b="1">
              <a:solidFill>
                <a:schemeClr val="tx2"/>
              </a:solidFill>
            </a:endParaRPr>
          </a:p>
        </p:txBody>
      </p:sp>
      <p:pic>
        <p:nvPicPr>
          <p:cNvPr id="2054" name="Picture 2" descr="D:\work\Presentation\CEOS ACCM\171182-e2538aba-e861-11e3-bb45-046f3d36ad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3"/>
          <a:stretch>
            <a:fillRect/>
          </a:stretch>
        </p:blipFill>
        <p:spPr bwMode="auto">
          <a:xfrm>
            <a:off x="404813" y="1052513"/>
            <a:ext cx="4760912" cy="3313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23215" r="25482" b="15874"/>
          <a:stretch>
            <a:fillRect/>
          </a:stretch>
        </p:blipFill>
        <p:spPr bwMode="auto">
          <a:xfrm>
            <a:off x="5716588" y="1855788"/>
            <a:ext cx="307975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t="22633" r="25403" b="16573"/>
          <a:stretch>
            <a:fillRect/>
          </a:stretch>
        </p:blipFill>
        <p:spPr bwMode="auto">
          <a:xfrm>
            <a:off x="1763713" y="4508500"/>
            <a:ext cx="310673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2" t="22443" r="25615" b="16003"/>
          <a:stretch>
            <a:fillRect/>
          </a:stretch>
        </p:blipFill>
        <p:spPr bwMode="auto">
          <a:xfrm>
            <a:off x="5795963" y="4491038"/>
            <a:ext cx="3024187" cy="215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extBox 3"/>
          <p:cNvSpPr txBox="1">
            <a:spLocks noChangeArrowheads="1"/>
          </p:cNvSpPr>
          <p:nvPr/>
        </p:nvSpPr>
        <p:spPr bwMode="auto">
          <a:xfrm>
            <a:off x="6011863" y="1052513"/>
            <a:ext cx="201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BE" altLang="en-US"/>
              <a:t>Ash plume height :</a:t>
            </a:r>
          </a:p>
          <a:p>
            <a:r>
              <a:rPr lang="fr-BE" altLang="en-US"/>
              <a:t>15-20 km</a:t>
            </a:r>
          </a:p>
        </p:txBody>
      </p:sp>
    </p:spTree>
    <p:extLst>
      <p:ext uri="{BB962C8B-B14F-4D97-AF65-F5344CB8AC3E}">
        <p14:creationId xmlns:p14="http://schemas.microsoft.com/office/powerpoint/2010/main" val="10958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bannerlinks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2" name="Picture 8" descr="logo_iasb_b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611188" y="2330450"/>
            <a:ext cx="5329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BE" altLang="fr-FR" sz="1800"/>
              <a:t> </a:t>
            </a: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2465388" y="111125"/>
            <a:ext cx="4621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BE" altLang="fr-FR" sz="2800" b="1">
                <a:solidFill>
                  <a:schemeClr val="tx2"/>
                </a:solidFill>
              </a:rPr>
              <a:t>Future improvements of SACS</a:t>
            </a:r>
          </a:p>
        </p:txBody>
      </p:sp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385763" y="981075"/>
            <a:ext cx="77724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fr-BE" altLang="fr-FR" sz="2200" b="1" dirty="0" err="1" smtClean="0"/>
              <a:t>Continuous</a:t>
            </a:r>
            <a:r>
              <a:rPr lang="fr-BE" altLang="fr-FR" sz="2200" b="1" dirty="0" smtClean="0"/>
              <a:t> </a:t>
            </a:r>
            <a:r>
              <a:rPr lang="fr-BE" altLang="fr-FR" sz="2200" b="1" dirty="0" err="1"/>
              <a:t>development</a:t>
            </a:r>
            <a:r>
              <a:rPr lang="fr-BE" altLang="fr-FR" sz="2200" b="1" dirty="0"/>
              <a:t> of the warning </a:t>
            </a:r>
            <a:r>
              <a:rPr lang="fr-BE" altLang="fr-FR" sz="2200" b="1" dirty="0" smtClean="0"/>
              <a:t>system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BE" altLang="fr-FR" sz="2200" b="1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altLang="fr-FR" sz="2200" b="1" dirty="0" smtClean="0"/>
              <a:t>2.    </a:t>
            </a:r>
            <a:r>
              <a:rPr lang="fr-BE" altLang="fr-FR" sz="2200" b="1" dirty="0" err="1" smtClean="0"/>
              <a:t>Improvement</a:t>
            </a:r>
            <a:r>
              <a:rPr lang="fr-BE" altLang="fr-FR" sz="2200" b="1" dirty="0" smtClean="0"/>
              <a:t> of the </a:t>
            </a:r>
            <a:r>
              <a:rPr lang="fr-BE" altLang="fr-FR" sz="2200" b="1" dirty="0" err="1" smtClean="0"/>
              <a:t>ash</a:t>
            </a:r>
            <a:r>
              <a:rPr lang="fr-BE" altLang="fr-FR" sz="2200" b="1" dirty="0" smtClean="0"/>
              <a:t> monitoring </a:t>
            </a:r>
            <a:r>
              <a:rPr lang="fr-BE" altLang="fr-FR" sz="2200" b="1" dirty="0" err="1" smtClean="0"/>
              <a:t>capability</a:t>
            </a:r>
            <a:r>
              <a:rPr lang="fr-BE" altLang="fr-FR" sz="2200" b="1" dirty="0" smtClean="0"/>
              <a:t> of SACS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BE" altLang="fr-FR" sz="2200" b="1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altLang="fr-FR" sz="2200" b="1" dirty="0" smtClean="0"/>
              <a:t>3.    </a:t>
            </a:r>
            <a:r>
              <a:rPr lang="fr-BE" altLang="fr-FR" sz="2200" b="1" dirty="0" err="1" smtClean="0"/>
              <a:t>Include</a:t>
            </a:r>
            <a:r>
              <a:rPr lang="fr-BE" altLang="fr-FR" sz="2200" b="1" dirty="0" smtClean="0"/>
              <a:t> new </a:t>
            </a:r>
            <a:r>
              <a:rPr lang="fr-BE" altLang="fr-FR" sz="2200" b="1" dirty="0" err="1" smtClean="0"/>
              <a:t>sensors</a:t>
            </a:r>
            <a:r>
              <a:rPr lang="fr-BE" altLang="fr-FR" sz="2200" b="1" dirty="0" smtClean="0"/>
              <a:t>, </a:t>
            </a:r>
            <a:r>
              <a:rPr lang="fr-BE" altLang="fr-FR" sz="2200" b="1" dirty="0" err="1" smtClean="0"/>
              <a:t>e.g</a:t>
            </a:r>
            <a:r>
              <a:rPr lang="fr-BE" altLang="fr-FR" sz="2200" b="1" dirty="0" smtClean="0"/>
              <a:t>. OMPS and </a:t>
            </a:r>
            <a:r>
              <a:rPr lang="fr-BE" altLang="fr-FR" sz="2200" b="1" dirty="0" err="1" smtClean="0"/>
              <a:t>CrIS</a:t>
            </a:r>
            <a:r>
              <a:rPr lang="fr-BE" altLang="fr-FR" sz="2200" b="1" dirty="0" smtClean="0"/>
              <a:t> </a:t>
            </a:r>
            <a:r>
              <a:rPr lang="fr-BE" altLang="fr-FR" sz="2200" b="1" dirty="0" err="1" smtClean="0"/>
              <a:t>onboard</a:t>
            </a:r>
            <a:r>
              <a:rPr lang="fr-BE" altLang="fr-FR" sz="2200" b="1" dirty="0" smtClean="0"/>
              <a:t> Suomi-NPP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BE" altLang="fr-FR" sz="2200" b="1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altLang="fr-FR" sz="2200" b="1" dirty="0" smtClean="0"/>
              <a:t>4.    NRT </a:t>
            </a:r>
            <a:r>
              <a:rPr lang="fr-BE" altLang="fr-FR" sz="2200" b="1" dirty="0" err="1" smtClean="0"/>
              <a:t>retrievals</a:t>
            </a:r>
            <a:r>
              <a:rPr lang="fr-BE" altLang="fr-FR" sz="2200" b="1" dirty="0" smtClean="0"/>
              <a:t> of SO</a:t>
            </a:r>
            <a:r>
              <a:rPr lang="fr-BE" altLang="fr-FR" sz="2200" b="1" baseline="-25000" dirty="0" smtClean="0"/>
              <a:t>2 </a:t>
            </a:r>
            <a:r>
              <a:rPr lang="fr-BE" altLang="fr-FR" sz="2200" b="1" dirty="0" smtClean="0"/>
              <a:t>plume </a:t>
            </a:r>
            <a:r>
              <a:rPr lang="fr-BE" altLang="fr-FR" sz="2200" b="1" dirty="0" err="1" smtClean="0"/>
              <a:t>height</a:t>
            </a:r>
            <a:endParaRPr lang="fr-BE" altLang="fr-FR" sz="2200" dirty="0"/>
          </a:p>
        </p:txBody>
      </p:sp>
      <p:pic>
        <p:nvPicPr>
          <p:cNvPr id="9" name="Picture 3" descr="nab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4" t="7146" r="8524" b="54420"/>
          <a:stretch>
            <a:fillRect/>
          </a:stretch>
        </p:blipFill>
        <p:spPr bwMode="auto">
          <a:xfrm>
            <a:off x="1593850" y="4097338"/>
            <a:ext cx="6615113" cy="2335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35313" y="6505575"/>
            <a:ext cx="2949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BE" altLang="en-US" sz="1400"/>
              <a:t>Clarisse et al., ACP, 2014</a:t>
            </a:r>
          </a:p>
        </p:txBody>
      </p:sp>
      <p:sp>
        <p:nvSpPr>
          <p:cNvPr id="2059" name="TextBox 1"/>
          <p:cNvSpPr txBox="1">
            <a:spLocks noChangeArrowheads="1"/>
          </p:cNvSpPr>
          <p:nvPr/>
        </p:nvSpPr>
        <p:spPr bwMode="auto">
          <a:xfrm>
            <a:off x="3492500" y="3716338"/>
            <a:ext cx="2879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BE" altLang="en-US"/>
              <a:t>Nabro eruption, June 2011</a:t>
            </a:r>
          </a:p>
        </p:txBody>
      </p:sp>
    </p:spTree>
    <p:extLst>
      <p:ext uri="{BB962C8B-B14F-4D97-AF65-F5344CB8AC3E}">
        <p14:creationId xmlns:p14="http://schemas.microsoft.com/office/powerpoint/2010/main" val="193956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24"/>
          <p:cNvPicPr>
            <a:picLocks noChangeAspect="1"/>
          </p:cNvPicPr>
          <p:nvPr/>
        </p:nvPicPr>
        <p:blipFill>
          <a:blip r:embed="rId2" cstate="print">
            <a:lum/>
            <a:alphaModFix/>
          </a:blip>
          <a:srcRect/>
          <a:stretch>
            <a:fillRect/>
          </a:stretch>
        </p:blipFill>
        <p:spPr>
          <a:xfrm>
            <a:off x="55215" y="29629"/>
            <a:ext cx="1125885" cy="11024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roup 21"/>
          <p:cNvGrpSpPr/>
          <p:nvPr/>
        </p:nvGrpSpPr>
        <p:grpSpPr>
          <a:xfrm>
            <a:off x="7071930" y="4015693"/>
            <a:ext cx="1698293" cy="2764102"/>
            <a:chOff x="9810240" y="4047057"/>
            <a:chExt cx="2264390" cy="2764102"/>
          </a:xfrm>
        </p:grpSpPr>
        <p:pic>
          <p:nvPicPr>
            <p:cNvPr id="5" name="Picture 4" descr="NewNILULogo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240" y="4047057"/>
              <a:ext cx="565660" cy="685800"/>
            </a:xfrm>
            <a:prstGeom prst="rect">
              <a:avLst/>
            </a:prstGeom>
          </p:spPr>
        </p:pic>
        <p:pic>
          <p:nvPicPr>
            <p:cNvPr id="6" name="Picture 5" descr="Macintosh HD:Users:fredprata:Desktop:Gehe zur Startseite.pn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10240" y="4940484"/>
              <a:ext cx="1528445" cy="5708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 descr="Macintosh HD:Users:fredprata:Desktop:index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3031" y="5750340"/>
              <a:ext cx="1679997" cy="4896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7" descr="Macintosh HD:Users:fredprata:Desktop:www.stcorp.png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3758" y="4086469"/>
              <a:ext cx="860847" cy="5628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/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1260" y="6339946"/>
              <a:ext cx="2263370" cy="471213"/>
            </a:xfrm>
            <a:prstGeom prst="rect">
              <a:avLst/>
            </a:prstGeom>
          </p:spPr>
        </p:pic>
      </p:grpSp>
      <p:pic>
        <p:nvPicPr>
          <p:cNvPr id="15" name="Picture 14" descr="ESAlogo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29630"/>
            <a:ext cx="1028700" cy="57694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266825" y="327908"/>
            <a:ext cx="65151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Volcanic Ash Strategic-initiative Team</a:t>
            </a:r>
            <a:endParaRPr lang="en-US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84920" y="1340768"/>
            <a:ext cx="73018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 project has been established to improve the quality and use of EO based observations in numerical atmospheric dispersion models for the purpose of assisting global aviation.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nb-NO" dirty="0"/>
          </a:p>
        </p:txBody>
      </p:sp>
      <p:sp>
        <p:nvSpPr>
          <p:cNvPr id="18" name="Rectangle 17"/>
          <p:cNvSpPr/>
          <p:nvPr/>
        </p:nvSpPr>
        <p:spPr>
          <a:xfrm>
            <a:off x="1384920" y="2699628"/>
            <a:ext cx="6370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0" u="none" strike="noStrike" baseline="0" dirty="0" smtClean="0">
                <a:solidFill>
                  <a:srgbClr val="000000"/>
                </a:solidFill>
                <a:latin typeface="ArialMT"/>
              </a:rPr>
              <a:t>VAST - </a:t>
            </a:r>
            <a:r>
              <a:rPr lang="en-US" b="1" u="none" strike="noStrike" baseline="0" dirty="0" smtClean="0">
                <a:solidFill>
                  <a:srgbClr val="0070C0"/>
                </a:solidFill>
                <a:latin typeface="ArialMT"/>
              </a:rPr>
              <a:t>http://vast.nilu.no/ </a:t>
            </a:r>
            <a:r>
              <a:rPr lang="en-US" u="none" strike="noStrike" baseline="0" dirty="0" smtClean="0">
                <a:latin typeface="ArialMT"/>
              </a:rPr>
              <a:t>is</a:t>
            </a:r>
            <a:r>
              <a:rPr lang="en-US" b="1" u="none" strike="noStrike" baseline="0" dirty="0" smtClean="0">
                <a:solidFill>
                  <a:srgbClr val="0070C0"/>
                </a:solidFill>
                <a:latin typeface="ArialMT"/>
              </a:rPr>
              <a:t> 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MT"/>
              </a:rPr>
              <a:t>coordinated by F. </a:t>
            </a:r>
            <a:r>
              <a:rPr lang="en-US" dirty="0" smtClean="0">
                <a:solidFill>
                  <a:srgbClr val="000000"/>
                </a:solidFill>
                <a:latin typeface="ArialMT"/>
              </a:rPr>
              <a:t>Prata (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ArialMT"/>
              </a:rPr>
              <a:t>NILU)</a:t>
            </a:r>
            <a:endParaRPr lang="nb-NO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95476" y="3186648"/>
            <a:ext cx="4133983" cy="350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1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63413" y="1"/>
            <a:ext cx="258058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b-NO" sz="1600" b="0" i="0" u="none" strike="noStrike" baseline="0" dirty="0" smtClean="0">
              <a:latin typeface="ArialMT"/>
            </a:endParaRPr>
          </a:p>
          <a:p>
            <a:endParaRPr lang="en-US" sz="1600" b="0" i="0" u="none" strike="noStrike" baseline="0" dirty="0" smtClean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070C0"/>
              </a:solidFill>
            </a:endParaRPr>
          </a:p>
          <a:p>
            <a:endParaRPr lang="en-US" sz="1600" b="0" i="0" u="none" strike="noStrike" baseline="0" dirty="0" smtClean="0">
              <a:solidFill>
                <a:srgbClr val="0070C0"/>
              </a:solidFill>
            </a:endParaRPr>
          </a:p>
          <a:p>
            <a:r>
              <a:rPr lang="en-US" sz="1600" b="1" i="0" u="none" strike="noStrike" baseline="0" dirty="0" smtClean="0">
                <a:solidFill>
                  <a:srgbClr val="0070C0"/>
                </a:solidFill>
              </a:rPr>
              <a:t>Establishment of an operational LIDAR network in Ireland (national co-funding)</a:t>
            </a:r>
          </a:p>
          <a:p>
            <a:endParaRPr lang="en-US" sz="1600" b="1" dirty="0" smtClean="0">
              <a:solidFill>
                <a:srgbClr val="0070C0"/>
              </a:solidFill>
            </a:endParaRPr>
          </a:p>
          <a:p>
            <a:endParaRPr lang="en-US" sz="1600" b="1" dirty="0">
              <a:solidFill>
                <a:srgbClr val="0070C0"/>
              </a:solidFill>
            </a:endParaRPr>
          </a:p>
          <a:p>
            <a:r>
              <a:rPr lang="en-US" sz="1600" b="1" i="0" u="none" strike="noStrike" baseline="0" dirty="0" smtClean="0">
                <a:solidFill>
                  <a:srgbClr val="0070C0"/>
                </a:solidFill>
              </a:rPr>
              <a:t>Establishment of a database for historic eruptions (satellite, ground-based, airborne,</a:t>
            </a:r>
            <a:r>
              <a:rPr lang="en-US" sz="1600" b="1" i="0" u="none" strike="noStrike" dirty="0" smtClean="0">
                <a:solidFill>
                  <a:srgbClr val="0070C0"/>
                </a:solidFill>
              </a:rPr>
              <a:t> </a:t>
            </a:r>
            <a:r>
              <a:rPr lang="nb-NO" sz="1600" b="1" i="0" u="none" strike="noStrike" baseline="0" dirty="0" err="1" smtClean="0">
                <a:solidFill>
                  <a:srgbClr val="0070C0"/>
                </a:solidFill>
              </a:rPr>
              <a:t>modeling</a:t>
            </a:r>
            <a:r>
              <a:rPr lang="nb-NO" sz="1600" b="1" i="0" u="none" strike="noStrike" baseline="0" dirty="0" smtClean="0">
                <a:solidFill>
                  <a:srgbClr val="0070C0"/>
                </a:solidFill>
              </a:rPr>
              <a:t> data),</a:t>
            </a:r>
            <a:r>
              <a:rPr lang="nb-NO" sz="1600" b="1" i="0" u="none" strike="noStrike" dirty="0" smtClean="0">
                <a:solidFill>
                  <a:srgbClr val="0070C0"/>
                </a:solidFill>
              </a:rPr>
              <a:t> </a:t>
            </a:r>
            <a:r>
              <a:rPr lang="nb-NO" sz="1600" b="1" i="0" u="none" strike="noStrike" dirty="0" err="1" smtClean="0">
                <a:solidFill>
                  <a:srgbClr val="0070C0"/>
                </a:solidFill>
              </a:rPr>
              <a:t>include</a:t>
            </a:r>
            <a:r>
              <a:rPr lang="nb-NO" sz="1600" b="1" i="0" u="none" strike="noStrike" baseline="0" dirty="0" smtClean="0">
                <a:solidFill>
                  <a:srgbClr val="0070C0"/>
                </a:solidFill>
              </a:rPr>
              <a:t> data from SACS and SMASH </a:t>
            </a:r>
          </a:p>
          <a:p>
            <a:endParaRPr lang="nb-NO" sz="1600" b="1" i="0" u="none" strike="noStrike" baseline="0" dirty="0" smtClean="0">
              <a:solidFill>
                <a:srgbClr val="0070C0"/>
              </a:solidFill>
            </a:endParaRPr>
          </a:p>
          <a:p>
            <a:endParaRPr lang="nb-NO" sz="1600" b="1" i="0" u="none" strike="noStrike" baseline="0" dirty="0" smtClean="0">
              <a:solidFill>
                <a:srgbClr val="0070C0"/>
              </a:solidFill>
            </a:endParaRPr>
          </a:p>
          <a:p>
            <a:endParaRPr lang="nb-NO" sz="1600" b="1" i="0" u="none" strike="noStrike" baseline="0" dirty="0" smtClean="0">
              <a:solidFill>
                <a:srgbClr val="0070C0"/>
              </a:solidFill>
            </a:endParaRPr>
          </a:p>
          <a:p>
            <a:endParaRPr lang="nb-NO" sz="1600" b="1" i="0" u="none" strike="noStrike" baseline="0" dirty="0" smtClean="0">
              <a:solidFill>
                <a:srgbClr val="0070C0"/>
              </a:solidFill>
            </a:endParaRPr>
          </a:p>
          <a:p>
            <a:r>
              <a:rPr lang="en-US" sz="1600" b="1" i="0" u="none" strike="noStrike" baseline="0" dirty="0" smtClean="0">
                <a:solidFill>
                  <a:srgbClr val="0070C0"/>
                </a:solidFill>
              </a:rPr>
              <a:t>Development of an operational demonstration volcanic ash forecasting service</a:t>
            </a:r>
            <a:r>
              <a:rPr lang="en-US" sz="1600" b="1" i="0" u="none" strike="noStrike" dirty="0" smtClean="0">
                <a:solidFill>
                  <a:srgbClr val="0070C0"/>
                </a:solidFill>
              </a:rPr>
              <a:t> </a:t>
            </a:r>
            <a:r>
              <a:rPr lang="en-US" sz="1600" b="1" i="0" u="none" strike="noStrike" baseline="0" dirty="0" smtClean="0">
                <a:solidFill>
                  <a:srgbClr val="0070C0"/>
                </a:solidFill>
              </a:rPr>
              <a:t>(FLEXPART open source code) </a:t>
            </a:r>
            <a:r>
              <a:rPr lang="nb-NO" sz="1600" b="1" i="0" u="none" strike="noStrike" baseline="0" dirty="0" smtClean="0">
                <a:solidFill>
                  <a:srgbClr val="0070C0"/>
                </a:solidFill>
              </a:rPr>
              <a:t> </a:t>
            </a:r>
            <a:endParaRPr lang="nb-NO" sz="1600" b="1" dirty="0">
              <a:solidFill>
                <a:srgbClr val="0070C0"/>
              </a:solidFill>
            </a:endParaRPr>
          </a:p>
        </p:txBody>
      </p:sp>
      <p:pic>
        <p:nvPicPr>
          <p:cNvPr id="6" name="Grafik 24"/>
          <p:cNvPicPr>
            <a:picLocks noChangeAspect="1"/>
          </p:cNvPicPr>
          <p:nvPr/>
        </p:nvPicPr>
        <p:blipFill>
          <a:blip r:embed="rId2" cstate="print">
            <a:lum/>
            <a:alphaModFix/>
          </a:blip>
          <a:srcRect/>
          <a:stretch>
            <a:fillRect/>
          </a:stretch>
        </p:blipFill>
        <p:spPr>
          <a:xfrm>
            <a:off x="7400925" y="38100"/>
            <a:ext cx="843806" cy="82621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7" name="Picture 6" descr="ESA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850" y="38100"/>
            <a:ext cx="757394" cy="4953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" y="4669543"/>
            <a:ext cx="1890000" cy="1800000"/>
          </a:xfrm>
          <a:prstGeom prst="rect">
            <a:avLst/>
          </a:prstGeom>
        </p:spPr>
      </p:pic>
      <p:pic>
        <p:nvPicPr>
          <p:cNvPr id="13" name="Picture 12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88905" y="116832"/>
            <a:ext cx="1890000" cy="1800000"/>
          </a:xfrm>
          <a:prstGeom prst="rect">
            <a:avLst/>
          </a:prstGeom>
        </p:spPr>
      </p:pic>
      <p:pic>
        <p:nvPicPr>
          <p:cNvPr id="14" name="Picture 13"/>
          <p:cNvPicPr preferRelativeResize="0">
            <a:picLocks/>
          </p:cNvPicPr>
          <p:nvPr/>
        </p:nvPicPr>
        <p:blipFill rotWithShape="1">
          <a:blip r:embed="rId6"/>
          <a:srcRect l="21647" t="23264" r="23803" b="6302"/>
          <a:stretch/>
        </p:blipFill>
        <p:spPr>
          <a:xfrm>
            <a:off x="4587554" y="44824"/>
            <a:ext cx="1890000" cy="1800000"/>
          </a:xfrm>
          <a:prstGeom prst="rect">
            <a:avLst/>
          </a:prstGeom>
        </p:spPr>
      </p:pic>
      <p:pic>
        <p:nvPicPr>
          <p:cNvPr id="15" name="Picture 14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83576" y="2327368"/>
            <a:ext cx="1890000" cy="1800000"/>
          </a:xfrm>
          <a:prstGeom prst="rect">
            <a:avLst/>
          </a:prstGeom>
        </p:spPr>
      </p:pic>
      <p:pic>
        <p:nvPicPr>
          <p:cNvPr id="16" name="Picture 15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587554" y="2370264"/>
            <a:ext cx="1890000" cy="1800000"/>
          </a:xfrm>
          <a:prstGeom prst="rect">
            <a:avLst/>
          </a:prstGeom>
        </p:spPr>
      </p:pic>
      <p:pic>
        <p:nvPicPr>
          <p:cNvPr id="17" name="Picture 14"/>
          <p:cNvPicPr preferRelativeResize="0"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12131" y="4698000"/>
            <a:ext cx="1890000" cy="18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2160000" y="61456"/>
            <a:ext cx="229432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en-US" sz="1600" b="1" dirty="0" smtClean="0">
                <a:solidFill>
                  <a:srgbClr val="0070C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mprove the quality </a:t>
            </a:r>
            <a:r>
              <a:rPr lang="en-US" sz="1600" b="1" strike="noStrike" baseline="0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EO data for volcanic ash monitoring</a:t>
            </a:r>
            <a:r>
              <a:rPr lang="en-US" sz="1600" b="1" dirty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en-US" sz="1600" b="1" dirty="0" smtClean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600" b="1" strike="noStrike" baseline="0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focus on SEVIRI (</a:t>
            </a:r>
            <a:r>
              <a:rPr lang="nb-NO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NRT - fred.nilu.no/</a:t>
            </a:r>
            <a:r>
              <a:rPr lang="nb-NO" sz="1600" b="1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sat</a:t>
            </a:r>
            <a:r>
              <a:rPr lang="nb-NO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1600" b="1" strike="noStrike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, AIRS and AATSR (historical cases)</a:t>
            </a:r>
            <a:endParaRPr lang="en-US" sz="1600" b="1" strike="noStrike" baseline="0" dirty="0" smtClean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nb-NO" sz="16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nb-NO" sz="1600" b="1" i="0" strike="noStrike" baseline="0" dirty="0" smtClean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nb-NO" sz="1600" b="1" i="0" strike="noStrike" baseline="0" dirty="0" smtClean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nb-NO" sz="16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nb-NO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User workshop and </a:t>
            </a:r>
            <a:r>
              <a:rPr lang="nb-NO" sz="1600" b="1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nb-NO" sz="1600" b="1" i="0" strike="noStrike" baseline="0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pdate</a:t>
            </a:r>
            <a:r>
              <a:rPr lang="nb-NO" sz="1600" b="1" i="0" strike="noStrike" baseline="0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of </a:t>
            </a:r>
            <a:r>
              <a:rPr lang="nb-NO" sz="1600" b="1" i="0" strike="noStrike" baseline="0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existing</a:t>
            </a:r>
            <a:r>
              <a:rPr lang="nb-NO" sz="1600" b="1" i="0" strike="noStrike" baseline="0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b-NO" sz="1600" b="1" i="0" strike="noStrike" baseline="0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user</a:t>
            </a:r>
            <a:r>
              <a:rPr lang="nb-NO" sz="1600" b="1" i="0" strike="noStrike" baseline="0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b-NO" sz="1600" b="1" i="0" strike="noStrike" baseline="0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requirements</a:t>
            </a:r>
            <a:r>
              <a:rPr lang="nb-NO" sz="1600" b="1" i="0" strike="noStrike" baseline="0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endParaRPr lang="en-US" sz="1600" b="1" dirty="0" smtClean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600" b="1" dirty="0" smtClean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600" b="1" dirty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600" b="1" dirty="0" smtClean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600" b="1" dirty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Improved dispersion modelling (FLEXPART</a:t>
            </a:r>
            <a:r>
              <a:rPr lang="en-US" sz="1600" b="1" dirty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, SILAM and </a:t>
            </a:r>
            <a:r>
              <a:rPr lang="en-US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WRF-</a:t>
            </a:r>
            <a:r>
              <a:rPr lang="en-US" sz="1600" b="1" dirty="0" err="1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Chem</a:t>
            </a:r>
            <a:r>
              <a:rPr lang="en-US" sz="1600" b="1" dirty="0" smtClean="0">
                <a:solidFill>
                  <a:srgbClr val="0070C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, Ensemble)  and eruption source terms (inverse modeling)</a:t>
            </a:r>
            <a:endParaRPr lang="nb-NO" sz="1600" b="1" i="0" strike="noStrike" baseline="0" dirty="0" smtClean="0">
              <a:solidFill>
                <a:srgbClr val="0070C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978" y="412736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6563414" y="4127368"/>
            <a:ext cx="744890" cy="2667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599855" y="4581128"/>
            <a:ext cx="708449" cy="1173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67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15363" name="Picture 2" descr="bannerlinkst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1908175" y="144463"/>
            <a:ext cx="6048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3600" b="1" dirty="0" smtClean="0">
                <a:solidFill>
                  <a:schemeClr val="tx2"/>
                </a:solidFill>
              </a:rPr>
              <a:t>More information</a:t>
            </a:r>
            <a:endParaRPr lang="fr-BE" altLang="fr-FR" sz="3600" baseline="-25000" dirty="0"/>
          </a:p>
        </p:txBody>
      </p:sp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1908175" y="6196013"/>
            <a:ext cx="619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800" dirty="0" smtClean="0"/>
              <a:t> </a:t>
            </a:r>
            <a:endParaRPr lang="fr-BE" altLang="fr-F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BE" altLang="fr-FR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827584" y="1484784"/>
            <a:ext cx="7632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b="1" dirty="0" smtClean="0"/>
              <a:t>Support to Aviation Control Service</a:t>
            </a:r>
          </a:p>
          <a:p>
            <a:endParaRPr lang="fr-BE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 smtClean="0">
                <a:hlinkClick r:id="rId5"/>
              </a:rPr>
              <a:t>http://sacs.aeronomie.be</a:t>
            </a:r>
            <a:endParaRPr lang="fr-B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 smtClean="0">
                <a:hlinkClick r:id="rId6"/>
              </a:rPr>
              <a:t>theys@aeronomie.be</a:t>
            </a:r>
            <a:r>
              <a:rPr lang="fr-BE" dirty="0" smtClean="0"/>
              <a:t> or </a:t>
            </a:r>
            <a:r>
              <a:rPr lang="fr-BE" dirty="0" smtClean="0">
                <a:hlinkClick r:id="rId7"/>
              </a:rPr>
              <a:t>sacs@aeronomie.be</a:t>
            </a:r>
            <a:endParaRPr lang="fr-B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 err="1" smtClean="0"/>
              <a:t>Paper</a:t>
            </a:r>
            <a:r>
              <a:rPr lang="fr-BE" dirty="0" smtClean="0"/>
              <a:t> on SACS: </a:t>
            </a:r>
            <a:r>
              <a:rPr lang="en-US" altLang="fr-FR" dirty="0" err="1"/>
              <a:t>Brenot</a:t>
            </a:r>
            <a:r>
              <a:rPr lang="en-US" altLang="fr-FR" dirty="0"/>
              <a:t> et al.,  in Nat. Hazards Earth Syst. Sci. </a:t>
            </a:r>
            <a:endParaRPr lang="fr-BE" dirty="0"/>
          </a:p>
        </p:txBody>
      </p:sp>
      <p:pic>
        <p:nvPicPr>
          <p:cNvPr id="9" name="Picture 8" descr="logo_iasb_bi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979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017611" y="1130809"/>
            <a:ext cx="4983574" cy="2806941"/>
            <a:chOff x="1709738" y="998538"/>
            <a:chExt cx="7254875" cy="4086225"/>
          </a:xfrm>
        </p:grpSpPr>
        <p:sp>
          <p:nvSpPr>
            <p:cNvPr id="30" name="Line 12"/>
            <p:cNvSpPr>
              <a:spLocks noChangeShapeType="1"/>
            </p:cNvSpPr>
            <p:nvPr/>
          </p:nvSpPr>
          <p:spPr bwMode="auto">
            <a:xfrm flipV="1">
              <a:off x="3108325" y="2589213"/>
              <a:ext cx="1296988" cy="107315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15"/>
            <p:cNvSpPr>
              <a:spLocks noChangeShapeType="1"/>
            </p:cNvSpPr>
            <p:nvPr/>
          </p:nvSpPr>
          <p:spPr bwMode="auto">
            <a:xfrm flipV="1">
              <a:off x="2914650" y="2408238"/>
              <a:ext cx="1368425" cy="566737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32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5625" y="998538"/>
              <a:ext cx="1141413" cy="143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6675" y="4238625"/>
              <a:ext cx="573088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9563" y="2293938"/>
              <a:ext cx="909637" cy="757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75" y="4362450"/>
              <a:ext cx="863600" cy="72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5163" y="2540000"/>
              <a:ext cx="871537" cy="87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9738" y="3502025"/>
              <a:ext cx="1292225" cy="45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738" y="998538"/>
              <a:ext cx="2555875" cy="925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Line 12"/>
            <p:cNvSpPr>
              <a:spLocks noChangeShapeType="1"/>
            </p:cNvSpPr>
            <p:nvPr/>
          </p:nvSpPr>
          <p:spPr bwMode="auto">
            <a:xfrm flipV="1">
              <a:off x="3562350" y="2671763"/>
              <a:ext cx="1081088" cy="1344612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12"/>
            <p:cNvSpPr>
              <a:spLocks noChangeShapeType="1"/>
            </p:cNvSpPr>
            <p:nvPr/>
          </p:nvSpPr>
          <p:spPr bwMode="auto">
            <a:xfrm flipV="1">
              <a:off x="4572000" y="2713038"/>
              <a:ext cx="215900" cy="1557337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12"/>
            <p:cNvSpPr>
              <a:spLocks noChangeShapeType="1"/>
            </p:cNvSpPr>
            <p:nvPr/>
          </p:nvSpPr>
          <p:spPr bwMode="auto">
            <a:xfrm flipH="1" flipV="1">
              <a:off x="5068888" y="2671763"/>
              <a:ext cx="309562" cy="1481137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12"/>
            <p:cNvSpPr>
              <a:spLocks noChangeShapeType="1"/>
            </p:cNvSpPr>
            <p:nvPr/>
          </p:nvSpPr>
          <p:spPr bwMode="auto">
            <a:xfrm flipH="1" flipV="1">
              <a:off x="5378450" y="2503488"/>
              <a:ext cx="1274763" cy="90805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12"/>
            <p:cNvSpPr>
              <a:spLocks noChangeShapeType="1"/>
            </p:cNvSpPr>
            <p:nvPr/>
          </p:nvSpPr>
          <p:spPr bwMode="auto">
            <a:xfrm flipH="1" flipV="1">
              <a:off x="5507038" y="2328863"/>
              <a:ext cx="1082675" cy="34290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44" name="Picture 2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5963" y="3806825"/>
              <a:ext cx="976312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H="1" flipV="1">
              <a:off x="5246688" y="2603500"/>
              <a:ext cx="909637" cy="1349375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12"/>
            <p:cNvSpPr>
              <a:spLocks noChangeShapeType="1"/>
            </p:cNvSpPr>
            <p:nvPr/>
          </p:nvSpPr>
          <p:spPr bwMode="auto">
            <a:xfrm flipH="1">
              <a:off x="5580063" y="1689100"/>
              <a:ext cx="828675" cy="460375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47" name="Picture 4" descr="D:\work\Images &amp; icones\icones\NILU_logo_20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000" y="3157538"/>
              <a:ext cx="665163" cy="79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4022725"/>
              <a:ext cx="2081213" cy="515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4" name="Rectangle 8"/>
          <p:cNvSpPr>
            <a:spLocks noChangeArrowheads="1"/>
          </p:cNvSpPr>
          <p:nvPr/>
        </p:nvSpPr>
        <p:spPr bwMode="auto">
          <a:xfrm>
            <a:off x="153544" y="153973"/>
            <a:ext cx="3509358" cy="389039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/>
          <a:lstStyle>
            <a:lvl1pPr defTabSz="457200" eaLnBrk="0" hangingPunct="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57200" eaLnBrk="0" hangingPunct="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57200" eaLnBrk="0" hangingPunct="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57200" eaLnBrk="0" hangingPunct="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57200" eaLnBrk="0" hangingPunct="0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</a:pPr>
            <a:endParaRPr lang="en-GB" altLang="en-US" dirty="0"/>
          </a:p>
          <a:p>
            <a:pPr eaLnBrk="1" hangingPunct="1">
              <a:lnSpc>
                <a:spcPct val="93000"/>
              </a:lnSpc>
            </a:pPr>
            <a:r>
              <a:rPr lang="en-GB" altLang="en-US" dirty="0"/>
              <a:t>The objective  of SACS is </a:t>
            </a:r>
            <a:r>
              <a:rPr lang="en-GB" altLang="en-US" dirty="0" smtClean="0"/>
              <a:t>–with respect to </a:t>
            </a:r>
            <a:r>
              <a:rPr lang="en-GB" altLang="en-US" b="1" dirty="0"/>
              <a:t>volcanic SO</a:t>
            </a:r>
            <a:r>
              <a:rPr lang="en-GB" altLang="en-US" b="1" baseline="-25000" dirty="0"/>
              <a:t>2</a:t>
            </a:r>
            <a:r>
              <a:rPr lang="en-GB" altLang="en-US" b="1" dirty="0"/>
              <a:t> and ash</a:t>
            </a:r>
            <a:r>
              <a:rPr lang="en-GB" altLang="en-US" dirty="0" smtClean="0"/>
              <a:t>.:</a:t>
            </a:r>
          </a:p>
          <a:p>
            <a:pPr eaLnBrk="1" hangingPunct="1">
              <a:lnSpc>
                <a:spcPct val="93000"/>
              </a:lnSpc>
            </a:pPr>
            <a:endParaRPr lang="en-GB" altLang="en-US" dirty="0" smtClean="0"/>
          </a:p>
          <a:p>
            <a:pPr marL="342900" indent="-342900" eaLnBrk="1" hangingPunct="1">
              <a:lnSpc>
                <a:spcPct val="93000"/>
              </a:lnSpc>
              <a:buFont typeface="+mj-lt"/>
              <a:buAutoNum type="arabicPeriod"/>
            </a:pPr>
            <a:r>
              <a:rPr lang="en-GB" altLang="en-US" dirty="0" smtClean="0"/>
              <a:t>Deliver </a:t>
            </a:r>
            <a:r>
              <a:rPr lang="en-GB" altLang="en-US" dirty="0"/>
              <a:t>in </a:t>
            </a:r>
            <a:r>
              <a:rPr lang="en-GB" altLang="en-US" b="1" dirty="0"/>
              <a:t>near-real time </a:t>
            </a:r>
            <a:r>
              <a:rPr lang="en-GB" altLang="en-US" b="1" dirty="0" smtClean="0"/>
              <a:t>space observations </a:t>
            </a:r>
          </a:p>
          <a:p>
            <a:pPr marL="342900" indent="-342900" eaLnBrk="1" hangingPunct="1">
              <a:lnSpc>
                <a:spcPct val="93000"/>
              </a:lnSpc>
              <a:buFont typeface="+mj-lt"/>
              <a:buAutoNum type="arabicPeriod"/>
            </a:pPr>
            <a:endParaRPr lang="en-GB" altLang="en-US" b="1" dirty="0" smtClean="0"/>
          </a:p>
          <a:p>
            <a:pPr marL="342900" indent="-342900" eaLnBrk="1" hangingPunct="1">
              <a:lnSpc>
                <a:spcPct val="93000"/>
              </a:lnSpc>
              <a:buFont typeface="+mj-lt"/>
              <a:buAutoNum type="arabicPeriod"/>
            </a:pPr>
            <a:r>
              <a:rPr lang="en-GB" altLang="en-US" dirty="0" smtClean="0"/>
              <a:t>Provide</a:t>
            </a:r>
            <a:r>
              <a:rPr lang="en-GB" altLang="en-US" b="1" dirty="0" smtClean="0"/>
              <a:t> near-real time notifications </a:t>
            </a:r>
            <a:r>
              <a:rPr lang="en-GB" altLang="en-US" dirty="0" smtClean="0"/>
              <a:t>(email and </a:t>
            </a:r>
            <a:r>
              <a:rPr lang="en-GB" altLang="en-US" dirty="0" err="1" smtClean="0"/>
              <a:t>webbased</a:t>
            </a:r>
            <a:r>
              <a:rPr lang="en-GB" altLang="en-US" dirty="0" smtClean="0"/>
              <a:t>)</a:t>
            </a:r>
          </a:p>
          <a:p>
            <a:pPr marL="342900" indent="-342900" eaLnBrk="1" hangingPunct="1">
              <a:lnSpc>
                <a:spcPct val="93000"/>
              </a:lnSpc>
              <a:buFont typeface="+mj-lt"/>
              <a:buAutoNum type="arabicPeriod"/>
            </a:pPr>
            <a:endParaRPr lang="en-GB" altLang="en-US" dirty="0" smtClean="0"/>
          </a:p>
          <a:p>
            <a:pPr marL="342900" indent="-342900" eaLnBrk="1" hangingPunct="1">
              <a:lnSpc>
                <a:spcPct val="93000"/>
              </a:lnSpc>
              <a:buFont typeface="+mj-lt"/>
              <a:buAutoNum type="arabicPeriod"/>
            </a:pPr>
            <a:r>
              <a:rPr lang="en-GB" altLang="en-US" dirty="0" smtClean="0"/>
              <a:t>Provide access to </a:t>
            </a:r>
            <a:r>
              <a:rPr lang="en-GB" altLang="en-US" b="1" dirty="0" smtClean="0"/>
              <a:t>archive data </a:t>
            </a:r>
          </a:p>
          <a:p>
            <a:pPr eaLnBrk="1" hangingPunct="1">
              <a:lnSpc>
                <a:spcPct val="93000"/>
              </a:lnSpc>
            </a:pPr>
            <a:endParaRPr lang="en-GB" altLang="en-US" dirty="0" smtClean="0"/>
          </a:p>
          <a:p>
            <a:pPr eaLnBrk="1" hangingPunct="1">
              <a:lnSpc>
                <a:spcPct val="93000"/>
              </a:lnSpc>
            </a:pPr>
            <a:r>
              <a:rPr lang="en-GB" altLang="en-US" dirty="0" smtClean="0"/>
              <a:t>&gt;&gt; Useful for operational and research applications</a:t>
            </a:r>
          </a:p>
          <a:p>
            <a:pPr eaLnBrk="1" hangingPunct="1">
              <a:lnSpc>
                <a:spcPct val="93000"/>
              </a:lnSpc>
            </a:pPr>
            <a:endParaRPr lang="en-GB" altLang="en-US" dirty="0"/>
          </a:p>
        </p:txBody>
      </p:sp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4852851" y="88914"/>
            <a:ext cx="3131493" cy="784830"/>
          </a:xfrm>
          <a:prstGeom prst="rect">
            <a:avLst/>
          </a:prstGeom>
          <a:solidFill>
            <a:srgbClr val="9C0C0C"/>
          </a:solidFill>
          <a:ln>
            <a:solidFill>
              <a:schemeClr val="tx1"/>
            </a:solidFill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b="1" dirty="0" smtClean="0">
                <a:ln>
                  <a:solidFill>
                    <a:schemeClr val="accent6">
                      <a:alpha val="33000"/>
                    </a:schemeClr>
                  </a:solidFill>
                </a:ln>
                <a:solidFill>
                  <a:schemeClr val="bg1"/>
                </a:solidFill>
              </a:rPr>
              <a:t>SACS is </a:t>
            </a:r>
            <a:r>
              <a:rPr lang="en-GB" b="1" dirty="0">
                <a:ln>
                  <a:solidFill>
                    <a:schemeClr val="accent6">
                      <a:alpha val="33000"/>
                    </a:schemeClr>
                  </a:solidFill>
                </a:ln>
                <a:solidFill>
                  <a:schemeClr val="bg1"/>
                </a:solidFill>
              </a:rPr>
              <a:t>an ESA project</a:t>
            </a:r>
          </a:p>
          <a:p>
            <a:pPr algn="ctr">
              <a:spcBef>
                <a:spcPct val="50000"/>
              </a:spcBef>
              <a:defRPr/>
            </a:pPr>
            <a:r>
              <a:rPr lang="en-GB" b="1" dirty="0">
                <a:ln>
                  <a:solidFill>
                    <a:schemeClr val="accent6">
                      <a:alpha val="33000"/>
                    </a:schemeClr>
                  </a:solidFill>
                </a:ln>
                <a:solidFill>
                  <a:schemeClr val="bg1"/>
                </a:solidFill>
              </a:rPr>
              <a:t>Hosted by BIRA-IASB</a:t>
            </a:r>
          </a:p>
        </p:txBody>
      </p:sp>
      <p:pic>
        <p:nvPicPr>
          <p:cNvPr id="66" name="Picture 9" descr="vaac-ma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195" y="4221088"/>
            <a:ext cx="407987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251520" y="4077072"/>
            <a:ext cx="5157788" cy="301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BE" altLang="fr-FR" sz="1600" b="1" dirty="0" err="1">
                <a:solidFill>
                  <a:srgbClr val="000000"/>
                </a:solidFill>
              </a:rPr>
              <a:t>Number</a:t>
            </a:r>
            <a:r>
              <a:rPr lang="fr-BE" altLang="fr-FR" sz="1600" b="1" dirty="0">
                <a:solidFill>
                  <a:srgbClr val="000000"/>
                </a:solidFill>
              </a:rPr>
              <a:t> of </a:t>
            </a:r>
            <a:r>
              <a:rPr lang="fr-BE" altLang="fr-FR" sz="1600" b="1" dirty="0" err="1">
                <a:solidFill>
                  <a:srgbClr val="000000"/>
                </a:solidFill>
              </a:rPr>
              <a:t>subscribed</a:t>
            </a:r>
            <a:r>
              <a:rPr lang="fr-BE" altLang="fr-FR" sz="1600" b="1" dirty="0">
                <a:solidFill>
                  <a:srgbClr val="000000"/>
                </a:solidFill>
              </a:rPr>
              <a:t> </a:t>
            </a:r>
            <a:r>
              <a:rPr lang="fr-BE" altLang="fr-FR" sz="1600" b="1" dirty="0" err="1">
                <a:solidFill>
                  <a:srgbClr val="000000"/>
                </a:solidFill>
              </a:rPr>
              <a:t>users</a:t>
            </a:r>
            <a:r>
              <a:rPr lang="fr-BE" altLang="fr-FR" sz="1600" b="1" dirty="0">
                <a:solidFill>
                  <a:srgbClr val="000000"/>
                </a:solidFill>
              </a:rPr>
              <a:t> : </a:t>
            </a:r>
            <a:r>
              <a:rPr lang="fr-BE" altLang="fr-FR" sz="1600" b="1" u="sng" dirty="0" smtClean="0">
                <a:solidFill>
                  <a:srgbClr val="000000"/>
                </a:solidFill>
              </a:rPr>
              <a:t>215</a:t>
            </a:r>
            <a:r>
              <a:rPr lang="fr-BE" altLang="fr-FR" sz="1600" b="1" dirty="0" smtClean="0">
                <a:solidFill>
                  <a:srgbClr val="000000"/>
                </a:solidFill>
              </a:rPr>
              <a:t>  </a:t>
            </a: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/>
            <a:endParaRPr lang="fr-BE" altLang="fr-FR" sz="1600" b="1" u="sng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  <a:buFontTx/>
              <a:buChar char="•"/>
            </a:pPr>
            <a:r>
              <a:rPr lang="fr-BE" altLang="fr-FR" sz="1600" dirty="0">
                <a:solidFill>
                  <a:srgbClr val="000000"/>
                </a:solidFill>
              </a:rPr>
              <a:t> </a:t>
            </a:r>
            <a:r>
              <a:rPr lang="fr-BE" altLang="fr-FR" sz="1600" b="1" dirty="0" err="1">
                <a:solidFill>
                  <a:srgbClr val="000000"/>
                </a:solidFill>
              </a:rPr>
              <a:t>Volcanic</a:t>
            </a:r>
            <a:r>
              <a:rPr lang="fr-BE" altLang="fr-FR" sz="1600" b="1" dirty="0">
                <a:solidFill>
                  <a:srgbClr val="000000"/>
                </a:solidFill>
              </a:rPr>
              <a:t> </a:t>
            </a:r>
            <a:r>
              <a:rPr lang="fr-BE" altLang="fr-FR" sz="1600" b="1" dirty="0" err="1">
                <a:solidFill>
                  <a:srgbClr val="000000"/>
                </a:solidFill>
              </a:rPr>
              <a:t>Ash</a:t>
            </a:r>
            <a:r>
              <a:rPr lang="fr-BE" altLang="fr-FR" sz="1600" b="1" dirty="0">
                <a:solidFill>
                  <a:srgbClr val="000000"/>
                </a:solidFill>
              </a:rPr>
              <a:t> </a:t>
            </a:r>
            <a:r>
              <a:rPr lang="fr-BE" altLang="fr-FR" sz="1600" b="1" dirty="0" err="1">
                <a:solidFill>
                  <a:srgbClr val="000000"/>
                </a:solidFill>
              </a:rPr>
              <a:t>Advisory</a:t>
            </a:r>
            <a:r>
              <a:rPr lang="fr-BE" altLang="fr-FR" sz="1600" b="1" dirty="0">
                <a:solidFill>
                  <a:srgbClr val="000000"/>
                </a:solidFill>
              </a:rPr>
              <a:t> </a:t>
            </a:r>
            <a:r>
              <a:rPr lang="fr-BE" altLang="fr-FR" sz="1600" b="1" dirty="0" smtClean="0">
                <a:solidFill>
                  <a:srgbClr val="000000"/>
                </a:solidFill>
              </a:rPr>
              <a:t>Centres</a:t>
            </a: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fr-BE" altLang="fr-FR" sz="1600" b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85000"/>
              </a:lnSpc>
              <a:buFontTx/>
              <a:buChar char="•"/>
            </a:pPr>
            <a:r>
              <a:rPr lang="fr-BE" altLang="fr-FR" sz="1600" dirty="0">
                <a:solidFill>
                  <a:srgbClr val="000000"/>
                </a:solidFill>
              </a:rPr>
              <a:t> </a:t>
            </a:r>
            <a:r>
              <a:rPr lang="fr-BE" altLang="fr-FR" sz="1600" dirty="0" err="1" smtClean="0">
                <a:solidFill>
                  <a:srgbClr val="000000"/>
                </a:solidFill>
              </a:rPr>
              <a:t>Volcanic</a:t>
            </a:r>
            <a:r>
              <a:rPr lang="fr-BE" altLang="fr-FR" sz="1600" dirty="0" smtClean="0">
                <a:solidFill>
                  <a:srgbClr val="000000"/>
                </a:solidFill>
              </a:rPr>
              <a:t> </a:t>
            </a:r>
            <a:r>
              <a:rPr lang="fr-BE" altLang="fr-FR" sz="1600" dirty="0" err="1" smtClean="0">
                <a:solidFill>
                  <a:srgbClr val="000000"/>
                </a:solidFill>
              </a:rPr>
              <a:t>Observatories</a:t>
            </a: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5000"/>
              </a:lnSpc>
            </a:pP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5000"/>
              </a:lnSpc>
              <a:buFontTx/>
              <a:buChar char="•"/>
            </a:pPr>
            <a:r>
              <a:rPr lang="fr-BE" altLang="fr-FR" sz="1600" dirty="0">
                <a:solidFill>
                  <a:srgbClr val="000000"/>
                </a:solidFill>
              </a:rPr>
              <a:t> </a:t>
            </a:r>
            <a:r>
              <a:rPr lang="fr-BE" altLang="fr-FR" sz="1600" dirty="0" err="1" smtClean="0">
                <a:solidFill>
                  <a:srgbClr val="000000"/>
                </a:solidFill>
              </a:rPr>
              <a:t>Research</a:t>
            </a:r>
            <a:r>
              <a:rPr lang="fr-BE" altLang="fr-FR" sz="1600" dirty="0" smtClean="0">
                <a:solidFill>
                  <a:srgbClr val="000000"/>
                </a:solidFill>
              </a:rPr>
              <a:t> and </a:t>
            </a:r>
            <a:r>
              <a:rPr lang="fr-BE" altLang="fr-FR" sz="1600" dirty="0" err="1" smtClean="0">
                <a:solidFill>
                  <a:srgbClr val="000000"/>
                </a:solidFill>
              </a:rPr>
              <a:t>Meteorological</a:t>
            </a:r>
            <a:r>
              <a:rPr lang="fr-BE" altLang="fr-FR" sz="1600" dirty="0" smtClean="0">
                <a:solidFill>
                  <a:srgbClr val="000000"/>
                </a:solidFill>
              </a:rPr>
              <a:t> </a:t>
            </a:r>
            <a:r>
              <a:rPr lang="fr-BE" altLang="fr-FR" sz="1600" dirty="0">
                <a:solidFill>
                  <a:srgbClr val="000000"/>
                </a:solidFill>
              </a:rPr>
              <a:t>institutions, </a:t>
            </a:r>
            <a:r>
              <a:rPr lang="fr-BE" altLang="fr-FR" sz="1600" dirty="0" smtClean="0">
                <a:solidFill>
                  <a:srgbClr val="000000"/>
                </a:solidFill>
              </a:rPr>
              <a:t>                        </a:t>
            </a:r>
          </a:p>
          <a:p>
            <a:pPr eaLnBrk="1" hangingPunct="1">
              <a:lnSpc>
                <a:spcPct val="85000"/>
              </a:lnSpc>
            </a:pPr>
            <a:r>
              <a:rPr lang="fr-BE" altLang="fr-FR" sz="1600" dirty="0" smtClean="0">
                <a:solidFill>
                  <a:srgbClr val="000000"/>
                </a:solidFill>
              </a:rPr>
              <a:t>   </a:t>
            </a:r>
            <a:r>
              <a:rPr lang="fr-BE" altLang="fr-FR" sz="1600" dirty="0" err="1" smtClean="0">
                <a:solidFill>
                  <a:srgbClr val="000000"/>
                </a:solidFill>
              </a:rPr>
              <a:t>Universities</a:t>
            </a:r>
            <a:r>
              <a:rPr lang="fr-BE" altLang="fr-FR" sz="1600" dirty="0">
                <a:solidFill>
                  <a:srgbClr val="000000"/>
                </a:solidFill>
              </a:rPr>
              <a:t>, </a:t>
            </a:r>
            <a:r>
              <a:rPr lang="fr-BE" altLang="fr-FR" sz="1600" dirty="0" err="1">
                <a:solidFill>
                  <a:srgbClr val="000000"/>
                </a:solidFill>
              </a:rPr>
              <a:t>scientists</a:t>
            </a:r>
            <a:r>
              <a:rPr lang="fr-BE" altLang="fr-FR" sz="1600" dirty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5000"/>
              </a:lnSpc>
              <a:buFontTx/>
              <a:buChar char="•"/>
            </a:pP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  <a:buFontTx/>
              <a:buChar char="•"/>
            </a:pPr>
            <a:r>
              <a:rPr lang="fr-BE" altLang="fr-FR" sz="1600" dirty="0">
                <a:solidFill>
                  <a:srgbClr val="000000"/>
                </a:solidFill>
              </a:rPr>
              <a:t> Flight </a:t>
            </a:r>
            <a:r>
              <a:rPr lang="fr-BE" altLang="fr-FR" sz="1600" dirty="0" err="1">
                <a:solidFill>
                  <a:srgbClr val="000000"/>
                </a:solidFill>
              </a:rPr>
              <a:t>captains</a:t>
            </a: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  <a:buFontTx/>
              <a:buChar char="•"/>
            </a:pPr>
            <a:r>
              <a:rPr lang="fr-BE" altLang="fr-FR" sz="1600" dirty="0">
                <a:solidFill>
                  <a:srgbClr val="000000"/>
                </a:solidFill>
              </a:rPr>
              <a:t> </a:t>
            </a:r>
            <a:r>
              <a:rPr lang="fr-BE" altLang="fr-FR" sz="1600" dirty="0" smtClean="0">
                <a:solidFill>
                  <a:srgbClr val="000000"/>
                </a:solidFill>
              </a:rPr>
              <a:t>Airlines </a:t>
            </a:r>
            <a:r>
              <a:rPr lang="fr-BE" altLang="fr-FR" sz="1600" dirty="0" err="1">
                <a:solidFill>
                  <a:srgbClr val="000000"/>
                </a:solidFill>
              </a:rPr>
              <a:t>Companies</a:t>
            </a: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  <a:buFontTx/>
              <a:buChar char="•"/>
            </a:pPr>
            <a:endParaRPr lang="en-US" altLang="fr-FR" sz="1600" dirty="0">
              <a:latin typeface="Arial" charset="0"/>
            </a:endParaRPr>
          </a:p>
          <a:p>
            <a:pPr eaLnBrk="1" hangingPunct="1">
              <a:lnSpc>
                <a:spcPct val="70000"/>
              </a:lnSpc>
              <a:buFontTx/>
              <a:buChar char="•"/>
            </a:pPr>
            <a:r>
              <a:rPr lang="fr-BE" altLang="fr-FR" sz="1600" dirty="0">
                <a:solidFill>
                  <a:srgbClr val="000000"/>
                </a:solidFill>
              </a:rPr>
              <a:t> </a:t>
            </a:r>
            <a:r>
              <a:rPr lang="fr-BE" altLang="fr-FR" sz="1600" dirty="0" smtClean="0">
                <a:solidFill>
                  <a:srgbClr val="000000"/>
                </a:solidFill>
              </a:rPr>
              <a:t>VAST </a:t>
            </a:r>
            <a:r>
              <a:rPr lang="fr-BE" altLang="fr-FR" sz="1600" dirty="0" err="1" smtClean="0">
                <a:solidFill>
                  <a:srgbClr val="000000"/>
                </a:solidFill>
              </a:rPr>
              <a:t>project</a:t>
            </a:r>
            <a:endParaRPr lang="fr-BE" altLang="fr-FR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en-US" altLang="fr-FR" sz="1600" dirty="0"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496" y="44624"/>
            <a:ext cx="9073008" cy="409898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377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-130304" y="-234829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6" name="Picture 8" descr="logo_iasb_b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7088" y="163513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3000" b="1" dirty="0">
                <a:solidFill>
                  <a:schemeClr val="tx2"/>
                </a:solidFill>
              </a:rPr>
              <a:t>Support to Aviation Control Service (SACS)</a:t>
            </a:r>
            <a:endParaRPr lang="en-US" altLang="fr-FR" sz="3000" b="1" dirty="0">
              <a:solidFill>
                <a:schemeClr val="tx2"/>
              </a:solidFill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868773" y="1686521"/>
            <a:ext cx="1709738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hlink"/>
                </a:solidFill>
              </a:rPr>
              <a:t>SACS first phase</a:t>
            </a:r>
          </a:p>
          <a:p>
            <a:pPr eaLnBrk="1" hangingPunct="1"/>
            <a:r>
              <a:rPr lang="en-US" altLang="en-US" sz="1400" b="1" dirty="0">
                <a:solidFill>
                  <a:schemeClr val="hlink"/>
                </a:solidFill>
              </a:rPr>
              <a:t>(TEMIS, PROMOTE)</a:t>
            </a: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3080161" y="1680171"/>
            <a:ext cx="200501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9933"/>
                </a:solidFill>
              </a:rPr>
              <a:t>SACS second phase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025176" y="4480241"/>
            <a:ext cx="290733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accent6"/>
                </a:solidFill>
              </a:rPr>
              <a:t>SACS </a:t>
            </a:r>
            <a:r>
              <a:rPr lang="en-US" altLang="en-US" sz="2400" b="1" dirty="0" smtClean="0">
                <a:solidFill>
                  <a:schemeClr val="accent6"/>
                </a:solidFill>
              </a:rPr>
              <a:t>second phase</a:t>
            </a:r>
            <a:endParaRPr lang="en-US" altLang="en-US" sz="1400" b="1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en-US" altLang="en-US" sz="1400" b="1" dirty="0" smtClean="0">
                <a:solidFill>
                  <a:schemeClr val="hlink"/>
                </a:solidFill>
              </a:rPr>
              <a:t>SCIAMACHY</a:t>
            </a:r>
            <a:r>
              <a:rPr lang="en-US" altLang="en-US" sz="1400" b="1" dirty="0">
                <a:solidFill>
                  <a:schemeClr val="hlink"/>
                </a:solidFill>
              </a:rPr>
              <a:t>, OMI, GOME-2</a:t>
            </a:r>
          </a:p>
          <a:p>
            <a:pPr eaLnBrk="1" hangingPunct="1"/>
            <a:r>
              <a:rPr lang="en-US" altLang="en-US" sz="1400" i="1" dirty="0">
                <a:solidFill>
                  <a:schemeClr val="hlink"/>
                </a:solidFill>
              </a:rPr>
              <a:t>UV-visible</a:t>
            </a:r>
          </a:p>
          <a:p>
            <a:pPr eaLnBrk="1" hangingPunct="1"/>
            <a:r>
              <a:rPr lang="en-US" altLang="en-US" sz="1400" b="1" dirty="0">
                <a:solidFill>
                  <a:srgbClr val="FF6600"/>
                </a:solidFill>
              </a:rPr>
              <a:t>IASI, AIRS</a:t>
            </a:r>
          </a:p>
          <a:p>
            <a:pPr eaLnBrk="1" hangingPunct="1"/>
            <a:r>
              <a:rPr lang="en-US" altLang="en-US" sz="1400" dirty="0">
                <a:solidFill>
                  <a:srgbClr val="FF6600"/>
                </a:solidFill>
              </a:rPr>
              <a:t>Infrared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289710" y="4498109"/>
            <a:ext cx="2512034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hlink"/>
                </a:solidFill>
              </a:rPr>
              <a:t>SACS first phase</a:t>
            </a:r>
          </a:p>
          <a:p>
            <a:pPr eaLnBrk="1" hangingPunct="1"/>
            <a:r>
              <a:rPr lang="en-US" altLang="en-US" sz="1400" b="1" dirty="0" smtClean="0">
                <a:solidFill>
                  <a:schemeClr val="hlink"/>
                </a:solidFill>
              </a:rPr>
              <a:t>SCIAMACHY</a:t>
            </a:r>
            <a:r>
              <a:rPr lang="en-US" altLang="en-US" sz="1400" b="1" dirty="0">
                <a:solidFill>
                  <a:schemeClr val="hlink"/>
                </a:solidFill>
              </a:rPr>
              <a:t>, OMI, GOME-2</a:t>
            </a:r>
          </a:p>
          <a:p>
            <a:pPr eaLnBrk="1" hangingPunct="1"/>
            <a:r>
              <a:rPr lang="en-US" altLang="en-US" sz="1400" i="1" dirty="0">
                <a:solidFill>
                  <a:schemeClr val="hlink"/>
                </a:solidFill>
              </a:rPr>
              <a:t>UV-visible sat. sounders</a:t>
            </a: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271873" y="1234083"/>
            <a:ext cx="596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accent1"/>
                </a:solidFill>
              </a:rPr>
              <a:t>2006</a:t>
            </a:r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453098" y="1254721"/>
            <a:ext cx="596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accent1"/>
                </a:solidFill>
              </a:rPr>
              <a:t>2009</a:t>
            </a:r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2935698" y="1254721"/>
            <a:ext cx="596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6600"/>
                </a:solidFill>
              </a:rPr>
              <a:t>2010</a:t>
            </a: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5169311" y="1254721"/>
            <a:ext cx="596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6600"/>
                </a:solidFill>
              </a:rPr>
              <a:t>2012</a:t>
            </a:r>
          </a:p>
        </p:txBody>
      </p:sp>
      <p:sp>
        <p:nvSpPr>
          <p:cNvPr id="32" name="Line 24"/>
          <p:cNvSpPr>
            <a:spLocks noChangeShapeType="1"/>
          </p:cNvSpPr>
          <p:nvPr/>
        </p:nvSpPr>
        <p:spPr bwMode="auto">
          <a:xfrm>
            <a:off x="5385211" y="1686521"/>
            <a:ext cx="0" cy="1296987"/>
          </a:xfrm>
          <a:prstGeom prst="line">
            <a:avLst/>
          </a:prstGeom>
          <a:noFill/>
          <a:ln w="28575" cap="rnd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4211960" y="2983508"/>
            <a:ext cx="2708498" cy="523220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 b="1" dirty="0" smtClean="0">
                <a:solidFill>
                  <a:schemeClr val="bg1"/>
                </a:solidFill>
              </a:rPr>
              <a:t>April </a:t>
            </a:r>
            <a:r>
              <a:rPr lang="en-US" altLang="en-US" sz="1400" b="1" dirty="0">
                <a:solidFill>
                  <a:schemeClr val="bg1"/>
                </a:solidFill>
              </a:rPr>
              <a:t>2012:</a:t>
            </a:r>
          </a:p>
          <a:p>
            <a:pPr eaLnBrk="1" hangingPunct="1"/>
            <a:r>
              <a:rPr lang="en-US" altLang="en-US" sz="1400" b="1" dirty="0">
                <a:solidFill>
                  <a:schemeClr val="bg1"/>
                </a:solidFill>
              </a:rPr>
              <a:t>Multi-sensors </a:t>
            </a:r>
            <a:r>
              <a:rPr lang="en-US" altLang="en-US" sz="1400" b="1" dirty="0" smtClean="0">
                <a:solidFill>
                  <a:schemeClr val="bg1"/>
                </a:solidFill>
              </a:rPr>
              <a:t>SO</a:t>
            </a:r>
            <a:r>
              <a:rPr lang="en-US" altLang="en-US" sz="1400" b="1" baseline="-25000" dirty="0" smtClean="0">
                <a:solidFill>
                  <a:schemeClr val="bg1"/>
                </a:solidFill>
              </a:rPr>
              <a:t>2 </a:t>
            </a:r>
            <a:r>
              <a:rPr lang="en-US" altLang="en-US" sz="1400" b="1" dirty="0" smtClean="0">
                <a:solidFill>
                  <a:schemeClr val="bg1"/>
                </a:solidFill>
              </a:rPr>
              <a:t>warning </a:t>
            </a:r>
            <a:r>
              <a:rPr lang="en-US" altLang="en-US" sz="1400" b="1" dirty="0">
                <a:solidFill>
                  <a:schemeClr val="bg1"/>
                </a:solidFill>
              </a:rPr>
              <a:t>system</a:t>
            </a:r>
            <a:endParaRPr lang="en-US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Line 26"/>
          <p:cNvSpPr>
            <a:spLocks noChangeShapeType="1"/>
          </p:cNvSpPr>
          <p:nvPr/>
        </p:nvSpPr>
        <p:spPr bwMode="auto">
          <a:xfrm>
            <a:off x="5693186" y="1615083"/>
            <a:ext cx="2162175" cy="0"/>
          </a:xfrm>
          <a:prstGeom prst="line">
            <a:avLst/>
          </a:prstGeom>
          <a:noFill/>
          <a:ln w="139700">
            <a:solidFill>
              <a:srgbClr val="7030A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6766336" y="1234083"/>
            <a:ext cx="601662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rgbClr val="7030A0"/>
                </a:solidFill>
              </a:rPr>
              <a:t>2014</a:t>
            </a: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982111" y="1700808"/>
            <a:ext cx="775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rgbClr val="7030A0"/>
                </a:solidFill>
              </a:rPr>
              <a:t>SACS2</a:t>
            </a:r>
          </a:p>
          <a:p>
            <a:pPr eaLnBrk="1" hangingPunct="1"/>
            <a:endParaRPr lang="en-US" altLang="en-US" sz="1400" b="1" dirty="0">
              <a:solidFill>
                <a:srgbClr val="7030A0"/>
              </a:solidFill>
            </a:endParaRPr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>
            <a:off x="3029361" y="1542058"/>
            <a:ext cx="2663825" cy="144463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fr-BE" altLang="en-US"/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365536" y="1542058"/>
            <a:ext cx="2663825" cy="144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fr-BE" altLang="en-US"/>
          </a:p>
        </p:txBody>
      </p:sp>
      <p:sp>
        <p:nvSpPr>
          <p:cNvPr id="39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>
            <a:off x="6876256" y="1700809"/>
            <a:ext cx="0" cy="504056"/>
          </a:xfrm>
          <a:prstGeom prst="line">
            <a:avLst/>
          </a:prstGeom>
          <a:noFill/>
          <a:ln w="28575" cap="rnd">
            <a:solidFill>
              <a:srgbClr val="7030A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5910377" y="2204865"/>
            <a:ext cx="2694071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 b="1" dirty="0" smtClean="0">
                <a:solidFill>
                  <a:schemeClr val="bg1"/>
                </a:solidFill>
              </a:rPr>
              <a:t>October 2013:</a:t>
            </a:r>
            <a:endParaRPr lang="en-US" altLang="en-US" sz="1400" b="1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1400" b="1" dirty="0">
                <a:solidFill>
                  <a:schemeClr val="bg1"/>
                </a:solidFill>
              </a:rPr>
              <a:t>Multi-sensors </a:t>
            </a:r>
            <a:r>
              <a:rPr lang="en-US" altLang="en-US" sz="1400" b="1" dirty="0" smtClean="0">
                <a:solidFill>
                  <a:schemeClr val="bg1"/>
                </a:solidFill>
              </a:rPr>
              <a:t>ash</a:t>
            </a:r>
            <a:r>
              <a:rPr lang="en-US" altLang="en-US" sz="1400" b="1" baseline="-25000" dirty="0" smtClean="0">
                <a:solidFill>
                  <a:schemeClr val="bg1"/>
                </a:solidFill>
              </a:rPr>
              <a:t> </a:t>
            </a:r>
            <a:r>
              <a:rPr lang="en-US" altLang="en-US" sz="1400" b="1" dirty="0" smtClean="0">
                <a:solidFill>
                  <a:schemeClr val="bg1"/>
                </a:solidFill>
              </a:rPr>
              <a:t>warning </a:t>
            </a:r>
            <a:r>
              <a:rPr lang="en-US" altLang="en-US" sz="1400" b="1" dirty="0">
                <a:solidFill>
                  <a:schemeClr val="bg1"/>
                </a:solidFill>
              </a:rPr>
              <a:t>system</a:t>
            </a:r>
            <a:endParaRPr lang="en-US" altLang="en-US" sz="1400" dirty="0">
              <a:solidFill>
                <a:schemeClr val="bg1"/>
              </a:solidFill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5958982" y="4481244"/>
            <a:ext cx="268163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rgbClr val="7030A0"/>
                </a:solidFill>
              </a:rPr>
              <a:t>SACS2</a:t>
            </a:r>
            <a:endParaRPr lang="en-US" altLang="en-US" sz="2400" b="1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en-US" sz="1400" b="1" dirty="0">
                <a:solidFill>
                  <a:srgbClr val="7030A0"/>
                </a:solidFill>
              </a:rPr>
              <a:t>SCIAMACHY, OMI, GOME-2 (A&amp;B)</a:t>
            </a:r>
          </a:p>
          <a:p>
            <a:pPr eaLnBrk="1" hangingPunct="1"/>
            <a:r>
              <a:rPr lang="en-US" altLang="en-US" sz="1400" b="1" dirty="0">
                <a:solidFill>
                  <a:srgbClr val="7030A0"/>
                </a:solidFill>
              </a:rPr>
              <a:t>IASI (A&amp;B), MODIS</a:t>
            </a:r>
          </a:p>
          <a:p>
            <a:pPr eaLnBrk="1" hangingPunct="1"/>
            <a:r>
              <a:rPr lang="en-US" altLang="en-US" sz="1400" b="1" i="1" dirty="0">
                <a:solidFill>
                  <a:srgbClr val="7030A0"/>
                </a:solidFill>
              </a:rPr>
              <a:t>Improved SO</a:t>
            </a:r>
            <a:r>
              <a:rPr lang="en-US" altLang="en-US" sz="1400" b="1" i="1" baseline="-25000" dirty="0">
                <a:solidFill>
                  <a:srgbClr val="7030A0"/>
                </a:solidFill>
              </a:rPr>
              <a:t>2 </a:t>
            </a:r>
            <a:r>
              <a:rPr lang="en-US" altLang="en-US" sz="1400" b="1" i="1" dirty="0">
                <a:solidFill>
                  <a:srgbClr val="7030A0"/>
                </a:solidFill>
              </a:rPr>
              <a:t>and ash products</a:t>
            </a:r>
            <a:endParaRPr lang="en-US" altLang="en-US" sz="1400" b="1" i="1" baseline="-25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00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2492375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0" y="7651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BE"/>
          </a:p>
        </p:txBody>
      </p:sp>
      <p:pic>
        <p:nvPicPr>
          <p:cNvPr id="6" name="Picture 8" descr="logo_iasb_b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1588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7088" y="163513"/>
            <a:ext cx="78486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3000" b="1" dirty="0" smtClean="0">
                <a:solidFill>
                  <a:schemeClr val="tx2"/>
                </a:solidFill>
              </a:rPr>
              <a:t>Constellation of satellite instruments</a:t>
            </a:r>
            <a:endParaRPr lang="en-US" altLang="fr-FR" sz="3000" b="1" dirty="0">
              <a:solidFill>
                <a:schemeClr val="tx2"/>
              </a:solidFill>
            </a:endParaRPr>
          </a:p>
        </p:txBody>
      </p:sp>
      <p:pic>
        <p:nvPicPr>
          <p:cNvPr id="3075" name="Picture 3" descr="D:\work\Presentation\MACCII_Brussels_Jan2014\Fig01_GlobalSens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1196752"/>
            <a:ext cx="7743031" cy="531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3" name="Picture 2" descr="bannerlinkst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2400"/>
            <a:ext cx="865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1"/>
          <p:cNvSpPr>
            <a:spLocks noChangeArrowheads="1"/>
          </p:cNvSpPr>
          <p:nvPr/>
        </p:nvSpPr>
        <p:spPr bwMode="auto">
          <a:xfrm>
            <a:off x="1222963" y="163566"/>
            <a:ext cx="79444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3000" b="1" dirty="0">
                <a:solidFill>
                  <a:schemeClr val="tx2"/>
                </a:solidFill>
              </a:rPr>
              <a:t>Satellite 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data: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research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and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operational</a:t>
            </a:r>
            <a:r>
              <a:rPr lang="fr-BE" altLang="fr-FR" sz="3000" b="1" dirty="0" smtClean="0">
                <a:solidFill>
                  <a:schemeClr val="tx2"/>
                </a:solidFill>
              </a:rPr>
              <a:t> </a:t>
            </a:r>
            <a:r>
              <a:rPr lang="fr-BE" altLang="fr-FR" sz="3000" b="1" dirty="0" err="1" smtClean="0">
                <a:solidFill>
                  <a:schemeClr val="tx2"/>
                </a:solidFill>
              </a:rPr>
              <a:t>products</a:t>
            </a:r>
            <a:endParaRPr lang="fr-BE" altLang="fr-FR" sz="3000" dirty="0"/>
          </a:p>
        </p:txBody>
      </p:sp>
      <p:graphicFrame>
        <p:nvGraphicFramePr>
          <p:cNvPr id="11" name="Group 3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521092"/>
              </p:ext>
            </p:extLst>
          </p:nvPr>
        </p:nvGraphicFramePr>
        <p:xfrm>
          <a:off x="287338" y="1268413"/>
          <a:ext cx="8426449" cy="5446711"/>
        </p:xfrm>
        <a:graphic>
          <a:graphicData uri="http://schemas.openxmlformats.org/drawingml/2006/table">
            <a:tbl>
              <a:tblPr/>
              <a:tblGrid>
                <a:gridCol w="1260107"/>
                <a:gridCol w="1008293"/>
                <a:gridCol w="1152335"/>
                <a:gridCol w="936272"/>
                <a:gridCol w="720210"/>
                <a:gridCol w="1080314"/>
                <a:gridCol w="2268918"/>
              </a:tblGrid>
              <a:tr h="5609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Instruments</a:t>
                      </a: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  type</a:t>
                      </a: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availability</a:t>
                      </a:r>
                      <a:endParaRPr kumimoji="0" lang="fr-BE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Overpass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time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Resol.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(km²)</a:t>
                      </a: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Participants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 </a:t>
                      </a:r>
                      <a:r>
                        <a:rPr kumimoji="0" lang="fr-BE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products</a:t>
                      </a: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9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SCIAMACHY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ENVISAT)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UV/visible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2004/04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 2012/04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10:00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30x60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BIRA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KNMI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vertical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absorbing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aerosol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index 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GOME-2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(</a:t>
                      </a:r>
                      <a:r>
                        <a:rPr kumimoji="0" lang="fr-BE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MetOp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-A)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UV/visible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2007/01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è"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present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09:30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40x80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/40x40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DLR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BIRA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KNMI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vertical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plume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height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absorbing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aerosol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index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GOME-2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(</a:t>
                      </a:r>
                      <a:r>
                        <a:rPr kumimoji="0" lang="fr-BE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MetOp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-B)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UV/visible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2012/12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è"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present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09:00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40x80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DLR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KNMI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vertical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absorbing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aerosol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index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9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OMI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(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Aura)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UV/visible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2004/09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è"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present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13:30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13x24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KNMI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vertical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absorbing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aerosol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index   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IASI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(</a:t>
                      </a:r>
                      <a:r>
                        <a:rPr kumimoji="0" lang="fr-BE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MetOp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-A)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Infrared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2007/10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è"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present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09:30 21:30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12x12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ULB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index and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ash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indicator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IASI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(</a:t>
                      </a:r>
                      <a:r>
                        <a:rPr kumimoji="0" lang="fr-BE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MetOp</a:t>
                      </a:r>
                      <a:r>
                        <a:rPr kumimoji="0" lang="fr-BE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-B)</a:t>
                      </a:r>
                      <a:endParaRPr kumimoji="0" lang="en-US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Infrared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2013/01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è"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present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09:00 21:00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12x12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ULB</a:t>
                      </a: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index and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ash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indicator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AIRS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fr-BE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(Aqua)</a:t>
                      </a:r>
                      <a:endParaRPr kumimoji="0" lang="en-US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Infrared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2002/09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è"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" pitchFamily="2" charset="2"/>
                        </a:rPr>
                        <a:t>present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01:30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13:30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15x15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ULB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fr-BE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columns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ash</a:t>
                      </a:r>
                      <a:r>
                        <a:rPr kumimoji="0" lang="fr-B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BE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indicator</a:t>
                      </a:r>
                      <a:endParaRPr kumimoji="0" lang="fr-BE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6" marR="91456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214"/>
          <p:cNvSpPr txBox="1">
            <a:spLocks noChangeArrowheads="1"/>
          </p:cNvSpPr>
          <p:nvPr/>
        </p:nvSpPr>
        <p:spPr bwMode="auto">
          <a:xfrm>
            <a:off x="1189038" y="548680"/>
            <a:ext cx="6696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fr-FR" sz="2400" b="1" dirty="0" err="1"/>
              <a:t>Near</a:t>
            </a:r>
            <a:r>
              <a:rPr lang="fr-BE" altLang="fr-FR" sz="2400" b="1" dirty="0"/>
              <a:t>-real time </a:t>
            </a:r>
            <a:r>
              <a:rPr lang="fr-BE" altLang="fr-FR" sz="2400" b="1" dirty="0" smtClean="0">
                <a:sym typeface="Wingdings" panose="05000000000000000000" pitchFamily="2" charset="2"/>
              </a:rPr>
              <a:t> </a:t>
            </a:r>
            <a:r>
              <a:rPr lang="fr-BE" altLang="fr-FR" sz="2400" b="1" dirty="0" err="1" smtClean="0">
                <a:sym typeface="Wingdings" panose="05000000000000000000" pitchFamily="2" charset="2"/>
              </a:rPr>
              <a:t>delay</a:t>
            </a:r>
            <a:r>
              <a:rPr lang="fr-BE" altLang="fr-FR" sz="2400" b="1" dirty="0" smtClean="0">
                <a:sym typeface="Wingdings" panose="05000000000000000000" pitchFamily="2" charset="2"/>
              </a:rPr>
              <a:t>: 1-4 </a:t>
            </a:r>
            <a:r>
              <a:rPr lang="fr-BE" altLang="fr-FR" sz="2400" b="1" dirty="0" err="1" smtClean="0">
                <a:sym typeface="Wingdings" panose="05000000000000000000" pitchFamily="2" charset="2"/>
              </a:rPr>
              <a:t>hours</a:t>
            </a:r>
            <a:endParaRPr lang="fr-BE" alt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6935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214"/>
          <p:cNvSpPr txBox="1">
            <a:spLocks noChangeArrowheads="1"/>
          </p:cNvSpPr>
          <p:nvPr/>
        </p:nvSpPr>
        <p:spPr bwMode="auto">
          <a:xfrm>
            <a:off x="684213" y="260648"/>
            <a:ext cx="76327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000" b="1" i="1" dirty="0" err="1"/>
              <a:t>Grímsvötn</a:t>
            </a:r>
            <a:r>
              <a:rPr lang="fr-BE" altLang="en-US" sz="2000" b="1" i="1" dirty="0"/>
              <a:t> </a:t>
            </a:r>
            <a:r>
              <a:rPr lang="fr-BE" altLang="en-US" sz="2000" b="1" i="1" dirty="0" err="1"/>
              <a:t>eruption</a:t>
            </a:r>
            <a:r>
              <a:rPr lang="fr-BE" altLang="en-US" sz="2000" b="1" i="1" dirty="0"/>
              <a:t> May 2011 (</a:t>
            </a:r>
            <a:r>
              <a:rPr lang="fr-BE" altLang="en-US" sz="2000" b="1" i="1" dirty="0" err="1"/>
              <a:t>Iceland</a:t>
            </a:r>
            <a:r>
              <a:rPr lang="fr-BE" altLang="en-US" sz="2000" b="1" i="1" dirty="0"/>
              <a:t>)</a:t>
            </a:r>
            <a:endParaRPr lang="en-US" altLang="en-US" sz="1600" dirty="0"/>
          </a:p>
        </p:txBody>
      </p:sp>
      <p:pic>
        <p:nvPicPr>
          <p:cNvPr id="8198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96975"/>
            <a:ext cx="7632700" cy="498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74613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" name="Picture 2" descr="bannerlinkstes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logo_iasb_b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5"/>
          <p:cNvSpPr txBox="1">
            <a:spLocks noChangeArrowheads="1"/>
          </p:cNvSpPr>
          <p:nvPr/>
        </p:nvSpPr>
        <p:spPr bwMode="auto">
          <a:xfrm>
            <a:off x="-34925" y="115888"/>
            <a:ext cx="914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800" b="1">
                <a:solidFill>
                  <a:schemeClr val="bg1"/>
                </a:solidFill>
              </a:rPr>
              <a:t>Aerosol/Ash</a:t>
            </a:r>
            <a:r>
              <a:rPr lang="fr-BE" altLang="en-US" sz="2800" b="1" baseline="-25000">
                <a:solidFill>
                  <a:schemeClr val="bg1"/>
                </a:solidFill>
              </a:rPr>
              <a:t> </a:t>
            </a:r>
            <a:r>
              <a:rPr lang="fr-BE" altLang="en-US" sz="2800" b="1">
                <a:solidFill>
                  <a:schemeClr val="bg1"/>
                </a:solidFill>
              </a:rPr>
              <a:t>products</a:t>
            </a:r>
            <a:endParaRPr lang="en-US" altLang="en-US" sz="2800" b="1">
              <a:solidFill>
                <a:schemeClr val="bg1"/>
              </a:solidFill>
            </a:endParaRPr>
          </a:p>
        </p:txBody>
      </p:sp>
      <p:pic>
        <p:nvPicPr>
          <p:cNvPr id="9219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96975"/>
            <a:ext cx="7632700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74613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Picture 2" descr="bannerlinkstes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go_iasb_b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14"/>
          <p:cNvSpPr txBox="1">
            <a:spLocks noChangeArrowheads="1"/>
          </p:cNvSpPr>
          <p:nvPr/>
        </p:nvSpPr>
        <p:spPr bwMode="auto">
          <a:xfrm>
            <a:off x="684213" y="260648"/>
            <a:ext cx="76327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BE" altLang="en-US" sz="2000" b="1" i="1" dirty="0" err="1"/>
              <a:t>Grímsvötn</a:t>
            </a:r>
            <a:r>
              <a:rPr lang="fr-BE" altLang="en-US" sz="2000" b="1" i="1" dirty="0"/>
              <a:t> </a:t>
            </a:r>
            <a:r>
              <a:rPr lang="fr-BE" altLang="en-US" sz="2000" b="1" i="1" dirty="0" err="1"/>
              <a:t>eruption</a:t>
            </a:r>
            <a:r>
              <a:rPr lang="fr-BE" altLang="en-US" sz="2000" b="1" i="1" dirty="0"/>
              <a:t> May 2011 (</a:t>
            </a:r>
            <a:r>
              <a:rPr lang="fr-BE" altLang="en-US" sz="2000" b="1" i="1" dirty="0" err="1"/>
              <a:t>Iceland</a:t>
            </a:r>
            <a:r>
              <a:rPr lang="fr-BE" altLang="en-US" sz="2000" b="1" i="1" dirty="0"/>
              <a:t>)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7458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8"/>
          <p:cNvSpPr txBox="1">
            <a:spLocks noChangeArrowheads="1"/>
          </p:cNvSpPr>
          <p:nvPr/>
        </p:nvSpPr>
        <p:spPr bwMode="auto">
          <a:xfrm>
            <a:off x="3200776" y="218281"/>
            <a:ext cx="360045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D529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altLang="en-US" sz="2400" b="1" u="sng" dirty="0">
                <a:solidFill>
                  <a:srgbClr val="0070C0"/>
                </a:solidFill>
              </a:rPr>
              <a:t>http://sacs.aeronomie.be</a:t>
            </a:r>
            <a:endParaRPr lang="en-US" altLang="en-US" sz="2400" b="1" u="sng" dirty="0">
              <a:solidFill>
                <a:srgbClr val="0070C0"/>
              </a:solidFill>
            </a:endParaRPr>
          </a:p>
        </p:txBody>
      </p:sp>
      <p:sp>
        <p:nvSpPr>
          <p:cNvPr id="11267" name="Text Box 14"/>
          <p:cNvSpPr txBox="1">
            <a:spLocks noChangeArrowheads="1"/>
          </p:cNvSpPr>
          <p:nvPr/>
        </p:nvSpPr>
        <p:spPr bwMode="auto">
          <a:xfrm>
            <a:off x="60822" y="3586292"/>
            <a:ext cx="942975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US" altLang="en-US" sz="1600" b="1" dirty="0">
                <a:solidFill>
                  <a:srgbClr val="FF0000"/>
                </a:solidFill>
              </a:rPr>
              <a:t>period</a:t>
            </a:r>
            <a:r>
              <a:rPr lang="en-US" altLang="en-US" sz="1600" b="1" dirty="0">
                <a:solidFill>
                  <a:srgbClr val="FF0000"/>
                </a:solidFill>
                <a:sym typeface="Wingdings" pitchFamily="2" charset="2"/>
              </a:rPr>
              <a:t>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-36512" y="2420888"/>
            <a:ext cx="10858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US" altLang="en-US" sz="1600" b="1" dirty="0">
                <a:solidFill>
                  <a:srgbClr val="FF0000"/>
                </a:solidFill>
              </a:rPr>
              <a:t>sounder</a:t>
            </a:r>
            <a:r>
              <a:rPr lang="en-US" altLang="en-US" sz="1600" b="1" dirty="0">
                <a:solidFill>
                  <a:srgbClr val="FF0000"/>
                </a:solidFill>
                <a:sym typeface="Wingdings" pitchFamily="2" charset="2"/>
              </a:rPr>
              <a:t></a:t>
            </a:r>
          </a:p>
          <a:p>
            <a:pPr algn="r" eaLnBrk="1" hangingPunct="1"/>
            <a:endParaRPr lang="en-US" altLang="en-US" sz="1600" b="1" dirty="0">
              <a:solidFill>
                <a:srgbClr val="FF0000"/>
              </a:solidFill>
              <a:sym typeface="Wingdings" pitchFamily="2" charset="2"/>
            </a:endParaRPr>
          </a:p>
        </p:txBody>
      </p:sp>
      <p:pic>
        <p:nvPicPr>
          <p:cNvPr id="1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4"/>
          <a:stretch/>
        </p:blipFill>
        <p:spPr bwMode="auto">
          <a:xfrm>
            <a:off x="1049338" y="1252959"/>
            <a:ext cx="7833374" cy="556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16"/>
          <p:cNvSpPr txBox="1">
            <a:spLocks noChangeArrowheads="1"/>
          </p:cNvSpPr>
          <p:nvPr/>
        </p:nvSpPr>
        <p:spPr bwMode="auto">
          <a:xfrm>
            <a:off x="2944317" y="1506687"/>
            <a:ext cx="763587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FF0000"/>
                </a:solidFill>
              </a:rPr>
              <a:t>data</a:t>
            </a:r>
            <a:r>
              <a:rPr lang="en-US" altLang="en-US" sz="1600" b="1" dirty="0">
                <a:solidFill>
                  <a:srgbClr val="FF0000"/>
                </a:solidFill>
                <a:sym typeface="Wingdings" pitchFamily="2" charset="2"/>
              </a:rPr>
              <a:t>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07951" y="4079974"/>
            <a:ext cx="941387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endParaRPr lang="fr-BE" altLang="en-US" sz="1600" b="1">
              <a:solidFill>
                <a:srgbClr val="FF0000"/>
              </a:solidFill>
              <a:sym typeface="Wingdings" pitchFamily="2" charset="2"/>
            </a:endParaRPr>
          </a:p>
          <a:p>
            <a:pPr algn="r" eaLnBrk="1" hangingPunct="1"/>
            <a:r>
              <a:rPr lang="en-US" altLang="en-US" sz="1600" b="1">
                <a:solidFill>
                  <a:srgbClr val="FF0000"/>
                </a:solidFill>
              </a:rPr>
              <a:t>region</a:t>
            </a:r>
            <a:r>
              <a:rPr lang="en-US" altLang="en-US" sz="1600" b="1">
                <a:solidFill>
                  <a:srgbClr val="FF0000"/>
                </a:solidFill>
                <a:sym typeface="Wingdings" pitchFamily="2" charset="2"/>
              </a:rPr>
              <a:t></a:t>
            </a:r>
          </a:p>
          <a:p>
            <a:pPr algn="r" eaLnBrk="1" hangingPunct="1"/>
            <a:endParaRPr lang="en-US" altLang="en-US" sz="1600" b="1">
              <a:solidFill>
                <a:srgbClr val="FF0000"/>
              </a:solidFill>
              <a:sym typeface="Wingdings" pitchFamily="2" charset="2"/>
            </a:endParaRPr>
          </a:p>
          <a:p>
            <a:pPr algn="r" eaLnBrk="1" hangingPunct="1"/>
            <a:endParaRPr lang="en-US" altLang="en-US" sz="1600" b="1">
              <a:solidFill>
                <a:srgbClr val="FF0000"/>
              </a:solidFill>
              <a:sym typeface="Wingdings" pitchFamily="2" charset="2"/>
            </a:endParaRPr>
          </a:p>
        </p:txBody>
      </p:sp>
      <p:pic>
        <p:nvPicPr>
          <p:cNvPr id="12" name="Picture 3" descr="D:\work\Images &amp; icones\icones\logoSACS_squa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74613"/>
            <a:ext cx="8382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3" name="Picture 2" descr="bannerlinkstes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205038"/>
            <a:ext cx="2794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logo_iasb_b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3" y="46038"/>
            <a:ext cx="44608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23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1105</Words>
  <Application>Microsoft Office PowerPoint</Application>
  <PresentationFormat>On-screen Show (4:3)</PresentationFormat>
  <Paragraphs>289</Paragraphs>
  <Slides>27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Volcanic Ash Strategic-initiative Team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nicolast</dc:creator>
  <cp:lastModifiedBy> </cp:lastModifiedBy>
  <cp:revision>40</cp:revision>
  <dcterms:created xsi:type="dcterms:W3CDTF">2014-01-23T12:16:49Z</dcterms:created>
  <dcterms:modified xsi:type="dcterms:W3CDTF">2014-06-02T10:53:36Z</dcterms:modified>
</cp:coreProperties>
</file>