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7.xml" ContentType="application/vnd.openxmlformats-officedocument.theme+xml"/>
  <Override PartName="/ppt/embeddings/oleObject1.bin" ContentType="application/vnd.openxmlformats-officedocument.oleObject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6195" r:id="rId2"/>
    <p:sldMasterId id="2147486218" r:id="rId3"/>
    <p:sldMasterId id="2147486227" r:id="rId4"/>
    <p:sldMasterId id="2147486235" r:id="rId5"/>
    <p:sldMasterId id="2147486255" r:id="rId6"/>
    <p:sldMasterId id="2147486267" r:id="rId7"/>
  </p:sldMasterIdLst>
  <p:notesMasterIdLst>
    <p:notesMasterId r:id="rId29"/>
  </p:notesMasterIdLst>
  <p:handoutMasterIdLst>
    <p:handoutMasterId r:id="rId30"/>
  </p:handoutMasterIdLst>
  <p:sldIdLst>
    <p:sldId id="350" r:id="rId8"/>
    <p:sldId id="356" r:id="rId9"/>
    <p:sldId id="357" r:id="rId10"/>
    <p:sldId id="354" r:id="rId11"/>
    <p:sldId id="353" r:id="rId12"/>
    <p:sldId id="355" r:id="rId13"/>
    <p:sldId id="392" r:id="rId14"/>
    <p:sldId id="394" r:id="rId15"/>
    <p:sldId id="395" r:id="rId16"/>
    <p:sldId id="396" r:id="rId17"/>
    <p:sldId id="397" r:id="rId18"/>
    <p:sldId id="398" r:id="rId19"/>
    <p:sldId id="383" r:id="rId20"/>
    <p:sldId id="341" r:id="rId21"/>
    <p:sldId id="342" r:id="rId22"/>
    <p:sldId id="352" r:id="rId23"/>
    <p:sldId id="332" r:id="rId24"/>
    <p:sldId id="299" r:id="rId25"/>
    <p:sldId id="277" r:id="rId26"/>
    <p:sldId id="261" r:id="rId27"/>
    <p:sldId id="326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663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327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6992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6557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3192" algn="l" defTabSz="45663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39836" algn="l" defTabSz="45663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196470" algn="l" defTabSz="45663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3112" algn="l" defTabSz="45663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E4244"/>
    <a:srgbClr val="0029FA"/>
    <a:srgbClr val="051D97"/>
    <a:srgbClr val="FFF4C5"/>
    <a:srgbClr val="F9FCCC"/>
    <a:srgbClr val="FFFFCC"/>
    <a:srgbClr val="FFFFE1"/>
    <a:srgbClr val="FFF6D1"/>
    <a:srgbClr val="FFF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91" autoAdjust="0"/>
    <p:restoredTop sz="94660"/>
  </p:normalViewPr>
  <p:slideViewPr>
    <p:cSldViewPr>
      <p:cViewPr varScale="1">
        <p:scale>
          <a:sx n="120" d="100"/>
          <a:sy n="120" d="100"/>
        </p:scale>
        <p:origin x="-1008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>
      <p:cViewPr varScale="1">
        <p:scale>
          <a:sx n="122" d="100"/>
          <a:sy n="122" d="100"/>
        </p:scale>
        <p:origin x="-381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handoutMaster" Target="handoutMasters/handout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2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 altLang="ja-JP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pPr>
              <a:defRPr/>
            </a:pPr>
            <a:fld id="{97F458E0-829B-5547-A328-85C1302F305C}" type="datetime1">
              <a:rPr lang="en-US" altLang="ja-JP"/>
              <a:pPr>
                <a:defRPr/>
              </a:pPr>
              <a:t>6/3/14</a:t>
            </a:fld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pPr>
              <a:defRPr/>
            </a:pPr>
            <a:fld id="{A311C5EF-6BED-424E-98AD-D90250855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38701368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Calibri" charset="0"/>
              </a:defRPr>
            </a:lvl1pPr>
          </a:lstStyle>
          <a:p>
            <a:endParaRPr lang="en-US" altLang="ja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charset="0"/>
              </a:defRPr>
            </a:lvl1pPr>
          </a:lstStyle>
          <a:p>
            <a:pPr>
              <a:defRPr/>
            </a:pPr>
            <a:fld id="{EE8E7185-8C61-BF46-AF0D-96D529B839CE}" type="datetime1">
              <a:rPr lang="en-US" altLang="ja-JP"/>
              <a:pPr>
                <a:defRPr/>
              </a:pPr>
              <a:t>6/3/14</a:t>
            </a:fld>
            <a:endParaRPr lang="en-US" altLang="ja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Calibri" charset="0"/>
              </a:defRPr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charset="0"/>
              </a:defRPr>
            </a:lvl1pPr>
          </a:lstStyle>
          <a:p>
            <a:pPr>
              <a:defRPr/>
            </a:pPr>
            <a:fld id="{F90F4162-9F15-064E-BA57-95834C83189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67089633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663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2pPr>
    <a:lvl3pPr marL="91327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3pPr>
    <a:lvl4pPr marL="136992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4pPr>
    <a:lvl5pPr marL="182655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5pPr>
    <a:lvl6pPr marL="2283192" algn="l" defTabSz="9132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9836" algn="l" defTabSz="9132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6470" algn="l" defTabSz="9132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3112" algn="l" defTabSz="9132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518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518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 txBox="1">
            <a:spLocks noGrp="1" noChangeArrowheads="1"/>
          </p:cNvSpPr>
          <p:nvPr/>
        </p:nvSpPr>
        <p:spPr bwMode="auto">
          <a:xfrm>
            <a:off x="3884754" y="8687114"/>
            <a:ext cx="2973247" cy="45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37931725" indent="-37474525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 eaLnBrk="1" hangingPunct="1"/>
            <a:fld id="{C90BEB10-D12F-4826-A68C-DB5AD970C664}" type="slidenum">
              <a:rPr lang="en-US" sz="1200" b="1">
                <a:latin typeface="Times New Roman" pitchFamily="18" charset="0"/>
                <a:ea typeface="MS PGothic" pitchFamily="34" charset="-128"/>
              </a:rPr>
              <a:pPr algn="r" eaLnBrk="1" hangingPunct="1"/>
              <a:t>7</a:t>
            </a:fld>
            <a:endParaRPr lang="en-US" sz="1200" b="1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54565" y="683345"/>
            <a:ext cx="2348870" cy="3431670"/>
          </a:xfrm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631" y="4342777"/>
            <a:ext cx="5490740" cy="411667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jpe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jpe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jpe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.jpe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7.jpe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12.jpg"/><Relationship Id="rId1" Type="http://schemas.openxmlformats.org/officeDocument/2006/relationships/vmlDrawing" Target="../drawings/vmlDrawing1.vml"/><Relationship Id="rId2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178299"/>
      </p:ext>
    </p:extLst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1788" y="123826"/>
            <a:ext cx="2151062" cy="6142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23826"/>
            <a:ext cx="6300788" cy="6142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749175"/>
      </p:ext>
    </p:extLst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3849"/>
            <a:ext cx="8604250" cy="638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143002"/>
            <a:ext cx="8351838" cy="51228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203893997"/>
      </p:ext>
    </p:extLst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EMPO PPT Cover Image B v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556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EMPO PPT Cover Image B v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696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EMPO ppt Banner v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"/>
            <a:ext cx="91440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1" y="1143000"/>
            <a:ext cx="8991600" cy="5410200"/>
          </a:xfrm>
          <a:prstGeom prst="rect">
            <a:avLst/>
          </a:prstGeom>
        </p:spPr>
        <p:txBody>
          <a:bodyPr lIns="91326" tIns="45664" rIns="91326" bIns="45664"/>
          <a:lstStyle>
            <a:lvl1pPr marL="342484" indent="-342484">
              <a:buClrTx/>
              <a:buFont typeface="Wingdings" charset="2"/>
              <a:buChar char="Ø"/>
              <a:defRPr b="1">
                <a:latin typeface="+mn-lt"/>
              </a:defRPr>
            </a:lvl1pPr>
            <a:lvl2pPr marL="742038" indent="-285404">
              <a:buClr>
                <a:srgbClr val="0000A9"/>
              </a:buClr>
              <a:buFont typeface="Arial"/>
              <a:buChar char="•"/>
              <a:defRPr b="0">
                <a:latin typeface="+mn-lt"/>
              </a:defRPr>
            </a:lvl2pPr>
            <a:lvl3pPr>
              <a:defRPr b="0">
                <a:latin typeface="+mn-lt"/>
              </a:defRPr>
            </a:lvl3pPr>
            <a:lvl4pPr>
              <a:defRPr b="0">
                <a:latin typeface="+mn-lt"/>
              </a:defRPr>
            </a:lvl4pPr>
            <a:lvl5pPr>
              <a:defRPr b="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4948" y="186292"/>
            <a:ext cx="6270455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5/20/13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TEMPO</a:t>
            </a:r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86AE945-6537-434A-852D-82A287E37B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036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4948" y="274638"/>
            <a:ext cx="6270455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5/20/13</a:t>
            </a:r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TEMPO</a:t>
            </a: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EB325B7-BE2F-E44F-9339-8DD6E6AD7D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093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TEMPO ppt Banner v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4972" y="274638"/>
            <a:ext cx="5972807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5/20/13</a:t>
            </a:r>
          </a:p>
        </p:txBody>
      </p:sp>
      <p:sp>
        <p:nvSpPr>
          <p:cNvPr id="5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TEMPO</a:t>
            </a:r>
          </a:p>
        </p:txBody>
      </p:sp>
      <p:sp>
        <p:nvSpPr>
          <p:cNvPr id="6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64442FC-C654-E44A-A663-725279F4C8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50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0"/>
          <p:cNvSpPr txBox="1">
            <a:spLocks/>
          </p:cNvSpPr>
          <p:nvPr userDrawn="1"/>
        </p:nvSpPr>
        <p:spPr>
          <a:xfrm>
            <a:off x="0" y="3101976"/>
            <a:ext cx="9144000" cy="646113"/>
          </a:xfrm>
          <a:prstGeom prst="rect">
            <a:avLst/>
          </a:prstGeom>
        </p:spPr>
        <p:txBody>
          <a:bodyPr lIns="91326" tIns="45664" rIns="91326" bIns="45664"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FFFF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kumimoji="0" lang="en-US" sz="4800" b="1" dirty="0" smtClean="0">
                <a:solidFill>
                  <a:srgbClr val="000090"/>
                </a:solidFill>
                <a:latin typeface="Arial Rounded MT Bold"/>
                <a:cs typeface="Arial Rounded MT Bold"/>
              </a:rPr>
              <a:t>BACKUP</a:t>
            </a:r>
            <a:endParaRPr kumimoji="0" lang="en-US" sz="4800" b="1" dirty="0">
              <a:solidFill>
                <a:srgbClr val="00009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2056625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26" tIns="45664" rIns="91326" bIns="45664" anchor="ctr"/>
          <a:lstStyle/>
          <a:p>
            <a:pPr algn="ctr" defTabSz="456633"/>
            <a:endParaRPr kumimoji="0" lang="ja-JP" altLang="en-US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" name="Picture 7" descr="TEMPO Logo FINAL med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388" y="2511426"/>
            <a:ext cx="1927225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172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MPO PPT Cover Image B v3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62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3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633" indent="0">
              <a:buNone/>
              <a:defRPr sz="1800"/>
            </a:lvl2pPr>
            <a:lvl3pPr marL="913274" indent="0">
              <a:buNone/>
              <a:defRPr sz="1600"/>
            </a:lvl3pPr>
            <a:lvl4pPr marL="1369920" indent="0">
              <a:buNone/>
              <a:defRPr sz="1400"/>
            </a:lvl4pPr>
            <a:lvl5pPr marL="1826557" indent="0">
              <a:buNone/>
              <a:defRPr sz="1400"/>
            </a:lvl5pPr>
            <a:lvl6pPr marL="2283192" indent="0">
              <a:buNone/>
              <a:defRPr sz="1400"/>
            </a:lvl6pPr>
            <a:lvl7pPr marL="2739836" indent="0">
              <a:buNone/>
              <a:defRPr sz="1400"/>
            </a:lvl7pPr>
            <a:lvl8pPr marL="3196470" indent="0">
              <a:buNone/>
              <a:defRPr sz="1400"/>
            </a:lvl8pPr>
            <a:lvl9pPr marL="3653112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5545723"/>
      </p:ext>
    </p:extLst>
  </p:cSld>
  <p:clrMapOvr>
    <a:masterClrMapping/>
  </p:clrMapOvr>
  <p:transition xmlns:p14="http://schemas.microsoft.com/office/powerpoint/2010/main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1028" y="0"/>
            <a:ext cx="6231987" cy="964406"/>
          </a:xfrm>
          <a:prstGeom prst="rect">
            <a:avLst/>
          </a:prstGeom>
        </p:spPr>
        <p:txBody>
          <a:bodyPr vert="horz" lIns="91326" tIns="45664" rIns="91326" bIns="45664" anchor="ctr"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528EB1-4DC2-B445-862E-7D59106F092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AEE1A3-5F9F-DD4F-B44E-5DAB5104E2C6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200026" y="1158875"/>
            <a:ext cx="8704263" cy="536098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592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1028" y="0"/>
            <a:ext cx="6231987" cy="964406"/>
          </a:xfrm>
          <a:prstGeom prst="rect">
            <a:avLst/>
          </a:prstGeom>
        </p:spPr>
        <p:txBody>
          <a:bodyPr vert="horz" lIns="91326" tIns="45664" rIns="91326" bIns="45664" anchor="ctr"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528EB1-4DC2-B445-862E-7D59106F092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27198EA-5C84-7B40-8B97-E044F167A520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1009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0"/>
          <p:cNvSpPr txBox="1">
            <a:spLocks/>
          </p:cNvSpPr>
          <p:nvPr userDrawn="1"/>
        </p:nvSpPr>
        <p:spPr>
          <a:xfrm>
            <a:off x="0" y="3101188"/>
            <a:ext cx="9144000" cy="646331"/>
          </a:xfrm>
          <a:prstGeom prst="rect">
            <a:avLst/>
          </a:prstGeom>
        </p:spPr>
        <p:txBody>
          <a:bodyPr vert="horz" lIns="91326" tIns="45664" rIns="91326" bIns="456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FFFF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en-US" sz="4800" b="1" dirty="0" smtClean="0">
                <a:solidFill>
                  <a:srgbClr val="000090"/>
                </a:solidFill>
                <a:latin typeface="Arial Rounded MT Bold"/>
                <a:cs typeface="Arial Rounded MT Bold"/>
              </a:rPr>
              <a:t>BACKUP</a:t>
            </a:r>
            <a:endParaRPr kumimoji="0" lang="en-US" sz="4800" b="1" dirty="0">
              <a:solidFill>
                <a:srgbClr val="00009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31957673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MPO PPT Cover Image B v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395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MPO ppt Banner v7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66"/>
            <a:ext cx="9144000" cy="106375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4972" y="274638"/>
            <a:ext cx="5972807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B5E3C-2F3C-164F-9687-98D96D794EEE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213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MPO ppt Banner v7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66"/>
            <a:ext cx="9144000" cy="106375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4972" y="274638"/>
            <a:ext cx="5972807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81BEF-296E-3640-BB74-044D57F6916D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47498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MPO ppt Banner v7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66"/>
            <a:ext cx="9144000" cy="106375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4972" y="274638"/>
            <a:ext cx="5972807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286F-1F2F-3143-BB1E-65E69BF61CA5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47498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MPO PPT Cover Image B v3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136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MPO PPT Cover Image B v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785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1" y="1143000"/>
            <a:ext cx="8991600" cy="5410200"/>
          </a:xfrm>
          <a:prstGeom prst="rect">
            <a:avLst/>
          </a:prstGeom>
        </p:spPr>
        <p:txBody>
          <a:bodyPr lIns="91326" tIns="45664" rIns="91326" bIns="45664"/>
          <a:lstStyle>
            <a:lvl1pPr marL="342484" indent="-342484">
              <a:buClrTx/>
              <a:buFont typeface="Wingdings" charset="2"/>
              <a:buChar char="Ø"/>
              <a:defRPr b="1">
                <a:latin typeface="+mn-lt"/>
              </a:defRPr>
            </a:lvl1pPr>
            <a:lvl2pPr marL="742038" indent="-285404">
              <a:buClr>
                <a:srgbClr val="0000A9"/>
              </a:buClr>
              <a:buFont typeface="Arial"/>
              <a:buChar char="•"/>
              <a:defRPr b="0">
                <a:latin typeface="+mn-lt"/>
              </a:defRPr>
            </a:lvl2pPr>
            <a:lvl3pPr>
              <a:defRPr b="0">
                <a:latin typeface="+mn-lt"/>
              </a:defRPr>
            </a:lvl3pPr>
            <a:lvl4pPr>
              <a:defRPr b="0">
                <a:latin typeface="+mn-lt"/>
              </a:defRPr>
            </a:lvl4pPr>
            <a:lvl5pPr>
              <a:defRPr b="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4948" y="274638"/>
            <a:ext cx="6270455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8E77-96B7-0849-B710-487EE2AAD42E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6081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143002"/>
            <a:ext cx="4098925" cy="5122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8549" y="1143002"/>
            <a:ext cx="4100513" cy="5122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97504"/>
      </p:ext>
    </p:extLst>
  </p:cSld>
  <p:clrMapOvr>
    <a:masterClrMapping/>
  </p:clrMapOvr>
  <p:transition xmlns:p14="http://schemas.microsoft.com/office/powerpoint/2010/main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4948" y="274638"/>
            <a:ext cx="6270455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82300-6F1E-174C-AB21-A79DB957C1BD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85803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MPO ppt Banner v7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66"/>
            <a:ext cx="9144000" cy="106375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4972" y="274638"/>
            <a:ext cx="5972807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C5E2C-2AC8-2D44-8CD0-61A56669F4FA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56527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0"/>
          <p:cNvSpPr txBox="1">
            <a:spLocks/>
          </p:cNvSpPr>
          <p:nvPr userDrawn="1"/>
        </p:nvSpPr>
        <p:spPr>
          <a:xfrm>
            <a:off x="0" y="3101188"/>
            <a:ext cx="9144000" cy="646331"/>
          </a:xfrm>
          <a:prstGeom prst="rect">
            <a:avLst/>
          </a:prstGeom>
        </p:spPr>
        <p:txBody>
          <a:bodyPr vert="horz" lIns="91326" tIns="45664" rIns="91326" bIns="456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FFFF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en-US" sz="4800" b="1" dirty="0" smtClean="0">
                <a:solidFill>
                  <a:srgbClr val="000090"/>
                </a:solidFill>
                <a:latin typeface="Arial Rounded MT Bold"/>
                <a:cs typeface="Arial Rounded MT Bold"/>
              </a:rPr>
              <a:t>BACKUP</a:t>
            </a:r>
            <a:endParaRPr kumimoji="0" lang="en-US" sz="4800" b="1" dirty="0">
              <a:solidFill>
                <a:srgbClr val="00009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10289181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26" tIns="45664" rIns="91326" bIns="45664" rtlCol="0" anchor="ctr"/>
          <a:lstStyle/>
          <a:p>
            <a:pPr algn="ctr" defTabSz="456633" fontAlgn="auto">
              <a:spcBef>
                <a:spcPts val="0"/>
              </a:spcBef>
              <a:spcAft>
                <a:spcPts val="0"/>
              </a:spcAft>
            </a:pPr>
            <a:endParaRPr kumimoji="0" lang="en-US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Picture 3" descr="TEMPO Logo FINAL med res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8804" y="2512062"/>
            <a:ext cx="1926392" cy="18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013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MPO PPT Cover Image B v3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6960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MPO PPT Cover Image B v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9435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1" y="1143000"/>
            <a:ext cx="8991600" cy="5410200"/>
          </a:xfrm>
          <a:prstGeom prst="rect">
            <a:avLst/>
          </a:prstGeom>
        </p:spPr>
        <p:txBody>
          <a:bodyPr lIns="91326" tIns="45664" rIns="91326" bIns="45664"/>
          <a:lstStyle>
            <a:lvl1pPr marL="342484" indent="-342484">
              <a:buClrTx/>
              <a:buFont typeface="Wingdings" charset="2"/>
              <a:buChar char="Ø"/>
              <a:defRPr b="1">
                <a:latin typeface="+mn-lt"/>
              </a:defRPr>
            </a:lvl1pPr>
            <a:lvl2pPr marL="742038" indent="-285404">
              <a:buClr>
                <a:srgbClr val="0000A9"/>
              </a:buClr>
              <a:buFont typeface="Arial"/>
              <a:buChar char="•"/>
              <a:defRPr b="0">
                <a:latin typeface="+mn-lt"/>
              </a:defRPr>
            </a:lvl2pPr>
            <a:lvl3pPr>
              <a:defRPr b="0">
                <a:latin typeface="+mn-lt"/>
              </a:defRPr>
            </a:lvl3pPr>
            <a:lvl4pPr>
              <a:defRPr b="0">
                <a:latin typeface="+mn-lt"/>
              </a:defRPr>
            </a:lvl4pPr>
            <a:lvl5pPr>
              <a:defRPr b="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4948" y="274638"/>
            <a:ext cx="6270455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A157-342F-484F-872E-B946E09E231E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58061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4948" y="274638"/>
            <a:ext cx="6270455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C4B3D-BFB6-5346-A6D0-1E273632514B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55620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MPO ppt Banner v7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66"/>
            <a:ext cx="9144000" cy="106375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4972" y="274638"/>
            <a:ext cx="5972807" cy="638108"/>
          </a:xfrm>
          <a:prstGeom prst="rect">
            <a:avLst/>
          </a:prstGeom>
        </p:spPr>
        <p:txBody>
          <a:bodyPr vert="horz" lIns="91326" tIns="45664" rIns="91326" bIns="45664"/>
          <a:lstStyle>
            <a:lvl1pPr>
              <a:defRPr sz="2800">
                <a:solidFill>
                  <a:srgbClr val="D9D9D9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7B97D-45A8-5F45-AA62-71C5B9570903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32604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0"/>
          <p:cNvSpPr txBox="1">
            <a:spLocks/>
          </p:cNvSpPr>
          <p:nvPr userDrawn="1"/>
        </p:nvSpPr>
        <p:spPr>
          <a:xfrm>
            <a:off x="0" y="3101188"/>
            <a:ext cx="9144000" cy="646331"/>
          </a:xfrm>
          <a:prstGeom prst="rect">
            <a:avLst/>
          </a:prstGeom>
        </p:spPr>
        <p:txBody>
          <a:bodyPr vert="horz" lIns="91326" tIns="45664" rIns="91326" bIns="45664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FFFF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en-US" sz="4800" b="1" dirty="0" smtClean="0">
                <a:solidFill>
                  <a:srgbClr val="000090"/>
                </a:solidFill>
                <a:latin typeface="Arial Rounded MT Bold"/>
                <a:cs typeface="Arial Rounded MT Bold"/>
              </a:rPr>
              <a:t>BACKUP</a:t>
            </a:r>
            <a:endParaRPr kumimoji="0" lang="en-US" sz="4800" b="1" dirty="0">
              <a:solidFill>
                <a:srgbClr val="000090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20491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3" indent="0">
              <a:buNone/>
              <a:defRPr sz="2000" b="1"/>
            </a:lvl2pPr>
            <a:lvl3pPr marL="913274" indent="0">
              <a:buNone/>
              <a:defRPr sz="1800" b="1"/>
            </a:lvl3pPr>
            <a:lvl4pPr marL="1369920" indent="0">
              <a:buNone/>
              <a:defRPr sz="1600" b="1"/>
            </a:lvl4pPr>
            <a:lvl5pPr marL="1826557" indent="0">
              <a:buNone/>
              <a:defRPr sz="1600" b="1"/>
            </a:lvl5pPr>
            <a:lvl6pPr marL="2283192" indent="0">
              <a:buNone/>
              <a:defRPr sz="1600" b="1"/>
            </a:lvl6pPr>
            <a:lvl7pPr marL="2739836" indent="0">
              <a:buNone/>
              <a:defRPr sz="1600" b="1"/>
            </a:lvl7pPr>
            <a:lvl8pPr marL="3196470" indent="0">
              <a:buNone/>
              <a:defRPr sz="1600" b="1"/>
            </a:lvl8pPr>
            <a:lvl9pPr marL="365311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3" indent="0">
              <a:buNone/>
              <a:defRPr sz="2000" b="1"/>
            </a:lvl2pPr>
            <a:lvl3pPr marL="913274" indent="0">
              <a:buNone/>
              <a:defRPr sz="1800" b="1"/>
            </a:lvl3pPr>
            <a:lvl4pPr marL="1369920" indent="0">
              <a:buNone/>
              <a:defRPr sz="1600" b="1"/>
            </a:lvl4pPr>
            <a:lvl5pPr marL="1826557" indent="0">
              <a:buNone/>
              <a:defRPr sz="1600" b="1"/>
            </a:lvl5pPr>
            <a:lvl6pPr marL="2283192" indent="0">
              <a:buNone/>
              <a:defRPr sz="1600" b="1"/>
            </a:lvl6pPr>
            <a:lvl7pPr marL="2739836" indent="0">
              <a:buNone/>
              <a:defRPr sz="1600" b="1"/>
            </a:lvl7pPr>
            <a:lvl8pPr marL="3196470" indent="0">
              <a:buNone/>
              <a:defRPr sz="1600" b="1"/>
            </a:lvl8pPr>
            <a:lvl9pPr marL="365311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72248"/>
      </p:ext>
    </p:extLst>
  </p:cSld>
  <p:clrMapOvr>
    <a:masterClrMapping/>
  </p:clrMapOvr>
  <p:transition xmlns:p14="http://schemas.microsoft.com/office/powerpoint/2010/main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26" tIns="45664" rIns="91326" bIns="45664" rtlCol="0" anchor="ctr"/>
          <a:lstStyle/>
          <a:p>
            <a:pPr algn="ctr" defTabSz="456633" fontAlgn="auto">
              <a:spcBef>
                <a:spcPts val="0"/>
              </a:spcBef>
              <a:spcAft>
                <a:spcPts val="0"/>
              </a:spcAft>
            </a:pPr>
            <a:endParaRPr kumimoji="0" lang="en-US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Picture 3" descr="TEMPO Logo FINAL med res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8804" y="2512062"/>
            <a:ext cx="1926392" cy="18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0230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4C79-2EDD-9C4F-92D1-EC6AEEE3B574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0389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3DDEC-528B-344E-8F64-3083043B24E3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C769-DC04-C24D-9DFF-6E9D2B5074F7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0389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14A7D-5A2B-354B-84DC-34DF2254758A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038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737F-9BF3-984A-AF6E-0849D3BFA805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0389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B202C-31F1-7D48-802D-83B4FB2E83BE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19B55-7489-6844-9DDB-8DADA40E037E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29781-1B68-3942-B24A-4407E343A3A8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8FDDD-AF7E-7645-93E4-9C33E61B962A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293202"/>
      </p:ext>
    </p:extLst>
  </p:cSld>
  <p:clrMapOvr>
    <a:masterClrMapping/>
  </p:clrMapOvr>
  <p:transition xmlns:p14="http://schemas.microsoft.com/office/powerpoint/2010/main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0389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BD27-126B-1C43-BD7D-CB7F3FC84BD5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5F27-B02F-5F4B-9247-C1EAC1097A8C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 descr="PPT_Header01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6" descr="PPT_Header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Rectangle 27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3" y="3886200"/>
            <a:ext cx="7772400" cy="419100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2574925"/>
            <a:ext cx="7772400" cy="579438"/>
          </a:xfrm>
        </p:spPr>
        <p:txBody>
          <a:bodyPr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3" name="object 2"/>
          <p:cNvSpPr>
            <a:spLocks noChangeAspect="1"/>
          </p:cNvSpPr>
          <p:nvPr userDrawn="1"/>
        </p:nvSpPr>
        <p:spPr>
          <a:xfrm>
            <a:off x="7340402" y="6254721"/>
            <a:ext cx="1537404" cy="5334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kumimoji="0" b="1">
              <a:solidFill>
                <a:srgbClr val="000000"/>
              </a:solidFill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3350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  <a:lvl2pPr>
              <a:buFont typeface="Verdana" panose="020B0604030504040204" pitchFamily="34" charset="0"/>
              <a:buChar char="–"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5538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7498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673225"/>
            <a:ext cx="3749675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8025" y="1673225"/>
            <a:ext cx="3751263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88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904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538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1515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6332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005637"/>
      </p:ext>
    </p:extLst>
  </p:cSld>
  <p:clrMapOvr>
    <a:masterClrMapping/>
  </p:clrMapOvr>
  <p:transition xmlns:p14="http://schemas.microsoft.com/office/powerpoint/2010/main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365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350" y="381000"/>
            <a:ext cx="1912938" cy="5610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5950" y="381000"/>
            <a:ext cx="5588000" cy="5610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947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0" y="381000"/>
            <a:ext cx="6105525" cy="427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15950" y="1673225"/>
            <a:ext cx="7653338" cy="4318000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2329120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0" y="381000"/>
            <a:ext cx="6105525" cy="427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5950" y="1673225"/>
            <a:ext cx="3749675" cy="431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8025" y="1673225"/>
            <a:ext cx="3751263" cy="431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7627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0" y="381000"/>
            <a:ext cx="6105525" cy="427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15950" y="1673225"/>
            <a:ext cx="7653338" cy="4318000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1763152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633" indent="0">
              <a:buNone/>
              <a:defRPr sz="1200"/>
            </a:lvl2pPr>
            <a:lvl3pPr marL="913274" indent="0">
              <a:buNone/>
              <a:defRPr sz="1000"/>
            </a:lvl3pPr>
            <a:lvl4pPr marL="1369920" indent="0">
              <a:buNone/>
              <a:defRPr sz="900"/>
            </a:lvl4pPr>
            <a:lvl5pPr marL="1826557" indent="0">
              <a:buNone/>
              <a:defRPr sz="900"/>
            </a:lvl5pPr>
            <a:lvl6pPr marL="2283192" indent="0">
              <a:buNone/>
              <a:defRPr sz="900"/>
            </a:lvl6pPr>
            <a:lvl7pPr marL="2739836" indent="0">
              <a:buNone/>
              <a:defRPr sz="900"/>
            </a:lvl7pPr>
            <a:lvl8pPr marL="3196470" indent="0">
              <a:buNone/>
              <a:defRPr sz="900"/>
            </a:lvl8pPr>
            <a:lvl9pPr marL="365311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6240823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633" indent="0">
              <a:buNone/>
              <a:defRPr sz="2800"/>
            </a:lvl2pPr>
            <a:lvl3pPr marL="913274" indent="0">
              <a:buNone/>
              <a:defRPr sz="2400"/>
            </a:lvl3pPr>
            <a:lvl4pPr marL="1369920" indent="0">
              <a:buNone/>
              <a:defRPr sz="2000"/>
            </a:lvl4pPr>
            <a:lvl5pPr marL="1826557" indent="0">
              <a:buNone/>
              <a:defRPr sz="2000"/>
            </a:lvl5pPr>
            <a:lvl6pPr marL="2283192" indent="0">
              <a:buNone/>
              <a:defRPr sz="2000"/>
            </a:lvl6pPr>
            <a:lvl7pPr marL="2739836" indent="0">
              <a:buNone/>
              <a:defRPr sz="2000"/>
            </a:lvl7pPr>
            <a:lvl8pPr marL="3196470" indent="0">
              <a:buNone/>
              <a:defRPr sz="2000"/>
            </a:lvl8pPr>
            <a:lvl9pPr marL="3653112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633" indent="0">
              <a:buNone/>
              <a:defRPr sz="1200"/>
            </a:lvl2pPr>
            <a:lvl3pPr marL="913274" indent="0">
              <a:buNone/>
              <a:defRPr sz="1000"/>
            </a:lvl3pPr>
            <a:lvl4pPr marL="1369920" indent="0">
              <a:buNone/>
              <a:defRPr sz="900"/>
            </a:lvl4pPr>
            <a:lvl5pPr marL="1826557" indent="0">
              <a:buNone/>
              <a:defRPr sz="900"/>
            </a:lvl5pPr>
            <a:lvl6pPr marL="2283192" indent="0">
              <a:buNone/>
              <a:defRPr sz="900"/>
            </a:lvl6pPr>
            <a:lvl7pPr marL="2739836" indent="0">
              <a:buNone/>
              <a:defRPr sz="900"/>
            </a:lvl7pPr>
            <a:lvl8pPr marL="3196470" indent="0">
              <a:buNone/>
              <a:defRPr sz="900"/>
            </a:lvl8pPr>
            <a:lvl9pPr marL="365311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6754773"/>
      </p:ext>
    </p:extLst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66898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theme" Target="../theme/theme2.xml"/><Relationship Id="rId9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Relationship Id="rId9" Type="http://schemas.openxmlformats.org/officeDocument/2006/relationships/theme" Target="../theme/theme3.xml"/><Relationship Id="rId10" Type="http://schemas.openxmlformats.org/officeDocument/2006/relationships/image" Target="../media/image8.jpeg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theme" Target="../theme/theme4.xml"/><Relationship Id="rId9" Type="http://schemas.openxmlformats.org/officeDocument/2006/relationships/image" Target="../media/image3.jpeg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theme" Target="../theme/theme5.xml"/><Relationship Id="rId9" Type="http://schemas.openxmlformats.org/officeDocument/2006/relationships/image" Target="../media/image3.jpe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1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8.xml"/><Relationship Id="rId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4.xml"/><Relationship Id="rId14" Type="http://schemas.openxmlformats.org/officeDocument/2006/relationships/theme" Target="../theme/theme7.xml"/><Relationship Id="rId15" Type="http://schemas.openxmlformats.org/officeDocument/2006/relationships/image" Target="../media/image10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ndex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81"/>
          <a:stretch>
            <a:fillRect/>
          </a:stretch>
        </p:blipFill>
        <p:spPr bwMode="auto">
          <a:xfrm>
            <a:off x="0" y="0"/>
            <a:ext cx="91455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23849"/>
            <a:ext cx="86042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326" tIns="45664" rIns="91326" bIns="45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14402"/>
            <a:ext cx="8351838" cy="51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326" tIns="45664" rIns="91326" bIns="45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</a:p>
        </p:txBody>
      </p:sp>
      <p:sp>
        <p:nvSpPr>
          <p:cNvPr id="1029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326" tIns="45664" rIns="91326" bIns="45664" anchor="ctr"/>
          <a:lstStyle/>
          <a:p>
            <a:endParaRPr lang="ja-JP" altLang="en-US">
              <a:ea typeface="ヒラギノ角ゴ Pro W3" charset="0"/>
              <a:cs typeface="ヒラギノ角ゴ Pro W3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 userDrawn="1"/>
        </p:nvSpPr>
        <p:spPr bwMode="auto">
          <a:xfrm>
            <a:off x="6908800" y="6259513"/>
            <a:ext cx="1905000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/>
          <a:lstStyle/>
          <a:p>
            <a:pPr algn="r" eaLnBrk="0" hangingPunct="0"/>
            <a:fld id="{18427F40-5169-DC49-9EC3-FCF72FA1F570}" type="slidenum">
              <a:rPr lang="en-US" altLang="ja-JP" sz="1400">
                <a:ea typeface="ヒラギノ角ゴ Pro W3" charset="0"/>
                <a:cs typeface="ヒラギノ角ゴ Pro W3" charset="0"/>
              </a:rPr>
              <a:pPr algn="r" eaLnBrk="0" hangingPunct="0"/>
              <a:t>‹#›</a:t>
            </a:fld>
            <a:endParaRPr lang="en-US" altLang="ja-JP" sz="1400">
              <a:ea typeface="ヒラギノ角ゴ Pro W3" charset="0"/>
              <a:cs typeface="ヒラギノ角ゴ Pro W3" charset="0"/>
            </a:endParaRPr>
          </a:p>
        </p:txBody>
      </p:sp>
      <p:pic>
        <p:nvPicPr>
          <p:cNvPr id="1031" name="Picture 1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" t="11765" r="3537" b="9412"/>
          <a:stretch>
            <a:fillRect/>
          </a:stretch>
        </p:blipFill>
        <p:spPr bwMode="auto">
          <a:xfrm>
            <a:off x="7680326" y="27012"/>
            <a:ext cx="1443038" cy="733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57" r:id="rId1"/>
    <p:sldLayoutId id="2147486158" r:id="rId2"/>
    <p:sldLayoutId id="2147486159" r:id="rId3"/>
    <p:sldLayoutId id="2147486160" r:id="rId4"/>
    <p:sldLayoutId id="2147486161" r:id="rId5"/>
    <p:sldLayoutId id="2147486162" r:id="rId6"/>
    <p:sldLayoutId id="2147486163" r:id="rId7"/>
    <p:sldLayoutId id="2147486164" r:id="rId8"/>
    <p:sldLayoutId id="2147486165" r:id="rId9"/>
    <p:sldLayoutId id="2147486166" r:id="rId10"/>
    <p:sldLayoutId id="2147486167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ヒラギノ角ゴ Pro W3" pitchFamily="-108" charset="-128"/>
          <a:cs typeface="ヒラギノ角ゴ Pro W3" pitchFamily="-108" charset="-128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  <a:ea typeface="ヒラギノ角ゴ Pro W3" pitchFamily="-108" charset="-128"/>
          <a:cs typeface="ヒラギノ角ゴ Pro W3" pitchFamily="-108" charset="-128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  <a:ea typeface="ヒラギノ角ゴ Pro W3" pitchFamily="-108" charset="-128"/>
          <a:cs typeface="ヒラギノ角ゴ Pro W3" pitchFamily="-108" charset="-128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  <a:ea typeface="ヒラギノ角ゴ Pro W3" pitchFamily="-108" charset="-128"/>
          <a:cs typeface="ヒラギノ角ゴ Pro W3" pitchFamily="-108" charset="-128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  <a:ea typeface="ヒラギノ角ゴ Pro W3" pitchFamily="-108" charset="-128"/>
          <a:cs typeface="ヒラギノ角ゴ Pro W3" pitchFamily="-108" charset="-128"/>
        </a:defRPr>
      </a:lvl5pPr>
      <a:lvl6pPr marL="456633" algn="l" rtl="0" fontAlgn="base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</a:defRPr>
      </a:lvl6pPr>
      <a:lvl7pPr marL="913274" algn="l" rtl="0" fontAlgn="base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</a:defRPr>
      </a:lvl7pPr>
      <a:lvl8pPr marL="1369920" algn="l" rtl="0" fontAlgn="base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</a:defRPr>
      </a:lvl8pPr>
      <a:lvl9pPr marL="1826557" algn="l" rtl="0" fontAlgn="base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</a:defRPr>
      </a:lvl9pPr>
    </p:titleStyle>
    <p:bodyStyle>
      <a:lvl1pPr marL="228316" indent="-228316" algn="l" rtl="0" eaLnBrk="0" fontAlgn="base" hangingPunct="0">
        <a:spcBef>
          <a:spcPts val="1200"/>
        </a:spcBef>
        <a:spcAft>
          <a:spcPct val="0"/>
        </a:spcAft>
        <a:buClr>
          <a:srgbClr val="A40303"/>
        </a:buClr>
        <a:buSzPct val="60000"/>
        <a:buFont typeface="Wingdings" charset="0"/>
        <a:buChar char="u"/>
        <a:defRPr>
          <a:solidFill>
            <a:schemeClr val="tx1"/>
          </a:solidFill>
          <a:latin typeface="+mn-lt"/>
          <a:ea typeface="ヒラギノ角ゴ Pro W3" pitchFamily="-108" charset="-128"/>
          <a:cs typeface="ヒラギノ角ゴ Pro W3" pitchFamily="-108" charset="-128"/>
        </a:defRPr>
      </a:lvl1pPr>
      <a:lvl2pPr marL="501028" indent="-182336" algn="l" rtl="0" eaLnBrk="0" fontAlgn="base" hangingPunct="0">
        <a:spcBef>
          <a:spcPts val="400"/>
        </a:spcBef>
        <a:spcAft>
          <a:spcPct val="0"/>
        </a:spcAft>
        <a:buClr>
          <a:srgbClr val="0000FF"/>
        </a:buClr>
        <a:buSzPct val="100000"/>
        <a:buFont typeface="Wingdings" charset="0"/>
        <a:buChar char="§"/>
        <a:defRPr sz="1600">
          <a:solidFill>
            <a:schemeClr val="tx1"/>
          </a:solidFill>
          <a:latin typeface="+mn-lt"/>
          <a:ea typeface="ヒラギノ角ゴ Pro W3" pitchFamily="-65" charset="-128"/>
          <a:cs typeface="ヒラギノ角ゴ Pro W3" pitchFamily="-108" charset="-128"/>
        </a:defRPr>
      </a:lvl2pPr>
      <a:lvl3pPr marL="775332" indent="-182336" algn="l" rtl="0" eaLnBrk="0" fontAlgn="base" hangingPunct="0">
        <a:spcBef>
          <a:spcPts val="200"/>
        </a:spcBef>
        <a:spcAft>
          <a:spcPts val="100"/>
        </a:spcAft>
        <a:buClr>
          <a:srgbClr val="008000"/>
        </a:buClr>
        <a:buSzPct val="125000"/>
        <a:buFont typeface="Arial" charset="0"/>
        <a:buChar char="•"/>
        <a:defRPr sz="1400">
          <a:solidFill>
            <a:schemeClr val="tx1"/>
          </a:solidFill>
          <a:latin typeface="+mn-lt"/>
          <a:ea typeface="ヒラギノ角ゴ Pro W3" pitchFamily="-65" charset="-128"/>
          <a:cs typeface="ヒラギノ角ゴ Pro W3" pitchFamily="-108" charset="-128"/>
        </a:defRPr>
      </a:lvl3pPr>
      <a:lvl4pPr marL="1049635" indent="-182336" algn="l" rtl="0" eaLnBrk="0" fontAlgn="base" hangingPunct="0">
        <a:spcBef>
          <a:spcPts val="200"/>
        </a:spcBef>
        <a:spcAft>
          <a:spcPts val="100"/>
        </a:spcAft>
        <a:buSzPct val="80000"/>
        <a:buFont typeface="Courier New" charset="0"/>
        <a:buChar char="o"/>
        <a:defRPr sz="1400" i="1">
          <a:solidFill>
            <a:schemeClr val="tx1"/>
          </a:solidFill>
          <a:latin typeface="+mn-lt"/>
          <a:ea typeface="ヒラギノ角ゴ Pro W3" pitchFamily="-65" charset="-128"/>
          <a:cs typeface="ヒラギノ角ゴ Pro W3" pitchFamily="-108" charset="-128"/>
        </a:defRPr>
      </a:lvl4pPr>
      <a:lvl5pPr marL="1323933" indent="-182336" algn="l" rtl="0" eaLnBrk="0" fontAlgn="base" hangingPunct="0">
        <a:spcBef>
          <a:spcPts val="200"/>
        </a:spcBef>
        <a:spcAft>
          <a:spcPts val="100"/>
        </a:spcAft>
        <a:buSzPct val="75000"/>
        <a:buFont typeface="Wingdings" charset="0"/>
        <a:buChar char="Ø"/>
        <a:defRPr sz="1400">
          <a:solidFill>
            <a:schemeClr val="tx1"/>
          </a:solidFill>
          <a:latin typeface="+mn-lt"/>
          <a:ea typeface="ヒラギノ角ゴ Pro W3" pitchFamily="-65" charset="-128"/>
          <a:cs typeface="ヒラギノ角ゴ Pro W3" pitchFamily="-108" charset="-128"/>
        </a:defRPr>
      </a:lvl5pPr>
      <a:lvl6pPr marL="2739836" indent="-342484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ヒラギノ角ゴ Pro W3" pitchFamily="-65" charset="-128"/>
        </a:defRPr>
      </a:lvl6pPr>
      <a:lvl7pPr marL="3196470" indent="-342484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ヒラギノ角ゴ Pro W3" pitchFamily="-65" charset="-128"/>
        </a:defRPr>
      </a:lvl7pPr>
      <a:lvl8pPr marL="3653112" indent="-342484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ヒラギノ角ゴ Pro W3" pitchFamily="-65" charset="-128"/>
        </a:defRPr>
      </a:lvl8pPr>
      <a:lvl9pPr marL="4109743" indent="-342484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ヒラギノ角ゴ Pro W3" pitchFamily="-65" charset="-128"/>
        </a:defRPr>
      </a:lvl9pPr>
    </p:bodyStyle>
    <p:otherStyle>
      <a:defPPr>
        <a:defRPr lang="en-US"/>
      </a:defPPr>
      <a:lvl1pPr marL="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3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4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2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57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9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36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7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1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TEMPO ppt Banner v6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"/>
            <a:ext cx="91440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112713" y="6504012"/>
            <a:ext cx="2133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dirty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 defTabSz="456633">
              <a:defRPr/>
            </a:pPr>
            <a:r>
              <a:rPr kumimoji="0" lang="en-US" smtClean="0"/>
              <a:t>5/20/13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79713" y="6504012"/>
            <a:ext cx="2895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 defTabSz="456633">
              <a:defRPr/>
            </a:pPr>
            <a:r>
              <a:rPr kumimoji="0" lang="en-US" smtClean="0"/>
              <a:t>TEMPO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7850" y="6504012"/>
            <a:ext cx="2133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 defTabSz="456633">
              <a:defRPr/>
            </a:pPr>
            <a:fld id="{76E34F2A-343A-E342-9C99-2B5AF9C594C3}" type="slidenum">
              <a:rPr kumimoji="0" lang="en-US" smtClean="0"/>
              <a:pPr defTabSz="456633">
                <a:defRPr/>
              </a:pPr>
              <a:t>‹#›</a:t>
            </a:fld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96" r:id="rId1"/>
    <p:sldLayoutId id="2147486197" r:id="rId2"/>
    <p:sldLayoutId id="2147486198" r:id="rId3"/>
    <p:sldLayoutId id="2147486199" r:id="rId4"/>
    <p:sldLayoutId id="2147486200" r:id="rId5"/>
    <p:sldLayoutId id="2147486201" r:id="rId6"/>
    <p:sldLayoutId id="2147486202" r:id="rId7"/>
  </p:sldLayoutIdLst>
  <p:hf hdr="0"/>
  <p:txStyles>
    <p:titleStyle>
      <a:lvl1pPr algn="ctr" defTabSz="456633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6633"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3274"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69920"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6557"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484" indent="-342484" algn="l" defTabSz="45663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038" indent="-285404" algn="l" defTabSz="456633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1593" indent="-228316" algn="l" defTabSz="456633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598233" indent="-228316" algn="l" defTabSz="456633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4880" indent="-228316" algn="l" defTabSz="456633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1517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52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794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26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3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4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2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57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9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36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7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1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O ppt Banner v6.jpg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6375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124201" y="6623554"/>
            <a:ext cx="2895600" cy="234446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t>TEMPO KDP-B</a:t>
            </a:r>
            <a:endParaRPr kumimoji="0" lang="en-US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010400" y="6623578"/>
            <a:ext cx="2133600" cy="228989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fld id="{24528EB1-4DC2-B445-862E-7D59106F092A}" type="slidenum">
              <a:rPr kumimoji="0"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45663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0" y="6623554"/>
            <a:ext cx="2133600" cy="234446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fld id="{902A3EC1-CDE9-BC45-928B-0F0E171BAB43}" type="datetime1">
              <a:rPr kumimoji="0"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456633" fontAlgn="auto">
                <a:spcBef>
                  <a:spcPts val="0"/>
                </a:spcBef>
                <a:spcAft>
                  <a:spcPts val="0"/>
                </a:spcAft>
              </a:pPr>
              <a:t>6/3/14</a:t>
            </a:fld>
            <a:endParaRPr kumimoji="0" lang="en-US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72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219" r:id="rId1"/>
    <p:sldLayoutId id="2147486220" r:id="rId2"/>
    <p:sldLayoutId id="2147486221" r:id="rId3"/>
    <p:sldLayoutId id="2147486222" r:id="rId4"/>
    <p:sldLayoutId id="2147486223" r:id="rId5"/>
    <p:sldLayoutId id="2147486224" r:id="rId6"/>
    <p:sldLayoutId id="2147486225" r:id="rId7"/>
    <p:sldLayoutId id="2147486226" r:id="rId8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ctr" defTabSz="45663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484" indent="-342484" algn="l" defTabSz="45663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038" indent="-285404" algn="l" defTabSz="456633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593" indent="-228316" algn="l" defTabSz="456633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33" indent="-228316" algn="l" defTabSz="456633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880" indent="-228316" algn="l" defTabSz="456633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517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52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794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26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3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4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2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57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9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36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7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1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O ppt Banner v6.jp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6375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112609" y="6504049"/>
            <a:ext cx="2133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fld id="{8BA52DE3-F80C-3644-B292-F30B29D44671}" type="datetime1">
              <a:rPr kumimoji="0"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456633" fontAlgn="auto">
                <a:spcBef>
                  <a:spcPts val="0"/>
                </a:spcBef>
                <a:spcAft>
                  <a:spcPts val="0"/>
                </a:spcAft>
              </a:pPr>
              <a:t>6/3/14</a:t>
            </a:fld>
            <a:endParaRPr kumimoji="0" lang="en-US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79610" y="6504049"/>
            <a:ext cx="2895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t>TEMPO KDP-B</a:t>
            </a:r>
            <a:endParaRPr kumimoji="0" lang="en-US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7330" y="6504049"/>
            <a:ext cx="2133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fld id="{AEC11D65-9821-2B49-88CD-D477606C3EDA}" type="slidenum">
              <a:rPr kumimoji="0"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45663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008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228" r:id="rId1"/>
    <p:sldLayoutId id="2147486229" r:id="rId2"/>
    <p:sldLayoutId id="2147486230" r:id="rId3"/>
    <p:sldLayoutId id="2147486231" r:id="rId4"/>
    <p:sldLayoutId id="2147486232" r:id="rId5"/>
    <p:sldLayoutId id="2147486233" r:id="rId6"/>
    <p:sldLayoutId id="2147486234" r:id="rId7"/>
  </p:sldLayoutIdLst>
  <p:hf hdr="0"/>
  <p:txStyles>
    <p:titleStyle>
      <a:lvl1pPr algn="ctr" defTabSz="45663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484" indent="-342484" algn="l" defTabSz="45663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038" indent="-285404" algn="l" defTabSz="456633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593" indent="-228316" algn="l" defTabSz="456633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33" indent="-228316" algn="l" defTabSz="456633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880" indent="-228316" algn="l" defTabSz="456633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517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52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794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26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3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4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2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57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9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36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7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1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MPO ppt Banner v6.jp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6375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112609" y="6504049"/>
            <a:ext cx="2133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fld id="{437DA950-5688-1543-975B-332DEF3974AF}" type="datetime1">
              <a:rPr kumimoji="0"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456633" fontAlgn="auto">
                <a:spcBef>
                  <a:spcPts val="0"/>
                </a:spcBef>
                <a:spcAft>
                  <a:spcPts val="0"/>
                </a:spcAft>
              </a:pPr>
              <a:t>6/3/14</a:t>
            </a:fld>
            <a:endParaRPr kumimoji="0" lang="en-US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79610" y="6504049"/>
            <a:ext cx="2895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t>TEMPO KDP-B</a:t>
            </a:r>
            <a:endParaRPr kumimoji="0" lang="en-US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7330" y="6504049"/>
            <a:ext cx="2133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fld id="{AEC11D65-9821-2B49-88CD-D477606C3EDA}" type="slidenum">
              <a:rPr kumimoji="0"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45663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49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236" r:id="rId1"/>
    <p:sldLayoutId id="2147486237" r:id="rId2"/>
    <p:sldLayoutId id="2147486238" r:id="rId3"/>
    <p:sldLayoutId id="2147486239" r:id="rId4"/>
    <p:sldLayoutId id="2147486240" r:id="rId5"/>
    <p:sldLayoutId id="2147486241" r:id="rId6"/>
    <p:sldLayoutId id="2147486242" r:id="rId7"/>
  </p:sldLayoutIdLst>
  <p:hf hdr="0"/>
  <p:txStyles>
    <p:titleStyle>
      <a:lvl1pPr algn="ctr" defTabSz="45663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484" indent="-342484" algn="l" defTabSz="45663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038" indent="-285404" algn="l" defTabSz="456633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593" indent="-228316" algn="l" defTabSz="456633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33" indent="-228316" algn="l" defTabSz="456633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880" indent="-228316" algn="l" defTabSz="456633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517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52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794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26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3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4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2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57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9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36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7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1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38DF569-9E83-4240-8C6D-CDD7A860D003}" type="datetime1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6/3/14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  <a:cs typeface="+mn-cs"/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  <a:cs typeface="+mn-cs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358A90E-AB34-4DA1-8984-4644EDCF1ABD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ja-JP" altLang="en-US" dirty="0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56" r:id="rId1"/>
    <p:sldLayoutId id="2147486257" r:id="rId2"/>
    <p:sldLayoutId id="2147486258" r:id="rId3"/>
    <p:sldLayoutId id="2147486259" r:id="rId4"/>
    <p:sldLayoutId id="2147486260" r:id="rId5"/>
    <p:sldLayoutId id="2147486261" r:id="rId6"/>
    <p:sldLayoutId id="2147486262" r:id="rId7"/>
    <p:sldLayoutId id="2147486263" r:id="rId8"/>
    <p:sldLayoutId id="2147486264" r:id="rId9"/>
    <p:sldLayoutId id="2147486265" r:id="rId10"/>
    <p:sldLayoutId id="2147486266" r:id="rId1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kumimoji="1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6" descr="PPT_Header01" hidden="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2" descr="signature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1" t="-8163"/>
          <a:stretch>
            <a:fillRect/>
          </a:stretch>
        </p:blipFill>
        <p:spPr bwMode="auto">
          <a:xfrm>
            <a:off x="7705725" y="6518275"/>
            <a:ext cx="143827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5950" y="1673225"/>
            <a:ext cx="7653338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15950" y="381000"/>
            <a:ext cx="610552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055" name="Text Box 34"/>
          <p:cNvSpPr txBox="1">
            <a:spLocks noChangeAspect="1" noChangeArrowheads="1"/>
          </p:cNvSpPr>
          <p:nvPr/>
        </p:nvSpPr>
        <p:spPr bwMode="auto">
          <a:xfrm>
            <a:off x="620713" y="6578600"/>
            <a:ext cx="6977062" cy="14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nl-NL" sz="800" b="0" dirty="0" smtClean="0">
                <a:solidFill>
                  <a:srgbClr val="4D4F53"/>
                </a:solidFill>
                <a:ea typeface="+mn-ea"/>
                <a:cs typeface="+mn-cs"/>
              </a:rPr>
              <a:t>CEOS ACC 10 </a:t>
            </a:r>
            <a:r>
              <a:rPr kumimoji="0" lang="en-US" sz="800" b="0" noProof="1" smtClean="0">
                <a:solidFill>
                  <a:srgbClr val="4D4F53"/>
                </a:solidFill>
                <a:ea typeface="+mn-ea"/>
                <a:cs typeface="+mn-cs"/>
              </a:rPr>
              <a:t>| June 2014 |  Slide </a:t>
            </a:r>
            <a:fld id="{255C7824-EEF2-4996-8294-F54D7DCA478E}" type="slidenum">
              <a:rPr kumimoji="0" sz="800" b="0" noProof="1" smtClean="0">
                <a:solidFill>
                  <a:srgbClr val="4D4F53"/>
                </a:solidFill>
                <a:ea typeface="+mn-ea"/>
                <a:cs typeface="+mn-cs"/>
              </a:rPr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kumimoji="0" lang="en-GB" sz="800" b="0" noProof="1" smtClean="0">
              <a:solidFill>
                <a:srgbClr val="4D4F53"/>
              </a:solidFill>
              <a:ea typeface="+mn-ea"/>
              <a:cs typeface="+mn-cs"/>
            </a:endParaRPr>
          </a:p>
        </p:txBody>
      </p:sp>
      <p:pic>
        <p:nvPicPr>
          <p:cNvPr id="1032" name="Picture 37" descr="PPT_Header0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68" r:id="rId1"/>
    <p:sldLayoutId id="2147486269" r:id="rId2"/>
    <p:sldLayoutId id="2147486270" r:id="rId3"/>
    <p:sldLayoutId id="2147486271" r:id="rId4"/>
    <p:sldLayoutId id="2147486272" r:id="rId5"/>
    <p:sldLayoutId id="2147486273" r:id="rId6"/>
    <p:sldLayoutId id="2147486274" r:id="rId7"/>
    <p:sldLayoutId id="2147486275" r:id="rId8"/>
    <p:sldLayoutId id="2147486276" r:id="rId9"/>
    <p:sldLayoutId id="2147486277" r:id="rId10"/>
    <p:sldLayoutId id="2147486278" r:id="rId11"/>
    <p:sldLayoutId id="2147486279" r:id="rId12"/>
    <p:sldLayoutId id="2147486280" r:id="rId13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AutoNum type="arabicPeriod"/>
        <a:defRPr sz="1600">
          <a:solidFill>
            <a:schemeClr val="bg2"/>
          </a:solidFill>
          <a:latin typeface="+mn-lt"/>
          <a:ea typeface="+mn-ea"/>
          <a:cs typeface="+mn-cs"/>
        </a:defRPr>
      </a:lvl1pPr>
      <a:lvl2pPr marL="1227138" indent="-4191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AutoNum type="alphaLcPeriod"/>
        <a:defRPr sz="1600">
          <a:solidFill>
            <a:schemeClr val="bg2"/>
          </a:solidFill>
          <a:latin typeface="+mn-lt"/>
        </a:defRPr>
      </a:lvl2pPr>
      <a:lvl3pPr marL="1825625" indent="-4191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3pPr>
      <a:lvl4pPr marL="2424113" indent="-4191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4pPr>
      <a:lvl5pPr marL="3022600" indent="-4191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5pPr>
      <a:lvl6pPr marL="34798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22.png"/><Relationship Id="rId3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22.png"/><Relationship Id="rId3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png"/><Relationship Id="rId5" Type="http://schemas.openxmlformats.org/officeDocument/2006/relationships/image" Target="../media/image27.jpeg"/><Relationship Id="rId6" Type="http://schemas.openxmlformats.org/officeDocument/2006/relationships/image" Target="../media/image28.jpe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20.png"/><Relationship Id="rId3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22.png"/><Relationship Id="rId3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84375" y="23813"/>
            <a:ext cx="5973763" cy="8874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1">
                    <a:lumMod val="95000"/>
                  </a:schemeClr>
                </a:solidFill>
                <a:ea typeface="ＭＳ Ｐゴシック" charset="-128"/>
              </a:rPr>
              <a:t>Hourly atmospheric pollution from geostationary Earth orbit</a:t>
            </a:r>
            <a:br>
              <a:rPr lang="en-US" b="1" dirty="0">
                <a:solidFill>
                  <a:schemeClr val="bg1">
                    <a:lumMod val="95000"/>
                  </a:schemeClr>
                </a:solidFill>
                <a:ea typeface="ＭＳ Ｐゴシック" charset="-128"/>
              </a:rPr>
            </a:br>
            <a:endParaRPr lang="en-US" dirty="0">
              <a:solidFill>
                <a:schemeClr val="bg1">
                  <a:lumMod val="95000"/>
                </a:schemeClr>
              </a:solidFill>
              <a:ea typeface="+mj-ea"/>
            </a:endParaRPr>
          </a:p>
        </p:txBody>
      </p:sp>
      <p:pic>
        <p:nvPicPr>
          <p:cNvPr id="7270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37" y="1019175"/>
            <a:ext cx="3748087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1057276"/>
            <a:ext cx="5456238" cy="5321856"/>
          </a:xfrm>
          <a:prstGeom prst="rect">
            <a:avLst/>
          </a:prstGeom>
        </p:spPr>
        <p:txBody>
          <a:bodyPr lIns="91326" tIns="45664" rIns="91326" bIns="45664">
            <a:spAutoFit/>
          </a:bodyPr>
          <a:lstStyle/>
          <a:p>
            <a:pPr defTabSz="456633" fontAlgn="auto">
              <a:spcBef>
                <a:spcPts val="100"/>
              </a:spcBef>
              <a:spcAft>
                <a:spcPts val="0"/>
              </a:spcAft>
              <a:defRPr/>
            </a:pPr>
            <a:r>
              <a:rPr kumimoji="0" lang="en-US" sz="1400" b="1" dirty="0">
                <a:solidFill>
                  <a:srgbClr val="1F497D"/>
                </a:solidFill>
                <a:latin typeface="Arial"/>
                <a:cs typeface="Arial"/>
              </a:rPr>
              <a:t>PI:</a:t>
            </a:r>
            <a:r>
              <a:rPr kumimoji="0" lang="en-US" sz="1400" dirty="0">
                <a:solidFill>
                  <a:srgbClr val="1F497D"/>
                </a:solidFill>
                <a:latin typeface="Arial"/>
                <a:cs typeface="Arial"/>
              </a:rPr>
              <a:t> </a:t>
            </a:r>
            <a:r>
              <a:rPr kumimoji="0" lang="en-US" sz="1400" dirty="0">
                <a:solidFill>
                  <a:prstClr val="black"/>
                </a:solidFill>
                <a:latin typeface="Arial"/>
                <a:cs typeface="Arial"/>
              </a:rPr>
              <a:t>Kelly Chance, Smithsonian Astrophysical Observatory</a:t>
            </a:r>
          </a:p>
          <a:p>
            <a:pPr defTabSz="456633" fontAlgn="auto">
              <a:spcBef>
                <a:spcPts val="100"/>
              </a:spcBef>
              <a:spcAft>
                <a:spcPts val="0"/>
              </a:spcAft>
              <a:defRPr/>
            </a:pPr>
            <a:r>
              <a:rPr kumimoji="0" lang="en-US" sz="1400" b="1" dirty="0">
                <a:solidFill>
                  <a:srgbClr val="1F497D"/>
                </a:solidFill>
                <a:latin typeface="Arial"/>
                <a:cs typeface="Arial"/>
              </a:rPr>
              <a:t>Instrument Development: </a:t>
            </a:r>
            <a:r>
              <a:rPr kumimoji="0" lang="en-US" sz="1400" dirty="0">
                <a:solidFill>
                  <a:srgbClr val="000000"/>
                </a:solidFill>
                <a:latin typeface="Arial"/>
                <a:cs typeface="Arial"/>
              </a:rPr>
              <a:t>Ball Aerospace</a:t>
            </a:r>
          </a:p>
          <a:p>
            <a:pPr defTabSz="456633" fontAlgn="auto">
              <a:spcBef>
                <a:spcPts val="100"/>
              </a:spcBef>
              <a:spcAft>
                <a:spcPts val="0"/>
              </a:spcAft>
              <a:defRPr/>
            </a:pPr>
            <a:r>
              <a:rPr kumimoji="0" lang="en-US" sz="1400" b="1" dirty="0">
                <a:solidFill>
                  <a:srgbClr val="1F497D"/>
                </a:solidFill>
                <a:latin typeface="Arial"/>
                <a:cs typeface="Arial"/>
              </a:rPr>
              <a:t>Project Management: </a:t>
            </a:r>
            <a:r>
              <a:rPr kumimoji="0" lang="en-US" sz="1400" dirty="0">
                <a:solidFill>
                  <a:srgbClr val="000000"/>
                </a:solidFill>
                <a:latin typeface="Arial"/>
                <a:cs typeface="Arial"/>
              </a:rPr>
              <a:t>NASA LaRC</a:t>
            </a:r>
          </a:p>
          <a:p>
            <a:pPr defTabSz="456633" fontAlgn="auto">
              <a:spcBef>
                <a:spcPts val="100"/>
              </a:spcBef>
              <a:spcAft>
                <a:spcPts val="0"/>
              </a:spcAft>
              <a:defRPr/>
            </a:pPr>
            <a:r>
              <a:rPr kumimoji="0" lang="en-US" sz="1400" b="1" dirty="0">
                <a:solidFill>
                  <a:srgbClr val="1F497D"/>
                </a:solidFill>
                <a:latin typeface="Arial"/>
                <a:cs typeface="Arial"/>
              </a:rPr>
              <a:t>Other Institutions: </a:t>
            </a:r>
            <a:r>
              <a:rPr kumimoji="0" lang="en-US" sz="1400" dirty="0">
                <a:solidFill>
                  <a:srgbClr val="000000"/>
                </a:solidFill>
                <a:latin typeface="Arial"/>
                <a:cs typeface="Arial"/>
              </a:rPr>
              <a:t>NASA GSFC, NOAA, EPA, NCAR, Harvard, UC Berkeley, St. Louis U, U Alabama Huntsville, U Nebraska</a:t>
            </a:r>
          </a:p>
          <a:p>
            <a:pPr defTabSz="456633" fontAlgn="auto">
              <a:spcBef>
                <a:spcPts val="100"/>
              </a:spcBef>
              <a:spcAft>
                <a:spcPts val="0"/>
              </a:spcAft>
              <a:defRPr/>
            </a:pPr>
            <a:r>
              <a:rPr kumimoji="0" lang="en-US" sz="1400" b="1" dirty="0">
                <a:solidFill>
                  <a:srgbClr val="1F497D"/>
                </a:solidFill>
                <a:latin typeface="Arial"/>
                <a:cs typeface="Arial"/>
              </a:rPr>
              <a:t>International collaboration: </a:t>
            </a:r>
            <a:r>
              <a:rPr kumimoji="0" lang="en-US" sz="1400" dirty="0">
                <a:solidFill>
                  <a:srgbClr val="000000"/>
                </a:solidFill>
                <a:latin typeface="Arial"/>
                <a:cs typeface="Arial"/>
              </a:rPr>
              <a:t>Korea, Europe, </a:t>
            </a:r>
            <a:r>
              <a:rPr kumimoji="0" lang="en-US" sz="1400" dirty="0" smtClean="0">
                <a:solidFill>
                  <a:srgbClr val="000000"/>
                </a:solidFill>
                <a:latin typeface="Arial"/>
                <a:cs typeface="Arial"/>
              </a:rPr>
              <a:t>Canada, Mexico</a:t>
            </a:r>
            <a:endParaRPr kumimoji="0" lang="en-US" sz="1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18919" indent="-118919" defTabSz="456633" fontAlgn="auto">
              <a:spcBef>
                <a:spcPts val="1300"/>
              </a:spcBef>
              <a:spcAft>
                <a:spcPts val="0"/>
              </a:spcAft>
              <a:defRPr/>
            </a:pPr>
            <a:r>
              <a:rPr kumimoji="0" lang="en-US" sz="1400" b="1" dirty="0">
                <a:solidFill>
                  <a:srgbClr val="1F497D"/>
                </a:solidFill>
                <a:latin typeface="Arial"/>
                <a:cs typeface="Arial"/>
              </a:rPr>
              <a:t>Selected Nov. 2012 as NASA’s first Earth Venture Instrument</a:t>
            </a:r>
          </a:p>
          <a:p>
            <a:pPr marL="228316" lvl="1" indent="-109403" defTabSz="456633" fontAlgn="auto">
              <a:spcBef>
                <a:spcPts val="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cs typeface="Arial"/>
              </a:rPr>
              <a:t>Instrument delivery September 2017</a:t>
            </a:r>
          </a:p>
          <a:p>
            <a:pPr marL="228316" lvl="1" indent="-109403" defTabSz="456633" fontAlgn="auto">
              <a:spcBef>
                <a:spcPts val="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cs typeface="Arial"/>
              </a:rPr>
              <a:t>NASA will arrange hosting on commercial geostationary communications satellite with launch expected NET 11/2018</a:t>
            </a:r>
          </a:p>
          <a:p>
            <a:pPr marL="118919" indent="-118919" defTabSz="456633" fontAlgn="auto">
              <a:spcBef>
                <a:spcPts val="1300"/>
              </a:spcBef>
              <a:spcAft>
                <a:spcPts val="0"/>
              </a:spcAft>
              <a:defRPr/>
            </a:pPr>
            <a:r>
              <a:rPr kumimoji="0" lang="en-US" sz="1400" b="1" dirty="0">
                <a:solidFill>
                  <a:srgbClr val="1F497D"/>
                </a:solidFill>
                <a:latin typeface="Arial"/>
                <a:cs typeface="Arial"/>
              </a:rPr>
              <a:t>Provides hourly daylight observations to capture rapidly varying emissions &amp; chemistry important for air quality</a:t>
            </a:r>
          </a:p>
          <a:p>
            <a:pPr marL="228316" lvl="1" indent="-109403" defTabSz="456633" fontAlgn="auto">
              <a:spcBef>
                <a:spcPts val="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cs typeface="Arial"/>
              </a:rPr>
              <a:t>UV/visible grating spectrometer to measure key elements in tropospheric ozone and aerosol pollution</a:t>
            </a:r>
          </a:p>
          <a:p>
            <a:pPr marL="228316" lvl="1" indent="-109403" defTabSz="456633" fontAlgn="auto">
              <a:spcBef>
                <a:spcPts val="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cs typeface="Arial"/>
              </a:rPr>
              <a:t>Exploits extensive measurement heritage from LEO missions</a:t>
            </a:r>
          </a:p>
          <a:p>
            <a:pPr marL="228316" lvl="1" indent="-109403" defTabSz="456633" fontAlgn="auto">
              <a:spcBef>
                <a:spcPts val="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cs typeface="Arial"/>
              </a:rPr>
              <a:t>Distinguishes boundary layer from free tropospheric &amp; stratospheric ozone</a:t>
            </a:r>
          </a:p>
          <a:p>
            <a:pPr marL="118919" indent="-118919" defTabSz="456633" fontAlgn="auto">
              <a:spcBef>
                <a:spcPts val="1300"/>
              </a:spcBef>
              <a:spcAft>
                <a:spcPts val="0"/>
              </a:spcAft>
              <a:defRPr/>
            </a:pPr>
            <a:r>
              <a:rPr kumimoji="0" lang="en-US" sz="1400" b="1" dirty="0">
                <a:solidFill>
                  <a:srgbClr val="1F497D"/>
                </a:solidFill>
                <a:latin typeface="Arial"/>
                <a:cs typeface="Arial"/>
              </a:rPr>
              <a:t>Aligned with Earth Science Decadal Survey recommendations</a:t>
            </a:r>
          </a:p>
          <a:p>
            <a:pPr marL="228316" lvl="1" indent="-109403" defTabSz="456633" fontAlgn="auto">
              <a:spcBef>
                <a:spcPts val="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cs typeface="Arial"/>
              </a:rPr>
              <a:t>Makes many of the GEO-CAPE atmosphere measurements </a:t>
            </a:r>
          </a:p>
          <a:p>
            <a:pPr marL="228316" lvl="1" indent="-109403" defTabSz="456633" fontAlgn="auto">
              <a:spcBef>
                <a:spcPts val="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cs typeface="Arial"/>
              </a:rPr>
              <a:t>Responds to the phased implementation recommendation of GEO-CAPE mission design team</a:t>
            </a:r>
            <a:endParaRPr kumimoji="0" lang="en-US" sz="1400" b="1" dirty="0">
              <a:solidFill>
                <a:srgbClr val="1F497D"/>
              </a:solidFill>
              <a:latin typeface="Arial"/>
              <a:cs typeface="Arial"/>
            </a:endParaRPr>
          </a:p>
        </p:txBody>
      </p:sp>
      <p:sp>
        <p:nvSpPr>
          <p:cNvPr id="7271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038" indent="-28540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1593" indent="-228316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98233" indent="-228316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4880" indent="-228316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1517" indent="-22831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68152" indent="-22831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4794" indent="-22831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1426" indent="-22831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327F63E-93A5-394F-BC93-1E4F207A5611}" type="slidenum">
              <a:rPr lang="en-US" altLang="ja-JP" sz="1100">
                <a:solidFill>
                  <a:srgbClr val="898989"/>
                </a:solidFill>
                <a:latin typeface="Calibri" charset="0"/>
              </a:rPr>
              <a:pPr eaLnBrk="1" hangingPunct="1"/>
              <a:t>1</a:t>
            </a:fld>
            <a:endParaRPr lang="en-US" altLang="ja-JP" sz="11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" y="6397625"/>
            <a:ext cx="8005763" cy="307975"/>
          </a:xfrm>
          <a:prstGeom prst="rect">
            <a:avLst/>
          </a:prstGeom>
        </p:spPr>
        <p:txBody>
          <a:bodyPr lIns="91326" tIns="45664" rIns="91326" bIns="45664">
            <a:spAutoFit/>
          </a:bodyPr>
          <a:lstStyle/>
          <a:p>
            <a:pPr marL="118919" lvl="1" indent="-118919" defTabSz="456633" fontAlgn="auto">
              <a:spcBef>
                <a:spcPts val="700"/>
              </a:spcBef>
              <a:spcAft>
                <a:spcPts val="0"/>
              </a:spcAft>
              <a:defRPr/>
            </a:pPr>
            <a:r>
              <a:rPr kumimoji="0" lang="en-US" sz="1400" b="1" dirty="0">
                <a:solidFill>
                  <a:srgbClr val="1F497D"/>
                </a:solidFill>
                <a:latin typeface="Arial"/>
                <a:cs typeface="Arial"/>
              </a:rPr>
              <a:t>North American component of an international constellation for air quality observations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5950" y="378281"/>
            <a:ext cx="7981950" cy="430887"/>
          </a:xfrm>
        </p:spPr>
        <p:txBody>
          <a:bodyPr/>
          <a:lstStyle/>
          <a:p>
            <a:r>
              <a:rPr lang="en-GB" dirty="0"/>
              <a:t>Sentinel-4 Level-2 </a:t>
            </a:r>
            <a:r>
              <a:rPr lang="en-GB" dirty="0" smtClean="0"/>
              <a:t>Products</a:t>
            </a:r>
            <a:endParaRPr lang="en-GB" dirty="0"/>
          </a:p>
        </p:txBody>
      </p:sp>
      <p:graphicFrame>
        <p:nvGraphicFramePr>
          <p:cNvPr id="296160" name="Group 2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49371"/>
              </p:ext>
            </p:extLst>
          </p:nvPr>
        </p:nvGraphicFramePr>
        <p:xfrm>
          <a:off x="200025" y="1438557"/>
          <a:ext cx="8766175" cy="4579353"/>
        </p:xfrm>
        <a:graphic>
          <a:graphicData uri="http://schemas.openxmlformats.org/drawingml/2006/table">
            <a:tbl>
              <a:tblPr/>
              <a:tblGrid>
                <a:gridCol w="2562225"/>
                <a:gridCol w="922338"/>
                <a:gridCol w="877887"/>
                <a:gridCol w="962025"/>
                <a:gridCol w="3441700"/>
              </a:tblGrid>
              <a:tr h="333375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Product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Application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Comment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Air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Quality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Climate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Surface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UV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2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O</a:t>
                      </a:r>
                      <a:r>
                        <a:rPr kumimoji="0" lang="en-GB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3</a:t>
                      </a:r>
                      <a:r>
                        <a:rPr kumimoji="0" lang="en-GB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total &amp; tropospheric column</a:t>
                      </a:r>
                      <a:endParaRPr kumimoji="0" lang="en-GB" sz="10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O</a:t>
                      </a:r>
                      <a:r>
                        <a:rPr kumimoji="0" lang="en-GB" sz="1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enhanced sensitivity to lower troposphere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Synergy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with infrared data from IRS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NO</a:t>
                      </a:r>
                      <a:r>
                        <a:rPr kumimoji="0" lang="en-GB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2</a:t>
                      </a:r>
                      <a:r>
                        <a:rPr kumimoji="0" lang="en-GB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total &amp; trop. column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SO</a:t>
                      </a:r>
                      <a:r>
                        <a:rPr kumimoji="0" lang="en-GB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2</a:t>
                      </a:r>
                      <a:r>
                        <a:rPr kumimoji="0" lang="en-GB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total column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Also for volcanic eruption 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monitoring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CHOCHO</a:t>
                      </a:r>
                      <a:r>
                        <a:rPr kumimoji="0" lang="en-GB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total column</a:t>
                      </a:r>
                      <a:endParaRPr kumimoji="0" lang="en-GB" sz="1000" b="0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By-product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CH</a:t>
                      </a:r>
                      <a:r>
                        <a:rPr kumimoji="0" lang="en-GB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2</a:t>
                      </a: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O</a:t>
                      </a: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total column</a:t>
                      </a:r>
                      <a:r>
                        <a:rPr kumimoji="0" lang="en-GB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Aerosol</a:t>
                      </a: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extinction coeff. profile, column optical depth / type / index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Also for volcanic eruption monitoring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Also auxiliary for other S4 products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Synergy with imager data from FCI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Cloud</a:t>
                      </a: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optical thickness, fraction, altitude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Mainly auxiliary for other S4 products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</a:rPr>
                        <a:t>Synergy with imager data from FCI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Surface</a:t>
                      </a: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 </a:t>
                      </a: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reflectance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daily map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Mainly auxiliary for other S4 products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888" y="6157277"/>
            <a:ext cx="13049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9" descr="EO_MTG_RGB_5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07"/>
          <a:stretch/>
        </p:blipFill>
        <p:spPr bwMode="auto">
          <a:xfrm>
            <a:off x="5125670" y="6136640"/>
            <a:ext cx="88632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626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0" y="209799"/>
            <a:ext cx="7056301" cy="769441"/>
          </a:xfrm>
        </p:spPr>
        <p:txBody>
          <a:bodyPr/>
          <a:lstStyle/>
          <a:p>
            <a:r>
              <a:rPr lang="en-GB" dirty="0"/>
              <a:t>Sentinel-4 Level-2 </a:t>
            </a:r>
            <a:r>
              <a:rPr lang="en-GB" dirty="0" smtClean="0"/>
              <a:t>Processor Development</a:t>
            </a:r>
            <a:endParaRPr lang="en-GB" dirty="0"/>
          </a:p>
        </p:txBody>
      </p:sp>
      <p:pic>
        <p:nvPicPr>
          <p:cNvPr id="4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888" y="6157277"/>
            <a:ext cx="13049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9" descr="EO_MTG_RGB_5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07"/>
          <a:stretch/>
        </p:blipFill>
        <p:spPr bwMode="auto">
          <a:xfrm>
            <a:off x="5125670" y="6136640"/>
            <a:ext cx="88632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6090" y="1202951"/>
            <a:ext cx="8638904" cy="52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None/>
              <a:defRPr sz="1600" b="0">
                <a:solidFill>
                  <a:schemeClr val="bg2"/>
                </a:solidFill>
                <a:latin typeface="+mn-lt"/>
              </a:defRPr>
            </a:lvl1pPr>
            <a:lvl2pPr marL="809625" lvl="1" indent="-269875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  <a:defRPr sz="1600" b="0">
                <a:solidFill>
                  <a:schemeClr val="bg2"/>
                </a:solidFill>
                <a:latin typeface="+mn-lt"/>
              </a:defRPr>
            </a:lvl2pPr>
            <a:lvl3pPr marL="1825625" indent="-419100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3pPr>
            <a:lvl4pPr marL="2424113" indent="-419100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4pPr>
            <a:lvl5pPr marL="3022600" indent="-419100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5pPr>
            <a:lvl6pPr marL="3479800" indent="-41910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Invitation To Tender AO7845 </a:t>
            </a:r>
          </a:p>
          <a:p>
            <a:pPr marL="1152525" lvl="1" indent="-342900"/>
            <a:r>
              <a:rPr lang="en-GB" sz="1800" dirty="0"/>
              <a:t>P</a:t>
            </a:r>
            <a:r>
              <a:rPr lang="en-GB" sz="1800" dirty="0" smtClean="0"/>
              <a:t>ublished on EMITS</a:t>
            </a:r>
            <a:r>
              <a:rPr lang="en-GB" sz="1800" dirty="0"/>
              <a:t> </a:t>
            </a:r>
            <a:r>
              <a:rPr lang="en-GB" sz="1800" dirty="0" smtClean="0">
                <a:solidFill>
                  <a:schemeClr val="accent1"/>
                </a:solidFill>
              </a:rPr>
              <a:t>http</a:t>
            </a:r>
            <a:r>
              <a:rPr lang="en-GB" sz="1800" dirty="0">
                <a:solidFill>
                  <a:schemeClr val="accent1"/>
                </a:solidFill>
              </a:rPr>
              <a:t>://</a:t>
            </a:r>
            <a:r>
              <a:rPr lang="en-GB" sz="1800" dirty="0" smtClean="0">
                <a:solidFill>
                  <a:schemeClr val="accent1"/>
                </a:solidFill>
              </a:rPr>
              <a:t>emits.sso.esa.int</a:t>
            </a:r>
          </a:p>
          <a:p>
            <a:pPr marL="1152525" lvl="1" indent="-342900"/>
            <a:r>
              <a:rPr lang="en-GB" sz="1800" dirty="0" smtClean="0"/>
              <a:t>Proposal submission until 18 July 2014 </a:t>
            </a:r>
            <a:endParaRPr lang="en-US" sz="1800" kern="0" dirty="0" smtClean="0">
              <a:ea typeface="ＭＳ Ｐゴシック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kern="0" dirty="0" smtClean="0">
                <a:ea typeface="ＭＳ Ｐゴシック" charset="0"/>
              </a:rPr>
              <a:t>Tasks</a:t>
            </a:r>
            <a:endParaRPr lang="en-US" sz="2000" kern="0" dirty="0">
              <a:ea typeface="ＭＳ Ｐゴシック" charset="0"/>
            </a:endParaRPr>
          </a:p>
          <a:p>
            <a:pPr marL="1152525" lvl="1" indent="-342900">
              <a:defRPr/>
            </a:pPr>
            <a:r>
              <a:rPr lang="en-US" sz="1800" kern="0" dirty="0">
                <a:ea typeface="ＭＳ Ｐゴシック" charset="0"/>
              </a:rPr>
              <a:t>Algorithm and Processor Concept </a:t>
            </a:r>
            <a:r>
              <a:rPr lang="en-US" sz="1800" kern="0" dirty="0" smtClean="0">
                <a:ea typeface="ＭＳ Ｐゴシック" charset="0"/>
              </a:rPr>
              <a:t>Development</a:t>
            </a:r>
            <a:r>
              <a:rPr lang="en-US" sz="1800" kern="0" dirty="0">
                <a:ea typeface="ＭＳ Ｐゴシック" charset="0"/>
              </a:rPr>
              <a:t> </a:t>
            </a:r>
            <a:r>
              <a:rPr lang="en-US" sz="1800" kern="0" dirty="0" smtClean="0">
                <a:ea typeface="ＭＳ Ｐゴシック" charset="0"/>
              </a:rPr>
              <a:t>building on heritage </a:t>
            </a:r>
            <a:r>
              <a:rPr lang="en-US" sz="1800" kern="0" dirty="0">
                <a:ea typeface="ＭＳ Ｐゴシック" charset="0"/>
              </a:rPr>
              <a:t>and pre-development studies (AERORPO, SURMACED)</a:t>
            </a:r>
          </a:p>
          <a:p>
            <a:pPr marL="1152525" lvl="1" indent="-342900">
              <a:defRPr/>
            </a:pPr>
            <a:r>
              <a:rPr lang="en-US" sz="1800" kern="0" dirty="0">
                <a:ea typeface="ＭＳ Ｐゴシック" charset="0"/>
              </a:rPr>
              <a:t>Prototyping and Operational Processor Development</a:t>
            </a:r>
          </a:p>
          <a:p>
            <a:pPr marL="1152525" lvl="1" indent="-342900">
              <a:defRPr/>
            </a:pPr>
            <a:r>
              <a:rPr lang="en-US" sz="1800" kern="0" dirty="0">
                <a:ea typeface="ＭＳ Ｐゴシック" charset="0"/>
              </a:rPr>
              <a:t>System Integration &amp; Verification and Mission Commissioning Support</a:t>
            </a:r>
          </a:p>
          <a:p>
            <a:pPr marL="1152525" lvl="1" indent="-342900">
              <a:defRPr/>
            </a:pPr>
            <a:r>
              <a:rPr lang="en-US" sz="1800" kern="0" dirty="0">
                <a:ea typeface="ＭＳ Ｐゴシック" charset="0"/>
              </a:rPr>
              <a:t>Performance Monitoring Support </a:t>
            </a:r>
            <a:r>
              <a:rPr lang="en-US" sz="1800" kern="0" dirty="0" smtClean="0">
                <a:ea typeface="ＭＳ Ｐゴシック" charset="0"/>
              </a:rPr>
              <a:t>Functions/Elements</a:t>
            </a:r>
            <a:endParaRPr lang="en-US" sz="2000" kern="0" dirty="0">
              <a:ea typeface="ＭＳ Ｐゴシック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kern="0" dirty="0">
                <a:ea typeface="ＭＳ Ｐゴシック" charset="0"/>
              </a:rPr>
              <a:t>Project time frame</a:t>
            </a:r>
          </a:p>
          <a:p>
            <a:pPr marL="1152525" lvl="1" indent="-342900">
              <a:defRPr/>
            </a:pPr>
            <a:r>
              <a:rPr lang="en-US" sz="1800" kern="0" dirty="0">
                <a:ea typeface="ＭＳ Ｐゴシック" charset="0"/>
              </a:rPr>
              <a:t>kick-off 2014 </a:t>
            </a:r>
          </a:p>
          <a:p>
            <a:pPr marL="1152525" lvl="1" indent="-342900">
              <a:defRPr/>
            </a:pPr>
            <a:r>
              <a:rPr lang="en-US" sz="1800" kern="0" dirty="0">
                <a:ea typeface="ＭＳ Ｐゴシック" charset="0"/>
              </a:rPr>
              <a:t>to end of commissioning (Launch+12m)</a:t>
            </a:r>
            <a:endParaRPr lang="en-US" sz="2000" kern="0" dirty="0">
              <a:ea typeface="ＭＳ Ｐゴシック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62256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52065" y="214085"/>
            <a:ext cx="8594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400" b="1" dirty="0" smtClean="0">
                <a:solidFill>
                  <a:schemeClr val="bg1"/>
                </a:solidFill>
              </a:rPr>
              <a:t>AROMAT </a:t>
            </a:r>
            <a:endParaRPr lang="de-DE" sz="1600" b="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1600" dirty="0" smtClean="0">
                <a:solidFill>
                  <a:schemeClr val="bg1"/>
                </a:solidFill>
              </a:rPr>
              <a:t>Airborne </a:t>
            </a:r>
            <a:r>
              <a:rPr lang="en-US" sz="1600" dirty="0" err="1">
                <a:solidFill>
                  <a:schemeClr val="bg1"/>
                </a:solidFill>
              </a:rPr>
              <a:t>ROmanian</a:t>
            </a:r>
            <a:r>
              <a:rPr lang="en-US" sz="1600" dirty="0">
                <a:solidFill>
                  <a:schemeClr val="bg1"/>
                </a:solidFill>
              </a:rPr>
              <a:t> Measurements of Aerosols and Trace </a:t>
            </a:r>
            <a:r>
              <a:rPr lang="en-US" sz="1600" dirty="0" smtClean="0">
                <a:solidFill>
                  <a:schemeClr val="bg1"/>
                </a:solidFill>
              </a:rPr>
              <a:t>gases </a:t>
            </a:r>
            <a:endParaRPr lang="en-US" sz="1600" b="0" dirty="0"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7289" y="1291820"/>
            <a:ext cx="871086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err="1" smtClean="0">
                <a:solidFill>
                  <a:schemeClr val="bg2"/>
                </a:solidFill>
              </a:rPr>
              <a:t>Aims</a:t>
            </a:r>
            <a:r>
              <a:rPr lang="nl-NL" sz="1600" dirty="0" smtClean="0">
                <a:solidFill>
                  <a:schemeClr val="bg2"/>
                </a:solidFill>
              </a:rPr>
              <a:t>: </a:t>
            </a:r>
            <a:r>
              <a:rPr lang="en-US" sz="1600" b="0" dirty="0" smtClean="0">
                <a:solidFill>
                  <a:schemeClr val="bg2"/>
                </a:solidFill>
              </a:rPr>
              <a:t>test new systems (aircraft + UAV, in-situ), prepare S5p validation, investigate </a:t>
            </a:r>
            <a:r>
              <a:rPr lang="en-US" sz="1600" b="0" dirty="0">
                <a:solidFill>
                  <a:schemeClr val="bg2"/>
                </a:solidFill>
              </a:rPr>
              <a:t>consistency and complementarity of different </a:t>
            </a:r>
            <a:r>
              <a:rPr lang="en-US" sz="1600" b="0" dirty="0" smtClean="0">
                <a:solidFill>
                  <a:schemeClr val="bg2"/>
                </a:solidFill>
              </a:rPr>
              <a:t>approaches</a:t>
            </a:r>
          </a:p>
          <a:p>
            <a:endParaRPr lang="nl-NL" sz="1600" dirty="0" smtClean="0">
              <a:solidFill>
                <a:schemeClr val="bg2"/>
              </a:solidFill>
            </a:endParaRPr>
          </a:p>
          <a:p>
            <a:r>
              <a:rPr lang="nl-NL" sz="1600" dirty="0" smtClean="0">
                <a:solidFill>
                  <a:schemeClr val="bg2"/>
                </a:solidFill>
              </a:rPr>
              <a:t>Targets:</a:t>
            </a:r>
            <a:r>
              <a:rPr lang="en-US" sz="1600" b="0" dirty="0">
                <a:solidFill>
                  <a:schemeClr val="bg2"/>
                </a:solidFill>
              </a:rPr>
              <a:t> </a:t>
            </a:r>
            <a:r>
              <a:rPr lang="en-US" sz="1600" b="0" dirty="0" smtClean="0">
                <a:solidFill>
                  <a:schemeClr val="bg2"/>
                </a:solidFill>
              </a:rPr>
              <a:t>high </a:t>
            </a:r>
            <a:r>
              <a:rPr lang="en-US" sz="1600" b="0" dirty="0">
                <a:solidFill>
                  <a:schemeClr val="bg2"/>
                </a:solidFill>
              </a:rPr>
              <a:t>pollution levels and strong </a:t>
            </a:r>
            <a:r>
              <a:rPr lang="en-US" sz="1600" b="0" dirty="0" smtClean="0">
                <a:solidFill>
                  <a:schemeClr val="bg2"/>
                </a:solidFill>
              </a:rPr>
              <a:t>gradients of NO</a:t>
            </a:r>
            <a:r>
              <a:rPr lang="en-US" sz="1600" b="0" baseline="-25000" dirty="0" smtClean="0">
                <a:solidFill>
                  <a:schemeClr val="bg2"/>
                </a:solidFill>
              </a:rPr>
              <a:t>2</a:t>
            </a:r>
            <a:r>
              <a:rPr lang="en-US" sz="1600" b="0" dirty="0">
                <a:solidFill>
                  <a:schemeClr val="bg2"/>
                </a:solidFill>
              </a:rPr>
              <a:t>, </a:t>
            </a:r>
            <a:r>
              <a:rPr lang="en-US" sz="1600" b="0" dirty="0" smtClean="0">
                <a:solidFill>
                  <a:schemeClr val="bg2"/>
                </a:solidFill>
              </a:rPr>
              <a:t>SO</a:t>
            </a:r>
            <a:r>
              <a:rPr lang="en-US" sz="1600" b="0" baseline="-25000" dirty="0" smtClean="0">
                <a:solidFill>
                  <a:schemeClr val="bg2"/>
                </a:solidFill>
              </a:rPr>
              <a:t>2</a:t>
            </a:r>
            <a:r>
              <a:rPr lang="en-US" sz="1600" b="0" dirty="0" smtClean="0">
                <a:solidFill>
                  <a:schemeClr val="bg2"/>
                </a:solidFill>
              </a:rPr>
              <a:t> and </a:t>
            </a:r>
            <a:r>
              <a:rPr lang="en-US" sz="1600" b="0" dirty="0">
                <a:solidFill>
                  <a:schemeClr val="bg2"/>
                </a:solidFill>
              </a:rPr>
              <a:t>aerosol </a:t>
            </a:r>
            <a:r>
              <a:rPr lang="en-US" sz="1600" b="0" dirty="0" smtClean="0">
                <a:solidFill>
                  <a:schemeClr val="bg2"/>
                </a:solidFill>
              </a:rPr>
              <a:t>in power plant exhaust </a:t>
            </a:r>
            <a:r>
              <a:rPr lang="en-US" sz="1600" b="0" dirty="0">
                <a:solidFill>
                  <a:schemeClr val="bg2"/>
                </a:solidFill>
              </a:rPr>
              <a:t>plumes </a:t>
            </a:r>
            <a:r>
              <a:rPr lang="en-US" sz="1600" b="0" dirty="0" smtClean="0">
                <a:solidFill>
                  <a:schemeClr val="bg2"/>
                </a:solidFill>
              </a:rPr>
              <a:t>and urban area</a:t>
            </a:r>
          </a:p>
          <a:p>
            <a:endParaRPr lang="en-US" sz="1600" b="0" dirty="0" smtClean="0">
              <a:solidFill>
                <a:schemeClr val="bg2"/>
              </a:solidFill>
            </a:endParaRPr>
          </a:p>
          <a:p>
            <a:r>
              <a:rPr lang="en-US" sz="1600" dirty="0" smtClean="0">
                <a:solidFill>
                  <a:schemeClr val="bg2"/>
                </a:solidFill>
              </a:rPr>
              <a:t>Partners: </a:t>
            </a:r>
            <a:r>
              <a:rPr lang="en-US" sz="1600" b="0" dirty="0" smtClean="0">
                <a:solidFill>
                  <a:schemeClr val="bg2"/>
                </a:solidFill>
              </a:rPr>
              <a:t>BIRA (Belgium), KNMI (Holland), </a:t>
            </a:r>
          </a:p>
          <a:p>
            <a:r>
              <a:rPr lang="en-US" sz="1600" b="0" dirty="0" smtClean="0">
                <a:solidFill>
                  <a:schemeClr val="bg2"/>
                </a:solidFill>
              </a:rPr>
              <a:t>IUP-Bremen (Germany), ISS-Berlin (Germany</a:t>
            </a:r>
            <a:r>
              <a:rPr lang="en-US" sz="1600" b="0" dirty="0">
                <a:solidFill>
                  <a:schemeClr val="bg2"/>
                </a:solidFill>
              </a:rPr>
              <a:t>) </a:t>
            </a:r>
          </a:p>
          <a:p>
            <a:r>
              <a:rPr lang="en-US" sz="1600" b="0" dirty="0" err="1" smtClean="0">
                <a:solidFill>
                  <a:schemeClr val="bg2"/>
                </a:solidFill>
              </a:rPr>
              <a:t>Ugal</a:t>
            </a:r>
            <a:r>
              <a:rPr lang="en-US" sz="1600" b="0" dirty="0" smtClean="0">
                <a:solidFill>
                  <a:schemeClr val="bg2"/>
                </a:solidFill>
              </a:rPr>
              <a:t> (Romania), INOE (Romania), RRA, (Romania) </a:t>
            </a:r>
            <a:endParaRPr lang="en-US" sz="1600" b="0" dirty="0">
              <a:solidFill>
                <a:schemeClr val="bg2"/>
              </a:solidFill>
            </a:endParaRPr>
          </a:p>
          <a:p>
            <a:endParaRPr lang="en-US" sz="1600" b="0" dirty="0">
              <a:solidFill>
                <a:schemeClr val="bg2"/>
              </a:solidFill>
            </a:endParaRPr>
          </a:p>
          <a:p>
            <a:r>
              <a:rPr lang="nl-NL" sz="1600" dirty="0" smtClean="0">
                <a:solidFill>
                  <a:schemeClr val="bg2"/>
                </a:solidFill>
              </a:rPr>
              <a:t>Instrumentation:</a:t>
            </a:r>
            <a:r>
              <a:rPr lang="en-GB" sz="1600" b="0" dirty="0">
                <a:solidFill>
                  <a:schemeClr val="bg2"/>
                </a:solidFill>
              </a:rPr>
              <a:t> </a:t>
            </a:r>
            <a:r>
              <a:rPr lang="en-GB" sz="1600" b="0" dirty="0" err="1">
                <a:solidFill>
                  <a:schemeClr val="bg2"/>
                </a:solidFill>
              </a:rPr>
              <a:t>AirMAP</a:t>
            </a:r>
            <a:r>
              <a:rPr lang="en-GB" sz="1600" b="0" dirty="0">
                <a:solidFill>
                  <a:schemeClr val="bg2"/>
                </a:solidFill>
              </a:rPr>
              <a:t> (Cessna) + SWING system (UAV) + in-situ NO</a:t>
            </a:r>
            <a:r>
              <a:rPr lang="en-GB" sz="1600" b="0" baseline="-25000" dirty="0">
                <a:solidFill>
                  <a:schemeClr val="bg2"/>
                </a:solidFill>
              </a:rPr>
              <a:t>2</a:t>
            </a:r>
            <a:r>
              <a:rPr lang="en-GB" sz="1600" b="0" dirty="0">
                <a:solidFill>
                  <a:schemeClr val="bg2"/>
                </a:solidFill>
              </a:rPr>
              <a:t> (</a:t>
            </a:r>
            <a:r>
              <a:rPr lang="en-GB" sz="1600" b="0" dirty="0" err="1">
                <a:solidFill>
                  <a:schemeClr val="bg2"/>
                </a:solidFill>
              </a:rPr>
              <a:t>Ballon</a:t>
            </a:r>
            <a:r>
              <a:rPr lang="en-GB" sz="1600" b="0" dirty="0">
                <a:solidFill>
                  <a:schemeClr val="bg2"/>
                </a:solidFill>
              </a:rPr>
              <a:t>) + Ground</a:t>
            </a:r>
            <a:endParaRPr lang="nl-NL" sz="1600" dirty="0">
              <a:solidFill>
                <a:schemeClr val="bg2"/>
              </a:solidFill>
            </a:endParaRPr>
          </a:p>
          <a:p>
            <a:endParaRPr lang="en-US" sz="1600" b="0" dirty="0" smtClean="0">
              <a:solidFill>
                <a:schemeClr val="bg2"/>
              </a:solidFill>
            </a:endParaRPr>
          </a:p>
          <a:p>
            <a:endParaRPr lang="en-US" sz="1600" b="0" dirty="0">
              <a:solidFill>
                <a:schemeClr val="bg2"/>
              </a:solidFill>
            </a:endParaRPr>
          </a:p>
          <a:p>
            <a:endParaRPr lang="en-US" sz="1600" b="0" dirty="0">
              <a:solidFill>
                <a:schemeClr val="bg2"/>
              </a:solidFill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8424333" y="1843064"/>
            <a:ext cx="220134" cy="47680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Verdana" pitchFamily="34" charset="0"/>
              <a:buChar char="–"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6121400" y="118532"/>
            <a:ext cx="635000" cy="53340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Verdana" pitchFamily="34" charset="0"/>
              <a:buChar char="–"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8144933" y="313267"/>
            <a:ext cx="603219" cy="6096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Verdana" pitchFamily="34" charset="0"/>
              <a:buChar char="–"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36542" y="4147769"/>
            <a:ext cx="3249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 smtClean="0">
                <a:solidFill>
                  <a:schemeClr val="bg1"/>
                </a:solidFill>
              </a:rPr>
              <a:t>Campaign Targets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0" name="Grafik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0" y="4572190"/>
            <a:ext cx="2290079" cy="160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 descr="http://uv-vis.aeronomie.be/airborne/swing/uavGalatiN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609" y="4443229"/>
            <a:ext cx="2340812" cy="1281594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http://uv-vis.aeronomie.be/airborne/swing/swingPi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149" y="5359938"/>
            <a:ext cx="2481304" cy="143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152065" y="4073897"/>
            <a:ext cx="348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2"/>
                </a:solidFill>
              </a:rPr>
              <a:t>  </a:t>
            </a:r>
            <a:endParaRPr lang="en-GB" dirty="0"/>
          </a:p>
        </p:txBody>
      </p:sp>
      <p:pic>
        <p:nvPicPr>
          <p:cNvPr id="29" name="Picture 6" descr="C:\Users\Dirk Schuettemeyer\Projects\ITI\NO2-Sonde\pics\SAM_05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822" y="4533994"/>
            <a:ext cx="2246474" cy="168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environment.inoe.ro/media/cache/pictures/06-Mar-2012/New_MILI-350-350-rati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229" y="4572190"/>
            <a:ext cx="1236248" cy="925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://uv-vis.aeronomie.be/groundbased/instruments/MOBILEDOAS/mobileprincicpl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212" y="5627175"/>
            <a:ext cx="1475295" cy="91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5335822" y="2403566"/>
            <a:ext cx="3808179" cy="1333715"/>
            <a:chOff x="4331195" y="2601061"/>
            <a:chExt cx="4812805" cy="1472836"/>
          </a:xfrm>
        </p:grpSpPr>
        <p:grpSp>
          <p:nvGrpSpPr>
            <p:cNvPr id="24" name="Group 23"/>
            <p:cNvGrpSpPr/>
            <p:nvPr/>
          </p:nvGrpSpPr>
          <p:grpSpPr>
            <a:xfrm>
              <a:off x="4331195" y="2601061"/>
              <a:ext cx="4812805" cy="1472836"/>
              <a:chOff x="3509433" y="3003378"/>
              <a:chExt cx="5628193" cy="1916040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4467" y="3003378"/>
                <a:ext cx="5573159" cy="1916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3" name="Group 22"/>
              <p:cNvGrpSpPr/>
              <p:nvPr/>
            </p:nvGrpSpPr>
            <p:grpSpPr>
              <a:xfrm>
                <a:off x="3509433" y="3027680"/>
                <a:ext cx="5600700" cy="1739052"/>
                <a:chOff x="3509433" y="3027680"/>
                <a:chExt cx="5600700" cy="1739052"/>
              </a:xfrm>
            </p:grpSpPr>
            <p:sp>
              <p:nvSpPr>
                <p:cNvPr id="19" name="Oval 18"/>
                <p:cNvSpPr/>
                <p:nvPr/>
              </p:nvSpPr>
              <p:spPr bwMode="auto">
                <a:xfrm>
                  <a:off x="3509433" y="3027680"/>
                  <a:ext cx="541867" cy="592668"/>
                </a:xfrm>
                <a:prstGeom prst="ellipse">
                  <a:avLst/>
                </a:prstGeom>
                <a:noFill/>
                <a:ln w="25400">
                  <a:solidFill>
                    <a:srgbClr val="FF0000"/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Tx/>
                    <a:buFont typeface="Verdana" pitchFamily="34" charset="0"/>
                    <a:buChar char="–"/>
                    <a:tabLst/>
                  </a:pPr>
                  <a:endParaRPr kumimoji="0" lang="en-GB" sz="1600" b="0" i="0" u="none" strike="noStrike" cap="none" normalizeH="0" baseline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Verdana" pitchFamily="34" charset="0"/>
                  </a:endParaRPr>
                </a:p>
              </p:txBody>
            </p:sp>
            <p:sp>
              <p:nvSpPr>
                <p:cNvPr id="21" name="Oval 20"/>
                <p:cNvSpPr/>
                <p:nvPr/>
              </p:nvSpPr>
              <p:spPr bwMode="auto">
                <a:xfrm>
                  <a:off x="3877732" y="3594948"/>
                  <a:ext cx="541867" cy="592668"/>
                </a:xfrm>
                <a:prstGeom prst="ellipse">
                  <a:avLst/>
                </a:prstGeom>
                <a:noFill/>
                <a:ln w="25400">
                  <a:solidFill>
                    <a:srgbClr val="FF0000"/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Tx/>
                    <a:buFont typeface="Verdana" pitchFamily="34" charset="0"/>
                    <a:buChar char="–"/>
                    <a:tabLst/>
                  </a:pPr>
                  <a:endParaRPr kumimoji="0" lang="en-GB" sz="1600" b="0" i="0" u="none" strike="noStrike" cap="none" normalizeH="0" baseline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Verdana" pitchFamily="34" charset="0"/>
                  </a:endParaRPr>
                </a:p>
              </p:txBody>
            </p:sp>
            <p:sp>
              <p:nvSpPr>
                <p:cNvPr id="22" name="Oval 21"/>
                <p:cNvSpPr/>
                <p:nvPr/>
              </p:nvSpPr>
              <p:spPr bwMode="auto">
                <a:xfrm>
                  <a:off x="8355289" y="3977901"/>
                  <a:ext cx="754844" cy="788831"/>
                </a:xfrm>
                <a:prstGeom prst="ellipse">
                  <a:avLst/>
                </a:prstGeom>
                <a:noFill/>
                <a:ln w="25400">
                  <a:solidFill>
                    <a:srgbClr val="FF0000"/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Tx/>
                    <a:buFont typeface="Verdana" pitchFamily="34" charset="0"/>
                    <a:buChar char="–"/>
                    <a:tabLst/>
                  </a:pPr>
                  <a:endParaRPr kumimoji="0" lang="en-GB" sz="1600" b="0" i="0" u="none" strike="noStrike" cap="none" normalizeH="0" baseline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Verdana" pitchFamily="34" charset="0"/>
                  </a:endParaRPr>
                </a:p>
              </p:txBody>
            </p:sp>
          </p:grpSp>
        </p:grpSp>
        <p:sp>
          <p:nvSpPr>
            <p:cNvPr id="4" name="TextBox 3"/>
            <p:cNvSpPr txBox="1"/>
            <p:nvPr/>
          </p:nvSpPr>
          <p:spPr>
            <a:xfrm>
              <a:off x="7275638" y="3461645"/>
              <a:ext cx="11993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Bucharest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826524" y="2625649"/>
              <a:ext cx="13195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Romania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107859" y="2901905"/>
              <a:ext cx="15071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chemeClr val="bg1"/>
                  </a:solidFill>
                </a:rPr>
                <a:t>Power plants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1945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正方形/長方形 10"/>
          <p:cNvSpPr>
            <a:spLocks noChangeArrowheads="1"/>
          </p:cNvSpPr>
          <p:nvPr/>
        </p:nvSpPr>
        <p:spPr bwMode="auto">
          <a:xfrm>
            <a:off x="1463551" y="-1"/>
            <a:ext cx="7729181" cy="692696"/>
          </a:xfrm>
          <a:prstGeom prst="rect">
            <a:avLst/>
          </a:prstGeom>
          <a:solidFill>
            <a:srgbClr val="99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kumimoji="0" lang="ja-JP" altLang="en-US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65108"/>
            <a:ext cx="9144000" cy="252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線コネクタ 5"/>
          <p:cNvCxnSpPr/>
          <p:nvPr/>
        </p:nvCxnSpPr>
        <p:spPr>
          <a:xfrm flipH="1">
            <a:off x="1086934" y="2015984"/>
            <a:ext cx="1717788" cy="1152039"/>
          </a:xfrm>
          <a:prstGeom prst="line">
            <a:avLst/>
          </a:prstGeom>
          <a:ln w="38100" cmpd="sng">
            <a:solidFill>
              <a:srgbClr val="00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/>
          <p:cNvCxnSpPr>
            <a:stCxn id="27" idx="2"/>
            <a:endCxn id="41" idx="8"/>
          </p:cNvCxnSpPr>
          <p:nvPr/>
        </p:nvCxnSpPr>
        <p:spPr>
          <a:xfrm flipH="1">
            <a:off x="2556778" y="2042474"/>
            <a:ext cx="273006" cy="1074914"/>
          </a:xfrm>
          <a:prstGeom prst="line">
            <a:avLst/>
          </a:prstGeom>
          <a:ln w="38100" cmpd="sng">
            <a:solidFill>
              <a:srgbClr val="00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>
            <a:stCxn id="16" idx="2"/>
          </p:cNvCxnSpPr>
          <p:nvPr/>
        </p:nvCxnSpPr>
        <p:spPr>
          <a:xfrm>
            <a:off x="1767476" y="2079768"/>
            <a:ext cx="759501" cy="2935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 flipH="1">
            <a:off x="1673951" y="5049728"/>
            <a:ext cx="1224974" cy="1691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 flipH="1">
            <a:off x="1961195" y="5034647"/>
            <a:ext cx="1224974" cy="1691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 flipH="1">
            <a:off x="660719" y="5022234"/>
            <a:ext cx="1224974" cy="1691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 flipH="1">
            <a:off x="851064" y="5022234"/>
            <a:ext cx="1224974" cy="1691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 flipH="1">
            <a:off x="1075359" y="5022234"/>
            <a:ext cx="1224974" cy="1691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リーフォーム 13"/>
          <p:cNvSpPr/>
          <p:nvPr/>
        </p:nvSpPr>
        <p:spPr>
          <a:xfrm>
            <a:off x="1247595" y="5014768"/>
            <a:ext cx="1447696" cy="1706880"/>
          </a:xfrm>
          <a:custGeom>
            <a:avLst/>
            <a:gdLst>
              <a:gd name="connsiteX0" fmla="*/ 1127760 w 1287780"/>
              <a:gd name="connsiteY0" fmla="*/ 0 h 1706880"/>
              <a:gd name="connsiteX1" fmla="*/ 0 w 1287780"/>
              <a:gd name="connsiteY1" fmla="*/ 1706880 h 1706880"/>
              <a:gd name="connsiteX2" fmla="*/ 198120 w 1287780"/>
              <a:gd name="connsiteY2" fmla="*/ 1706880 h 1706880"/>
              <a:gd name="connsiteX3" fmla="*/ 1287780 w 1287780"/>
              <a:gd name="connsiteY3" fmla="*/ 15240 h 1706880"/>
              <a:gd name="connsiteX4" fmla="*/ 1127760 w 1287780"/>
              <a:gd name="connsiteY4" fmla="*/ 0 h 1706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7780" h="1706880">
                <a:moveTo>
                  <a:pt x="1127760" y="0"/>
                </a:moveTo>
                <a:lnTo>
                  <a:pt x="0" y="1706880"/>
                </a:lnTo>
                <a:lnTo>
                  <a:pt x="198120" y="1706880"/>
                </a:lnTo>
                <a:lnTo>
                  <a:pt x="1287780" y="15240"/>
                </a:lnTo>
                <a:lnTo>
                  <a:pt x="1127760" y="0"/>
                </a:lnTo>
                <a:close/>
              </a:path>
            </a:pathLst>
          </a:custGeom>
          <a:solidFill>
            <a:srgbClr val="D25A10">
              <a:alpha val="3607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/>
              <a:cs typeface="Calibri"/>
            </a:endParaRPr>
          </a:p>
        </p:txBody>
      </p:sp>
      <p:cxnSp>
        <p:nvCxnSpPr>
          <p:cNvPr id="15" name="直線コネクタ 14"/>
          <p:cNvCxnSpPr/>
          <p:nvPr/>
        </p:nvCxnSpPr>
        <p:spPr>
          <a:xfrm flipH="1">
            <a:off x="5687" y="1603225"/>
            <a:ext cx="3960440" cy="36004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図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711">
            <a:off x="1407768" y="1246780"/>
            <a:ext cx="1207557" cy="904502"/>
          </a:xfrm>
          <a:prstGeom prst="rect">
            <a:avLst/>
          </a:prstGeom>
        </p:spPr>
      </p:pic>
      <p:grpSp>
        <p:nvGrpSpPr>
          <p:cNvPr id="17" name="図形グループ 20"/>
          <p:cNvGrpSpPr/>
          <p:nvPr/>
        </p:nvGrpSpPr>
        <p:grpSpPr>
          <a:xfrm flipV="1">
            <a:off x="-581952" y="3068964"/>
            <a:ext cx="5324879" cy="3341505"/>
            <a:chOff x="6372200" y="1196752"/>
            <a:chExt cx="1584176" cy="2448272"/>
          </a:xfrm>
        </p:grpSpPr>
        <p:sp>
          <p:nvSpPr>
            <p:cNvPr id="18" name="アーチ 17"/>
            <p:cNvSpPr/>
            <p:nvPr/>
          </p:nvSpPr>
          <p:spPr>
            <a:xfrm flipV="1">
              <a:off x="6372200" y="1628800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19" name="アーチ 18"/>
            <p:cNvSpPr/>
            <p:nvPr/>
          </p:nvSpPr>
          <p:spPr>
            <a:xfrm flipV="1">
              <a:off x="6372200" y="1484784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20" name="アーチ 19"/>
            <p:cNvSpPr/>
            <p:nvPr/>
          </p:nvSpPr>
          <p:spPr>
            <a:xfrm flipV="1">
              <a:off x="6372200" y="1340768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21" name="アーチ 20"/>
            <p:cNvSpPr/>
            <p:nvPr/>
          </p:nvSpPr>
          <p:spPr>
            <a:xfrm flipV="1">
              <a:off x="6372200" y="1196752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22" name="アーチ 21"/>
            <p:cNvSpPr/>
            <p:nvPr/>
          </p:nvSpPr>
          <p:spPr>
            <a:xfrm flipV="1">
              <a:off x="6372200" y="1772816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  <p:cxnSp>
        <p:nvCxnSpPr>
          <p:cNvPr id="23" name="直線コネクタ 22"/>
          <p:cNvCxnSpPr>
            <a:stCxn id="16" idx="2"/>
          </p:cNvCxnSpPr>
          <p:nvPr/>
        </p:nvCxnSpPr>
        <p:spPr>
          <a:xfrm flipH="1">
            <a:off x="1606593" y="2079768"/>
            <a:ext cx="160883" cy="1798166"/>
          </a:xfrm>
          <a:prstGeom prst="line">
            <a:avLst/>
          </a:prstGeom>
          <a:ln w="38100" cmpd="sng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正方形/長方形 23"/>
          <p:cNvSpPr/>
          <p:nvPr/>
        </p:nvSpPr>
        <p:spPr>
          <a:xfrm>
            <a:off x="45720" y="4184085"/>
            <a:ext cx="1676400" cy="1292662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/>
                <a:cs typeface="Calibri"/>
              </a:rPr>
              <a:t>UV/VIS: </a:t>
            </a:r>
            <a:r>
              <a:rPr lang="en-US" altLang="ja-JP" sz="1200" dirty="0" smtClean="0">
                <a:latin typeface="Calibri"/>
                <a:cs typeface="Calibri"/>
              </a:rPr>
              <a:t>Nadir </a:t>
            </a:r>
          </a:p>
          <a:p>
            <a:r>
              <a:rPr lang="en-US" altLang="ja-JP" sz="1200" dirty="0" smtClean="0">
                <a:latin typeface="Calibri"/>
                <a:cs typeface="Calibri"/>
              </a:rPr>
              <a:t>Column obs. </a:t>
            </a:r>
            <a:r>
              <a:rPr lang="en-US" altLang="ja-JP" sz="1200" dirty="0">
                <a:latin typeface="Calibri"/>
                <a:cs typeface="Calibri"/>
              </a:rPr>
              <a:t>t</a:t>
            </a:r>
            <a:r>
              <a:rPr lang="en-US" altLang="ja-JP" sz="1200" dirty="0" smtClean="0">
                <a:latin typeface="Calibri"/>
                <a:cs typeface="Calibri"/>
              </a:rPr>
              <a:t>o surface</a:t>
            </a:r>
          </a:p>
          <a:p>
            <a:endParaRPr lang="en-US" altLang="ja-JP" sz="1200" dirty="0" smtClean="0">
              <a:latin typeface="Calibri"/>
              <a:cs typeface="Calibri"/>
            </a:endParaRPr>
          </a:p>
          <a:p>
            <a:r>
              <a:rPr lang="en-US" altLang="ja-JP" sz="1200" dirty="0" err="1" smtClean="0">
                <a:latin typeface="Calibri"/>
                <a:cs typeface="Calibri"/>
              </a:rPr>
              <a:t>uvSCOPE</a:t>
            </a:r>
            <a:r>
              <a:rPr lang="en-US" altLang="ja-JP" sz="1200" dirty="0" smtClean="0">
                <a:latin typeface="Calibri"/>
                <a:cs typeface="Calibri"/>
              </a:rPr>
              <a:t>: </a:t>
            </a:r>
            <a:r>
              <a:rPr lang="en-US" altLang="ja-JP" sz="1200" dirty="0" smtClean="0"/>
              <a:t>460-</a:t>
            </a:r>
            <a:r>
              <a:rPr lang="en-US" altLang="ja-JP" sz="1200" dirty="0"/>
              <a:t>490nm 	</a:t>
            </a:r>
          </a:p>
          <a:p>
            <a:pPr lvl="0"/>
            <a:r>
              <a:rPr lang="en-US" altLang="ja-JP" sz="1200" dirty="0" smtClean="0">
                <a:cs typeface="Calibri"/>
              </a:rPr>
              <a:t>APOLLO: </a:t>
            </a:r>
            <a:r>
              <a:rPr kumimoji="0" lang="en-US" altLang="ja-JP" sz="1200" dirty="0" smtClean="0">
                <a:ea typeface="MS Mincho" charset="0"/>
                <a:cs typeface="Arial" charset="0"/>
              </a:rPr>
              <a:t>305</a:t>
            </a:r>
            <a:r>
              <a:rPr kumimoji="0" lang="en-US" altLang="ja-JP" sz="1200" dirty="0">
                <a:ea typeface="MS Mincho" charset="0"/>
                <a:cs typeface="Arial" charset="0"/>
              </a:rPr>
              <a:t>-</a:t>
            </a:r>
            <a:r>
              <a:rPr kumimoji="0" lang="en-US" altLang="ja-JP" sz="1200" dirty="0" smtClean="0">
                <a:ea typeface="MS Mincho" charset="0"/>
                <a:cs typeface="Arial" charset="0"/>
              </a:rPr>
              <a:t>505nm</a:t>
            </a:r>
            <a:endParaRPr kumimoji="0" lang="en-GB" altLang="ja-JP" sz="1200" dirty="0">
              <a:ea typeface="MS Mincho" charset="0"/>
              <a:cs typeface="Arial" charset="0"/>
            </a:endParaRPr>
          </a:p>
        </p:txBody>
      </p:sp>
      <p:sp>
        <p:nvSpPr>
          <p:cNvPr id="25" name="フリーフォーム 24"/>
          <p:cNvSpPr/>
          <p:nvPr/>
        </p:nvSpPr>
        <p:spPr>
          <a:xfrm>
            <a:off x="241084" y="3093923"/>
            <a:ext cx="1379220" cy="1028700"/>
          </a:xfrm>
          <a:custGeom>
            <a:avLst/>
            <a:gdLst>
              <a:gd name="connsiteX0" fmla="*/ 0 w 1379220"/>
              <a:gd name="connsiteY0" fmla="*/ 373380 h 1028700"/>
              <a:gd name="connsiteX1" fmla="*/ 358140 w 1379220"/>
              <a:gd name="connsiteY1" fmla="*/ 1028700 h 1028700"/>
              <a:gd name="connsiteX2" fmla="*/ 548640 w 1379220"/>
              <a:gd name="connsiteY2" fmla="*/ 967740 h 1028700"/>
              <a:gd name="connsiteX3" fmla="*/ 822960 w 1379220"/>
              <a:gd name="connsiteY3" fmla="*/ 876300 h 1028700"/>
              <a:gd name="connsiteX4" fmla="*/ 1043940 w 1379220"/>
              <a:gd name="connsiteY4" fmla="*/ 830580 h 1028700"/>
              <a:gd name="connsiteX5" fmla="*/ 1280160 w 1379220"/>
              <a:gd name="connsiteY5" fmla="*/ 800100 h 1028700"/>
              <a:gd name="connsiteX6" fmla="*/ 1379220 w 1379220"/>
              <a:gd name="connsiteY6" fmla="*/ 784860 h 1028700"/>
              <a:gd name="connsiteX7" fmla="*/ 1363980 w 1379220"/>
              <a:gd name="connsiteY7" fmla="*/ 0 h 1028700"/>
              <a:gd name="connsiteX8" fmla="*/ 1135380 w 1379220"/>
              <a:gd name="connsiteY8" fmla="*/ 53340 h 1028700"/>
              <a:gd name="connsiteX9" fmla="*/ 876300 w 1379220"/>
              <a:gd name="connsiteY9" fmla="*/ 76200 h 1028700"/>
              <a:gd name="connsiteX10" fmla="*/ 716280 w 1379220"/>
              <a:gd name="connsiteY10" fmla="*/ 121920 h 1028700"/>
              <a:gd name="connsiteX11" fmla="*/ 487680 w 1379220"/>
              <a:gd name="connsiteY11" fmla="*/ 190500 h 1028700"/>
              <a:gd name="connsiteX12" fmla="*/ 320040 w 1379220"/>
              <a:gd name="connsiteY12" fmla="*/ 251460 h 1028700"/>
              <a:gd name="connsiteX13" fmla="*/ 152400 w 1379220"/>
              <a:gd name="connsiteY13" fmla="*/ 320040 h 1028700"/>
              <a:gd name="connsiteX14" fmla="*/ 0 w 1379220"/>
              <a:gd name="connsiteY14" fmla="*/ 37338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79220" h="1028700">
                <a:moveTo>
                  <a:pt x="0" y="373380"/>
                </a:moveTo>
                <a:lnTo>
                  <a:pt x="358140" y="1028700"/>
                </a:lnTo>
                <a:lnTo>
                  <a:pt x="548640" y="967740"/>
                </a:lnTo>
                <a:lnTo>
                  <a:pt x="822960" y="876300"/>
                </a:lnTo>
                <a:lnTo>
                  <a:pt x="1043940" y="830580"/>
                </a:lnTo>
                <a:lnTo>
                  <a:pt x="1280160" y="800100"/>
                </a:lnTo>
                <a:lnTo>
                  <a:pt x="1379220" y="784860"/>
                </a:lnTo>
                <a:lnTo>
                  <a:pt x="1363980" y="0"/>
                </a:lnTo>
                <a:lnTo>
                  <a:pt x="1135380" y="53340"/>
                </a:lnTo>
                <a:lnTo>
                  <a:pt x="876300" y="76200"/>
                </a:lnTo>
                <a:lnTo>
                  <a:pt x="716280" y="121920"/>
                </a:lnTo>
                <a:lnTo>
                  <a:pt x="487680" y="190500"/>
                </a:lnTo>
                <a:lnTo>
                  <a:pt x="320040" y="251460"/>
                </a:lnTo>
                <a:lnTo>
                  <a:pt x="152400" y="320040"/>
                </a:lnTo>
                <a:lnTo>
                  <a:pt x="0" y="373380"/>
                </a:lnTo>
                <a:close/>
              </a:path>
            </a:pathLst>
          </a:custGeom>
          <a:solidFill>
            <a:schemeClr val="accent3">
              <a:lumMod val="75000"/>
              <a:alpha val="3882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/>
              <a:cs typeface="Calibri"/>
            </a:endParaRPr>
          </a:p>
        </p:txBody>
      </p:sp>
      <p:cxnSp>
        <p:nvCxnSpPr>
          <p:cNvPr id="26" name="直線コネクタ 25"/>
          <p:cNvCxnSpPr>
            <a:endCxn id="68" idx="0"/>
          </p:cNvCxnSpPr>
          <p:nvPr/>
        </p:nvCxnSpPr>
        <p:spPr>
          <a:xfrm flipH="1">
            <a:off x="340217" y="1971821"/>
            <a:ext cx="1360528" cy="1232146"/>
          </a:xfrm>
          <a:prstGeom prst="line">
            <a:avLst/>
          </a:prstGeom>
          <a:ln w="38100" cmpd="sng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図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9711">
            <a:off x="2470078" y="1209486"/>
            <a:ext cx="1207557" cy="904502"/>
          </a:xfrm>
          <a:prstGeom prst="rect">
            <a:avLst/>
          </a:prstGeom>
        </p:spPr>
      </p:pic>
      <p:sp>
        <p:nvSpPr>
          <p:cNvPr id="28" name="テキスト ボックス 27"/>
          <p:cNvSpPr txBox="1"/>
          <p:nvPr/>
        </p:nvSpPr>
        <p:spPr>
          <a:xfrm>
            <a:off x="365729" y="1675233"/>
            <a:ext cx="790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latin typeface="Calibri"/>
                <a:cs typeface="Calibri"/>
              </a:rPr>
              <a:t>ISS</a:t>
            </a:r>
            <a:r>
              <a:rPr kumimoji="1" lang="ja-JP" altLang="en-US" sz="1200" dirty="0" smtClean="0">
                <a:latin typeface="Calibri"/>
                <a:cs typeface="Calibri"/>
              </a:rPr>
              <a:t>　</a:t>
            </a:r>
            <a:r>
              <a:rPr kumimoji="1" lang="en-US" altLang="ja-JP" sz="1200" dirty="0" smtClean="0">
                <a:latin typeface="Calibri"/>
                <a:cs typeface="Calibri"/>
              </a:rPr>
              <a:t>Orbit</a:t>
            </a:r>
            <a:endParaRPr kumimoji="1" lang="ja-JP" altLang="en-US" sz="1200" dirty="0">
              <a:latin typeface="Calibri"/>
              <a:cs typeface="Calibri"/>
            </a:endParaRPr>
          </a:p>
        </p:txBody>
      </p:sp>
      <p:cxnSp>
        <p:nvCxnSpPr>
          <p:cNvPr id="29" name="直線コネクタ 28"/>
          <p:cNvCxnSpPr>
            <a:stCxn id="14" idx="3"/>
            <a:endCxn id="14" idx="2"/>
          </p:cNvCxnSpPr>
          <p:nvPr/>
        </p:nvCxnSpPr>
        <p:spPr>
          <a:xfrm flipH="1">
            <a:off x="1470319" y="5030008"/>
            <a:ext cx="1224974" cy="1691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>
            <a:off x="692686" y="6702671"/>
            <a:ext cx="1268509" cy="2361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>
            <a:off x="872842" y="6492103"/>
            <a:ext cx="1268509" cy="2361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>
            <a:off x="1039577" y="6281538"/>
            <a:ext cx="1268509" cy="2361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/>
          <p:nvPr/>
        </p:nvCxnSpPr>
        <p:spPr>
          <a:xfrm>
            <a:off x="1141386" y="6070973"/>
            <a:ext cx="1332448" cy="2361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/>
          <p:cNvCxnSpPr/>
          <p:nvPr/>
        </p:nvCxnSpPr>
        <p:spPr>
          <a:xfrm>
            <a:off x="1377289" y="5860408"/>
            <a:ext cx="1268509" cy="2361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>
            <a:off x="1507094" y="5649843"/>
            <a:ext cx="1268509" cy="2361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>
            <a:off x="1619759" y="5439278"/>
            <a:ext cx="1268509" cy="2361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/>
          <p:cNvCxnSpPr/>
          <p:nvPr/>
        </p:nvCxnSpPr>
        <p:spPr>
          <a:xfrm>
            <a:off x="1807610" y="5228713"/>
            <a:ext cx="1268509" cy="2361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/>
          <p:cNvCxnSpPr/>
          <p:nvPr/>
        </p:nvCxnSpPr>
        <p:spPr>
          <a:xfrm>
            <a:off x="1913689" y="5018148"/>
            <a:ext cx="1268509" cy="2361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/>
        </p:nvCxnSpPr>
        <p:spPr>
          <a:xfrm>
            <a:off x="1861060" y="2051357"/>
            <a:ext cx="18103" cy="3991341"/>
          </a:xfrm>
          <a:prstGeom prst="line">
            <a:avLst/>
          </a:prstGeom>
          <a:ln w="190500">
            <a:solidFill>
              <a:srgbClr val="0000C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フリーフォーム 39"/>
          <p:cNvSpPr/>
          <p:nvPr/>
        </p:nvSpPr>
        <p:spPr>
          <a:xfrm>
            <a:off x="611368" y="3071668"/>
            <a:ext cx="1455420" cy="975360"/>
          </a:xfrm>
          <a:custGeom>
            <a:avLst/>
            <a:gdLst>
              <a:gd name="connsiteX0" fmla="*/ 0 w 1455420"/>
              <a:gd name="connsiteY0" fmla="*/ 213360 h 975360"/>
              <a:gd name="connsiteX1" fmla="*/ 228600 w 1455420"/>
              <a:gd name="connsiteY1" fmla="*/ 975360 h 975360"/>
              <a:gd name="connsiteX2" fmla="*/ 541020 w 1455420"/>
              <a:gd name="connsiteY2" fmla="*/ 876300 h 975360"/>
              <a:gd name="connsiteX3" fmla="*/ 769620 w 1455420"/>
              <a:gd name="connsiteY3" fmla="*/ 845820 h 975360"/>
              <a:gd name="connsiteX4" fmla="*/ 1104900 w 1455420"/>
              <a:gd name="connsiteY4" fmla="*/ 807720 h 975360"/>
              <a:gd name="connsiteX5" fmla="*/ 1341120 w 1455420"/>
              <a:gd name="connsiteY5" fmla="*/ 800100 h 975360"/>
              <a:gd name="connsiteX6" fmla="*/ 1440180 w 1455420"/>
              <a:gd name="connsiteY6" fmla="*/ 800100 h 975360"/>
              <a:gd name="connsiteX7" fmla="*/ 1455420 w 1455420"/>
              <a:gd name="connsiteY7" fmla="*/ 0 h 975360"/>
              <a:gd name="connsiteX8" fmla="*/ 1272540 w 1455420"/>
              <a:gd name="connsiteY8" fmla="*/ 0 h 975360"/>
              <a:gd name="connsiteX9" fmla="*/ 982980 w 1455420"/>
              <a:gd name="connsiteY9" fmla="*/ 30480 h 975360"/>
              <a:gd name="connsiteX10" fmla="*/ 708660 w 1455420"/>
              <a:gd name="connsiteY10" fmla="*/ 60960 h 975360"/>
              <a:gd name="connsiteX11" fmla="*/ 464820 w 1455420"/>
              <a:gd name="connsiteY11" fmla="*/ 99060 h 975360"/>
              <a:gd name="connsiteX12" fmla="*/ 190500 w 1455420"/>
              <a:gd name="connsiteY12" fmla="*/ 160020 h 975360"/>
              <a:gd name="connsiteX13" fmla="*/ 0 w 1455420"/>
              <a:gd name="connsiteY13" fmla="*/ 213360 h 97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5420" h="975360">
                <a:moveTo>
                  <a:pt x="0" y="213360"/>
                </a:moveTo>
                <a:lnTo>
                  <a:pt x="228600" y="975360"/>
                </a:lnTo>
                <a:lnTo>
                  <a:pt x="541020" y="876300"/>
                </a:lnTo>
                <a:lnTo>
                  <a:pt x="769620" y="845820"/>
                </a:lnTo>
                <a:lnTo>
                  <a:pt x="1104900" y="807720"/>
                </a:lnTo>
                <a:lnTo>
                  <a:pt x="1341120" y="800100"/>
                </a:lnTo>
                <a:lnTo>
                  <a:pt x="1440180" y="800100"/>
                </a:lnTo>
                <a:lnTo>
                  <a:pt x="1455420" y="0"/>
                </a:lnTo>
                <a:lnTo>
                  <a:pt x="1272540" y="0"/>
                </a:lnTo>
                <a:lnTo>
                  <a:pt x="982980" y="30480"/>
                </a:lnTo>
                <a:lnTo>
                  <a:pt x="708660" y="60960"/>
                </a:lnTo>
                <a:lnTo>
                  <a:pt x="464820" y="99060"/>
                </a:lnTo>
                <a:lnTo>
                  <a:pt x="190500" y="160020"/>
                </a:lnTo>
                <a:lnTo>
                  <a:pt x="0" y="213360"/>
                </a:lnTo>
                <a:close/>
              </a:path>
            </a:pathLst>
          </a:custGeom>
          <a:solidFill>
            <a:srgbClr val="00B050">
              <a:alpha val="4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/>
              <a:cs typeface="Calibri"/>
            </a:endParaRPr>
          </a:p>
        </p:txBody>
      </p:sp>
      <p:sp>
        <p:nvSpPr>
          <p:cNvPr id="41" name="フリーフォーム 40"/>
          <p:cNvSpPr/>
          <p:nvPr/>
        </p:nvSpPr>
        <p:spPr>
          <a:xfrm>
            <a:off x="1093738" y="3071668"/>
            <a:ext cx="1463040" cy="876300"/>
          </a:xfrm>
          <a:custGeom>
            <a:avLst/>
            <a:gdLst>
              <a:gd name="connsiteX0" fmla="*/ 0 w 1463040"/>
              <a:gd name="connsiteY0" fmla="*/ 91440 h 876300"/>
              <a:gd name="connsiteX1" fmla="*/ 144780 w 1463040"/>
              <a:gd name="connsiteY1" fmla="*/ 876300 h 876300"/>
              <a:gd name="connsiteX2" fmla="*/ 396240 w 1463040"/>
              <a:gd name="connsiteY2" fmla="*/ 822960 h 876300"/>
              <a:gd name="connsiteX3" fmla="*/ 617220 w 1463040"/>
              <a:gd name="connsiteY3" fmla="*/ 807720 h 876300"/>
              <a:gd name="connsiteX4" fmla="*/ 800100 w 1463040"/>
              <a:gd name="connsiteY4" fmla="*/ 784860 h 876300"/>
              <a:gd name="connsiteX5" fmla="*/ 967740 w 1463040"/>
              <a:gd name="connsiteY5" fmla="*/ 784860 h 876300"/>
              <a:gd name="connsiteX6" fmla="*/ 1188720 w 1463040"/>
              <a:gd name="connsiteY6" fmla="*/ 800100 h 876300"/>
              <a:gd name="connsiteX7" fmla="*/ 1341120 w 1463040"/>
              <a:gd name="connsiteY7" fmla="*/ 807720 h 876300"/>
              <a:gd name="connsiteX8" fmla="*/ 1463040 w 1463040"/>
              <a:gd name="connsiteY8" fmla="*/ 45720 h 876300"/>
              <a:gd name="connsiteX9" fmla="*/ 1249680 w 1463040"/>
              <a:gd name="connsiteY9" fmla="*/ 15240 h 876300"/>
              <a:gd name="connsiteX10" fmla="*/ 1005840 w 1463040"/>
              <a:gd name="connsiteY10" fmla="*/ 7620 h 876300"/>
              <a:gd name="connsiteX11" fmla="*/ 822960 w 1463040"/>
              <a:gd name="connsiteY11" fmla="*/ 0 h 876300"/>
              <a:gd name="connsiteX12" fmla="*/ 579120 w 1463040"/>
              <a:gd name="connsiteY12" fmla="*/ 7620 h 876300"/>
              <a:gd name="connsiteX13" fmla="*/ 312420 w 1463040"/>
              <a:gd name="connsiteY13" fmla="*/ 53340 h 876300"/>
              <a:gd name="connsiteX14" fmla="*/ 129540 w 1463040"/>
              <a:gd name="connsiteY14" fmla="*/ 60960 h 876300"/>
              <a:gd name="connsiteX15" fmla="*/ 0 w 1463040"/>
              <a:gd name="connsiteY15" fmla="*/ 9144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3040" h="876300">
                <a:moveTo>
                  <a:pt x="0" y="91440"/>
                </a:moveTo>
                <a:lnTo>
                  <a:pt x="144780" y="876300"/>
                </a:lnTo>
                <a:lnTo>
                  <a:pt x="396240" y="822960"/>
                </a:lnTo>
                <a:lnTo>
                  <a:pt x="617220" y="807720"/>
                </a:lnTo>
                <a:lnTo>
                  <a:pt x="800100" y="784860"/>
                </a:lnTo>
                <a:lnTo>
                  <a:pt x="967740" y="784860"/>
                </a:lnTo>
                <a:lnTo>
                  <a:pt x="1188720" y="800100"/>
                </a:lnTo>
                <a:lnTo>
                  <a:pt x="1341120" y="807720"/>
                </a:lnTo>
                <a:lnTo>
                  <a:pt x="1463040" y="45720"/>
                </a:lnTo>
                <a:lnTo>
                  <a:pt x="1249680" y="15240"/>
                </a:lnTo>
                <a:lnTo>
                  <a:pt x="1005840" y="7620"/>
                </a:lnTo>
                <a:lnTo>
                  <a:pt x="822960" y="0"/>
                </a:lnTo>
                <a:lnTo>
                  <a:pt x="579120" y="7620"/>
                </a:lnTo>
                <a:lnTo>
                  <a:pt x="312420" y="53340"/>
                </a:lnTo>
                <a:lnTo>
                  <a:pt x="129540" y="60960"/>
                </a:lnTo>
                <a:lnTo>
                  <a:pt x="0" y="91440"/>
                </a:lnTo>
                <a:close/>
              </a:path>
            </a:pathLst>
          </a:custGeom>
          <a:solidFill>
            <a:srgbClr val="00FF00">
              <a:alpha val="3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/>
              <a:cs typeface="Calibri"/>
            </a:endParaRPr>
          </a:p>
        </p:txBody>
      </p:sp>
      <p:cxnSp>
        <p:nvCxnSpPr>
          <p:cNvPr id="42" name="直線コネクタ 41"/>
          <p:cNvCxnSpPr>
            <a:stCxn id="16" idx="2"/>
            <a:endCxn id="14" idx="1"/>
          </p:cNvCxnSpPr>
          <p:nvPr/>
        </p:nvCxnSpPr>
        <p:spPr>
          <a:xfrm flipH="1">
            <a:off x="1247595" y="2079768"/>
            <a:ext cx="519881" cy="46418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/>
          <p:cNvCxnSpPr/>
          <p:nvPr/>
        </p:nvCxnSpPr>
        <p:spPr>
          <a:xfrm flipH="1">
            <a:off x="1470317" y="2051357"/>
            <a:ext cx="508304" cy="46418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1990198" y="2079768"/>
            <a:ext cx="716670" cy="2950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正方形/長方形 44"/>
          <p:cNvSpPr/>
          <p:nvPr/>
        </p:nvSpPr>
        <p:spPr>
          <a:xfrm>
            <a:off x="77694" y="2132856"/>
            <a:ext cx="1598705" cy="92333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fr-FR" altLang="ja-JP" dirty="0" smtClean="0">
                <a:solidFill>
                  <a:srgbClr val="00B050"/>
                </a:solidFill>
                <a:latin typeface="Calibri"/>
                <a:cs typeface="Calibri"/>
              </a:rPr>
              <a:t>MWI</a:t>
            </a:r>
            <a:r>
              <a:rPr lang="fr-FR" altLang="ja-JP" sz="1200" dirty="0" smtClean="0">
                <a:solidFill>
                  <a:srgbClr val="00B050"/>
                </a:solidFill>
                <a:latin typeface="Calibri"/>
                <a:cs typeface="Calibri"/>
              </a:rPr>
              <a:t>:</a:t>
            </a:r>
            <a:r>
              <a:rPr lang="fr-FR" altLang="ja-JP" sz="1200" dirty="0" smtClean="0">
                <a:latin typeface="Calibri"/>
                <a:cs typeface="Calibri"/>
              </a:rPr>
              <a:t> </a:t>
            </a:r>
            <a:r>
              <a:rPr lang="fr-FR" altLang="ja-JP" sz="1200" dirty="0" err="1" smtClean="0">
                <a:latin typeface="Calibri"/>
                <a:cs typeface="Calibri"/>
              </a:rPr>
              <a:t>Limb</a:t>
            </a:r>
            <a:r>
              <a:rPr lang="en-US" altLang="ja-JP" sz="1200" dirty="0">
                <a:latin typeface="Calibri"/>
                <a:cs typeface="Calibri"/>
              </a:rPr>
              <a:t> </a:t>
            </a:r>
            <a:r>
              <a:rPr lang="fr-FR" altLang="ja-JP" sz="1200" dirty="0" smtClean="0">
                <a:latin typeface="Calibri"/>
                <a:cs typeface="Calibri"/>
              </a:rPr>
              <a:t>2D</a:t>
            </a:r>
            <a:r>
              <a:rPr lang="ja-JP" altLang="en-US" sz="1200" dirty="0" smtClean="0">
                <a:latin typeface="Calibri"/>
                <a:cs typeface="Calibri"/>
              </a:rPr>
              <a:t>　</a:t>
            </a:r>
            <a:r>
              <a:rPr lang="fr-FR" altLang="ja-JP" sz="1200" dirty="0" err="1" smtClean="0">
                <a:latin typeface="Calibri"/>
                <a:cs typeface="Calibri"/>
              </a:rPr>
              <a:t>Tomographic</a:t>
            </a:r>
            <a:r>
              <a:rPr lang="fr-FR" altLang="ja-JP" sz="1200" dirty="0" smtClean="0">
                <a:latin typeface="Calibri"/>
                <a:cs typeface="Calibri"/>
              </a:rPr>
              <a:t> </a:t>
            </a:r>
            <a:r>
              <a:rPr lang="en-US" altLang="ja-JP" sz="1200" dirty="0" smtClean="0">
                <a:latin typeface="Calibri"/>
                <a:cs typeface="Calibri"/>
              </a:rPr>
              <a:t>O</a:t>
            </a:r>
            <a:r>
              <a:rPr lang="fr-FR" altLang="ja-JP" sz="1200" dirty="0" smtClean="0">
                <a:latin typeface="Calibri"/>
                <a:cs typeface="Calibri"/>
              </a:rPr>
              <a:t>bs. </a:t>
            </a:r>
          </a:p>
          <a:p>
            <a:r>
              <a:rPr lang="fr-FR" altLang="ja-JP" sz="1200" dirty="0" err="1" smtClean="0">
                <a:latin typeface="Calibri"/>
                <a:cs typeface="Calibri"/>
              </a:rPr>
              <a:t>Above</a:t>
            </a:r>
            <a:r>
              <a:rPr lang="fr-FR" altLang="ja-JP" sz="1200" dirty="0" smtClean="0">
                <a:latin typeface="Calibri"/>
                <a:cs typeface="Calibri"/>
              </a:rPr>
              <a:t> UT</a:t>
            </a:r>
          </a:p>
          <a:p>
            <a:r>
              <a:rPr lang="fr-FR" altLang="ja-JP" sz="1200" dirty="0" smtClean="0">
                <a:latin typeface="Calibri"/>
                <a:cs typeface="Calibri"/>
              </a:rPr>
              <a:t>(300+600 GHz)</a:t>
            </a:r>
          </a:p>
        </p:txBody>
      </p:sp>
      <p:grpSp>
        <p:nvGrpSpPr>
          <p:cNvPr id="46" name="図形グループ 51"/>
          <p:cNvGrpSpPr/>
          <p:nvPr/>
        </p:nvGrpSpPr>
        <p:grpSpPr>
          <a:xfrm>
            <a:off x="-262974" y="2664008"/>
            <a:ext cx="1440160" cy="1440160"/>
            <a:chOff x="6372200" y="1196752"/>
            <a:chExt cx="1584176" cy="2448272"/>
          </a:xfrm>
        </p:grpSpPr>
        <p:sp>
          <p:nvSpPr>
            <p:cNvPr id="47" name="アーチ 46"/>
            <p:cNvSpPr/>
            <p:nvPr/>
          </p:nvSpPr>
          <p:spPr>
            <a:xfrm flipV="1">
              <a:off x="6372200" y="1628800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48" name="アーチ 47"/>
            <p:cNvSpPr/>
            <p:nvPr/>
          </p:nvSpPr>
          <p:spPr>
            <a:xfrm flipV="1">
              <a:off x="6372200" y="1484784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49" name="アーチ 48"/>
            <p:cNvSpPr/>
            <p:nvPr/>
          </p:nvSpPr>
          <p:spPr>
            <a:xfrm flipV="1">
              <a:off x="6372200" y="1340768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50" name="アーチ 49"/>
            <p:cNvSpPr/>
            <p:nvPr/>
          </p:nvSpPr>
          <p:spPr>
            <a:xfrm flipV="1">
              <a:off x="6372200" y="1196752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51" name="アーチ 50"/>
            <p:cNvSpPr/>
            <p:nvPr/>
          </p:nvSpPr>
          <p:spPr>
            <a:xfrm flipV="1">
              <a:off x="6372200" y="1772816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2" name="図形グループ 57"/>
          <p:cNvGrpSpPr/>
          <p:nvPr/>
        </p:nvGrpSpPr>
        <p:grpSpPr>
          <a:xfrm>
            <a:off x="2473330" y="2447984"/>
            <a:ext cx="1440160" cy="1440160"/>
            <a:chOff x="6372200" y="1196752"/>
            <a:chExt cx="1584176" cy="2448272"/>
          </a:xfrm>
        </p:grpSpPr>
        <p:sp>
          <p:nvSpPr>
            <p:cNvPr id="53" name="アーチ 52"/>
            <p:cNvSpPr/>
            <p:nvPr/>
          </p:nvSpPr>
          <p:spPr>
            <a:xfrm flipV="1">
              <a:off x="6372200" y="1628800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54" name="アーチ 53"/>
            <p:cNvSpPr/>
            <p:nvPr/>
          </p:nvSpPr>
          <p:spPr>
            <a:xfrm flipV="1">
              <a:off x="6372200" y="1484784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55" name="アーチ 54"/>
            <p:cNvSpPr/>
            <p:nvPr/>
          </p:nvSpPr>
          <p:spPr>
            <a:xfrm flipV="1">
              <a:off x="6372200" y="1340768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56" name="アーチ 55"/>
            <p:cNvSpPr/>
            <p:nvPr/>
          </p:nvSpPr>
          <p:spPr>
            <a:xfrm flipV="1">
              <a:off x="6372200" y="1196752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57" name="アーチ 56"/>
            <p:cNvSpPr/>
            <p:nvPr/>
          </p:nvSpPr>
          <p:spPr>
            <a:xfrm flipV="1">
              <a:off x="6372200" y="1772816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8" name="図形グループ 63"/>
          <p:cNvGrpSpPr/>
          <p:nvPr/>
        </p:nvGrpSpPr>
        <p:grpSpPr>
          <a:xfrm>
            <a:off x="1753252" y="2447984"/>
            <a:ext cx="1440160" cy="1440160"/>
            <a:chOff x="6372200" y="1196752"/>
            <a:chExt cx="1584176" cy="2448272"/>
          </a:xfrm>
        </p:grpSpPr>
        <p:sp>
          <p:nvSpPr>
            <p:cNvPr id="59" name="アーチ 58"/>
            <p:cNvSpPr/>
            <p:nvPr/>
          </p:nvSpPr>
          <p:spPr>
            <a:xfrm flipV="1">
              <a:off x="6372200" y="1628800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60" name="アーチ 59"/>
            <p:cNvSpPr/>
            <p:nvPr/>
          </p:nvSpPr>
          <p:spPr>
            <a:xfrm flipV="1">
              <a:off x="6372200" y="1484784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61" name="アーチ 60"/>
            <p:cNvSpPr/>
            <p:nvPr/>
          </p:nvSpPr>
          <p:spPr>
            <a:xfrm flipV="1">
              <a:off x="6372200" y="1340768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62" name="アーチ 61"/>
            <p:cNvSpPr/>
            <p:nvPr/>
          </p:nvSpPr>
          <p:spPr>
            <a:xfrm flipV="1">
              <a:off x="6372200" y="1196752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63" name="アーチ 62"/>
            <p:cNvSpPr/>
            <p:nvPr/>
          </p:nvSpPr>
          <p:spPr>
            <a:xfrm flipV="1">
              <a:off x="6372200" y="1772816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64" name="図形グループ 69"/>
          <p:cNvGrpSpPr/>
          <p:nvPr/>
        </p:nvGrpSpPr>
        <p:grpSpPr>
          <a:xfrm>
            <a:off x="313090" y="2519992"/>
            <a:ext cx="1440160" cy="1440160"/>
            <a:chOff x="6372200" y="1196752"/>
            <a:chExt cx="1584176" cy="2448272"/>
          </a:xfrm>
        </p:grpSpPr>
        <p:sp>
          <p:nvSpPr>
            <p:cNvPr id="65" name="アーチ 64"/>
            <p:cNvSpPr/>
            <p:nvPr/>
          </p:nvSpPr>
          <p:spPr>
            <a:xfrm flipV="1">
              <a:off x="6372200" y="1628800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66" name="アーチ 65"/>
            <p:cNvSpPr/>
            <p:nvPr/>
          </p:nvSpPr>
          <p:spPr>
            <a:xfrm flipV="1">
              <a:off x="6372200" y="1484784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67" name="アーチ 66"/>
            <p:cNvSpPr/>
            <p:nvPr/>
          </p:nvSpPr>
          <p:spPr>
            <a:xfrm flipV="1">
              <a:off x="6372200" y="1340768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68" name="アーチ 67"/>
            <p:cNvSpPr/>
            <p:nvPr/>
          </p:nvSpPr>
          <p:spPr>
            <a:xfrm flipV="1">
              <a:off x="6372200" y="1196752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69" name="アーチ 68"/>
            <p:cNvSpPr/>
            <p:nvPr/>
          </p:nvSpPr>
          <p:spPr>
            <a:xfrm flipV="1">
              <a:off x="6372200" y="1772816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70" name="図形グループ 75"/>
          <p:cNvGrpSpPr/>
          <p:nvPr/>
        </p:nvGrpSpPr>
        <p:grpSpPr>
          <a:xfrm>
            <a:off x="1105180" y="2447984"/>
            <a:ext cx="1440160" cy="1440160"/>
            <a:chOff x="6372200" y="1196752"/>
            <a:chExt cx="1584176" cy="2448272"/>
          </a:xfrm>
        </p:grpSpPr>
        <p:sp>
          <p:nvSpPr>
            <p:cNvPr id="71" name="アーチ 70"/>
            <p:cNvSpPr/>
            <p:nvPr/>
          </p:nvSpPr>
          <p:spPr>
            <a:xfrm flipV="1">
              <a:off x="6372200" y="1628800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72" name="アーチ 71"/>
            <p:cNvSpPr/>
            <p:nvPr/>
          </p:nvSpPr>
          <p:spPr>
            <a:xfrm flipV="1">
              <a:off x="6372200" y="1484784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73" name="アーチ 72"/>
            <p:cNvSpPr/>
            <p:nvPr/>
          </p:nvSpPr>
          <p:spPr>
            <a:xfrm flipV="1">
              <a:off x="6372200" y="1340768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74" name="アーチ 73"/>
            <p:cNvSpPr/>
            <p:nvPr/>
          </p:nvSpPr>
          <p:spPr>
            <a:xfrm flipV="1">
              <a:off x="6372200" y="1196752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  <p:sp>
          <p:nvSpPr>
            <p:cNvPr id="75" name="アーチ 74"/>
            <p:cNvSpPr/>
            <p:nvPr/>
          </p:nvSpPr>
          <p:spPr>
            <a:xfrm flipV="1">
              <a:off x="6372200" y="1772816"/>
              <a:ext cx="1584176" cy="1872208"/>
            </a:xfrm>
            <a:prstGeom prst="blockArc">
              <a:avLst>
                <a:gd name="adj1" fmla="val 11453447"/>
                <a:gd name="adj2" fmla="val 21032997"/>
                <a:gd name="adj3" fmla="val 986"/>
              </a:avLst>
            </a:prstGeom>
            <a:ln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78" name="タイトル 33"/>
          <p:cNvSpPr txBox="1">
            <a:spLocks/>
          </p:cNvSpPr>
          <p:nvPr/>
        </p:nvSpPr>
        <p:spPr>
          <a:xfrm>
            <a:off x="1246920" y="-1"/>
            <a:ext cx="7932919" cy="80038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kumimoji="1"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4000" dirty="0">
                <a:solidFill>
                  <a:srgbClr val="000066"/>
                </a:solidFill>
                <a:latin typeface="Calibri" pitchFamily="34" charset="0"/>
              </a:rPr>
              <a:t>Air quality missions in Japan</a:t>
            </a:r>
          </a:p>
        </p:txBody>
      </p:sp>
      <p:pic>
        <p:nvPicPr>
          <p:cNvPr id="83" name="図 82" descr="APOLLO_iso-rr_13110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4" y="20624"/>
            <a:ext cx="1327470" cy="1090546"/>
          </a:xfrm>
          <a:prstGeom prst="rect">
            <a:avLst/>
          </a:prstGeom>
        </p:spPr>
      </p:pic>
      <p:sp>
        <p:nvSpPr>
          <p:cNvPr id="84" name="スライド番号プレースホルダー 8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8A90E-AB34-4DA1-8984-4644EDCF1ABD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graphicFrame>
        <p:nvGraphicFramePr>
          <p:cNvPr id="82" name="表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04305"/>
              </p:ext>
            </p:extLst>
          </p:nvPr>
        </p:nvGraphicFramePr>
        <p:xfrm>
          <a:off x="3496949" y="782321"/>
          <a:ext cx="5621650" cy="190130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464517"/>
                <a:gridCol w="1075266"/>
                <a:gridCol w="3081867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Mission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Launch*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</a:rPr>
                        <a:t>- O</a:t>
                      </a:r>
                      <a:r>
                        <a:rPr lang="en-US" altLang="ja-JP" sz="1400" b="0" baseline="-25000" dirty="0" smtClean="0">
                          <a:solidFill>
                            <a:schemeClr val="tx1"/>
                          </a:solidFill>
                          <a:ea typeface="ＭＳ Ｐゴシック" pitchFamily="50" charset="-128"/>
                        </a:rPr>
                        <a:t>3</a:t>
                      </a:r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</a:rPr>
                        <a:t>, NO</a:t>
                      </a:r>
                      <a:r>
                        <a:rPr lang="en-US" altLang="ja-JP" sz="1400" b="0" baseline="-25000" dirty="0" smtClean="0">
                          <a:solidFill>
                            <a:schemeClr val="tx1"/>
                          </a:solidFill>
                          <a:ea typeface="ＭＳ Ｐゴシック" pitchFamily="50" charset="-128"/>
                        </a:rPr>
                        <a:t>2</a:t>
                      </a:r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ja-JP" sz="1400" b="0" dirty="0" smtClean="0">
                          <a:solidFill>
                            <a:schemeClr val="tx1"/>
                          </a:solidFill>
                          <a:ea typeface="ＭＳ Ｐゴシック" pitchFamily="50" charset="-128"/>
                        </a:rPr>
                        <a:t>SO</a:t>
                      </a:r>
                      <a:r>
                        <a:rPr lang="en-US" altLang="ja-JP" sz="1400" b="0" baseline="-25000" dirty="0" smtClean="0">
                          <a:solidFill>
                            <a:schemeClr val="tx1"/>
                          </a:solidFill>
                          <a:ea typeface="ＭＳ Ｐゴシック" pitchFamily="50" charset="-128"/>
                        </a:rPr>
                        <a:t>2</a:t>
                      </a:r>
                      <a:r>
                        <a:rPr lang="en-US" altLang="ja-JP" sz="1400" b="0" dirty="0" smtClean="0">
                          <a:solidFill>
                            <a:schemeClr val="tx1"/>
                          </a:solidFill>
                          <a:ea typeface="ＭＳ Ｐゴシック" pitchFamily="50" charset="-128"/>
                        </a:rPr>
                        <a:t>, AAI (Absorption Aerosol Index)</a:t>
                      </a:r>
                    </a:p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ea typeface="ＭＳ Ｐゴシック" pitchFamily="50" charset="-128"/>
                        </a:rPr>
                        <a:t>- Vertical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ea typeface="ＭＳ Ｐゴシック" pitchFamily="50" charset="-128"/>
                        </a:rPr>
                        <a:t> res.: 3km in the troposphere</a:t>
                      </a:r>
                    </a:p>
                    <a:p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ea typeface="ＭＳ Ｐゴシック" pitchFamily="50" charset="-128"/>
                        </a:rPr>
                        <a:t>- Horizontal res.: 1x1km – 2x2km</a:t>
                      </a:r>
                    </a:p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</a:rPr>
                        <a:t>- Coverage: 50S-50N</a:t>
                      </a:r>
                    </a:p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kumimoji="1" lang="en-US" altLang="ja-JP" sz="1400" b="0" smtClean="0">
                          <a:solidFill>
                            <a:schemeClr val="tx1"/>
                          </a:solidFill>
                        </a:rPr>
                        <a:t>* </a:t>
                      </a:r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kumimoji="1" lang="en-US" altLang="ja-JP" sz="1400" b="0" smtClean="0">
                          <a:solidFill>
                            <a:schemeClr val="tx1"/>
                          </a:solidFill>
                        </a:rPr>
                        <a:t>arget</a:t>
                      </a:r>
                      <a:r>
                        <a:rPr kumimoji="1" lang="en-US" altLang="ja-JP" sz="1400" b="0" baseline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</a:rPr>
                        <a:t>launch year (The selection process is still under evaluation)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ja-JP" sz="1800" dirty="0" err="1" smtClean="0"/>
                        <a:t>uvSCOPE</a:t>
                      </a:r>
                      <a:r>
                        <a:rPr lang="en-US" altLang="ja-JP" sz="1800" baseline="0" dirty="0" smtClean="0"/>
                        <a:t> </a:t>
                      </a:r>
                      <a:r>
                        <a:rPr kumimoji="1" lang="en-US" altLang="ja-JP" sz="1400" dirty="0" smtClean="0"/>
                        <a:t>(UV )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2017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/>
                        <a:t>APOLLO-</a:t>
                      </a:r>
                      <a:r>
                        <a:rPr lang="en-US" altLang="ja-JP" sz="1800" dirty="0" err="1" smtClean="0"/>
                        <a:t>Anu</a:t>
                      </a:r>
                      <a:endParaRPr lang="en-US" altLang="ja-JP" sz="18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rgbClr val="000066"/>
                          </a:solidFill>
                          <a:latin typeface="Calibri" pitchFamily="34" charset="0"/>
                        </a:rPr>
                        <a:t>(UV</a:t>
                      </a:r>
                      <a:r>
                        <a:rPr lang="en-US" altLang="ja-JP" sz="1400" baseline="0" dirty="0" smtClean="0">
                          <a:solidFill>
                            <a:srgbClr val="000066"/>
                          </a:solidFill>
                          <a:latin typeface="Calibri" pitchFamily="34" charset="0"/>
                        </a:rPr>
                        <a:t> + </a:t>
                      </a:r>
                      <a:r>
                        <a:rPr lang="en-US" altLang="ja-JP" sz="1400" dirty="0" smtClean="0">
                          <a:solidFill>
                            <a:srgbClr val="000066"/>
                          </a:solidFill>
                          <a:latin typeface="Calibri" pitchFamily="34" charset="0"/>
                        </a:rPr>
                        <a:t>MW)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2018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805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/>
                        <a:t>GMAP-Asia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rgbClr val="000066"/>
                          </a:solidFill>
                          <a:latin typeface="Calibri" pitchFamily="34" charset="0"/>
                        </a:rPr>
                        <a:t>(UV+ TIR + MW)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</a:t>
                      </a:r>
                      <a:r>
                        <a:rPr kumimoji="1" lang="en-US" altLang="ja-JP" baseline="0" dirty="0" smtClean="0"/>
                        <a:t> plan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89" name="図 88" descr="スクリーンショット 2013-07-03 12.27.2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1001" y="3147430"/>
            <a:ext cx="2872128" cy="2642336"/>
          </a:xfrm>
          <a:prstGeom prst="rect">
            <a:avLst/>
          </a:prstGeom>
        </p:spPr>
      </p:pic>
      <p:sp>
        <p:nvSpPr>
          <p:cNvPr id="90" name="Text Box 5"/>
          <p:cNvSpPr txBox="1">
            <a:spLocks noChangeArrowheads="1"/>
          </p:cNvSpPr>
          <p:nvPr/>
        </p:nvSpPr>
        <p:spPr bwMode="auto">
          <a:xfrm>
            <a:off x="2976011" y="2817595"/>
            <a:ext cx="29462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 algn="ctr">
              <a:buFont typeface="Wingdings" charset="0"/>
              <a:buNone/>
            </a:pPr>
            <a:r>
              <a:rPr lang="en-US" altLang="ja-JP" sz="1200" dirty="0" smtClean="0">
                <a:latin typeface="+mn-lt"/>
              </a:rPr>
              <a:t>UV/VIS+MW</a:t>
            </a:r>
            <a:r>
              <a:rPr lang="en-US" altLang="ja-JP" sz="1200" dirty="0">
                <a:latin typeface="+mn-lt"/>
              </a:rPr>
              <a:t> </a:t>
            </a:r>
            <a:r>
              <a:rPr lang="en-US" altLang="ja-JP" sz="1200" dirty="0" smtClean="0">
                <a:latin typeface="+mn-lt"/>
              </a:rPr>
              <a:t>Averaging kernel for O3</a:t>
            </a:r>
            <a:endParaRPr lang="en-US" altLang="ja-JP" sz="1200" dirty="0">
              <a:latin typeface="+mn-lt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366" y="3156868"/>
            <a:ext cx="2907292" cy="264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5699472" y="2852388"/>
            <a:ext cx="35418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 algn="ctr">
              <a:buFont typeface="Wingdings" charset="0"/>
              <a:buNone/>
            </a:pPr>
            <a:r>
              <a:rPr lang="en-US" altLang="ja-JP" sz="1200" dirty="0" smtClean="0">
                <a:latin typeface="+mn-lt"/>
              </a:rPr>
              <a:t>Degree of freedom for Boundary layer ozone  </a:t>
            </a:r>
            <a:endParaRPr lang="en-US" altLang="ja-JP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6662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04250" cy="638175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altLang="ja-JP" sz="2400" dirty="0" smtClean="0">
                <a:latin typeface="Arial" charset="0"/>
                <a:ea typeface="ヒラギノ角ゴ Pro W3" charset="0"/>
                <a:cs typeface="ヒラギノ角ゴ Pro W3" charset="0"/>
              </a:rPr>
              <a:t>Next Activities: Harmonization to improve data </a:t>
            </a:r>
            <a:br>
              <a:rPr lang="en-US" altLang="ja-JP" sz="2400" dirty="0" smtClean="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2400" dirty="0" smtClean="0">
                <a:latin typeface="Arial" charset="0"/>
                <a:ea typeface="ヒラギノ角ゴ Pro W3" charset="0"/>
                <a:cs typeface="ヒラギノ角ゴ Pro W3" charset="0"/>
              </a:rPr>
              <a:t>product quality and usage</a:t>
            </a:r>
            <a:endParaRPr lang="en-US" altLang="ja-JP" sz="2400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81001" y="896938"/>
            <a:ext cx="8428038" cy="5122862"/>
          </a:xfrm>
        </p:spPr>
        <p:txBody>
          <a:bodyPr/>
          <a:lstStyle/>
          <a:p>
            <a:r>
              <a:rPr lang="en-US" altLang="ja-JP" sz="2000" dirty="0" smtClean="0">
                <a:latin typeface="Arial" charset="0"/>
                <a:ea typeface="ヒラギノ角ゴ Pro W3" charset="0"/>
                <a:cs typeface="ヒラギノ角ゴ Pro W3" charset="0"/>
              </a:rPr>
              <a:t>During 2013, the CEOS ACC AQ Constellation leads developed recommendations for harmonization to mutually improve data quality and facilitate widespread use of the data products </a:t>
            </a:r>
            <a:r>
              <a:rPr lang="en-US" altLang="ja-JP" sz="2000" dirty="0">
                <a:latin typeface="Arial" charset="0"/>
                <a:ea typeface="ヒラギノ角ゴ Pro W3" charset="0"/>
                <a:cs typeface="ヒラギノ角ゴ Pro W3" charset="0"/>
              </a:rPr>
              <a:t>(see next slide)</a:t>
            </a:r>
          </a:p>
          <a:p>
            <a:r>
              <a:rPr lang="en-US" altLang="ja-JP" sz="2000" dirty="0" smtClean="0">
                <a:latin typeface="Arial" charset="0"/>
                <a:ea typeface="ヒラギノ角ゴ Pro W3" charset="0"/>
                <a:cs typeface="ヒラギノ角ゴ Pro W3" charset="0"/>
              </a:rPr>
              <a:t>Includes LEO and GEO: LEO observations are a common transfer standard to link the GEO observations</a:t>
            </a:r>
          </a:p>
          <a:p>
            <a:r>
              <a:rPr lang="en-US" altLang="ja-JP" sz="2000" dirty="0" smtClean="0">
                <a:latin typeface="Arial" charset="0"/>
                <a:ea typeface="ヒラギノ角ゴ Pro W3" charset="0"/>
                <a:cs typeface="ヒラギノ角ゴ Pro W3" charset="0"/>
              </a:rPr>
              <a:t>Already </a:t>
            </a:r>
            <a:r>
              <a:rPr lang="en-US" altLang="ja-JP" sz="2000" dirty="0">
                <a:latin typeface="Arial" charset="0"/>
                <a:ea typeface="ヒラギノ角ゴ Pro W3" charset="0"/>
                <a:cs typeface="ヒラギノ角ゴ Pro W3" charset="0"/>
              </a:rPr>
              <a:t>seeing progress</a:t>
            </a:r>
          </a:p>
          <a:p>
            <a:pPr lvl="1"/>
            <a:r>
              <a:rPr lang="en-US" altLang="ja-JP" sz="1800" dirty="0">
                <a:latin typeface="Arial" charset="0"/>
                <a:ea typeface="ヒラギノ角ゴ Pro W3" charset="0"/>
                <a:cs typeface="ヒラギノ角ゴ Pro W3" charset="0"/>
              </a:rPr>
              <a:t>Sharing instrument requirements, which is influencing instrument specifications and should ultimately improve harmonization of data products</a:t>
            </a:r>
          </a:p>
          <a:p>
            <a:pPr lvl="1"/>
            <a:r>
              <a:rPr lang="en-US" altLang="ja-JP" sz="1800" dirty="0">
                <a:latin typeface="Arial" charset="0"/>
                <a:ea typeface="ヒラギノ角ゴ Pro W3" charset="0"/>
                <a:cs typeface="ヒラギノ角ゴ Pro W3" charset="0"/>
              </a:rPr>
              <a:t>Advocating </a:t>
            </a:r>
            <a:r>
              <a:rPr lang="en-US" altLang="ja-JP" sz="1800" b="1" dirty="0">
                <a:latin typeface="Arial" charset="0"/>
                <a:ea typeface="ヒラギノ角ゴ Pro W3" charset="0"/>
                <a:cs typeface="ヒラギノ角ゴ Pro W3" charset="0"/>
              </a:rPr>
              <a:t>open </a:t>
            </a:r>
            <a:r>
              <a:rPr lang="en-US" altLang="ja-JP" sz="1800" b="1" dirty="0" smtClean="0">
                <a:latin typeface="Arial" charset="0"/>
                <a:ea typeface="ヒラギノ角ゴ Pro W3" charset="0"/>
                <a:cs typeface="ヒラギノ角ゴ Pro W3" charset="0"/>
              </a:rPr>
              <a:t>data policy </a:t>
            </a:r>
            <a:r>
              <a:rPr lang="en-US" altLang="ja-JP" sz="1800" dirty="0">
                <a:latin typeface="Arial" charset="0"/>
                <a:ea typeface="ヒラギノ角ゴ Pro W3" charset="0"/>
                <a:cs typeface="ヒラギノ角ゴ Pro W3" charset="0"/>
              </a:rPr>
              <a:t>(including L1B) with common formats to facilitate broad </a:t>
            </a:r>
            <a:r>
              <a:rPr lang="en-US" altLang="ja-JP" sz="1800" dirty="0" smtClean="0">
                <a:latin typeface="Arial" charset="0"/>
                <a:ea typeface="ヒラギノ角ゴ Pro W3" charset="0"/>
                <a:cs typeface="ヒラギノ角ゴ Pro W3" charset="0"/>
              </a:rPr>
              <a:t>usage</a:t>
            </a:r>
          </a:p>
          <a:p>
            <a:pPr lvl="1"/>
            <a:r>
              <a:rPr lang="en-US" altLang="ja-JP" sz="1800" dirty="0" smtClean="0">
                <a:latin typeface="Arial" charset="0"/>
                <a:ea typeface="ヒラギノ角ゴ Pro W3" charset="0"/>
                <a:cs typeface="ヒラギノ角ゴ Pro W3" charset="0"/>
              </a:rPr>
              <a:t>Sharing L1B and L2 format specifications to easily exchange data</a:t>
            </a:r>
          </a:p>
          <a:p>
            <a:pPr lvl="1"/>
            <a:r>
              <a:rPr lang="en-US" altLang="ja-JP" sz="1800" dirty="0" smtClean="0">
                <a:latin typeface="Arial" charset="0"/>
                <a:ea typeface="ヒラギノ角ゴ Pro W3" charset="0"/>
                <a:cs typeface="ヒラギノ角ゴ Pro W3" charset="0"/>
              </a:rPr>
              <a:t>Establishment of new GSICS UV-Vis subgroup (see L. Flynn talk at 9:00 tomorrow)</a:t>
            </a:r>
            <a:endParaRPr lang="en-US" altLang="ja-JP" sz="1800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endParaRPr lang="ja-JP" altLang="en-US" sz="2000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228600" y="85749"/>
            <a:ext cx="8604250" cy="638175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altLang="ja-JP" sz="2400" dirty="0">
                <a:latin typeface="Arial" charset="0"/>
                <a:ea typeface="ヒラギノ角ゴ Pro W3" charset="0"/>
                <a:cs typeface="ヒラギノ角ゴ Pro W3" charset="0"/>
              </a:rPr>
              <a:t>Open Data Policy and Common Cal/Val Standards:</a:t>
            </a:r>
            <a:br>
              <a:rPr lang="en-US" altLang="ja-JP" sz="2400" dirty="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2400" dirty="0" smtClean="0">
                <a:latin typeface="Arial" charset="0"/>
                <a:ea typeface="ヒラギノ角ゴ Pro W3" charset="0"/>
                <a:cs typeface="ヒラギノ角ゴ Pro W3" charset="0"/>
              </a:rPr>
              <a:t>Recommendations</a:t>
            </a:r>
            <a:endParaRPr lang="en-US" altLang="ja-JP" sz="2400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0" y="896938"/>
            <a:ext cx="8809038" cy="5122862"/>
          </a:xfrm>
        </p:spPr>
        <p:txBody>
          <a:bodyPr/>
          <a:lstStyle/>
          <a:p>
            <a:pPr marL="621533" lvl="1" indent="-304426">
              <a:buFont typeface="Arial" charset="0"/>
              <a:buAutoNum type="arabicPeriod"/>
            </a:pPr>
            <a:r>
              <a:rPr lang="en-US" altLang="ja-JP" sz="1800" dirty="0">
                <a:latin typeface="Arial" charset="0"/>
                <a:ea typeface="ヒラギノ角ゴ Pro W3" charset="0"/>
                <a:cs typeface="ヒラギノ角ゴ Pro W3" charset="0"/>
              </a:rPr>
              <a:t>Apply best practices (lessons learned) for UV-Vis spectrometer calibration, characterization, and validation</a:t>
            </a:r>
          </a:p>
          <a:p>
            <a:pPr marL="857782" lvl="2"/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Share calibration/characterization plans and invite cross participation in reviews of such plans</a:t>
            </a:r>
          </a:p>
          <a:p>
            <a:pPr marL="857782" lvl="2"/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Develop longer term recommendations for common post-launch </a:t>
            </a:r>
            <a:r>
              <a:rPr lang="en-US" altLang="ja-JP" dirty="0" err="1">
                <a:latin typeface="Arial" charset="0"/>
                <a:ea typeface="ヒラギノ角ゴ Pro W3" charset="0"/>
                <a:cs typeface="ヒラギノ角ゴ Pro W3" charset="0"/>
              </a:rPr>
              <a:t>cal</a:t>
            </a:r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/</a:t>
            </a:r>
            <a:r>
              <a:rPr lang="en-US" altLang="ja-JP" dirty="0" err="1">
                <a:latin typeface="Arial" charset="0"/>
                <a:ea typeface="ヒラギノ角ゴ Pro W3" charset="0"/>
                <a:cs typeface="ヒラギノ角ゴ Pro W3" charset="0"/>
              </a:rPr>
              <a:t>val</a:t>
            </a:r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 strategies (e.g. supersite instrumentation round-robins, joint airborne campaigns)</a:t>
            </a:r>
          </a:p>
          <a:p>
            <a:pPr marL="621533" lvl="1" indent="-304426">
              <a:spcBef>
                <a:spcPts val="800"/>
              </a:spcBef>
              <a:buFont typeface="Arial" charset="0"/>
              <a:buAutoNum type="arabicPeriod"/>
            </a:pPr>
            <a:r>
              <a:rPr lang="en-US" altLang="ja-JP" sz="1800" dirty="0">
                <a:latin typeface="Arial" charset="0"/>
                <a:ea typeface="ヒラギノ角ゴ Pro W3" charset="0"/>
                <a:cs typeface="ヒラギノ角ゴ Pro W3" charset="0"/>
              </a:rPr>
              <a:t>Radiometric consistency</a:t>
            </a:r>
          </a:p>
          <a:p>
            <a:pPr marL="857782" lvl="2"/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Pre-launch: highest priority is per-instrument calibration/characterization as completely as possible (common absolute radiance calibration is secondary) </a:t>
            </a:r>
          </a:p>
          <a:p>
            <a:pPr marL="857782" lvl="2"/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Post-launch: more work needed on approaches (</a:t>
            </a:r>
            <a:r>
              <a:rPr lang="en-US" altLang="ja-JP" dirty="0" err="1">
                <a:latin typeface="Arial" charset="0"/>
                <a:ea typeface="ヒラギノ角ゴ Pro W3" charset="0"/>
                <a:cs typeface="ヒラギノ角ゴ Pro W3" charset="0"/>
              </a:rPr>
              <a:t>eg</a:t>
            </a:r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 LEO vicarious </a:t>
            </a:r>
            <a:r>
              <a:rPr lang="en-US" altLang="ja-JP" dirty="0" err="1">
                <a:latin typeface="Arial" charset="0"/>
                <a:ea typeface="ヒラギノ角ゴ Pro W3" charset="0"/>
                <a:cs typeface="ヒラギノ角ゴ Pro W3" charset="0"/>
              </a:rPr>
              <a:t>intercalibration</a:t>
            </a:r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 or Earth scenes)</a:t>
            </a:r>
          </a:p>
          <a:p>
            <a:pPr marL="621533" lvl="1" indent="-304426">
              <a:spcBef>
                <a:spcPts val="800"/>
              </a:spcBef>
              <a:buFont typeface="Arial" charset="0"/>
              <a:buAutoNum type="arabicPeriod"/>
            </a:pPr>
            <a:r>
              <a:rPr lang="en-US" altLang="ja-JP" sz="1800" dirty="0" smtClean="0">
                <a:latin typeface="Arial" charset="0"/>
                <a:ea typeface="ヒラギノ角ゴ Pro W3" charset="0"/>
                <a:cs typeface="ヒラギノ角ゴ Pro W3" charset="0"/>
              </a:rPr>
              <a:t>Sharing and consistency </a:t>
            </a:r>
            <a:r>
              <a:rPr lang="en-US" altLang="ja-JP" sz="1800" dirty="0">
                <a:latin typeface="Arial" charset="0"/>
                <a:ea typeface="ヒラギノ角ゴ Pro W3" charset="0"/>
                <a:cs typeface="ヒラギノ角ゴ Pro W3" charset="0"/>
              </a:rPr>
              <a:t>of data products (format, content, metadata)</a:t>
            </a:r>
          </a:p>
          <a:p>
            <a:pPr marL="857782" lvl="2"/>
            <a:r>
              <a:rPr lang="en-US" altLang="ja-JP" dirty="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Share specification documents</a:t>
            </a:r>
          </a:p>
          <a:p>
            <a:pPr marL="857782" lvl="2"/>
            <a:r>
              <a:rPr lang="en-US" altLang="ja-JP" dirty="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Share instrument characterization/calibration databases and Level 1-b data, in a common format, to allow wide application of algorithms to all datasets</a:t>
            </a:r>
          </a:p>
          <a:p>
            <a:pPr marL="857782" lvl="2"/>
            <a:r>
              <a:rPr lang="en-US" altLang="ja-JP" dirty="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Identify and produce common constellation data products (may differ from standard products)</a:t>
            </a:r>
          </a:p>
          <a:p>
            <a:pPr marL="621533" lvl="1" indent="-304426">
              <a:spcBef>
                <a:spcPts val="800"/>
              </a:spcBef>
              <a:buFont typeface="Arial" charset="0"/>
              <a:buAutoNum type="arabicPeriod"/>
            </a:pPr>
            <a:r>
              <a:rPr lang="en-US" altLang="ja-JP" sz="1800" dirty="0">
                <a:latin typeface="Arial" charset="0"/>
                <a:ea typeface="ヒラギノ角ゴ Pro W3" charset="0"/>
                <a:cs typeface="ヒラギノ角ゴ Pro W3" charset="0"/>
              </a:rPr>
              <a:t>Consistency in retrieval algorithms</a:t>
            </a:r>
          </a:p>
          <a:p>
            <a:pPr marL="857782" lvl="2"/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Cross participation in ATBD reviews</a:t>
            </a:r>
          </a:p>
          <a:p>
            <a:pPr marL="857782" lvl="2"/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Jointly improve retrieval algorithms by conducting inter-comparisons on common radiances</a:t>
            </a:r>
          </a:p>
          <a:p>
            <a:pPr marL="621533" lvl="1" indent="-304426">
              <a:spcBef>
                <a:spcPts val="800"/>
              </a:spcBef>
              <a:buFont typeface="Arial" charset="0"/>
              <a:buAutoNum type="arabicPeriod"/>
            </a:pPr>
            <a:r>
              <a:rPr lang="en-US" altLang="ja-JP" sz="1800" dirty="0">
                <a:latin typeface="Arial" charset="0"/>
                <a:ea typeface="ヒラギノ角ゴ Pro W3" charset="0"/>
                <a:cs typeface="ヒラギノ角ゴ Pro W3" charset="0"/>
              </a:rPr>
              <a:t>Consistency of spectroscopy</a:t>
            </a:r>
          </a:p>
          <a:p>
            <a:pPr marL="621533" lvl="1" indent="-304426">
              <a:spcBef>
                <a:spcPts val="800"/>
              </a:spcBef>
              <a:buFont typeface="Arial" charset="0"/>
              <a:buAutoNum type="arabicPeriod"/>
            </a:pPr>
            <a:r>
              <a:rPr lang="en-US" altLang="ja-JP" sz="1800" dirty="0">
                <a:latin typeface="Arial" charset="0"/>
                <a:ea typeface="ヒラギノ角ゴ Pro W3" charset="0"/>
                <a:cs typeface="ヒラギノ角ゴ Pro W3" charset="0"/>
              </a:rPr>
              <a:t>Support scientific collaboration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Concluding thoughts and the year ahead</a:t>
            </a:r>
            <a:endParaRPr lang="en-US" altLang="ja-JP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381001" y="896938"/>
            <a:ext cx="8428038" cy="5122862"/>
          </a:xfrm>
        </p:spPr>
        <p:txBody>
          <a:bodyPr/>
          <a:lstStyle/>
          <a:p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It has been a busy and successful year for the AQ Constellation mission teams</a:t>
            </a:r>
          </a:p>
          <a:p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Data harmonization activities have started and will need constant attention</a:t>
            </a:r>
          </a:p>
          <a:p>
            <a:pPr lvl="1"/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Mission leads have been sharing specifications</a:t>
            </a:r>
          </a:p>
          <a:p>
            <a:pPr lvl="1"/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Pre-launch instrument characterization requirements necessarily vary by instrument</a:t>
            </a:r>
          </a:p>
          <a:p>
            <a:pPr lvl="2"/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GEMS </a:t>
            </a:r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and TEMPO should have very similar pre-launch </a:t>
            </a:r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characterization, due to having the same builder and enveloped requirements</a:t>
            </a:r>
            <a:endParaRPr lang="en-US" altLang="ja-JP" dirty="0">
              <a:latin typeface="Arial" charset="0"/>
              <a:ea typeface="ヒラギノ角ゴ Pro W3" charset="0"/>
              <a:cs typeface="ヒラギノ角ゴ Pro W3" charset="0"/>
            </a:endParaRPr>
          </a:p>
          <a:p>
            <a:pPr lvl="1"/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GSICS UV-Vis working group is off to a good start</a:t>
            </a:r>
          </a:p>
          <a:p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Tentative upcoming airborne field campaigns offer potential for early S-5P </a:t>
            </a:r>
            <a:b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dirty="0" err="1" smtClean="0">
                <a:latin typeface="Arial" charset="0"/>
                <a:ea typeface="ヒラギノ角ゴ Pro W3" charset="0"/>
                <a:cs typeface="ヒラギノ角ゴ Pro W3" charset="0"/>
              </a:rPr>
              <a:t>cal</a:t>
            </a:r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/</a:t>
            </a:r>
            <a:r>
              <a:rPr lang="en-US" altLang="ja-JP" dirty="0" err="1" smtClean="0">
                <a:latin typeface="Arial" charset="0"/>
                <a:ea typeface="ヒラギノ角ゴ Pro W3" charset="0"/>
                <a:cs typeface="ヒラギノ角ゴ Pro W3" charset="0"/>
              </a:rPr>
              <a:t>val</a:t>
            </a:r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and ongoing collaborative GEO mission preparation </a:t>
            </a:r>
          </a:p>
          <a:p>
            <a:pPr lvl="1"/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AROMAT Romania 2015, 2016 (ESA)</a:t>
            </a:r>
          </a:p>
          <a:p>
            <a:pPr lvl="1"/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KORUS-AQ Korea 2016 (Korea NIER, US NASA &amp; NSF)</a:t>
            </a:r>
          </a:p>
          <a:p>
            <a:pPr lvl="1"/>
            <a:r>
              <a:rPr lang="en-US" altLang="ja-JP" dirty="0"/>
              <a:t>Consider establishing an AQ Constellation Geophysical Validation Document before the geostationary mission specific requirements are written by the respective </a:t>
            </a:r>
            <a:r>
              <a:rPr lang="en-US" altLang="ja-JP" dirty="0" smtClean="0"/>
              <a:t>agencies</a:t>
            </a:r>
            <a:endParaRPr lang="en-US" altLang="ja-JP" dirty="0" smtClean="0">
              <a:latin typeface="Arial" charset="0"/>
              <a:ea typeface="ヒラギノ角ゴ Pro W3" charset="0"/>
              <a:cs typeface="ヒラギノ角ゴ Pro W3" charset="0"/>
            </a:endParaRPr>
          </a:p>
          <a:p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We look forward to a dedicated session next year in ACC-11</a:t>
            </a:r>
          </a:p>
          <a:p>
            <a:pPr lvl="1"/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Algorithm and processor development, </a:t>
            </a:r>
            <a:r>
              <a:rPr lang="en-US" altLang="ja-JP" dirty="0">
                <a:latin typeface="Arial" charset="0"/>
                <a:ea typeface="ヒラギノ角ゴ Pro W3" charset="0"/>
                <a:cs typeface="ヒラギノ角ゴ Pro W3" charset="0"/>
              </a:rPr>
              <a:t>v</a:t>
            </a:r>
            <a:r>
              <a:rPr lang="en-US" altLang="ja-JP" dirty="0" smtClean="0">
                <a:latin typeface="Arial" charset="0"/>
                <a:ea typeface="ヒラギノ角ゴ Pro W3" charset="0"/>
                <a:cs typeface="ヒラギノ角ゴ Pro W3" charset="0"/>
              </a:rPr>
              <a:t>icarious inter-calibration, common validation, etc. etc. 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990624" y="6396448"/>
            <a:ext cx="7097713" cy="461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/>
          <a:p>
            <a:pPr algn="ctr">
              <a:buClr>
                <a:srgbClr val="950103"/>
              </a:buClr>
              <a:buSzPct val="75000"/>
              <a:buFont typeface="Zapf Dingbats" charset="0"/>
              <a:buNone/>
            </a:pPr>
            <a:r>
              <a:rPr lang="en-US" altLang="ja-JP" sz="1200" i="1" dirty="0" smtClean="0"/>
              <a:t>Atmospheric Composition Constellation Meeting ACC-10</a:t>
            </a:r>
            <a:endParaRPr lang="en-US" altLang="ja-JP" sz="1200" i="1" dirty="0"/>
          </a:p>
          <a:p>
            <a:pPr algn="ctr">
              <a:buClr>
                <a:srgbClr val="950103"/>
              </a:buClr>
              <a:buSzPct val="75000"/>
              <a:buFont typeface="Zapf Dingbats" charset="0"/>
              <a:buNone/>
            </a:pPr>
            <a:r>
              <a:rPr lang="en-US" altLang="ja-JP" sz="1200" i="1" dirty="0" smtClean="0"/>
              <a:t>College Park, MD, 4-5 June 2014</a:t>
            </a:r>
            <a:endParaRPr lang="en-US" altLang="ja-JP" sz="1200" i="1" dirty="0"/>
          </a:p>
        </p:txBody>
      </p:sp>
    </p:spTree>
    <p:extLst>
      <p:ext uri="{BB962C8B-B14F-4D97-AF65-F5344CB8AC3E}">
        <p14:creationId xmlns:p14="http://schemas.microsoft.com/office/powerpoint/2010/main" val="248987569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Backup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770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>
          <a:xfrm>
            <a:off x="152400" y="76224"/>
            <a:ext cx="8604250" cy="638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ja-JP" sz="2800">
                <a:latin typeface="Arial" charset="0"/>
                <a:ea typeface="ヒラギノ角ゴ Pro W3" charset="0"/>
                <a:cs typeface="ヒラギノ角ゴ Pro W3" charset="0"/>
              </a:rPr>
              <a:t>Intent and Scope of the CEOS Activity</a:t>
            </a:r>
            <a:endParaRPr lang="en-US" altLang="ja-JP" sz="240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351838" cy="5122863"/>
          </a:xfrm>
        </p:spPr>
        <p:txBody>
          <a:bodyPr/>
          <a:lstStyle/>
          <a:p>
            <a:pPr>
              <a:defRPr/>
            </a:pPr>
            <a:r>
              <a:rPr lang="en-US" sz="1600" dirty="0">
                <a:latin typeface="Arial" charset="0"/>
                <a:ea typeface="ヒラギノ角ゴ Pro W3" charset="0"/>
                <a:cs typeface="ヒラギノ角ゴ Pro W3" charset="0"/>
              </a:rPr>
              <a:t>Conduct international collaborative activities to improve preparation for, and capabilities of, planned air quality missions</a:t>
            </a:r>
          </a:p>
          <a:p>
            <a:pPr>
              <a:defRPr/>
            </a:pPr>
            <a:r>
              <a:rPr lang="en-US" sz="1600" dirty="0">
                <a:latin typeface="Arial" charset="0"/>
                <a:ea typeface="ヒラギノ角ゴ Pro W3" charset="0"/>
                <a:cs typeface="ヒラギノ角ゴ Pro W3" charset="0"/>
              </a:rPr>
              <a:t>Identify policy-relevant science and environmental services that would be enabled by </a:t>
            </a:r>
            <a:r>
              <a:rPr lang="en-US" sz="1600" b="1" dirty="0">
                <a:latin typeface="Arial" charset="0"/>
                <a:ea typeface="ヒラギノ角ゴ Pro W3" charset="0"/>
                <a:cs typeface="ヒラギノ角ゴ Pro W3" charset="0"/>
              </a:rPr>
              <a:t>common observations </a:t>
            </a:r>
            <a:r>
              <a:rPr lang="en-US" sz="1600" dirty="0">
                <a:latin typeface="Arial" charset="0"/>
                <a:ea typeface="ヒラギノ角ゴ Pro W3" charset="0"/>
                <a:cs typeface="ヒラギノ角ゴ Pro W3" charset="0"/>
              </a:rPr>
              <a:t>from each mission</a:t>
            </a:r>
          </a:p>
          <a:p>
            <a:pPr lvl="1">
              <a:defRPr/>
            </a:pPr>
            <a:r>
              <a:rPr lang="en-US" sz="1400" dirty="0">
                <a:latin typeface="Arial" charset="0"/>
                <a:ea typeface="ヒラギノ角ゴ Pro W3" charset="0"/>
                <a:cs typeface="ヒラギノ角ゴ Pro W3" charset="0"/>
              </a:rPr>
              <a:t>Improved emissions, at common confidence levels, over the industrialized Northern Hemisphere</a:t>
            </a:r>
          </a:p>
          <a:p>
            <a:pPr lvl="1">
              <a:defRPr/>
            </a:pPr>
            <a:r>
              <a:rPr lang="en-US" sz="1400" dirty="0">
                <a:latin typeface="Arial" charset="0"/>
                <a:ea typeface="ヒラギノ角ゴ Pro W3" charset="0"/>
                <a:cs typeface="ヒラギノ角ゴ Pro W3" charset="0"/>
              </a:rPr>
              <a:t>Improved air quality forecasts and assimilation systems</a:t>
            </a:r>
          </a:p>
          <a:p>
            <a:pPr lvl="1">
              <a:defRPr/>
            </a:pPr>
            <a:r>
              <a:rPr lang="en-US" sz="1400" dirty="0">
                <a:latin typeface="Arial" charset="0"/>
                <a:ea typeface="ヒラギノ角ゴ Pro W3" charset="0"/>
                <a:cs typeface="ヒラギノ角ゴ Pro W3" charset="0"/>
              </a:rPr>
              <a:t>Improved assessment, e.g., observations to support United Nations Convention on Long Range </a:t>
            </a:r>
            <a:r>
              <a:rPr lang="en-US" sz="1400" dirty="0" err="1">
                <a:latin typeface="Arial" charset="0"/>
                <a:ea typeface="ヒラギノ角ゴ Pro W3" charset="0"/>
                <a:cs typeface="ヒラギノ角ゴ Pro W3" charset="0"/>
              </a:rPr>
              <a:t>Transboundary</a:t>
            </a:r>
            <a:r>
              <a:rPr lang="en-US" sz="1400" dirty="0">
                <a:latin typeface="Arial" charset="0"/>
                <a:ea typeface="ヒラギノ角ゴ Pro W3" charset="0"/>
                <a:cs typeface="ヒラギノ角ゴ Pro W3" charset="0"/>
              </a:rPr>
              <a:t> Air Pollution (LRTAP)</a:t>
            </a:r>
          </a:p>
          <a:p>
            <a:pPr marL="228316" lvl="1" indent="-228316">
              <a:spcBef>
                <a:spcPts val="1200"/>
              </a:spcBef>
              <a:buClr>
                <a:srgbClr val="A40303"/>
              </a:buClr>
              <a:buSzPct val="60000"/>
              <a:buFont typeface="Wingdings" charset="0"/>
              <a:buChar char="u"/>
              <a:defRPr/>
            </a:pP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Include the low-Earth-orbit missions and observations expected to be operating in the 2018-2022 period: critical to the constellation objectives</a:t>
            </a:r>
          </a:p>
          <a:p>
            <a:pPr lvl="1">
              <a:defRPr/>
            </a:pPr>
            <a:r>
              <a:rPr lang="en-US" sz="1400" dirty="0">
                <a:latin typeface="Arial" charset="0"/>
                <a:ea typeface="ヒラギノ角ゴ Pro W3" charset="0"/>
                <a:cs typeface="ヒラギノ角ゴ Pro W3" charset="0"/>
              </a:rPr>
              <a:t>Hourly observations over source and receptor regions are linked by ~daily LEO observations over oceans and intermediate regions</a:t>
            </a:r>
          </a:p>
          <a:p>
            <a:pPr>
              <a:defRPr/>
            </a:pPr>
            <a:r>
              <a:rPr lang="en-US" sz="1600" dirty="0">
                <a:latin typeface="Arial" charset="0"/>
                <a:ea typeface="ヒラギノ角ゴ Pro W3" charset="0"/>
                <a:cs typeface="ヒラギノ角ゴ Pro W3" charset="0"/>
              </a:rPr>
              <a:t>Include those climate aspects that are interrelated with AQ</a:t>
            </a:r>
          </a:p>
          <a:p>
            <a:pPr lvl="1">
              <a:defRPr/>
            </a:pPr>
            <a:r>
              <a:rPr lang="en-US" sz="1400" dirty="0">
                <a:latin typeface="Arial" charset="0"/>
                <a:ea typeface="ヒラギノ角ゴ Pro W3" charset="0"/>
                <a:cs typeface="ヒラギノ角ゴ Pro W3" charset="0"/>
              </a:rPr>
              <a:t>Short-lived climate forcers (O3, aerosols)</a:t>
            </a:r>
          </a:p>
          <a:p>
            <a:pPr lvl="1">
              <a:defRPr/>
            </a:pPr>
            <a:r>
              <a:rPr lang="en-US" sz="1400" dirty="0">
                <a:latin typeface="Arial" charset="0"/>
                <a:ea typeface="ヒラギノ角ゴ Pro W3" charset="0"/>
                <a:cs typeface="ヒラギノ角ゴ Pro W3" charset="0"/>
              </a:rPr>
              <a:t>AQ/climate co-benefits</a:t>
            </a:r>
          </a:p>
          <a:p>
            <a:pPr>
              <a:defRPr/>
            </a:pPr>
            <a:r>
              <a:rPr lang="en-US" sz="1600" dirty="0">
                <a:latin typeface="Arial" charset="0"/>
                <a:ea typeface="ヒラギノ角ゴ Pro W3" charset="0"/>
                <a:cs typeface="ヒラギノ角ゴ Pro W3" charset="0"/>
              </a:rPr>
              <a:t>May 2011: Position paper and its 7 recommendations endorsed by CEOS</a:t>
            </a:r>
          </a:p>
          <a:p>
            <a:pPr lvl="1">
              <a:buFont typeface="Wingdings" charset="0"/>
              <a:buNone/>
              <a:defRPr/>
            </a:pPr>
            <a:r>
              <a:rPr lang="en-US" b="1" dirty="0">
                <a:latin typeface="Arial" charset="0"/>
                <a:ea typeface="ヒラギノ角ゴ Pro W3" charset="0"/>
                <a:cs typeface="ヒラギノ角ゴ Pro W3" charset="0"/>
              </a:rPr>
              <a:t>A Geostationary Satellite Constellation for Observing Global Air Quality: </a:t>
            </a:r>
            <a:br>
              <a:rPr lang="en-US" b="1" dirty="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b="1" dirty="0">
                <a:latin typeface="Arial" charset="0"/>
                <a:ea typeface="ヒラギノ角ゴ Pro W3" charset="0"/>
                <a:cs typeface="ヒラギノ角ゴ Pro W3" charset="0"/>
              </a:rPr>
              <a:t>An International Path Forward</a:t>
            </a: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i="1" dirty="0">
                <a:solidFill>
                  <a:srgbClr val="0000FF"/>
                </a:solidFill>
                <a:latin typeface="Arial" charset="0"/>
                <a:ea typeface="ヒラギノ角ゴ Pro W3" charset="0"/>
                <a:cs typeface="ヒラギノ角ゴ Pro W3" charset="0"/>
              </a:rPr>
              <a:t>http://</a:t>
            </a:r>
            <a:r>
              <a:rPr lang="en-US" i="1" dirty="0" err="1">
                <a:solidFill>
                  <a:srgbClr val="0000FF"/>
                </a:solidFill>
                <a:latin typeface="Arial" charset="0"/>
                <a:ea typeface="ヒラギノ角ゴ Pro W3" charset="0"/>
                <a:cs typeface="ヒラギノ角ゴ Pro W3" charset="0"/>
              </a:rPr>
              <a:t>www.ceos.org</a:t>
            </a:r>
            <a:r>
              <a:rPr lang="en-US" i="1" dirty="0">
                <a:solidFill>
                  <a:srgbClr val="0000FF"/>
                </a:solidFill>
                <a:latin typeface="Arial" charset="0"/>
                <a:ea typeface="ヒラギノ角ゴ Pro W3" charset="0"/>
                <a:cs typeface="ヒラギノ角ゴ Pro W3" charset="0"/>
              </a:rPr>
              <a:t>/images/ACC/AC_Geo_Position_Paper_v4.pdf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Content Placeholder 2"/>
          <p:cNvSpPr>
            <a:spLocks noGrp="1"/>
          </p:cNvSpPr>
          <p:nvPr>
            <p:ph idx="1"/>
          </p:nvPr>
        </p:nvSpPr>
        <p:spPr>
          <a:solidFill>
            <a:srgbClr val="FFFFFF"/>
          </a:solidFill>
        </p:spPr>
        <p:txBody>
          <a:bodyPr/>
          <a:lstStyle/>
          <a:p>
            <a:pPr marL="286978" indent="-286978">
              <a:buClrTx/>
              <a:buSzPct val="100000"/>
              <a:buFont typeface="Arial" charset="0"/>
              <a:buAutoNum type="arabicPeriod"/>
            </a:pP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Coordinate one or two key people per mission to be part of mutual mission science or advisory teams with a focus on common science and collaborative data products.</a:t>
            </a:r>
          </a:p>
          <a:p>
            <a:pPr marL="515313" lvl="1" indent="-242597">
              <a:spcBef>
                <a:spcPts val="600"/>
              </a:spcBef>
              <a:buClrTx/>
            </a:pP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Points of contact for each mission have been named</a:t>
            </a:r>
          </a:p>
          <a:p>
            <a:pPr marL="286978" indent="-286978">
              <a:buClrTx/>
              <a:buSzPct val="100000"/>
              <a:buFont typeface="Arial" charset="0"/>
              <a:buAutoNum type="arabicPeriod"/>
            </a:pP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Facilitate scientific collaboration on retrieval algorithms and chemical Observing System Simulation Experiment (OSSE) studies. Organize a workshop on air quality OSSE activities. </a:t>
            </a:r>
          </a:p>
          <a:p>
            <a:pPr marL="515313" lvl="1" indent="-242597">
              <a:spcBef>
                <a:spcPts val="600"/>
              </a:spcBef>
              <a:buClrTx/>
            </a:pPr>
            <a:r>
              <a:rPr lang="ja-JP" altLang="en-US">
                <a:latin typeface="Arial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Cooperation to define, conduct, and analyze common OSSE scenarios… align and extend ongoing regional studies and systematically incorporate them into global studies.</a:t>
            </a:r>
            <a:r>
              <a:rPr lang="ja-JP" altLang="en-US">
                <a:latin typeface="Arial" charset="0"/>
                <a:ea typeface="ヒラギノ角ゴ Pro W3" charset="0"/>
                <a:cs typeface="ヒラギノ角ゴ Pro W3" charset="0"/>
              </a:rPr>
              <a:t>”</a:t>
            </a:r>
            <a:endParaRPr lang="en-US" altLang="ja-JP">
              <a:latin typeface="Arial" charset="0"/>
              <a:ea typeface="ヒラギノ角ゴ Pro W3" charset="0"/>
              <a:cs typeface="ヒラギノ角ゴ Pro W3" charset="0"/>
            </a:endParaRPr>
          </a:p>
          <a:p>
            <a:pPr marL="515313" lvl="1" indent="-242597">
              <a:spcBef>
                <a:spcPts val="600"/>
              </a:spcBef>
              <a:buClrTx/>
            </a:pP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CEOS/MACC-II International OSSE Workshop held 22-24 October 2012 at ECMWF</a:t>
            </a:r>
            <a:b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kumimoji="1" lang="en-US" altLang="ja-JP" i="1">
                <a:solidFill>
                  <a:srgbClr val="0000FF"/>
                </a:solidFill>
                <a:latin typeface="Arial" charset="0"/>
                <a:ea typeface="ヒラギノ角ゴ Pro W3" charset="0"/>
                <a:cs typeface="ヒラギノ角ゴ Pro W3" charset="0"/>
              </a:rPr>
              <a:t>http://www.ecmwf.int/newsevents/meetings/workshops/2012/OSSE/</a:t>
            </a:r>
          </a:p>
          <a:p>
            <a:pPr marL="286978" indent="-286978">
              <a:buClrTx/>
              <a:buSzPct val="100000"/>
              <a:buFont typeface="Arial" charset="0"/>
              <a:buAutoNum type="arabicPeriod"/>
            </a:pP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Coordinate societal benefit assessment of satellite air quality observations, leveraging recent GCOS and GEO health community of practice efforts </a:t>
            </a:r>
          </a:p>
          <a:p>
            <a:pPr marL="515313" lvl="1" indent="-242597">
              <a:spcBef>
                <a:spcPts val="600"/>
              </a:spcBef>
              <a:buClrTx/>
            </a:pP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Requires interaction with economists and health effects communities</a:t>
            </a:r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28600" y="47649"/>
            <a:ext cx="8604250" cy="638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ja-JP" sz="2400" b="1">
                <a:latin typeface="Arial" charset="0"/>
                <a:ea typeface="ヒラギノ角ゴ Pro W3" charset="0"/>
                <a:cs typeface="ヒラギノ角ゴ Pro W3" charset="0"/>
              </a:rPr>
              <a:t>Near-Term Recommendations (Within 3 Years)</a:t>
            </a:r>
          </a:p>
        </p:txBody>
      </p:sp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152401" y="914400"/>
            <a:ext cx="381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ja-JP" sz="2000">
                <a:solidFill>
                  <a:srgbClr val="008000"/>
                </a:solidFill>
                <a:latin typeface="Zapf Dingbats" charset="0"/>
                <a:cs typeface="Zapf Dingbats" charset="0"/>
                <a:sym typeface="Zapf Dingbats" charset="0"/>
              </a:rPr>
              <a:t>✔</a:t>
            </a:r>
            <a:endParaRPr lang="en-US" altLang="ja-JP" sz="2000">
              <a:solidFill>
                <a:srgbClr val="008000"/>
              </a:solidFill>
            </a:endParaRPr>
          </a:p>
        </p:txBody>
      </p:sp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152401" y="2209800"/>
            <a:ext cx="381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ja-JP" sz="2000">
                <a:solidFill>
                  <a:srgbClr val="008000"/>
                </a:solidFill>
                <a:latin typeface="Zapf Dingbats" charset="0"/>
                <a:cs typeface="Zapf Dingbats" charset="0"/>
                <a:sym typeface="Zapf Dingbats" charset="0"/>
              </a:rPr>
              <a:t>✔</a:t>
            </a:r>
            <a:endParaRPr lang="en-US" altLang="ja-JP" sz="2000">
              <a:solidFill>
                <a:srgbClr val="008000"/>
              </a:solidFill>
            </a:endParaRPr>
          </a:p>
        </p:txBody>
      </p:sp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427039" y="6102360"/>
            <a:ext cx="8153400" cy="3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/>
          <a:p>
            <a:r>
              <a:rPr lang="en-US" altLang="ja-JP" i="1">
                <a:solidFill>
                  <a:srgbClr val="0000FF"/>
                </a:solidFill>
                <a:ea typeface="ヒラギノ角ゴ Pro W3" charset="0"/>
                <a:cs typeface="ヒラギノ角ゴ Pro W3" charset="0"/>
              </a:rPr>
              <a:t>http://www.ceos.org/images/ACC/AC_Geo_Position_Paper_v4.pdf</a:t>
            </a:r>
            <a:endParaRPr lang="en-US" altLang="ja-JP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04972" y="20649"/>
            <a:ext cx="5972807" cy="951179"/>
          </a:xfrm>
        </p:spPr>
        <p:txBody>
          <a:bodyPr/>
          <a:lstStyle/>
          <a:p>
            <a:r>
              <a:rPr lang="en-US" dirty="0" smtClean="0"/>
              <a:t>Typical TEMPO-range spectra (from ESA GOME-1)</a:t>
            </a:r>
            <a:endParaRPr lang="en-US" dirty="0"/>
          </a:p>
        </p:txBody>
      </p:sp>
      <p:pic>
        <p:nvPicPr>
          <p:cNvPr id="7" name="Picture 6" descr="GOME-albedos-with deser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" t="9768" r="11300" b="5220"/>
          <a:stretch/>
        </p:blipFill>
        <p:spPr>
          <a:xfrm>
            <a:off x="769875" y="1130324"/>
            <a:ext cx="7607520" cy="574763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93834" y="1524001"/>
            <a:ext cx="2057400" cy="4365624"/>
          </a:xfrm>
          <a:prstGeom prst="rect">
            <a:avLst/>
          </a:prstGeom>
          <a:noFill/>
          <a:ln w="38100">
            <a:solidFill>
              <a:srgbClr val="00009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26" tIns="45664" rIns="91326" bIns="45664" rtlCol="0" anchor="ctr"/>
          <a:lstStyle/>
          <a:p>
            <a:pPr algn="ctr" defTabSz="456633" fontAlgn="auto">
              <a:spcBef>
                <a:spcPts val="0"/>
              </a:spcBef>
              <a:spcAft>
                <a:spcPts val="0"/>
              </a:spcAft>
            </a:pPr>
            <a:endParaRPr kumimoji="0"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22734" y="1533526"/>
            <a:ext cx="2057400" cy="4365624"/>
          </a:xfrm>
          <a:prstGeom prst="rect">
            <a:avLst/>
          </a:prstGeom>
          <a:noFill/>
          <a:ln w="38100">
            <a:solidFill>
              <a:srgbClr val="00009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26" tIns="45664" rIns="91326" bIns="45664" rtlCol="0" anchor="ctr"/>
          <a:lstStyle/>
          <a:p>
            <a:pPr algn="ctr" defTabSz="456633" fontAlgn="auto">
              <a:spcBef>
                <a:spcPts val="0"/>
              </a:spcBef>
              <a:spcAft>
                <a:spcPts val="0"/>
              </a:spcAft>
            </a:pPr>
            <a:endParaRPr kumimoji="0"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0500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7"/>
          <p:cNvSpPr>
            <a:spLocks noGrp="1"/>
          </p:cNvSpPr>
          <p:nvPr>
            <p:ph type="title"/>
          </p:nvPr>
        </p:nvSpPr>
        <p:spPr>
          <a:xfrm>
            <a:off x="228600" y="76224"/>
            <a:ext cx="8604250" cy="638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ja-JP" sz="2400" b="1">
                <a:latin typeface="Arial" charset="0"/>
                <a:ea typeface="ヒラギノ角ゴ Pro W3" charset="0"/>
                <a:cs typeface="ヒラギノ角ゴ Pro W3" charset="0"/>
              </a:rPr>
              <a:t>Longer Term Recommendations 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381000" y="914402"/>
            <a:ext cx="8534400" cy="5122863"/>
          </a:xfrm>
        </p:spPr>
        <p:txBody>
          <a:bodyPr/>
          <a:lstStyle/>
          <a:p>
            <a:pPr marL="286978" indent="-286978">
              <a:buClrTx/>
              <a:buSzPct val="100000"/>
              <a:buFont typeface="Arial" charset="0"/>
              <a:buAutoNum type="arabicPeriod" startAt="4"/>
            </a:pPr>
            <a:r>
              <a:rPr lang="en-US" altLang="ja-JP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Agree on an </a:t>
            </a:r>
            <a:r>
              <a:rPr lang="en-US" altLang="ja-JP" b="1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open data policy </a:t>
            </a:r>
            <a:r>
              <a:rPr lang="en-US" altLang="ja-JP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for AQ-relevant data and support establishment of </a:t>
            </a:r>
            <a:r>
              <a:rPr lang="en-US" altLang="ja-JP" b="1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common cal/val standards</a:t>
            </a:r>
            <a:endParaRPr lang="en-US" altLang="ja-JP">
              <a:solidFill>
                <a:srgbClr val="000000"/>
              </a:solidFill>
              <a:latin typeface="Arial" charset="0"/>
              <a:ea typeface="ヒラギノ角ゴ Pro W3" charset="0"/>
              <a:cs typeface="ヒラギノ角ゴ Pro W3" charset="0"/>
            </a:endParaRPr>
          </a:p>
          <a:p>
            <a:pPr marL="515313" lvl="1" indent="-242597">
              <a:spcBef>
                <a:spcPts val="300"/>
              </a:spcBef>
              <a:buClrTx/>
            </a:pPr>
            <a:r>
              <a:rPr lang="en-US" altLang="ja-JP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Data sharing protocol should include Level 1-B data to enable reprocessing of all data with common algorithms</a:t>
            </a:r>
          </a:p>
          <a:p>
            <a:pPr marL="515313" lvl="1" indent="-242597">
              <a:spcBef>
                <a:spcPts val="300"/>
              </a:spcBef>
              <a:buClrTx/>
            </a:pPr>
            <a:r>
              <a:rPr lang="en-US" altLang="ja-JP" b="1">
                <a:solidFill>
                  <a:srgbClr val="0029FA"/>
                </a:solidFill>
                <a:latin typeface="Arial" charset="0"/>
                <a:ea typeface="ヒラギノ角ゴ Pro W3" charset="0"/>
                <a:cs typeface="ヒラギノ角ゴ Pro W3" charset="0"/>
              </a:rPr>
              <a:t>Initial workshop </a:t>
            </a:r>
            <a:r>
              <a:rPr lang="en-US" altLang="ja-JP">
                <a:solidFill>
                  <a:srgbClr val="0029FA"/>
                </a:solidFill>
                <a:latin typeface="Arial" charset="0"/>
                <a:ea typeface="ヒラギノ角ゴ Pro W3" charset="0"/>
                <a:cs typeface="ヒラギノ角ゴ Pro W3" charset="0"/>
              </a:rPr>
              <a:t>to compare cal/val plans and identify collaborative opportunities</a:t>
            </a:r>
          </a:p>
          <a:p>
            <a:pPr marL="286978" indent="-286978">
              <a:buClrTx/>
              <a:buSzPct val="100000"/>
              <a:buFont typeface="Arial" charset="0"/>
              <a:buAutoNum type="arabicPeriod" startAt="4"/>
            </a:pPr>
            <a:r>
              <a:rPr lang="en-US" altLang="ja-JP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Organize a workshop on AQ model intercomparison</a:t>
            </a:r>
          </a:p>
          <a:p>
            <a:pPr marL="515313" lvl="1" indent="-242597">
              <a:spcBef>
                <a:spcPts val="300"/>
              </a:spcBef>
              <a:buClrTx/>
            </a:pPr>
            <a:r>
              <a:rPr lang="en-US" altLang="ja-JP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The ongoing Air Quality Modelling Evaluation International Initiative (AQMEII) has already made much progress among European and North American groups</a:t>
            </a:r>
            <a:endParaRPr lang="en-US" altLang="ja-JP" sz="1800">
              <a:solidFill>
                <a:srgbClr val="000000"/>
              </a:solidFill>
              <a:latin typeface="Arial" charset="0"/>
              <a:ea typeface="ヒラギノ角ゴ Pro W3" charset="0"/>
              <a:cs typeface="ヒラギノ角ゴ Pro W3" charset="0"/>
            </a:endParaRPr>
          </a:p>
          <a:p>
            <a:pPr marL="286978" indent="-286978">
              <a:buClrTx/>
              <a:buSzPct val="100000"/>
              <a:buFont typeface="Arial" charset="0"/>
              <a:buAutoNum type="arabicPeriod" startAt="4"/>
            </a:pPr>
            <a:r>
              <a:rPr lang="en-US" altLang="ja-JP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Undertake best efforts to overlap planned GEO AQ missions by at least 1 year</a:t>
            </a:r>
          </a:p>
          <a:p>
            <a:pPr marL="515313" lvl="1" indent="-242597">
              <a:spcBef>
                <a:spcPts val="300"/>
              </a:spcBef>
              <a:buClrTx/>
            </a:pPr>
            <a:r>
              <a:rPr lang="en-US" altLang="ja-JP">
                <a:solidFill>
                  <a:srgbClr val="0029FA"/>
                </a:solidFill>
                <a:latin typeface="Arial" charset="0"/>
                <a:ea typeface="ヒラギノ角ゴ Pro W3" charset="0"/>
                <a:cs typeface="ヒラギノ角ゴ Pro W3" charset="0"/>
              </a:rPr>
              <a:t>Given the expected 2018-2019 launches of S4, GEMS, and TEMPO,</a:t>
            </a:r>
            <a:r>
              <a:rPr lang="en-US" altLang="ja-JP">
                <a:solidFill>
                  <a:srgbClr val="051D97"/>
                </a:solidFill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  <a:r>
              <a:rPr lang="en-US" altLang="ja-JP">
                <a:solidFill>
                  <a:srgbClr val="0029FA"/>
                </a:solidFill>
                <a:latin typeface="Arial" charset="0"/>
                <a:ea typeface="ヒラギノ角ゴ Pro W3" charset="0"/>
                <a:cs typeface="ヒラギノ角ゴ Pro W3" charset="0"/>
              </a:rPr>
              <a:t>this will be achieved for the baseline products beginning with the first-generation missions!</a:t>
            </a:r>
          </a:p>
          <a:p>
            <a:pPr marL="515313" lvl="1" indent="-242597">
              <a:spcBef>
                <a:spcPts val="300"/>
              </a:spcBef>
              <a:buClrTx/>
            </a:pPr>
            <a:r>
              <a:rPr lang="en-US" altLang="ja-JP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The existence of these missions is enabling stronger international collaborations</a:t>
            </a:r>
          </a:p>
          <a:p>
            <a:pPr marL="286978" indent="-286978">
              <a:buClrTx/>
              <a:buSzPct val="100000"/>
              <a:buFont typeface="Arial" charset="0"/>
              <a:buAutoNum type="arabicPeriod" startAt="4"/>
            </a:pPr>
            <a:r>
              <a:rPr lang="en-US" altLang="ja-JP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rPr>
              <a:t>Support evaluation of strategies for extending coverage, including possible approaches for common instrumentation</a:t>
            </a:r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76200" y="3352800"/>
            <a:ext cx="381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ja-JP" sz="2000">
                <a:solidFill>
                  <a:srgbClr val="008000"/>
                </a:solidFill>
                <a:latin typeface="Zapf Dingbats" charset="0"/>
                <a:cs typeface="Zapf Dingbats" charset="0"/>
                <a:sym typeface="Zapf Dingbats" charset="0"/>
              </a:rPr>
              <a:t>✔</a:t>
            </a:r>
            <a:endParaRPr lang="en-US" altLang="ja-JP" sz="2000">
              <a:solidFill>
                <a:srgbClr val="008000"/>
              </a:solidFill>
            </a:endParaRP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304800" y="1981200"/>
            <a:ext cx="381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ja-JP" sz="2000">
                <a:solidFill>
                  <a:srgbClr val="008000"/>
                </a:solidFill>
                <a:latin typeface="Zapf Dingbats" charset="0"/>
                <a:cs typeface="Zapf Dingbats" charset="0"/>
                <a:sym typeface="Zapf Dingbats" charset="0"/>
              </a:rPr>
              <a:t>✔</a:t>
            </a:r>
            <a:endParaRPr lang="en-US" altLang="ja-JP" sz="2000">
              <a:solidFill>
                <a:srgbClr val="008000"/>
              </a:solidFill>
            </a:endParaRPr>
          </a:p>
        </p:txBody>
      </p:sp>
      <p:sp>
        <p:nvSpPr>
          <p:cNvPr id="27653" name="Rectangle 3"/>
          <p:cNvSpPr>
            <a:spLocks noChangeArrowheads="1"/>
          </p:cNvSpPr>
          <p:nvPr/>
        </p:nvSpPr>
        <p:spPr bwMode="auto">
          <a:xfrm>
            <a:off x="427039" y="6102360"/>
            <a:ext cx="8153400" cy="3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/>
          <a:p>
            <a:r>
              <a:rPr lang="en-US" altLang="ja-JP" i="1">
                <a:solidFill>
                  <a:srgbClr val="0000FF"/>
                </a:solidFill>
                <a:ea typeface="ヒラギノ角ゴ Pro W3" charset="0"/>
                <a:cs typeface="ヒラギノ角ゴ Pro W3" charset="0"/>
              </a:rPr>
              <a:t>http://www.ceos.org/images/ACC/AC_Geo_Position_Paper_v4.pdf</a:t>
            </a:r>
            <a:endParaRPr lang="en-US" altLang="ja-JP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>
                <a:latin typeface="Arial" charset="0"/>
                <a:ea typeface="ヒラギノ角ゴ Pro W3" charset="0"/>
                <a:cs typeface="ヒラギノ角ゴ Pro W3" charset="0"/>
              </a:rPr>
              <a:t>Lessons learned from UV spectrometer experience </a:t>
            </a:r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381001" y="820738"/>
            <a:ext cx="8428038" cy="5122862"/>
          </a:xfrm>
        </p:spPr>
        <p:txBody>
          <a:bodyPr/>
          <a:lstStyle/>
          <a:p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Calibration and characterization are very instrument dependent</a:t>
            </a:r>
          </a:p>
          <a:p>
            <a:pPr lvl="1"/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We cannot dictate common calibration practices for instruments of different design, but can share techniques</a:t>
            </a:r>
          </a:p>
          <a:p>
            <a:pPr lvl="1"/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Standardize the </a:t>
            </a:r>
            <a:r>
              <a:rPr lang="en-US">
                <a:latin typeface="Arial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outcome</a:t>
            </a:r>
            <a:r>
              <a:rPr lang="en-US">
                <a:latin typeface="Arial" charset="0"/>
                <a:ea typeface="ヒラギノ角ゴ Pro W3" charset="0"/>
                <a:cs typeface="ヒラギノ角ゴ Pro W3" charset="0"/>
              </a:rPr>
              <a:t>”</a:t>
            </a: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 of calibrations, not the actual calibration procedure</a:t>
            </a:r>
          </a:p>
          <a:p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We always wish we had more pre-launch characterization data</a:t>
            </a:r>
          </a:p>
          <a:p>
            <a:pPr lvl="1"/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Always have to sub-sample the sensor spatial and spectral domains</a:t>
            </a:r>
          </a:p>
          <a:p>
            <a:pPr lvl="1"/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The more sparse the sub-sampling, the harder it is to diagnose unexpected on-orbit performance </a:t>
            </a:r>
          </a:p>
          <a:p>
            <a:pPr lvl="1"/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The amount of sampling often gets scaled back to reduce cost</a:t>
            </a:r>
          </a:p>
          <a:p>
            <a:pPr lvl="1"/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We should at least recommend where to not cut corners</a:t>
            </a:r>
          </a:p>
          <a:p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One opinion: </a:t>
            </a:r>
            <a:r>
              <a:rPr lang="en-US">
                <a:latin typeface="Arial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With LEO instruments, we used to do a lot of common inter-calibration. Now everyone does calibration so well that we may not need to focus so much on inter-calibration anymore.</a:t>
            </a:r>
            <a:r>
              <a:rPr lang="en-US">
                <a:latin typeface="Arial" charset="0"/>
                <a:ea typeface="ヒラギノ角ゴ Pro W3" charset="0"/>
                <a:cs typeface="ヒラギノ角ゴ Pro W3" charset="0"/>
              </a:rPr>
              <a:t>”</a:t>
            </a:r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</a:p>
          <a:p>
            <a:r>
              <a:rPr lang="en-US" altLang="ja-JP">
                <a:latin typeface="Arial" charset="0"/>
                <a:ea typeface="ヒラギノ角ゴ Pro W3" charset="0"/>
                <a:cs typeface="ヒラギノ角ゴ Pro W3" charset="0"/>
              </a:rPr>
              <a:t>Others?</a:t>
            </a:r>
          </a:p>
          <a:p>
            <a:endParaRPr lang="en-US" altLang="ja-JP">
              <a:latin typeface="Arial" charset="0"/>
              <a:ea typeface="ヒラギノ角ゴ Pro W3" charset="0"/>
              <a:cs typeface="ヒラギノ角ゴ Pro W3" charset="0"/>
            </a:endParaRPr>
          </a:p>
          <a:p>
            <a:endParaRPr lang="ja-JP" altLang="en-US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38838" y="20643"/>
            <a:ext cx="5972807" cy="961490"/>
          </a:xfrm>
        </p:spPr>
        <p:txBody>
          <a:bodyPr/>
          <a:lstStyle/>
          <a:p>
            <a:r>
              <a:rPr lang="en-US" b="1" dirty="0" smtClean="0">
                <a:solidFill>
                  <a:srgbClr val="F2F2F2"/>
                </a:solidFill>
              </a:rPr>
              <a:t>TEMPO footprint</a:t>
            </a:r>
            <a:r>
              <a:rPr lang="en-US" b="1" dirty="0">
                <a:solidFill>
                  <a:srgbClr val="F2F2F2"/>
                </a:solidFill>
              </a:rPr>
              <a:t>, </a:t>
            </a:r>
            <a:r>
              <a:rPr lang="en-US" b="1" dirty="0" smtClean="0">
                <a:solidFill>
                  <a:srgbClr val="F2F2F2"/>
                </a:solidFill>
              </a:rPr>
              <a:t>ground sample distance </a:t>
            </a:r>
            <a:r>
              <a:rPr lang="en-US" b="1" dirty="0">
                <a:solidFill>
                  <a:srgbClr val="F2F2F2"/>
                </a:solidFill>
              </a:rPr>
              <a:t>and </a:t>
            </a:r>
            <a:r>
              <a:rPr lang="en-US" b="1" dirty="0" smtClean="0">
                <a:solidFill>
                  <a:srgbClr val="F2F2F2"/>
                </a:solidFill>
              </a:rPr>
              <a:t>field </a:t>
            </a:r>
            <a:r>
              <a:rPr lang="en-US" b="1" dirty="0">
                <a:solidFill>
                  <a:srgbClr val="F2F2F2"/>
                </a:solidFill>
              </a:rPr>
              <a:t>of </a:t>
            </a:r>
            <a:r>
              <a:rPr lang="en-US" b="1" dirty="0" smtClean="0">
                <a:solidFill>
                  <a:srgbClr val="F2F2F2"/>
                </a:solidFill>
              </a:rPr>
              <a:t>regard</a:t>
            </a:r>
            <a:endParaRPr lang="en-US" dirty="0">
              <a:solidFill>
                <a:srgbClr val="F2F2F2"/>
              </a:solidFill>
            </a:endParaRPr>
          </a:p>
        </p:txBody>
      </p:sp>
      <p:pic>
        <p:nvPicPr>
          <p:cNvPr id="3" name="Picture 2" descr="A12108_0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6"/>
          <a:stretch/>
        </p:blipFill>
        <p:spPr>
          <a:xfrm>
            <a:off x="0" y="1020400"/>
            <a:ext cx="9144000" cy="45589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5631239"/>
            <a:ext cx="9144000" cy="713016"/>
          </a:xfrm>
          <a:prstGeom prst="rect">
            <a:avLst/>
          </a:prstGeom>
        </p:spPr>
        <p:txBody>
          <a:bodyPr wrap="square" lIns="91326" tIns="45664" rIns="91326" bIns="45664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kumimoji="0" lang="en-US" sz="2000" b="1" i="1" dirty="0">
                <a:solidFill>
                  <a:srgbClr val="0000FF"/>
                </a:solidFill>
                <a:latin typeface="Arial"/>
                <a:ea typeface="+mn-ea"/>
                <a:cs typeface="Arial"/>
              </a:rPr>
              <a:t>Each 2.1 km × 4.7 km pixel is a 2K element spectrum from 290-740 nm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kumimoji="0" lang="en-US" sz="2000" b="1" i="1" dirty="0">
                <a:solidFill>
                  <a:srgbClr val="0000FF"/>
                </a:solidFill>
                <a:latin typeface="Arial"/>
                <a:ea typeface="+mn-ea"/>
                <a:cs typeface="Arial"/>
              </a:rPr>
              <a:t>GEO platform selected by NASA for viewing Greater North America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E9CE1-91DB-104E-92A5-B84083E71585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6/3/14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" y="2177519"/>
            <a:ext cx="2097821" cy="837152"/>
          </a:xfrm>
          <a:prstGeom prst="rect">
            <a:avLst/>
          </a:prstGeom>
        </p:spPr>
        <p:txBody>
          <a:bodyPr wrap="square" lIns="91326" tIns="45664" rIns="91326" bIns="45664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0" lang="en-US" sz="2400" b="1" dirty="0">
                <a:solidFill>
                  <a:srgbClr val="FFFF00"/>
                </a:solidFill>
                <a:latin typeface="Arial"/>
                <a:ea typeface="+mn-ea"/>
                <a:cs typeface="Arial"/>
              </a:rPr>
              <a:t>2.1 km × 4.7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0" lang="en-US" sz="2400" b="1" dirty="0">
                <a:solidFill>
                  <a:srgbClr val="FFFF00"/>
                </a:solidFill>
                <a:latin typeface="Arial"/>
                <a:ea typeface="+mn-ea"/>
                <a:cs typeface="Arial"/>
              </a:rPr>
              <a:t>__________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TEMPO KDP-B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5422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38838" y="223843"/>
            <a:ext cx="5972807" cy="961490"/>
          </a:xfrm>
        </p:spPr>
        <p:txBody>
          <a:bodyPr/>
          <a:lstStyle/>
          <a:p>
            <a:r>
              <a:rPr lang="en-US" b="1" dirty="0" smtClean="0">
                <a:solidFill>
                  <a:srgbClr val="F2F2F2"/>
                </a:solidFill>
              </a:rPr>
              <a:t>TEMPO footprint (GEO at 100º W)</a:t>
            </a:r>
            <a:endParaRPr lang="en-US" dirty="0">
              <a:solidFill>
                <a:srgbClr val="F2F2F2"/>
              </a:solidFill>
            </a:endParaRPr>
          </a:p>
        </p:txBody>
      </p:sp>
      <p:pic>
        <p:nvPicPr>
          <p:cNvPr id="13" name="Picture 12" descr="TEMPO_footprint_size_100W.png"/>
          <p:cNvPicPr>
            <a:picLocks noChangeAspect="1"/>
          </p:cNvPicPr>
          <p:nvPr/>
        </p:nvPicPr>
        <p:blipFill>
          <a:blip r:embed="rId3"/>
          <a:srcRect l="13016" t="20556" r="1400" b="11667"/>
          <a:stretch>
            <a:fillRect/>
          </a:stretch>
        </p:blipFill>
        <p:spPr>
          <a:xfrm>
            <a:off x="195660" y="1185334"/>
            <a:ext cx="4240337" cy="531869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432300" y="5899091"/>
            <a:ext cx="4628631" cy="769441"/>
          </a:xfrm>
          <a:prstGeom prst="rect">
            <a:avLst/>
          </a:prstGeom>
        </p:spPr>
        <p:txBody>
          <a:bodyPr wrap="square" lIns="91326" tIns="45664" rIns="91326" bIns="45664">
            <a:spAutoFit/>
          </a:bodyPr>
          <a:lstStyle/>
          <a:p>
            <a:pPr>
              <a:spcBef>
                <a:spcPts val="0"/>
              </a:spcBef>
            </a:pPr>
            <a:r>
              <a:rPr kumimoji="0" lang="en-US" sz="2200" b="1" dirty="0">
                <a:solidFill>
                  <a:srgbClr val="000090"/>
                </a:solidFill>
                <a:latin typeface="Arial"/>
                <a:ea typeface="+mn-ea"/>
                <a:cs typeface="Arial"/>
              </a:rPr>
              <a:t>For GEO at 80ºW, pixel size at 36.5ºN, 100ºW is 2.2 km × 5.2 km.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069885"/>
              </p:ext>
            </p:extLst>
          </p:nvPr>
        </p:nvGraphicFramePr>
        <p:xfrm>
          <a:off x="4557040" y="1506334"/>
          <a:ext cx="4558516" cy="413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101"/>
                <a:gridCol w="725737"/>
                <a:gridCol w="725736"/>
                <a:gridCol w="814942"/>
              </a:tblGrid>
              <a:tr h="64865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Location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N/S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(km)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E/W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(km)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GSA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(km</a:t>
                      </a:r>
                      <a:r>
                        <a:rPr lang="en-US" sz="1800" baseline="300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04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36.5</a:t>
                      </a:r>
                      <a:r>
                        <a:rPr lang="en-US" sz="1800" baseline="300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N, 100</a:t>
                      </a:r>
                      <a:r>
                        <a:rPr lang="en-US" sz="1800" baseline="300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2.11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4.65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9.8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04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Washington,</a:t>
                      </a:r>
                      <a:r>
                        <a:rPr lang="en-US" sz="1800" baseline="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 DC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2.37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5.36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11.9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04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Seattle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2.99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5.46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14.9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04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Los Angeles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2.09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5.04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10.2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04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Boston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2.71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5.90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14.1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04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Miami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1.83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5.04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9.0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04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Mexico City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1.65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4.54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7.5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04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Canadian tar sands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3.94</a:t>
                      </a:r>
                      <a:endParaRPr lang="en-US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5.05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19.2</a:t>
                      </a: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7051">
                <a:tc gridSpan="4"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Assumes</a:t>
                      </a:r>
                      <a:r>
                        <a:rPr lang="en-US" sz="1800" b="1" baseline="0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 2000 N/S pixels</a:t>
                      </a:r>
                      <a:endParaRPr lang="en-US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rgbClr val="0D0D0D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rgbClr val="0D0D0D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rgbClr val="0D0D0D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671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178439"/>
              </p:ext>
            </p:extLst>
          </p:nvPr>
        </p:nvGraphicFramePr>
        <p:xfrm>
          <a:off x="304800" y="1066800"/>
          <a:ext cx="6153150" cy="2622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1050"/>
                <a:gridCol w="2051050"/>
                <a:gridCol w="2051050"/>
              </a:tblGrid>
              <a:tr h="3187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Species/Products</a:t>
                      </a:r>
                      <a:endParaRPr lang="en-US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Required </a:t>
                      </a:r>
                      <a:r>
                        <a:rPr lang="en-US" sz="1400" dirty="0" smtClean="0">
                          <a:effectLst/>
                        </a:rPr>
                        <a:t>Precision</a:t>
                      </a:r>
                      <a:endParaRPr lang="en-US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mbria"/>
                          <a:cs typeface="Times New Roman"/>
                        </a:rPr>
                        <a:t>Temporal Revisit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/>
                </a:tc>
              </a:tr>
              <a:tr h="2146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0-2 km O</a:t>
                      </a:r>
                      <a:r>
                        <a:rPr lang="en-US" sz="1200" baseline="-25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Selected Scenes,</a:t>
                      </a:r>
                      <a:r>
                        <a:rPr lang="en-US" sz="1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Baseline only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10 ppbv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 hour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Tropospheric O</a:t>
                      </a:r>
                      <a:r>
                        <a:rPr lang="en-US" sz="1200" baseline="-25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10 ppbv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 hour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Total O</a:t>
                      </a:r>
                      <a:r>
                        <a:rPr lang="en-US" sz="1200" baseline="-25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3%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 hour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Tropospheric NO</a:t>
                      </a:r>
                      <a:r>
                        <a:rPr lang="en-US" sz="1200" baseline="-25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1.0 × 10</a:t>
                      </a:r>
                      <a:r>
                        <a:rPr lang="en-US" sz="1200" baseline="30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15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molecules cm</a:t>
                      </a:r>
                      <a:r>
                        <a:rPr lang="en-US" sz="1200" baseline="30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-2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 hour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Tropospheric H</a:t>
                      </a:r>
                      <a:r>
                        <a:rPr lang="en-US" sz="1200" baseline="-25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CO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1.0 × 10</a:t>
                      </a:r>
                      <a:r>
                        <a:rPr lang="en-US" sz="1200" baseline="30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16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molecules cm</a:t>
                      </a:r>
                      <a:r>
                        <a:rPr lang="en-US" sz="1200" baseline="30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-2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 hour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*Tropospheric 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SO</a:t>
                      </a:r>
                      <a:r>
                        <a:rPr lang="en-US" sz="1200" baseline="-25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1.0 × 10</a:t>
                      </a:r>
                      <a:r>
                        <a:rPr lang="en-US" sz="1200" baseline="30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16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molecules cm</a:t>
                      </a:r>
                      <a:r>
                        <a:rPr lang="en-US" sz="1200" baseline="30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-2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 hour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*Tropospheric 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C</a:t>
                      </a:r>
                      <a:r>
                        <a:rPr lang="en-US" sz="1200" baseline="-25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H</a:t>
                      </a:r>
                      <a:r>
                        <a:rPr lang="en-US" sz="1200" baseline="-25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200" baseline="-25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4.0 × 10</a:t>
                      </a:r>
                      <a:r>
                        <a:rPr lang="en-US" sz="1200" baseline="30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14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molecules cm</a:t>
                      </a:r>
                      <a:r>
                        <a:rPr lang="en-US" sz="1200" baseline="30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-2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 hour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*Aerosol </a:t>
                      </a: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Optical Depth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0.10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 hour</a:t>
                      </a:r>
                      <a:endParaRPr lang="en-US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8890" marR="8890" marT="8890" marB="88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5"/>
          <p:cNvSpPr txBox="1">
            <a:spLocks/>
          </p:cNvSpPr>
          <p:nvPr/>
        </p:nvSpPr>
        <p:spPr>
          <a:xfrm>
            <a:off x="152400" y="3763047"/>
            <a:ext cx="8839200" cy="2790153"/>
          </a:xfrm>
          <a:prstGeom prst="rect">
            <a:avLst/>
          </a:prstGeom>
        </p:spPr>
        <p:txBody>
          <a:bodyPr lIns="91326" tIns="45664" rIns="91326" bIns="45664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400"/>
              </a:spcBef>
              <a:spcAft>
                <a:spcPts val="0"/>
              </a:spcAft>
            </a:pPr>
            <a:r>
              <a:rPr kumimoji="0" lang="en-US" sz="1600" b="1" dirty="0">
                <a:solidFill>
                  <a:srgbClr val="0D0D0D"/>
                </a:solidFill>
                <a:latin typeface="Arial"/>
                <a:cs typeface="Arial"/>
              </a:rPr>
              <a:t>Minimal set of products sufficient for constraining air quality</a:t>
            </a:r>
          </a:p>
          <a:p>
            <a:pPr fontAlgn="auto">
              <a:spcBef>
                <a:spcPts val="400"/>
              </a:spcBef>
              <a:spcAft>
                <a:spcPts val="0"/>
              </a:spcAft>
            </a:pPr>
            <a:r>
              <a:rPr kumimoji="0" lang="en-US" sz="1600" b="1" dirty="0" smtClean="0">
                <a:solidFill>
                  <a:srgbClr val="0D0D0D"/>
                </a:solidFill>
                <a:latin typeface="Arial"/>
                <a:cs typeface="Arial"/>
              </a:rPr>
              <a:t>Field of Regard (FOR) is Greater </a:t>
            </a:r>
            <a:r>
              <a:rPr kumimoji="0" lang="en-US" sz="1600" b="1" dirty="0">
                <a:solidFill>
                  <a:srgbClr val="0D0D0D"/>
                </a:solidFill>
                <a:latin typeface="Arial"/>
                <a:cs typeface="Arial"/>
              </a:rPr>
              <a:t>North </a:t>
            </a:r>
            <a:r>
              <a:rPr kumimoji="0" lang="en-US" sz="1600" b="1" dirty="0" smtClean="0">
                <a:solidFill>
                  <a:srgbClr val="0D0D0D"/>
                </a:solidFill>
                <a:latin typeface="Arial"/>
                <a:cs typeface="Arial"/>
              </a:rPr>
              <a:t>America, </a:t>
            </a:r>
            <a:r>
              <a:rPr kumimoji="0" lang="en-US" altLang="ja-JP" sz="1600" b="1" dirty="0" smtClean="0">
                <a:solidFill>
                  <a:srgbClr val="0D0D0D"/>
                </a:solidFill>
                <a:latin typeface="Arial"/>
                <a:cs typeface="Arial"/>
              </a:rPr>
              <a:t>depending </a:t>
            </a:r>
            <a:r>
              <a:rPr kumimoji="0" lang="en-US" altLang="ja-JP" sz="1600" b="1" dirty="0">
                <a:solidFill>
                  <a:srgbClr val="0D0D0D"/>
                </a:solidFill>
                <a:latin typeface="Arial"/>
                <a:cs typeface="Arial"/>
              </a:rPr>
              <a:t>on </a:t>
            </a:r>
            <a:r>
              <a:rPr kumimoji="0" lang="en-US" altLang="ja-JP" sz="1600" b="1" dirty="0" smtClean="0">
                <a:solidFill>
                  <a:srgbClr val="0D0D0D"/>
                </a:solidFill>
                <a:latin typeface="Arial"/>
                <a:cs typeface="Arial"/>
              </a:rPr>
              <a:t>host </a:t>
            </a:r>
            <a:r>
              <a:rPr kumimoji="0" lang="en-US" altLang="ja-JP" sz="1600" b="1" dirty="0">
                <a:solidFill>
                  <a:srgbClr val="0D0D0D"/>
                </a:solidFill>
                <a:latin typeface="Arial"/>
                <a:cs typeface="Arial"/>
              </a:rPr>
              <a:t>satellite </a:t>
            </a:r>
            <a:r>
              <a:rPr kumimoji="0" lang="en-US" altLang="ja-JP" sz="1600" b="1" dirty="0" smtClean="0">
                <a:solidFill>
                  <a:srgbClr val="0D0D0D"/>
                </a:solidFill>
                <a:latin typeface="Arial"/>
                <a:cs typeface="Arial"/>
              </a:rPr>
              <a:t>selected</a:t>
            </a:r>
            <a:r>
              <a:rPr kumimoji="0" lang="en-US" sz="1600" b="1" dirty="0" smtClean="0">
                <a:solidFill>
                  <a:srgbClr val="0D0D0D"/>
                </a:solidFill>
                <a:latin typeface="Arial"/>
                <a:cs typeface="Arial"/>
              </a:rPr>
              <a:t>: 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200" b="1" dirty="0" smtClean="0">
                <a:solidFill>
                  <a:srgbClr val="0D0D0D"/>
                </a:solidFill>
                <a:latin typeface="Arial"/>
                <a:cs typeface="Arial"/>
              </a:rPr>
              <a:t>At </a:t>
            </a:r>
            <a:r>
              <a:rPr kumimoji="0" lang="en-US" sz="1200" b="1" dirty="0">
                <a:solidFill>
                  <a:srgbClr val="0D0D0D"/>
                </a:solidFill>
                <a:latin typeface="Arial"/>
                <a:cs typeface="Arial"/>
              </a:rPr>
              <a:t>least 19°N to 57.5°N near 100°</a:t>
            </a:r>
            <a:r>
              <a:rPr kumimoji="0" lang="en-US" sz="1200" b="1" dirty="0" smtClean="0">
                <a:solidFill>
                  <a:srgbClr val="0D0D0D"/>
                </a:solidFill>
                <a:latin typeface="Arial"/>
                <a:cs typeface="Arial"/>
              </a:rPr>
              <a:t>W </a:t>
            </a:r>
            <a:endParaRPr kumimoji="0" lang="en-US" sz="1200" b="1" dirty="0">
              <a:solidFill>
                <a:srgbClr val="0D0D0D"/>
              </a:solidFill>
              <a:latin typeface="Arial"/>
              <a:cs typeface="Arial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200" b="1" dirty="0" smtClean="0">
                <a:solidFill>
                  <a:srgbClr val="0D0D0D"/>
                </a:solidFill>
                <a:latin typeface="Arial"/>
                <a:cs typeface="Arial"/>
              </a:rPr>
              <a:t>At least 67</a:t>
            </a:r>
            <a:r>
              <a:rPr kumimoji="0" lang="en-US" sz="1200" b="1" dirty="0">
                <a:solidFill>
                  <a:srgbClr val="0D0D0D"/>
                </a:solidFill>
                <a:latin typeface="Arial"/>
                <a:cs typeface="Arial"/>
              </a:rPr>
              <a:t>°W to 125°W near 42°N</a:t>
            </a:r>
          </a:p>
          <a:p>
            <a:pPr fontAlgn="auto">
              <a:spcBef>
                <a:spcPts val="400"/>
              </a:spcBef>
              <a:spcAft>
                <a:spcPts val="0"/>
              </a:spcAft>
            </a:pPr>
            <a:r>
              <a:rPr kumimoji="0" lang="en-US" sz="1600" b="1" dirty="0">
                <a:solidFill>
                  <a:srgbClr val="0D0D0D"/>
                </a:solidFill>
                <a:latin typeface="Arial"/>
                <a:cs typeface="Arial"/>
              </a:rPr>
              <a:t>Data products at urban-regional spatial scales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200" b="1" dirty="0">
                <a:solidFill>
                  <a:srgbClr val="0D0D0D"/>
                </a:solidFill>
                <a:latin typeface="Arial"/>
                <a:cs typeface="Arial"/>
              </a:rPr>
              <a:t>Baseline ≤ 60 km</a:t>
            </a:r>
            <a:r>
              <a:rPr kumimoji="0" lang="en-US" sz="1200" b="1" baseline="30000" dirty="0">
                <a:solidFill>
                  <a:srgbClr val="0D0D0D"/>
                </a:solidFill>
                <a:latin typeface="Arial"/>
                <a:cs typeface="Arial"/>
              </a:rPr>
              <a:t>2</a:t>
            </a:r>
            <a:r>
              <a:rPr kumimoji="0" lang="en-US" sz="1200" b="1" i="1" dirty="0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kumimoji="0" lang="en-US" sz="1200" b="1" dirty="0">
                <a:solidFill>
                  <a:srgbClr val="0D0D0D"/>
                </a:solidFill>
                <a:latin typeface="Arial"/>
                <a:cs typeface="Arial"/>
              </a:rPr>
              <a:t>at center of </a:t>
            </a:r>
            <a:r>
              <a:rPr kumimoji="0" lang="en-US" sz="1200" b="1" dirty="0" smtClean="0">
                <a:solidFill>
                  <a:srgbClr val="0D0D0D"/>
                </a:solidFill>
                <a:latin typeface="Arial"/>
                <a:cs typeface="Arial"/>
              </a:rPr>
              <a:t>FOR</a:t>
            </a:r>
            <a:endParaRPr kumimoji="0" lang="en-US" sz="1200" b="1" dirty="0">
              <a:solidFill>
                <a:srgbClr val="0D0D0D"/>
              </a:solidFill>
              <a:latin typeface="Arial"/>
              <a:cs typeface="Arial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200" b="1" dirty="0" smtClean="0">
                <a:solidFill>
                  <a:srgbClr val="0D0D0D"/>
                </a:solidFill>
                <a:latin typeface="Arial"/>
                <a:cs typeface="Arial"/>
              </a:rPr>
              <a:t>Capability for retrieval at native pixel resolution (approx. 2.1 km x 4.7 km) when SNR allows</a:t>
            </a:r>
            <a:endParaRPr kumimoji="0" lang="en-US" sz="1200" b="1" dirty="0">
              <a:solidFill>
                <a:srgbClr val="0D0D0D"/>
              </a:solidFill>
              <a:latin typeface="Arial"/>
              <a:cs typeface="Arial"/>
            </a:endParaRPr>
          </a:p>
          <a:p>
            <a:pPr fontAlgn="auto">
              <a:spcBef>
                <a:spcPts val="400"/>
              </a:spcBef>
              <a:spcAft>
                <a:spcPts val="0"/>
              </a:spcAft>
            </a:pPr>
            <a:r>
              <a:rPr kumimoji="0" lang="en-US" altLang="ja-JP" sz="1600" b="1" dirty="0" err="1">
                <a:solidFill>
                  <a:srgbClr val="0D0D0D"/>
                </a:solidFill>
                <a:latin typeface="Arial"/>
                <a:cs typeface="Arial"/>
              </a:rPr>
              <a:t>Geolocation</a:t>
            </a:r>
            <a:r>
              <a:rPr kumimoji="0" lang="en-US" altLang="ja-JP" sz="1600" b="1" dirty="0">
                <a:solidFill>
                  <a:srgbClr val="0D0D0D"/>
                </a:solidFill>
                <a:latin typeface="Arial"/>
                <a:cs typeface="Arial"/>
              </a:rPr>
              <a:t> uncertainty of less than 4 km </a:t>
            </a:r>
          </a:p>
          <a:p>
            <a:pPr fontAlgn="auto">
              <a:spcBef>
                <a:spcPts val="400"/>
              </a:spcBef>
              <a:spcAft>
                <a:spcPts val="0"/>
              </a:spcAft>
            </a:pPr>
            <a:r>
              <a:rPr kumimoji="0" lang="en-US" sz="1600" b="1" dirty="0">
                <a:solidFill>
                  <a:srgbClr val="0D0D0D"/>
                </a:solidFill>
                <a:latin typeface="Arial"/>
                <a:cs typeface="Arial"/>
              </a:rPr>
              <a:t>Temporal scales to resolve diurnal changes in pollutant distributions</a:t>
            </a:r>
          </a:p>
          <a:p>
            <a:pPr fontAlgn="auto">
              <a:spcBef>
                <a:spcPts val="400"/>
              </a:spcBef>
              <a:spcAft>
                <a:spcPts val="0"/>
              </a:spcAft>
            </a:pPr>
            <a:r>
              <a:rPr kumimoji="0" lang="en-US" sz="1600" b="1" dirty="0">
                <a:solidFill>
                  <a:srgbClr val="0D0D0D"/>
                </a:solidFill>
                <a:latin typeface="Arial"/>
                <a:cs typeface="Arial"/>
              </a:rPr>
              <a:t>Mission duration, subject to instrument availability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200" b="1" dirty="0">
                <a:solidFill>
                  <a:srgbClr val="0D0D0D"/>
                </a:solidFill>
                <a:latin typeface="Arial"/>
                <a:cs typeface="Arial"/>
              </a:rPr>
              <a:t>Baseline 20 months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200" b="1" dirty="0">
                <a:solidFill>
                  <a:srgbClr val="0D0D0D"/>
                </a:solidFill>
                <a:latin typeface="Arial"/>
                <a:cs typeface="Arial"/>
              </a:rPr>
              <a:t>Threshold 12 months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01859" y="1524000"/>
            <a:ext cx="2642141" cy="1800380"/>
          </a:xfrm>
          <a:prstGeom prst="rect">
            <a:avLst/>
          </a:prstGeom>
          <a:noFill/>
        </p:spPr>
        <p:txBody>
          <a:bodyPr wrap="square" lIns="91326" tIns="45664" rIns="91326" bIns="45664" rtlCol="0">
            <a:spAutoFit/>
          </a:bodyPr>
          <a:lstStyle/>
          <a:p>
            <a:pPr defTabSz="45663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200" b="1" dirty="0" smtClean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*Implementation </a:t>
            </a:r>
            <a:r>
              <a:rPr kumimoji="0" lang="en-US" sz="1200" b="1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of SO</a:t>
            </a:r>
            <a:r>
              <a:rPr kumimoji="0" lang="en-US" sz="1200" b="1" baseline="-25000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2</a:t>
            </a:r>
            <a:r>
              <a:rPr kumimoji="0" lang="en-US" sz="1200" b="1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, C</a:t>
            </a:r>
            <a:r>
              <a:rPr kumimoji="0" lang="en-US" sz="1200" b="1" baseline="-25000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2</a:t>
            </a:r>
            <a:r>
              <a:rPr kumimoji="0" lang="en-US" sz="1200" b="1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H</a:t>
            </a:r>
            <a:r>
              <a:rPr kumimoji="0" lang="en-US" sz="1200" b="1" baseline="-25000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2</a:t>
            </a:r>
            <a:r>
              <a:rPr kumimoji="0" lang="en-US" sz="1200" b="1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O</a:t>
            </a:r>
            <a:r>
              <a:rPr kumimoji="0" lang="en-US" sz="1200" b="1" baseline="-25000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2</a:t>
            </a:r>
            <a:r>
              <a:rPr kumimoji="0" lang="en-US" sz="1200" b="1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, and </a:t>
            </a:r>
            <a:r>
              <a:rPr kumimoji="0" lang="en-US" sz="1200" b="1" dirty="0" smtClean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aerosol algorithms is deferred </a:t>
            </a:r>
            <a:r>
              <a:rPr kumimoji="0" lang="en-US" sz="1200" b="1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until </a:t>
            </a:r>
            <a:r>
              <a:rPr kumimoji="0" lang="en-US" sz="1200" b="1" dirty="0" smtClean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after successful instrument PDR</a:t>
            </a:r>
            <a:endParaRPr kumimoji="0" lang="en-US" sz="1200" b="1" dirty="0">
              <a:solidFill>
                <a:prstClr val="black"/>
              </a:solidFill>
              <a:latin typeface="+mn-lt"/>
              <a:ea typeface="+mn-ea"/>
              <a:cs typeface="Arial"/>
            </a:endParaRPr>
          </a:p>
          <a:p>
            <a:pPr marL="168275" indent="-168275" defTabSz="456633" fontAlgn="auto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1200" b="1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Likely ~October 2015</a:t>
            </a:r>
          </a:p>
          <a:p>
            <a:pPr marL="168275" indent="-168275" defTabSz="456633" fontAlgn="auto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1200" b="1" dirty="0" smtClean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No impact on instrument design capability</a:t>
            </a:r>
          </a:p>
          <a:p>
            <a:pPr marL="168275" indent="-168275" defTabSz="456633" fontAlgn="auto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1200" b="1" dirty="0" smtClean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All products still </a:t>
            </a:r>
            <a:r>
              <a:rPr kumimoji="0" lang="en-US" sz="1200" b="1" dirty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ready for launch </a:t>
            </a:r>
            <a:r>
              <a:rPr kumimoji="0" lang="en-US" sz="1200" b="1" dirty="0" smtClean="0">
                <a:solidFill>
                  <a:prstClr val="black"/>
                </a:solidFill>
                <a:latin typeface="+mn-lt"/>
                <a:ea typeface="+mn-ea"/>
                <a:cs typeface="Arial"/>
              </a:rPr>
              <a:t>once approved</a:t>
            </a:r>
            <a:endParaRPr kumimoji="0" lang="en-US" sz="1200" b="1" dirty="0">
              <a:solidFill>
                <a:prstClr val="black"/>
              </a:solidFill>
              <a:latin typeface="+mn-lt"/>
              <a:ea typeface="+mn-ea"/>
              <a:cs typeface="Arial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1904972" y="16997"/>
            <a:ext cx="5972807" cy="969601"/>
          </a:xfrm>
          <a:prstGeom prst="rect">
            <a:avLst/>
          </a:prstGeom>
        </p:spPr>
        <p:txBody>
          <a:bodyPr vert="horz" lIns="91326" tIns="45664" rIns="91326" bIns="45664"/>
          <a:lstStyle>
            <a:lvl1pPr algn="ct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rgbClr val="D9D9D9"/>
                </a:solidFill>
                <a:latin typeface="Arial Rounded MT Bold"/>
                <a:ea typeface="+mj-ea"/>
                <a:cs typeface="Arial Rounded MT Bold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en-US" dirty="0" smtClean="0"/>
              <a:t>Baseline and threshold</a:t>
            </a:r>
          </a:p>
          <a:p>
            <a:pPr fontAlgn="auto">
              <a:spcAft>
                <a:spcPts val="0"/>
              </a:spcAft>
            </a:pPr>
            <a:r>
              <a:rPr kumimoji="0" lang="en-US" dirty="0" smtClean="0"/>
              <a:t>data products</a:t>
            </a:r>
            <a:endParaRPr kumimoji="0"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7330" y="6504049"/>
            <a:ext cx="2133600" cy="365125"/>
          </a:xfrm>
        </p:spPr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1999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04972" y="130398"/>
            <a:ext cx="5972807" cy="638108"/>
          </a:xfrm>
        </p:spPr>
        <p:txBody>
          <a:bodyPr/>
          <a:lstStyle/>
          <a:p>
            <a:r>
              <a:rPr lang="en-US" sz="4000" dirty="0"/>
              <a:t>TEMPO </a:t>
            </a:r>
            <a:r>
              <a:rPr lang="en-US" sz="4000" dirty="0" smtClean="0"/>
              <a:t>Summary</a:t>
            </a:r>
            <a:endParaRPr lang="en-US" sz="4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11D65-9821-2B49-88CD-D477606C3ED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458200" cy="4939701"/>
          </a:xfrm>
          <a:prstGeom prst="rect">
            <a:avLst/>
          </a:prstGeom>
          <a:noFill/>
        </p:spPr>
        <p:txBody>
          <a:bodyPr wrap="square" lIns="91326" tIns="45664" rIns="91326" bIns="45664" rtlCol="0">
            <a:spAutoFit/>
          </a:bodyPr>
          <a:lstStyle/>
          <a:p>
            <a:pPr marL="285404" indent="-285404" defTabSz="456633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t>TEMPO is a pathfinder for NASA</a:t>
            </a:r>
          </a:p>
          <a:p>
            <a:pPr marL="742037" lvl="1" indent="-285404" defTabSz="456633" fontAlgn="auto">
              <a:spcBef>
                <a:spcPts val="4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The first mission under the stringently cost-capped Earth Venture Instrument program</a:t>
            </a:r>
          </a:p>
          <a:p>
            <a:pPr marL="742037" lvl="1" indent="-285404" defTabSz="456633" fontAlgn="auto">
              <a:spcBef>
                <a:spcPts val="4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t>First use </a:t>
            </a:r>
            <a:r>
              <a:rPr kumimoji="0" lang="en-US" sz="200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of a competitively selected co</a:t>
            </a:r>
            <a:r>
              <a:rPr kumimoji="0" lang="en-US" sz="2000" dirty="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t>mmercial host satellite</a:t>
            </a:r>
          </a:p>
          <a:p>
            <a:pPr marL="285404" indent="-285404" defTabSz="456633" fontAlgn="auto">
              <a:spcBef>
                <a:spcPts val="12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t>Currently on-schedule and on-budget</a:t>
            </a:r>
          </a:p>
          <a:p>
            <a:pPr marL="742037" lvl="1" indent="-285404" defTabSz="456633" fontAlgn="auto">
              <a:spcBef>
                <a:spcPts val="4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Passed System Requirements Review and Mission Definition Review in November 2013</a:t>
            </a:r>
          </a:p>
          <a:p>
            <a:pPr marL="742037" lvl="1" indent="-285404" defTabSz="456633" fontAlgn="auto">
              <a:spcBef>
                <a:spcPts val="4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Passed KDP-B April 2014, now in Phase B</a:t>
            </a:r>
          </a:p>
          <a:p>
            <a:pPr marL="742037" lvl="1" indent="-285404" defTabSz="456633" fontAlgn="auto">
              <a:spcBef>
                <a:spcPts val="4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PDR scheduled for late July 2014</a:t>
            </a:r>
          </a:p>
          <a:p>
            <a:pPr marL="285404" indent="-285404" defTabSz="456633" fontAlgn="auto">
              <a:spcBef>
                <a:spcPts val="12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t>Commercial satellite host selection and Instrument CDR summer 2015</a:t>
            </a:r>
          </a:p>
          <a:p>
            <a:pPr marL="742037" lvl="1" indent="-285404" defTabSz="456633" fontAlgn="auto">
              <a:spcBef>
                <a:spcPts val="4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t>TEMPO operating longitude and launch date are not known until after host selection</a:t>
            </a:r>
            <a:endParaRPr kumimoji="0" lang="en-US" sz="200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  <a:p>
            <a:pPr marL="285404" indent="-285404" defTabSz="456633" fontAlgn="auto">
              <a:spcBef>
                <a:spcPts val="1200"/>
              </a:spcBef>
              <a:spcAft>
                <a:spcPts val="0"/>
              </a:spcAft>
              <a:buFont typeface="Arial"/>
              <a:buChar char="•"/>
            </a:pPr>
            <a:r>
              <a:rPr kumimoji="0" lang="en-US" sz="200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Instrument </a:t>
            </a:r>
            <a:r>
              <a:rPr kumimoji="0" lang="en-US" sz="2000" dirty="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t>delivery 11</a:t>
            </a:r>
            <a:r>
              <a:rPr kumimoji="0" lang="en-US" sz="2000" dirty="0">
                <a:solidFill>
                  <a:prstClr val="black"/>
                </a:solidFill>
                <a:latin typeface="Arial"/>
                <a:ea typeface="+mn-ea"/>
                <a:cs typeface="Arial"/>
              </a:rPr>
              <a:t>/2017 for launch no earlier than 11/2018</a:t>
            </a:r>
          </a:p>
        </p:txBody>
      </p:sp>
    </p:spTree>
    <p:extLst>
      <p:ext uri="{BB962C8B-B14F-4D97-AF65-F5344CB8AC3E}">
        <p14:creationId xmlns:p14="http://schemas.microsoft.com/office/powerpoint/2010/main" val="480683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4" t="19540" r="47855" b="24845"/>
          <a:stretch/>
        </p:blipFill>
        <p:spPr bwMode="auto">
          <a:xfrm>
            <a:off x="6096000" y="1184366"/>
            <a:ext cx="3051613" cy="277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4500" name="Rectangle 4"/>
          <p:cNvSpPr>
            <a:spLocks noGrp="1" noChangeArrowheads="1"/>
          </p:cNvSpPr>
          <p:nvPr>
            <p:ph type="title"/>
          </p:nvPr>
        </p:nvSpPr>
        <p:spPr>
          <a:xfrm>
            <a:off x="241480" y="338134"/>
            <a:ext cx="7107238" cy="430887"/>
          </a:xfrm>
        </p:spPr>
        <p:txBody>
          <a:bodyPr/>
          <a:lstStyle/>
          <a:p>
            <a:r>
              <a:rPr lang="en-US" dirty="0" smtClean="0"/>
              <a:t>Sentinel-4 in the Context of Copernicus</a:t>
            </a:r>
            <a:endParaRPr lang="en-GB" sz="1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41480" y="1262743"/>
            <a:ext cx="8902520" cy="498130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227138" indent="-4191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2pPr>
            <a:lvl3pPr marL="1825625" indent="-4191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3pPr>
            <a:lvl4pPr marL="2424113" indent="-4191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4pPr>
            <a:lvl5pPr marL="3022600" indent="-4191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5pPr>
            <a:lvl6pPr marL="3479800" indent="-419100" algn="l" rtl="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marL="0" lvl="1" indent="0" eaLnBrk="1" hangingPunct="1">
              <a:spcBef>
                <a:spcPct val="50000"/>
              </a:spcBef>
              <a:buNone/>
            </a:pPr>
            <a:r>
              <a:rPr lang="en-GB" dirty="0" smtClean="0">
                <a:ea typeface="MS PGothic" pitchFamily="34" charset="-128"/>
              </a:rPr>
              <a:t>Copernicus Programme</a:t>
            </a:r>
          </a:p>
          <a:p>
            <a:pPr marL="182563" lvl="1" indent="-182563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sz="1400" b="0" dirty="0" smtClean="0">
                <a:ea typeface="MS PGothic" pitchFamily="34" charset="-128"/>
              </a:rPr>
              <a:t>Services </a:t>
            </a:r>
            <a:r>
              <a:rPr lang="en-GB" sz="1400" b="0" dirty="0">
                <a:ea typeface="MS PGothic" pitchFamily="34" charset="-128"/>
              </a:rPr>
              <a:t>Component (European Commission)</a:t>
            </a:r>
          </a:p>
          <a:p>
            <a:pPr marL="182563" indent="-182563" eaLnBrk="1" hangingPunct="1">
              <a:spcBef>
                <a:spcPct val="50000"/>
              </a:spcBef>
            </a:pPr>
            <a:r>
              <a:rPr lang="en-GB" sz="1400" b="0" dirty="0" smtClean="0">
                <a:ea typeface="MS PGothic" pitchFamily="34" charset="-128"/>
              </a:rPr>
              <a:t>In-situ </a:t>
            </a:r>
            <a:r>
              <a:rPr lang="en-GB" sz="1400" b="0" dirty="0">
                <a:ea typeface="MS PGothic" pitchFamily="34" charset="-128"/>
              </a:rPr>
              <a:t>Component (European Environmental Agency) </a:t>
            </a:r>
          </a:p>
          <a:p>
            <a:pPr marL="182563" indent="-182563" eaLnBrk="1" hangingPunct="1">
              <a:spcBef>
                <a:spcPct val="50000"/>
              </a:spcBef>
            </a:pPr>
            <a:r>
              <a:rPr lang="en-GB" sz="1400" b="0" dirty="0">
                <a:ea typeface="MS PGothic" pitchFamily="34" charset="-128"/>
              </a:rPr>
              <a:t>Space Component (European Space Agency</a:t>
            </a:r>
            <a:r>
              <a:rPr lang="en-GB" sz="1400" b="0" dirty="0" smtClean="0">
                <a:ea typeface="MS PGothic" pitchFamily="34" charset="-128"/>
              </a:rPr>
              <a:t>): </a:t>
            </a:r>
            <a:r>
              <a:rPr lang="en-GB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ea typeface="MS PGothic" pitchFamily="34" charset="-128"/>
              </a:rPr>
              <a:t>Sentinels</a:t>
            </a:r>
            <a:r>
              <a:rPr lang="en-GB" sz="1400" b="0" dirty="0" smtClean="0">
                <a:ea typeface="MS PGothic" pitchFamily="34" charset="-128"/>
              </a:rPr>
              <a:t> + contributing missions</a:t>
            </a:r>
          </a:p>
          <a:p>
            <a:pPr marL="182563" indent="-182563"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rgbClr val="00B0F0"/>
                </a:solidFill>
              </a:rPr>
              <a:t>www.copernicus.eu</a:t>
            </a:r>
            <a:endParaRPr lang="en-GB" sz="1400" b="0" dirty="0">
              <a:solidFill>
                <a:srgbClr val="00B0F0"/>
              </a:solidFill>
              <a:ea typeface="MS PGothic" pitchFamily="34" charset="-128"/>
            </a:endParaRPr>
          </a:p>
          <a:p>
            <a:pPr marL="182563" indent="-182563" eaLnBrk="1" hangingPunct="1">
              <a:spcBef>
                <a:spcPct val="50000"/>
              </a:spcBef>
            </a:pPr>
            <a:endParaRPr lang="en-GB" sz="800" dirty="0" smtClean="0">
              <a:ea typeface="MS PGothic" pitchFamily="34" charset="-128"/>
            </a:endParaRPr>
          </a:p>
          <a:p>
            <a:pPr marL="0" lvl="1" indent="0" eaLnBrk="1" hangingPunct="1">
              <a:spcBef>
                <a:spcPct val="50000"/>
              </a:spcBef>
              <a:buNone/>
            </a:pPr>
            <a:r>
              <a:rPr lang="en-GB" dirty="0" smtClean="0">
                <a:ea typeface="MS PGothic" pitchFamily="34" charset="-128"/>
              </a:rPr>
              <a:t>Copernicus Atmosphere Service</a:t>
            </a:r>
            <a:endParaRPr lang="en-GB" b="0" dirty="0">
              <a:ea typeface="MS PGothic" pitchFamily="34" charset="-128"/>
            </a:endParaRPr>
          </a:p>
          <a:p>
            <a:pPr marL="182563" indent="-182563">
              <a:spcAft>
                <a:spcPts val="600"/>
              </a:spcAft>
            </a:pPr>
            <a:r>
              <a:rPr lang="en-GB" sz="1400" b="0" dirty="0"/>
              <a:t>Protocol compliance </a:t>
            </a:r>
            <a:r>
              <a:rPr lang="en-GB" sz="1400" b="0" dirty="0" smtClean="0"/>
              <a:t>monitoring: ozone </a:t>
            </a:r>
            <a:r>
              <a:rPr lang="en-GB" sz="1400" b="0" dirty="0"/>
              <a:t>layer (Montreal, …), air quality (</a:t>
            </a:r>
            <a:r>
              <a:rPr lang="en-GB" sz="1400" b="0" dirty="0" err="1"/>
              <a:t>Göteborg</a:t>
            </a:r>
            <a:r>
              <a:rPr lang="en-GB" sz="1400" b="0" dirty="0"/>
              <a:t>, …), climate (Kyoto, </a:t>
            </a:r>
            <a:r>
              <a:rPr lang="en-GB" sz="1400" b="0" dirty="0" smtClean="0"/>
              <a:t>…), emission </a:t>
            </a:r>
            <a:r>
              <a:rPr lang="en-GB" sz="1400" b="0" dirty="0"/>
              <a:t>verification</a:t>
            </a:r>
          </a:p>
          <a:p>
            <a:pPr marL="182563" indent="-182563">
              <a:spcAft>
                <a:spcPts val="600"/>
              </a:spcAft>
            </a:pPr>
            <a:r>
              <a:rPr lang="en-GB" sz="1400" b="0" dirty="0"/>
              <a:t>Near-real-time </a:t>
            </a:r>
            <a:r>
              <a:rPr lang="en-GB" sz="1400" b="0" dirty="0" smtClean="0"/>
              <a:t>services: Local </a:t>
            </a:r>
            <a:r>
              <a:rPr lang="en-GB" sz="1400" b="0" dirty="0"/>
              <a:t>air quality, health </a:t>
            </a:r>
            <a:r>
              <a:rPr lang="en-GB" sz="1400" b="0" dirty="0" smtClean="0"/>
              <a:t>warning, aviation routing</a:t>
            </a:r>
          </a:p>
          <a:p>
            <a:pPr marL="182563" indent="-182563">
              <a:spcAft>
                <a:spcPts val="600"/>
              </a:spcAft>
            </a:pPr>
            <a:r>
              <a:rPr lang="en-GB" sz="1400" b="0" dirty="0" smtClean="0"/>
              <a:t>Assessments: Improve </a:t>
            </a:r>
            <a:r>
              <a:rPr lang="en-GB" sz="1400" b="0" dirty="0"/>
              <a:t>understanding of </a:t>
            </a:r>
            <a:r>
              <a:rPr lang="en-GB" sz="1400" b="0" dirty="0" smtClean="0"/>
              <a:t>processes, validate </a:t>
            </a:r>
            <a:r>
              <a:rPr lang="en-GB" sz="1400" b="0" dirty="0"/>
              <a:t>chemical transport models, ground measurement </a:t>
            </a:r>
            <a:r>
              <a:rPr lang="en-GB" sz="1400" b="0" dirty="0" smtClean="0"/>
              <a:t>networks</a:t>
            </a:r>
          </a:p>
          <a:p>
            <a:pPr marL="182563" indent="-182563">
              <a:spcAft>
                <a:spcPts val="600"/>
              </a:spcAft>
            </a:pPr>
            <a:r>
              <a:rPr lang="en-GB" sz="1400" b="0" dirty="0" smtClean="0"/>
              <a:t>Pre-operational: </a:t>
            </a:r>
            <a:r>
              <a:rPr lang="en-US" sz="1400" dirty="0">
                <a:solidFill>
                  <a:srgbClr val="00B0F0"/>
                </a:solidFill>
              </a:rPr>
              <a:t>http://</a:t>
            </a:r>
            <a:r>
              <a:rPr lang="en-US" sz="1400" dirty="0" smtClean="0">
                <a:solidFill>
                  <a:srgbClr val="00B0F0"/>
                </a:solidFill>
              </a:rPr>
              <a:t>atmosphere.copernicus.eu</a:t>
            </a:r>
            <a:endParaRPr lang="en-GB" sz="1400" b="0" dirty="0" smtClean="0"/>
          </a:p>
          <a:p>
            <a:pPr marL="182563" indent="-182563">
              <a:spcAft>
                <a:spcPts val="0"/>
              </a:spcAft>
            </a:pPr>
            <a:r>
              <a:rPr lang="en-GB" sz="1400" b="0" dirty="0" smtClean="0"/>
              <a:t>Uses observations </a:t>
            </a:r>
            <a:r>
              <a:rPr lang="en-GB" sz="1400" b="0" dirty="0"/>
              <a:t>from current </a:t>
            </a:r>
            <a:r>
              <a:rPr lang="en-GB" sz="1400" b="0" dirty="0" smtClean="0"/>
              <a:t>satellites,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1400" b="0" dirty="0" smtClean="0"/>
              <a:t>   in </a:t>
            </a:r>
            <a:r>
              <a:rPr lang="en-GB" sz="1400" b="0" dirty="0"/>
              <a:t>the future also from </a:t>
            </a:r>
            <a:r>
              <a:rPr lang="en-GB" sz="1400" dirty="0" smtClean="0">
                <a:solidFill>
                  <a:srgbClr val="00B0F0"/>
                </a:solidFill>
              </a:rPr>
              <a:t>Sentinel-4</a:t>
            </a:r>
            <a:r>
              <a:rPr lang="en-GB" sz="1400" dirty="0">
                <a:solidFill>
                  <a:srgbClr val="00B0F0"/>
                </a:solidFill>
              </a:rPr>
              <a:t>, </a:t>
            </a:r>
            <a:r>
              <a:rPr lang="en-GB" sz="1400" dirty="0" smtClean="0">
                <a:solidFill>
                  <a:srgbClr val="00B0F0"/>
                </a:solidFill>
              </a:rPr>
              <a:t>-5</a:t>
            </a:r>
            <a:r>
              <a:rPr lang="en-GB" sz="1400" dirty="0">
                <a:solidFill>
                  <a:srgbClr val="00B0F0"/>
                </a:solidFill>
              </a:rPr>
              <a:t>, -</a:t>
            </a:r>
            <a:r>
              <a:rPr lang="en-GB" sz="1400" dirty="0" smtClean="0">
                <a:solidFill>
                  <a:srgbClr val="00B0F0"/>
                </a:solidFill>
              </a:rPr>
              <a:t>5P</a:t>
            </a:r>
            <a:r>
              <a:rPr lang="en-GB" sz="1400" b="0" dirty="0" smtClean="0"/>
              <a:t>, … </a:t>
            </a:r>
          </a:p>
          <a:p>
            <a:pPr marL="0" indent="0">
              <a:spcAft>
                <a:spcPts val="600"/>
              </a:spcAft>
              <a:buNone/>
            </a:pPr>
            <a:endParaRPr lang="en-GB" b="0" dirty="0"/>
          </a:p>
        </p:txBody>
      </p:sp>
      <p:pic>
        <p:nvPicPr>
          <p:cNvPr id="9" name="Picture 8" descr="C:\Users\dirc\AppData\Local\Temp\MACC-II-logo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358" y="5172891"/>
            <a:ext cx="1574435" cy="75765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8" t="34331" r="20561" b="41716"/>
          <a:stretch/>
        </p:blipFill>
        <p:spPr bwMode="auto">
          <a:xfrm>
            <a:off x="4969573" y="6006670"/>
            <a:ext cx="4105700" cy="80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879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 txBox="1">
            <a:spLocks noChangeArrowheads="1"/>
          </p:cNvSpPr>
          <p:nvPr/>
        </p:nvSpPr>
        <p:spPr bwMode="auto">
          <a:xfrm>
            <a:off x="248194" y="379018"/>
            <a:ext cx="7515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en-GB" sz="2400" dirty="0" smtClean="0">
                <a:latin typeface="Verdana" pitchFamily="34" charset="0"/>
              </a:rPr>
              <a:t>Sentinel-4/UVN Instrument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1950" y="2960913"/>
            <a:ext cx="4638096" cy="2786742"/>
          </a:xfrm>
        </p:spPr>
        <p:txBody>
          <a:bodyPr>
            <a:normAutofit/>
          </a:bodyPr>
          <a:lstStyle/>
          <a:p>
            <a:pPr eaLnBrk="1" hangingPunct="1"/>
            <a:r>
              <a:rPr lang="en-GB" sz="1900" b="0" dirty="0" smtClean="0">
                <a:solidFill>
                  <a:schemeClr val="tx1"/>
                </a:solidFill>
                <a:latin typeface="Calibri" pitchFamily="34" charset="0"/>
              </a:rPr>
              <a:t>Spatial </a:t>
            </a:r>
            <a:r>
              <a:rPr lang="en-GB" sz="1900" b="0" dirty="0">
                <a:solidFill>
                  <a:schemeClr val="tx1"/>
                </a:solidFill>
                <a:latin typeface="Calibri" pitchFamily="34" charset="0"/>
              </a:rPr>
              <a:t>Sampling: 8 km at 45°N</a:t>
            </a:r>
          </a:p>
          <a:p>
            <a:pPr eaLnBrk="1" hangingPunct="1"/>
            <a:r>
              <a:rPr lang="en-GB" sz="1900" b="0" dirty="0">
                <a:solidFill>
                  <a:schemeClr val="tx1"/>
                </a:solidFill>
                <a:latin typeface="Calibri" pitchFamily="34" charset="0"/>
              </a:rPr>
              <a:t>Coverage: Europe + </a:t>
            </a:r>
            <a:r>
              <a:rPr lang="en-GB" sz="1900" b="0" dirty="0" smtClean="0">
                <a:solidFill>
                  <a:schemeClr val="tx1"/>
                </a:solidFill>
                <a:latin typeface="Calibri" pitchFamily="34" charset="0"/>
              </a:rPr>
              <a:t>part of Sahara</a:t>
            </a:r>
            <a:endParaRPr lang="en-GB" sz="1900" b="0" dirty="0">
              <a:solidFill>
                <a:schemeClr val="tx1"/>
              </a:solidFill>
              <a:latin typeface="Calibri" pitchFamily="34" charset="0"/>
            </a:endParaRPr>
          </a:p>
          <a:p>
            <a:pPr eaLnBrk="1" hangingPunct="1"/>
            <a:r>
              <a:rPr lang="en-GB" sz="1900" b="0" dirty="0">
                <a:solidFill>
                  <a:schemeClr val="tx1"/>
                </a:solidFill>
                <a:latin typeface="Calibri" pitchFamily="34" charset="0"/>
              </a:rPr>
              <a:t>Repeat Cycle: 1 </a:t>
            </a:r>
            <a:r>
              <a:rPr lang="en-GB" sz="1900" b="0" dirty="0" smtClean="0">
                <a:solidFill>
                  <a:schemeClr val="tx1"/>
                </a:solidFill>
                <a:latin typeface="Calibri" pitchFamily="34" charset="0"/>
              </a:rPr>
              <a:t>hour</a:t>
            </a:r>
            <a:endParaRPr lang="en-GB" sz="1900" b="0" dirty="0">
              <a:solidFill>
                <a:schemeClr val="tx1"/>
              </a:solidFill>
              <a:latin typeface="Calibri" pitchFamily="34" charset="0"/>
            </a:endParaRPr>
          </a:p>
          <a:p>
            <a:pPr eaLnBrk="1" hangingPunct="1"/>
            <a:r>
              <a:rPr lang="en-GB" sz="1900" b="0" dirty="0">
                <a:solidFill>
                  <a:schemeClr val="tx1"/>
                </a:solidFill>
                <a:latin typeface="Calibri" pitchFamily="34" charset="0"/>
              </a:rPr>
              <a:t>Low sensitivity to polarisation (1%)</a:t>
            </a:r>
          </a:p>
          <a:p>
            <a:pPr eaLnBrk="1" hangingPunct="1"/>
            <a:r>
              <a:rPr lang="en-GB" sz="1900" b="0" dirty="0">
                <a:solidFill>
                  <a:schemeClr val="tx1"/>
                </a:solidFill>
                <a:latin typeface="Calibri" pitchFamily="34" charset="0"/>
              </a:rPr>
              <a:t>Low level of spectral features (0.05%)</a:t>
            </a:r>
          </a:p>
          <a:p>
            <a:pPr eaLnBrk="1" hangingPunct="1"/>
            <a:r>
              <a:rPr lang="en-GB" sz="1900" b="0" dirty="0">
                <a:solidFill>
                  <a:schemeClr val="tx1"/>
                </a:solidFill>
                <a:latin typeface="Calibri" pitchFamily="34" charset="0"/>
              </a:rPr>
              <a:t>High radiometric accuracy: 3</a:t>
            </a:r>
            <a:r>
              <a:rPr lang="en-GB" sz="1900" b="0" dirty="0" smtClean="0">
                <a:solidFill>
                  <a:schemeClr val="tx1"/>
                </a:solidFill>
                <a:latin typeface="Calibri" pitchFamily="34" charset="0"/>
              </a:rPr>
              <a:t>%</a:t>
            </a:r>
            <a:r>
              <a:rPr lang="en-GB" sz="1900" dirty="0" smtClean="0">
                <a:solidFill>
                  <a:schemeClr val="tx1"/>
                </a:solidFill>
                <a:latin typeface="Calibri" pitchFamily="34" charset="0"/>
              </a:rPr>
              <a:t> (</a:t>
            </a:r>
            <a:r>
              <a:rPr lang="en-GB" sz="1900" b="0" dirty="0" smtClean="0">
                <a:solidFill>
                  <a:schemeClr val="tx1"/>
                </a:solidFill>
                <a:latin typeface="Calibri" pitchFamily="34" charset="0"/>
              </a:rPr>
              <a:t>2%, goal)</a:t>
            </a:r>
            <a:endParaRPr lang="en-GB" sz="1900" b="0" dirty="0">
              <a:solidFill>
                <a:schemeClr val="tx1"/>
              </a:solidFill>
              <a:latin typeface="Calibri" pitchFamily="34" charset="0"/>
            </a:endParaRPr>
          </a:p>
          <a:p>
            <a:pPr marL="0" indent="0" eaLnBrk="1" hangingPunct="1">
              <a:buNone/>
            </a:pPr>
            <a:endParaRPr lang="en-GB" b="0" dirty="0"/>
          </a:p>
          <a:p>
            <a:pPr marL="0" indent="0" eaLnBrk="1" hangingPunct="1">
              <a:buNone/>
            </a:pPr>
            <a:endParaRPr lang="en-GB" b="0" dirty="0" smtClean="0"/>
          </a:p>
        </p:txBody>
      </p:sp>
      <p:graphicFrame>
        <p:nvGraphicFramePr>
          <p:cNvPr id="39" name="Group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024710"/>
              </p:ext>
            </p:extLst>
          </p:nvPr>
        </p:nvGraphicFramePr>
        <p:xfrm>
          <a:off x="439782" y="1262743"/>
          <a:ext cx="4609481" cy="1671523"/>
        </p:xfrm>
        <a:graphic>
          <a:graphicData uri="http://schemas.openxmlformats.org/drawingml/2006/table">
            <a:tbl>
              <a:tblPr/>
              <a:tblGrid>
                <a:gridCol w="679076"/>
                <a:gridCol w="1270351"/>
                <a:gridCol w="1199014"/>
                <a:gridCol w="1461040"/>
              </a:tblGrid>
              <a:tr h="7442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Band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Wavelength range [nm]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Spectral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resolution [nm]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Spectral sampling ratio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</a:tr>
              <a:tr h="2834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UV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305 - 400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834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VIS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400 – 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834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NIR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750 – 775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0.12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Verdana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930681" y="3882220"/>
            <a:ext cx="4135438" cy="2908300"/>
            <a:chOff x="4895845" y="3777712"/>
            <a:chExt cx="4135438" cy="2908300"/>
          </a:xfrm>
        </p:grpSpPr>
        <p:pic>
          <p:nvPicPr>
            <p:cNvPr id="44" name="Picture 6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845" y="3777712"/>
              <a:ext cx="4135438" cy="2908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168322" y="3845805"/>
              <a:ext cx="24000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 smtClean="0"/>
                <a:t>OZA: Observation </a:t>
              </a:r>
              <a:r>
                <a:rPr lang="en-GB" sz="1000" b="1" dirty="0"/>
                <a:t>Zenith Angle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267382" y="5868915"/>
              <a:ext cx="34820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 smtClean="0"/>
                <a:t>GCA: Geo Coverage Area; RA: Reference Area</a:t>
              </a:r>
              <a:endParaRPr lang="en-GB" sz="1000" b="1" dirty="0"/>
            </a:p>
          </p:txBody>
        </p:sp>
      </p:grpSp>
      <p:graphicFrame>
        <p:nvGraphicFramePr>
          <p:cNvPr id="40" name="Group 1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994488"/>
              </p:ext>
            </p:extLst>
          </p:nvPr>
        </p:nvGraphicFramePr>
        <p:xfrm>
          <a:off x="509450" y="5495104"/>
          <a:ext cx="4027715" cy="1267097"/>
        </p:xfrm>
        <a:graphic>
          <a:graphicData uri="http://schemas.openxmlformats.org/drawingml/2006/table">
            <a:tbl>
              <a:tblPr/>
              <a:tblGrid>
                <a:gridCol w="1076899"/>
                <a:gridCol w="2950816"/>
              </a:tblGrid>
              <a:tr h="319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Key Parameter</a:t>
                      </a:r>
                    </a:p>
                  </a:txBody>
                  <a:tcPr marT="45716" marB="4571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Estimated Value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1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Mass </a:t>
                      </a:r>
                    </a:p>
                  </a:txBody>
                  <a:tcPr marT="45716" marB="4571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≈ 200 kg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9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Power (Obs.)</a:t>
                      </a:r>
                    </a:p>
                  </a:txBody>
                  <a:tcPr marT="45716" marB="4571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≈ 180 W (average)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1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Data Rate</a:t>
                      </a:r>
                    </a:p>
                  </a:txBody>
                  <a:tcPr marT="45716" marB="4571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29 Mbps (average) 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4" name="Picture 32" descr="Overview-00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2" t="3555" r="32675" b="6836"/>
          <a:stretch>
            <a:fillRect/>
          </a:stretch>
        </p:blipFill>
        <p:spPr bwMode="auto">
          <a:xfrm>
            <a:off x="6310268" y="1201781"/>
            <a:ext cx="2032546" cy="27205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00373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0" y="379076"/>
            <a:ext cx="7056301" cy="430887"/>
          </a:xfrm>
        </p:spPr>
        <p:txBody>
          <a:bodyPr/>
          <a:lstStyle/>
          <a:p>
            <a:r>
              <a:rPr lang="en-GB" dirty="0" smtClean="0"/>
              <a:t>Sentinel-4/UVN Development</a:t>
            </a:r>
            <a:endParaRPr lang="en-GB" dirty="0"/>
          </a:p>
        </p:txBody>
      </p:sp>
      <p:pic>
        <p:nvPicPr>
          <p:cNvPr id="4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888" y="6157277"/>
            <a:ext cx="13049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9" descr="EO_MTG_RGB_5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07"/>
          <a:stretch/>
        </p:blipFill>
        <p:spPr bwMode="auto">
          <a:xfrm>
            <a:off x="5125670" y="6136640"/>
            <a:ext cx="88632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6090" y="1419079"/>
            <a:ext cx="8638904" cy="52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None/>
              <a:defRPr sz="1600" b="0">
                <a:solidFill>
                  <a:schemeClr val="bg2"/>
                </a:solidFill>
                <a:latin typeface="+mn-lt"/>
              </a:defRPr>
            </a:lvl1pPr>
            <a:lvl2pPr marL="809625" lvl="1" indent="-269875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  <a:defRPr sz="1600" b="0">
                <a:solidFill>
                  <a:schemeClr val="bg2"/>
                </a:solidFill>
                <a:latin typeface="+mn-lt"/>
              </a:defRPr>
            </a:lvl2pPr>
            <a:lvl3pPr marL="1825625" indent="-419100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3pPr>
            <a:lvl4pPr marL="2424113" indent="-419100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4pPr>
            <a:lvl5pPr marL="3022600" indent="-419100"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5pPr>
            <a:lvl6pPr marL="3479800" indent="-41910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2000" dirty="0" smtClean="0"/>
              <a:t>Development Tasks</a:t>
            </a:r>
          </a:p>
          <a:p>
            <a:pPr marL="1152525" lvl="1" indent="-342900"/>
            <a:r>
              <a:rPr lang="en-GB" sz="2000" dirty="0" smtClean="0"/>
              <a:t>S4/UVN instrument</a:t>
            </a:r>
          </a:p>
          <a:p>
            <a:pPr marL="1152525" lvl="1" indent="-342900"/>
            <a:r>
              <a:rPr lang="en-GB" sz="2000" dirty="0" smtClean="0"/>
              <a:t>Level-1b Prototype Processor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2000" dirty="0" smtClean="0"/>
              <a:t>Status </a:t>
            </a:r>
          </a:p>
          <a:p>
            <a:pPr marL="1152525" lvl="1" indent="-342900"/>
            <a:r>
              <a:rPr lang="en-GB" sz="2000" dirty="0" smtClean="0"/>
              <a:t>Preliminary Design Review completed</a:t>
            </a:r>
            <a:endParaRPr lang="en-GB" sz="1800" dirty="0" smtClean="0"/>
          </a:p>
          <a:p>
            <a:pPr marL="1152525" lvl="1" indent="-342900">
              <a:defRPr/>
            </a:pPr>
            <a:r>
              <a:rPr lang="en-GB" sz="2000" kern="0" dirty="0">
                <a:ea typeface="ＭＳ Ｐゴシック" charset="0"/>
              </a:rPr>
              <a:t>Phase </a:t>
            </a:r>
            <a:r>
              <a:rPr lang="en-GB" sz="2000" kern="0" dirty="0" smtClean="0">
                <a:ea typeface="ＭＳ Ｐゴシック" charset="0"/>
              </a:rPr>
              <a:t>C: Detailed Design </a:t>
            </a:r>
            <a:endParaRPr lang="en-GB" sz="2000" kern="0" dirty="0">
              <a:ea typeface="ＭＳ Ｐゴシック" charset="0"/>
            </a:endParaRPr>
          </a:p>
          <a:p>
            <a:pPr marL="1152525" lvl="1" indent="-342900">
              <a:defRPr/>
            </a:pPr>
            <a:r>
              <a:rPr lang="en-GB" sz="2000" kern="0" dirty="0" smtClean="0">
                <a:ea typeface="ＭＳ Ｐゴシック" charset="0"/>
              </a:rPr>
              <a:t>currently </a:t>
            </a:r>
            <a:r>
              <a:rPr lang="en-GB" sz="2000" kern="0" dirty="0">
                <a:ea typeface="ＭＳ Ｐゴシック" charset="0"/>
              </a:rPr>
              <a:t>Phase C/D price </a:t>
            </a:r>
            <a:r>
              <a:rPr lang="en-GB" sz="2000" kern="0" dirty="0" smtClean="0">
                <a:ea typeface="ＭＳ Ｐゴシック" charset="0"/>
              </a:rPr>
              <a:t>conversion</a:t>
            </a:r>
          </a:p>
          <a:p>
            <a:pPr marL="182563" indent="-182563">
              <a:buFont typeface="Arial" panose="020B0604020202020204" pitchFamily="34" charset="0"/>
              <a:buChar char="•"/>
              <a:defRPr/>
            </a:pPr>
            <a:r>
              <a:rPr lang="en-US" sz="2000" kern="0" dirty="0" smtClean="0">
                <a:ea typeface="ＭＳ Ｐゴシック" charset="0"/>
              </a:rPr>
              <a:t>Flight Acceptance Review expected in 2021</a:t>
            </a:r>
          </a:p>
          <a:p>
            <a:pPr marL="182563" indent="-182563">
              <a:buFont typeface="Arial" panose="020B0604020202020204" pitchFamily="34" charset="0"/>
              <a:buChar char="•"/>
              <a:tabLst>
                <a:tab pos="809625" algn="l"/>
              </a:tabLst>
              <a:defRPr/>
            </a:pPr>
            <a:r>
              <a:rPr lang="en-US" sz="2000" kern="0" dirty="0" smtClean="0">
                <a:ea typeface="ＭＳ Ｐゴシック" charset="0"/>
              </a:rPr>
              <a:t>EUMETSAT will operate S4/UVN and process the mission data </a:t>
            </a:r>
          </a:p>
          <a:p>
            <a:pPr lvl="1" indent="0">
              <a:buNone/>
              <a:tabLst>
                <a:tab pos="809625" algn="l"/>
              </a:tabLst>
              <a:defRPr/>
            </a:pPr>
            <a:r>
              <a:rPr lang="en-US" sz="2000" kern="0" dirty="0" smtClean="0">
                <a:ea typeface="ＭＳ Ｐゴシック" charset="0"/>
              </a:rPr>
              <a:t>   in the MTG ground segment</a:t>
            </a:r>
            <a:endParaRPr lang="en-US" sz="2000" kern="0" dirty="0">
              <a:ea typeface="ＭＳ Ｐゴシック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kern="0" dirty="0">
              <a:ea typeface="ＭＳ Ｐゴシック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56327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3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3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ESA Presentation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29544</TotalTime>
  <Words>2500</Words>
  <Application>Microsoft Macintosh PowerPoint</Application>
  <PresentationFormat>On-screen Show (4:3)</PresentationFormat>
  <Paragraphs>380</Paragraphs>
  <Slides>21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7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Blank</vt:lpstr>
      <vt:lpstr>1_Office Theme</vt:lpstr>
      <vt:lpstr>3_Office Theme</vt:lpstr>
      <vt:lpstr>4_Office Theme</vt:lpstr>
      <vt:lpstr>5_Office Theme</vt:lpstr>
      <vt:lpstr>Office テーマ</vt:lpstr>
      <vt:lpstr>ESA Presentation</vt:lpstr>
      <vt:lpstr>Hourly atmospheric pollution from geostationary Earth orbit </vt:lpstr>
      <vt:lpstr>Typical TEMPO-range spectra (from ESA GOME-1)</vt:lpstr>
      <vt:lpstr>TEMPO footprint, ground sample distance and field of regard</vt:lpstr>
      <vt:lpstr>TEMPO footprint (GEO at 100º W)</vt:lpstr>
      <vt:lpstr>PowerPoint Presentation</vt:lpstr>
      <vt:lpstr>TEMPO Summary</vt:lpstr>
      <vt:lpstr>Sentinel-4 in the Context of Copernicus</vt:lpstr>
      <vt:lpstr>PowerPoint Presentation</vt:lpstr>
      <vt:lpstr>Sentinel-4/UVN Development</vt:lpstr>
      <vt:lpstr>Sentinel-4 Level-2 Products</vt:lpstr>
      <vt:lpstr>Sentinel-4 Level-2 Processor Development</vt:lpstr>
      <vt:lpstr>PowerPoint Presentation</vt:lpstr>
      <vt:lpstr>PowerPoint Presentation</vt:lpstr>
      <vt:lpstr>Next Activities: Harmonization to improve data  product quality and usage</vt:lpstr>
      <vt:lpstr>Open Data Policy and Common Cal/Val Standards: Recommendations</vt:lpstr>
      <vt:lpstr>Concluding thoughts and the year ahead</vt:lpstr>
      <vt:lpstr>Backup</vt:lpstr>
      <vt:lpstr>Intent and Scope of the CEOS Activity</vt:lpstr>
      <vt:lpstr>Near-Term Recommendations (Within 3 Years)</vt:lpstr>
      <vt:lpstr>Longer Term Recommendations </vt:lpstr>
      <vt:lpstr>Lessons learned from UV spectrometer experience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J Al-Saadi</cp:lastModifiedBy>
  <cp:revision>838</cp:revision>
  <cp:lastPrinted>2013-04-10T01:00:51Z</cp:lastPrinted>
  <dcterms:created xsi:type="dcterms:W3CDTF">2012-12-19T14:12:21Z</dcterms:created>
  <dcterms:modified xsi:type="dcterms:W3CDTF">2014-06-03T15:34:28Z</dcterms:modified>
</cp:coreProperties>
</file>