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645" r:id="rId2"/>
    <p:sldId id="682" r:id="rId3"/>
    <p:sldId id="646" r:id="rId4"/>
    <p:sldId id="683" r:id="rId5"/>
    <p:sldId id="685" r:id="rId6"/>
    <p:sldId id="684" r:id="rId7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4F9D1"/>
    <a:srgbClr val="F0D341"/>
    <a:srgbClr val="F0E291"/>
    <a:srgbClr val="CCD9E7"/>
    <a:srgbClr val="D7E4F3"/>
    <a:srgbClr val="636C99"/>
    <a:srgbClr val="C6D8EC"/>
    <a:srgbClr val="8E98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176" y="184"/>
      </p:cViewPr>
      <p:guideLst>
        <p:guide orient="horz" pos="2304"/>
        <p:guide orient="horz" pos="3696"/>
        <p:guide orient="horz" pos="3984"/>
        <p:guide orient="horz" pos="22"/>
        <p:guide orient="horz" pos="1891"/>
        <p:guide pos="3289"/>
        <p:guide pos="672"/>
        <p:guide pos="46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56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537EB9F-A5EF-6043-B9F2-C2458DE56B9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152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39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2150" y="611188"/>
            <a:ext cx="5473700" cy="4105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932363"/>
            <a:ext cx="5486400" cy="352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8B85870-115C-9645-81C9-72B9FD52C74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62093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signatur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71" t="-8163"/>
          <a:stretch>
            <a:fillRect/>
          </a:stretch>
        </p:blipFill>
        <p:spPr bwMode="auto">
          <a:xfrm>
            <a:off x="7705725" y="6202363"/>
            <a:ext cx="14382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4" descr="PPT_Header0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5" descr="PPT_Header01" hidden="1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7"/>
          <p:cNvSpPr txBox="1">
            <a:spLocks noChangeArrowheads="1"/>
          </p:cNvSpPr>
          <p:nvPr userDrawn="1"/>
        </p:nvSpPr>
        <p:spPr bwMode="auto">
          <a:xfrm>
            <a:off x="251520" y="6519446"/>
            <a:ext cx="72373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800" baseline="0" dirty="0" smtClean="0">
                <a:solidFill>
                  <a:srgbClr val="000000"/>
                </a:solidFill>
                <a:latin typeface="Verdana" charset="0"/>
              </a:rPr>
              <a:t>CEOS ACC-9 MEETING | Page  </a:t>
            </a:r>
            <a:fld id="{4CAB2040-3194-AE40-9516-9E9F02990523}" type="slidenum">
              <a:rPr lang="en-US" sz="800" baseline="0" smtClean="0">
                <a:solidFill>
                  <a:srgbClr val="000000"/>
                </a:solidFill>
                <a:latin typeface="Verdana" charset="0"/>
              </a:rPr>
              <a:t>‹#›</a:t>
            </a:fld>
            <a:r>
              <a:rPr lang="en-US" sz="800" baseline="0" dirty="0" smtClean="0">
                <a:solidFill>
                  <a:srgbClr val="000000"/>
                </a:solidFill>
                <a:latin typeface="Verdana" charset="0"/>
              </a:rPr>
              <a:t>                                                                                   </a:t>
            </a:r>
            <a:r>
              <a:rPr lang="en-US" sz="800" dirty="0" smtClean="0">
                <a:solidFill>
                  <a:srgbClr val="000000"/>
                </a:solidFill>
                <a:latin typeface="Verdana" charset="0"/>
              </a:rPr>
              <a:t>ESA </a:t>
            </a:r>
            <a:r>
              <a:rPr lang="en-US" sz="800" dirty="0">
                <a:solidFill>
                  <a:srgbClr val="000000"/>
                </a:solidFill>
                <a:latin typeface="Verdana" charset="0"/>
              </a:rPr>
              <a:t>UNCLASSIFIED – For Official </a:t>
            </a:r>
            <a:r>
              <a:rPr lang="en-US" sz="800" dirty="0" smtClean="0">
                <a:solidFill>
                  <a:srgbClr val="000000"/>
                </a:solidFill>
                <a:latin typeface="Verdana" charset="0"/>
              </a:rPr>
              <a:t>Use</a:t>
            </a:r>
            <a:endParaRPr lang="en-GB" sz="800" dirty="0">
              <a:solidFill>
                <a:srgbClr val="000000"/>
              </a:solidFill>
              <a:latin typeface="Verdana" charset="0"/>
            </a:endParaRP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3886200"/>
            <a:ext cx="7948800" cy="419100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4" y="2574925"/>
            <a:ext cx="7947025" cy="579438"/>
          </a:xfrm>
        </p:spPr>
        <p:txBody>
          <a:bodyPr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1779976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5069086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666873"/>
            <a:ext cx="5932488" cy="33909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5372100"/>
            <a:ext cx="5932800" cy="6191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407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97" y="310813"/>
            <a:ext cx="6200042" cy="4308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03385" y="1673225"/>
            <a:ext cx="7760677" cy="4318000"/>
          </a:xfrm>
        </p:spPr>
        <p:txBody>
          <a:bodyPr/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70154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850820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4406898"/>
            <a:ext cx="7789050" cy="1323439"/>
          </a:xfrm>
        </p:spPr>
        <p:txBody>
          <a:bodyPr anchor="t"/>
          <a:lstStyle>
            <a:lvl1pPr algn="l">
              <a:defRPr sz="4000" b="1" cap="all">
                <a:solidFill>
                  <a:srgbClr val="0098DB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2906713"/>
            <a:ext cx="77890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9913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673225"/>
            <a:ext cx="3889376" cy="4318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673225"/>
            <a:ext cx="3888000" cy="4318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791502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400" y="381600"/>
            <a:ext cx="6105600" cy="4284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666800"/>
            <a:ext cx="3895200" cy="4968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66875"/>
            <a:ext cx="3896416" cy="495324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898900" cy="381635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2174400"/>
            <a:ext cx="3898900" cy="381635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02217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50870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8517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6874"/>
            <a:ext cx="4968875" cy="4324351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666800"/>
            <a:ext cx="2846388" cy="4324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0284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423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5" descr="PPT_Header0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6" descr="PPT_Header01" hidden="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2" descr="signature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71" t="-8163"/>
          <a:stretch>
            <a:fillRect/>
          </a:stretch>
        </p:blipFill>
        <p:spPr bwMode="auto">
          <a:xfrm>
            <a:off x="7705725" y="6454775"/>
            <a:ext cx="1438275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5950" y="1673225"/>
            <a:ext cx="7905750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25475" y="381000"/>
            <a:ext cx="610552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103" name="Text Box 34"/>
          <p:cNvSpPr txBox="1">
            <a:spLocks noChangeAspect="1" noChangeArrowheads="1"/>
          </p:cNvSpPr>
          <p:nvPr userDrawn="1"/>
        </p:nvSpPr>
        <p:spPr bwMode="auto">
          <a:xfrm>
            <a:off x="255588" y="6589713"/>
            <a:ext cx="6977062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eaLnBrk="0" hangingPunct="0">
              <a:tabLst>
                <a:tab pos="6729413" algn="r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tabLst>
                <a:tab pos="6729413" algn="r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tabLst>
                <a:tab pos="6729413" algn="r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tabLst>
                <a:tab pos="6729413" algn="r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tabLst>
                <a:tab pos="6729413" algn="r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729413" algn="r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729413" algn="r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729413" algn="r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729413" algn="r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800" noProof="1" smtClean="0">
                <a:solidFill>
                  <a:srgbClr val="4D4F53"/>
                </a:solidFill>
                <a:latin typeface="Verdana" charset="0"/>
              </a:rPr>
              <a:t>CEOS</a:t>
            </a:r>
            <a:r>
              <a:rPr lang="en-US" sz="800" baseline="0" noProof="1" smtClean="0">
                <a:solidFill>
                  <a:srgbClr val="4D4F53"/>
                </a:solidFill>
                <a:latin typeface="Verdana" charset="0"/>
              </a:rPr>
              <a:t> ACC-10 MEETING</a:t>
            </a:r>
            <a:r>
              <a:rPr sz="800" noProof="1" smtClean="0">
                <a:solidFill>
                  <a:srgbClr val="4D4F53"/>
                </a:solidFill>
                <a:latin typeface="Verdana" charset="0"/>
              </a:rPr>
              <a:t> </a:t>
            </a:r>
            <a:r>
              <a:rPr sz="800" noProof="1">
                <a:solidFill>
                  <a:srgbClr val="4D4F53"/>
                </a:solidFill>
                <a:latin typeface="Verdana" charset="0"/>
              </a:rPr>
              <a:t>| Page </a:t>
            </a:r>
            <a:fld id="{237E50E2-28B9-3741-B236-345D1E6A8B50}" type="slidenum">
              <a:rPr sz="800" noProof="1">
                <a:solidFill>
                  <a:srgbClr val="4D4F53"/>
                </a:solidFill>
                <a:latin typeface="Verdana" charset="0"/>
              </a:rPr>
              <a:pPr eaLnBrk="1" hangingPunct="1">
                <a:spcBef>
                  <a:spcPct val="50000"/>
                </a:spcBef>
              </a:pPr>
              <a:t>‹#›</a:t>
            </a:fld>
            <a:r>
              <a:rPr sz="800" noProof="1">
                <a:solidFill>
                  <a:srgbClr val="4D4F53"/>
                </a:solidFill>
                <a:latin typeface="Verdana" charset="0"/>
              </a:rPr>
              <a:t>	ESA Unclassified – For Official Use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26" r:id="rId9"/>
    <p:sldLayoutId id="2147483701" r:id="rId10"/>
    <p:sldLayoutId id="2147483702" r:id="rId1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charset="0"/>
        <a:buAutoNum type="arabicPeriod"/>
        <a:defRPr sz="1600">
          <a:solidFill>
            <a:schemeClr val="bg2"/>
          </a:solidFill>
          <a:latin typeface="+mn-lt"/>
          <a:ea typeface="ＭＳ Ｐゴシック" charset="0"/>
          <a:cs typeface="ＭＳ Ｐゴシック" charset="0"/>
        </a:defRPr>
      </a:lvl1pPr>
      <a:lvl2pPr marL="1227138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charset="0"/>
        <a:buAutoNum type="alphaLcPeriod"/>
        <a:defRPr sz="1600">
          <a:solidFill>
            <a:schemeClr val="bg2"/>
          </a:solidFill>
          <a:latin typeface="+mn-lt"/>
          <a:ea typeface="ＭＳ Ｐゴシック" charset="0"/>
        </a:defRPr>
      </a:lvl2pPr>
      <a:lvl3pPr marL="1825625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charset="0"/>
        <a:buChar char="–"/>
        <a:defRPr sz="1600">
          <a:solidFill>
            <a:schemeClr val="bg2"/>
          </a:solidFill>
          <a:latin typeface="+mn-lt"/>
          <a:ea typeface="ＭＳ Ｐゴシック" charset="0"/>
        </a:defRPr>
      </a:lvl3pPr>
      <a:lvl4pPr marL="2424113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charset="0"/>
        <a:buChar char="–"/>
        <a:defRPr sz="1600">
          <a:solidFill>
            <a:schemeClr val="bg2"/>
          </a:solidFill>
          <a:latin typeface="+mn-lt"/>
          <a:ea typeface="ＭＳ Ｐゴシック" charset="0"/>
        </a:defRPr>
      </a:lvl4pPr>
      <a:lvl5pPr marL="30226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charset="0"/>
        <a:buChar char="–"/>
        <a:defRPr sz="1600">
          <a:solidFill>
            <a:schemeClr val="bg2"/>
          </a:solidFill>
          <a:latin typeface="+mn-lt"/>
          <a:ea typeface="ＭＳ Ｐゴシック" charset="0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acs.aeronomie.be/" TargetMode="External"/><Relationship Id="rId4" Type="http://schemas.openxmlformats.org/officeDocument/2006/relationships/hyperlink" Target="http://www.evoss.eu/" TargetMode="External"/><Relationship Id="rId1" Type="http://schemas.openxmlformats.org/officeDocument/2006/relationships/slideLayout" Target="../slideLayouts/slideLayout6.xml"/><Relationship Id="rId2" Type="http://schemas.openxmlformats.org/officeDocument/2006/relationships/hyperlink" Target="http://vast.nilu.n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volcanodiscovery.com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171400"/>
            <a:ext cx="9577388" cy="727392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3336533"/>
            <a:ext cx="6096000" cy="1446550"/>
          </a:xfrm>
        </p:spPr>
        <p:txBody>
          <a:bodyPr/>
          <a:lstStyle/>
          <a:p>
            <a:pPr algn="ctr">
              <a:defRPr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Claus Zehner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ESA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188640"/>
            <a:ext cx="8820471" cy="623914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ＭＳ Ｐゴシック" charset="0"/>
              </a:defRPr>
            </a:lvl1pPr>
            <a:lvl2pPr algn="ctr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54545"/>
                </a:solidFill>
                <a:latin typeface="Arial" charset="0"/>
                <a:ea typeface="ＭＳ Ｐゴシック" charset="0"/>
              </a:defRPr>
            </a:lvl6pPr>
            <a:lvl7pPr marL="914400" algn="l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54545"/>
                </a:solidFill>
                <a:latin typeface="Arial" charset="0"/>
                <a:ea typeface="ＭＳ Ｐゴシック" charset="0"/>
              </a:defRPr>
            </a:lvl7pPr>
            <a:lvl8pPr marL="1371600" algn="l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54545"/>
                </a:solidFill>
                <a:latin typeface="Arial" charset="0"/>
                <a:ea typeface="ＭＳ Ｐゴシック" charset="0"/>
              </a:defRPr>
            </a:lvl8pPr>
            <a:lvl9pPr marL="1828800" algn="l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54545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en-US" dirty="0" smtClean="0">
              <a:solidFill>
                <a:srgbClr val="000090"/>
              </a:solidFill>
            </a:endParaRPr>
          </a:p>
          <a:p>
            <a:endParaRPr lang="en-US" dirty="0">
              <a:solidFill>
                <a:srgbClr val="000090"/>
              </a:solidFill>
            </a:endParaRPr>
          </a:p>
          <a:p>
            <a:r>
              <a:rPr lang="en-US" dirty="0" smtClean="0">
                <a:solidFill>
                  <a:srgbClr val="000090"/>
                </a:solidFill>
              </a:rPr>
              <a:t>Overview </a:t>
            </a:r>
            <a:r>
              <a:rPr lang="en-US" dirty="0">
                <a:solidFill>
                  <a:srgbClr val="000090"/>
                </a:solidFill>
              </a:rPr>
              <a:t>of ongoing ESA activities, </a:t>
            </a:r>
            <a:endParaRPr lang="en-US" dirty="0" smtClean="0">
              <a:solidFill>
                <a:srgbClr val="000090"/>
              </a:solidFill>
            </a:endParaRPr>
          </a:p>
          <a:p>
            <a:endParaRPr lang="en-US" dirty="0" smtClean="0">
              <a:solidFill>
                <a:srgbClr val="000090"/>
              </a:solidFill>
            </a:endParaRPr>
          </a:p>
          <a:p>
            <a:r>
              <a:rPr lang="en-US" dirty="0" smtClean="0">
                <a:solidFill>
                  <a:srgbClr val="000090"/>
                </a:solidFill>
              </a:rPr>
              <a:t>SCOPE</a:t>
            </a:r>
            <a:r>
              <a:rPr lang="en-US" dirty="0">
                <a:solidFill>
                  <a:srgbClr val="000090"/>
                </a:solidFill>
              </a:rPr>
              <a:t>-</a:t>
            </a:r>
            <a:r>
              <a:rPr lang="en-US" dirty="0" err="1">
                <a:solidFill>
                  <a:srgbClr val="000090"/>
                </a:solidFill>
              </a:rPr>
              <a:t>Nowcasting</a:t>
            </a:r>
            <a:r>
              <a:rPr lang="en-US" dirty="0">
                <a:solidFill>
                  <a:srgbClr val="000090"/>
                </a:solidFill>
              </a:rPr>
              <a:t> &amp; CEOS project </a:t>
            </a:r>
            <a:endParaRPr lang="en-US" dirty="0" smtClean="0">
              <a:solidFill>
                <a:srgbClr val="000090"/>
              </a:solidFill>
            </a:endParaRPr>
          </a:p>
          <a:p>
            <a:endParaRPr lang="en-US" dirty="0">
              <a:solidFill>
                <a:srgbClr val="000090"/>
              </a:solidFill>
            </a:endParaRPr>
          </a:p>
          <a:p>
            <a:r>
              <a:rPr lang="en-US" dirty="0" smtClean="0">
                <a:solidFill>
                  <a:srgbClr val="000090"/>
                </a:solidFill>
              </a:rPr>
              <a:t>                   on volcanic </a:t>
            </a:r>
            <a:r>
              <a:rPr lang="en-US" dirty="0" smtClean="0">
                <a:solidFill>
                  <a:srgbClr val="000090"/>
                </a:solidFill>
              </a:rPr>
              <a:t>ash </a:t>
            </a:r>
            <a:r>
              <a:rPr lang="en-US" dirty="0" smtClean="0"/>
              <a:t>emissions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179512" y="292349"/>
            <a:ext cx="7560840" cy="769441"/>
          </a:xfrm>
        </p:spPr>
        <p:txBody>
          <a:bodyPr/>
          <a:lstStyle/>
          <a:p>
            <a:r>
              <a:rPr lang="en-GB" dirty="0" smtClean="0">
                <a:latin typeface="Verdana" charset="0"/>
              </a:rPr>
              <a:t>ESA Projects on Volcanic Emission Monitoring</a:t>
            </a:r>
            <a:endParaRPr lang="en-GB" dirty="0">
              <a:latin typeface="Verdan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9396536" cy="6516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endParaRPr lang="en-GB" b="1" dirty="0" smtClean="0"/>
          </a:p>
          <a:p>
            <a:pPr eaLnBrk="1" hangingPunct="1">
              <a:defRPr/>
            </a:pPr>
            <a:endParaRPr lang="en-GB" b="1" dirty="0"/>
          </a:p>
          <a:p>
            <a:pPr eaLnBrk="1" hangingPunct="1">
              <a:defRPr/>
            </a:pPr>
            <a:endParaRPr lang="en-GB" b="1" dirty="0" smtClean="0"/>
          </a:p>
          <a:p>
            <a:pPr eaLnBrk="1" hangingPunct="1">
              <a:defRPr/>
            </a:pPr>
            <a:r>
              <a:rPr lang="en-GB" b="1" dirty="0" smtClean="0"/>
              <a:t>3 </a:t>
            </a:r>
            <a:r>
              <a:rPr lang="en-GB" b="1" dirty="0"/>
              <a:t>projects </a:t>
            </a:r>
            <a:r>
              <a:rPr lang="en-GB" b="1" dirty="0" smtClean="0"/>
              <a:t>– 2 finalised recently:</a:t>
            </a:r>
          </a:p>
          <a:p>
            <a:pPr eaLnBrk="1" hangingPunct="1">
              <a:defRPr/>
            </a:pPr>
            <a:endParaRPr lang="en-GB" sz="1800" dirty="0"/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GB" sz="1800" dirty="0"/>
              <a:t>VAST - </a:t>
            </a:r>
            <a:r>
              <a:rPr lang="fi-FI" sz="1800" dirty="0">
                <a:hlinkClick r:id="rId2"/>
              </a:rPr>
              <a:t>http://vast.nilu.no/</a:t>
            </a:r>
            <a:r>
              <a:rPr lang="fi-FI" sz="1800" dirty="0"/>
              <a:t> -  3 </a:t>
            </a:r>
            <a:r>
              <a:rPr lang="fi-FI" sz="1800" dirty="0" err="1" smtClean="0"/>
              <a:t>years</a:t>
            </a:r>
            <a:r>
              <a:rPr lang="fi-FI" sz="1800" dirty="0" smtClean="0"/>
              <a:t> </a:t>
            </a:r>
            <a:r>
              <a:rPr lang="en-US" sz="1800" dirty="0" smtClean="0"/>
              <a:t>–</a:t>
            </a:r>
            <a:r>
              <a:rPr lang="fi-FI" sz="1800" dirty="0" smtClean="0"/>
              <a:t> </a:t>
            </a:r>
            <a:r>
              <a:rPr lang="fi-FI" sz="1800" dirty="0" err="1" smtClean="0"/>
              <a:t>lead</a:t>
            </a:r>
            <a:r>
              <a:rPr lang="fi-FI" sz="1800" dirty="0" smtClean="0"/>
              <a:t> </a:t>
            </a:r>
            <a:r>
              <a:rPr lang="fi-FI" sz="1800" dirty="0" err="1" smtClean="0"/>
              <a:t>by</a:t>
            </a:r>
            <a:r>
              <a:rPr lang="fi-FI" sz="1800" dirty="0" smtClean="0"/>
              <a:t> NILU (F. </a:t>
            </a:r>
            <a:r>
              <a:rPr lang="fi-FI" sz="1800" dirty="0" err="1" smtClean="0"/>
              <a:t>Prata</a:t>
            </a:r>
            <a:r>
              <a:rPr lang="fi-FI" sz="1800" dirty="0" smtClean="0"/>
              <a:t>)</a:t>
            </a:r>
            <a:endParaRPr lang="en-US" sz="1800" dirty="0"/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GB" sz="1800" dirty="0" smtClean="0"/>
              <a:t>SACS2 </a:t>
            </a:r>
            <a:r>
              <a:rPr lang="en-GB" sz="1800" dirty="0"/>
              <a:t>- </a:t>
            </a:r>
            <a:r>
              <a:rPr lang="hu-HU" sz="1800" dirty="0">
                <a:hlinkClick r:id="rId3"/>
              </a:rPr>
              <a:t>http://sacs.aeronomie.be/</a:t>
            </a:r>
            <a:r>
              <a:rPr lang="hu-HU" sz="1800" dirty="0"/>
              <a:t> - 18 </a:t>
            </a:r>
            <a:r>
              <a:rPr lang="hu-HU" sz="1800" dirty="0" smtClean="0"/>
              <a:t>month </a:t>
            </a:r>
            <a:r>
              <a:rPr lang="en-US" sz="1800" dirty="0" smtClean="0"/>
              <a:t>–</a:t>
            </a:r>
            <a:r>
              <a:rPr lang="hu-HU" sz="1800" dirty="0" smtClean="0"/>
              <a:t> lead by BIRA/IASB (N. Theys) - finalised</a:t>
            </a: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GB" sz="1800" dirty="0" smtClean="0"/>
              <a:t>SMASH </a:t>
            </a:r>
            <a:r>
              <a:rPr lang="en-US" sz="1800" dirty="0"/>
              <a:t>–</a:t>
            </a:r>
            <a:r>
              <a:rPr lang="en-GB" sz="1800" dirty="0"/>
              <a:t> based on the EU </a:t>
            </a:r>
            <a:r>
              <a:rPr lang="pl-PL" sz="1800" dirty="0">
                <a:hlinkClick r:id="rId4"/>
              </a:rPr>
              <a:t>www.</a:t>
            </a:r>
            <a:r>
              <a:rPr lang="pl-PL" sz="1800" b="1" dirty="0">
                <a:hlinkClick r:id="rId4"/>
              </a:rPr>
              <a:t>evoss</a:t>
            </a:r>
            <a:r>
              <a:rPr lang="pl-PL" sz="1800" dirty="0">
                <a:hlinkClick r:id="rId4"/>
              </a:rPr>
              <a:t>.eu/</a:t>
            </a:r>
            <a:r>
              <a:rPr lang="pl-PL" sz="1800" dirty="0"/>
              <a:t> </a:t>
            </a:r>
            <a:r>
              <a:rPr lang="pl-PL" sz="1800" dirty="0" err="1"/>
              <a:t>project</a:t>
            </a:r>
            <a:r>
              <a:rPr lang="pl-PL" sz="1800" dirty="0"/>
              <a:t> </a:t>
            </a:r>
            <a:r>
              <a:rPr lang="pl-PL" sz="1800" i="1" dirty="0"/>
              <a:t>- </a:t>
            </a:r>
            <a:r>
              <a:rPr lang="hu-HU" sz="1800" dirty="0"/>
              <a:t>18 month </a:t>
            </a:r>
            <a:r>
              <a:rPr lang="hu-HU" sz="1800" dirty="0" smtClean="0"/>
              <a:t>lead by CGS (L. Tampellini) - finalised</a:t>
            </a:r>
            <a:r>
              <a:rPr lang="hu-HU" sz="1800" dirty="0"/>
              <a:t>	</a:t>
            </a:r>
            <a:endParaRPr lang="hu-HU" sz="1800" dirty="0" smtClean="0"/>
          </a:p>
          <a:p>
            <a:pPr marL="0" indent="0" eaLnBrk="1" hangingPunct="1">
              <a:defRPr/>
            </a:pPr>
            <a:endParaRPr lang="en-GB" sz="800" dirty="0"/>
          </a:p>
          <a:p>
            <a:pPr marL="285750">
              <a:lnSpc>
                <a:spcPct val="93000"/>
              </a:lnSpc>
              <a:buFont typeface="Arial"/>
              <a:buChar char="•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smtClean="0"/>
              <a:t> Enhance </a:t>
            </a:r>
            <a:r>
              <a:rPr lang="en-GB" sz="2000" dirty="0"/>
              <a:t>the usage of EO satellite data for volcanic ash monitoring</a:t>
            </a:r>
          </a:p>
          <a:p>
            <a:pPr marL="285750">
              <a:lnSpc>
                <a:spcPct val="93000"/>
              </a:lnSpc>
              <a:buFont typeface="Arial"/>
              <a:buChar char="•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smtClean="0"/>
              <a:t> Update </a:t>
            </a:r>
            <a:r>
              <a:rPr lang="en-GB" sz="2000" dirty="0"/>
              <a:t>existing user requirements</a:t>
            </a:r>
          </a:p>
          <a:p>
            <a:pPr marL="285750">
              <a:lnSpc>
                <a:spcPct val="93000"/>
              </a:lnSpc>
              <a:buFont typeface="Arial"/>
              <a:buChar char="•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GB" sz="2000" dirty="0" smtClean="0"/>
              <a:t> Provision </a:t>
            </a:r>
            <a:r>
              <a:rPr lang="en-GB" sz="2000" dirty="0"/>
              <a:t>of improved satellite based volcanic </a:t>
            </a:r>
            <a:r>
              <a:rPr lang="en-GB" sz="2000" dirty="0" smtClean="0"/>
              <a:t>emission information </a:t>
            </a:r>
            <a:r>
              <a:rPr lang="en-US" sz="2000" dirty="0"/>
              <a:t>based </a:t>
            </a:r>
            <a:r>
              <a:rPr lang="en-US" sz="2000" dirty="0" smtClean="0"/>
              <a:t>on </a:t>
            </a:r>
            <a:r>
              <a:rPr lang="en-US" sz="2000" dirty="0"/>
              <a:t>e.g. </a:t>
            </a:r>
            <a:r>
              <a:rPr lang="en-US" sz="2000" dirty="0" smtClean="0"/>
              <a:t>	SEVIRI</a:t>
            </a:r>
            <a:r>
              <a:rPr lang="en-US" sz="2000" dirty="0"/>
              <a:t>, AATSR, MODIS, GOME2, IASI, OMI, AIRS </a:t>
            </a:r>
            <a:r>
              <a:rPr lang="en-US" sz="2000" dirty="0" smtClean="0"/>
              <a:t>measurements</a:t>
            </a:r>
            <a:endParaRPr lang="en-US" sz="2000" dirty="0"/>
          </a:p>
          <a:p>
            <a:pPr marL="285750">
              <a:lnSpc>
                <a:spcPct val="93000"/>
              </a:lnSpc>
              <a:buFont typeface="Arial"/>
              <a:buChar char="•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US" sz="2000" dirty="0" smtClean="0"/>
              <a:t> </a:t>
            </a:r>
            <a:r>
              <a:rPr lang="en-GB" sz="2000" dirty="0"/>
              <a:t>Provision of </a:t>
            </a:r>
            <a:r>
              <a:rPr lang="en-US" sz="2000" dirty="0"/>
              <a:t>i</a:t>
            </a:r>
            <a:r>
              <a:rPr lang="en-US" sz="2000" dirty="0" smtClean="0"/>
              <a:t>mproved eruption source information</a:t>
            </a:r>
          </a:p>
          <a:p>
            <a:pPr marL="285750">
              <a:lnSpc>
                <a:spcPct val="93000"/>
              </a:lnSpc>
              <a:buFont typeface="Arial"/>
              <a:buChar char="•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US" sz="2000" dirty="0" smtClean="0"/>
              <a:t> Establishment </a:t>
            </a:r>
            <a:r>
              <a:rPr lang="en-US" sz="2000" dirty="0"/>
              <a:t>of </a:t>
            </a:r>
            <a:r>
              <a:rPr lang="en-US" sz="2000" dirty="0" smtClean="0"/>
              <a:t> an operational LIDAR network in Ireland (national co-funding)</a:t>
            </a:r>
          </a:p>
          <a:p>
            <a:pPr marL="285750">
              <a:lnSpc>
                <a:spcPct val="93000"/>
              </a:lnSpc>
              <a:buFont typeface="Arial"/>
              <a:buChar char="•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US" sz="2000" dirty="0" smtClean="0"/>
              <a:t> Establishment of a database for historic eruptions (satellite, ground-based, airborne, 	modeling data)</a:t>
            </a:r>
            <a:endParaRPr lang="hu-HU" sz="2000" dirty="0"/>
          </a:p>
          <a:p>
            <a:pPr marL="285750">
              <a:lnSpc>
                <a:spcPct val="93000"/>
              </a:lnSpc>
              <a:buFont typeface="Arial"/>
              <a:buChar char="•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hu-HU" sz="2000" dirty="0" smtClean="0"/>
              <a:t> Development </a:t>
            </a:r>
            <a:r>
              <a:rPr lang="hu-HU" sz="2000" dirty="0"/>
              <a:t>of an operational demonstration  volcanic ash forecasting 	service </a:t>
            </a:r>
            <a:r>
              <a:rPr lang="hu-HU" sz="2000" dirty="0" smtClean="0"/>
              <a:t>	(</a:t>
            </a:r>
            <a:r>
              <a:rPr lang="hu-HU" sz="2000" dirty="0"/>
              <a:t>open source code operated at ZAMG) that could be </a:t>
            </a:r>
            <a:r>
              <a:rPr lang="hu-HU" sz="2000" dirty="0" smtClean="0"/>
              <a:t>implemented </a:t>
            </a:r>
            <a:r>
              <a:rPr lang="hu-HU" sz="2000" dirty="0"/>
              <a:t>at VAACs or </a:t>
            </a:r>
            <a:r>
              <a:rPr lang="hu-HU" sz="2000" dirty="0" smtClean="0"/>
              <a:t>	elsewhere</a:t>
            </a:r>
            <a:endParaRPr lang="hu-HU" sz="2000" dirty="0"/>
          </a:p>
          <a:p>
            <a:pPr marL="285750">
              <a:lnSpc>
                <a:spcPct val="93000"/>
              </a:lnSpc>
              <a:buFont typeface="Arial"/>
              <a:buChar char="•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/>
            </a:pPr>
            <a:r>
              <a:rPr lang="en-US" sz="2000" dirty="0" smtClean="0">
                <a:cs typeface="Arial" charset="0"/>
              </a:rPr>
              <a:t> Define </a:t>
            </a:r>
            <a:r>
              <a:rPr lang="en-US" sz="2000" dirty="0">
                <a:cs typeface="Arial" charset="0"/>
              </a:rPr>
              <a:t>a ‘best’  future end-to-end volcanic ash monitoring </a:t>
            </a:r>
            <a:r>
              <a:rPr lang="en-US" sz="2000" dirty="0" smtClean="0">
                <a:cs typeface="Arial" charset="0"/>
              </a:rPr>
              <a:t>system</a:t>
            </a:r>
            <a:endParaRPr lang="en-GB" sz="20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73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jya)meris_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93" y="404664"/>
            <a:ext cx="9252520" cy="5976664"/>
          </a:xfrm>
          <a:prstGeom prst="rect">
            <a:avLst/>
          </a:prstGeom>
        </p:spPr>
      </p:pic>
      <p:pic>
        <p:nvPicPr>
          <p:cNvPr id="3" name="Picture 2" descr="ASH_Wkshop_cove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492896"/>
            <a:ext cx="2959280" cy="388843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-675455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buFont typeface="Arial" charset="0"/>
              <a:buNone/>
              <a:defRPr/>
            </a:pPr>
            <a:endParaRPr lang="pl-PL" b="1" dirty="0" smtClean="0">
              <a:latin typeface="Arial" charset="0"/>
            </a:endParaRPr>
          </a:p>
          <a:p>
            <a:pPr lvl="1" algn="ctr">
              <a:buFont typeface="Arial" charset="0"/>
              <a:buNone/>
              <a:defRPr/>
            </a:pPr>
            <a:endParaRPr lang="pl-PL" b="1" dirty="0">
              <a:latin typeface="Arial" charset="0"/>
            </a:endParaRPr>
          </a:p>
          <a:p>
            <a:pPr lvl="1" algn="ctr">
              <a:buFont typeface="Arial" charset="0"/>
              <a:buNone/>
              <a:defRPr/>
            </a:pPr>
            <a:r>
              <a:rPr lang="pl-PL" sz="2000" b="1" dirty="0" smtClean="0">
                <a:solidFill>
                  <a:schemeClr val="bg1"/>
                </a:solidFill>
                <a:latin typeface="Arial" charset="0"/>
              </a:rPr>
              <a:t>http</a:t>
            </a:r>
            <a:r>
              <a:rPr lang="pl-PL" sz="2000" b="1" dirty="0">
                <a:solidFill>
                  <a:schemeClr val="bg1"/>
                </a:solidFill>
                <a:latin typeface="Arial" charset="0"/>
              </a:rPr>
              <a:t>://</a:t>
            </a:r>
            <a:r>
              <a:rPr lang="pl-PL" sz="2000" b="1" dirty="0" err="1" smtClean="0">
                <a:solidFill>
                  <a:schemeClr val="bg1"/>
                </a:solidFill>
                <a:latin typeface="Arial" charset="0"/>
              </a:rPr>
              <a:t>earth.eo.esa.int</a:t>
            </a:r>
            <a:r>
              <a:rPr lang="pl-PL" sz="2000" b="1" dirty="0">
                <a:solidFill>
                  <a:schemeClr val="bg1"/>
                </a:solidFill>
                <a:latin typeface="Arial" charset="0"/>
              </a:rPr>
              <a:t>/</a:t>
            </a:r>
            <a:r>
              <a:rPr lang="pl-PL" sz="2000" b="1" dirty="0" err="1">
                <a:solidFill>
                  <a:schemeClr val="bg1"/>
                </a:solidFill>
                <a:latin typeface="Arial" charset="0"/>
              </a:rPr>
              <a:t>workshops</a:t>
            </a:r>
            <a:r>
              <a:rPr lang="pl-PL" sz="2000" b="1" dirty="0">
                <a:solidFill>
                  <a:schemeClr val="bg1"/>
                </a:solidFill>
                <a:latin typeface="Arial" charset="0"/>
              </a:rPr>
              <a:t>/Volcano/</a:t>
            </a:r>
            <a:r>
              <a:rPr lang="pl-PL" sz="2000" b="1" dirty="0" err="1">
                <a:solidFill>
                  <a:schemeClr val="bg1"/>
                </a:solidFill>
                <a:latin typeface="Arial" charset="0"/>
              </a:rPr>
              <a:t>files</a:t>
            </a:r>
            <a:r>
              <a:rPr lang="pl-PL" sz="2000" b="1" dirty="0">
                <a:solidFill>
                  <a:schemeClr val="bg1"/>
                </a:solidFill>
                <a:latin typeface="Arial" charset="0"/>
              </a:rPr>
              <a:t>/</a:t>
            </a:r>
            <a:r>
              <a:rPr lang="pl-PL" sz="2000" b="1" dirty="0" smtClean="0">
                <a:solidFill>
                  <a:schemeClr val="bg1"/>
                </a:solidFill>
                <a:latin typeface="Arial" charset="0"/>
              </a:rPr>
              <a:t>STM_280_web.pdf</a:t>
            </a:r>
          </a:p>
          <a:p>
            <a:pPr lvl="1" algn="ctr">
              <a:buFont typeface="Arial" charset="0"/>
              <a:buNone/>
              <a:defRPr/>
            </a:pPr>
            <a:endParaRPr lang="nb-NO" sz="2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108520" y="5445224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FF"/>
                </a:solidFill>
              </a:rPr>
              <a:t>vast.nilu.no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</a:p>
          <a:p>
            <a:pPr algn="ctr"/>
            <a:r>
              <a:rPr lang="en-US" dirty="0" smtClean="0"/>
              <a:t>click</a:t>
            </a:r>
            <a:r>
              <a:rPr lang="en-US" dirty="0" smtClean="0">
                <a:solidFill>
                  <a:srgbClr val="FFFFFF"/>
                </a:solidFill>
              </a:rPr>
              <a:t> on latest news item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5" descr="Screen Shot 2014-06-04 at 03.48.1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492896"/>
            <a:ext cx="2803233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51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fad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179512" y="461626"/>
            <a:ext cx="7560840" cy="430887"/>
          </a:xfrm>
        </p:spPr>
        <p:txBody>
          <a:bodyPr/>
          <a:lstStyle/>
          <a:p>
            <a:r>
              <a:rPr lang="en-GB" dirty="0" smtClean="0">
                <a:latin typeface="Verdana" charset="0"/>
              </a:rPr>
              <a:t> ESA Projects on Volcanic Emission Monitoring</a:t>
            </a:r>
            <a:endParaRPr lang="en-GB" dirty="0">
              <a:latin typeface="Verdan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1196752"/>
            <a:ext cx="939653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/>
              <a:t>Sangeangapi</a:t>
            </a:r>
            <a:r>
              <a:rPr lang="en-US" sz="2000" b="1" dirty="0" smtClean="0"/>
              <a:t> </a:t>
            </a:r>
            <a:r>
              <a:rPr lang="en-US" sz="2000" b="1" dirty="0"/>
              <a:t>volcano (Indonesia): activity calms down</a:t>
            </a:r>
          </a:p>
          <a:p>
            <a:r>
              <a:rPr lang="en-US" sz="2000" b="1" dirty="0"/>
              <a:t>Sunday Jun 01, </a:t>
            </a:r>
            <a:r>
              <a:rPr lang="en-US" sz="2000" b="1" dirty="0" smtClean="0"/>
              <a:t>2014 </a:t>
            </a:r>
            <a:r>
              <a:rPr lang="en-US" sz="2000" dirty="0" smtClean="0"/>
              <a:t>- </a:t>
            </a:r>
            <a:r>
              <a:rPr lang="en-US" sz="2000" dirty="0">
                <a:solidFill>
                  <a:srgbClr val="000000"/>
                </a:solidFill>
                <a:hlinkClick r:id="rId2"/>
              </a:rPr>
              <a:t>http://</a:t>
            </a:r>
            <a:r>
              <a:rPr lang="en-US" sz="2000" dirty="0" smtClean="0">
                <a:solidFill>
                  <a:srgbClr val="000000"/>
                </a:solidFill>
                <a:hlinkClick r:id="rId2"/>
              </a:rPr>
              <a:t>www.volcanodiscovery.com</a:t>
            </a:r>
            <a:r>
              <a:rPr lang="en-US" sz="2000" dirty="0" smtClean="0">
                <a:solidFill>
                  <a:srgbClr val="000000"/>
                </a:solidFill>
              </a:rPr>
              <a:t> - usage of </a:t>
            </a:r>
            <a:r>
              <a:rPr lang="en-US" sz="2000" b="1" dirty="0" smtClean="0">
                <a:solidFill>
                  <a:srgbClr val="3366FF"/>
                </a:solidFill>
              </a:rPr>
              <a:t>SACS</a:t>
            </a:r>
            <a:r>
              <a:rPr lang="en-US" sz="2000" dirty="0" smtClean="0">
                <a:solidFill>
                  <a:srgbClr val="000000"/>
                </a:solidFill>
              </a:rPr>
              <a:t> images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r>
              <a:rPr lang="en-US" sz="2000" dirty="0" smtClean="0"/>
              <a:t>                                  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                          SO2 (DU)                                                Ash</a:t>
            </a:r>
            <a:endParaRPr lang="en-US" sz="2000" dirty="0"/>
          </a:p>
          <a:p>
            <a:r>
              <a:rPr lang="en-US" sz="2000" dirty="0" smtClean="0"/>
              <a:t>After </a:t>
            </a:r>
            <a:r>
              <a:rPr lang="en-US" sz="2000" dirty="0"/>
              <a:t>the violent eruption on Saturday, a strong initial explosion followed by at least 3 other, but smaller explosions and ash emissions until yesterday, activity at the volcano </a:t>
            </a:r>
            <a:endParaRPr lang="en-US" sz="2000" dirty="0" smtClean="0"/>
          </a:p>
          <a:p>
            <a:r>
              <a:rPr lang="en-US" sz="2000" dirty="0" smtClean="0"/>
              <a:t>has </a:t>
            </a:r>
            <a:r>
              <a:rPr lang="en-US" sz="2000" dirty="0"/>
              <a:t>calmed down significantly. </a:t>
            </a:r>
            <a:endParaRPr lang="en-GB" sz="2000" dirty="0">
              <a:cs typeface="Arial" charset="0"/>
            </a:endParaRPr>
          </a:p>
        </p:txBody>
      </p:sp>
      <p:pic>
        <p:nvPicPr>
          <p:cNvPr id="7" name="Picture 6" descr="Screen Shot 2014-06-04 at 04.25.3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988840"/>
            <a:ext cx="2852695" cy="2492896"/>
          </a:xfrm>
          <a:prstGeom prst="rect">
            <a:avLst/>
          </a:prstGeom>
        </p:spPr>
      </p:pic>
      <p:pic>
        <p:nvPicPr>
          <p:cNvPr id="8" name="Picture 7" descr="Screen Shot 2014-06-04 at 04.25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88840"/>
            <a:ext cx="2834665" cy="2436891"/>
          </a:xfrm>
          <a:prstGeom prst="rect">
            <a:avLst/>
          </a:prstGeom>
        </p:spPr>
      </p:pic>
      <p:pic>
        <p:nvPicPr>
          <p:cNvPr id="9" name="Picture 8" descr="Screen Shot 2014-06-04 at 04.40.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509120"/>
            <a:ext cx="2736304" cy="558026"/>
          </a:xfrm>
          <a:prstGeom prst="rect">
            <a:avLst/>
          </a:prstGeom>
        </p:spPr>
      </p:pic>
      <p:pic>
        <p:nvPicPr>
          <p:cNvPr id="10" name="Picture 9" descr="Screen Shot 2014-06-04 at 04.40.4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509120"/>
            <a:ext cx="252028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0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179512" y="461626"/>
            <a:ext cx="7560840" cy="430887"/>
          </a:xfrm>
        </p:spPr>
        <p:txBody>
          <a:bodyPr/>
          <a:lstStyle/>
          <a:p>
            <a:r>
              <a:rPr lang="en-GB" dirty="0" smtClean="0">
                <a:latin typeface="Verdana" charset="0"/>
              </a:rPr>
              <a:t> ESA Projects on Volcanic Emission Monitoring</a:t>
            </a:r>
            <a:endParaRPr lang="en-GB" dirty="0">
              <a:latin typeface="Verdan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1196752"/>
            <a:ext cx="93965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/>
              <a:t>Sangeangapi</a:t>
            </a:r>
            <a:r>
              <a:rPr lang="en-US" sz="2000" b="1" dirty="0" smtClean="0"/>
              <a:t> </a:t>
            </a:r>
            <a:r>
              <a:rPr lang="en-US" sz="2000" b="1" dirty="0"/>
              <a:t>volcano (Indonesia): activity calms down</a:t>
            </a:r>
          </a:p>
          <a:p>
            <a:r>
              <a:rPr lang="en-US" sz="2000" b="1" dirty="0"/>
              <a:t>Sunday Jun 01, </a:t>
            </a:r>
            <a:r>
              <a:rPr lang="en-US" sz="2000" b="1" dirty="0" smtClean="0"/>
              <a:t>2014 </a:t>
            </a:r>
            <a:r>
              <a:rPr lang="en-US" sz="2000" dirty="0" smtClean="0"/>
              <a:t>– </a:t>
            </a:r>
            <a:r>
              <a:rPr lang="en-US" sz="2000" b="1" dirty="0" smtClean="0">
                <a:solidFill>
                  <a:srgbClr val="3366FF"/>
                </a:solidFill>
              </a:rPr>
              <a:t>VAST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0000"/>
                </a:solidFill>
              </a:rPr>
              <a:t>– using SACS notifications as trigger for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 model/forecasting runs</a:t>
            </a:r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r>
              <a:rPr lang="en-US" sz="2000" dirty="0" smtClean="0"/>
              <a:t>                                  </a:t>
            </a:r>
          </a:p>
          <a:p>
            <a:endParaRPr lang="en-GB" sz="2000" dirty="0">
              <a:cs typeface="Arial" charset="0"/>
            </a:endParaRPr>
          </a:p>
        </p:txBody>
      </p:sp>
      <p:pic>
        <p:nvPicPr>
          <p:cNvPr id="3" name="Picture 2" descr="SANGEANG-API-10_11km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8880"/>
            <a:ext cx="9144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179512" y="461626"/>
            <a:ext cx="7560840" cy="430887"/>
          </a:xfrm>
        </p:spPr>
        <p:txBody>
          <a:bodyPr/>
          <a:lstStyle/>
          <a:p>
            <a:r>
              <a:rPr lang="en-GB" dirty="0" smtClean="0">
                <a:latin typeface="Verdana" charset="0"/>
              </a:rPr>
              <a:t>Projects on Volcanic Emission Monitoring</a:t>
            </a:r>
            <a:endParaRPr lang="en-GB" dirty="0">
              <a:latin typeface="Verdan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1268760"/>
            <a:ext cx="896448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GB" b="1" dirty="0" smtClean="0"/>
              <a:t>WMO </a:t>
            </a:r>
            <a:r>
              <a:rPr lang="en-GB" b="1" dirty="0" err="1" smtClean="0"/>
              <a:t>Nowcasting</a:t>
            </a:r>
            <a:r>
              <a:rPr lang="en-GB" b="1" dirty="0" smtClean="0"/>
              <a:t> Project on Volcanic Ash:</a:t>
            </a:r>
          </a:p>
          <a:p>
            <a:pPr eaLnBrk="1" hangingPunct="1">
              <a:defRPr/>
            </a:pPr>
            <a:endParaRPr lang="en-GB" dirty="0"/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GB" dirty="0" smtClean="0"/>
              <a:t>Workshop in October 2014 - algorithm </a:t>
            </a:r>
            <a:r>
              <a:rPr lang="en-GB" dirty="0" err="1" smtClean="0"/>
              <a:t>intercomparison</a:t>
            </a:r>
            <a:r>
              <a:rPr lang="en-GB" dirty="0" smtClean="0"/>
              <a:t> mainly on SEVIRI </a:t>
            </a:r>
            <a:endParaRPr lang="en-GB" dirty="0">
              <a:cs typeface="Arial" charset="0"/>
            </a:endParaRPr>
          </a:p>
          <a:p>
            <a:pPr eaLnBrk="1" hangingPunct="1">
              <a:defRPr/>
            </a:pPr>
            <a:endParaRPr lang="en-GB" b="1" dirty="0" smtClean="0">
              <a:cs typeface="Arial" charset="0"/>
            </a:endParaRPr>
          </a:p>
          <a:p>
            <a:pPr eaLnBrk="1" hangingPunct="1">
              <a:defRPr/>
            </a:pPr>
            <a:r>
              <a:rPr lang="en-GB" b="1" dirty="0" smtClean="0">
                <a:cs typeface="Arial" charset="0"/>
              </a:rPr>
              <a:t>Another CEOS Project on Disaster Monitoring: </a:t>
            </a:r>
          </a:p>
          <a:p>
            <a:pPr eaLnBrk="1" hangingPunct="1">
              <a:defRPr/>
            </a:pPr>
            <a:endParaRPr lang="en-GB" dirty="0">
              <a:cs typeface="Arial" charset="0"/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GB" dirty="0" smtClean="0">
                <a:cs typeface="Arial" charset="0"/>
              </a:rPr>
              <a:t>main focus on imaging data (e.g. movement of earth surface) including a component on volcanic </a:t>
            </a:r>
            <a:r>
              <a:rPr lang="en-GB" dirty="0" smtClean="0">
                <a:cs typeface="Arial" charset="0"/>
              </a:rPr>
              <a:t>emissions for the Argentinian VAAC</a:t>
            </a:r>
            <a:endParaRPr lang="en-GB" dirty="0" smtClean="0">
              <a:cs typeface="Arial" charset="0"/>
            </a:endParaRPr>
          </a:p>
          <a:p>
            <a:pPr eaLnBrk="1" hangingPunct="1">
              <a:defRPr/>
            </a:pPr>
            <a:r>
              <a:rPr lang="en-GB" dirty="0" smtClean="0">
                <a:cs typeface="Arial" charset="0"/>
              </a:rPr>
              <a:t> </a:t>
            </a:r>
          </a:p>
          <a:p>
            <a:pPr eaLnBrk="1" hangingPunct="1">
              <a:defRPr/>
            </a:pPr>
            <a:r>
              <a:rPr lang="en-GB" b="1" dirty="0" smtClean="0">
                <a:cs typeface="Arial" charset="0"/>
              </a:rPr>
              <a:t>NASA project on AIRS and OMI, NOAA project on </a:t>
            </a:r>
            <a:r>
              <a:rPr lang="en-GB" b="1" dirty="0" smtClean="0">
                <a:cs typeface="Arial" charset="0"/>
              </a:rPr>
              <a:t>SEVIRI, MODIS, </a:t>
            </a:r>
            <a:r>
              <a:rPr lang="en-GB" b="1" dirty="0" err="1" smtClean="0">
                <a:cs typeface="Arial" charset="0"/>
              </a:rPr>
              <a:t>Eumetsat</a:t>
            </a:r>
            <a:r>
              <a:rPr lang="en-GB" b="1" dirty="0" smtClean="0">
                <a:cs typeface="Arial" charset="0"/>
              </a:rPr>
              <a:t> Activities on SEVIRI, IASI, GOME2 </a:t>
            </a:r>
            <a:r>
              <a:rPr lang="en-GB" b="1" dirty="0" smtClean="0">
                <a:cs typeface="Arial" charset="0"/>
              </a:rPr>
              <a:t> </a:t>
            </a:r>
            <a:endParaRPr lang="en-GB" b="1" dirty="0" smtClean="0">
              <a:cs typeface="Arial" charset="0"/>
            </a:endParaRPr>
          </a:p>
          <a:p>
            <a:pPr eaLnBrk="1" hangingPunct="1">
              <a:defRPr/>
            </a:pPr>
            <a:endParaRPr lang="en-GB" sz="2000" b="1" dirty="0">
              <a:cs typeface="Arial" charset="0"/>
            </a:endParaRPr>
          </a:p>
          <a:p>
            <a:pPr eaLnBrk="1" hangingPunct="1">
              <a:defRPr/>
            </a:pPr>
            <a:endParaRPr lang="en-GB" sz="2000" b="1" dirty="0" smtClean="0">
              <a:cs typeface="Arial" charset="0"/>
            </a:endParaRPr>
          </a:p>
          <a:p>
            <a:pPr eaLnBrk="1" hangingPunct="1">
              <a:defRPr/>
            </a:pPr>
            <a:endParaRPr lang="en-GB" sz="20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0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ESA Presentation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HD:Users:plecomte:Documents:Office Folders:Visite to D Delegation:CMUG_slides_for_ESA_RS_AL_P.ppt</Template>
  <TotalTime>75</TotalTime>
  <Words>301</Words>
  <Application>Microsoft Macintosh PowerPoint</Application>
  <PresentationFormat>On-screen Show (4:3)</PresentationFormat>
  <Paragraphs>74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ESA Presentation</vt:lpstr>
      <vt:lpstr>  Claus Zehner ESA</vt:lpstr>
      <vt:lpstr>ESA Projects on Volcanic Emission Monitoring</vt:lpstr>
      <vt:lpstr>PowerPoint Presentation</vt:lpstr>
      <vt:lpstr> ESA Projects on Volcanic Emission Monitoring</vt:lpstr>
      <vt:lpstr> ESA Projects on Volcanic Emission Monitoring</vt:lpstr>
      <vt:lpstr>Projects on Volcanic Emission Monitoring</vt:lpstr>
    </vt:vector>
  </TitlesOfParts>
  <Company>CD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DD</dc:creator>
  <cp:lastModifiedBy>Claus Zehner</cp:lastModifiedBy>
  <cp:revision>1088</cp:revision>
  <cp:lastPrinted>2004-02-03T08:35:42Z</cp:lastPrinted>
  <dcterms:created xsi:type="dcterms:W3CDTF">2003-10-01T09:44:24Z</dcterms:created>
  <dcterms:modified xsi:type="dcterms:W3CDTF">2014-06-04T10:06:08Z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jekt">
    <vt:lpwstr>DLR allgemein</vt:lpwstr>
  </property>
</Properties>
</file>