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69" r:id="rId6"/>
    <p:sldId id="299" r:id="rId7"/>
    <p:sldId id="297" r:id="rId8"/>
    <p:sldId id="298" r:id="rId9"/>
  </p:sldIdLst>
  <p:sldSz cx="9144000" cy="6858000" type="screen4x3"/>
  <p:notesSz cx="67945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103A"/>
    <a:srgbClr val="4D4F53"/>
    <a:srgbClr val="822433"/>
    <a:srgbClr val="AD338A"/>
    <a:srgbClr val="003366"/>
    <a:srgbClr val="00338D"/>
    <a:srgbClr val="008542"/>
    <a:srgbClr val="FF6600"/>
    <a:srgbClr val="0098DB"/>
    <a:srgbClr val="0054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098" autoAdjust="0"/>
    <p:restoredTop sz="99293" autoAdjust="0"/>
  </p:normalViewPr>
  <p:slideViewPr>
    <p:cSldViewPr snapToGrid="0">
      <p:cViewPr>
        <p:scale>
          <a:sx n="95" d="100"/>
          <a:sy n="95" d="100"/>
        </p:scale>
        <p:origin x="-185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8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181" cy="4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783" y="0"/>
            <a:ext cx="2944181" cy="4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t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9348"/>
            <a:ext cx="2944181" cy="4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it-IT" dirty="0"/>
          </a:p>
        </p:txBody>
      </p:sp>
      <p:sp>
        <p:nvSpPr>
          <p:cNvPr id="628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783" y="9409348"/>
            <a:ext cx="2944181" cy="49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9404" tIns="44702" rIns="89404" bIns="44702" numCol="1" anchor="b" anchorCtr="0" compatLnSpc="1">
            <a:prstTxWarp prst="textNoShape">
              <a:avLst/>
            </a:prstTxWarp>
          </a:bodyPr>
          <a:lstStyle>
            <a:lvl1pPr algn="r" defTabSz="892175">
              <a:defRPr sz="1100" smtClean="0">
                <a:latin typeface="Arial" pitchFamily="34" charset="0"/>
              </a:defRPr>
            </a:lvl1pPr>
          </a:lstStyle>
          <a:p>
            <a:pPr>
              <a:defRPr/>
            </a:pPr>
            <a:fld id="{A5B780D0-5C7F-422C-931C-25201BE19360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5045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537" cy="51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5678" y="0"/>
            <a:ext cx="2916536" cy="51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A6888345-B3D3-4351-A7A9-F936F5935E41}" type="datetimeFigureOut">
              <a:rPr lang="en-US"/>
              <a:pPr>
                <a:defRPr/>
              </a:pPr>
              <a:t>03/06/14</a:t>
            </a:fld>
            <a:endParaRPr lang="en-US" dirty="0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9963" y="738188"/>
            <a:ext cx="4914900" cy="36877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5422" y="4719878"/>
            <a:ext cx="5031370" cy="4425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756"/>
            <a:ext cx="2916537" cy="44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defTabSz="862013">
              <a:defRPr sz="11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5678" y="9439756"/>
            <a:ext cx="2916536" cy="44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155" tIns="43077" rIns="86155" bIns="43077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 smtClean="0"/>
            </a:lvl1pPr>
          </a:lstStyle>
          <a:p>
            <a:pPr>
              <a:defRPr/>
            </a:pPr>
            <a:fld id="{D8DF57D7-2670-4E78-96DD-D9B22805124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303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86888" tIns="43446" rIns="86888" bIns="43446"/>
          <a:lstStyle/>
          <a:p>
            <a:r>
              <a:rPr lang="de-DE" dirty="0" err="1" smtClean="0">
                <a:latin typeface="Calibri" pitchFamily="34" charset="0"/>
              </a:rPr>
              <a:t>Missions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being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Operated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by</a:t>
            </a:r>
            <a:r>
              <a:rPr lang="de-DE" dirty="0" smtClean="0">
                <a:latin typeface="Calibri" pitchFamily="34" charset="0"/>
              </a:rPr>
              <a:t> ESA EO:   GOCE, SMOS, CryoSat-2, </a:t>
            </a:r>
            <a:r>
              <a:rPr lang="de-DE" dirty="0" err="1" smtClean="0">
                <a:latin typeface="Calibri" pitchFamily="34" charset="0"/>
              </a:rPr>
              <a:t>Proba</a:t>
            </a:r>
            <a:r>
              <a:rPr lang="de-DE" dirty="0" smtClean="0">
                <a:latin typeface="Calibri" pitchFamily="34" charset="0"/>
              </a:rPr>
              <a:t>; </a:t>
            </a:r>
          </a:p>
          <a:p>
            <a:r>
              <a:rPr lang="de-DE" dirty="0" smtClean="0">
                <a:latin typeface="Calibri" pitchFamily="34" charset="0"/>
              </a:rPr>
              <a:t>Other </a:t>
            </a:r>
            <a:r>
              <a:rPr lang="de-DE" dirty="0" err="1" smtClean="0">
                <a:latin typeface="Calibri" pitchFamily="34" charset="0"/>
              </a:rPr>
              <a:t>missions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developed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by</a:t>
            </a:r>
            <a:r>
              <a:rPr lang="de-DE" dirty="0" smtClean="0">
                <a:latin typeface="Calibri" pitchFamily="34" charset="0"/>
              </a:rPr>
              <a:t> ESA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operated</a:t>
            </a:r>
            <a:r>
              <a:rPr lang="de-DE" dirty="0" smtClean="0">
                <a:latin typeface="Calibri" pitchFamily="34" charset="0"/>
              </a:rPr>
              <a:t> </a:t>
            </a:r>
            <a:r>
              <a:rPr lang="de-DE" dirty="0" err="1" smtClean="0">
                <a:latin typeface="Calibri" pitchFamily="34" charset="0"/>
              </a:rPr>
              <a:t>by</a:t>
            </a:r>
            <a:r>
              <a:rPr lang="de-DE" dirty="0" smtClean="0">
                <a:latin typeface="Calibri" pitchFamily="34" charset="0"/>
              </a:rPr>
              <a:t> EUMETSAT:  Meteosat 6,7; MSG-1, 2;3 ad </a:t>
            </a:r>
            <a:r>
              <a:rPr lang="de-DE" dirty="0" err="1" smtClean="0">
                <a:latin typeface="Calibri" pitchFamily="34" charset="0"/>
              </a:rPr>
              <a:t>MetOp</a:t>
            </a:r>
            <a:r>
              <a:rPr lang="de-DE" dirty="0" smtClean="0">
                <a:latin typeface="Calibri" pitchFamily="34" charset="0"/>
              </a:rPr>
              <a:t>-A </a:t>
            </a:r>
            <a:r>
              <a:rPr lang="de-DE" dirty="0" err="1" smtClean="0">
                <a:latin typeface="Calibri" pitchFamily="34" charset="0"/>
              </a:rPr>
              <a:t>and</a:t>
            </a:r>
            <a:r>
              <a:rPr lang="de-DE" dirty="0" smtClean="0">
                <a:latin typeface="Calibri" pitchFamily="34" charset="0"/>
              </a:rPr>
              <a:t> B</a:t>
            </a:r>
          </a:p>
          <a:p>
            <a:endParaRPr lang="en-GB" dirty="0" smtClean="0">
              <a:latin typeface="Calibri" pitchFamily="34" charset="0"/>
            </a:endParaRPr>
          </a:p>
          <a:p>
            <a:r>
              <a:rPr lang="en-GB" dirty="0" smtClean="0">
                <a:latin typeface="Calibri" pitchFamily="34" charset="0"/>
              </a:rPr>
              <a:t>For last 23 years – </a:t>
            </a:r>
            <a:r>
              <a:rPr lang="en-GB" dirty="0" err="1" smtClean="0">
                <a:latin typeface="Calibri" pitchFamily="34" charset="0"/>
              </a:rPr>
              <a:t>Meteosat</a:t>
            </a:r>
            <a:r>
              <a:rPr lang="en-GB" dirty="0" smtClean="0">
                <a:latin typeface="Calibri" pitchFamily="34" charset="0"/>
              </a:rPr>
              <a:t> sending met images </a:t>
            </a:r>
          </a:p>
          <a:p>
            <a:r>
              <a:rPr lang="en-GB" dirty="0" smtClean="0">
                <a:latin typeface="Calibri" pitchFamily="34" charset="0"/>
              </a:rPr>
              <a:t>On 5 January, Meteosat-6 set a new record for the duration of the operational life of a </a:t>
            </a:r>
            <a:r>
              <a:rPr lang="en-GB" dirty="0" err="1" smtClean="0">
                <a:latin typeface="Calibri" pitchFamily="34" charset="0"/>
              </a:rPr>
              <a:t>Meteosat</a:t>
            </a:r>
            <a:r>
              <a:rPr lang="en-GB" dirty="0" smtClean="0">
                <a:latin typeface="Calibri" pitchFamily="34" charset="0"/>
              </a:rPr>
              <a:t> satellite; currently in stand-by over Indian ocean.</a:t>
            </a:r>
          </a:p>
          <a:p>
            <a:r>
              <a:rPr lang="en-GB" dirty="0" smtClean="0">
                <a:latin typeface="Calibri" pitchFamily="34" charset="0"/>
              </a:rPr>
              <a:t>Meteosat-7 is currently the operational satellite.  </a:t>
            </a:r>
          </a:p>
          <a:p>
            <a:r>
              <a:rPr lang="en-GB" dirty="0" err="1" smtClean="0">
                <a:latin typeface="Calibri" pitchFamily="34" charset="0"/>
              </a:rPr>
              <a:t>MetOp</a:t>
            </a:r>
            <a:r>
              <a:rPr lang="en-GB" dirty="0" smtClean="0">
                <a:latin typeface="Calibri" pitchFamily="34" charset="0"/>
              </a:rPr>
              <a:t>-A currently in operation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130" tIns="45566" rIns="91130" bIns="45566"/>
          <a:lstStyle/>
          <a:p>
            <a:pPr eaLnBrk="1" hangingPunct="1"/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4361" y="3886200"/>
            <a:ext cx="7948800" cy="419100"/>
          </a:xfrm>
        </p:spPr>
        <p:txBody>
          <a:bodyPr wrap="square">
            <a:spAutoFit/>
          </a:bodyPr>
          <a:lstStyle>
            <a:lvl1pPr marL="0" indent="0">
              <a:buFont typeface="Verdana" pitchFamily="34" charset="0"/>
              <a:buNone/>
              <a:defRPr sz="1800"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56325" name="Rectangle 6"/>
          <p:cNvSpPr>
            <a:spLocks noGrp="1" noChangeArrowheads="1"/>
          </p:cNvSpPr>
          <p:nvPr>
            <p:ph type="ctrTitle"/>
          </p:nvPr>
        </p:nvSpPr>
        <p:spPr>
          <a:xfrm>
            <a:off x="587374" y="2574925"/>
            <a:ext cx="7947025" cy="579438"/>
          </a:xfrm>
        </p:spPr>
        <p:txBody>
          <a:bodyPr/>
          <a:lstStyle>
            <a:lvl1pPr>
              <a:defRPr sz="3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pic>
        <p:nvPicPr>
          <p:cNvPr id="56341" name="Picture 22" descr="signatur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44" name="Picture 24" descr="PPT_Header0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345" name="Picture 25" descr="PPT_Header01" hidden="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347" name="Text Box 27"/>
          <p:cNvSpPr txBox="1">
            <a:spLocks noChangeArrowheads="1"/>
          </p:cNvSpPr>
          <p:nvPr userDrawn="1"/>
        </p:nvSpPr>
        <p:spPr bwMode="auto">
          <a:xfrm>
            <a:off x="631825" y="6429375"/>
            <a:ext cx="5016500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noProof="0" smtClean="0"/>
              <a:t>ESA UNCLASSIFIED – For Official Use</a:t>
            </a:r>
            <a:endParaRPr lang="en-GB" sz="800" noProof="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18801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06898"/>
            <a:ext cx="7789050" cy="1323439"/>
          </a:xfrm>
        </p:spPr>
        <p:txBody>
          <a:bodyPr anchor="t"/>
          <a:lstStyle>
            <a:lvl1pPr algn="l">
              <a:defRPr sz="4000" b="1" cap="all">
                <a:solidFill>
                  <a:srgbClr val="0098DB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2000" y="2906713"/>
            <a:ext cx="778905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5031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5950" y="1673225"/>
            <a:ext cx="3889376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723" y="1673225"/>
            <a:ext cx="3888000" cy="431800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69867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381600"/>
            <a:ext cx="6105600" cy="4284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123" y="1666800"/>
            <a:ext cx="3895200" cy="496800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66875"/>
            <a:ext cx="3896416" cy="495324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0"/>
          </p:nvPr>
        </p:nvSpPr>
        <p:spPr>
          <a:xfrm>
            <a:off x="619200" y="2174400"/>
            <a:ext cx="3898900" cy="3816350"/>
          </a:xfrm>
        </p:spPr>
        <p:txBody>
          <a:bodyPr/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5409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91654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299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6400" y="409890"/>
            <a:ext cx="6105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66874"/>
            <a:ext cx="4968875" cy="4324351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125" y="1666800"/>
            <a:ext cx="2846388" cy="4324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1985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000" y="5069086"/>
            <a:ext cx="5932800" cy="307777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1787" y="1666873"/>
            <a:ext cx="5932488" cy="339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2000" y="5372100"/>
            <a:ext cx="5932800" cy="6191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150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3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31" name="Picture 35" descr="PPT_Header0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32" name="Picture 36" descr="PPT_Header01" hidden="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204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321" name="Picture 22" descr="signatur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71" t="-8163"/>
          <a:stretch>
            <a:fillRect/>
          </a:stretch>
        </p:blipFill>
        <p:spPr bwMode="auto">
          <a:xfrm>
            <a:off x="7705725" y="6202363"/>
            <a:ext cx="14382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5950" y="1673225"/>
            <a:ext cx="790575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25475" y="381000"/>
            <a:ext cx="6105525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55330" name="Text Box 34"/>
          <p:cNvSpPr txBox="1">
            <a:spLocks noChangeAspect="1" noChangeArrowheads="1"/>
          </p:cNvSpPr>
          <p:nvPr/>
        </p:nvSpPr>
        <p:spPr bwMode="auto">
          <a:xfrm>
            <a:off x="630238" y="6368551"/>
            <a:ext cx="5644438" cy="341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pPr>
              <a:spcBef>
                <a:spcPct val="50000"/>
              </a:spcBef>
            </a:pPr>
            <a:r>
              <a:rPr lang="en-US" sz="800" noProof="1" smtClean="0">
                <a:solidFill>
                  <a:schemeClr val="bg2"/>
                </a:solidFill>
              </a:rPr>
              <a:t>ACC-10</a:t>
            </a:r>
            <a:r>
              <a:rPr lang="en-US" sz="800" baseline="0" noProof="1" smtClean="0">
                <a:solidFill>
                  <a:schemeClr val="bg2"/>
                </a:solidFill>
              </a:rPr>
              <a:t> Meeting - NOAA </a:t>
            </a:r>
            <a:r>
              <a:rPr lang="en-US" sz="800" noProof="1" smtClean="0">
                <a:solidFill>
                  <a:schemeClr val="bg2"/>
                </a:solidFill>
              </a:rPr>
              <a:t>| 04-05/06/2014 | Slide  </a:t>
            </a:r>
            <a:fld id="{55C38A05-1EBF-4461-A82A-BFBBB86D977A}" type="slidenum">
              <a:rPr lang="en-US" sz="800" noProof="1" smtClean="0">
                <a:solidFill>
                  <a:schemeClr val="bg2"/>
                </a:solidFill>
              </a:rPr>
              <a:t>‹#›</a:t>
            </a:fld>
            <a:endParaRPr lang="en-GB" sz="800" noProof="1">
              <a:solidFill>
                <a:schemeClr val="bg2"/>
              </a:solidFill>
            </a:endParaRPr>
          </a:p>
        </p:txBody>
      </p:sp>
      <p:sp>
        <p:nvSpPr>
          <p:cNvPr id="55334" name="Text Box 38"/>
          <p:cNvSpPr txBox="1">
            <a:spLocks noChangeArrowheads="1"/>
          </p:cNvSpPr>
          <p:nvPr/>
        </p:nvSpPr>
        <p:spPr bwMode="auto">
          <a:xfrm>
            <a:off x="6096000" y="6431782"/>
            <a:ext cx="28524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800" noProof="0" dirty="0" smtClean="0"/>
              <a:t>ESA UNCLASSIFIED – For Official Use</a:t>
            </a:r>
            <a:endParaRPr lang="en-GB" sz="800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9" r:id="rId1"/>
    <p:sldLayoutId id="2147483930" r:id="rId2"/>
    <p:sldLayoutId id="2147483931" r:id="rId3"/>
    <p:sldLayoutId id="2147483932" r:id="rId4"/>
    <p:sldLayoutId id="2147483933" r:id="rId5"/>
    <p:sldLayoutId id="2147483934" r:id="rId6"/>
    <p:sldLayoutId id="2147483935" r:id="rId7"/>
    <p:sldLayoutId id="2147483936" r:id="rId8"/>
    <p:sldLayoutId id="2147483937" r:id="rId9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rabicPeriod"/>
        <a:defRPr sz="1600">
          <a:solidFill>
            <a:schemeClr val="bg2"/>
          </a:solidFill>
          <a:latin typeface="+mn-lt"/>
          <a:ea typeface="+mn-ea"/>
          <a:cs typeface="+mn-cs"/>
        </a:defRPr>
      </a:lvl1pPr>
      <a:lvl2pPr marL="1227138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AutoNum type="alphaLcPeriod"/>
        <a:defRPr sz="1600">
          <a:solidFill>
            <a:schemeClr val="bg2"/>
          </a:solidFill>
          <a:latin typeface="+mn-lt"/>
        </a:defRPr>
      </a:lvl2pPr>
      <a:lvl3pPr marL="1825625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3pPr>
      <a:lvl4pPr marL="2424113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4pPr>
      <a:lvl5pPr marL="30226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5pPr>
      <a:lvl6pPr marL="34798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6pPr>
      <a:lvl7pPr marL="39370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7pPr>
      <a:lvl8pPr marL="43942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8pPr>
      <a:lvl9pPr marL="4851400" indent="-419100" algn="l" rtl="0" eaLnBrk="1" fontAlgn="base" hangingPunct="1">
        <a:lnSpc>
          <a:spcPct val="119000"/>
        </a:lnSpc>
        <a:spcBef>
          <a:spcPct val="20000"/>
        </a:spcBef>
        <a:spcAft>
          <a:spcPct val="0"/>
        </a:spcAft>
        <a:buClr>
          <a:schemeClr val="accent1"/>
        </a:buClr>
        <a:buFont typeface="Verdana" pitchFamily="34" charset="0"/>
        <a:buChar char="–"/>
        <a:defRPr sz="16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png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sa.int/livingplanet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3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54972" y="1678282"/>
            <a:ext cx="8990250" cy="2062103"/>
          </a:xfrm>
        </p:spPr>
        <p:txBody>
          <a:bodyPr/>
          <a:lstStyle/>
          <a:p>
            <a:pPr algn="ctr"/>
            <a:r>
              <a:rPr lang="en-GB" kern="1200" dirty="0" smtClean="0"/>
              <a:t/>
            </a:r>
            <a:br>
              <a:rPr lang="en-GB" kern="1200" dirty="0" smtClean="0"/>
            </a:br>
            <a:r>
              <a:rPr lang="en-GB" kern="1200" dirty="0"/>
              <a:t/>
            </a:r>
            <a:br>
              <a:rPr lang="en-GB" kern="1200" dirty="0"/>
            </a:br>
            <a:r>
              <a:rPr lang="en-GB" kern="1200" dirty="0" smtClean="0"/>
              <a:t>EUROPEAN EO SPACE </a:t>
            </a:r>
            <a:br>
              <a:rPr lang="en-GB" kern="1200" dirty="0" smtClean="0"/>
            </a:br>
            <a:r>
              <a:rPr lang="en-GB" kern="1200" dirty="0" smtClean="0"/>
              <a:t>Missions Status</a:t>
            </a:r>
            <a:endParaRPr lang="en-GB" kern="1200" dirty="0"/>
          </a:p>
        </p:txBody>
      </p:sp>
      <p:sp>
        <p:nvSpPr>
          <p:cNvPr id="57368" name="Text Box 24"/>
          <p:cNvSpPr txBox="1">
            <a:spLocks noChangeArrowheads="1"/>
          </p:cNvSpPr>
          <p:nvPr/>
        </p:nvSpPr>
        <p:spPr bwMode="auto">
          <a:xfrm>
            <a:off x="495547" y="4687748"/>
            <a:ext cx="788987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</a:pPr>
            <a:r>
              <a:rPr lang="en-GB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Claus Zehner</a:t>
            </a:r>
          </a:p>
          <a:p>
            <a:pPr algn="ctr">
              <a:spcBef>
                <a:spcPts val="0"/>
              </a:spcBef>
            </a:pPr>
            <a:r>
              <a:rPr lang="en-GB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ESA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9" t="14302" r="3769" b="8766"/>
          <a:stretch/>
        </p:blipFill>
        <p:spPr>
          <a:xfrm>
            <a:off x="-44247" y="1101725"/>
            <a:ext cx="9289011" cy="5756275"/>
          </a:xfrm>
          <a:prstGeom prst="rect">
            <a:avLst/>
          </a:prstGeom>
        </p:spPr>
      </p:pic>
      <p:sp>
        <p:nvSpPr>
          <p:cNvPr id="6146" name="Title 1"/>
          <p:cNvSpPr>
            <a:spLocks/>
          </p:cNvSpPr>
          <p:nvPr/>
        </p:nvSpPr>
        <p:spPr bwMode="auto">
          <a:xfrm>
            <a:off x="400051" y="239713"/>
            <a:ext cx="648725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endParaRPr lang="en-US" sz="2200" i="1">
              <a:solidFill>
                <a:schemeClr val="bg1"/>
              </a:solidFill>
            </a:endParaRPr>
          </a:p>
        </p:txBody>
      </p:sp>
      <p:sp>
        <p:nvSpPr>
          <p:cNvPr id="6147" name="Rectangle 9"/>
          <p:cNvSpPr>
            <a:spLocks noGrp="1" noChangeArrowheads="1"/>
          </p:cNvSpPr>
          <p:nvPr>
            <p:ph type="title"/>
          </p:nvPr>
        </p:nvSpPr>
        <p:spPr>
          <a:xfrm>
            <a:off x="548332" y="303133"/>
            <a:ext cx="7460274" cy="430887"/>
          </a:xfrm>
        </p:spPr>
        <p:txBody>
          <a:bodyPr/>
          <a:lstStyle/>
          <a:p>
            <a:r>
              <a:rPr lang="en-US" dirty="0" smtClean="0"/>
              <a:t>European Earth Observation Satellites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25565245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3903663" y="6158832"/>
            <a:ext cx="1260475" cy="257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496886" y="4712665"/>
            <a:ext cx="3437564" cy="33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00" b="1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www.esa.int/livingplanet</a:t>
            </a:r>
            <a:endParaRPr lang="en-GB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Line 25"/>
          <p:cNvSpPr>
            <a:spLocks noChangeShapeType="1"/>
          </p:cNvSpPr>
          <p:nvPr/>
        </p:nvSpPr>
        <p:spPr bwMode="auto">
          <a:xfrm flipV="1">
            <a:off x="2145402" y="968001"/>
            <a:ext cx="4616314" cy="2587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6742718" y="1172895"/>
            <a:ext cx="18997" cy="119181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Text Box 77"/>
          <p:cNvSpPr txBox="1">
            <a:spLocks noChangeArrowheads="1"/>
          </p:cNvSpPr>
          <p:nvPr/>
        </p:nvSpPr>
        <p:spPr bwMode="auto">
          <a:xfrm>
            <a:off x="5651701" y="5450853"/>
            <a:ext cx="2129064" cy="674031"/>
          </a:xfrm>
          <a:prstGeom prst="rect">
            <a:avLst/>
          </a:prstGeom>
          <a:gradFill rotWithShape="0">
            <a:gsLst>
              <a:gs pos="0">
                <a:srgbClr val="FF3300"/>
              </a:gs>
              <a:gs pos="100000">
                <a:srgbClr val="7618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10000"/>
              </a:spcBef>
            </a:pPr>
            <a:r>
              <a:rPr lang="en-GB" b="1">
                <a:solidFill>
                  <a:schemeClr val="bg1"/>
                </a:solidFill>
              </a:rPr>
              <a:t>2 candidates</a:t>
            </a:r>
          </a:p>
          <a:p>
            <a:pPr eaLnBrk="1" hangingPunct="1">
              <a:spcBef>
                <a:spcPct val="10000"/>
              </a:spcBef>
            </a:pPr>
            <a:r>
              <a:rPr lang="en-GB">
                <a:solidFill>
                  <a:schemeClr val="bg1"/>
                </a:solidFill>
              </a:rPr>
              <a:t>CarbonSat, FLEX</a:t>
            </a:r>
          </a:p>
        </p:txBody>
      </p:sp>
      <p:sp>
        <p:nvSpPr>
          <p:cNvPr id="14" name="Line 79"/>
          <p:cNvSpPr>
            <a:spLocks noChangeShapeType="1"/>
          </p:cNvSpPr>
          <p:nvPr/>
        </p:nvSpPr>
        <p:spPr bwMode="auto">
          <a:xfrm flipH="1">
            <a:off x="3794402" y="5814196"/>
            <a:ext cx="1857380" cy="9713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5164036" y="1213991"/>
            <a:ext cx="3697093" cy="3226070"/>
            <a:chOff x="5164036" y="1213991"/>
            <a:chExt cx="3697093" cy="3226070"/>
          </a:xfrm>
        </p:grpSpPr>
        <p:sp>
          <p:nvSpPr>
            <p:cNvPr id="18" name="Line 5"/>
            <p:cNvSpPr>
              <a:spLocks noChangeShapeType="1"/>
            </p:cNvSpPr>
            <p:nvPr/>
          </p:nvSpPr>
          <p:spPr bwMode="auto">
            <a:xfrm>
              <a:off x="5792673" y="2356989"/>
              <a:ext cx="197969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Text Box 10"/>
            <p:cNvSpPr txBox="1">
              <a:spLocks noChangeArrowheads="1"/>
            </p:cNvSpPr>
            <p:nvPr/>
          </p:nvSpPr>
          <p:spPr bwMode="auto">
            <a:xfrm>
              <a:off x="5893529" y="1905954"/>
              <a:ext cx="1596815" cy="307777"/>
            </a:xfrm>
            <a:prstGeom prst="rect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1400" dirty="0" smtClean="0"/>
                <a:t>Operational</a:t>
              </a:r>
              <a:endParaRPr lang="en-GB" sz="1400" dirty="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5893528" y="1551942"/>
              <a:ext cx="1596816" cy="369332"/>
            </a:xfrm>
            <a:prstGeom prst="rect">
              <a:avLst/>
            </a:prstGeom>
            <a:gradFill rotWithShape="0">
              <a:gsLst>
                <a:gs pos="0">
                  <a:srgbClr val="3366FF"/>
                </a:gs>
                <a:gs pos="100000">
                  <a:srgbClr val="182F7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>
                  <a:solidFill>
                    <a:schemeClr val="bg1"/>
                  </a:solidFill>
                </a:rPr>
                <a:t>Earth Watch</a:t>
              </a:r>
            </a:p>
          </p:txBody>
        </p:sp>
        <p:sp>
          <p:nvSpPr>
            <p:cNvPr id="21" name="Text Box 18"/>
            <p:cNvSpPr txBox="1">
              <a:spLocks noChangeArrowheads="1"/>
            </p:cNvSpPr>
            <p:nvPr/>
          </p:nvSpPr>
          <p:spPr bwMode="auto">
            <a:xfrm>
              <a:off x="5349179" y="3123969"/>
              <a:ext cx="1412537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b="1"/>
                <a:t>MSG</a:t>
              </a:r>
            </a:p>
            <a:p>
              <a:pPr eaLnBrk="1" hangingPunct="1"/>
              <a:r>
                <a:rPr lang="en-GB" b="1"/>
                <a:t>MTG</a:t>
              </a:r>
            </a:p>
            <a:p>
              <a:pPr eaLnBrk="1" hangingPunct="1"/>
              <a:r>
                <a:rPr lang="en-GB" b="1"/>
                <a:t>Metop</a:t>
              </a:r>
            </a:p>
            <a:p>
              <a:pPr eaLnBrk="1" hangingPunct="1"/>
              <a:r>
                <a:rPr lang="en-GB" b="1"/>
                <a:t>Metop SG</a:t>
              </a:r>
            </a:p>
          </p:txBody>
        </p:sp>
        <p:sp>
          <p:nvSpPr>
            <p:cNvPr id="22" name="Text Box 19"/>
            <p:cNvSpPr txBox="1">
              <a:spLocks noChangeArrowheads="1"/>
            </p:cNvSpPr>
            <p:nvPr/>
          </p:nvSpPr>
          <p:spPr bwMode="auto">
            <a:xfrm>
              <a:off x="7134386" y="3082476"/>
              <a:ext cx="14910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b="1" dirty="0"/>
                <a:t>Sentinel 1</a:t>
              </a:r>
            </a:p>
          </p:txBody>
        </p:sp>
        <p:sp>
          <p:nvSpPr>
            <p:cNvPr id="23" name="Line 23"/>
            <p:cNvSpPr>
              <a:spLocks noChangeShapeType="1"/>
            </p:cNvSpPr>
            <p:nvPr/>
          </p:nvSpPr>
          <p:spPr bwMode="auto">
            <a:xfrm>
              <a:off x="5794138" y="2350639"/>
              <a:ext cx="0" cy="2667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4" name="Line 24"/>
            <p:cNvSpPr>
              <a:spLocks noChangeShapeType="1"/>
            </p:cNvSpPr>
            <p:nvPr/>
          </p:nvSpPr>
          <p:spPr bwMode="auto">
            <a:xfrm>
              <a:off x="7772367" y="2352227"/>
              <a:ext cx="0" cy="2778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 flipH="1">
              <a:off x="5172828" y="2921652"/>
              <a:ext cx="1466" cy="12414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5172828" y="3577458"/>
              <a:ext cx="172912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5178690" y="3860668"/>
              <a:ext cx="1523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5172828" y="4150228"/>
              <a:ext cx="15825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29" name="Line 36"/>
            <p:cNvSpPr>
              <a:spLocks noChangeShapeType="1"/>
            </p:cNvSpPr>
            <p:nvPr/>
          </p:nvSpPr>
          <p:spPr bwMode="auto">
            <a:xfrm flipH="1">
              <a:off x="7027333" y="2963413"/>
              <a:ext cx="3565" cy="14766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>
              <a:off x="7019175" y="3503163"/>
              <a:ext cx="175843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>
              <a:off x="7038224" y="3738113"/>
              <a:ext cx="15239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>
              <a:off x="7030898" y="3979413"/>
              <a:ext cx="159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3" name="Line 40"/>
            <p:cNvSpPr>
              <a:spLocks noChangeShapeType="1"/>
            </p:cNvSpPr>
            <p:nvPr/>
          </p:nvSpPr>
          <p:spPr bwMode="auto">
            <a:xfrm>
              <a:off x="7036759" y="4201663"/>
              <a:ext cx="15972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4" name="Line 41"/>
            <p:cNvSpPr>
              <a:spLocks noChangeShapeType="1"/>
            </p:cNvSpPr>
            <p:nvPr/>
          </p:nvSpPr>
          <p:spPr bwMode="auto">
            <a:xfrm>
              <a:off x="7030898" y="3274563"/>
              <a:ext cx="174378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sp>
          <p:nvSpPr>
            <p:cNvPr id="35" name="Text Box 42"/>
            <p:cNvSpPr txBox="1">
              <a:spLocks noChangeArrowheads="1"/>
            </p:cNvSpPr>
            <p:nvPr/>
          </p:nvSpPr>
          <p:spPr bwMode="auto">
            <a:xfrm>
              <a:off x="7134386" y="3322188"/>
              <a:ext cx="14910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b="1"/>
                <a:t>Sentinel 2</a:t>
              </a:r>
            </a:p>
          </p:txBody>
        </p:sp>
        <p:sp>
          <p:nvSpPr>
            <p:cNvPr id="36" name="Text Box 43"/>
            <p:cNvSpPr txBox="1">
              <a:spLocks noChangeArrowheads="1"/>
            </p:cNvSpPr>
            <p:nvPr/>
          </p:nvSpPr>
          <p:spPr bwMode="auto">
            <a:xfrm>
              <a:off x="7157242" y="3550788"/>
              <a:ext cx="14910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b="1"/>
                <a:t>Sentinel 3</a:t>
              </a:r>
            </a:p>
          </p:txBody>
        </p:sp>
        <p:sp>
          <p:nvSpPr>
            <p:cNvPr id="37" name="Text Box 44"/>
            <p:cNvSpPr txBox="1">
              <a:spLocks noChangeArrowheads="1"/>
            </p:cNvSpPr>
            <p:nvPr/>
          </p:nvSpPr>
          <p:spPr bwMode="auto">
            <a:xfrm>
              <a:off x="7157242" y="3792088"/>
              <a:ext cx="1491084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b="1" dirty="0"/>
                <a:t>Sentinel 4</a:t>
              </a:r>
            </a:p>
          </p:txBody>
        </p:sp>
        <p:sp>
          <p:nvSpPr>
            <p:cNvPr id="38" name="Text Box 45"/>
            <p:cNvSpPr txBox="1">
              <a:spLocks noChangeArrowheads="1"/>
            </p:cNvSpPr>
            <p:nvPr/>
          </p:nvSpPr>
          <p:spPr bwMode="auto">
            <a:xfrm>
              <a:off x="7311476" y="4018461"/>
              <a:ext cx="1473969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b="1" dirty="0"/>
                <a:t>Sentinel </a:t>
              </a:r>
              <a:r>
                <a:rPr lang="en-GB" b="1" dirty="0" smtClean="0"/>
                <a:t>5P/5</a:t>
              </a:r>
              <a:endParaRPr lang="en-GB" b="1" dirty="0"/>
            </a:p>
          </p:txBody>
        </p:sp>
        <p:sp>
          <p:nvSpPr>
            <p:cNvPr id="39" name="Line 46"/>
            <p:cNvSpPr>
              <a:spLocks noChangeShapeType="1"/>
            </p:cNvSpPr>
            <p:nvPr/>
          </p:nvSpPr>
          <p:spPr bwMode="auto">
            <a:xfrm>
              <a:off x="5164036" y="3317743"/>
              <a:ext cx="174378" cy="317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GB"/>
            </a:p>
          </p:txBody>
        </p:sp>
        <p:grpSp>
          <p:nvGrpSpPr>
            <p:cNvPr id="40" name="Group 69"/>
            <p:cNvGrpSpPr>
              <a:grpSpLocks/>
            </p:cNvGrpSpPr>
            <p:nvPr/>
          </p:nvGrpSpPr>
          <p:grpSpPr bwMode="auto">
            <a:xfrm>
              <a:off x="6711453" y="1213991"/>
              <a:ext cx="2149676" cy="246063"/>
              <a:chOff x="4534" y="801"/>
              <a:chExt cx="1467" cy="155"/>
            </a:xfrm>
          </p:grpSpPr>
          <p:sp>
            <p:nvSpPr>
              <p:cNvPr id="43" name="Text Box 59"/>
              <p:cNvSpPr txBox="1">
                <a:spLocks noChangeArrowheads="1"/>
              </p:cNvSpPr>
              <p:nvPr/>
            </p:nvSpPr>
            <p:spPr bwMode="auto">
              <a:xfrm>
                <a:off x="5207" y="801"/>
                <a:ext cx="794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600" b="1" dirty="0" err="1"/>
                  <a:t>Meteosat</a:t>
                </a:r>
                <a:endParaRPr lang="en-GB" sz="1600" b="1" dirty="0"/>
              </a:p>
            </p:txBody>
          </p:sp>
          <p:sp>
            <p:nvSpPr>
              <p:cNvPr id="44" name="Line 60"/>
              <p:cNvSpPr>
                <a:spLocks noChangeShapeType="1"/>
              </p:cNvSpPr>
              <p:nvPr/>
            </p:nvSpPr>
            <p:spPr bwMode="auto">
              <a:xfrm>
                <a:off x="4534" y="876"/>
                <a:ext cx="660" cy="2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</p:grpSp>
        <p:sp>
          <p:nvSpPr>
            <p:cNvPr id="41" name="Text Box 17"/>
            <p:cNvSpPr txBox="1">
              <a:spLocks noChangeArrowheads="1"/>
            </p:cNvSpPr>
            <p:nvPr/>
          </p:nvSpPr>
          <p:spPr bwMode="auto">
            <a:xfrm>
              <a:off x="6931253" y="2639837"/>
              <a:ext cx="1717073" cy="369332"/>
            </a:xfrm>
            <a:prstGeom prst="rect">
              <a:avLst/>
            </a:prstGeom>
            <a:gradFill rotWithShape="0">
              <a:gsLst>
                <a:gs pos="0">
                  <a:srgbClr val="3366FF"/>
                </a:gs>
                <a:gs pos="100000">
                  <a:srgbClr val="182F76"/>
                </a:gs>
              </a:gsLst>
              <a:lin ang="5400000" scaled="1"/>
            </a:gra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dirty="0" smtClean="0">
                  <a:solidFill>
                    <a:schemeClr val="bg1"/>
                  </a:solidFill>
                </a:rPr>
                <a:t>Copernicus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8313" y="275094"/>
            <a:ext cx="8229600" cy="430887"/>
          </a:xfrm>
        </p:spPr>
        <p:txBody>
          <a:bodyPr/>
          <a:lstStyle/>
          <a:p>
            <a:r>
              <a:rPr lang="en-GB" dirty="0" smtClean="0"/>
              <a:t>ESA’s “Living Planet” Programme</a:t>
            </a:r>
          </a:p>
        </p:txBody>
      </p:sp>
      <p:sp>
        <p:nvSpPr>
          <p:cNvPr id="72" name="Text Box 11"/>
          <p:cNvSpPr txBox="1">
            <a:spLocks noChangeArrowheads="1"/>
          </p:cNvSpPr>
          <p:nvPr/>
        </p:nvSpPr>
        <p:spPr bwMode="auto">
          <a:xfrm>
            <a:off x="5006975" y="2560638"/>
            <a:ext cx="1557338" cy="593725"/>
          </a:xfrm>
          <a:prstGeom prst="rect">
            <a:avLst/>
          </a:prstGeom>
          <a:gradFill rotWithShape="0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nl-NL" sz="1600" dirty="0" err="1" smtClean="0">
                <a:solidFill>
                  <a:schemeClr val="bg1"/>
                </a:solidFill>
              </a:rPr>
              <a:t>Operational</a:t>
            </a:r>
            <a:r>
              <a:rPr lang="nl-NL" sz="1600" dirty="0" smtClean="0">
                <a:solidFill>
                  <a:schemeClr val="bg1"/>
                </a:solidFill>
              </a:rPr>
              <a:t> </a:t>
            </a:r>
            <a:r>
              <a:rPr lang="nl-NL" sz="1600" dirty="0" err="1" smtClean="0">
                <a:solidFill>
                  <a:schemeClr val="bg1"/>
                </a:solidFill>
              </a:rPr>
              <a:t>Meteorology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645033" y="1601050"/>
            <a:ext cx="1767944" cy="385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0" name="Group 79"/>
          <p:cNvGrpSpPr/>
          <p:nvPr/>
        </p:nvGrpSpPr>
        <p:grpSpPr>
          <a:xfrm>
            <a:off x="153988" y="1172895"/>
            <a:ext cx="4482517" cy="5189322"/>
            <a:chOff x="153988" y="1172895"/>
            <a:chExt cx="4482517" cy="5189322"/>
          </a:xfrm>
        </p:grpSpPr>
        <p:sp>
          <p:nvSpPr>
            <p:cNvPr id="9" name="Text Box 49"/>
            <p:cNvSpPr txBox="1">
              <a:spLocks noChangeArrowheads="1"/>
            </p:cNvSpPr>
            <p:nvPr/>
          </p:nvSpPr>
          <p:spPr bwMode="auto">
            <a:xfrm>
              <a:off x="1430310" y="5790717"/>
              <a:ext cx="805029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rgbClr val="FF3300"/>
                      </a:gs>
                      <a:gs pos="100000">
                        <a:srgbClr val="761800"/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400" b="1" dirty="0" smtClean="0"/>
                <a:t>Biomass</a:t>
              </a:r>
              <a:endParaRPr lang="en-GB" sz="1400" b="1" dirty="0"/>
            </a:p>
            <a:p>
              <a:pPr eaLnBrk="1" hangingPunct="1"/>
              <a:r>
                <a:rPr lang="en-GB" sz="1400" b="1" dirty="0"/>
                <a:t>2020</a:t>
              </a: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153988" y="1172895"/>
              <a:ext cx="4482517" cy="4530154"/>
              <a:chOff x="153988" y="1172895"/>
              <a:chExt cx="4482517" cy="4530154"/>
            </a:xfrm>
          </p:grpSpPr>
          <p:sp>
            <p:nvSpPr>
              <p:cNvPr id="45" name="Line 9"/>
              <p:cNvSpPr>
                <a:spLocks noChangeShapeType="1"/>
              </p:cNvSpPr>
              <p:nvPr/>
            </p:nvSpPr>
            <p:spPr bwMode="auto">
              <a:xfrm flipH="1">
                <a:off x="2152730" y="1172895"/>
                <a:ext cx="0" cy="119181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6" name="Text Box 11"/>
              <p:cNvSpPr txBox="1">
                <a:spLocks noChangeArrowheads="1"/>
              </p:cNvSpPr>
              <p:nvPr/>
            </p:nvSpPr>
            <p:spPr bwMode="auto">
              <a:xfrm>
                <a:off x="1467837" y="1918974"/>
                <a:ext cx="1503453" cy="317500"/>
              </a:xfrm>
              <a:prstGeom prst="rect">
                <a:avLst/>
              </a:prstGeom>
              <a:solidFill>
                <a:srgbClr val="DDDDDD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GB" sz="1400" dirty="0" smtClean="0"/>
                  <a:t>Research</a:t>
                </a:r>
                <a:endParaRPr lang="en-GB" sz="1400" dirty="0"/>
              </a:p>
            </p:txBody>
          </p:sp>
          <p:sp>
            <p:nvSpPr>
              <p:cNvPr id="47" name="Text Box 12"/>
              <p:cNvSpPr txBox="1">
                <a:spLocks noChangeArrowheads="1"/>
              </p:cNvSpPr>
              <p:nvPr/>
            </p:nvSpPr>
            <p:spPr bwMode="auto">
              <a:xfrm>
                <a:off x="1454649" y="1539561"/>
                <a:ext cx="1516641" cy="369887"/>
              </a:xfrm>
              <a:prstGeom prst="rect">
                <a:avLst/>
              </a:prstGeom>
              <a:gradFill rotWithShape="0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GB" dirty="0">
                    <a:solidFill>
                      <a:schemeClr val="bg1"/>
                    </a:solidFill>
                  </a:rPr>
                  <a:t>Earth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Explorer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Text Box 14"/>
              <p:cNvSpPr txBox="1">
                <a:spLocks noChangeArrowheads="1"/>
              </p:cNvSpPr>
              <p:nvPr/>
            </p:nvSpPr>
            <p:spPr bwMode="auto">
              <a:xfrm>
                <a:off x="360603" y="2485542"/>
                <a:ext cx="1182540" cy="646112"/>
              </a:xfrm>
              <a:prstGeom prst="rect">
                <a:avLst/>
              </a:prstGeom>
              <a:gradFill rotWithShape="0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GB" dirty="0">
                    <a:solidFill>
                      <a:schemeClr val="bg1"/>
                    </a:solidFill>
                  </a:rPr>
                  <a:t>Core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Missions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Text Box 15"/>
              <p:cNvSpPr txBox="1">
                <a:spLocks noChangeArrowheads="1"/>
              </p:cNvSpPr>
              <p:nvPr/>
            </p:nvSpPr>
            <p:spPr bwMode="auto">
              <a:xfrm>
                <a:off x="2437009" y="2483600"/>
                <a:ext cx="1670503" cy="646112"/>
              </a:xfrm>
              <a:prstGeom prst="rect">
                <a:avLst/>
              </a:prstGeom>
              <a:gradFill rotWithShape="0">
                <a:gsLst>
                  <a:gs pos="0">
                    <a:srgbClr val="3366FF"/>
                  </a:gs>
                  <a:gs pos="100000">
                    <a:srgbClr val="182F76"/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GB" dirty="0">
                    <a:solidFill>
                      <a:schemeClr val="bg1"/>
                    </a:solidFill>
                  </a:rPr>
                  <a:t>Opportunity </a:t>
                </a:r>
                <a:r>
                  <a:rPr lang="en-GB" dirty="0" smtClean="0">
                    <a:solidFill>
                      <a:schemeClr val="bg1"/>
                    </a:solidFill>
                  </a:rPr>
                  <a:t>Missions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Line 20"/>
              <p:cNvSpPr>
                <a:spLocks noChangeShapeType="1"/>
              </p:cNvSpPr>
              <p:nvPr/>
            </p:nvSpPr>
            <p:spPr bwMode="auto">
              <a:xfrm flipV="1">
                <a:off x="1367301" y="2377407"/>
                <a:ext cx="1808246" cy="158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21"/>
              <p:cNvSpPr>
                <a:spLocks noChangeShapeType="1"/>
              </p:cNvSpPr>
              <p:nvPr/>
            </p:nvSpPr>
            <p:spPr bwMode="auto">
              <a:xfrm>
                <a:off x="1371697" y="2378993"/>
                <a:ext cx="0" cy="10972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22"/>
              <p:cNvSpPr>
                <a:spLocks noChangeShapeType="1"/>
              </p:cNvSpPr>
              <p:nvPr/>
            </p:nvSpPr>
            <p:spPr bwMode="auto">
              <a:xfrm>
                <a:off x="3162359" y="2402637"/>
                <a:ext cx="0" cy="7620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Text Box 30"/>
              <p:cNvSpPr txBox="1">
                <a:spLocks noChangeArrowheads="1"/>
              </p:cNvSpPr>
              <p:nvPr/>
            </p:nvSpPr>
            <p:spPr bwMode="auto">
              <a:xfrm>
                <a:off x="1456687" y="3276117"/>
                <a:ext cx="603726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400" b="1" dirty="0"/>
                  <a:t>GOCE</a:t>
                </a:r>
              </a:p>
              <a:p>
                <a:pPr eaLnBrk="1" hangingPunct="1"/>
                <a:r>
                  <a:rPr lang="en-GB" sz="1400" b="1" dirty="0"/>
                  <a:t>2009</a:t>
                </a:r>
              </a:p>
            </p:txBody>
          </p:sp>
          <p:sp>
            <p:nvSpPr>
              <p:cNvPr id="54" name="Text Box 31"/>
              <p:cNvSpPr txBox="1">
                <a:spLocks noChangeArrowheads="1"/>
              </p:cNvSpPr>
              <p:nvPr/>
            </p:nvSpPr>
            <p:spPr bwMode="auto">
              <a:xfrm>
                <a:off x="1456687" y="5027129"/>
                <a:ext cx="974460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400" b="1" dirty="0" err="1"/>
                  <a:t>EarthCARE</a:t>
                </a:r>
                <a:endParaRPr lang="en-GB" sz="1400" b="1" dirty="0"/>
              </a:p>
              <a:p>
                <a:pPr eaLnBrk="1" hangingPunct="1"/>
                <a:r>
                  <a:rPr lang="en-GB" sz="1400" b="1" dirty="0" smtClean="0"/>
                  <a:t>2017</a:t>
                </a:r>
                <a:endParaRPr lang="en-GB" sz="1400" b="1" dirty="0"/>
              </a:p>
            </p:txBody>
          </p:sp>
          <p:sp>
            <p:nvSpPr>
              <p:cNvPr id="55" name="Rectangle 32"/>
              <p:cNvSpPr>
                <a:spLocks noChangeArrowheads="1"/>
              </p:cNvSpPr>
              <p:nvPr/>
            </p:nvSpPr>
            <p:spPr bwMode="auto">
              <a:xfrm>
                <a:off x="1456687" y="4185569"/>
                <a:ext cx="1126857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GB" sz="1400" b="1" dirty="0">
                    <a:latin typeface="Calibri" pitchFamily="34" charset="0"/>
                    <a:cs typeface="Arial" charset="0"/>
                  </a:rPr>
                  <a:t>ADM-Aeolus</a:t>
                </a:r>
              </a:p>
              <a:p>
                <a:r>
                  <a:rPr lang="en-GB" sz="1400" b="1" dirty="0">
                    <a:latin typeface="Calibri" pitchFamily="34" charset="0"/>
                    <a:cs typeface="Arial" charset="0"/>
                  </a:rPr>
                  <a:t>2015</a:t>
                </a:r>
              </a:p>
            </p:txBody>
          </p:sp>
          <p:sp>
            <p:nvSpPr>
              <p:cNvPr id="56" name="Text Box 33"/>
              <p:cNvSpPr txBox="1">
                <a:spLocks noChangeArrowheads="1"/>
              </p:cNvSpPr>
              <p:nvPr/>
            </p:nvSpPr>
            <p:spPr bwMode="auto">
              <a:xfrm>
                <a:off x="3747035" y="3329907"/>
                <a:ext cx="889470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400" b="1"/>
                  <a:t>CryoSat 2</a:t>
                </a:r>
              </a:p>
              <a:p>
                <a:pPr eaLnBrk="1" hangingPunct="1"/>
                <a:r>
                  <a:rPr lang="en-GB" sz="1400" b="1"/>
                  <a:t>2010</a:t>
                </a:r>
              </a:p>
            </p:txBody>
          </p:sp>
          <p:sp>
            <p:nvSpPr>
              <p:cNvPr id="57" name="Text Box 34"/>
              <p:cNvSpPr txBox="1">
                <a:spLocks noChangeArrowheads="1"/>
              </p:cNvSpPr>
              <p:nvPr/>
            </p:nvSpPr>
            <p:spPr bwMode="auto">
              <a:xfrm>
                <a:off x="3747035" y="4142537"/>
                <a:ext cx="633033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400" b="1" dirty="0"/>
                  <a:t>SMOS</a:t>
                </a:r>
              </a:p>
              <a:p>
                <a:pPr eaLnBrk="1" hangingPunct="1"/>
                <a:r>
                  <a:rPr lang="en-GB" sz="1400" b="1" dirty="0"/>
                  <a:t>2009</a:t>
                </a:r>
              </a:p>
            </p:txBody>
          </p:sp>
          <p:sp>
            <p:nvSpPr>
              <p:cNvPr id="58" name="Text Box 35"/>
              <p:cNvSpPr txBox="1">
                <a:spLocks noChangeArrowheads="1"/>
              </p:cNvSpPr>
              <p:nvPr/>
            </p:nvSpPr>
            <p:spPr bwMode="auto">
              <a:xfrm>
                <a:off x="3747035" y="5037887"/>
                <a:ext cx="697508" cy="5238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2857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GB" sz="1400" b="1"/>
                  <a:t>Swarm</a:t>
                </a:r>
              </a:p>
              <a:p>
                <a:pPr eaLnBrk="1" hangingPunct="1"/>
                <a:r>
                  <a:rPr lang="en-GB" sz="1400" b="1"/>
                  <a:t>2013</a:t>
                </a:r>
              </a:p>
            </p:txBody>
          </p:sp>
          <p:pic>
            <p:nvPicPr>
              <p:cNvPr id="59" name="Picture 5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15" b="8644"/>
              <a:stretch>
                <a:fillRect/>
              </a:stretch>
            </p:blipFill>
            <p:spPr bwMode="auto">
              <a:xfrm>
                <a:off x="2716892" y="4893424"/>
                <a:ext cx="1081431" cy="809625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0" name="Picture 53" descr="42015217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217" y="4881079"/>
                <a:ext cx="1079966" cy="773112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1" name="Picture 54" descr="cryosat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2496" y="3186862"/>
                <a:ext cx="1079966" cy="720725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62" name="Picture 55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594" b="6250"/>
              <a:stretch>
                <a:fillRect/>
              </a:stretch>
            </p:blipFill>
            <p:spPr bwMode="auto">
              <a:xfrm>
                <a:off x="419217" y="3145942"/>
                <a:ext cx="1079966" cy="809625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3" name="Picture 5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527" b="17769"/>
              <a:stretch>
                <a:fillRect/>
              </a:stretch>
            </p:blipFill>
            <p:spPr bwMode="auto">
              <a:xfrm>
                <a:off x="2712496" y="4012362"/>
                <a:ext cx="1079966" cy="779462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64" name="Picture 57" descr="illustration10000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3356" y="4014304"/>
                <a:ext cx="1081431" cy="809625"/>
              </a:xfrm>
              <a:prstGeom prst="rect">
                <a:avLst/>
              </a:prstGeom>
              <a:noFill/>
              <a:ln w="952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grpSp>
            <p:nvGrpSpPr>
              <p:cNvPr id="65" name="Group 68"/>
              <p:cNvGrpSpPr>
                <a:grpSpLocks/>
              </p:cNvGrpSpPr>
              <p:nvPr/>
            </p:nvGrpSpPr>
            <p:grpSpPr bwMode="auto">
              <a:xfrm>
                <a:off x="153988" y="1172895"/>
                <a:ext cx="1988485" cy="738187"/>
                <a:chOff x="59" y="932"/>
                <a:chExt cx="1357" cy="465"/>
              </a:xfrm>
            </p:grpSpPr>
            <p:sp>
              <p:nvSpPr>
                <p:cNvPr id="66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767" y="1000"/>
                  <a:ext cx="1" cy="376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67" name="Line 63"/>
                <p:cNvSpPr>
                  <a:spLocks noChangeShapeType="1"/>
                </p:cNvSpPr>
                <p:nvPr/>
              </p:nvSpPr>
              <p:spPr bwMode="auto">
                <a:xfrm>
                  <a:off x="651" y="995"/>
                  <a:ext cx="119" cy="2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68" name="Line 64"/>
                <p:cNvSpPr>
                  <a:spLocks noChangeShapeType="1"/>
                </p:cNvSpPr>
                <p:nvPr/>
              </p:nvSpPr>
              <p:spPr bwMode="auto">
                <a:xfrm>
                  <a:off x="649" y="1215"/>
                  <a:ext cx="119" cy="2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69" name="Line 65"/>
                <p:cNvSpPr>
                  <a:spLocks noChangeShapeType="1"/>
                </p:cNvSpPr>
                <p:nvPr/>
              </p:nvSpPr>
              <p:spPr bwMode="auto">
                <a:xfrm>
                  <a:off x="648" y="1367"/>
                  <a:ext cx="119" cy="2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  <p:sp>
              <p:nvSpPr>
                <p:cNvPr id="70" name="Text Box 66"/>
                <p:cNvSpPr txBox="1">
                  <a:spLocks noChangeArrowheads="1"/>
                </p:cNvSpPr>
                <p:nvPr/>
              </p:nvSpPr>
              <p:spPr bwMode="auto">
                <a:xfrm>
                  <a:off x="59" y="932"/>
                  <a:ext cx="544" cy="46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8575">
                      <a:solidFill>
                        <a:srgbClr val="FF0000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algn="r" eaLnBrk="1" hangingPunct="1"/>
                  <a:r>
                    <a:rPr lang="en-GB" sz="1600" b="1" dirty="0" smtClean="0"/>
                    <a:t>ERS-1</a:t>
                  </a:r>
                  <a:endParaRPr lang="en-GB" sz="1600" b="1" dirty="0"/>
                </a:p>
                <a:p>
                  <a:pPr algn="r" eaLnBrk="1" hangingPunct="1"/>
                  <a:r>
                    <a:rPr lang="en-GB" sz="1600" b="1" dirty="0" smtClean="0"/>
                    <a:t>ERS-2</a:t>
                  </a:r>
                  <a:endParaRPr lang="en-GB" sz="1600" b="1" dirty="0"/>
                </a:p>
                <a:p>
                  <a:pPr algn="r" eaLnBrk="1" hangingPunct="1"/>
                  <a:r>
                    <a:rPr lang="en-GB" sz="1600" b="1" dirty="0" err="1"/>
                    <a:t>Envisat</a:t>
                  </a:r>
                  <a:endParaRPr lang="en-GB" sz="1600" b="1" dirty="0"/>
                </a:p>
              </p:txBody>
            </p:sp>
            <p:sp>
              <p:nvSpPr>
                <p:cNvPr id="71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775" y="1068"/>
                  <a:ext cx="641" cy="0"/>
                </a:xfrm>
                <a:prstGeom prst="line">
                  <a:avLst/>
                </a:prstGeom>
                <a:noFill/>
                <a:ln w="28575">
                  <a:solidFill>
                    <a:schemeClr val="folHlink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endParaRPr lang="en-GB"/>
                </a:p>
              </p:txBody>
            </p:sp>
          </p:grpSp>
        </p:grpSp>
        <p:sp>
          <p:nvSpPr>
            <p:cNvPr id="13" name="Text Box 78"/>
            <p:cNvSpPr txBox="1">
              <a:spLocks noChangeArrowheads="1"/>
            </p:cNvSpPr>
            <p:nvPr/>
          </p:nvSpPr>
          <p:spPr bwMode="auto">
            <a:xfrm>
              <a:off x="3903904" y="5901487"/>
              <a:ext cx="512950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3300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GB" sz="1400" b="1"/>
                <a:t>EE8</a:t>
              </a:r>
            </a:p>
            <a:p>
              <a:pPr eaLnBrk="1" hangingPunct="1"/>
              <a:r>
                <a:rPr lang="en-GB" sz="1400" b="1"/>
                <a:t>2022</a:t>
              </a:r>
            </a:p>
          </p:txBody>
        </p:sp>
        <p:sp>
          <p:nvSpPr>
            <p:cNvPr id="15" name="Text Box 80"/>
            <p:cNvSpPr txBox="1">
              <a:spLocks noChangeArrowheads="1"/>
            </p:cNvSpPr>
            <p:nvPr/>
          </p:nvSpPr>
          <p:spPr bwMode="auto">
            <a:xfrm>
              <a:off x="2725683" y="5799887"/>
              <a:ext cx="1078183" cy="542925"/>
            </a:xfrm>
            <a:prstGeom prst="rect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5400000" scaled="1"/>
            </a:gradFill>
            <a:ln w="9525" algn="ctr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GB" sz="3200" b="1">
                  <a:solidFill>
                    <a:schemeClr val="bg1"/>
                  </a:solidFill>
                </a:rPr>
                <a:t>?</a:t>
              </a: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872"/>
            <a:stretch>
              <a:fillRect/>
            </a:stretch>
          </p:blipFill>
          <p:spPr bwMode="auto">
            <a:xfrm>
              <a:off x="405135" y="5692292"/>
              <a:ext cx="1108131" cy="669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6" name="Rectangle 75"/>
            <p:cNvSpPr/>
            <p:nvPr/>
          </p:nvSpPr>
          <p:spPr>
            <a:xfrm>
              <a:off x="153988" y="1655208"/>
              <a:ext cx="1102019" cy="320673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Line 9"/>
          <p:cNvSpPr>
            <a:spLocks noChangeShapeType="1"/>
          </p:cNvSpPr>
          <p:nvPr/>
        </p:nvSpPr>
        <p:spPr bwMode="auto">
          <a:xfrm>
            <a:off x="4473680" y="666973"/>
            <a:ext cx="0" cy="30103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" name="Line 28"/>
          <p:cNvSpPr>
            <a:spLocks noChangeShapeType="1"/>
          </p:cNvSpPr>
          <p:nvPr/>
        </p:nvSpPr>
        <p:spPr bwMode="auto">
          <a:xfrm flipV="1">
            <a:off x="2146780" y="968002"/>
            <a:ext cx="0" cy="193546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3" name="Line 28"/>
          <p:cNvSpPr>
            <a:spLocks noChangeShapeType="1"/>
          </p:cNvSpPr>
          <p:nvPr/>
        </p:nvSpPr>
        <p:spPr bwMode="auto">
          <a:xfrm flipV="1">
            <a:off x="6742719" y="980321"/>
            <a:ext cx="0" cy="193546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7" name="Text Box 19"/>
          <p:cNvSpPr txBox="1">
            <a:spLocks noChangeArrowheads="1"/>
          </p:cNvSpPr>
          <p:nvPr/>
        </p:nvSpPr>
        <p:spPr bwMode="auto">
          <a:xfrm>
            <a:off x="7239000" y="4264988"/>
            <a:ext cx="129023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b="1" dirty="0"/>
              <a:t>Sentinel </a:t>
            </a:r>
            <a:r>
              <a:rPr lang="en-GB" b="1" dirty="0" smtClean="0"/>
              <a:t>6</a:t>
            </a:r>
            <a:endParaRPr lang="en-GB" b="1" dirty="0"/>
          </a:p>
        </p:txBody>
      </p:sp>
      <p:sp>
        <p:nvSpPr>
          <p:cNvPr id="86" name="Line 29"/>
          <p:cNvSpPr>
            <a:spLocks noChangeShapeType="1"/>
          </p:cNvSpPr>
          <p:nvPr/>
        </p:nvSpPr>
        <p:spPr bwMode="auto">
          <a:xfrm>
            <a:off x="7018160" y="4438649"/>
            <a:ext cx="197557" cy="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85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6619" y="1185333"/>
            <a:ext cx="4498975" cy="5161679"/>
          </a:xfrm>
        </p:spPr>
        <p:txBody>
          <a:bodyPr/>
          <a:lstStyle/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r>
              <a:rPr lang="en-GB" b="1" dirty="0" smtClean="0">
                <a:solidFill>
                  <a:srgbClr val="0000FF"/>
                </a:solidFill>
                <a:latin typeface="Verdana" pitchFamily="34" charset="0"/>
              </a:rPr>
              <a:t>Copernicus:</a:t>
            </a:r>
            <a:r>
              <a:rPr lang="en-GB" dirty="0" smtClean="0">
                <a:solidFill>
                  <a:srgbClr val="0000FF"/>
                </a:solidFill>
                <a:latin typeface="Verdana" pitchFamily="34" charset="0"/>
              </a:rPr>
              <a:t> an Earth </a:t>
            </a:r>
            <a:r>
              <a:rPr lang="en-US" dirty="0">
                <a:solidFill>
                  <a:srgbClr val="0000FF"/>
                </a:solidFill>
                <a:latin typeface="Verdana" pitchFamily="34" charset="0"/>
              </a:rPr>
              <a:t>O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bservation </a:t>
            </a:r>
            <a:r>
              <a:rPr lang="en-US" dirty="0" err="1">
                <a:solidFill>
                  <a:srgbClr val="0000FF"/>
                </a:solidFill>
                <a:latin typeface="Verdana" pitchFamily="34" charset="0"/>
              </a:rPr>
              <a:t>P</a:t>
            </a:r>
            <a:r>
              <a:rPr lang="en-US" dirty="0" err="1" smtClean="0">
                <a:solidFill>
                  <a:srgbClr val="0000FF"/>
                </a:solidFill>
                <a:latin typeface="Verdana" pitchFamily="34" charset="0"/>
              </a:rPr>
              <a:t>rogramme</a:t>
            </a:r>
            <a:r>
              <a:rPr lang="en-US" dirty="0" smtClean="0">
                <a:solidFill>
                  <a:srgbClr val="0000FF"/>
                </a:solidFill>
                <a:latin typeface="Verdana" pitchFamily="34" charset="0"/>
              </a:rPr>
              <a:t> for </a:t>
            </a:r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G</a:t>
            </a:r>
            <a:r>
              <a:rPr lang="en-GB" dirty="0" smtClean="0">
                <a:solidFill>
                  <a:srgbClr val="0000FF"/>
                </a:solidFill>
                <a:latin typeface="Verdana" pitchFamily="34" charset="0"/>
              </a:rPr>
              <a:t>lobal </a:t>
            </a:r>
            <a:r>
              <a:rPr lang="en-GB" dirty="0">
                <a:solidFill>
                  <a:srgbClr val="0000FF"/>
                </a:solidFill>
                <a:latin typeface="Verdana" pitchFamily="34" charset="0"/>
              </a:rPr>
              <a:t>M</a:t>
            </a:r>
            <a:r>
              <a:rPr lang="en-GB" dirty="0" smtClean="0">
                <a:solidFill>
                  <a:srgbClr val="0000FF"/>
                </a:solidFill>
                <a:latin typeface="Verdana" pitchFamily="34" charset="0"/>
              </a:rPr>
              <a:t>onitoring for the Environment and Security.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endParaRPr lang="en-GB" sz="1400" dirty="0" smtClean="0">
              <a:solidFill>
                <a:srgbClr val="4D4F53"/>
              </a:solidFill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r>
              <a:rPr lang="en-GB" sz="1400" dirty="0" smtClean="0">
                <a:latin typeface="Verdana" pitchFamily="34" charset="0"/>
              </a:rPr>
              <a:t>Le</a:t>
            </a:r>
            <a:r>
              <a:rPr lang="en-US" sz="1400" dirty="0" smtClean="0">
                <a:latin typeface="Verdana" pitchFamily="34" charset="0"/>
              </a:rPr>
              <a:t>d by the </a:t>
            </a:r>
            <a:r>
              <a:rPr lang="en-US" sz="1400" b="1" dirty="0" smtClean="0">
                <a:latin typeface="Verdana" pitchFamily="34" charset="0"/>
              </a:rPr>
              <a:t>European Commission</a:t>
            </a:r>
            <a:r>
              <a:rPr lang="en-US" sz="1400" dirty="0" smtClean="0">
                <a:latin typeface="Verdana" pitchFamily="34" charset="0"/>
              </a:rPr>
              <a:t> in partnership with </a:t>
            </a:r>
            <a:r>
              <a:rPr lang="en-US" sz="1400" b="1" dirty="0" smtClean="0">
                <a:latin typeface="Verdana" pitchFamily="34" charset="0"/>
              </a:rPr>
              <a:t>ESA</a:t>
            </a:r>
            <a:r>
              <a:rPr lang="en-US" sz="1400" dirty="0" smtClean="0">
                <a:latin typeface="Verdana" pitchFamily="34" charset="0"/>
              </a:rPr>
              <a:t> and the </a:t>
            </a:r>
            <a:r>
              <a:rPr lang="en-US" sz="1400" b="1" dirty="0" smtClean="0">
                <a:latin typeface="Verdana" pitchFamily="34" charset="0"/>
              </a:rPr>
              <a:t>European Environment Agency</a:t>
            </a:r>
            <a:r>
              <a:rPr lang="en-GB" sz="1400" dirty="0" smtClean="0">
                <a:latin typeface="Verdana" pitchFamily="34" charset="0"/>
              </a:rPr>
              <a:t>.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endParaRPr lang="en-GB" sz="1400" dirty="0" smtClean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r>
              <a:rPr lang="en-GB" sz="1400" dirty="0" smtClean="0">
                <a:latin typeface="Verdana" pitchFamily="34" charset="0"/>
              </a:rPr>
              <a:t>ESA is responsible for implementing the space component, including developing the Sentinel</a:t>
            </a:r>
            <a:r>
              <a:rPr lang="en-GB" sz="1400" b="1" dirty="0" smtClean="0">
                <a:latin typeface="Verdana" pitchFamily="34" charset="0"/>
              </a:rPr>
              <a:t> </a:t>
            </a:r>
            <a:r>
              <a:rPr lang="en-GB" sz="1400" dirty="0" smtClean="0">
                <a:latin typeface="Verdana" pitchFamily="34" charset="0"/>
              </a:rPr>
              <a:t>satellite series.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endParaRPr lang="en-GB" sz="1400" b="1" dirty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r>
              <a:rPr lang="en-GB" sz="1400" dirty="0" smtClean="0">
                <a:latin typeface="Verdana" pitchFamily="34" charset="0"/>
              </a:rPr>
              <a:t>Sentinel 1A: launched on April 3 2014 (Sentinel 1B to be launched next year). 6 Sentinel series defined so far.</a:t>
            </a: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endParaRPr lang="en-GB" sz="1400" dirty="0" smtClean="0">
              <a:latin typeface="Verdana" pitchFamily="34" charset="0"/>
            </a:endParaRPr>
          </a:p>
          <a:p>
            <a:pPr marL="0" indent="0">
              <a:lnSpc>
                <a:spcPct val="110000"/>
              </a:lnSpc>
              <a:spcBef>
                <a:spcPct val="0"/>
              </a:spcBef>
              <a:buFont typeface="NotesEsa" pitchFamily="2" charset="0"/>
              <a:buNone/>
            </a:pPr>
            <a:r>
              <a:rPr lang="en-GB" sz="1400" b="1" dirty="0" smtClean="0">
                <a:latin typeface="Verdana" pitchFamily="34" charset="0"/>
              </a:rPr>
              <a:t>Sentinel-5 Precursor (2016), Sentinel- 4 (2018), and Sentinel-5 (2020) </a:t>
            </a:r>
            <a:r>
              <a:rPr lang="en-GB" sz="1400" dirty="0" smtClean="0">
                <a:latin typeface="Verdana" pitchFamily="34" charset="0"/>
              </a:rPr>
              <a:t>missions target atmospheric composition </a:t>
            </a:r>
            <a:r>
              <a:rPr lang="en-GB" sz="1400" dirty="0">
                <a:latin typeface="Verdana" pitchFamily="34" charset="0"/>
              </a:rPr>
              <a:t>products, which include short-wave infrared for </a:t>
            </a:r>
            <a:r>
              <a:rPr lang="en-GB" sz="1400" b="1" dirty="0">
                <a:latin typeface="Verdana" pitchFamily="34" charset="0"/>
              </a:rPr>
              <a:t>CH</a:t>
            </a:r>
            <a:r>
              <a:rPr lang="en-GB" sz="1400" b="1" baseline="-25000" dirty="0">
                <a:latin typeface="Verdana" pitchFamily="34" charset="0"/>
              </a:rPr>
              <a:t>4</a:t>
            </a:r>
            <a:r>
              <a:rPr lang="en-GB" sz="1400" b="1" dirty="0">
                <a:latin typeface="Verdana" pitchFamily="34" charset="0"/>
              </a:rPr>
              <a:t> </a:t>
            </a:r>
            <a:r>
              <a:rPr lang="en-GB" sz="1400" dirty="0">
                <a:latin typeface="Verdana" pitchFamily="34" charset="0"/>
              </a:rPr>
              <a:t>&amp;</a:t>
            </a:r>
            <a:r>
              <a:rPr lang="en-GB" sz="1400" b="1" dirty="0">
                <a:latin typeface="Verdana" pitchFamily="34" charset="0"/>
              </a:rPr>
              <a:t> CO</a:t>
            </a:r>
            <a:r>
              <a:rPr lang="en-GB" sz="1400" dirty="0">
                <a:latin typeface="Verdana" pitchFamily="34" charset="0"/>
              </a:rPr>
              <a:t> column measurements</a:t>
            </a:r>
            <a:endParaRPr lang="en-GB" sz="1400" dirty="0" smtClean="0">
              <a:latin typeface="Verdana" pitchFamily="34" charset="0"/>
            </a:endParaRPr>
          </a:p>
        </p:txBody>
      </p:sp>
      <p:pic>
        <p:nvPicPr>
          <p:cNvPr id="66562" name="Picture 3" descr="Sentinel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763" y="1196975"/>
            <a:ext cx="3932237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Rectangle 6"/>
          <p:cNvSpPr>
            <a:spLocks noChangeArrowheads="1"/>
          </p:cNvSpPr>
          <p:nvPr/>
        </p:nvSpPr>
        <p:spPr bwMode="auto">
          <a:xfrm>
            <a:off x="674688" y="163513"/>
            <a:ext cx="6716712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GB" sz="2200" b="1" dirty="0" smtClean="0">
                <a:solidFill>
                  <a:schemeClr val="bg1"/>
                </a:solidFill>
                <a:latin typeface="Verdana" pitchFamily="34" charset="0"/>
              </a:rPr>
              <a:t>Copernicus Missions</a:t>
            </a:r>
            <a:endParaRPr lang="en-GB" sz="2200" b="1" dirty="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" name="object 2"/>
          <p:cNvSpPr>
            <a:spLocks noChangeAspect="1"/>
          </p:cNvSpPr>
          <p:nvPr/>
        </p:nvSpPr>
        <p:spPr>
          <a:xfrm>
            <a:off x="3660142" y="6169338"/>
            <a:ext cx="1537404" cy="5334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857762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1556" y="1194976"/>
            <a:ext cx="8438443" cy="5211468"/>
          </a:xfrm>
        </p:spPr>
        <p:txBody>
          <a:bodyPr/>
          <a:lstStyle/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  <a:latin typeface="Verdana" pitchFamily="34" charset="0"/>
              </a:rPr>
              <a:t>PAST:</a:t>
            </a:r>
            <a:r>
              <a:rPr lang="en-GB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GB" sz="2000" b="1" dirty="0" smtClean="0">
                <a:latin typeface="Verdana" pitchFamily="34" charset="0"/>
              </a:rPr>
              <a:t>ERS-2 - GOME, </a:t>
            </a:r>
            <a:r>
              <a:rPr lang="en-GB" sz="2000" b="1" dirty="0" err="1" smtClean="0">
                <a:latin typeface="Verdana" pitchFamily="34" charset="0"/>
              </a:rPr>
              <a:t>Envisat</a:t>
            </a:r>
            <a:r>
              <a:rPr lang="en-GB" sz="2000" b="1" dirty="0" smtClean="0">
                <a:latin typeface="Verdana" pitchFamily="34" charset="0"/>
              </a:rPr>
              <a:t> - GOMOS, MIPAS SCIAMACHY</a:t>
            </a: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sz="2000" b="1" dirty="0"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  <a:latin typeface="Verdana" pitchFamily="34" charset="0"/>
              </a:rPr>
              <a:t>CURRENT:</a:t>
            </a:r>
            <a:r>
              <a:rPr lang="en-GB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GB" sz="2000" b="1" dirty="0" err="1" smtClean="0">
                <a:latin typeface="Verdana" pitchFamily="34" charset="0"/>
              </a:rPr>
              <a:t>Metop</a:t>
            </a:r>
            <a:r>
              <a:rPr lang="en-GB" sz="2000" b="1" dirty="0" smtClean="0">
                <a:latin typeface="Verdana" pitchFamily="34" charset="0"/>
              </a:rPr>
              <a:t> A/B - GOME2/IASI, Odin – OSIRIS, SMR, </a:t>
            </a:r>
            <a:r>
              <a:rPr lang="en-GB" sz="2000" b="1" dirty="0" err="1" smtClean="0">
                <a:latin typeface="Verdana" pitchFamily="34" charset="0"/>
              </a:rPr>
              <a:t>SciSat</a:t>
            </a:r>
            <a:r>
              <a:rPr lang="en-GB" sz="2000" b="1" dirty="0" smtClean="0">
                <a:latin typeface="Verdana" pitchFamily="34" charset="0"/>
              </a:rPr>
              <a:t> – ACE, MAESTRO</a:t>
            </a: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sz="2000" b="1" dirty="0"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  <a:latin typeface="Verdana" pitchFamily="34" charset="0"/>
              </a:rPr>
              <a:t>FUTURE:</a:t>
            </a:r>
            <a:r>
              <a:rPr lang="en-GB" sz="2000" b="1" dirty="0" smtClean="0">
                <a:solidFill>
                  <a:srgbClr val="FF0000"/>
                </a:solidFill>
                <a:latin typeface="Verdana" pitchFamily="34" charset="0"/>
              </a:rPr>
              <a:t> </a:t>
            </a:r>
            <a:r>
              <a:rPr lang="en-GB" sz="2000" b="1" dirty="0" smtClean="0">
                <a:latin typeface="Verdana" pitchFamily="34" charset="0"/>
              </a:rPr>
              <a:t>Atmospheric Sentinels, </a:t>
            </a:r>
            <a:r>
              <a:rPr lang="en-GB" sz="2000" b="1" dirty="0" err="1" smtClean="0">
                <a:latin typeface="Verdana" pitchFamily="34" charset="0"/>
              </a:rPr>
              <a:t>Metop</a:t>
            </a:r>
            <a:r>
              <a:rPr lang="en-GB" sz="2000" b="1" dirty="0" smtClean="0">
                <a:latin typeface="Verdana" pitchFamily="34" charset="0"/>
              </a:rPr>
              <a:t> C, MTG-IRS, </a:t>
            </a:r>
            <a:r>
              <a:rPr lang="en-GB" sz="2000" b="1" dirty="0" err="1" smtClean="0">
                <a:latin typeface="Verdana" pitchFamily="34" charset="0"/>
              </a:rPr>
              <a:t>Metop</a:t>
            </a:r>
            <a:r>
              <a:rPr lang="en-GB" sz="2000" b="1" smtClean="0">
                <a:latin typeface="Verdana" pitchFamily="34" charset="0"/>
              </a:rPr>
              <a:t>-SG</a:t>
            </a:r>
            <a:endParaRPr lang="en-GB" sz="2000" b="1" dirty="0"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b="1" dirty="0" smtClean="0"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GB" sz="2000" b="1" dirty="0" smtClean="0">
                <a:latin typeface="Verdana" pitchFamily="34" charset="0"/>
              </a:rPr>
              <a:t>Continuous nadir viewing atmospheric composition measurements on polar and geostationary satellites are guaranteed for the next ~20 years.</a:t>
            </a: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b="1" dirty="0" smtClean="0"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GB" sz="2000" b="1" dirty="0" smtClean="0">
                <a:solidFill>
                  <a:srgbClr val="0000FF"/>
                </a:solidFill>
                <a:latin typeface="Verdana" pitchFamily="34" charset="0"/>
              </a:rPr>
              <a:t>Current Limb/Occultation measurement instruments are aging and so far no new missions are planned in Europe!</a:t>
            </a:r>
            <a:endParaRPr lang="en-GB" sz="2000" b="1" dirty="0">
              <a:solidFill>
                <a:srgbClr val="0000FF"/>
              </a:solidFill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b="1" dirty="0">
              <a:solidFill>
                <a:srgbClr val="0000FF"/>
              </a:solidFill>
              <a:latin typeface="Verdana" pitchFamily="34" charset="0"/>
            </a:endParaRPr>
          </a:p>
          <a:p>
            <a:pPr marL="323850" lvl="1" indent="0">
              <a:lnSpc>
                <a:spcPct val="100000"/>
              </a:lnSpc>
              <a:spcBef>
                <a:spcPts val="400"/>
              </a:spcBef>
              <a:buNone/>
            </a:pPr>
            <a:endParaRPr lang="en-GB" b="1" dirty="0" smtClean="0">
              <a:latin typeface="Verdana" pitchFamily="34" charset="0"/>
            </a:endParaRPr>
          </a:p>
        </p:txBody>
      </p:sp>
      <p:sp>
        <p:nvSpPr>
          <p:cNvPr id="4" name="Rectangle 9"/>
          <p:cNvSpPr txBox="1">
            <a:spLocks noChangeArrowheads="1"/>
          </p:cNvSpPr>
          <p:nvPr/>
        </p:nvSpPr>
        <p:spPr>
          <a:xfrm>
            <a:off x="548332" y="303133"/>
            <a:ext cx="7460274" cy="43088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r>
              <a:rPr lang="en-US" dirty="0" smtClean="0"/>
              <a:t>European EO Satellites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553239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A Presentation">
  <a:themeElements>
    <a:clrScheme name="Esa presentation 7">
      <a:dk1>
        <a:srgbClr val="000000"/>
      </a:dk1>
      <a:lt1>
        <a:srgbClr val="FFFFFF"/>
      </a:lt1>
      <a:dk2>
        <a:srgbClr val="747678"/>
      </a:dk2>
      <a:lt2>
        <a:srgbClr val="4D4F53"/>
      </a:lt2>
      <a:accent1>
        <a:srgbClr val="0098DB"/>
      </a:accent1>
      <a:accent2>
        <a:srgbClr val="D5D6D2"/>
      </a:accent2>
      <a:accent3>
        <a:srgbClr val="FFFFFF"/>
      </a:accent3>
      <a:accent4>
        <a:srgbClr val="000000"/>
      </a:accent4>
      <a:accent5>
        <a:srgbClr val="AACAEA"/>
      </a:accent5>
      <a:accent6>
        <a:srgbClr val="C1C2BE"/>
      </a:accent6>
      <a:hlink>
        <a:srgbClr val="8B8D8E"/>
      </a:hlink>
      <a:folHlink>
        <a:srgbClr val="9A9B9C"/>
      </a:folHlink>
    </a:clrScheme>
    <a:fontScheme name="Esa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a presentation 1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338D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ADC5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2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98DB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AACAEA"/>
        </a:accent5>
        <a:accent6>
          <a:srgbClr val="00783B"/>
        </a:accent6>
        <a:hlink>
          <a:srgbClr val="E37222"/>
        </a:hlink>
        <a:folHlink>
          <a:srgbClr val="00338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3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008542"/>
        </a:accent1>
        <a:accent2>
          <a:srgbClr val="003397"/>
        </a:accent2>
        <a:accent3>
          <a:srgbClr val="FFFFFF"/>
        </a:accent3>
        <a:accent4>
          <a:srgbClr val="404246"/>
        </a:accent4>
        <a:accent5>
          <a:srgbClr val="AAC2B0"/>
        </a:accent5>
        <a:accent6>
          <a:srgbClr val="002D88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4">
        <a:dk1>
          <a:srgbClr val="4D4F53"/>
        </a:dk1>
        <a:lt1>
          <a:srgbClr val="FFFFFF"/>
        </a:lt1>
        <a:dk2>
          <a:srgbClr val="D0103A"/>
        </a:dk2>
        <a:lt2>
          <a:srgbClr val="000000"/>
        </a:lt2>
        <a:accent1>
          <a:srgbClr val="E37222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FBCAB"/>
        </a:accent5>
        <a:accent6>
          <a:srgbClr val="00783B"/>
        </a:accent6>
        <a:hlink>
          <a:srgbClr val="00338D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5">
        <a:dk1>
          <a:srgbClr val="4D4F53"/>
        </a:dk1>
        <a:lt1>
          <a:srgbClr val="FFFFFF"/>
        </a:lt1>
        <a:dk2>
          <a:srgbClr val="00338D"/>
        </a:dk2>
        <a:lt2>
          <a:srgbClr val="000000"/>
        </a:lt2>
        <a:accent1>
          <a:srgbClr val="D0103A"/>
        </a:accent1>
        <a:accent2>
          <a:srgbClr val="008542"/>
        </a:accent2>
        <a:accent3>
          <a:srgbClr val="FFFFFF"/>
        </a:accent3>
        <a:accent4>
          <a:srgbClr val="404246"/>
        </a:accent4>
        <a:accent5>
          <a:srgbClr val="E4AAAE"/>
        </a:accent5>
        <a:accent6>
          <a:srgbClr val="00783B"/>
        </a:accent6>
        <a:hlink>
          <a:srgbClr val="E37222"/>
        </a:hlink>
        <a:folHlink>
          <a:srgbClr val="0098D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6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338D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ADC5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7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98DB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AEA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8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00854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AAC2B0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9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E37222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FBCAB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0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D0103A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E4AAAE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a presentation 11">
        <a:dk1>
          <a:srgbClr val="000000"/>
        </a:dk1>
        <a:lt1>
          <a:srgbClr val="FFFFFF"/>
        </a:lt1>
        <a:dk2>
          <a:srgbClr val="747678"/>
        </a:dk2>
        <a:lt2>
          <a:srgbClr val="4D4F53"/>
        </a:lt2>
        <a:accent1>
          <a:srgbClr val="8B8D8E"/>
        </a:accent1>
        <a:accent2>
          <a:srgbClr val="D5D6D2"/>
        </a:accent2>
        <a:accent3>
          <a:srgbClr val="FFFFFF"/>
        </a:accent3>
        <a:accent4>
          <a:srgbClr val="000000"/>
        </a:accent4>
        <a:accent5>
          <a:srgbClr val="C4C5C6"/>
        </a:accent5>
        <a:accent6>
          <a:srgbClr val="C1C2BE"/>
        </a:accent6>
        <a:hlink>
          <a:srgbClr val="8B8D8E"/>
        </a:hlink>
        <a:folHlink>
          <a:srgbClr val="9A9B9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B5EE69F7E2F04D981B74900B64FBD6" ma:contentTypeVersion="4" ma:contentTypeDescription="Create a new document." ma:contentTypeScope="" ma:versionID="8667811b8bebb40735666dcea0b50830">
  <xsd:schema xmlns:xsd="http://www.w3.org/2001/XMLSchema" xmlns:xs="http://www.w3.org/2001/XMLSchema" xmlns:p="http://schemas.microsoft.com/office/2006/metadata/properties" xmlns:ns2="94ddf939-777d-4585-9514-3c4ad07d47be" targetNamespace="http://schemas.microsoft.com/office/2006/metadata/properties" ma:root="true" ma:fieldsID="e457818ae5c36189a6d648f4aec46bc0" ns2:_="">
    <xsd:import namespace="94ddf939-777d-4585-9514-3c4ad07d47b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Expiry" minOccurs="0"/>
                <xsd:element ref="ns2:KEYWORDS" minOccurs="0"/>
                <xsd:element ref="ns2:UR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ddf939-777d-4585-9514-3c4ad07d47be" elementFormDefault="qualified">
    <xsd:import namespace="http://schemas.microsoft.com/office/2006/documentManagement/types"/>
    <xsd:import namespace="http://schemas.microsoft.com/office/infopath/2007/PartnerControls"/>
    <xsd:element name="Status" ma:index="8" nillable="true" ma:displayName="Status" ma:default="Current" ma:format="Dropdown" ma:internalName="Status">
      <xsd:simpleType>
        <xsd:restriction base="dms:Choice">
          <xsd:enumeration value="Current"/>
          <xsd:enumeration value="Archived"/>
        </xsd:restriction>
      </xsd:simpleType>
    </xsd:element>
    <xsd:element name="Expiry" ma:index="9" nillable="true" ma:displayName="Expiry" ma:format="DateOnly" ma:internalName="Expiry">
      <xsd:simpleType>
        <xsd:restriction base="dms:DateTime"/>
      </xsd:simpleType>
    </xsd:element>
    <xsd:element name="KEYWORDS" ma:index="10" nillable="true" ma:displayName="KEYWORD" ma:description="List your keywords here." ma:internalName="KEYWORDS">
      <xsd:simpleType>
        <xsd:restriction base="dms:Text">
          <xsd:maxLength value="255"/>
        </xsd:restriction>
      </xsd:simpleType>
    </xsd:element>
    <xsd:element name="URL" ma:index="11" nillable="true" ma:displayName="URL" ma:description="If presentations kept online here" ma:format="Hyperlink" ma:internalName="UR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piry xmlns="94ddf939-777d-4585-9514-3c4ad07d47be">2014-09-02T22:00:00+00:00</Expiry>
    <KEYWORDS xmlns="94ddf939-777d-4585-9514-3c4ad07d47be">EE8</KEYWORDS>
    <URL xmlns="94ddf939-777d-4585-9514-3c4ad07d47be">
      <Url xsi:nil="true"/>
      <Description xsi:nil="true"/>
    </URL>
    <Status xmlns="94ddf939-777d-4585-9514-3c4ad07d47be">Current</Status>
  </documentManagement>
</p:properties>
</file>

<file path=customXml/itemProps1.xml><?xml version="1.0" encoding="utf-8"?>
<ds:datastoreItem xmlns:ds="http://schemas.openxmlformats.org/officeDocument/2006/customXml" ds:itemID="{68BC4B58-BC46-4CB7-B949-84CF2F92D8C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ddf939-777d-4585-9514-3c4ad07d47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87741C-D0BB-4784-90C7-E800FAEE70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DBAADC5-E63B-4ACA-ACF0-FD0088449E4F}">
  <ds:schemaRefs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openxmlformats.org/package/2006/metadata/core-properties"/>
    <ds:schemaRef ds:uri="94ddf939-777d-4585-9514-3c4ad07d47b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ESA Presentation</Template>
  <TotalTime>662</TotalTime>
  <Words>384</Words>
  <Application>Microsoft Macintosh PowerPoint</Application>
  <PresentationFormat>On-screen Show (4:3)</PresentationFormat>
  <Paragraphs>74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ESA Presentation</vt:lpstr>
      <vt:lpstr>  EUROPEAN EO SPACE  Missions Status</vt:lpstr>
      <vt:lpstr>European Earth Observation Satellites</vt:lpstr>
      <vt:lpstr>ESA’s “Living Planet” Programme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Earth Explorer 8</dc:title>
  <dc:creator>Yasjka Meijer</dc:creator>
  <cp:lastModifiedBy>Claus Zehner</cp:lastModifiedBy>
  <cp:revision>212</cp:revision>
  <cp:lastPrinted>2014-03-06T09:31:23Z</cp:lastPrinted>
  <dcterms:created xsi:type="dcterms:W3CDTF">2014-02-26T09:10:43Z</dcterms:created>
  <dcterms:modified xsi:type="dcterms:W3CDTF">2014-06-03T19:25:43Z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Title">
    <vt:lpwstr>Overview of Earth Explorer 8</vt:lpwstr>
  </property>
  <property fmtid="{D5CDD505-2E9C-101B-9397-08002B2CF9AE}" pid="3" name="PSubtitle">
    <vt:lpwstr>Overview of Earth Explorer 8</vt:lpwstr>
  </property>
  <property fmtid="{D5CDD505-2E9C-101B-9397-08002B2CF9AE}" pid="4" name="PAuthor">
    <vt:lpwstr>M. Borgeaud</vt:lpwstr>
  </property>
  <property fmtid="{D5CDD505-2E9C-101B-9397-08002B2CF9AE}" pid="5" name="PPlace">
    <vt:lpwstr>CNES  HQ, Paris</vt:lpwstr>
  </property>
  <property fmtid="{D5CDD505-2E9C-101B-9397-08002B2CF9AE}" pid="6" name="PDate">
    <vt:lpwstr>11/03/2014</vt:lpwstr>
  </property>
  <property fmtid="{D5CDD505-2E9C-101B-9397-08002B2CF9AE}" pid="7" name="PProgramme">
    <vt:lpwstr/>
  </property>
  <property fmtid="{D5CDD505-2E9C-101B-9397-08002B2CF9AE}" pid="8" name="PEmail">
    <vt:lpwstr/>
  </property>
  <property fmtid="{D5CDD505-2E9C-101B-9397-08002B2CF9AE}" pid="9" name="PClassification">
    <vt:lpwstr>ESA UNCLASSIFIED – For Official Use</vt:lpwstr>
  </property>
  <property fmtid="{D5CDD505-2E9C-101B-9397-08002B2CF9AE}" pid="10" name="POptionButton1">
    <vt:bool>false</vt:bool>
  </property>
  <property fmtid="{D5CDD505-2E9C-101B-9397-08002B2CF9AE}" pid="11" name="POptionButton2">
    <vt:bool>true</vt:bool>
  </property>
  <property fmtid="{D5CDD505-2E9C-101B-9397-08002B2CF9AE}" pid="12" name="ESAVersion">
    <vt:lpwstr>4GV1.0</vt:lpwstr>
  </property>
  <property fmtid="{D5CDD505-2E9C-101B-9397-08002B2CF9AE}" pid="13" name="ShowESADialog1">
    <vt:bool>true</vt:bool>
  </property>
  <property fmtid="{D5CDD505-2E9C-101B-9397-08002B2CF9AE}" pid="14" name="ContentTypeId">
    <vt:lpwstr>0x010100B1B5EE69F7E2F04D981B74900B64FBD6</vt:lpwstr>
  </property>
</Properties>
</file>