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89" r:id="rId4"/>
    <p:sldId id="260" r:id="rId5"/>
    <p:sldId id="286" r:id="rId6"/>
    <p:sldId id="264" r:id="rId7"/>
    <p:sldId id="265" r:id="rId8"/>
    <p:sldId id="281" r:id="rId9"/>
    <p:sldId id="287" r:id="rId10"/>
    <p:sldId id="288" r:id="rId11"/>
    <p:sldId id="282" r:id="rId12"/>
    <p:sldId id="273" r:id="rId13"/>
    <p:sldId id="269" r:id="rId14"/>
    <p:sldId id="283" r:id="rId15"/>
    <p:sldId id="290" r:id="rId16"/>
    <p:sldId id="277" r:id="rId1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718" autoAdjust="0"/>
  </p:normalViewPr>
  <p:slideViewPr>
    <p:cSldViewPr>
      <p:cViewPr>
        <p:scale>
          <a:sx n="70" d="100"/>
          <a:sy n="70" d="100"/>
        </p:scale>
        <p:origin x="-138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0EF74C3-7F8C-45BC-82AF-346781B896A2}" type="datetimeFigureOut">
              <a:rPr lang="en-US" smtClean="0"/>
              <a:t>6/2/2014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204B209-E495-408D-97B5-8C7DF7882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596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jpeg"/><Relationship Id="rId4" Type="http://schemas.openxmlformats.org/officeDocument/2006/relationships/image" Target="../media/image25.png"/><Relationship Id="rId9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0.png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2.jpeg"/><Relationship Id="rId5" Type="http://schemas.openxmlformats.org/officeDocument/2006/relationships/image" Target="../media/image7.wmf"/><Relationship Id="rId10" Type="http://schemas.openxmlformats.org/officeDocument/2006/relationships/image" Target="../media/image11.jpeg"/><Relationship Id="rId4" Type="http://schemas.openxmlformats.org/officeDocument/2006/relationships/oleObject" Target="../embeddings/oleObject1.bin"/><Relationship Id="rId9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1295400"/>
            <a:ext cx="9144000" cy="3352800"/>
          </a:xfrm>
          <a:prstGeom prst="rect">
            <a:avLst/>
          </a:prstGeom>
          <a:gradFill>
            <a:gsLst>
              <a:gs pos="0">
                <a:schemeClr val="tx2"/>
              </a:gs>
              <a:gs pos="78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8751" y="2743200"/>
            <a:ext cx="8153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Optical, microphysical and compositional properties </a:t>
            </a:r>
            <a:r>
              <a:rPr lang="en-US" sz="2800" dirty="0" smtClean="0">
                <a:solidFill>
                  <a:schemeClr val="bg1"/>
                </a:solidFill>
              </a:rPr>
              <a:t>of the </a:t>
            </a:r>
            <a:r>
              <a:rPr lang="en-US" sz="2800" dirty="0">
                <a:solidFill>
                  <a:schemeClr val="bg1"/>
                </a:solidFill>
              </a:rPr>
              <a:t>Eyjafjallajökull </a:t>
            </a:r>
            <a:r>
              <a:rPr lang="en-US" sz="2800" dirty="0">
                <a:solidFill>
                  <a:schemeClr val="bg1"/>
                </a:solidFill>
              </a:rPr>
              <a:t>volcanic ash.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8751" y="4772561"/>
            <a:ext cx="838044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Adriana Rocha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Lima</a:t>
            </a:r>
          </a:p>
          <a:p>
            <a:pPr algn="r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Advisor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: 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Prof. J.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Vanderlei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Martins </a:t>
            </a:r>
          </a:p>
          <a:p>
            <a:pPr algn="r"/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Collaborators: 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Nickolay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Krotkov (NASA-Goddard), Lorraine Remer (UMBC),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Manfredo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Tabacniks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and Paulo </a:t>
            </a:r>
            <a:r>
              <a:rPr lang="en-US" sz="2000" b="1" dirty="0" err="1" smtClean="0">
                <a:solidFill>
                  <a:schemeClr val="tx2">
                    <a:lumMod val="75000"/>
                  </a:schemeClr>
                </a:solidFill>
              </a:rPr>
              <a:t>Artaxo</a:t>
            </a:r>
            <a:r>
              <a:rPr lang="en-US" sz="2000" b="1" dirty="0" smtClean="0">
                <a:solidFill>
                  <a:schemeClr val="tx2">
                    <a:lumMod val="75000"/>
                  </a:schemeClr>
                </a:solidFill>
              </a:rPr>
              <a:t> ( University of Sao Paulo).</a:t>
            </a:r>
            <a:endParaRPr lang="en-US" sz="20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38400" y="6381690"/>
            <a:ext cx="64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ACC Meeting - June 4th 2014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1" name="Picture 10" descr="umb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4182" y="152400"/>
            <a:ext cx="2777618" cy="93933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707" y="76200"/>
            <a:ext cx="2081093" cy="87405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81000" y="6381690"/>
            <a:ext cx="342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e-mail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: limadri1@umbc.edu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79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8710" y="228600"/>
            <a:ext cx="41148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23510" y="235526"/>
            <a:ext cx="4114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9544" y="193965"/>
            <a:ext cx="4167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Other volcanoes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23510" y="235526"/>
            <a:ext cx="4114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4" t="12062" r="11837" b="8685"/>
          <a:stretch/>
        </p:blipFill>
        <p:spPr>
          <a:xfrm>
            <a:off x="812895" y="868610"/>
            <a:ext cx="7421229" cy="55321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1400" y="6147092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N. Krotkov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408710" y="6553200"/>
            <a:ext cx="822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458200" y="6516424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10/16</a:t>
            </a:r>
            <a:endParaRPr lang="en-U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828800" y="2971800"/>
            <a:ext cx="2286000" cy="414754"/>
          </a:xfrm>
          <a:prstGeom prst="straightConnector1">
            <a:avLst/>
          </a:prstGeom>
          <a:ln w="28575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419600" y="3200400"/>
            <a:ext cx="30202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</a:rPr>
              <a:t>Eyjafjallajökull (</a:t>
            </a:r>
            <a:r>
              <a:rPr lang="en-US" sz="1600" b="1" dirty="0" smtClean="0">
                <a:solidFill>
                  <a:srgbClr val="00B050"/>
                </a:solidFill>
              </a:rPr>
              <a:t>Iceland)</a:t>
            </a:r>
            <a:endParaRPr lang="en-US" sz="1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24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8710" y="110835"/>
            <a:ext cx="41148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23510" y="117761"/>
            <a:ext cx="4114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9544" y="76200"/>
            <a:ext cx="4167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Results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23510" y="117761"/>
            <a:ext cx="4114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23510" y="76200"/>
            <a:ext cx="4167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2"/>
                </a:solidFill>
              </a:rPr>
              <a:t>Particles’ shape</a:t>
            </a:r>
            <a:endParaRPr lang="en-US" sz="4000" dirty="0">
              <a:solidFill>
                <a:schemeClr val="tx2"/>
              </a:solidFill>
            </a:endParaRP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0" t="67269" r="5383" b="10913"/>
          <a:stretch/>
        </p:blipFill>
        <p:spPr bwMode="auto">
          <a:xfrm>
            <a:off x="213231" y="4876800"/>
            <a:ext cx="8654473" cy="1224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69" t="11111" r="13374" b="38477"/>
          <a:stretch/>
        </p:blipFill>
        <p:spPr bwMode="auto">
          <a:xfrm>
            <a:off x="4396373" y="1449788"/>
            <a:ext cx="4518957" cy="362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2" t="11111" r="50683" b="39409"/>
          <a:stretch/>
        </p:blipFill>
        <p:spPr bwMode="auto">
          <a:xfrm>
            <a:off x="152834" y="1437239"/>
            <a:ext cx="4339937" cy="3558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98267" y="926568"/>
            <a:ext cx="3894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Aspect Ratio Distribution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29200" y="774654"/>
            <a:ext cx="381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Imaginary Refractive Index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5379" y="6093023"/>
            <a:ext cx="82819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(ACPD </a:t>
            </a:r>
            <a:r>
              <a:rPr lang="en-US" sz="1400" dirty="0" smtClean="0"/>
              <a:t>- A</a:t>
            </a:r>
            <a:r>
              <a:rPr lang="en-US" sz="1400" dirty="0"/>
              <a:t>. Rocha-Lima et al</a:t>
            </a:r>
            <a:r>
              <a:rPr lang="en-US" sz="1400" dirty="0" smtClean="0"/>
              <a:t>., 2014)</a:t>
            </a:r>
            <a:endParaRPr lang="en-US" sz="14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408710" y="6553200"/>
            <a:ext cx="822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458200" y="6516424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11/16</a:t>
            </a:r>
            <a:endParaRPr lang="en-U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30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408710" y="110835"/>
            <a:ext cx="41148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23510" y="117761"/>
            <a:ext cx="4114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19544" y="76200"/>
            <a:ext cx="4167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Other aerosols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23510" y="117761"/>
            <a:ext cx="4114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901696" y="3600110"/>
            <a:ext cx="1396891" cy="1001396"/>
          </a:xfrm>
          <a:prstGeom prst="rect">
            <a:avLst/>
          </a:prstGeom>
          <a:noFill/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907687" y="1478774"/>
            <a:ext cx="1404518" cy="1062935"/>
          </a:xfrm>
          <a:prstGeom prst="rect">
            <a:avLst/>
          </a:prstGeom>
          <a:noFill/>
          <a:ln w="952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739796" y="685800"/>
            <a:ext cx="35566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Imaginary Ref. Index</a:t>
            </a:r>
            <a:endParaRPr lang="en-US" sz="2000" b="1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12" r="3702"/>
          <a:stretch/>
        </p:blipFill>
        <p:spPr>
          <a:xfrm>
            <a:off x="6157017" y="1036320"/>
            <a:ext cx="2698941" cy="201168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15" r="3305"/>
          <a:stretch/>
        </p:blipFill>
        <p:spPr>
          <a:xfrm>
            <a:off x="6157016" y="3017520"/>
            <a:ext cx="2649510" cy="201168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3" r="5574"/>
          <a:stretch/>
        </p:blipFill>
        <p:spPr>
          <a:xfrm>
            <a:off x="6227617" y="4922520"/>
            <a:ext cx="2611583" cy="20116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" t="6949" r="3277"/>
          <a:stretch/>
        </p:blipFill>
        <p:spPr>
          <a:xfrm>
            <a:off x="3646351" y="3017520"/>
            <a:ext cx="2581468" cy="201168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57" r="4323"/>
          <a:stretch/>
        </p:blipFill>
        <p:spPr>
          <a:xfrm>
            <a:off x="3646872" y="1005840"/>
            <a:ext cx="2631349" cy="201168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61" r="5282"/>
          <a:stretch/>
        </p:blipFill>
        <p:spPr>
          <a:xfrm>
            <a:off x="3653898" y="4922520"/>
            <a:ext cx="2631349" cy="201168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148996" y="685800"/>
            <a:ext cx="35566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Mass Abs. Efficiency</a:t>
            </a:r>
            <a:endParaRPr lang="en-US" sz="2000" b="1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3" t="8081" r="16667"/>
          <a:stretch/>
        </p:blipFill>
        <p:spPr>
          <a:xfrm>
            <a:off x="2188029" y="3276600"/>
            <a:ext cx="1240971" cy="118872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51" t="9284" r="21205" b="10471"/>
          <a:stretch/>
        </p:blipFill>
        <p:spPr>
          <a:xfrm>
            <a:off x="2196152" y="5212080"/>
            <a:ext cx="1203580" cy="118872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2" name="Picture 31"/>
          <p:cNvPicPr/>
          <p:nvPr/>
        </p:nvPicPr>
        <p:blipFill rotWithShape="1">
          <a:blip r:embed="rId10" cstate="print">
            <a:lum contrast="10000"/>
          </a:blip>
          <a:srcRect l="3461" t="13518" r="67304" b="17679"/>
          <a:stretch/>
        </p:blipFill>
        <p:spPr bwMode="auto">
          <a:xfrm>
            <a:off x="2188192" y="1295400"/>
            <a:ext cx="1207008" cy="118872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cxnSp>
        <p:nvCxnSpPr>
          <p:cNvPr id="6" name="Straight Connector 5"/>
          <p:cNvCxnSpPr/>
          <p:nvPr/>
        </p:nvCxnSpPr>
        <p:spPr>
          <a:xfrm>
            <a:off x="1964139" y="784086"/>
            <a:ext cx="0" cy="5879574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657600" y="762000"/>
            <a:ext cx="0" cy="5879574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95818" y="1295400"/>
            <a:ext cx="17853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Volcanic Ash </a:t>
            </a:r>
            <a:r>
              <a:rPr lang="en-US" sz="1200" b="1" dirty="0"/>
              <a:t>Eyjafjallajökull</a:t>
            </a:r>
            <a:r>
              <a:rPr lang="en-US" sz="1200" b="1" dirty="0" smtClean="0"/>
              <a:t> (Iceland)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Ash was collected </a:t>
            </a:r>
            <a:r>
              <a:rPr lang="en-US" sz="1200" dirty="0"/>
              <a:t>on the ground, about 35 km from the center of the eruption of the </a:t>
            </a:r>
            <a:r>
              <a:rPr lang="en-US" sz="1200" dirty="0" smtClean="0"/>
              <a:t>volcano.</a:t>
            </a:r>
            <a:endParaRPr lang="en-US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228598" y="5236513"/>
            <a:ext cx="16817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Mineral Hematite</a:t>
            </a:r>
          </a:p>
          <a:p>
            <a:endParaRPr lang="en-US" sz="1200" dirty="0" smtClean="0"/>
          </a:p>
          <a:p>
            <a:r>
              <a:rPr lang="en-US" sz="1200" dirty="0" smtClean="0"/>
              <a:t>Fe</a:t>
            </a:r>
            <a:r>
              <a:rPr lang="en-US" sz="1200" baseline="-25000" dirty="0" smtClean="0"/>
              <a:t>2</a:t>
            </a:r>
            <a:r>
              <a:rPr lang="en-US" sz="1200" dirty="0" smtClean="0"/>
              <a:t>O</a:t>
            </a:r>
            <a:r>
              <a:rPr lang="en-US" sz="1200" baseline="-25000" dirty="0" smtClean="0"/>
              <a:t>3</a:t>
            </a:r>
            <a:r>
              <a:rPr lang="en-US" sz="1200" dirty="0" smtClean="0"/>
              <a:t> – Sample commercialized by Powder Technology INC.</a:t>
            </a:r>
            <a:endParaRPr lang="en-US" sz="1200" dirty="0"/>
          </a:p>
        </p:txBody>
      </p:sp>
      <p:sp>
        <p:nvSpPr>
          <p:cNvPr id="36" name="TextBox 35"/>
          <p:cNvSpPr txBox="1"/>
          <p:nvPr/>
        </p:nvSpPr>
        <p:spPr>
          <a:xfrm>
            <a:off x="195817" y="3169920"/>
            <a:ext cx="178538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Saharan Dust</a:t>
            </a:r>
          </a:p>
          <a:p>
            <a:endParaRPr lang="en-US" sz="1200" dirty="0"/>
          </a:p>
          <a:p>
            <a:r>
              <a:rPr lang="en-US" sz="1200" dirty="0" smtClean="0"/>
              <a:t>Sample collected on </a:t>
            </a:r>
            <a:r>
              <a:rPr lang="en-US" sz="1200" dirty="0" err="1" smtClean="0"/>
              <a:t>Bordj</a:t>
            </a:r>
            <a:r>
              <a:rPr lang="en-US" sz="1200" dirty="0" smtClean="0"/>
              <a:t> </a:t>
            </a:r>
            <a:r>
              <a:rPr lang="en-US" sz="1200" dirty="0" err="1"/>
              <a:t>Badj</a:t>
            </a:r>
            <a:r>
              <a:rPr lang="en-US" sz="1200" dirty="0"/>
              <a:t> </a:t>
            </a:r>
            <a:r>
              <a:rPr lang="en-US" sz="1200" dirty="0" err="1"/>
              <a:t>Mokthar</a:t>
            </a:r>
            <a:r>
              <a:rPr lang="en-US" sz="1200" dirty="0"/>
              <a:t> in Algeria (Supersite 1) </a:t>
            </a:r>
            <a:r>
              <a:rPr lang="en-US" sz="1200" dirty="0" smtClean="0"/>
              <a:t>during Fennec campaign in </a:t>
            </a:r>
            <a:r>
              <a:rPr lang="en-US" sz="1200" dirty="0"/>
              <a:t>June 2011.	</a:t>
            </a:r>
          </a:p>
        </p:txBody>
      </p:sp>
      <p:cxnSp>
        <p:nvCxnSpPr>
          <p:cNvPr id="37" name="Straight Connector 36"/>
          <p:cNvCxnSpPr/>
          <p:nvPr/>
        </p:nvCxnSpPr>
        <p:spPr>
          <a:xfrm>
            <a:off x="6172200" y="850483"/>
            <a:ext cx="0" cy="5879574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28598" y="3002475"/>
            <a:ext cx="8409712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77088" y="4953000"/>
            <a:ext cx="8409712" cy="0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343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08710" y="228600"/>
            <a:ext cx="41148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523510" y="235526"/>
            <a:ext cx="4114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19544" y="193965"/>
            <a:ext cx="4167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Composition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23510" y="235526"/>
            <a:ext cx="4114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37924" y="990600"/>
            <a:ext cx="87344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EDXRF analyses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– Volcanic ash 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75" t="17880" r="38272" b="19993"/>
          <a:stretch/>
        </p:blipFill>
        <p:spPr bwMode="auto">
          <a:xfrm>
            <a:off x="1447800" y="1613847"/>
            <a:ext cx="5640661" cy="4544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55379" y="6245423"/>
            <a:ext cx="82819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(ACPD </a:t>
            </a:r>
            <a:r>
              <a:rPr lang="en-US" sz="1400" dirty="0" smtClean="0"/>
              <a:t>- A</a:t>
            </a:r>
            <a:r>
              <a:rPr lang="en-US" sz="1400" dirty="0"/>
              <a:t>. Rocha-Lima et al</a:t>
            </a:r>
            <a:r>
              <a:rPr lang="en-US" sz="1400" dirty="0" smtClean="0"/>
              <a:t>., 2014)</a:t>
            </a:r>
            <a:endParaRPr lang="en-US" sz="1400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408710" y="6553200"/>
            <a:ext cx="822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458200" y="6516424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13/16</a:t>
            </a:r>
            <a:endParaRPr lang="en-U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0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8710" y="228600"/>
            <a:ext cx="41148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23510" y="235526"/>
            <a:ext cx="4114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158088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Final notes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1911" y="1263908"/>
            <a:ext cx="861728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Mass absorption Efficiency and Imaginary Refractive Index were derived for different types of aerosols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lvl="1"/>
            <a:endParaRPr lang="en-US" sz="28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Comparatively to other volcanic ashes, our imaginary refractive index in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UV has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the same order of magnitude of previous laboratory measurements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for Mount </a:t>
            </a:r>
            <a:r>
              <a:rPr lang="en-US" sz="2800" dirty="0" err="1">
                <a:solidFill>
                  <a:schemeClr val="tx2">
                    <a:lumMod val="75000"/>
                  </a:schemeClr>
                </a:solidFill>
              </a:rPr>
              <a:t>Spurr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volcano (Krotkov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et al., 1999). However, our results have smaller imaginary refractive index than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Mount St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Helens and Fuego ashes measured in the 80’s (Patterson et al., 1981, 1983).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08710" y="6553200"/>
            <a:ext cx="822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458200" y="6516424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14/16</a:t>
            </a:r>
            <a:endParaRPr lang="en-U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87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8710" y="228600"/>
            <a:ext cx="41148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23510" y="235526"/>
            <a:ext cx="4114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158088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Final notes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1911" y="1447800"/>
            <a:ext cx="861728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Differences in optical properties and in the composition were found between fine and coarse fraction of the </a:t>
            </a:r>
            <a:r>
              <a:rPr lang="en-US" sz="2800" i="1" dirty="0">
                <a:solidFill>
                  <a:schemeClr val="tx2">
                    <a:lumMod val="75000"/>
                  </a:schemeClr>
                </a:solidFill>
              </a:rPr>
              <a:t>Eyjafjallajökull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 volcanic ash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914400" lvl="1" indent="-457200">
              <a:buFont typeface="Wingdings" panose="05000000000000000000" pitchFamily="2" charset="2"/>
              <a:buChar char="q"/>
            </a:pP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Assuming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spherical or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spheroid particle shapes in calculations of the mass absorption efficiency, both yield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similar imaginary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refractive indices for fine particles.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  <a:p>
            <a:pPr marL="914400" lvl="1" indent="-457200">
              <a:buFont typeface="Wingdings" panose="05000000000000000000" pitchFamily="2" charset="2"/>
              <a:buChar char="q"/>
            </a:pP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408710" y="6553200"/>
            <a:ext cx="822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458200" y="6516424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15/16</a:t>
            </a:r>
            <a:endParaRPr lang="en-U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55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881292"/>
            <a:ext cx="91440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76600" y="2797314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Thank you!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83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08710" y="228600"/>
            <a:ext cx="41148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23510" y="235526"/>
            <a:ext cx="4114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3400" y="207820"/>
            <a:ext cx="373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Topics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8710" y="1411504"/>
            <a:ext cx="8229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300" b="1" i="1" dirty="0">
                <a:solidFill>
                  <a:schemeClr val="tx2">
                    <a:lumMod val="50000"/>
                  </a:schemeClr>
                </a:solidFill>
              </a:rPr>
              <a:t> Scientific Motivation and Overview.</a:t>
            </a:r>
          </a:p>
          <a:p>
            <a:endParaRPr lang="en-US" sz="2300" b="1" i="1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300" b="1" i="1" dirty="0">
                <a:solidFill>
                  <a:schemeClr val="tx2">
                    <a:lumMod val="50000"/>
                  </a:schemeClr>
                </a:solidFill>
              </a:rPr>
              <a:t> General Picture </a:t>
            </a:r>
            <a:r>
              <a:rPr lang="en-US" sz="2300" b="1" i="1" dirty="0" smtClean="0">
                <a:solidFill>
                  <a:schemeClr val="tx2">
                    <a:lumMod val="50000"/>
                  </a:schemeClr>
                </a:solidFill>
              </a:rPr>
              <a:t>and </a:t>
            </a:r>
            <a:r>
              <a:rPr lang="en-US" sz="2300" b="1" i="1" dirty="0">
                <a:solidFill>
                  <a:schemeClr val="tx2">
                    <a:lumMod val="50000"/>
                  </a:schemeClr>
                </a:solidFill>
              </a:rPr>
              <a:t>Methodology.</a:t>
            </a:r>
          </a:p>
          <a:p>
            <a:endParaRPr lang="en-US" sz="2300" b="1" i="1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300" b="1" i="1" dirty="0">
                <a:solidFill>
                  <a:schemeClr val="tx2">
                    <a:lumMod val="50000"/>
                  </a:schemeClr>
                </a:solidFill>
              </a:rPr>
              <a:t> Volcanic Ash from </a:t>
            </a:r>
            <a:r>
              <a:rPr lang="en-US" sz="2300" b="1" i="1" dirty="0" smtClean="0">
                <a:solidFill>
                  <a:schemeClr val="tx2">
                    <a:lumMod val="50000"/>
                  </a:schemeClr>
                </a:solidFill>
              </a:rPr>
              <a:t>Eyjafjallajökull eruption:</a:t>
            </a:r>
            <a:endParaRPr lang="en-US" sz="2300" b="1" i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300" b="1" i="1" dirty="0">
                <a:solidFill>
                  <a:schemeClr val="tx2">
                    <a:lumMod val="50000"/>
                  </a:schemeClr>
                </a:solidFill>
              </a:rPr>
              <a:t> 	</a:t>
            </a:r>
            <a:r>
              <a:rPr lang="en-US" sz="2300" b="1" i="1" dirty="0" smtClean="0">
                <a:solidFill>
                  <a:schemeClr val="tx2">
                    <a:lumMod val="50000"/>
                  </a:schemeClr>
                </a:solidFill>
              </a:rPr>
              <a:t>- </a:t>
            </a:r>
            <a:r>
              <a:rPr lang="en-US" sz="2300" b="1" i="1" dirty="0">
                <a:solidFill>
                  <a:schemeClr val="tx2">
                    <a:lumMod val="50000"/>
                  </a:schemeClr>
                </a:solidFill>
              </a:rPr>
              <a:t>SEM</a:t>
            </a:r>
          </a:p>
          <a:p>
            <a:r>
              <a:rPr lang="en-US" sz="2300" b="1" i="1" dirty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en-US" sz="2300" b="1" i="1" dirty="0" smtClean="0">
                <a:solidFill>
                  <a:schemeClr val="tx2">
                    <a:lumMod val="50000"/>
                  </a:schemeClr>
                </a:solidFill>
              </a:rPr>
              <a:t>- grain density</a:t>
            </a:r>
          </a:p>
          <a:p>
            <a:r>
              <a:rPr lang="en-US" sz="2300" b="1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300" b="1" i="1" dirty="0" smtClean="0">
                <a:solidFill>
                  <a:schemeClr val="tx2">
                    <a:lumMod val="50000"/>
                  </a:schemeClr>
                </a:solidFill>
              </a:rPr>
              <a:t>	- absorption </a:t>
            </a:r>
            <a:r>
              <a:rPr lang="en-US" sz="2300" b="1" i="1" dirty="0">
                <a:solidFill>
                  <a:schemeClr val="tx2">
                    <a:lumMod val="50000"/>
                  </a:schemeClr>
                </a:solidFill>
              </a:rPr>
              <a:t>measurements</a:t>
            </a:r>
          </a:p>
          <a:p>
            <a:r>
              <a:rPr lang="en-US" sz="2300" b="1" i="1" dirty="0" smtClean="0">
                <a:solidFill>
                  <a:schemeClr val="tx2">
                    <a:lumMod val="50000"/>
                  </a:schemeClr>
                </a:solidFill>
              </a:rPr>
              <a:t>              -refractive </a:t>
            </a:r>
            <a:r>
              <a:rPr lang="en-US" sz="2300" b="1" i="1" dirty="0">
                <a:solidFill>
                  <a:schemeClr val="tx2">
                    <a:lumMod val="50000"/>
                  </a:schemeClr>
                </a:solidFill>
              </a:rPr>
              <a:t>Index</a:t>
            </a:r>
          </a:p>
          <a:p>
            <a:r>
              <a:rPr lang="en-US" sz="2300" b="1" i="1" dirty="0">
                <a:solidFill>
                  <a:schemeClr val="tx2">
                    <a:lumMod val="50000"/>
                  </a:schemeClr>
                </a:solidFill>
              </a:rPr>
              <a:t>              </a:t>
            </a:r>
            <a:r>
              <a:rPr lang="en-US" sz="2300" b="1" i="1" dirty="0" smtClean="0">
                <a:solidFill>
                  <a:schemeClr val="tx2">
                    <a:lumMod val="50000"/>
                  </a:schemeClr>
                </a:solidFill>
              </a:rPr>
              <a:t>-composition</a:t>
            </a:r>
            <a:endParaRPr lang="en-US" sz="2300" b="1" i="1" dirty="0">
              <a:solidFill>
                <a:schemeClr val="tx2">
                  <a:lumMod val="50000"/>
                </a:schemeClr>
              </a:solidFill>
            </a:endParaRPr>
          </a:p>
          <a:p>
            <a:endParaRPr lang="en-US" sz="2300" b="1" i="1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en-US" sz="2300" b="1" i="1" dirty="0">
                <a:solidFill>
                  <a:schemeClr val="tx2">
                    <a:lumMod val="50000"/>
                  </a:schemeClr>
                </a:solidFill>
              </a:rPr>
              <a:t> Final </a:t>
            </a:r>
            <a:r>
              <a:rPr lang="en-US" sz="2300" b="1" i="1" dirty="0" smtClean="0">
                <a:solidFill>
                  <a:schemeClr val="tx2">
                    <a:lumMod val="50000"/>
                  </a:schemeClr>
                </a:solidFill>
              </a:rPr>
              <a:t>Considerations</a:t>
            </a:r>
            <a:endParaRPr lang="en-US" sz="2300" b="1" i="1" dirty="0">
              <a:solidFill>
                <a:schemeClr val="tx2">
                  <a:lumMod val="50000"/>
                </a:schemeClr>
              </a:solidFill>
            </a:endParaRPr>
          </a:p>
          <a:p>
            <a:pPr lvl="1"/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endParaRPr lang="en-US" sz="20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408710" y="6553200"/>
            <a:ext cx="822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458200" y="6516424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2/16</a:t>
            </a:r>
            <a:endParaRPr lang="en-U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27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6634" y="1078222"/>
            <a:ext cx="312420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chemeClr val="tx2">
                    <a:lumMod val="50000"/>
                  </a:schemeClr>
                </a:solidFill>
              </a:rPr>
              <a:t>Eyjafjallajökul (Iceland) Volcano</a:t>
            </a:r>
            <a:endParaRPr lang="en-US" sz="16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4" descr="DSCN1266.JPG"/>
          <p:cNvPicPr>
            <a:picLocks noChangeAspect="1"/>
          </p:cNvPicPr>
          <p:nvPr/>
        </p:nvPicPr>
        <p:blipFill>
          <a:blip r:embed="rId2" cstate="print"/>
          <a:srcRect l="11316" t="4444" r="48925" b="51140"/>
          <a:stretch>
            <a:fillRect/>
          </a:stretch>
        </p:blipFill>
        <p:spPr>
          <a:xfrm>
            <a:off x="699564" y="1447800"/>
            <a:ext cx="2619314" cy="2194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DSCN1266.JPG"/>
          <p:cNvPicPr>
            <a:picLocks noChangeAspect="1"/>
          </p:cNvPicPr>
          <p:nvPr/>
        </p:nvPicPr>
        <p:blipFill>
          <a:blip r:embed="rId2" cstate="print"/>
          <a:srcRect l="51075" t="4444" r="10242" b="51140"/>
          <a:stretch>
            <a:fillRect/>
          </a:stretch>
        </p:blipFill>
        <p:spPr>
          <a:xfrm>
            <a:off x="3318878" y="1371600"/>
            <a:ext cx="2548522" cy="2194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35958" y="3731148"/>
            <a:ext cx="262472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chemeClr val="tx2">
                    <a:lumMod val="50000"/>
                  </a:schemeClr>
                </a:solidFill>
              </a:rPr>
              <a:t>Puyehue (Chile) Volcano</a:t>
            </a:r>
            <a:endParaRPr lang="en-US" sz="16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1066800"/>
            <a:ext cx="2209800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chemeClr val="tx2">
                    <a:lumMod val="50000"/>
                  </a:schemeClr>
                </a:solidFill>
              </a:rPr>
              <a:t>Dust Desert Chile</a:t>
            </a:r>
            <a:endParaRPr lang="en-US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776077" y="3642360"/>
            <a:ext cx="1634123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chemeClr val="tx2">
                    <a:lumMod val="50000"/>
                  </a:schemeClr>
                </a:solidFill>
              </a:rPr>
              <a:t>Dust UMBC</a:t>
            </a:r>
            <a:endParaRPr lang="en-US" sz="1600" b="1" dirty="0"/>
          </a:p>
        </p:txBody>
      </p:sp>
      <p:pic>
        <p:nvPicPr>
          <p:cNvPr id="10" name="Picture 9" descr="DSCN1266.JPG"/>
          <p:cNvPicPr>
            <a:picLocks noChangeAspect="1"/>
          </p:cNvPicPr>
          <p:nvPr/>
        </p:nvPicPr>
        <p:blipFill>
          <a:blip r:embed="rId2" cstate="print"/>
          <a:srcRect l="11316" t="49708" r="48925" b="4444"/>
          <a:stretch>
            <a:fillRect/>
          </a:stretch>
        </p:blipFill>
        <p:spPr>
          <a:xfrm>
            <a:off x="699564" y="4114800"/>
            <a:ext cx="2537460" cy="2194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DSCN1266.JPG"/>
          <p:cNvPicPr>
            <a:picLocks noChangeAspect="1"/>
          </p:cNvPicPr>
          <p:nvPr/>
        </p:nvPicPr>
        <p:blipFill>
          <a:blip r:embed="rId2" cstate="print"/>
          <a:srcRect l="51075" t="48860" r="10242" b="4444"/>
          <a:stretch>
            <a:fillRect/>
          </a:stretch>
        </p:blipFill>
        <p:spPr>
          <a:xfrm>
            <a:off x="3395079" y="4069702"/>
            <a:ext cx="2424047" cy="2194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6172200" y="1236077"/>
            <a:ext cx="25908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Objective: </a:t>
            </a:r>
            <a:r>
              <a:rPr lang="en-US" dirty="0" smtClean="0"/>
              <a:t>Understand the physical mechanisms of absorption and scattering of light by different types of aerosol particles.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b="1" dirty="0" smtClean="0"/>
              <a:t>Motivation:  </a:t>
            </a:r>
            <a:r>
              <a:rPr lang="en-US" dirty="0" smtClean="0"/>
              <a:t>Aerosol optical properties are important for: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Remote sensing retrievals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Atmospheric and climate models.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08710" y="228600"/>
            <a:ext cx="41148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523510" y="235526"/>
            <a:ext cx="4114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19544" y="193965"/>
            <a:ext cx="4167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Research goals</a:t>
            </a:r>
            <a:endParaRPr lang="en-US" sz="4000" dirty="0">
              <a:solidFill>
                <a:schemeClr val="bg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408710" y="6477000"/>
            <a:ext cx="822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458200" y="6516424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3/16</a:t>
            </a:r>
            <a:endParaRPr lang="en-U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57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97" t="13164" r="11070" b="13721"/>
          <a:stretch/>
        </p:blipFill>
        <p:spPr>
          <a:xfrm>
            <a:off x="1828801" y="4033000"/>
            <a:ext cx="5596606" cy="25964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08710" y="228600"/>
            <a:ext cx="41148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23510" y="235526"/>
            <a:ext cx="4114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9544" y="193965"/>
            <a:ext cx="4167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Aerosol properties</a:t>
            </a:r>
            <a:endParaRPr lang="en-US" sz="400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08710" y="6553200"/>
            <a:ext cx="822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458200" y="6516424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4</a:t>
            </a:r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/16</a:t>
            </a:r>
            <a:endParaRPr lang="en-U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09775" y="1155918"/>
            <a:ext cx="68294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 fontAlgn="base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Size(r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and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shape (sphere, spheroid, …)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  <a:p>
            <a:pPr marL="914400" lvl="1" indent="-457200" fontAlgn="base">
              <a:buFont typeface="Wingdings" panose="05000000000000000000" pitchFamily="2" charset="2"/>
              <a:buChar char="q"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Mass absorption efficiency (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Symbol" panose="05050102010706020507" pitchFamily="18" charset="2"/>
              </a:rPr>
              <a:t>a)</a:t>
            </a:r>
          </a:p>
          <a:p>
            <a:pPr marL="914400" lvl="1" indent="-457200" fontAlgn="base">
              <a:buFont typeface="Wingdings" panose="05000000000000000000" pitchFamily="2" charset="2"/>
              <a:buChar char="q"/>
            </a:pP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  <a:p>
            <a:pPr marL="914400" lvl="1" indent="-457200" fontAlgn="base"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FF0000"/>
                </a:solidFill>
              </a:rPr>
              <a:t>Complex Refractive </a:t>
            </a:r>
            <a:r>
              <a:rPr lang="en-US" sz="2800" dirty="0" smtClean="0">
                <a:solidFill>
                  <a:srgbClr val="FF0000"/>
                </a:solidFill>
              </a:rPr>
              <a:t>Index m </a:t>
            </a:r>
            <a:r>
              <a:rPr lang="en-US" sz="2800" dirty="0">
                <a:solidFill>
                  <a:srgbClr val="FF0000"/>
                </a:solidFill>
              </a:rPr>
              <a:t>= </a:t>
            </a:r>
            <a:r>
              <a:rPr lang="en-US" sz="2800" dirty="0" smtClean="0">
                <a:solidFill>
                  <a:srgbClr val="FF0000"/>
                </a:solidFill>
              </a:rPr>
              <a:t>n + </a:t>
            </a:r>
            <a:r>
              <a:rPr lang="en-US" sz="2800" dirty="0" err="1" smtClean="0">
                <a:solidFill>
                  <a:srgbClr val="FF0000"/>
                </a:solidFill>
              </a:rPr>
              <a:t>ik</a:t>
            </a:r>
            <a:r>
              <a:rPr lang="en-US" sz="2800" dirty="0" smtClean="0">
                <a:solidFill>
                  <a:srgbClr val="FF0000"/>
                </a:solidFill>
              </a:rPr>
              <a:t>.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3478800" y="4093192"/>
            <a:ext cx="2044928" cy="2057400"/>
          </a:xfrm>
          <a:prstGeom prst="ellipse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491552" y="3761096"/>
            <a:ext cx="0" cy="2438400"/>
          </a:xfrm>
          <a:prstGeom prst="line">
            <a:avLst/>
          </a:prstGeom>
          <a:ln w="63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838200" y="5132696"/>
            <a:ext cx="7010400" cy="0"/>
          </a:xfrm>
          <a:prstGeom prst="line">
            <a:avLst/>
          </a:prstGeom>
          <a:ln w="6350">
            <a:solidFill>
              <a:schemeClr val="accent1">
                <a:shade val="95000"/>
                <a:satMod val="10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8600" y="3500735"/>
            <a:ext cx="2795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Incident light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242397" y="3272135"/>
            <a:ext cx="2562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Absorption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6128828" y="3500735"/>
            <a:ext cx="25094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Refracted light</a:t>
            </a:r>
            <a:endParaRPr lang="en-US" sz="2400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5513696" y="3810000"/>
            <a:ext cx="0" cy="2438400"/>
          </a:xfrm>
          <a:prstGeom prst="line">
            <a:avLst/>
          </a:prstGeom>
          <a:ln w="63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Left Brace 10"/>
          <p:cNvSpPr/>
          <p:nvPr/>
        </p:nvSpPr>
        <p:spPr>
          <a:xfrm>
            <a:off x="2258290" y="1155918"/>
            <a:ext cx="152400" cy="914400"/>
          </a:xfrm>
          <a:prstGeom prst="leftBrac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23885" y="1351508"/>
            <a:ext cx="1910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75000"/>
                  </a:schemeClr>
                </a:solidFill>
              </a:rPr>
              <a:t>Measured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Left Brace 19"/>
          <p:cNvSpPr/>
          <p:nvPr/>
        </p:nvSpPr>
        <p:spPr>
          <a:xfrm>
            <a:off x="2258290" y="2446853"/>
            <a:ext cx="152400" cy="4572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57200" y="2392851"/>
            <a:ext cx="1910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Retrieved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76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8710" y="228600"/>
            <a:ext cx="41148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23510" y="235526"/>
            <a:ext cx="4114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9544" y="193965"/>
            <a:ext cx="4167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Volcanic eruption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8837" y="5108355"/>
            <a:ext cx="2286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000" b="1" dirty="0" smtClean="0"/>
              <a:t>Samples are size selected by sieving to diameter &lt;45um.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71800" y="6124018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Thanks to Dr. Ulrich Schumann and Dr. Nickolay A. </a:t>
            </a:r>
            <a:r>
              <a:rPr lang="en-US" dirty="0" err="1" smtClean="0"/>
              <a:t>Krokov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486400" y="1185208"/>
            <a:ext cx="2209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Eyjafjallajökull  “</a:t>
            </a:r>
            <a:r>
              <a:rPr lang="en-US" sz="2000" b="1" dirty="0" smtClean="0"/>
              <a:t>Island mountain glacier” </a:t>
            </a:r>
            <a:r>
              <a:rPr lang="en-US" sz="2000" b="1" i="1" dirty="0" smtClean="0"/>
              <a:t>.</a:t>
            </a:r>
          </a:p>
          <a:p>
            <a:r>
              <a:rPr lang="en-US" sz="2000" b="1" dirty="0" smtClean="0"/>
              <a:t>Most recent eruptions: March and April in 2010.  </a:t>
            </a:r>
          </a:p>
        </p:txBody>
      </p:sp>
      <p:pic>
        <p:nvPicPr>
          <p:cNvPr id="13" name="Picture 12" descr="e25_2304875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462" y="1152796"/>
            <a:ext cx="4932946" cy="3124200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77363" y="3657600"/>
            <a:ext cx="5532474" cy="2478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Straight Connector 13"/>
          <p:cNvCxnSpPr/>
          <p:nvPr/>
        </p:nvCxnSpPr>
        <p:spPr>
          <a:xfrm>
            <a:off x="408710" y="6553200"/>
            <a:ext cx="822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458200" y="6516424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5/16</a:t>
            </a:r>
            <a:endParaRPr lang="en-U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18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8710" y="228600"/>
            <a:ext cx="41148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23510" y="235526"/>
            <a:ext cx="4114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9544" y="193965"/>
            <a:ext cx="4167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Measurements</a:t>
            </a:r>
            <a:endParaRPr lang="en-US" sz="400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08710" y="6553200"/>
            <a:ext cx="822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458200" y="6516424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6/16</a:t>
            </a:r>
            <a:endParaRPr lang="en-U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23510" y="235526"/>
            <a:ext cx="4114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23510" y="206514"/>
            <a:ext cx="4167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2"/>
                </a:solidFill>
              </a:rPr>
              <a:t>In the lab</a:t>
            </a:r>
            <a:endParaRPr lang="en-US" sz="4000" dirty="0">
              <a:solidFill>
                <a:schemeClr val="tx2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3" cstate="print">
            <a:clrChange>
              <a:clrFrom>
                <a:srgbClr val="EEECE1"/>
              </a:clrFrom>
              <a:clrTo>
                <a:srgbClr val="EEECE1">
                  <a:alpha val="0"/>
                </a:srgbClr>
              </a:clrTo>
            </a:clrChange>
          </a:blip>
          <a:srcRect l="40455" t="29722" r="14346" b="16503"/>
          <a:stretch>
            <a:fillRect/>
          </a:stretch>
        </p:blipFill>
        <p:spPr bwMode="auto">
          <a:xfrm>
            <a:off x="457200" y="1707950"/>
            <a:ext cx="3810000" cy="2699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57200" y="11430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Aerosol re-suspension generator:</a:t>
            </a:r>
            <a:endParaRPr lang="en-US" b="1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419600" y="1180246"/>
            <a:ext cx="0" cy="533400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48200" y="11430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Gravimetric analysis and Density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495800" y="1588532"/>
            <a:ext cx="457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a) Pressure  and volume of the gas. </a:t>
            </a:r>
          </a:p>
        </p:txBody>
      </p:sp>
      <p:graphicFrame>
        <p:nvGraphicFramePr>
          <p:cNvPr id="1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4600936"/>
              </p:ext>
            </p:extLst>
          </p:nvPr>
        </p:nvGraphicFramePr>
        <p:xfrm>
          <a:off x="4772528" y="1953263"/>
          <a:ext cx="2443076" cy="693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2" name="Equation" r:id="rId4" imgW="1523880" imgH="431640" progId="Equation.3">
                  <p:embed/>
                </p:oleObj>
              </mc:Choice>
              <mc:Fallback>
                <p:oleObj name="Equation" r:id="rId4" imgW="15238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72528" y="1953263"/>
                        <a:ext cx="2443076" cy="6937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4447149"/>
              </p:ext>
            </p:extLst>
          </p:nvPr>
        </p:nvGraphicFramePr>
        <p:xfrm>
          <a:off x="4751137" y="2546820"/>
          <a:ext cx="2747963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3" name="Equation" r:id="rId6" imgW="1714320" imgH="431640" progId="Equation.3">
                  <p:embed/>
                </p:oleObj>
              </mc:Choice>
              <mc:Fallback>
                <p:oleObj name="Equation" r:id="rId6" imgW="17143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1137" y="2546820"/>
                        <a:ext cx="2747963" cy="693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4121094"/>
              </p:ext>
            </p:extLst>
          </p:nvPr>
        </p:nvGraphicFramePr>
        <p:xfrm>
          <a:off x="4876800" y="3284936"/>
          <a:ext cx="2241550" cy="40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94" name="Equation" r:id="rId8" imgW="1396800" imgH="253800" progId="Equation.3">
                  <p:embed/>
                </p:oleObj>
              </mc:Choice>
              <mc:Fallback>
                <p:oleObj name="Equation" r:id="rId8" imgW="13968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3284936"/>
                        <a:ext cx="2241550" cy="40798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Picture 18" descr="IMG_4822.JPG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>
          <a:xfrm rot="5400000">
            <a:off x="6445151" y="2825199"/>
            <a:ext cx="3706916" cy="1081182"/>
          </a:xfrm>
          <a:prstGeom prst="rect">
            <a:avLst/>
          </a:prstGeom>
        </p:spPr>
      </p:pic>
      <p:pic>
        <p:nvPicPr>
          <p:cNvPr id="20" name="Picture 19" descr="IMG_4656.JPG"/>
          <p:cNvPicPr>
            <a:picLocks noChangeAspect="1"/>
          </p:cNvPicPr>
          <p:nvPr/>
        </p:nvPicPr>
        <p:blipFill>
          <a:blip r:embed="rId11" cstate="screen"/>
          <a:srcRect/>
          <a:stretch>
            <a:fillRect/>
          </a:stretch>
        </p:blipFill>
        <p:spPr>
          <a:xfrm>
            <a:off x="1600200" y="4598293"/>
            <a:ext cx="1301750" cy="124968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33400" y="5892225"/>
            <a:ext cx="350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Inside the bed chamber: with bronze beads (reddish) and volcano ash in grey. </a:t>
            </a:r>
            <a:endParaRPr lang="en-US" sz="1600" dirty="0"/>
          </a:p>
        </p:txBody>
      </p:sp>
      <p:pic>
        <p:nvPicPr>
          <p:cNvPr id="22" name="Picture 21" descr="IMG_4656.JPG"/>
          <p:cNvPicPr>
            <a:picLocks noChangeAspect="1"/>
          </p:cNvPicPr>
          <p:nvPr/>
        </p:nvPicPr>
        <p:blipFill>
          <a:blip r:embed="rId11" cstate="screen"/>
          <a:srcRect/>
          <a:stretch>
            <a:fillRect/>
          </a:stretch>
        </p:blipFill>
        <p:spPr>
          <a:xfrm>
            <a:off x="1600200" y="4522093"/>
            <a:ext cx="1301750" cy="124968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495800" y="4194546"/>
            <a:ext cx="113400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Validation: </a:t>
            </a:r>
            <a:endParaRPr lang="en-US" sz="1500" b="1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1678535"/>
              </p:ext>
            </p:extLst>
          </p:nvPr>
        </p:nvGraphicFramePr>
        <p:xfrm>
          <a:off x="4495800" y="4439978"/>
          <a:ext cx="3186018" cy="1720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006"/>
                <a:gridCol w="1025385"/>
                <a:gridCol w="1098627"/>
              </a:tblGrid>
              <a:tr h="56846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Element</a:t>
                      </a:r>
                      <a:endParaRPr lang="en-US" sz="1200" dirty="0"/>
                    </a:p>
                  </a:txBody>
                  <a:tcPr marL="60618" marR="60618" marT="30309" marB="303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Measured</a:t>
                      </a:r>
                      <a:r>
                        <a:rPr lang="en-US" sz="1200" baseline="0" dirty="0" smtClean="0"/>
                        <a:t> Density  (g/cm3)</a:t>
                      </a:r>
                      <a:endParaRPr lang="en-US" sz="1200" dirty="0"/>
                    </a:p>
                  </a:txBody>
                  <a:tcPr marL="60618" marR="60618" marT="30309" marB="303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Expected value</a:t>
                      </a:r>
                    </a:p>
                    <a:p>
                      <a:pPr algn="ctr"/>
                      <a:r>
                        <a:rPr lang="en-US" sz="1200" dirty="0" smtClean="0"/>
                        <a:t>(g/cm3)</a:t>
                      </a:r>
                      <a:endParaRPr lang="en-US" sz="1200" dirty="0"/>
                    </a:p>
                  </a:txBody>
                  <a:tcPr marL="60618" marR="60618" marT="30309" marB="30309"/>
                </a:tc>
              </a:tr>
              <a:tr h="33283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  Salt</a:t>
                      </a:r>
                    </a:p>
                  </a:txBody>
                  <a:tcPr marL="60618" marR="60618" marT="30309" marB="303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2.33</a:t>
                      </a:r>
                      <a:endParaRPr lang="en-US" sz="1600" dirty="0"/>
                    </a:p>
                  </a:txBody>
                  <a:tcPr marL="60618" marR="60618" marT="30309" marB="303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2.17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dirty="0" smtClean="0"/>
                    </a:p>
                  </a:txBody>
                  <a:tcPr marL="60618" marR="60618" marT="30309" marB="30309"/>
                </a:tc>
              </a:tr>
              <a:tr h="32962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 Sugar</a:t>
                      </a:r>
                      <a:endParaRPr lang="en-US" sz="1600" dirty="0"/>
                    </a:p>
                  </a:txBody>
                  <a:tcPr marL="60618" marR="60618" marT="30309" marB="303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1.64 </a:t>
                      </a:r>
                      <a:endParaRPr lang="en-US" sz="1600" dirty="0"/>
                    </a:p>
                  </a:txBody>
                  <a:tcPr marL="60618" marR="60618" marT="30309" marB="303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1.57</a:t>
                      </a:r>
                    </a:p>
                  </a:txBody>
                  <a:tcPr marL="60618" marR="60618" marT="30309" marB="30309"/>
                </a:tc>
              </a:tr>
              <a:tr h="44883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H2O</a:t>
                      </a:r>
                      <a:endParaRPr lang="en-US" sz="1600" dirty="0"/>
                    </a:p>
                  </a:txBody>
                  <a:tcPr marL="60618" marR="60618" marT="30309" marB="303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1.16</a:t>
                      </a:r>
                      <a:endParaRPr lang="en-US" sz="1600" dirty="0"/>
                    </a:p>
                  </a:txBody>
                  <a:tcPr marL="60618" marR="60618" marT="30309" marB="303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 </a:t>
                      </a:r>
                    </a:p>
                  </a:txBody>
                  <a:tcPr marL="60618" marR="60618" marT="30309" marB="3030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7377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8710" y="228600"/>
            <a:ext cx="41148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23510" y="235526"/>
            <a:ext cx="4114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9544" y="193965"/>
            <a:ext cx="4167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Measurements</a:t>
            </a:r>
            <a:endParaRPr lang="en-US" sz="4000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08710" y="6553200"/>
            <a:ext cx="822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458200" y="6516424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7/16</a:t>
            </a:r>
            <a:endParaRPr lang="en-U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23510" y="235526"/>
            <a:ext cx="4114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523510" y="207821"/>
            <a:ext cx="4167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2"/>
                </a:solidFill>
              </a:rPr>
              <a:t>In the lab</a:t>
            </a:r>
            <a:endParaRPr lang="en-US" sz="4000" dirty="0">
              <a:solidFill>
                <a:schemeClr val="tx2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4744192" y="3429000"/>
            <a:ext cx="3733800" cy="3078516"/>
            <a:chOff x="4953000" y="3931884"/>
            <a:chExt cx="3200399" cy="2545116"/>
          </a:xfrm>
        </p:grpSpPr>
        <p:pic>
          <p:nvPicPr>
            <p:cNvPr id="26" name="Picture 25" descr="FineAll.bmp"/>
            <p:cNvPicPr/>
            <p:nvPr/>
          </p:nvPicPr>
          <p:blipFill>
            <a:blip r:embed="rId2" cstate="print"/>
            <a:srcRect l="2174" r="4891"/>
            <a:stretch>
              <a:fillRect/>
            </a:stretch>
          </p:blipFill>
          <p:spPr>
            <a:xfrm>
              <a:off x="5113277" y="4145280"/>
              <a:ext cx="3040122" cy="2331720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4995038" y="3931884"/>
              <a:ext cx="30480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Fine Filters 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4375666" y="5069688"/>
              <a:ext cx="15240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Reflectance</a:t>
              </a:r>
              <a:endParaRPr lang="en-US" dirty="0"/>
            </a:p>
          </p:txBody>
        </p:sp>
      </p:grpSp>
      <p:cxnSp>
        <p:nvCxnSpPr>
          <p:cNvPr id="29" name="Straight Connector 28"/>
          <p:cNvCxnSpPr/>
          <p:nvPr/>
        </p:nvCxnSpPr>
        <p:spPr>
          <a:xfrm>
            <a:off x="4419600" y="1180246"/>
            <a:ext cx="0" cy="533400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21677" y="12192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Scanning Electron Microscope</a:t>
            </a:r>
            <a:endParaRPr lang="en-US" b="1" dirty="0"/>
          </a:p>
        </p:txBody>
      </p:sp>
      <p:pic>
        <p:nvPicPr>
          <p:cNvPr id="31" name="Picture 30" descr="21FFT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1918607"/>
            <a:ext cx="1848830" cy="1386622"/>
          </a:xfrm>
          <a:prstGeom prst="rect">
            <a:avLst/>
          </a:prstGeom>
        </p:spPr>
      </p:pic>
      <p:pic>
        <p:nvPicPr>
          <p:cNvPr id="32" name="Picture 31" descr="21FF-1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6677" y="1953777"/>
            <a:ext cx="1848830" cy="1386622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4724400" y="1248563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Spectral Reflectance (300-2400nm)</a:t>
            </a:r>
            <a:endParaRPr lang="en-US" b="1" dirty="0"/>
          </a:p>
        </p:txBody>
      </p:sp>
      <p:pic>
        <p:nvPicPr>
          <p:cNvPr id="34" name="Picture 3"/>
          <p:cNvPicPr>
            <a:picLocks noChangeAspect="1" noChangeArrowheads="1"/>
          </p:cNvPicPr>
          <p:nvPr/>
        </p:nvPicPr>
        <p:blipFill rotWithShape="1">
          <a:blip r:embed="rId5" cstate="print"/>
          <a:srcRect r="60664"/>
          <a:stretch/>
        </p:blipFill>
        <p:spPr bwMode="auto">
          <a:xfrm>
            <a:off x="4534533" y="1915858"/>
            <a:ext cx="2126399" cy="1856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3"/>
          <p:cNvPicPr>
            <a:picLocks noChangeAspect="1" noChangeArrowheads="1"/>
          </p:cNvPicPr>
          <p:nvPr/>
        </p:nvPicPr>
        <p:blipFill rotWithShape="1">
          <a:blip r:embed="rId5" cstate="print"/>
          <a:srcRect l="60135"/>
          <a:stretch/>
        </p:blipFill>
        <p:spPr bwMode="auto">
          <a:xfrm>
            <a:off x="6660932" y="1905000"/>
            <a:ext cx="2178268" cy="1876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35" descr="histFandC.bmp"/>
          <p:cNvPicPr/>
          <p:nvPr/>
        </p:nvPicPr>
        <p:blipFill>
          <a:blip r:embed="rId6" cstate="print"/>
          <a:srcRect r="6597"/>
          <a:stretch>
            <a:fillRect/>
          </a:stretch>
        </p:blipFill>
        <p:spPr>
          <a:xfrm>
            <a:off x="649358" y="3848954"/>
            <a:ext cx="3313344" cy="2665292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762000" y="3556566"/>
            <a:ext cx="342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Size, area and volume distribution</a:t>
            </a:r>
          </a:p>
        </p:txBody>
      </p:sp>
    </p:spTree>
    <p:extLst>
      <p:ext uri="{BB962C8B-B14F-4D97-AF65-F5344CB8AC3E}">
        <p14:creationId xmlns:p14="http://schemas.microsoft.com/office/powerpoint/2010/main" val="2383280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8710" y="228600"/>
            <a:ext cx="41148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23510" y="235526"/>
            <a:ext cx="4114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9544" y="193965"/>
            <a:ext cx="4167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Derivation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23510" y="235526"/>
            <a:ext cx="4114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8600" y="1143000"/>
            <a:ext cx="4267200" cy="5029200"/>
          </a:xfrm>
          <a:prstGeom prst="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23192" y="1600200"/>
            <a:ext cx="3867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Empirical power law coefficient to the Lambert-Beer’s Law function: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48200" y="1623903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Distribution and efficiency of each particles</a:t>
            </a:r>
            <a:endParaRPr lang="en-US" b="1" dirty="0"/>
          </a:p>
        </p:txBody>
      </p:sp>
      <p:sp>
        <p:nvSpPr>
          <p:cNvPr id="11" name="Rectangle 10"/>
          <p:cNvSpPr/>
          <p:nvPr/>
        </p:nvSpPr>
        <p:spPr>
          <a:xfrm>
            <a:off x="4572000" y="1143000"/>
            <a:ext cx="4114800" cy="5029200"/>
          </a:xfrm>
          <a:prstGeom prst="rect">
            <a:avLst/>
          </a:prstGeom>
          <a:noFill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0494545"/>
              </p:ext>
            </p:extLst>
          </p:nvPr>
        </p:nvGraphicFramePr>
        <p:xfrm>
          <a:off x="4635282" y="2895600"/>
          <a:ext cx="3960813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4" name="Equation" r:id="rId3" imgW="1866600" imgH="634680" progId="Equation.3">
                  <p:embed/>
                </p:oleObj>
              </mc:Choice>
              <mc:Fallback>
                <p:oleObj name="Equation" r:id="rId3" imgW="1866600" imgH="634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35282" y="2895600"/>
                        <a:ext cx="3960813" cy="152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7632249"/>
              </p:ext>
            </p:extLst>
          </p:nvPr>
        </p:nvGraphicFramePr>
        <p:xfrm>
          <a:off x="419099" y="3170237"/>
          <a:ext cx="3886201" cy="944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95" name="Equation" r:id="rId5" imgW="1650960" imgH="393480" progId="Equation.3">
                  <p:embed/>
                </p:oleObj>
              </mc:Choice>
              <mc:Fallback>
                <p:oleObj name="Equation" r:id="rId5" imgW="1650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099" y="3170237"/>
                        <a:ext cx="3886201" cy="944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Oval 13"/>
          <p:cNvSpPr/>
          <p:nvPr/>
        </p:nvSpPr>
        <p:spPr>
          <a:xfrm>
            <a:off x="1936532" y="3733800"/>
            <a:ext cx="4572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812832" y="3302565"/>
            <a:ext cx="1028700" cy="71007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351691" y="4191000"/>
            <a:ext cx="289037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546132" y="4343400"/>
            <a:ext cx="1295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Amount  of aerosol per area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132092" y="2796906"/>
            <a:ext cx="219400" cy="39529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069028" y="2393732"/>
            <a:ext cx="129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0000"/>
                </a:solidFill>
              </a:rPr>
              <a:t>Attenuation of light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6474370" y="2916952"/>
            <a:ext cx="1024762" cy="8168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203732" y="3702267"/>
            <a:ext cx="1631732" cy="64113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499131" y="2913991"/>
            <a:ext cx="762001" cy="81684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7028796" y="2460574"/>
            <a:ext cx="219400" cy="395298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25" idx="0"/>
          </p:cNvCxnSpPr>
          <p:nvPr/>
        </p:nvCxnSpPr>
        <p:spPr>
          <a:xfrm>
            <a:off x="7095796" y="4432158"/>
            <a:ext cx="463770" cy="255770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813332" y="4687928"/>
            <a:ext cx="14924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Number, area, volume  and density of the aerosol particles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8732" y="5642035"/>
            <a:ext cx="3352800" cy="377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 Martins et al, 2008.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6474369" y="2133600"/>
            <a:ext cx="21677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1"/>
                </a:solidFill>
              </a:rPr>
              <a:t>Efficiency (r, m</a:t>
            </a:r>
            <a:r>
              <a:rPr lang="en-US" sz="1400" dirty="0" smtClean="0">
                <a:solidFill>
                  <a:schemeClr val="accent1"/>
                </a:solidFill>
                <a:latin typeface="Symbol" panose="05050102010706020507" pitchFamily="18" charset="2"/>
              </a:rPr>
              <a:t>,l, </a:t>
            </a:r>
            <a:r>
              <a:rPr lang="en-US" sz="1400" dirty="0" smtClean="0">
                <a:solidFill>
                  <a:schemeClr val="accent1"/>
                </a:solidFill>
              </a:rPr>
              <a:t>shape ….)</a:t>
            </a:r>
            <a:endParaRPr lang="en-US" sz="1400" dirty="0">
              <a:solidFill>
                <a:schemeClr val="accent1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408710" y="6553200"/>
            <a:ext cx="822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458200" y="6516424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8/16</a:t>
            </a:r>
            <a:endParaRPr lang="en-U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23510" y="207821"/>
            <a:ext cx="4167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2"/>
                </a:solidFill>
              </a:rPr>
              <a:t>Imag. Ref. index</a:t>
            </a:r>
            <a:endParaRPr lang="en-US" sz="4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234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20" grpId="0" animBg="1"/>
      <p:bldP spid="21" grpId="0" animBg="1"/>
      <p:bldP spid="22" grpId="0" animBg="1"/>
      <p:bldP spid="25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18" t="18284" r="38533" b="26120"/>
          <a:stretch/>
        </p:blipFill>
        <p:spPr bwMode="auto">
          <a:xfrm>
            <a:off x="2057400" y="838200"/>
            <a:ext cx="4995837" cy="3938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08710" y="228600"/>
            <a:ext cx="4114800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23510" y="235526"/>
            <a:ext cx="4114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9544" y="193965"/>
            <a:ext cx="4167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Derivation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23510" y="235526"/>
            <a:ext cx="4114800" cy="609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523510" y="207821"/>
            <a:ext cx="4167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tx2"/>
                </a:solidFill>
              </a:rPr>
              <a:t>Imag. Ref. index</a:t>
            </a: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4826675"/>
            <a:ext cx="8382000" cy="1477328"/>
          </a:xfrm>
          <a:prstGeom prst="rect">
            <a:avLst/>
          </a:prstGeom>
          <a:noFill/>
          <a:ln w="3175"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Bukowiecki</a:t>
            </a:r>
            <a:r>
              <a:rPr lang="en-US" dirty="0" smtClean="0"/>
              <a:t> et al, 2011, </a:t>
            </a:r>
            <a:r>
              <a:rPr lang="en-US" dirty="0" err="1" smtClean="0"/>
              <a:t>Shumann</a:t>
            </a:r>
            <a:r>
              <a:rPr lang="en-US" dirty="0" smtClean="0"/>
              <a:t> et al, 2011) </a:t>
            </a:r>
            <a:r>
              <a:rPr lang="en-US" dirty="0" smtClean="0">
                <a:sym typeface="Wingdings" pitchFamily="2" charset="2"/>
              </a:rPr>
              <a:t> 0.003i -0.005i, 0.004i (780nm, 632nm).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/>
              <a:t>(</a:t>
            </a:r>
            <a:r>
              <a:rPr lang="en-US" dirty="0" err="1" smtClean="0"/>
              <a:t>Rauthe</a:t>
            </a:r>
            <a:r>
              <a:rPr lang="en-US" dirty="0" smtClean="0"/>
              <a:t>-</a:t>
            </a:r>
            <a:r>
              <a:rPr lang="en-US" dirty="0" err="1" smtClean="0"/>
              <a:t>Schoch</a:t>
            </a:r>
            <a:r>
              <a:rPr lang="en-US" dirty="0" smtClean="0"/>
              <a:t>, 2012)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1.54 – 0.003i (830 nm).</a:t>
            </a:r>
          </a:p>
          <a:p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(Newman, 2011) 0.0015i (coarse mode)  and 0.00i (fine mode) – (UV – visible).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4800" y="44958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On the literature: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276600" y="3428206"/>
            <a:ext cx="685800" cy="794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08710" y="6553200"/>
            <a:ext cx="822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458200" y="6516424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9</a:t>
            </a:r>
            <a:r>
              <a:rPr lang="en-US" sz="1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/16</a:t>
            </a:r>
            <a:endParaRPr lang="en-U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276600" y="2133600"/>
            <a:ext cx="685800" cy="794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286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11952</TotalTime>
  <Words>676</Words>
  <Application>Microsoft Office PowerPoint</Application>
  <PresentationFormat>On-screen Show (4:3)</PresentationFormat>
  <Paragraphs>135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Adriana</dc:creator>
  <cp:lastModifiedBy>Adriana</cp:lastModifiedBy>
  <cp:revision>116</cp:revision>
  <cp:lastPrinted>2014-06-04T15:02:56Z</cp:lastPrinted>
  <dcterms:created xsi:type="dcterms:W3CDTF">2006-08-16T00:00:00Z</dcterms:created>
  <dcterms:modified xsi:type="dcterms:W3CDTF">2014-06-04T17:45:13Z</dcterms:modified>
</cp:coreProperties>
</file>