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embeddings/oleObject1.bin" ContentType="application/vnd.openxmlformats-officedocument.oleObject"/>
  <Override PartName="/ppt/theme/theme5.xml" ContentType="application/vnd.openxmlformats-officedocument.theme+xml"/>
  <Override PartName="/ppt/theme/theme6.xml" ContentType="application/vnd.openxmlformats-officedocument.theme+xml"/>
  <Override PartName="/ppt/embeddings/oleObject2.bin" ContentType="application/vnd.openxmlformats-officedocument.oleObject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5959" r:id="rId2"/>
    <p:sldMasterId id="2147486243" r:id="rId3"/>
    <p:sldMasterId id="2147486267" r:id="rId4"/>
  </p:sldMasterIdLst>
  <p:notesMasterIdLst>
    <p:notesMasterId r:id="rId22"/>
  </p:notesMasterIdLst>
  <p:handoutMasterIdLst>
    <p:handoutMasterId r:id="rId23"/>
  </p:handoutMasterIdLst>
  <p:sldIdLst>
    <p:sldId id="273" r:id="rId5"/>
    <p:sldId id="297" r:id="rId6"/>
    <p:sldId id="393" r:id="rId7"/>
    <p:sldId id="358" r:id="rId8"/>
    <p:sldId id="349" r:id="rId9"/>
    <p:sldId id="368" r:id="rId10"/>
    <p:sldId id="369" r:id="rId11"/>
    <p:sldId id="370" r:id="rId12"/>
    <p:sldId id="371" r:id="rId13"/>
    <p:sldId id="372" r:id="rId14"/>
    <p:sldId id="373" r:id="rId15"/>
    <p:sldId id="359" r:id="rId16"/>
    <p:sldId id="345" r:id="rId17"/>
    <p:sldId id="361" r:id="rId18"/>
    <p:sldId id="362" r:id="rId19"/>
    <p:sldId id="360" r:id="rId20"/>
    <p:sldId id="365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6633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3274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6992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6557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3192" algn="l" defTabSz="45663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39836" algn="l" defTabSz="45663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196470" algn="l" defTabSz="45663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3112" algn="l" defTabSz="45663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E4244"/>
    <a:srgbClr val="0029FA"/>
    <a:srgbClr val="051D97"/>
    <a:srgbClr val="FFF4C5"/>
    <a:srgbClr val="F9FCCC"/>
    <a:srgbClr val="FFFFCC"/>
    <a:srgbClr val="FFFFE1"/>
    <a:srgbClr val="FFF6D1"/>
    <a:srgbClr val="FFF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91" autoAdjust="0"/>
    <p:restoredTop sz="94660"/>
  </p:normalViewPr>
  <p:slideViewPr>
    <p:cSldViewPr>
      <p:cViewPr varScale="1">
        <p:scale>
          <a:sx n="120" d="100"/>
          <a:sy n="120" d="100"/>
        </p:scale>
        <p:origin x="-1008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>
      <p:cViewPr varScale="1">
        <p:scale>
          <a:sx n="122" d="100"/>
          <a:sy n="122" d="100"/>
        </p:scale>
        <p:origin x="-381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 altLang="ja-JP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pPr>
              <a:defRPr/>
            </a:pPr>
            <a:fld id="{97F458E0-829B-5547-A328-85C1302F305C}" type="datetime1">
              <a:rPr lang="en-US" altLang="ja-JP"/>
              <a:pPr>
                <a:defRPr/>
              </a:pPr>
              <a:t>6/3/14</a:t>
            </a:fld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pPr>
              <a:defRPr/>
            </a:pPr>
            <a:fld id="{A311C5EF-6BED-424E-98AD-D90250855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38701368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Calibri" charset="0"/>
              </a:defRPr>
            </a:lvl1pPr>
          </a:lstStyle>
          <a:p>
            <a:endParaRPr lang="en-US" altLang="ja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Calibri" charset="0"/>
              </a:defRPr>
            </a:lvl1pPr>
          </a:lstStyle>
          <a:p>
            <a:pPr>
              <a:defRPr/>
            </a:pPr>
            <a:fld id="{EE8E7185-8C61-BF46-AF0D-96D529B839CE}" type="datetime1">
              <a:rPr lang="en-US" altLang="ja-JP"/>
              <a:pPr>
                <a:defRPr/>
              </a:pPr>
              <a:t>6/3/14</a:t>
            </a:fld>
            <a:endParaRPr lang="en-US" altLang="ja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Calibri" charset="0"/>
              </a:defRPr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Calibri" charset="0"/>
              </a:defRPr>
            </a:lvl1pPr>
          </a:lstStyle>
          <a:p>
            <a:pPr>
              <a:defRPr/>
            </a:pPr>
            <a:fld id="{F90F4162-9F15-064E-BA57-95834C83189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67089633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1pPr>
    <a:lvl2pPr marL="45663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2pPr>
    <a:lvl3pPr marL="91327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3pPr>
    <a:lvl4pPr marL="136992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4pPr>
    <a:lvl5pPr marL="182655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5pPr>
    <a:lvl6pPr marL="2283192" algn="l" defTabSz="9132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9836" algn="l" defTabSz="9132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6470" algn="l" defTabSz="9132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3112" algn="l" defTabSz="9132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The limitation of GEO view is the lack of a global perspective</a:t>
            </a:r>
          </a:p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This can be mitigated through international cooperation to form a constellation from GEO</a:t>
            </a:r>
          </a:p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Timing and payloads demonstrate that threshold capability is ready</a:t>
            </a:r>
          </a:p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N. America-Europe-Asia covers the three primary economic/population/emissions regions</a:t>
            </a: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6EA59FF-C632-9B43-8FB5-CCC2D0570879}" type="slidenum">
              <a:rPr kumimoji="0" lang="en-US" sz="1200">
                <a:solidFill>
                  <a:prstClr val="black"/>
                </a:solidFill>
              </a:rPr>
              <a:pPr eaLnBrk="1" hangingPunct="1"/>
              <a:t>5</a:t>
            </a:fld>
            <a:endParaRPr kumimoji="0" 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2E090-F2E8-4FAA-BC3D-A2AEFC7CB033}" type="slidenum">
              <a:rPr lang="ko-KR" altLang="en-US" smtClean="0">
                <a:solidFill>
                  <a:prstClr val="black"/>
                </a:solidFill>
                <a:latin typeface="맑은 고딕"/>
                <a:ea typeface="맑은 고딕"/>
              </a:rPr>
              <a:pPr/>
              <a:t>14</a:t>
            </a:fld>
            <a:endParaRPr lang="ko-KR" altLang="en-US">
              <a:solidFill>
                <a:prstClr val="black"/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036178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2E090-F2E8-4FAA-BC3D-A2AEFC7CB033}" type="slidenum">
              <a:rPr lang="ko-KR" altLang="en-US" smtClean="0">
                <a:solidFill>
                  <a:prstClr val="black"/>
                </a:solidFill>
                <a:latin typeface="맑은 고딕"/>
                <a:ea typeface="맑은 고딕"/>
              </a:rPr>
              <a:pPr/>
              <a:t>15</a:t>
            </a:fld>
            <a:endParaRPr lang="ko-KR" altLang="en-US">
              <a:solidFill>
                <a:prstClr val="black"/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5601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241076-EE35-49D6-B3EF-0D773D8CBB0D}" type="slidenum">
              <a:rPr lang="en-US" altLang="ko-KR">
                <a:solidFill>
                  <a:prstClr val="black"/>
                </a:solidFill>
                <a:latin typeface="Calibri"/>
                <a:ea typeface="맑은 고딕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ko-KR">
              <a:solidFill>
                <a:prstClr val="black"/>
              </a:solidFill>
              <a:latin typeface="Calibri"/>
              <a:ea typeface="맑은 고딕"/>
            </a:endParaRPr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ko-KR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oleObject" Target="../embeddings/oleObject1.bin"/><Relationship Id="rId5" Type="http://schemas.openxmlformats.org/officeDocument/2006/relationships/image" Target="../media/image6.jpg"/><Relationship Id="rId1" Type="http://schemas.openxmlformats.org/officeDocument/2006/relationships/vmlDrawing" Target="../drawings/vmlDrawing1.vml"/><Relationship Id="rId2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178299"/>
      </p:ext>
    </p:extLst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1788" y="123826"/>
            <a:ext cx="2151062" cy="6142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23826"/>
            <a:ext cx="6300788" cy="6142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749175"/>
      </p:ext>
    </p:extLst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3849"/>
            <a:ext cx="8604250" cy="638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143002"/>
            <a:ext cx="8351838" cy="51228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203893997"/>
      </p:ext>
    </p:extLst>
  </p:cSld>
  <p:clrMapOvr>
    <a:masterClrMapping/>
  </p:clrMapOvr>
  <p:transition xmlns:p14="http://schemas.microsoft.com/office/powerpoint/2010/main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6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ko-K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772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5532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3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6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2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9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5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98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647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1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5258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2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2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4926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3" indent="0">
              <a:buNone/>
              <a:defRPr sz="2000" b="1"/>
            </a:lvl2pPr>
            <a:lvl3pPr marL="913274" indent="0">
              <a:buNone/>
              <a:defRPr sz="1800" b="1"/>
            </a:lvl3pPr>
            <a:lvl4pPr marL="1369920" indent="0">
              <a:buNone/>
              <a:defRPr sz="1600" b="1"/>
            </a:lvl4pPr>
            <a:lvl5pPr marL="1826557" indent="0">
              <a:buNone/>
              <a:defRPr sz="1600" b="1"/>
            </a:lvl5pPr>
            <a:lvl6pPr marL="2283192" indent="0">
              <a:buNone/>
              <a:defRPr sz="1600" b="1"/>
            </a:lvl6pPr>
            <a:lvl7pPr marL="2739836" indent="0">
              <a:buNone/>
              <a:defRPr sz="1600" b="1"/>
            </a:lvl7pPr>
            <a:lvl8pPr marL="3196470" indent="0">
              <a:buNone/>
              <a:defRPr sz="1600" b="1"/>
            </a:lvl8pPr>
            <a:lvl9pPr marL="3653112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3" indent="0">
              <a:buNone/>
              <a:defRPr sz="2000" b="1"/>
            </a:lvl2pPr>
            <a:lvl3pPr marL="913274" indent="0">
              <a:buNone/>
              <a:defRPr sz="1800" b="1"/>
            </a:lvl3pPr>
            <a:lvl4pPr marL="1369920" indent="0">
              <a:buNone/>
              <a:defRPr sz="1600" b="1"/>
            </a:lvl4pPr>
            <a:lvl5pPr marL="1826557" indent="0">
              <a:buNone/>
              <a:defRPr sz="1600" b="1"/>
            </a:lvl5pPr>
            <a:lvl6pPr marL="2283192" indent="0">
              <a:buNone/>
              <a:defRPr sz="1600" b="1"/>
            </a:lvl6pPr>
            <a:lvl7pPr marL="2739836" indent="0">
              <a:buNone/>
              <a:defRPr sz="1600" b="1"/>
            </a:lvl7pPr>
            <a:lvl8pPr marL="3196470" indent="0">
              <a:buNone/>
              <a:defRPr sz="1600" b="1"/>
            </a:lvl8pPr>
            <a:lvl9pPr marL="3653112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05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485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76208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633" indent="0">
              <a:buNone/>
              <a:defRPr sz="1200"/>
            </a:lvl2pPr>
            <a:lvl3pPr marL="913274" indent="0">
              <a:buNone/>
              <a:defRPr sz="1000"/>
            </a:lvl3pPr>
            <a:lvl4pPr marL="1369920" indent="0">
              <a:buNone/>
              <a:defRPr sz="900"/>
            </a:lvl4pPr>
            <a:lvl5pPr marL="1826557" indent="0">
              <a:buNone/>
              <a:defRPr sz="900"/>
            </a:lvl5pPr>
            <a:lvl6pPr marL="2283192" indent="0">
              <a:buNone/>
              <a:defRPr sz="900"/>
            </a:lvl6pPr>
            <a:lvl7pPr marL="2739836" indent="0">
              <a:buNone/>
              <a:defRPr sz="900"/>
            </a:lvl7pPr>
            <a:lvl8pPr marL="3196470" indent="0">
              <a:buNone/>
              <a:defRPr sz="900"/>
            </a:lvl8pPr>
            <a:lvl9pPr marL="3653112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948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37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633" indent="0">
              <a:buNone/>
              <a:defRPr sz="1800"/>
            </a:lvl2pPr>
            <a:lvl3pPr marL="913274" indent="0">
              <a:buNone/>
              <a:defRPr sz="1600"/>
            </a:lvl3pPr>
            <a:lvl4pPr marL="1369920" indent="0">
              <a:buNone/>
              <a:defRPr sz="1400"/>
            </a:lvl4pPr>
            <a:lvl5pPr marL="1826557" indent="0">
              <a:buNone/>
              <a:defRPr sz="1400"/>
            </a:lvl5pPr>
            <a:lvl6pPr marL="2283192" indent="0">
              <a:buNone/>
              <a:defRPr sz="1400"/>
            </a:lvl6pPr>
            <a:lvl7pPr marL="2739836" indent="0">
              <a:buNone/>
              <a:defRPr sz="1400"/>
            </a:lvl7pPr>
            <a:lvl8pPr marL="3196470" indent="0">
              <a:buNone/>
              <a:defRPr sz="1400"/>
            </a:lvl8pPr>
            <a:lvl9pPr marL="3653112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5545723"/>
      </p:ext>
    </p:extLst>
  </p:cSld>
  <p:clrMapOvr>
    <a:masterClrMapping/>
  </p:clrMapOvr>
  <p:transition xmlns:p14="http://schemas.microsoft.com/office/powerpoint/2010/main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633" indent="0">
              <a:buNone/>
              <a:defRPr sz="2800"/>
            </a:lvl2pPr>
            <a:lvl3pPr marL="913274" indent="0">
              <a:buNone/>
              <a:defRPr sz="2400"/>
            </a:lvl3pPr>
            <a:lvl4pPr marL="1369920" indent="0">
              <a:buNone/>
              <a:defRPr sz="2000"/>
            </a:lvl4pPr>
            <a:lvl5pPr marL="1826557" indent="0">
              <a:buNone/>
              <a:defRPr sz="2000"/>
            </a:lvl5pPr>
            <a:lvl6pPr marL="2283192" indent="0">
              <a:buNone/>
              <a:defRPr sz="2000"/>
            </a:lvl6pPr>
            <a:lvl7pPr marL="2739836" indent="0">
              <a:buNone/>
              <a:defRPr sz="2000"/>
            </a:lvl7pPr>
            <a:lvl8pPr marL="3196470" indent="0">
              <a:buNone/>
              <a:defRPr sz="2000"/>
            </a:lvl8pPr>
            <a:lvl9pPr marL="365311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633" indent="0">
              <a:buNone/>
              <a:defRPr sz="1200"/>
            </a:lvl2pPr>
            <a:lvl3pPr marL="913274" indent="0">
              <a:buNone/>
              <a:defRPr sz="1000"/>
            </a:lvl3pPr>
            <a:lvl4pPr marL="1369920" indent="0">
              <a:buNone/>
              <a:defRPr sz="900"/>
            </a:lvl4pPr>
            <a:lvl5pPr marL="1826557" indent="0">
              <a:buNone/>
              <a:defRPr sz="900"/>
            </a:lvl5pPr>
            <a:lvl6pPr marL="2283192" indent="0">
              <a:buNone/>
              <a:defRPr sz="900"/>
            </a:lvl6pPr>
            <a:lvl7pPr marL="2739836" indent="0">
              <a:buNone/>
              <a:defRPr sz="900"/>
            </a:lvl7pPr>
            <a:lvl8pPr marL="3196470" indent="0">
              <a:buNone/>
              <a:defRPr sz="900"/>
            </a:lvl8pPr>
            <a:lvl9pPr marL="3653112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68810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876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62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62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2366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457200" y="274662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90234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2" descr="PT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358" y="1077841"/>
            <a:ext cx="8497286" cy="529016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42305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6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9E47-AE77-4360-BF25-B4D4AC629A46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6/3/14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D35CD-5A09-4AC5-A793-CA393AEA06DD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8001403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9E47-AE77-4360-BF25-B4D4AC629A46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6/3/14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D35CD-5A09-4AC5-A793-CA393AEA06DD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2498233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3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6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2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9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5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98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647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1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9E47-AE77-4360-BF25-B4D4AC629A46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6/3/14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D35CD-5A09-4AC5-A793-CA393AEA06DD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4559324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2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2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9E47-AE77-4360-BF25-B4D4AC629A46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6/3/14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D35CD-5A09-4AC5-A793-CA393AEA06DD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4110396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3" indent="0">
              <a:buNone/>
              <a:defRPr sz="2000" b="1"/>
            </a:lvl2pPr>
            <a:lvl3pPr marL="913274" indent="0">
              <a:buNone/>
              <a:defRPr sz="1800" b="1"/>
            </a:lvl3pPr>
            <a:lvl4pPr marL="1369920" indent="0">
              <a:buNone/>
              <a:defRPr sz="1600" b="1"/>
            </a:lvl4pPr>
            <a:lvl5pPr marL="1826557" indent="0">
              <a:buNone/>
              <a:defRPr sz="1600" b="1"/>
            </a:lvl5pPr>
            <a:lvl6pPr marL="2283192" indent="0">
              <a:buNone/>
              <a:defRPr sz="1600" b="1"/>
            </a:lvl6pPr>
            <a:lvl7pPr marL="2739836" indent="0">
              <a:buNone/>
              <a:defRPr sz="1600" b="1"/>
            </a:lvl7pPr>
            <a:lvl8pPr marL="3196470" indent="0">
              <a:buNone/>
              <a:defRPr sz="1600" b="1"/>
            </a:lvl8pPr>
            <a:lvl9pPr marL="3653112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3" indent="0">
              <a:buNone/>
              <a:defRPr sz="2000" b="1"/>
            </a:lvl2pPr>
            <a:lvl3pPr marL="913274" indent="0">
              <a:buNone/>
              <a:defRPr sz="1800" b="1"/>
            </a:lvl3pPr>
            <a:lvl4pPr marL="1369920" indent="0">
              <a:buNone/>
              <a:defRPr sz="1600" b="1"/>
            </a:lvl4pPr>
            <a:lvl5pPr marL="1826557" indent="0">
              <a:buNone/>
              <a:defRPr sz="1600" b="1"/>
            </a:lvl5pPr>
            <a:lvl6pPr marL="2283192" indent="0">
              <a:buNone/>
              <a:defRPr sz="1600" b="1"/>
            </a:lvl6pPr>
            <a:lvl7pPr marL="2739836" indent="0">
              <a:buNone/>
              <a:defRPr sz="1600" b="1"/>
            </a:lvl7pPr>
            <a:lvl8pPr marL="3196470" indent="0">
              <a:buNone/>
              <a:defRPr sz="1600" b="1"/>
            </a:lvl8pPr>
            <a:lvl9pPr marL="3653112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9E47-AE77-4360-BF25-B4D4AC629A46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6/3/14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D35CD-5A09-4AC5-A793-CA393AEA06DD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060730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143002"/>
            <a:ext cx="4098925" cy="5122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8549" y="1143002"/>
            <a:ext cx="4100513" cy="5122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97504"/>
      </p:ext>
    </p:extLst>
  </p:cSld>
  <p:clrMapOvr>
    <a:masterClrMapping/>
  </p:clrMapOvr>
  <p:transition xmlns:p14="http://schemas.microsoft.com/office/powerpoint/2010/main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9E47-AE77-4360-BF25-B4D4AC629A46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6/3/14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D35CD-5A09-4AC5-A793-CA393AEA06DD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7844205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9E47-AE77-4360-BF25-B4D4AC629A46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6/3/14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D35CD-5A09-4AC5-A793-CA393AEA06DD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6013345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633" indent="0">
              <a:buNone/>
              <a:defRPr sz="1200"/>
            </a:lvl2pPr>
            <a:lvl3pPr marL="913274" indent="0">
              <a:buNone/>
              <a:defRPr sz="1000"/>
            </a:lvl3pPr>
            <a:lvl4pPr marL="1369920" indent="0">
              <a:buNone/>
              <a:defRPr sz="900"/>
            </a:lvl4pPr>
            <a:lvl5pPr marL="1826557" indent="0">
              <a:buNone/>
              <a:defRPr sz="900"/>
            </a:lvl5pPr>
            <a:lvl6pPr marL="2283192" indent="0">
              <a:buNone/>
              <a:defRPr sz="900"/>
            </a:lvl6pPr>
            <a:lvl7pPr marL="2739836" indent="0">
              <a:buNone/>
              <a:defRPr sz="900"/>
            </a:lvl7pPr>
            <a:lvl8pPr marL="3196470" indent="0">
              <a:buNone/>
              <a:defRPr sz="900"/>
            </a:lvl8pPr>
            <a:lvl9pPr marL="3653112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9E47-AE77-4360-BF25-B4D4AC629A46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6/3/14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D35CD-5A09-4AC5-A793-CA393AEA06DD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5570551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633" indent="0">
              <a:buNone/>
              <a:defRPr sz="2800"/>
            </a:lvl2pPr>
            <a:lvl3pPr marL="913274" indent="0">
              <a:buNone/>
              <a:defRPr sz="2400"/>
            </a:lvl3pPr>
            <a:lvl4pPr marL="1369920" indent="0">
              <a:buNone/>
              <a:defRPr sz="2000"/>
            </a:lvl4pPr>
            <a:lvl5pPr marL="1826557" indent="0">
              <a:buNone/>
              <a:defRPr sz="2000"/>
            </a:lvl5pPr>
            <a:lvl6pPr marL="2283192" indent="0">
              <a:buNone/>
              <a:defRPr sz="2000"/>
            </a:lvl6pPr>
            <a:lvl7pPr marL="2739836" indent="0">
              <a:buNone/>
              <a:defRPr sz="2000"/>
            </a:lvl7pPr>
            <a:lvl8pPr marL="3196470" indent="0">
              <a:buNone/>
              <a:defRPr sz="2000"/>
            </a:lvl8pPr>
            <a:lvl9pPr marL="3653112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633" indent="0">
              <a:buNone/>
              <a:defRPr sz="1200"/>
            </a:lvl2pPr>
            <a:lvl3pPr marL="913274" indent="0">
              <a:buNone/>
              <a:defRPr sz="1000"/>
            </a:lvl3pPr>
            <a:lvl4pPr marL="1369920" indent="0">
              <a:buNone/>
              <a:defRPr sz="900"/>
            </a:lvl4pPr>
            <a:lvl5pPr marL="1826557" indent="0">
              <a:buNone/>
              <a:defRPr sz="900"/>
            </a:lvl5pPr>
            <a:lvl6pPr marL="2283192" indent="0">
              <a:buNone/>
              <a:defRPr sz="900"/>
            </a:lvl6pPr>
            <a:lvl7pPr marL="2739836" indent="0">
              <a:buNone/>
              <a:defRPr sz="900"/>
            </a:lvl7pPr>
            <a:lvl8pPr marL="3196470" indent="0">
              <a:buNone/>
              <a:defRPr sz="900"/>
            </a:lvl8pPr>
            <a:lvl9pPr marL="3653112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9E47-AE77-4360-BF25-B4D4AC629A46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6/3/14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D35CD-5A09-4AC5-A793-CA393AEA06DD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990041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9E47-AE77-4360-BF25-B4D4AC629A46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6/3/14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D35CD-5A09-4AC5-A793-CA393AEA06DD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268324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62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62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9E47-AE77-4360-BF25-B4D4AC629A46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6/3/14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D35CD-5A09-4AC5-A793-CA393AEA06DD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2783123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 descr="PPT_Header01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6" descr="PPT_Header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Rectangle 27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3" y="3886200"/>
            <a:ext cx="7772400" cy="419100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2574925"/>
            <a:ext cx="7772400" cy="579438"/>
          </a:xfrm>
        </p:spPr>
        <p:txBody>
          <a:bodyPr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13" name="object 2"/>
          <p:cNvSpPr>
            <a:spLocks noChangeAspect="1"/>
          </p:cNvSpPr>
          <p:nvPr userDrawn="1"/>
        </p:nvSpPr>
        <p:spPr>
          <a:xfrm>
            <a:off x="7340402" y="6254721"/>
            <a:ext cx="1537404" cy="5334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kumimoji="0" b="1">
              <a:solidFill>
                <a:srgbClr val="000000"/>
              </a:solidFill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3350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  <p:hf sldNum="0"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  <a:lvl2pPr>
              <a:buFont typeface="Verdana" panose="020B0604030504040204" pitchFamily="34" charset="0"/>
              <a:buChar char="–"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5538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7498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673225"/>
            <a:ext cx="3749675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18025" y="1673225"/>
            <a:ext cx="3751263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88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3" indent="0">
              <a:buNone/>
              <a:defRPr sz="2000" b="1"/>
            </a:lvl2pPr>
            <a:lvl3pPr marL="913274" indent="0">
              <a:buNone/>
              <a:defRPr sz="1800" b="1"/>
            </a:lvl3pPr>
            <a:lvl4pPr marL="1369920" indent="0">
              <a:buNone/>
              <a:defRPr sz="1600" b="1"/>
            </a:lvl4pPr>
            <a:lvl5pPr marL="1826557" indent="0">
              <a:buNone/>
              <a:defRPr sz="1600" b="1"/>
            </a:lvl5pPr>
            <a:lvl6pPr marL="2283192" indent="0">
              <a:buNone/>
              <a:defRPr sz="1600" b="1"/>
            </a:lvl6pPr>
            <a:lvl7pPr marL="2739836" indent="0">
              <a:buNone/>
              <a:defRPr sz="1600" b="1"/>
            </a:lvl7pPr>
            <a:lvl8pPr marL="3196470" indent="0">
              <a:buNone/>
              <a:defRPr sz="1600" b="1"/>
            </a:lvl8pPr>
            <a:lvl9pPr marL="365311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3" indent="0">
              <a:buNone/>
              <a:defRPr sz="2000" b="1"/>
            </a:lvl2pPr>
            <a:lvl3pPr marL="913274" indent="0">
              <a:buNone/>
              <a:defRPr sz="1800" b="1"/>
            </a:lvl3pPr>
            <a:lvl4pPr marL="1369920" indent="0">
              <a:buNone/>
              <a:defRPr sz="1600" b="1"/>
            </a:lvl4pPr>
            <a:lvl5pPr marL="1826557" indent="0">
              <a:buNone/>
              <a:defRPr sz="1600" b="1"/>
            </a:lvl5pPr>
            <a:lvl6pPr marL="2283192" indent="0">
              <a:buNone/>
              <a:defRPr sz="1600" b="1"/>
            </a:lvl6pPr>
            <a:lvl7pPr marL="2739836" indent="0">
              <a:buNone/>
              <a:defRPr sz="1600" b="1"/>
            </a:lvl7pPr>
            <a:lvl8pPr marL="3196470" indent="0">
              <a:buNone/>
              <a:defRPr sz="1600" b="1"/>
            </a:lvl8pPr>
            <a:lvl9pPr marL="365311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72248"/>
      </p:ext>
    </p:extLst>
  </p:cSld>
  <p:clrMapOvr>
    <a:masterClrMapping/>
  </p:clrMapOvr>
  <p:transition xmlns:p14="http://schemas.microsoft.com/office/powerpoint/2010/main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904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538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1515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6332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365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350" y="381000"/>
            <a:ext cx="1912938" cy="5610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5950" y="381000"/>
            <a:ext cx="5588000" cy="5610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3947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950" y="381000"/>
            <a:ext cx="6105525" cy="427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15950" y="1673225"/>
            <a:ext cx="7653338" cy="4318000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2329120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950" y="381000"/>
            <a:ext cx="6105525" cy="427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15950" y="1673225"/>
            <a:ext cx="3749675" cy="431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18025" y="1673225"/>
            <a:ext cx="3751263" cy="431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7627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950" y="381000"/>
            <a:ext cx="6105525" cy="427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15950" y="1673225"/>
            <a:ext cx="7653338" cy="4318000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1763152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293202"/>
      </p:ext>
    </p:extLst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005637"/>
      </p:ext>
    </p:extLst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633" indent="0">
              <a:buNone/>
              <a:defRPr sz="1200"/>
            </a:lvl2pPr>
            <a:lvl3pPr marL="913274" indent="0">
              <a:buNone/>
              <a:defRPr sz="1000"/>
            </a:lvl3pPr>
            <a:lvl4pPr marL="1369920" indent="0">
              <a:buNone/>
              <a:defRPr sz="900"/>
            </a:lvl4pPr>
            <a:lvl5pPr marL="1826557" indent="0">
              <a:buNone/>
              <a:defRPr sz="900"/>
            </a:lvl5pPr>
            <a:lvl6pPr marL="2283192" indent="0">
              <a:buNone/>
              <a:defRPr sz="900"/>
            </a:lvl6pPr>
            <a:lvl7pPr marL="2739836" indent="0">
              <a:buNone/>
              <a:defRPr sz="900"/>
            </a:lvl7pPr>
            <a:lvl8pPr marL="3196470" indent="0">
              <a:buNone/>
              <a:defRPr sz="900"/>
            </a:lvl8pPr>
            <a:lvl9pPr marL="365311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6240823"/>
      </p:ext>
    </p:extLst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633" indent="0">
              <a:buNone/>
              <a:defRPr sz="2800"/>
            </a:lvl2pPr>
            <a:lvl3pPr marL="913274" indent="0">
              <a:buNone/>
              <a:defRPr sz="2400"/>
            </a:lvl3pPr>
            <a:lvl4pPr marL="1369920" indent="0">
              <a:buNone/>
              <a:defRPr sz="2000"/>
            </a:lvl4pPr>
            <a:lvl5pPr marL="1826557" indent="0">
              <a:buNone/>
              <a:defRPr sz="2000"/>
            </a:lvl5pPr>
            <a:lvl6pPr marL="2283192" indent="0">
              <a:buNone/>
              <a:defRPr sz="2000"/>
            </a:lvl6pPr>
            <a:lvl7pPr marL="2739836" indent="0">
              <a:buNone/>
              <a:defRPr sz="2000"/>
            </a:lvl7pPr>
            <a:lvl8pPr marL="3196470" indent="0">
              <a:buNone/>
              <a:defRPr sz="2000"/>
            </a:lvl8pPr>
            <a:lvl9pPr marL="3653112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633" indent="0">
              <a:buNone/>
              <a:defRPr sz="1200"/>
            </a:lvl2pPr>
            <a:lvl3pPr marL="913274" indent="0">
              <a:buNone/>
              <a:defRPr sz="1000"/>
            </a:lvl3pPr>
            <a:lvl4pPr marL="1369920" indent="0">
              <a:buNone/>
              <a:defRPr sz="900"/>
            </a:lvl4pPr>
            <a:lvl5pPr marL="1826557" indent="0">
              <a:buNone/>
              <a:defRPr sz="900"/>
            </a:lvl5pPr>
            <a:lvl6pPr marL="2283192" indent="0">
              <a:buNone/>
              <a:defRPr sz="900"/>
            </a:lvl6pPr>
            <a:lvl7pPr marL="2739836" indent="0">
              <a:buNone/>
              <a:defRPr sz="900"/>
            </a:lvl7pPr>
            <a:lvl8pPr marL="3196470" indent="0">
              <a:buNone/>
              <a:defRPr sz="900"/>
            </a:lvl8pPr>
            <a:lvl9pPr marL="365311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6754773"/>
      </p:ext>
    </p:extLst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66898"/>
      </p:ext>
    </p:extLst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<Relationship Id="rId14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<Relationship Id="rId14" Type="http://schemas.openxmlformats.org/officeDocument/2006/relationships/theme" Target="../theme/theme4.xml"/><Relationship Id="rId15" Type="http://schemas.openxmlformats.org/officeDocument/2006/relationships/image" Target="../media/image4.png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ndex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81"/>
          <a:stretch>
            <a:fillRect/>
          </a:stretch>
        </p:blipFill>
        <p:spPr bwMode="auto">
          <a:xfrm>
            <a:off x="0" y="0"/>
            <a:ext cx="91455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23849"/>
            <a:ext cx="86042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326" tIns="45664" rIns="91326" bIns="45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14402"/>
            <a:ext cx="8351838" cy="512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326" tIns="45664" rIns="91326" bIns="45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</a:p>
        </p:txBody>
      </p:sp>
      <p:sp>
        <p:nvSpPr>
          <p:cNvPr id="1029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326" tIns="45664" rIns="91326" bIns="45664" anchor="ctr"/>
          <a:lstStyle/>
          <a:p>
            <a:endParaRPr lang="ja-JP" altLang="en-US">
              <a:ea typeface="ヒラギノ角ゴ Pro W3" charset="0"/>
              <a:cs typeface="ヒラギノ角ゴ Pro W3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 userDrawn="1"/>
        </p:nvSpPr>
        <p:spPr bwMode="auto">
          <a:xfrm>
            <a:off x="6908800" y="6259513"/>
            <a:ext cx="1905000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6" tIns="45664" rIns="91326" bIns="45664"/>
          <a:lstStyle/>
          <a:p>
            <a:pPr algn="r" eaLnBrk="0" hangingPunct="0"/>
            <a:fld id="{18427F40-5169-DC49-9EC3-FCF72FA1F570}" type="slidenum">
              <a:rPr lang="en-US" altLang="ja-JP" sz="1400">
                <a:ea typeface="ヒラギノ角ゴ Pro W3" charset="0"/>
                <a:cs typeface="ヒラギノ角ゴ Pro W3" charset="0"/>
              </a:rPr>
              <a:pPr algn="r" eaLnBrk="0" hangingPunct="0"/>
              <a:t>‹#›</a:t>
            </a:fld>
            <a:endParaRPr lang="en-US" altLang="ja-JP" sz="1400">
              <a:ea typeface="ヒラギノ角ゴ Pro W3" charset="0"/>
              <a:cs typeface="ヒラギノ角ゴ Pro W3" charset="0"/>
            </a:endParaRPr>
          </a:p>
        </p:txBody>
      </p:sp>
      <p:pic>
        <p:nvPicPr>
          <p:cNvPr id="1031" name="Picture 1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" t="11765" r="3537" b="9412"/>
          <a:stretch>
            <a:fillRect/>
          </a:stretch>
        </p:blipFill>
        <p:spPr bwMode="auto">
          <a:xfrm>
            <a:off x="7680326" y="27012"/>
            <a:ext cx="1443038" cy="7334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57" r:id="rId1"/>
    <p:sldLayoutId id="2147486158" r:id="rId2"/>
    <p:sldLayoutId id="2147486159" r:id="rId3"/>
    <p:sldLayoutId id="2147486160" r:id="rId4"/>
    <p:sldLayoutId id="2147486161" r:id="rId5"/>
    <p:sldLayoutId id="2147486162" r:id="rId6"/>
    <p:sldLayoutId id="2147486163" r:id="rId7"/>
    <p:sldLayoutId id="2147486164" r:id="rId8"/>
    <p:sldLayoutId id="2147486165" r:id="rId9"/>
    <p:sldLayoutId id="2147486166" r:id="rId10"/>
    <p:sldLayoutId id="2147486167" r:id="rId1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ヒラギノ角ゴ Pro W3" pitchFamily="-108" charset="-128"/>
          <a:cs typeface="ヒラギノ角ゴ Pro W3" pitchFamily="-108" charset="-128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  <a:ea typeface="ヒラギノ角ゴ Pro W3" pitchFamily="-108" charset="-128"/>
          <a:cs typeface="ヒラギノ角ゴ Pro W3" pitchFamily="-108" charset="-128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  <a:ea typeface="ヒラギノ角ゴ Pro W3" pitchFamily="-108" charset="-128"/>
          <a:cs typeface="ヒラギノ角ゴ Pro W3" pitchFamily="-108" charset="-128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  <a:ea typeface="ヒラギノ角ゴ Pro W3" pitchFamily="-108" charset="-128"/>
          <a:cs typeface="ヒラギノ角ゴ Pro W3" pitchFamily="-108" charset="-128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  <a:ea typeface="ヒラギノ角ゴ Pro W3" pitchFamily="-108" charset="-128"/>
          <a:cs typeface="ヒラギノ角ゴ Pro W3" pitchFamily="-108" charset="-128"/>
        </a:defRPr>
      </a:lvl5pPr>
      <a:lvl6pPr marL="456633" algn="l" rtl="0" fontAlgn="base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</a:defRPr>
      </a:lvl6pPr>
      <a:lvl7pPr marL="913274" algn="l" rtl="0" fontAlgn="base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</a:defRPr>
      </a:lvl7pPr>
      <a:lvl8pPr marL="1369920" algn="l" rtl="0" fontAlgn="base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</a:defRPr>
      </a:lvl8pPr>
      <a:lvl9pPr marL="1826557" algn="l" rtl="0" fontAlgn="base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pitchFamily="-65" charset="0"/>
        </a:defRPr>
      </a:lvl9pPr>
    </p:titleStyle>
    <p:bodyStyle>
      <a:lvl1pPr marL="228316" indent="-228316" algn="l" rtl="0" eaLnBrk="0" fontAlgn="base" hangingPunct="0">
        <a:spcBef>
          <a:spcPts val="1200"/>
        </a:spcBef>
        <a:spcAft>
          <a:spcPct val="0"/>
        </a:spcAft>
        <a:buClr>
          <a:srgbClr val="A40303"/>
        </a:buClr>
        <a:buSzPct val="60000"/>
        <a:buFont typeface="Wingdings" charset="0"/>
        <a:buChar char="u"/>
        <a:defRPr>
          <a:solidFill>
            <a:schemeClr val="tx1"/>
          </a:solidFill>
          <a:latin typeface="+mn-lt"/>
          <a:ea typeface="ヒラギノ角ゴ Pro W3" pitchFamily="-108" charset="-128"/>
          <a:cs typeface="ヒラギノ角ゴ Pro W3" pitchFamily="-108" charset="-128"/>
        </a:defRPr>
      </a:lvl1pPr>
      <a:lvl2pPr marL="501028" indent="-182336" algn="l" rtl="0" eaLnBrk="0" fontAlgn="base" hangingPunct="0">
        <a:spcBef>
          <a:spcPts val="400"/>
        </a:spcBef>
        <a:spcAft>
          <a:spcPct val="0"/>
        </a:spcAft>
        <a:buClr>
          <a:srgbClr val="0000FF"/>
        </a:buClr>
        <a:buSzPct val="100000"/>
        <a:buFont typeface="Wingdings" charset="0"/>
        <a:buChar char="§"/>
        <a:defRPr sz="1600">
          <a:solidFill>
            <a:schemeClr val="tx1"/>
          </a:solidFill>
          <a:latin typeface="+mn-lt"/>
          <a:ea typeface="ヒラギノ角ゴ Pro W3" pitchFamily="-65" charset="-128"/>
          <a:cs typeface="ヒラギノ角ゴ Pro W3" pitchFamily="-108" charset="-128"/>
        </a:defRPr>
      </a:lvl2pPr>
      <a:lvl3pPr marL="775332" indent="-182336" algn="l" rtl="0" eaLnBrk="0" fontAlgn="base" hangingPunct="0">
        <a:spcBef>
          <a:spcPts val="200"/>
        </a:spcBef>
        <a:spcAft>
          <a:spcPts val="100"/>
        </a:spcAft>
        <a:buClr>
          <a:srgbClr val="008000"/>
        </a:buClr>
        <a:buSzPct val="125000"/>
        <a:buFont typeface="Arial" charset="0"/>
        <a:buChar char="•"/>
        <a:defRPr sz="1400">
          <a:solidFill>
            <a:schemeClr val="tx1"/>
          </a:solidFill>
          <a:latin typeface="+mn-lt"/>
          <a:ea typeface="ヒラギノ角ゴ Pro W3" pitchFamily="-65" charset="-128"/>
          <a:cs typeface="ヒラギノ角ゴ Pro W3" pitchFamily="-108" charset="-128"/>
        </a:defRPr>
      </a:lvl3pPr>
      <a:lvl4pPr marL="1049635" indent="-182336" algn="l" rtl="0" eaLnBrk="0" fontAlgn="base" hangingPunct="0">
        <a:spcBef>
          <a:spcPts val="200"/>
        </a:spcBef>
        <a:spcAft>
          <a:spcPts val="100"/>
        </a:spcAft>
        <a:buSzPct val="80000"/>
        <a:buFont typeface="Courier New" charset="0"/>
        <a:buChar char="o"/>
        <a:defRPr sz="1400" i="1">
          <a:solidFill>
            <a:schemeClr val="tx1"/>
          </a:solidFill>
          <a:latin typeface="+mn-lt"/>
          <a:ea typeface="ヒラギノ角ゴ Pro W3" pitchFamily="-65" charset="-128"/>
          <a:cs typeface="ヒラギノ角ゴ Pro W3" pitchFamily="-108" charset="-128"/>
        </a:defRPr>
      </a:lvl4pPr>
      <a:lvl5pPr marL="1323933" indent="-182336" algn="l" rtl="0" eaLnBrk="0" fontAlgn="base" hangingPunct="0">
        <a:spcBef>
          <a:spcPts val="200"/>
        </a:spcBef>
        <a:spcAft>
          <a:spcPts val="100"/>
        </a:spcAft>
        <a:buSzPct val="75000"/>
        <a:buFont typeface="Wingdings" charset="0"/>
        <a:buChar char="Ø"/>
        <a:defRPr sz="1400">
          <a:solidFill>
            <a:schemeClr val="tx1"/>
          </a:solidFill>
          <a:latin typeface="+mn-lt"/>
          <a:ea typeface="ヒラギノ角ゴ Pro W3" pitchFamily="-65" charset="-128"/>
          <a:cs typeface="ヒラギノ角ゴ Pro W3" pitchFamily="-108" charset="-128"/>
        </a:defRPr>
      </a:lvl5pPr>
      <a:lvl6pPr marL="2739836" indent="-342484" algn="l" rtl="0" fontAlgn="base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ヒラギノ角ゴ Pro W3" pitchFamily="-65" charset="-128"/>
        </a:defRPr>
      </a:lvl6pPr>
      <a:lvl7pPr marL="3196470" indent="-342484" algn="l" rtl="0" fontAlgn="base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ヒラギノ角ゴ Pro W3" pitchFamily="-65" charset="-128"/>
        </a:defRPr>
      </a:lvl7pPr>
      <a:lvl8pPr marL="3653112" indent="-342484" algn="l" rtl="0" fontAlgn="base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ヒラギノ角ゴ Pro W3" pitchFamily="-65" charset="-128"/>
        </a:defRPr>
      </a:lvl8pPr>
      <a:lvl9pPr marL="4109743" indent="-342484" algn="l" rtl="0" fontAlgn="base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ヒラギノ角ゴ Pro W3" pitchFamily="-65" charset="-128"/>
        </a:defRPr>
      </a:lvl9pPr>
    </p:bodyStyle>
    <p:otherStyle>
      <a:defPPr>
        <a:defRPr lang="en-US"/>
      </a:defPPr>
      <a:lvl1pPr marL="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33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4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2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57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9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36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7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11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326" tIns="45664" rIns="91326" bIns="45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title style</a:t>
            </a:r>
            <a:endParaRPr lang="en-US" altLang="ja-JP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2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326" tIns="45664" rIns="91326" bIns="45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68" r:id="rId1"/>
    <p:sldLayoutId id="2147486169" r:id="rId2"/>
    <p:sldLayoutId id="2147486170" r:id="rId3"/>
    <p:sldLayoutId id="2147486171" r:id="rId4"/>
    <p:sldLayoutId id="2147486172" r:id="rId5"/>
    <p:sldLayoutId id="2147486173" r:id="rId6"/>
    <p:sldLayoutId id="2147486174" r:id="rId7"/>
    <p:sldLayoutId id="2147486175" r:id="rId8"/>
    <p:sldLayoutId id="2147486176" r:id="rId9"/>
    <p:sldLayoutId id="2147486177" r:id="rId10"/>
    <p:sldLayoutId id="2147486178" r:id="rId11"/>
    <p:sldLayoutId id="2147486179" r:id="rId12"/>
    <p:sldLayoutId id="2147486194" r:id="rId13"/>
  </p:sldLayoutIdLst>
  <p:txStyles>
    <p:titleStyle>
      <a:lvl1pPr algn="ctr" defTabSz="45663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663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663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663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663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6633" algn="ctr" defTabSz="45663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3274" algn="ctr" defTabSz="45663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69920" algn="ctr" defTabSz="45663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6557" algn="ctr" defTabSz="45663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484" indent="-342484" algn="l" defTabSz="45663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038" indent="-285404" algn="l" defTabSz="45663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1593" indent="-228316" algn="l" defTabSz="45663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598233" indent="-228316" algn="l" defTabSz="45663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4880" indent="-228316" algn="l" defTabSz="45663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1517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152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794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426" indent="-228316" algn="l" defTabSz="45663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33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4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2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57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9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36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70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112" algn="l" defTabSz="4566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  <a:prstGeom prst="rect">
            <a:avLst/>
          </a:prstGeom>
        </p:spPr>
        <p:txBody>
          <a:bodyPr vert="horz" lIns="91326" tIns="45664" rIns="91326" bIns="45664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836736"/>
            <a:ext cx="8229600" cy="5289451"/>
          </a:xfrm>
          <a:prstGeom prst="rect">
            <a:avLst/>
          </a:prstGeom>
        </p:spPr>
        <p:txBody>
          <a:bodyPr vert="horz" lIns="91326" tIns="45664" rIns="91326" bIns="45664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74"/>
            <a:ext cx="2133600" cy="365125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 latinLnBrk="1">
              <a:spcBef>
                <a:spcPts val="0"/>
              </a:spcBef>
              <a:spcAft>
                <a:spcPts val="0"/>
              </a:spcAft>
            </a:pPr>
            <a:fld id="{BAFF9E47-AE77-4360-BF25-B4D4AC629A46}" type="datetimeFigureOut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  <a:cs typeface="+mn-cs"/>
              </a:rPr>
              <a:pPr fontAlgn="auto" latinLnBrk="1">
                <a:spcBef>
                  <a:spcPts val="0"/>
                </a:spcBef>
                <a:spcAft>
                  <a:spcPts val="0"/>
                </a:spcAft>
              </a:pPr>
              <a:t>6/3/14</a:t>
            </a:fld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6356374"/>
            <a:ext cx="2895600" cy="365125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 latinLnBrk="1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74"/>
            <a:ext cx="2133600" cy="365125"/>
          </a:xfrm>
          <a:prstGeom prst="rect">
            <a:avLst/>
          </a:prstGeom>
        </p:spPr>
        <p:txBody>
          <a:bodyPr vert="horz" lIns="91326" tIns="45664" rIns="91326" bIns="4566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 latinLnBrk="1">
              <a:spcBef>
                <a:spcPts val="0"/>
              </a:spcBef>
              <a:spcAft>
                <a:spcPts val="0"/>
              </a:spcAft>
            </a:pPr>
            <a:fld id="{8F4D35CD-5A09-4AC5-A793-CA393AEA06DD}" type="slidenum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  <a:cs typeface="+mn-cs"/>
              </a:rPr>
              <a:pPr fontAlgn="auto" latinLnBrk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648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244" r:id="rId1"/>
    <p:sldLayoutId id="2147486245" r:id="rId2"/>
    <p:sldLayoutId id="2147486246" r:id="rId3"/>
    <p:sldLayoutId id="2147486247" r:id="rId4"/>
    <p:sldLayoutId id="2147486248" r:id="rId5"/>
    <p:sldLayoutId id="2147486249" r:id="rId6"/>
    <p:sldLayoutId id="2147486250" r:id="rId7"/>
    <p:sldLayoutId id="2147486251" r:id="rId8"/>
    <p:sldLayoutId id="2147486252" r:id="rId9"/>
    <p:sldLayoutId id="2147486253" r:id="rId10"/>
    <p:sldLayoutId id="2147486254" r:id="rId11"/>
  </p:sldLayoutIdLst>
  <p:txStyles>
    <p:titleStyle>
      <a:lvl1pPr algn="ctr" defTabSz="913274" rtl="0" eaLnBrk="1" latinLnBrk="1" hangingPunct="1">
        <a:spcBef>
          <a:spcPct val="0"/>
        </a:spcBef>
        <a:buNone/>
        <a:defRPr sz="2400" b="1" kern="1200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484" indent="-342484" algn="l" defTabSz="913274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038" indent="-285404" algn="l" defTabSz="913274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593" indent="-228316" algn="l" defTabSz="913274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33" indent="-228316" algn="l" defTabSz="913274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880" indent="-228316" algn="l" defTabSz="913274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1517" indent="-228316" algn="l" defTabSz="913274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152" indent="-228316" algn="l" defTabSz="913274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794" indent="-228316" algn="l" defTabSz="913274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426" indent="-228316" algn="l" defTabSz="913274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327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33" algn="l" defTabSz="91327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4" algn="l" defTabSz="91327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20" algn="l" defTabSz="91327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57" algn="l" defTabSz="91327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92" algn="l" defTabSz="91327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36" algn="l" defTabSz="91327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70" algn="l" defTabSz="91327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112" algn="l" defTabSz="91327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6" descr="PPT_Header01" hidden="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2" descr="signature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71" t="-8163"/>
          <a:stretch>
            <a:fillRect/>
          </a:stretch>
        </p:blipFill>
        <p:spPr bwMode="auto">
          <a:xfrm>
            <a:off x="7705725" y="6518275"/>
            <a:ext cx="1438275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5950" y="1673225"/>
            <a:ext cx="7653338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15950" y="381000"/>
            <a:ext cx="610552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055" name="Text Box 34"/>
          <p:cNvSpPr txBox="1">
            <a:spLocks noChangeAspect="1" noChangeArrowheads="1"/>
          </p:cNvSpPr>
          <p:nvPr/>
        </p:nvSpPr>
        <p:spPr bwMode="auto">
          <a:xfrm>
            <a:off x="620713" y="6578600"/>
            <a:ext cx="6977062" cy="14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nl-NL" sz="800" b="0" dirty="0" smtClean="0">
                <a:solidFill>
                  <a:srgbClr val="4D4F53"/>
                </a:solidFill>
                <a:ea typeface="+mn-ea"/>
                <a:cs typeface="+mn-cs"/>
              </a:rPr>
              <a:t>CEOS ACC 10 </a:t>
            </a:r>
            <a:r>
              <a:rPr kumimoji="0" lang="en-US" sz="800" b="0" noProof="1" smtClean="0">
                <a:solidFill>
                  <a:srgbClr val="4D4F53"/>
                </a:solidFill>
                <a:ea typeface="+mn-ea"/>
                <a:cs typeface="+mn-cs"/>
              </a:rPr>
              <a:t>| June 2014 |  Slide </a:t>
            </a:r>
            <a:fld id="{255C7824-EEF2-4996-8294-F54D7DCA478E}" type="slidenum">
              <a:rPr kumimoji="0" sz="800" b="0" noProof="1" smtClean="0">
                <a:solidFill>
                  <a:srgbClr val="4D4F53"/>
                </a:solidFill>
                <a:ea typeface="+mn-ea"/>
                <a:cs typeface="+mn-cs"/>
              </a:rPr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kumimoji="0" lang="en-GB" sz="800" b="0" noProof="1" smtClean="0">
              <a:solidFill>
                <a:srgbClr val="4D4F53"/>
              </a:solidFill>
              <a:ea typeface="+mn-ea"/>
              <a:cs typeface="+mn-cs"/>
            </a:endParaRPr>
          </a:p>
        </p:txBody>
      </p:sp>
      <p:pic>
        <p:nvPicPr>
          <p:cNvPr id="1032" name="Picture 37" descr="PPT_Header0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68" r:id="rId1"/>
    <p:sldLayoutId id="2147486269" r:id="rId2"/>
    <p:sldLayoutId id="2147486270" r:id="rId3"/>
    <p:sldLayoutId id="2147486271" r:id="rId4"/>
    <p:sldLayoutId id="2147486272" r:id="rId5"/>
    <p:sldLayoutId id="2147486273" r:id="rId6"/>
    <p:sldLayoutId id="2147486274" r:id="rId7"/>
    <p:sldLayoutId id="2147486275" r:id="rId8"/>
    <p:sldLayoutId id="2147486276" r:id="rId9"/>
    <p:sldLayoutId id="2147486277" r:id="rId10"/>
    <p:sldLayoutId id="2147486278" r:id="rId11"/>
    <p:sldLayoutId id="2147486279" r:id="rId12"/>
    <p:sldLayoutId id="2147486280" r:id="rId13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AutoNum type="arabicPeriod"/>
        <a:defRPr sz="1600">
          <a:solidFill>
            <a:schemeClr val="bg2"/>
          </a:solidFill>
          <a:latin typeface="+mn-lt"/>
          <a:ea typeface="+mn-ea"/>
          <a:cs typeface="+mn-cs"/>
        </a:defRPr>
      </a:lvl1pPr>
      <a:lvl2pPr marL="1227138" indent="-41910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AutoNum type="alphaLcPeriod"/>
        <a:defRPr sz="1600">
          <a:solidFill>
            <a:schemeClr val="bg2"/>
          </a:solidFill>
          <a:latin typeface="+mn-lt"/>
        </a:defRPr>
      </a:lvl2pPr>
      <a:lvl3pPr marL="1825625" indent="-41910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3pPr>
      <a:lvl4pPr marL="2424113" indent="-41910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4pPr>
      <a:lvl5pPr marL="3022600" indent="-41910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5pPr>
      <a:lvl6pPr marL="34798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0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jpeg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package" Target="../embeddings/Microsoft_Excel_Sheet1.xlsx"/><Relationship Id="rId5" Type="http://schemas.openxmlformats.org/officeDocument/2006/relationships/image" Target="../media/image17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タイトル 1"/>
          <p:cNvSpPr>
            <a:spLocks noGrp="1"/>
          </p:cNvSpPr>
          <p:nvPr>
            <p:ph type="title"/>
          </p:nvPr>
        </p:nvSpPr>
        <p:spPr>
          <a:xfrm>
            <a:off x="152400" y="76224"/>
            <a:ext cx="7543800" cy="6381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ja-JP" sz="2400" b="1" dirty="0"/>
              <a:t>Status of ACC </a:t>
            </a:r>
            <a:r>
              <a:rPr lang="en-US" altLang="ja-JP" sz="2400" b="1" dirty="0" smtClean="0"/>
              <a:t>Air Quality Constellation </a:t>
            </a:r>
            <a:r>
              <a:rPr lang="en-US" altLang="ja-JP" sz="2400" b="1" dirty="0"/>
              <a:t>Activities</a:t>
            </a:r>
            <a:endParaRPr lang="ja-JP" altLang="en-US" sz="2400" b="1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1267" name="TextBox 5"/>
          <p:cNvSpPr txBox="1">
            <a:spLocks noChangeArrowheads="1"/>
          </p:cNvSpPr>
          <p:nvPr/>
        </p:nvSpPr>
        <p:spPr bwMode="auto">
          <a:xfrm>
            <a:off x="381001" y="3063184"/>
            <a:ext cx="8382000" cy="2456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6" tIns="45664" rIns="91326" bIns="45664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ja-JP" sz="2000" b="1" dirty="0"/>
              <a:t>Jay Al-Saadi (NASA)</a:t>
            </a:r>
          </a:p>
          <a:p>
            <a:pPr algn="ctr" eaLnBrk="1" hangingPunct="1">
              <a:lnSpc>
                <a:spcPct val="110000"/>
              </a:lnSpc>
            </a:pPr>
            <a:r>
              <a:rPr lang="en-US" altLang="ja-JP" sz="2000" b="1" dirty="0"/>
              <a:t>Kelly Chance (SAO</a:t>
            </a:r>
            <a:r>
              <a:rPr lang="en-US" altLang="ja-JP" sz="2000" b="1" dirty="0" smtClean="0"/>
              <a:t>)</a:t>
            </a:r>
          </a:p>
          <a:p>
            <a:pPr algn="ctr" eaLnBrk="1" hangingPunct="1">
              <a:lnSpc>
                <a:spcPct val="110000"/>
              </a:lnSpc>
            </a:pPr>
            <a:r>
              <a:rPr lang="en-US" altLang="ja-JP" sz="2000" b="1" dirty="0" smtClean="0"/>
              <a:t>Yasuko Kasai (NICT)</a:t>
            </a:r>
            <a:endParaRPr lang="en-US" altLang="ja-JP" sz="2000" b="1" dirty="0"/>
          </a:p>
          <a:p>
            <a:pPr algn="ctr" eaLnBrk="1" hangingPunct="1">
              <a:lnSpc>
                <a:spcPct val="110000"/>
              </a:lnSpc>
            </a:pPr>
            <a:r>
              <a:rPr lang="en-US" altLang="ja-JP" sz="2000" b="1" dirty="0" err="1"/>
              <a:t>Jhoon</a:t>
            </a:r>
            <a:r>
              <a:rPr lang="en-US" altLang="ja-JP" sz="2000" b="1" dirty="0"/>
              <a:t> Kim (</a:t>
            </a:r>
            <a:r>
              <a:rPr lang="en-US" altLang="ja-JP" sz="2000" b="1" dirty="0" err="1"/>
              <a:t>Yonsei</a:t>
            </a:r>
            <a:r>
              <a:rPr lang="en-US" altLang="ja-JP" sz="2000" b="1" dirty="0"/>
              <a:t> University)</a:t>
            </a:r>
          </a:p>
          <a:p>
            <a:pPr algn="ctr" eaLnBrk="1" hangingPunct="1">
              <a:lnSpc>
                <a:spcPct val="110000"/>
              </a:lnSpc>
            </a:pPr>
            <a:r>
              <a:rPr lang="en-US" altLang="ja-JP" sz="2000" b="1" dirty="0" err="1"/>
              <a:t>Pepijn</a:t>
            </a:r>
            <a:r>
              <a:rPr lang="en-US" altLang="ja-JP" sz="2000" b="1" dirty="0"/>
              <a:t> </a:t>
            </a:r>
            <a:r>
              <a:rPr lang="en-US" altLang="ja-JP" sz="2000" b="1" dirty="0" err="1"/>
              <a:t>Veefkind</a:t>
            </a:r>
            <a:r>
              <a:rPr lang="en-US" altLang="ja-JP" sz="2000" b="1" dirty="0"/>
              <a:t> (KNMI)</a:t>
            </a:r>
          </a:p>
          <a:p>
            <a:pPr algn="ctr" eaLnBrk="1" hangingPunct="1">
              <a:lnSpc>
                <a:spcPct val="110000"/>
              </a:lnSpc>
            </a:pPr>
            <a:r>
              <a:rPr lang="en-US" altLang="ja-JP" sz="2000" b="1" dirty="0"/>
              <a:t>Ben </a:t>
            </a:r>
            <a:r>
              <a:rPr lang="en-US" altLang="ja-JP" sz="2000" b="1" dirty="0" err="1"/>
              <a:t>Veihelmann</a:t>
            </a:r>
            <a:r>
              <a:rPr lang="en-US" altLang="ja-JP" sz="2000" b="1" dirty="0"/>
              <a:t> (ESA)</a:t>
            </a:r>
          </a:p>
          <a:p>
            <a:pPr algn="ctr" eaLnBrk="1" hangingPunct="1">
              <a:lnSpc>
                <a:spcPct val="110000"/>
              </a:lnSpc>
            </a:pPr>
            <a:r>
              <a:rPr lang="en-US" altLang="ja-JP" sz="2000" b="1" dirty="0" smtClean="0"/>
              <a:t>Claus </a:t>
            </a:r>
            <a:r>
              <a:rPr lang="en-US" altLang="ja-JP" sz="2000" b="1" dirty="0" err="1" smtClean="0"/>
              <a:t>Zehner</a:t>
            </a:r>
            <a:r>
              <a:rPr lang="en-US" altLang="ja-JP" sz="2000" b="1" dirty="0" smtClean="0"/>
              <a:t> (ESA)</a:t>
            </a:r>
          </a:p>
        </p:txBody>
      </p:sp>
      <p:sp>
        <p:nvSpPr>
          <p:cNvPr id="11268" name="Rectangle 7"/>
          <p:cNvSpPr>
            <a:spLocks noChangeArrowheads="1"/>
          </p:cNvSpPr>
          <p:nvPr/>
        </p:nvSpPr>
        <p:spPr bwMode="auto">
          <a:xfrm>
            <a:off x="990624" y="6197600"/>
            <a:ext cx="7097713" cy="59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6" tIns="45664" rIns="91326" bIns="45664">
            <a:spAutoFit/>
          </a:bodyPr>
          <a:lstStyle/>
          <a:p>
            <a:pPr algn="ctr">
              <a:buClr>
                <a:srgbClr val="950103"/>
              </a:buClr>
              <a:buSzPct val="75000"/>
              <a:buFont typeface="Zapf Dingbats" charset="0"/>
              <a:buNone/>
            </a:pPr>
            <a:r>
              <a:rPr lang="en-US" altLang="ja-JP" sz="1600" i="1" dirty="0" smtClean="0"/>
              <a:t>Atmospheric Composition Constellation Meeting ACC-10</a:t>
            </a:r>
            <a:endParaRPr lang="en-US" altLang="ja-JP" sz="1600" i="1" dirty="0"/>
          </a:p>
          <a:p>
            <a:pPr algn="ctr">
              <a:buClr>
                <a:srgbClr val="950103"/>
              </a:buClr>
              <a:buSzPct val="75000"/>
              <a:buFont typeface="Zapf Dingbats" charset="0"/>
              <a:buNone/>
            </a:pPr>
            <a:r>
              <a:rPr lang="en-US" altLang="ja-JP" sz="1600" i="1" dirty="0" smtClean="0"/>
              <a:t>College Park, MD, 4-5 June 2014</a:t>
            </a:r>
            <a:endParaRPr lang="en-US" altLang="ja-JP" sz="1600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76200" y="1600200"/>
            <a:ext cx="8915400" cy="961231"/>
            <a:chOff x="76200" y="1600200"/>
            <a:chExt cx="8915400" cy="961231"/>
          </a:xfrm>
        </p:grpSpPr>
        <p:pic>
          <p:nvPicPr>
            <p:cNvPr id="11270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6600" y="1714500"/>
              <a:ext cx="914458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1" name="Picture 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4095" y="1690688"/>
              <a:ext cx="712833" cy="62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2" name="Picture 13" descr="esa_log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" y="1707357"/>
              <a:ext cx="1509808" cy="595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3" name="Picture 15" descr="NOAA Logo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0" y="1647826"/>
              <a:ext cx="714420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4" name="Picture 2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8965" y="1810545"/>
              <a:ext cx="1352635" cy="388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5" name="Picture 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4050" y="1676400"/>
              <a:ext cx="800150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6" name="그림 42" descr="환경부로고1.gif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837" y="1699822"/>
              <a:ext cx="1000163" cy="433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object 2"/>
            <p:cNvSpPr/>
            <p:nvPr/>
          </p:nvSpPr>
          <p:spPr>
            <a:xfrm>
              <a:off x="6172200" y="1600200"/>
              <a:ext cx="660400" cy="83820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4038600" y="1676400"/>
              <a:ext cx="1185833" cy="885031"/>
              <a:chOff x="2514406" y="1676400"/>
              <a:chExt cx="1185833" cy="885031"/>
            </a:xfrm>
          </p:grpSpPr>
          <p:pic>
            <p:nvPicPr>
              <p:cNvPr id="14" name="Picture 5" descr="sao-logo.tif"/>
              <p:cNvPicPr>
                <a:picLocks noChangeAspect="1"/>
              </p:cNvPicPr>
              <p:nvPr/>
            </p:nvPicPr>
            <p:blipFill rotWithShape="1">
              <a:blip r:embed="rId10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7600"/>
              <a:stretch/>
            </p:blipFill>
            <p:spPr bwMode="auto">
              <a:xfrm>
                <a:off x="2838251" y="1676400"/>
                <a:ext cx="538142" cy="504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Picture 5" descr="sao-logo.tif"/>
              <p:cNvPicPr>
                <a:picLocks noChangeAspect="1"/>
              </p:cNvPicPr>
              <p:nvPr/>
            </p:nvPicPr>
            <p:blipFill rotWithShape="1">
              <a:blip r:embed="rId10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221" r="58455"/>
              <a:stretch/>
            </p:blipFill>
            <p:spPr bwMode="auto">
              <a:xfrm>
                <a:off x="2514406" y="2057400"/>
                <a:ext cx="1185833" cy="504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-tropomi_veefkind_tempo_st14_Page_1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99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-tropomi_veefkind_tempo_st14_Page_1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83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 rotWithShape="1">
          <a:blip r:embed="rId2"/>
          <a:srcRect l="1" r="707"/>
          <a:stretch/>
        </p:blipFill>
        <p:spPr>
          <a:xfrm>
            <a:off x="0" y="0"/>
            <a:ext cx="51768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076056" y="1296144"/>
            <a:ext cx="4067944" cy="1988840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Arial"/>
                <a:cs typeface="Arial"/>
              </a:rPr>
              <a:t>Overview and</a:t>
            </a:r>
            <a:br>
              <a:rPr lang="en-US" altLang="ko-KR" sz="4000" dirty="0">
                <a:latin typeface="Arial"/>
                <a:cs typeface="Arial"/>
              </a:rPr>
            </a:br>
            <a:r>
              <a:rPr lang="en-US" altLang="ko-KR" sz="4000" dirty="0">
                <a:latin typeface="Arial"/>
                <a:cs typeface="Arial"/>
              </a:rPr>
              <a:t>Status of </a:t>
            </a:r>
            <a:br>
              <a:rPr lang="en-US" altLang="ko-KR" sz="4000" dirty="0">
                <a:latin typeface="Arial"/>
                <a:cs typeface="Arial"/>
              </a:rPr>
            </a:br>
            <a:r>
              <a:rPr lang="en-US" altLang="ko-KR" sz="4000" dirty="0">
                <a:latin typeface="Arial"/>
                <a:cs typeface="Arial"/>
              </a:rPr>
              <a:t>GEMS</a:t>
            </a:r>
            <a:endParaRPr lang="ko-KR" altLang="en-US" sz="4000" dirty="0">
              <a:latin typeface="Arial"/>
              <a:cs typeface="Arial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5176800" y="4797152"/>
            <a:ext cx="3967200" cy="1512168"/>
          </a:xfrm>
        </p:spPr>
        <p:txBody>
          <a:bodyPr>
            <a:noAutofit/>
          </a:bodyPr>
          <a:lstStyle/>
          <a:p>
            <a:r>
              <a:rPr lang="en-US" altLang="ko-K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Jhoon Kim, </a:t>
            </a:r>
            <a:br>
              <a:rPr lang="en-US" altLang="ko-K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ko-KR" sz="2000" b="1" baseline="30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GEMS Team</a:t>
            </a:r>
          </a:p>
          <a:p>
            <a:r>
              <a:rPr lang="en-US" altLang="ko-KR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Yonsei</a:t>
            </a:r>
            <a:r>
              <a:rPr lang="en-US" altLang="ko-K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University</a:t>
            </a:r>
            <a:endParaRPr lang="en-US" altLang="ko-KR" sz="20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ko-KR" altLang="en-US" sz="20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280" y="6651"/>
            <a:ext cx="2016224" cy="77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505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228600" y="188913"/>
            <a:ext cx="8229600" cy="9271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ko-KR" sz="3600" b="1" dirty="0">
                <a:latin typeface="Arial"/>
                <a:ea typeface="+mj-ea"/>
                <a:cs typeface="Arial"/>
              </a:rPr>
              <a:t>GEO-KOMPSAT-2B </a:t>
            </a:r>
            <a:r>
              <a:rPr lang="en-US" altLang="ko-KR" sz="3600" b="1" dirty="0" smtClean="0">
                <a:latin typeface="Arial"/>
                <a:ea typeface="+mj-ea"/>
                <a:cs typeface="Arial"/>
              </a:rPr>
              <a:t>GEMS</a:t>
            </a:r>
            <a:r>
              <a:rPr lang="en-US" altLang="ko-KR" sz="3600" b="1" dirty="0">
                <a:latin typeface="Arial"/>
                <a:ea typeface="+mj-ea"/>
                <a:cs typeface="Arial"/>
              </a:rPr>
              <a:t/>
            </a:r>
            <a:br>
              <a:rPr lang="en-US" altLang="ko-KR" sz="3600" b="1" dirty="0">
                <a:latin typeface="Arial"/>
                <a:ea typeface="+mj-ea"/>
                <a:cs typeface="Arial"/>
              </a:rPr>
            </a:br>
            <a:r>
              <a:rPr lang="en-US" altLang="ko-KR" sz="2700" b="1" dirty="0">
                <a:latin typeface="Arial"/>
                <a:ea typeface="+mj-ea"/>
                <a:cs typeface="Arial"/>
              </a:rPr>
              <a:t>(Geostationary Environment Monitoring Spectrometer)</a:t>
            </a:r>
            <a:endParaRPr lang="ko-KR" altLang="en-US" sz="2700" b="1" dirty="0">
              <a:latin typeface="Arial"/>
              <a:ea typeface="+mj-ea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30710" y="1144600"/>
            <a:ext cx="2659472" cy="369219"/>
          </a:xfrm>
          <a:prstGeom prst="rect">
            <a:avLst/>
          </a:prstGeom>
          <a:solidFill>
            <a:srgbClr val="FFFFFF"/>
          </a:solidFill>
        </p:spPr>
        <p:txBody>
          <a:bodyPr wrap="none" lIns="91326" tIns="45664" rIns="91326" bIns="45664">
            <a:spAutoFit/>
          </a:bodyPr>
          <a:lstStyle/>
          <a:p>
            <a:pPr marL="285404" indent="-285404" defTabSz="456633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en-US" altLang="ko-KR" dirty="0">
                <a:solidFill>
                  <a:prstClr val="black"/>
                </a:solidFill>
                <a:latin typeface="Calibri"/>
                <a:ea typeface="맑은 고딕"/>
                <a:cs typeface="+mn-cs"/>
              </a:rPr>
              <a:t>Launch:</a:t>
            </a:r>
            <a:r>
              <a:rPr kumimoji="0" lang="ko-KR" altLang="en-US" dirty="0">
                <a:solidFill>
                  <a:prstClr val="black"/>
                </a:solidFill>
                <a:latin typeface="Calibri"/>
                <a:ea typeface="맑은 고딕"/>
                <a:cs typeface="+mn-cs"/>
              </a:rPr>
              <a:t> </a:t>
            </a:r>
            <a:r>
              <a:rPr kumimoji="0" lang="en-US" altLang="ko-KR" dirty="0">
                <a:solidFill>
                  <a:prstClr val="black"/>
                </a:solidFill>
                <a:latin typeface="Calibri"/>
                <a:ea typeface="맑은 고딕"/>
                <a:cs typeface="+mn-cs"/>
              </a:rPr>
              <a:t>2018 (planned)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19600" y="2010097"/>
            <a:ext cx="4537075" cy="400050"/>
          </a:xfrm>
          <a:prstGeom prst="rect">
            <a:avLst/>
          </a:prstGeom>
          <a:noFill/>
        </p:spPr>
        <p:txBody>
          <a:bodyPr lIns="91326" tIns="45664" rIns="91326" bIns="45664">
            <a:spAutoFit/>
          </a:bodyPr>
          <a:lstStyle/>
          <a:p>
            <a:pPr defTabSz="4566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b="1" dirty="0" smtClean="0">
                <a:solidFill>
                  <a:prstClr val="black"/>
                </a:solidFill>
                <a:latin typeface="Calibri"/>
                <a:ea typeface="맑은 고딕"/>
                <a:cs typeface="+mn-cs"/>
              </a:rPr>
              <a:t>GEMS Specification</a:t>
            </a:r>
            <a:endParaRPr kumimoji="0" lang="en-US" altLang="ko-KR" sz="2000" b="1" dirty="0">
              <a:solidFill>
                <a:prstClr val="black"/>
              </a:solidFill>
              <a:latin typeface="Calibri"/>
              <a:ea typeface="맑은 고딕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385507"/>
              </p:ext>
            </p:extLst>
          </p:nvPr>
        </p:nvGraphicFramePr>
        <p:xfrm>
          <a:off x="4465613" y="2416516"/>
          <a:ext cx="4489450" cy="3984284"/>
        </p:xfrm>
        <a:graphic>
          <a:graphicData uri="http://schemas.openxmlformats.org/drawingml/2006/table">
            <a:tbl>
              <a:tblPr/>
              <a:tblGrid>
                <a:gridCol w="1276350"/>
                <a:gridCol w="3213100"/>
              </a:tblGrid>
              <a:tr h="3143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Specification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Lifetime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10 </a:t>
                      </a:r>
                      <a:r>
                        <a:rPr kumimoji="0" lang="en-US" altLang="ko-KR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yrs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맑은 고딕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Spatial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coverage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5000</a:t>
                      </a:r>
                      <a:r>
                        <a:rPr kumimoji="0" lang="ko-K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 </a:t>
                      </a: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km x 5000 km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(5</a:t>
                      </a:r>
                      <a:r>
                        <a:rPr kumimoji="0" lang="en-US" altLang="ja-JP" sz="14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o</a:t>
                      </a:r>
                      <a:r>
                        <a:rPr kumimoji="0" lang="en-U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 S ~ 45</a:t>
                      </a:r>
                      <a:r>
                        <a:rPr kumimoji="0" lang="en-US" altLang="ja-JP" sz="14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o</a:t>
                      </a:r>
                      <a:r>
                        <a:rPr kumimoji="0" lang="en-U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 N)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Longitude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128.2 E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Duty cycle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8</a:t>
                      </a: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 times / 1 day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200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Spatial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resolution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7</a:t>
                      </a:r>
                      <a:r>
                        <a:rPr kumimoji="0" lang="ko-K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 </a:t>
                      </a: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km (NS) x 8 km (EW) @ Seoul    (gas)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3.5 km (NS) x 8 km (EW)            (aerosol )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200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Spectral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coverage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300</a:t>
                      </a:r>
                      <a:r>
                        <a:rPr kumimoji="0" lang="ko-K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 </a:t>
                      </a: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–</a:t>
                      </a:r>
                      <a:r>
                        <a:rPr kumimoji="0" lang="ko-K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 </a:t>
                      </a: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500</a:t>
                      </a:r>
                      <a:r>
                        <a:rPr kumimoji="0" lang="ko-K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 </a:t>
                      </a: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nm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200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Spectral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resolution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0.6</a:t>
                      </a:r>
                      <a:r>
                        <a:rPr kumimoji="0" lang="ko-K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 </a:t>
                      </a: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nm (3 samples)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Products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O</a:t>
                      </a:r>
                      <a:r>
                        <a:rPr kumimoji="0" lang="en-US" altLang="ko-KR" sz="1400" b="0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3</a:t>
                      </a: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, NO</a:t>
                      </a:r>
                      <a:r>
                        <a:rPr kumimoji="0" lang="en-US" altLang="ko-KR" sz="1400" b="0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2</a:t>
                      </a: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, SO</a:t>
                      </a:r>
                      <a:r>
                        <a:rPr kumimoji="0" lang="en-US" altLang="ko-KR" sz="1400" b="0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2</a:t>
                      </a: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맑은 고딕" charset="0"/>
                        </a:rPr>
                        <a:t>, HCHO, </a:t>
                      </a:r>
                      <a:r>
                        <a:rPr kumimoji="0" lang="en-U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aerosol,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cloud, surface reflectance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7313" y="1084275"/>
            <a:ext cx="2428875" cy="369219"/>
          </a:xfrm>
          <a:prstGeom prst="rect">
            <a:avLst/>
          </a:prstGeom>
          <a:noFill/>
        </p:spPr>
        <p:txBody>
          <a:bodyPr lIns="91326" tIns="45664" rIns="91326" bIns="45664">
            <a:spAutoFit/>
          </a:bodyPr>
          <a:lstStyle/>
          <a:p>
            <a:pPr defTabSz="4566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dirty="0">
                <a:solidFill>
                  <a:srgbClr val="0000FF"/>
                </a:solidFill>
                <a:latin typeface="Calibri"/>
                <a:ea typeface="맑은 고딕"/>
                <a:cs typeface="+mn-cs"/>
              </a:rPr>
              <a:t>2A Sat. : AMI</a:t>
            </a:r>
            <a:endParaRPr kumimoji="0" lang="ko-KR" altLang="en-US" dirty="0">
              <a:solidFill>
                <a:srgbClr val="0000FF"/>
              </a:solidFill>
              <a:latin typeface="Calibri"/>
              <a:ea typeface="맑은 고딕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08201" y="1222387"/>
            <a:ext cx="2714625" cy="369219"/>
          </a:xfrm>
          <a:prstGeom prst="rect">
            <a:avLst/>
          </a:prstGeom>
          <a:noFill/>
        </p:spPr>
        <p:txBody>
          <a:bodyPr lIns="91326" tIns="45664" rIns="91326" bIns="45664">
            <a:spAutoFit/>
          </a:bodyPr>
          <a:lstStyle/>
          <a:p>
            <a:pPr defTabSz="4566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dirty="0">
                <a:solidFill>
                  <a:srgbClr val="FF0000"/>
                </a:solidFill>
                <a:latin typeface="Calibri"/>
                <a:ea typeface="맑은 고딕"/>
                <a:cs typeface="+mn-cs"/>
              </a:rPr>
              <a:t>2B Sat. : GEMS,  GOCI-2</a:t>
            </a:r>
            <a:endParaRPr kumimoji="0" lang="ko-KR" altLang="en-US" dirty="0">
              <a:solidFill>
                <a:srgbClr val="FF0000"/>
              </a:solidFill>
              <a:latin typeface="Calibri"/>
              <a:ea typeface="맑은 고딕"/>
              <a:cs typeface="+mn-cs"/>
            </a:endParaRPr>
          </a:p>
        </p:txBody>
      </p:sp>
      <p:pic>
        <p:nvPicPr>
          <p:cNvPr id="15401" name="Picture 7" descr="3B_iso_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7" t="11179" r="20886" b="13345"/>
          <a:stretch>
            <a:fillRect/>
          </a:stretch>
        </p:blipFill>
        <p:spPr bwMode="auto">
          <a:xfrm rot="960460" flipH="1" flipV="1">
            <a:off x="2230439" y="1427163"/>
            <a:ext cx="1627187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직사각형 9"/>
          <p:cNvSpPr/>
          <p:nvPr/>
        </p:nvSpPr>
        <p:spPr>
          <a:xfrm>
            <a:off x="1404944" y="2544775"/>
            <a:ext cx="1776593" cy="369219"/>
          </a:xfrm>
          <a:prstGeom prst="rect">
            <a:avLst/>
          </a:prstGeom>
        </p:spPr>
        <p:txBody>
          <a:bodyPr wrap="none" lIns="91326" tIns="45664" rIns="91326" bIns="45664">
            <a:spAutoFit/>
          </a:bodyPr>
          <a:lstStyle/>
          <a:p>
            <a:pPr defTabSz="4566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  <a:cs typeface="+mn-cs"/>
              </a:rPr>
              <a:t>(Twin Satellite)</a:t>
            </a:r>
            <a:endParaRPr kumimoji="0" lang="ko-KR" altLang="en-US" dirty="0">
              <a:solidFill>
                <a:srgbClr val="0000FF"/>
              </a:solidFill>
              <a:latin typeface="Calibri"/>
              <a:ea typeface="맑은 고딕"/>
              <a:cs typeface="+mn-cs"/>
            </a:endParaRPr>
          </a:p>
        </p:txBody>
      </p:sp>
      <p:pic>
        <p:nvPicPr>
          <p:cNvPr id="15403" name="그림 10" descr="oicet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0C0F20"/>
              </a:clrFrom>
              <a:clrTo>
                <a:srgbClr val="0C0F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72"/>
          <a:stretch>
            <a:fillRect/>
          </a:stretch>
        </p:blipFill>
        <p:spPr bwMode="auto">
          <a:xfrm>
            <a:off x="1003300" y="5508625"/>
            <a:ext cx="3214688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이등변 삼각형 14"/>
          <p:cNvSpPr/>
          <p:nvPr/>
        </p:nvSpPr>
        <p:spPr bwMode="invGray">
          <a:xfrm rot="11192897" flipH="1" flipV="1">
            <a:off x="2397548" y="1931369"/>
            <a:ext cx="1780822" cy="4543105"/>
          </a:xfrm>
          <a:prstGeom prst="triangle">
            <a:avLst/>
          </a:prstGeom>
          <a:solidFill>
            <a:srgbClr val="666699">
              <a:alpha val="40000"/>
            </a:srgbClr>
          </a:solidFill>
          <a:ln w="9525">
            <a:noFill/>
            <a:miter lim="800000"/>
            <a:headEnd/>
            <a:tailEnd/>
          </a:ln>
          <a:effectLst/>
          <a:scene3d>
            <a:camera prst="perspectiveHeroicExtremeLeftFacing"/>
            <a:lightRig rig="threePt" dir="t"/>
          </a:scene3d>
        </p:spPr>
        <p:txBody>
          <a:bodyPr wrap="none" lIns="91326" tIns="45664" rIns="91326" bIns="45664" anchor="ctr"/>
          <a:lstStyle/>
          <a:p>
            <a:pPr algn="ctr" defTabSz="456633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ct val="150000"/>
              <a:defRPr/>
            </a:pPr>
            <a:endParaRPr kumimoji="0" lang="ko-KR" alt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pic>
        <p:nvPicPr>
          <p:cNvPr id="15405" name="Picture 8" descr="3A_iso_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6" t="11179" r="25964" b="13310"/>
          <a:stretch>
            <a:fillRect/>
          </a:stretch>
        </p:blipFill>
        <p:spPr bwMode="auto">
          <a:xfrm rot="8304628">
            <a:off x="274638" y="1046163"/>
            <a:ext cx="1579562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이등변 삼각형 13"/>
          <p:cNvSpPr/>
          <p:nvPr/>
        </p:nvSpPr>
        <p:spPr bwMode="invGray">
          <a:xfrm rot="19679342">
            <a:off x="995242" y="1753972"/>
            <a:ext cx="1780822" cy="4746368"/>
          </a:xfrm>
          <a:prstGeom prst="triangle">
            <a:avLst/>
          </a:prstGeom>
          <a:solidFill>
            <a:srgbClr val="666699">
              <a:alpha val="40000"/>
            </a:srgbClr>
          </a:solidFill>
          <a:ln w="9525">
            <a:noFill/>
            <a:miter lim="800000"/>
            <a:headEnd/>
            <a:tailEnd/>
          </a:ln>
          <a:effectLst/>
          <a:scene3d>
            <a:camera prst="perspectiveHeroicExtremeLeftFacing"/>
            <a:lightRig rig="threePt" dir="t"/>
          </a:scene3d>
        </p:spPr>
        <p:txBody>
          <a:bodyPr wrap="none" lIns="91326" tIns="45664" rIns="91326" bIns="45664" anchor="ctr"/>
          <a:lstStyle/>
          <a:p>
            <a:pPr algn="ctr" defTabSz="456633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ct val="150000"/>
              <a:defRPr/>
            </a:pPr>
            <a:endParaRPr kumimoji="0" lang="ko-KR" alt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2280" y="6651"/>
            <a:ext cx="2016224" cy="77680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37" y="44624"/>
            <a:ext cx="7500937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ko-KR" sz="3200" dirty="0">
                <a:cs typeface="Arial" pitchFamily="34" charset="0"/>
              </a:rPr>
              <a:t>GEMS Design</a:t>
            </a:r>
          </a:p>
        </p:txBody>
      </p:sp>
      <p:sp>
        <p:nvSpPr>
          <p:cNvPr id="33" name="Content Placeholder 2"/>
          <p:cNvSpPr>
            <a:spLocks noGrp="1"/>
          </p:cNvSpPr>
          <p:nvPr>
            <p:ph idx="1"/>
          </p:nvPr>
        </p:nvSpPr>
        <p:spPr>
          <a:xfrm>
            <a:off x="457200" y="958949"/>
            <a:ext cx="8291264" cy="5289451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/>
                <a:cs typeface="Arial"/>
              </a:rPr>
              <a:t>Step-and-stare UV-Visible imaging spectrometer scanning at least 8 x per day in 30 minutes</a:t>
            </a:r>
          </a:p>
          <a:p>
            <a:r>
              <a:rPr lang="en-US" sz="2000" dirty="0">
                <a:latin typeface="Arial"/>
                <a:cs typeface="Arial"/>
              </a:rPr>
              <a:t>Daily solar and dark calibration</a:t>
            </a:r>
          </a:p>
          <a:p>
            <a:r>
              <a:rPr lang="en-US" sz="2000" dirty="0">
                <a:latin typeface="Arial"/>
                <a:cs typeface="Arial"/>
              </a:rPr>
              <a:t>I</a:t>
            </a:r>
            <a:r>
              <a:rPr lang="en-US" sz="2000" dirty="0" smtClean="0">
                <a:latin typeface="Arial"/>
                <a:cs typeface="Arial"/>
              </a:rPr>
              <a:t>mages </a:t>
            </a:r>
            <a:r>
              <a:rPr lang="en-US" sz="2000" dirty="0" err="1">
                <a:latin typeface="Arial"/>
                <a:cs typeface="Arial"/>
              </a:rPr>
              <a:t>coadded</a:t>
            </a:r>
            <a:r>
              <a:rPr lang="en-US" sz="2000" dirty="0">
                <a:latin typeface="Arial"/>
                <a:cs typeface="Arial"/>
              </a:rPr>
              <a:t> at each position + mirror move back &lt; 30 minutes</a:t>
            </a:r>
          </a:p>
          <a:p>
            <a:r>
              <a:rPr lang="en-US" sz="2000" dirty="0">
                <a:latin typeface="Arial"/>
                <a:cs typeface="Arial"/>
              </a:rPr>
              <a:t>Scanning Schmidt telescope and </a:t>
            </a:r>
            <a:r>
              <a:rPr lang="en-US" sz="2000" dirty="0" err="1">
                <a:latin typeface="Arial"/>
                <a:cs typeface="Arial"/>
              </a:rPr>
              <a:t>Offner</a:t>
            </a:r>
            <a:r>
              <a:rPr lang="en-US" sz="2000" dirty="0">
                <a:latin typeface="Arial"/>
                <a:cs typeface="Arial"/>
              </a:rPr>
              <a:t> spectrometer</a:t>
            </a:r>
          </a:p>
          <a:p>
            <a:r>
              <a:rPr lang="en-US" sz="2000" dirty="0"/>
              <a:t>Diffusers for on-orbit solar calibration </a:t>
            </a:r>
            <a:r>
              <a:rPr lang="en-US" sz="2000" dirty="0">
                <a:latin typeface="Arial"/>
                <a:cs typeface="Arial"/>
              </a:rPr>
              <a:t>and onboard LED light source</a:t>
            </a:r>
          </a:p>
          <a:p>
            <a:r>
              <a:rPr lang="en-US" sz="2000" dirty="0">
                <a:latin typeface="Arial"/>
                <a:cs typeface="Arial"/>
              </a:rPr>
              <a:t>2-axis scan mechanism with gyro feed capability</a:t>
            </a:r>
          </a:p>
          <a:p>
            <a:r>
              <a:rPr lang="en-US" sz="2000" dirty="0">
                <a:latin typeface="Arial"/>
                <a:cs typeface="Arial"/>
              </a:rPr>
              <a:t>Redundant electronics for 10-year lifetime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280" y="6651"/>
            <a:ext cx="2016224" cy="77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27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552" y="1000108"/>
            <a:ext cx="608799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5" name="Group 94"/>
          <p:cNvGrpSpPr/>
          <p:nvPr/>
        </p:nvGrpSpPr>
        <p:grpSpPr>
          <a:xfrm>
            <a:off x="-422797" y="1466513"/>
            <a:ext cx="6794997" cy="3834695"/>
            <a:chOff x="-648182" y="1508198"/>
            <a:chExt cx="6794997" cy="3811281"/>
          </a:xfrm>
        </p:grpSpPr>
        <p:cxnSp>
          <p:nvCxnSpPr>
            <p:cNvPr id="62" name="Straight Connector 61"/>
            <p:cNvCxnSpPr/>
            <p:nvPr/>
          </p:nvCxnSpPr>
          <p:spPr>
            <a:xfrm flipH="1">
              <a:off x="5820244" y="2203759"/>
              <a:ext cx="326571" cy="967619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H="1">
              <a:off x="5699291" y="3171378"/>
              <a:ext cx="120952" cy="749904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5699291" y="3921282"/>
              <a:ext cx="0" cy="689429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5694456" y="4605862"/>
              <a:ext cx="4835" cy="689429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H="1">
              <a:off x="4059173" y="2229573"/>
              <a:ext cx="2087642" cy="16930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H="1" flipV="1">
              <a:off x="2910126" y="2216666"/>
              <a:ext cx="1149048" cy="16930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H="1" flipV="1">
              <a:off x="-648182" y="1508198"/>
              <a:ext cx="3558312" cy="695564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H="1" flipV="1">
              <a:off x="-648182" y="1508198"/>
              <a:ext cx="2652648" cy="1663182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2003001" y="3166529"/>
              <a:ext cx="266085" cy="791038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2256991" y="3921282"/>
              <a:ext cx="120953" cy="689429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flipH="1">
              <a:off x="2373111" y="4601013"/>
              <a:ext cx="4835" cy="689429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H="1">
              <a:off x="2377946" y="5307383"/>
              <a:ext cx="3316511" cy="12096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850776" y="188640"/>
            <a:ext cx="7393632" cy="563562"/>
          </a:xfrm>
        </p:spPr>
        <p:txBody>
          <a:bodyPr>
            <a:normAutofit fontScale="90000"/>
          </a:bodyPr>
          <a:lstStyle/>
          <a:p>
            <a:r>
              <a:rPr lang="en-US" altLang="ko-KR" dirty="0">
                <a:latin typeface="Arial"/>
                <a:cs typeface="Arial"/>
              </a:rPr>
              <a:t>Projected FOV &amp; </a:t>
            </a:r>
            <a:r>
              <a:rPr lang="en-US" altLang="ko-KR" dirty="0" smtClean="0">
                <a:latin typeface="Arial"/>
                <a:cs typeface="Arial"/>
              </a:rPr>
              <a:t>GSD</a:t>
            </a:r>
            <a:br>
              <a:rPr lang="en-US" altLang="ko-KR" dirty="0" smtClean="0">
                <a:latin typeface="Arial"/>
                <a:cs typeface="Arial"/>
              </a:rPr>
            </a:br>
            <a:r>
              <a:rPr lang="en-US" altLang="ko-KR" dirty="0" smtClean="0">
                <a:latin typeface="Arial"/>
                <a:cs typeface="Arial"/>
              </a:rPr>
              <a:t>NS </a:t>
            </a:r>
            <a:r>
              <a:rPr lang="en-US" altLang="ko-KR" dirty="0">
                <a:latin typeface="Arial"/>
                <a:cs typeface="Arial"/>
              </a:rPr>
              <a:t>GSD @ Seoul : 7.0km</a:t>
            </a:r>
            <a:endParaRPr lang="ko-KR" altLang="en-US" dirty="0">
              <a:latin typeface="Arial"/>
              <a:cs typeface="Arial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982459" y="1412776"/>
            <a:ext cx="66791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26" tIns="45664" rIns="91326" bIns="45664" rtlCol="0" anchor="ctr"/>
          <a:lstStyle/>
          <a:p>
            <a:pPr algn="ctr" latinLnBrk="1"/>
            <a:endParaRPr lang="ko-KR" altLang="en-US">
              <a:solidFill>
                <a:srgbClr val="FFFFFF"/>
              </a:solidFill>
              <a:latin typeface="맑은 고딕"/>
              <a:ea typeface="맑은 고딕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8018000" y="2780929"/>
            <a:ext cx="667914" cy="57606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26" tIns="45664" rIns="91326" bIns="45664" rtlCol="0" anchor="ctr"/>
          <a:lstStyle/>
          <a:p>
            <a:pPr algn="ctr" latinLnBrk="1"/>
            <a:endParaRPr lang="ko-KR" altLang="en-US">
              <a:solidFill>
                <a:srgbClr val="FFFFFF"/>
              </a:solidFill>
              <a:latin typeface="맑은 고딕"/>
              <a:ea typeface="맑은 고딕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60866" y="2052308"/>
            <a:ext cx="1512168" cy="338441"/>
          </a:xfrm>
          <a:prstGeom prst="rect">
            <a:avLst/>
          </a:prstGeom>
          <a:noFill/>
        </p:spPr>
        <p:txBody>
          <a:bodyPr wrap="square" lIns="91326" tIns="45664" rIns="91326" bIns="45664" rtlCol="0">
            <a:spAutoFit/>
          </a:bodyPr>
          <a:lstStyle/>
          <a:p>
            <a:pPr latinLnBrk="1"/>
            <a:r>
              <a:rPr lang="en-US" altLang="ko-KR" sz="1600" dirty="0">
                <a:solidFill>
                  <a:srgbClr val="000000"/>
                </a:solidFill>
                <a:latin typeface="맑은 고딕"/>
                <a:ea typeface="맑은 고딕"/>
                <a:cs typeface="+mn-cs"/>
              </a:rPr>
              <a:t>Projected FOV</a:t>
            </a:r>
            <a:endParaRPr lang="ko-KR" altLang="en-US" sz="1600" dirty="0">
              <a:solidFill>
                <a:srgbClr val="000000"/>
              </a:solidFill>
              <a:latin typeface="맑은 고딕"/>
              <a:ea typeface="맑은 고딕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91212" y="3458278"/>
            <a:ext cx="1872208" cy="338554"/>
          </a:xfrm>
          <a:prstGeom prst="rect">
            <a:avLst/>
          </a:prstGeom>
          <a:noFill/>
        </p:spPr>
        <p:txBody>
          <a:bodyPr wrap="square" lIns="91326" tIns="45664" rIns="91326" bIns="45664" rtlCol="0">
            <a:spAutoFit/>
          </a:bodyPr>
          <a:lstStyle/>
          <a:p>
            <a:pPr latinLnBrk="1"/>
            <a:r>
              <a:rPr lang="en-US" altLang="ko-KR" sz="1600" dirty="0">
                <a:solidFill>
                  <a:srgbClr val="000000"/>
                </a:solidFill>
                <a:latin typeface="맑은 고딕"/>
                <a:ea typeface="맑은 고딕"/>
                <a:cs typeface="+mn-cs"/>
              </a:rPr>
              <a:t>Region of interest</a:t>
            </a:r>
            <a:endParaRPr lang="ko-KR" altLang="en-US" sz="1600" dirty="0">
              <a:solidFill>
                <a:srgbClr val="000000"/>
              </a:solidFill>
              <a:latin typeface="맑은 고딕"/>
              <a:ea typeface="맑은 고딕"/>
              <a:cs typeface="+mn-cs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940176" y="2220689"/>
            <a:ext cx="807949" cy="3023796"/>
            <a:chOff x="5791216" y="2220689"/>
            <a:chExt cx="807949" cy="3023796"/>
          </a:xfrm>
        </p:grpSpPr>
        <p:cxnSp>
          <p:nvCxnSpPr>
            <p:cNvPr id="6" name="Straight Connector 5"/>
            <p:cNvCxnSpPr/>
            <p:nvPr/>
          </p:nvCxnSpPr>
          <p:spPr>
            <a:xfrm flipH="1">
              <a:off x="6208216" y="2220689"/>
              <a:ext cx="390948" cy="946418"/>
            </a:xfrm>
            <a:prstGeom prst="line">
              <a:avLst/>
            </a:prstGeom>
            <a:ln w="38100" cmpd="sng">
              <a:solidFill>
                <a:srgbClr val="CCFFCC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6063420" y="3167107"/>
              <a:ext cx="144795" cy="733473"/>
            </a:xfrm>
            <a:prstGeom prst="line">
              <a:avLst/>
            </a:prstGeom>
            <a:ln w="38100" cmpd="sng">
              <a:solidFill>
                <a:srgbClr val="CCFFCC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6063420" y="3900581"/>
              <a:ext cx="0" cy="674323"/>
            </a:xfrm>
            <a:prstGeom prst="line">
              <a:avLst/>
            </a:prstGeom>
            <a:ln w="38100" cmpd="sng">
              <a:solidFill>
                <a:srgbClr val="CCFFCC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057632" y="4570162"/>
              <a:ext cx="5788" cy="674323"/>
            </a:xfrm>
            <a:prstGeom prst="line">
              <a:avLst/>
            </a:prstGeom>
            <a:ln w="38100" cmpd="sng">
              <a:solidFill>
                <a:srgbClr val="CCFFCC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5791216" y="4577262"/>
              <a:ext cx="0" cy="667223"/>
            </a:xfrm>
            <a:prstGeom prst="line">
              <a:avLst/>
            </a:prstGeom>
            <a:ln w="38100" cmpd="sng">
              <a:solidFill>
                <a:srgbClr val="CCFFCC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5797004" y="3919512"/>
              <a:ext cx="0" cy="674323"/>
            </a:xfrm>
            <a:prstGeom prst="line">
              <a:avLst/>
            </a:prstGeom>
            <a:ln w="38100" cmpd="sng">
              <a:solidFill>
                <a:srgbClr val="CCFFCC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839596" y="3167107"/>
              <a:ext cx="112928" cy="752404"/>
            </a:xfrm>
            <a:prstGeom prst="line">
              <a:avLst/>
            </a:prstGeom>
            <a:ln w="38100" cmpd="sng">
              <a:solidFill>
                <a:srgbClr val="CCFFCC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5952524" y="2220689"/>
              <a:ext cx="295371" cy="946418"/>
            </a:xfrm>
            <a:prstGeom prst="line">
              <a:avLst/>
            </a:prstGeom>
            <a:ln w="38100" cmpd="sng">
              <a:solidFill>
                <a:srgbClr val="CCFFCC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6199515" y="2220689"/>
              <a:ext cx="399650" cy="0"/>
            </a:xfrm>
            <a:prstGeom prst="line">
              <a:avLst/>
            </a:prstGeom>
            <a:ln w="38100" cmpd="sng">
              <a:solidFill>
                <a:srgbClr val="CCFFCC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 flipV="1">
              <a:off x="5791216" y="5239753"/>
              <a:ext cx="272204" cy="4732"/>
            </a:xfrm>
            <a:prstGeom prst="line">
              <a:avLst/>
            </a:prstGeom>
            <a:ln w="38100" cmpd="sng">
              <a:solidFill>
                <a:srgbClr val="CCFFCC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1283618" y="1988864"/>
            <a:ext cx="5474307" cy="3323379"/>
            <a:chOff x="1112762" y="1988840"/>
            <a:chExt cx="5474307" cy="3323379"/>
          </a:xfrm>
        </p:grpSpPr>
        <p:cxnSp>
          <p:nvCxnSpPr>
            <p:cNvPr id="33" name="Straight Connector 32"/>
            <p:cNvCxnSpPr/>
            <p:nvPr/>
          </p:nvCxnSpPr>
          <p:spPr>
            <a:xfrm flipH="1">
              <a:off x="6260498" y="2196499"/>
              <a:ext cx="326571" cy="967619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6127451" y="3164118"/>
              <a:ext cx="120952" cy="749904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6127451" y="3914022"/>
              <a:ext cx="0" cy="689429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6122616" y="4598602"/>
              <a:ext cx="4835" cy="689429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4487333" y="2196499"/>
              <a:ext cx="2087642" cy="1693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 flipV="1">
              <a:off x="3338286" y="2196499"/>
              <a:ext cx="1149048" cy="1693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 flipV="1">
              <a:off x="1112762" y="1988840"/>
              <a:ext cx="2225525" cy="20766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 flipV="1">
              <a:off x="1112762" y="1988840"/>
              <a:ext cx="1717524" cy="1175278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42391" y="3159269"/>
              <a:ext cx="266085" cy="791038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108476" y="3914022"/>
              <a:ext cx="120953" cy="689429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3224596" y="4593753"/>
              <a:ext cx="4835" cy="689429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3229431" y="5300123"/>
              <a:ext cx="2893185" cy="12096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4" cstate="print"/>
          <a:srcRect l="3418" t="51460" r="4275" b="1123"/>
          <a:stretch/>
        </p:blipFill>
        <p:spPr>
          <a:xfrm>
            <a:off x="5074284" y="4835141"/>
            <a:ext cx="426652" cy="320384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4484680" y="6171824"/>
            <a:ext cx="2806532" cy="369219"/>
          </a:xfrm>
          <a:prstGeom prst="rect">
            <a:avLst/>
          </a:prstGeom>
          <a:noFill/>
        </p:spPr>
        <p:txBody>
          <a:bodyPr wrap="square" lIns="91326" tIns="45664" rIns="91326" bIns="45664" rtlCol="0"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</a:pPr>
            <a:r>
              <a:rPr kumimoji="0" lang="en-US" b="1" dirty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For clear sector method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490492" y="6156025"/>
            <a:ext cx="2225524" cy="369219"/>
          </a:xfrm>
          <a:prstGeom prst="rect">
            <a:avLst/>
          </a:prstGeom>
          <a:noFill/>
        </p:spPr>
        <p:txBody>
          <a:bodyPr wrap="square" lIns="91326" tIns="45664" rIns="91326" bIns="45664" rtlCol="0"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</a:pPr>
            <a:r>
              <a:rPr kumimoji="0" lang="en-US" b="1" dirty="0">
                <a:solidFill>
                  <a:srgbClr val="0000FF"/>
                </a:solidFill>
                <a:latin typeface="Arial"/>
                <a:ea typeface="+mn-ea"/>
                <a:cs typeface="Arial"/>
              </a:rPr>
              <a:t>Normal operation</a:t>
            </a: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2280" y="6651"/>
            <a:ext cx="2016224" cy="77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56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37" y="44624"/>
            <a:ext cx="7500937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ko-KR" sz="3200" dirty="0">
                <a:cs typeface="Arial" pitchFamily="34" charset="0"/>
              </a:rPr>
              <a:t>Status of GEMS Mission</a:t>
            </a:r>
          </a:p>
        </p:txBody>
      </p:sp>
      <p:sp>
        <p:nvSpPr>
          <p:cNvPr id="90114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79512" y="764704"/>
            <a:ext cx="8763000" cy="583264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326" tIns="45664" rIns="91326" bIns="45664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1600" b="1" dirty="0">
                <a:latin typeface="Arial"/>
                <a:cs typeface="Arial"/>
              </a:rPr>
              <a:t>GEO-KOMPSAT-</a:t>
            </a:r>
            <a:r>
              <a:rPr lang="en-US" altLang="ko-KR" sz="1600" b="1" dirty="0" smtClean="0">
                <a:latin typeface="Arial"/>
                <a:cs typeface="Arial"/>
              </a:rPr>
              <a:t>2 </a:t>
            </a:r>
            <a:r>
              <a:rPr lang="en-US" altLang="ko-KR" sz="1600" b="1" dirty="0">
                <a:latin typeface="Arial"/>
                <a:cs typeface="Arial"/>
              </a:rPr>
              <a:t>Program</a:t>
            </a:r>
          </a:p>
          <a:p>
            <a:pPr lvl="1"/>
            <a:r>
              <a:rPr lang="en-US" altLang="ko-KR" sz="1600" dirty="0">
                <a:latin typeface="Arial"/>
                <a:cs typeface="Arial"/>
              </a:rPr>
              <a:t>SRR in Apr., 2012; SDR in Feb. 2014</a:t>
            </a:r>
          </a:p>
          <a:p>
            <a:pPr lvl="1"/>
            <a:endParaRPr lang="en-US" altLang="ko-KR" sz="900" dirty="0">
              <a:latin typeface="Arial"/>
              <a:cs typeface="Arial"/>
            </a:endParaRPr>
          </a:p>
          <a:p>
            <a:r>
              <a:rPr lang="en-US" altLang="ko-KR" sz="1600" b="1" dirty="0">
                <a:latin typeface="Arial"/>
                <a:cs typeface="Arial"/>
              </a:rPr>
              <a:t>Budget</a:t>
            </a:r>
            <a:endParaRPr lang="en-US" altLang="ko-KR" sz="1600" dirty="0">
              <a:latin typeface="Arial"/>
              <a:cs typeface="Arial"/>
            </a:endParaRPr>
          </a:p>
          <a:p>
            <a:pPr lvl="1"/>
            <a:r>
              <a:rPr lang="en-US" altLang="ko-KR" sz="1600" dirty="0">
                <a:solidFill>
                  <a:srgbClr val="0000FF"/>
                </a:solidFill>
                <a:latin typeface="Arial"/>
                <a:cs typeface="Arial"/>
              </a:rPr>
              <a:t>GEMS Program passed Mid-term review on Dec. 4, 2013, and now is in Main Phase till launch. (* Launch : Dec., 2018)</a:t>
            </a:r>
            <a:endParaRPr lang="ko-KR" altLang="en-US" sz="16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913274" lvl="2" indent="0">
              <a:buNone/>
            </a:pPr>
            <a:endParaRPr lang="en-US" altLang="ko-KR" sz="700" dirty="0">
              <a:latin typeface="Arial"/>
              <a:cs typeface="Arial"/>
            </a:endParaRPr>
          </a:p>
          <a:p>
            <a:r>
              <a:rPr lang="en-US" altLang="ko-KR" sz="1600" b="1" dirty="0">
                <a:latin typeface="Arial"/>
                <a:cs typeface="Arial"/>
              </a:rPr>
              <a:t>Prime Contractor</a:t>
            </a:r>
          </a:p>
          <a:p>
            <a:pPr lvl="1"/>
            <a:r>
              <a:rPr lang="en-US" altLang="ko-KR" sz="1600" dirty="0">
                <a:solidFill>
                  <a:srgbClr val="0000FF"/>
                </a:solidFill>
                <a:latin typeface="Arial"/>
                <a:cs typeface="Arial"/>
              </a:rPr>
              <a:t>Selection of main contractor for </a:t>
            </a:r>
            <a:r>
              <a:rPr lang="en-US" altLang="ko-KR" sz="1600" dirty="0" smtClean="0">
                <a:solidFill>
                  <a:srgbClr val="0000FF"/>
                </a:solidFill>
                <a:latin typeface="Arial"/>
                <a:cs typeface="Arial"/>
              </a:rPr>
              <a:t>GEMS Joint </a:t>
            </a:r>
            <a:r>
              <a:rPr lang="en-US" altLang="ko-KR" sz="1600" dirty="0">
                <a:solidFill>
                  <a:srgbClr val="0000FF"/>
                </a:solidFill>
                <a:latin typeface="Arial"/>
                <a:cs typeface="Arial"/>
              </a:rPr>
              <a:t>Development with KARI on May </a:t>
            </a:r>
            <a:r>
              <a:rPr lang="en-US" altLang="ko-KR" sz="1600" dirty="0" smtClean="0">
                <a:solidFill>
                  <a:srgbClr val="0000FF"/>
                </a:solidFill>
                <a:latin typeface="Arial"/>
                <a:cs typeface="Arial"/>
              </a:rPr>
              <a:t>13</a:t>
            </a:r>
            <a:r>
              <a:rPr lang="en-US" altLang="ko-KR" sz="1600" baseline="30000" dirty="0" smtClean="0">
                <a:solidFill>
                  <a:srgbClr val="0000FF"/>
                </a:solidFill>
                <a:latin typeface="Arial"/>
                <a:cs typeface="Arial"/>
              </a:rPr>
              <a:t>th</a:t>
            </a:r>
            <a:r>
              <a:rPr lang="en-US" altLang="ko-KR" sz="1600" dirty="0" smtClean="0">
                <a:solidFill>
                  <a:srgbClr val="0000FF"/>
                </a:solidFill>
                <a:latin typeface="Arial"/>
                <a:cs typeface="Arial"/>
              </a:rPr>
              <a:t>, </a:t>
            </a:r>
            <a:r>
              <a:rPr lang="en-US" altLang="ko-KR" sz="1600" dirty="0">
                <a:solidFill>
                  <a:srgbClr val="0000FF"/>
                </a:solidFill>
                <a:latin typeface="Arial"/>
                <a:cs typeface="Arial"/>
              </a:rPr>
              <a:t>2013</a:t>
            </a:r>
          </a:p>
          <a:p>
            <a:pPr marL="456633" lvl="1" indent="0">
              <a:buNone/>
            </a:pPr>
            <a:r>
              <a:rPr lang="en-US" altLang="ko-KR" sz="1600" dirty="0">
                <a:solidFill>
                  <a:srgbClr val="0000FF"/>
                </a:solidFill>
                <a:latin typeface="Arial"/>
                <a:cs typeface="Arial"/>
              </a:rPr>
              <a:t>	(International Contractor: Ball Aerospace &amp; Technologies Corp.)</a:t>
            </a:r>
          </a:p>
          <a:p>
            <a:pPr marL="456633" lvl="1" indent="0">
              <a:buNone/>
            </a:pPr>
            <a:r>
              <a:rPr lang="en-US" altLang="ko-KR" sz="1600" dirty="0">
                <a:solidFill>
                  <a:srgbClr val="0000FF"/>
                </a:solidFill>
                <a:latin typeface="Arial"/>
                <a:cs typeface="Arial"/>
              </a:rPr>
              <a:t>     * AMI contract with ITT;   GOCI-2 contract with </a:t>
            </a:r>
            <a:r>
              <a:rPr lang="en-US" altLang="ko-KR" sz="1600" dirty="0" err="1">
                <a:solidFill>
                  <a:srgbClr val="0000FF"/>
                </a:solidFill>
                <a:latin typeface="Arial"/>
                <a:cs typeface="Arial"/>
              </a:rPr>
              <a:t>Astrium</a:t>
            </a:r>
            <a:endParaRPr lang="en-US" altLang="ko-KR" sz="2400" dirty="0">
              <a:latin typeface="Arial"/>
              <a:cs typeface="Arial"/>
            </a:endParaRPr>
          </a:p>
          <a:p>
            <a:pPr lvl="1"/>
            <a:endParaRPr lang="en-US" altLang="ko-KR" sz="800" b="1" dirty="0">
              <a:latin typeface="Arial"/>
              <a:cs typeface="Arial"/>
            </a:endParaRPr>
          </a:p>
          <a:p>
            <a:r>
              <a:rPr lang="en-US" altLang="ko-KR" sz="1600" b="1" dirty="0" smtClean="0">
                <a:latin typeface="Arial"/>
                <a:cs typeface="Arial"/>
              </a:rPr>
              <a:t>GEMS Design reviews</a:t>
            </a:r>
            <a:endParaRPr lang="en-US" altLang="ko-KR" sz="1600" b="1" dirty="0">
              <a:latin typeface="Arial"/>
              <a:cs typeface="Arial"/>
            </a:endParaRPr>
          </a:p>
          <a:p>
            <a:pPr lvl="1"/>
            <a:r>
              <a:rPr lang="en-US" altLang="ko-KR" sz="1600" dirty="0">
                <a:latin typeface="Arial"/>
                <a:cs typeface="Arial"/>
              </a:rPr>
              <a:t>SDR finished in October 28-29, 2013</a:t>
            </a:r>
          </a:p>
          <a:p>
            <a:pPr lvl="1"/>
            <a:r>
              <a:rPr lang="en-US" altLang="ko-KR" sz="1600" dirty="0">
                <a:latin typeface="Arial"/>
                <a:cs typeface="Arial"/>
              </a:rPr>
              <a:t>PDR finished in March, 2014</a:t>
            </a:r>
          </a:p>
          <a:p>
            <a:pPr lvl="1"/>
            <a:r>
              <a:rPr lang="en-US" altLang="ko-KR" sz="1600" dirty="0">
                <a:latin typeface="Arial"/>
                <a:cs typeface="Arial"/>
              </a:rPr>
              <a:t>CDR planned in 2015</a:t>
            </a:r>
          </a:p>
          <a:p>
            <a:pPr lvl="1"/>
            <a:endParaRPr lang="en-US" altLang="ko-KR" sz="900" dirty="0">
              <a:latin typeface="Arial"/>
              <a:cs typeface="Arial"/>
            </a:endParaRPr>
          </a:p>
          <a:p>
            <a:r>
              <a:rPr lang="en-US" altLang="ko-KR" sz="1600" b="1" dirty="0">
                <a:latin typeface="Arial"/>
                <a:cs typeface="Arial"/>
              </a:rPr>
              <a:t>Changes in Environment</a:t>
            </a:r>
          </a:p>
          <a:p>
            <a:pPr lvl="1"/>
            <a:r>
              <a:rPr lang="en-US" altLang="ko-KR" sz="1800" dirty="0">
                <a:solidFill>
                  <a:srgbClr val="0000FF"/>
                </a:solidFill>
                <a:latin typeface="Arial"/>
                <a:cs typeface="Arial"/>
              </a:rPr>
              <a:t>Air quality forecast in operation since 2013 by NIER/ME </a:t>
            </a:r>
            <a:endParaRPr lang="en-US" altLang="ko-KR" sz="20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913274" lvl="2" indent="0">
              <a:buNone/>
            </a:pPr>
            <a:r>
              <a:rPr lang="en-US" altLang="ko-KR" sz="1600" dirty="0">
                <a:solidFill>
                  <a:srgbClr val="0000FF"/>
                </a:solidFill>
                <a:latin typeface="Arial"/>
                <a:cs typeface="Arial"/>
              </a:rPr>
              <a:t>    </a:t>
            </a:r>
            <a:r>
              <a:rPr lang="en-US" altLang="ko-KR" sz="1600" dirty="0">
                <a:solidFill>
                  <a:srgbClr val="0000FF"/>
                </a:solidFill>
                <a:latin typeface="Arial"/>
                <a:cs typeface="Arial"/>
                <a:sym typeface="Wingdings"/>
              </a:rPr>
              <a:t> GEMS to be an operational sat. </a:t>
            </a:r>
            <a:r>
              <a:rPr lang="en-US" altLang="ko-KR" sz="1600" dirty="0">
                <a:solidFill>
                  <a:srgbClr val="0000FF"/>
                </a:solidFill>
                <a:latin typeface="Arial"/>
                <a:cs typeface="Arial"/>
              </a:rPr>
              <a:t>(e.g. data assimilation of model with sat. data)</a:t>
            </a:r>
            <a:endParaRPr lang="en-US" altLang="ko-KR" sz="800" b="1" dirty="0">
              <a:latin typeface="Arial"/>
              <a:cs typeface="Arial"/>
            </a:endParaRPr>
          </a:p>
          <a:p>
            <a:pPr lvl="1"/>
            <a:r>
              <a:rPr lang="en-US" altLang="ko-KR" sz="1600" dirty="0">
                <a:latin typeface="Arial"/>
                <a:cs typeface="Arial"/>
              </a:rPr>
              <a:t>CEOS ACC for GEO AQ (TEMPO over N. America and S-4 over Europe)</a:t>
            </a:r>
          </a:p>
          <a:p>
            <a:pPr lvl="1"/>
            <a:r>
              <a:rPr lang="en-US" altLang="ko-KR" sz="1600" dirty="0">
                <a:latin typeface="Arial"/>
                <a:cs typeface="Arial"/>
              </a:rPr>
              <a:t>‘KORUS-AQ’ airborne campaign planned in 2016 (airborne GEMS considered)</a:t>
            </a:r>
            <a:endParaRPr lang="en-US" altLang="ko-KR" sz="1200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280" y="6651"/>
            <a:ext cx="2016224" cy="77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13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147248" cy="706090"/>
          </a:xfrm>
        </p:spPr>
        <p:txBody>
          <a:bodyPr>
            <a:normAutofit/>
          </a:bodyPr>
          <a:lstStyle/>
          <a:p>
            <a:r>
              <a:rPr lang="en-US" altLang="ko-KR" sz="3600" dirty="0" smtClean="0">
                <a:cs typeface="Arial" panose="020B0604020202020204" pitchFamily="34" charset="0"/>
              </a:rPr>
              <a:t>GEMS Summary</a:t>
            </a:r>
            <a:endParaRPr lang="ko-KR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4804" y="817712"/>
            <a:ext cx="8373616" cy="6192688"/>
          </a:xfrm>
        </p:spPr>
        <p:txBody>
          <a:bodyPr>
            <a:noAutofit/>
          </a:bodyPr>
          <a:lstStyle/>
          <a:p>
            <a:pPr algn="just" latinLnBrk="0">
              <a:buFont typeface="Arial"/>
              <a:buChar char="•"/>
            </a:pP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GEMS is now in main phase, after PDR in 2014 and planned to be launched in Dec., 2018.</a:t>
            </a:r>
          </a:p>
          <a:p>
            <a:pPr algn="just" latinLnBrk="0">
              <a:buFont typeface="Arial"/>
              <a:buChar char="•"/>
            </a:pPr>
            <a:endParaRPr lang="en-US" altLang="ko-K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latinLnBrk="0">
              <a:buFont typeface="Arial"/>
              <a:buChar char="•"/>
            </a:pP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GEMS is expected to provide information on trace gas and aerosol with their precursors in high spatial and temporal resolution</a:t>
            </a: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99116" lvl="1" indent="-342484" algn="just" latinLnBrk="0">
              <a:buFont typeface="AppleGothic"/>
              <a:buChar char="-"/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ko-KR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      NO</a:t>
            </a:r>
            <a:r>
              <a:rPr lang="en-US" altLang="ko-KR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    HCHO     SO</a:t>
            </a:r>
            <a:r>
              <a:rPr lang="en-US" altLang="ko-KR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    AOD/AI/AEH, (possibly CHOCHO, 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BrO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799116" lvl="1" indent="-342484" algn="just" latinLnBrk="0">
              <a:buFont typeface="AppleGothic"/>
              <a:buChar char="-"/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Clouds, surface reflectance, UV radiation.</a:t>
            </a:r>
            <a:endParaRPr lang="en-US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latinLnBrk="0">
              <a:buFont typeface="Arial"/>
              <a:buChar char="•"/>
            </a:pPr>
            <a:endParaRPr lang="en-US" altLang="ko-K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latinLnBrk="0">
              <a:buFont typeface="Arial"/>
              <a:buChar char="•"/>
            </a:pP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The predicted performance of trace gases from the initial design of GEMS satisfies the product accuracy requirements of NO</a:t>
            </a:r>
            <a:r>
              <a:rPr lang="en-US" altLang="ko-KR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, HCHO, O</a:t>
            </a:r>
            <a:r>
              <a:rPr lang="en-US" altLang="ko-KR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. Meanwhile, the estimated accuracy of SO</a:t>
            </a:r>
            <a:r>
              <a:rPr lang="en-US" altLang="ko-KR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 product </a:t>
            </a: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requires 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the increase of SNR by spatial </a:t>
            </a:r>
            <a:r>
              <a:rPr lang="en-US" altLang="ko-KR" sz="2000" dirty="0" err="1">
                <a:latin typeface="Arial" panose="020B0604020202020204" pitchFamily="34" charset="0"/>
                <a:cs typeface="Arial" panose="020B0604020202020204" pitchFamily="34" charset="0"/>
              </a:rPr>
              <a:t>coadding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 (lowering resolution), longer observation time, or reduced E-W scan range (or more frequent operation).</a:t>
            </a:r>
            <a:endParaRPr lang="en-US" altLang="ko-KR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latinLnBrk="0">
              <a:buFont typeface="Arial"/>
              <a:buChar char="•"/>
            </a:pPr>
            <a:endParaRPr lang="en-US" altLang="ko-K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latinLnBrk="0">
              <a:buFont typeface="Arial"/>
              <a:buChar char="•"/>
            </a:pP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The data assimilation between CTM and GEMS data is important with the air quality forecast in operation.</a:t>
            </a:r>
          </a:p>
          <a:p>
            <a:pPr algn="just" latinLnBrk="0">
              <a:buFont typeface="Arial"/>
              <a:buChar char="•"/>
            </a:pPr>
            <a:endParaRPr lang="en-US" altLang="ko-K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latinLnBrk="0">
              <a:buFont typeface="Arial"/>
              <a:buChar char="•"/>
            </a:pP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Collaboration with Team of TROPOMI, Sentinel-4 &amp; TEMPO is desirable in calibration, algorithm development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and application.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280" y="6651"/>
            <a:ext cx="2016224" cy="77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424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04250" cy="6381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ja-JP" sz="2400" dirty="0">
                <a:latin typeface="Arial" charset="0"/>
                <a:ea typeface="ヒラギノ角ゴ Pro W3" charset="0"/>
                <a:cs typeface="ヒラギノ角ゴ Pro W3" charset="0"/>
              </a:rPr>
              <a:t>Geostationary Air Quality Constellation Coordination: </a:t>
            </a:r>
            <a:r>
              <a:rPr lang="en-US" altLang="ja-JP" sz="2400" dirty="0" smtClean="0">
                <a:latin typeface="Arial" charset="0"/>
                <a:ea typeface="ヒラギノ角ゴ Pro W3" charset="0"/>
                <a:cs typeface="ヒラギノ角ゴ Pro W3" charset="0"/>
              </a:rPr>
              <a:t>Background </a:t>
            </a:r>
            <a:r>
              <a:rPr lang="en-US" altLang="ja-JP" sz="1400" dirty="0" smtClean="0">
                <a:latin typeface="Arial" charset="0"/>
                <a:ea typeface="ヒラギノ角ゴ Pro W3" charset="0"/>
                <a:cs typeface="ヒラギノ角ゴ Pro W3" charset="0"/>
              </a:rPr>
              <a:t>(circa 2009-2011)</a:t>
            </a:r>
            <a:endParaRPr lang="en-US" altLang="ja-JP" sz="2400" dirty="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381001" y="820738"/>
            <a:ext cx="8428038" cy="1312862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  <a:t>Geostationary orbit provides </a:t>
            </a:r>
            <a:r>
              <a:rPr lang="ja-JP" altLang="en-US" sz="1600" b="1">
                <a:latin typeface="Arial" charset="0"/>
                <a:ea typeface="ヒラギノ角ゴ Pro W3" charset="0"/>
                <a:cs typeface="ヒラギノ角ゴ Pro W3" charset="0"/>
              </a:rPr>
              <a:t>“</a:t>
            </a:r>
            <a:r>
              <a:rPr lang="en-US" altLang="ja-JP" sz="1600" b="1">
                <a:latin typeface="Arial" charset="0"/>
                <a:ea typeface="ヒラギノ角ゴ Pro W3" charset="0"/>
                <a:cs typeface="ヒラギノ角ゴ Pro W3" charset="0"/>
              </a:rPr>
              <a:t>continuous</a:t>
            </a:r>
            <a:r>
              <a:rPr lang="ja-JP" altLang="en-US" sz="1600" b="1">
                <a:latin typeface="Arial" charset="0"/>
                <a:ea typeface="ヒラギノ角ゴ Pro W3" charset="0"/>
                <a:cs typeface="ヒラギノ角ゴ Pro W3" charset="0"/>
              </a:rPr>
              <a:t>”</a:t>
            </a:r>
            <a:r>
              <a:rPr lang="en-US" altLang="ja-JP" sz="1600" b="1">
                <a:latin typeface="Arial" charset="0"/>
                <a:ea typeface="ヒラギノ角ゴ Pro W3" charset="0"/>
                <a:cs typeface="ヒラギノ角ゴ Pro W3" charset="0"/>
              </a:rPr>
              <a:t> observations (many times per day)</a:t>
            </a:r>
            <a: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  <a:t> but a single geostationary satellite can view only a portion of the globe.</a:t>
            </a:r>
          </a:p>
          <a:p>
            <a:pPr>
              <a:spcBef>
                <a:spcPts val="800"/>
              </a:spcBef>
            </a:pPr>
            <a: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  <a:t>Several countries and space agencies are planning to launch geostationary satellites in the 2018-2019 time frame to obtain air quality measurements.</a:t>
            </a:r>
            <a:b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  <a:t/>
            </a:r>
            <a:b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  <a:t/>
            </a:r>
            <a:b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  <a:t/>
            </a:r>
            <a:b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  <a:t/>
            </a:r>
            <a:b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  <a:t/>
            </a:r>
            <a:b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  <a:t/>
            </a:r>
            <a:b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  <a:t/>
            </a:r>
            <a:b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  <a:t/>
            </a:r>
            <a:b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  <a:t/>
            </a:r>
            <a:br>
              <a:rPr lang="en-US" altLang="ja-JP" sz="1600">
                <a:latin typeface="Arial" charset="0"/>
                <a:ea typeface="ヒラギノ角ゴ Pro W3" charset="0"/>
                <a:cs typeface="ヒラギノ角ゴ Pro W3" charset="0"/>
              </a:rPr>
            </a:br>
            <a:endParaRPr lang="en-US" altLang="ja-JP" sz="1600"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2291" name="Rectangle 7"/>
          <p:cNvSpPr>
            <a:spLocks noChangeArrowheads="1"/>
          </p:cNvSpPr>
          <p:nvPr/>
        </p:nvSpPr>
        <p:spPr bwMode="auto">
          <a:xfrm>
            <a:off x="1295400" y="2362224"/>
            <a:ext cx="6426200" cy="537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26" tIns="45664" rIns="91326" bIns="45664">
            <a:spAutoFit/>
          </a:bodyPr>
          <a:lstStyle/>
          <a:p>
            <a:pPr algn="ctr">
              <a:lnSpc>
                <a:spcPct val="85000"/>
              </a:lnSpc>
            </a:pPr>
            <a:endParaRPr lang="ja-JP" altLang="en-US" sz="3300"/>
          </a:p>
        </p:txBody>
      </p:sp>
      <p:grpSp>
        <p:nvGrpSpPr>
          <p:cNvPr id="12292" name="Group 1"/>
          <p:cNvGrpSpPr>
            <a:grpSpLocks/>
          </p:cNvGrpSpPr>
          <p:nvPr/>
        </p:nvGrpSpPr>
        <p:grpSpPr bwMode="auto">
          <a:xfrm>
            <a:off x="1295424" y="2058988"/>
            <a:ext cx="6354763" cy="2513012"/>
            <a:chOff x="1295400" y="2135187"/>
            <a:chExt cx="6354763" cy="2513013"/>
          </a:xfrm>
        </p:grpSpPr>
        <p:grpSp>
          <p:nvGrpSpPr>
            <p:cNvPr id="12295" name="Group 14"/>
            <p:cNvGrpSpPr>
              <a:grpSpLocks/>
            </p:cNvGrpSpPr>
            <p:nvPr/>
          </p:nvGrpSpPr>
          <p:grpSpPr bwMode="auto">
            <a:xfrm>
              <a:off x="1295400" y="2135187"/>
              <a:ext cx="6354763" cy="2513013"/>
              <a:chOff x="1335024" y="2368296"/>
              <a:chExt cx="6355080" cy="2513274"/>
            </a:xfrm>
          </p:grpSpPr>
          <p:sp>
            <p:nvSpPr>
              <p:cNvPr id="12300" name="Rectangle 13"/>
              <p:cNvSpPr>
                <a:spLocks noChangeArrowheads="1"/>
              </p:cNvSpPr>
              <p:nvPr/>
            </p:nvSpPr>
            <p:spPr bwMode="auto">
              <a:xfrm>
                <a:off x="1335024" y="2368296"/>
                <a:ext cx="6355080" cy="53674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ct val="85000"/>
                  </a:lnSpc>
                </a:pPr>
                <a:endParaRPr kumimoji="0" lang="ja-JP" altLang="en-US" sz="3300"/>
              </a:p>
            </p:txBody>
          </p:sp>
          <p:pic>
            <p:nvPicPr>
              <p:cNvPr id="12301" name="Picture 8" descr="Cover fig saadi18.gif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71603" y="2396065"/>
                <a:ext cx="6283325" cy="2057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2" name="Text Box 5"/>
              <p:cNvSpPr txBox="1">
                <a:spLocks noChangeArrowheads="1"/>
              </p:cNvSpPr>
              <p:nvPr/>
            </p:nvSpPr>
            <p:spPr bwMode="auto">
              <a:xfrm>
                <a:off x="1335024" y="4419857"/>
                <a:ext cx="2133706" cy="461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en-US" altLang="ja-JP" sz="1200" b="1" dirty="0">
                    <a:solidFill>
                      <a:srgbClr val="000000"/>
                    </a:solidFill>
                  </a:rPr>
                  <a:t>NASA GEO-</a:t>
                </a:r>
                <a:r>
                  <a:rPr lang="en-US" altLang="ja-JP" sz="1200" b="1" dirty="0" smtClean="0">
                    <a:solidFill>
                      <a:srgbClr val="000000"/>
                    </a:solidFill>
                  </a:rPr>
                  <a:t>CAPE</a:t>
                </a:r>
                <a:br>
                  <a:rPr lang="en-US" altLang="ja-JP" sz="1200" b="1" dirty="0" smtClean="0">
                    <a:solidFill>
                      <a:srgbClr val="000000"/>
                    </a:solidFill>
                  </a:rPr>
                </a:br>
                <a:r>
                  <a:rPr lang="en-US" altLang="ja-JP" sz="1200" b="1" dirty="0" smtClean="0">
                    <a:solidFill>
                      <a:srgbClr val="000000"/>
                    </a:solidFill>
                  </a:rPr>
                  <a:t>NOAA </a:t>
                </a:r>
                <a:r>
                  <a:rPr lang="en-US" altLang="ja-JP" sz="1200" b="1" dirty="0">
                    <a:solidFill>
                      <a:srgbClr val="000000"/>
                    </a:solidFill>
                  </a:rPr>
                  <a:t>GOES R/S</a:t>
                </a:r>
              </a:p>
            </p:txBody>
          </p:sp>
          <p:sp>
            <p:nvSpPr>
              <p:cNvPr id="12303" name="Text Box 6"/>
              <p:cNvSpPr txBox="1">
                <a:spLocks noChangeArrowheads="1"/>
              </p:cNvSpPr>
              <p:nvPr/>
            </p:nvSpPr>
            <p:spPr bwMode="auto">
              <a:xfrm>
                <a:off x="3514728" y="4419857"/>
                <a:ext cx="1895475" cy="461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en-US" altLang="ja-JP" sz="1200" b="1">
                    <a:solidFill>
                      <a:srgbClr val="000000"/>
                    </a:solidFill>
                  </a:rPr>
                  <a:t>ESA, Eumetsat</a:t>
                </a:r>
                <a:br>
                  <a:rPr lang="en-US" altLang="ja-JP" sz="1200" b="1">
                    <a:solidFill>
                      <a:srgbClr val="000000"/>
                    </a:solidFill>
                  </a:rPr>
                </a:br>
                <a:r>
                  <a:rPr lang="en-US" altLang="ja-JP" sz="1200" b="1">
                    <a:solidFill>
                      <a:srgbClr val="000000"/>
                    </a:solidFill>
                  </a:rPr>
                  <a:t>Sentinel-4 + MTG</a:t>
                </a:r>
              </a:p>
            </p:txBody>
          </p:sp>
          <p:sp>
            <p:nvSpPr>
              <p:cNvPr id="12304" name="Text Box 7"/>
              <p:cNvSpPr txBox="1">
                <a:spLocks noChangeArrowheads="1"/>
              </p:cNvSpPr>
              <p:nvPr/>
            </p:nvSpPr>
            <p:spPr bwMode="auto">
              <a:xfrm>
                <a:off x="5638269" y="4419857"/>
                <a:ext cx="1906587" cy="461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en-US" altLang="ja-JP" sz="1200" b="1">
                    <a:solidFill>
                      <a:srgbClr val="000000"/>
                    </a:solidFill>
                  </a:rPr>
                  <a:t>KARI, ME GEMS</a:t>
                </a:r>
                <a:br>
                  <a:rPr lang="en-US" altLang="ja-JP" sz="1200" b="1">
                    <a:solidFill>
                      <a:srgbClr val="000000"/>
                    </a:solidFill>
                  </a:rPr>
                </a:br>
                <a:r>
                  <a:rPr lang="en-US" altLang="ja-JP" sz="1200" b="1">
                    <a:solidFill>
                      <a:srgbClr val="000000"/>
                    </a:solidFill>
                  </a:rPr>
                  <a:t>JAXA GMAP-ASIA</a:t>
                </a:r>
              </a:p>
            </p:txBody>
          </p:sp>
        </p:grpSp>
        <p:sp>
          <p:nvSpPr>
            <p:cNvPr id="11" name="Trapezoid 10"/>
            <p:cNvSpPr/>
            <p:nvPr/>
          </p:nvSpPr>
          <p:spPr bwMode="auto">
            <a:xfrm rot="10800000">
              <a:off x="1905000" y="2295497"/>
              <a:ext cx="990600" cy="593780"/>
            </a:xfrm>
            <a:prstGeom prst="trapezoid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85000"/>
                </a:lnSpc>
                <a:defRPr/>
              </a:pPr>
              <a:endParaRPr kumimoji="0" lang="en-US" sz="3300">
                <a:latin typeface="Arial" pitchFamily="-65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3" name="Trapezoid 12"/>
            <p:cNvSpPr/>
            <p:nvPr/>
          </p:nvSpPr>
          <p:spPr bwMode="auto">
            <a:xfrm rot="10800000">
              <a:off x="3962400" y="2183795"/>
              <a:ext cx="1066800" cy="588589"/>
            </a:xfrm>
            <a:prstGeom prst="trapezoid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85000"/>
                </a:lnSpc>
                <a:defRPr/>
              </a:pPr>
              <a:endParaRPr kumimoji="0" lang="en-US" sz="3300">
                <a:latin typeface="Arial" pitchFamily="-65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4" name="Trapezoid 13"/>
            <p:cNvSpPr/>
            <p:nvPr/>
          </p:nvSpPr>
          <p:spPr bwMode="auto">
            <a:xfrm rot="10800000">
              <a:off x="5867400" y="2524097"/>
              <a:ext cx="990600" cy="593780"/>
            </a:xfrm>
            <a:prstGeom prst="trapezoid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85000"/>
                </a:lnSpc>
                <a:defRPr/>
              </a:pPr>
              <a:endParaRPr kumimoji="0" lang="en-US" sz="3300">
                <a:latin typeface="Arial" pitchFamily="-65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5" name="Trapezoid 14"/>
            <p:cNvSpPr/>
            <p:nvPr/>
          </p:nvSpPr>
          <p:spPr bwMode="auto">
            <a:xfrm rot="10800000">
              <a:off x="6172200" y="2371697"/>
              <a:ext cx="990600" cy="593780"/>
            </a:xfrm>
            <a:prstGeom prst="trapezoid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85000"/>
                </a:lnSpc>
                <a:defRPr/>
              </a:pPr>
              <a:endParaRPr kumimoji="0" lang="en-US" sz="3300">
                <a:latin typeface="Arial" pitchFamily="-65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2293" name="Rectangle 2"/>
          <p:cNvSpPr>
            <a:spLocks noChangeArrowheads="1"/>
          </p:cNvSpPr>
          <p:nvPr/>
        </p:nvSpPr>
        <p:spPr bwMode="auto">
          <a:xfrm>
            <a:off x="609601" y="6259525"/>
            <a:ext cx="7239000" cy="36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26" tIns="45664" rIns="91326" bIns="45664">
            <a:spAutoFit/>
          </a:bodyPr>
          <a:lstStyle/>
          <a:p>
            <a:r>
              <a:rPr lang="en-US" altLang="ja-JP" i="1">
                <a:solidFill>
                  <a:srgbClr val="0000FF"/>
                </a:solidFill>
                <a:ea typeface="ヒラギノ角ゴ Pro W3" charset="0"/>
                <a:cs typeface="ヒラギノ角ゴ Pro W3" charset="0"/>
              </a:rPr>
              <a:t>http://www.ceos.org/images/ACC/AC_Geo_Position_Paper_v4.pdf</a:t>
            </a:r>
            <a:endParaRPr lang="en-US" altLang="ja-JP"/>
          </a:p>
        </p:txBody>
      </p:sp>
      <p:sp>
        <p:nvSpPr>
          <p:cNvPr id="12294" name="Content Placeholder 2"/>
          <p:cNvSpPr txBox="1">
            <a:spLocks/>
          </p:cNvSpPr>
          <p:nvPr/>
        </p:nvSpPr>
        <p:spPr bwMode="auto">
          <a:xfrm>
            <a:off x="381001" y="4572000"/>
            <a:ext cx="842803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1326" tIns="45664" rIns="91326" bIns="45664"/>
          <a:lstStyle>
            <a:lvl1pPr marL="2286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buClr>
                <a:srgbClr val="A40303"/>
              </a:buClr>
              <a:buSzPct val="60000"/>
              <a:buFont typeface="Wingdings" charset="0"/>
              <a:buChar char="u"/>
            </a:pPr>
            <a:r>
              <a:rPr lang="en-US" altLang="ja-JP" sz="1600">
                <a:ea typeface="ヒラギノ角ゴ Pro W3" charset="0"/>
                <a:cs typeface="ヒラギノ角ゴ Pro W3" charset="0"/>
              </a:rPr>
              <a:t>These missions share common objectives yet individually are restricted to regional relevance. Harmonization through a constellation framework will provide a global perspective otherwise impossible to achieve.</a:t>
            </a:r>
          </a:p>
          <a:p>
            <a:pPr>
              <a:spcBef>
                <a:spcPts val="800"/>
              </a:spcBef>
              <a:buClr>
                <a:srgbClr val="A40303"/>
              </a:buClr>
              <a:buSzPct val="60000"/>
              <a:buFont typeface="Wingdings" charset="0"/>
              <a:buChar char="u"/>
            </a:pPr>
            <a:r>
              <a:rPr lang="en-US" altLang="ja-JP" sz="1600">
                <a:ea typeface="ヒラギノ角ゴ Pro W3" charset="0"/>
                <a:cs typeface="ヒラギノ角ゴ Pro W3" charset="0"/>
              </a:rPr>
              <a:t>Such an integrated global observing system for atmospheric composition is key to abatement strategies for air quality as laid down in various international protocols and conventions (IGACO, GEO, WMO GAW).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95794" y="5856875"/>
            <a:ext cx="6888480" cy="10011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0634" y="209799"/>
            <a:ext cx="7338949" cy="769441"/>
          </a:xfrm>
        </p:spPr>
        <p:txBody>
          <a:bodyPr/>
          <a:lstStyle/>
          <a:p>
            <a:r>
              <a:rPr lang="en-GB" dirty="0" smtClean="0"/>
              <a:t>The Sentinel Missions</a:t>
            </a:r>
            <a:br>
              <a:rPr lang="en-GB" dirty="0" smtClean="0"/>
            </a:br>
            <a:r>
              <a:rPr lang="en-GB" dirty="0" smtClean="0"/>
              <a:t>for Copernicus Atmosphere Services</a:t>
            </a:r>
            <a:endParaRPr lang="en-GB" dirty="0"/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5275" y="3382533"/>
            <a:ext cx="4195843" cy="2381348"/>
          </a:xfrm>
        </p:spPr>
        <p:txBody>
          <a:bodyPr/>
          <a:lstStyle/>
          <a:p>
            <a:pPr>
              <a:buFont typeface="Verdana" pitchFamily="34" charset="0"/>
              <a:buNone/>
            </a:pPr>
            <a:r>
              <a:rPr lang="en-GB" b="1" dirty="0" err="1">
                <a:solidFill>
                  <a:srgbClr val="FF0000"/>
                </a:solidFill>
              </a:rPr>
              <a:t>GEOstationary</a:t>
            </a:r>
            <a:r>
              <a:rPr lang="en-GB" b="1" dirty="0">
                <a:solidFill>
                  <a:srgbClr val="FF0000"/>
                </a:solidFill>
              </a:rPr>
              <a:t> (GEO)</a:t>
            </a:r>
          </a:p>
          <a:p>
            <a:pPr marL="269875" indent="-269875">
              <a:buFont typeface="Verdana" pitchFamily="34" charset="0"/>
              <a:buChar char="–"/>
            </a:pPr>
            <a:r>
              <a:rPr lang="en-GB" sz="1400" dirty="0"/>
              <a:t>Hourly revisit </a:t>
            </a:r>
            <a:r>
              <a:rPr lang="en-GB" sz="1400" dirty="0" smtClean="0"/>
              <a:t>time over </a:t>
            </a:r>
            <a:r>
              <a:rPr lang="en-GB" sz="1400" dirty="0">
                <a:solidFill>
                  <a:srgbClr val="FF0000"/>
                </a:solidFill>
              </a:rPr>
              <a:t>Europe</a:t>
            </a:r>
          </a:p>
          <a:p>
            <a:pPr marL="269875" indent="-269875">
              <a:buFont typeface="Verdana" pitchFamily="34" charset="0"/>
              <a:buChar char="–"/>
            </a:pPr>
            <a:r>
              <a:rPr lang="en-GB" sz="1400" dirty="0"/>
              <a:t>Mainly air quality</a:t>
            </a:r>
          </a:p>
          <a:p>
            <a:pPr marL="269875" indent="-269875">
              <a:buFont typeface="Verdana" pitchFamily="34" charset="0"/>
              <a:buChar char="–"/>
            </a:pPr>
            <a:r>
              <a:rPr lang="en-GB" sz="1400" dirty="0"/>
              <a:t>Diurnal cycle of tropospheric composition</a:t>
            </a:r>
          </a:p>
          <a:p>
            <a:pPr marL="269875" indent="-269875">
              <a:buClr>
                <a:srgbClr val="FF0000"/>
              </a:buClr>
              <a:buFont typeface="Wingdings"/>
              <a:buChar char="à"/>
            </a:pPr>
            <a:r>
              <a:rPr lang="en-GB" sz="1400" b="1" dirty="0" smtClean="0">
                <a:solidFill>
                  <a:srgbClr val="FF0000"/>
                </a:solidFill>
              </a:rPr>
              <a:t>Sentinel-4 (on MTG-S)</a:t>
            </a:r>
          </a:p>
        </p:txBody>
      </p:sp>
      <p:sp>
        <p:nvSpPr>
          <p:cNvPr id="287748" name="Rectangle 4"/>
          <p:cNvSpPr>
            <a:spLocks noChangeArrowheads="1"/>
          </p:cNvSpPr>
          <p:nvPr/>
        </p:nvSpPr>
        <p:spPr bwMode="auto">
          <a:xfrm>
            <a:off x="4395078" y="3412486"/>
            <a:ext cx="4748922" cy="2339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None/>
            </a:pPr>
            <a:r>
              <a:rPr lang="en-GB" sz="1600" b="1" dirty="0">
                <a:solidFill>
                  <a:srgbClr val="0033CC"/>
                </a:solidFill>
              </a:rPr>
              <a:t>Low Earth Orbit (LEO)</a:t>
            </a:r>
            <a:endParaRPr lang="en-GB" sz="1600" dirty="0">
              <a:solidFill>
                <a:srgbClr val="0033CC"/>
              </a:solidFill>
            </a:endParaRPr>
          </a:p>
          <a:p>
            <a:pPr marL="269875" indent="-269875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–"/>
            </a:pPr>
            <a:r>
              <a:rPr lang="en-GB" sz="1400" b="0" dirty="0">
                <a:solidFill>
                  <a:schemeClr val="bg2"/>
                </a:solidFill>
              </a:rPr>
              <a:t>Daily revisit time </a:t>
            </a:r>
            <a:r>
              <a:rPr lang="en-GB" sz="1400" b="0" dirty="0">
                <a:solidFill>
                  <a:srgbClr val="0033CC"/>
                </a:solidFill>
              </a:rPr>
              <a:t>global coverage</a:t>
            </a:r>
          </a:p>
          <a:p>
            <a:pPr marL="269875" indent="-269875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–"/>
            </a:pPr>
            <a:r>
              <a:rPr lang="en-GB" sz="1400" b="0" dirty="0">
                <a:solidFill>
                  <a:schemeClr val="bg2"/>
                </a:solidFill>
              </a:rPr>
              <a:t>Climate, air quality, ozone &amp; UV</a:t>
            </a:r>
          </a:p>
          <a:p>
            <a:pPr marL="269875" indent="-269875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–"/>
            </a:pPr>
            <a:r>
              <a:rPr lang="en-GB" sz="1400" b="0" dirty="0">
                <a:solidFill>
                  <a:schemeClr val="bg2"/>
                </a:solidFill>
              </a:rPr>
              <a:t>Tropospheric &amp; stratospheric composition  </a:t>
            </a:r>
          </a:p>
          <a:p>
            <a:pPr marL="269875" indent="-269875">
              <a:lnSpc>
                <a:spcPct val="119000"/>
              </a:lnSpc>
              <a:spcBef>
                <a:spcPct val="20000"/>
              </a:spcBef>
              <a:buClr>
                <a:srgbClr val="0033CC"/>
              </a:buClr>
              <a:buFont typeface="Wingdings"/>
              <a:buChar char="à"/>
            </a:pPr>
            <a:r>
              <a:rPr lang="en-GB" sz="1400" dirty="0" smtClean="0">
                <a:solidFill>
                  <a:srgbClr val="0033CC"/>
                </a:solidFill>
              </a:rPr>
              <a:t>Sentinel-5 (on </a:t>
            </a:r>
            <a:r>
              <a:rPr lang="en-GB" sz="1400" dirty="0" err="1" smtClean="0">
                <a:solidFill>
                  <a:srgbClr val="0033CC"/>
                </a:solidFill>
              </a:rPr>
              <a:t>MetOp</a:t>
            </a:r>
            <a:r>
              <a:rPr lang="en-GB" sz="1400" dirty="0" smtClean="0">
                <a:solidFill>
                  <a:srgbClr val="0033CC"/>
                </a:solidFill>
              </a:rPr>
              <a:t>-SG)</a:t>
            </a:r>
          </a:p>
          <a:p>
            <a:pPr marL="269875" indent="-269875">
              <a:lnSpc>
                <a:spcPct val="119000"/>
              </a:lnSpc>
              <a:spcBef>
                <a:spcPct val="20000"/>
              </a:spcBef>
              <a:buClr>
                <a:srgbClr val="0033CC"/>
              </a:buClr>
              <a:buFont typeface="Wingdings"/>
              <a:buChar char="à"/>
            </a:pPr>
            <a:r>
              <a:rPr lang="en-GB" sz="1400" dirty="0">
                <a:solidFill>
                  <a:srgbClr val="0033CC"/>
                </a:solidFill>
              </a:rPr>
              <a:t>Sentinel-5 </a:t>
            </a:r>
            <a:r>
              <a:rPr lang="en-GB" sz="1400" dirty="0" smtClean="0">
                <a:solidFill>
                  <a:srgbClr val="0033CC"/>
                </a:solidFill>
              </a:rPr>
              <a:t>Precursor (dedicated platform)</a:t>
            </a:r>
            <a:endParaRPr lang="en-GB" sz="1400" dirty="0">
              <a:solidFill>
                <a:srgbClr val="0033CC"/>
              </a:solidFill>
            </a:endParaRPr>
          </a:p>
          <a:p>
            <a:pPr>
              <a:lnSpc>
                <a:spcPct val="119000"/>
              </a:lnSpc>
              <a:spcBef>
                <a:spcPct val="20000"/>
              </a:spcBef>
              <a:buClr>
                <a:srgbClr val="FF0000"/>
              </a:buClr>
            </a:pPr>
            <a:endParaRPr lang="en-GB" sz="1600" b="0" dirty="0" smtClean="0">
              <a:solidFill>
                <a:srgbClr val="FF0000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66938" y="1258887"/>
            <a:ext cx="4022725" cy="2214562"/>
            <a:chOff x="2166938" y="1302432"/>
            <a:chExt cx="4022725" cy="2214562"/>
          </a:xfrm>
        </p:grpSpPr>
        <p:sp>
          <p:nvSpPr>
            <p:cNvPr id="287804" name="Line 60"/>
            <p:cNvSpPr>
              <a:spLocks noChangeShapeType="1"/>
            </p:cNvSpPr>
            <p:nvPr/>
          </p:nvSpPr>
          <p:spPr bwMode="auto">
            <a:xfrm flipH="1">
              <a:off x="3771901" y="3332844"/>
              <a:ext cx="1936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7806" name="AutoShape 62"/>
            <p:cNvSpPr>
              <a:spLocks noChangeArrowheads="1"/>
            </p:cNvSpPr>
            <p:nvPr/>
          </p:nvSpPr>
          <p:spPr bwMode="auto">
            <a:xfrm rot="16200000">
              <a:off x="3500439" y="3221719"/>
              <a:ext cx="427037" cy="163513"/>
            </a:xfrm>
            <a:prstGeom prst="parallelogram">
              <a:avLst>
                <a:gd name="adj" fmla="val 65291"/>
              </a:avLst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791" name="Oval 47"/>
            <p:cNvSpPr>
              <a:spLocks noChangeArrowheads="1"/>
            </p:cNvSpPr>
            <p:nvPr/>
          </p:nvSpPr>
          <p:spPr bwMode="auto">
            <a:xfrm>
              <a:off x="3420953" y="1560646"/>
              <a:ext cx="1481768" cy="1530841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792" name="Oval 48"/>
            <p:cNvSpPr>
              <a:spLocks noChangeArrowheads="1"/>
            </p:cNvSpPr>
            <p:nvPr/>
          </p:nvSpPr>
          <p:spPr bwMode="auto">
            <a:xfrm>
              <a:off x="2166938" y="2089370"/>
              <a:ext cx="4022725" cy="45494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793" name="Oval 49"/>
            <p:cNvSpPr>
              <a:spLocks noChangeArrowheads="1"/>
            </p:cNvSpPr>
            <p:nvPr/>
          </p:nvSpPr>
          <p:spPr bwMode="auto">
            <a:xfrm>
              <a:off x="3958779" y="1302432"/>
              <a:ext cx="422578" cy="202882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794" name="Oval 50"/>
            <p:cNvSpPr>
              <a:spLocks noChangeArrowheads="1"/>
            </p:cNvSpPr>
            <p:nvPr/>
          </p:nvSpPr>
          <p:spPr bwMode="auto">
            <a:xfrm rot="932705">
              <a:off x="3454244" y="2017976"/>
              <a:ext cx="279889" cy="224400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795" name="Oval 51"/>
            <p:cNvSpPr>
              <a:spLocks noChangeArrowheads="1"/>
            </p:cNvSpPr>
            <p:nvPr/>
          </p:nvSpPr>
          <p:spPr bwMode="auto">
            <a:xfrm>
              <a:off x="3977261" y="1914153"/>
              <a:ext cx="235985" cy="384247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796" name="Oval 52"/>
            <p:cNvSpPr>
              <a:spLocks noChangeArrowheads="1"/>
            </p:cNvSpPr>
            <p:nvPr/>
          </p:nvSpPr>
          <p:spPr bwMode="auto">
            <a:xfrm>
              <a:off x="4395078" y="1987929"/>
              <a:ext cx="474714" cy="285880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797" name="Oval 53"/>
            <p:cNvSpPr>
              <a:spLocks noChangeArrowheads="1"/>
            </p:cNvSpPr>
            <p:nvPr/>
          </p:nvSpPr>
          <p:spPr bwMode="auto">
            <a:xfrm rot="211859">
              <a:off x="3748420" y="1878781"/>
              <a:ext cx="219522" cy="513354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798" name="Oval 54"/>
            <p:cNvSpPr>
              <a:spLocks noChangeArrowheads="1"/>
            </p:cNvSpPr>
            <p:nvPr/>
          </p:nvSpPr>
          <p:spPr bwMode="auto">
            <a:xfrm>
              <a:off x="4142628" y="2414587"/>
              <a:ext cx="474714" cy="119817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799" name="Oval 55"/>
            <p:cNvSpPr>
              <a:spLocks noChangeArrowheads="1"/>
            </p:cNvSpPr>
            <p:nvPr/>
          </p:nvSpPr>
          <p:spPr bwMode="auto">
            <a:xfrm>
              <a:off x="4043844" y="1582164"/>
              <a:ext cx="474714" cy="513354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800" name="Oval 56"/>
            <p:cNvSpPr>
              <a:spLocks noChangeArrowheads="1"/>
            </p:cNvSpPr>
            <p:nvPr/>
          </p:nvSpPr>
          <p:spPr bwMode="auto">
            <a:xfrm>
              <a:off x="4135689" y="2548085"/>
              <a:ext cx="474714" cy="213191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801" name="Oval 57"/>
            <p:cNvSpPr>
              <a:spLocks noChangeArrowheads="1"/>
            </p:cNvSpPr>
            <p:nvPr/>
          </p:nvSpPr>
          <p:spPr bwMode="auto">
            <a:xfrm>
              <a:off x="4082260" y="1938745"/>
              <a:ext cx="408858" cy="384247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802" name="Oval 58"/>
            <p:cNvSpPr>
              <a:spLocks noChangeArrowheads="1"/>
            </p:cNvSpPr>
            <p:nvPr/>
          </p:nvSpPr>
          <p:spPr bwMode="auto">
            <a:xfrm>
              <a:off x="4016404" y="2698018"/>
              <a:ext cx="474714" cy="371951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808" name="Line 64"/>
            <p:cNvSpPr>
              <a:spLocks noChangeShapeType="1"/>
            </p:cNvSpPr>
            <p:nvPr/>
          </p:nvSpPr>
          <p:spPr bwMode="auto">
            <a:xfrm>
              <a:off x="2498248" y="2589455"/>
              <a:ext cx="0" cy="3626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7809" name="AutoShape 65"/>
            <p:cNvSpPr>
              <a:spLocks noChangeArrowheads="1"/>
            </p:cNvSpPr>
            <p:nvPr/>
          </p:nvSpPr>
          <p:spPr bwMode="auto">
            <a:xfrm>
              <a:off x="2378076" y="2312824"/>
              <a:ext cx="254000" cy="285851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810" name="AutoShape 66"/>
            <p:cNvSpPr>
              <a:spLocks noChangeArrowheads="1"/>
            </p:cNvSpPr>
            <p:nvPr/>
          </p:nvSpPr>
          <p:spPr bwMode="auto">
            <a:xfrm rot="16200000">
              <a:off x="2283262" y="2811812"/>
              <a:ext cx="427240" cy="163871"/>
            </a:xfrm>
            <a:prstGeom prst="parallelogram">
              <a:avLst>
                <a:gd name="adj" fmla="val 57917"/>
              </a:avLst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811" name="Line 67"/>
            <p:cNvSpPr>
              <a:spLocks noChangeShapeType="1"/>
            </p:cNvSpPr>
            <p:nvPr/>
          </p:nvSpPr>
          <p:spPr bwMode="auto">
            <a:xfrm>
              <a:off x="2498248" y="2122257"/>
              <a:ext cx="0" cy="2151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7812" name="AutoShape 68"/>
            <p:cNvSpPr>
              <a:spLocks noChangeArrowheads="1"/>
            </p:cNvSpPr>
            <p:nvPr/>
          </p:nvSpPr>
          <p:spPr bwMode="auto">
            <a:xfrm rot="16200000">
              <a:off x="2283262" y="1938890"/>
              <a:ext cx="427240" cy="163871"/>
            </a:xfrm>
            <a:prstGeom prst="parallelogram">
              <a:avLst>
                <a:gd name="adj" fmla="val 57917"/>
              </a:avLst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7805" name="AutoShape 61"/>
            <p:cNvSpPr>
              <a:spLocks noChangeArrowheads="1"/>
            </p:cNvSpPr>
            <p:nvPr/>
          </p:nvSpPr>
          <p:spPr bwMode="auto">
            <a:xfrm>
              <a:off x="3940176" y="3202669"/>
              <a:ext cx="255588" cy="285750"/>
            </a:xfrm>
            <a:prstGeom prst="cube">
              <a:avLst>
                <a:gd name="adj" fmla="val 25000"/>
              </a:avLst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" name="Oval 50"/>
            <p:cNvSpPr>
              <a:spLocks noChangeArrowheads="1"/>
            </p:cNvSpPr>
            <p:nvPr/>
          </p:nvSpPr>
          <p:spPr bwMode="auto">
            <a:xfrm rot="932705">
              <a:off x="3606644" y="2056088"/>
              <a:ext cx="279889" cy="224400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9" name="Oval 54"/>
            <p:cNvSpPr>
              <a:spLocks noChangeArrowheads="1"/>
            </p:cNvSpPr>
            <p:nvPr/>
          </p:nvSpPr>
          <p:spPr bwMode="auto">
            <a:xfrm>
              <a:off x="4295028" y="2234446"/>
              <a:ext cx="474714" cy="216639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" name="Oval 56"/>
            <p:cNvSpPr>
              <a:spLocks noChangeArrowheads="1"/>
            </p:cNvSpPr>
            <p:nvPr/>
          </p:nvSpPr>
          <p:spPr bwMode="auto">
            <a:xfrm>
              <a:off x="4202372" y="2664770"/>
              <a:ext cx="474714" cy="134423"/>
            </a:xfrm>
            <a:prstGeom prst="ellipse">
              <a:avLst/>
            </a:prstGeom>
            <a:solidFill>
              <a:srgbClr val="0033C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3452815" y="1757363"/>
              <a:ext cx="504825" cy="447675"/>
            </a:xfrm>
            <a:custGeom>
              <a:avLst/>
              <a:gdLst>
                <a:gd name="connsiteX0" fmla="*/ 223837 w 504825"/>
                <a:gd name="connsiteY0" fmla="*/ 0 h 447675"/>
                <a:gd name="connsiteX1" fmla="*/ 166687 w 504825"/>
                <a:gd name="connsiteY1" fmla="*/ 61912 h 447675"/>
                <a:gd name="connsiteX2" fmla="*/ 128587 w 504825"/>
                <a:gd name="connsiteY2" fmla="*/ 109537 h 447675"/>
                <a:gd name="connsiteX3" fmla="*/ 90487 w 504825"/>
                <a:gd name="connsiteY3" fmla="*/ 166687 h 447675"/>
                <a:gd name="connsiteX4" fmla="*/ 47625 w 504825"/>
                <a:gd name="connsiteY4" fmla="*/ 242887 h 447675"/>
                <a:gd name="connsiteX5" fmla="*/ 19050 w 504825"/>
                <a:gd name="connsiteY5" fmla="*/ 323850 h 447675"/>
                <a:gd name="connsiteX6" fmla="*/ 0 w 504825"/>
                <a:gd name="connsiteY6" fmla="*/ 404812 h 447675"/>
                <a:gd name="connsiteX7" fmla="*/ 200025 w 504825"/>
                <a:gd name="connsiteY7" fmla="*/ 438150 h 447675"/>
                <a:gd name="connsiteX8" fmla="*/ 461962 w 504825"/>
                <a:gd name="connsiteY8" fmla="*/ 447675 h 447675"/>
                <a:gd name="connsiteX9" fmla="*/ 471487 w 504825"/>
                <a:gd name="connsiteY9" fmla="*/ 328612 h 447675"/>
                <a:gd name="connsiteX10" fmla="*/ 485775 w 504825"/>
                <a:gd name="connsiteY10" fmla="*/ 147637 h 447675"/>
                <a:gd name="connsiteX11" fmla="*/ 504825 w 504825"/>
                <a:gd name="connsiteY11" fmla="*/ 33337 h 447675"/>
                <a:gd name="connsiteX12" fmla="*/ 504825 w 504825"/>
                <a:gd name="connsiteY12" fmla="*/ 28575 h 447675"/>
                <a:gd name="connsiteX13" fmla="*/ 223837 w 504825"/>
                <a:gd name="connsiteY13" fmla="*/ 0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825" h="447675">
                  <a:moveTo>
                    <a:pt x="223837" y="0"/>
                  </a:moveTo>
                  <a:lnTo>
                    <a:pt x="166687" y="61912"/>
                  </a:lnTo>
                  <a:lnTo>
                    <a:pt x="128587" y="109537"/>
                  </a:lnTo>
                  <a:lnTo>
                    <a:pt x="90487" y="166687"/>
                  </a:lnTo>
                  <a:lnTo>
                    <a:pt x="47625" y="242887"/>
                  </a:lnTo>
                  <a:lnTo>
                    <a:pt x="19050" y="323850"/>
                  </a:lnTo>
                  <a:lnTo>
                    <a:pt x="0" y="404812"/>
                  </a:lnTo>
                  <a:lnTo>
                    <a:pt x="200025" y="438150"/>
                  </a:lnTo>
                  <a:lnTo>
                    <a:pt x="461962" y="447675"/>
                  </a:lnTo>
                  <a:lnTo>
                    <a:pt x="471487" y="328612"/>
                  </a:lnTo>
                  <a:lnTo>
                    <a:pt x="485775" y="147637"/>
                  </a:lnTo>
                  <a:lnTo>
                    <a:pt x="504825" y="33337"/>
                  </a:lnTo>
                  <a:lnTo>
                    <a:pt x="504825" y="28575"/>
                  </a:lnTo>
                  <a:lnTo>
                    <a:pt x="223837" y="0"/>
                  </a:lnTo>
                  <a:close/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70262" y="5460275"/>
            <a:ext cx="6810123" cy="1293056"/>
            <a:chOff x="217488" y="2352052"/>
            <a:chExt cx="8685877" cy="1592263"/>
          </a:xfrm>
        </p:grpSpPr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90320799"/>
                </p:ext>
              </p:extLst>
            </p:nvPr>
          </p:nvGraphicFramePr>
          <p:xfrm>
            <a:off x="217488" y="2352052"/>
            <a:ext cx="8315325" cy="1592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Worksheet" r:id="rId4" imgW="7019832" imgH="1343141" progId="Excel.Sheet.12">
                    <p:embed/>
                  </p:oleObj>
                </mc:Choice>
                <mc:Fallback>
                  <p:oleObj name="Worksheet" r:id="rId4" imgW="7019832" imgH="1343141" progId="Excel.Sheet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7488" y="2352052"/>
                          <a:ext cx="8315325" cy="15922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" name="Pentagon 32"/>
            <p:cNvSpPr/>
            <p:nvPr/>
          </p:nvSpPr>
          <p:spPr>
            <a:xfrm>
              <a:off x="8556856" y="3247857"/>
              <a:ext cx="346509" cy="192505"/>
            </a:xfrm>
            <a:prstGeom prst="homePlat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Pentagon 33"/>
            <p:cNvSpPr/>
            <p:nvPr/>
          </p:nvSpPr>
          <p:spPr>
            <a:xfrm>
              <a:off x="8556856" y="3475483"/>
              <a:ext cx="346509" cy="192505"/>
            </a:xfrm>
            <a:prstGeom prst="homePlate">
              <a:avLst/>
            </a:prstGeom>
            <a:solidFill>
              <a:srgbClr val="00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Pentagon 34"/>
            <p:cNvSpPr/>
            <p:nvPr/>
          </p:nvSpPr>
          <p:spPr>
            <a:xfrm>
              <a:off x="8556856" y="3710696"/>
              <a:ext cx="346509" cy="192505"/>
            </a:xfrm>
            <a:prstGeom prst="homePlate">
              <a:avLst/>
            </a:prstGeom>
            <a:solidFill>
              <a:srgbClr val="00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105808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7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7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47" grpId="0"/>
      <p:bldP spid="2877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76200"/>
            <a:ext cx="8604250" cy="6381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1" lang="en-US" altLang="ja-JP" sz="2400" dirty="0"/>
              <a:t>Global pollution monitoring </a:t>
            </a:r>
            <a:r>
              <a:rPr kumimoji="1" lang="en-US" altLang="ja-JP" sz="2400" dirty="0" smtClean="0"/>
              <a:t>constellation:</a:t>
            </a:r>
            <a:br>
              <a:rPr kumimoji="1" lang="en-US" altLang="ja-JP" sz="2400" dirty="0" smtClean="0"/>
            </a:br>
            <a:r>
              <a:rPr kumimoji="1" lang="en-US" altLang="ja-JP" sz="2000" dirty="0" smtClean="0"/>
              <a:t>Tropospheric chemistry missions funded for launch 2016–2021</a:t>
            </a:r>
            <a:endParaRPr kumimoji="1" lang="ja-JP" altLang="en-US" sz="2000" dirty="0"/>
          </a:p>
        </p:txBody>
      </p:sp>
      <p:grpSp>
        <p:nvGrpSpPr>
          <p:cNvPr id="3" name="Group 2"/>
          <p:cNvGrpSpPr/>
          <p:nvPr/>
        </p:nvGrpSpPr>
        <p:grpSpPr>
          <a:xfrm>
            <a:off x="213358" y="886968"/>
            <a:ext cx="8687329" cy="4980432"/>
            <a:chOff x="213358" y="886968"/>
            <a:chExt cx="8687329" cy="4980432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5" t="9802" r="7201" b="4393"/>
            <a:stretch/>
          </p:blipFill>
          <p:spPr bwMode="auto">
            <a:xfrm>
              <a:off x="213358" y="909192"/>
              <a:ext cx="8687329" cy="4882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20"/>
            <p:cNvSpPr/>
            <p:nvPr/>
          </p:nvSpPr>
          <p:spPr>
            <a:xfrm>
              <a:off x="4384235" y="886968"/>
              <a:ext cx="1099112" cy="64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26" tIns="45664" rIns="91326" bIns="45664" rtlCol="0" anchor="ctr"/>
            <a:lstStyle/>
            <a:p>
              <a:pPr algn="ctr" defTabSz="45663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49301" y="4419600"/>
              <a:ext cx="2095500" cy="646218"/>
            </a:xfrm>
            <a:prstGeom prst="rect">
              <a:avLst/>
            </a:prstGeom>
          </p:spPr>
          <p:txBody>
            <a:bodyPr wrap="square" lIns="91326" tIns="45664" rIns="91326" bIns="45664">
              <a:spAutoFit/>
            </a:bodyPr>
            <a:lstStyle/>
            <a:p>
              <a:pPr algn="ctr" defTabSz="456633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b="1" i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/>
                  <a:ea typeface="+mn-ea"/>
                  <a:cs typeface="Verdana"/>
                </a:rPr>
                <a:t>Sentinel-5P</a:t>
              </a:r>
            </a:p>
            <a:p>
              <a:pPr algn="ctr" defTabSz="456633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b="1" i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/>
                  <a:ea typeface="+mn-ea"/>
                  <a:cs typeface="Verdana"/>
                </a:rPr>
                <a:t>(once per day)</a:t>
              </a:r>
              <a:endParaRPr kumimoji="0" lang="en-US" dirty="0">
                <a:solidFill>
                  <a:prstClr val="black"/>
                </a:solidFill>
                <a:latin typeface="Verdana"/>
                <a:ea typeface="+mn-ea"/>
                <a:cs typeface="Verdana"/>
              </a:endParaRPr>
            </a:p>
          </p:txBody>
        </p:sp>
        <p:sp>
          <p:nvSpPr>
            <p:cNvPr id="24" name="직사각형 10"/>
            <p:cNvSpPr/>
            <p:nvPr/>
          </p:nvSpPr>
          <p:spPr bwMode="auto">
            <a:xfrm>
              <a:off x="1785833" y="1143000"/>
              <a:ext cx="1925732" cy="1591128"/>
            </a:xfrm>
            <a:prstGeom prst="rect">
              <a:avLst/>
            </a:prstGeom>
            <a:solidFill>
              <a:srgbClr val="C6D9F1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26" tIns="45664" rIns="91326" bIns="45664" anchor="ctr"/>
            <a:lstStyle/>
            <a:p>
              <a:pPr algn="ctr" eaLnBrk="0" hangingPunct="0">
                <a:defRPr/>
              </a:pPr>
              <a:endParaRPr kumimoji="0" lang="ko-KR" altLang="en-US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맑은 고딕"/>
                <a:ea typeface="맑은 고딕"/>
              </a:endParaRPr>
            </a:p>
          </p:txBody>
        </p:sp>
        <p:sp>
          <p:nvSpPr>
            <p:cNvPr id="25" name="직사각형 11"/>
            <p:cNvSpPr/>
            <p:nvPr/>
          </p:nvSpPr>
          <p:spPr bwMode="auto">
            <a:xfrm>
              <a:off x="4303267" y="1024128"/>
              <a:ext cx="1679632" cy="1231080"/>
            </a:xfrm>
            <a:prstGeom prst="rect">
              <a:avLst/>
            </a:prstGeom>
            <a:solidFill>
              <a:srgbClr val="C6D9F1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26" tIns="45664" rIns="91326" bIns="45664" anchor="ctr"/>
            <a:lstStyle/>
            <a:p>
              <a:pPr algn="ctr" eaLnBrk="0" hangingPunct="0">
                <a:defRPr/>
              </a:pPr>
              <a:endParaRPr kumimoji="0" lang="ko-KR" altLang="en-US">
                <a:solidFill>
                  <a:srgbClr val="FFFFFF"/>
                </a:solidFill>
                <a:latin typeface="맑은 고딕"/>
                <a:ea typeface="맑은 고딕"/>
              </a:endParaRPr>
            </a:p>
          </p:txBody>
        </p:sp>
        <p:sp>
          <p:nvSpPr>
            <p:cNvPr id="26" name="직사각형 5"/>
            <p:cNvSpPr/>
            <p:nvPr/>
          </p:nvSpPr>
          <p:spPr bwMode="auto">
            <a:xfrm>
              <a:off x="6314810" y="1600200"/>
              <a:ext cx="1599650" cy="2057186"/>
            </a:xfrm>
            <a:prstGeom prst="rect">
              <a:avLst/>
            </a:prstGeom>
            <a:solidFill>
              <a:srgbClr val="C6D9F1">
                <a:alpha val="50196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26" tIns="45664" rIns="91326" bIns="45664" anchor="ctr"/>
            <a:lstStyle/>
            <a:p>
              <a:pPr algn="ctr" eaLnBrk="0" hangingPunct="0">
                <a:defRPr/>
              </a:pPr>
              <a:endParaRPr kumimoji="0" lang="ko-KR" altLang="en-US">
                <a:solidFill>
                  <a:srgbClr val="FFFFFF"/>
                </a:solidFill>
                <a:latin typeface="맑은 고딕"/>
                <a:ea typeface="맑은 고딕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029408" y="2066431"/>
              <a:ext cx="1312334" cy="646218"/>
            </a:xfrm>
            <a:prstGeom prst="rect">
              <a:avLst/>
            </a:prstGeom>
          </p:spPr>
          <p:txBody>
            <a:bodyPr wrap="square" lIns="91326" tIns="45664" rIns="91326" bIns="45664">
              <a:spAutoFit/>
            </a:bodyPr>
            <a:lstStyle/>
            <a:p>
              <a:pPr algn="ctr" defTabSz="456633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altLang="ko-KR" b="1" i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/>
                  <a:ea typeface="+mn-ea"/>
                  <a:cs typeface="Verdana"/>
                </a:rPr>
                <a:t>TEMPO</a:t>
              </a:r>
            </a:p>
            <a:p>
              <a:pPr algn="ctr" defTabSz="456633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b="1" i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/>
                  <a:ea typeface="+mn-ea"/>
                  <a:cs typeface="Verdana"/>
                </a:rPr>
                <a:t>(hourly)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365549" y="1583701"/>
              <a:ext cx="1575039" cy="646218"/>
            </a:xfrm>
            <a:prstGeom prst="rect">
              <a:avLst/>
            </a:prstGeom>
          </p:spPr>
          <p:txBody>
            <a:bodyPr wrap="square" lIns="91326" tIns="45664" rIns="91326" bIns="45664">
              <a:spAutoFit/>
            </a:bodyPr>
            <a:lstStyle/>
            <a:p>
              <a:pPr algn="ctr" defTabSz="456633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altLang="ko-KR" b="1" i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/>
                  <a:ea typeface="+mn-ea"/>
                  <a:cs typeface="Verdana"/>
                </a:rPr>
                <a:t>Sentinel-4</a:t>
              </a:r>
            </a:p>
            <a:p>
              <a:pPr algn="ctr" defTabSz="456633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b="1" i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/>
                  <a:ea typeface="+mn-ea"/>
                  <a:cs typeface="Verdana"/>
                </a:rPr>
                <a:t>(hourly)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460613" y="2971800"/>
              <a:ext cx="1375487" cy="646218"/>
            </a:xfrm>
            <a:prstGeom prst="rect">
              <a:avLst/>
            </a:prstGeom>
          </p:spPr>
          <p:txBody>
            <a:bodyPr wrap="square" lIns="91326" tIns="45664" rIns="91326" bIns="45664">
              <a:spAutoFit/>
            </a:bodyPr>
            <a:lstStyle/>
            <a:p>
              <a:pPr algn="ctr" defTabSz="456633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altLang="ko-KR" b="1" i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/>
                  <a:ea typeface="+mn-ea"/>
                  <a:cs typeface="Verdana"/>
                </a:rPr>
                <a:t>GEMS</a:t>
              </a:r>
            </a:p>
            <a:p>
              <a:pPr algn="ctr" defTabSz="456633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b="1" i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/>
                  <a:ea typeface="+mn-ea"/>
                  <a:cs typeface="Verdana"/>
                </a:rPr>
                <a:t>(hourly)</a:t>
              </a:r>
            </a:p>
          </p:txBody>
        </p:sp>
        <p:sp>
          <p:nvSpPr>
            <p:cNvPr id="30" name="TextBox 15"/>
            <p:cNvSpPr txBox="1">
              <a:spLocks noChangeArrowheads="1"/>
            </p:cNvSpPr>
            <p:nvPr/>
          </p:nvSpPr>
          <p:spPr bwMode="auto">
            <a:xfrm>
              <a:off x="5633983" y="4639911"/>
              <a:ext cx="2240520" cy="523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326" tIns="45664" rIns="91326" bIns="45664">
              <a:spAutoFit/>
            </a:bodyPr>
            <a:lstStyle/>
            <a:p>
              <a:pPr eaLnBrk="0" hangingPunct="0">
                <a:defRPr/>
              </a:pPr>
              <a:r>
                <a:rPr kumimoji="0" lang="en-US" sz="1400" b="1" i="1" dirty="0">
                  <a:solidFill>
                    <a:prstClr val="white"/>
                  </a:solidFill>
                  <a:latin typeface="Verdana" pitchFamily="34" charset="0"/>
                </a:rPr>
                <a:t>Courtesy Jhoon Kim,</a:t>
              </a:r>
            </a:p>
            <a:p>
              <a:pPr eaLnBrk="0" hangingPunct="0">
                <a:defRPr/>
              </a:pPr>
              <a:r>
                <a:rPr kumimoji="0" lang="en-US" sz="1400" b="1" i="1" dirty="0">
                  <a:solidFill>
                    <a:prstClr val="white"/>
                  </a:solidFill>
                  <a:latin typeface="Verdana" pitchFamily="34" charset="0"/>
                </a:rPr>
                <a:t>Andreas Richter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962400" y="5486400"/>
              <a:ext cx="16002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26" tIns="45664" rIns="91326" bIns="45664" rtlCol="0" anchor="ctr"/>
            <a:lstStyle/>
            <a:p>
              <a:pPr algn="ctr" defTabSz="45663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76200" y="5540961"/>
            <a:ext cx="8915400" cy="1091207"/>
          </a:xfrm>
          <a:prstGeom prst="rect">
            <a:avLst/>
          </a:prstGeom>
          <a:solidFill>
            <a:schemeClr val="bg1"/>
          </a:solidFill>
        </p:spPr>
        <p:txBody>
          <a:bodyPr wrap="square" lIns="182653" tIns="45664" rIns="182653" bIns="45664" rtlCol="0">
            <a:spAutoFit/>
          </a:bodyPr>
          <a:lstStyle/>
          <a:p>
            <a:pPr defTabSz="4566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600" b="1" dirty="0">
                <a:solidFill>
                  <a:prstClr val="black"/>
                </a:solidFill>
                <a:latin typeface="Arial"/>
                <a:ea typeface="ヒラギノ角ゴ Pro W3" charset="-128"/>
                <a:cs typeface="Arial"/>
              </a:rPr>
              <a:t>Policy-relevant science and environmental services enabled by common observations</a:t>
            </a:r>
          </a:p>
          <a:p>
            <a:pPr marL="347235" indent="-169655" defTabSz="456633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en-US" sz="1400" dirty="0">
                <a:solidFill>
                  <a:prstClr val="black"/>
                </a:solidFill>
                <a:latin typeface="Arial"/>
                <a:ea typeface="ヒラギノ角ゴ Pro W3" charset="-128"/>
                <a:cs typeface="Arial"/>
              </a:rPr>
              <a:t>Improved emissions, at common confidence levels, over industrialized Northern Hemisphere</a:t>
            </a:r>
          </a:p>
          <a:p>
            <a:pPr marL="347235" indent="-169655" defTabSz="456633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en-US" sz="1400" dirty="0">
                <a:solidFill>
                  <a:prstClr val="black"/>
                </a:solidFill>
                <a:latin typeface="Arial"/>
                <a:ea typeface="ヒラギノ角ゴ Pro W3" charset="-128"/>
                <a:cs typeface="Arial"/>
              </a:rPr>
              <a:t>Improved air quality forecasts and assimilation systems</a:t>
            </a:r>
          </a:p>
          <a:p>
            <a:pPr marL="347235" indent="-169655" defTabSz="456633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en-US" sz="1400" dirty="0">
                <a:solidFill>
                  <a:prstClr val="black"/>
                </a:solidFill>
                <a:latin typeface="Arial"/>
                <a:ea typeface="ヒラギノ角ゴ Pro W3" charset="-128"/>
                <a:cs typeface="Arial"/>
              </a:rPr>
              <a:t>Improved assessment, e.g., observations to support United Nations Convention on Long Range Transboundary Air Pollution</a:t>
            </a:r>
          </a:p>
        </p:txBody>
      </p:sp>
    </p:spTree>
    <p:extLst>
      <p:ext uri="{BB962C8B-B14F-4D97-AF65-F5344CB8AC3E}">
        <p14:creationId xmlns:p14="http://schemas.microsoft.com/office/powerpoint/2010/main" val="41470666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>
          <a:xfrm>
            <a:off x="228600" y="76224"/>
            <a:ext cx="8604250" cy="6381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>
                <a:latin typeface="Arial" charset="0"/>
                <a:ea typeface="ヒラギノ角ゴ Pro W3" charset="0"/>
                <a:cs typeface="ヒラギノ角ゴ Pro W3" charset="0"/>
              </a:rPr>
              <a:t>Funded tropospheric chemistry mission parameters</a:t>
            </a:r>
            <a:br>
              <a:rPr lang="en-US" sz="2400" dirty="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sz="2400" dirty="0">
                <a:latin typeface="Arial" charset="0"/>
                <a:ea typeface="ヒラギノ角ゴ Pro W3" charset="0"/>
                <a:cs typeface="ヒラギノ角ゴ Pro W3" charset="0"/>
              </a:rPr>
              <a:t>(as of </a:t>
            </a:r>
            <a:r>
              <a:rPr lang="en-US" sz="2400" dirty="0" smtClean="0">
                <a:latin typeface="Arial" charset="0"/>
                <a:ea typeface="ヒラギノ角ゴ Pro W3" charset="0"/>
                <a:cs typeface="ヒラギノ角ゴ Pro W3" charset="0"/>
              </a:rPr>
              <a:t>5/</a:t>
            </a:r>
            <a:r>
              <a:rPr lang="en-US" sz="2400" dirty="0">
                <a:latin typeface="Arial" charset="0"/>
                <a:ea typeface="ヒラギノ角ゴ Pro W3" charset="0"/>
                <a:cs typeface="ヒラギノ角ゴ Pro W3" charset="0"/>
              </a:rPr>
              <a:t>2014)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0466789"/>
              </p:ext>
            </p:extLst>
          </p:nvPr>
        </p:nvGraphicFramePr>
        <p:xfrm>
          <a:off x="76199" y="838200"/>
          <a:ext cx="8991601" cy="589337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990601"/>
                <a:gridCol w="2000250"/>
                <a:gridCol w="2000250"/>
                <a:gridCol w="2000250"/>
                <a:gridCol w="2000250"/>
              </a:tblGrid>
              <a:tr h="506072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rgbClr val="1E46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Europe Sentinel 4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rgbClr val="1E46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USA TEMPO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rgbClr val="1E46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Korea GEMS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rgbClr val="1E46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Europe Sentinel 5 Precursor TROPOMI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rgbClr val="1E4649"/>
                    </a:solidFill>
                  </a:tcPr>
                </a:tc>
              </a:tr>
              <a:tr h="26791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Orbit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chemeClr val="accent1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Geostationary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Geostationary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Geostationary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Low-Earth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</a:tr>
              <a:tr h="26791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Domain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chemeClr val="accent1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Europe and surrounding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North America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Asia-Pacific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Global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</a:tr>
              <a:tr h="26791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Revisit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chemeClr val="accent1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 hour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 hour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 hour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 day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</a:tr>
              <a:tr h="26791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Status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chemeClr val="accent1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Detailed Design, Phase 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Instrument PDR July 2014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Instrument PDR complete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Instrument delivery 2015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</a:tr>
              <a:tr h="446534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Launch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chemeClr val="accent1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2021 (Flight Acceptance Review first instrument)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 earlier than 11/2018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Early 2016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</a:tr>
              <a:tr h="62514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Payload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chemeClr val="accent1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UV-Vis-NIR</a:t>
                      </a:r>
                      <a:b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305-500, 750-775 nm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UV-Vis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290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-490, 540-740 nm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UV-Vis 300-500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UV-Vis-NIR-SWIR</a:t>
                      </a:r>
                      <a:b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</a:b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270-500, 675-775, 2305-2385 nm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</a:tr>
              <a:tr h="62514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Products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chemeClr val="accent1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</a:t>
                      </a:r>
                      <a:r>
                        <a:rPr kumimoji="0" lang="en-US" sz="1200" u="none" strike="noStrike" cap="none" normalizeH="0" baseline="-2500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NO</a:t>
                      </a:r>
                      <a:r>
                        <a:rPr kumimoji="0" lang="en-US" sz="1200" u="none" strike="noStrike" cap="none" normalizeH="0" baseline="-2500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SO</a:t>
                      </a:r>
                      <a:r>
                        <a:rPr kumimoji="0" lang="en-US" sz="1200" u="none" strike="noStrike" cap="none" normalizeH="0" baseline="-2500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HCHO, AAI, AOD, height-resolved aerosol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</a:t>
                      </a:r>
                      <a:r>
                        <a:rPr kumimoji="0" lang="en-US" altLang="ja-JP" sz="1200" u="none" strike="noStrike" cap="none" normalizeH="0" baseline="-2500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0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trop.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</a:t>
                      </a:r>
                      <a:r>
                        <a:rPr kumimoji="0" lang="en-US" sz="1200" u="none" strike="noStrike" cap="none" normalizeH="0" baseline="-2500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0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0-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2km </a:t>
                      </a:r>
                      <a:r>
                        <a:rPr kumimoji="0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</a:t>
                      </a:r>
                      <a:r>
                        <a:rPr kumimoji="0" lang="en-US" altLang="ja-JP" sz="1200" u="none" strike="noStrike" cap="none" normalizeH="0" baseline="-2500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NO</a:t>
                      </a:r>
                      <a:r>
                        <a:rPr kumimoji="0" lang="en-US" sz="1200" u="none" strike="noStrike" cap="none" normalizeH="0" baseline="-2500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HCHO,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</a:t>
                      </a:r>
                      <a:r>
                        <a:rPr kumimoji="0" lang="en-US" sz="1200" u="none" strike="noStrike" cap="none" normalizeH="0" baseline="-2500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CHOCHO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AOD,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AAI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</a:t>
                      </a:r>
                      <a:r>
                        <a:rPr kumimoji="0" lang="en-US" sz="1200" u="none" strike="noStrike" cap="none" normalizeH="0" baseline="-2500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NO</a:t>
                      </a:r>
                      <a:r>
                        <a:rPr kumimoji="0" lang="en-US" sz="1200" u="none" strike="noStrike" cap="none" normalizeH="0" baseline="-2500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SO</a:t>
                      </a:r>
                      <a:r>
                        <a:rPr kumimoji="0" lang="en-US" sz="1200" u="none" strike="noStrike" cap="none" normalizeH="0" baseline="-2500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HCHO, AOD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kumimoji="0" lang="en-US" sz="1200" u="none" strike="noStrike" cap="none" normalizeH="0" baseline="-2500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, NO</a:t>
                      </a:r>
                      <a:r>
                        <a:rPr kumimoji="0" lang="en-US" sz="1200" u="none" strike="noStrike" cap="none" normalizeH="0" baseline="-2500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, SO</a:t>
                      </a:r>
                      <a:r>
                        <a:rPr kumimoji="0" lang="en-US" sz="1200" u="none" strike="noStrike" cap="none" normalizeH="0" baseline="-2500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, HCHO, AAI, AOD, height-resolved aerosol, CO,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CH</a:t>
                      </a:r>
                      <a:r>
                        <a:rPr kumimoji="0" lang="en-US" sz="120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endParaRPr kumimoji="0" lang="en-US" sz="12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</a:tr>
              <a:tr h="446534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Spatial Sampling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chemeClr val="accent1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 km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 km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at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45N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2.1 km N/S x 4.7 km E/W @35N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3.5 km N/S x 8 km E/W @38N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7 km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x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7 km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nadir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</a:tr>
              <a:tr h="62514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Nominal product resolution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chemeClr val="accent1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8.9 km N/S x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11.7 km E/W @40N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8.4 </a:t>
                      </a:r>
                      <a:r>
                        <a:rPr kumimoji="0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km N/S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4.7 </a:t>
                      </a:r>
                      <a:r>
                        <a:rPr kumimoji="0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km E/W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or better @35N (with 100W orbit)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 km N/S x 8 km E/W @38N (gas), 3.5 </a:t>
                      </a:r>
                      <a:r>
                        <a:rPr kumimoji="0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km N/S x 8 km E/W @38N (aerosol)</a:t>
                      </a:r>
                      <a:endParaRPr kumimoji="0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7 km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x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7 km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nadir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</a:tr>
              <a:tr h="1443354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Notes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>
                    <a:solidFill>
                      <a:schemeClr val="accent1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Two instruments in sequence on MTG-S; use  TIR sounder on MTG-S (expected sensitivity to O3 and CO). Synergy with imager on MTG-I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w.r.t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 aerosol and clouds.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GEO-CAPE precursor or initial component of </a:t>
                      </a:r>
                      <a:b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GEO-CAPE.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Synergy with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GOES-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R/S  ABI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w.r.t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 aerosol and clouds. 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Synergy with AMI and GOCI-2 instruments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w.r.t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 aerosol and clouds. 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In formation with S-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NPP for synergy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w.r.t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. clouds and O</a:t>
                      </a:r>
                      <a:r>
                        <a:rPr kumimoji="0" lang="en-US" sz="120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ea typeface="ヒラギノ角ゴ Pro W3" charset="0"/>
                        <a:cs typeface="ヒラギノ角ゴ Pro W3" charset="0"/>
                      </a:endParaRPr>
                    </a:p>
                  </a:txBody>
                  <a:tcPr marT="45714" horzOverflow="overflow"/>
                </a:tc>
              </a:tr>
            </a:tbl>
          </a:graphicData>
        </a:graphic>
      </p:graphicFrame>
      <p:sp>
        <p:nvSpPr>
          <p:cNvPr id="13382" name="Oval 4"/>
          <p:cNvSpPr>
            <a:spLocks noChangeArrowheads="1"/>
          </p:cNvSpPr>
          <p:nvPr/>
        </p:nvSpPr>
        <p:spPr bwMode="auto">
          <a:xfrm>
            <a:off x="1447800" y="3200401"/>
            <a:ext cx="1066800" cy="75556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26" tIns="45664" rIns="91326" bIns="45664">
            <a:spAutoFit/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en-US" sz="33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 descr="18-tropomi_veefkind_tempo_st14_Page_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67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8-tropomi_veefkind_tempo_st14_Page_0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908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8-tropomi_veefkind_tempo_st14_Page_0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322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-tropomi_veefkind_tempo_st14_Page_1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269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3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3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SA Presentation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29544</TotalTime>
  <Words>1241</Words>
  <Application>Microsoft Macintosh PowerPoint</Application>
  <PresentationFormat>On-screen Show (4:3)</PresentationFormat>
  <Paragraphs>196</Paragraphs>
  <Slides>17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Blank</vt:lpstr>
      <vt:lpstr>Office Theme</vt:lpstr>
      <vt:lpstr>Office 테마</vt:lpstr>
      <vt:lpstr>ESA Presentation</vt:lpstr>
      <vt:lpstr>Worksheet</vt:lpstr>
      <vt:lpstr>Status of ACC Air Quality Constellation Activities</vt:lpstr>
      <vt:lpstr>Geostationary Air Quality Constellation Coordination: Background (circa 2009-2011)</vt:lpstr>
      <vt:lpstr>The Sentinel Missions for Copernicus Atmosphere Services</vt:lpstr>
      <vt:lpstr>Global pollution monitoring constellation: Tropospheric chemistry missions funded for launch 2016–2021</vt:lpstr>
      <vt:lpstr>Funded tropospheric chemistry mission parameters (as of 5/2014)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Overview and Status of  GEMS</vt:lpstr>
      <vt:lpstr>GEO-KOMPSAT-2B GEMS (Geostationary Environment Monitoring Spectrometer)</vt:lpstr>
      <vt:lpstr>GEMS Design</vt:lpstr>
      <vt:lpstr>Projected FOV &amp; GSD NS GSD @ Seoul : 7.0km</vt:lpstr>
      <vt:lpstr>Status of GEMS Mission</vt:lpstr>
      <vt:lpstr>GEMS 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J Al-Saadi</cp:lastModifiedBy>
  <cp:revision>838</cp:revision>
  <cp:lastPrinted>2013-04-10T01:00:51Z</cp:lastPrinted>
  <dcterms:created xsi:type="dcterms:W3CDTF">2012-12-19T14:12:21Z</dcterms:created>
  <dcterms:modified xsi:type="dcterms:W3CDTF">2014-06-03T15:34:01Z</dcterms:modified>
</cp:coreProperties>
</file>