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35" r:id="rId2"/>
    <p:sldId id="342" r:id="rId3"/>
    <p:sldId id="354" r:id="rId4"/>
    <p:sldId id="343" r:id="rId5"/>
    <p:sldId id="349" r:id="rId6"/>
    <p:sldId id="355" r:id="rId7"/>
    <p:sldId id="345" r:id="rId8"/>
    <p:sldId id="359" r:id="rId9"/>
    <p:sldId id="357" r:id="rId10"/>
    <p:sldId id="358" r:id="rId11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E8E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682" y="0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/>
          <a:lstStyle>
            <a:lvl1pPr algn="r">
              <a:defRPr sz="1200"/>
            </a:lvl1pPr>
          </a:lstStyle>
          <a:p>
            <a:fld id="{414F9304-38F1-4469-8AC6-6212B830858A}" type="datetimeFigureOut">
              <a:rPr lang="de-DE" smtClean="0"/>
              <a:t>04/06/14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735" tIns="46868" rIns="93735" bIns="4686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094" y="4861117"/>
            <a:ext cx="5679113" cy="4606549"/>
          </a:xfrm>
          <a:prstGeom prst="rect">
            <a:avLst/>
          </a:prstGeom>
        </p:spPr>
        <p:txBody>
          <a:bodyPr vert="horz" lIns="93735" tIns="46868" rIns="93735" bIns="46868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0613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682" y="9720613"/>
            <a:ext cx="3075981" cy="512379"/>
          </a:xfrm>
          <a:prstGeom prst="rect">
            <a:avLst/>
          </a:prstGeom>
        </p:spPr>
        <p:txBody>
          <a:bodyPr vert="horz" lIns="93735" tIns="46868" rIns="93735" bIns="46868" rtlCol="0" anchor="b"/>
          <a:lstStyle>
            <a:lvl1pPr algn="r">
              <a:defRPr sz="1200"/>
            </a:lvl1pPr>
          </a:lstStyle>
          <a:p>
            <a:fld id="{4EB58D8D-0D31-4C9B-88E1-79A77091A2F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150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41909-0BD5-451F-A21B-34BF34EF5045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47F7F8-BC00-41EE-AE25-0083D4DA545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353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B9AE3-19F3-4D05-8639-F8F0E6B9E5B9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53078-D1DE-4E1C-A5BF-A9E44A3386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95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4F43C-46EC-41A4-BCD4-E237ECB5732F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5CBFE-B492-4A8C-963D-9C8760F2CD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74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77491"/>
            <a:ext cx="9144000" cy="1140243"/>
          </a:xfrm>
        </p:spPr>
        <p:txBody>
          <a:bodyPr/>
          <a:lstStyle>
            <a:lvl1pPr>
              <a:defRPr>
                <a:solidFill>
                  <a:srgbClr val="0038A8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4074404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6"/>
          <p:cNvSpPr>
            <a:spLocks noChangeArrowheads="1"/>
          </p:cNvSpPr>
          <p:nvPr userDrawn="1"/>
        </p:nvSpPr>
        <p:spPr bwMode="auto">
          <a:xfrm>
            <a:off x="0" y="0"/>
            <a:ext cx="9144000" cy="1181100"/>
          </a:xfrm>
          <a:prstGeom prst="rect">
            <a:avLst/>
          </a:prstGeom>
          <a:solidFill>
            <a:srgbClr val="B2B2B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5" name="Picture 32" descr="ghg_CCI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-12700"/>
            <a:ext cx="1222375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GB" dirty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5ADCA-77EC-4246-8334-2304318650D3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04/06/14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3D30B-A765-4A4E-8DD5-C433BC519C8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81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0" y="0"/>
            <a:ext cx="9117890" cy="836712"/>
          </a:xfrm>
        </p:spPr>
        <p:txBody>
          <a:bodyPr/>
          <a:lstStyle>
            <a:lvl1pPr algn="ctr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09728" y="6356350"/>
            <a:ext cx="3898776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smtClean="0"/>
              <a:t>H. Bovensmann et al. ,CarbonSat EE8 Candidate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6223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1B914-C016-4BD0-8692-AA9256F3F52E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CAA7E-11D9-4048-94A7-C4F5287D7A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583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84643-7A29-4C16-A71D-CEDBC165F9A0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C5229F-DDC3-49E6-BCCD-2460808901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346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99B30-934D-4107-A27E-AB36F5719939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27C8E-6D8B-4850-967A-3826367D38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968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32B73F-D6D6-4DDF-A384-3B63F25C42A2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12887-2137-475F-B846-1FCBBA3152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210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E5546-FDBB-4FC7-A8E0-17DDDAE476D9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44496-5DAA-48DA-B182-D611F57EF2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1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4DBE5-AC56-403D-AE87-14989401BD15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94771-94D3-4D60-8F88-A70DC36A96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3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FF25B-6ADD-4E80-BB2A-95B35672E2D1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3FF84-A146-456E-9E07-EDC986B83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218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  <a:endParaRPr lang="en-GB" altLang="de-D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  <a:endParaRPr lang="en-GB" altLang="de-D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E52337-F05F-4217-B4B0-65792F174B4C}" type="datetimeFigureOut">
              <a:rPr lang="en-GB"/>
              <a:pPr>
                <a:defRPr/>
              </a:pPr>
              <a:t>04/06/14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F4E1C2-572B-4283-AB46-E483A92AD5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www.wmo.int/pages/prog/gcos/Publications/gcos-154.pdf" TargetMode="External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/>
          <p:cNvSpPr>
            <a:spLocks noGrp="1"/>
          </p:cNvSpPr>
          <p:nvPr>
            <p:ph type="ctrTitle"/>
          </p:nvPr>
        </p:nvSpPr>
        <p:spPr/>
        <p:txBody>
          <a:bodyPr anchor="t" anchorCtr="0"/>
          <a:lstStyle/>
          <a:p>
            <a:r>
              <a:rPr lang="de-DE" sz="4000" dirty="0" smtClean="0">
                <a:latin typeface="Calibri" panose="020F0502020204030204" pitchFamily="34" charset="0"/>
              </a:rPr>
              <a:t/>
            </a:r>
            <a:br>
              <a:rPr lang="de-DE" sz="4000" dirty="0" smtClean="0">
                <a:latin typeface="Calibri" panose="020F0502020204030204" pitchFamily="34" charset="0"/>
              </a:rPr>
            </a:br>
            <a:endParaRPr lang="de-DE" sz="4000" dirty="0" smtClean="0">
              <a:latin typeface="Calibri" panose="020F0502020204030204" pitchFamily="34" charset="0"/>
            </a:endParaRPr>
          </a:p>
        </p:txBody>
      </p:sp>
      <p:sp>
        <p:nvSpPr>
          <p:cNvPr id="10243" name="Untertitel 2"/>
          <p:cNvSpPr>
            <a:spLocks noGrp="1"/>
          </p:cNvSpPr>
          <p:nvPr>
            <p:ph type="subTitle" idx="1"/>
          </p:nvPr>
        </p:nvSpPr>
        <p:spPr>
          <a:xfrm>
            <a:off x="1475656" y="1700808"/>
            <a:ext cx="6400800" cy="2760712"/>
          </a:xfrm>
        </p:spPr>
        <p:txBody>
          <a:bodyPr/>
          <a:lstStyle/>
          <a:p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Heinrich </a:t>
            </a:r>
            <a:r>
              <a:rPr lang="en-US" sz="1800" b="1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Bovensmann</a:t>
            </a:r>
            <a:r>
              <a:rPr lang="en-US" sz="18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endParaRPr lang="de-DE" sz="1800" b="1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University of Bremen, FB1, Institute for Environmental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Physics</a:t>
            </a:r>
            <a:b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</a:b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And the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CarbonSat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MAG: 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1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Hartmut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Bösch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University of Leicester, UK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Dominik Brunner, EMPA,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Dübendorf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CH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Philippe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Ciais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LSCE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Gif-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sur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-Yvette, F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David Crisp, JPL, Pasadena, USA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Han Dolman, Free University, Amsterdam , NL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Gary Hayman, Centre for Ecology and Hydrology, Wallingford, UK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Sander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Houweling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SRON, Utrecht, NL</a:t>
            </a:r>
          </a:p>
          <a:p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Günter Lichtenberg, DLR-IMF,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Oberpfaffenhofen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D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Paul </a:t>
            </a:r>
            <a:r>
              <a:rPr lang="en-US" sz="1800" dirty="0" err="1" smtClean="0">
                <a:solidFill>
                  <a:schemeClr val="tx1"/>
                </a:solidFill>
                <a:latin typeface="Calibri" panose="020F0502020204030204" pitchFamily="34" charset="0"/>
              </a:rPr>
              <a:t>Ingmann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Yasjka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 Meijer, ESA ESTEC, </a:t>
            </a:r>
            <a:r>
              <a:rPr lang="en-US" sz="1800" dirty="0" err="1">
                <a:solidFill>
                  <a:schemeClr val="tx1"/>
                </a:solidFill>
                <a:latin typeface="Calibri" panose="020F0502020204030204" pitchFamily="34" charset="0"/>
              </a:rPr>
              <a:t>Noordwijk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, NL</a:t>
            </a:r>
          </a:p>
          <a:p>
            <a:endParaRPr lang="en-US" sz="24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r>
              <a:rPr lang="en-US" sz="2400" b="1" dirty="0">
                <a:solidFill>
                  <a:schemeClr val="tx1"/>
                </a:solidFill>
              </a:rPr>
              <a:t>Output: White paper </a:t>
            </a:r>
            <a:r>
              <a:rPr lang="en-US" sz="2400" b="1" dirty="0" smtClean="0">
                <a:solidFill>
                  <a:schemeClr val="tx1"/>
                </a:solidFill>
              </a:rPr>
              <a:t>on a GHG </a:t>
            </a:r>
            <a:r>
              <a:rPr lang="en-US" sz="2400" b="1" dirty="0">
                <a:solidFill>
                  <a:schemeClr val="tx1"/>
                </a:solidFill>
              </a:rPr>
              <a:t>imaging mission</a:t>
            </a:r>
            <a:endParaRPr lang="de-DE" sz="2400" b="1" dirty="0">
              <a:solidFill>
                <a:schemeClr val="tx1"/>
              </a:solidFill>
            </a:endParaRPr>
          </a:p>
          <a:p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 bwMode="auto">
          <a:xfrm>
            <a:off x="611560" y="0"/>
            <a:ext cx="7852360" cy="2204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3600" b="1" kern="0" dirty="0">
                <a:solidFill>
                  <a:schemeClr val="tx1"/>
                </a:solidFill>
                <a:latin typeface="Calibri" panose="020F0502020204030204" pitchFamily="34" charset="0"/>
              </a:rPr>
              <a:t>Future GHG Mission Challenges </a:t>
            </a:r>
            <a:r>
              <a:rPr lang="en-US" sz="3600" b="1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WS</a:t>
            </a:r>
          </a:p>
          <a:p>
            <a:r>
              <a:rPr lang="en-US" sz="3600" b="1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May 8</a:t>
            </a:r>
            <a:r>
              <a:rPr lang="en-US" sz="3600" b="1" kern="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th</a:t>
            </a:r>
            <a:r>
              <a:rPr lang="en-US" sz="3600" b="1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, 2014</a:t>
            </a:r>
          </a:p>
          <a:p>
            <a:r>
              <a:rPr lang="en-GB" sz="2000" b="1" i="1" dirty="0">
                <a:solidFill>
                  <a:srgbClr val="FF0000"/>
                </a:solidFill>
              </a:rPr>
              <a:t>“</a:t>
            </a:r>
            <a:r>
              <a:rPr lang="en-GB" sz="2000" b="1" i="1" dirty="0" err="1">
                <a:solidFill>
                  <a:srgbClr val="FF0000"/>
                </a:solidFill>
              </a:rPr>
              <a:t>CarbonSat</a:t>
            </a:r>
            <a:r>
              <a:rPr lang="en-GB" sz="2000" b="1" i="1" dirty="0">
                <a:solidFill>
                  <a:srgbClr val="FF0000"/>
                </a:solidFill>
              </a:rPr>
              <a:t> </a:t>
            </a:r>
            <a:r>
              <a:rPr lang="en-GB" sz="2000" b="1" i="1" dirty="0" smtClean="0">
                <a:solidFill>
                  <a:srgbClr val="FF0000"/>
                </a:solidFill>
              </a:rPr>
              <a:t>and </a:t>
            </a:r>
            <a:r>
              <a:rPr lang="en-GB" sz="2000" b="1" i="1" dirty="0">
                <a:solidFill>
                  <a:srgbClr val="FF0000"/>
                </a:solidFill>
              </a:rPr>
              <a:t>the overall vision of a global GHG monitoring system”</a:t>
            </a:r>
          </a:p>
          <a:p>
            <a:r>
              <a:rPr lang="en-US" sz="3600" b="1" kern="0" dirty="0" smtClean="0">
                <a:solidFill>
                  <a:schemeClr val="tx1"/>
                </a:solidFill>
                <a:latin typeface="Calibri" panose="020F0502020204030204" pitchFamily="34" charset="0"/>
              </a:rPr>
              <a:t> </a:t>
            </a:r>
            <a:endParaRPr lang="de-DE" sz="4400" kern="0" baseline="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9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ACC-GHG </a:t>
            </a:r>
            <a:r>
              <a:rPr lang="de-DE" dirty="0" err="1" smtClean="0"/>
              <a:t>Constellation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/>
          <a:lstStyle/>
          <a:p>
            <a:pPr lvl="0"/>
            <a:r>
              <a:rPr lang="en-US" sz="2800" dirty="0" smtClean="0"/>
              <a:t>What is our common vision to further evolve atmospheric GHG measurements from space?</a:t>
            </a:r>
          </a:p>
          <a:p>
            <a:pPr marL="0" lvl="0" indent="0">
              <a:buNone/>
            </a:pPr>
            <a:r>
              <a:rPr lang="en-US" sz="2800" dirty="0" smtClean="0"/>
              <a:t> </a:t>
            </a:r>
          </a:p>
          <a:p>
            <a:pPr lvl="0"/>
            <a:r>
              <a:rPr lang="de-DE" sz="2800" dirty="0" smtClean="0"/>
              <a:t>ACC GHG </a:t>
            </a:r>
            <a:r>
              <a:rPr lang="de-DE" sz="2800" dirty="0" err="1"/>
              <a:t>C</a:t>
            </a:r>
            <a:r>
              <a:rPr lang="de-DE" sz="2800" dirty="0" err="1" smtClean="0"/>
              <a:t>onstellation</a:t>
            </a:r>
            <a:r>
              <a:rPr lang="de-DE" sz="2800" dirty="0" smtClean="0"/>
              <a:t>:</a:t>
            </a:r>
          </a:p>
          <a:p>
            <a:pPr lvl="1" indent="-342900"/>
            <a:r>
              <a:rPr lang="de-DE" sz="2800" dirty="0" err="1" smtClean="0"/>
              <a:t>existing</a:t>
            </a:r>
            <a:r>
              <a:rPr lang="de-DE" sz="2800" dirty="0" smtClean="0"/>
              <a:t> </a:t>
            </a:r>
            <a:r>
              <a:rPr lang="de-DE" sz="2800" dirty="0" err="1" smtClean="0"/>
              <a:t>activities</a:t>
            </a:r>
            <a:r>
              <a:rPr lang="de-DE" sz="2800" dirty="0" smtClean="0"/>
              <a:t> </a:t>
            </a:r>
            <a:r>
              <a:rPr lang="de-DE" sz="2800" dirty="0" err="1" smtClean="0"/>
              <a:t>and</a:t>
            </a:r>
            <a:r>
              <a:rPr lang="de-DE" sz="2800" dirty="0" smtClean="0"/>
              <a:t> on </a:t>
            </a:r>
            <a:r>
              <a:rPr lang="de-DE" sz="2800" dirty="0" err="1" smtClean="0"/>
              <a:t>going</a:t>
            </a:r>
            <a:r>
              <a:rPr lang="de-DE" sz="2800" dirty="0" smtClean="0"/>
              <a:t> </a:t>
            </a:r>
            <a:r>
              <a:rPr lang="de-DE" sz="2800" dirty="0" err="1" smtClean="0"/>
              <a:t>co-operations</a:t>
            </a:r>
            <a:r>
              <a:rPr lang="de-DE" sz="2800" dirty="0" smtClean="0"/>
              <a:t> (e.g. IWGGMS, NASA/JAXA </a:t>
            </a:r>
            <a:r>
              <a:rPr lang="de-DE" sz="2800" dirty="0" err="1" smtClean="0"/>
              <a:t>co</a:t>
            </a:r>
            <a:r>
              <a:rPr lang="de-DE" sz="2800" dirty="0" smtClean="0"/>
              <a:t>-operation, </a:t>
            </a:r>
            <a:r>
              <a:rPr lang="de-DE" sz="2800" dirty="0" err="1" smtClean="0"/>
              <a:t>GHG_cci</a:t>
            </a:r>
            <a:r>
              <a:rPr lang="de-DE" sz="2800" dirty="0" smtClean="0"/>
              <a:t> </a:t>
            </a:r>
            <a:r>
              <a:rPr lang="de-DE" sz="2800" dirty="0" err="1" smtClean="0"/>
              <a:t>project</a:t>
            </a:r>
            <a:r>
              <a:rPr lang="de-DE" sz="2800" dirty="0" smtClean="0"/>
              <a:t>)</a:t>
            </a:r>
          </a:p>
          <a:p>
            <a:pPr lvl="1" indent="-342900"/>
            <a:r>
              <a:rPr lang="de-DE" sz="2800" dirty="0" err="1" smtClean="0"/>
              <a:t>TanSat</a:t>
            </a:r>
            <a:r>
              <a:rPr lang="de-DE" sz="2800" dirty="0" smtClean="0"/>
              <a:t>: </a:t>
            </a:r>
            <a:r>
              <a:rPr lang="de-DE" sz="2800" dirty="0" err="1" smtClean="0"/>
              <a:t>question</a:t>
            </a:r>
            <a:r>
              <a:rPr lang="de-DE" sz="2800" dirty="0" smtClean="0"/>
              <a:t> on optimal </a:t>
            </a:r>
            <a:r>
              <a:rPr lang="de-DE" sz="2800" dirty="0" err="1" smtClean="0"/>
              <a:t>equator</a:t>
            </a:r>
            <a:r>
              <a:rPr lang="de-DE" sz="2800" dirty="0" smtClean="0"/>
              <a:t> </a:t>
            </a:r>
            <a:r>
              <a:rPr lang="de-DE" sz="2800" dirty="0" err="1" smtClean="0"/>
              <a:t>overpassing</a:t>
            </a:r>
            <a:r>
              <a:rPr lang="de-DE" sz="2800" dirty="0" smtClean="0"/>
              <a:t> time </a:t>
            </a:r>
            <a:r>
              <a:rPr lang="de-DE" sz="2800" dirty="0" err="1" smtClean="0"/>
              <a:t>to</a:t>
            </a:r>
            <a:r>
              <a:rPr lang="de-DE" sz="2800" dirty="0" smtClean="0"/>
              <a:t> fit </a:t>
            </a:r>
            <a:r>
              <a:rPr lang="de-DE" sz="2800" dirty="0" err="1" smtClean="0"/>
              <a:t>best</a:t>
            </a:r>
            <a:r>
              <a:rPr lang="de-DE" sz="2800" dirty="0" smtClean="0"/>
              <a:t> </a:t>
            </a:r>
            <a:r>
              <a:rPr lang="de-DE" sz="2800" dirty="0" err="1" smtClean="0"/>
              <a:t>into</a:t>
            </a:r>
            <a:r>
              <a:rPr lang="de-DE" sz="2800" dirty="0" smtClean="0"/>
              <a:t> such a </a:t>
            </a:r>
            <a:r>
              <a:rPr lang="de-DE" sz="2800" dirty="0" err="1" smtClean="0"/>
              <a:t>constellation</a:t>
            </a:r>
            <a:endParaRPr lang="de-DE" sz="2800" dirty="0" smtClean="0"/>
          </a:p>
          <a:p>
            <a:pPr lvl="1" indent="-342900"/>
            <a:r>
              <a:rPr lang="de-DE" sz="2800" dirty="0" err="1" smtClean="0"/>
              <a:t>Planning</a:t>
            </a:r>
            <a:r>
              <a:rPr lang="de-DE" sz="2800" dirty="0" smtClean="0"/>
              <a:t> </a:t>
            </a:r>
            <a:r>
              <a:rPr lang="de-DE" sz="2800" dirty="0" err="1" smtClean="0"/>
              <a:t>short</a:t>
            </a:r>
            <a:r>
              <a:rPr lang="de-DE" sz="2800" dirty="0" smtClean="0"/>
              <a:t> </a:t>
            </a:r>
            <a:r>
              <a:rPr lang="de-DE" sz="2800" dirty="0" err="1" smtClean="0"/>
              <a:t>term</a:t>
            </a:r>
            <a:r>
              <a:rPr lang="de-DE" sz="2800" dirty="0" smtClean="0"/>
              <a:t> (3 </a:t>
            </a:r>
            <a:r>
              <a:rPr lang="de-DE" sz="2800" dirty="0" err="1" smtClean="0"/>
              <a:t>years</a:t>
            </a:r>
            <a:r>
              <a:rPr lang="de-DE" sz="2800" dirty="0" smtClean="0"/>
              <a:t>) versus </a:t>
            </a:r>
            <a:r>
              <a:rPr lang="de-DE" sz="2800" dirty="0" err="1" smtClean="0"/>
              <a:t>long</a:t>
            </a:r>
            <a:r>
              <a:rPr lang="de-DE" sz="2800" dirty="0" smtClean="0"/>
              <a:t> </a:t>
            </a:r>
            <a:r>
              <a:rPr lang="de-DE" sz="2800" dirty="0" err="1" smtClean="0"/>
              <a:t>term</a:t>
            </a:r>
            <a:r>
              <a:rPr lang="de-DE" sz="2800" dirty="0"/>
              <a:t> (10 </a:t>
            </a:r>
            <a:r>
              <a:rPr lang="de-DE" sz="2800" dirty="0" err="1"/>
              <a:t>years</a:t>
            </a:r>
            <a:r>
              <a:rPr lang="de-DE" sz="2800" dirty="0" smtClean="0"/>
              <a:t>) </a:t>
            </a:r>
            <a:r>
              <a:rPr lang="de-DE" sz="2800" dirty="0" err="1" smtClean="0"/>
              <a:t>activities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867241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110" y="0"/>
            <a:ext cx="9117890" cy="836712"/>
          </a:xfrm>
        </p:spPr>
        <p:txBody>
          <a:bodyPr/>
          <a:lstStyle/>
          <a:p>
            <a:r>
              <a:rPr lang="de-DE" dirty="0" smtClean="0"/>
              <a:t>GEO Carbon </a:t>
            </a:r>
            <a:r>
              <a:rPr lang="de-DE" dirty="0" err="1" smtClean="0"/>
              <a:t>Strategy</a:t>
            </a:r>
            <a:r>
              <a:rPr lang="de-DE" dirty="0" smtClean="0"/>
              <a:t> -  2010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055053" cy="5724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014037"/>
            <a:ext cx="5292080" cy="4045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3779912" y="4233120"/>
            <a:ext cx="1080120" cy="1384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300" dirty="0"/>
          </a:p>
        </p:txBody>
      </p:sp>
    </p:spTree>
    <p:extLst>
      <p:ext uri="{BB962C8B-B14F-4D97-AF65-F5344CB8AC3E}">
        <p14:creationId xmlns:p14="http://schemas.microsoft.com/office/powerpoint/2010/main" val="3144596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4-06-03 at 22.15.59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0" b="14390"/>
          <a:stretch>
            <a:fillRect/>
          </a:stretch>
        </p:blipFill>
        <p:spPr>
          <a:xfrm>
            <a:off x="0" y="1196752"/>
            <a:ext cx="7956376" cy="5217443"/>
          </a:xfr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27704"/>
            <a:ext cx="9117890" cy="83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de-DE" sz="2800" dirty="0" smtClean="0"/>
              <a:t>Different </a:t>
            </a:r>
            <a:r>
              <a:rPr lang="de-DE" sz="2800" dirty="0" err="1" smtClean="0"/>
              <a:t>Observations</a:t>
            </a:r>
            <a:r>
              <a:rPr lang="de-DE" sz="2800" dirty="0" smtClean="0"/>
              <a:t> - </a:t>
            </a:r>
            <a:r>
              <a:rPr lang="de-DE" sz="2800" dirty="0" err="1" smtClean="0"/>
              <a:t>One</a:t>
            </a:r>
            <a:r>
              <a:rPr lang="de-DE" sz="2800" dirty="0" smtClean="0"/>
              <a:t> </a:t>
            </a:r>
            <a:r>
              <a:rPr lang="de-DE" sz="2800" dirty="0" err="1" smtClean="0"/>
              <a:t>Carbon</a:t>
            </a:r>
            <a:r>
              <a:rPr lang="de-DE" sz="2800" dirty="0" smtClean="0"/>
              <a:t> Cycle </a:t>
            </a:r>
            <a:r>
              <a:rPr lang="de-DE" sz="2800" dirty="0" err="1" smtClean="0"/>
              <a:t>to</a:t>
            </a:r>
            <a:r>
              <a:rPr lang="de-DE" sz="2800" dirty="0" smtClean="0"/>
              <a:t> </a:t>
            </a:r>
            <a:r>
              <a:rPr lang="de-DE" sz="2800" dirty="0" err="1" smtClean="0"/>
              <a:t>understand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491462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CEOS Strategy for Carbon Observations from </a:t>
            </a:r>
            <a:r>
              <a:rPr lang="en-US" cap="small" dirty="0" smtClean="0"/>
              <a:t>Space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The </a:t>
            </a:r>
            <a:r>
              <a:rPr lang="en-US" b="1" dirty="0"/>
              <a:t>Committee on Earth Observation Satellites (CEOS) Response to the Group on Earth Observations (GEO) Carbon </a:t>
            </a:r>
            <a:r>
              <a:rPr lang="en-US" b="1" dirty="0" smtClean="0"/>
              <a:t>Strategy (V2, 2014)</a:t>
            </a:r>
            <a:endParaRPr lang="de-DE" dirty="0"/>
          </a:p>
          <a:p>
            <a:pPr marL="0" indent="0" algn="ctr">
              <a:buNone/>
            </a:pPr>
            <a:r>
              <a:rPr lang="en-US" dirty="0" smtClean="0"/>
              <a:t>Developed </a:t>
            </a:r>
            <a:r>
              <a:rPr lang="en-US" dirty="0"/>
              <a:t>under the auspices of the CEOS Carbon Task Force </a:t>
            </a:r>
            <a:endParaRPr lang="de-DE" dirty="0"/>
          </a:p>
          <a:p>
            <a:endParaRPr lang="de-DE" dirty="0"/>
          </a:p>
        </p:txBody>
      </p:sp>
      <p:pic>
        <p:nvPicPr>
          <p:cNvPr id="5" name="Picture 4" descr="ghgsatellit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36912"/>
            <a:ext cx="878205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901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316416" y="6552728"/>
            <a:ext cx="648072" cy="332656"/>
          </a:xfrm>
          <a:prstGeom prst="rect">
            <a:avLst/>
          </a:prstGeom>
        </p:spPr>
        <p:txBody>
          <a:bodyPr/>
          <a:lstStyle/>
          <a:p>
            <a:fld id="{F3751968-2390-41F0-9F86-9933CD44A73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5" name="Title 3"/>
          <p:cNvSpPr txBox="1">
            <a:spLocks/>
          </p:cNvSpPr>
          <p:nvPr/>
        </p:nvSpPr>
        <p:spPr>
          <a:xfrm>
            <a:off x="163389" y="1196752"/>
            <a:ext cx="8964488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>
              <a:solidFill>
                <a:schemeClr val="tx1"/>
              </a:solidFill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GCOS (Global Climate Observing System) Secretariat notes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that accurate knowledge about 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Essential Climate Variables  (ECVs) is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required to support the work of the UNFCCC and the IPCC. </a:t>
            </a:r>
            <a:r>
              <a:rPr lang="en-US" sz="2000" dirty="0">
                <a:solidFill>
                  <a:schemeClr val="tx1"/>
                </a:solidFill>
              </a:rPr>
              <a:t>Implementation Plan for the Global Observing System for Climate in Support of the </a:t>
            </a:r>
            <a:r>
              <a:rPr lang="en-US" sz="2000" dirty="0" smtClean="0">
                <a:solidFill>
                  <a:schemeClr val="tx1"/>
                </a:solidFill>
              </a:rPr>
              <a:t>UNFCCC: a </a:t>
            </a:r>
            <a:r>
              <a:rPr lang="en-US" sz="2000" dirty="0">
                <a:solidFill>
                  <a:schemeClr val="tx1"/>
                </a:solidFill>
              </a:rPr>
              <a:t>satellite-based component is </a:t>
            </a:r>
            <a:r>
              <a:rPr lang="en-US" sz="2000" dirty="0" smtClean="0">
                <a:solidFill>
                  <a:schemeClr val="tx1"/>
                </a:solidFill>
              </a:rPr>
              <a:t>essential – including especially GHGs</a:t>
            </a:r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  <a:latin typeface="+mn-lt"/>
            </a:endParaRPr>
          </a:p>
          <a:p>
            <a:pPr algn="l"/>
            <a:r>
              <a:rPr lang="en-US" sz="2000" dirty="0" smtClean="0">
                <a:solidFill>
                  <a:schemeClr val="tx1"/>
                </a:solidFill>
                <a:latin typeface="+mn-lt"/>
              </a:rPr>
              <a:t>GCOS Report 154 on ‘Systematic Observation Requirements for Satellite-based Data for Climate (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D</a:t>
            </a:r>
            <a:r>
              <a:rPr lang="en-US" sz="2000" dirty="0" smtClean="0">
                <a:solidFill>
                  <a:schemeClr val="tx1"/>
                </a:solidFill>
                <a:latin typeface="+mn-lt"/>
              </a:rPr>
              <a:t>ec. 2011)’-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hlinkClick r:id="rId2"/>
              </a:rPr>
              <a:t>http</a:t>
            </a:r>
            <a:r>
              <a:rPr lang="en-US" sz="2000" dirty="0">
                <a:solidFill>
                  <a:schemeClr val="tx1"/>
                </a:solidFill>
                <a:latin typeface="+mn-lt"/>
                <a:hlinkClick r:id="rId2"/>
              </a:rPr>
              <a:t>://www.wmo.int/pages/prog/gcos/Publications/gcos-154.</a:t>
            </a:r>
            <a:r>
              <a:rPr lang="en-US" sz="2000" dirty="0" smtClean="0">
                <a:solidFill>
                  <a:schemeClr val="tx1"/>
                </a:solidFill>
                <a:latin typeface="+mn-lt"/>
                <a:hlinkClick r:id="rId2"/>
              </a:rPr>
              <a:t>pdf</a:t>
            </a:r>
            <a:endParaRPr lang="en-US" sz="2000" dirty="0" smtClean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6" name="Picture 5" descr="Screen Shot 2014-05-06 at 12.11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7032"/>
            <a:ext cx="9144000" cy="2338192"/>
          </a:xfrm>
          <a:prstGeom prst="rect">
            <a:avLst/>
          </a:prstGeom>
        </p:spPr>
      </p:pic>
      <p:sp>
        <p:nvSpPr>
          <p:cNvPr id="10" name="Title 3"/>
          <p:cNvSpPr txBox="1">
            <a:spLocks/>
          </p:cNvSpPr>
          <p:nvPr/>
        </p:nvSpPr>
        <p:spPr>
          <a:xfrm>
            <a:off x="71948" y="5445224"/>
            <a:ext cx="9091259" cy="12961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 smtClean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0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2000" dirty="0" smtClean="0">
                <a:latin typeface="+mn-lt"/>
              </a:rPr>
              <a:t>These requirements can  not be fulfilled by any single mission – Need for a GHG Constellation!</a:t>
            </a: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6110" y="0"/>
            <a:ext cx="9117890" cy="836712"/>
          </a:xfrm>
        </p:spPr>
        <p:txBody>
          <a:bodyPr/>
          <a:lstStyle/>
          <a:p>
            <a:r>
              <a:rPr lang="de-DE" sz="3200" b="1" dirty="0" err="1" smtClean="0"/>
              <a:t>Discussions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2484706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creen Shot 2014-06-03 at 22.16.3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9" b="3259"/>
          <a:stretch>
            <a:fillRect/>
          </a:stretch>
        </p:blipFill>
        <p:spPr>
          <a:xfrm>
            <a:off x="179512" y="908720"/>
            <a:ext cx="8964488" cy="550730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296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937523"/>
          </a:xfrm>
        </p:spPr>
        <p:txBody>
          <a:bodyPr/>
          <a:lstStyle/>
          <a:p>
            <a:pPr marL="0" lvl="0" indent="0">
              <a:buNone/>
            </a:pPr>
            <a:endParaRPr lang="en-US" sz="2000" dirty="0" smtClean="0"/>
          </a:p>
          <a:p>
            <a:pPr lvl="0"/>
            <a:r>
              <a:rPr lang="en-US" dirty="0" smtClean="0"/>
              <a:t>Satellite </a:t>
            </a:r>
            <a:r>
              <a:rPr lang="en-US" dirty="0"/>
              <a:t>can not directly measure fluxes (combination with ground-based data is necessary</a:t>
            </a:r>
            <a:r>
              <a:rPr lang="en-US" dirty="0" smtClean="0"/>
              <a:t>)</a:t>
            </a:r>
          </a:p>
          <a:p>
            <a:r>
              <a:rPr lang="en-US" dirty="0" smtClean="0"/>
              <a:t>TCCON</a:t>
            </a:r>
            <a:r>
              <a:rPr lang="en-US" dirty="0"/>
              <a:t>: Traceable and high accuracy, </a:t>
            </a:r>
            <a:r>
              <a:rPr lang="en-US" dirty="0" smtClean="0"/>
              <a:t>highly </a:t>
            </a:r>
            <a:r>
              <a:rPr lang="en-US" dirty="0"/>
              <a:t>sensitive to surface fluxes but limited </a:t>
            </a:r>
            <a:r>
              <a:rPr lang="en-US" dirty="0" smtClean="0"/>
              <a:t>coverage</a:t>
            </a:r>
          </a:p>
          <a:p>
            <a:pPr lvl="0"/>
            <a:r>
              <a:rPr lang="en-US" dirty="0"/>
              <a:t>F</a:t>
            </a:r>
            <a:r>
              <a:rPr lang="en-US" dirty="0" smtClean="0"/>
              <a:t>lux </a:t>
            </a:r>
            <a:r>
              <a:rPr lang="en-US" dirty="0"/>
              <a:t>T</a:t>
            </a:r>
            <a:r>
              <a:rPr lang="en-US" dirty="0" smtClean="0"/>
              <a:t>owers</a:t>
            </a:r>
            <a:r>
              <a:rPr lang="en-US" dirty="0"/>
              <a:t>: high spatial resolution but uneven sampling, missing disturbances (fires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 smtClean="0"/>
              <a:t>Satellite </a:t>
            </a:r>
            <a:r>
              <a:rPr lang="en-US" dirty="0"/>
              <a:t>GHGs: huge number of data points – large </a:t>
            </a:r>
            <a:r>
              <a:rPr lang="en-US" dirty="0" smtClean="0"/>
              <a:t>potential but </a:t>
            </a:r>
            <a:r>
              <a:rPr lang="en-US" dirty="0"/>
              <a:t>limitations on sensitivity to transport and retrieval error  </a:t>
            </a:r>
          </a:p>
          <a:p>
            <a:r>
              <a:rPr lang="en-US" dirty="0" smtClean="0"/>
              <a:t>Integrated </a:t>
            </a:r>
            <a:r>
              <a:rPr lang="en-US" dirty="0"/>
              <a:t>system: ground-based in situ (e.g. TCCON) networks </a:t>
            </a:r>
            <a:r>
              <a:rPr lang="en-US" dirty="0" smtClean="0"/>
              <a:t>providing global </a:t>
            </a:r>
            <a:r>
              <a:rPr lang="en-US" dirty="0"/>
              <a:t>trends  </a:t>
            </a:r>
            <a:r>
              <a:rPr lang="en-US" dirty="0" smtClean="0"/>
              <a:t>and calibration complemented </a:t>
            </a:r>
            <a:r>
              <a:rPr lang="en-US" dirty="0"/>
              <a:t>by satellites on </a:t>
            </a:r>
            <a:r>
              <a:rPr lang="en-US" dirty="0" smtClean="0"/>
              <a:t>coverage</a:t>
            </a:r>
            <a:endParaRPr lang="en-US" dirty="0"/>
          </a:p>
          <a:p>
            <a:r>
              <a:rPr lang="en-US" dirty="0" smtClean="0"/>
              <a:t>Need </a:t>
            </a:r>
            <a:r>
              <a:rPr lang="en-US" dirty="0"/>
              <a:t>for aircraft measurements to link surface data with satellite </a:t>
            </a:r>
            <a:r>
              <a:rPr lang="en-US" dirty="0" smtClean="0"/>
              <a:t>data</a:t>
            </a:r>
            <a:endParaRPr lang="en-US" sz="1600" dirty="0"/>
          </a:p>
          <a:p>
            <a:pPr lvl="0"/>
            <a:endParaRPr lang="en-US" sz="2000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7682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Discussions</a:t>
            </a:r>
            <a:endParaRPr lang="de-DE" dirty="0"/>
          </a:p>
        </p:txBody>
      </p:sp>
      <p:sp>
        <p:nvSpPr>
          <p:cNvPr id="4" name="Rectangle 3"/>
          <p:cNvSpPr/>
          <p:nvPr/>
        </p:nvSpPr>
        <p:spPr>
          <a:xfrm>
            <a:off x="179512" y="764704"/>
            <a:ext cx="8856984" cy="6001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/>
              <a:buChar char="•"/>
            </a:pPr>
            <a:r>
              <a:rPr lang="en-US" sz="2400" dirty="0" smtClean="0"/>
              <a:t>Emission inventories verification from space would be politically relevant (Kyoto treaty monitoring)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Simple maps of CO2 hot spots could have high political impact (high spatial resolution is critical</a:t>
            </a:r>
            <a:r>
              <a:rPr lang="en-US" sz="2400" dirty="0" smtClean="0"/>
              <a:t>)</a:t>
            </a: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/>
              <a:t>Emission </a:t>
            </a:r>
            <a:r>
              <a:rPr lang="en-US" sz="2400" dirty="0"/>
              <a:t>reduction strategies are often planned on city scale </a:t>
            </a:r>
            <a:r>
              <a:rPr lang="en-US" sz="2400" dirty="0" smtClean="0"/>
              <a:t>level </a:t>
            </a:r>
            <a:r>
              <a:rPr lang="en-US" sz="2400" dirty="0"/>
              <a:t>(70% of CO2 emission are coming from urban areas)</a:t>
            </a:r>
            <a:r>
              <a:rPr lang="en-US" sz="2400" dirty="0" smtClean="0"/>
              <a:t> – need for high spatial resolution satellite data</a:t>
            </a:r>
            <a:endParaRPr lang="en-US" sz="2400" dirty="0"/>
          </a:p>
          <a:p>
            <a:pPr marL="285750" lvl="0" indent="-285750">
              <a:buFont typeface="Arial"/>
              <a:buChar char="•"/>
            </a:pPr>
            <a:r>
              <a:rPr lang="en-US" sz="2400" dirty="0"/>
              <a:t>Combine GHG data with other atmospheric data (e.g. </a:t>
            </a:r>
            <a:r>
              <a:rPr lang="en-US" sz="2400" dirty="0" smtClean="0"/>
              <a:t>fluorescence, CO, NO2, water </a:t>
            </a:r>
            <a:r>
              <a:rPr lang="en-US" sz="2400" dirty="0" err="1" smtClean="0"/>
              <a:t>vapour</a:t>
            </a:r>
            <a:r>
              <a:rPr lang="en-US" sz="2400" dirty="0" smtClean="0"/>
              <a:t> (moisture), temperature) in order to better understand processes</a:t>
            </a:r>
          </a:p>
          <a:p>
            <a:pPr marL="285750" lvl="0" indent="-285750">
              <a:buFont typeface="Arial"/>
              <a:buChar char="•"/>
            </a:pPr>
            <a:r>
              <a:rPr lang="en-US" sz="2400" dirty="0"/>
              <a:t>N</a:t>
            </a:r>
            <a:r>
              <a:rPr lang="en-US" sz="2400" dirty="0" smtClean="0"/>
              <a:t>eed </a:t>
            </a:r>
            <a:r>
              <a:rPr lang="en-US" sz="2400" dirty="0"/>
              <a:t>for improved transport </a:t>
            </a:r>
            <a:r>
              <a:rPr lang="en-US" sz="2400" dirty="0" smtClean="0"/>
              <a:t>models</a:t>
            </a: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/>
              <a:t>Optimization </a:t>
            </a:r>
            <a:r>
              <a:rPr lang="en-US" sz="2400" dirty="0"/>
              <a:t>for inversion methods </a:t>
            </a:r>
            <a:r>
              <a:rPr lang="en-US" sz="2400" dirty="0" smtClean="0"/>
              <a:t>needed</a:t>
            </a:r>
          </a:p>
          <a:p>
            <a:pPr marL="285750" lvl="0" indent="-285750">
              <a:buFont typeface="Arial"/>
              <a:buChar char="•"/>
            </a:pPr>
            <a:r>
              <a:rPr lang="en-US" sz="2400" dirty="0" smtClean="0"/>
              <a:t>Currently </a:t>
            </a:r>
            <a:r>
              <a:rPr lang="en-US" sz="2400" dirty="0"/>
              <a:t>there are model limitations for the full exploitation of </a:t>
            </a:r>
            <a:r>
              <a:rPr lang="en-US" sz="2400" dirty="0" smtClean="0"/>
              <a:t>a mission like </a:t>
            </a:r>
            <a:r>
              <a:rPr lang="en-US" sz="2400" dirty="0" err="1" smtClean="0"/>
              <a:t>CarbonSat</a:t>
            </a:r>
            <a:r>
              <a:rPr lang="en-US" sz="2400" dirty="0" smtClean="0"/>
              <a:t>!</a:t>
            </a:r>
            <a:endParaRPr lang="en-US" sz="2400" dirty="0"/>
          </a:p>
          <a:p>
            <a:pPr marL="285750" lvl="0" indent="-285750">
              <a:buFont typeface="Arial"/>
              <a:buChar char="•"/>
            </a:pPr>
            <a:endParaRPr lang="en-US" sz="2400" dirty="0"/>
          </a:p>
          <a:p>
            <a:pPr marL="285750" lvl="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4859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2" descr="F:\KlimaSat\30_CarbonSat_Const\40_Graphics\CarbonSat im Vergleich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64704"/>
            <a:ext cx="6578600" cy="437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Grafik 7" descr="cs_berl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887412" cy="3168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6110" y="0"/>
            <a:ext cx="9117890" cy="836712"/>
          </a:xfrm>
        </p:spPr>
        <p:txBody>
          <a:bodyPr/>
          <a:lstStyle/>
          <a:p>
            <a:r>
              <a:rPr lang="de-DE" dirty="0" err="1" smtClean="0"/>
              <a:t>Discussions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 bwMode="auto">
          <a:xfrm>
            <a:off x="179512" y="5229200"/>
            <a:ext cx="9117890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de-DE" sz="2400" dirty="0" smtClean="0"/>
              <a:t>GOSAT: 	Point </a:t>
            </a:r>
            <a:r>
              <a:rPr lang="de-DE" sz="2400" dirty="0" err="1"/>
              <a:t>m</a:t>
            </a:r>
            <a:r>
              <a:rPr lang="de-DE" sz="2400" dirty="0" err="1" smtClean="0"/>
              <a:t>easurements</a:t>
            </a:r>
            <a:endParaRPr lang="de-DE" sz="2400" dirty="0" smtClean="0"/>
          </a:p>
          <a:p>
            <a:pPr algn="l"/>
            <a:r>
              <a:rPr lang="de-DE" sz="2400" dirty="0" smtClean="0"/>
              <a:t>OCO</a:t>
            </a:r>
            <a:r>
              <a:rPr lang="de-DE" sz="2400" dirty="0" smtClean="0"/>
              <a:t>: </a:t>
            </a:r>
            <a:r>
              <a:rPr lang="de-DE" sz="2400" dirty="0" smtClean="0"/>
              <a:t>		High </a:t>
            </a:r>
            <a:r>
              <a:rPr lang="de-DE" sz="2400" dirty="0" err="1" smtClean="0"/>
              <a:t>resolution</a:t>
            </a:r>
            <a:r>
              <a:rPr lang="de-DE" sz="2400" dirty="0" smtClean="0"/>
              <a:t> 1-D </a:t>
            </a:r>
            <a:r>
              <a:rPr lang="de-DE" sz="2400" dirty="0" err="1" smtClean="0"/>
              <a:t>measurements</a:t>
            </a:r>
            <a:endParaRPr lang="de-DE" sz="2400" dirty="0" smtClean="0"/>
          </a:p>
          <a:p>
            <a:pPr algn="l"/>
            <a:r>
              <a:rPr lang="de-DE" sz="2400" dirty="0" err="1" smtClean="0"/>
              <a:t>CarbonSat</a:t>
            </a:r>
            <a:r>
              <a:rPr lang="de-DE" sz="2400" dirty="0" smtClean="0"/>
              <a:t>: </a:t>
            </a:r>
            <a:r>
              <a:rPr lang="de-DE" sz="2400" dirty="0" smtClean="0"/>
              <a:t>	Imaging </a:t>
            </a:r>
            <a:r>
              <a:rPr lang="de-DE" sz="2400" dirty="0" err="1" smtClean="0"/>
              <a:t>capability</a:t>
            </a:r>
            <a:r>
              <a:rPr lang="de-DE" sz="2400" dirty="0" smtClean="0"/>
              <a:t> – 2 </a:t>
            </a:r>
            <a:r>
              <a:rPr lang="de-DE" sz="2400" dirty="0" err="1" smtClean="0"/>
              <a:t>weeks</a:t>
            </a:r>
            <a:r>
              <a:rPr lang="de-DE" sz="2400" dirty="0" smtClean="0"/>
              <a:t> </a:t>
            </a:r>
            <a:r>
              <a:rPr lang="de-DE" sz="2400" dirty="0" err="1" smtClean="0"/>
              <a:t>repeat</a:t>
            </a:r>
            <a:r>
              <a:rPr lang="de-DE" sz="2400" dirty="0" smtClean="0"/>
              <a:t> </a:t>
            </a:r>
            <a:r>
              <a:rPr lang="de-DE" sz="2400" dirty="0" err="1" smtClean="0"/>
              <a:t>cycle</a:t>
            </a:r>
            <a:endParaRPr lang="de-DE" sz="2400" dirty="0" smtClean="0"/>
          </a:p>
          <a:p>
            <a:pPr algn="l"/>
            <a:r>
              <a:rPr lang="de-DE" sz="2400" dirty="0" smtClean="0"/>
              <a:t>Merlin</a:t>
            </a:r>
            <a:r>
              <a:rPr lang="de-DE" sz="2400" smtClean="0"/>
              <a:t>: </a:t>
            </a:r>
            <a:r>
              <a:rPr lang="de-DE" sz="2400" smtClean="0"/>
              <a:t>	Day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night</a:t>
            </a:r>
            <a:r>
              <a:rPr lang="de-DE" sz="2400" dirty="0" smtClean="0"/>
              <a:t> </a:t>
            </a:r>
            <a:r>
              <a:rPr lang="de-DE" sz="2400" dirty="0" err="1" smtClean="0"/>
              <a:t>coverage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globe</a:t>
            </a:r>
            <a:endParaRPr lang="de-DE" sz="2400" dirty="0" smtClean="0"/>
          </a:p>
          <a:p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42581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lementa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508</Words>
  <Application>Microsoft Macintosh PowerPoint</Application>
  <PresentationFormat>On-screen Show (4:3)</PresentationFormat>
  <Paragraphs>65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</vt:lpstr>
      <vt:lpstr>GEO Carbon Strategy -  2010</vt:lpstr>
      <vt:lpstr>PowerPoint Presentation</vt:lpstr>
      <vt:lpstr>CEOS Strategy for Carbon Observations from Space</vt:lpstr>
      <vt:lpstr>Discussions</vt:lpstr>
      <vt:lpstr>PowerPoint Presentation</vt:lpstr>
      <vt:lpstr>Discussions</vt:lpstr>
      <vt:lpstr>Discussions</vt:lpstr>
      <vt:lpstr>Discussions</vt:lpstr>
      <vt:lpstr>ACC-GHG Constellation</vt:lpstr>
    </vt:vector>
  </TitlesOfParts>
  <Company>European Space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Cathy Morris</dc:creator>
  <cp:lastModifiedBy>Claus Zehner</cp:lastModifiedBy>
  <cp:revision>135</cp:revision>
  <cp:lastPrinted>2013-09-30T07:34:43Z</cp:lastPrinted>
  <dcterms:created xsi:type="dcterms:W3CDTF">2012-09-04T13:59:33Z</dcterms:created>
  <dcterms:modified xsi:type="dcterms:W3CDTF">2014-06-04T10:20:30Z</dcterms:modified>
</cp:coreProperties>
</file>