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9144000"/>
  <p:notesSz cx="6858000" cy="9144000"/>
  <p:embeddedFontLst>
    <p:embeddedFont>
      <p:font typeface="Roboto"/>
      <p:regular r:id="rId12"/>
      <p:bold r:id="rId13"/>
      <p:italic r:id="rId14"/>
      <p:boldItalic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i52JC4BKMLG/bVIjLep3sM8b4v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slide" Target="slides/slide1.xml"/><Relationship Id="rId19" Type="http://schemas.openxmlformats.org/officeDocument/2006/relationships/font" Target="fonts/OpenSans-boldItalic.fntdata"/><Relationship Id="rId6" Type="http://schemas.openxmlformats.org/officeDocument/2006/relationships/slide" Target="slides/slide2.xml"/><Relationship Id="rId18"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9"/>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9"/>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8"/>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9"/>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7"/>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269875" y="715617"/>
            <a:ext cx="8604250" cy="79582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Effects of COVID-19 lockdowns on fine particulate matter concentrations</a:t>
            </a:r>
            <a:endParaRPr/>
          </a:p>
        </p:txBody>
      </p:sp>
      <p:sp>
        <p:nvSpPr>
          <p:cNvPr id="85" name="Google Shape;85;p1"/>
          <p:cNvSpPr txBox="1"/>
          <p:nvPr/>
        </p:nvSpPr>
        <p:spPr>
          <a:xfrm>
            <a:off x="180423" y="2119864"/>
            <a:ext cx="8604250" cy="981143"/>
          </a:xfrm>
          <a:prstGeom prst="rect">
            <a:avLst/>
          </a:prstGeom>
          <a:noFill/>
          <a:ln>
            <a:noFill/>
          </a:ln>
        </p:spPr>
        <p:txBody>
          <a:bodyPr anchorCtr="1" anchor="t" bIns="0" lIns="0" spcFirstLastPara="1" rIns="0" wrap="square" tIns="0">
            <a:noAutofit/>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Melanie S. Hammer</a:t>
            </a:r>
            <a:endParaRPr/>
          </a:p>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Aaron van Donkelaar, Randall V. Martin, Erin E. McDuffie</a:t>
            </a:r>
            <a:endParaRPr/>
          </a:p>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Alexei Lyapustin (GSFC), Andrew M. Sayer (GSFC), N. Christina Hsu (GSFC), Robert C. Levy (GSFC), Michael J. Garay (JPL), Olga V. Kalashnikova (JPL), and Ralph A. Kahn (GSFC)</a:t>
            </a:r>
            <a:endParaRPr/>
          </a:p>
        </p:txBody>
      </p:sp>
      <p:pic>
        <p:nvPicPr>
          <p:cNvPr id="86" name="Google Shape;86;p1"/>
          <p:cNvPicPr preferRelativeResize="0"/>
          <p:nvPr/>
        </p:nvPicPr>
        <p:blipFill rotWithShape="1">
          <a:blip r:embed="rId3">
            <a:alphaModFix/>
          </a:blip>
          <a:srcRect b="0" l="0" r="0" t="0"/>
          <a:stretch/>
        </p:blipFill>
        <p:spPr>
          <a:xfrm>
            <a:off x="5622235" y="1871629"/>
            <a:ext cx="738807" cy="738807"/>
          </a:xfrm>
          <a:prstGeom prst="rect">
            <a:avLst/>
          </a:prstGeom>
          <a:noFill/>
          <a:ln>
            <a:noFill/>
          </a:ln>
        </p:spPr>
      </p:pic>
      <p:sp>
        <p:nvSpPr>
          <p:cNvPr id="87" name="Google Shape;87;p1"/>
          <p:cNvSpPr/>
          <p:nvPr/>
        </p:nvSpPr>
        <p:spPr>
          <a:xfrm>
            <a:off x="348629" y="4786196"/>
            <a:ext cx="8446742"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AC-VC Topical Seminar on “Covid-19 impact: what can be learnt from satellite observations and the emission changes?”</a:t>
            </a:r>
            <a:endParaRPr/>
          </a:p>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June 13, 2021</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nvSpPr>
        <p:spPr>
          <a:xfrm>
            <a:off x="589980" y="109374"/>
            <a:ext cx="79640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What was the impact of COVID-19 lockdowns on PM</a:t>
            </a:r>
            <a:r>
              <a:rPr b="1" baseline="-25000" i="0" lang="en-US" sz="1800" u="none" cap="none" strike="noStrike">
                <a:solidFill>
                  <a:schemeClr val="dk1"/>
                </a:solidFill>
                <a:latin typeface="Arial"/>
                <a:ea typeface="Arial"/>
                <a:cs typeface="Arial"/>
                <a:sym typeface="Arial"/>
              </a:rPr>
              <a:t>2.5</a:t>
            </a:r>
            <a:r>
              <a:rPr b="1" i="0" lang="en-US" sz="1800" u="none" cap="none" strike="noStrike">
                <a:solidFill>
                  <a:schemeClr val="dk1"/>
                </a:solidFill>
                <a:latin typeface="Arial"/>
                <a:ea typeface="Arial"/>
                <a:cs typeface="Arial"/>
                <a:sym typeface="Arial"/>
              </a:rPr>
              <a:t> concentrations?</a:t>
            </a:r>
            <a:endParaRPr/>
          </a:p>
        </p:txBody>
      </p:sp>
      <p:pic>
        <p:nvPicPr>
          <p:cNvPr id="93" name="Google Shape;93;p2"/>
          <p:cNvPicPr preferRelativeResize="0"/>
          <p:nvPr/>
        </p:nvPicPr>
        <p:blipFill rotWithShape="1">
          <a:blip r:embed="rId3">
            <a:alphaModFix/>
          </a:blip>
          <a:srcRect b="26168" l="3598" r="2373" t="0"/>
          <a:stretch/>
        </p:blipFill>
        <p:spPr>
          <a:xfrm>
            <a:off x="271350" y="844391"/>
            <a:ext cx="4798891" cy="2708244"/>
          </a:xfrm>
          <a:prstGeom prst="rect">
            <a:avLst/>
          </a:prstGeom>
          <a:noFill/>
          <a:ln>
            <a:noFill/>
          </a:ln>
        </p:spPr>
      </p:pic>
      <p:sp>
        <p:nvSpPr>
          <p:cNvPr id="94" name="Google Shape;94;p2"/>
          <p:cNvSpPr/>
          <p:nvPr/>
        </p:nvSpPr>
        <p:spPr>
          <a:xfrm>
            <a:off x="3326398" y="1631691"/>
            <a:ext cx="2358865" cy="1277273"/>
          </a:xfrm>
          <a:prstGeom prst="rect">
            <a:avLst/>
          </a:prstGeom>
          <a:solidFill>
            <a:schemeClr val="lt1"/>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70C0"/>
              </a:buClr>
              <a:buSzPts val="1200"/>
              <a:buFont typeface="Arial"/>
              <a:buChar char="•"/>
            </a:pPr>
            <a:r>
              <a:rPr b="1" lang="en-US" sz="1200">
                <a:solidFill>
                  <a:srgbClr val="0070C0"/>
                </a:solidFill>
                <a:latin typeface="Arial"/>
                <a:ea typeface="Arial"/>
                <a:cs typeface="Arial"/>
                <a:sym typeface="Arial"/>
              </a:rPr>
              <a:t>PM</a:t>
            </a:r>
            <a:r>
              <a:rPr b="1" baseline="-25000" lang="en-US" sz="1200">
                <a:solidFill>
                  <a:srgbClr val="0070C0"/>
                </a:solidFill>
                <a:latin typeface="Arial"/>
                <a:ea typeface="Arial"/>
                <a:cs typeface="Arial"/>
                <a:sym typeface="Arial"/>
              </a:rPr>
              <a:t>2.5</a:t>
            </a:r>
            <a:r>
              <a:rPr b="1" lang="en-US" sz="1200">
                <a:solidFill>
                  <a:srgbClr val="0070C0"/>
                </a:solidFill>
                <a:latin typeface="Arial"/>
                <a:ea typeface="Arial"/>
                <a:cs typeface="Arial"/>
                <a:sym typeface="Arial"/>
              </a:rPr>
              <a:t> exposure: </a:t>
            </a:r>
            <a:r>
              <a:rPr b="1" lang="en-US" sz="1200">
                <a:solidFill>
                  <a:schemeClr val="dk1"/>
                </a:solidFill>
                <a:latin typeface="Arial"/>
                <a:ea typeface="Arial"/>
                <a:cs typeface="Arial"/>
                <a:sym typeface="Arial"/>
              </a:rPr>
              <a:t>leading environmental risk factor for premature death</a:t>
            </a:r>
            <a:endParaRPr/>
          </a:p>
          <a:p>
            <a:pPr indent="-285750" lvl="0" marL="285750" marR="0" rtl="0" algn="l">
              <a:spcBef>
                <a:spcPts val="600"/>
              </a:spcBef>
              <a:spcAft>
                <a:spcPts val="0"/>
              </a:spcAft>
              <a:buClr>
                <a:schemeClr val="dk1"/>
              </a:buClr>
              <a:buSzPts val="1200"/>
              <a:buFont typeface="Arial"/>
              <a:buChar char="•"/>
            </a:pPr>
            <a:r>
              <a:rPr b="1" lang="en-US" sz="1200">
                <a:solidFill>
                  <a:schemeClr val="dk1"/>
                </a:solidFill>
                <a:latin typeface="Arial"/>
                <a:ea typeface="Arial"/>
                <a:cs typeface="Arial"/>
                <a:sym typeface="Arial"/>
              </a:rPr>
              <a:t>Responsible for</a:t>
            </a:r>
            <a:r>
              <a:rPr b="1" lang="en-US" sz="1200">
                <a:solidFill>
                  <a:srgbClr val="A8E2FF"/>
                </a:solidFill>
                <a:latin typeface="Arial"/>
                <a:ea typeface="Arial"/>
                <a:cs typeface="Arial"/>
                <a:sym typeface="Arial"/>
              </a:rPr>
              <a:t> </a:t>
            </a:r>
            <a:r>
              <a:rPr b="1" lang="en-US" sz="1200">
                <a:solidFill>
                  <a:srgbClr val="0070C0"/>
                </a:solidFill>
                <a:latin typeface="Arial"/>
                <a:ea typeface="Arial"/>
                <a:cs typeface="Arial"/>
                <a:sym typeface="Arial"/>
              </a:rPr>
              <a:t>4.1 million deaths</a:t>
            </a:r>
            <a:r>
              <a:rPr b="1" lang="en-US" sz="1200">
                <a:solidFill>
                  <a:srgbClr val="F4B081"/>
                </a:solidFill>
                <a:latin typeface="Arial"/>
                <a:ea typeface="Arial"/>
                <a:cs typeface="Arial"/>
                <a:sym typeface="Arial"/>
              </a:rPr>
              <a:t> </a:t>
            </a:r>
            <a:r>
              <a:rPr b="1" lang="en-US" sz="1200">
                <a:solidFill>
                  <a:schemeClr val="dk1"/>
                </a:solidFill>
                <a:latin typeface="Arial"/>
                <a:ea typeface="Arial"/>
                <a:cs typeface="Arial"/>
                <a:sym typeface="Arial"/>
              </a:rPr>
              <a:t>in 2016 worldwide</a:t>
            </a:r>
            <a:endParaRPr/>
          </a:p>
        </p:txBody>
      </p:sp>
      <p:pic>
        <p:nvPicPr>
          <p:cNvPr id="95" name="Google Shape;95;p2"/>
          <p:cNvPicPr preferRelativeResize="0"/>
          <p:nvPr/>
        </p:nvPicPr>
        <p:blipFill rotWithShape="1">
          <a:blip r:embed="rId3">
            <a:alphaModFix/>
          </a:blip>
          <a:srcRect b="4593" l="3598" r="2373" t="76781"/>
          <a:stretch/>
        </p:blipFill>
        <p:spPr>
          <a:xfrm>
            <a:off x="271351" y="3494292"/>
            <a:ext cx="4798890" cy="574631"/>
          </a:xfrm>
          <a:prstGeom prst="rect">
            <a:avLst/>
          </a:prstGeom>
          <a:noFill/>
          <a:ln>
            <a:noFill/>
          </a:ln>
        </p:spPr>
      </p:pic>
      <p:sp>
        <p:nvSpPr>
          <p:cNvPr id="96" name="Google Shape;96;p2"/>
          <p:cNvSpPr/>
          <p:nvPr/>
        </p:nvSpPr>
        <p:spPr>
          <a:xfrm>
            <a:off x="271350" y="3952623"/>
            <a:ext cx="299502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2347B2"/>
                </a:solidFill>
                <a:latin typeface="Open Sans"/>
                <a:ea typeface="Open Sans"/>
                <a:cs typeface="Open Sans"/>
                <a:sym typeface="Open Sans"/>
              </a:rPr>
              <a:t>STATE OF GLOBAL AIR / 2018 </a:t>
            </a:r>
            <a:endParaRPr sz="900">
              <a:solidFill>
                <a:schemeClr val="dk1"/>
              </a:solidFill>
              <a:latin typeface="Calibri"/>
              <a:ea typeface="Calibri"/>
              <a:cs typeface="Calibri"/>
              <a:sym typeface="Calibri"/>
            </a:endParaRPr>
          </a:p>
        </p:txBody>
      </p:sp>
      <p:cxnSp>
        <p:nvCxnSpPr>
          <p:cNvPr id="97" name="Google Shape;97;p2"/>
          <p:cNvCxnSpPr/>
          <p:nvPr/>
        </p:nvCxnSpPr>
        <p:spPr>
          <a:xfrm rot="10800000">
            <a:off x="3089168" y="1868126"/>
            <a:ext cx="514866" cy="0"/>
          </a:xfrm>
          <a:prstGeom prst="straightConnector1">
            <a:avLst/>
          </a:prstGeom>
          <a:noFill/>
          <a:ln cap="flat" cmpd="sng" w="57150">
            <a:solidFill>
              <a:srgbClr val="F4B081"/>
            </a:solidFill>
            <a:prstDash val="solid"/>
            <a:miter lim="800000"/>
            <a:headEnd len="sm" w="sm" type="none"/>
            <a:tailEnd len="med" w="med" type="triangle"/>
          </a:ln>
        </p:spPr>
      </p:cxnSp>
      <p:pic>
        <p:nvPicPr>
          <p:cNvPr descr="Graphical user interface, website&#10;&#10;Description automatically generated" id="98" name="Google Shape;98;p2"/>
          <p:cNvPicPr preferRelativeResize="0"/>
          <p:nvPr/>
        </p:nvPicPr>
        <p:blipFill rotWithShape="1">
          <a:blip r:embed="rId4">
            <a:alphaModFix/>
          </a:blip>
          <a:srcRect b="35554" l="52124" r="10428" t="0"/>
          <a:stretch/>
        </p:blipFill>
        <p:spPr>
          <a:xfrm>
            <a:off x="5601869" y="1135537"/>
            <a:ext cx="3157981" cy="3879519"/>
          </a:xfrm>
          <a:prstGeom prst="rect">
            <a:avLst/>
          </a:prstGeom>
          <a:noFill/>
          <a:ln>
            <a:noFill/>
          </a:ln>
        </p:spPr>
      </p:pic>
      <p:pic>
        <p:nvPicPr>
          <p:cNvPr descr="Graphical user interface, website&#10;&#10;Description automatically generated" id="99" name="Google Shape;99;p2"/>
          <p:cNvPicPr preferRelativeResize="0"/>
          <p:nvPr/>
        </p:nvPicPr>
        <p:blipFill rotWithShape="1">
          <a:blip r:embed="rId4">
            <a:alphaModFix/>
          </a:blip>
          <a:srcRect b="914" l="39576" r="-219" t="64462"/>
          <a:stretch/>
        </p:blipFill>
        <p:spPr>
          <a:xfrm>
            <a:off x="4232226" y="4664389"/>
            <a:ext cx="4911774" cy="2084237"/>
          </a:xfrm>
          <a:prstGeom prst="rect">
            <a:avLst/>
          </a:prstGeom>
          <a:noFill/>
          <a:ln>
            <a:noFill/>
          </a:ln>
        </p:spPr>
      </p:pic>
      <p:pic>
        <p:nvPicPr>
          <p:cNvPr id="100" name="Google Shape;100;p2"/>
          <p:cNvPicPr preferRelativeResize="0"/>
          <p:nvPr/>
        </p:nvPicPr>
        <p:blipFill rotWithShape="1">
          <a:blip r:embed="rId5">
            <a:alphaModFix/>
          </a:blip>
          <a:srcRect b="0" l="0" r="0" t="0"/>
          <a:stretch/>
        </p:blipFill>
        <p:spPr>
          <a:xfrm>
            <a:off x="97548" y="4447471"/>
            <a:ext cx="4037130" cy="1078339"/>
          </a:xfrm>
          <a:prstGeom prst="rect">
            <a:avLst/>
          </a:prstGeom>
          <a:noFill/>
          <a:ln>
            <a:noFill/>
          </a:ln>
        </p:spPr>
      </p:pic>
      <p:pic>
        <p:nvPicPr>
          <p:cNvPr id="101" name="Google Shape;101;p2"/>
          <p:cNvPicPr preferRelativeResize="0"/>
          <p:nvPr/>
        </p:nvPicPr>
        <p:blipFill rotWithShape="1">
          <a:blip r:embed="rId6">
            <a:alphaModFix/>
          </a:blip>
          <a:srcRect b="0" l="0" r="0" t="0"/>
          <a:stretch/>
        </p:blipFill>
        <p:spPr>
          <a:xfrm>
            <a:off x="97548" y="5523535"/>
            <a:ext cx="3805242" cy="9461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picture containing graphical user interface&#10;&#10;Description automatically generated" id="106" name="Google Shape;106;p3"/>
          <p:cNvPicPr preferRelativeResize="0"/>
          <p:nvPr/>
        </p:nvPicPr>
        <p:blipFill rotWithShape="1">
          <a:blip r:embed="rId3">
            <a:alphaModFix/>
          </a:blip>
          <a:srcRect b="0" l="0" r="0" t="0"/>
          <a:stretch/>
        </p:blipFill>
        <p:spPr>
          <a:xfrm>
            <a:off x="857815" y="506437"/>
            <a:ext cx="6816995" cy="3976746"/>
          </a:xfrm>
          <a:prstGeom prst="rect">
            <a:avLst/>
          </a:prstGeom>
          <a:noFill/>
          <a:ln>
            <a:noFill/>
          </a:ln>
        </p:spPr>
      </p:pic>
      <p:cxnSp>
        <p:nvCxnSpPr>
          <p:cNvPr id="107" name="Google Shape;107;p3"/>
          <p:cNvCxnSpPr/>
          <p:nvPr/>
        </p:nvCxnSpPr>
        <p:spPr>
          <a:xfrm>
            <a:off x="5124857" y="4225790"/>
            <a:ext cx="0" cy="1268352"/>
          </a:xfrm>
          <a:prstGeom prst="straightConnector1">
            <a:avLst/>
          </a:prstGeom>
          <a:noFill/>
          <a:ln cap="flat" cmpd="sng" w="28575">
            <a:solidFill>
              <a:schemeClr val="accent1"/>
            </a:solidFill>
            <a:prstDash val="solid"/>
            <a:miter lim="800000"/>
            <a:headEnd len="sm" w="sm" type="none"/>
            <a:tailEnd len="med" w="med" type="triangle"/>
          </a:ln>
        </p:spPr>
      </p:cxnSp>
      <p:sp>
        <p:nvSpPr>
          <p:cNvPr id="108" name="Google Shape;108;p3"/>
          <p:cNvSpPr/>
          <p:nvPr/>
        </p:nvSpPr>
        <p:spPr>
          <a:xfrm rot="-5400000">
            <a:off x="4997125" y="4193150"/>
            <a:ext cx="274318" cy="2892452"/>
          </a:xfrm>
          <a:prstGeom prst="rightBrace">
            <a:avLst>
              <a:gd fmla="val 8333" name="adj1"/>
              <a:gd fmla="val 50000" name="adj2"/>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3"/>
          <p:cNvSpPr txBox="1"/>
          <p:nvPr/>
        </p:nvSpPr>
        <p:spPr>
          <a:xfrm flipH="1">
            <a:off x="3012738" y="4177784"/>
            <a:ext cx="2162585"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50">
                <a:solidFill>
                  <a:schemeClr val="dk1"/>
                </a:solidFill>
                <a:latin typeface="Arial"/>
                <a:ea typeface="Arial"/>
                <a:cs typeface="Arial"/>
                <a:sym typeface="Arial"/>
              </a:rPr>
              <a:t>Monthly Regional Ground Monitor Data</a:t>
            </a:r>
            <a:endParaRPr/>
          </a:p>
        </p:txBody>
      </p:sp>
      <p:sp>
        <p:nvSpPr>
          <p:cNvPr id="110" name="Google Shape;110;p3"/>
          <p:cNvSpPr txBox="1"/>
          <p:nvPr/>
        </p:nvSpPr>
        <p:spPr>
          <a:xfrm flipH="1">
            <a:off x="3762947" y="5607465"/>
            <a:ext cx="2817563"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50">
                <a:solidFill>
                  <a:schemeClr val="dk1"/>
                </a:solidFill>
                <a:latin typeface="Arial"/>
                <a:ea typeface="Arial"/>
                <a:cs typeface="Arial"/>
                <a:sym typeface="Arial"/>
              </a:rPr>
              <a:t>Monthly Regional Hybrid PM</a:t>
            </a:r>
            <a:r>
              <a:rPr b="1" baseline="-25000" lang="en-US" sz="1050">
                <a:solidFill>
                  <a:schemeClr val="dk1"/>
                </a:solidFill>
                <a:latin typeface="Arial"/>
                <a:ea typeface="Arial"/>
                <a:cs typeface="Arial"/>
                <a:sym typeface="Arial"/>
              </a:rPr>
              <a:t>2.5</a:t>
            </a:r>
            <a:r>
              <a:rPr b="1" lang="en-US" sz="1050">
                <a:solidFill>
                  <a:schemeClr val="dk1"/>
                </a:solidFill>
                <a:latin typeface="Arial"/>
                <a:ea typeface="Arial"/>
                <a:cs typeface="Arial"/>
                <a:sym typeface="Arial"/>
              </a:rPr>
              <a:t> Estimates</a:t>
            </a:r>
            <a:endParaRPr/>
          </a:p>
        </p:txBody>
      </p:sp>
      <p:sp>
        <p:nvSpPr>
          <p:cNvPr id="111" name="Google Shape;111;p3"/>
          <p:cNvSpPr txBox="1"/>
          <p:nvPr/>
        </p:nvSpPr>
        <p:spPr>
          <a:xfrm flipH="1">
            <a:off x="5124857" y="4621727"/>
            <a:ext cx="136695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50">
                <a:solidFill>
                  <a:schemeClr val="dk1"/>
                </a:solidFill>
                <a:latin typeface="Arial"/>
                <a:ea typeface="Arial"/>
                <a:cs typeface="Arial"/>
                <a:sym typeface="Arial"/>
              </a:rPr>
              <a:t>Statistical Fusion</a:t>
            </a:r>
            <a:endParaRPr/>
          </a:p>
        </p:txBody>
      </p:sp>
      <p:sp>
        <p:nvSpPr>
          <p:cNvPr id="112" name="Google Shape;112;p3"/>
          <p:cNvSpPr txBox="1"/>
          <p:nvPr/>
        </p:nvSpPr>
        <p:spPr>
          <a:xfrm>
            <a:off x="805380" y="54707"/>
            <a:ext cx="785182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Obtaining Monthly Regional Surface PM</a:t>
            </a:r>
            <a:r>
              <a:rPr b="1" baseline="-25000" lang="en-US" sz="2400">
                <a:solidFill>
                  <a:schemeClr val="dk1"/>
                </a:solidFill>
                <a:latin typeface="Arial"/>
                <a:ea typeface="Arial"/>
                <a:cs typeface="Arial"/>
                <a:sym typeface="Arial"/>
              </a:rPr>
              <a:t>2.5</a:t>
            </a:r>
            <a:r>
              <a:rPr b="1" lang="en-US" sz="2400">
                <a:solidFill>
                  <a:schemeClr val="dk1"/>
                </a:solidFill>
                <a:latin typeface="Arial"/>
                <a:ea typeface="Arial"/>
                <a:cs typeface="Arial"/>
                <a:sym typeface="Arial"/>
              </a:rPr>
              <a:t> Estimates</a:t>
            </a:r>
            <a:endParaRPr/>
          </a:p>
        </p:txBody>
      </p:sp>
      <p:sp>
        <p:nvSpPr>
          <p:cNvPr id="113" name="Google Shape;113;p3"/>
          <p:cNvSpPr txBox="1"/>
          <p:nvPr/>
        </p:nvSpPr>
        <p:spPr>
          <a:xfrm>
            <a:off x="5124857" y="4774043"/>
            <a:ext cx="1813317"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(van Donkelaar et al. 2019)</a:t>
            </a:r>
            <a:endParaRPr/>
          </a:p>
        </p:txBody>
      </p:sp>
      <p:sp>
        <p:nvSpPr>
          <p:cNvPr id="114" name="Google Shape;114;p3"/>
          <p:cNvSpPr/>
          <p:nvPr/>
        </p:nvSpPr>
        <p:spPr>
          <a:xfrm>
            <a:off x="961533" y="922668"/>
            <a:ext cx="2925539" cy="9094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3"/>
          <p:cNvSpPr txBox="1"/>
          <p:nvPr/>
        </p:nvSpPr>
        <p:spPr>
          <a:xfrm>
            <a:off x="1542431" y="1100582"/>
            <a:ext cx="1569982"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MODIS Deep Blue</a:t>
            </a:r>
            <a:endParaRPr/>
          </a:p>
          <a:p>
            <a:pPr indent="0" lvl="0" marL="0" marR="0" rtl="0" algn="ctr">
              <a:spcBef>
                <a:spcPts val="0"/>
              </a:spcBef>
              <a:spcAft>
                <a:spcPts val="0"/>
              </a:spcAft>
              <a:buNone/>
            </a:pPr>
            <a:r>
              <a:rPr lang="en-US" sz="1400">
                <a:solidFill>
                  <a:schemeClr val="dk1"/>
                </a:solidFill>
                <a:latin typeface="Calibri"/>
                <a:ea typeface="Calibri"/>
                <a:cs typeface="Calibri"/>
                <a:sym typeface="Calibri"/>
              </a:rPr>
              <a:t>MODIS Dark Target</a:t>
            </a:r>
            <a:endParaRPr/>
          </a:p>
          <a:p>
            <a:pPr indent="0" lvl="0" marL="0" marR="0" rtl="0" algn="ctr">
              <a:spcBef>
                <a:spcPts val="0"/>
              </a:spcBef>
              <a:spcAft>
                <a:spcPts val="0"/>
              </a:spcAft>
              <a:buNone/>
            </a:pPr>
            <a:r>
              <a:rPr lang="en-US" sz="1400">
                <a:solidFill>
                  <a:schemeClr val="dk1"/>
                </a:solidFill>
                <a:latin typeface="Calibri"/>
                <a:ea typeface="Calibri"/>
                <a:cs typeface="Calibri"/>
                <a:sym typeface="Calibri"/>
              </a:rPr>
              <a:t>MISR</a:t>
            </a:r>
            <a:endParaRPr/>
          </a:p>
          <a:p>
            <a:pPr indent="0" lvl="0" marL="0" marR="0" rtl="0" algn="ctr">
              <a:spcBef>
                <a:spcPts val="0"/>
              </a:spcBef>
              <a:spcAft>
                <a:spcPts val="0"/>
              </a:spcAft>
              <a:buNone/>
            </a:pPr>
            <a:r>
              <a:rPr lang="en-US" sz="1400">
                <a:solidFill>
                  <a:schemeClr val="dk1"/>
                </a:solidFill>
                <a:latin typeface="Calibri"/>
                <a:ea typeface="Calibri"/>
                <a:cs typeface="Calibri"/>
                <a:sym typeface="Calibri"/>
              </a:rPr>
              <a:t>MAIAC</a:t>
            </a:r>
            <a:endParaRPr sz="1200">
              <a:solidFill>
                <a:schemeClr val="dk1"/>
              </a:solidFill>
              <a:latin typeface="Calibri"/>
              <a:ea typeface="Calibri"/>
              <a:cs typeface="Calibri"/>
              <a:sym typeface="Calibri"/>
            </a:endParaRPr>
          </a:p>
        </p:txBody>
      </p:sp>
      <p:pic>
        <p:nvPicPr>
          <p:cNvPr id="116" name="Google Shape;116;p3"/>
          <p:cNvPicPr preferRelativeResize="0"/>
          <p:nvPr/>
        </p:nvPicPr>
        <p:blipFill rotWithShape="1">
          <a:blip r:embed="rId4">
            <a:alphaModFix/>
          </a:blip>
          <a:srcRect b="0" l="0" r="0" t="0"/>
          <a:stretch/>
        </p:blipFill>
        <p:spPr>
          <a:xfrm>
            <a:off x="580561" y="1009215"/>
            <a:ext cx="961870" cy="721402"/>
          </a:xfrm>
          <a:prstGeom prst="rect">
            <a:avLst/>
          </a:prstGeom>
          <a:noFill/>
          <a:ln>
            <a:noFill/>
          </a:ln>
        </p:spPr>
      </p:pic>
      <p:sp>
        <p:nvSpPr>
          <p:cNvPr id="117" name="Google Shape;117;p3"/>
          <p:cNvSpPr txBox="1"/>
          <p:nvPr/>
        </p:nvSpPr>
        <p:spPr>
          <a:xfrm>
            <a:off x="2390119" y="5626319"/>
            <a:ext cx="134684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chemeClr val="dk1"/>
                </a:solidFill>
                <a:latin typeface="Arial"/>
                <a:ea typeface="Arial"/>
                <a:cs typeface="Arial"/>
                <a:sym typeface="Arial"/>
              </a:rPr>
              <a:t>Spatial resolution: 1 km</a:t>
            </a:r>
            <a:endParaRPr/>
          </a:p>
        </p:txBody>
      </p:sp>
      <p:pic>
        <p:nvPicPr>
          <p:cNvPr descr="Map&#10;&#10;Description automatically generated" id="118" name="Google Shape;118;p3"/>
          <p:cNvPicPr preferRelativeResize="0"/>
          <p:nvPr/>
        </p:nvPicPr>
        <p:blipFill rotWithShape="1">
          <a:blip r:embed="rId5">
            <a:alphaModFix/>
          </a:blip>
          <a:srcRect b="0" l="0" r="0" t="0"/>
          <a:stretch/>
        </p:blipFill>
        <p:spPr>
          <a:xfrm>
            <a:off x="2126874" y="5791200"/>
            <a:ext cx="5359400" cy="1066800"/>
          </a:xfrm>
          <a:prstGeom prst="rect">
            <a:avLst/>
          </a:prstGeom>
          <a:noFill/>
          <a:ln>
            <a:noFill/>
          </a:ln>
        </p:spPr>
      </p:pic>
      <p:pic>
        <p:nvPicPr>
          <p:cNvPr id="119" name="Google Shape;119;p3"/>
          <p:cNvPicPr preferRelativeResize="0"/>
          <p:nvPr/>
        </p:nvPicPr>
        <p:blipFill rotWithShape="1">
          <a:blip r:embed="rId6">
            <a:alphaModFix/>
          </a:blip>
          <a:srcRect b="0" l="0" r="0" t="0"/>
          <a:stretch/>
        </p:blipFill>
        <p:spPr>
          <a:xfrm>
            <a:off x="3799874" y="4508374"/>
            <a:ext cx="1219200" cy="1066800"/>
          </a:xfrm>
          <a:prstGeom prst="rect">
            <a:avLst/>
          </a:prstGeom>
          <a:noFill/>
          <a:ln>
            <a:noFill/>
          </a:ln>
        </p:spPr>
      </p:pic>
      <p:sp>
        <p:nvSpPr>
          <p:cNvPr id="120" name="Google Shape;120;p3"/>
          <p:cNvSpPr txBox="1"/>
          <p:nvPr/>
        </p:nvSpPr>
        <p:spPr>
          <a:xfrm>
            <a:off x="7386926" y="6335126"/>
            <a:ext cx="1757074"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van Donkelaar et al., ES&amp;T, 2019; Hammer et al., ES&amp;T, 2020; Hammer et al., Sci Adv, 2021</a:t>
            </a:r>
            <a:endParaRPr b="1" sz="900">
              <a:solidFill>
                <a:schemeClr val="dk1"/>
              </a:solidFill>
              <a:latin typeface="Calibri"/>
              <a:ea typeface="Calibri"/>
              <a:cs typeface="Calibri"/>
              <a:sym typeface="Calibri"/>
            </a:endParaRPr>
          </a:p>
        </p:txBody>
      </p:sp>
      <p:cxnSp>
        <p:nvCxnSpPr>
          <p:cNvPr id="121" name="Google Shape;121;p3"/>
          <p:cNvCxnSpPr/>
          <p:nvPr/>
        </p:nvCxnSpPr>
        <p:spPr>
          <a:xfrm flipH="1" rot="10800000">
            <a:off x="3373912" y="1897184"/>
            <a:ext cx="353624" cy="595"/>
          </a:xfrm>
          <a:prstGeom prst="straightConnector1">
            <a:avLst/>
          </a:prstGeom>
          <a:noFill/>
          <a:ln cap="flat" cmpd="sng" w="25400">
            <a:solidFill>
              <a:srgbClr val="92D050"/>
            </a:solidFill>
            <a:prstDash val="solid"/>
            <a:miter lim="800000"/>
            <a:headEnd len="sm" w="sm" type="none"/>
            <a:tailEnd len="sm" w="sm" type="none"/>
          </a:ln>
        </p:spPr>
      </p:cxnSp>
      <p:sp>
        <p:nvSpPr>
          <p:cNvPr id="122" name="Google Shape;122;p3"/>
          <p:cNvSpPr txBox="1"/>
          <p:nvPr/>
        </p:nvSpPr>
        <p:spPr>
          <a:xfrm>
            <a:off x="628898" y="2612832"/>
            <a:ext cx="2745014" cy="2308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Arial"/>
                <a:ea typeface="Arial"/>
                <a:cs typeface="Arial"/>
                <a:sym typeface="Arial"/>
              </a:rPr>
              <a:t>AERONET: high accuracy AOD measurements</a:t>
            </a:r>
            <a:endParaRPr/>
          </a:p>
        </p:txBody>
      </p:sp>
      <p:sp>
        <p:nvSpPr>
          <p:cNvPr id="123" name="Google Shape;123;p3"/>
          <p:cNvSpPr/>
          <p:nvPr/>
        </p:nvSpPr>
        <p:spPr>
          <a:xfrm>
            <a:off x="3288996" y="3036657"/>
            <a:ext cx="135745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chemeClr val="dk1"/>
                </a:solidFill>
                <a:latin typeface="Arial"/>
                <a:ea typeface="Arial"/>
                <a:cs typeface="Arial"/>
                <a:sym typeface="Arial"/>
              </a:rPr>
              <a:t>(function of: aerosol size, composition, diurnal variability, relative humidity, and vertical structure of aerosol extinction) </a:t>
            </a:r>
            <a:endParaRPr b="1" sz="800">
              <a:solidFill>
                <a:schemeClr val="dk1"/>
              </a:solidFill>
              <a:latin typeface="Arial"/>
              <a:ea typeface="Arial"/>
              <a:cs typeface="Arial"/>
              <a:sym typeface="Arial"/>
            </a:endParaRPr>
          </a:p>
        </p:txBody>
      </p:sp>
      <p:cxnSp>
        <p:nvCxnSpPr>
          <p:cNvPr id="124" name="Google Shape;124;p3"/>
          <p:cNvCxnSpPr/>
          <p:nvPr/>
        </p:nvCxnSpPr>
        <p:spPr>
          <a:xfrm flipH="1">
            <a:off x="4185501" y="2843664"/>
            <a:ext cx="223973" cy="248328"/>
          </a:xfrm>
          <a:prstGeom prst="straightConnector1">
            <a:avLst/>
          </a:prstGeom>
          <a:noFill/>
          <a:ln cap="flat" cmpd="sng" w="28575">
            <a:solidFill>
              <a:srgbClr val="CF83EB"/>
            </a:solidFill>
            <a:prstDash val="solid"/>
            <a:miter lim="800000"/>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txBox="1"/>
          <p:nvPr/>
        </p:nvSpPr>
        <p:spPr>
          <a:xfrm>
            <a:off x="344356" y="317029"/>
            <a:ext cx="8455287" cy="457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600">
                <a:solidFill>
                  <a:srgbClr val="000000"/>
                </a:solidFill>
                <a:latin typeface="Arial"/>
                <a:ea typeface="Arial"/>
                <a:cs typeface="Arial"/>
                <a:sym typeface="Arial"/>
              </a:rPr>
              <a:t>Monthly mean PM2.5 concentrations over China for February</a:t>
            </a:r>
            <a:endParaRPr/>
          </a:p>
        </p:txBody>
      </p:sp>
      <p:pic>
        <p:nvPicPr>
          <p:cNvPr id="130" name="Google Shape;130;p4"/>
          <p:cNvPicPr preferRelativeResize="0"/>
          <p:nvPr/>
        </p:nvPicPr>
        <p:blipFill rotWithShape="1">
          <a:blip r:embed="rId3">
            <a:alphaModFix/>
          </a:blip>
          <a:srcRect b="0" l="0" r="0" t="0"/>
          <a:stretch/>
        </p:blipFill>
        <p:spPr>
          <a:xfrm>
            <a:off x="1513445" y="1003536"/>
            <a:ext cx="6342062" cy="5394325"/>
          </a:xfrm>
          <a:prstGeom prst="rect">
            <a:avLst/>
          </a:prstGeom>
          <a:noFill/>
          <a:ln>
            <a:noFill/>
          </a:ln>
        </p:spPr>
      </p:pic>
      <p:sp>
        <p:nvSpPr>
          <p:cNvPr id="131" name="Google Shape;131;p4"/>
          <p:cNvSpPr txBox="1"/>
          <p:nvPr/>
        </p:nvSpPr>
        <p:spPr>
          <a:xfrm>
            <a:off x="7584889" y="6627168"/>
            <a:ext cx="1559111"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Hammer et al., Sci Adv, 2021</a:t>
            </a:r>
            <a:endParaRPr b="1" sz="9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5"/>
          <p:cNvPicPr preferRelativeResize="0"/>
          <p:nvPr/>
        </p:nvPicPr>
        <p:blipFill rotWithShape="1">
          <a:blip r:embed="rId3">
            <a:alphaModFix/>
          </a:blip>
          <a:srcRect b="0" l="0" r="0" t="0"/>
          <a:stretch/>
        </p:blipFill>
        <p:spPr>
          <a:xfrm>
            <a:off x="18854" y="1018095"/>
            <a:ext cx="4556466" cy="3873221"/>
          </a:xfrm>
          <a:prstGeom prst="rect">
            <a:avLst/>
          </a:prstGeom>
          <a:noFill/>
          <a:ln>
            <a:noFill/>
          </a:ln>
        </p:spPr>
      </p:pic>
      <p:pic>
        <p:nvPicPr>
          <p:cNvPr id="137" name="Google Shape;137;p5"/>
          <p:cNvPicPr preferRelativeResize="0"/>
          <p:nvPr/>
        </p:nvPicPr>
        <p:blipFill rotWithShape="1">
          <a:blip r:embed="rId4">
            <a:alphaModFix/>
          </a:blip>
          <a:srcRect b="0" l="0" r="0" t="0"/>
          <a:stretch/>
        </p:blipFill>
        <p:spPr>
          <a:xfrm>
            <a:off x="4606391" y="2490729"/>
            <a:ext cx="4519190" cy="3907698"/>
          </a:xfrm>
          <a:prstGeom prst="rect">
            <a:avLst/>
          </a:prstGeom>
          <a:noFill/>
          <a:ln>
            <a:noFill/>
          </a:ln>
        </p:spPr>
      </p:pic>
      <p:sp>
        <p:nvSpPr>
          <p:cNvPr id="138" name="Google Shape;138;p5"/>
          <p:cNvSpPr txBox="1"/>
          <p:nvPr/>
        </p:nvSpPr>
        <p:spPr>
          <a:xfrm>
            <a:off x="7584889" y="6627168"/>
            <a:ext cx="1559111"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Hammer et al., Sci Adv, 2021</a:t>
            </a:r>
            <a:endParaRPr b="1" sz="900">
              <a:solidFill>
                <a:schemeClr val="dk1"/>
              </a:solidFill>
              <a:latin typeface="Calibri"/>
              <a:ea typeface="Calibri"/>
              <a:cs typeface="Calibri"/>
              <a:sym typeface="Calibri"/>
            </a:endParaRPr>
          </a:p>
        </p:txBody>
      </p:sp>
      <p:sp>
        <p:nvSpPr>
          <p:cNvPr id="139" name="Google Shape;139;p5"/>
          <p:cNvSpPr txBox="1"/>
          <p:nvPr/>
        </p:nvSpPr>
        <p:spPr>
          <a:xfrm>
            <a:off x="344356" y="317029"/>
            <a:ext cx="8455287" cy="457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600">
                <a:solidFill>
                  <a:srgbClr val="000000"/>
                </a:solidFill>
                <a:latin typeface="Arial"/>
                <a:ea typeface="Arial"/>
                <a:cs typeface="Arial"/>
                <a:sym typeface="Arial"/>
              </a:rPr>
              <a:t>Monthly mean PM2.5 concentrations over Europe and North America for April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6"/>
          <p:cNvPicPr preferRelativeResize="0"/>
          <p:nvPr/>
        </p:nvPicPr>
        <p:blipFill rotWithShape="1">
          <a:blip r:embed="rId3">
            <a:alphaModFix/>
          </a:blip>
          <a:srcRect b="0" l="0" r="0" t="0"/>
          <a:stretch/>
        </p:blipFill>
        <p:spPr>
          <a:xfrm>
            <a:off x="202674" y="1265717"/>
            <a:ext cx="3210685" cy="4815927"/>
          </a:xfrm>
          <a:prstGeom prst="rect">
            <a:avLst/>
          </a:prstGeom>
          <a:noFill/>
          <a:ln>
            <a:noFill/>
          </a:ln>
        </p:spPr>
      </p:pic>
      <p:sp>
        <p:nvSpPr>
          <p:cNvPr id="145" name="Google Shape;145;p6"/>
          <p:cNvSpPr/>
          <p:nvPr/>
        </p:nvSpPr>
        <p:spPr>
          <a:xfrm>
            <a:off x="282802" y="2738072"/>
            <a:ext cx="160256" cy="188536"/>
          </a:xfrm>
          <a:prstGeom prst="rect">
            <a:avLst/>
          </a:prstGeom>
          <a:solidFill>
            <a:srgbClr val="D0CECE"/>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6"/>
          <p:cNvSpPr/>
          <p:nvPr/>
        </p:nvSpPr>
        <p:spPr>
          <a:xfrm>
            <a:off x="278087" y="4171907"/>
            <a:ext cx="160256" cy="188536"/>
          </a:xfrm>
          <a:prstGeom prst="rect">
            <a:avLst/>
          </a:prstGeom>
          <a:solidFill>
            <a:srgbClr val="D0CECE"/>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6"/>
          <p:cNvSpPr/>
          <p:nvPr/>
        </p:nvSpPr>
        <p:spPr>
          <a:xfrm>
            <a:off x="306365" y="5811786"/>
            <a:ext cx="160256" cy="188536"/>
          </a:xfrm>
          <a:prstGeom prst="rect">
            <a:avLst/>
          </a:prstGeom>
          <a:solidFill>
            <a:srgbClr val="D0CECE"/>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6"/>
          <p:cNvSpPr txBox="1"/>
          <p:nvPr/>
        </p:nvSpPr>
        <p:spPr>
          <a:xfrm>
            <a:off x="582876" y="988725"/>
            <a:ext cx="2200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dk1"/>
                </a:solidFill>
                <a:latin typeface="Arial"/>
                <a:ea typeface="Arial"/>
                <a:cs typeface="Arial"/>
                <a:sym typeface="Arial"/>
              </a:rPr>
              <a:t>Transportation emissions</a:t>
            </a:r>
            <a:endParaRPr/>
          </a:p>
        </p:txBody>
      </p:sp>
      <p:sp>
        <p:nvSpPr>
          <p:cNvPr id="149" name="Google Shape;149;p6"/>
          <p:cNvSpPr txBox="1"/>
          <p:nvPr/>
        </p:nvSpPr>
        <p:spPr>
          <a:xfrm>
            <a:off x="7584889" y="6616421"/>
            <a:ext cx="1559111"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Hammer et al., Sci Adv, 2021</a:t>
            </a:r>
            <a:endParaRPr b="1" sz="900">
              <a:solidFill>
                <a:schemeClr val="dk1"/>
              </a:solidFill>
              <a:latin typeface="Calibri"/>
              <a:ea typeface="Calibri"/>
              <a:cs typeface="Calibri"/>
              <a:sym typeface="Calibri"/>
            </a:endParaRPr>
          </a:p>
        </p:txBody>
      </p:sp>
      <p:sp>
        <p:nvSpPr>
          <p:cNvPr id="150" name="Google Shape;150;p6"/>
          <p:cNvSpPr txBox="1"/>
          <p:nvPr/>
        </p:nvSpPr>
        <p:spPr>
          <a:xfrm>
            <a:off x="712002" y="241579"/>
            <a:ext cx="7719996" cy="457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600">
                <a:solidFill>
                  <a:srgbClr val="000000"/>
                </a:solidFill>
                <a:latin typeface="Arial"/>
                <a:ea typeface="Arial"/>
                <a:cs typeface="Arial"/>
                <a:sym typeface="Arial"/>
              </a:rPr>
              <a:t>Change in simulated PM2.5 during the lockdown periods due to emissions and meteorology</a:t>
            </a:r>
            <a:endParaRPr/>
          </a:p>
        </p:txBody>
      </p:sp>
      <p:pic>
        <p:nvPicPr>
          <p:cNvPr id="151" name="Google Shape;151;p6"/>
          <p:cNvPicPr preferRelativeResize="0"/>
          <p:nvPr/>
        </p:nvPicPr>
        <p:blipFill rotWithShape="1">
          <a:blip r:embed="rId4">
            <a:alphaModFix/>
          </a:blip>
          <a:srcRect b="0" l="0" r="0" t="0"/>
          <a:stretch/>
        </p:blipFill>
        <p:spPr>
          <a:xfrm>
            <a:off x="3493487" y="1111137"/>
            <a:ext cx="5527965" cy="4970507"/>
          </a:xfrm>
          <a:prstGeom prst="rect">
            <a:avLst/>
          </a:prstGeom>
          <a:noFill/>
          <a:ln>
            <a:noFill/>
          </a:ln>
        </p:spPr>
      </p:pic>
      <p:sp>
        <p:nvSpPr>
          <p:cNvPr id="152" name="Google Shape;152;p6"/>
          <p:cNvSpPr/>
          <p:nvPr/>
        </p:nvSpPr>
        <p:spPr>
          <a:xfrm>
            <a:off x="3585053" y="2738072"/>
            <a:ext cx="160256" cy="188536"/>
          </a:xfrm>
          <a:prstGeom prst="rect">
            <a:avLst/>
          </a:prstGeom>
          <a:solidFill>
            <a:srgbClr val="D0CECE"/>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6"/>
          <p:cNvSpPr/>
          <p:nvPr/>
        </p:nvSpPr>
        <p:spPr>
          <a:xfrm>
            <a:off x="3561476" y="4171907"/>
            <a:ext cx="160256" cy="188536"/>
          </a:xfrm>
          <a:prstGeom prst="rect">
            <a:avLst/>
          </a:prstGeom>
          <a:solidFill>
            <a:srgbClr val="D0CECE"/>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6"/>
          <p:cNvSpPr/>
          <p:nvPr/>
        </p:nvSpPr>
        <p:spPr>
          <a:xfrm>
            <a:off x="3521754" y="5811786"/>
            <a:ext cx="160256" cy="188536"/>
          </a:xfrm>
          <a:prstGeom prst="rect">
            <a:avLst/>
          </a:prstGeom>
          <a:solidFill>
            <a:srgbClr val="D0CECE"/>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6"/>
          <p:cNvSpPr/>
          <p:nvPr/>
        </p:nvSpPr>
        <p:spPr>
          <a:xfrm>
            <a:off x="6142996" y="2738072"/>
            <a:ext cx="160256" cy="188536"/>
          </a:xfrm>
          <a:prstGeom prst="rect">
            <a:avLst/>
          </a:prstGeom>
          <a:solidFill>
            <a:srgbClr val="D0CECE"/>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6"/>
          <p:cNvSpPr/>
          <p:nvPr/>
        </p:nvSpPr>
        <p:spPr>
          <a:xfrm>
            <a:off x="6131208" y="4171907"/>
            <a:ext cx="160256" cy="188536"/>
          </a:xfrm>
          <a:prstGeom prst="rect">
            <a:avLst/>
          </a:prstGeom>
          <a:solidFill>
            <a:srgbClr val="D0CECE"/>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6"/>
          <p:cNvSpPr/>
          <p:nvPr/>
        </p:nvSpPr>
        <p:spPr>
          <a:xfrm>
            <a:off x="6131202" y="5811786"/>
            <a:ext cx="160256" cy="188536"/>
          </a:xfrm>
          <a:prstGeom prst="rect">
            <a:avLst/>
          </a:prstGeom>
          <a:solidFill>
            <a:srgbClr val="D0CECE"/>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p:nvPr/>
        </p:nvSpPr>
        <p:spPr>
          <a:xfrm>
            <a:off x="712002" y="5043417"/>
            <a:ext cx="7819256" cy="800219"/>
          </a:xfrm>
          <a:prstGeom prst="rect">
            <a:avLst/>
          </a:prstGeom>
          <a:noFill/>
          <a:ln>
            <a:noFill/>
          </a:ln>
        </p:spPr>
        <p:txBody>
          <a:bodyPr anchorCtr="0" anchor="t" bIns="45700" lIns="91425" spcFirstLastPara="1" rIns="91425" wrap="square" tIns="45700">
            <a:spAutoFit/>
          </a:bodyPr>
          <a:lstStyle/>
          <a:p>
            <a:pPr indent="-406400" lvl="0" marL="406400" marR="0" rtl="0" algn="l">
              <a:spcBef>
                <a:spcPts val="0"/>
              </a:spcBef>
              <a:spcAft>
                <a:spcPts val="0"/>
              </a:spcAft>
              <a:buNone/>
            </a:pPr>
            <a:r>
              <a:rPr lang="en-US" sz="1800">
                <a:solidFill>
                  <a:schemeClr val="dk1"/>
                </a:solidFill>
                <a:latin typeface="Calibri"/>
                <a:ea typeface="Calibri"/>
                <a:cs typeface="Calibri"/>
                <a:sym typeface="Calibri"/>
              </a:rPr>
              <a:t>	</a:t>
            </a:r>
            <a:r>
              <a:rPr lang="en-US" sz="1400">
                <a:solidFill>
                  <a:schemeClr val="dk1"/>
                </a:solidFill>
                <a:latin typeface="Arial"/>
                <a:ea typeface="Arial"/>
                <a:cs typeface="Arial"/>
                <a:sym typeface="Arial"/>
              </a:rPr>
              <a:t>M. S. Hammer, A. van Donkelaar, R. V. Martin, E. E. McDuffie, A. Lyapustin, A. M. Sayer, N. C. Hsu, R. C. Levy, M. J. Garay, O. V. Kalashnikova, R. A. Kahn, Effects of COVID-19 lockdowns on fine particulate matter concentrations. </a:t>
            </a:r>
            <a:r>
              <a:rPr i="1" lang="en-US" sz="1400">
                <a:solidFill>
                  <a:schemeClr val="dk1"/>
                </a:solidFill>
                <a:latin typeface="Arial"/>
                <a:ea typeface="Arial"/>
                <a:cs typeface="Arial"/>
                <a:sym typeface="Arial"/>
              </a:rPr>
              <a:t>Sci. Adv.</a:t>
            </a:r>
            <a:r>
              <a:rPr lang="en-US" sz="1400">
                <a:solidFill>
                  <a:schemeClr val="dk1"/>
                </a:solidFill>
                <a:latin typeface="Arial"/>
                <a:ea typeface="Arial"/>
                <a:cs typeface="Arial"/>
                <a:sym typeface="Arial"/>
              </a:rPr>
              <a:t> </a:t>
            </a:r>
            <a:r>
              <a:rPr b="1" lang="en-US" sz="1400">
                <a:solidFill>
                  <a:schemeClr val="dk1"/>
                </a:solidFill>
                <a:latin typeface="Arial"/>
                <a:ea typeface="Arial"/>
                <a:cs typeface="Arial"/>
                <a:sym typeface="Arial"/>
              </a:rPr>
              <a:t>7</a:t>
            </a:r>
            <a:r>
              <a:rPr lang="en-US" sz="1400">
                <a:solidFill>
                  <a:schemeClr val="dk1"/>
                </a:solidFill>
                <a:latin typeface="Arial"/>
                <a:ea typeface="Arial"/>
                <a:cs typeface="Arial"/>
                <a:sym typeface="Arial"/>
              </a:rPr>
              <a:t>, eabg7670 (2021).</a:t>
            </a:r>
            <a:endParaRPr sz="1800">
              <a:solidFill>
                <a:schemeClr val="dk1"/>
              </a:solidFill>
              <a:latin typeface="Arial"/>
              <a:ea typeface="Arial"/>
              <a:cs typeface="Arial"/>
              <a:sym typeface="Arial"/>
            </a:endParaRPr>
          </a:p>
        </p:txBody>
      </p:sp>
      <p:sp>
        <p:nvSpPr>
          <p:cNvPr id="163" name="Google Shape;163;p7"/>
          <p:cNvSpPr/>
          <p:nvPr/>
        </p:nvSpPr>
        <p:spPr>
          <a:xfrm>
            <a:off x="3342273" y="5843636"/>
            <a:ext cx="255871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DOI: 10.1126/sciadv.abg7670</a:t>
            </a:r>
            <a:endParaRPr sz="1400">
              <a:solidFill>
                <a:schemeClr val="dk1"/>
              </a:solidFill>
              <a:latin typeface="Calibri"/>
              <a:ea typeface="Calibri"/>
              <a:cs typeface="Calibri"/>
              <a:sym typeface="Calibri"/>
            </a:endParaRPr>
          </a:p>
        </p:txBody>
      </p:sp>
      <p:sp>
        <p:nvSpPr>
          <p:cNvPr id="164" name="Google Shape;164;p7"/>
          <p:cNvSpPr txBox="1"/>
          <p:nvPr/>
        </p:nvSpPr>
        <p:spPr>
          <a:xfrm>
            <a:off x="712002" y="241579"/>
            <a:ext cx="7719996" cy="457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000">
                <a:solidFill>
                  <a:srgbClr val="000000"/>
                </a:solidFill>
                <a:latin typeface="Arial"/>
                <a:ea typeface="Arial"/>
                <a:cs typeface="Arial"/>
                <a:sym typeface="Arial"/>
              </a:rPr>
              <a:t>Conclusions</a:t>
            </a:r>
            <a:endParaRPr/>
          </a:p>
        </p:txBody>
      </p:sp>
      <p:sp>
        <p:nvSpPr>
          <p:cNvPr id="165" name="Google Shape;165;p7"/>
          <p:cNvSpPr txBox="1"/>
          <p:nvPr/>
        </p:nvSpPr>
        <p:spPr>
          <a:xfrm>
            <a:off x="662372" y="1382286"/>
            <a:ext cx="7819256" cy="204671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Derive monthly regional satellite-derived PM</a:t>
            </a:r>
            <a:r>
              <a:rPr baseline="-25000" lang="en-US" sz="1600">
                <a:solidFill>
                  <a:schemeClr val="dk1"/>
                </a:solidFill>
                <a:latin typeface="Arial"/>
                <a:ea typeface="Arial"/>
                <a:cs typeface="Arial"/>
                <a:sym typeface="Arial"/>
              </a:rPr>
              <a:t>2.5</a:t>
            </a:r>
            <a:r>
              <a:rPr lang="en-US" sz="1600">
                <a:solidFill>
                  <a:schemeClr val="dk1"/>
                </a:solidFill>
                <a:latin typeface="Arial"/>
                <a:ea typeface="Arial"/>
                <a:cs typeface="Arial"/>
                <a:sym typeface="Arial"/>
              </a:rPr>
              <a:t> estimates over China, Europe, and North America to examine the effects of COVID-19 lockdowns on PM</a:t>
            </a:r>
            <a:r>
              <a:rPr baseline="-25000" lang="en-US" sz="1600">
                <a:solidFill>
                  <a:schemeClr val="dk1"/>
                </a:solidFill>
                <a:latin typeface="Arial"/>
                <a:ea typeface="Arial"/>
                <a:cs typeface="Arial"/>
                <a:sym typeface="Arial"/>
              </a:rPr>
              <a:t>2.5</a:t>
            </a:r>
            <a:r>
              <a:rPr lang="en-US" sz="1600">
                <a:solidFill>
                  <a:schemeClr val="dk1"/>
                </a:solidFill>
                <a:latin typeface="Arial"/>
                <a:ea typeface="Arial"/>
                <a:cs typeface="Arial"/>
                <a:sym typeface="Arial"/>
              </a:rPr>
              <a:t> concentrations</a:t>
            </a:r>
            <a:endParaRPr/>
          </a:p>
          <a:p>
            <a:pPr indent="-285750" lvl="0" marL="285750" marR="0" rtl="0" algn="l">
              <a:spcBef>
                <a:spcPts val="600"/>
              </a:spcBef>
              <a:spcAft>
                <a:spcPts val="0"/>
              </a:spcAft>
              <a:buClr>
                <a:schemeClr val="dk1"/>
              </a:buClr>
              <a:buSzPts val="1600"/>
              <a:buFont typeface="Arial"/>
              <a:buChar char="•"/>
            </a:pPr>
            <a:r>
              <a:rPr lang="en-US" sz="1600">
                <a:solidFill>
                  <a:schemeClr val="dk1"/>
                </a:solidFill>
                <a:latin typeface="Arial"/>
                <a:ea typeface="Arial"/>
                <a:cs typeface="Arial"/>
                <a:sym typeface="Arial"/>
              </a:rPr>
              <a:t>Evidence of a substantial decrease in PM</a:t>
            </a:r>
            <a:r>
              <a:rPr baseline="-25000" lang="en-US" sz="1600">
                <a:solidFill>
                  <a:schemeClr val="dk1"/>
                </a:solidFill>
                <a:latin typeface="Arial"/>
                <a:ea typeface="Arial"/>
                <a:cs typeface="Arial"/>
                <a:sym typeface="Arial"/>
              </a:rPr>
              <a:t>2.5</a:t>
            </a:r>
            <a:r>
              <a:rPr lang="en-US" sz="1600">
                <a:solidFill>
                  <a:schemeClr val="dk1"/>
                </a:solidFill>
                <a:latin typeface="Arial"/>
                <a:ea typeface="Arial"/>
                <a:cs typeface="Arial"/>
                <a:sym typeface="Arial"/>
              </a:rPr>
              <a:t> concentrations over the North China Plain region; combination of natural variability and emission reductions</a:t>
            </a:r>
            <a:endParaRPr/>
          </a:p>
          <a:p>
            <a:pPr indent="-285750" lvl="0" marL="285750" marR="0" rtl="0" algn="l">
              <a:spcBef>
                <a:spcPts val="600"/>
              </a:spcBef>
              <a:spcAft>
                <a:spcPts val="0"/>
              </a:spcAft>
              <a:buClr>
                <a:schemeClr val="dk1"/>
              </a:buClr>
              <a:buSzPts val="1600"/>
              <a:buFont typeface="Arial"/>
              <a:buChar char="•"/>
            </a:pPr>
            <a:r>
              <a:rPr lang="en-US" sz="1600">
                <a:solidFill>
                  <a:schemeClr val="dk1"/>
                </a:solidFill>
                <a:latin typeface="Arial"/>
                <a:ea typeface="Arial"/>
                <a:cs typeface="Arial"/>
                <a:sym typeface="Arial"/>
              </a:rPr>
              <a:t>Complex relationship between PM</a:t>
            </a:r>
            <a:r>
              <a:rPr baseline="-25000" lang="en-US" sz="1600">
                <a:solidFill>
                  <a:schemeClr val="dk1"/>
                </a:solidFill>
                <a:latin typeface="Arial"/>
                <a:ea typeface="Arial"/>
                <a:cs typeface="Arial"/>
                <a:sym typeface="Arial"/>
              </a:rPr>
              <a:t>2.5</a:t>
            </a:r>
            <a:r>
              <a:rPr lang="en-US" sz="1600">
                <a:solidFill>
                  <a:schemeClr val="dk1"/>
                </a:solidFill>
                <a:latin typeface="Arial"/>
                <a:ea typeface="Arial"/>
                <a:cs typeface="Arial"/>
                <a:sym typeface="Arial"/>
              </a:rPr>
              <a:t> and emission sources</a:t>
            </a:r>
            <a:endParaRPr/>
          </a:p>
          <a:p>
            <a:pPr indent="-285750" lvl="0" marL="285750" marR="0" rtl="0" algn="l">
              <a:spcBef>
                <a:spcPts val="600"/>
              </a:spcBef>
              <a:spcAft>
                <a:spcPts val="0"/>
              </a:spcAft>
              <a:buClr>
                <a:schemeClr val="dk1"/>
              </a:buClr>
              <a:buSzPts val="1600"/>
              <a:buFont typeface="Arial"/>
              <a:buChar char="•"/>
            </a:pPr>
            <a:r>
              <a:rPr lang="en-US" sz="1600">
                <a:solidFill>
                  <a:schemeClr val="dk1"/>
                </a:solidFill>
                <a:latin typeface="Arial"/>
                <a:ea typeface="Arial"/>
                <a:cs typeface="Arial"/>
                <a:sym typeface="Arial"/>
              </a:rPr>
              <a:t>Importance of natural variability on short term changes in PM</a:t>
            </a:r>
            <a:r>
              <a:rPr baseline="-25000" lang="en-US" sz="1600">
                <a:solidFill>
                  <a:schemeClr val="dk1"/>
                </a:solidFill>
                <a:latin typeface="Arial"/>
                <a:ea typeface="Arial"/>
                <a:cs typeface="Arial"/>
                <a:sym typeface="Arial"/>
              </a:rPr>
              <a:t>2.5</a:t>
            </a:r>
            <a:endParaRPr sz="16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2021-07-07T14:20:52Z</dcterms:created>
  <dc:creator>Melanie Hammer</dc:creator>
</cp:coreProperties>
</file>