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notesSlides/notesSlide22.xml" ContentType="application/vnd.openxmlformats-officedocument.presentationml.notesSlide+xml"/>
  <Override PartName="/ppt/tags/tag4.xml" ContentType="application/vnd.openxmlformats-officedocument.presentationml.tags+xml"/>
  <Override PartName="/ppt/notesSlides/notesSlide23.xml" ContentType="application/vnd.openxmlformats-officedocument.presentationml.notesSlide+xml"/>
  <Override PartName="/ppt/tags/tag5.xml" ContentType="application/vnd.openxmlformats-officedocument.presentationml.tags+xml"/>
  <Override PartName="/ppt/notesSlides/notesSlide24.xml" ContentType="application/vnd.openxmlformats-officedocument.presentationml.notesSlide+xml"/>
  <Override PartName="/ppt/tags/tag6.xml" ContentType="application/vnd.openxmlformats-officedocument.presentationml.tags+xml"/>
  <Override PartName="/ppt/notesSlides/notesSlide25.xml" ContentType="application/vnd.openxmlformats-officedocument.presentationml.notesSlide+xml"/>
  <Override PartName="/ppt/tags/tag7.xml" ContentType="application/vnd.openxmlformats-officedocument.presentationml.tags+xml"/>
  <Override PartName="/ppt/notesSlides/notesSlide26.xml" ContentType="application/vnd.openxmlformats-officedocument.presentationml.notesSlide+xml"/>
  <Override PartName="/ppt/tags/tag8.xml" ContentType="application/vnd.openxmlformats-officedocument.presentationml.tags+xml"/>
  <Override PartName="/ppt/notesSlides/notesSlide27.xml" ContentType="application/vnd.openxmlformats-officedocument.presentationml.notesSlide+xml"/>
  <Override PartName="/ppt/tags/tag9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70" r:id="rId2"/>
    <p:sldId id="272" r:id="rId3"/>
    <p:sldId id="311" r:id="rId4"/>
    <p:sldId id="273" r:id="rId5"/>
    <p:sldId id="305" r:id="rId6"/>
    <p:sldId id="274" r:id="rId7"/>
    <p:sldId id="292" r:id="rId8"/>
    <p:sldId id="293" r:id="rId9"/>
    <p:sldId id="295" r:id="rId10"/>
    <p:sldId id="337" r:id="rId11"/>
    <p:sldId id="277" r:id="rId12"/>
    <p:sldId id="279" r:id="rId13"/>
    <p:sldId id="304" r:id="rId14"/>
    <p:sldId id="296" r:id="rId15"/>
    <p:sldId id="280" r:id="rId16"/>
    <p:sldId id="282" r:id="rId17"/>
    <p:sldId id="307" r:id="rId18"/>
    <p:sldId id="317" r:id="rId19"/>
    <p:sldId id="325" r:id="rId20"/>
    <p:sldId id="318" r:id="rId21"/>
    <p:sldId id="314" r:id="rId22"/>
    <p:sldId id="335" r:id="rId23"/>
    <p:sldId id="336" r:id="rId24"/>
    <p:sldId id="321" r:id="rId25"/>
    <p:sldId id="328" r:id="rId26"/>
    <p:sldId id="330" r:id="rId27"/>
    <p:sldId id="333" r:id="rId28"/>
    <p:sldId id="329" r:id="rId29"/>
    <p:sldId id="323" r:id="rId30"/>
    <p:sldId id="324" r:id="rId31"/>
    <p:sldId id="32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katzelis, Georgios" initials="GG" lastIdx="1" clrIdx="0">
    <p:extLst>
      <p:ext uri="{19B8F6BF-5375-455C-9EA6-DF929625EA0E}">
        <p15:presenceInfo xmlns:p15="http://schemas.microsoft.com/office/powerpoint/2012/main" userId="S::g.gkatzelis@fz-juelich.de::d8e3adb8-dc52-4d26-915d-f80b5d8003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0000"/>
    <a:srgbClr val="C9C8CC"/>
    <a:srgbClr val="FFEA96"/>
    <a:srgbClr val="E5F8E7"/>
    <a:srgbClr val="808C95"/>
    <a:srgbClr val="808081"/>
    <a:srgbClr val="7D7D7E"/>
    <a:srgbClr val="8AA1B6"/>
    <a:srgbClr val="310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8" autoAdjust="0"/>
    <p:restoredTop sz="91908" autoAdjust="0"/>
  </p:normalViewPr>
  <p:slideViewPr>
    <p:cSldViewPr showGuides="1">
      <p:cViewPr varScale="1">
        <p:scale>
          <a:sx n="149" d="100"/>
          <a:sy n="149" d="100"/>
        </p:scale>
        <p:origin x="132" y="120"/>
      </p:cViewPr>
      <p:guideLst>
        <p:guide orient="horz" pos="1026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09.07.2021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09.07.2021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5903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443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381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2774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49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812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484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1486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07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511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0415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093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256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7334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156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386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1096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844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42230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8122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8529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597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7178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ct val="95000"/>
              </a:lnSpc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0841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113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56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9712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91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250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0558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467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9A4D5F-2E35-47CB-9ECC-6BDDA4543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EB74CF-3CEB-49F7-B847-0E316736F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00 Month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chart" Target="../charts/chart1.xml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tif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11" Type="http://schemas.openxmlformats.org/officeDocument/2006/relationships/image" Target="../media/image11.tiff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urworldindata.org/grapher/covid-stringency-inde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8.png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covid-aqs.fz-juelich.de/" TargetMode="External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view of a city street&#10;&#10;Description automatically generated">
            <a:extLst>
              <a:ext uri="{FF2B5EF4-FFF2-40B4-BE49-F238E27FC236}">
                <a16:creationId xmlns:a16="http://schemas.microsoft.com/office/drawing/2014/main" id="{FCF6E84F-88D0-4E4C-9336-34EFA28EAA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8" b="29768"/>
          <a:stretch>
            <a:fillRect/>
          </a:stretch>
        </p:blipFill>
        <p:spPr>
          <a:xfrm>
            <a:off x="371475" y="269305"/>
            <a:ext cx="11449050" cy="3087687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193841-580D-466C-A7F4-B03C5100F52F}"/>
              </a:ext>
            </a:extLst>
          </p:cNvPr>
          <p:cNvSpPr/>
          <p:nvPr/>
        </p:nvSpPr>
        <p:spPr>
          <a:xfrm>
            <a:off x="0" y="3284984"/>
            <a:ext cx="12216680" cy="2664296"/>
          </a:xfrm>
          <a:prstGeom prst="rect">
            <a:avLst/>
          </a:prstGeom>
          <a:solidFill>
            <a:srgbClr val="252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FA86DCE-1DB4-4335-9C2E-B3C52B1E62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620" y="6525344"/>
            <a:ext cx="2304000" cy="90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2D4A1D4-279E-4E2D-A797-6936D4D393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735463" y="5709754"/>
            <a:ext cx="1655432" cy="11036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3A73B6-EAE3-4861-862D-A83058C14ECF}"/>
              </a:ext>
            </a:extLst>
          </p:cNvPr>
          <p:cNvSpPr/>
          <p:nvPr/>
        </p:nvSpPr>
        <p:spPr>
          <a:xfrm>
            <a:off x="10201050" y="404664"/>
            <a:ext cx="2350275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</a:rPr>
              <a:t>Wuhan’s quarantine 2020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4BF9A0E7-E955-4A87-8024-6859F8F04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923" y="6021288"/>
            <a:ext cx="696262" cy="69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octoral Researchers">
            <a:extLst>
              <a:ext uri="{FF2B5EF4-FFF2-40B4-BE49-F238E27FC236}">
                <a16:creationId xmlns:a16="http://schemas.microsoft.com/office/drawing/2014/main" id="{21339B80-B3CD-42A2-9F34-F6CE58571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" t="4096" r="1424" b="29238"/>
          <a:stretch/>
        </p:blipFill>
        <p:spPr bwMode="auto">
          <a:xfrm>
            <a:off x="168908" y="4438165"/>
            <a:ext cx="914400" cy="9144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AE535E-9B5D-4B06-BEB8-4FA0D05A3F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572" t="11116" r="28141" b="44735"/>
          <a:stretch/>
        </p:blipFill>
        <p:spPr>
          <a:xfrm>
            <a:off x="11169176" y="4449544"/>
            <a:ext cx="914400" cy="914400"/>
          </a:xfrm>
          <a:prstGeom prst="flowChartConnector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5B51DCB-B2EC-40C5-B50F-05BEF1040BBB}"/>
              </a:ext>
            </a:extLst>
          </p:cNvPr>
          <p:cNvSpPr txBox="1"/>
          <p:nvPr/>
        </p:nvSpPr>
        <p:spPr>
          <a:xfrm>
            <a:off x="10875117" y="5444089"/>
            <a:ext cx="14673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Astrid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Kiendler-Scharr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810C49-94F1-4A16-AEF7-A9DC03AC1C12}"/>
              </a:ext>
            </a:extLst>
          </p:cNvPr>
          <p:cNvSpPr txBox="1"/>
          <p:nvPr/>
        </p:nvSpPr>
        <p:spPr>
          <a:xfrm>
            <a:off x="10083085" y="5444089"/>
            <a:ext cx="928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65C650-358B-4F62-BDDC-AA8CF0A95BEE}"/>
              </a:ext>
            </a:extLst>
          </p:cNvPr>
          <p:cNvSpPr txBox="1"/>
          <p:nvPr/>
        </p:nvSpPr>
        <p:spPr>
          <a:xfrm>
            <a:off x="-24680" y="5444089"/>
            <a:ext cx="1236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Georgios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Gkatzelis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DFD976-80DB-4BE7-AD33-4895B03EBDC1}"/>
              </a:ext>
            </a:extLst>
          </p:cNvPr>
          <p:cNvSpPr txBox="1"/>
          <p:nvPr/>
        </p:nvSpPr>
        <p:spPr>
          <a:xfrm>
            <a:off x="1062782" y="5444089"/>
            <a:ext cx="1236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Jessica</a:t>
            </a:r>
          </a:p>
          <a:p>
            <a:pPr algn="ctr"/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Gilman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581A03-5FC4-46DF-BF31-D13A2944DA59}"/>
              </a:ext>
            </a:extLst>
          </p:cNvPr>
          <p:cNvSpPr txBox="1"/>
          <p:nvPr/>
        </p:nvSpPr>
        <p:spPr>
          <a:xfrm>
            <a:off x="2336344" y="5444089"/>
            <a:ext cx="928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McDonald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998B04-0A2B-473E-8E17-15C111373994}"/>
              </a:ext>
            </a:extLst>
          </p:cNvPr>
          <p:cNvSpPr txBox="1"/>
          <p:nvPr/>
        </p:nvSpPr>
        <p:spPr>
          <a:xfrm>
            <a:off x="3419004" y="5444089"/>
            <a:ext cx="928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57B462-5745-4730-ADFD-C70F31460AD6}"/>
              </a:ext>
            </a:extLst>
          </p:cNvPr>
          <p:cNvSpPr txBox="1"/>
          <p:nvPr/>
        </p:nvSpPr>
        <p:spPr>
          <a:xfrm>
            <a:off x="4547602" y="5444089"/>
            <a:ext cx="928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helsea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Thompson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0A088D-DB9E-465A-AAA3-28C935EC4574}"/>
              </a:ext>
            </a:extLst>
          </p:cNvPr>
          <p:cNvSpPr txBox="1"/>
          <p:nvPr/>
        </p:nvSpPr>
        <p:spPr>
          <a:xfrm>
            <a:off x="5659435" y="5444089"/>
            <a:ext cx="928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 Eskes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Henk  Eskes">
            <a:extLst>
              <a:ext uri="{FF2B5EF4-FFF2-40B4-BE49-F238E27FC236}">
                <a16:creationId xmlns:a16="http://schemas.microsoft.com/office/drawing/2014/main" id="{4E3BEA44-3A26-4300-A47A-7C6ABD4B4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83" y="4438165"/>
            <a:ext cx="914400" cy="9144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BD30197-6DB5-421F-A8E9-A31F96C88E0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7288" y="4438165"/>
            <a:ext cx="914400" cy="91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C155111-85BF-4027-B518-56FBAD0DB50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09" t="2414" r="109" b="31040"/>
          <a:stretch/>
        </p:blipFill>
        <p:spPr>
          <a:xfrm>
            <a:off x="3475193" y="4438165"/>
            <a:ext cx="914400" cy="914400"/>
          </a:xfrm>
          <a:prstGeom prst="flowChartConnector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855EA35-3167-4942-BF81-070AC69CDC9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/>
          <a:stretch/>
        </p:blipFill>
        <p:spPr>
          <a:xfrm>
            <a:off x="2373098" y="4438165"/>
            <a:ext cx="914400" cy="914400"/>
          </a:xfrm>
          <a:prstGeom prst="flowChartConnector">
            <a:avLst/>
          </a:prstGeom>
          <a:ln>
            <a:noFill/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EF91619-D775-408F-B40C-03CD8E047AC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26" t="983" r="-1126" b="22797"/>
          <a:stretch/>
        </p:blipFill>
        <p:spPr>
          <a:xfrm>
            <a:off x="1271003" y="4438165"/>
            <a:ext cx="914400" cy="914400"/>
          </a:xfrm>
          <a:prstGeom prst="flowChartConnector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5C33FB2-B350-48F8-AE00-0908D6DDB9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67080" y="4438165"/>
            <a:ext cx="914400" cy="914400"/>
          </a:xfrm>
          <a:prstGeom prst="flowChartConnector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8923F5E-9940-4E32-8683-445161B2EE48}"/>
              </a:ext>
            </a:extLst>
          </p:cNvPr>
          <p:cNvSpPr txBox="1"/>
          <p:nvPr/>
        </p:nvSpPr>
        <p:spPr>
          <a:xfrm>
            <a:off x="6780754" y="5444089"/>
            <a:ext cx="928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Andreas</a:t>
            </a:r>
          </a:p>
          <a:p>
            <a:pPr algn="ctr"/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Petzold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410E512-32F4-44C0-9B77-339D252AA4C3}"/>
              </a:ext>
            </a:extLst>
          </p:cNvPr>
          <p:cNvSpPr txBox="1"/>
          <p:nvPr/>
        </p:nvSpPr>
        <p:spPr>
          <a:xfrm>
            <a:off x="7854394" y="5444089"/>
            <a:ext cx="928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Rita</a:t>
            </a:r>
          </a:p>
          <a:p>
            <a:pPr algn="ctr"/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Gomes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B39A592-9498-49A6-8F09-6A9637B350B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68898" y="4442078"/>
            <a:ext cx="910487" cy="910487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F4CECAF-5452-44B3-BEFA-2430141580D7}"/>
              </a:ext>
            </a:extLst>
          </p:cNvPr>
          <p:cNvSpPr txBox="1"/>
          <p:nvPr/>
        </p:nvSpPr>
        <p:spPr>
          <a:xfrm>
            <a:off x="8947745" y="5445224"/>
            <a:ext cx="928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</a:t>
            </a:r>
          </a:p>
          <a:p>
            <a:pPr algn="ctr"/>
            <a:r>
              <a:rPr lang="de-DE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Peischl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0195A06-0A4B-40E8-BB01-B6488E831D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81478" y="4447094"/>
            <a:ext cx="905471" cy="905471"/>
          </a:xfrm>
          <a:prstGeom prst="flowChartConnector">
            <a:avLst/>
          </a:prstGeom>
        </p:spPr>
      </p:pic>
      <p:pic>
        <p:nvPicPr>
          <p:cNvPr id="64" name="Picture 4" descr="Logo Koninklijk Nederlands Meteorologisch Instituut | Ministerie van Infrastructuur en Waterstaat">
            <a:extLst>
              <a:ext uri="{FF2B5EF4-FFF2-40B4-BE49-F238E27FC236}">
                <a16:creationId xmlns:a16="http://schemas.microsoft.com/office/drawing/2014/main" id="{2517753F-E081-4BE7-9DD7-97634FCEE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5"/>
          <a:stretch/>
        </p:blipFill>
        <p:spPr bwMode="auto">
          <a:xfrm>
            <a:off x="4129472" y="6103456"/>
            <a:ext cx="2195080" cy="50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6BE742-2249-4B31-AEB0-AA32E5870E5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461" r="3461"/>
          <a:stretch/>
        </p:blipFill>
        <p:spPr>
          <a:xfrm>
            <a:off x="7870723" y="4438165"/>
            <a:ext cx="914400" cy="914400"/>
          </a:xfrm>
          <a:prstGeom prst="flowChartConnector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68C0A0-89C1-4E1A-AE2C-FEA93E469A10}"/>
              </a:ext>
            </a:extLst>
          </p:cNvPr>
          <p:cNvSpPr txBox="1"/>
          <p:nvPr/>
        </p:nvSpPr>
        <p:spPr>
          <a:xfrm>
            <a:off x="444506" y="3425540"/>
            <a:ext cx="11268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Global Impacts of COVID-19 Lockdowns on Urban Air Quality: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A Critical Review and Recommendations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7928DD0-5E3D-4C69-94D9-D7ECA8A02275}"/>
              </a:ext>
            </a:extLst>
          </p:cNvPr>
          <p:cNvGraphicFramePr/>
          <p:nvPr/>
        </p:nvGraphicFramePr>
        <p:xfrm>
          <a:off x="10450425" y="3440285"/>
          <a:ext cx="1706705" cy="801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E103558-C737-41C0-BF7D-528286BD437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20981" y="3448516"/>
            <a:ext cx="1707028" cy="804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4DC9A5-637B-4C16-8F4E-C83AA29E9E0A}"/>
              </a:ext>
            </a:extLst>
          </p:cNvPr>
          <p:cNvSpPr txBox="1"/>
          <p:nvPr/>
        </p:nvSpPr>
        <p:spPr>
          <a:xfrm>
            <a:off x="11317115" y="3645024"/>
            <a:ext cx="420189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/>
              <a:t>M</a:t>
            </a:r>
            <a:endParaRPr lang="en-US" sz="1600" b="1" dirty="0" err="1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7068E0-E5AA-4886-9F5C-E994D3E9B022}"/>
              </a:ext>
            </a:extLst>
          </p:cNvPr>
          <p:cNvSpPr txBox="1"/>
          <p:nvPr/>
        </p:nvSpPr>
        <p:spPr>
          <a:xfrm>
            <a:off x="10920536" y="3606813"/>
            <a:ext cx="420189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/>
              <a:t>F</a:t>
            </a:r>
            <a:endParaRPr lang="en-US" sz="1600" b="1" dirty="0" err="1"/>
          </a:p>
        </p:txBody>
      </p:sp>
    </p:spTree>
    <p:extLst>
      <p:ext uri="{BB962C8B-B14F-4D97-AF65-F5344CB8AC3E}">
        <p14:creationId xmlns:p14="http://schemas.microsoft.com/office/powerpoint/2010/main" val="1283618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0C64B-3BB9-4378-8695-204CEC59A110}"/>
              </a:ext>
            </a:extLst>
          </p:cNvPr>
          <p:cNvSpPr/>
          <p:nvPr/>
        </p:nvSpPr>
        <p:spPr>
          <a:xfrm>
            <a:off x="119336" y="6261819"/>
            <a:ext cx="12025336" cy="5515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6C64750-C93C-4AEC-A4EA-5C6DA73BA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032" y="1229660"/>
            <a:ext cx="9996971" cy="56232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1A446E-B9D6-4D13-88DD-907C73CFD167}"/>
              </a:ext>
            </a:extLst>
          </p:cNvPr>
          <p:cNvSpPr/>
          <p:nvPr/>
        </p:nvSpPr>
        <p:spPr>
          <a:xfrm>
            <a:off x="-384720" y="1171970"/>
            <a:ext cx="1008112" cy="6361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B683BF-2BEA-4DE8-83BF-AD085C38F34D}"/>
              </a:ext>
            </a:extLst>
          </p:cNvPr>
          <p:cNvSpPr/>
          <p:nvPr/>
        </p:nvSpPr>
        <p:spPr>
          <a:xfrm>
            <a:off x="8354603" y="1163818"/>
            <a:ext cx="1341797" cy="5721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Stringency index as a metric for lockdown measures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19257F-9501-46FB-A61F-565C29195186}"/>
              </a:ext>
            </a:extLst>
          </p:cNvPr>
          <p:cNvSpPr/>
          <p:nvPr/>
        </p:nvSpPr>
        <p:spPr>
          <a:xfrm>
            <a:off x="8832304" y="1340768"/>
            <a:ext cx="3128212" cy="520142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b="1" dirty="0"/>
              <a:t>Categories included are: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implementation and extent of school closures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implementation and extent of workplace closures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restrictions on public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Gatherings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closure of public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degree of public information campaigns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extent of measures to enforce stay-at-home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restrictions on internal movement,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international travel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testing policy,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contact tracing.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400" dirty="0"/>
              <a:t>As such the index </a:t>
            </a:r>
            <a:r>
              <a:rPr lang="en-US" sz="1400" b="1" i="1" u="sng" dirty="0"/>
              <a:t>includes both measures that impact emissions and measures with no obvious consequence for emissions</a:t>
            </a:r>
            <a:r>
              <a:rPr lang="en-US" sz="1400" dirty="0"/>
              <a:t>. </a:t>
            </a:r>
          </a:p>
          <a:p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A5D638-8178-4D06-9B9A-F875E4318F61}"/>
              </a:ext>
            </a:extLst>
          </p:cNvPr>
          <p:cNvSpPr/>
          <p:nvPr/>
        </p:nvSpPr>
        <p:spPr>
          <a:xfrm>
            <a:off x="8616280" y="6309320"/>
            <a:ext cx="359265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>
                <a:hlinkClick r:id="rId4"/>
              </a:rPr>
              <a:t>https://ourworldindata.org/grapher/covid-stringency-index</a:t>
            </a:r>
            <a:endParaRPr lang="en-US" sz="1050" i="1" dirty="0"/>
          </a:p>
          <a:p>
            <a:endParaRPr lang="en-US" sz="105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134DD4-DF9B-444B-BE47-320B89134CE4}"/>
              </a:ext>
            </a:extLst>
          </p:cNvPr>
          <p:cNvSpPr txBox="1"/>
          <p:nvPr/>
        </p:nvSpPr>
        <p:spPr>
          <a:xfrm>
            <a:off x="11913146" y="6595316"/>
            <a:ext cx="26962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8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2493878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FB8F4A-0BA4-405C-8583-20BEEEBD71D9}"/>
              </a:ext>
            </a:extLst>
          </p:cNvPr>
          <p:cNvSpPr txBox="1"/>
          <p:nvPr/>
        </p:nvSpPr>
        <p:spPr>
          <a:xfrm>
            <a:off x="9112266" y="1148770"/>
            <a:ext cx="928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Anne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59740-B3DA-4737-8E2A-DEE517B9BD1D}"/>
              </a:ext>
            </a:extLst>
          </p:cNvPr>
          <p:cNvSpPr txBox="1"/>
          <p:nvPr/>
        </p:nvSpPr>
        <p:spPr>
          <a:xfrm>
            <a:off x="10553315" y="1148770"/>
            <a:ext cx="928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Henk Eskes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Henk  Eskes">
            <a:extLst>
              <a:ext uri="{FF2B5EF4-FFF2-40B4-BE49-F238E27FC236}">
                <a16:creationId xmlns:a16="http://schemas.microsoft.com/office/drawing/2014/main" id="{C7BE76D2-C43B-434F-B2A9-7F94E0274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211505"/>
            <a:ext cx="914400" cy="9144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5FB1C7-61C5-45A7-82E3-168EF12343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9" t="2414" r="109" b="31040"/>
          <a:stretch/>
        </p:blipFill>
        <p:spPr>
          <a:xfrm>
            <a:off x="9168455" y="211505"/>
            <a:ext cx="914400" cy="914400"/>
          </a:xfrm>
          <a:prstGeom prst="flowChartConnector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9986C1-CB9B-4CF6-91C4-B1CC9F7AB359}"/>
              </a:ext>
            </a:extLst>
          </p:cNvPr>
          <p:cNvSpPr/>
          <p:nvPr/>
        </p:nvSpPr>
        <p:spPr>
          <a:xfrm>
            <a:off x="8487615" y="2492896"/>
            <a:ext cx="3441033" cy="329320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endParaRPr lang="en-US" sz="1600" dirty="0"/>
          </a:p>
          <a:p>
            <a:r>
              <a:rPr lang="en-US" sz="1600" dirty="0"/>
              <a:t>Difference in NO</a:t>
            </a:r>
            <a:r>
              <a:rPr lang="en-US" sz="1600" baseline="-25000" dirty="0"/>
              <a:t>2</a:t>
            </a:r>
            <a:r>
              <a:rPr lang="en-US" sz="1600" dirty="0"/>
              <a:t> column concentrations based on the TROPOMI measurements for 2020 compared to 2019. </a:t>
            </a:r>
          </a:p>
          <a:p>
            <a:endParaRPr lang="en-US" sz="1600" dirty="0"/>
          </a:p>
          <a:p>
            <a:r>
              <a:rPr lang="en-US" sz="1600" dirty="0"/>
              <a:t>Stringency index is used for April as a representative month for the most stringent conditions globally. China is an exception where lockdown measures were implemented in February-March and relaxed in April. 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EA6CD855-A6C5-405C-8626-DD766A558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3" y="170566"/>
            <a:ext cx="7593484" cy="65904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3FF86D-211B-4CB4-AECE-BC06D8CC5214}"/>
              </a:ext>
            </a:extLst>
          </p:cNvPr>
          <p:cNvSpPr/>
          <p:nvPr/>
        </p:nvSpPr>
        <p:spPr>
          <a:xfrm>
            <a:off x="8298487" y="1988840"/>
            <a:ext cx="3681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We did our own bit of analysis first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D5CA8D-37A7-490F-81E0-EBEF35B52A91}"/>
              </a:ext>
            </a:extLst>
          </p:cNvPr>
          <p:cNvSpPr txBox="1"/>
          <p:nvPr/>
        </p:nvSpPr>
        <p:spPr>
          <a:xfrm>
            <a:off x="11913146" y="6595316"/>
            <a:ext cx="26962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9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298489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6911871-AB9E-4D9F-98B9-A89E903909FB}"/>
              </a:ext>
            </a:extLst>
          </p:cNvPr>
          <p:cNvSpPr/>
          <p:nvPr/>
        </p:nvSpPr>
        <p:spPr>
          <a:xfrm>
            <a:off x="119336" y="5805264"/>
            <a:ext cx="11879380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67D900B-569F-4155-A0E6-047021061C0A}"/>
              </a:ext>
            </a:extLst>
          </p:cNvPr>
          <p:cNvSpPr/>
          <p:nvPr/>
        </p:nvSpPr>
        <p:spPr>
          <a:xfrm>
            <a:off x="7104112" y="4052097"/>
            <a:ext cx="3746576" cy="2553966"/>
          </a:xfrm>
          <a:prstGeom prst="roundRect">
            <a:avLst>
              <a:gd name="adj" fmla="val 1243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FBF7F3F-9F38-41AE-99D0-EAE78D969460}"/>
              </a:ext>
            </a:extLst>
          </p:cNvPr>
          <p:cNvSpPr/>
          <p:nvPr/>
        </p:nvSpPr>
        <p:spPr>
          <a:xfrm>
            <a:off x="7104112" y="1268760"/>
            <a:ext cx="3096344" cy="2553966"/>
          </a:xfrm>
          <a:prstGeom prst="roundRect">
            <a:avLst>
              <a:gd name="adj" fmla="val 1243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included in the upcoming analysis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496C45-F6B0-4A2E-92F2-2B5E9CD99A0D}"/>
              </a:ext>
            </a:extLst>
          </p:cNvPr>
          <p:cNvGrpSpPr/>
          <p:nvPr/>
        </p:nvGrpSpPr>
        <p:grpSpPr>
          <a:xfrm>
            <a:off x="142196" y="1780491"/>
            <a:ext cx="6701610" cy="4347114"/>
            <a:chOff x="220812" y="1274412"/>
            <a:chExt cx="6673567" cy="4328924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08ED624C-D2ED-4F00-9BF9-9571E94DEC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21"/>
            <a:stretch/>
          </p:blipFill>
          <p:spPr bwMode="auto">
            <a:xfrm>
              <a:off x="1011052" y="1274412"/>
              <a:ext cx="5883327" cy="4309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7A0C4B0F-4E6F-4512-8554-A237D63052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0764"/>
            <a:stretch/>
          </p:blipFill>
          <p:spPr bwMode="auto">
            <a:xfrm>
              <a:off x="220812" y="1294160"/>
              <a:ext cx="775320" cy="4309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8E7B35A-0624-4BA4-B8D0-DE83C1251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269" y="4077072"/>
            <a:ext cx="3033235" cy="2666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D27D4-3D99-478B-9687-B7498DA9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112" y="1194695"/>
            <a:ext cx="3033235" cy="26663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2CB6D3-6B63-49A0-A99F-EBCB65CDAD01}"/>
              </a:ext>
            </a:extLst>
          </p:cNvPr>
          <p:cNvSpPr txBox="1"/>
          <p:nvPr/>
        </p:nvSpPr>
        <p:spPr>
          <a:xfrm>
            <a:off x="7835502" y="1286969"/>
            <a:ext cx="157286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i="1" dirty="0" err="1"/>
              <a:t>ground-based</a:t>
            </a:r>
            <a:r>
              <a:rPr lang="de-DE" sz="1200" b="1" i="1" dirty="0"/>
              <a:t> </a:t>
            </a:r>
            <a:r>
              <a:rPr lang="de-DE" sz="1200" b="1" i="1" dirty="0" err="1"/>
              <a:t>only</a:t>
            </a:r>
            <a:endParaRPr lang="en-US" sz="1200" b="1" i="1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26BD91-4D09-43CE-9ADE-ACE3CBA2C1AD}"/>
              </a:ext>
            </a:extLst>
          </p:cNvPr>
          <p:cNvSpPr txBox="1"/>
          <p:nvPr/>
        </p:nvSpPr>
        <p:spPr>
          <a:xfrm>
            <a:off x="9488098" y="2934235"/>
            <a:ext cx="51969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i="1" dirty="0" err="1"/>
              <a:t>both</a:t>
            </a:r>
            <a:endParaRPr lang="en-US" sz="1200" b="1" i="1" dirty="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CC26FE-0DBB-4AED-9371-E979DD4BF577}"/>
              </a:ext>
            </a:extLst>
          </p:cNvPr>
          <p:cNvSpPr txBox="1"/>
          <p:nvPr/>
        </p:nvSpPr>
        <p:spPr>
          <a:xfrm>
            <a:off x="7824192" y="3519271"/>
            <a:ext cx="111761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i="1" dirty="0" err="1"/>
              <a:t>satellite</a:t>
            </a:r>
            <a:r>
              <a:rPr lang="de-DE" sz="1200" b="1" i="1" dirty="0"/>
              <a:t> </a:t>
            </a:r>
            <a:r>
              <a:rPr lang="de-DE" sz="1200" b="1" i="1" dirty="0" err="1"/>
              <a:t>only</a:t>
            </a:r>
            <a:endParaRPr lang="en-US" sz="1200" b="1" i="1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29980F-D922-4E99-9B55-D48ED1045154}"/>
              </a:ext>
            </a:extLst>
          </p:cNvPr>
          <p:cNvSpPr txBox="1"/>
          <p:nvPr/>
        </p:nvSpPr>
        <p:spPr>
          <a:xfrm>
            <a:off x="7714893" y="4155980"/>
            <a:ext cx="3135795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i="1" dirty="0" err="1"/>
              <a:t>meteo</a:t>
            </a:r>
            <a:r>
              <a:rPr lang="de-DE" sz="1200" b="1" i="1" dirty="0"/>
              <a:t> &amp; </a:t>
            </a:r>
            <a:r>
              <a:rPr lang="de-DE" sz="1200" b="1" i="1" dirty="0" err="1"/>
              <a:t>long</a:t>
            </a:r>
            <a:r>
              <a:rPr lang="de-DE" sz="1200" b="1" i="1" dirty="0"/>
              <a:t>-term </a:t>
            </a:r>
            <a:r>
              <a:rPr lang="de-DE" sz="1200" b="1" i="1" dirty="0" err="1"/>
              <a:t>trends</a:t>
            </a:r>
            <a:r>
              <a:rPr lang="de-DE" sz="1200" b="1" i="1" dirty="0"/>
              <a:t> not </a:t>
            </a:r>
            <a:r>
              <a:rPr lang="de-DE" sz="1200" b="1" i="1" dirty="0" err="1"/>
              <a:t>discussed</a:t>
            </a:r>
            <a:endParaRPr lang="en-US" sz="1200" b="1" i="1" dirty="0" err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FEA58C-0003-4959-9A4B-0C3258F792FD}"/>
              </a:ext>
            </a:extLst>
          </p:cNvPr>
          <p:cNvSpPr txBox="1"/>
          <p:nvPr/>
        </p:nvSpPr>
        <p:spPr>
          <a:xfrm>
            <a:off x="7104112" y="5506082"/>
            <a:ext cx="1205779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i="1" dirty="0" err="1"/>
              <a:t>discussed</a:t>
            </a:r>
            <a:r>
              <a:rPr lang="de-DE" sz="1200" b="1" i="1" dirty="0"/>
              <a:t>,</a:t>
            </a:r>
          </a:p>
          <a:p>
            <a:pPr algn="l">
              <a:lnSpc>
                <a:spcPct val="95000"/>
              </a:lnSpc>
            </a:pPr>
            <a:r>
              <a:rPr lang="de-DE" sz="1200" b="1" i="1" dirty="0"/>
              <a:t>not </a:t>
            </a:r>
            <a:r>
              <a:rPr lang="de-DE" sz="1200" b="1" i="1" dirty="0" err="1"/>
              <a:t>quantified</a:t>
            </a:r>
            <a:endParaRPr lang="en-US" sz="1200" b="1" i="1" dirty="0" err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1AC682-17AB-42D1-882C-2AEAD0EC3EDC}"/>
              </a:ext>
            </a:extLst>
          </p:cNvPr>
          <p:cNvSpPr txBox="1"/>
          <p:nvPr/>
        </p:nvSpPr>
        <p:spPr>
          <a:xfrm>
            <a:off x="9313341" y="6261437"/>
            <a:ext cx="922047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i="1" dirty="0" err="1"/>
              <a:t>quantified</a:t>
            </a:r>
            <a:endParaRPr lang="en-US" sz="1200" b="1" i="1" dirty="0" err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C65E6C-1A0E-4405-8FBA-EF4A0D58BEC1}"/>
              </a:ext>
            </a:extLst>
          </p:cNvPr>
          <p:cNvSpPr txBox="1"/>
          <p:nvPr/>
        </p:nvSpPr>
        <p:spPr>
          <a:xfrm>
            <a:off x="9984432" y="5607657"/>
            <a:ext cx="870751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i="1" dirty="0" err="1"/>
              <a:t>modeling</a:t>
            </a:r>
            <a:endParaRPr lang="en-US" sz="1200" b="1" i="1" dirty="0" err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C37DBB-BC1F-4DB0-A3FB-A6B9D64FC88A}"/>
              </a:ext>
            </a:extLst>
          </p:cNvPr>
          <p:cNvSpPr txBox="1"/>
          <p:nvPr/>
        </p:nvSpPr>
        <p:spPr>
          <a:xfrm>
            <a:off x="10344472" y="2411916"/>
            <a:ext cx="1365246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i="1" dirty="0"/>
              <a:t>PLATFORM </a:t>
            </a:r>
          </a:p>
          <a:p>
            <a:pPr algn="l">
              <a:lnSpc>
                <a:spcPct val="95000"/>
              </a:lnSpc>
            </a:pPr>
            <a:r>
              <a:rPr lang="de-DE" sz="1600" b="1" i="1" dirty="0"/>
              <a:t>USED</a:t>
            </a:r>
            <a:endParaRPr lang="en-US" sz="1600" b="1" i="1" dirty="0" err="1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52B328-08D2-4570-A1D8-895898E8F743}"/>
              </a:ext>
            </a:extLst>
          </p:cNvPr>
          <p:cNvSpPr txBox="1"/>
          <p:nvPr/>
        </p:nvSpPr>
        <p:spPr>
          <a:xfrm>
            <a:off x="10988841" y="5013176"/>
            <a:ext cx="1130438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i="1" dirty="0"/>
              <a:t>METHOD </a:t>
            </a:r>
          </a:p>
          <a:p>
            <a:pPr algn="l">
              <a:lnSpc>
                <a:spcPct val="95000"/>
              </a:lnSpc>
            </a:pPr>
            <a:r>
              <a:rPr lang="de-DE" sz="1600" b="1" i="1" dirty="0"/>
              <a:t>USED</a:t>
            </a:r>
            <a:endParaRPr lang="en-US" sz="1600" b="1" i="1" dirty="0" err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03C5FF-087F-40B5-A151-C236C2FA467D}"/>
              </a:ext>
            </a:extLst>
          </p:cNvPr>
          <p:cNvSpPr txBox="1"/>
          <p:nvPr/>
        </p:nvSpPr>
        <p:spPr>
          <a:xfrm>
            <a:off x="11835784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10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753750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1E8A49-A50F-46FB-A8C9-64B42524B98A}"/>
              </a:ext>
            </a:extLst>
          </p:cNvPr>
          <p:cNvSpPr/>
          <p:nvPr/>
        </p:nvSpPr>
        <p:spPr>
          <a:xfrm>
            <a:off x="119336" y="5805264"/>
            <a:ext cx="8784976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changes as percentage difference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EBCA207-624C-4D2F-93F9-3D4682D2F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57" b="-652"/>
          <a:stretch/>
        </p:blipFill>
        <p:spPr bwMode="auto">
          <a:xfrm>
            <a:off x="65201" y="6381328"/>
            <a:ext cx="10158220" cy="3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A3818E-423F-4D5A-B1A3-078DA178E9DD}"/>
              </a:ext>
            </a:extLst>
          </p:cNvPr>
          <p:cNvSpPr/>
          <p:nvPr/>
        </p:nvSpPr>
        <p:spPr>
          <a:xfrm>
            <a:off x="10202298" y="1832044"/>
            <a:ext cx="1942374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NO</a:t>
            </a:r>
            <a:r>
              <a:rPr lang="en-US" sz="14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NO</a:t>
            </a:r>
            <a:r>
              <a:rPr lang="en-US" sz="14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x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and CO have the largest expected contribution from transportation 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PM</a:t>
            </a:r>
            <a:r>
              <a:rPr lang="en-US" sz="14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and O</a:t>
            </a:r>
            <a:r>
              <a:rPr lang="en-US" sz="14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as the most relevant pollutants for health impacts that are also secondary; </a:t>
            </a:r>
            <a:endParaRPr lang="en-US" sz="1400" dirty="0"/>
          </a:p>
        </p:txBody>
      </p:sp>
      <p:pic>
        <p:nvPicPr>
          <p:cNvPr id="4" name="Picture 3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391DC8E7-26CD-4EA0-8C3A-8E296794A8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51"/>
          <a:stretch/>
        </p:blipFill>
        <p:spPr>
          <a:xfrm>
            <a:off x="119336" y="1193433"/>
            <a:ext cx="9757791" cy="52599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FDF318-F8B2-4754-8C53-2FE97E38A441}"/>
              </a:ext>
            </a:extLst>
          </p:cNvPr>
          <p:cNvSpPr/>
          <p:nvPr/>
        </p:nvSpPr>
        <p:spPr>
          <a:xfrm>
            <a:off x="1093537" y="1037928"/>
            <a:ext cx="69079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rgbClr val="000000"/>
                </a:solidFill>
                <a:latin typeface="Arial" panose="020B0604020202020204" pitchFamily="34" charset="0"/>
              </a:rPr>
              <a:t>(N/N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</a:rPr>
              <a:t>) = (number of publications / number of datasets)</a:t>
            </a:r>
            <a:endParaRPr lang="en-U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E3AE0B-B75F-4DDE-A77A-81563FD09CB0}"/>
              </a:ext>
            </a:extLst>
          </p:cNvPr>
          <p:cNvSpPr txBox="1"/>
          <p:nvPr/>
        </p:nvSpPr>
        <p:spPr>
          <a:xfrm>
            <a:off x="11835784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11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4043695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6DAB98-C84F-4E38-BB49-D5D3BF1BBEF4}"/>
              </a:ext>
            </a:extLst>
          </p:cNvPr>
          <p:cNvSpPr/>
          <p:nvPr/>
        </p:nvSpPr>
        <p:spPr>
          <a:xfrm>
            <a:off x="119336" y="5805264"/>
            <a:ext cx="8784976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3" name="Picture 2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A31B3D72-910B-426C-A9C5-9564801C1A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0"/>
          <a:stretch/>
        </p:blipFill>
        <p:spPr>
          <a:xfrm>
            <a:off x="119336" y="1181367"/>
            <a:ext cx="9757791" cy="5500881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changes as percentage difference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9DD326-E67C-4533-8A27-D5F429D30A26}"/>
              </a:ext>
            </a:extLst>
          </p:cNvPr>
          <p:cNvSpPr/>
          <p:nvPr/>
        </p:nvSpPr>
        <p:spPr>
          <a:xfrm>
            <a:off x="10128448" y="1628800"/>
            <a:ext cx="1942374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SO</a:t>
            </a:r>
            <a:r>
              <a:rPr lang="en-US" sz="14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NH</a:t>
            </a:r>
            <a:r>
              <a:rPr lang="en-US" sz="14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and non-methane volatile organic compounds (NMVOCs) mostly related to primary gas-phase emissions, 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PM</a:t>
            </a:r>
            <a:r>
              <a:rPr lang="en-US" sz="14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10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aerosol optical depth (AOD), black carbon (BC), and air quality index (AQI). 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D15AC4-EBD5-449E-93F0-A66678638A93}"/>
              </a:ext>
            </a:extLst>
          </p:cNvPr>
          <p:cNvSpPr/>
          <p:nvPr/>
        </p:nvSpPr>
        <p:spPr>
          <a:xfrm>
            <a:off x="1093537" y="1037928"/>
            <a:ext cx="69079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rgbClr val="000000"/>
                </a:solidFill>
                <a:latin typeface="Arial" panose="020B0604020202020204" pitchFamily="34" charset="0"/>
              </a:rPr>
              <a:t>(N/N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</a:rPr>
              <a:t>) = (number of publications / number of datasets)</a:t>
            </a:r>
            <a:endParaRPr lang="en-U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5CC970-8A0E-430C-8D68-9CAFFFDC93CE}"/>
              </a:ext>
            </a:extLst>
          </p:cNvPr>
          <p:cNvSpPr txBox="1"/>
          <p:nvPr/>
        </p:nvSpPr>
        <p:spPr>
          <a:xfrm>
            <a:off x="11835784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12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3207114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 changes vs. stringency index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3AB4EB-7FE2-4EB5-A622-EBF7535AE202}"/>
              </a:ext>
            </a:extLst>
          </p:cNvPr>
          <p:cNvSpPr/>
          <p:nvPr/>
        </p:nvSpPr>
        <p:spPr>
          <a:xfrm>
            <a:off x="263352" y="5897543"/>
            <a:ext cx="5832648" cy="909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E4602CF-F1F8-494E-9E2B-2C9E17891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0" y="1113482"/>
            <a:ext cx="7632021" cy="562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91CEE9-022F-4740-95C1-BA05FDA913CB}"/>
              </a:ext>
            </a:extLst>
          </p:cNvPr>
          <p:cNvSpPr/>
          <p:nvPr/>
        </p:nvSpPr>
        <p:spPr>
          <a:xfrm>
            <a:off x="8543982" y="2254220"/>
            <a:ext cx="3128212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Emission of primary pollutants are expected to decrease as the lockdown measures become stricter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is essential to account and quantify the effects of meteorology to quantitatively link changes in atmospheric abundance with changes in emissions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885C5-F07B-4042-9E9F-F788BA68FE3A}"/>
              </a:ext>
            </a:extLst>
          </p:cNvPr>
          <p:cNvSpPr txBox="1"/>
          <p:nvPr/>
        </p:nvSpPr>
        <p:spPr>
          <a:xfrm>
            <a:off x="11822732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13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1169606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FFAAB5-CAF9-4AFE-AEC2-5025E39BBC30}"/>
              </a:ext>
            </a:extLst>
          </p:cNvPr>
          <p:cNvSpPr/>
          <p:nvPr/>
        </p:nvSpPr>
        <p:spPr>
          <a:xfrm>
            <a:off x="187696" y="5897543"/>
            <a:ext cx="9508704" cy="909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omparison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observations to the Forster inventory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73EE5A-A15F-4C2B-B34F-A6457EB45953}"/>
              </a:ext>
            </a:extLst>
          </p:cNvPr>
          <p:cNvSpPr/>
          <p:nvPr/>
        </p:nvSpPr>
        <p:spPr>
          <a:xfrm>
            <a:off x="6298361" y="1880060"/>
            <a:ext cx="416365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Agreement within a factor of 2, within the associated uncertainties.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stringency of lockdown measures has a strong relationship with levels of 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similarity between changes in the emissions inventory and atmospheric observations due to COVID-19 lockdown measures suggests the importance of traffic as a source of NOx in cities around the world.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CC88627-2D53-4787-949F-FC466B9F4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912" y="1335024"/>
            <a:ext cx="5701133" cy="46458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E12DF2-3C9E-4E69-A177-3E1960EFFF94}"/>
              </a:ext>
            </a:extLst>
          </p:cNvPr>
          <p:cNvSpPr txBox="1"/>
          <p:nvPr/>
        </p:nvSpPr>
        <p:spPr>
          <a:xfrm>
            <a:off x="2338002" y="5980883"/>
            <a:ext cx="2145261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i="1" dirty="0"/>
              <a:t>Forster et al. (2020), Nature</a:t>
            </a:r>
            <a:endParaRPr lang="en-US" sz="1200" i="1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6151D-8744-4DA1-80B9-757E7F0D19C7}"/>
              </a:ext>
            </a:extLst>
          </p:cNvPr>
          <p:cNvSpPr txBox="1"/>
          <p:nvPr/>
        </p:nvSpPr>
        <p:spPr>
          <a:xfrm>
            <a:off x="11822732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14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919897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percent changes and correlation to stringency index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16B378-AEEF-4129-983D-3B9A1D800818}"/>
              </a:ext>
            </a:extLst>
          </p:cNvPr>
          <p:cNvSpPr/>
          <p:nvPr/>
        </p:nvSpPr>
        <p:spPr>
          <a:xfrm>
            <a:off x="187696" y="5897543"/>
            <a:ext cx="11740952" cy="909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BB0E9E5-5F98-4FA7-A13D-18CA3D2F8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912" y="1335024"/>
            <a:ext cx="5701133" cy="464585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47497-0915-44DF-8476-AEA06F7B2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810" y="1413733"/>
            <a:ext cx="5397527" cy="4630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E8CF45-527F-432F-B7D4-BB771C9C103B}"/>
              </a:ext>
            </a:extLst>
          </p:cNvPr>
          <p:cNvSpPr txBox="1"/>
          <p:nvPr/>
        </p:nvSpPr>
        <p:spPr>
          <a:xfrm>
            <a:off x="2338002" y="5980883"/>
            <a:ext cx="2145261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i="1" dirty="0"/>
              <a:t>Forster et al. (2020), Nature</a:t>
            </a:r>
            <a:endParaRPr lang="en-US" sz="1200" i="1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84C7CC-8F7F-417F-B473-1F7C34F07139}"/>
              </a:ext>
            </a:extLst>
          </p:cNvPr>
          <p:cNvSpPr txBox="1"/>
          <p:nvPr/>
        </p:nvSpPr>
        <p:spPr>
          <a:xfrm>
            <a:off x="11822732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15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3459453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FFAAB5-CAF9-4AFE-AEC2-5025E39BBC30}"/>
              </a:ext>
            </a:extLst>
          </p:cNvPr>
          <p:cNvSpPr/>
          <p:nvPr/>
        </p:nvSpPr>
        <p:spPr>
          <a:xfrm>
            <a:off x="187696" y="5897543"/>
            <a:ext cx="11827692" cy="909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de-DE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SO</a:t>
            </a:r>
            <a:r>
              <a:rPr lang="de-DE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compared to the Forster inventory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E71778F-D345-4EB5-8B7B-D32879341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717" y="1556792"/>
            <a:ext cx="5510309" cy="469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3CB578-890D-4810-A4FA-C3A9D3DA9959}"/>
              </a:ext>
            </a:extLst>
          </p:cNvPr>
          <p:cNvSpPr txBox="1"/>
          <p:nvPr/>
        </p:nvSpPr>
        <p:spPr>
          <a:xfrm>
            <a:off x="11823187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16</a:t>
            </a:r>
            <a:endParaRPr lang="en-US" sz="1200" dirty="0" err="1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E83C126-BF39-4396-BDD6-EA5EE4CB3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7619" y="1623940"/>
            <a:ext cx="5588798" cy="45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B36D12-D457-43F0-85F2-FCBBD33DA915}"/>
              </a:ext>
            </a:extLst>
          </p:cNvPr>
          <p:cNvSpPr txBox="1"/>
          <p:nvPr/>
        </p:nvSpPr>
        <p:spPr>
          <a:xfrm>
            <a:off x="2338002" y="6227787"/>
            <a:ext cx="2145261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i="1" dirty="0"/>
              <a:t>Forster et al. (2020), Nature</a:t>
            </a:r>
            <a:endParaRPr lang="en-US" sz="1200" i="1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743CE-4CF6-4680-A737-BAEF324F0615}"/>
              </a:ext>
            </a:extLst>
          </p:cNvPr>
          <p:cNvSpPr txBox="1"/>
          <p:nvPr/>
        </p:nvSpPr>
        <p:spPr>
          <a:xfrm>
            <a:off x="8150324" y="6137945"/>
            <a:ext cx="2145261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i="1" dirty="0"/>
              <a:t>Forster et al. (2020), Nature</a:t>
            </a:r>
            <a:endParaRPr lang="en-US" sz="1200" i="1" dirty="0" err="1"/>
          </a:p>
        </p:txBody>
      </p:sp>
    </p:spTree>
    <p:extLst>
      <p:ext uri="{BB962C8B-B14F-4D97-AF65-F5344CB8AC3E}">
        <p14:creationId xmlns:p14="http://schemas.microsoft.com/office/powerpoint/2010/main" val="303860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55"/>
    </mc:Choice>
    <mc:Fallback xmlns="">
      <p:transition spd="slow" advTm="3105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Absolute concentrations: Lockdown vs. Reference periods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90AE9D-E799-49AC-A71E-E02BCB47ACC6}"/>
              </a:ext>
            </a:extLst>
          </p:cNvPr>
          <p:cNvSpPr/>
          <p:nvPr/>
        </p:nvSpPr>
        <p:spPr>
          <a:xfrm>
            <a:off x="119336" y="5805264"/>
            <a:ext cx="9217024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D48CBF7-B640-4969-A20C-2459747E0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11" b="50447"/>
          <a:stretch/>
        </p:blipFill>
        <p:spPr bwMode="auto">
          <a:xfrm>
            <a:off x="-73828" y="1767944"/>
            <a:ext cx="7353247" cy="30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5FCE083-7DE1-4069-BE6E-519487716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7" r="54540"/>
          <a:stretch/>
        </p:blipFill>
        <p:spPr bwMode="auto">
          <a:xfrm>
            <a:off x="7207411" y="1767943"/>
            <a:ext cx="3816424" cy="30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42CE0E6-AEB9-4668-8601-915D69B99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0" t="25413" b="34157"/>
          <a:stretch/>
        </p:blipFill>
        <p:spPr bwMode="auto">
          <a:xfrm>
            <a:off x="11197075" y="1832569"/>
            <a:ext cx="79418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2FEE8F-A688-4F5E-8348-7A2F6865D942}"/>
              </a:ext>
            </a:extLst>
          </p:cNvPr>
          <p:cNvSpPr/>
          <p:nvPr/>
        </p:nvSpPr>
        <p:spPr>
          <a:xfrm>
            <a:off x="1775520" y="5003884"/>
            <a:ext cx="1187938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-40 ± 26%						- 21 ± 13%						 + 21 ± 19%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D1160E-C24A-4133-90D3-55840DB6F12E}"/>
              </a:ext>
            </a:extLst>
          </p:cNvPr>
          <p:cNvSpPr/>
          <p:nvPr/>
        </p:nvSpPr>
        <p:spPr>
          <a:xfrm>
            <a:off x="1991544" y="1479911"/>
            <a:ext cx="39473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>
                <a:solidFill>
                  <a:schemeClr val="bg1">
                    <a:lumMod val="50000"/>
                  </a:schemeClr>
                </a:solidFill>
              </a:rPr>
              <a:t>WHO guideline values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A91257-44FC-4F48-9E3F-60542CF1DDE3}"/>
              </a:ext>
            </a:extLst>
          </p:cNvPr>
          <p:cNvSpPr/>
          <p:nvPr/>
        </p:nvSpPr>
        <p:spPr>
          <a:xfrm>
            <a:off x="4439816" y="1479911"/>
            <a:ext cx="39473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>
                <a:solidFill>
                  <a:schemeClr val="bg1">
                    <a:lumMod val="50000"/>
                  </a:schemeClr>
                </a:solidFill>
              </a:rPr>
              <a:t>WHO guideline values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C7C126-118E-43F0-A2CB-FFF0984C6908}"/>
              </a:ext>
            </a:extLst>
          </p:cNvPr>
          <p:cNvSpPr/>
          <p:nvPr/>
        </p:nvSpPr>
        <p:spPr>
          <a:xfrm>
            <a:off x="9439126" y="1479911"/>
            <a:ext cx="1841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>
                <a:solidFill>
                  <a:schemeClr val="bg1">
                    <a:lumMod val="50000"/>
                  </a:schemeClr>
                </a:solidFill>
              </a:rPr>
              <a:t>WHO guideline values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EBEAF-DBCB-495C-A0BE-188A3BFE22C2}"/>
              </a:ext>
            </a:extLst>
          </p:cNvPr>
          <p:cNvSpPr txBox="1"/>
          <p:nvPr/>
        </p:nvSpPr>
        <p:spPr>
          <a:xfrm>
            <a:off x="1120057" y="4557953"/>
            <a:ext cx="2937022" cy="3554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/>
              <a:t>NO</a:t>
            </a:r>
            <a:r>
              <a:rPr lang="de-DE" b="1" baseline="-25000" dirty="0"/>
              <a:t>2</a:t>
            </a:r>
            <a:r>
              <a:rPr lang="de-DE" b="1" dirty="0"/>
              <a:t> </a:t>
            </a:r>
            <a:r>
              <a:rPr lang="de-DE" dirty="0" err="1"/>
              <a:t>concentration</a:t>
            </a:r>
            <a:r>
              <a:rPr lang="de-DE" dirty="0"/>
              <a:t> (µg m</a:t>
            </a:r>
            <a:r>
              <a:rPr lang="de-DE" baseline="30000" dirty="0"/>
              <a:t>-3</a:t>
            </a:r>
            <a:r>
              <a:rPr lang="de-DE" dirty="0"/>
              <a:t>)</a:t>
            </a:r>
            <a:endParaRPr lang="en-US" baseline="-25000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A9A865-0E8A-4868-BEF1-B60A4A49D59E}"/>
              </a:ext>
            </a:extLst>
          </p:cNvPr>
          <p:cNvSpPr txBox="1"/>
          <p:nvPr/>
        </p:nvSpPr>
        <p:spPr>
          <a:xfrm>
            <a:off x="4504433" y="4557953"/>
            <a:ext cx="3065263" cy="3554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/>
              <a:t>PM</a:t>
            </a:r>
            <a:r>
              <a:rPr lang="de-DE" b="1" baseline="-25000" dirty="0"/>
              <a:t>2.5</a:t>
            </a:r>
            <a:r>
              <a:rPr lang="de-DE" b="1" dirty="0"/>
              <a:t> </a:t>
            </a:r>
            <a:r>
              <a:rPr lang="de-DE" dirty="0" err="1"/>
              <a:t>concentration</a:t>
            </a:r>
            <a:r>
              <a:rPr lang="de-DE" dirty="0"/>
              <a:t> (µg m</a:t>
            </a:r>
            <a:r>
              <a:rPr lang="de-DE" baseline="30000" dirty="0"/>
              <a:t>-3</a:t>
            </a:r>
            <a:r>
              <a:rPr lang="de-DE" dirty="0"/>
              <a:t>)</a:t>
            </a:r>
            <a:endParaRPr lang="en-US" baseline="-2500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899CDD-7D58-4E70-B2DA-39BAF6ABE260}"/>
              </a:ext>
            </a:extLst>
          </p:cNvPr>
          <p:cNvSpPr txBox="1"/>
          <p:nvPr/>
        </p:nvSpPr>
        <p:spPr>
          <a:xfrm>
            <a:off x="8343554" y="4557953"/>
            <a:ext cx="2770310" cy="3554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/>
              <a:t>O</a:t>
            </a:r>
            <a:r>
              <a:rPr lang="de-DE" b="1" baseline="-25000" dirty="0"/>
              <a:t>3</a:t>
            </a:r>
            <a:r>
              <a:rPr lang="de-DE" b="1" dirty="0"/>
              <a:t> </a:t>
            </a:r>
            <a:r>
              <a:rPr lang="de-DE" dirty="0" err="1"/>
              <a:t>concentration</a:t>
            </a:r>
            <a:r>
              <a:rPr lang="de-DE" dirty="0"/>
              <a:t> (µg m</a:t>
            </a:r>
            <a:r>
              <a:rPr lang="de-DE" baseline="30000" dirty="0"/>
              <a:t>-3</a:t>
            </a:r>
            <a:r>
              <a:rPr lang="de-DE" dirty="0"/>
              <a:t>)</a:t>
            </a:r>
            <a:endParaRPr lang="en-US" baseline="-25000" dirty="0" err="1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0A4C84B-9A05-4650-A53E-F05CC6C29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4" t="53309" r="12410" b="35140"/>
          <a:stretch/>
        </p:blipFill>
        <p:spPr bwMode="auto">
          <a:xfrm>
            <a:off x="4691378" y="5614665"/>
            <a:ext cx="2691371" cy="127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4E60E0B-AEAF-4E65-8DB7-A0229EB4AA7B}"/>
              </a:ext>
            </a:extLst>
          </p:cNvPr>
          <p:cNvSpPr/>
          <p:nvPr/>
        </p:nvSpPr>
        <p:spPr>
          <a:xfrm>
            <a:off x="479376" y="1037928"/>
            <a:ext cx="69079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rgbClr val="000000"/>
                </a:solidFill>
                <a:latin typeface="Arial" panose="020B0604020202020204" pitchFamily="34" charset="0"/>
              </a:rPr>
              <a:t>(N/N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</a:rPr>
              <a:t>) = (number of publications / number of datasets)</a:t>
            </a:r>
            <a:endParaRPr lang="en-US" sz="9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2B1BF3-F9DD-482A-ACF3-FB55172D68B7}"/>
              </a:ext>
            </a:extLst>
          </p:cNvPr>
          <p:cNvSpPr txBox="1"/>
          <p:nvPr/>
        </p:nvSpPr>
        <p:spPr>
          <a:xfrm>
            <a:off x="11822732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17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3597645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1A7A8E1-0D4F-4C12-B156-D41A87878717}"/>
              </a:ext>
            </a:extLst>
          </p:cNvPr>
          <p:cNvSpPr/>
          <p:nvPr/>
        </p:nvSpPr>
        <p:spPr>
          <a:xfrm>
            <a:off x="119336" y="116632"/>
            <a:ext cx="5666110" cy="659709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262FA0-1A9B-4139-B031-8D8655DA4540}"/>
              </a:ext>
            </a:extLst>
          </p:cNvPr>
          <p:cNvSpPr/>
          <p:nvPr/>
        </p:nvSpPr>
        <p:spPr>
          <a:xfrm>
            <a:off x="5940182" y="4581128"/>
            <a:ext cx="6121762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5B144D-687D-4795-BA90-9782CD0C8748}"/>
              </a:ext>
            </a:extLst>
          </p:cNvPr>
          <p:cNvSpPr/>
          <p:nvPr/>
        </p:nvSpPr>
        <p:spPr>
          <a:xfrm>
            <a:off x="5940182" y="116632"/>
            <a:ext cx="6121762" cy="226425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CBB577-C2B8-452C-9250-0B163AAEE4E1}"/>
              </a:ext>
            </a:extLst>
          </p:cNvPr>
          <p:cNvSpPr/>
          <p:nvPr/>
        </p:nvSpPr>
        <p:spPr>
          <a:xfrm>
            <a:off x="5940182" y="2519933"/>
            <a:ext cx="6121762" cy="186254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02E300-7002-4903-8391-4BD7BD90C1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357"/>
          <a:stretch/>
        </p:blipFill>
        <p:spPr>
          <a:xfrm>
            <a:off x="88247" y="2492896"/>
            <a:ext cx="5656429" cy="3663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8F1DDC-3A69-4AB0-AD4A-D9C87C6AA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99" y="807941"/>
            <a:ext cx="4483878" cy="1486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214F82-8BFA-4509-95EF-3B1347B72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27" y="188640"/>
            <a:ext cx="3562350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2423DB-94A0-4DDF-9E20-4A933A219F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5156" y="3456037"/>
            <a:ext cx="5686427" cy="981075"/>
          </a:xfrm>
          <a:prstGeom prst="rect">
            <a:avLst/>
          </a:prstGeom>
        </p:spPr>
      </p:pic>
      <p:pic>
        <p:nvPicPr>
          <p:cNvPr id="1026" name="Picture 2" descr="The Guardian Newspaper Reveals New Logo Design - Logo Designer - Logo  Designer">
            <a:extLst>
              <a:ext uri="{FF2B5EF4-FFF2-40B4-BE49-F238E27FC236}">
                <a16:creationId xmlns:a16="http://schemas.microsoft.com/office/drawing/2014/main" id="{17880D28-B899-4016-A2C6-1F3008DAB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t="24137" r="3249" b="19251"/>
          <a:stretch/>
        </p:blipFill>
        <p:spPr bwMode="auto">
          <a:xfrm>
            <a:off x="6095156" y="2638888"/>
            <a:ext cx="2088011" cy="80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D04DE-2DA2-4455-91F1-699D54D148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4550"/>
          <a:stretch/>
        </p:blipFill>
        <p:spPr>
          <a:xfrm>
            <a:off x="6095156" y="153158"/>
            <a:ext cx="4186420" cy="446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B12502-70BD-47F3-A54B-70F240119E3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5156" y="696863"/>
            <a:ext cx="5905500" cy="1724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C691BD-7FBA-4142-8B10-665AC735E64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5156" y="5589240"/>
            <a:ext cx="5640445" cy="94983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FA22570-8A7F-4D60-972D-63E7EDBFE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2" b="36692"/>
          <a:stretch/>
        </p:blipFill>
        <p:spPr bwMode="auto">
          <a:xfrm>
            <a:off x="6168008" y="4777880"/>
            <a:ext cx="4399048" cy="66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4D020B-0622-44CF-854B-F6DD8BAECD59}"/>
              </a:ext>
            </a:extLst>
          </p:cNvPr>
          <p:cNvSpPr txBox="1"/>
          <p:nvPr/>
        </p:nvSpPr>
        <p:spPr>
          <a:xfrm>
            <a:off x="708102" y="6219983"/>
            <a:ext cx="1409360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b="1" i="1" dirty="0"/>
              <a:t>New Delhi</a:t>
            </a:r>
            <a:endParaRPr lang="en-US" sz="2000" b="1" i="1" dirty="0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4E470A-8504-4BDF-BD1E-A9FD7E56379E}"/>
              </a:ext>
            </a:extLst>
          </p:cNvPr>
          <p:cNvSpPr txBox="1"/>
          <p:nvPr/>
        </p:nvSpPr>
        <p:spPr>
          <a:xfrm>
            <a:off x="263352" y="2644844"/>
            <a:ext cx="784958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/>
              <a:t>Nov. 1</a:t>
            </a:r>
            <a:endParaRPr lang="en-US" sz="1600" b="1" dirty="0" err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4DEAFC-9690-4CC5-80DC-1E47C2E8D257}"/>
              </a:ext>
            </a:extLst>
          </p:cNvPr>
          <p:cNvSpPr txBox="1"/>
          <p:nvPr/>
        </p:nvSpPr>
        <p:spPr>
          <a:xfrm>
            <a:off x="263352" y="4398901"/>
            <a:ext cx="755207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/>
              <a:t>Apr. 1</a:t>
            </a:r>
            <a:endParaRPr lang="en-US" sz="1600" b="1" dirty="0" err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2A6B3-67CC-497E-9888-15F42E7E14A8}"/>
              </a:ext>
            </a:extLst>
          </p:cNvPr>
          <p:cNvSpPr txBox="1"/>
          <p:nvPr/>
        </p:nvSpPr>
        <p:spPr>
          <a:xfrm>
            <a:off x="2948017" y="6219983"/>
            <a:ext cx="2787943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b="1" i="1" dirty="0"/>
              <a:t>India Gate, New Delhi</a:t>
            </a:r>
            <a:endParaRPr lang="en-US" sz="2000" b="1" i="1" dirty="0" err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5BA9E1-D311-4470-9DD9-5ACC864A8DCA}"/>
              </a:ext>
            </a:extLst>
          </p:cNvPr>
          <p:cNvSpPr txBox="1"/>
          <p:nvPr/>
        </p:nvSpPr>
        <p:spPr>
          <a:xfrm>
            <a:off x="3071664" y="2625388"/>
            <a:ext cx="870751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 err="1"/>
              <a:t>Oct</a:t>
            </a:r>
            <a:r>
              <a:rPr lang="de-DE" sz="1600" b="1" dirty="0"/>
              <a:t>. 25</a:t>
            </a:r>
            <a:endParaRPr lang="en-US" sz="1600" b="1" dirty="0" err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3C28EF-E703-410C-8C82-BA5D01734908}"/>
              </a:ext>
            </a:extLst>
          </p:cNvPr>
          <p:cNvSpPr txBox="1"/>
          <p:nvPr/>
        </p:nvSpPr>
        <p:spPr>
          <a:xfrm>
            <a:off x="3071664" y="4379445"/>
            <a:ext cx="755207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dirty="0"/>
              <a:t>Apr. 1</a:t>
            </a:r>
            <a:endParaRPr lang="en-US" sz="1600" b="1" dirty="0" err="1"/>
          </a:p>
        </p:txBody>
      </p:sp>
    </p:spTree>
    <p:extLst>
      <p:ext uri="{BB962C8B-B14F-4D97-AF65-F5344CB8AC3E}">
        <p14:creationId xmlns:p14="http://schemas.microsoft.com/office/powerpoint/2010/main" val="1675210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08609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PM</a:t>
            </a:r>
            <a:r>
              <a:rPr lang="de-DE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O</a:t>
            </a:r>
            <a:r>
              <a:rPr lang="de-DE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16B378-AEEF-4129-983D-3B9A1D800818}"/>
              </a:ext>
            </a:extLst>
          </p:cNvPr>
          <p:cNvSpPr/>
          <p:nvPr/>
        </p:nvSpPr>
        <p:spPr>
          <a:xfrm>
            <a:off x="187696" y="5897543"/>
            <a:ext cx="11879380" cy="909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5F3B49-DF93-4654-A11C-71622D9D80AC}"/>
              </a:ext>
            </a:extLst>
          </p:cNvPr>
          <p:cNvSpPr txBox="1"/>
          <p:nvPr/>
        </p:nvSpPr>
        <p:spPr>
          <a:xfrm>
            <a:off x="974817" y="5188779"/>
            <a:ext cx="3962345" cy="1320361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800" b="1" dirty="0" err="1"/>
              <a:t>What</a:t>
            </a:r>
            <a:r>
              <a:rPr lang="de-DE" sz="2800" b="1" dirty="0"/>
              <a:t> </a:t>
            </a:r>
            <a:r>
              <a:rPr lang="de-DE" sz="2800" b="1" dirty="0" err="1"/>
              <a:t>is</a:t>
            </a:r>
            <a:r>
              <a:rPr lang="de-DE" sz="2800" b="1" dirty="0"/>
              <a:t> </a:t>
            </a:r>
            <a:r>
              <a:rPr lang="de-DE" sz="2800" b="1" dirty="0" err="1"/>
              <a:t>the</a:t>
            </a:r>
            <a:r>
              <a:rPr lang="de-DE" sz="2800" b="1" dirty="0"/>
              <a:t> </a:t>
            </a:r>
          </a:p>
          <a:p>
            <a:pPr algn="ctr">
              <a:lnSpc>
                <a:spcPct val="95000"/>
              </a:lnSpc>
            </a:pPr>
            <a:r>
              <a:rPr lang="de-DE" sz="2800" b="1" dirty="0" err="1"/>
              <a:t>chemical</a:t>
            </a:r>
            <a:r>
              <a:rPr lang="de-DE" sz="2800" b="1" dirty="0"/>
              <a:t> </a:t>
            </a:r>
            <a:r>
              <a:rPr lang="de-DE" sz="2800" b="1" dirty="0" err="1"/>
              <a:t>composition</a:t>
            </a:r>
            <a:r>
              <a:rPr lang="de-DE" sz="2800" b="1" dirty="0"/>
              <a:t> </a:t>
            </a:r>
          </a:p>
          <a:p>
            <a:pPr algn="ctr">
              <a:lnSpc>
                <a:spcPct val="95000"/>
              </a:lnSpc>
            </a:pPr>
            <a:r>
              <a:rPr lang="de-DE" sz="2800" b="1" dirty="0" err="1"/>
              <a:t>of</a:t>
            </a:r>
            <a:r>
              <a:rPr lang="de-DE" sz="2800" b="1" dirty="0"/>
              <a:t> PM</a:t>
            </a:r>
            <a:r>
              <a:rPr lang="de-DE" sz="2800" b="1" baseline="-25000" dirty="0"/>
              <a:t>2.5</a:t>
            </a:r>
            <a:r>
              <a:rPr lang="de-DE" sz="2800" b="1" dirty="0"/>
              <a:t>?</a:t>
            </a:r>
            <a:endParaRPr lang="en-US" sz="2800" b="1" dirty="0" err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37BFF1-68E2-4985-A6E7-4E071AB449E0}"/>
              </a:ext>
            </a:extLst>
          </p:cNvPr>
          <p:cNvSpPr txBox="1"/>
          <p:nvPr/>
        </p:nvSpPr>
        <p:spPr>
          <a:xfrm>
            <a:off x="6682947" y="5188779"/>
            <a:ext cx="4794438" cy="1320361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800" b="1" dirty="0" err="1"/>
              <a:t>What</a:t>
            </a:r>
            <a:r>
              <a:rPr lang="de-DE" sz="2800" b="1" dirty="0"/>
              <a:t> </a:t>
            </a:r>
            <a:r>
              <a:rPr lang="de-DE" sz="2800" b="1" dirty="0" err="1"/>
              <a:t>happens</a:t>
            </a:r>
            <a:r>
              <a:rPr lang="de-DE" sz="2800" b="1" dirty="0"/>
              <a:t> in </a:t>
            </a:r>
            <a:r>
              <a:rPr lang="de-DE" sz="2800" b="1" dirty="0" err="1"/>
              <a:t>chemically</a:t>
            </a:r>
            <a:r>
              <a:rPr lang="de-DE" sz="2800" b="1" dirty="0"/>
              <a:t> </a:t>
            </a:r>
            <a:r>
              <a:rPr lang="de-DE" sz="2800" b="1" dirty="0" err="1"/>
              <a:t>active</a:t>
            </a:r>
            <a:r>
              <a:rPr lang="de-DE" sz="2800" b="1" dirty="0"/>
              <a:t> </a:t>
            </a:r>
            <a:r>
              <a:rPr lang="de-DE" sz="2800" b="1" dirty="0" err="1"/>
              <a:t>seasons</a:t>
            </a:r>
            <a:r>
              <a:rPr lang="de-DE" sz="2800" b="1" dirty="0"/>
              <a:t>?</a:t>
            </a:r>
            <a:endParaRPr lang="en-US" sz="2800" b="1" dirty="0" err="1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F9A80BF-9AF3-4529-A847-BD5E8D80EEAB}"/>
              </a:ext>
            </a:extLst>
          </p:cNvPr>
          <p:cNvGrpSpPr/>
          <p:nvPr/>
        </p:nvGrpSpPr>
        <p:grpSpPr>
          <a:xfrm>
            <a:off x="6285434" y="1882125"/>
            <a:ext cx="5560357" cy="3131051"/>
            <a:chOff x="327317" y="1626451"/>
            <a:chExt cx="5560357" cy="313105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A8681AA-79A0-4F8D-ACB7-D26B75264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565" t="5013" r="5949" b="15162"/>
            <a:stretch/>
          </p:blipFill>
          <p:spPr>
            <a:xfrm>
              <a:off x="826663" y="1626451"/>
              <a:ext cx="4405241" cy="26824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6A63E26-DE13-400C-8CFA-2BBA00ED9058}"/>
                </a:ext>
              </a:extLst>
            </p:cNvPr>
            <p:cNvSpPr txBox="1"/>
            <p:nvPr/>
          </p:nvSpPr>
          <p:spPr>
            <a:xfrm>
              <a:off x="953716" y="4314304"/>
              <a:ext cx="4010632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2400" b="1" dirty="0"/>
                <a:t>VOCs</a:t>
              </a:r>
              <a:endParaRPr lang="en-US" sz="2400" b="1" baseline="-25000" dirty="0" err="1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E6B7669-47A6-4F76-BFA9-28C2242B7B6A}"/>
                </a:ext>
              </a:extLst>
            </p:cNvPr>
            <p:cNvSpPr txBox="1"/>
            <p:nvPr/>
          </p:nvSpPr>
          <p:spPr>
            <a:xfrm rot="16200000">
              <a:off x="151880" y="2576310"/>
              <a:ext cx="794072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b="1" dirty="0"/>
                <a:t>NO</a:t>
              </a:r>
              <a:r>
                <a:rPr lang="de-DE" sz="2400" b="1" baseline="-25000" dirty="0"/>
                <a:t>X</a:t>
              </a:r>
              <a:endParaRPr lang="en-US" sz="2400" b="1" baseline="-25000" dirty="0" err="1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B18B3FE-3042-4043-9715-E2151141F9D1}"/>
                </a:ext>
              </a:extLst>
            </p:cNvPr>
            <p:cNvSpPr txBox="1"/>
            <p:nvPr/>
          </p:nvSpPr>
          <p:spPr>
            <a:xfrm>
              <a:off x="5231904" y="2769778"/>
              <a:ext cx="65577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2400" b="1" dirty="0"/>
                <a:t>O</a:t>
              </a:r>
              <a:r>
                <a:rPr lang="de-DE" sz="2400" b="1" baseline="-25000" dirty="0"/>
                <a:t>3</a:t>
              </a:r>
              <a:endParaRPr lang="en-US" sz="2400" b="1" baseline="-25000" dirty="0" err="1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18D1F55-D05A-497F-85F3-F43AAF496347}"/>
              </a:ext>
            </a:extLst>
          </p:cNvPr>
          <p:cNvSpPr txBox="1"/>
          <p:nvPr/>
        </p:nvSpPr>
        <p:spPr>
          <a:xfrm>
            <a:off x="6861045" y="1340768"/>
            <a:ext cx="4010632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b="1" dirty="0"/>
              <a:t>O</a:t>
            </a:r>
            <a:r>
              <a:rPr lang="de-DE" sz="2400" b="1" baseline="-25000" dirty="0"/>
              <a:t>3</a:t>
            </a:r>
            <a:r>
              <a:rPr lang="de-DE" sz="2400" b="1" dirty="0"/>
              <a:t> </a:t>
            </a:r>
            <a:r>
              <a:rPr lang="de-DE" sz="2400" b="1" dirty="0" err="1"/>
              <a:t>isopleth</a:t>
            </a:r>
            <a:endParaRPr lang="en-US" sz="2400" b="1" dirty="0" err="1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9BE4BB3-DD7F-4432-A8DB-A75DE0D23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57" y="1853759"/>
            <a:ext cx="4232837" cy="278122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DC15611-4B48-4752-B5C5-740CA6F95551}"/>
              </a:ext>
            </a:extLst>
          </p:cNvPr>
          <p:cNvSpPr txBox="1"/>
          <p:nvPr/>
        </p:nvSpPr>
        <p:spPr>
          <a:xfrm>
            <a:off x="2139677" y="2211543"/>
            <a:ext cx="1368152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SO</a:t>
            </a:r>
            <a:r>
              <a:rPr lang="de-DE" b="1" baseline="-25000" dirty="0">
                <a:solidFill>
                  <a:schemeClr val="bg1"/>
                </a:solidFill>
              </a:rPr>
              <a:t>4</a:t>
            </a:r>
            <a:endParaRPr lang="en-US" b="1" baseline="-25000" dirty="0" err="1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E3765E-23B3-4BC7-9B24-7930A07849B7}"/>
              </a:ext>
            </a:extLst>
          </p:cNvPr>
          <p:cNvSpPr txBox="1"/>
          <p:nvPr/>
        </p:nvSpPr>
        <p:spPr>
          <a:xfrm>
            <a:off x="1193073" y="2645619"/>
            <a:ext cx="1368152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NO</a:t>
            </a:r>
            <a:r>
              <a:rPr lang="de-DE" b="1" baseline="-25000" dirty="0">
                <a:solidFill>
                  <a:schemeClr val="bg1"/>
                </a:solidFill>
              </a:rPr>
              <a:t>3</a:t>
            </a:r>
            <a:r>
              <a:rPr lang="de-DE" b="1" baseline="30000" dirty="0">
                <a:solidFill>
                  <a:schemeClr val="bg1"/>
                </a:solidFill>
              </a:rPr>
              <a:t>-</a:t>
            </a:r>
            <a:endParaRPr lang="en-US" b="1" baseline="30000" dirty="0" err="1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1D59E79-D953-4ED2-99D2-2B6EEA2B2F19}"/>
              </a:ext>
            </a:extLst>
          </p:cNvPr>
          <p:cNvSpPr txBox="1"/>
          <p:nvPr/>
        </p:nvSpPr>
        <p:spPr>
          <a:xfrm>
            <a:off x="1997814" y="3323304"/>
            <a:ext cx="1368152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SOA</a:t>
            </a:r>
            <a:endParaRPr lang="en-US" b="1" dirty="0" err="1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48D421-7DC0-4DCA-B4E0-ACECB1D58158}"/>
              </a:ext>
            </a:extLst>
          </p:cNvPr>
          <p:cNvSpPr txBox="1"/>
          <p:nvPr/>
        </p:nvSpPr>
        <p:spPr>
          <a:xfrm>
            <a:off x="3275048" y="3280120"/>
            <a:ext cx="1368152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/>
              <a:t>POA</a:t>
            </a:r>
            <a:endParaRPr lang="en-US" b="1" dirty="0" err="1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3E8E995-2EF2-4B2C-9038-A22EA6451B2B}"/>
              </a:ext>
            </a:extLst>
          </p:cNvPr>
          <p:cNvSpPr txBox="1"/>
          <p:nvPr/>
        </p:nvSpPr>
        <p:spPr>
          <a:xfrm>
            <a:off x="3192532" y="2268368"/>
            <a:ext cx="153318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/>
              <a:t>NH</a:t>
            </a:r>
            <a:r>
              <a:rPr lang="de-DE" b="1" baseline="-25000" dirty="0"/>
              <a:t>4</a:t>
            </a:r>
            <a:r>
              <a:rPr lang="de-DE" b="1" baseline="30000" dirty="0"/>
              <a:t>+</a:t>
            </a:r>
            <a:endParaRPr lang="en-US" b="1" baseline="30000" dirty="0" err="1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99AE649-F2BB-4E73-BF09-8EE01DB23825}"/>
              </a:ext>
            </a:extLst>
          </p:cNvPr>
          <p:cNvSpPr txBox="1"/>
          <p:nvPr/>
        </p:nvSpPr>
        <p:spPr>
          <a:xfrm>
            <a:off x="3657250" y="2658703"/>
            <a:ext cx="153318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 err="1"/>
              <a:t>chloride</a:t>
            </a:r>
            <a:endParaRPr lang="en-US" b="1" dirty="0" err="1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5D95317-CF4F-44F5-9519-5D2D17BAEEA7}"/>
              </a:ext>
            </a:extLst>
          </p:cNvPr>
          <p:cNvSpPr txBox="1"/>
          <p:nvPr/>
        </p:nvSpPr>
        <p:spPr>
          <a:xfrm>
            <a:off x="3033109" y="1482569"/>
            <a:ext cx="121219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primary</a:t>
            </a:r>
            <a:endParaRPr lang="en-US" sz="2400" dirty="0" err="1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570455E-0C7C-4251-8B32-4CB14053583C}"/>
              </a:ext>
            </a:extLst>
          </p:cNvPr>
          <p:cNvCxnSpPr>
            <a:cxnSpLocks/>
          </p:cNvCxnSpPr>
          <p:nvPr/>
        </p:nvCxnSpPr>
        <p:spPr>
          <a:xfrm>
            <a:off x="2968689" y="1396311"/>
            <a:ext cx="1" cy="296600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AF5B056-2584-45E7-B0BC-D4008B6C2DF9}"/>
              </a:ext>
            </a:extLst>
          </p:cNvPr>
          <p:cNvSpPr txBox="1"/>
          <p:nvPr/>
        </p:nvSpPr>
        <p:spPr>
          <a:xfrm>
            <a:off x="1354571" y="1482569"/>
            <a:ext cx="1606530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secondary</a:t>
            </a:r>
            <a:endParaRPr lang="en-US" sz="2400" dirty="0" err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04FA7-AAC0-4AB2-A55E-759A677DB616}"/>
              </a:ext>
            </a:extLst>
          </p:cNvPr>
          <p:cNvSpPr txBox="1"/>
          <p:nvPr/>
        </p:nvSpPr>
        <p:spPr>
          <a:xfrm>
            <a:off x="11822732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18</a:t>
            </a:r>
            <a:endParaRPr lang="en-US" sz="1200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02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45"/>
    </mc:Choice>
    <mc:Fallback xmlns="">
      <p:transition spd="slow" advTm="9574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CA2AE0-267C-476B-A13A-1F0193A0446E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D0929A-3886-425D-8EA2-81A5E19F23CD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PM</a:t>
            </a:r>
            <a:r>
              <a:rPr lang="de-DE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98FE4D-B2CF-4C2C-AEB6-4298AEB70B7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091" y="1609632"/>
            <a:ext cx="4931845" cy="29084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0E7C1A-9221-4D48-8846-3505C3ABC06A}"/>
              </a:ext>
            </a:extLst>
          </p:cNvPr>
          <p:cNvSpPr txBox="1"/>
          <p:nvPr/>
        </p:nvSpPr>
        <p:spPr>
          <a:xfrm>
            <a:off x="911424" y="1187780"/>
            <a:ext cx="4245073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dirty="0"/>
              <a:t>In China </a:t>
            </a:r>
            <a:r>
              <a:rPr lang="de-DE" sz="1400" dirty="0" err="1"/>
              <a:t>during</a:t>
            </a:r>
            <a:r>
              <a:rPr lang="de-DE" sz="1400" dirty="0"/>
              <a:t> </a:t>
            </a:r>
            <a:r>
              <a:rPr lang="de-DE" sz="1400" dirty="0" err="1"/>
              <a:t>lockdowns</a:t>
            </a:r>
            <a:r>
              <a:rPr lang="de-DE" sz="1400" dirty="0"/>
              <a:t> PM</a:t>
            </a:r>
            <a:r>
              <a:rPr lang="de-DE" sz="1400" baseline="-25000" dirty="0"/>
              <a:t>2.5</a:t>
            </a:r>
            <a:r>
              <a:rPr lang="de-DE" sz="1400" dirty="0"/>
              <a:t> % </a:t>
            </a:r>
            <a:r>
              <a:rPr lang="de-DE" sz="1400" dirty="0" err="1"/>
              <a:t>even</a:t>
            </a:r>
            <a:r>
              <a:rPr lang="de-DE" sz="1400" dirty="0"/>
              <a:t> </a:t>
            </a:r>
            <a:r>
              <a:rPr lang="de-DE" sz="1400" dirty="0" err="1"/>
              <a:t>increased</a:t>
            </a:r>
            <a:endParaRPr lang="en-US" sz="1400" dirty="0" err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2B607F-AFD0-4BAE-8C99-7CAFA8BA32ED}"/>
              </a:ext>
            </a:extLst>
          </p:cNvPr>
          <p:cNvSpPr/>
          <p:nvPr/>
        </p:nvSpPr>
        <p:spPr>
          <a:xfrm>
            <a:off x="2056769" y="4642940"/>
            <a:ext cx="1954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Le et al., Science, (2020)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0C4CDE-D5EF-4C43-AF34-D6E219806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68" y="1196752"/>
            <a:ext cx="2687680" cy="20100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5BF8559-4160-4892-8556-EE6D592A4D32}"/>
              </a:ext>
            </a:extLst>
          </p:cNvPr>
          <p:cNvSpPr txBox="1"/>
          <p:nvPr/>
        </p:nvSpPr>
        <p:spPr>
          <a:xfrm>
            <a:off x="11822732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19</a:t>
            </a:r>
            <a:endParaRPr lang="en-US" sz="1200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61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03"/>
    </mc:Choice>
    <mc:Fallback xmlns="">
      <p:transition spd="slow" advTm="5390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A9AC410-7A91-47A1-990E-D22585991742}"/>
              </a:ext>
            </a:extLst>
          </p:cNvPr>
          <p:cNvSpPr/>
          <p:nvPr/>
        </p:nvSpPr>
        <p:spPr>
          <a:xfrm>
            <a:off x="187696" y="5897543"/>
            <a:ext cx="7780512" cy="909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CA2AE0-267C-476B-A13A-1F0193A0446E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D0929A-3886-425D-8EA2-81A5E19F23CD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PM</a:t>
            </a:r>
            <a:r>
              <a:rPr lang="de-DE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98FE4D-B2CF-4C2C-AEB6-4298AEB70B7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091" y="1609632"/>
            <a:ext cx="4931845" cy="29084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61D300C-DFA4-4C18-824B-DF65CFF7D639}"/>
              </a:ext>
            </a:extLst>
          </p:cNvPr>
          <p:cNvSpPr/>
          <p:nvPr/>
        </p:nvSpPr>
        <p:spPr>
          <a:xfrm rot="16200000">
            <a:off x="-719355" y="2961382"/>
            <a:ext cx="1954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Le et al., Science, (2020)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0E7C1A-9221-4D48-8846-3505C3ABC06A}"/>
              </a:ext>
            </a:extLst>
          </p:cNvPr>
          <p:cNvSpPr txBox="1"/>
          <p:nvPr/>
        </p:nvSpPr>
        <p:spPr>
          <a:xfrm>
            <a:off x="911424" y="1187780"/>
            <a:ext cx="4245073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dirty="0"/>
              <a:t>In China </a:t>
            </a:r>
            <a:r>
              <a:rPr lang="de-DE" sz="1400" dirty="0" err="1"/>
              <a:t>during</a:t>
            </a:r>
            <a:r>
              <a:rPr lang="de-DE" sz="1400" dirty="0"/>
              <a:t> </a:t>
            </a:r>
            <a:r>
              <a:rPr lang="de-DE" sz="1400" dirty="0" err="1"/>
              <a:t>lockdowns</a:t>
            </a:r>
            <a:r>
              <a:rPr lang="de-DE" sz="1400" dirty="0"/>
              <a:t> PM</a:t>
            </a:r>
            <a:r>
              <a:rPr lang="de-DE" sz="1400" baseline="-25000" dirty="0"/>
              <a:t>2.5</a:t>
            </a:r>
            <a:r>
              <a:rPr lang="de-DE" sz="1400" dirty="0"/>
              <a:t> % </a:t>
            </a:r>
            <a:r>
              <a:rPr lang="de-DE" sz="1400" dirty="0" err="1"/>
              <a:t>even</a:t>
            </a:r>
            <a:r>
              <a:rPr lang="de-DE" sz="1400" dirty="0"/>
              <a:t> </a:t>
            </a:r>
            <a:r>
              <a:rPr lang="de-DE" sz="1400" dirty="0" err="1"/>
              <a:t>increased</a:t>
            </a:r>
            <a:endParaRPr lang="en-US" sz="1400" dirty="0" err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64D6B6-E750-40CE-A987-851CC054A20E}"/>
              </a:ext>
            </a:extLst>
          </p:cNvPr>
          <p:cNvSpPr/>
          <p:nvPr/>
        </p:nvSpPr>
        <p:spPr>
          <a:xfrm>
            <a:off x="985274" y="4762965"/>
            <a:ext cx="18277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Guo et al., PNAS, 2014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1F08F3-2C9C-422A-A22C-1F0461DAE39D}"/>
              </a:ext>
            </a:extLst>
          </p:cNvPr>
          <p:cNvSpPr/>
          <p:nvPr/>
        </p:nvSpPr>
        <p:spPr>
          <a:xfrm>
            <a:off x="3359696" y="4762965"/>
            <a:ext cx="20649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Gkatzelis et al., GRL, 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CCEE9-4494-4C0E-981A-74D9E039C73E}"/>
              </a:ext>
            </a:extLst>
          </p:cNvPr>
          <p:cNvSpPr txBox="1"/>
          <p:nvPr/>
        </p:nvSpPr>
        <p:spPr>
          <a:xfrm>
            <a:off x="1173547" y="6516372"/>
            <a:ext cx="3914341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i="1" dirty="0">
                <a:solidFill>
                  <a:srgbClr val="999899"/>
                </a:solidFill>
              </a:rPr>
              <a:t>POA</a:t>
            </a:r>
            <a:r>
              <a:rPr lang="de-DE" sz="1400" i="1" dirty="0"/>
              <a:t> </a:t>
            </a:r>
            <a:r>
              <a:rPr lang="de-DE" sz="1400" i="1" dirty="0">
                <a:solidFill>
                  <a:srgbClr val="32C932"/>
                </a:solidFill>
              </a:rPr>
              <a:t>SOA</a:t>
            </a:r>
            <a:r>
              <a:rPr lang="de-DE" sz="1400" i="1" dirty="0"/>
              <a:t> </a:t>
            </a:r>
            <a:r>
              <a:rPr lang="de-DE" sz="1400" i="1" dirty="0" err="1">
                <a:solidFill>
                  <a:srgbClr val="1E08A1"/>
                </a:solidFill>
              </a:rPr>
              <a:t>nitrate</a:t>
            </a:r>
            <a:r>
              <a:rPr lang="de-DE" sz="1400" i="1" dirty="0"/>
              <a:t> </a:t>
            </a:r>
            <a:r>
              <a:rPr lang="de-DE" sz="1400" i="1" dirty="0" err="1">
                <a:solidFill>
                  <a:srgbClr val="FB0000"/>
                </a:solidFill>
              </a:rPr>
              <a:t>sulphate</a:t>
            </a:r>
            <a:r>
              <a:rPr lang="de-DE" sz="1400" i="1" dirty="0"/>
              <a:t> </a:t>
            </a:r>
            <a:r>
              <a:rPr lang="de-DE" sz="1400" i="1" dirty="0" err="1">
                <a:solidFill>
                  <a:srgbClr val="FBBD00"/>
                </a:solidFill>
              </a:rPr>
              <a:t>ammonium</a:t>
            </a:r>
            <a:r>
              <a:rPr lang="de-DE" sz="1400" i="1" dirty="0"/>
              <a:t> </a:t>
            </a:r>
            <a:r>
              <a:rPr lang="de-DE" sz="1400" i="1" dirty="0" err="1">
                <a:solidFill>
                  <a:srgbClr val="E138D9"/>
                </a:solidFill>
              </a:rPr>
              <a:t>chloride</a:t>
            </a:r>
            <a:r>
              <a:rPr lang="de-DE" sz="1400" i="1" dirty="0"/>
              <a:t> </a:t>
            </a:r>
            <a:endParaRPr lang="en-US" sz="1400" i="1" dirty="0" err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02DA3E-ED52-4878-A1D6-3785248ED20E}"/>
              </a:ext>
            </a:extLst>
          </p:cNvPr>
          <p:cNvSpPr txBox="1"/>
          <p:nvPr/>
        </p:nvSpPr>
        <p:spPr>
          <a:xfrm>
            <a:off x="11823187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19</a:t>
            </a:r>
            <a:endParaRPr lang="en-US" sz="1200" dirty="0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55BEA-74D6-468B-B9D7-B18E5348CC2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756" y="4964631"/>
            <a:ext cx="1803536" cy="1548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56C6C8-FFFB-4164-AEFA-686455F3A15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3398" y="5028372"/>
            <a:ext cx="1557485" cy="15120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362351-ED03-43EE-AFC8-D52A25B90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8368" y="1196752"/>
            <a:ext cx="2687680" cy="20100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264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03"/>
    </mc:Choice>
    <mc:Fallback xmlns="">
      <p:transition spd="slow" advTm="5390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A9AC410-7A91-47A1-990E-D22585991742}"/>
              </a:ext>
            </a:extLst>
          </p:cNvPr>
          <p:cNvSpPr/>
          <p:nvPr/>
        </p:nvSpPr>
        <p:spPr>
          <a:xfrm>
            <a:off x="187696" y="5897543"/>
            <a:ext cx="11827692" cy="909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CA2AE0-267C-476B-A13A-1F0193A0446E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D0929A-3886-425D-8EA2-81A5E19F23CD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PM</a:t>
            </a:r>
            <a:r>
              <a:rPr lang="de-DE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98FE4D-B2CF-4C2C-AEB6-4298AEB70B7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091" y="1609632"/>
            <a:ext cx="4931845" cy="29084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61D300C-DFA4-4C18-824B-DF65CFF7D639}"/>
              </a:ext>
            </a:extLst>
          </p:cNvPr>
          <p:cNvSpPr/>
          <p:nvPr/>
        </p:nvSpPr>
        <p:spPr>
          <a:xfrm rot="16200000">
            <a:off x="-719355" y="2961382"/>
            <a:ext cx="1954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Le et al., Science, (2020)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0E7C1A-9221-4D48-8846-3505C3ABC06A}"/>
              </a:ext>
            </a:extLst>
          </p:cNvPr>
          <p:cNvSpPr txBox="1"/>
          <p:nvPr/>
        </p:nvSpPr>
        <p:spPr>
          <a:xfrm>
            <a:off x="911424" y="1187780"/>
            <a:ext cx="4245073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dirty="0"/>
              <a:t>In China </a:t>
            </a:r>
            <a:r>
              <a:rPr lang="de-DE" sz="1400" dirty="0" err="1"/>
              <a:t>during</a:t>
            </a:r>
            <a:r>
              <a:rPr lang="de-DE" sz="1400" dirty="0"/>
              <a:t> </a:t>
            </a:r>
            <a:r>
              <a:rPr lang="de-DE" sz="1400" dirty="0" err="1"/>
              <a:t>lockdowns</a:t>
            </a:r>
            <a:r>
              <a:rPr lang="de-DE" sz="1400" dirty="0"/>
              <a:t> PM</a:t>
            </a:r>
            <a:r>
              <a:rPr lang="de-DE" sz="1400" baseline="-25000" dirty="0"/>
              <a:t>2.5</a:t>
            </a:r>
            <a:r>
              <a:rPr lang="de-DE" sz="1400" dirty="0"/>
              <a:t> % </a:t>
            </a:r>
            <a:r>
              <a:rPr lang="de-DE" sz="1400" dirty="0" err="1"/>
              <a:t>even</a:t>
            </a:r>
            <a:r>
              <a:rPr lang="de-DE" sz="1400" dirty="0"/>
              <a:t> </a:t>
            </a:r>
            <a:r>
              <a:rPr lang="de-DE" sz="1400" dirty="0" err="1"/>
              <a:t>increased</a:t>
            </a:r>
            <a:endParaRPr lang="en-US" sz="1400" dirty="0" err="1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1AC5CC-D27B-43AF-B0F8-E40F5F4C73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6"/>
          <a:stretch/>
        </p:blipFill>
        <p:spPr>
          <a:xfrm>
            <a:off x="6010285" y="1281741"/>
            <a:ext cx="6062379" cy="429451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4791D46-554E-463D-9628-77070D53EEA0}"/>
              </a:ext>
            </a:extLst>
          </p:cNvPr>
          <p:cNvSpPr/>
          <p:nvPr/>
        </p:nvSpPr>
        <p:spPr>
          <a:xfrm>
            <a:off x="9949631" y="5646318"/>
            <a:ext cx="1824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/>
              <a:t>Nault</a:t>
            </a:r>
            <a:r>
              <a:rPr lang="en-US" sz="1200" i="1" dirty="0"/>
              <a:t> et al., ACP, (2021)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64D6B6-E750-40CE-A987-851CC054A20E}"/>
              </a:ext>
            </a:extLst>
          </p:cNvPr>
          <p:cNvSpPr/>
          <p:nvPr/>
        </p:nvSpPr>
        <p:spPr>
          <a:xfrm>
            <a:off x="985274" y="4762965"/>
            <a:ext cx="18277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Guo et al., PNAS, 2014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1F08F3-2C9C-422A-A22C-1F0461DAE39D}"/>
              </a:ext>
            </a:extLst>
          </p:cNvPr>
          <p:cNvSpPr/>
          <p:nvPr/>
        </p:nvSpPr>
        <p:spPr>
          <a:xfrm>
            <a:off x="3359696" y="4762965"/>
            <a:ext cx="20649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Gkatzelis et al., GRL,  2021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4C621C-C4CD-4E9A-8431-AB5AE6BA380C}"/>
              </a:ext>
            </a:extLst>
          </p:cNvPr>
          <p:cNvSpPr txBox="1"/>
          <p:nvPr/>
        </p:nvSpPr>
        <p:spPr>
          <a:xfrm>
            <a:off x="5821263" y="6127093"/>
            <a:ext cx="6323409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600" b="1" i="1" dirty="0" err="1"/>
              <a:t>Secondary</a:t>
            </a:r>
            <a:r>
              <a:rPr lang="de-DE" sz="1600" b="1" i="1" dirty="0"/>
              <a:t> PM </a:t>
            </a:r>
            <a:r>
              <a:rPr lang="de-DE" sz="1600" b="1" i="1" dirty="0" err="1"/>
              <a:t>represent</a:t>
            </a:r>
            <a:r>
              <a:rPr lang="de-DE" sz="1600" b="1" i="1" dirty="0"/>
              <a:t> </a:t>
            </a:r>
            <a:r>
              <a:rPr lang="de-DE" sz="1600" b="1" i="1" dirty="0" err="1"/>
              <a:t>the</a:t>
            </a:r>
            <a:r>
              <a:rPr lang="de-DE" sz="1600" b="1" i="1" dirty="0"/>
              <a:t> dominant </a:t>
            </a:r>
            <a:r>
              <a:rPr lang="de-DE" sz="1600" b="1" i="1" dirty="0" err="1"/>
              <a:t>fraction</a:t>
            </a:r>
            <a:r>
              <a:rPr lang="de-DE" sz="1600" b="1" i="1" dirty="0"/>
              <a:t> </a:t>
            </a:r>
            <a:r>
              <a:rPr lang="de-DE" sz="1600" b="1" i="1" dirty="0" err="1"/>
              <a:t>of</a:t>
            </a:r>
            <a:r>
              <a:rPr lang="de-DE" sz="1600" b="1" i="1" dirty="0"/>
              <a:t> </a:t>
            </a:r>
            <a:r>
              <a:rPr lang="de-DE" sz="1600" b="1" i="1" dirty="0" err="1"/>
              <a:t>the</a:t>
            </a:r>
            <a:r>
              <a:rPr lang="de-DE" sz="1600" b="1" i="1" dirty="0"/>
              <a:t> </a:t>
            </a:r>
            <a:r>
              <a:rPr lang="de-DE" sz="1600" b="1" i="1" dirty="0" err="1"/>
              <a:t>mass</a:t>
            </a:r>
            <a:endParaRPr lang="en-US" sz="1600" b="1" i="1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CCEE9-4494-4C0E-981A-74D9E039C73E}"/>
              </a:ext>
            </a:extLst>
          </p:cNvPr>
          <p:cNvSpPr txBox="1"/>
          <p:nvPr/>
        </p:nvSpPr>
        <p:spPr>
          <a:xfrm>
            <a:off x="1173547" y="6516372"/>
            <a:ext cx="3914341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i="1" dirty="0">
                <a:solidFill>
                  <a:srgbClr val="999899"/>
                </a:solidFill>
              </a:rPr>
              <a:t>POA</a:t>
            </a:r>
            <a:r>
              <a:rPr lang="de-DE" sz="1400" i="1" dirty="0"/>
              <a:t> </a:t>
            </a:r>
            <a:r>
              <a:rPr lang="de-DE" sz="1400" i="1" dirty="0">
                <a:solidFill>
                  <a:srgbClr val="32C932"/>
                </a:solidFill>
              </a:rPr>
              <a:t>SOA</a:t>
            </a:r>
            <a:r>
              <a:rPr lang="de-DE" sz="1400" i="1" dirty="0"/>
              <a:t> </a:t>
            </a:r>
            <a:r>
              <a:rPr lang="de-DE" sz="1400" i="1" dirty="0" err="1">
                <a:solidFill>
                  <a:srgbClr val="1E08A1"/>
                </a:solidFill>
              </a:rPr>
              <a:t>nitrate</a:t>
            </a:r>
            <a:r>
              <a:rPr lang="de-DE" sz="1400" i="1" dirty="0"/>
              <a:t> </a:t>
            </a:r>
            <a:r>
              <a:rPr lang="de-DE" sz="1400" i="1" dirty="0" err="1">
                <a:solidFill>
                  <a:srgbClr val="FB0000"/>
                </a:solidFill>
              </a:rPr>
              <a:t>sulphate</a:t>
            </a:r>
            <a:r>
              <a:rPr lang="de-DE" sz="1400" i="1" dirty="0"/>
              <a:t> </a:t>
            </a:r>
            <a:r>
              <a:rPr lang="de-DE" sz="1400" i="1" dirty="0" err="1">
                <a:solidFill>
                  <a:srgbClr val="FBBD00"/>
                </a:solidFill>
              </a:rPr>
              <a:t>ammonium</a:t>
            </a:r>
            <a:r>
              <a:rPr lang="de-DE" sz="1400" i="1" dirty="0"/>
              <a:t> </a:t>
            </a:r>
            <a:r>
              <a:rPr lang="de-DE" sz="1400" i="1" dirty="0" err="1">
                <a:solidFill>
                  <a:srgbClr val="E138D9"/>
                </a:solidFill>
              </a:rPr>
              <a:t>chloride</a:t>
            </a:r>
            <a:r>
              <a:rPr lang="de-DE" sz="1400" i="1" dirty="0"/>
              <a:t> </a:t>
            </a:r>
            <a:endParaRPr lang="en-US" sz="1400" i="1" dirty="0" err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02DA3E-ED52-4878-A1D6-3785248ED20E}"/>
              </a:ext>
            </a:extLst>
          </p:cNvPr>
          <p:cNvSpPr txBox="1"/>
          <p:nvPr/>
        </p:nvSpPr>
        <p:spPr>
          <a:xfrm>
            <a:off x="11823187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19</a:t>
            </a:r>
            <a:endParaRPr lang="en-US" sz="1200" dirty="0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55BEA-74D6-468B-B9D7-B18E5348CC2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756" y="4964631"/>
            <a:ext cx="1803536" cy="1548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56C6C8-FFFB-4164-AEFA-686455F3A15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3398" y="5028372"/>
            <a:ext cx="1557485" cy="15120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498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03"/>
    </mc:Choice>
    <mc:Fallback xmlns="">
      <p:transition spd="slow" advTm="5390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de-DE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concentrations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precursor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compound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reductions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54BDCF-9211-4D96-8048-5922327320F3}"/>
              </a:ext>
            </a:extLst>
          </p:cNvPr>
          <p:cNvGrpSpPr/>
          <p:nvPr/>
        </p:nvGrpSpPr>
        <p:grpSpPr>
          <a:xfrm>
            <a:off x="5406400" y="1364855"/>
            <a:ext cx="6667726" cy="5162980"/>
            <a:chOff x="292370" y="1266899"/>
            <a:chExt cx="6667726" cy="51629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9E29DDE-F7A5-4243-B4D2-5607D9826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455" t="648" b="52859"/>
            <a:stretch/>
          </p:blipFill>
          <p:spPr>
            <a:xfrm>
              <a:off x="3883074" y="1280234"/>
              <a:ext cx="3077022" cy="255666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E47462-B6BE-4873-BF63-C6CB4D697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99" t="649" r="61073" b="52509"/>
            <a:stretch/>
          </p:blipFill>
          <p:spPr>
            <a:xfrm>
              <a:off x="292370" y="3854001"/>
              <a:ext cx="3816424" cy="2575878"/>
            </a:xfrm>
            <a:prstGeom prst="rect">
              <a:avLst/>
            </a:prstGeom>
          </p:spPr>
        </p:pic>
        <p:pic>
          <p:nvPicPr>
            <p:cNvPr id="9" name="Picture 8" descr="A picture containing text, crossword puzzle&#10;&#10;Description automatically generated">
              <a:extLst>
                <a:ext uri="{FF2B5EF4-FFF2-40B4-BE49-F238E27FC236}">
                  <a16:creationId xmlns:a16="http://schemas.microsoft.com/office/drawing/2014/main" id="{D0BF6C12-7D74-497C-AEC9-D712890E6D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" r="61627" b="76013"/>
            <a:stretch/>
          </p:blipFill>
          <p:spPr>
            <a:xfrm>
              <a:off x="378167" y="1266899"/>
              <a:ext cx="3691561" cy="255666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6698B5-4FF6-49B6-99DB-77DFE32509EE}"/>
              </a:ext>
            </a:extLst>
          </p:cNvPr>
          <p:cNvGrpSpPr/>
          <p:nvPr/>
        </p:nvGrpSpPr>
        <p:grpSpPr>
          <a:xfrm>
            <a:off x="117874" y="1770147"/>
            <a:ext cx="4975020" cy="4122829"/>
            <a:chOff x="7520906" y="1203157"/>
            <a:chExt cx="3737806" cy="3097541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3964FF0-BDC9-42F7-A82E-B8AB537597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98" r="12411" b="50447"/>
            <a:stretch/>
          </p:blipFill>
          <p:spPr bwMode="auto">
            <a:xfrm>
              <a:off x="7520906" y="1211736"/>
              <a:ext cx="3558807" cy="3088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39BE396-896A-43D7-BE50-78BEC94FCC28}"/>
                </a:ext>
              </a:extLst>
            </p:cNvPr>
            <p:cNvSpPr/>
            <p:nvPr/>
          </p:nvSpPr>
          <p:spPr>
            <a:xfrm>
              <a:off x="9584667" y="1203157"/>
              <a:ext cx="167404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i="1" dirty="0">
                  <a:solidFill>
                    <a:schemeClr val="bg1">
                      <a:lumMod val="50000"/>
                    </a:schemeClr>
                  </a:solidFill>
                </a:rPr>
                <a:t>WHO guideline values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55AC49-70B0-4005-9158-B67A54FC25A9}"/>
                </a:ext>
              </a:extLst>
            </p:cNvPr>
            <p:cNvSpPr txBox="1"/>
            <p:nvPr/>
          </p:nvSpPr>
          <p:spPr>
            <a:xfrm>
              <a:off x="8658183" y="4001745"/>
              <a:ext cx="2533275" cy="2937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b="1" dirty="0"/>
                <a:t>PM</a:t>
              </a:r>
              <a:r>
                <a:rPr lang="de-DE" b="1" baseline="-25000" dirty="0"/>
                <a:t>2.5</a:t>
              </a:r>
              <a:r>
                <a:rPr lang="de-DE" b="1" dirty="0"/>
                <a:t> </a:t>
              </a:r>
              <a:r>
                <a:rPr lang="de-DE" dirty="0" err="1"/>
                <a:t>concentration</a:t>
              </a:r>
              <a:r>
                <a:rPr lang="de-DE" dirty="0"/>
                <a:t> (µg m</a:t>
              </a:r>
              <a:r>
                <a:rPr lang="de-DE" baseline="30000" dirty="0"/>
                <a:t>-3</a:t>
              </a:r>
              <a:r>
                <a:rPr lang="de-DE" dirty="0"/>
                <a:t>)</a:t>
              </a:r>
              <a:endParaRPr lang="en-US" baseline="-25000" dirty="0" err="1"/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9B8E7892-BC2A-4CD0-B036-DE4F70F654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04" t="59399" r="14327" b="37154"/>
            <a:stretch/>
          </p:blipFill>
          <p:spPr bwMode="auto">
            <a:xfrm>
              <a:off x="9663964" y="1408704"/>
              <a:ext cx="1243775" cy="236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D68E8A2-E17B-4067-9C9E-85C33DC58075}"/>
              </a:ext>
            </a:extLst>
          </p:cNvPr>
          <p:cNvSpPr txBox="1"/>
          <p:nvPr/>
        </p:nvSpPr>
        <p:spPr>
          <a:xfrm>
            <a:off x="9552384" y="4768116"/>
            <a:ext cx="45365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2000" b="1" dirty="0" err="1"/>
              <a:t>Understudied</a:t>
            </a:r>
            <a:r>
              <a:rPr lang="de-DE" sz="2000" b="1" dirty="0"/>
              <a:t> PM </a:t>
            </a:r>
          </a:p>
          <a:p>
            <a:pPr>
              <a:lnSpc>
                <a:spcPct val="95000"/>
              </a:lnSpc>
            </a:pPr>
            <a:r>
              <a:rPr lang="de-DE" sz="2000" b="1" dirty="0" err="1"/>
              <a:t>precursors</a:t>
            </a:r>
            <a:endParaRPr lang="en-US" sz="2000" b="1" dirty="0" err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7AF4AD-01FD-4984-B0E7-9A28D1DD49B0}"/>
              </a:ext>
            </a:extLst>
          </p:cNvPr>
          <p:cNvSpPr txBox="1"/>
          <p:nvPr/>
        </p:nvSpPr>
        <p:spPr>
          <a:xfrm>
            <a:off x="911424" y="1216353"/>
            <a:ext cx="4536505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/>
              <a:t>PM </a:t>
            </a:r>
            <a:r>
              <a:rPr lang="de-DE" sz="1400" b="1" dirty="0" err="1"/>
              <a:t>guideline</a:t>
            </a:r>
            <a:r>
              <a:rPr lang="de-DE" sz="1400" b="1" dirty="0"/>
              <a:t> </a:t>
            </a:r>
            <a:r>
              <a:rPr lang="de-DE" sz="1400" b="1" dirty="0" err="1"/>
              <a:t>values</a:t>
            </a:r>
            <a:r>
              <a:rPr lang="de-DE" sz="1400" b="1" dirty="0"/>
              <a:t> </a:t>
            </a:r>
            <a:r>
              <a:rPr lang="de-DE" sz="1400" b="1" dirty="0" err="1"/>
              <a:t>are</a:t>
            </a:r>
            <a:r>
              <a:rPr lang="de-DE" sz="1400" b="1" dirty="0"/>
              <a:t> still </a:t>
            </a:r>
            <a:r>
              <a:rPr lang="de-DE" sz="1400" b="1" dirty="0" err="1"/>
              <a:t>exceeded</a:t>
            </a:r>
            <a:endParaRPr lang="en-US" sz="1400" b="1" dirty="0" err="1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69688592-E836-4762-8EA6-DDEB6CF60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0" t="25413" b="34157"/>
          <a:stretch/>
        </p:blipFill>
        <p:spPr bwMode="auto">
          <a:xfrm>
            <a:off x="4079776" y="2420888"/>
            <a:ext cx="656352" cy="20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4F7FCFE-EA3D-43AA-90F1-7D7FBF8BE261}"/>
              </a:ext>
            </a:extLst>
          </p:cNvPr>
          <p:cNvSpPr txBox="1"/>
          <p:nvPr/>
        </p:nvSpPr>
        <p:spPr>
          <a:xfrm>
            <a:off x="11823187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20</a:t>
            </a:r>
            <a:endParaRPr lang="en-US" sz="1200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A2834C-A011-49C1-BD56-C4B855ADF6C0}"/>
              </a:ext>
            </a:extLst>
          </p:cNvPr>
          <p:cNvSpPr txBox="1"/>
          <p:nvPr/>
        </p:nvSpPr>
        <p:spPr>
          <a:xfrm>
            <a:off x="7007385" y="6492818"/>
            <a:ext cx="2040943" cy="253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100" dirty="0" err="1"/>
              <a:t>Observed</a:t>
            </a:r>
            <a:r>
              <a:rPr lang="de-DE" sz="1100" dirty="0"/>
              <a:t> </a:t>
            </a:r>
            <a:r>
              <a:rPr lang="de-DE" sz="1100" dirty="0" err="1"/>
              <a:t>percentage</a:t>
            </a:r>
            <a:r>
              <a:rPr lang="de-DE" sz="1100" dirty="0"/>
              <a:t> </a:t>
            </a:r>
            <a:r>
              <a:rPr lang="de-DE" sz="1100" dirty="0" err="1"/>
              <a:t>change</a:t>
            </a:r>
            <a:endParaRPr lang="en-US" sz="1100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43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45"/>
    </mc:Choice>
    <mc:Fallback xmlns="">
      <p:transition spd="slow" advTm="9574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08609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VOC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emissions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lockdowns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16B378-AEEF-4129-983D-3B9A1D800818}"/>
              </a:ext>
            </a:extLst>
          </p:cNvPr>
          <p:cNvSpPr/>
          <p:nvPr/>
        </p:nvSpPr>
        <p:spPr>
          <a:xfrm>
            <a:off x="351434" y="5897543"/>
            <a:ext cx="11500833" cy="909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F7FCFE-EA3D-43AA-90F1-7D7FBF8BE261}"/>
              </a:ext>
            </a:extLst>
          </p:cNvPr>
          <p:cNvSpPr txBox="1"/>
          <p:nvPr/>
        </p:nvSpPr>
        <p:spPr>
          <a:xfrm>
            <a:off x="11823187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21</a:t>
            </a:r>
            <a:endParaRPr lang="en-US" sz="1200" dirty="0" err="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C4BADF-21A0-41F6-935A-143C09D70CEB}"/>
              </a:ext>
            </a:extLst>
          </p:cNvPr>
          <p:cNvGrpSpPr/>
          <p:nvPr/>
        </p:nvGrpSpPr>
        <p:grpSpPr>
          <a:xfrm>
            <a:off x="913272" y="2852936"/>
            <a:ext cx="9071160" cy="3960440"/>
            <a:chOff x="1161859" y="3068960"/>
            <a:chExt cx="8246509" cy="360040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C19DBB2-7A90-4407-B355-F2049C99F3B9}"/>
                </a:ext>
              </a:extLst>
            </p:cNvPr>
            <p:cNvSpPr/>
            <p:nvPr/>
          </p:nvSpPr>
          <p:spPr>
            <a:xfrm>
              <a:off x="1446043" y="3068960"/>
              <a:ext cx="948974" cy="504056"/>
            </a:xfrm>
            <a:custGeom>
              <a:avLst/>
              <a:gdLst>
                <a:gd name="connsiteX0" fmla="*/ 0 w 948974"/>
                <a:gd name="connsiteY0" fmla="*/ 391260 h 410310"/>
                <a:gd name="connsiteX1" fmla="*/ 161925 w 948974"/>
                <a:gd name="connsiteY1" fmla="*/ 57885 h 410310"/>
                <a:gd name="connsiteX2" fmla="*/ 400050 w 948974"/>
                <a:gd name="connsiteY2" fmla="*/ 29310 h 410310"/>
                <a:gd name="connsiteX3" fmla="*/ 885825 w 948974"/>
                <a:gd name="connsiteY3" fmla="*/ 29310 h 410310"/>
                <a:gd name="connsiteX4" fmla="*/ 942975 w 948974"/>
                <a:gd name="connsiteY4" fmla="*/ 410310 h 410310"/>
                <a:gd name="connsiteX5" fmla="*/ 942975 w 948974"/>
                <a:gd name="connsiteY5" fmla="*/ 410310 h 410310"/>
                <a:gd name="connsiteX6" fmla="*/ 942975 w 948974"/>
                <a:gd name="connsiteY6" fmla="*/ 410310 h 41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974" h="410310">
                  <a:moveTo>
                    <a:pt x="0" y="391260"/>
                  </a:moveTo>
                  <a:cubicBezTo>
                    <a:pt x="47625" y="254735"/>
                    <a:pt x="95250" y="118210"/>
                    <a:pt x="161925" y="57885"/>
                  </a:cubicBezTo>
                  <a:cubicBezTo>
                    <a:pt x="228600" y="-2440"/>
                    <a:pt x="279400" y="34072"/>
                    <a:pt x="400050" y="29310"/>
                  </a:cubicBezTo>
                  <a:cubicBezTo>
                    <a:pt x="520700" y="24548"/>
                    <a:pt x="795338" y="-34190"/>
                    <a:pt x="885825" y="29310"/>
                  </a:cubicBezTo>
                  <a:cubicBezTo>
                    <a:pt x="976312" y="92810"/>
                    <a:pt x="942975" y="410310"/>
                    <a:pt x="942975" y="410310"/>
                  </a:cubicBezTo>
                  <a:lnTo>
                    <a:pt x="942975" y="410310"/>
                  </a:lnTo>
                  <a:lnTo>
                    <a:pt x="942975" y="410310"/>
                  </a:lnTo>
                </a:path>
              </a:pathLst>
            </a:custGeom>
            <a:gradFill flip="none" rotWithShape="1">
              <a:gsLst>
                <a:gs pos="0">
                  <a:srgbClr val="808C95"/>
                </a:gs>
                <a:gs pos="100000">
                  <a:srgbClr val="7D7D7E"/>
                </a:gs>
              </a:gsLst>
              <a:lin ang="0" scaled="1"/>
              <a:tileRect/>
            </a:gradFill>
            <a:ln>
              <a:solidFill>
                <a:srgbClr val="8080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047423-3D0C-43D6-8A92-C58C2070B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4200" r="40584" b="8001"/>
            <a:stretch/>
          </p:blipFill>
          <p:spPr>
            <a:xfrm>
              <a:off x="1161859" y="3532691"/>
              <a:ext cx="8246509" cy="313666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F79331C-4394-44FB-B21F-2DFBFBB30A43}"/>
              </a:ext>
            </a:extLst>
          </p:cNvPr>
          <p:cNvSpPr txBox="1"/>
          <p:nvPr/>
        </p:nvSpPr>
        <p:spPr>
          <a:xfrm>
            <a:off x="1315638" y="3200551"/>
            <a:ext cx="954107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>
                <a:solidFill>
                  <a:schemeClr val="bg1"/>
                </a:solidFill>
              </a:rPr>
              <a:t>VOCs?</a:t>
            </a:r>
            <a:endParaRPr lang="en-US" b="1" dirty="0" err="1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772C0A-4982-4F97-9C9E-4803AA7FDE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965"/>
          <a:stretch/>
        </p:blipFill>
        <p:spPr>
          <a:xfrm>
            <a:off x="85522" y="1124744"/>
            <a:ext cx="3490198" cy="204726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BDCDD68-200D-47C2-BEF5-2126FC04798F}"/>
              </a:ext>
            </a:extLst>
          </p:cNvPr>
          <p:cNvSpPr/>
          <p:nvPr/>
        </p:nvSpPr>
        <p:spPr>
          <a:xfrm>
            <a:off x="935807" y="3647472"/>
            <a:ext cx="1229489" cy="741826"/>
          </a:xfrm>
          <a:prstGeom prst="ellipse">
            <a:avLst/>
          </a:prstGeom>
          <a:noFill/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47FD5DA-97C0-4F9B-B15E-90CD18807124}"/>
              </a:ext>
            </a:extLst>
          </p:cNvPr>
          <p:cNvSpPr/>
          <p:nvPr/>
        </p:nvSpPr>
        <p:spPr>
          <a:xfrm>
            <a:off x="7642179" y="5013176"/>
            <a:ext cx="1487682" cy="648072"/>
          </a:xfrm>
          <a:prstGeom prst="ellipse">
            <a:avLst/>
          </a:prstGeom>
          <a:noFill/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6ECC494-D35F-4292-8F2A-244762CFB9E7}"/>
              </a:ext>
            </a:extLst>
          </p:cNvPr>
          <p:cNvSpPr/>
          <p:nvPr/>
        </p:nvSpPr>
        <p:spPr>
          <a:xfrm>
            <a:off x="2583474" y="3803186"/>
            <a:ext cx="1352438" cy="461335"/>
          </a:xfrm>
          <a:prstGeom prst="ellipse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D5C28E2-CFA4-49CC-BB88-8909DB34B176}"/>
              </a:ext>
            </a:extLst>
          </p:cNvPr>
          <p:cNvSpPr/>
          <p:nvPr/>
        </p:nvSpPr>
        <p:spPr>
          <a:xfrm>
            <a:off x="998351" y="6225888"/>
            <a:ext cx="1487682" cy="486905"/>
          </a:xfrm>
          <a:prstGeom prst="ellipse">
            <a:avLst/>
          </a:prstGeom>
          <a:noFill/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35A0222-E061-4FBF-8930-12109D507013}"/>
              </a:ext>
            </a:extLst>
          </p:cNvPr>
          <p:cNvSpPr/>
          <p:nvPr/>
        </p:nvSpPr>
        <p:spPr>
          <a:xfrm>
            <a:off x="4004432" y="4463134"/>
            <a:ext cx="1352438" cy="461335"/>
          </a:xfrm>
          <a:prstGeom prst="ellipse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6EA5E4B-6FDF-4EB9-AF62-7E9F205902D2}"/>
              </a:ext>
            </a:extLst>
          </p:cNvPr>
          <p:cNvSpPr/>
          <p:nvPr/>
        </p:nvSpPr>
        <p:spPr>
          <a:xfrm>
            <a:off x="4887578" y="5990952"/>
            <a:ext cx="1352438" cy="461335"/>
          </a:xfrm>
          <a:prstGeom prst="ellipse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CC71569-B7FD-4783-BC9B-C317433C8A6B}"/>
              </a:ext>
            </a:extLst>
          </p:cNvPr>
          <p:cNvSpPr/>
          <p:nvPr/>
        </p:nvSpPr>
        <p:spPr>
          <a:xfrm>
            <a:off x="6399746" y="4304109"/>
            <a:ext cx="1352438" cy="461335"/>
          </a:xfrm>
          <a:prstGeom prst="ellipse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8C75982-9D8C-469A-ADED-73966B7AD8E5}"/>
              </a:ext>
            </a:extLst>
          </p:cNvPr>
          <p:cNvSpPr/>
          <p:nvPr/>
        </p:nvSpPr>
        <p:spPr>
          <a:xfrm>
            <a:off x="8131274" y="4191704"/>
            <a:ext cx="1352438" cy="461335"/>
          </a:xfrm>
          <a:prstGeom prst="ellipse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5ED6ABC-845F-4048-ABFB-67FD25863EBA}"/>
              </a:ext>
            </a:extLst>
          </p:cNvPr>
          <p:cNvSpPr/>
          <p:nvPr/>
        </p:nvSpPr>
        <p:spPr>
          <a:xfrm>
            <a:off x="10221688" y="4101121"/>
            <a:ext cx="1800095" cy="558216"/>
          </a:xfrm>
          <a:prstGeom prst="ellipse">
            <a:avLst/>
          </a:prstGeom>
          <a:solidFill>
            <a:srgbClr val="E5F8E7"/>
          </a:solidFill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C874CC-5743-442F-BC07-C4DF058269E8}"/>
              </a:ext>
            </a:extLst>
          </p:cNvPr>
          <p:cNvSpPr txBox="1"/>
          <p:nvPr/>
        </p:nvSpPr>
        <p:spPr>
          <a:xfrm>
            <a:off x="10157369" y="3345842"/>
            <a:ext cx="192873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i="1" dirty="0" err="1"/>
              <a:t>Expectation</a:t>
            </a:r>
            <a:endParaRPr lang="en-US" sz="2400" b="1" i="1" dirty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D46A1-4148-4612-B1E5-13E1361AA59F}"/>
              </a:ext>
            </a:extLst>
          </p:cNvPr>
          <p:cNvSpPr txBox="1"/>
          <p:nvPr/>
        </p:nvSpPr>
        <p:spPr>
          <a:xfrm>
            <a:off x="10100186" y="4202488"/>
            <a:ext cx="2043099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 err="1"/>
              <a:t>reductions</a:t>
            </a:r>
            <a:endParaRPr lang="en-US" b="1" dirty="0" err="1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046AFF5-055E-4C82-ABDB-E3FB116F2D93}"/>
              </a:ext>
            </a:extLst>
          </p:cNvPr>
          <p:cNvSpPr/>
          <p:nvPr/>
        </p:nvSpPr>
        <p:spPr>
          <a:xfrm>
            <a:off x="10221688" y="4869160"/>
            <a:ext cx="1800095" cy="558216"/>
          </a:xfrm>
          <a:prstGeom prst="ellipse">
            <a:avLst/>
          </a:prstGeom>
          <a:solidFill>
            <a:srgbClr val="FFEA96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0F6189-B6FA-40FF-A7D7-01693647BA14}"/>
              </a:ext>
            </a:extLst>
          </p:cNvPr>
          <p:cNvSpPr txBox="1"/>
          <p:nvPr/>
        </p:nvSpPr>
        <p:spPr>
          <a:xfrm>
            <a:off x="10100186" y="4970527"/>
            <a:ext cx="2043099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i="1" dirty="0" err="1"/>
              <a:t>unknown</a:t>
            </a:r>
            <a:endParaRPr lang="en-US" b="1" i="1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C13334-E9AD-40F9-8824-00B650F33DE5}"/>
              </a:ext>
            </a:extLst>
          </p:cNvPr>
          <p:cNvSpPr txBox="1"/>
          <p:nvPr/>
        </p:nvSpPr>
        <p:spPr>
          <a:xfrm>
            <a:off x="3935760" y="1484784"/>
            <a:ext cx="7560840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O</a:t>
            </a:r>
            <a:r>
              <a:rPr lang="de-DE" baseline="-25000" dirty="0"/>
              <a:t>3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NO</a:t>
            </a:r>
            <a:r>
              <a:rPr lang="de-DE" baseline="-25000" dirty="0"/>
              <a:t>X</a:t>
            </a:r>
            <a:r>
              <a:rPr lang="de-DE" dirty="0"/>
              <a:t> and VOC </a:t>
            </a:r>
            <a:r>
              <a:rPr lang="de-DE" dirty="0" err="1"/>
              <a:t>emission</a:t>
            </a:r>
            <a:r>
              <a:rPr lang="de-DE" dirty="0"/>
              <a:t> </a:t>
            </a:r>
            <a:r>
              <a:rPr lang="de-DE" dirty="0" err="1"/>
              <a:t>reductions</a:t>
            </a:r>
            <a:endParaRPr lang="de-DE" dirty="0"/>
          </a:p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dirty="0" err="1"/>
              <a:t>NOx</a:t>
            </a:r>
            <a:r>
              <a:rPr lang="de-DE" dirty="0"/>
              <a:t> </a:t>
            </a:r>
            <a:r>
              <a:rPr lang="de-DE" dirty="0" err="1"/>
              <a:t>emission</a:t>
            </a:r>
            <a:r>
              <a:rPr lang="de-DE" dirty="0"/>
              <a:t> </a:t>
            </a:r>
            <a:r>
              <a:rPr lang="de-DE" dirty="0" err="1"/>
              <a:t>reductions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quantified</a:t>
            </a:r>
            <a:r>
              <a:rPr lang="de-DE" dirty="0"/>
              <a:t> </a:t>
            </a:r>
            <a:r>
              <a:rPr lang="de-DE" dirty="0" err="1"/>
              <a:t>relatively</a:t>
            </a:r>
            <a:r>
              <a:rPr lang="de-DE" dirty="0"/>
              <a:t> </a:t>
            </a:r>
            <a:r>
              <a:rPr lang="de-DE" dirty="0" err="1"/>
              <a:t>well</a:t>
            </a:r>
            <a:endParaRPr lang="de-DE" dirty="0"/>
          </a:p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dirty="0"/>
              <a:t>But </a:t>
            </a:r>
            <a:r>
              <a:rPr lang="de-DE" dirty="0" err="1"/>
              <a:t>which</a:t>
            </a:r>
            <a:r>
              <a:rPr lang="de-DE" dirty="0"/>
              <a:t> VOC </a:t>
            </a:r>
            <a:r>
              <a:rPr lang="de-DE" dirty="0" err="1"/>
              <a:t>emission</a:t>
            </a:r>
            <a:r>
              <a:rPr lang="de-DE" dirty="0"/>
              <a:t> </a:t>
            </a:r>
            <a:r>
              <a:rPr lang="de-DE" dirty="0" err="1"/>
              <a:t>sectors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expected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though</a:t>
            </a:r>
            <a:r>
              <a:rPr lang="de-DE" dirty="0"/>
              <a:t>?</a:t>
            </a:r>
            <a:endParaRPr lang="en-US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97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45"/>
    </mc:Choice>
    <mc:Fallback xmlns="">
      <p:transition spd="slow" advTm="9574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08609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Importance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emissions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urban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16B378-AEEF-4129-983D-3B9A1D800818}"/>
              </a:ext>
            </a:extLst>
          </p:cNvPr>
          <p:cNvSpPr/>
          <p:nvPr/>
        </p:nvSpPr>
        <p:spPr>
          <a:xfrm>
            <a:off x="187697" y="5897543"/>
            <a:ext cx="9292680" cy="909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285D81-9B67-4478-8A1D-E5728B2DC2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F0F1"/>
              </a:clrFrom>
              <a:clrTo>
                <a:srgbClr val="EFF0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4"/>
          <a:stretch/>
        </p:blipFill>
        <p:spPr>
          <a:xfrm>
            <a:off x="335360" y="1196753"/>
            <a:ext cx="8143334" cy="47525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DAC9E82-0DAF-4916-B333-45EB61878884}"/>
              </a:ext>
            </a:extLst>
          </p:cNvPr>
          <p:cNvSpPr txBox="1"/>
          <p:nvPr/>
        </p:nvSpPr>
        <p:spPr>
          <a:xfrm>
            <a:off x="8904312" y="2181573"/>
            <a:ext cx="3166412" cy="319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Volatile </a:t>
            </a:r>
            <a:r>
              <a:rPr lang="de-DE" sz="1600" dirty="0" err="1"/>
              <a:t>chemical</a:t>
            </a:r>
            <a:r>
              <a:rPr lang="de-DE" sz="1600" dirty="0"/>
              <a:t> </a:t>
            </a:r>
            <a:r>
              <a:rPr lang="de-DE" sz="1600" dirty="0" err="1"/>
              <a:t>products</a:t>
            </a:r>
            <a:r>
              <a:rPr lang="de-DE" sz="1600" dirty="0"/>
              <a:t> (VCPs) </a:t>
            </a:r>
            <a:r>
              <a:rPr lang="de-DE" sz="1600" dirty="0" err="1"/>
              <a:t>contribute</a:t>
            </a:r>
            <a:r>
              <a:rPr lang="de-DE" sz="1600" dirty="0"/>
              <a:t> </a:t>
            </a:r>
            <a:r>
              <a:rPr lang="de-DE" sz="1600" dirty="0" err="1"/>
              <a:t>significantly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urban VOC </a:t>
            </a:r>
            <a:r>
              <a:rPr lang="de-DE" sz="1600" dirty="0" err="1"/>
              <a:t>emissions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US</a:t>
            </a:r>
          </a:p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Places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drastically</a:t>
            </a:r>
            <a:r>
              <a:rPr lang="de-DE" sz="1600" dirty="0"/>
              <a:t> different </a:t>
            </a:r>
            <a:r>
              <a:rPr lang="de-DE" sz="1600" dirty="0" err="1"/>
              <a:t>population</a:t>
            </a:r>
            <a:r>
              <a:rPr lang="de-DE" sz="1600" dirty="0"/>
              <a:t> </a:t>
            </a:r>
            <a:r>
              <a:rPr lang="de-DE" sz="1600" dirty="0" err="1"/>
              <a:t>densities</a:t>
            </a:r>
            <a:r>
              <a:rPr lang="de-DE" sz="1600" dirty="0"/>
              <a:t> </a:t>
            </a:r>
            <a:r>
              <a:rPr lang="de-DE" sz="1600" dirty="0" err="1"/>
              <a:t>show</a:t>
            </a:r>
            <a:r>
              <a:rPr lang="de-DE" sz="1600" dirty="0"/>
              <a:t> high </a:t>
            </a:r>
            <a:r>
              <a:rPr lang="de-DE" sz="1600" dirty="0" err="1"/>
              <a:t>fraction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VCPs</a:t>
            </a:r>
          </a:p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Do </a:t>
            </a:r>
            <a:r>
              <a:rPr lang="de-DE" sz="1600" dirty="0" err="1"/>
              <a:t>these</a:t>
            </a:r>
            <a:r>
              <a:rPr lang="de-DE" sz="1600" dirty="0"/>
              <a:t> </a:t>
            </a:r>
            <a:r>
              <a:rPr lang="de-DE" sz="1600" dirty="0" err="1"/>
              <a:t>emissions</a:t>
            </a:r>
            <a:r>
              <a:rPr lang="de-DE" sz="1600" dirty="0"/>
              <a:t> </a:t>
            </a:r>
            <a:r>
              <a:rPr lang="de-DE" sz="1600" dirty="0" err="1"/>
              <a:t>contibute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O</a:t>
            </a:r>
            <a:r>
              <a:rPr lang="de-DE" sz="1600" baseline="-25000" dirty="0"/>
              <a:t>3</a:t>
            </a:r>
            <a:r>
              <a:rPr lang="de-DE" sz="1600" dirty="0"/>
              <a:t> </a:t>
            </a:r>
            <a:r>
              <a:rPr lang="de-DE" sz="1600" dirty="0" err="1"/>
              <a:t>production</a:t>
            </a:r>
            <a:r>
              <a:rPr lang="de-DE" sz="1600" dirty="0"/>
              <a:t>?</a:t>
            </a:r>
          </a:p>
          <a:p>
            <a:pPr marL="285750" indent="-28575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de-DE" sz="1600" dirty="0"/>
          </a:p>
          <a:p>
            <a:pPr algn="l">
              <a:lnSpc>
                <a:spcPct val="95000"/>
              </a:lnSpc>
            </a:pPr>
            <a:endParaRPr lang="en-US" sz="16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D4BBB9-CE89-4ABD-9D65-8AB0B71B2DDB}"/>
              </a:ext>
            </a:extLst>
          </p:cNvPr>
          <p:cNvSpPr txBox="1"/>
          <p:nvPr/>
        </p:nvSpPr>
        <p:spPr>
          <a:xfrm>
            <a:off x="222349" y="6457561"/>
            <a:ext cx="2409186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i="1" dirty="0"/>
              <a:t>Gkatzelis et al., ES&amp;T, 2021</a:t>
            </a:r>
            <a:endParaRPr lang="en-US" sz="1400" i="1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AFB9BA-1633-4DC8-AA21-9B52457409C2}"/>
              </a:ext>
            </a:extLst>
          </p:cNvPr>
          <p:cNvSpPr txBox="1"/>
          <p:nvPr/>
        </p:nvSpPr>
        <p:spPr>
          <a:xfrm>
            <a:off x="11822732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22</a:t>
            </a:r>
            <a:endParaRPr lang="en-US" sz="1200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4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45"/>
    </mc:Choice>
    <mc:Fallback xmlns="">
      <p:transition spd="slow" advTm="9574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08609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formation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New York City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heatwave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16B378-AEEF-4129-983D-3B9A1D800818}"/>
              </a:ext>
            </a:extLst>
          </p:cNvPr>
          <p:cNvSpPr/>
          <p:nvPr/>
        </p:nvSpPr>
        <p:spPr>
          <a:xfrm>
            <a:off x="187696" y="5897543"/>
            <a:ext cx="11635491" cy="909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F7FCFE-EA3D-43AA-90F1-7D7FBF8BE261}"/>
              </a:ext>
            </a:extLst>
          </p:cNvPr>
          <p:cNvSpPr txBox="1"/>
          <p:nvPr/>
        </p:nvSpPr>
        <p:spPr>
          <a:xfrm>
            <a:off x="11823187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23</a:t>
            </a:r>
            <a:endParaRPr lang="en-US" sz="1200" dirty="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B9383-FC02-456B-B14E-7456B638BBAF}"/>
              </a:ext>
            </a:extLst>
          </p:cNvPr>
          <p:cNvSpPr txBox="1"/>
          <p:nvPr/>
        </p:nvSpPr>
        <p:spPr>
          <a:xfrm>
            <a:off x="5683506" y="6303249"/>
            <a:ext cx="2590774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i="1" dirty="0" err="1"/>
              <a:t>Coggon</a:t>
            </a:r>
            <a:r>
              <a:rPr lang="de-DE" sz="1400" i="1" dirty="0"/>
              <a:t> et al., (2021), in press</a:t>
            </a:r>
            <a:endParaRPr lang="en-US" sz="1400" i="1" dirty="0" err="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DE383E-CA45-465B-9DD3-CDC723F28428}"/>
              </a:ext>
            </a:extLst>
          </p:cNvPr>
          <p:cNvGrpSpPr/>
          <p:nvPr/>
        </p:nvGrpSpPr>
        <p:grpSpPr>
          <a:xfrm>
            <a:off x="4068056" y="1878277"/>
            <a:ext cx="5224579" cy="4143011"/>
            <a:chOff x="6463988" y="1175332"/>
            <a:chExt cx="3568458" cy="28297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351BEC-CFFD-47AE-9093-836C2B2B29C4}"/>
                </a:ext>
              </a:extLst>
            </p:cNvPr>
            <p:cNvGrpSpPr/>
            <p:nvPr/>
          </p:nvGrpSpPr>
          <p:grpSpPr>
            <a:xfrm>
              <a:off x="6463988" y="1175332"/>
              <a:ext cx="3520444" cy="2829732"/>
              <a:chOff x="6463988" y="1175332"/>
              <a:chExt cx="3520444" cy="282973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1DF9075-1F37-4F43-8A93-E1C2F6D412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44" r="39455" b="50829"/>
              <a:stretch/>
            </p:blipFill>
            <p:spPr>
              <a:xfrm>
                <a:off x="6540577" y="1175332"/>
                <a:ext cx="3443855" cy="2786903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B499995-6B23-409A-8512-58A709278684}"/>
                  </a:ext>
                </a:extLst>
              </p:cNvPr>
              <p:cNvSpPr/>
              <p:nvPr/>
            </p:nvSpPr>
            <p:spPr>
              <a:xfrm>
                <a:off x="6463988" y="3665327"/>
                <a:ext cx="678386" cy="339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 dirty="0" err="1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52528B-6CF6-48C7-8149-05C7D022887F}"/>
                </a:ext>
              </a:extLst>
            </p:cNvPr>
            <p:cNvSpPr/>
            <p:nvPr/>
          </p:nvSpPr>
          <p:spPr>
            <a:xfrm>
              <a:off x="9595817" y="1274246"/>
              <a:ext cx="436629" cy="2232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EE49675-3CD2-4E97-8016-BE16B00F0871}"/>
              </a:ext>
            </a:extLst>
          </p:cNvPr>
          <p:cNvSpPr/>
          <p:nvPr/>
        </p:nvSpPr>
        <p:spPr>
          <a:xfrm>
            <a:off x="4344384" y="1462731"/>
            <a:ext cx="2705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Total AVOC Emissions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38C9788-A942-40FC-8FA4-55BFA36D26BB}"/>
              </a:ext>
            </a:extLst>
          </p:cNvPr>
          <p:cNvGrpSpPr>
            <a:grpSpLocks noChangeAspect="1"/>
          </p:cNvGrpSpPr>
          <p:nvPr/>
        </p:nvGrpSpPr>
        <p:grpSpPr>
          <a:xfrm>
            <a:off x="407368" y="1226069"/>
            <a:ext cx="3394818" cy="4833774"/>
            <a:chOff x="937301" y="1037495"/>
            <a:chExt cx="3794690" cy="540313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67C6501-B3EA-4131-9499-9DF6D443D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9769"/>
            <a:stretch/>
          </p:blipFill>
          <p:spPr>
            <a:xfrm rot="5400000">
              <a:off x="133076" y="1841720"/>
              <a:ext cx="5403139" cy="3794690"/>
            </a:xfrm>
            <a:prstGeom prst="rect">
              <a:avLst/>
            </a:prstGeom>
            <a:ln w="50800">
              <a:solidFill>
                <a:schemeClr val="tx1"/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A309BAA-FD80-4FDD-9389-155F8A976BAB}"/>
                </a:ext>
              </a:extLst>
            </p:cNvPr>
            <p:cNvSpPr txBox="1"/>
            <p:nvPr/>
          </p:nvSpPr>
          <p:spPr>
            <a:xfrm>
              <a:off x="962512" y="1165704"/>
              <a:ext cx="3575691" cy="5300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July, 2018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A6BCD02-035B-4292-917B-4414503925D8}"/>
              </a:ext>
            </a:extLst>
          </p:cNvPr>
          <p:cNvSpPr txBox="1"/>
          <p:nvPr/>
        </p:nvSpPr>
        <p:spPr>
          <a:xfrm>
            <a:off x="191344" y="6077322"/>
            <a:ext cx="3756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NOAA Instrumented Mobile Laboratory in NYC</a:t>
            </a:r>
          </a:p>
        </p:txBody>
      </p:sp>
      <p:pic>
        <p:nvPicPr>
          <p:cNvPr id="32" name="Picture 2" descr="Related image">
            <a:extLst>
              <a:ext uri="{FF2B5EF4-FFF2-40B4-BE49-F238E27FC236}">
                <a16:creationId xmlns:a16="http://schemas.microsoft.com/office/drawing/2014/main" id="{D78467EE-915C-4E03-9344-EA390E06F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27" y="5014767"/>
            <a:ext cx="821588" cy="61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7E3E759-A7E2-44F6-BC0B-2A50E09DD90F}"/>
              </a:ext>
            </a:extLst>
          </p:cNvPr>
          <p:cNvSpPr/>
          <p:nvPr/>
        </p:nvSpPr>
        <p:spPr>
          <a:xfrm>
            <a:off x="6974093" y="1462731"/>
            <a:ext cx="2235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/>
              <a:t>P</a:t>
            </a:r>
            <a:r>
              <a:rPr lang="en-US" b="1" dirty="0" err="1"/>
              <a:t>roduced</a:t>
            </a:r>
            <a:r>
              <a:rPr lang="en-US" b="1" dirty="0"/>
              <a:t> O</a:t>
            </a:r>
            <a:r>
              <a:rPr lang="en-US" b="1" baseline="-25000" dirty="0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A8866B-DC33-4766-8ED2-7C75CB3DA0E8}"/>
              </a:ext>
            </a:extLst>
          </p:cNvPr>
          <p:cNvSpPr txBox="1"/>
          <p:nvPr/>
        </p:nvSpPr>
        <p:spPr>
          <a:xfrm>
            <a:off x="8976320" y="3029034"/>
            <a:ext cx="3240360" cy="140807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dirty="0" err="1"/>
              <a:t>Quantifying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in </a:t>
            </a:r>
            <a:r>
              <a:rPr lang="de-DE" b="1" dirty="0" err="1"/>
              <a:t>residential</a:t>
            </a:r>
            <a:r>
              <a:rPr lang="de-DE" b="1" dirty="0"/>
              <a:t> VOC </a:t>
            </a:r>
            <a:r>
              <a:rPr lang="de-DE" b="1" dirty="0" err="1"/>
              <a:t>emissions</a:t>
            </a:r>
            <a:r>
              <a:rPr lang="de-DE" b="1" dirty="0"/>
              <a:t> </a:t>
            </a:r>
            <a:r>
              <a:rPr lang="de-DE" dirty="0"/>
              <a:t>will </a:t>
            </a:r>
            <a:r>
              <a:rPr lang="de-DE" dirty="0" err="1"/>
              <a:t>be</a:t>
            </a:r>
            <a:r>
              <a:rPr lang="de-DE" dirty="0"/>
              <a:t> essential in </a:t>
            </a:r>
            <a:r>
              <a:rPr lang="de-DE" dirty="0" err="1"/>
              <a:t>accurately</a:t>
            </a:r>
            <a:r>
              <a:rPr lang="de-DE" dirty="0"/>
              <a:t> </a:t>
            </a:r>
            <a:r>
              <a:rPr lang="de-DE" dirty="0" err="1"/>
              <a:t>determining</a:t>
            </a:r>
            <a:r>
              <a:rPr lang="de-DE" dirty="0"/>
              <a:t> O</a:t>
            </a:r>
            <a:r>
              <a:rPr lang="de-DE" baseline="-25000" dirty="0"/>
              <a:t>3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lockdown</a:t>
            </a:r>
            <a:r>
              <a:rPr lang="de-DE" dirty="0"/>
              <a:t> </a:t>
            </a:r>
            <a:r>
              <a:rPr lang="de-DE" dirty="0" err="1"/>
              <a:t>periods</a:t>
            </a:r>
            <a:endParaRPr lang="en-US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32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45"/>
    </mc:Choice>
    <mc:Fallback xmlns="">
      <p:transition spd="slow" advTm="9574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08609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wildfire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season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affect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de-DE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formation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lockdowns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16B378-AEEF-4129-983D-3B9A1D800818}"/>
              </a:ext>
            </a:extLst>
          </p:cNvPr>
          <p:cNvSpPr/>
          <p:nvPr/>
        </p:nvSpPr>
        <p:spPr>
          <a:xfrm>
            <a:off x="187695" y="5897543"/>
            <a:ext cx="11635491" cy="909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F7FCFE-EA3D-43AA-90F1-7D7FBF8BE261}"/>
              </a:ext>
            </a:extLst>
          </p:cNvPr>
          <p:cNvSpPr txBox="1"/>
          <p:nvPr/>
        </p:nvSpPr>
        <p:spPr>
          <a:xfrm>
            <a:off x="11823187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24</a:t>
            </a:r>
            <a:endParaRPr lang="en-US" sz="1200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723F8-1F75-41C2-A417-8F9CFBFDDE83}"/>
              </a:ext>
            </a:extLst>
          </p:cNvPr>
          <p:cNvSpPr txBox="1"/>
          <p:nvPr/>
        </p:nvSpPr>
        <p:spPr>
          <a:xfrm>
            <a:off x="5735802" y="4602321"/>
            <a:ext cx="604883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Fast </a:t>
            </a:r>
            <a:r>
              <a:rPr lang="de-DE" sz="2000" dirty="0" err="1"/>
              <a:t>transition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a NO</a:t>
            </a:r>
            <a:r>
              <a:rPr lang="de-DE" sz="2000" baseline="-25000" dirty="0"/>
              <a:t>X</a:t>
            </a:r>
            <a:r>
              <a:rPr lang="de-DE" sz="2000" dirty="0"/>
              <a:t> sensitive </a:t>
            </a:r>
            <a:r>
              <a:rPr lang="de-DE" sz="2000" dirty="0" err="1"/>
              <a:t>regime</a:t>
            </a:r>
            <a:endParaRPr lang="de-DE" sz="20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 production expected to increase moving over an urban environment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Periods influenced by biomass burning will be challenging to compared to previous years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A3C790-FA69-4EDB-902D-AF2E79C1EBD5}"/>
              </a:ext>
            </a:extLst>
          </p:cNvPr>
          <p:cNvSpPr txBox="1"/>
          <p:nvPr/>
        </p:nvSpPr>
        <p:spPr>
          <a:xfrm>
            <a:off x="201510" y="6473860"/>
            <a:ext cx="2800767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i="1" dirty="0"/>
              <a:t>Robinson et al., (2021), in review</a:t>
            </a:r>
            <a:endParaRPr lang="en-US" sz="1400" i="1" dirty="0" err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4FF818-D211-4775-AECB-F2EB18951C90}"/>
              </a:ext>
            </a:extLst>
          </p:cNvPr>
          <p:cNvGrpSpPr/>
          <p:nvPr/>
        </p:nvGrpSpPr>
        <p:grpSpPr>
          <a:xfrm>
            <a:off x="169799" y="2157409"/>
            <a:ext cx="5057872" cy="3684059"/>
            <a:chOff x="551384" y="1700808"/>
            <a:chExt cx="6732028" cy="44577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B3636E-C7FF-4C0B-AA52-7EFE68650FFA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3" t="56712" r="9669" b="1556"/>
            <a:stretch/>
          </p:blipFill>
          <p:spPr bwMode="auto">
            <a:xfrm>
              <a:off x="623392" y="1714904"/>
              <a:ext cx="6660020" cy="44436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6B102BB-9F29-45EA-A286-A7D8E5ED2A69}"/>
                </a:ext>
              </a:extLst>
            </p:cNvPr>
            <p:cNvSpPr/>
            <p:nvPr/>
          </p:nvSpPr>
          <p:spPr>
            <a:xfrm>
              <a:off x="551384" y="1700808"/>
              <a:ext cx="50405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A2AA7C4-D92B-4D80-9CB0-A2D04014C269}"/>
              </a:ext>
            </a:extLst>
          </p:cNvPr>
          <p:cNvSpPr txBox="1"/>
          <p:nvPr/>
        </p:nvSpPr>
        <p:spPr>
          <a:xfrm>
            <a:off x="264971" y="1437808"/>
            <a:ext cx="525496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b="1" dirty="0" err="1"/>
              <a:t>Radical</a:t>
            </a:r>
            <a:r>
              <a:rPr lang="de-DE" sz="2000" b="1" dirty="0"/>
              <a:t> </a:t>
            </a:r>
            <a:r>
              <a:rPr lang="de-DE" sz="2000" b="1" dirty="0" err="1"/>
              <a:t>production</a:t>
            </a:r>
            <a:r>
              <a:rPr lang="de-DE" sz="2000" b="1" dirty="0"/>
              <a:t> &amp; </a:t>
            </a:r>
            <a:r>
              <a:rPr lang="de-DE" sz="2000" b="1" dirty="0" err="1"/>
              <a:t>termination</a:t>
            </a:r>
            <a:r>
              <a:rPr lang="de-DE" sz="2000" b="1" dirty="0"/>
              <a:t> </a:t>
            </a:r>
            <a:r>
              <a:rPr lang="de-DE" sz="2000" b="1" dirty="0" err="1"/>
              <a:t>balance</a:t>
            </a:r>
            <a:endParaRPr lang="en-US" sz="2000" b="1" dirty="0" err="1"/>
          </a:p>
        </p:txBody>
      </p:sp>
      <p:pic>
        <p:nvPicPr>
          <p:cNvPr id="5122" name="Picture 2" descr="FIREX-AQ">
            <a:extLst>
              <a:ext uri="{FF2B5EF4-FFF2-40B4-BE49-F238E27FC236}">
                <a16:creationId xmlns:a16="http://schemas.microsoft.com/office/drawing/2014/main" id="{41D74A31-9933-4E96-8B06-CC8E1034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5289766"/>
            <a:ext cx="1128086" cy="112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E16496-8A39-4AC2-960A-67085E35B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5989" y="1196752"/>
            <a:ext cx="5132579" cy="3199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91ABAED-F0E9-4854-AC41-D635058AEC74}"/>
              </a:ext>
            </a:extLst>
          </p:cNvPr>
          <p:cNvSpPr/>
          <p:nvPr/>
        </p:nvSpPr>
        <p:spPr>
          <a:xfrm rot="567039">
            <a:off x="7324593" y="2750388"/>
            <a:ext cx="3323101" cy="1206061"/>
          </a:xfrm>
          <a:custGeom>
            <a:avLst/>
            <a:gdLst>
              <a:gd name="connsiteX0" fmla="*/ 2670628 w 3428510"/>
              <a:gd name="connsiteY0" fmla="*/ 0 h 1386547"/>
              <a:gd name="connsiteX1" fmla="*/ 3367314 w 3428510"/>
              <a:gd name="connsiteY1" fmla="*/ 145143 h 1386547"/>
              <a:gd name="connsiteX2" fmla="*/ 3294743 w 3428510"/>
              <a:gd name="connsiteY2" fmla="*/ 841829 h 1386547"/>
              <a:gd name="connsiteX3" fmla="*/ 2496457 w 3428510"/>
              <a:gd name="connsiteY3" fmla="*/ 1088572 h 1386547"/>
              <a:gd name="connsiteX4" fmla="*/ 1103086 w 3428510"/>
              <a:gd name="connsiteY4" fmla="*/ 1364343 h 1386547"/>
              <a:gd name="connsiteX5" fmla="*/ 0 w 3428510"/>
              <a:gd name="connsiteY5" fmla="*/ 1349829 h 1386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8510" h="1386547">
                <a:moveTo>
                  <a:pt x="2670628" y="0"/>
                </a:moveTo>
                <a:cubicBezTo>
                  <a:pt x="2966961" y="2419"/>
                  <a:pt x="3263295" y="4838"/>
                  <a:pt x="3367314" y="145143"/>
                </a:cubicBezTo>
                <a:cubicBezTo>
                  <a:pt x="3471333" y="285448"/>
                  <a:pt x="3439886" y="684591"/>
                  <a:pt x="3294743" y="841829"/>
                </a:cubicBezTo>
                <a:cubicBezTo>
                  <a:pt x="3149600" y="999067"/>
                  <a:pt x="2861733" y="1001486"/>
                  <a:pt x="2496457" y="1088572"/>
                </a:cubicBezTo>
                <a:cubicBezTo>
                  <a:pt x="2131181" y="1175658"/>
                  <a:pt x="1519162" y="1320800"/>
                  <a:pt x="1103086" y="1364343"/>
                </a:cubicBezTo>
                <a:cubicBezTo>
                  <a:pt x="687010" y="1407886"/>
                  <a:pt x="343505" y="1378857"/>
                  <a:pt x="0" y="1349829"/>
                </a:cubicBezTo>
              </a:path>
            </a:pathLst>
          </a:custGeom>
          <a:ln w="38100">
            <a:solidFill>
              <a:srgbClr val="C00000"/>
            </a:solidFill>
            <a:prstDash val="sysDot"/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7F4FCE-83EA-4CF1-8C1F-6EB7137F5592}"/>
              </a:ext>
            </a:extLst>
          </p:cNvPr>
          <p:cNvSpPr/>
          <p:nvPr/>
        </p:nvSpPr>
        <p:spPr>
          <a:xfrm>
            <a:off x="6168008" y="3143870"/>
            <a:ext cx="1326668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sz="32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↑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732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45"/>
    </mc:Choice>
    <mc:Fallback xmlns="">
      <p:transition spd="slow" advTm="9574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0321658C-35E4-4865-B59B-DE04A3259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80882" y="2058161"/>
            <a:ext cx="1337914" cy="108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AB41E1-493A-4B0C-8914-13FD4710A7A4}"/>
              </a:ext>
            </a:extLst>
          </p:cNvPr>
          <p:cNvSpPr/>
          <p:nvPr/>
        </p:nvSpPr>
        <p:spPr>
          <a:xfrm>
            <a:off x="119336" y="5805264"/>
            <a:ext cx="12025336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7" name="Picture 6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DD7A7644-53D0-4251-B3CD-2CBB8B8E05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"/>
          <a:stretch/>
        </p:blipFill>
        <p:spPr>
          <a:xfrm>
            <a:off x="4283010" y="1833272"/>
            <a:ext cx="3109134" cy="339592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31F5288-E3A5-4331-8BE1-5D3E088FE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53961"/>
            <a:ext cx="3916435" cy="288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D090110-A2BC-4079-9A72-AA18BE155F6A}"/>
              </a:ext>
            </a:extLst>
          </p:cNvPr>
          <p:cNvSpPr/>
          <p:nvPr/>
        </p:nvSpPr>
        <p:spPr>
          <a:xfrm>
            <a:off x="345583" y="116632"/>
            <a:ext cx="11500834" cy="641817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5F5FE8-4DD1-4388-9AC6-D6DF4D9ADCAF}"/>
              </a:ext>
            </a:extLst>
          </p:cNvPr>
          <p:cNvSpPr/>
          <p:nvPr/>
        </p:nvSpPr>
        <p:spPr>
          <a:xfrm>
            <a:off x="119336" y="116632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Concluding Remarks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89B5AB-C20B-41B9-A3D6-5A3E8C6C66F8}"/>
              </a:ext>
            </a:extLst>
          </p:cNvPr>
          <p:cNvSpPr/>
          <p:nvPr/>
        </p:nvSpPr>
        <p:spPr>
          <a:xfrm>
            <a:off x="47328" y="1205889"/>
            <a:ext cx="42990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rgbClr val="140A9A"/>
                </a:solidFill>
              </a:rPr>
              <a:t>1. Importance of Accounting for the Effects of Meteorology and Long-term Trends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32108E-01A1-46A3-A259-CF181D0DEDF0}"/>
              </a:ext>
            </a:extLst>
          </p:cNvPr>
          <p:cNvSpPr/>
          <p:nvPr/>
        </p:nvSpPr>
        <p:spPr>
          <a:xfrm>
            <a:off x="4295800" y="1205889"/>
            <a:ext cx="2936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rgbClr val="140A9A"/>
                </a:solidFill>
              </a:rPr>
              <a:t>2. Statistics for certain pollutants is good but for other not.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B65789-C415-4AF6-B5CB-BCFC3CEF66AD}"/>
              </a:ext>
            </a:extLst>
          </p:cNvPr>
          <p:cNvSpPr/>
          <p:nvPr/>
        </p:nvSpPr>
        <p:spPr>
          <a:xfrm>
            <a:off x="8159689" y="1223884"/>
            <a:ext cx="3552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rgbClr val="140A9A"/>
                </a:solidFill>
              </a:rPr>
              <a:t>3. Comparisons to emission inventories is good for NO</a:t>
            </a:r>
            <a:r>
              <a:rPr lang="en-US" sz="1200" b="1" i="1" baseline="-25000" dirty="0">
                <a:solidFill>
                  <a:srgbClr val="140A9A"/>
                </a:solidFill>
              </a:rPr>
              <a:t>2</a:t>
            </a:r>
            <a:r>
              <a:rPr lang="en-US" sz="1200" b="1" i="1" dirty="0">
                <a:solidFill>
                  <a:srgbClr val="140A9A"/>
                </a:solidFill>
              </a:rPr>
              <a:t> but for other pollutants more work is required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68DB29A-B0CB-4A3A-833D-8FCF2A241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76594" y="2026787"/>
            <a:ext cx="1319124" cy="11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DEEE55-30F9-4425-B691-42505F90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4192" y="2037923"/>
            <a:ext cx="1364805" cy="11121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0EC342F-E3A5-4CE9-87DE-5E9237198029}"/>
              </a:ext>
            </a:extLst>
          </p:cNvPr>
          <p:cNvSpPr/>
          <p:nvPr/>
        </p:nvSpPr>
        <p:spPr>
          <a:xfrm>
            <a:off x="8159689" y="3546281"/>
            <a:ext cx="35529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rgbClr val="140A9A"/>
                </a:solidFill>
              </a:rPr>
              <a:t>4. A logarithmic O</a:t>
            </a:r>
            <a:r>
              <a:rPr lang="en-US" sz="1200" b="1" i="1" baseline="-25000" dirty="0">
                <a:solidFill>
                  <a:srgbClr val="140A9A"/>
                </a:solidFill>
              </a:rPr>
              <a:t>3</a:t>
            </a:r>
            <a:r>
              <a:rPr lang="en-US" sz="1200" b="1" i="1" dirty="0">
                <a:solidFill>
                  <a:srgbClr val="140A9A"/>
                </a:solidFill>
              </a:rPr>
              <a:t> increase with increasing stringency index is evident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2E1D29-581B-4E07-850B-ED530E5D21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1617" y="4149080"/>
            <a:ext cx="2289078" cy="19637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C19D12-23A5-46B6-9A55-19A5E19D3B7A}"/>
              </a:ext>
            </a:extLst>
          </p:cNvPr>
          <p:cNvSpPr txBox="1"/>
          <p:nvPr/>
        </p:nvSpPr>
        <p:spPr>
          <a:xfrm>
            <a:off x="11823187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25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33770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7"/>
    </mc:Choice>
    <mc:Fallback xmlns="">
      <p:transition spd="slow" advTm="3128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758C13-0840-414D-8795-F05BC3AD90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E3A3E868-B388-4D9F-8DCA-58071B660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/>
          <a:stretch/>
        </p:blipFill>
        <p:spPr>
          <a:xfrm>
            <a:off x="335359" y="-26831"/>
            <a:ext cx="11551265" cy="691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77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758C13-0840-414D-8795-F05BC3AD90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224F8F9F-56E5-498B-8CDC-67B9C06B72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/>
          <a:stretch/>
        </p:blipFill>
        <p:spPr>
          <a:xfrm>
            <a:off x="335359" y="-26831"/>
            <a:ext cx="11551265" cy="69116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964F58-4804-4049-8BF5-BE56E904A9BD}"/>
              </a:ext>
            </a:extLst>
          </p:cNvPr>
          <p:cNvSpPr/>
          <p:nvPr/>
        </p:nvSpPr>
        <p:spPr>
          <a:xfrm>
            <a:off x="8472264" y="404664"/>
            <a:ext cx="3672408" cy="5616624"/>
          </a:xfrm>
          <a:prstGeom prst="roundRect">
            <a:avLst>
              <a:gd name="adj" fmla="val 9972"/>
            </a:avLst>
          </a:prstGeom>
          <a:solidFill>
            <a:srgbClr val="000000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600" b="1" dirty="0"/>
              <a:t>Future Recommendations</a:t>
            </a:r>
          </a:p>
          <a:p>
            <a:pPr algn="ctr">
              <a:lnSpc>
                <a:spcPct val="95000"/>
              </a:lnSpc>
            </a:pPr>
            <a:endParaRPr lang="en-US" sz="1600" b="1" dirty="0"/>
          </a:p>
          <a:p>
            <a:pPr marL="342900" indent="-342900">
              <a:lnSpc>
                <a:spcPct val="95000"/>
              </a:lnSpc>
              <a:buFont typeface="+mj-lt"/>
              <a:buAutoNum type="arabicPeriod"/>
            </a:pPr>
            <a:r>
              <a:rPr lang="en-US" sz="1200" dirty="0"/>
              <a:t>Changes in O</a:t>
            </a:r>
            <a:r>
              <a:rPr lang="en-US" sz="1200" baseline="-25000" dirty="0"/>
              <a:t>3</a:t>
            </a:r>
            <a:r>
              <a:rPr lang="en-US" sz="1200" dirty="0"/>
              <a:t> associated with COVID-19 emissions reductions, particularly</a:t>
            </a:r>
            <a:r>
              <a:rPr lang="en-US" sz="1200" b="1" dirty="0"/>
              <a:t> </a:t>
            </a:r>
            <a:r>
              <a:rPr lang="en-US" sz="1200" b="1" u="sng" dirty="0">
                <a:solidFill>
                  <a:srgbClr val="FFCC00"/>
                </a:solidFill>
              </a:rPr>
              <a:t>O</a:t>
            </a:r>
            <a:r>
              <a:rPr lang="en-US" sz="1200" b="1" u="sng" baseline="-25000" dirty="0">
                <a:solidFill>
                  <a:srgbClr val="FFCC00"/>
                </a:solidFill>
              </a:rPr>
              <a:t>3</a:t>
            </a:r>
            <a:r>
              <a:rPr lang="en-US" sz="1200" b="1" u="sng" dirty="0">
                <a:solidFill>
                  <a:srgbClr val="FFCC00"/>
                </a:solidFill>
              </a:rPr>
              <a:t> during photochemically active seasons</a:t>
            </a:r>
            <a:r>
              <a:rPr lang="en-US" sz="1200" dirty="0">
                <a:solidFill>
                  <a:srgbClr val="FFFF00"/>
                </a:solidFill>
              </a:rPr>
              <a:t>.</a:t>
            </a:r>
          </a:p>
          <a:p>
            <a:pPr marL="342900" indent="-342900">
              <a:lnSpc>
                <a:spcPct val="95000"/>
              </a:lnSpc>
              <a:buFont typeface="+mj-lt"/>
              <a:buAutoNum type="arabicPeriod"/>
            </a:pPr>
            <a:endParaRPr lang="en-US" sz="1200" dirty="0"/>
          </a:p>
          <a:p>
            <a:pPr marL="342900" indent="-342900">
              <a:lnSpc>
                <a:spcPct val="95000"/>
              </a:lnSpc>
              <a:buFont typeface="+mj-lt"/>
              <a:buAutoNum type="arabicPeriod"/>
            </a:pPr>
            <a:r>
              <a:rPr lang="en-US" sz="1200" dirty="0"/>
              <a:t>Changes in PM</a:t>
            </a:r>
            <a:r>
              <a:rPr lang="en-US" sz="1200" baseline="-25000" dirty="0"/>
              <a:t>2.5</a:t>
            </a:r>
            <a:r>
              <a:rPr lang="en-US" sz="1200" dirty="0"/>
              <a:t> may enable similar sensitivity analyses to primary emissions. A larger analysis of </a:t>
            </a:r>
            <a:r>
              <a:rPr lang="en-US" sz="1200" b="1" u="sng" dirty="0">
                <a:solidFill>
                  <a:srgbClr val="FFCC00"/>
                </a:solidFill>
              </a:rPr>
              <a:t>chemically speciated PM</a:t>
            </a:r>
            <a:r>
              <a:rPr lang="en-US" sz="1200" b="1" u="sng" baseline="-25000" dirty="0">
                <a:solidFill>
                  <a:srgbClr val="FFCC00"/>
                </a:solidFill>
              </a:rPr>
              <a:t>2.5</a:t>
            </a:r>
            <a:r>
              <a:rPr lang="en-US" sz="1200" b="1" u="sng" dirty="0">
                <a:solidFill>
                  <a:srgbClr val="FFCC00"/>
                </a:solidFill>
              </a:rPr>
              <a:t> data</a:t>
            </a:r>
            <a:r>
              <a:rPr lang="en-US" sz="1200" dirty="0"/>
              <a:t>, where available, will be especially informative.</a:t>
            </a:r>
          </a:p>
          <a:p>
            <a:pPr marL="342900" indent="-342900">
              <a:lnSpc>
                <a:spcPct val="95000"/>
              </a:lnSpc>
              <a:buFont typeface="+mj-lt"/>
              <a:buAutoNum type="arabicPeriod"/>
            </a:pPr>
            <a:endParaRPr lang="en-US" sz="1200" dirty="0"/>
          </a:p>
          <a:p>
            <a:pPr marL="342900" indent="-342900">
              <a:lnSpc>
                <a:spcPct val="95000"/>
              </a:lnSpc>
              <a:buFont typeface="+mj-lt"/>
              <a:buAutoNum type="arabicPeriod"/>
            </a:pPr>
            <a:r>
              <a:rPr lang="en-US" sz="1200" dirty="0"/>
              <a:t>Expansion of the available analyses to </a:t>
            </a:r>
            <a:r>
              <a:rPr lang="en-US" sz="1200" b="1" u="sng" dirty="0">
                <a:solidFill>
                  <a:srgbClr val="FFCC00"/>
                </a:solidFill>
              </a:rPr>
              <a:t>include a larger number of short-lived species</a:t>
            </a:r>
            <a:r>
              <a:rPr lang="en-US" sz="1200" b="1" i="1" dirty="0">
                <a:solidFill>
                  <a:srgbClr val="FFFF00"/>
                </a:solidFill>
              </a:rPr>
              <a:t> </a:t>
            </a:r>
            <a:r>
              <a:rPr lang="en-US" sz="1200" dirty="0"/>
              <a:t>would help to constrain and inform emissions inventories</a:t>
            </a:r>
          </a:p>
          <a:p>
            <a:pPr marL="342900" indent="-342900">
              <a:lnSpc>
                <a:spcPct val="95000"/>
              </a:lnSpc>
              <a:buFont typeface="+mj-lt"/>
              <a:buAutoNum type="arabicPeriod"/>
            </a:pPr>
            <a:endParaRPr lang="en-US" sz="1200" dirty="0"/>
          </a:p>
          <a:p>
            <a:pPr marL="342900" indent="-342900">
              <a:lnSpc>
                <a:spcPct val="95000"/>
              </a:lnSpc>
              <a:buFont typeface="+mj-lt"/>
              <a:buAutoNum type="arabicPeriod"/>
            </a:pPr>
            <a:r>
              <a:rPr lang="en-US" sz="1200" dirty="0"/>
              <a:t>Analysis of the</a:t>
            </a:r>
            <a:r>
              <a:rPr lang="en-US" sz="1200" dirty="0">
                <a:solidFill>
                  <a:srgbClr val="FFCC00"/>
                </a:solidFill>
              </a:rPr>
              <a:t> </a:t>
            </a:r>
            <a:r>
              <a:rPr lang="en-US" sz="1200" b="1" u="sng" dirty="0">
                <a:solidFill>
                  <a:srgbClr val="FFCC00"/>
                </a:solidFill>
              </a:rPr>
              <a:t>radiative forcing associated with short-lived climate forcers</a:t>
            </a:r>
            <a:r>
              <a:rPr lang="en-US" sz="1200" b="1" dirty="0"/>
              <a:t> </a:t>
            </a:r>
            <a:r>
              <a:rPr lang="en-US" sz="1200" dirty="0"/>
              <a:t>is a priority. </a:t>
            </a:r>
          </a:p>
          <a:p>
            <a:pPr marL="342900" indent="-342900">
              <a:lnSpc>
                <a:spcPct val="95000"/>
              </a:lnSpc>
              <a:buFont typeface="+mj-lt"/>
              <a:buAutoNum type="arabicPeriod"/>
            </a:pPr>
            <a:endParaRPr lang="en-US" sz="1200" dirty="0"/>
          </a:p>
          <a:p>
            <a:pPr marL="342900" indent="-342900">
              <a:lnSpc>
                <a:spcPct val="95000"/>
              </a:lnSpc>
              <a:buFont typeface="+mj-lt"/>
              <a:buAutoNum type="arabicPeriod"/>
            </a:pPr>
            <a:r>
              <a:rPr lang="en-US" sz="1200" dirty="0"/>
              <a:t>This review has been limited in scope to short-lived air pollutants that are relevant to air quality and climate, but </a:t>
            </a:r>
            <a:r>
              <a:rPr lang="en-US" sz="1200" b="1" u="sng" dirty="0">
                <a:solidFill>
                  <a:srgbClr val="FFCC00"/>
                </a:solidFill>
              </a:rPr>
              <a:t>not to longer lived species such as CH</a:t>
            </a:r>
            <a:r>
              <a:rPr lang="en-US" sz="1200" b="1" u="sng" baseline="-25000" dirty="0">
                <a:solidFill>
                  <a:srgbClr val="FFCC00"/>
                </a:solidFill>
              </a:rPr>
              <a:t>4</a:t>
            </a:r>
            <a:r>
              <a:rPr lang="en-US" sz="1200" b="1" u="sng" dirty="0">
                <a:solidFill>
                  <a:srgbClr val="FFCC00"/>
                </a:solidFill>
              </a:rPr>
              <a:t>, CO­</a:t>
            </a:r>
            <a:r>
              <a:rPr lang="en-US" sz="1200" b="1" u="sng" baseline="-25000" dirty="0">
                <a:solidFill>
                  <a:srgbClr val="FFCC00"/>
                </a:solidFill>
              </a:rPr>
              <a:t>­2</a:t>
            </a:r>
            <a:r>
              <a:rPr lang="en-US" sz="1200" b="1" u="sng" dirty="0">
                <a:solidFill>
                  <a:srgbClr val="FFCC00"/>
                </a:solidFill>
              </a:rPr>
              <a:t>, N</a:t>
            </a:r>
            <a:r>
              <a:rPr lang="en-US" sz="1200" b="1" u="sng" baseline="-25000" dirty="0">
                <a:solidFill>
                  <a:srgbClr val="FFCC00"/>
                </a:solidFill>
              </a:rPr>
              <a:t>2</a:t>
            </a:r>
            <a:r>
              <a:rPr lang="en-US" sz="1200" b="1" u="sng" dirty="0">
                <a:solidFill>
                  <a:srgbClr val="FFCC00"/>
                </a:solidFill>
              </a:rPr>
              <a:t>O and halogenated short lived climate forcers.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4C40D4-7C6B-4ABD-83DE-083B21305AC7}"/>
              </a:ext>
            </a:extLst>
          </p:cNvPr>
          <p:cNvSpPr/>
          <p:nvPr/>
        </p:nvSpPr>
        <p:spPr>
          <a:xfrm>
            <a:off x="5221856" y="2384703"/>
            <a:ext cx="1944216" cy="616618"/>
          </a:xfrm>
          <a:prstGeom prst="rect">
            <a:avLst/>
          </a:prstGeom>
          <a:solidFill>
            <a:srgbClr val="FFFF00">
              <a:alpha val="20000"/>
            </a:srgbClr>
          </a:solidFill>
          <a:ln w="38100">
            <a:solidFill>
              <a:srgbClr val="FFCC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EA4D4-5524-42B4-B017-0941E5582EA4}"/>
              </a:ext>
            </a:extLst>
          </p:cNvPr>
          <p:cNvSpPr txBox="1"/>
          <p:nvPr/>
        </p:nvSpPr>
        <p:spPr>
          <a:xfrm>
            <a:off x="11823187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>
                <a:solidFill>
                  <a:schemeClr val="bg1"/>
                </a:solidFill>
              </a:rPr>
              <a:t>26</a:t>
            </a:r>
            <a:endParaRPr lang="en-US" sz="12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5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40"/>
    </mc:Choice>
    <mc:Fallback xmlns="">
      <p:transition spd="slow" advTm="4494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7032104" y="188640"/>
            <a:ext cx="4598289" cy="1362171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7032104" y="327063"/>
            <a:ext cx="45982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Database Available Now!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E5CCF9-78FF-41F5-AE72-BC9C54E10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2" r="3172"/>
          <a:stretch/>
        </p:blipFill>
        <p:spPr>
          <a:xfrm>
            <a:off x="9579973" y="1720431"/>
            <a:ext cx="1468526" cy="1468526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63BE9F-6CA1-492A-B9A2-59E706BC0EBF}"/>
              </a:ext>
            </a:extLst>
          </p:cNvPr>
          <p:cNvSpPr txBox="1"/>
          <p:nvPr/>
        </p:nvSpPr>
        <p:spPr>
          <a:xfrm>
            <a:off x="7957189" y="3259458"/>
            <a:ext cx="928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Rita</a:t>
            </a:r>
          </a:p>
          <a:p>
            <a:pPr algn="ctr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Gomes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6A4CC-9ED7-4218-8D03-898A357ECC43}"/>
              </a:ext>
            </a:extLst>
          </p:cNvPr>
          <p:cNvSpPr txBox="1"/>
          <p:nvPr/>
        </p:nvSpPr>
        <p:spPr>
          <a:xfrm>
            <a:off x="9917911" y="3259458"/>
            <a:ext cx="928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Michael</a:t>
            </a:r>
          </a:p>
          <a:p>
            <a:pPr algn="ctr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Decker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8C5A69-FDEF-441F-BD7F-7668D84F12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1" r="3461"/>
          <a:stretch/>
        </p:blipFill>
        <p:spPr>
          <a:xfrm>
            <a:off x="7685245" y="1720243"/>
            <a:ext cx="1472650" cy="1472650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A649A9-D676-41A0-A0BB-B6DB090C8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024" y="4063681"/>
            <a:ext cx="5546203" cy="26776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5C987C-F675-4160-AE80-42651E4307F9}"/>
              </a:ext>
            </a:extLst>
          </p:cNvPr>
          <p:cNvSpPr txBox="1"/>
          <p:nvPr/>
        </p:nvSpPr>
        <p:spPr>
          <a:xfrm>
            <a:off x="6529795" y="5204519"/>
            <a:ext cx="518282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b="1" dirty="0">
                <a:solidFill>
                  <a:srgbClr val="C00000"/>
                </a:solidFill>
              </a:rPr>
              <a:t>Download </a:t>
            </a:r>
            <a:r>
              <a:rPr lang="de-DE" sz="2000" b="1" dirty="0" err="1">
                <a:solidFill>
                  <a:srgbClr val="C00000"/>
                </a:solidFill>
              </a:rPr>
              <a:t>data</a:t>
            </a:r>
            <a:r>
              <a:rPr lang="de-DE" sz="2000" b="1" dirty="0">
                <a:solidFill>
                  <a:srgbClr val="C00000"/>
                </a:solidFill>
              </a:rPr>
              <a:t> but also </a:t>
            </a:r>
            <a:r>
              <a:rPr lang="de-DE" sz="2000" b="1" dirty="0" err="1">
                <a:solidFill>
                  <a:srgbClr val="C00000"/>
                </a:solidFill>
              </a:rPr>
              <a:t>submit</a:t>
            </a:r>
            <a:r>
              <a:rPr lang="de-DE" sz="2000" b="1" dirty="0">
                <a:solidFill>
                  <a:srgbClr val="C00000"/>
                </a:solidFill>
              </a:rPr>
              <a:t> </a:t>
            </a:r>
            <a:r>
              <a:rPr lang="de-DE" sz="2000" b="1" dirty="0" err="1">
                <a:solidFill>
                  <a:srgbClr val="C00000"/>
                </a:solidFill>
              </a:rPr>
              <a:t>your</a:t>
            </a:r>
            <a:r>
              <a:rPr lang="de-DE" sz="2000" b="1" dirty="0">
                <a:solidFill>
                  <a:srgbClr val="C00000"/>
                </a:solidFill>
              </a:rPr>
              <a:t> own</a:t>
            </a:r>
            <a:endParaRPr lang="en-US" sz="2000" b="1" dirty="0" err="1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646514-A791-448E-AC06-7477BEF43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6" y="11528"/>
            <a:ext cx="6299878" cy="4684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321459-D150-4A6C-B3F3-E8758798B8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9773"/>
          <a:stretch/>
        </p:blipFill>
        <p:spPr>
          <a:xfrm>
            <a:off x="8064" y="4681153"/>
            <a:ext cx="6049024" cy="11701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17871C-F392-4669-BFF5-6F86971A7B49}"/>
              </a:ext>
            </a:extLst>
          </p:cNvPr>
          <p:cNvSpPr txBox="1"/>
          <p:nvPr/>
        </p:nvSpPr>
        <p:spPr>
          <a:xfrm>
            <a:off x="278665" y="5805264"/>
            <a:ext cx="3855543" cy="9694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i="1" dirty="0">
                <a:solidFill>
                  <a:srgbClr val="1A47A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https://covid-aqs.fz-juelich.de/</a:t>
            </a:r>
            <a:endParaRPr lang="en-US" sz="2000" b="1" i="1" dirty="0">
              <a:solidFill>
                <a:srgbClr val="1A47AF"/>
              </a:solidFill>
            </a:endParaRPr>
          </a:p>
          <a:p>
            <a:pPr>
              <a:lnSpc>
                <a:spcPct val="95000"/>
              </a:lnSpc>
            </a:pPr>
            <a:endParaRPr lang="en-US" sz="2000" b="1" i="1" dirty="0">
              <a:solidFill>
                <a:srgbClr val="1A47AF"/>
              </a:solidFill>
            </a:endParaRPr>
          </a:p>
          <a:p>
            <a:pPr>
              <a:lnSpc>
                <a:spcPct val="95000"/>
              </a:lnSpc>
            </a:pPr>
            <a:endParaRPr lang="en-US" sz="2000" b="1" i="1" dirty="0" err="1">
              <a:solidFill>
                <a:srgbClr val="1A47A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26385F-AB0D-4631-B77A-E66423122506}"/>
              </a:ext>
            </a:extLst>
          </p:cNvPr>
          <p:cNvSpPr txBox="1"/>
          <p:nvPr/>
        </p:nvSpPr>
        <p:spPr>
          <a:xfrm>
            <a:off x="272528" y="6415125"/>
            <a:ext cx="4599336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b="1" i="1" dirty="0">
                <a:solidFill>
                  <a:srgbClr val="C00000"/>
                </a:solidFill>
              </a:rPr>
              <a:t>Georgios Gkatzelis, g.gkatzelis@fz-juelich.de</a:t>
            </a:r>
            <a:endParaRPr lang="en-US" sz="1600" b="1" i="1" dirty="0" err="1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D5F774-DC89-43E4-BFC1-062662C3DACC}"/>
              </a:ext>
            </a:extLst>
          </p:cNvPr>
          <p:cNvSpPr txBox="1"/>
          <p:nvPr/>
        </p:nvSpPr>
        <p:spPr>
          <a:xfrm>
            <a:off x="11823187" y="6595316"/>
            <a:ext cx="354584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27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200234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06"/>
    </mc:Choice>
    <mc:Fallback xmlns="">
      <p:transition spd="slow" advTm="2570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 process: Response to the pandemic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156319-5156-4856-95E7-B7E8FF1B1231}"/>
              </a:ext>
            </a:extLst>
          </p:cNvPr>
          <p:cNvSpPr/>
          <p:nvPr/>
        </p:nvSpPr>
        <p:spPr>
          <a:xfrm>
            <a:off x="8688288" y="1916832"/>
            <a:ext cx="331236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Information per publication </a:t>
            </a:r>
          </a:p>
          <a:p>
            <a:pPr algn="ctr"/>
            <a:r>
              <a:rPr lang="en-US" sz="1400" b="1" dirty="0"/>
              <a:t>manually catalogued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Percent change of pollutant concentrations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Absolute pollutant 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region and periods studied,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Methods to measure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Ground-based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Satellites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First author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Journal name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Dates of submission, acceptance,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How authors may or may not have accounted for the effects of seasonality/meteorology.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… and more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70FCF2-F11E-4BE0-9B52-62E57F5A99C0}"/>
              </a:ext>
            </a:extLst>
          </p:cNvPr>
          <p:cNvGrpSpPr/>
          <p:nvPr/>
        </p:nvGrpSpPr>
        <p:grpSpPr>
          <a:xfrm>
            <a:off x="335360" y="1359354"/>
            <a:ext cx="8075016" cy="5237998"/>
            <a:chOff x="220812" y="1274412"/>
            <a:chExt cx="6673567" cy="4328924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5AFD6BD-13AC-4B8D-982C-6D1C9AF3B0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21"/>
            <a:stretch/>
          </p:blipFill>
          <p:spPr bwMode="auto">
            <a:xfrm>
              <a:off x="1011052" y="1274412"/>
              <a:ext cx="5883327" cy="4309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7DD0F32-E4FB-4DDF-A508-EB82CDB838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0764"/>
            <a:stretch/>
          </p:blipFill>
          <p:spPr bwMode="auto">
            <a:xfrm>
              <a:off x="220812" y="1294160"/>
              <a:ext cx="775320" cy="4309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19A8A0-7490-4D23-AF88-D113CD939CF9}"/>
              </a:ext>
            </a:extLst>
          </p:cNvPr>
          <p:cNvSpPr txBox="1"/>
          <p:nvPr/>
        </p:nvSpPr>
        <p:spPr>
          <a:xfrm>
            <a:off x="11913146" y="6595316"/>
            <a:ext cx="26962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4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428849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13825E-10ED-499A-A6FE-664031D01D23}"/>
              </a:ext>
            </a:extLst>
          </p:cNvPr>
          <p:cNvSpPr/>
          <p:nvPr/>
        </p:nvSpPr>
        <p:spPr>
          <a:xfrm>
            <a:off x="119336" y="5805264"/>
            <a:ext cx="11879380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 process: Response to the pandemic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5AFD6BD-13AC-4B8D-982C-6D1C9AF3B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"/>
          <a:stretch/>
        </p:blipFill>
        <p:spPr bwMode="auto">
          <a:xfrm>
            <a:off x="911424" y="1141677"/>
            <a:ext cx="10741974" cy="55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A8D391-9B2E-4910-BD90-B343C614C6FB}"/>
              </a:ext>
            </a:extLst>
          </p:cNvPr>
          <p:cNvSpPr txBox="1"/>
          <p:nvPr/>
        </p:nvSpPr>
        <p:spPr>
          <a:xfrm>
            <a:off x="11913146" y="6595316"/>
            <a:ext cx="26962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5</a:t>
            </a:r>
            <a:endParaRPr lang="en-US" sz="1200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478F4D-5791-494A-A7B5-BCC77C23E112}"/>
              </a:ext>
            </a:extLst>
          </p:cNvPr>
          <p:cNvSpPr txBox="1"/>
          <p:nvPr/>
        </p:nvSpPr>
        <p:spPr>
          <a:xfrm rot="19822610">
            <a:off x="2482410" y="5932933"/>
            <a:ext cx="1556154" cy="326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Meteo Analysis</a:t>
            </a:r>
            <a:endParaRPr lang="en-US" sz="1600" dirty="0" err="1"/>
          </a:p>
        </p:txBody>
      </p:sp>
    </p:spTree>
    <p:extLst>
      <p:ext uri="{BB962C8B-B14F-4D97-AF65-F5344CB8AC3E}">
        <p14:creationId xmlns:p14="http://schemas.microsoft.com/office/powerpoint/2010/main" val="1604014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925C2CE-B9A5-4933-9694-AF1E5816B0B2}"/>
              </a:ext>
            </a:extLst>
          </p:cNvPr>
          <p:cNvSpPr/>
          <p:nvPr/>
        </p:nvSpPr>
        <p:spPr>
          <a:xfrm>
            <a:off x="119336" y="5733256"/>
            <a:ext cx="11894700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drastic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expect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9" descr="A view of a city street&#10;&#10;Description automatically generated">
            <a:extLst>
              <a:ext uri="{FF2B5EF4-FFF2-40B4-BE49-F238E27FC236}">
                <a16:creationId xmlns:a16="http://schemas.microsoft.com/office/drawing/2014/main" id="{B9A52954-1F6E-45E8-AB11-552ECF8BF9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8" b="29768"/>
          <a:stretch>
            <a:fillRect/>
          </a:stretch>
        </p:blipFill>
        <p:spPr>
          <a:xfrm>
            <a:off x="177964" y="4266634"/>
            <a:ext cx="7574220" cy="2042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043737-7C63-4BE4-8832-490E3650B0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75" b="25819"/>
          <a:stretch/>
        </p:blipFill>
        <p:spPr>
          <a:xfrm>
            <a:off x="174185" y="1391436"/>
            <a:ext cx="7650008" cy="235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DD8075-890C-4A0C-A7CA-10C0B66FBDC0}"/>
              </a:ext>
            </a:extLst>
          </p:cNvPr>
          <p:cNvSpPr/>
          <p:nvPr/>
        </p:nvSpPr>
        <p:spPr>
          <a:xfrm>
            <a:off x="335360" y="1271097"/>
            <a:ext cx="1942374" cy="584775"/>
          </a:xfrm>
          <a:prstGeom prst="rect">
            <a:avLst/>
          </a:prstGeom>
          <a:solidFill>
            <a:srgbClr val="4A5937"/>
          </a:solidFill>
        </p:spPr>
        <p:txBody>
          <a:bodyPr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4F881A-FE79-4B6B-B03E-C41E80D346D1}"/>
              </a:ext>
            </a:extLst>
          </p:cNvPr>
          <p:cNvSpPr/>
          <p:nvPr/>
        </p:nvSpPr>
        <p:spPr>
          <a:xfrm>
            <a:off x="299356" y="3973066"/>
            <a:ext cx="2772308" cy="608062"/>
          </a:xfrm>
          <a:prstGeom prst="rect">
            <a:avLst/>
          </a:prstGeom>
          <a:solidFill>
            <a:srgbClr val="4F4A42"/>
          </a:solidFill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LOCKDOWN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Moon 21">
            <a:extLst>
              <a:ext uri="{FF2B5EF4-FFF2-40B4-BE49-F238E27FC236}">
                <a16:creationId xmlns:a16="http://schemas.microsoft.com/office/drawing/2014/main" id="{2DC7C6ED-AB92-45AA-84BD-334DEBE5E415}"/>
              </a:ext>
            </a:extLst>
          </p:cNvPr>
          <p:cNvSpPr/>
          <p:nvPr/>
        </p:nvSpPr>
        <p:spPr>
          <a:xfrm rot="10800000">
            <a:off x="7804257" y="2636912"/>
            <a:ext cx="1028047" cy="2130839"/>
          </a:xfrm>
          <a:prstGeom prst="moon">
            <a:avLst>
              <a:gd name="adj" fmla="val 33342"/>
            </a:avLst>
          </a:prstGeom>
          <a:solidFill>
            <a:sysClr val="windowText" lastClr="000000"/>
          </a:solidFill>
          <a:ln w="2222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D74EAAD-EC6C-42C9-BFC3-BF64738093D7}"/>
              </a:ext>
            </a:extLst>
          </p:cNvPr>
          <p:cNvSpPr/>
          <p:nvPr/>
        </p:nvSpPr>
        <p:spPr>
          <a:xfrm rot="14498061">
            <a:off x="7548625" y="4440510"/>
            <a:ext cx="727576" cy="587293"/>
          </a:xfrm>
          <a:prstGeom prst="triangle">
            <a:avLst/>
          </a:prstGeom>
          <a:solidFill>
            <a:sysClr val="windowText" lastClr="000000"/>
          </a:solidFill>
          <a:ln w="2222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CED39E-7E7B-457C-9D74-973E55836580}"/>
              </a:ext>
            </a:extLst>
          </p:cNvPr>
          <p:cNvSpPr txBox="1"/>
          <p:nvPr/>
        </p:nvSpPr>
        <p:spPr>
          <a:xfrm>
            <a:off x="7824193" y="1416232"/>
            <a:ext cx="2419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/>
            <a:r>
              <a:rPr lang="de-DE" sz="2400" b="1" dirty="0" err="1">
                <a:solidFill>
                  <a:prstClr val="black"/>
                </a:solidFill>
                <a:latin typeface="Franklin Gothic Book" panose="020B0502020104020203"/>
              </a:rPr>
              <a:t>Before</a:t>
            </a:r>
            <a:r>
              <a:rPr lang="de-DE" sz="2400" b="1" dirty="0">
                <a:solidFill>
                  <a:prstClr val="black"/>
                </a:solidFill>
                <a:latin typeface="Franklin Gothic Book" panose="020B0502020104020203"/>
              </a:rPr>
              <a:t> Lockdown</a:t>
            </a:r>
          </a:p>
          <a:p>
            <a:pPr algn="r" defTabSz="914400"/>
            <a:r>
              <a:rPr lang="de-DE" sz="1600" i="1" dirty="0">
                <a:solidFill>
                  <a:prstClr val="black"/>
                </a:solidFill>
                <a:latin typeface="Franklin Gothic Book" panose="020B0502020104020203"/>
              </a:rPr>
              <a:t>Reference </a:t>
            </a:r>
            <a:r>
              <a:rPr lang="de-DE" sz="1600" i="1" dirty="0" err="1">
                <a:solidFill>
                  <a:prstClr val="black"/>
                </a:solidFill>
                <a:latin typeface="Franklin Gothic Book" panose="020B0502020104020203"/>
              </a:rPr>
              <a:t>period</a:t>
            </a:r>
            <a:endParaRPr lang="en-US" sz="1600" i="1" dirty="0">
              <a:solidFill>
                <a:prstClr val="black"/>
              </a:solidFill>
              <a:latin typeface="Franklin Gothic Book" panose="020B0502020104020203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3CEED1-7989-4452-90DD-B1026CEB89D5}"/>
              </a:ext>
            </a:extLst>
          </p:cNvPr>
          <p:cNvSpPr txBox="1"/>
          <p:nvPr/>
        </p:nvSpPr>
        <p:spPr>
          <a:xfrm>
            <a:off x="7752184" y="5307230"/>
            <a:ext cx="2420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/>
            <a:r>
              <a:rPr lang="de-DE" sz="2400" b="1" dirty="0" err="1">
                <a:solidFill>
                  <a:prstClr val="black"/>
                </a:solidFill>
                <a:latin typeface="Franklin Gothic Book" panose="020B0502020104020203"/>
              </a:rPr>
              <a:t>During</a:t>
            </a:r>
            <a:r>
              <a:rPr lang="de-DE" sz="2400" b="1" dirty="0">
                <a:solidFill>
                  <a:prstClr val="black"/>
                </a:solidFill>
                <a:latin typeface="Franklin Gothic Book" panose="020B0502020104020203"/>
              </a:rPr>
              <a:t> Lockdown</a:t>
            </a:r>
          </a:p>
          <a:p>
            <a:pPr algn="r" defTabSz="914400"/>
            <a:r>
              <a:rPr lang="de-DE" sz="1600" i="1" dirty="0">
                <a:solidFill>
                  <a:prstClr val="black"/>
                </a:solidFill>
                <a:latin typeface="Franklin Gothic Book" panose="020B0502020104020203"/>
              </a:rPr>
              <a:t>Lockdown </a:t>
            </a:r>
            <a:r>
              <a:rPr lang="de-DE" sz="1600" i="1" dirty="0" err="1">
                <a:solidFill>
                  <a:prstClr val="black"/>
                </a:solidFill>
                <a:latin typeface="Franklin Gothic Book" panose="020B0502020104020203"/>
              </a:rPr>
              <a:t>period</a:t>
            </a:r>
            <a:endParaRPr lang="en-US" sz="1600" i="1" dirty="0">
              <a:solidFill>
                <a:prstClr val="black"/>
              </a:solidFill>
              <a:latin typeface="Franklin Gothic Book" panose="020B050202010402020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086D72-828A-4690-8DE0-B8498E6EB9C2}"/>
              </a:ext>
            </a:extLst>
          </p:cNvPr>
          <p:cNvSpPr txBox="1"/>
          <p:nvPr/>
        </p:nvSpPr>
        <p:spPr>
          <a:xfrm>
            <a:off x="9187678" y="2805612"/>
            <a:ext cx="2786999" cy="1554272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000" dirty="0" err="1"/>
              <a:t>How</a:t>
            </a:r>
            <a:r>
              <a:rPr lang="de-DE" sz="2000" dirty="0"/>
              <a:t> </a:t>
            </a:r>
            <a:r>
              <a:rPr lang="de-DE" sz="2000" dirty="0" err="1"/>
              <a:t>much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we</a:t>
            </a:r>
            <a:r>
              <a:rPr lang="de-DE" sz="2000" dirty="0"/>
              <a:t> </a:t>
            </a:r>
            <a:r>
              <a:rPr lang="de-DE" sz="2000" dirty="0" err="1"/>
              <a:t>expecting</a:t>
            </a:r>
            <a:r>
              <a:rPr lang="de-DE" sz="2000" dirty="0"/>
              <a:t> </a:t>
            </a:r>
            <a:r>
              <a:rPr lang="de-DE" sz="2000" dirty="0" err="1"/>
              <a:t>transportation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contribute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overall</a:t>
            </a:r>
            <a:r>
              <a:rPr lang="de-DE" sz="2000" dirty="0"/>
              <a:t> </a:t>
            </a:r>
            <a:r>
              <a:rPr lang="de-DE" sz="2000" dirty="0" err="1"/>
              <a:t>emissions</a:t>
            </a:r>
            <a:r>
              <a:rPr lang="de-DE" sz="2000" dirty="0"/>
              <a:t>?</a:t>
            </a:r>
            <a:endParaRPr lang="en-US" sz="200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884495-19F0-4FE7-BE39-D53C8A92CD92}"/>
              </a:ext>
            </a:extLst>
          </p:cNvPr>
          <p:cNvSpPr txBox="1"/>
          <p:nvPr/>
        </p:nvSpPr>
        <p:spPr>
          <a:xfrm>
            <a:off x="11913146" y="6595316"/>
            <a:ext cx="26962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6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4267335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1DC0EF-BFFA-417B-A13D-CF16547027C3}"/>
              </a:ext>
            </a:extLst>
          </p:cNvPr>
          <p:cNvSpPr/>
          <p:nvPr/>
        </p:nvSpPr>
        <p:spPr>
          <a:xfrm>
            <a:off x="119336" y="5733256"/>
            <a:ext cx="9217024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Inventory-based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usiness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usual emission scenario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40952F-9CB2-4677-98F1-6073DF97D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4" t="20182" r="17704" b="24318"/>
          <a:stretch/>
        </p:blipFill>
        <p:spPr bwMode="auto">
          <a:xfrm>
            <a:off x="1487488" y="2204863"/>
            <a:ext cx="5328592" cy="31683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30A9DDA-B85D-4F82-B673-ABFF0EB6A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7" t="20182" r="-1657" b="24318"/>
          <a:stretch/>
        </p:blipFill>
        <p:spPr bwMode="auto">
          <a:xfrm>
            <a:off x="6978054" y="2204863"/>
            <a:ext cx="576064" cy="31683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6A413B1-6B19-40A5-A219-762F9B511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4" t="-425" r="17704" b="97478"/>
          <a:stretch/>
        </p:blipFill>
        <p:spPr bwMode="auto">
          <a:xfrm>
            <a:off x="1487488" y="1941780"/>
            <a:ext cx="5328592" cy="16821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47D90EC-670F-4FA7-A3AF-0EEAE69DEA74}"/>
              </a:ext>
            </a:extLst>
          </p:cNvPr>
          <p:cNvGrpSpPr/>
          <p:nvPr/>
        </p:nvGrpSpPr>
        <p:grpSpPr>
          <a:xfrm>
            <a:off x="821458" y="2204863"/>
            <a:ext cx="586402" cy="3168353"/>
            <a:chOff x="821458" y="2204863"/>
            <a:chExt cx="586402" cy="3168353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5544D1DE-EFE3-4E21-A34E-AFC6DE79EA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0" t="20182" r="94370" b="24318"/>
            <a:stretch/>
          </p:blipFill>
          <p:spPr bwMode="auto">
            <a:xfrm>
              <a:off x="821458" y="2204863"/>
              <a:ext cx="504056" cy="316835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24DBC3-C9E0-4E06-A353-5C441E8A844C}"/>
                </a:ext>
              </a:extLst>
            </p:cNvPr>
            <p:cNvSpPr/>
            <p:nvPr/>
          </p:nvSpPr>
          <p:spPr>
            <a:xfrm>
              <a:off x="1281802" y="3025578"/>
              <a:ext cx="126058" cy="1526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F6E29C46-6DAC-4C07-B2CD-191484898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92647" r="17439" b="3782"/>
          <a:stretch/>
        </p:blipFill>
        <p:spPr bwMode="auto">
          <a:xfrm>
            <a:off x="1487488" y="5452844"/>
            <a:ext cx="5328593" cy="2038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BCB5B76-6AA7-4976-849B-7B77291C4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t="95865" r="5528" b="-1692"/>
          <a:stretch/>
        </p:blipFill>
        <p:spPr bwMode="auto">
          <a:xfrm>
            <a:off x="346616" y="6451383"/>
            <a:ext cx="8285050" cy="3945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4E4A44-4D88-4BE9-B99D-466CEFC29368}"/>
              </a:ext>
            </a:extLst>
          </p:cNvPr>
          <p:cNvSpPr/>
          <p:nvPr/>
        </p:nvSpPr>
        <p:spPr>
          <a:xfrm>
            <a:off x="8760296" y="1680478"/>
            <a:ext cx="32123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global EDGAR inventory provides context for expected changes in air pollutant species in the atmosphere due to the COVID-19 pandemic.</a:t>
            </a:r>
          </a:p>
          <a:p>
            <a:endParaRPr lang="en-US" sz="1600" dirty="0"/>
          </a:p>
          <a:p>
            <a:r>
              <a:rPr lang="en-US" sz="1600" dirty="0"/>
              <a:t>Transportation contributed </a:t>
            </a:r>
          </a:p>
          <a:p>
            <a:endParaRPr lang="en-US" sz="1600" dirty="0"/>
          </a:p>
          <a:p>
            <a:r>
              <a:rPr lang="en-US" sz="1600" dirty="0"/>
              <a:t>NO</a:t>
            </a:r>
            <a:r>
              <a:rPr lang="en-US" sz="1600" baseline="-25000" dirty="0"/>
              <a:t>x</a:t>
            </a:r>
            <a:r>
              <a:rPr lang="en-US" sz="1600" dirty="0"/>
              <a:t>: 	36% (15–51%)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18018-14C8-4F2C-8D6A-73D161FCF2E7}"/>
              </a:ext>
            </a:extLst>
          </p:cNvPr>
          <p:cNvSpPr txBox="1"/>
          <p:nvPr/>
        </p:nvSpPr>
        <p:spPr>
          <a:xfrm>
            <a:off x="11913146" y="6595316"/>
            <a:ext cx="26962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7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475043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95E69F-0371-486A-9CBE-B6B8B1591B36}"/>
              </a:ext>
            </a:extLst>
          </p:cNvPr>
          <p:cNvSpPr/>
          <p:nvPr/>
        </p:nvSpPr>
        <p:spPr>
          <a:xfrm>
            <a:off x="119336" y="5805264"/>
            <a:ext cx="9217024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40952F-9CB2-4677-98F1-6073DF97D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11353" r="11545" b="15489"/>
          <a:stretch/>
        </p:blipFill>
        <p:spPr bwMode="auto">
          <a:xfrm>
            <a:off x="983432" y="1700808"/>
            <a:ext cx="6336704" cy="417646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1FA239-D222-4D7E-BAC1-B803E783F888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Inventory-based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usiness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usual emission scenario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B237962-FA5F-4165-B97D-FB8740176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7" t="20182" r="-1657" b="24318"/>
          <a:stretch/>
        </p:blipFill>
        <p:spPr bwMode="auto">
          <a:xfrm>
            <a:off x="7361664" y="2204863"/>
            <a:ext cx="576064" cy="31683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C5BBDA9-5438-4DB6-8D83-46DB4F204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4" t="-425" r="17704" b="97478"/>
          <a:stretch/>
        </p:blipFill>
        <p:spPr bwMode="auto">
          <a:xfrm>
            <a:off x="1487488" y="1500024"/>
            <a:ext cx="5328592" cy="16821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42F0F5B-D220-42FD-8BD8-A4BFFB4E1F59}"/>
              </a:ext>
            </a:extLst>
          </p:cNvPr>
          <p:cNvGrpSpPr/>
          <p:nvPr/>
        </p:nvGrpSpPr>
        <p:grpSpPr>
          <a:xfrm>
            <a:off x="392128" y="2204863"/>
            <a:ext cx="586402" cy="3168353"/>
            <a:chOff x="821458" y="2204863"/>
            <a:chExt cx="586402" cy="3168353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C2F5FE8-E15A-432D-81CF-24CC41380F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0" t="20182" r="94370" b="24318"/>
            <a:stretch/>
          </p:blipFill>
          <p:spPr bwMode="auto">
            <a:xfrm>
              <a:off x="821458" y="2204863"/>
              <a:ext cx="504056" cy="316835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5B4A38-555E-40BE-AF85-E305AED8BDEB}"/>
                </a:ext>
              </a:extLst>
            </p:cNvPr>
            <p:cNvSpPr/>
            <p:nvPr/>
          </p:nvSpPr>
          <p:spPr>
            <a:xfrm>
              <a:off x="1281802" y="3025578"/>
              <a:ext cx="126058" cy="1526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DBEAD380-A3B5-4C7B-9264-530ABC666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92647" r="17439" b="3782"/>
          <a:stretch/>
        </p:blipFill>
        <p:spPr bwMode="auto">
          <a:xfrm>
            <a:off x="1487488" y="5889409"/>
            <a:ext cx="5328593" cy="2038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FFF5379-A184-4F44-B25E-6220036BF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t="95865" r="5528" b="-1692"/>
          <a:stretch/>
        </p:blipFill>
        <p:spPr bwMode="auto">
          <a:xfrm>
            <a:off x="346616" y="6451383"/>
            <a:ext cx="8285050" cy="3945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39A40B5-FB14-4F7B-AFC8-EDA21451F658}"/>
              </a:ext>
            </a:extLst>
          </p:cNvPr>
          <p:cNvSpPr/>
          <p:nvPr/>
        </p:nvSpPr>
        <p:spPr>
          <a:xfrm>
            <a:off x="8760296" y="1680478"/>
            <a:ext cx="32123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global EDGAR inventory provides context for expected changes in air pollutant species in the atmosphere due to the COVID-19 pandemic.</a:t>
            </a:r>
          </a:p>
          <a:p>
            <a:endParaRPr lang="en-US" sz="1600" dirty="0"/>
          </a:p>
          <a:p>
            <a:r>
              <a:rPr lang="en-US" sz="1600" dirty="0"/>
              <a:t>Transportation contributed </a:t>
            </a:r>
          </a:p>
          <a:p>
            <a:endParaRPr lang="en-US" sz="1600" dirty="0"/>
          </a:p>
          <a:p>
            <a:r>
              <a:rPr lang="en-US" sz="1600" dirty="0"/>
              <a:t>NO</a:t>
            </a:r>
            <a:r>
              <a:rPr lang="en-US" sz="1600" baseline="-25000" dirty="0"/>
              <a:t>x</a:t>
            </a:r>
            <a:r>
              <a:rPr lang="en-US" sz="1600" dirty="0"/>
              <a:t>: 	36% (15–51%), </a:t>
            </a:r>
          </a:p>
          <a:p>
            <a:endParaRPr lang="en-US" sz="1600" dirty="0"/>
          </a:p>
          <a:p>
            <a:r>
              <a:rPr lang="en-US" sz="1600" dirty="0"/>
              <a:t>PM</a:t>
            </a:r>
            <a:r>
              <a:rPr lang="en-US" sz="1600" baseline="-25000" dirty="0"/>
              <a:t>2.5</a:t>
            </a:r>
            <a:r>
              <a:rPr lang="en-US" sz="1600" dirty="0"/>
              <a:t>: 	8% (3–19%),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011C4-6C45-4206-B3ED-EFF30302531B}"/>
              </a:ext>
            </a:extLst>
          </p:cNvPr>
          <p:cNvSpPr txBox="1"/>
          <p:nvPr/>
        </p:nvSpPr>
        <p:spPr>
          <a:xfrm>
            <a:off x="11913146" y="6597352"/>
            <a:ext cx="26962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7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1569217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45583" y="191874"/>
            <a:ext cx="11500834" cy="77659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40952F-9CB2-4677-98F1-6073DF97D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8" y="1052736"/>
            <a:ext cx="8182558" cy="57087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1FA239-D222-4D7E-BAC1-B803E783F888}"/>
              </a:ext>
            </a:extLst>
          </p:cNvPr>
          <p:cNvSpPr/>
          <p:nvPr/>
        </p:nvSpPr>
        <p:spPr>
          <a:xfrm>
            <a:off x="119336" y="251937"/>
            <a:ext cx="1187938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Inventory-based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usiness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usual emission scenario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C0FDCBF-DA3E-436F-BE7A-040598EC9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t="95865" r="5528" b="-1692"/>
          <a:stretch/>
        </p:blipFill>
        <p:spPr bwMode="auto">
          <a:xfrm>
            <a:off x="346616" y="6451383"/>
            <a:ext cx="8285050" cy="3945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29B95B-2640-415F-9B05-7FB0AEE33A3D}"/>
              </a:ext>
            </a:extLst>
          </p:cNvPr>
          <p:cNvSpPr/>
          <p:nvPr/>
        </p:nvSpPr>
        <p:spPr>
          <a:xfrm>
            <a:off x="8760296" y="1680478"/>
            <a:ext cx="32123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global EDGAR inventory provides context for expected changes in air pollutant species in the atmosphere due to the COVID-19 pandemic.</a:t>
            </a:r>
          </a:p>
          <a:p>
            <a:endParaRPr lang="en-US" sz="1600" dirty="0"/>
          </a:p>
          <a:p>
            <a:r>
              <a:rPr lang="en-US" sz="1600" dirty="0"/>
              <a:t>Transportation contributed </a:t>
            </a:r>
          </a:p>
          <a:p>
            <a:endParaRPr lang="en-US" sz="1600" dirty="0"/>
          </a:p>
          <a:p>
            <a:r>
              <a:rPr lang="en-US" sz="1600" dirty="0"/>
              <a:t>NO</a:t>
            </a:r>
            <a:r>
              <a:rPr lang="en-US" sz="1600" baseline="-25000" dirty="0"/>
              <a:t>x</a:t>
            </a:r>
            <a:r>
              <a:rPr lang="en-US" sz="1600" dirty="0"/>
              <a:t>: 	36% (15–51%), </a:t>
            </a:r>
          </a:p>
          <a:p>
            <a:endParaRPr lang="en-US" sz="1600" dirty="0"/>
          </a:p>
          <a:p>
            <a:r>
              <a:rPr lang="en-US" sz="1600" dirty="0"/>
              <a:t>PM</a:t>
            </a:r>
            <a:r>
              <a:rPr lang="en-US" sz="1600" baseline="-25000" dirty="0"/>
              <a:t>2.5</a:t>
            </a:r>
            <a:r>
              <a:rPr lang="en-US" sz="1600" dirty="0"/>
              <a:t>: 	8% (3–19%), </a:t>
            </a:r>
          </a:p>
          <a:p>
            <a:endParaRPr lang="en-US" sz="1600" dirty="0"/>
          </a:p>
          <a:p>
            <a:r>
              <a:rPr lang="en-US" sz="1600" dirty="0"/>
              <a:t>CO:		30% (5–70%)</a:t>
            </a:r>
          </a:p>
          <a:p>
            <a:endParaRPr lang="en-US" sz="1600" dirty="0"/>
          </a:p>
          <a:p>
            <a:r>
              <a:rPr lang="en-US" sz="2800" b="1" dirty="0">
                <a:solidFill>
                  <a:srgbClr val="0033CC"/>
                </a:solidFill>
              </a:rPr>
              <a:t>NO</a:t>
            </a:r>
            <a:r>
              <a:rPr lang="en-US" sz="2800" b="1" baseline="-25000" dirty="0">
                <a:solidFill>
                  <a:srgbClr val="0033CC"/>
                </a:solidFill>
              </a:rPr>
              <a:t>2</a:t>
            </a:r>
            <a:r>
              <a:rPr lang="en-US" sz="2800" b="1" dirty="0">
                <a:solidFill>
                  <a:srgbClr val="0033CC"/>
                </a:solidFill>
              </a:rPr>
              <a:t> &gt; CO &gt; PM</a:t>
            </a:r>
            <a:r>
              <a:rPr lang="en-US" sz="2800" b="1" baseline="-25000" dirty="0">
                <a:solidFill>
                  <a:srgbClr val="0033CC"/>
                </a:solidFill>
              </a:rPr>
              <a:t>2.5</a:t>
            </a:r>
            <a:endParaRPr lang="en-US" sz="2400" b="1" dirty="0">
              <a:solidFill>
                <a:srgbClr val="0033C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D85DB-D4C9-439A-9A36-757649F31F7F}"/>
              </a:ext>
            </a:extLst>
          </p:cNvPr>
          <p:cNvSpPr txBox="1"/>
          <p:nvPr/>
        </p:nvSpPr>
        <p:spPr>
          <a:xfrm>
            <a:off x="11913146" y="6595316"/>
            <a:ext cx="26962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7</a:t>
            </a:r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9454491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1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1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"/>
</p:tagLst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1510</Words>
  <Application>Microsoft Office PowerPoint</Application>
  <PresentationFormat>Widescreen</PresentationFormat>
  <Paragraphs>326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Franklin Gothic Book</vt:lpstr>
      <vt:lpstr>Times New Roman</vt:lpstr>
      <vt:lpstr>Jülich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Uptake of water-soluble gas-phase oxidation products drives organic particulate pollution in Beijing</dc:title>
  <dc:creator>Gkatzelis, Georgios</dc:creator>
  <cp:lastModifiedBy>Gkatzelis, Georgios</cp:lastModifiedBy>
  <cp:revision>370</cp:revision>
  <dcterms:created xsi:type="dcterms:W3CDTF">2020-11-14T12:24:13Z</dcterms:created>
  <dcterms:modified xsi:type="dcterms:W3CDTF">2021-07-09T07:30:58Z</dcterms:modified>
</cp:coreProperties>
</file>