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7" r:id="rId2"/>
    <p:sldId id="258" r:id="rId3"/>
    <p:sldId id="259" r:id="rId4"/>
    <p:sldId id="260" r:id="rId5"/>
    <p:sldId id="265" r:id="rId6"/>
    <p:sldId id="266" r:id="rId7"/>
    <p:sldId id="267" r:id="rId8"/>
    <p:sldId id="268" r:id="rId9"/>
    <p:sldId id="272" r:id="rId10"/>
    <p:sldId id="273" r:id="rId11"/>
    <p:sldId id="275" r:id="rId12"/>
    <p:sldId id="263" r:id="rId13"/>
    <p:sldId id="283" r:id="rId14"/>
    <p:sldId id="284"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D5AD20-C076-514C-9E88-89DF151A470D}" v="5" dt="2024-10-18T16:49:45.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07"/>
    <p:restoredTop sz="94433"/>
  </p:normalViewPr>
  <p:slideViewPr>
    <p:cSldViewPr snapToGrid="0">
      <p:cViewPr varScale="1">
        <p:scale>
          <a:sx n="57" d="100"/>
          <a:sy n="57" d="100"/>
        </p:scale>
        <p:origin x="176"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BA9A7-EFEA-1B4A-A7E0-F1B1841CC30C}" type="datetimeFigureOut">
              <a:rPr lang="en-US" smtClean="0"/>
              <a:t>10/18/24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46C77-E188-8640-B381-8AA2413D9E60}" type="slidenum">
              <a:rPr lang="en-US" smtClean="0"/>
              <a:t>‹#›</a:t>
            </a:fld>
            <a:endParaRPr lang="en-US"/>
          </a:p>
        </p:txBody>
      </p:sp>
    </p:spTree>
    <p:extLst>
      <p:ext uri="{BB962C8B-B14F-4D97-AF65-F5344CB8AC3E}">
        <p14:creationId xmlns:p14="http://schemas.microsoft.com/office/powerpoint/2010/main" val="3256983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8aa7e85d7a_2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g28aa7e85d7a_2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a:t>- </a:t>
            </a:r>
            <a:r>
              <a:rPr lang="en-GB" sz="1100" i="1">
                <a:solidFill>
                  <a:srgbClr val="0070C0"/>
                </a:solidFill>
              </a:rPr>
              <a:t>focus at this stage on two action classes above for technical reasons on MVS integration)</a:t>
            </a:r>
            <a:endParaRPr sz="1100">
              <a:solidFill>
                <a:srgbClr val="0070C0"/>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CEOS has been formalising its strategies for various aspects of carbon and climate in all three domains: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In 2020: Greenhouse Gas Roadmap has been agreed.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In 2021: Strategy to Support the Global Stocktake.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In 2023: Agriculture, Forestry and Other Land Use (AFOLU) Roadmap in 2023.</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In 2024: Aquatic Carbon Roadmap is under development. Also an AFOLU Roadmap actions supplement.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WMO regularly engages with the implementation of the CEOS Greenhouse Gas Roadmap, through the CEOS-CGMS Working Group on Climate Greenhouse Gas Task Team. This is a key area for CEOS and WMO collaboration.</a:t>
            </a:r>
            <a:endParaRPr/>
          </a:p>
        </p:txBody>
      </p:sp>
      <p:sp>
        <p:nvSpPr>
          <p:cNvPr id="187" name="Google Shape;1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ee05d1cc5f_4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 would welcome feedback from the GHG and the AFOLU roadmap; we have been working on the synthesis of the Coastal Blue Carbon Forum, and the perspective paper, which both will contribute to the roadmap. Leveraging existing projects and PIs to author chapters. </a:t>
            </a:r>
            <a:endParaRPr/>
          </a:p>
        </p:txBody>
      </p:sp>
      <p:sp>
        <p:nvSpPr>
          <p:cNvPr id="336" name="Google Shape;336;g2ee05d1cc5f_4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894a356ea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2894a356eae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894a356eae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2894a356eae_2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a:t>- </a:t>
            </a:r>
            <a:r>
              <a:rPr lang="en-GB" sz="1100" i="1">
                <a:solidFill>
                  <a:srgbClr val="0070C0"/>
                </a:solidFill>
              </a:rPr>
              <a:t>focus at this stage on two action classes above for technical reasons on MVS integration)</a:t>
            </a:r>
            <a:endParaRPr sz="1100">
              <a:solidFill>
                <a:srgbClr val="0070C0"/>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8aa7e85d7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28aa7e85d7a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a:t>- </a:t>
            </a:r>
            <a:r>
              <a:rPr lang="en-GB" sz="1100" i="1">
                <a:solidFill>
                  <a:srgbClr val="0070C0"/>
                </a:solidFill>
              </a:rPr>
              <a:t>focus at this stage on two action classes above for technical reasons on MVS integration)</a:t>
            </a:r>
            <a:endParaRPr sz="1100">
              <a:solidFill>
                <a:srgbClr val="0070C0"/>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d310aafe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2d310aafeb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a:t>- </a:t>
            </a:r>
            <a:r>
              <a:rPr lang="en-GB" sz="1100" i="1">
                <a:solidFill>
                  <a:srgbClr val="0070C0"/>
                </a:solidFill>
              </a:rPr>
              <a:t>focus at this stage on two action classes above for technical reasons on MVS integration)</a:t>
            </a:r>
            <a:endParaRPr sz="1100">
              <a:solidFill>
                <a:srgbClr val="0070C0"/>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894a356eae_2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submission to Emissions factors database is hpp</a:t>
            </a:r>
            <a:endParaRPr/>
          </a:p>
        </p:txBody>
      </p:sp>
      <p:sp>
        <p:nvSpPr>
          <p:cNvPr id="220" name="Google Shape;220;g2894a356eae_2_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8aa7e85d7a_2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28aa7e85d7a_2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a:t>- </a:t>
            </a:r>
            <a:r>
              <a:rPr lang="en-GB" sz="1100" i="1">
                <a:solidFill>
                  <a:srgbClr val="0070C0"/>
                </a:solidFill>
              </a:rPr>
              <a:t>focus at this stage on two action classes above for technical reasons on MVS integration)</a:t>
            </a:r>
            <a:endParaRPr sz="1100">
              <a:solidFill>
                <a:srgbClr val="0070C0"/>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ffcad74c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submission to Emissions factors database is hpp</a:t>
            </a:r>
            <a:endParaRPr/>
          </a:p>
        </p:txBody>
      </p:sp>
      <p:sp>
        <p:nvSpPr>
          <p:cNvPr id="237" name="Google Shape;237;g2ffcad74cc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0099627573_1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g30099627573_1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a:t>- </a:t>
            </a:r>
            <a:r>
              <a:rPr lang="en-GB" sz="1100" i="1">
                <a:solidFill>
                  <a:srgbClr val="0070C0"/>
                </a:solidFill>
              </a:rPr>
              <a:t>focus at this stage on two action classes above for technical reasons on MVS integration)</a:t>
            </a:r>
            <a:endParaRPr sz="1100">
              <a:solidFill>
                <a:srgbClr val="0070C0"/>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6"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21101" y="-14542"/>
            <a:ext cx="12215481" cy="6870483"/>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365" y="-1016162"/>
            <a:ext cx="5455200" cy="7480800"/>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4" y="4820060"/>
            <a:ext cx="1719600" cy="2366700"/>
          </a:xfrm>
          <a:prstGeom prst="rtTriangle">
            <a:avLst/>
          </a:prstGeom>
          <a:noFill/>
          <a:ln>
            <a:noFill/>
          </a:ln>
        </p:spPr>
      </p:pic>
      <p:sp>
        <p:nvSpPr>
          <p:cNvPr id="20" name="Google Shape;20;p2"/>
          <p:cNvSpPr txBox="1">
            <a:spLocks noGrp="1"/>
          </p:cNvSpPr>
          <p:nvPr>
            <p:ph type="title"/>
          </p:nvPr>
        </p:nvSpPr>
        <p:spPr>
          <a:xfrm>
            <a:off x="176047" y="175938"/>
            <a:ext cx="6157200" cy="3972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25330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3" y="0"/>
            <a:ext cx="2887577"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SIT</a:t>
            </a:r>
            <a:r>
              <a:rPr lang="en-GB" b="1">
                <a:solidFill>
                  <a:schemeClr val="accent1"/>
                </a:solidFill>
                <a:latin typeface="Montserrat"/>
                <a:ea typeface="Montserrat"/>
                <a:cs typeface="Montserrat"/>
                <a:sym typeface="Montserrat"/>
              </a:rPr>
              <a:t> Technical Workshop 2024,</a:t>
            </a:r>
            <a:r>
              <a:rPr lang="en-GB" sz="1400" b="1" i="0" u="none" strike="noStrike" cap="none">
                <a:solidFill>
                  <a:schemeClr val="accent1"/>
                </a:solidFill>
                <a:latin typeface="Montserrat"/>
                <a:ea typeface="Montserrat"/>
                <a:cs typeface="Montserrat"/>
                <a:sym typeface="Montserrat"/>
              </a:rPr>
              <a:t> </a:t>
            </a:r>
            <a:r>
              <a:rPr lang="en-GB" b="1">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
        <p:nvSpPr>
          <p:cNvPr id="29" name="Google Shape;29;p3"/>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0" name="Google Shape;30;p3"/>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06459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3" y="0"/>
            <a:ext cx="2887577"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8900" cy="4775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6296361" y="1445923"/>
            <a:ext cx="5508900" cy="4775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0" name="Google Shape;40;p4"/>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41" name="Google Shape;41;p4"/>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SIT</a:t>
            </a:r>
            <a:r>
              <a:rPr lang="en-GB" b="1">
                <a:solidFill>
                  <a:schemeClr val="accent1"/>
                </a:solidFill>
                <a:latin typeface="Montserrat"/>
                <a:ea typeface="Montserrat"/>
                <a:cs typeface="Montserrat"/>
                <a:sym typeface="Montserrat"/>
              </a:rPr>
              <a:t> Technical Workshop 2024,</a:t>
            </a:r>
            <a:r>
              <a:rPr lang="en-GB" sz="1400" b="1" i="0" u="none" strike="noStrike" cap="none">
                <a:solidFill>
                  <a:schemeClr val="accent1"/>
                </a:solidFill>
                <a:latin typeface="Montserrat"/>
                <a:ea typeface="Montserrat"/>
                <a:cs typeface="Montserrat"/>
                <a:sym typeface="Montserrat"/>
              </a:rPr>
              <a:t> </a:t>
            </a:r>
            <a:r>
              <a:rPr lang="en-GB" b="1">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Tree>
    <p:extLst>
      <p:ext uri="{BB962C8B-B14F-4D97-AF65-F5344CB8AC3E}">
        <p14:creationId xmlns:p14="http://schemas.microsoft.com/office/powerpoint/2010/main" val="140864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3" y="0"/>
            <a:ext cx="2887577"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50" name="Google Shape;50;p5"/>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SIT</a:t>
            </a:r>
            <a:r>
              <a:rPr lang="en-GB" b="1">
                <a:solidFill>
                  <a:schemeClr val="accent1"/>
                </a:solidFill>
                <a:latin typeface="Montserrat"/>
                <a:ea typeface="Montserrat"/>
                <a:cs typeface="Montserrat"/>
                <a:sym typeface="Montserrat"/>
              </a:rPr>
              <a:t> Technical Workshop 2024,</a:t>
            </a:r>
            <a:r>
              <a:rPr lang="en-GB" sz="1400" b="1" i="0" u="none" strike="noStrike" cap="none">
                <a:solidFill>
                  <a:schemeClr val="accent1"/>
                </a:solidFill>
                <a:latin typeface="Montserrat"/>
                <a:ea typeface="Montserrat"/>
                <a:cs typeface="Montserrat"/>
                <a:sym typeface="Montserrat"/>
              </a:rPr>
              <a:t> </a:t>
            </a:r>
            <a:r>
              <a:rPr lang="en-GB" b="1">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Tree>
    <p:extLst>
      <p:ext uri="{BB962C8B-B14F-4D97-AF65-F5344CB8AC3E}">
        <p14:creationId xmlns:p14="http://schemas.microsoft.com/office/powerpoint/2010/main" val="392111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3" y="0"/>
            <a:ext cx="2887577"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58" name="Google Shape;58;p6"/>
          <p:cNvSpPr txBox="1">
            <a:spLocks noGrp="1"/>
          </p:cNvSpPr>
          <p:nvPr>
            <p:ph type="body" idx="2"/>
          </p:nvPr>
        </p:nvSpPr>
        <p:spPr>
          <a:xfrm>
            <a:off x="839788" y="1373852"/>
            <a:ext cx="3932100" cy="4630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9pPr>
          </a:lstStyle>
          <a:p>
            <a:endParaRPr/>
          </a:p>
        </p:txBody>
      </p:sp>
      <p:sp>
        <p:nvSpPr>
          <p:cNvPr id="59" name="Google Shape;59;p6"/>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60" name="Google Shape;60;p6"/>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61" name="Google Shape;61;p6"/>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SIT</a:t>
            </a:r>
            <a:r>
              <a:rPr lang="en-GB" b="1">
                <a:solidFill>
                  <a:schemeClr val="accent1"/>
                </a:solidFill>
                <a:latin typeface="Montserrat"/>
                <a:ea typeface="Montserrat"/>
                <a:cs typeface="Montserrat"/>
                <a:sym typeface="Montserrat"/>
              </a:rPr>
              <a:t> Technical Workshop 2024,</a:t>
            </a:r>
            <a:r>
              <a:rPr lang="en-GB" sz="1400" b="1" i="0" u="none" strike="noStrike" cap="none">
                <a:solidFill>
                  <a:schemeClr val="accent1"/>
                </a:solidFill>
                <a:latin typeface="Montserrat"/>
                <a:ea typeface="Montserrat"/>
                <a:cs typeface="Montserrat"/>
                <a:sym typeface="Montserrat"/>
              </a:rPr>
              <a:t> </a:t>
            </a:r>
            <a:r>
              <a:rPr lang="en-GB" b="1">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Tree>
    <p:extLst>
      <p:ext uri="{BB962C8B-B14F-4D97-AF65-F5344CB8AC3E}">
        <p14:creationId xmlns:p14="http://schemas.microsoft.com/office/powerpoint/2010/main" val="4179194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3"/>
        <p:cNvGrpSpPr/>
        <p:nvPr/>
      </p:nvGrpSpPr>
      <p:grpSpPr>
        <a:xfrm>
          <a:off x="0" y="0"/>
          <a:ext cx="0" cy="0"/>
          <a:chOff x="0" y="0"/>
          <a:chExt cx="0" cy="0"/>
        </a:xfrm>
      </p:grpSpPr>
      <p:sp>
        <p:nvSpPr>
          <p:cNvPr id="144" name="Google Shape;144;p2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5" name="Google Shape;145;p2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6" name="Google Shape;146;p2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69194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8">
            <a:alphaModFix amt="34000"/>
          </a:blip>
          <a:srcRect l="51339" t="39269" r="-2839" b="35419"/>
          <a:stretch/>
        </p:blipFill>
        <p:spPr>
          <a:xfrm flipH="1">
            <a:off x="9304423" y="0"/>
            <a:ext cx="2887577" cy="1037492"/>
          </a:xfrm>
          <a:prstGeom prst="rect">
            <a:avLst/>
          </a:prstGeom>
          <a:noFill/>
          <a:ln>
            <a:noFill/>
          </a:ln>
        </p:spPr>
      </p:pic>
      <p:pic>
        <p:nvPicPr>
          <p:cNvPr id="8" name="Google Shape;8;p1"/>
          <p:cNvPicPr preferRelativeResize="0"/>
          <p:nvPr/>
        </p:nvPicPr>
        <p:blipFill rotWithShape="1">
          <a:blip r:embed="rId9">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73446288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jpg"/><Relationship Id="rId7" Type="http://schemas.openxmlformats.org/officeDocument/2006/relationships/hyperlink" Target="https://ceos.org/observatio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hyperlink" Target="http://www.ceos.org/gs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authorea.com/users/747800/articles/720021-intergovernmental-panel-on-climate-change-ipcc-tier-1-forest-biomass-estimates-from-earth-observat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xfrm>
            <a:off x="176047" y="175938"/>
            <a:ext cx="6413939" cy="397264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lt1"/>
              </a:buClr>
              <a:buSzPts val="8000"/>
              <a:buFont typeface="Arial"/>
              <a:buNone/>
            </a:pPr>
            <a:r>
              <a:rPr lang="en-GB" sz="7500">
                <a:latin typeface="Montserrat"/>
                <a:ea typeface="Montserrat"/>
                <a:cs typeface="Montserrat"/>
                <a:sym typeface="Montserrat"/>
              </a:rPr>
              <a:t>SIT-TW </a:t>
            </a:r>
            <a:endParaRPr sz="7500">
              <a:latin typeface="Montserrat"/>
              <a:ea typeface="Montserrat"/>
              <a:cs typeface="Montserrat"/>
              <a:sym typeface="Montserrat"/>
            </a:endParaRPr>
          </a:p>
          <a:p>
            <a:pPr marL="0" lvl="0" indent="0" algn="l" rtl="0">
              <a:lnSpc>
                <a:spcPct val="150000"/>
              </a:lnSpc>
              <a:spcBef>
                <a:spcPts val="0"/>
              </a:spcBef>
              <a:spcAft>
                <a:spcPts val="0"/>
              </a:spcAft>
              <a:buClr>
                <a:schemeClr val="lt1"/>
              </a:buClr>
              <a:buSzPts val="8000"/>
              <a:buFont typeface="Arial"/>
              <a:buNone/>
            </a:pPr>
            <a:r>
              <a:rPr lang="en-GB" sz="7500">
                <a:latin typeface="Montserrat"/>
                <a:ea typeface="Montserrat"/>
                <a:cs typeface="Montserrat"/>
                <a:sym typeface="Montserrat"/>
              </a:rPr>
              <a:t>202</a:t>
            </a:r>
            <a:r>
              <a:rPr lang="en-GB" sz="7500"/>
              <a:t>4</a:t>
            </a:r>
            <a:endParaRPr sz="7500">
              <a:latin typeface="Montserrat"/>
              <a:ea typeface="Montserrat"/>
              <a:cs typeface="Montserrat"/>
              <a:sym typeface="Montserrat"/>
            </a:endParaRPr>
          </a:p>
          <a:p>
            <a:pPr marL="0" lvl="0" indent="0" algn="l" rtl="0">
              <a:lnSpc>
                <a:spcPct val="115000"/>
              </a:lnSpc>
              <a:spcBef>
                <a:spcPts val="1000"/>
              </a:spcBef>
              <a:spcAft>
                <a:spcPts val="0"/>
              </a:spcAft>
              <a:buClr>
                <a:schemeClr val="lt1"/>
              </a:buClr>
              <a:buSzPts val="8000"/>
              <a:buFont typeface="Arial"/>
              <a:buNone/>
            </a:pPr>
            <a:r>
              <a:rPr lang="en-GB" sz="4000" i="1">
                <a:latin typeface="Montserrat"/>
                <a:ea typeface="Montserrat"/>
                <a:cs typeface="Montserrat"/>
                <a:sym typeface="Montserrat"/>
              </a:rPr>
              <a:t>AFOLU Roadmap Actions and Status</a:t>
            </a:r>
            <a:endParaRPr sz="4000" i="1">
              <a:latin typeface="Montserrat"/>
              <a:ea typeface="Montserrat"/>
              <a:cs typeface="Montserrat"/>
              <a:sym typeface="Montserrat"/>
            </a:endParaRPr>
          </a:p>
        </p:txBody>
      </p:sp>
      <p:sp>
        <p:nvSpPr>
          <p:cNvPr id="142" name="Google Shape;142;p19"/>
          <p:cNvSpPr/>
          <p:nvPr/>
        </p:nvSpPr>
        <p:spPr>
          <a:xfrm>
            <a:off x="6749326" y="4148575"/>
            <a:ext cx="5358900" cy="260520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50000"/>
              </a:lnSpc>
              <a:spcBef>
                <a:spcPts val="0"/>
              </a:spcBef>
              <a:spcAft>
                <a:spcPts val="0"/>
              </a:spcAft>
              <a:buClr>
                <a:srgbClr val="000000"/>
              </a:buClr>
              <a:buSzPts val="2200"/>
              <a:buFont typeface="Arial"/>
              <a:buNone/>
              <a:tabLst/>
              <a:defRPr/>
            </a:pPr>
            <a:endParaRPr kumimoji="0" sz="2200" b="1" i="0" u="none" strike="noStrike" kern="0" cap="none" spc="0" normalizeH="0" baseline="0" noProof="0">
              <a:ln>
                <a:noFill/>
              </a:ln>
              <a:solidFill>
                <a:srgbClr val="33445F"/>
              </a:solidFill>
              <a:effectLst/>
              <a:uLnTx/>
              <a:uFillTx/>
              <a:latin typeface="Montserrat"/>
              <a:ea typeface="Montserrat"/>
              <a:cs typeface="Montserrat"/>
              <a:sym typeface="Montserrat"/>
            </a:endParaRPr>
          </a:p>
          <a:p>
            <a:pPr marL="0" marR="0" lvl="0" indent="0" algn="r" defTabSz="914400" rtl="0" eaLnBrk="1" fontAlgn="auto" latinLnBrk="0" hangingPunct="1">
              <a:lnSpc>
                <a:spcPct val="150000"/>
              </a:lnSpc>
              <a:spcBef>
                <a:spcPts val="0"/>
              </a:spcBef>
              <a:spcAft>
                <a:spcPts val="0"/>
              </a:spcAft>
              <a:buClr>
                <a:srgbClr val="000000"/>
              </a:buClr>
              <a:buSzPts val="2200"/>
              <a:buFont typeface="Arial"/>
              <a:buNone/>
              <a:tabLst/>
              <a:defRPr/>
            </a:pPr>
            <a:r>
              <a:rPr kumimoji="0" lang="en-GB" sz="2200" b="1" i="0" u="none" strike="noStrike" kern="0" cap="none" spc="0" normalizeH="0" baseline="0" noProof="0">
                <a:ln>
                  <a:noFill/>
                </a:ln>
                <a:solidFill>
                  <a:srgbClr val="33445F"/>
                </a:solidFill>
                <a:effectLst/>
                <a:uLnTx/>
                <a:uFillTx/>
                <a:latin typeface="Montserrat"/>
                <a:ea typeface="Montserrat"/>
                <a:cs typeface="Montserrat"/>
                <a:sym typeface="Montserrat"/>
              </a:rPr>
              <a:t>Lola Fatoyinbo, NASA</a:t>
            </a:r>
            <a:endParaRPr kumimoji="0" sz="1400" b="0" i="0" u="none" strike="noStrike" kern="0" cap="none" spc="0" normalizeH="0" baseline="0" noProof="0">
              <a:ln>
                <a:noFill/>
              </a:ln>
              <a:solidFill>
                <a:srgbClr val="000000"/>
              </a:solidFill>
              <a:effectLst/>
              <a:uLnTx/>
              <a:uFillTx/>
              <a:latin typeface="Montserrat"/>
              <a:ea typeface="Montserrat"/>
              <a:cs typeface="Montserrat"/>
              <a:sym typeface="Montserrat"/>
            </a:endParaRPr>
          </a:p>
          <a:p>
            <a:pPr marL="0" marR="0" lvl="0" indent="0" algn="r" defTabSz="914400" rtl="0" eaLnBrk="1" fontAlgn="auto" latinLnBrk="0" hangingPunct="1">
              <a:lnSpc>
                <a:spcPct val="150000"/>
              </a:lnSpc>
              <a:spcBef>
                <a:spcPts val="0"/>
              </a:spcBef>
              <a:spcAft>
                <a:spcPts val="0"/>
              </a:spcAft>
              <a:buClr>
                <a:srgbClr val="000000"/>
              </a:buClr>
              <a:buSzPts val="2200"/>
              <a:buFont typeface="Arial"/>
              <a:buNone/>
              <a:tabLst/>
              <a:defRPr/>
            </a:pPr>
            <a:r>
              <a:rPr kumimoji="0" lang="en-GB" sz="2200" b="1" i="0" u="none" strike="noStrike" kern="0" cap="none" spc="0" normalizeH="0" baseline="0" noProof="0">
                <a:ln>
                  <a:noFill/>
                </a:ln>
                <a:solidFill>
                  <a:srgbClr val="33445F"/>
                </a:solidFill>
                <a:effectLst/>
                <a:uLnTx/>
                <a:uFillTx/>
                <a:latin typeface="Montserrat"/>
                <a:ea typeface="Montserrat"/>
                <a:cs typeface="Montserrat"/>
                <a:sym typeface="Montserrat"/>
              </a:rPr>
              <a:t>Agenda Item #</a:t>
            </a:r>
            <a:endParaRPr kumimoji="0" sz="1400" b="0" i="0" u="none" strike="noStrike" kern="0" cap="none" spc="0" normalizeH="0" baseline="0" noProof="0">
              <a:ln>
                <a:noFill/>
              </a:ln>
              <a:solidFill>
                <a:srgbClr val="000000"/>
              </a:solidFill>
              <a:effectLst/>
              <a:uLnTx/>
              <a:uFillTx/>
              <a:latin typeface="Montserrat"/>
              <a:ea typeface="Montserrat"/>
              <a:cs typeface="Montserrat"/>
              <a:sym typeface="Montserrat"/>
            </a:endParaRPr>
          </a:p>
          <a:p>
            <a:pPr marL="0" marR="0" lvl="0" indent="0" algn="r" defTabSz="914400" rtl="0" eaLnBrk="1" fontAlgn="auto" latinLnBrk="0" hangingPunct="1">
              <a:lnSpc>
                <a:spcPct val="130000"/>
              </a:lnSpc>
              <a:spcBef>
                <a:spcPts val="0"/>
              </a:spcBef>
              <a:spcAft>
                <a:spcPts val="0"/>
              </a:spcAft>
              <a:buClr>
                <a:srgbClr val="000000"/>
              </a:buClr>
              <a:buSzTx/>
              <a:buFont typeface="Arial"/>
              <a:buNone/>
              <a:tabLst/>
              <a:defRPr/>
            </a:pPr>
            <a:r>
              <a:rPr kumimoji="0" lang="en-GB" sz="2200" b="1" i="0" u="none" strike="noStrike" kern="0" cap="none" spc="0" normalizeH="0" baseline="0" noProof="0">
                <a:ln>
                  <a:noFill/>
                </a:ln>
                <a:solidFill>
                  <a:srgbClr val="33445F"/>
                </a:solidFill>
                <a:effectLst/>
                <a:uLnTx/>
                <a:uFillTx/>
                <a:latin typeface="Montserrat"/>
                <a:ea typeface="Montserrat"/>
                <a:cs typeface="Montserrat"/>
                <a:sym typeface="Montserrat"/>
              </a:rPr>
              <a:t>SIT Technical Workshop 2024</a:t>
            </a:r>
            <a:endParaRPr kumimoji="0" sz="2200" b="1" i="0" u="none" strike="noStrike" kern="0" cap="none" spc="0" normalizeH="0" baseline="0" noProof="0">
              <a:ln>
                <a:noFill/>
              </a:ln>
              <a:solidFill>
                <a:srgbClr val="33445F"/>
              </a:solidFill>
              <a:effectLst/>
              <a:uLnTx/>
              <a:uFillTx/>
              <a:latin typeface="Montserrat"/>
              <a:ea typeface="Montserrat"/>
              <a:cs typeface="Montserrat"/>
              <a:sym typeface="Montserrat"/>
            </a:endParaRPr>
          </a:p>
          <a:p>
            <a:pPr marL="0" marR="0" lvl="0" indent="0" algn="r" defTabSz="914400" rtl="0" eaLnBrk="1" fontAlgn="auto" latinLnBrk="0" hangingPunct="1">
              <a:lnSpc>
                <a:spcPct val="130000"/>
              </a:lnSpc>
              <a:spcBef>
                <a:spcPts val="0"/>
              </a:spcBef>
              <a:spcAft>
                <a:spcPts val="0"/>
              </a:spcAft>
              <a:buClr>
                <a:srgbClr val="000000"/>
              </a:buClr>
              <a:buSzTx/>
              <a:buFont typeface="Arial"/>
              <a:buNone/>
              <a:tabLst/>
              <a:defRPr/>
            </a:pPr>
            <a:r>
              <a:rPr kumimoji="0" lang="en-GB" sz="2200" b="1" i="0" u="none" strike="noStrike" kern="0" cap="none" spc="0" normalizeH="0" baseline="0" noProof="0">
                <a:ln>
                  <a:noFill/>
                </a:ln>
                <a:solidFill>
                  <a:srgbClr val="33445F"/>
                </a:solidFill>
                <a:effectLst/>
                <a:uLnTx/>
                <a:uFillTx/>
                <a:latin typeface="Montserrat"/>
                <a:ea typeface="Montserrat"/>
                <a:cs typeface="Montserrat"/>
                <a:sym typeface="Montserrat"/>
              </a:rPr>
              <a:t>Sydney, Australia</a:t>
            </a:r>
            <a:endParaRPr kumimoji="0" sz="2200" b="1" i="0" u="none" strike="noStrike" kern="0" cap="none" spc="0" normalizeH="0" baseline="0" noProof="0">
              <a:ln>
                <a:noFill/>
              </a:ln>
              <a:solidFill>
                <a:srgbClr val="33445F"/>
              </a:solidFill>
              <a:effectLst/>
              <a:uLnTx/>
              <a:uFillTx/>
              <a:latin typeface="Montserrat"/>
              <a:ea typeface="Montserrat"/>
              <a:cs typeface="Montserrat"/>
              <a:sym typeface="Montserrat"/>
            </a:endParaRPr>
          </a:p>
          <a:p>
            <a:pPr marL="0" marR="0" lvl="0" indent="0" algn="r" defTabSz="914400" rtl="0" eaLnBrk="1" fontAlgn="auto" latinLnBrk="0" hangingPunct="1">
              <a:lnSpc>
                <a:spcPct val="130000"/>
              </a:lnSpc>
              <a:spcBef>
                <a:spcPts val="0"/>
              </a:spcBef>
              <a:spcAft>
                <a:spcPts val="0"/>
              </a:spcAft>
              <a:buClr>
                <a:srgbClr val="000000"/>
              </a:buClr>
              <a:buSzTx/>
              <a:buFont typeface="Arial"/>
              <a:buNone/>
              <a:tabLst/>
              <a:defRPr/>
            </a:pPr>
            <a:r>
              <a:rPr kumimoji="0" lang="en-GB" sz="2200" b="1" i="0" u="none" strike="noStrike" kern="0" cap="none" spc="0" normalizeH="0" baseline="0" noProof="0">
                <a:ln>
                  <a:noFill/>
                </a:ln>
                <a:solidFill>
                  <a:srgbClr val="33445F"/>
                </a:solidFill>
                <a:effectLst/>
                <a:uLnTx/>
                <a:uFillTx/>
                <a:latin typeface="Montserrat"/>
                <a:ea typeface="Montserrat"/>
                <a:cs typeface="Montserrat"/>
                <a:sym typeface="Montserrat"/>
              </a:rPr>
              <a:t>18th - 19th September 2024</a:t>
            </a:r>
            <a:endParaRPr kumimoji="0" sz="2200" b="1" i="0" u="none" strike="noStrike" kern="0" cap="none" spc="0" normalizeH="0" baseline="0" noProof="0">
              <a:ln>
                <a:noFill/>
              </a:ln>
              <a:solidFill>
                <a:srgbClr val="33445F"/>
              </a:solidFill>
              <a:effectLst/>
              <a:uLnTx/>
              <a:uFillTx/>
              <a:latin typeface="Montserrat"/>
              <a:ea typeface="Montserrat"/>
              <a:cs typeface="Montserrat"/>
              <a:sym typeface="Montserrat"/>
            </a:endParaRPr>
          </a:p>
          <a:p>
            <a:pPr marL="0" marR="0" lvl="0" indent="0" algn="r" defTabSz="914400" rtl="0" eaLnBrk="1" fontAlgn="auto" latinLnBrk="0" hangingPunct="1">
              <a:lnSpc>
                <a:spcPct val="150000"/>
              </a:lnSpc>
              <a:spcBef>
                <a:spcPts val="0"/>
              </a:spcBef>
              <a:spcAft>
                <a:spcPts val="0"/>
              </a:spcAft>
              <a:buClr>
                <a:srgbClr val="000000"/>
              </a:buClr>
              <a:buSzPts val="2200"/>
              <a:buFont typeface="Arial"/>
              <a:buNone/>
              <a:tabLst/>
              <a:defRPr/>
            </a:pPr>
            <a:endParaRPr kumimoji="0" sz="2200" b="1" i="0" u="none" strike="noStrike" kern="0" cap="none" spc="0" normalizeH="0" baseline="0" noProof="0">
              <a:ln>
                <a:noFill/>
              </a:ln>
              <a:solidFill>
                <a:srgbClr val="33445F"/>
              </a:solidFill>
              <a:effectLst/>
              <a:uLnTx/>
              <a:uFillTx/>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6"/>
          <p:cNvSpPr txBox="1">
            <a:spLocks noGrp="1"/>
          </p:cNvSpPr>
          <p:nvPr>
            <p:ph type="title"/>
          </p:nvPr>
        </p:nvSpPr>
        <p:spPr>
          <a:xfrm>
            <a:off x="176048" y="175939"/>
            <a:ext cx="10819054"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en-GB" sz="3600" dirty="0"/>
              <a:t>Other Land Use – Wetlands &amp; Blue Carbon</a:t>
            </a:r>
            <a:endParaRPr sz="3600" dirty="0"/>
          </a:p>
        </p:txBody>
      </p:sp>
      <p:sp>
        <p:nvSpPr>
          <p:cNvPr id="314" name="Google Shape;314;p36"/>
          <p:cNvSpPr txBox="1"/>
          <p:nvPr/>
        </p:nvSpPr>
        <p:spPr>
          <a:xfrm>
            <a:off x="351450" y="1325125"/>
            <a:ext cx="6996900" cy="5110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1" i="0" u="none" strike="noStrike" kern="0" cap="none" spc="0" normalizeH="0" baseline="0" noProof="0">
                <a:ln>
                  <a:noFill/>
                </a:ln>
                <a:solidFill>
                  <a:srgbClr val="000000"/>
                </a:solidFill>
                <a:effectLst/>
                <a:uLnTx/>
                <a:uFillTx/>
                <a:latin typeface="Arial"/>
                <a:ea typeface="Arial"/>
                <a:cs typeface="Arial"/>
                <a:sym typeface="Arial"/>
              </a:rPr>
              <a:t>MANGROVES (Forest / OLU-Wetlands)</a:t>
            </a:r>
            <a:r>
              <a:rPr kumimoji="0" lang="en-GB" sz="1600" b="1" i="0" u="none" strike="noStrike" kern="0" cap="none" spc="0" normalizeH="0" baseline="0" noProof="0">
                <a:ln>
                  <a:noFill/>
                </a:ln>
                <a:solidFill>
                  <a:srgbClr val="000000"/>
                </a:solidFill>
                <a:effectLst/>
                <a:uLnTx/>
                <a:uFillTx/>
                <a:latin typeface="Arial"/>
                <a:ea typeface="Arial"/>
                <a:cs typeface="Arial"/>
                <a:sym typeface="Arial"/>
              </a:rPr>
              <a:t> </a:t>
            </a:r>
            <a:r>
              <a:rPr kumimoji="0" lang="en-GB" sz="1100" b="1" i="0" u="none" strike="noStrike" kern="0" cap="none" spc="0" normalizeH="0" baseline="0" noProof="0">
                <a:ln>
                  <a:noFill/>
                </a:ln>
                <a:solidFill>
                  <a:srgbClr val="000000"/>
                </a:solidFill>
                <a:effectLst/>
                <a:uLnTx/>
                <a:uFillTx/>
                <a:latin typeface="Arial"/>
                <a:ea typeface="Arial"/>
                <a:cs typeface="Arial"/>
                <a:sym typeface="Arial"/>
              </a:rPr>
              <a:t>	</a:t>
            </a:r>
            <a:endParaRPr kumimoji="0" sz="1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900"/>
              </a:spcBef>
              <a:spcAft>
                <a:spcPts val="0"/>
              </a:spcAft>
              <a:buClr>
                <a:srgbClr val="000000"/>
              </a:buClr>
              <a:buSzPts val="1600"/>
              <a:buFont typeface="Arial"/>
              <a:buNone/>
              <a:tabLst/>
              <a:defRPr/>
            </a:pPr>
            <a:r>
              <a:rPr kumimoji="0" lang="en-GB" sz="1600" b="1" i="0" u="none" strike="noStrike" kern="0" cap="none" spc="0" normalizeH="0" baseline="0" noProof="0">
                <a:ln>
                  <a:noFill/>
                </a:ln>
                <a:solidFill>
                  <a:srgbClr val="000000"/>
                </a:solidFill>
                <a:effectLst/>
                <a:uLnTx/>
                <a:uFillTx/>
                <a:latin typeface="Arial"/>
                <a:ea typeface="Arial"/>
                <a:cs typeface="Arial"/>
                <a:sym typeface="Arial"/>
              </a:rPr>
              <a:t>Activity Data – Global Mangrove Watch (JAXA Kyoto &amp; C</a:t>
            </a:r>
            <a:r>
              <a:rPr kumimoji="0" lang="en-GB" sz="1600" b="1" i="0" u="none" strike="noStrike" kern="0" cap="none" spc="0" normalizeH="0" baseline="0" noProof="0">
                <a:ln>
                  <a:noFill/>
                </a:ln>
                <a:solidFill>
                  <a:srgbClr val="000000"/>
                </a:solidFill>
                <a:effectLst/>
                <a:uLnTx/>
                <a:uFillTx/>
                <a:latin typeface="Arial"/>
                <a:cs typeface="Arial"/>
                <a:sym typeface="Arial"/>
              </a:rPr>
              <a:t>arbon (K&amp;C</a:t>
            </a:r>
            <a:r>
              <a:rPr kumimoji="0" lang="en-GB" sz="1600" b="1" i="0" u="none" strike="noStrike" kern="0" cap="none" spc="0" normalizeH="0" baseline="0" noProof="0">
                <a:ln>
                  <a:noFill/>
                </a:ln>
                <a:solidFill>
                  <a:srgbClr val="000000"/>
                </a:solidFill>
                <a:effectLst/>
                <a:uLnTx/>
                <a:uFillTx/>
                <a:latin typeface="Arial"/>
                <a:ea typeface="Arial"/>
                <a:cs typeface="Arial"/>
                <a:sym typeface="Arial"/>
              </a:rPr>
              <a:t>))</a:t>
            </a: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900"/>
              </a:spcBef>
              <a:spcAft>
                <a:spcPts val="0"/>
              </a:spcAft>
              <a:buClr>
                <a:srgbClr val="000000"/>
              </a:buClr>
              <a:buSzPts val="1600"/>
              <a:buFont typeface="Arial"/>
              <a:buNone/>
              <a:tabLst/>
              <a:defRPr/>
            </a:pPr>
            <a:r>
              <a:rPr kumimoji="0" lang="en-GB" sz="1600" b="0" i="0" u="none" strike="noStrike" kern="0" cap="none" spc="0" normalizeH="0" baseline="0" noProof="0">
                <a:ln>
                  <a:noFill/>
                </a:ln>
                <a:solidFill>
                  <a:srgbClr val="000000"/>
                </a:solidFill>
                <a:effectLst/>
                <a:uLnTx/>
                <a:uFillTx/>
                <a:latin typeface="Arial"/>
                <a:ea typeface="Arial"/>
                <a:cs typeface="Arial"/>
                <a:sym typeface="Arial"/>
              </a:rPr>
              <a:t>Global maps of mangrove area and annual changes at 25 m derived from L-band SAR and optical data 1996 - 2020. </a:t>
            </a: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900"/>
              </a:spcBef>
              <a:spcAft>
                <a:spcPts val="0"/>
              </a:spcAft>
              <a:buClr>
                <a:srgbClr val="000000"/>
              </a:buClr>
              <a:buSzPts val="1600"/>
              <a:buFont typeface="Arial"/>
              <a:buNone/>
              <a:tabLst/>
              <a:defRPr/>
            </a:pPr>
            <a:r>
              <a:rPr kumimoji="0" lang="en-GB" sz="1600" b="0" i="0" u="none" strike="noStrike" kern="0" cap="none" spc="0" normalizeH="0" baseline="0" noProof="0">
                <a:ln>
                  <a:noFill/>
                </a:ln>
                <a:solidFill>
                  <a:srgbClr val="000000"/>
                </a:solidFill>
                <a:effectLst/>
                <a:uLnTx/>
                <a:uFillTx/>
                <a:latin typeface="Arial"/>
                <a:ea typeface="Arial"/>
                <a:cs typeface="Arial"/>
                <a:sym typeface="Arial"/>
              </a:rPr>
              <a:t>New baseline map for 2020 at 10 m developed. Open access in public domain.</a:t>
            </a: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900"/>
              </a:spcBef>
              <a:spcAft>
                <a:spcPts val="0"/>
              </a:spcAft>
              <a:buClr>
                <a:srgbClr val="000000"/>
              </a:buClr>
              <a:buSzPts val="1600"/>
              <a:buFont typeface="Arial"/>
              <a:buNone/>
              <a:tabLst/>
              <a:defRPr/>
            </a:pPr>
            <a:r>
              <a:rPr kumimoji="0" lang="en-GB" sz="1600" b="0" i="0" u="none" strike="noStrike" kern="0" cap="none" spc="0" normalizeH="0" baseline="0" noProof="0">
                <a:ln>
                  <a:noFill/>
                </a:ln>
                <a:solidFill>
                  <a:srgbClr val="000000"/>
                </a:solidFill>
                <a:effectLst/>
                <a:uLnTx/>
                <a:uFillTx/>
                <a:latin typeface="Arial"/>
                <a:ea typeface="Arial"/>
                <a:cs typeface="Arial"/>
                <a:sym typeface="Arial"/>
              </a:rPr>
              <a:t>1996–2023 change maps available by Q1/2025</a:t>
            </a: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90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900"/>
              </a:spcBef>
              <a:spcAft>
                <a:spcPts val="0"/>
              </a:spcAft>
              <a:buClr>
                <a:srgbClr val="000000"/>
              </a:buClr>
              <a:buSzPts val="1600"/>
              <a:buFont typeface="Arial"/>
              <a:buNone/>
              <a:tabLst/>
              <a:defRPr/>
            </a:pPr>
            <a:r>
              <a:rPr kumimoji="0" lang="en-GB" sz="1600" b="1" i="0" u="none" strike="noStrike" kern="0" cap="none" spc="0" normalizeH="0" baseline="0" noProof="0">
                <a:ln>
                  <a:noFill/>
                </a:ln>
                <a:solidFill>
                  <a:srgbClr val="000000"/>
                </a:solidFill>
                <a:effectLst/>
                <a:uLnTx/>
                <a:uFillTx/>
                <a:latin typeface="Arial"/>
                <a:ea typeface="Arial"/>
                <a:cs typeface="Arial"/>
                <a:sym typeface="Arial"/>
              </a:rPr>
              <a:t>Emission Factors – LCLUC Global Mangrove Mapping (NASA JPL/GSFC)</a:t>
            </a: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900"/>
              </a:spcBef>
              <a:spcAft>
                <a:spcPts val="0"/>
              </a:spcAft>
              <a:buClr>
                <a:srgbClr val="000000"/>
              </a:buClr>
              <a:buSzPts val="1600"/>
              <a:buFont typeface="Arial"/>
              <a:buNone/>
              <a:tabLst/>
              <a:defRPr/>
            </a:pPr>
            <a:r>
              <a:rPr kumimoji="0" lang="en-GB" sz="1600" b="0" i="0" u="none" strike="noStrike" kern="0" cap="none" spc="0" normalizeH="0" baseline="0" noProof="0">
                <a:ln>
                  <a:noFill/>
                </a:ln>
                <a:solidFill>
                  <a:srgbClr val="000000"/>
                </a:solidFill>
                <a:effectLst/>
                <a:uLnTx/>
                <a:uFillTx/>
                <a:latin typeface="Arial"/>
                <a:ea typeface="Arial"/>
                <a:cs typeface="Arial"/>
                <a:sym typeface="Arial"/>
              </a:rPr>
              <a:t>Global maps of mangrove Height, AGB and Total Biomass. </a:t>
            </a:r>
            <a:endParaRPr kumimoji="0" sz="16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900"/>
              </a:spcBef>
              <a:spcAft>
                <a:spcPts val="0"/>
              </a:spcAft>
              <a:buClr>
                <a:srgbClr val="000000"/>
              </a:buClr>
              <a:buSzPts val="1600"/>
              <a:buFont typeface="Arial"/>
              <a:buNone/>
              <a:tabLst/>
              <a:defRPr/>
            </a:pPr>
            <a:r>
              <a:rPr kumimoji="0" lang="en-GB" sz="1600" b="0" i="0" u="none" strike="noStrike" kern="0" cap="none" spc="0" normalizeH="0" baseline="0" noProof="0">
                <a:ln>
                  <a:noFill/>
                </a:ln>
                <a:solidFill>
                  <a:srgbClr val="000000"/>
                </a:solidFill>
                <a:effectLst/>
                <a:uLnTx/>
                <a:uFillTx/>
                <a:latin typeface="Arial"/>
                <a:cs typeface="Arial"/>
                <a:sym typeface="Arial"/>
              </a:rPr>
              <a:t>New 2015 baseline at 12 m from TanDEM-X DEM and GEDI finalized, Methods paper in review and data publicly available on NASA ORNL Data Archive</a:t>
            </a: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15" name="Google Shape;315;p36"/>
          <p:cNvPicPr preferRelativeResize="0"/>
          <p:nvPr/>
        </p:nvPicPr>
        <p:blipFill rotWithShape="1">
          <a:blip r:embed="rId3">
            <a:alphaModFix/>
          </a:blip>
          <a:srcRect/>
          <a:stretch/>
        </p:blipFill>
        <p:spPr>
          <a:xfrm>
            <a:off x="7419400" y="3769605"/>
            <a:ext cx="4227964" cy="2666208"/>
          </a:xfrm>
          <a:prstGeom prst="rect">
            <a:avLst/>
          </a:prstGeom>
          <a:noFill/>
          <a:ln>
            <a:noFill/>
          </a:ln>
        </p:spPr>
      </p:pic>
      <p:pic>
        <p:nvPicPr>
          <p:cNvPr id="316" name="Google Shape;316;p36"/>
          <p:cNvPicPr preferRelativeResize="0"/>
          <p:nvPr/>
        </p:nvPicPr>
        <p:blipFill rotWithShape="1">
          <a:blip r:embed="rId4">
            <a:alphaModFix/>
          </a:blip>
          <a:srcRect/>
          <a:stretch/>
        </p:blipFill>
        <p:spPr>
          <a:xfrm>
            <a:off x="7434088" y="1163143"/>
            <a:ext cx="4142566" cy="2584429"/>
          </a:xfrm>
          <a:prstGeom prst="rect">
            <a:avLst/>
          </a:prstGeom>
          <a:noFill/>
          <a:ln>
            <a:noFill/>
          </a:ln>
        </p:spPr>
      </p:pic>
      <p:sp>
        <p:nvSpPr>
          <p:cNvPr id="317" name="Google Shape;317;p36"/>
          <p:cNvSpPr txBox="1"/>
          <p:nvPr/>
        </p:nvSpPr>
        <p:spPr>
          <a:xfrm>
            <a:off x="7510300" y="1163150"/>
            <a:ext cx="2038500" cy="3849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900"/>
              </a:spcBef>
              <a:spcAft>
                <a:spcPts val="0"/>
              </a:spcAft>
              <a:buClr>
                <a:srgbClr val="000000"/>
              </a:buClr>
              <a:buSzTx/>
              <a:buFont typeface="Arial"/>
              <a:buNone/>
              <a:tabLst/>
              <a:defRPr/>
            </a:pPr>
            <a:r>
              <a:rPr kumimoji="0" lang="en-GB" sz="1300" b="0" i="0" u="none" strike="noStrike" kern="0" cap="none" spc="0" normalizeH="0" baseline="0" noProof="0">
                <a:ln>
                  <a:noFill/>
                </a:ln>
                <a:solidFill>
                  <a:srgbClr val="FFFFFF"/>
                </a:solidFill>
                <a:effectLst/>
                <a:uLnTx/>
                <a:uFillTx/>
                <a:latin typeface="Arial"/>
                <a:cs typeface="Arial"/>
                <a:sym typeface="Arial"/>
              </a:rPr>
              <a:t>(Bunting et al. 2022)</a:t>
            </a:r>
            <a:endParaRPr kumimoji="0" sz="1100" b="0"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5"/>
          <p:cNvPicPr preferRelativeResize="0"/>
          <p:nvPr/>
        </p:nvPicPr>
        <p:blipFill rotWithShape="1">
          <a:blip r:embed="rId3">
            <a:alphaModFix/>
          </a:blip>
          <a:srcRect/>
          <a:stretch/>
        </p:blipFill>
        <p:spPr>
          <a:xfrm>
            <a:off x="4530497" y="2736323"/>
            <a:ext cx="2195098" cy="2985925"/>
          </a:xfrm>
          <a:prstGeom prst="rect">
            <a:avLst/>
          </a:prstGeom>
          <a:noFill/>
          <a:ln>
            <a:noFill/>
          </a:ln>
        </p:spPr>
      </p:pic>
      <p:sp>
        <p:nvSpPr>
          <p:cNvPr id="190" name="Google Shape;190;p25"/>
          <p:cNvSpPr txBox="1"/>
          <p:nvPr/>
        </p:nvSpPr>
        <p:spPr>
          <a:xfrm>
            <a:off x="4229400" y="1189775"/>
            <a:ext cx="40572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GB" sz="1800" b="1" i="0" u="none" strike="noStrike" cap="none">
                <a:solidFill>
                  <a:srgbClr val="002060"/>
                </a:solidFill>
                <a:latin typeface="Arial"/>
                <a:ea typeface="Arial"/>
                <a:cs typeface="Arial"/>
                <a:sym typeface="Arial"/>
              </a:rPr>
              <a:t>CEOS Global Stocktake Strategy Paper and Global Stocktake Portal </a:t>
            </a:r>
            <a:endParaRPr sz="1800" b="0" i="0" u="none" strike="noStrike" cap="none">
              <a:solidFill>
                <a:srgbClr val="000000"/>
              </a:solidFill>
              <a:latin typeface="Arial"/>
              <a:ea typeface="Arial"/>
              <a:cs typeface="Arial"/>
              <a:sym typeface="Arial"/>
            </a:endParaRPr>
          </a:p>
        </p:txBody>
      </p:sp>
      <p:pic>
        <p:nvPicPr>
          <p:cNvPr id="191" name="Google Shape;191;p25"/>
          <p:cNvPicPr preferRelativeResize="0"/>
          <p:nvPr/>
        </p:nvPicPr>
        <p:blipFill rotWithShape="1">
          <a:blip r:embed="rId4">
            <a:alphaModFix/>
          </a:blip>
          <a:srcRect/>
          <a:stretch/>
        </p:blipFill>
        <p:spPr>
          <a:xfrm>
            <a:off x="8828092" y="1175600"/>
            <a:ext cx="1639685" cy="2649974"/>
          </a:xfrm>
          <a:prstGeom prst="rect">
            <a:avLst/>
          </a:prstGeom>
          <a:noFill/>
          <a:ln>
            <a:noFill/>
          </a:ln>
        </p:spPr>
      </p:pic>
      <p:pic>
        <p:nvPicPr>
          <p:cNvPr id="192" name="Google Shape;192;p25"/>
          <p:cNvPicPr preferRelativeResize="0"/>
          <p:nvPr/>
        </p:nvPicPr>
        <p:blipFill rotWithShape="1">
          <a:blip r:embed="rId5">
            <a:alphaModFix/>
          </a:blip>
          <a:srcRect/>
          <a:stretch/>
        </p:blipFill>
        <p:spPr>
          <a:xfrm>
            <a:off x="10519926" y="1175600"/>
            <a:ext cx="1589750" cy="2649974"/>
          </a:xfrm>
          <a:prstGeom prst="rect">
            <a:avLst/>
          </a:prstGeom>
          <a:noFill/>
          <a:ln>
            <a:noFill/>
          </a:ln>
        </p:spPr>
      </p:pic>
      <p:sp>
        <p:nvSpPr>
          <p:cNvPr id="193" name="Google Shape;193;p25"/>
          <p:cNvSpPr/>
          <p:nvPr/>
        </p:nvSpPr>
        <p:spPr>
          <a:xfrm>
            <a:off x="9592350" y="4057101"/>
            <a:ext cx="1695000" cy="2306700"/>
          </a:xfrm>
          <a:prstGeom prst="rect">
            <a:avLst/>
          </a:prstGeom>
          <a:solidFill>
            <a:schemeClr val="dk1"/>
          </a:solidFill>
          <a:ln w="25400" cap="flat" cmpd="sng">
            <a:solidFill>
              <a:srgbClr val="2531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1800" b="0" i="0" u="none" strike="noStrike" cap="none">
                <a:solidFill>
                  <a:schemeClr val="lt1"/>
                </a:solidFill>
                <a:latin typeface="Arial"/>
                <a:ea typeface="Arial"/>
                <a:cs typeface="Arial"/>
                <a:sym typeface="Arial"/>
              </a:rPr>
              <a:t>CEOS Aquatic Carbon Roadmap</a:t>
            </a:r>
            <a:endParaRPr sz="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GB" sz="1800" b="0" i="0" u="none" strike="noStrike" cap="none">
                <a:solidFill>
                  <a:schemeClr val="lt1"/>
                </a:solidFill>
                <a:latin typeface="Arial"/>
                <a:ea typeface="Arial"/>
                <a:cs typeface="Arial"/>
                <a:sym typeface="Arial"/>
              </a:rPr>
              <a:t> </a:t>
            </a:r>
            <a:endParaRPr sz="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GB" sz="1800" b="0" i="0" u="none" strike="noStrike" cap="none">
                <a:solidFill>
                  <a:schemeClr val="lt1"/>
                </a:solidFill>
                <a:latin typeface="Arial"/>
                <a:ea typeface="Arial"/>
                <a:cs typeface="Arial"/>
                <a:sym typeface="Arial"/>
              </a:rPr>
              <a:t>Under development!</a:t>
            </a:r>
            <a:endParaRPr sz="400" b="0" i="0" u="none" strike="noStrike" cap="none">
              <a:solidFill>
                <a:srgbClr val="000000"/>
              </a:solidFill>
              <a:latin typeface="Arial"/>
              <a:ea typeface="Arial"/>
              <a:cs typeface="Arial"/>
              <a:sym typeface="Arial"/>
            </a:endParaRPr>
          </a:p>
        </p:txBody>
      </p:sp>
      <p:pic>
        <p:nvPicPr>
          <p:cNvPr id="194" name="Google Shape;194;p25"/>
          <p:cNvPicPr preferRelativeResize="0"/>
          <p:nvPr/>
        </p:nvPicPr>
        <p:blipFill rotWithShape="1">
          <a:blip r:embed="rId6">
            <a:alphaModFix/>
          </a:blip>
          <a:srcRect/>
          <a:stretch/>
        </p:blipFill>
        <p:spPr>
          <a:xfrm>
            <a:off x="10618639" y="1208836"/>
            <a:ext cx="1442383" cy="1797586"/>
          </a:xfrm>
          <a:prstGeom prst="rect">
            <a:avLst/>
          </a:prstGeom>
          <a:noFill/>
          <a:ln>
            <a:noFill/>
          </a:ln>
        </p:spPr>
      </p:pic>
      <p:sp>
        <p:nvSpPr>
          <p:cNvPr id="195" name="Google Shape;195;p25"/>
          <p:cNvSpPr txBox="1"/>
          <p:nvPr/>
        </p:nvSpPr>
        <p:spPr>
          <a:xfrm>
            <a:off x="357350" y="206948"/>
            <a:ext cx="9235004"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Montserrat"/>
                <a:ea typeface="Montserrat"/>
                <a:cs typeface="Montserrat"/>
                <a:sym typeface="Montserrat"/>
              </a:rPr>
              <a:t>Support Carbon monitoring in all domains</a:t>
            </a:r>
            <a:endParaRPr sz="1400" b="0" i="0" u="none" strike="noStrike" cap="none">
              <a:solidFill>
                <a:srgbClr val="000000"/>
              </a:solidFill>
              <a:latin typeface="Arial"/>
              <a:ea typeface="Arial"/>
              <a:cs typeface="Arial"/>
              <a:sym typeface="Arial"/>
            </a:endParaRPr>
          </a:p>
        </p:txBody>
      </p:sp>
      <p:sp>
        <p:nvSpPr>
          <p:cNvPr id="196" name="Google Shape;196;p25"/>
          <p:cNvSpPr txBox="1"/>
          <p:nvPr/>
        </p:nvSpPr>
        <p:spPr>
          <a:xfrm>
            <a:off x="4992600" y="5712425"/>
            <a:ext cx="4528800" cy="6156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Summary of CEOS thematic observing strategies: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400"/>
              <a:buFont typeface="Arial"/>
              <a:buNone/>
            </a:pPr>
            <a:r>
              <a:rPr lang="en-GB" sz="1400" b="0" i="0" u="sng" strike="noStrike" cap="none">
                <a:solidFill>
                  <a:schemeClr val="hlink"/>
                </a:solidFill>
                <a:latin typeface="Arial"/>
                <a:ea typeface="Arial"/>
                <a:cs typeface="Arial"/>
                <a:sym typeface="Arial"/>
                <a:hlinkClick r:id="rId7"/>
              </a:rPr>
              <a:t>https://ceos.org/observations/</a:t>
            </a: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97" name="Google Shape;197;p25"/>
          <p:cNvPicPr preferRelativeResize="0"/>
          <p:nvPr/>
        </p:nvPicPr>
        <p:blipFill rotWithShape="1">
          <a:blip r:embed="rId8">
            <a:alphaModFix/>
          </a:blip>
          <a:srcRect/>
          <a:stretch/>
        </p:blipFill>
        <p:spPr>
          <a:xfrm>
            <a:off x="357350" y="1099400"/>
            <a:ext cx="3498324" cy="4720727"/>
          </a:xfrm>
          <a:prstGeom prst="rect">
            <a:avLst/>
          </a:prstGeom>
          <a:noFill/>
          <a:ln>
            <a:noFill/>
          </a:ln>
        </p:spPr>
      </p:pic>
      <p:sp>
        <p:nvSpPr>
          <p:cNvPr id="198" name="Google Shape;198;p25"/>
          <p:cNvSpPr txBox="1"/>
          <p:nvPr/>
        </p:nvSpPr>
        <p:spPr>
          <a:xfrm>
            <a:off x="1172200" y="6080225"/>
            <a:ext cx="45288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&lt;&lt; </a:t>
            </a:r>
            <a:r>
              <a:rPr lang="en-GB" sz="1400" b="0" i="0" u="sng" strike="noStrike" cap="none">
                <a:solidFill>
                  <a:schemeClr val="hlink"/>
                </a:solidFill>
                <a:latin typeface="Arial"/>
                <a:ea typeface="Arial"/>
                <a:cs typeface="Arial"/>
                <a:sym typeface="Arial"/>
                <a:hlinkClick r:id="rId9"/>
              </a:rPr>
              <a:t>www.ceos.org/gst</a:t>
            </a:r>
            <a:endParaRPr sz="1400" b="0" i="0" u="none" strike="noStrike" cap="none">
              <a:solidFill>
                <a:srgbClr val="000000"/>
              </a:solidFill>
              <a:latin typeface="Arial"/>
              <a:ea typeface="Arial"/>
              <a:cs typeface="Arial"/>
              <a:sym typeface="Arial"/>
            </a:endParaRPr>
          </a:p>
        </p:txBody>
      </p:sp>
      <p:sp>
        <p:nvSpPr>
          <p:cNvPr id="199" name="Google Shape;199;p25"/>
          <p:cNvSpPr txBox="1"/>
          <p:nvPr/>
        </p:nvSpPr>
        <p:spPr>
          <a:xfrm>
            <a:off x="136101" y="5712425"/>
            <a:ext cx="3940800" cy="4002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400"/>
              <a:buFont typeface="Arial"/>
              <a:buNone/>
            </a:pPr>
            <a:r>
              <a:rPr lang="en-GB" sz="1400" b="0" i="0" u="none" strike="noStrike" cap="none">
                <a:solidFill>
                  <a:srgbClr val="002060"/>
                </a:solidFill>
                <a:latin typeface="Arial"/>
                <a:ea typeface="Arial"/>
                <a:cs typeface="Arial"/>
                <a:sym typeface="Arial"/>
              </a:rPr>
              <a:t>Demonstrate the value of Earth Observation satellite datasets to support the Global Stocktake process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p:nvPr/>
        </p:nvSpPr>
        <p:spPr>
          <a:xfrm>
            <a:off x="256346" y="1353178"/>
            <a:ext cx="5479011" cy="5016718"/>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000"/>
              <a:buFont typeface="Wingdings" panose="05000000000000000000" pitchFamily="2" charset="2"/>
              <a:buChar char="§"/>
            </a:pPr>
            <a:r>
              <a:rPr lang="en-US" sz="1600" b="0" i="0" u="none" strike="noStrike" cap="none" dirty="0">
                <a:solidFill>
                  <a:srgbClr val="000000"/>
                </a:solidFill>
                <a:latin typeface="Arial"/>
                <a:ea typeface="Arial"/>
                <a:cs typeface="Arial"/>
                <a:sym typeface="Arial"/>
              </a:rPr>
              <a:t>Both the GHG and AFOLU roadmap have a strong focus on the major milestones of GST1 (2023) and subsequently for GST2 (2028) and how remote sensing data can effectively support these by providing means to monitor carbon emissions and removals, based either on a top-down approach (GHG roadmap) or a bottom-up approach (AFOLU roadmap). </a:t>
            </a:r>
          </a:p>
          <a:p>
            <a:pPr marR="0" lvl="0" algn="just" rtl="0">
              <a:lnSpc>
                <a:spcPct val="100000"/>
              </a:lnSpc>
              <a:spcBef>
                <a:spcPts val="0"/>
              </a:spcBef>
              <a:spcAft>
                <a:spcPts val="0"/>
              </a:spcAft>
              <a:buClr>
                <a:srgbClr val="000000"/>
              </a:buClr>
              <a:buSzPts val="2000"/>
            </a:pPr>
            <a:r>
              <a:rPr lang="en-US" sz="1600" b="0" i="0" u="none" strike="noStrike" cap="none" dirty="0">
                <a:solidFill>
                  <a:srgbClr val="000000"/>
                </a:solidFill>
                <a:latin typeface="Arial"/>
                <a:ea typeface="Arial"/>
                <a:cs typeface="Arial"/>
                <a:sym typeface="Arial"/>
              </a:rPr>
              <a:t> </a:t>
            </a:r>
          </a:p>
          <a:p>
            <a:pPr marL="285750" indent="-285750" algn="just">
              <a:buSzPts val="2000"/>
              <a:buFont typeface="Wingdings" panose="05000000000000000000" pitchFamily="2" charset="2"/>
              <a:buChar char="§"/>
            </a:pPr>
            <a:r>
              <a:rPr lang="en-US" sz="1600" b="1" dirty="0">
                <a:solidFill>
                  <a:srgbClr val="FF0000"/>
                </a:solidFill>
              </a:rPr>
              <a:t>Why should we care about the Aquatic realm?</a:t>
            </a:r>
          </a:p>
          <a:p>
            <a:pPr algn="just">
              <a:buSzPts val="2000"/>
            </a:pPr>
            <a:r>
              <a:rPr lang="en-US" sz="1600" b="1" dirty="0">
                <a:solidFill>
                  <a:srgbClr val="FF0000"/>
                </a:solidFill>
              </a:rPr>
              <a:t> </a:t>
            </a:r>
          </a:p>
          <a:p>
            <a:pPr algn="just">
              <a:buSzPts val="2000"/>
            </a:pPr>
            <a:r>
              <a:rPr lang="en-US" sz="1600" dirty="0"/>
              <a:t>The ocean acts as a significant carbon sink, by absorbing large amounts of carbon dioxide from the atmosphere through the </a:t>
            </a:r>
            <a:r>
              <a:rPr lang="en-US" sz="1600" b="1" dirty="0"/>
              <a:t>ocean biological, solubility and injection pumps</a:t>
            </a:r>
            <a:r>
              <a:rPr lang="en-US" sz="1600" dirty="0"/>
              <a:t>.</a:t>
            </a:r>
          </a:p>
          <a:p>
            <a:pPr algn="just">
              <a:buSzPts val="2000"/>
            </a:pPr>
            <a:r>
              <a:rPr lang="en-US" sz="1600" dirty="0"/>
              <a:t>The coastal ocean also host crucial </a:t>
            </a:r>
            <a:r>
              <a:rPr lang="en-US" sz="1600" b="1" dirty="0"/>
              <a:t>blue carbon ecosystems </a:t>
            </a:r>
            <a:r>
              <a:rPr lang="en-US" sz="1600" dirty="0"/>
              <a:t>(mangroves, seagrass, salt marshes) </a:t>
            </a:r>
          </a:p>
          <a:p>
            <a:pPr algn="just">
              <a:buSzPts val="2000"/>
            </a:pPr>
            <a:r>
              <a:rPr lang="en-US" sz="1600" dirty="0"/>
              <a:t>The </a:t>
            </a:r>
            <a:r>
              <a:rPr lang="en-US" sz="1600" b="1" dirty="0"/>
              <a:t>inland waters </a:t>
            </a:r>
            <a:r>
              <a:rPr lang="en-US" sz="1600" dirty="0"/>
              <a:t>also play crucial roles in the global carbon cycle by storing, sequestering, and transporting carbon, as well as influencing regional and global climate dynamics. </a:t>
            </a:r>
            <a:endParaRPr lang="en-US" sz="16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916BF898-50CB-2057-B928-0A3955E13FB7}"/>
              </a:ext>
            </a:extLst>
          </p:cNvPr>
          <p:cNvPicPr>
            <a:picLocks noChangeAspect="1"/>
          </p:cNvPicPr>
          <p:nvPr/>
        </p:nvPicPr>
        <p:blipFill>
          <a:blip r:embed="rId3"/>
          <a:stretch>
            <a:fillRect/>
          </a:stretch>
        </p:blipFill>
        <p:spPr>
          <a:xfrm rot="5400000">
            <a:off x="7680787" y="575965"/>
            <a:ext cx="2536792" cy="4683635"/>
          </a:xfrm>
          <a:prstGeom prst="rect">
            <a:avLst/>
          </a:prstGeom>
        </p:spPr>
      </p:pic>
      <p:sp>
        <p:nvSpPr>
          <p:cNvPr id="4" name="TextBox 3">
            <a:extLst>
              <a:ext uri="{FF2B5EF4-FFF2-40B4-BE49-F238E27FC236}">
                <a16:creationId xmlns:a16="http://schemas.microsoft.com/office/drawing/2014/main" id="{AF892100-6F19-851E-AA69-D63382A90367}"/>
              </a:ext>
            </a:extLst>
          </p:cNvPr>
          <p:cNvSpPr txBox="1"/>
          <p:nvPr/>
        </p:nvSpPr>
        <p:spPr>
          <a:xfrm>
            <a:off x="6607365" y="4256832"/>
            <a:ext cx="4772854" cy="553998"/>
          </a:xfrm>
          <a:prstGeom prst="rect">
            <a:avLst/>
          </a:prstGeom>
          <a:noFill/>
        </p:spPr>
        <p:txBody>
          <a:bodyPr wrap="square" rtlCol="0">
            <a:spAutoFit/>
          </a:bodyPr>
          <a:lstStyle/>
          <a:p>
            <a:pPr algn="just"/>
            <a:r>
              <a:rPr lang="en-US" sz="1000" i="1" dirty="0"/>
              <a:t>Brewin et al, 2001:Sensing the ocean biological carbon pump from space: A review of capabilities, concepts, research gaps and future developments, Earth-Science Reviews 217 (2021) 103604.</a:t>
            </a:r>
          </a:p>
        </p:txBody>
      </p:sp>
      <p:sp>
        <p:nvSpPr>
          <p:cNvPr id="7" name="Google Shape;154;p8">
            <a:extLst>
              <a:ext uri="{FF2B5EF4-FFF2-40B4-BE49-F238E27FC236}">
                <a16:creationId xmlns:a16="http://schemas.microsoft.com/office/drawing/2014/main" id="{E9C74AF8-FB85-D99E-844D-462CEBB3F9BA}"/>
              </a:ext>
            </a:extLst>
          </p:cNvPr>
          <p:cNvSpPr txBox="1"/>
          <p:nvPr/>
        </p:nvSpPr>
        <p:spPr>
          <a:xfrm>
            <a:off x="357350" y="206948"/>
            <a:ext cx="7970329"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200" dirty="0">
                <a:solidFill>
                  <a:schemeClr val="lt1"/>
                </a:solidFill>
                <a:latin typeface="Montserrat"/>
                <a:sym typeface="Montserrat"/>
              </a:rPr>
              <a:t>Aquatic Carbon Roadmap Focus</a:t>
            </a:r>
          </a:p>
          <a:p>
            <a:pPr marL="0" marR="0" lvl="0" indent="0" algn="l" rtl="0">
              <a:lnSpc>
                <a:spcPct val="100000"/>
              </a:lnSpc>
              <a:spcBef>
                <a:spcPts val="0"/>
              </a:spcBef>
              <a:spcAft>
                <a:spcPts val="0"/>
              </a:spcAft>
              <a:buNone/>
            </a:pPr>
            <a:r>
              <a:rPr lang="en-GB" sz="1600" dirty="0">
                <a:solidFill>
                  <a:schemeClr val="lt1"/>
                </a:solidFill>
                <a:latin typeface="Montserrat"/>
                <a:sym typeface="Montserrat"/>
              </a:rPr>
              <a:t>Deliverable VC-23-01</a:t>
            </a:r>
            <a:endParaRPr sz="1600" dirty="0">
              <a:solidFill>
                <a:schemeClr val="lt1"/>
              </a:solidFill>
              <a:latin typeface="Montserrat"/>
              <a:sym typeface="Montserrat"/>
            </a:endParaRPr>
          </a:p>
        </p:txBody>
      </p:sp>
      <p:sp>
        <p:nvSpPr>
          <p:cNvPr id="10" name="TextBox 9">
            <a:extLst>
              <a:ext uri="{FF2B5EF4-FFF2-40B4-BE49-F238E27FC236}">
                <a16:creationId xmlns:a16="http://schemas.microsoft.com/office/drawing/2014/main" id="{E80FA052-CE7D-9143-5CC2-2521495B3A03}"/>
              </a:ext>
            </a:extLst>
          </p:cNvPr>
          <p:cNvSpPr txBox="1"/>
          <p:nvPr/>
        </p:nvSpPr>
        <p:spPr>
          <a:xfrm>
            <a:off x="6607367" y="1126166"/>
            <a:ext cx="4683635" cy="523220"/>
          </a:xfrm>
          <a:prstGeom prst="rect">
            <a:avLst/>
          </a:prstGeom>
          <a:noFill/>
        </p:spPr>
        <p:txBody>
          <a:bodyPr wrap="square" rtlCol="0">
            <a:spAutoFit/>
          </a:bodyPr>
          <a:lstStyle/>
          <a:p>
            <a:pPr algn="ctr"/>
            <a:r>
              <a:rPr lang="en-US" dirty="0"/>
              <a:t>Pools and processes of the ocean biological and solubility carbon pumps</a:t>
            </a:r>
          </a:p>
        </p:txBody>
      </p:sp>
      <p:sp>
        <p:nvSpPr>
          <p:cNvPr id="11" name="Rectangle 10">
            <a:extLst>
              <a:ext uri="{FF2B5EF4-FFF2-40B4-BE49-F238E27FC236}">
                <a16:creationId xmlns:a16="http://schemas.microsoft.com/office/drawing/2014/main" id="{A6FF8D96-D68A-4660-F549-8B6FF20B99D6}"/>
              </a:ext>
            </a:extLst>
          </p:cNvPr>
          <p:cNvSpPr/>
          <p:nvPr/>
        </p:nvSpPr>
        <p:spPr>
          <a:xfrm>
            <a:off x="6096000" y="1126167"/>
            <a:ext cx="5839654" cy="37760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BDC1B2E-6930-179C-C444-B1332A17C7BB}"/>
              </a:ext>
            </a:extLst>
          </p:cNvPr>
          <p:cNvSpPr txBox="1"/>
          <p:nvPr/>
        </p:nvSpPr>
        <p:spPr>
          <a:xfrm>
            <a:off x="5994275" y="4990464"/>
            <a:ext cx="5909815" cy="1785104"/>
          </a:xfrm>
          <a:prstGeom prst="rect">
            <a:avLst/>
          </a:prstGeom>
          <a:noFill/>
        </p:spPr>
        <p:txBody>
          <a:bodyPr wrap="square">
            <a:spAutoFit/>
          </a:bodyPr>
          <a:lstStyle/>
          <a:p>
            <a:pPr marL="285750" indent="-285750" algn="just">
              <a:buSzPts val="2000"/>
              <a:buFont typeface="Wingdings" panose="05000000000000000000" pitchFamily="2" charset="2"/>
              <a:buChar char="§"/>
            </a:pPr>
            <a:r>
              <a:rPr lang="en-US" sz="1600" dirty="0"/>
              <a:t>An improved understanding and monitoring of the aquatic carbon components will </a:t>
            </a:r>
            <a:r>
              <a:rPr lang="en-US" sz="1600" b="1" dirty="0"/>
              <a:t>enhance the accuracy and reliability </a:t>
            </a:r>
            <a:r>
              <a:rPr lang="en-US" sz="1600" dirty="0"/>
              <a:t>of </a:t>
            </a:r>
            <a:r>
              <a:rPr lang="en-US" sz="1600" b="1" dirty="0"/>
              <a:t>global carbon </a:t>
            </a:r>
            <a:r>
              <a:rPr lang="en-US" sz="1600" b="1" dirty="0" err="1"/>
              <a:t>stocktake</a:t>
            </a:r>
            <a:r>
              <a:rPr lang="en-US" sz="1600" b="1" dirty="0"/>
              <a:t> assessments</a:t>
            </a:r>
            <a:r>
              <a:rPr lang="en-US" sz="1600" dirty="0"/>
              <a:t> by providing insights into the role of the aquatic/oceans as a </a:t>
            </a:r>
            <a:r>
              <a:rPr lang="en-US" sz="1600" b="1" dirty="0"/>
              <a:t>carbon sink </a:t>
            </a:r>
            <a:r>
              <a:rPr lang="en-US" sz="1600" dirty="0"/>
              <a:t>and the factors influencing </a:t>
            </a:r>
            <a:r>
              <a:rPr lang="en-US" sz="1600" b="1" dirty="0"/>
              <a:t>carbon storage dynamics</a:t>
            </a:r>
            <a:r>
              <a:rPr lang="en-US" sz="1600" dirty="0"/>
              <a:t>.</a:t>
            </a:r>
          </a:p>
          <a:p>
            <a:pPr algn="just">
              <a:buSzPts val="2000"/>
            </a:pP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3;p8">
            <a:extLst>
              <a:ext uri="{FF2B5EF4-FFF2-40B4-BE49-F238E27FC236}">
                <a16:creationId xmlns:a16="http://schemas.microsoft.com/office/drawing/2014/main" id="{62E1CE94-A3F0-7302-1997-3AA83C356C9F}"/>
              </a:ext>
            </a:extLst>
          </p:cNvPr>
          <p:cNvSpPr txBox="1"/>
          <p:nvPr/>
        </p:nvSpPr>
        <p:spPr>
          <a:xfrm>
            <a:off x="292100" y="1197555"/>
            <a:ext cx="11309350" cy="5048842"/>
          </a:xfrm>
          <a:prstGeom prst="rect">
            <a:avLst/>
          </a:prstGeom>
          <a:noFill/>
          <a:ln>
            <a:noFill/>
          </a:ln>
        </p:spPr>
        <p:txBody>
          <a:bodyPr spcFirstLastPara="1" wrap="square" lIns="91425" tIns="45700" rIns="91425" bIns="45700" anchor="t" anchorCtr="0">
            <a:spAutoFit/>
          </a:bodyPr>
          <a:lstStyle/>
          <a:p>
            <a:pPr marL="342900" marR="0" lvl="0" indent="-342900" algn="just" defTabSz="914400" rtl="0" eaLnBrk="1" fontAlgn="auto" latinLnBrk="0" hangingPunct="1">
              <a:lnSpc>
                <a:spcPct val="107000"/>
              </a:lnSpc>
              <a:spcBef>
                <a:spcPts val="0"/>
              </a:spcBef>
              <a:spcAft>
                <a:spcPts val="600"/>
              </a:spcAft>
              <a:buClr>
                <a:srgbClr val="000000"/>
              </a:buClr>
              <a:buSzTx/>
              <a:buFont typeface="Wingdings" panose="05000000000000000000" pitchFamily="2" charset="2"/>
              <a:buChar char=""/>
              <a:tabLst>
                <a:tab pos="457200" algn="l"/>
              </a:tabLst>
              <a:defRPr/>
            </a:pPr>
            <a:r>
              <a:rPr kumimoji="0" lang="en-GB" sz="16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To provide a </a:t>
            </a:r>
            <a:r>
              <a:rPr kumimoji="0" lang="en-GB" sz="1600" b="0" i="0" u="none" strike="noStrike" kern="1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framework</a:t>
            </a:r>
            <a:r>
              <a:rPr kumimoji="0" lang="en-GB" sz="16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and serve as a </a:t>
            </a:r>
            <a:r>
              <a:rPr kumimoji="0" lang="en-GB" sz="1600" b="0" i="0" u="none" strike="noStrike" kern="1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guiding vision </a:t>
            </a:r>
            <a:r>
              <a:rPr kumimoji="0" lang="en-GB" sz="16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for </a:t>
            </a:r>
            <a:r>
              <a:rPr kumimoji="0" lang="en-GB" sz="1600" b="0" i="0" u="none" strike="noStrike" kern="1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long term (~ 15+ years) coordination of CEOS agency observing programmes </a:t>
            </a:r>
            <a:r>
              <a:rPr kumimoji="0" lang="en-GB" sz="16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in support of the science and policy needs for Aquatic carbon related information in the context of the CEOS carbon strategy. </a:t>
            </a:r>
          </a:p>
          <a:p>
            <a:pPr marL="342900" marR="0" lvl="0" indent="-342900" algn="just" defTabSz="914400" rtl="0" eaLnBrk="1" fontAlgn="auto" latinLnBrk="0" hangingPunct="1">
              <a:lnSpc>
                <a:spcPct val="107000"/>
              </a:lnSpc>
              <a:spcBef>
                <a:spcPts val="0"/>
              </a:spcBef>
              <a:spcAft>
                <a:spcPts val="600"/>
              </a:spcAft>
              <a:buClr>
                <a:srgbClr val="000000"/>
              </a:buClr>
              <a:buSzTx/>
              <a:buFont typeface="Wingdings" panose="05000000000000000000" pitchFamily="2" charset="2"/>
              <a:buChar char=""/>
              <a:tabLst>
                <a:tab pos="457200" algn="l"/>
              </a:tabLst>
              <a:defRPr/>
            </a:pPr>
            <a:r>
              <a:rPr kumimoji="0" lang="en-AU" sz="1600" b="0" i="0" u="none" strike="noStrike" kern="0" cap="none" spc="0" normalizeH="0" baseline="0" noProof="0" dirty="0">
                <a:ln>
                  <a:noFill/>
                </a:ln>
                <a:solidFill>
                  <a:srgbClr val="000000"/>
                </a:solidFill>
                <a:effectLst/>
                <a:uLnTx/>
                <a:uFillTx/>
                <a:latin typeface="Arial"/>
                <a:cs typeface="Arial"/>
                <a:sym typeface="Arial"/>
              </a:rPr>
              <a:t>To contribute to support the needs and ambition cycle of the Global Stocktake of the Paris Climate Agreement, by </a:t>
            </a:r>
          </a:p>
          <a:p>
            <a:pPr marL="342900" marR="0" lvl="4" indent="-342900" algn="just" defTabSz="914400" rtl="0" eaLnBrk="1" fontAlgn="auto" latinLnBrk="0" hangingPunct="1">
              <a:lnSpc>
                <a:spcPct val="107000"/>
              </a:lnSpc>
              <a:spcBef>
                <a:spcPts val="0"/>
              </a:spcBef>
              <a:spcAft>
                <a:spcPts val="600"/>
              </a:spcAft>
              <a:buClr>
                <a:srgbClr val="000000"/>
              </a:buClr>
              <a:buSzTx/>
              <a:buFont typeface="Courier New" panose="02070309020205020404" pitchFamily="49" charset="0"/>
              <a:buChar char="o"/>
              <a:tabLst>
                <a:tab pos="457200" algn="l"/>
              </a:tabLst>
              <a:defRPr/>
            </a:pPr>
            <a:r>
              <a:rPr kumimoji="0" lang="en-US" sz="1600" b="0" i="0" u="none" strike="noStrike" kern="0" cap="none" spc="0" normalizeH="0" baseline="0" noProof="0" dirty="0">
                <a:ln>
                  <a:noFill/>
                </a:ln>
                <a:solidFill>
                  <a:srgbClr val="C00000"/>
                </a:solidFill>
                <a:effectLst/>
                <a:uLnTx/>
                <a:uFillTx/>
                <a:latin typeface="Arial"/>
                <a:cs typeface="Arial"/>
                <a:sym typeface="Arial"/>
              </a:rPr>
              <a:t>driving the inclusion of inorganic and organic carbon in the ocean within global and regional carbon assessments</a:t>
            </a:r>
            <a:r>
              <a:rPr kumimoji="0" lang="en-AU" sz="1600" b="0" i="0" u="none" strike="noStrike" kern="0" cap="none" spc="0" normalizeH="0" baseline="0" noProof="0" dirty="0">
                <a:ln>
                  <a:noFill/>
                </a:ln>
                <a:solidFill>
                  <a:srgbClr val="C00000"/>
                </a:solidFill>
                <a:effectLst/>
                <a:uLnTx/>
                <a:uFillTx/>
                <a:latin typeface="Arial"/>
                <a:cs typeface="Arial"/>
                <a:sym typeface="Arial"/>
              </a:rPr>
              <a:t> constraining the global carbon budget</a:t>
            </a:r>
            <a:endParaRPr kumimoji="0" lang="en-AU" sz="1600" b="0" i="0" u="none" strike="noStrike" kern="0" cap="none" spc="0" normalizeH="0" baseline="0" noProof="0" dirty="0">
              <a:ln>
                <a:noFill/>
              </a:ln>
              <a:solidFill>
                <a:srgbClr val="000000"/>
              </a:solidFill>
              <a:effectLst/>
              <a:uLnTx/>
              <a:uFillTx/>
              <a:latin typeface="Arial"/>
              <a:cs typeface="Arial"/>
              <a:sym typeface="Arial"/>
            </a:endParaRPr>
          </a:p>
          <a:p>
            <a:pPr marL="342900" marR="0" lvl="4" indent="-342900" algn="just" defTabSz="914400" rtl="0" eaLnBrk="1" fontAlgn="auto" latinLnBrk="0" hangingPunct="1">
              <a:lnSpc>
                <a:spcPct val="107000"/>
              </a:lnSpc>
              <a:spcBef>
                <a:spcPts val="0"/>
              </a:spcBef>
              <a:spcAft>
                <a:spcPts val="600"/>
              </a:spcAft>
              <a:buClr>
                <a:srgbClr val="000000"/>
              </a:buClr>
              <a:buSzTx/>
              <a:buFont typeface="Courier New" panose="02070309020205020404" pitchFamily="49" charset="0"/>
              <a:buChar char="o"/>
              <a:tabLst>
                <a:tab pos="457200" algn="l"/>
              </a:tabLst>
              <a:defRPr/>
            </a:pPr>
            <a:r>
              <a:rPr kumimoji="0" lang="en-GB" sz="1600" b="0" i="0" u="none" strike="noStrike" kern="0" cap="none" spc="0" normalizeH="0" baseline="0" noProof="0" dirty="0">
                <a:ln>
                  <a:noFill/>
                </a:ln>
                <a:solidFill>
                  <a:srgbClr val="C00000"/>
                </a:solidFill>
                <a:effectLst/>
                <a:uLnTx/>
                <a:uFillTx/>
                <a:latin typeface="Arial"/>
                <a:ea typeface="Arial"/>
                <a:cs typeface="Arial"/>
                <a:sym typeface="Arial"/>
              </a:rPr>
              <a:t>supporting countries reporting on their NDC </a:t>
            </a:r>
            <a:r>
              <a:rPr kumimoji="0" lang="en-GB" sz="1600" b="0" i="0" u="none" strike="noStrike" kern="0" cap="none" spc="0" normalizeH="0" baseline="0" noProof="0" dirty="0">
                <a:ln>
                  <a:noFill/>
                </a:ln>
                <a:solidFill>
                  <a:srgbClr val="000000"/>
                </a:solidFill>
                <a:effectLst/>
                <a:uLnTx/>
                <a:uFillTx/>
                <a:latin typeface="Arial"/>
                <a:ea typeface="Arial"/>
                <a:cs typeface="Arial"/>
                <a:sym typeface="Arial"/>
              </a:rPr>
              <a:t>by </a:t>
            </a:r>
            <a:r>
              <a:rPr kumimoji="0" lang="en-GB" sz="1600" b="0" i="0" u="none" strike="noStrike" kern="0" cap="none" spc="0" normalizeH="0" baseline="0" noProof="0" dirty="0">
                <a:ln>
                  <a:noFill/>
                </a:ln>
                <a:solidFill>
                  <a:srgbClr val="000000"/>
                </a:solidFill>
                <a:effectLst/>
                <a:uLnTx/>
                <a:uFillTx/>
                <a:latin typeface="Arial"/>
                <a:cs typeface="Arial"/>
                <a:sym typeface="Arial"/>
              </a:rPr>
              <a:t>improving the estimation and monitoring the changes in CO2 fluxes from/to the inland waters/Oceans at country level (within each country’s </a:t>
            </a:r>
            <a:r>
              <a:rPr kumimoji="0" lang="en-US" sz="1600" b="0" i="0" u="none" strike="noStrike" kern="0" cap="none" spc="0" normalizeH="0" baseline="0" noProof="0" dirty="0">
                <a:ln>
                  <a:noFill/>
                </a:ln>
                <a:solidFill>
                  <a:srgbClr val="000000"/>
                </a:solidFill>
                <a:effectLst/>
                <a:uLnTx/>
                <a:uFillTx/>
                <a:latin typeface="Arial"/>
                <a:cs typeface="Arial"/>
                <a:sym typeface="Arial"/>
              </a:rPr>
              <a:t>exclusive economic zone (EEZ)</a:t>
            </a:r>
            <a:r>
              <a:rPr kumimoji="0" lang="en-GB" sz="1600" b="0" i="0" u="none" strike="noStrike" kern="0" cap="none" spc="0" normalizeH="0" baseline="0" noProof="0" dirty="0">
                <a:ln>
                  <a:noFill/>
                </a:ln>
                <a:solidFill>
                  <a:srgbClr val="000000"/>
                </a:solidFill>
                <a:effectLst/>
                <a:uLnTx/>
                <a:uFillTx/>
                <a:latin typeface="Arial"/>
                <a:cs typeface="Arial"/>
                <a:sym typeface="Arial"/>
              </a:rPr>
              <a:t>) </a:t>
            </a:r>
          </a:p>
          <a:p>
            <a:pPr marL="342900" marR="0" lvl="4" indent="-342900" algn="just" defTabSz="914400" rtl="0" eaLnBrk="1" fontAlgn="auto" latinLnBrk="0" hangingPunct="1">
              <a:lnSpc>
                <a:spcPct val="107000"/>
              </a:lnSpc>
              <a:spcBef>
                <a:spcPts val="0"/>
              </a:spcBef>
              <a:spcAft>
                <a:spcPts val="600"/>
              </a:spcAft>
              <a:buClr>
                <a:srgbClr val="000000"/>
              </a:buClr>
              <a:buSzTx/>
              <a:buFont typeface="Courier New" panose="02070309020205020404" pitchFamily="49" charset="0"/>
              <a:buChar char="o"/>
              <a:tabLst>
                <a:tab pos="457200" algn="l"/>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improving the </a:t>
            </a:r>
            <a:r>
              <a:rPr kumimoji="0" lang="en-GB" sz="1600" b="0" i="0" u="none" strike="noStrike" kern="0" cap="none" spc="0" normalizeH="0" baseline="0" noProof="0" dirty="0">
                <a:ln>
                  <a:noFill/>
                </a:ln>
                <a:solidFill>
                  <a:srgbClr val="C00000"/>
                </a:solidFill>
                <a:effectLst/>
                <a:uLnTx/>
                <a:uFillTx/>
                <a:latin typeface="Arial"/>
                <a:cs typeface="Arial"/>
                <a:sym typeface="Arial"/>
              </a:rPr>
              <a:t>monitoring of </a:t>
            </a:r>
            <a:r>
              <a:rPr kumimoji="0" lang="en-GB" sz="1600" b="0" i="0" u="none" strike="noStrike" kern="0" cap="none" spc="0" normalizeH="0" baseline="0" noProof="0" dirty="0">
                <a:ln>
                  <a:noFill/>
                </a:ln>
                <a:solidFill>
                  <a:srgbClr val="C00000"/>
                </a:solidFill>
                <a:effectLst/>
                <a:uLnTx/>
                <a:uFillTx/>
                <a:latin typeface="Arial"/>
                <a:ea typeface="Arial"/>
                <a:cs typeface="Arial"/>
                <a:sym typeface="Arial"/>
              </a:rPr>
              <a:t>major Blue Carbon coastal ecosystem’s extent and carbon stock around the world</a:t>
            </a:r>
            <a:r>
              <a:rPr kumimoji="0" lang="en-GB" sz="1600" b="0" i="0" u="none" strike="noStrike" kern="0" cap="none" spc="0" normalizeH="0" baseline="0" noProof="0" dirty="0">
                <a:ln>
                  <a:noFill/>
                </a:ln>
                <a:solidFill>
                  <a:srgbClr val="C00000"/>
                </a:solidFill>
                <a:effectLst/>
                <a:uLnTx/>
                <a:uFillTx/>
                <a:latin typeface="Arial"/>
                <a:cs typeface="Arial"/>
                <a:sym typeface="Arial"/>
              </a:rPr>
              <a:t>.</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just" defTabSz="914400" rtl="0" eaLnBrk="1" fontAlgn="auto" latinLnBrk="0" hangingPunct="1">
              <a:lnSpc>
                <a:spcPct val="100000"/>
              </a:lnSpc>
              <a:spcBef>
                <a:spcPts val="0"/>
              </a:spcBef>
              <a:spcAft>
                <a:spcPts val="600"/>
              </a:spcAft>
              <a:buClr>
                <a:srgbClr val="000000"/>
              </a:buClr>
              <a:buSzPts val="2000"/>
              <a:buFont typeface="Wingdings" panose="05000000000000000000" pitchFamily="2" charset="2"/>
              <a:buChar char="q"/>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To </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characterize the </a:t>
            </a:r>
            <a:r>
              <a:rPr kumimoji="0" lang="en-US" sz="1600" b="0" i="0" u="none" strike="noStrike" kern="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a:sym typeface="Arial"/>
              </a:rPr>
              <a:t>needs, gaps and challenges</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regarding the </a:t>
            </a:r>
            <a:r>
              <a:rPr kumimoji="0" lang="en-US" sz="1600" b="0" i="0" u="none" strike="noStrike" kern="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a:sym typeface="Arial"/>
              </a:rPr>
              <a:t>required data and products</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to support science, services and applications and </a:t>
            </a:r>
            <a:r>
              <a:rPr kumimoji="0" lang="en-US" sz="16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the </a:t>
            </a:r>
            <a:r>
              <a:rPr kumimoji="0" lang="en-US" sz="1600" b="0" i="0" u="none" strike="noStrike" kern="1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observing systems </a:t>
            </a:r>
            <a:r>
              <a:rPr kumimoji="0" lang="en-US" sz="16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that can support their developments, including the needs to plan for ground and space segments. This includes addressing basic observation continuity and the necessary agency coordination to achieve it.</a:t>
            </a:r>
          </a:p>
          <a:p>
            <a:pPr marL="342900" marR="0" lvl="0" indent="-342900" algn="just" defTabSz="914400" rtl="0" eaLnBrk="1" fontAlgn="auto" latinLnBrk="0" hangingPunct="1">
              <a:lnSpc>
                <a:spcPct val="100000"/>
              </a:lnSpc>
              <a:spcBef>
                <a:spcPts val="0"/>
              </a:spcBef>
              <a:spcAft>
                <a:spcPts val="600"/>
              </a:spcAft>
              <a:buClr>
                <a:srgbClr val="000000"/>
              </a:buClr>
              <a:buSzPts val="2000"/>
              <a:buFont typeface="Wingdings" panose="05000000000000000000" pitchFamily="2" charset="2"/>
              <a:buChar char="q"/>
              <a:tabLst/>
              <a:defRPr/>
            </a:pPr>
            <a:r>
              <a:rPr kumimoji="0" lang="en-US" sz="16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To </a:t>
            </a:r>
            <a:r>
              <a:rPr kumimoji="0" lang="en-US" sz="1600" b="0" i="0" u="none" strike="noStrike" kern="0" cap="none" spc="0" normalizeH="0" baseline="0" noProof="0" dirty="0">
                <a:ln>
                  <a:noFill/>
                </a:ln>
                <a:solidFill>
                  <a:srgbClr val="000000"/>
                </a:solidFill>
                <a:effectLst/>
                <a:uLnTx/>
                <a:uFillTx/>
                <a:latin typeface="Arial"/>
                <a:cs typeface="Arial"/>
                <a:sym typeface="Arial"/>
              </a:rPr>
              <a:t>clarify the importance and </a:t>
            </a:r>
            <a:r>
              <a:rPr kumimoji="0" lang="en-US" sz="1600" b="0" i="0" u="none" strike="noStrike" kern="0" cap="none" spc="0" normalizeH="0" baseline="0" noProof="0" dirty="0">
                <a:ln>
                  <a:noFill/>
                </a:ln>
                <a:solidFill>
                  <a:srgbClr val="C00000"/>
                </a:solidFill>
                <a:effectLst/>
                <a:uLnTx/>
                <a:uFillTx/>
                <a:latin typeface="Arial"/>
                <a:cs typeface="Arial"/>
                <a:sym typeface="Arial"/>
              </a:rPr>
              <a:t>elevate the profile and complexity </a:t>
            </a:r>
            <a:r>
              <a:rPr kumimoji="0" lang="en-US" sz="1600" b="0" i="0" u="none" strike="noStrike" kern="0" cap="none" spc="0" normalizeH="0" baseline="0" noProof="0" dirty="0">
                <a:ln>
                  <a:noFill/>
                </a:ln>
                <a:solidFill>
                  <a:srgbClr val="000000"/>
                </a:solidFill>
                <a:effectLst/>
                <a:uLnTx/>
                <a:uFillTx/>
                <a:latin typeface="Arial"/>
                <a:cs typeface="Arial"/>
                <a:sym typeface="Arial"/>
              </a:rPr>
              <a:t>of remote sensing and satellite Earth observation that are already routinely used within carbon assessments, highlighting how Earth observation has much more to offer beyond its current use and </a:t>
            </a:r>
            <a:r>
              <a:rPr kumimoji="0" lang="en-US" sz="16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serve as </a:t>
            </a:r>
            <a:r>
              <a:rPr kumimoji="0" lang="en-US" sz="1600" b="0" i="0" u="none" strike="noStrike" kern="1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an effective means for communicating </a:t>
            </a:r>
            <a:r>
              <a:rPr kumimoji="0" lang="en-US" sz="16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our intentions to society, UNFCCC, national inventory community.</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5" name="Google Shape;154;p8">
            <a:extLst>
              <a:ext uri="{FF2B5EF4-FFF2-40B4-BE49-F238E27FC236}">
                <a16:creationId xmlns:a16="http://schemas.microsoft.com/office/drawing/2014/main" id="{878851C6-55FC-DF52-3191-74142C86F21D}"/>
              </a:ext>
            </a:extLst>
          </p:cNvPr>
          <p:cNvSpPr txBox="1"/>
          <p:nvPr/>
        </p:nvSpPr>
        <p:spPr>
          <a:xfrm>
            <a:off x="357350" y="206948"/>
            <a:ext cx="7970329"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FFFFFF"/>
                </a:solidFill>
                <a:effectLst/>
                <a:uLnTx/>
                <a:uFillTx/>
                <a:latin typeface="Montserrat"/>
                <a:cs typeface="Arial"/>
                <a:sym typeface="Montserrat"/>
              </a:rPr>
              <a:t>Aquatic Carbon Roadmap Objectives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Montserrat"/>
                <a:cs typeface="Arial"/>
                <a:sym typeface="Montserrat"/>
              </a:rPr>
              <a:t>Deliverable VC-23-01</a:t>
            </a:r>
            <a:endParaRPr kumimoji="0" sz="1600" b="0" i="0" u="none" strike="noStrike" kern="0" cap="none" spc="0" normalizeH="0" baseline="0" noProof="0" dirty="0">
              <a:ln>
                <a:noFill/>
              </a:ln>
              <a:solidFill>
                <a:srgbClr val="FFFFFF"/>
              </a:solidFill>
              <a:effectLst/>
              <a:uLnTx/>
              <a:uFillTx/>
              <a:latin typeface="Montserrat"/>
              <a:cs typeface="Arial"/>
              <a:sym typeface="Montserrat"/>
            </a:endParaRPr>
          </a:p>
        </p:txBody>
      </p:sp>
    </p:spTree>
    <p:extLst>
      <p:ext uri="{BB962C8B-B14F-4D97-AF65-F5344CB8AC3E}">
        <p14:creationId xmlns:p14="http://schemas.microsoft.com/office/powerpoint/2010/main" val="346603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4"/>
          <p:cNvSpPr txBox="1"/>
          <p:nvPr/>
        </p:nvSpPr>
        <p:spPr>
          <a:xfrm>
            <a:off x="92892" y="266674"/>
            <a:ext cx="9419408"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ECF4D5"/>
                </a:solidFill>
                <a:latin typeface="Arial"/>
                <a:ea typeface="Arial"/>
                <a:cs typeface="Arial"/>
                <a:sym typeface="Arial"/>
              </a:rPr>
              <a:t>Toward an Aquatic Carbon Roadmap – Status</a:t>
            </a:r>
            <a:endParaRPr sz="2400" b="0" i="0" u="none" strike="noStrike" cap="none">
              <a:solidFill>
                <a:srgbClr val="ECF4D5"/>
              </a:solidFill>
              <a:latin typeface="Arial"/>
              <a:ea typeface="Arial"/>
              <a:cs typeface="Arial"/>
              <a:sym typeface="Arial"/>
            </a:endParaRPr>
          </a:p>
        </p:txBody>
      </p:sp>
      <p:sp>
        <p:nvSpPr>
          <p:cNvPr id="339" name="Google Shape;339;p34"/>
          <p:cNvSpPr txBox="1"/>
          <p:nvPr/>
        </p:nvSpPr>
        <p:spPr>
          <a:xfrm>
            <a:off x="210936" y="1211082"/>
            <a:ext cx="4296889" cy="157062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Coordinators</a:t>
            </a:r>
            <a:endParaRPr sz="18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Marie-Helene Rio (ESA)</a:t>
            </a:r>
            <a:endParaRPr sz="18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Laura Lorenzoni (NASA)</a:t>
            </a:r>
            <a:endParaRPr sz="18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Hiroshi Murakami (JAXA) </a:t>
            </a:r>
            <a:endParaRPr sz="1800" b="0" i="0" u="none" strike="noStrike" cap="none">
              <a:solidFill>
                <a:srgbClr val="000000"/>
              </a:solidFill>
              <a:latin typeface="Calibri"/>
              <a:ea typeface="Calibri"/>
              <a:cs typeface="Calibri"/>
              <a:sym typeface="Calibri"/>
            </a:endParaRPr>
          </a:p>
        </p:txBody>
      </p:sp>
      <p:sp>
        <p:nvSpPr>
          <p:cNvPr id="341" name="Google Shape;341;p34"/>
          <p:cNvSpPr txBox="1"/>
          <p:nvPr/>
        </p:nvSpPr>
        <p:spPr>
          <a:xfrm>
            <a:off x="3144158" y="1211082"/>
            <a:ext cx="4236356" cy="196297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Scientific leaders</a:t>
            </a:r>
            <a:endParaRPr sz="18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Jamie Shutler (University of Exeter)</a:t>
            </a:r>
            <a:endParaRPr sz="18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Bob Brewin (University of Exeter)</a:t>
            </a:r>
            <a:endParaRPr sz="18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Cecile Rousseaux (GSFC-NASA)</a:t>
            </a:r>
            <a:endParaRPr sz="18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Kelsey Bisson (NASA)</a:t>
            </a:r>
            <a:endParaRPr/>
          </a:p>
        </p:txBody>
      </p:sp>
      <p:pic>
        <p:nvPicPr>
          <p:cNvPr id="342" name="Google Shape;342;p34"/>
          <p:cNvPicPr preferRelativeResize="0"/>
          <p:nvPr/>
        </p:nvPicPr>
        <p:blipFill rotWithShape="1">
          <a:blip r:embed="rId3">
            <a:alphaModFix/>
          </a:blip>
          <a:srcRect l="55044" t="14847" r="2825" b="10891"/>
          <a:stretch/>
        </p:blipFill>
        <p:spPr>
          <a:xfrm>
            <a:off x="442160" y="3282115"/>
            <a:ext cx="5653840" cy="3174054"/>
          </a:xfrm>
          <a:prstGeom prst="rect">
            <a:avLst/>
          </a:prstGeom>
          <a:noFill/>
          <a:ln w="9525" cap="flat" cmpd="sng">
            <a:solidFill>
              <a:schemeClr val="accent1"/>
            </a:solidFill>
            <a:prstDash val="solid"/>
            <a:round/>
            <a:headEnd type="none" w="sm" len="sm"/>
            <a:tailEnd type="none" w="sm" len="sm"/>
          </a:ln>
        </p:spPr>
      </p:pic>
      <p:pic>
        <p:nvPicPr>
          <p:cNvPr id="5" name="Picture 4">
            <a:extLst>
              <a:ext uri="{FF2B5EF4-FFF2-40B4-BE49-F238E27FC236}">
                <a16:creationId xmlns:a16="http://schemas.microsoft.com/office/drawing/2014/main" id="{61CE30E6-4635-1981-8CCE-513A06E80D17}"/>
              </a:ext>
            </a:extLst>
          </p:cNvPr>
          <p:cNvPicPr>
            <a:picLocks noChangeAspect="1"/>
          </p:cNvPicPr>
          <p:nvPr/>
        </p:nvPicPr>
        <p:blipFill>
          <a:blip r:embed="rId4"/>
          <a:srcRect b="3760"/>
          <a:stretch/>
        </p:blipFill>
        <p:spPr>
          <a:xfrm>
            <a:off x="7167023" y="1056894"/>
            <a:ext cx="4593703" cy="541016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CD7837-5FF5-458F-5197-04A3D0C2807B}"/>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2821C474-32DB-4180-2451-C696C5F85ED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53206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body" idx="1"/>
          </p:nvPr>
        </p:nvSpPr>
        <p:spPr>
          <a:xfrm>
            <a:off x="525522" y="1097550"/>
            <a:ext cx="6240900" cy="4662900"/>
          </a:xfrm>
          <a:prstGeom prst="rect">
            <a:avLst/>
          </a:prstGeom>
          <a:noFill/>
          <a:ln>
            <a:noFill/>
          </a:ln>
        </p:spPr>
        <p:txBody>
          <a:bodyPr spcFirstLastPara="1" wrap="square" lIns="91425" tIns="45700" rIns="91425" bIns="45700" anchor="t" anchorCtr="0">
            <a:noAutofit/>
          </a:bodyPr>
          <a:lstStyle/>
          <a:p>
            <a:pPr marL="50800" lvl="0" indent="0" algn="l" rtl="0">
              <a:lnSpc>
                <a:spcPct val="115000"/>
              </a:lnSpc>
              <a:spcBef>
                <a:spcPts val="1000"/>
              </a:spcBef>
              <a:spcAft>
                <a:spcPts val="0"/>
              </a:spcAft>
              <a:buSzPts val="2800"/>
              <a:buNone/>
            </a:pPr>
            <a:endParaRPr sz="2400"/>
          </a:p>
          <a:p>
            <a:pPr marL="457200" lvl="0" indent="-355600" algn="l" rtl="0">
              <a:lnSpc>
                <a:spcPct val="115000"/>
              </a:lnSpc>
              <a:spcBef>
                <a:spcPts val="0"/>
              </a:spcBef>
              <a:spcAft>
                <a:spcPts val="0"/>
              </a:spcAft>
              <a:buSzPts val="2000"/>
              <a:buChar char="❖"/>
            </a:pPr>
            <a:r>
              <a:rPr lang="en-GB" sz="1600"/>
              <a:t>A framework for long-term coordination of agency programmes in support of the needs of society for Agriculture, Forestry and Other Land Use (AFOLU)-related information, with a particular focus on the needs and ambition cycle of the Global Stocktake of the 2015 Paris Climate Agreement.</a:t>
            </a:r>
            <a:endParaRPr sz="1600"/>
          </a:p>
          <a:p>
            <a:pPr marL="457200" lvl="0" indent="-355600" algn="l" rtl="0">
              <a:lnSpc>
                <a:spcPct val="115000"/>
              </a:lnSpc>
              <a:spcBef>
                <a:spcPts val="0"/>
              </a:spcBef>
              <a:spcAft>
                <a:spcPts val="0"/>
              </a:spcAft>
              <a:buSzPts val="2000"/>
              <a:buChar char="❖"/>
            </a:pPr>
            <a:r>
              <a:rPr lang="en-GB" sz="1600"/>
              <a:t>A guiding vision for long-term space agency coordination around AFOLU. </a:t>
            </a:r>
            <a:endParaRPr sz="1600"/>
          </a:p>
          <a:p>
            <a:pPr marL="457200" lvl="0" indent="-355600" algn="l" rtl="0">
              <a:lnSpc>
                <a:spcPct val="115000"/>
              </a:lnSpc>
              <a:spcBef>
                <a:spcPts val="0"/>
              </a:spcBef>
              <a:spcAft>
                <a:spcPts val="0"/>
              </a:spcAft>
              <a:buSzPts val="2000"/>
              <a:buChar char="❖"/>
            </a:pPr>
            <a:r>
              <a:rPr lang="en-GB" sz="1600"/>
              <a:t>An effective means for communicating the intentions of CEOS </a:t>
            </a:r>
            <a:endParaRPr sz="1600"/>
          </a:p>
          <a:p>
            <a:pPr marL="457200" lvl="0" indent="-355600" algn="l" rtl="0">
              <a:lnSpc>
                <a:spcPct val="115000"/>
              </a:lnSpc>
              <a:spcBef>
                <a:spcPts val="0"/>
              </a:spcBef>
              <a:spcAft>
                <a:spcPts val="0"/>
              </a:spcAft>
              <a:buSzPts val="2000"/>
              <a:buChar char="❖"/>
            </a:pPr>
            <a:r>
              <a:rPr lang="en-GB" sz="1600"/>
              <a:t>Addresses basic observation continuity and necessary agency coordination to achieve goals of sustained land-imaging of land-use and land cover change and biomass estimation. </a:t>
            </a:r>
            <a:endParaRPr sz="2400"/>
          </a:p>
        </p:txBody>
      </p:sp>
      <p:sp>
        <p:nvSpPr>
          <p:cNvPr id="155" name="Google Shape;155;p21"/>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en-GB"/>
              <a:t>AFOLU Roadmap </a:t>
            </a:r>
            <a:endParaRPr/>
          </a:p>
        </p:txBody>
      </p:sp>
      <p:pic>
        <p:nvPicPr>
          <p:cNvPr id="156" name="Google Shape;156;p21"/>
          <p:cNvPicPr preferRelativeResize="0"/>
          <p:nvPr/>
        </p:nvPicPr>
        <p:blipFill rotWithShape="1">
          <a:blip r:embed="rId3">
            <a:alphaModFix/>
          </a:blip>
          <a:srcRect/>
          <a:stretch/>
        </p:blipFill>
        <p:spPr>
          <a:xfrm>
            <a:off x="7419525" y="1316074"/>
            <a:ext cx="3779176" cy="49070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body" idx="1"/>
          </p:nvPr>
        </p:nvSpPr>
        <p:spPr>
          <a:xfrm>
            <a:off x="176048" y="615029"/>
            <a:ext cx="11725666" cy="5916400"/>
          </a:xfrm>
          <a:prstGeom prst="rect">
            <a:avLst/>
          </a:prstGeom>
          <a:noFill/>
          <a:ln>
            <a:noFill/>
          </a:ln>
        </p:spPr>
        <p:txBody>
          <a:bodyPr spcFirstLastPara="1" wrap="square" lIns="91425" tIns="45700" rIns="91425" bIns="45700" anchor="t" anchorCtr="0">
            <a:noAutofit/>
          </a:bodyPr>
          <a:lstStyle/>
          <a:p>
            <a:pPr marL="50800" lvl="0" indent="0" algn="l" rtl="0">
              <a:lnSpc>
                <a:spcPct val="115000"/>
              </a:lnSpc>
              <a:spcBef>
                <a:spcPts val="1000"/>
              </a:spcBef>
              <a:spcAft>
                <a:spcPts val="0"/>
              </a:spcAft>
              <a:buSzPts val="2800"/>
              <a:buNone/>
            </a:pPr>
            <a:endParaRPr sz="2300"/>
          </a:p>
          <a:p>
            <a:pPr marL="457200" lvl="0" indent="-400050" algn="l" rtl="0">
              <a:lnSpc>
                <a:spcPct val="115000"/>
              </a:lnSpc>
              <a:spcBef>
                <a:spcPts val="0"/>
              </a:spcBef>
              <a:spcAft>
                <a:spcPts val="0"/>
              </a:spcAft>
              <a:buSzPts val="2700"/>
              <a:buChar char="❖"/>
            </a:pPr>
            <a:r>
              <a:rPr lang="en-GB" sz="2300"/>
              <a:t>Actions across all Recommendations broadly fall into three categories:</a:t>
            </a:r>
            <a:endParaRPr sz="2700"/>
          </a:p>
          <a:p>
            <a:pPr marL="457200" lvl="0" indent="-228600" algn="l" rtl="0">
              <a:lnSpc>
                <a:spcPct val="115000"/>
              </a:lnSpc>
              <a:spcBef>
                <a:spcPts val="0"/>
              </a:spcBef>
              <a:spcAft>
                <a:spcPts val="0"/>
              </a:spcAft>
              <a:buSzPts val="2800"/>
              <a:buNone/>
            </a:pPr>
            <a:endParaRPr sz="2300"/>
          </a:p>
          <a:p>
            <a:pPr marL="914400" lvl="1" indent="-400050" algn="l" rtl="0">
              <a:lnSpc>
                <a:spcPct val="115000"/>
              </a:lnSpc>
              <a:spcBef>
                <a:spcPts val="0"/>
              </a:spcBef>
              <a:spcAft>
                <a:spcPts val="0"/>
              </a:spcAft>
              <a:buSzPts val="2700"/>
              <a:buChar char="❖"/>
            </a:pPr>
            <a:r>
              <a:rPr lang="en-GB" sz="1900"/>
              <a:t>Those pertaining to </a:t>
            </a:r>
            <a:r>
              <a:rPr lang="en-GB" sz="1900" b="1"/>
              <a:t>presently available data to support AFOLU procedures</a:t>
            </a:r>
            <a:r>
              <a:rPr lang="en-GB" sz="1900"/>
              <a:t>,</a:t>
            </a:r>
            <a:r>
              <a:rPr lang="en-GB" sz="1900" b="1"/>
              <a:t> </a:t>
            </a:r>
            <a:r>
              <a:rPr lang="en-GB" sz="1900"/>
              <a:t>as in the 2006 IPCC Guidelines for National GHG Inventories Vol.4 and their 2019 Refinement.</a:t>
            </a:r>
            <a:endParaRPr sz="2300"/>
          </a:p>
          <a:p>
            <a:pPr marL="914400" lvl="1" indent="-228600" algn="l" rtl="0">
              <a:lnSpc>
                <a:spcPct val="115000"/>
              </a:lnSpc>
              <a:spcBef>
                <a:spcPts val="0"/>
              </a:spcBef>
              <a:spcAft>
                <a:spcPts val="0"/>
              </a:spcAft>
              <a:buSzPts val="2800"/>
              <a:buNone/>
            </a:pPr>
            <a:endParaRPr sz="1900"/>
          </a:p>
          <a:p>
            <a:pPr marL="914400" lvl="1" indent="-400050" algn="l" rtl="0">
              <a:lnSpc>
                <a:spcPct val="115000"/>
              </a:lnSpc>
              <a:spcBef>
                <a:spcPts val="0"/>
              </a:spcBef>
              <a:spcAft>
                <a:spcPts val="0"/>
              </a:spcAft>
              <a:buSzPts val="2700"/>
              <a:buChar char="❖"/>
            </a:pPr>
            <a:r>
              <a:rPr lang="en-GB" sz="1900"/>
              <a:t>Actions to develop </a:t>
            </a:r>
            <a:r>
              <a:rPr lang="en-GB" sz="1900" b="1"/>
              <a:t>new or improved products</a:t>
            </a:r>
            <a:r>
              <a:rPr lang="en-GB" sz="1900"/>
              <a:t> that would allow more accurate and/or easier implementation of the Guidelines</a:t>
            </a:r>
            <a:endParaRPr sz="2300"/>
          </a:p>
          <a:p>
            <a:pPr marL="914400" lvl="1" indent="-228600" algn="l" rtl="0">
              <a:lnSpc>
                <a:spcPct val="115000"/>
              </a:lnSpc>
              <a:spcBef>
                <a:spcPts val="0"/>
              </a:spcBef>
              <a:spcAft>
                <a:spcPts val="0"/>
              </a:spcAft>
              <a:buSzPts val="2800"/>
              <a:buNone/>
            </a:pPr>
            <a:endParaRPr sz="1900"/>
          </a:p>
          <a:p>
            <a:pPr marL="914400" lvl="1" indent="-400050" algn="l" rtl="0">
              <a:lnSpc>
                <a:spcPct val="115000"/>
              </a:lnSpc>
              <a:spcBef>
                <a:spcPts val="0"/>
              </a:spcBef>
              <a:spcAft>
                <a:spcPts val="0"/>
              </a:spcAft>
              <a:buSzPts val="2700"/>
              <a:buFont typeface="Montserrat"/>
              <a:buChar char="❖"/>
            </a:pPr>
            <a:r>
              <a:rPr lang="en-GB" sz="1900"/>
              <a:t>Actions to </a:t>
            </a:r>
            <a:r>
              <a:rPr lang="en-GB" sz="1900" b="1"/>
              <a:t>facilitate greater interaction with the GHG Roadmap</a:t>
            </a:r>
            <a:r>
              <a:rPr lang="en-GB" sz="1900"/>
              <a:t> and hence improve characterisation of land management emissions through MVS based on satellite-based atmospheric inversions. </a:t>
            </a:r>
            <a:endParaRPr sz="2300"/>
          </a:p>
          <a:p>
            <a:pPr marL="1371600" lvl="2" indent="-400050" algn="l" rtl="0">
              <a:lnSpc>
                <a:spcPct val="115000"/>
              </a:lnSpc>
              <a:spcBef>
                <a:spcPts val="0"/>
              </a:spcBef>
              <a:spcAft>
                <a:spcPts val="0"/>
              </a:spcAft>
              <a:buSzPts val="2700"/>
              <a:buFont typeface="Montserrat"/>
              <a:buChar char="❖"/>
            </a:pPr>
            <a:r>
              <a:rPr lang="en-GB" sz="1900"/>
              <a:t>- </a:t>
            </a:r>
            <a:r>
              <a:rPr lang="en-GB" sz="1900" i="1">
                <a:solidFill>
                  <a:srgbClr val="0070C0"/>
                </a:solidFill>
              </a:rPr>
              <a:t>At this stage, the focus is on the two action classes above due to technical reasons related to MVS integration</a:t>
            </a:r>
            <a:endParaRPr sz="1900">
              <a:solidFill>
                <a:srgbClr val="0070C0"/>
              </a:solidFill>
            </a:endParaRPr>
          </a:p>
          <a:p>
            <a:pPr marL="914400" lvl="1" indent="-228600" algn="l" rtl="0">
              <a:lnSpc>
                <a:spcPct val="115000"/>
              </a:lnSpc>
              <a:spcBef>
                <a:spcPts val="0"/>
              </a:spcBef>
              <a:spcAft>
                <a:spcPts val="0"/>
              </a:spcAft>
              <a:buSzPts val="2800"/>
              <a:buNone/>
            </a:pPr>
            <a:endParaRPr sz="2300"/>
          </a:p>
          <a:p>
            <a:pPr marL="914400" lvl="1" indent="-228600" algn="l" rtl="0">
              <a:lnSpc>
                <a:spcPct val="115000"/>
              </a:lnSpc>
              <a:spcBef>
                <a:spcPts val="0"/>
              </a:spcBef>
              <a:spcAft>
                <a:spcPts val="0"/>
              </a:spcAft>
              <a:buSzPts val="2800"/>
              <a:buNone/>
            </a:pPr>
            <a:endParaRPr sz="1900"/>
          </a:p>
          <a:p>
            <a:pPr marL="914400" lvl="1" indent="-228600" algn="l" rtl="0">
              <a:lnSpc>
                <a:spcPct val="115000"/>
              </a:lnSpc>
              <a:spcBef>
                <a:spcPts val="0"/>
              </a:spcBef>
              <a:spcAft>
                <a:spcPts val="0"/>
              </a:spcAft>
              <a:buSzPts val="2800"/>
              <a:buNone/>
            </a:pPr>
            <a:endParaRPr sz="1900"/>
          </a:p>
        </p:txBody>
      </p:sp>
      <p:sp>
        <p:nvSpPr>
          <p:cNvPr id="162" name="Google Shape;162;p22"/>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en-GB"/>
              <a:t>Classes of actions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body" idx="1"/>
          </p:nvPr>
        </p:nvSpPr>
        <p:spPr>
          <a:xfrm>
            <a:off x="143323" y="1411829"/>
            <a:ext cx="11725800" cy="5916300"/>
          </a:xfrm>
          <a:prstGeom prst="rect">
            <a:avLst/>
          </a:prstGeom>
          <a:noFill/>
          <a:ln>
            <a:noFill/>
          </a:ln>
        </p:spPr>
        <p:txBody>
          <a:bodyPr spcFirstLastPara="1" wrap="square" lIns="91425" tIns="45700" rIns="91425" bIns="45700" anchor="t" anchorCtr="0">
            <a:noAutofit/>
          </a:bodyPr>
          <a:lstStyle/>
          <a:p>
            <a:pPr marL="50800" lvl="0" indent="0" algn="l" rtl="0">
              <a:lnSpc>
                <a:spcPct val="115000"/>
              </a:lnSpc>
              <a:spcBef>
                <a:spcPts val="1000"/>
              </a:spcBef>
              <a:spcAft>
                <a:spcPts val="0"/>
              </a:spcAft>
              <a:buSzPts val="2800"/>
              <a:buNone/>
            </a:pPr>
            <a:endParaRPr sz="2300"/>
          </a:p>
          <a:p>
            <a:pPr marL="228600" lvl="0" indent="-165100" algn="l" rtl="0">
              <a:lnSpc>
                <a:spcPct val="115000"/>
              </a:lnSpc>
              <a:spcBef>
                <a:spcPts val="0"/>
              </a:spcBef>
              <a:spcAft>
                <a:spcPts val="0"/>
              </a:spcAft>
              <a:buSzPts val="1800"/>
              <a:buAutoNum type="arabicPeriod"/>
            </a:pPr>
            <a:r>
              <a:rPr lang="en-GB" sz="1800"/>
              <a:t>Universal access to satellite (sensor) data needed for national reporting</a:t>
            </a:r>
            <a:endParaRPr sz="1800"/>
          </a:p>
          <a:p>
            <a:pPr marL="228600" lvl="0" indent="-165100" algn="l" rtl="0">
              <a:spcBef>
                <a:spcPts val="0"/>
              </a:spcBef>
              <a:spcAft>
                <a:spcPts val="0"/>
              </a:spcAft>
              <a:buSzPts val="1800"/>
              <a:buAutoNum type="arabicPeriod"/>
            </a:pPr>
            <a:r>
              <a:rPr lang="en-GB" sz="1800"/>
              <a:t>Continuity  and backward compatibility for missions providing activity data and emission factors</a:t>
            </a:r>
            <a:endParaRPr sz="1800"/>
          </a:p>
          <a:p>
            <a:pPr marL="228600" lvl="0" indent="-165100" algn="l" rtl="0">
              <a:spcBef>
                <a:spcPts val="0"/>
              </a:spcBef>
              <a:spcAft>
                <a:spcPts val="0"/>
              </a:spcAft>
              <a:buSzPts val="1800"/>
              <a:buAutoNum type="arabicPeriod"/>
            </a:pPr>
            <a:r>
              <a:rPr lang="en-GB" sz="1800"/>
              <a:t>Improve data use in UNFCCC reporting and IPCC Guidelines</a:t>
            </a:r>
            <a:endParaRPr sz="1800"/>
          </a:p>
          <a:p>
            <a:pPr marL="228600" lvl="0" indent="-165100" algn="l" rtl="0">
              <a:spcBef>
                <a:spcPts val="0"/>
              </a:spcBef>
              <a:spcAft>
                <a:spcPts val="0"/>
              </a:spcAft>
              <a:buSzPts val="1800"/>
              <a:buAutoNum type="arabicPeriod"/>
            </a:pPr>
            <a:r>
              <a:rPr lang="en-GB" sz="1800"/>
              <a:t>Enable dialogue between inventory practitioners and the CEOS community</a:t>
            </a:r>
            <a:endParaRPr sz="1800"/>
          </a:p>
          <a:p>
            <a:pPr marL="228600" lvl="0" indent="-165100" algn="l" rtl="0">
              <a:spcBef>
                <a:spcPts val="0"/>
              </a:spcBef>
              <a:spcAft>
                <a:spcPts val="0"/>
              </a:spcAft>
              <a:buSzPts val="1800"/>
              <a:buAutoNum type="arabicPeriod"/>
            </a:pPr>
            <a:r>
              <a:rPr lang="en-GB" sz="1800"/>
              <a:t>Reconcile bottom-up, top-down and inventory estimates of GHG emissions and removals</a:t>
            </a:r>
            <a:endParaRPr sz="1800"/>
          </a:p>
          <a:p>
            <a:pPr marL="228600" lvl="0" indent="-165100" algn="l" rtl="0">
              <a:spcBef>
                <a:spcPts val="0"/>
              </a:spcBef>
              <a:spcAft>
                <a:spcPts val="0"/>
              </a:spcAft>
              <a:buSzPts val="1800"/>
              <a:buAutoNum type="arabicPeriod"/>
            </a:pPr>
            <a:r>
              <a:rPr lang="en-GB" sz="1800"/>
              <a:t>Systematically target activities to support IPCC Land Cover classes</a:t>
            </a:r>
            <a:endParaRPr sz="1800"/>
          </a:p>
          <a:p>
            <a:pPr marL="228600" lvl="0" indent="-165100" algn="l" rtl="0">
              <a:spcBef>
                <a:spcPts val="0"/>
              </a:spcBef>
              <a:spcAft>
                <a:spcPts val="0"/>
              </a:spcAft>
              <a:buSzPts val="1800"/>
              <a:buAutoNum type="arabicPeriod"/>
            </a:pPr>
            <a:r>
              <a:rPr lang="en-GB" sz="1800"/>
              <a:t>Work with New Space to provide comprehensive coverage for national GHG inventories</a:t>
            </a:r>
            <a:endParaRPr sz="1800"/>
          </a:p>
          <a:p>
            <a:pPr marL="228600" lvl="0" indent="-165100" algn="l" rtl="0">
              <a:spcBef>
                <a:spcPts val="0"/>
              </a:spcBef>
              <a:spcAft>
                <a:spcPts val="0"/>
              </a:spcAft>
              <a:buSzPts val="1800"/>
              <a:buAutoNum type="arabicPeriod"/>
            </a:pPr>
            <a:r>
              <a:rPr lang="en-GB" sz="1800"/>
              <a:t>Ensure consistency of AFOLU and GHG Roadmaps for integrated national GHG inventory system, GHG+.</a:t>
            </a:r>
            <a:endParaRPr sz="1800"/>
          </a:p>
          <a:p>
            <a:pPr marL="914400" lvl="1" indent="-228600" algn="l" rtl="0">
              <a:lnSpc>
                <a:spcPct val="115000"/>
              </a:lnSpc>
              <a:spcBef>
                <a:spcPts val="0"/>
              </a:spcBef>
              <a:spcAft>
                <a:spcPts val="0"/>
              </a:spcAft>
              <a:buSzPts val="2800"/>
              <a:buNone/>
            </a:pPr>
            <a:endParaRPr sz="1900"/>
          </a:p>
        </p:txBody>
      </p:sp>
      <p:sp>
        <p:nvSpPr>
          <p:cNvPr id="168" name="Google Shape;168;p23"/>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en-GB"/>
              <a:t>Recommendations &amp; actions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body" idx="1"/>
          </p:nvPr>
        </p:nvSpPr>
        <p:spPr>
          <a:xfrm>
            <a:off x="176050" y="1161901"/>
            <a:ext cx="11725800" cy="51480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GB" sz="1800"/>
              <a:t>2.5: Biomass harmonisation group to work with GEO-TREES to implement validation of CEOS biomass products with GEO-TREES data.</a:t>
            </a:r>
            <a:endParaRPr sz="1800"/>
          </a:p>
          <a:p>
            <a:pPr marL="914400" lvl="1" indent="-228600" algn="l" rtl="0">
              <a:lnSpc>
                <a:spcPct val="115000"/>
              </a:lnSpc>
              <a:spcBef>
                <a:spcPts val="0"/>
              </a:spcBef>
              <a:spcAft>
                <a:spcPts val="0"/>
              </a:spcAft>
              <a:buSzPts val="2800"/>
              <a:buNone/>
            </a:pPr>
            <a:endParaRPr sz="1900"/>
          </a:p>
        </p:txBody>
      </p:sp>
      <p:sp>
        <p:nvSpPr>
          <p:cNvPr id="216" name="Google Shape;216;p28"/>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en-GB"/>
              <a:t>Actions</a:t>
            </a:r>
            <a:endParaRPr/>
          </a:p>
        </p:txBody>
      </p:sp>
      <p:pic>
        <p:nvPicPr>
          <p:cNvPr id="217" name="Google Shape;217;p28"/>
          <p:cNvPicPr preferRelativeResize="0"/>
          <p:nvPr/>
        </p:nvPicPr>
        <p:blipFill>
          <a:blip r:embed="rId3">
            <a:alphaModFix/>
          </a:blip>
          <a:stretch>
            <a:fillRect/>
          </a:stretch>
        </p:blipFill>
        <p:spPr>
          <a:xfrm>
            <a:off x="9670422" y="3922825"/>
            <a:ext cx="2373526" cy="23870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9"/>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Montserrat"/>
              <a:buNone/>
            </a:pPr>
            <a:r>
              <a:rPr lang="en-GB"/>
              <a:t>Biomass Harmonization</a:t>
            </a:r>
            <a:endParaRPr/>
          </a:p>
        </p:txBody>
      </p:sp>
      <p:pic>
        <p:nvPicPr>
          <p:cNvPr id="223" name="Google Shape;223;p29"/>
          <p:cNvPicPr preferRelativeResize="0"/>
          <p:nvPr/>
        </p:nvPicPr>
        <p:blipFill>
          <a:blip r:embed="rId3">
            <a:alphaModFix/>
          </a:blip>
          <a:stretch>
            <a:fillRect/>
          </a:stretch>
        </p:blipFill>
        <p:spPr>
          <a:xfrm>
            <a:off x="176050" y="1140451"/>
            <a:ext cx="4968799" cy="607775"/>
          </a:xfrm>
          <a:prstGeom prst="rect">
            <a:avLst/>
          </a:prstGeom>
          <a:noFill/>
          <a:ln>
            <a:noFill/>
          </a:ln>
        </p:spPr>
      </p:pic>
      <p:pic>
        <p:nvPicPr>
          <p:cNvPr id="224" name="Google Shape;224;p29"/>
          <p:cNvPicPr preferRelativeResize="0"/>
          <p:nvPr/>
        </p:nvPicPr>
        <p:blipFill>
          <a:blip r:embed="rId4">
            <a:alphaModFix/>
          </a:blip>
          <a:stretch>
            <a:fillRect/>
          </a:stretch>
        </p:blipFill>
        <p:spPr>
          <a:xfrm>
            <a:off x="380638" y="5089716"/>
            <a:ext cx="1498085" cy="1376009"/>
          </a:xfrm>
          <a:prstGeom prst="rect">
            <a:avLst/>
          </a:prstGeom>
          <a:noFill/>
          <a:ln>
            <a:noFill/>
          </a:ln>
        </p:spPr>
      </p:pic>
      <p:pic>
        <p:nvPicPr>
          <p:cNvPr id="225" name="Google Shape;225;p29"/>
          <p:cNvPicPr preferRelativeResize="0"/>
          <p:nvPr/>
        </p:nvPicPr>
        <p:blipFill>
          <a:blip r:embed="rId5">
            <a:alphaModFix/>
          </a:blip>
          <a:stretch>
            <a:fillRect/>
          </a:stretch>
        </p:blipFill>
        <p:spPr>
          <a:xfrm>
            <a:off x="2054968" y="4994375"/>
            <a:ext cx="2777032" cy="1471348"/>
          </a:xfrm>
          <a:prstGeom prst="rect">
            <a:avLst/>
          </a:prstGeom>
          <a:noFill/>
          <a:ln>
            <a:noFill/>
          </a:ln>
        </p:spPr>
      </p:pic>
      <p:pic>
        <p:nvPicPr>
          <p:cNvPr id="226" name="Google Shape;226;p29"/>
          <p:cNvPicPr preferRelativeResize="0"/>
          <p:nvPr/>
        </p:nvPicPr>
        <p:blipFill>
          <a:blip r:embed="rId6">
            <a:alphaModFix/>
          </a:blip>
          <a:stretch>
            <a:fillRect/>
          </a:stretch>
        </p:blipFill>
        <p:spPr>
          <a:xfrm>
            <a:off x="1201225" y="4427362"/>
            <a:ext cx="2679225" cy="531450"/>
          </a:xfrm>
          <a:prstGeom prst="rect">
            <a:avLst/>
          </a:prstGeom>
          <a:noFill/>
          <a:ln>
            <a:noFill/>
          </a:ln>
        </p:spPr>
      </p:pic>
      <p:pic>
        <p:nvPicPr>
          <p:cNvPr id="227" name="Google Shape;227;p29"/>
          <p:cNvPicPr preferRelativeResize="0"/>
          <p:nvPr/>
        </p:nvPicPr>
        <p:blipFill>
          <a:blip r:embed="rId7">
            <a:alphaModFix/>
          </a:blip>
          <a:stretch>
            <a:fillRect/>
          </a:stretch>
        </p:blipFill>
        <p:spPr>
          <a:xfrm>
            <a:off x="745700" y="1748225"/>
            <a:ext cx="3590266" cy="2548226"/>
          </a:xfrm>
          <a:prstGeom prst="rect">
            <a:avLst/>
          </a:prstGeom>
          <a:noFill/>
          <a:ln>
            <a:noFill/>
          </a:ln>
        </p:spPr>
      </p:pic>
      <p:sp>
        <p:nvSpPr>
          <p:cNvPr id="228" name="Google Shape;228;p29"/>
          <p:cNvSpPr txBox="1">
            <a:spLocks noGrp="1"/>
          </p:cNvSpPr>
          <p:nvPr>
            <p:ph type="body" idx="1"/>
          </p:nvPr>
        </p:nvSpPr>
        <p:spPr>
          <a:xfrm>
            <a:off x="5008250" y="1380600"/>
            <a:ext cx="7072200" cy="4905300"/>
          </a:xfrm>
          <a:prstGeom prst="rect">
            <a:avLst/>
          </a:prstGeom>
          <a:noFill/>
          <a:ln>
            <a:noFill/>
          </a:ln>
        </p:spPr>
        <p:txBody>
          <a:bodyPr spcFirstLastPara="1" wrap="square" lIns="91425" tIns="45700" rIns="91425" bIns="45700" anchor="t" anchorCtr="0">
            <a:noAutofit/>
          </a:bodyPr>
          <a:lstStyle/>
          <a:p>
            <a:pPr marL="457200" lvl="0" indent="-387350" algn="l" rtl="0">
              <a:lnSpc>
                <a:spcPct val="115000"/>
              </a:lnSpc>
              <a:spcBef>
                <a:spcPts val="0"/>
              </a:spcBef>
              <a:spcAft>
                <a:spcPts val="0"/>
              </a:spcAft>
              <a:buSzPts val="2500"/>
              <a:buChar char="❖"/>
            </a:pPr>
            <a:r>
              <a:rPr lang="en-GB" sz="2100"/>
              <a:t>Under CEOS Biomass Harmonization, there are ongoing country case-studies on the improvement of GEDI biomass estimates and integration with NFIs</a:t>
            </a:r>
            <a:endParaRPr sz="2100"/>
          </a:p>
          <a:p>
            <a:pPr marL="457200" lvl="0" indent="-361950" algn="l" rtl="0">
              <a:lnSpc>
                <a:spcPct val="115000"/>
              </a:lnSpc>
              <a:spcBef>
                <a:spcPts val="0"/>
              </a:spcBef>
              <a:spcAft>
                <a:spcPts val="0"/>
              </a:spcAft>
              <a:buSzPts val="2100"/>
              <a:buChar char="❖"/>
            </a:pPr>
            <a:r>
              <a:rPr lang="en-GB" sz="2100"/>
              <a:t>Generally, there is an increasing interest of NFI and EO integration techniques from countries </a:t>
            </a:r>
            <a:endParaRPr sz="2100"/>
          </a:p>
          <a:p>
            <a:pPr marL="457200" lvl="0" indent="-361950" algn="l" rtl="0">
              <a:lnSpc>
                <a:spcPct val="115000"/>
              </a:lnSpc>
              <a:spcBef>
                <a:spcPts val="0"/>
              </a:spcBef>
              <a:spcAft>
                <a:spcPts val="0"/>
              </a:spcAft>
              <a:buSzPts val="2100"/>
              <a:buChar char="❖"/>
            </a:pPr>
            <a:r>
              <a:rPr lang="en-GB" sz="2100"/>
              <a:t>GEO-TREES will provide a global biomass reference network - this an action toward biomass product validation</a:t>
            </a:r>
            <a:endParaRPr sz="2100"/>
          </a:p>
          <a:p>
            <a:pPr marL="457200" lvl="0" indent="-361950" algn="l" rtl="0">
              <a:spcBef>
                <a:spcPts val="0"/>
              </a:spcBef>
              <a:spcAft>
                <a:spcPts val="0"/>
              </a:spcAft>
              <a:buSzPts val="2100"/>
              <a:buChar char="❖"/>
            </a:pPr>
            <a:r>
              <a:rPr lang="en-GB" sz="2100"/>
              <a:t>CEOS Biomass Harmonization planning a submission of forest biomass estimates to IPCC Emission Factors Database (EFDB) </a:t>
            </a:r>
            <a:endParaRPr sz="2100"/>
          </a:p>
          <a:p>
            <a:pPr marL="457200" lvl="0" indent="0" algn="l" rtl="0">
              <a:lnSpc>
                <a:spcPct val="115000"/>
              </a:lnSpc>
              <a:spcBef>
                <a:spcPts val="0"/>
              </a:spcBef>
              <a:spcAft>
                <a:spcPts val="0"/>
              </a:spcAft>
              <a:buNone/>
            </a:pPr>
            <a:endParaRPr sz="2300"/>
          </a:p>
          <a:p>
            <a:pPr marL="457200" lvl="0" indent="0" algn="l" rtl="0">
              <a:lnSpc>
                <a:spcPct val="115000"/>
              </a:lnSpc>
              <a:spcBef>
                <a:spcPts val="0"/>
              </a:spcBef>
              <a:spcAft>
                <a:spcPts val="0"/>
              </a:spcAft>
              <a:buNone/>
            </a:pPr>
            <a:endParaRPr sz="2300"/>
          </a:p>
          <a:p>
            <a:pPr marL="457200" lvl="0" indent="0" algn="l" rtl="0">
              <a:lnSpc>
                <a:spcPct val="115000"/>
              </a:lnSpc>
              <a:spcBef>
                <a:spcPts val="0"/>
              </a:spcBef>
              <a:spcAft>
                <a:spcPts val="0"/>
              </a:spcAft>
              <a:buNone/>
            </a:pPr>
            <a:endParaRPr sz="2300"/>
          </a:p>
          <a:p>
            <a:pPr marL="914400" lvl="1" indent="-228600" algn="l" rtl="0">
              <a:lnSpc>
                <a:spcPct val="115000"/>
              </a:lnSpc>
              <a:spcBef>
                <a:spcPts val="0"/>
              </a:spcBef>
              <a:spcAft>
                <a:spcPts val="0"/>
              </a:spcAft>
              <a:buSzPts val="2800"/>
              <a:buNone/>
            </a:pPr>
            <a:endParaRPr sz="2300"/>
          </a:p>
          <a:p>
            <a:pPr marL="914400" lvl="1" indent="-228600" algn="l" rtl="0">
              <a:lnSpc>
                <a:spcPct val="115000"/>
              </a:lnSpc>
              <a:spcBef>
                <a:spcPts val="0"/>
              </a:spcBef>
              <a:spcAft>
                <a:spcPts val="0"/>
              </a:spcAft>
              <a:buSzPts val="2800"/>
              <a:buNone/>
            </a:pPr>
            <a:endParaRPr sz="1900"/>
          </a:p>
          <a:p>
            <a:pPr marL="914400" lvl="1" indent="-228600" algn="l" rtl="0">
              <a:lnSpc>
                <a:spcPct val="115000"/>
              </a:lnSpc>
              <a:spcBef>
                <a:spcPts val="0"/>
              </a:spcBef>
              <a:spcAft>
                <a:spcPts val="0"/>
              </a:spcAft>
              <a:buSzPts val="2800"/>
              <a:buNone/>
            </a:pP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0"/>
          <p:cNvSpPr txBox="1">
            <a:spLocks noGrp="1"/>
          </p:cNvSpPr>
          <p:nvPr>
            <p:ph type="body" idx="1"/>
          </p:nvPr>
        </p:nvSpPr>
        <p:spPr>
          <a:xfrm>
            <a:off x="143323" y="1411829"/>
            <a:ext cx="11725800" cy="5916300"/>
          </a:xfrm>
          <a:prstGeom prst="rect">
            <a:avLst/>
          </a:prstGeom>
          <a:noFill/>
          <a:ln>
            <a:noFill/>
          </a:ln>
        </p:spPr>
        <p:txBody>
          <a:bodyPr spcFirstLastPara="1" wrap="square" lIns="91425" tIns="45700" rIns="91425" bIns="45700" anchor="t" anchorCtr="0">
            <a:noAutofit/>
          </a:bodyPr>
          <a:lstStyle/>
          <a:p>
            <a:pPr marL="50800" lvl="0" indent="0" algn="l" rtl="0">
              <a:lnSpc>
                <a:spcPct val="115000"/>
              </a:lnSpc>
              <a:spcBef>
                <a:spcPts val="1000"/>
              </a:spcBef>
              <a:spcAft>
                <a:spcPts val="0"/>
              </a:spcAft>
              <a:buSzPts val="2800"/>
              <a:buNone/>
            </a:pPr>
            <a:endParaRPr sz="2300"/>
          </a:p>
          <a:p>
            <a:pPr marL="457200" lvl="0" indent="-342900" algn="l" rtl="0">
              <a:spcBef>
                <a:spcPts val="0"/>
              </a:spcBef>
              <a:spcAft>
                <a:spcPts val="0"/>
              </a:spcAft>
              <a:buSzPts val="1800"/>
              <a:buChar char="❖"/>
            </a:pPr>
            <a:r>
              <a:rPr lang="en-GB" sz="1800"/>
              <a:t>2.2: Coordination with IPCC TFI through meetings, workshops, regular COP/SBSTA participation and side events for engagement. Establish agreed IPCC-consistent land cover definitions based on satellite data with other actors. </a:t>
            </a:r>
            <a:r>
              <a:rPr lang="en-GB" sz="1800" b="1"/>
              <a:t>Explore the possibility of a systematic and comprehensive approach to submission of CEOS agency datasets to the IPCC Emission Factors Database</a:t>
            </a:r>
            <a:endParaRPr sz="1800" b="1"/>
          </a:p>
          <a:p>
            <a:pPr marL="914400" lvl="1" indent="-228600" algn="l" rtl="0">
              <a:lnSpc>
                <a:spcPct val="115000"/>
              </a:lnSpc>
              <a:spcBef>
                <a:spcPts val="0"/>
              </a:spcBef>
              <a:spcAft>
                <a:spcPts val="0"/>
              </a:spcAft>
              <a:buSzPts val="2800"/>
              <a:buNone/>
            </a:pPr>
            <a:endParaRPr sz="1900"/>
          </a:p>
        </p:txBody>
      </p:sp>
      <p:sp>
        <p:nvSpPr>
          <p:cNvPr id="234" name="Google Shape;234;p30"/>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en-GB"/>
              <a:t>Actions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title"/>
          </p:nvPr>
        </p:nvSpPr>
        <p:spPr>
          <a:xfrm>
            <a:off x="176048" y="252139"/>
            <a:ext cx="9387000" cy="779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Montserrat"/>
              <a:buNone/>
            </a:pPr>
            <a:r>
              <a:rPr lang="en-GB" sz="3900"/>
              <a:t>Biomass Harmonization: IPCC EFDB</a:t>
            </a:r>
            <a:endParaRPr sz="3900"/>
          </a:p>
        </p:txBody>
      </p:sp>
      <p:sp>
        <p:nvSpPr>
          <p:cNvPr id="240" name="Google Shape;240;p31"/>
          <p:cNvSpPr txBox="1">
            <a:spLocks noGrp="1"/>
          </p:cNvSpPr>
          <p:nvPr>
            <p:ph type="body" idx="1"/>
          </p:nvPr>
        </p:nvSpPr>
        <p:spPr>
          <a:xfrm>
            <a:off x="5008250" y="1380600"/>
            <a:ext cx="7072200" cy="4905300"/>
          </a:xfrm>
          <a:prstGeom prst="rect">
            <a:avLst/>
          </a:prstGeom>
          <a:noFill/>
          <a:ln>
            <a:noFill/>
          </a:ln>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SzPts val="2100"/>
              <a:buChar char="❖"/>
            </a:pPr>
            <a:r>
              <a:rPr lang="en-GB" sz="2100"/>
              <a:t>The research generates natural forests biomass estimates in the format of Intergovernmental Panel on Climate Change (IPCC) Tier 1 values</a:t>
            </a:r>
            <a:endParaRPr sz="2100"/>
          </a:p>
          <a:p>
            <a:pPr marL="457200" lvl="0" indent="-361950" algn="l" rtl="0">
              <a:lnSpc>
                <a:spcPct val="115000"/>
              </a:lnSpc>
              <a:spcBef>
                <a:spcPts val="0"/>
              </a:spcBef>
              <a:spcAft>
                <a:spcPts val="0"/>
              </a:spcAft>
              <a:buSzPts val="2100"/>
              <a:buChar char="❖"/>
            </a:pPr>
            <a:r>
              <a:rPr lang="en-GB" sz="2100"/>
              <a:t>The approaches leverage strengths of various EO-derived datasets, compiled in a transparent, open-science framework</a:t>
            </a:r>
            <a:endParaRPr sz="2100"/>
          </a:p>
          <a:p>
            <a:pPr marL="457200" lvl="0" indent="-361950" algn="l" rtl="0">
              <a:lnSpc>
                <a:spcPct val="115000"/>
              </a:lnSpc>
              <a:spcBef>
                <a:spcPts val="0"/>
              </a:spcBef>
              <a:spcAft>
                <a:spcPts val="0"/>
              </a:spcAft>
              <a:buSzPts val="2100"/>
              <a:buChar char="❖"/>
            </a:pPr>
            <a:r>
              <a:rPr lang="en-GB" sz="2100"/>
              <a:t>The dataset will be regularly updated as biomass maps improve in accuracy</a:t>
            </a:r>
            <a:endParaRPr sz="2100"/>
          </a:p>
          <a:p>
            <a:pPr marL="457200" lvl="0" indent="-361950" algn="l" rtl="0">
              <a:lnSpc>
                <a:spcPct val="115000"/>
              </a:lnSpc>
              <a:spcBef>
                <a:spcPts val="0"/>
              </a:spcBef>
              <a:spcAft>
                <a:spcPts val="0"/>
              </a:spcAft>
              <a:buSzPts val="2100"/>
              <a:buChar char="❖"/>
            </a:pPr>
            <a:r>
              <a:rPr lang="en-GB" sz="2100"/>
              <a:t>Request for this to be a CEOS submission to the IPCC EFDB </a:t>
            </a:r>
            <a:endParaRPr sz="2100"/>
          </a:p>
          <a:p>
            <a:pPr marL="457200" lvl="0" indent="0" algn="l" rtl="0">
              <a:lnSpc>
                <a:spcPct val="115000"/>
              </a:lnSpc>
              <a:spcBef>
                <a:spcPts val="0"/>
              </a:spcBef>
              <a:spcAft>
                <a:spcPts val="0"/>
              </a:spcAft>
              <a:buNone/>
            </a:pPr>
            <a:endParaRPr sz="2100"/>
          </a:p>
          <a:p>
            <a:pPr marL="457200" lvl="0" indent="0" algn="l" rtl="0">
              <a:lnSpc>
                <a:spcPct val="115000"/>
              </a:lnSpc>
              <a:spcBef>
                <a:spcPts val="0"/>
              </a:spcBef>
              <a:spcAft>
                <a:spcPts val="0"/>
              </a:spcAft>
              <a:buNone/>
            </a:pPr>
            <a:endParaRPr sz="2300"/>
          </a:p>
          <a:p>
            <a:pPr marL="457200" lvl="0" indent="0" algn="l" rtl="0">
              <a:lnSpc>
                <a:spcPct val="115000"/>
              </a:lnSpc>
              <a:spcBef>
                <a:spcPts val="0"/>
              </a:spcBef>
              <a:spcAft>
                <a:spcPts val="0"/>
              </a:spcAft>
              <a:buNone/>
            </a:pPr>
            <a:endParaRPr sz="2300"/>
          </a:p>
          <a:p>
            <a:pPr marL="457200" lvl="0" indent="0" algn="l" rtl="0">
              <a:lnSpc>
                <a:spcPct val="115000"/>
              </a:lnSpc>
              <a:spcBef>
                <a:spcPts val="0"/>
              </a:spcBef>
              <a:spcAft>
                <a:spcPts val="0"/>
              </a:spcAft>
              <a:buNone/>
            </a:pPr>
            <a:endParaRPr sz="2300"/>
          </a:p>
          <a:p>
            <a:pPr marL="914400" lvl="1" indent="-228600" algn="l" rtl="0">
              <a:lnSpc>
                <a:spcPct val="115000"/>
              </a:lnSpc>
              <a:spcBef>
                <a:spcPts val="0"/>
              </a:spcBef>
              <a:spcAft>
                <a:spcPts val="0"/>
              </a:spcAft>
              <a:buSzPts val="2800"/>
              <a:buNone/>
            </a:pPr>
            <a:endParaRPr sz="2300"/>
          </a:p>
          <a:p>
            <a:pPr marL="914400" lvl="1" indent="-228600" algn="l" rtl="0">
              <a:lnSpc>
                <a:spcPct val="115000"/>
              </a:lnSpc>
              <a:spcBef>
                <a:spcPts val="0"/>
              </a:spcBef>
              <a:spcAft>
                <a:spcPts val="0"/>
              </a:spcAft>
              <a:buSzPts val="2800"/>
              <a:buNone/>
            </a:pPr>
            <a:endParaRPr sz="1900"/>
          </a:p>
          <a:p>
            <a:pPr marL="914400" lvl="1" indent="-228600" algn="l" rtl="0">
              <a:lnSpc>
                <a:spcPct val="115000"/>
              </a:lnSpc>
              <a:spcBef>
                <a:spcPts val="0"/>
              </a:spcBef>
              <a:spcAft>
                <a:spcPts val="0"/>
              </a:spcAft>
              <a:buSzPts val="2800"/>
              <a:buNone/>
            </a:pPr>
            <a:endParaRPr sz="1900"/>
          </a:p>
        </p:txBody>
      </p:sp>
      <p:pic>
        <p:nvPicPr>
          <p:cNvPr id="241" name="Google Shape;241;p31"/>
          <p:cNvPicPr preferRelativeResize="0"/>
          <p:nvPr/>
        </p:nvPicPr>
        <p:blipFill rotWithShape="1">
          <a:blip r:embed="rId3">
            <a:alphaModFix/>
          </a:blip>
          <a:srcRect b="60795"/>
          <a:stretch/>
        </p:blipFill>
        <p:spPr>
          <a:xfrm>
            <a:off x="176050" y="1380593"/>
            <a:ext cx="4703451" cy="1864601"/>
          </a:xfrm>
          <a:prstGeom prst="rect">
            <a:avLst/>
          </a:prstGeom>
          <a:noFill/>
          <a:ln>
            <a:noFill/>
          </a:ln>
        </p:spPr>
      </p:pic>
      <p:sp>
        <p:nvSpPr>
          <p:cNvPr id="242" name="Google Shape;242;p31"/>
          <p:cNvSpPr txBox="1"/>
          <p:nvPr/>
        </p:nvSpPr>
        <p:spPr>
          <a:xfrm>
            <a:off x="3189448" y="3228900"/>
            <a:ext cx="2054400" cy="4155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500" b="0" i="1" u="sng" strike="noStrike" kern="0" cap="none" spc="0" normalizeH="0" baseline="0" noProof="0">
                <a:ln>
                  <a:noFill/>
                </a:ln>
                <a:solidFill>
                  <a:srgbClr val="0563C1"/>
                </a:solidFill>
                <a:effectLst/>
                <a:uLnTx/>
                <a:uFillTx/>
                <a:latin typeface="Arial"/>
                <a:cs typeface="Arial"/>
                <a:sym typeface="Arial"/>
                <a:hlinkClick r:id="rId4"/>
              </a:rPr>
              <a:t>Pre-print available</a:t>
            </a:r>
            <a:endParaRPr kumimoji="0" sz="1500" b="0" i="1" u="none" strike="noStrike" kern="0" cap="none" spc="0" normalizeH="0" baseline="0" noProof="0">
              <a:ln>
                <a:noFill/>
              </a:ln>
              <a:solidFill>
                <a:srgbClr val="000000"/>
              </a:solidFill>
              <a:effectLst/>
              <a:uLnTx/>
              <a:uFillTx/>
              <a:latin typeface="Arial"/>
              <a:cs typeface="Arial"/>
              <a:sym typeface="Arial"/>
            </a:endParaRPr>
          </a:p>
        </p:txBody>
      </p:sp>
      <p:pic>
        <p:nvPicPr>
          <p:cNvPr id="243" name="Google Shape;243;p31"/>
          <p:cNvPicPr preferRelativeResize="0"/>
          <p:nvPr/>
        </p:nvPicPr>
        <p:blipFill>
          <a:blip r:embed="rId5">
            <a:alphaModFix/>
          </a:blip>
          <a:stretch>
            <a:fillRect/>
          </a:stretch>
        </p:blipFill>
        <p:spPr>
          <a:xfrm>
            <a:off x="145200" y="3644400"/>
            <a:ext cx="4703450" cy="2636783"/>
          </a:xfrm>
          <a:prstGeom prst="rect">
            <a:avLst/>
          </a:prstGeom>
          <a:noFill/>
          <a:ln>
            <a:noFill/>
          </a:ln>
        </p:spPr>
      </p:pic>
      <p:pic>
        <p:nvPicPr>
          <p:cNvPr id="244" name="Google Shape;244;p31"/>
          <p:cNvPicPr preferRelativeResize="0"/>
          <p:nvPr/>
        </p:nvPicPr>
        <p:blipFill>
          <a:blip r:embed="rId6">
            <a:alphaModFix/>
          </a:blip>
          <a:stretch>
            <a:fillRect/>
          </a:stretch>
        </p:blipFill>
        <p:spPr>
          <a:xfrm>
            <a:off x="5427275" y="5138075"/>
            <a:ext cx="6878501" cy="1395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5"/>
          <p:cNvSpPr txBox="1">
            <a:spLocks noGrp="1"/>
          </p:cNvSpPr>
          <p:nvPr>
            <p:ph type="body" idx="1"/>
          </p:nvPr>
        </p:nvSpPr>
        <p:spPr>
          <a:xfrm>
            <a:off x="143325" y="1411826"/>
            <a:ext cx="11725800" cy="4642200"/>
          </a:xfrm>
          <a:prstGeom prst="rect">
            <a:avLst/>
          </a:prstGeom>
          <a:noFill/>
          <a:ln>
            <a:noFill/>
          </a:ln>
        </p:spPr>
        <p:txBody>
          <a:bodyPr spcFirstLastPara="1" wrap="square" lIns="91425" tIns="45700" rIns="91425" bIns="45700" anchor="t" anchorCtr="0">
            <a:noAutofit/>
          </a:bodyPr>
          <a:lstStyle/>
          <a:p>
            <a:pPr marL="50800" lvl="0" indent="0" algn="l" rtl="0">
              <a:lnSpc>
                <a:spcPct val="115000"/>
              </a:lnSpc>
              <a:spcBef>
                <a:spcPts val="1000"/>
              </a:spcBef>
              <a:spcAft>
                <a:spcPts val="0"/>
              </a:spcAft>
              <a:buSzPts val="2800"/>
              <a:buNone/>
            </a:pPr>
            <a:endParaRPr sz="2300"/>
          </a:p>
          <a:p>
            <a:pPr marL="457200" lvl="0" indent="-342900" algn="l" rtl="0">
              <a:spcBef>
                <a:spcPts val="0"/>
              </a:spcBef>
              <a:spcAft>
                <a:spcPts val="0"/>
              </a:spcAft>
              <a:buSzPts val="1800"/>
              <a:buChar char="❖"/>
            </a:pPr>
            <a:r>
              <a:rPr lang="en-GB" sz="1800"/>
              <a:t>5.3: Review and consolidate current approaches to characterising, mapping and monitoring Blue Carbon Ecosystems (BCEs) and establish approaches that are consistent globally and across scales. Facilitate detection and description of change and links between terrestrial and aquatic environments.</a:t>
            </a:r>
            <a:endParaRPr sz="1800"/>
          </a:p>
          <a:p>
            <a:pPr marL="0" lvl="0" indent="0" algn="l" rtl="0">
              <a:spcBef>
                <a:spcPts val="0"/>
              </a:spcBef>
              <a:spcAft>
                <a:spcPts val="0"/>
              </a:spcAft>
              <a:buNone/>
            </a:pPr>
            <a:endParaRPr sz="1800"/>
          </a:p>
          <a:p>
            <a:pPr marL="457200" lvl="0" indent="-342900" algn="l" rtl="0">
              <a:spcBef>
                <a:spcPts val="0"/>
              </a:spcBef>
              <a:spcAft>
                <a:spcPts val="0"/>
              </a:spcAft>
              <a:buSzPts val="1800"/>
              <a:buChar char="❖"/>
            </a:pPr>
            <a:r>
              <a:rPr lang="en-GB" sz="1800"/>
              <a:t>5.4: Support the development of new CEOS initiatives on wetlands mapping and monitoring. Ensure new CEOS missions consider wetlands amongst mission goals, recognising the heterogeneity of wetlands and the need for multi-sensor approaches.</a:t>
            </a:r>
            <a:endParaRPr sz="1800"/>
          </a:p>
          <a:p>
            <a:pPr marL="914400" lvl="1" indent="-228600" algn="l" rtl="0">
              <a:lnSpc>
                <a:spcPct val="115000"/>
              </a:lnSpc>
              <a:spcBef>
                <a:spcPts val="0"/>
              </a:spcBef>
              <a:spcAft>
                <a:spcPts val="0"/>
              </a:spcAft>
              <a:buSzPts val="2800"/>
              <a:buNone/>
            </a:pPr>
            <a:endParaRPr sz="1900"/>
          </a:p>
        </p:txBody>
      </p:sp>
      <p:sp>
        <p:nvSpPr>
          <p:cNvPr id="308" name="Google Shape;308;p35"/>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en-GB"/>
              <a:t>Actions</a:t>
            </a:r>
            <a:endParaRPr/>
          </a:p>
        </p:txBody>
      </p:sp>
    </p:spTree>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8</TotalTime>
  <Words>1656</Words>
  <Application>Microsoft Macintosh PowerPoint</Application>
  <PresentationFormat>Widescreen</PresentationFormat>
  <Paragraphs>137</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Courier New</vt:lpstr>
      <vt:lpstr>Montserrat</vt:lpstr>
      <vt:lpstr>Wingdings</vt:lpstr>
      <vt:lpstr>ceos</vt:lpstr>
      <vt:lpstr>SIT-TW  2024 AFOLU Roadmap Actions and Status</vt:lpstr>
      <vt:lpstr>AFOLU Roadmap </vt:lpstr>
      <vt:lpstr>Classes of actions</vt:lpstr>
      <vt:lpstr>Recommendations &amp; actions</vt:lpstr>
      <vt:lpstr>Actions</vt:lpstr>
      <vt:lpstr>Biomass Harmonization</vt:lpstr>
      <vt:lpstr>Actions</vt:lpstr>
      <vt:lpstr>Biomass Harmonization: IPCC EFDB</vt:lpstr>
      <vt:lpstr>Actions</vt:lpstr>
      <vt:lpstr>Other Land Use – Wetlands &amp; Blue Carbon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Fatoyinbo, Temilola (GSFC-6180)</dc:creator>
  <cp:lastModifiedBy>Fatoyinbo, Temilola (GSFC-6180)</cp:lastModifiedBy>
  <cp:revision>1</cp:revision>
  <dcterms:created xsi:type="dcterms:W3CDTF">2024-10-18T16:41:29Z</dcterms:created>
  <dcterms:modified xsi:type="dcterms:W3CDTF">2024-10-18T16:49:54Z</dcterms:modified>
</cp:coreProperties>
</file>