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7"/>
  </p:notes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Montserrat"/>
              <a:buNone/>
              <a:defRPr sz="800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5" name="Google Shape;25;p3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‹#›</a:t>
            </a:fld>
            <a:endParaRPr sz="1400" b="1" i="0" u="none" strike="noStrike" cap="none" dirty="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-24384" y="6562799"/>
            <a:ext cx="49257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AC-VC, College Park October </a:t>
            </a:r>
            <a:r>
              <a:rPr lang="en-GB" b="1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2024</a:t>
            </a:r>
            <a:endParaRPr b="1" dirty="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Char char="❖"/>
              <a:defRPr sz="2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▪"/>
              <a:defRPr sz="2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o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•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•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Montserrat"/>
              <a:buNone/>
              <a:defRPr sz="440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5" name="Google Shape;35;p4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Char char="❖"/>
              <a:defRPr sz="2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▪"/>
              <a:defRPr sz="2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o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•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•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Char char="❖"/>
              <a:defRPr sz="2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▪"/>
              <a:defRPr sz="2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o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•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•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‹#›</a:t>
            </a:fld>
            <a:endParaRPr sz="1400" b="1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Montserrat"/>
              <a:buNone/>
              <a:defRPr sz="440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1" name="Google Shape;41;p4"/>
          <p:cNvSpPr txBox="1"/>
          <p:nvPr/>
        </p:nvSpPr>
        <p:spPr>
          <a:xfrm>
            <a:off x="-24384" y="6562799"/>
            <a:ext cx="49257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AC-VC, College Park October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6" name="Google Shape;46;p5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5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5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‹#›</a:t>
            </a:fld>
            <a:endParaRPr sz="1400" b="1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9" name="Google Shape;49;p5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Montserrat"/>
              <a:buNone/>
              <a:defRPr sz="440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Google Shape;50;p5"/>
          <p:cNvSpPr txBox="1"/>
          <p:nvPr/>
        </p:nvSpPr>
        <p:spPr>
          <a:xfrm>
            <a:off x="-24384" y="6562799"/>
            <a:ext cx="49257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AC-VC, College Park October </a:t>
            </a:r>
            <a:r>
              <a:rPr lang="en-US" b="1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5" name="Google Shape;55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6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❖"/>
              <a:defRPr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4064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Char char="▪"/>
              <a:defRPr sz="2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810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o"/>
              <a:defRPr sz="2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None/>
              <a:defRPr sz="1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None/>
              <a:defRPr sz="1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None/>
              <a:defRPr sz="1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None/>
              <a:defRPr sz="1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None/>
              <a:defRPr sz="1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None/>
              <a:defRPr sz="1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None/>
              <a:defRPr sz="1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9" name="Google Shape;59;p6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‹#›</a:t>
            </a:fld>
            <a:endParaRPr sz="1400" b="1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Montserrat"/>
              <a:buNone/>
              <a:defRPr sz="440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1" name="Google Shape;61;p6"/>
          <p:cNvSpPr txBox="1"/>
          <p:nvPr/>
        </p:nvSpPr>
        <p:spPr>
          <a:xfrm>
            <a:off x="-24384" y="6562799"/>
            <a:ext cx="49257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AC-VC, College Park October </a:t>
            </a:r>
            <a:r>
              <a:rPr lang="en-US" b="1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7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7356323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5400" dirty="0">
                <a:latin typeface="Montserrat"/>
                <a:ea typeface="Montserrat"/>
                <a:cs typeface="Montserrat"/>
                <a:sym typeface="Montserrat"/>
              </a:rPr>
              <a:t>GHG-AFOLU-</a:t>
            </a:r>
            <a:r>
              <a:rPr lang="en-GB" sz="5400" dirty="0" err="1">
                <a:latin typeface="Montserrat"/>
                <a:ea typeface="Montserrat"/>
                <a:cs typeface="Montserrat"/>
                <a:sym typeface="Montserrat"/>
              </a:rPr>
              <a:t>AQCarbon</a:t>
            </a:r>
            <a:r>
              <a:rPr lang="en-GB" sz="5400" dirty="0">
                <a:latin typeface="Montserrat"/>
                <a:ea typeface="Montserrat"/>
                <a:cs typeface="Montserrat"/>
                <a:sym typeface="Montserrat"/>
              </a:rPr>
              <a:t> Roadmap Coordination</a:t>
            </a:r>
            <a:endParaRPr sz="5400" i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7"/>
          <p:cNvSpPr/>
          <p:nvPr/>
        </p:nvSpPr>
        <p:spPr>
          <a:xfrm>
            <a:off x="7222284" y="4399878"/>
            <a:ext cx="4832943" cy="2458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David Crisp</a:t>
            </a: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 SIT Chair Team</a:t>
            </a:r>
            <a:endParaRPr sz="2400" b="1" i="0" u="none" strike="noStrike" cap="none" dirty="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18 October 2024</a:t>
            </a:r>
            <a:endParaRPr sz="2400" b="1" i="0" u="none" strike="noStrike" cap="none" dirty="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10F47D-E31A-CEE3-EE82-6DA8C1A97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0533" y="954941"/>
            <a:ext cx="10933110" cy="5447134"/>
          </a:xfrm>
        </p:spPr>
        <p:txBody>
          <a:bodyPr/>
          <a:lstStyle/>
          <a:p>
            <a:r>
              <a:rPr lang="en-US" sz="2400" dirty="0"/>
              <a:t>CEOS Carbon Roadmaps</a:t>
            </a:r>
          </a:p>
          <a:p>
            <a:pPr lvl="1"/>
            <a:r>
              <a:rPr lang="en-US" sz="2000" b="1" dirty="0">
                <a:solidFill>
                  <a:srgbClr val="0070C0"/>
                </a:solidFill>
              </a:rPr>
              <a:t>GHG Roadmap </a:t>
            </a:r>
            <a:r>
              <a:rPr lang="en-US" sz="2000" dirty="0"/>
              <a:t>– space-based measurements needed to estimate CO</a:t>
            </a:r>
            <a:r>
              <a:rPr lang="en-US" sz="2000" baseline="-25000" dirty="0"/>
              <a:t>2</a:t>
            </a:r>
            <a:r>
              <a:rPr lang="en-US" sz="2000" dirty="0"/>
              <a:t> and CH</a:t>
            </a:r>
            <a:r>
              <a:rPr lang="en-US" sz="2000" baseline="-25000" dirty="0"/>
              <a:t>4</a:t>
            </a:r>
            <a:r>
              <a:rPr lang="en-US" sz="2000" dirty="0"/>
              <a:t> concentrations to support top-down estimates of carbon flux budgets</a:t>
            </a:r>
          </a:p>
          <a:p>
            <a:pPr lvl="1"/>
            <a:r>
              <a:rPr lang="en-US" sz="2000" b="1" dirty="0">
                <a:solidFill>
                  <a:srgbClr val="0070C0"/>
                </a:solidFill>
              </a:rPr>
              <a:t>AFOLU Roadmap </a:t>
            </a:r>
            <a:r>
              <a:rPr lang="en-US" sz="2000" dirty="0"/>
              <a:t>– space based estimates on land carbon stocks, providing activity and emission factors to support bottom-up inventories of CO2 inventories </a:t>
            </a:r>
          </a:p>
          <a:p>
            <a:pPr lvl="1"/>
            <a:r>
              <a:rPr lang="en-US" sz="2000" b="1" dirty="0">
                <a:solidFill>
                  <a:srgbClr val="0070C0"/>
                </a:solidFill>
              </a:rPr>
              <a:t>Aquatic Carbon Roadmap </a:t>
            </a:r>
            <a:r>
              <a:rPr lang="en-US" sz="2000" dirty="0"/>
              <a:t>– space-based measurements defining roles of the open ocean, coastal blue carbon ecosystems, inland waters and the land-carbon continuum on the global carbon cycle</a:t>
            </a:r>
            <a:endParaRPr lang="en-US" sz="2400" dirty="0"/>
          </a:p>
          <a:p>
            <a:r>
              <a:rPr lang="en-US" sz="2400" dirty="0"/>
              <a:t>Recognizing the synergies between these roadmaps, the CEOS SIT initiated an effort to coordinate activities across the GHG, AFOLU, and Aquatic Carbon Roadmaps.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2E363B-C306-C198-DC15-B3231D98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28" y="175939"/>
            <a:ext cx="9386864" cy="779002"/>
          </a:xfrm>
        </p:spPr>
        <p:txBody>
          <a:bodyPr/>
          <a:lstStyle/>
          <a:p>
            <a:r>
              <a:rPr lang="en-US" dirty="0"/>
              <a:t>Carbon Roadmap Synergies</a:t>
            </a:r>
          </a:p>
        </p:txBody>
      </p:sp>
    </p:spTree>
    <p:extLst>
      <p:ext uri="{BB962C8B-B14F-4D97-AF65-F5344CB8AC3E}">
        <p14:creationId xmlns:p14="http://schemas.microsoft.com/office/powerpoint/2010/main" val="1768103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A876C86-F7C2-E4D1-799A-4EF1E0B01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300" y="1257909"/>
            <a:ext cx="11495400" cy="4662900"/>
          </a:xfrm>
        </p:spPr>
        <p:txBody>
          <a:bodyPr/>
          <a:lstStyle/>
          <a:p>
            <a:r>
              <a:rPr lang="en-US" sz="2400" b="1" dirty="0"/>
              <a:t>Land Carbon</a:t>
            </a:r>
          </a:p>
          <a:p>
            <a:pPr lvl="1"/>
            <a:r>
              <a:rPr lang="en-US" sz="2000" dirty="0"/>
              <a:t>To what extent can space-based measurements of land use and land use change be combined with space-based measurements of GHGs to produce a more complete and accurate description of </a:t>
            </a:r>
            <a:r>
              <a:rPr lang="en-US" sz="2000" b="1" dirty="0">
                <a:solidFill>
                  <a:srgbClr val="0070C0"/>
                </a:solidFill>
              </a:rPr>
              <a:t>emission and removals of GHGs from the land sector</a:t>
            </a:r>
            <a:r>
              <a:rPr lang="en-US" sz="2000" dirty="0"/>
              <a:t>?</a:t>
            </a:r>
          </a:p>
          <a:p>
            <a:pPr lvl="1"/>
            <a:r>
              <a:rPr lang="en-US" sz="2000" dirty="0"/>
              <a:t>Can space-based activity observations be combined with space-based GHG flux estimates to provide more realistic regional-scale constraints on </a:t>
            </a:r>
            <a:r>
              <a:rPr lang="en-US" sz="2000" b="1" dirty="0">
                <a:solidFill>
                  <a:srgbClr val="0070C0"/>
                </a:solidFill>
              </a:rPr>
              <a:t>emission factors </a:t>
            </a:r>
            <a:r>
              <a:rPr lang="en-US" sz="2000" dirty="0"/>
              <a:t>associated with land use change and disturbance that could be used in bottom-up inventories?</a:t>
            </a:r>
          </a:p>
          <a:p>
            <a:pPr lvl="1"/>
            <a:r>
              <a:rPr lang="en-US" sz="2000" dirty="0"/>
              <a:t>Can </a:t>
            </a:r>
            <a:r>
              <a:rPr lang="en-US" sz="2000" b="1" dirty="0">
                <a:solidFill>
                  <a:srgbClr val="0070C0"/>
                </a:solidFill>
              </a:rPr>
              <a:t>soil carbon fluxes </a:t>
            </a:r>
            <a:r>
              <a:rPr lang="en-US" sz="2000" dirty="0"/>
              <a:t>be estimated accurately as a residual from AFOLU activity and atmospheric GHG observations?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FAD384-6D9F-2551-1A4D-924346D87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Use Cases - Land</a:t>
            </a:r>
          </a:p>
        </p:txBody>
      </p:sp>
    </p:spTree>
    <p:extLst>
      <p:ext uri="{BB962C8B-B14F-4D97-AF65-F5344CB8AC3E}">
        <p14:creationId xmlns:p14="http://schemas.microsoft.com/office/powerpoint/2010/main" val="218448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FC310C7-4436-9EA3-5B8B-98C92E6DFC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Ocean Carbon</a:t>
            </a:r>
            <a:endParaRPr lang="en-US" sz="2000" dirty="0"/>
          </a:p>
          <a:p>
            <a:pPr lvl="1"/>
            <a:r>
              <a:rPr lang="en-US" sz="2000" dirty="0"/>
              <a:t>Can space-based observations of </a:t>
            </a:r>
            <a:r>
              <a:rPr lang="en-US" sz="2000" b="1" dirty="0">
                <a:solidFill>
                  <a:srgbClr val="0070C0"/>
                </a:solidFill>
              </a:rPr>
              <a:t>sea surface temperature, winds, salinity and ocean </a:t>
            </a:r>
            <a:r>
              <a:rPr lang="en-US" sz="2000" b="1" dirty="0" err="1">
                <a:solidFill>
                  <a:srgbClr val="0070C0"/>
                </a:solidFill>
              </a:rPr>
              <a:t>colour</a:t>
            </a:r>
            <a:r>
              <a:rPr lang="en-US" sz="2000" dirty="0"/>
              <a:t> be combined with available </a:t>
            </a:r>
            <a:r>
              <a:rPr lang="en-US" sz="2000" b="1" dirty="0">
                <a:solidFill>
                  <a:srgbClr val="0070C0"/>
                </a:solidFill>
              </a:rPr>
              <a:t>in situ observations </a:t>
            </a:r>
            <a:r>
              <a:rPr lang="en-US" sz="2000" dirty="0">
                <a:solidFill>
                  <a:schemeClr val="tx1"/>
                </a:solidFill>
              </a:rPr>
              <a:t>of ocean pCO2 </a:t>
            </a:r>
            <a:r>
              <a:rPr lang="en-US" sz="2000" dirty="0"/>
              <a:t>and carbon (DOC, DIC, etc.) and </a:t>
            </a:r>
            <a:r>
              <a:rPr lang="en-US" sz="2000" b="1" dirty="0">
                <a:solidFill>
                  <a:srgbClr val="0070C0"/>
                </a:solidFill>
              </a:rPr>
              <a:t>space-based CO</a:t>
            </a:r>
            <a:r>
              <a:rPr lang="en-US" sz="2000" b="1" baseline="-25000" dirty="0">
                <a:solidFill>
                  <a:srgbClr val="0070C0"/>
                </a:solidFill>
              </a:rPr>
              <a:t>2</a:t>
            </a:r>
            <a:r>
              <a:rPr lang="en-US" sz="2000" b="1" dirty="0">
                <a:solidFill>
                  <a:srgbClr val="0070C0"/>
                </a:solidFill>
              </a:rPr>
              <a:t> flux estimates </a:t>
            </a:r>
            <a:r>
              <a:rPr lang="en-US" sz="2000" dirty="0"/>
              <a:t>to produce ocean models that better exploit available in situ data?</a:t>
            </a:r>
          </a:p>
          <a:p>
            <a:pPr marL="5334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How do we reduce the </a:t>
            </a:r>
            <a:r>
              <a:rPr lang="en-US" sz="2000" b="1" dirty="0">
                <a:solidFill>
                  <a:srgbClr val="0070C0"/>
                </a:solidFill>
              </a:rPr>
              <a:t>uncertainties</a:t>
            </a:r>
            <a:r>
              <a:rPr lang="en-US" sz="2000" dirty="0"/>
              <a:t> on the </a:t>
            </a:r>
            <a:r>
              <a:rPr lang="en-US" sz="2000" b="1" dirty="0">
                <a:solidFill>
                  <a:srgbClr val="0070C0"/>
                </a:solidFill>
              </a:rPr>
              <a:t>transport</a:t>
            </a:r>
            <a:r>
              <a:rPr lang="en-US" sz="2000" dirty="0"/>
              <a:t> of carbon between land ecosystems and the ocean? 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How is the ocean carbon flux changing due to </a:t>
            </a:r>
            <a:r>
              <a:rPr lang="en-US" sz="2000" b="1" dirty="0">
                <a:solidFill>
                  <a:srgbClr val="0070C0"/>
                </a:solidFill>
              </a:rPr>
              <a:t>human activity </a:t>
            </a:r>
            <a:r>
              <a:rPr lang="en-US" sz="2000" dirty="0"/>
              <a:t>and </a:t>
            </a:r>
            <a:r>
              <a:rPr lang="en-US" sz="2000" b="1" dirty="0">
                <a:solidFill>
                  <a:srgbClr val="0070C0"/>
                </a:solidFill>
              </a:rPr>
              <a:t>climate change</a:t>
            </a:r>
            <a:r>
              <a:rPr lang="en-US" sz="2000" dirty="0"/>
              <a:t>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9A50080-A16F-8134-1F2A-57725FAE8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Use Cases - Ocean</a:t>
            </a:r>
          </a:p>
        </p:txBody>
      </p:sp>
    </p:spTree>
    <p:extLst>
      <p:ext uri="{BB962C8B-B14F-4D97-AF65-F5344CB8AC3E}">
        <p14:creationId xmlns:p14="http://schemas.microsoft.com/office/powerpoint/2010/main" val="267646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030FB6-290D-8CB7-CCEE-5D2AA1B49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300" y="1308013"/>
            <a:ext cx="11495400" cy="4662900"/>
          </a:xfrm>
        </p:spPr>
        <p:txBody>
          <a:bodyPr/>
          <a:lstStyle/>
          <a:p>
            <a:r>
              <a:rPr lang="en-US" dirty="0"/>
              <a:t>Can the GHG, AFOLU, and Aquatic Carbon teams work together with NGHGI community to co-define </a:t>
            </a:r>
            <a:r>
              <a:rPr lang="en-US" b="1" dirty="0">
                <a:solidFill>
                  <a:srgbClr val="0070C0"/>
                </a:solidFill>
              </a:rPr>
              <a:t>best practices </a:t>
            </a:r>
            <a:r>
              <a:rPr lang="en-US" dirty="0"/>
              <a:t>for combining </a:t>
            </a:r>
            <a:r>
              <a:rPr lang="en-US" b="1" dirty="0">
                <a:solidFill>
                  <a:srgbClr val="0070C0"/>
                </a:solidFill>
              </a:rPr>
              <a:t>top-down</a:t>
            </a:r>
            <a:r>
              <a:rPr lang="en-US" dirty="0"/>
              <a:t> and </a:t>
            </a:r>
            <a:r>
              <a:rPr lang="en-US" b="1" dirty="0">
                <a:solidFill>
                  <a:srgbClr val="0070C0"/>
                </a:solidFill>
              </a:rPr>
              <a:t>bottom-up</a:t>
            </a:r>
            <a:r>
              <a:rPr lang="en-US" dirty="0"/>
              <a:t> data for use in </a:t>
            </a:r>
            <a:r>
              <a:rPr lang="en-US" b="1" dirty="0">
                <a:solidFill>
                  <a:srgbClr val="0070C0"/>
                </a:solidFill>
              </a:rPr>
              <a:t>inventory development and assessment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How can the GHG, AFOLU, and Aquatic Roadmap teams work with the CEOS SIT and the UNFCCC to </a:t>
            </a:r>
            <a:r>
              <a:rPr lang="en-US" b="1" dirty="0">
                <a:solidFill>
                  <a:srgbClr val="0070C0"/>
                </a:solidFill>
              </a:rPr>
              <a:t>coordinate their inputs to support the CEOS GST strategy</a:t>
            </a:r>
            <a:r>
              <a:rPr lang="en-US" dirty="0"/>
              <a:t>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016184-6FD5-16BA-685A-38F34A8BF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Efforts</a:t>
            </a:r>
          </a:p>
        </p:txBody>
      </p:sp>
    </p:spTree>
    <p:extLst>
      <p:ext uri="{BB962C8B-B14F-4D97-AF65-F5344CB8AC3E}">
        <p14:creationId xmlns:p14="http://schemas.microsoft.com/office/powerpoint/2010/main" val="3883787245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4996</TotalTime>
  <Words>371</Words>
  <Application>Microsoft Office PowerPoint</Application>
  <PresentationFormat>Widescreen</PresentationFormat>
  <Paragraphs>26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Montserrat</vt:lpstr>
      <vt:lpstr>ceos</vt:lpstr>
      <vt:lpstr>GHG-AFOLU-AQCarbon Roadmap Coordination</vt:lpstr>
      <vt:lpstr>Carbon Roadmap Synergies</vt:lpstr>
      <vt:lpstr>Common Use Cases - Land</vt:lpstr>
      <vt:lpstr>Common Use Cases - Ocean</vt:lpstr>
      <vt:lpstr>Coordinated Efforts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Greenhouse Gas Observations</dc:title>
  <dc:creator>David Crisp</dc:creator>
  <cp:lastModifiedBy>David Crisp</cp:lastModifiedBy>
  <cp:revision>13</cp:revision>
  <dcterms:modified xsi:type="dcterms:W3CDTF">2024-10-18T16:20:14Z</dcterms:modified>
</cp:coreProperties>
</file>