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15"/>
  </p:notesMasterIdLst>
  <p:sldIdLst>
    <p:sldId id="256" r:id="rId2"/>
    <p:sldId id="2147376007" r:id="rId3"/>
    <p:sldId id="2147376008" r:id="rId4"/>
    <p:sldId id="2147376010" r:id="rId5"/>
    <p:sldId id="2147376009" r:id="rId6"/>
    <p:sldId id="2147376016" r:id="rId7"/>
    <p:sldId id="2147376019" r:id="rId8"/>
    <p:sldId id="2147376011" r:id="rId9"/>
    <p:sldId id="2147376013" r:id="rId10"/>
    <p:sldId id="2147376014" r:id="rId11"/>
    <p:sldId id="2147376015" r:id="rId12"/>
    <p:sldId id="2147376018" r:id="rId13"/>
    <p:sldId id="214737601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5582"/>
    <a:srgbClr val="44546A"/>
    <a:srgbClr val="FFFFFF"/>
    <a:srgbClr val="8598B1"/>
    <a:srgbClr val="033B55"/>
    <a:srgbClr val="045282"/>
    <a:srgbClr val="94CDC9"/>
    <a:srgbClr val="BB05A5"/>
    <a:srgbClr val="779DA7"/>
    <a:srgbClr val="C4C4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58" autoAdjust="0"/>
    <p:restoredTop sz="96327" autoAdjust="0"/>
  </p:normalViewPr>
  <p:slideViewPr>
    <p:cSldViewPr snapToGrid="0">
      <p:cViewPr varScale="1">
        <p:scale>
          <a:sx n="123" d="100"/>
          <a:sy n="123" d="100"/>
        </p:scale>
        <p:origin x="11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B9D5D4-1571-440A-9476-F16925E3E980}" type="datetimeFigureOut">
              <a:rPr lang="en-GB" smtClean="0"/>
              <a:t>18/10/2024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5D933F-7530-4098-8662-5DBF1EDB13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0115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D933F-7530-4098-8662-5DBF1EDB13F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45194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D933F-7530-4098-8662-5DBF1EDB13F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40858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D933F-7530-4098-8662-5DBF1EDB13F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70074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D933F-7530-4098-8662-5DBF1EDB13F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0921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D933F-7530-4098-8662-5DBF1EDB13F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429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D933F-7530-4098-8662-5DBF1EDB13F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1073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D933F-7530-4098-8662-5DBF1EDB13F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8248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D933F-7530-4098-8662-5DBF1EDB13F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69371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D933F-7530-4098-8662-5DBF1EDB13F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1025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D933F-7530-4098-8662-5DBF1EDB13F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09302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D933F-7530-4098-8662-5DBF1EDB13F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80969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D933F-7530-4098-8662-5DBF1EDB13F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546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CEOS ACVC 2024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Ben Poulter | Opening Plenary | May 14,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12280-3E34-43C6-A212-236571995F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3795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CEOS ACVC 2024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Ben Poulter | Opening Plenary | May 14,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12280-3E34-43C6-A212-236571995F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0596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CEOS ACVC 2024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Ben Poulter | Opening Plenary | May 14,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12280-3E34-43C6-A212-236571995F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6389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CEOS ACVC 2024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Ben Poulter | Opening Plenary | May 14,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12280-3E34-43C6-A212-236571995F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584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CEOS ACVC 2024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Ben Poulter | Opening Plenary | May 14,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12280-3E34-43C6-A212-236571995F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2655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CEOS ACVC 2024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Ben Poulter | Opening Plenary | May 14, 2024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12280-3E34-43C6-A212-236571995F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8643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CEOS ACVC 2024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Ben Poulter | Opening Plenary | May 14, 2024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12280-3E34-43C6-A212-236571995F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1736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CEOS ACVC 2024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Ben Poulter | Opening Plenary | May 14, 2024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12280-3E34-43C6-A212-236571995F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2575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CEOS ACVC 2024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Ben Poulter | Opening Plenary | May 14, 2024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12280-3E34-43C6-A212-236571995F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0523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CEOS ACVC 2024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Ben Poulter | Opening Plenary | May 14, 2024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12280-3E34-43C6-A212-236571995F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049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CEOS ACVC 2024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Ben Poulter | Opening Plenary | May 14, 2024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12280-3E34-43C6-A212-236571995F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8466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CEOS ACVC 2024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Ben Poulter | Opening Plenary | May 14,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12280-3E34-43C6-A212-236571995F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4455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70A1295-61BC-4214-AA3E-D39667302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B139475-2B26-4CA9-9413-DE741E49F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2941813"/>
            <a:ext cx="12188952" cy="1828800"/>
            <a:chOff x="-305" y="3144820"/>
            <a:chExt cx="9182100" cy="1551136"/>
          </a:xfrm>
        </p:grpSpPr>
        <p:sp useBgFill="1">
          <p:nvSpPr>
            <p:cNvPr id="21" name="Freeform: Shape 20">
              <a:extLst>
                <a:ext uri="{FF2B5EF4-FFF2-40B4-BE49-F238E27FC236}">
                  <a16:creationId xmlns:a16="http://schemas.microsoft.com/office/drawing/2014/main" id="{16C6BF63-6277-4C39-BE5D-3C341662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EA3BAD9-C130-4A9C-9086-20D132A6C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587D38B-9E07-4A8B-B285-5FEBF6A60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EF4DD4B-217B-4346-A2B8-432793639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EF30E263-11F6-5303-65D9-11703B02A4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3050" y="6216319"/>
            <a:ext cx="12192001" cy="641669"/>
          </a:xfrm>
        </p:spPr>
        <p:txBody>
          <a:bodyPr anchor="b">
            <a:normAutofit/>
          </a:bodyPr>
          <a:lstStyle/>
          <a:p>
            <a:r>
              <a:rPr lang="en-GB" sz="1800" dirty="0">
                <a:solidFill>
                  <a:srgbClr val="44546A"/>
                </a:solidFill>
              </a:rPr>
              <a:t>CEOS AC VC| 18 Oct 2024 |NOAA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78CCE4-796F-3144-6526-37E0BD8BA7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052" y="2728518"/>
            <a:ext cx="12192003" cy="1099712"/>
          </a:xfrm>
        </p:spPr>
        <p:txBody>
          <a:bodyPr anchor="t">
            <a:normAutofit fontScale="90000"/>
          </a:bodyPr>
          <a:lstStyle/>
          <a:p>
            <a:r>
              <a:rPr lang="en-GB" b="1" dirty="0">
                <a:solidFill>
                  <a:srgbClr val="025582"/>
                </a:solidFill>
              </a:rPr>
              <a:t>CEOS GST Roadmaps Discussion</a:t>
            </a:r>
            <a:br>
              <a:rPr lang="en-GB" sz="2700" b="1" dirty="0">
                <a:solidFill>
                  <a:schemeClr val="tx2"/>
                </a:solidFill>
              </a:rPr>
            </a:br>
            <a:br>
              <a:rPr lang="en-GB" sz="2700" b="1" dirty="0">
                <a:solidFill>
                  <a:schemeClr val="tx2"/>
                </a:solidFill>
              </a:rPr>
            </a:br>
            <a:r>
              <a:rPr lang="en-GB" sz="2400" b="1" dirty="0">
                <a:solidFill>
                  <a:schemeClr val="tx2"/>
                </a:solidFill>
              </a:rPr>
              <a:t>CEOS Update| Oct 18, 2024</a:t>
            </a:r>
            <a:br>
              <a:rPr lang="en-GB" sz="2400" b="1" dirty="0">
                <a:solidFill>
                  <a:schemeClr val="tx2"/>
                </a:solidFill>
              </a:rPr>
            </a:br>
            <a:r>
              <a:rPr lang="en-GB" sz="2400" b="1" dirty="0">
                <a:solidFill>
                  <a:schemeClr val="tx2"/>
                </a:solidFill>
              </a:rPr>
              <a:t>Ben Poulter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8F541F2-3531-3300-DCCB-1B4855702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0343" y="108803"/>
            <a:ext cx="4042523" cy="95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044E5D55-9952-E2BD-76B3-1B4B58CE0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6" y="44487"/>
            <a:ext cx="1306971" cy="109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3244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blue and green map&#10;&#10;Description automatically generated with medium confidence">
            <a:extLst>
              <a:ext uri="{FF2B5EF4-FFF2-40B4-BE49-F238E27FC236}">
                <a16:creationId xmlns:a16="http://schemas.microsoft.com/office/drawing/2014/main" id="{56CEE92C-22DF-04AC-FB12-556F30BF89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01" b="4949"/>
          <a:stretch/>
        </p:blipFill>
        <p:spPr>
          <a:xfrm>
            <a:off x="0" y="0"/>
            <a:ext cx="12192000" cy="615661"/>
          </a:xfrm>
          <a:prstGeom prst="rect">
            <a:avLst/>
          </a:prstGeom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5B6455-2EAA-03B5-9792-7AFAC953DD40}"/>
              </a:ext>
            </a:extLst>
          </p:cNvPr>
          <p:cNvSpPr txBox="1"/>
          <p:nvPr/>
        </p:nvSpPr>
        <p:spPr>
          <a:xfrm>
            <a:off x="0" y="1503810"/>
            <a:ext cx="12191999" cy="4995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Font typeface="Noto Sans Symbols"/>
              <a:buChar char="❖"/>
            </a:pPr>
            <a:r>
              <a:rPr lang="en-US" sz="2200" dirty="0"/>
              <a:t>Recommendation 2: ensure communications of use of EO data in UNFCCC reporting….</a:t>
            </a:r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Courier New"/>
              <a:buChar char="o"/>
            </a:pPr>
            <a:r>
              <a:rPr lang="en-US" sz="1600" dirty="0">
                <a:solidFill>
                  <a:schemeClr val="dk1"/>
                </a:solidFill>
              </a:rPr>
              <a:t>Recommendation 2.0: Support UNFCCC actions and lessons learned throughout GST process…</a:t>
            </a:r>
            <a:endParaRPr lang="en-US" sz="1600" dirty="0"/>
          </a:p>
          <a:p>
            <a:pPr marL="1371600" lvl="2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Courier New"/>
              <a:buChar char="o"/>
            </a:pPr>
            <a:r>
              <a:rPr lang="en-US" sz="1600" dirty="0">
                <a:solidFill>
                  <a:srgbClr val="FF0000"/>
                </a:solidFill>
              </a:rPr>
              <a:t>Action: Ensure lessons learned from GST1 – SIT Chair</a:t>
            </a:r>
            <a:endParaRPr lang="en-US" sz="1600" dirty="0"/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Courier New"/>
              <a:buChar char="o"/>
            </a:pPr>
            <a:r>
              <a:rPr lang="en-US" sz="1600" dirty="0">
                <a:solidFill>
                  <a:schemeClr val="dk1"/>
                </a:solidFill>
              </a:rPr>
              <a:t>Recommendation 2.a:  Ensure dialogue with TSU on use of EO data in inventory guidelines…</a:t>
            </a:r>
            <a:endParaRPr lang="en-US" sz="1600" dirty="0"/>
          </a:p>
          <a:p>
            <a:pPr marL="1371600" lvl="2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Courier New"/>
              <a:buChar char="o"/>
            </a:pPr>
            <a:r>
              <a:rPr lang="en-US" sz="1600" dirty="0">
                <a:solidFill>
                  <a:srgbClr val="FF0000"/>
                </a:solidFill>
              </a:rPr>
              <a:t>Action: report on status of progress with IPCC TFI, TSU  and RSO/SBSTA  (with </a:t>
            </a:r>
            <a:r>
              <a:rPr lang="en-US" sz="1600" dirty="0" err="1">
                <a:solidFill>
                  <a:srgbClr val="FF0000"/>
                </a:solidFill>
              </a:rPr>
              <a:t>WGClimate</a:t>
            </a:r>
            <a:r>
              <a:rPr lang="en-US" sz="1600" dirty="0">
                <a:solidFill>
                  <a:srgbClr val="FF0000"/>
                </a:solidFill>
              </a:rPr>
              <a:t>) – SIT Chair</a:t>
            </a:r>
            <a:endParaRPr lang="en-US" sz="1600" dirty="0"/>
          </a:p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❖"/>
            </a:pPr>
            <a:r>
              <a:rPr lang="en-GB" sz="2000" dirty="0"/>
              <a:t>Recommendation 2.b: Best practice guidance on use of EO…</a:t>
            </a:r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Courier New"/>
              <a:buChar char="o"/>
            </a:pPr>
            <a:r>
              <a:rPr lang="en-GB" sz="1600" dirty="0">
                <a:solidFill>
                  <a:srgbClr val="FF0000"/>
                </a:solidFill>
              </a:rPr>
              <a:t>Action:  Develop demonstration studies with individual country GHG and forest Inventory agencies, jointly with GFOI workshops – GFOI leads, CEOS LPV biomass co-leads, </a:t>
            </a:r>
            <a:r>
              <a:rPr lang="en-GB" sz="1600" dirty="0" err="1">
                <a:solidFill>
                  <a:srgbClr val="FF0000"/>
                </a:solidFill>
              </a:rPr>
              <a:t>Silvacarbon</a:t>
            </a:r>
            <a:r>
              <a:rPr lang="en-GB" sz="1600" dirty="0">
                <a:solidFill>
                  <a:srgbClr val="FF0000"/>
                </a:solidFill>
              </a:rPr>
              <a:t> – report at SIT</a:t>
            </a:r>
          </a:p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Font typeface="Noto Sans Symbols"/>
              <a:buChar char="❖"/>
            </a:pPr>
            <a:r>
              <a:rPr lang="en-GB" sz="2000" dirty="0">
                <a:solidFill>
                  <a:schemeClr val="dk1"/>
                </a:solidFill>
              </a:rPr>
              <a:t>Recommendation 2.c: establish international cooperation on Forest Biomass Reference Measurement program</a:t>
            </a:r>
            <a:endParaRPr lang="en-GB" sz="2000" dirty="0"/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Courier New"/>
              <a:buChar char="o"/>
            </a:pPr>
            <a:r>
              <a:rPr lang="en-GB" sz="1600" dirty="0">
                <a:solidFill>
                  <a:srgbClr val="FF0000"/>
                </a:solidFill>
              </a:rPr>
              <a:t>Action: work with GFOI, GEO-TREES, MAAP and FRM4BIOMASS – AGB team., SIT Chair</a:t>
            </a:r>
            <a:endParaRPr lang="en-GB" sz="1200" dirty="0">
              <a:solidFill>
                <a:srgbClr val="FF0000"/>
              </a:solidFill>
            </a:endParaRPr>
          </a:p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Font typeface="Noto Sans Symbols"/>
              <a:buChar char="❖"/>
            </a:pPr>
            <a:r>
              <a:rPr lang="en-GB" sz="2000" dirty="0">
                <a:solidFill>
                  <a:schemeClr val="dk1"/>
                </a:solidFill>
              </a:rPr>
              <a:t>Recommendation 2.d: align consistent terminology for forest biomass estimates and uncertainty</a:t>
            </a:r>
            <a:endParaRPr lang="en-GB" sz="2000" dirty="0"/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Courier New"/>
              <a:buChar char="o"/>
            </a:pPr>
            <a:r>
              <a:rPr lang="en-GB" sz="1600" dirty="0">
                <a:solidFill>
                  <a:srgbClr val="FF0000"/>
                </a:solidFill>
              </a:rPr>
              <a:t>Action: Implement expert meetings to improve country guidance on NFI and forest regrowth emissions and removals – GFOI team &amp;  AGB team</a:t>
            </a:r>
            <a:endParaRPr lang="en-GB" sz="2600" dirty="0"/>
          </a:p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Font typeface="Noto Sans Symbols"/>
              <a:buChar char="❖"/>
            </a:pPr>
            <a:r>
              <a:rPr lang="en-GB" sz="2000" dirty="0">
                <a:solidFill>
                  <a:schemeClr val="dk1"/>
                </a:solidFill>
              </a:rPr>
              <a:t>Recommendation 2.e: improve traceability and consistency in land activity definitions</a:t>
            </a:r>
            <a:endParaRPr lang="en-GB" sz="2000" dirty="0"/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Courier New"/>
              <a:buChar char="o"/>
            </a:pPr>
            <a:r>
              <a:rPr lang="en-GB" sz="1600" dirty="0">
                <a:solidFill>
                  <a:srgbClr val="FF0000"/>
                </a:solidFill>
              </a:rPr>
              <a:t>Action: undertake a concrete study on intercomparison of land activity definitions with those used in GHG inventories – LSI-VC, LC team. New initiative proposed at SIT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FE1BCF-9E77-BD39-5A7C-C44383558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12280-3E34-43C6-A212-236571995FEA}" type="slidenum">
              <a:rPr lang="en-GB" smtClean="0"/>
              <a:t>10</a:t>
            </a:fld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B10589-0A58-A0E9-CF1F-D8DF6C1E0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CEOS ACVC 2024</a:t>
            </a:r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9E2A6BF-735D-7AAF-AC83-54BC051B5EA0}"/>
              </a:ext>
            </a:extLst>
          </p:cNvPr>
          <p:cNvSpPr txBox="1">
            <a:spLocks/>
          </p:cNvSpPr>
          <p:nvPr/>
        </p:nvSpPr>
        <p:spPr>
          <a:xfrm>
            <a:off x="188968" y="731475"/>
            <a:ext cx="9085661" cy="772335"/>
          </a:xfrm>
          <a:prstGeom prst="rect">
            <a:avLst/>
          </a:prstGeom>
        </p:spPr>
        <p:txBody>
          <a:bodyPr vert="horz" lIns="68580" tIns="34291" rIns="68580" bIns="34291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900" b="1" dirty="0"/>
              <a:t>CEOS AFOLU: Recommendation 2</a:t>
            </a:r>
            <a:endParaRPr lang="en-US" sz="3900" b="1" dirty="0"/>
          </a:p>
        </p:txBody>
      </p:sp>
    </p:spTree>
    <p:extLst>
      <p:ext uri="{BB962C8B-B14F-4D97-AF65-F5344CB8AC3E}">
        <p14:creationId xmlns:p14="http://schemas.microsoft.com/office/powerpoint/2010/main" val="3737060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blue and green map&#10;&#10;Description automatically generated with medium confidence">
            <a:extLst>
              <a:ext uri="{FF2B5EF4-FFF2-40B4-BE49-F238E27FC236}">
                <a16:creationId xmlns:a16="http://schemas.microsoft.com/office/drawing/2014/main" id="{56CEE92C-22DF-04AC-FB12-556F30BF89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01" b="4949"/>
          <a:stretch/>
        </p:blipFill>
        <p:spPr>
          <a:xfrm>
            <a:off x="0" y="0"/>
            <a:ext cx="12192000" cy="615661"/>
          </a:xfrm>
          <a:prstGeom prst="rect">
            <a:avLst/>
          </a:prstGeom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5B6455-2EAA-03B5-9792-7AFAC953DD40}"/>
              </a:ext>
            </a:extLst>
          </p:cNvPr>
          <p:cNvSpPr txBox="1"/>
          <p:nvPr/>
        </p:nvSpPr>
        <p:spPr>
          <a:xfrm>
            <a:off x="481106" y="1869056"/>
            <a:ext cx="11229788" cy="4283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80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lang="en-US" sz="2000" dirty="0"/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❖"/>
            </a:pPr>
            <a:r>
              <a:rPr lang="en-US" sz="2200" dirty="0"/>
              <a:t>Recommendation 3.a: national inventory team training</a:t>
            </a:r>
          </a:p>
          <a:p>
            <a:pPr marL="91440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urier New"/>
              <a:buChar char="o"/>
            </a:pPr>
            <a:r>
              <a:rPr lang="en-US" sz="1600" dirty="0">
                <a:solidFill>
                  <a:srgbClr val="FF0000"/>
                </a:solidFill>
              </a:rPr>
              <a:t>Action: invest in local training of inventory agencies, aligned between CEOS and GFOI Capacity Building – GFOI CB team, LSI-VC Forest and Biomass(F&amp;B)  SG Leads</a:t>
            </a:r>
            <a:endParaRPr lang="en-GB" sz="1600" dirty="0"/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❖"/>
            </a:pPr>
            <a:r>
              <a:rPr lang="en-US" sz="2200" dirty="0">
                <a:solidFill>
                  <a:schemeClr val="dk1"/>
                </a:solidFill>
              </a:rPr>
              <a:t>Recommendation 4.a: develop guidance and datasets to compare bottom-up and top-down methods of emission estimates in cooperation with GHG TF, including through Amazonas 2024 campaign (ESA, INPE, NASA…)</a:t>
            </a:r>
            <a:endParaRPr lang="en-US" sz="1600" dirty="0"/>
          </a:p>
          <a:p>
            <a:pPr marL="91440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Noto Sans Symbols"/>
              <a:buChar char="❖"/>
            </a:pPr>
            <a:r>
              <a:rPr lang="en-US" sz="1600" dirty="0">
                <a:solidFill>
                  <a:srgbClr val="FF0000"/>
                </a:solidFill>
              </a:rPr>
              <a:t>Action: work with GHG-TT, WMO G3W, EU CO2MVS, US-CMS, NIES (Japan) and others to ensure consistency  - GHG TT Chair, LSI-VC F&amp;B SG Leads.</a:t>
            </a:r>
          </a:p>
          <a:p>
            <a:pPr marL="91440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urier New"/>
              <a:buChar char="o"/>
            </a:pPr>
            <a:r>
              <a:rPr lang="en-US" sz="1600" dirty="0">
                <a:solidFill>
                  <a:srgbClr val="FF0000"/>
                </a:solidFill>
              </a:rPr>
              <a:t>Action: support ongoing discussions with WMO on design and implementation of G3W – GHG-TT Chair,  LSI-VC F&amp;B SG leads</a:t>
            </a:r>
            <a:endParaRPr lang="en-US" sz="1600" dirty="0"/>
          </a:p>
          <a:p>
            <a: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Noto Sans Symbols"/>
              <a:buNone/>
            </a:pPr>
            <a:endParaRPr lang="en-US" sz="1400" dirty="0">
              <a:solidFill>
                <a:schemeClr val="dk1"/>
              </a:solidFill>
            </a:endParaRPr>
          </a:p>
          <a:p>
            <a:pPr marL="457188" lvl="1" algn="just">
              <a:lnSpc>
                <a:spcPct val="115000"/>
              </a:lnSpc>
            </a:pPr>
            <a:endParaRPr lang="en-GB" sz="20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FE1BCF-9E77-BD39-5A7C-C44383558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12280-3E34-43C6-A212-236571995FEA}" type="slidenum">
              <a:rPr lang="en-GB" smtClean="0"/>
              <a:t>11</a:t>
            </a:fld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B10589-0A58-A0E9-CF1F-D8DF6C1E0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CEOS ACVC 2024</a:t>
            </a:r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CE9170B-0D35-A1E4-B226-89DAA9E52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968" y="731475"/>
            <a:ext cx="7879843" cy="772335"/>
          </a:xfrm>
        </p:spPr>
        <p:txBody>
          <a:bodyPr vert="horz" lIns="68580" tIns="34291" rIns="68580" bIns="34291" rtlCol="0" anchor="b">
            <a:normAutofit/>
          </a:bodyPr>
          <a:lstStyle/>
          <a:p>
            <a:r>
              <a:rPr lang="en-GB" sz="3900" b="1" dirty="0"/>
              <a:t>CEOS AFOLU: Recommendations 3-4</a:t>
            </a:r>
            <a:endParaRPr lang="en-US" sz="3900" b="1" dirty="0"/>
          </a:p>
        </p:txBody>
      </p:sp>
    </p:spTree>
    <p:extLst>
      <p:ext uri="{BB962C8B-B14F-4D97-AF65-F5344CB8AC3E}">
        <p14:creationId xmlns:p14="http://schemas.microsoft.com/office/powerpoint/2010/main" val="15991993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blue and green map&#10;&#10;Description automatically generated with medium confidence">
            <a:extLst>
              <a:ext uri="{FF2B5EF4-FFF2-40B4-BE49-F238E27FC236}">
                <a16:creationId xmlns:a16="http://schemas.microsoft.com/office/drawing/2014/main" id="{56CEE92C-22DF-04AC-FB12-556F30BF89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01" b="4949"/>
          <a:stretch/>
        </p:blipFill>
        <p:spPr>
          <a:xfrm>
            <a:off x="0" y="0"/>
            <a:ext cx="12192000" cy="615661"/>
          </a:xfrm>
          <a:prstGeom prst="rect">
            <a:avLst/>
          </a:prstGeom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5B6455-2EAA-03B5-9792-7AFAC953DD40}"/>
              </a:ext>
            </a:extLst>
          </p:cNvPr>
          <p:cNvSpPr txBox="1"/>
          <p:nvPr/>
        </p:nvSpPr>
        <p:spPr>
          <a:xfrm>
            <a:off x="0" y="1718929"/>
            <a:ext cx="12192000" cy="5062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80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lang="en-US" sz="2000" dirty="0"/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❖"/>
            </a:pPr>
            <a:r>
              <a:rPr lang="en-US" sz="2200" dirty="0">
                <a:solidFill>
                  <a:schemeClr val="dk1"/>
                </a:solidFill>
              </a:rPr>
              <a:t>Recommendation 5.a: Support activities to compare IPCC and FAO/LCCS land cover classes</a:t>
            </a:r>
            <a:endParaRPr lang="en-US" sz="2200" dirty="0"/>
          </a:p>
          <a:p>
            <a:pPr marL="91440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urier New"/>
              <a:buChar char="o"/>
            </a:pPr>
            <a:r>
              <a:rPr lang="en-US" sz="1600" dirty="0">
                <a:solidFill>
                  <a:srgbClr val="FF0000"/>
                </a:solidFill>
              </a:rPr>
              <a:t>Action: demonstration studies locally and globally to intercompare broad IPCC land classes and more detailed  FAO/LCCS satellite -based classification – LSI-VC, LSI-VC F&amp;B SG</a:t>
            </a:r>
            <a:endParaRPr lang="en-US" sz="1600" dirty="0">
              <a:solidFill>
                <a:schemeClr val="dk1"/>
              </a:solidFill>
            </a:endParaRPr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❖"/>
            </a:pPr>
            <a:r>
              <a:rPr lang="en-US" sz="2200" dirty="0">
                <a:solidFill>
                  <a:schemeClr val="dk1"/>
                </a:solidFill>
              </a:rPr>
              <a:t>Recommendation 5.d: improve mapping of wetlands including managed/unmanaged stratification</a:t>
            </a:r>
            <a:endParaRPr lang="en-US" sz="2200" dirty="0"/>
          </a:p>
          <a:p>
            <a:pPr marL="91440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urier New"/>
              <a:buChar char="o"/>
            </a:pPr>
            <a:r>
              <a:rPr lang="en-US" sz="1600" dirty="0">
                <a:solidFill>
                  <a:srgbClr val="FF0000"/>
                </a:solidFill>
              </a:rPr>
              <a:t>Action: support new wetlands mapping work (including Global Mangrove Watch) and ensure future missions take this into account -  JAXA, ESA lead</a:t>
            </a:r>
            <a:endParaRPr lang="en-US" sz="1600" dirty="0"/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❖"/>
            </a:pPr>
            <a:r>
              <a:rPr lang="en-US" sz="2200" dirty="0"/>
              <a:t>Recommendation 6.a/6.b/6.c: consider how New Space Missions can support GHG inventories through improved AFOLU information:</a:t>
            </a:r>
          </a:p>
          <a:p>
            <a:pPr marL="91440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urier New"/>
              <a:buChar char="o"/>
            </a:pPr>
            <a:r>
              <a:rPr lang="en-US" sz="1600" dirty="0">
                <a:solidFill>
                  <a:srgbClr val="FF0000"/>
                </a:solidFill>
              </a:rPr>
              <a:t>Action: take outputs of NSTT report to understand how best to cooperate in relevant areas – LSI-VC</a:t>
            </a:r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❖"/>
            </a:pPr>
            <a:r>
              <a:rPr lang="en-US" sz="2200" dirty="0">
                <a:solidFill>
                  <a:schemeClr val="dk1"/>
                </a:solidFill>
              </a:rPr>
              <a:t>Recommendation 7 (see also Action 4.1): Ensure consistency of AFOLU and GHG RMs to support an integrated GHG+ inventory system</a:t>
            </a:r>
            <a:endParaRPr lang="en-US" sz="2200" dirty="0"/>
          </a:p>
          <a:p>
            <a:pPr marL="91440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urier New"/>
              <a:buChar char="o"/>
            </a:pPr>
            <a:r>
              <a:rPr lang="en-US" sz="1600" dirty="0">
                <a:solidFill>
                  <a:srgbClr val="FF0000"/>
                </a:solidFill>
              </a:rPr>
              <a:t>Action: support ongoing discussions with WMO on design and implementation of G3W – GHG-TT Chair,  LSI-VC F&amp;B SG leads</a:t>
            </a:r>
            <a:endParaRPr lang="en-US" sz="1600" dirty="0"/>
          </a:p>
          <a:p>
            <a: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Noto Sans Symbols"/>
              <a:buNone/>
            </a:pPr>
            <a:endParaRPr lang="en-US" sz="1400" dirty="0">
              <a:solidFill>
                <a:schemeClr val="dk1"/>
              </a:solidFill>
            </a:endParaRPr>
          </a:p>
          <a:p>
            <a:pPr marL="457188" lvl="1" algn="just">
              <a:lnSpc>
                <a:spcPct val="115000"/>
              </a:lnSpc>
            </a:pPr>
            <a:endParaRPr lang="en-GB" sz="20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FE1BCF-9E77-BD39-5A7C-C44383558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12280-3E34-43C6-A212-236571995FEA}" type="slidenum">
              <a:rPr lang="en-GB" smtClean="0"/>
              <a:t>12</a:t>
            </a:fld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B10589-0A58-A0E9-CF1F-D8DF6C1E0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CEOS ACVC 2024</a:t>
            </a:r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CE9170B-0D35-A1E4-B226-89DAA9E52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968" y="731475"/>
            <a:ext cx="7879843" cy="772335"/>
          </a:xfrm>
        </p:spPr>
        <p:txBody>
          <a:bodyPr vert="horz" lIns="68580" tIns="34291" rIns="68580" bIns="34291" rtlCol="0" anchor="b">
            <a:normAutofit/>
          </a:bodyPr>
          <a:lstStyle/>
          <a:p>
            <a:r>
              <a:rPr lang="en-GB" sz="3900" b="1" dirty="0"/>
              <a:t>CEOS AFOLU: Recommendations 5-7</a:t>
            </a:r>
            <a:endParaRPr lang="en-US" sz="3900" b="1" dirty="0"/>
          </a:p>
        </p:txBody>
      </p:sp>
    </p:spTree>
    <p:extLst>
      <p:ext uri="{BB962C8B-B14F-4D97-AF65-F5344CB8AC3E}">
        <p14:creationId xmlns:p14="http://schemas.microsoft.com/office/powerpoint/2010/main" val="307890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8C37D-66D3-E864-E66A-D9627D2E5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818" y="731475"/>
            <a:ext cx="7879843" cy="772335"/>
          </a:xfrm>
        </p:spPr>
        <p:txBody>
          <a:bodyPr vert="horz" lIns="68580" tIns="34291" rIns="68580" bIns="34291" rtlCol="0" anchor="b">
            <a:normAutofit/>
          </a:bodyPr>
          <a:lstStyle/>
          <a:p>
            <a:r>
              <a:rPr lang="en-GB" sz="3900" b="1" dirty="0"/>
              <a:t>Lessons Learned</a:t>
            </a:r>
            <a:endParaRPr lang="en-US" sz="3900" b="1" dirty="0"/>
          </a:p>
        </p:txBody>
      </p:sp>
      <p:pic>
        <p:nvPicPr>
          <p:cNvPr id="4" name="Content Placeholder 4" descr="A blue and green map&#10;&#10;Description automatically generated with medium confidence">
            <a:extLst>
              <a:ext uri="{FF2B5EF4-FFF2-40B4-BE49-F238E27FC236}">
                <a16:creationId xmlns:a16="http://schemas.microsoft.com/office/drawing/2014/main" id="{56CEE92C-22DF-04AC-FB12-556F30BF89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01" b="4949"/>
          <a:stretch/>
        </p:blipFill>
        <p:spPr>
          <a:xfrm>
            <a:off x="0" y="0"/>
            <a:ext cx="12192000" cy="615661"/>
          </a:xfrm>
          <a:prstGeom prst="rect">
            <a:avLst/>
          </a:prstGeom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5B6455-2EAA-03B5-9792-7AFAC953DD40}"/>
              </a:ext>
            </a:extLst>
          </p:cNvPr>
          <p:cNvSpPr txBox="1"/>
          <p:nvPr/>
        </p:nvSpPr>
        <p:spPr>
          <a:xfrm>
            <a:off x="175467" y="1744700"/>
            <a:ext cx="11647715" cy="4352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088" lvl="1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latin typeface="Calibri" panose="020F0502020204030204" pitchFamily="34" charset="0"/>
                <a:ea typeface="Calibri" panose="020F0502020204030204" pitchFamily="34" charset="0"/>
              </a:rPr>
              <a:t>Success is from building community support through engaging with contributing authors, presenting at conferences, supporting workshops, and circulating drafts for comments</a:t>
            </a:r>
          </a:p>
          <a:p>
            <a:pPr marL="800088" lvl="1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en-GB" sz="2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800088" lvl="1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latin typeface="Calibri" panose="020F0502020204030204" pitchFamily="34" charset="0"/>
                <a:ea typeface="Calibri" panose="020F0502020204030204" pitchFamily="34" charset="0"/>
              </a:rPr>
              <a:t>While the writing process was slow, the process was also adaptive to new data and new insights coming from the implementation of the first Global Stocktake</a:t>
            </a:r>
          </a:p>
          <a:p>
            <a:pPr marL="800088" lvl="1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en-GB" sz="2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800088" lvl="1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latin typeface="Calibri" panose="020F0502020204030204" pitchFamily="34" charset="0"/>
                <a:ea typeface="Calibri" panose="020F0502020204030204" pitchFamily="34" charset="0"/>
              </a:rPr>
              <a:t>During the writing phase, many of the recommendations took on a life of their own and the roadmap is already seeing improved coordination with EO community and UNFCCC and IPCC</a:t>
            </a:r>
          </a:p>
          <a:p>
            <a:pPr marL="800088" lvl="1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en-GB" sz="2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800088" lvl="1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latin typeface="Calibri" panose="020F0502020204030204" pitchFamily="34" charset="0"/>
                <a:ea typeface="Calibri" panose="020F0502020204030204" pitchFamily="34" charset="0"/>
              </a:rPr>
              <a:t>The 2025-2026 Amazonia field campaign will help advance and integrate science and GHG accounting while training current and new generation of scientists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FE1BCF-9E77-BD39-5A7C-C44383558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12280-3E34-43C6-A212-236571995FEA}" type="slidenum">
              <a:rPr lang="en-GB" smtClean="0"/>
              <a:t>13</a:t>
            </a:fld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B10589-0A58-A0E9-CF1F-D8DF6C1E0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CEOS ACVC 2024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7887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blue and green map&#10;&#10;Description automatically generated with medium confidence">
            <a:extLst>
              <a:ext uri="{FF2B5EF4-FFF2-40B4-BE49-F238E27FC236}">
                <a16:creationId xmlns:a16="http://schemas.microsoft.com/office/drawing/2014/main" id="{56CEE92C-22DF-04AC-FB12-556F30BF89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01" b="4949"/>
          <a:stretch/>
        </p:blipFill>
        <p:spPr>
          <a:xfrm>
            <a:off x="0" y="0"/>
            <a:ext cx="12192000" cy="615661"/>
          </a:xfrm>
          <a:prstGeom prst="rect">
            <a:avLst/>
          </a:prstGeom>
          <a:effectLst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FE1BCF-9E77-BD39-5A7C-C44383558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12280-3E34-43C6-A212-236571995FEA}" type="slidenum">
              <a:rPr lang="en-GB" smtClean="0"/>
              <a:t>2</a:t>
            </a:fld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B10589-0A58-A0E9-CF1F-D8DF6C1E0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CEOS ACVC 2024</a:t>
            </a:r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4777F0E-BB09-80EE-F9C0-A913330AE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" y="880869"/>
            <a:ext cx="7696200" cy="1325563"/>
          </a:xfrm>
        </p:spPr>
        <p:txBody>
          <a:bodyPr/>
          <a:lstStyle/>
          <a:p>
            <a:r>
              <a:rPr lang="en-US" b="1" dirty="0"/>
              <a:t>CEOS Strategy to Support the Global </a:t>
            </a:r>
            <a:r>
              <a:rPr lang="en-US" b="1" dirty="0" err="1"/>
              <a:t>Stocktake</a:t>
            </a:r>
            <a:endParaRPr lang="en-US" b="1" dirty="0"/>
          </a:p>
        </p:txBody>
      </p:sp>
      <p:pic>
        <p:nvPicPr>
          <p:cNvPr id="11" name="Picture 2" descr="COVID-19: Space Agencies Collaboration">
            <a:extLst>
              <a:ext uri="{FF2B5EF4-FFF2-40B4-BE49-F238E27FC236}">
                <a16:creationId xmlns:a16="http://schemas.microsoft.com/office/drawing/2014/main" id="{835705F3-EAF2-E04F-3BAB-B9D2D439F4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0"/>
          <a:stretch/>
        </p:blipFill>
        <p:spPr bwMode="auto">
          <a:xfrm>
            <a:off x="8218712" y="4479471"/>
            <a:ext cx="3973287" cy="2369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NASA SVS | NASA, ESA, JAXA Release Global View of COVID-19 Impacts">
            <a:extLst>
              <a:ext uri="{FF2B5EF4-FFF2-40B4-BE49-F238E27FC236}">
                <a16:creationId xmlns:a16="http://schemas.microsoft.com/office/drawing/2014/main" id="{51F5C5D6-A19E-8F21-5292-8FDF3BB91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784" y="2244498"/>
            <a:ext cx="3971216" cy="223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NASA SVS | NASA Earth Science Division Missions">
            <a:extLst>
              <a:ext uri="{FF2B5EF4-FFF2-40B4-BE49-F238E27FC236}">
                <a16:creationId xmlns:a16="http://schemas.microsoft.com/office/drawing/2014/main" id="{E05E6087-D701-09FE-1868-16F06F143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714" y="9525"/>
            <a:ext cx="3973286" cy="223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7BD5CE9-35AB-9A82-4303-10AA581C1058}"/>
              </a:ext>
            </a:extLst>
          </p:cNvPr>
          <p:cNvSpPr txBox="1"/>
          <p:nvPr/>
        </p:nvSpPr>
        <p:spPr>
          <a:xfrm>
            <a:off x="-21772" y="2276559"/>
            <a:ext cx="837301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2021 strategy directs CEOS to support Global </a:t>
            </a:r>
            <a:r>
              <a:rPr lang="en-US" sz="2400" i="1" dirty="0" err="1"/>
              <a:t>Stocktake</a:t>
            </a:r>
            <a:r>
              <a:rPr lang="en-US" sz="2400" i="1" dirty="0"/>
              <a:t> by: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Identifying Earth Observations to support Greenhouse Gas measurements and AFOLU activity data and emissions factors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Coordinate with UNFCCC and IPCC Taskforce on Inventories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Support engagement w practitioners via </a:t>
            </a:r>
            <a:r>
              <a:rPr lang="en-US" sz="2200" dirty="0" err="1"/>
              <a:t>SilvaCarbon</a:t>
            </a:r>
            <a:r>
              <a:rPr lang="en-US" sz="2200" dirty="0"/>
              <a:t> &amp; SERVIR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Implement a airborne field campaign demonstrator project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Work toward operational monitoring, verification &amp; support system</a:t>
            </a:r>
          </a:p>
        </p:txBody>
      </p:sp>
    </p:spTree>
    <p:extLst>
      <p:ext uri="{BB962C8B-B14F-4D97-AF65-F5344CB8AC3E}">
        <p14:creationId xmlns:p14="http://schemas.microsoft.com/office/powerpoint/2010/main" val="2696363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blue and green map&#10;&#10;Description automatically generated with medium confidence">
            <a:extLst>
              <a:ext uri="{FF2B5EF4-FFF2-40B4-BE49-F238E27FC236}">
                <a16:creationId xmlns:a16="http://schemas.microsoft.com/office/drawing/2014/main" id="{56CEE92C-22DF-04AC-FB12-556F30BF89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01" b="4949"/>
          <a:stretch/>
        </p:blipFill>
        <p:spPr>
          <a:xfrm>
            <a:off x="0" y="0"/>
            <a:ext cx="12192000" cy="615661"/>
          </a:xfrm>
          <a:prstGeom prst="rect">
            <a:avLst/>
          </a:prstGeom>
          <a:effectLst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FE1BCF-9E77-BD39-5A7C-C44383558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12280-3E34-43C6-A212-236571995FEA}" type="slidenum">
              <a:rPr lang="en-GB" smtClean="0"/>
              <a:t>3</a:t>
            </a:fld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B10589-0A58-A0E9-CF1F-D8DF6C1E0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CEOS ACVC 2024</a:t>
            </a:r>
            <a:endParaRPr lang="en-GB"/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8E81F706-6AE1-70B8-F6F2-BA096FBF4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641009"/>
            <a:ext cx="11518900" cy="614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ndex of /document_management/Communications/CEOS-Logos">
            <a:extLst>
              <a:ext uri="{FF2B5EF4-FFF2-40B4-BE49-F238E27FC236}">
                <a16:creationId xmlns:a16="http://schemas.microsoft.com/office/drawing/2014/main" id="{2F47C7E4-308B-2D4E-E6F5-396381CD2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801" y="713331"/>
            <a:ext cx="1488062" cy="84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C1F68A4-0812-4096-70A0-B5180DF9B666}"/>
              </a:ext>
            </a:extLst>
          </p:cNvPr>
          <p:cNvSpPr txBox="1"/>
          <p:nvPr/>
        </p:nvSpPr>
        <p:spPr>
          <a:xfrm>
            <a:off x="9492343" y="6035824"/>
            <a:ext cx="26139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www.climate-chance.org</a:t>
            </a:r>
            <a:r>
              <a:rPr lang="en-US" sz="800" dirty="0"/>
              <a:t>/</a:t>
            </a:r>
            <a:r>
              <a:rPr lang="en-US" sz="800" dirty="0" err="1"/>
              <a:t>en</a:t>
            </a:r>
            <a:r>
              <a:rPr lang="en-US" sz="800" dirty="0"/>
              <a:t>/comprehend/blog-observatory-global-</a:t>
            </a:r>
            <a:r>
              <a:rPr lang="en-US" sz="800" dirty="0" err="1"/>
              <a:t>africa</a:t>
            </a:r>
            <a:r>
              <a:rPr lang="en-US" sz="800" dirty="0"/>
              <a:t>/cop28-first-global-stocktake-what-to-expect-paris-agreement/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7D317D0-89D9-252F-9F6E-B42E1FBF56E9}"/>
              </a:ext>
            </a:extLst>
          </p:cNvPr>
          <p:cNvCxnSpPr/>
          <p:nvPr/>
        </p:nvCxnSpPr>
        <p:spPr>
          <a:xfrm flipV="1">
            <a:off x="3571461" y="4055165"/>
            <a:ext cx="0" cy="186397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75182E7-5631-55C1-58FE-034AB539E670}"/>
              </a:ext>
            </a:extLst>
          </p:cNvPr>
          <p:cNvCxnSpPr>
            <a:cxnSpLocks/>
          </p:cNvCxnSpPr>
          <p:nvPr/>
        </p:nvCxnSpPr>
        <p:spPr>
          <a:xfrm>
            <a:off x="3554896" y="5910470"/>
            <a:ext cx="457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9B45A02-940B-62A4-19E4-2B1C5966722F}"/>
              </a:ext>
            </a:extLst>
          </p:cNvPr>
          <p:cNvSpPr txBox="1"/>
          <p:nvPr/>
        </p:nvSpPr>
        <p:spPr>
          <a:xfrm>
            <a:off x="4038600" y="5734469"/>
            <a:ext cx="4499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CEOS AFOLU submission to Technical Dialogue</a:t>
            </a:r>
          </a:p>
        </p:txBody>
      </p:sp>
    </p:spTree>
    <p:extLst>
      <p:ext uri="{BB962C8B-B14F-4D97-AF65-F5344CB8AC3E}">
        <p14:creationId xmlns:p14="http://schemas.microsoft.com/office/powerpoint/2010/main" val="3129104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8C37D-66D3-E864-E66A-D9627D2E5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99" y="756863"/>
            <a:ext cx="11968843" cy="772335"/>
          </a:xfrm>
        </p:spPr>
        <p:txBody>
          <a:bodyPr vert="horz" lIns="68580" tIns="34291" rIns="68580" bIns="34291" rtlCol="0" anchor="b">
            <a:normAutofit fontScale="90000"/>
          </a:bodyPr>
          <a:lstStyle/>
          <a:p>
            <a:r>
              <a:rPr lang="en-GB" sz="3900" b="1" dirty="0"/>
              <a:t>Opportunity for Earth Observations &amp; National GHG Inventories</a:t>
            </a:r>
            <a:endParaRPr lang="en-US" sz="3900" b="1" dirty="0"/>
          </a:p>
        </p:txBody>
      </p:sp>
      <p:pic>
        <p:nvPicPr>
          <p:cNvPr id="4" name="Content Placeholder 4" descr="A blue and green map&#10;&#10;Description automatically generated with medium confidence">
            <a:extLst>
              <a:ext uri="{FF2B5EF4-FFF2-40B4-BE49-F238E27FC236}">
                <a16:creationId xmlns:a16="http://schemas.microsoft.com/office/drawing/2014/main" id="{56CEE92C-22DF-04AC-FB12-556F30BF89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01" b="4949"/>
          <a:stretch/>
        </p:blipFill>
        <p:spPr>
          <a:xfrm>
            <a:off x="0" y="0"/>
            <a:ext cx="12192000" cy="615661"/>
          </a:xfrm>
          <a:prstGeom prst="rect">
            <a:avLst/>
          </a:prstGeom>
          <a:effectLst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FE1BCF-9E77-BD39-5A7C-C44383558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12280-3E34-43C6-A212-236571995FEA}" type="slidenum">
              <a:rPr lang="en-GB" smtClean="0"/>
              <a:t>4</a:t>
            </a:fld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B10589-0A58-A0E9-CF1F-D8DF6C1E0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CEOS ACVC 2024</a:t>
            </a:r>
            <a:endParaRPr lang="en-GB"/>
          </a:p>
        </p:txBody>
      </p:sp>
      <p:pic>
        <p:nvPicPr>
          <p:cNvPr id="6" name="Picture 5" descr="A map of the world with different colored circles&#10;&#10;Description automatically generated with low confidence">
            <a:extLst>
              <a:ext uri="{FF2B5EF4-FFF2-40B4-BE49-F238E27FC236}">
                <a16:creationId xmlns:a16="http://schemas.microsoft.com/office/drawing/2014/main" id="{40D0517E-2D07-2F61-38B5-22704F3FE7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157" y="1529198"/>
            <a:ext cx="11745686" cy="53288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2BDD3D-0DA5-8A7D-2444-574B4DFE919E}"/>
              </a:ext>
            </a:extLst>
          </p:cNvPr>
          <p:cNvSpPr txBox="1"/>
          <p:nvPr/>
        </p:nvSpPr>
        <p:spPr>
          <a:xfrm>
            <a:off x="10080172" y="6536809"/>
            <a:ext cx="15399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Melo et al., 2023, ERL</a:t>
            </a:r>
          </a:p>
        </p:txBody>
      </p:sp>
    </p:spTree>
    <p:extLst>
      <p:ext uri="{BB962C8B-B14F-4D97-AF65-F5344CB8AC3E}">
        <p14:creationId xmlns:p14="http://schemas.microsoft.com/office/powerpoint/2010/main" val="2687027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8C37D-66D3-E864-E66A-D9627D2E5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12" y="682644"/>
            <a:ext cx="7107898" cy="772335"/>
          </a:xfrm>
        </p:spPr>
        <p:txBody>
          <a:bodyPr vert="horz" lIns="68580" tIns="34291" rIns="68580" bIns="34291" rtlCol="0" anchor="b">
            <a:normAutofit/>
          </a:bodyPr>
          <a:lstStyle/>
          <a:p>
            <a:pPr algn="ctr"/>
            <a:r>
              <a:rPr lang="en-GB" sz="3900" b="1" dirty="0"/>
              <a:t>CEOS AFOLU Roadmap, Oct 2023 </a:t>
            </a:r>
            <a:endParaRPr lang="en-US" sz="3900" b="1" dirty="0"/>
          </a:p>
        </p:txBody>
      </p:sp>
      <p:pic>
        <p:nvPicPr>
          <p:cNvPr id="4" name="Content Placeholder 4" descr="A blue and green map&#10;&#10;Description automatically generated with medium confidence">
            <a:extLst>
              <a:ext uri="{FF2B5EF4-FFF2-40B4-BE49-F238E27FC236}">
                <a16:creationId xmlns:a16="http://schemas.microsoft.com/office/drawing/2014/main" id="{56CEE92C-22DF-04AC-FB12-556F30BF89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01" b="4949"/>
          <a:stretch/>
        </p:blipFill>
        <p:spPr>
          <a:xfrm>
            <a:off x="0" y="0"/>
            <a:ext cx="12192000" cy="615661"/>
          </a:xfrm>
          <a:prstGeom prst="rect">
            <a:avLst/>
          </a:prstGeom>
          <a:effectLst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FE1BCF-9E77-BD39-5A7C-C44383558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12280-3E34-43C6-A212-236571995FEA}" type="slidenum">
              <a:rPr lang="en-GB" smtClean="0"/>
              <a:t>5</a:t>
            </a:fld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B10589-0A58-A0E9-CF1F-D8DF6C1E0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CEOS ACVC 2024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76ECA64-6F44-97A6-1BB3-C60453172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36647" y="1895769"/>
            <a:ext cx="7424057" cy="4351338"/>
          </a:xfrm>
        </p:spPr>
        <p:txBody>
          <a:bodyPr>
            <a:noAutofit/>
          </a:bodyPr>
          <a:lstStyle/>
          <a:p>
            <a:pPr marL="457200" marR="0" lvl="1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Benjamin Poulter (NASA Goddard Space Flight Center),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00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Osamu </a:t>
            </a:r>
            <a:r>
              <a:rPr lang="en-US" sz="2000" u="none" strike="noStrike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Ochiai</a:t>
            </a:r>
            <a:r>
              <a:rPr lang="en-US" sz="200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(JAXA), Frank-Martin Siefert (ESA),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00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Clement </a:t>
            </a:r>
            <a:r>
              <a:rPr lang="en-US" sz="2000" u="none" strike="noStrike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Albergel</a:t>
            </a:r>
            <a:r>
              <a:rPr lang="en-US" sz="200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(ESA),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00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Stephen Briggs (ESA),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00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Mark Dowell (EC-JRC),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00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Laura Duncanson (University of Maryland), Sven </a:t>
            </a:r>
            <a:r>
              <a:rPr lang="en-US" sz="2000" u="none" strike="noStrike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Gilliams</a:t>
            </a:r>
            <a:r>
              <a:rPr lang="en-US" sz="200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(VITO),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00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Nancy Harris (WRI), Martin Herold (GFZ),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00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Neha </a:t>
            </a:r>
            <a:r>
              <a:rPr lang="en-US" sz="2000" u="none" strike="noStrike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Hunka</a:t>
            </a:r>
            <a:r>
              <a:rPr lang="en-US" sz="200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(University of Maryland), Heather Friendship-Kay (Aberystwyth University),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00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Ian Jarvis (</a:t>
            </a:r>
            <a:r>
              <a:rPr lang="en-US" sz="2000" u="none" strike="noStrike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GeoGlam</a:t>
            </a:r>
            <a:r>
              <a:rPr lang="en-US" sz="200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),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00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Richard Lucas (Aberystwyth University), </a:t>
            </a:r>
            <a:r>
              <a:rPr lang="en-US" sz="2000" u="none" strike="noStrike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Yasjka</a:t>
            </a:r>
            <a:r>
              <a:rPr lang="en-US" sz="200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Meijer (ESA), Joana Melo (EC-JRC), Shaun </a:t>
            </a:r>
            <a:r>
              <a:rPr lang="en-US" sz="2000" u="none" strike="noStrike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Quegan</a:t>
            </a:r>
            <a:r>
              <a:rPr lang="en-US" sz="200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(University of Sheffield), Ake Rosenquist (JAXA), Frank-Martin Seifert (ESA),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00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Lindsey </a:t>
            </a:r>
            <a:r>
              <a:rPr lang="en-US" sz="2000" u="none" strike="noStrike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Sloat</a:t>
            </a:r>
            <a:r>
              <a:rPr lang="en-US" sz="200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(WRI), Terry </a:t>
            </a:r>
            <a:r>
              <a:rPr lang="en-US" sz="2000" u="none" strike="noStrike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Sohl</a:t>
            </a:r>
            <a:r>
              <a:rPr lang="en-US" sz="200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(USGS), Daniela </a:t>
            </a:r>
            <a:r>
              <a:rPr lang="en-US" sz="2000" u="none" strike="noStrike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Requena</a:t>
            </a:r>
            <a:r>
              <a:rPr lang="en-US" sz="200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Suarez (GFZ/WUR/GFOI), Stephen Ward (JAXA), Alyssa </a:t>
            </a:r>
            <a:r>
              <a:rPr lang="en-US" sz="2000" u="none" strike="noStrike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Whitcraft</a:t>
            </a:r>
            <a:r>
              <a:rPr lang="en-US" sz="200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(University of Maryland), Silvia Wilson (USGS)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CF217D-4BC6-5AEA-FDB6-E993F826D2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3614" y="754065"/>
            <a:ext cx="4518874" cy="587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704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8C37D-66D3-E864-E66A-D9627D2E5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12" y="682644"/>
            <a:ext cx="7107898" cy="772335"/>
          </a:xfrm>
        </p:spPr>
        <p:txBody>
          <a:bodyPr vert="horz" lIns="68580" tIns="34291" rIns="68580" bIns="34291" rtlCol="0" anchor="b">
            <a:normAutofit/>
          </a:bodyPr>
          <a:lstStyle/>
          <a:p>
            <a:pPr algn="ctr"/>
            <a:r>
              <a:rPr lang="en-GB" sz="3900" b="1" dirty="0"/>
              <a:t>CEOS AFOLU Roadmap, Oct 2023 </a:t>
            </a:r>
            <a:endParaRPr lang="en-US" sz="3900" b="1" dirty="0"/>
          </a:p>
        </p:txBody>
      </p:sp>
      <p:pic>
        <p:nvPicPr>
          <p:cNvPr id="4" name="Content Placeholder 4" descr="A blue and green map&#10;&#10;Description automatically generated with medium confidence">
            <a:extLst>
              <a:ext uri="{FF2B5EF4-FFF2-40B4-BE49-F238E27FC236}">
                <a16:creationId xmlns:a16="http://schemas.microsoft.com/office/drawing/2014/main" id="{56CEE92C-22DF-04AC-FB12-556F30BF89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01" b="4949"/>
          <a:stretch/>
        </p:blipFill>
        <p:spPr>
          <a:xfrm>
            <a:off x="0" y="0"/>
            <a:ext cx="12192000" cy="615661"/>
          </a:xfrm>
          <a:prstGeom prst="rect">
            <a:avLst/>
          </a:prstGeom>
          <a:effectLst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FE1BCF-9E77-BD39-5A7C-C44383558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12280-3E34-43C6-A212-236571995FEA}" type="slidenum">
              <a:rPr lang="en-GB" smtClean="0"/>
              <a:t>6</a:t>
            </a:fld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B10589-0A58-A0E9-CF1F-D8DF6C1E0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CEOS ACVC 2024</a:t>
            </a:r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CF217D-4BC6-5AEA-FDB6-E993F826D2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3614" y="754065"/>
            <a:ext cx="4518874" cy="5870178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DB16A0C-B24B-F594-E5D3-3A8F0B7D9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829" y="1521962"/>
            <a:ext cx="7206343" cy="51313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500" u="sng" dirty="0"/>
              <a:t>Contents</a:t>
            </a:r>
          </a:p>
          <a:p>
            <a:r>
              <a:rPr lang="en-US" sz="2400" dirty="0"/>
              <a:t>Overview of IPCC methodologies</a:t>
            </a:r>
          </a:p>
          <a:p>
            <a:pPr lvl="1"/>
            <a:r>
              <a:rPr lang="en-US" sz="2000" dirty="0"/>
              <a:t>Stock change</a:t>
            </a:r>
          </a:p>
          <a:p>
            <a:pPr lvl="1"/>
            <a:r>
              <a:rPr lang="en-US" sz="2000" dirty="0"/>
              <a:t>Gain loss</a:t>
            </a:r>
          </a:p>
          <a:p>
            <a:r>
              <a:rPr lang="en-US" sz="2400" dirty="0"/>
              <a:t>EO for Activity Data</a:t>
            </a:r>
          </a:p>
          <a:p>
            <a:pPr lvl="1"/>
            <a:r>
              <a:rPr lang="en-US" sz="2000" dirty="0"/>
              <a:t>Land cover change working group</a:t>
            </a:r>
          </a:p>
          <a:p>
            <a:r>
              <a:rPr lang="en-US" sz="2400" dirty="0"/>
              <a:t>EO for Emissions Factors</a:t>
            </a:r>
          </a:p>
          <a:p>
            <a:pPr lvl="1"/>
            <a:r>
              <a:rPr lang="en-US" sz="2000" dirty="0"/>
              <a:t>Biomass harmonization working group</a:t>
            </a:r>
          </a:p>
          <a:p>
            <a:r>
              <a:rPr lang="en-US" sz="2400" dirty="0"/>
              <a:t>Capacity Building and Stakeholder Engagement</a:t>
            </a:r>
          </a:p>
          <a:p>
            <a:r>
              <a:rPr lang="en-US" sz="2400" dirty="0"/>
              <a:t>Integrated Monitoring and Verification System</a:t>
            </a:r>
          </a:p>
          <a:p>
            <a:r>
              <a:rPr lang="en-US" sz="2400" dirty="0"/>
              <a:t>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2809736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8C37D-66D3-E864-E66A-D9627D2E5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12" y="682644"/>
            <a:ext cx="7107898" cy="772335"/>
          </a:xfrm>
        </p:spPr>
        <p:txBody>
          <a:bodyPr vert="horz" lIns="68580" tIns="34291" rIns="68580" bIns="34291" rtlCol="0" anchor="b">
            <a:normAutofit/>
          </a:bodyPr>
          <a:lstStyle/>
          <a:p>
            <a:pPr algn="ctr"/>
            <a:r>
              <a:rPr lang="en-GB" sz="3900" b="1" dirty="0"/>
              <a:t>CEOS AFOLU Roadmap, Oct 2023 </a:t>
            </a:r>
            <a:endParaRPr lang="en-US" sz="3900" b="1" dirty="0"/>
          </a:p>
        </p:txBody>
      </p:sp>
      <p:pic>
        <p:nvPicPr>
          <p:cNvPr id="4" name="Content Placeholder 4" descr="A blue and green map&#10;&#10;Description automatically generated with medium confidence">
            <a:extLst>
              <a:ext uri="{FF2B5EF4-FFF2-40B4-BE49-F238E27FC236}">
                <a16:creationId xmlns:a16="http://schemas.microsoft.com/office/drawing/2014/main" id="{56CEE92C-22DF-04AC-FB12-556F30BF89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01" b="4949"/>
          <a:stretch/>
        </p:blipFill>
        <p:spPr>
          <a:xfrm>
            <a:off x="0" y="0"/>
            <a:ext cx="12192000" cy="615661"/>
          </a:xfrm>
          <a:prstGeom prst="rect">
            <a:avLst/>
          </a:prstGeom>
          <a:effectLst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FE1BCF-9E77-BD39-5A7C-C44383558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12280-3E34-43C6-A212-236571995FEA}" type="slidenum">
              <a:rPr lang="en-GB" smtClean="0"/>
              <a:t>7</a:t>
            </a:fld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B10589-0A58-A0E9-CF1F-D8DF6C1E0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CEOS ACVC 2024</a:t>
            </a:r>
            <a:endParaRPr lang="en-GB"/>
          </a:p>
        </p:txBody>
      </p:sp>
      <p:pic>
        <p:nvPicPr>
          <p:cNvPr id="12" name="Picture 11" descr="A map of land with different colored areas&#10;&#10;Description automatically generated">
            <a:extLst>
              <a:ext uri="{FF2B5EF4-FFF2-40B4-BE49-F238E27FC236}">
                <a16:creationId xmlns:a16="http://schemas.microsoft.com/office/drawing/2014/main" id="{5268258D-B5C3-6306-D837-B6D95BC35C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110" y="2874940"/>
            <a:ext cx="7772400" cy="35044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1E8C0D9-9B71-977E-1448-C9B80900699E}"/>
              </a:ext>
            </a:extLst>
          </p:cNvPr>
          <p:cNvSpPr txBox="1"/>
          <p:nvPr/>
        </p:nvSpPr>
        <p:spPr>
          <a:xfrm>
            <a:off x="371958" y="1697661"/>
            <a:ext cx="69893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Global  Mangrove Watch v3.0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Global Peatlands Database (2021)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Several </a:t>
            </a:r>
            <a:r>
              <a:rPr lang="en-US" sz="2400" dirty="0" err="1"/>
              <a:t>SilvaCarbon</a:t>
            </a:r>
            <a:r>
              <a:rPr lang="en-US" sz="2400" dirty="0"/>
              <a:t> workshops (Gabon, Thailand, …)</a:t>
            </a:r>
          </a:p>
        </p:txBody>
      </p:sp>
    </p:spTree>
    <p:extLst>
      <p:ext uri="{BB962C8B-B14F-4D97-AF65-F5344CB8AC3E}">
        <p14:creationId xmlns:p14="http://schemas.microsoft.com/office/powerpoint/2010/main" val="1316991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8C37D-66D3-E864-E66A-D9627D2E5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28" y="837267"/>
            <a:ext cx="10191525" cy="772335"/>
          </a:xfrm>
        </p:spPr>
        <p:txBody>
          <a:bodyPr vert="horz" lIns="68580" tIns="34291" rIns="68580" bIns="34291" rtlCol="0" anchor="b">
            <a:normAutofit fontScale="90000"/>
          </a:bodyPr>
          <a:lstStyle/>
          <a:p>
            <a:r>
              <a:rPr lang="en-US" sz="4000" b="1" dirty="0"/>
              <a:t>Recommendations broadly fall into three categories:</a:t>
            </a:r>
            <a:endParaRPr lang="en-US" sz="3900" b="1" dirty="0"/>
          </a:p>
        </p:txBody>
      </p:sp>
      <p:pic>
        <p:nvPicPr>
          <p:cNvPr id="4" name="Content Placeholder 4" descr="A blue and green map&#10;&#10;Description automatically generated with medium confidence">
            <a:extLst>
              <a:ext uri="{FF2B5EF4-FFF2-40B4-BE49-F238E27FC236}">
                <a16:creationId xmlns:a16="http://schemas.microsoft.com/office/drawing/2014/main" id="{56CEE92C-22DF-04AC-FB12-556F30BF89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01" b="4949"/>
          <a:stretch/>
        </p:blipFill>
        <p:spPr>
          <a:xfrm>
            <a:off x="0" y="0"/>
            <a:ext cx="12192000" cy="615661"/>
          </a:xfrm>
          <a:prstGeom prst="rect">
            <a:avLst/>
          </a:prstGeom>
          <a:effectLst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FE1BCF-9E77-BD39-5A7C-C44383558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12280-3E34-43C6-A212-236571995FEA}" type="slidenum">
              <a:rPr lang="en-GB" smtClean="0"/>
              <a:t>8</a:t>
            </a:fld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B10589-0A58-A0E9-CF1F-D8DF6C1E0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CEOS ACVC 2024</a:t>
            </a:r>
            <a:endParaRPr lang="en-GB"/>
          </a:p>
        </p:txBody>
      </p:sp>
      <p:sp>
        <p:nvSpPr>
          <p:cNvPr id="9" name="Google Shape;91;p11">
            <a:extLst>
              <a:ext uri="{FF2B5EF4-FFF2-40B4-BE49-F238E27FC236}">
                <a16:creationId xmlns:a16="http://schemas.microsoft.com/office/drawing/2014/main" id="{A7731ED0-8B78-C382-CCD7-A5703E440508}"/>
              </a:ext>
            </a:extLst>
          </p:cNvPr>
          <p:cNvSpPr txBox="1">
            <a:spLocks/>
          </p:cNvSpPr>
          <p:nvPr/>
        </p:nvSpPr>
        <p:spPr>
          <a:xfrm>
            <a:off x="130628" y="1609602"/>
            <a:ext cx="11462658" cy="443652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228600">
              <a:lnSpc>
                <a:spcPct val="115000"/>
              </a:lnSpc>
              <a:spcBef>
                <a:spcPts val="0"/>
              </a:spcBef>
              <a:buSzPts val="2800"/>
              <a:buFont typeface="Arial" panose="020B0604020202020204" pitchFamily="34" charset="0"/>
              <a:buNone/>
            </a:pPr>
            <a:endParaRPr lang="en-US" sz="2200" dirty="0"/>
          </a:p>
          <a:p>
            <a:pPr marL="914400" lvl="1" indent="-406400">
              <a:lnSpc>
                <a:spcPct val="115000"/>
              </a:lnSpc>
              <a:spcBef>
                <a:spcPts val="0"/>
              </a:spcBef>
              <a:buSzPts val="2800"/>
              <a:buFont typeface="Arial" panose="020B0604020202020204" pitchFamily="34" charset="0"/>
              <a:buChar char="❖"/>
            </a:pPr>
            <a:r>
              <a:rPr lang="en-US" sz="2200" dirty="0"/>
              <a:t>Those pertaining to </a:t>
            </a:r>
            <a:r>
              <a:rPr lang="en-US" sz="2200" b="1" dirty="0"/>
              <a:t>presently available data to support AFOLU procedures </a:t>
            </a:r>
            <a:r>
              <a:rPr lang="en-US" sz="2200" dirty="0"/>
              <a:t>as in the 2006 IPCC Guidelines for National GHG Inventories vol.4, and their 2019 Refinement.</a:t>
            </a:r>
          </a:p>
          <a:p>
            <a:pPr marL="914400" lvl="1" indent="-228600">
              <a:lnSpc>
                <a:spcPct val="115000"/>
              </a:lnSpc>
              <a:spcBef>
                <a:spcPts val="0"/>
              </a:spcBef>
              <a:buSzPts val="2800"/>
              <a:buFont typeface="Arial" panose="020B0604020202020204" pitchFamily="34" charset="0"/>
              <a:buNone/>
            </a:pPr>
            <a:endParaRPr lang="en-US" sz="2200" dirty="0"/>
          </a:p>
          <a:p>
            <a:pPr marL="914400" lvl="1" indent="-406400">
              <a:lnSpc>
                <a:spcPct val="115000"/>
              </a:lnSpc>
              <a:spcBef>
                <a:spcPts val="0"/>
              </a:spcBef>
              <a:buSzPts val="2800"/>
              <a:buFont typeface="Arial" panose="020B0604020202020204" pitchFamily="34" charset="0"/>
              <a:buChar char="❖"/>
            </a:pPr>
            <a:r>
              <a:rPr lang="en-US" sz="2200" dirty="0"/>
              <a:t>Actions to develop </a:t>
            </a:r>
            <a:r>
              <a:rPr lang="en-US" sz="2200" b="1" dirty="0"/>
              <a:t>new or improved products</a:t>
            </a:r>
            <a:r>
              <a:rPr lang="en-US" sz="2200" dirty="0"/>
              <a:t> that would allow more accurate and/or easier implementation of the Guidelines</a:t>
            </a:r>
          </a:p>
          <a:p>
            <a:pPr marL="914400" lvl="1" indent="-228600">
              <a:lnSpc>
                <a:spcPct val="115000"/>
              </a:lnSpc>
              <a:spcBef>
                <a:spcPts val="0"/>
              </a:spcBef>
              <a:buSzPts val="2800"/>
              <a:buFont typeface="Arial" panose="020B0604020202020204" pitchFamily="34" charset="0"/>
              <a:buNone/>
            </a:pPr>
            <a:endParaRPr lang="en-US" sz="2200" dirty="0"/>
          </a:p>
          <a:p>
            <a:pPr marL="914400" lvl="1" indent="-406400">
              <a:lnSpc>
                <a:spcPct val="115000"/>
              </a:lnSpc>
              <a:spcBef>
                <a:spcPts val="0"/>
              </a:spcBef>
              <a:buSzPts val="2800"/>
              <a:buFont typeface="Arial" panose="020B0604020202020204" pitchFamily="34" charset="0"/>
              <a:buChar char="❖"/>
            </a:pPr>
            <a:r>
              <a:rPr lang="en-US" sz="2200" dirty="0"/>
              <a:t>Actions to </a:t>
            </a:r>
            <a:r>
              <a:rPr lang="en-US" sz="2200" b="1" dirty="0"/>
              <a:t>facilitate greater interaction with the GHG Roadmap</a:t>
            </a:r>
            <a:r>
              <a:rPr lang="en-US" sz="2200" dirty="0"/>
              <a:t> and hence improve </a:t>
            </a:r>
            <a:r>
              <a:rPr lang="en-US" sz="2200" dirty="0" err="1"/>
              <a:t>characterisation</a:t>
            </a:r>
            <a:r>
              <a:rPr lang="en-US" sz="2200" dirty="0"/>
              <a:t> of land management emissions through MVS based on satellite-based atmospheric inversions.</a:t>
            </a:r>
          </a:p>
          <a:p>
            <a:pPr marL="914400" lvl="1" indent="-228600">
              <a:lnSpc>
                <a:spcPct val="115000"/>
              </a:lnSpc>
              <a:spcBef>
                <a:spcPts val="0"/>
              </a:spcBef>
              <a:buSzPts val="2800"/>
              <a:buFont typeface="Arial" panose="020B0604020202020204" pitchFamily="34" charset="0"/>
              <a:buNone/>
            </a:pPr>
            <a:endParaRPr lang="en-US" sz="2200" dirty="0"/>
          </a:p>
          <a:p>
            <a:pPr marL="914400" lvl="1" indent="-228600">
              <a:lnSpc>
                <a:spcPct val="115000"/>
              </a:lnSpc>
              <a:spcBef>
                <a:spcPts val="0"/>
              </a:spcBef>
              <a:buSzPts val="2800"/>
              <a:buFont typeface="Arial" panose="020B0604020202020204" pitchFamily="34" charset="0"/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190868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blue and green map&#10;&#10;Description automatically generated with medium confidence">
            <a:extLst>
              <a:ext uri="{FF2B5EF4-FFF2-40B4-BE49-F238E27FC236}">
                <a16:creationId xmlns:a16="http://schemas.microsoft.com/office/drawing/2014/main" id="{56CEE92C-22DF-04AC-FB12-556F30BF89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01" b="4949"/>
          <a:stretch/>
        </p:blipFill>
        <p:spPr>
          <a:xfrm>
            <a:off x="0" y="0"/>
            <a:ext cx="12192000" cy="615661"/>
          </a:xfrm>
          <a:prstGeom prst="rect">
            <a:avLst/>
          </a:prstGeom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5B6455-2EAA-03B5-9792-7AFAC953DD40}"/>
              </a:ext>
            </a:extLst>
          </p:cNvPr>
          <p:cNvSpPr txBox="1"/>
          <p:nvPr/>
        </p:nvSpPr>
        <p:spPr>
          <a:xfrm>
            <a:off x="124012" y="1917467"/>
            <a:ext cx="11879020" cy="2818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80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lang="en-US" sz="2100" dirty="0"/>
          </a:p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❖"/>
            </a:pPr>
            <a:r>
              <a:rPr lang="en-US" sz="2200" dirty="0"/>
              <a:t>Recommendation 1: long term continuity of data…</a:t>
            </a:r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Courier New"/>
              <a:buChar char="o"/>
            </a:pPr>
            <a:r>
              <a:rPr lang="en-US" sz="1600" dirty="0">
                <a:solidFill>
                  <a:schemeClr val="dk1"/>
                </a:solidFill>
              </a:rPr>
              <a:t>Recommendation 1.a: Provide information and feedback on new missions for LUC and biomass e.g. BIOMASS, ALOS-4, NISAR&lt; Landsat Next, Sentinel 1&amp;2 NG. Support ongoing update of CEOS MIM database</a:t>
            </a:r>
            <a:endParaRPr lang="en-US" sz="1600" dirty="0"/>
          </a:p>
          <a:p>
            <a:pPr marL="1371600" lvl="2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Courier New"/>
              <a:buChar char="o"/>
            </a:pPr>
            <a:r>
              <a:rPr lang="en-US" sz="1600" dirty="0">
                <a:solidFill>
                  <a:srgbClr val="FF0000"/>
                </a:solidFill>
              </a:rPr>
              <a:t>Action: All CEOS Members to maintain information flow on new mission characteristics through CEOS MIM database.</a:t>
            </a:r>
            <a:endParaRPr lang="en-US" sz="1600" dirty="0"/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Courier New"/>
              <a:buChar char="o"/>
            </a:pPr>
            <a:r>
              <a:rPr lang="en-US" sz="1600" dirty="0"/>
              <a:t>Recommendation 1.b </a:t>
            </a:r>
            <a:r>
              <a:rPr lang="en-US" sz="1600" dirty="0" err="1"/>
              <a:t>harmonise</a:t>
            </a:r>
            <a:r>
              <a:rPr lang="en-US" sz="1600" dirty="0"/>
              <a:t> efforts of to improve consistent long-term activity data, and biomass estimates in relation to  emission factors	</a:t>
            </a:r>
          </a:p>
          <a:p>
            <a:pPr marL="1371600" lvl="2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Courier New"/>
              <a:buChar char="o"/>
            </a:pPr>
            <a:r>
              <a:rPr lang="en-US" sz="1600" dirty="0">
                <a:solidFill>
                  <a:srgbClr val="FF0000"/>
                </a:solidFill>
              </a:rPr>
              <a:t>Action: CEOS members to support ongoing research areas such as NASA GEDI/CMS, ESA CCI Biomass, JAXA Biomass mapping project</a:t>
            </a:r>
            <a:endParaRPr lang="en-US" sz="1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FE1BCF-9E77-BD39-5A7C-C44383558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12280-3E34-43C6-A212-236571995FEA}" type="slidenum">
              <a:rPr lang="en-GB" smtClean="0"/>
              <a:t>9</a:t>
            </a:fld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B10589-0A58-A0E9-CF1F-D8DF6C1E0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CEOS ACVC 2024</a:t>
            </a:r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EE9051C-3956-658D-F23A-AEEC817CB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968" y="731475"/>
            <a:ext cx="7879843" cy="772335"/>
          </a:xfrm>
        </p:spPr>
        <p:txBody>
          <a:bodyPr vert="horz" lIns="68580" tIns="34291" rIns="68580" bIns="34291" rtlCol="0" anchor="b">
            <a:normAutofit/>
          </a:bodyPr>
          <a:lstStyle/>
          <a:p>
            <a:r>
              <a:rPr lang="en-GB" sz="3900" b="1" dirty="0"/>
              <a:t>CEOS AFOLU: Recommendation 1</a:t>
            </a:r>
            <a:endParaRPr lang="en-US" sz="3900" b="1" dirty="0"/>
          </a:p>
        </p:txBody>
      </p:sp>
    </p:spTree>
    <p:extLst>
      <p:ext uri="{BB962C8B-B14F-4D97-AF65-F5344CB8AC3E}">
        <p14:creationId xmlns:p14="http://schemas.microsoft.com/office/powerpoint/2010/main" val="26795394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12220</TotalTime>
  <Words>1273</Words>
  <Application>Microsoft Macintosh PowerPoint</Application>
  <PresentationFormat>Widescreen</PresentationFormat>
  <Paragraphs>124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Courier New</vt:lpstr>
      <vt:lpstr>Noto Sans Symbols</vt:lpstr>
      <vt:lpstr>Office Theme</vt:lpstr>
      <vt:lpstr>CEOS GST Roadmaps Discussion  CEOS Update| Oct 18, 2024 Ben Poulter</vt:lpstr>
      <vt:lpstr>CEOS Strategy to Support the Global Stocktake</vt:lpstr>
      <vt:lpstr>PowerPoint Presentation</vt:lpstr>
      <vt:lpstr>Opportunity for Earth Observations &amp; National GHG Inventories</vt:lpstr>
      <vt:lpstr>CEOS AFOLU Roadmap, Oct 2023 </vt:lpstr>
      <vt:lpstr>CEOS AFOLU Roadmap, Oct 2023 </vt:lpstr>
      <vt:lpstr>CEOS AFOLU Roadmap, Oct 2023 </vt:lpstr>
      <vt:lpstr>Recommendations broadly fall into three categories:</vt:lpstr>
      <vt:lpstr>CEOS AFOLU: Recommendation 1</vt:lpstr>
      <vt:lpstr>PowerPoint Presentation</vt:lpstr>
      <vt:lpstr>CEOS AFOLU: Recommendations 3-4</vt:lpstr>
      <vt:lpstr>CEOS AFOLU: Recommendations 5-7</vt:lpstr>
      <vt:lpstr>Lessons Learned</vt:lpstr>
    </vt:vector>
  </TitlesOfParts>
  <Company>ESA European Space Agency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Carbon from Space Forum</dc:title>
  <dc:creator>Alina Blume</dc:creator>
  <cp:lastModifiedBy>Poulter, Benjamin (GSFC-6180)</cp:lastModifiedBy>
  <cp:revision>12</cp:revision>
  <dcterms:created xsi:type="dcterms:W3CDTF">2024-01-24T15:56:36Z</dcterms:created>
  <dcterms:modified xsi:type="dcterms:W3CDTF">2024-10-18T18:15:49Z</dcterms:modified>
</cp:coreProperties>
</file>