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733" r:id="rId5"/>
    <p:sldMasterId id="2147483746" r:id="rId6"/>
  </p:sldMasterIdLst>
  <p:notesMasterIdLst>
    <p:notesMasterId r:id="rId22"/>
  </p:notesMasterIdLst>
  <p:sldIdLst>
    <p:sldId id="926" r:id="rId7"/>
    <p:sldId id="262" r:id="rId8"/>
    <p:sldId id="904" r:id="rId9"/>
    <p:sldId id="905" r:id="rId10"/>
    <p:sldId id="264" r:id="rId11"/>
    <p:sldId id="927" r:id="rId12"/>
    <p:sldId id="918" r:id="rId13"/>
    <p:sldId id="939" r:id="rId14"/>
    <p:sldId id="263" r:id="rId15"/>
    <p:sldId id="257" r:id="rId16"/>
    <p:sldId id="291" r:id="rId17"/>
    <p:sldId id="259" r:id="rId18"/>
    <p:sldId id="941" r:id="rId19"/>
    <p:sldId id="942" r:id="rId20"/>
    <p:sldId id="94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6322"/>
    <p:restoredTop sz="94944"/>
  </p:normalViewPr>
  <p:slideViewPr>
    <p:cSldViewPr snapToGrid="0">
      <p:cViewPr varScale="1">
        <p:scale>
          <a:sx n="134" d="100"/>
          <a:sy n="134" d="100"/>
        </p:scale>
        <p:origin x="200" y="4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017A1C-48C4-6647-A756-4A886524ECA9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20BADF-7A37-7C45-944B-91DE97546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30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20BADF-7A37-7C45-944B-91DE9754691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92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faf065ece0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2faf065ece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faf065ece0_0_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9" name="Google Shape;199;g2faf065ece0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794D7-1643-A8E9-099F-184F23EB37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565C1D-7A7F-D1D9-D788-BCC76DC8F0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84682-B775-A6E2-E49C-5E8640EC5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B2F3-ABAC-5644-A51A-6A86BF39D2F8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D06D0-5798-9222-CF6F-55907E992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C3B59-8014-FA5E-B720-5AD18296B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49F1-FEA4-4244-B948-3FFD67D60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94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A813C-6E1F-46B0-90DF-BA60A3477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08F29B-C64E-1993-D554-DD22DC746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5B477-451A-A9B7-D1AF-FBECEA659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B2F3-ABAC-5644-A51A-6A86BF39D2F8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5312D-4371-0450-8274-9E27A3F87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97B7A-1CE9-4939-A1BB-A76EB0A02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49F1-FEA4-4244-B948-3FFD67D60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85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5B3FCA-E0DE-EF88-AB4B-E6B6572001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29807E-7683-8A4C-9D11-90EF49565F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1E88D-50F7-960A-DC18-1E9A3E7E2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B2F3-ABAC-5644-A51A-6A86BF39D2F8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6FA03-A692-B966-4E3D-36A60C2BD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E4BD-EEBE-F2D8-8E5B-40F6AEB7F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49F1-FEA4-4244-B948-3FFD67D60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59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794D7-1643-A8E9-099F-184F23EB37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565C1D-7A7F-D1D9-D788-BCC76DC8F0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84682-B775-A6E2-E49C-5E8640EC5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B2F3-ABAC-5644-A51A-6A86BF39D2F8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D06D0-5798-9222-CF6F-55907E992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C3B59-8014-FA5E-B720-5AD18296B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49F1-FEA4-4244-B948-3FFD67D60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69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83E86-216D-167D-DBDC-A35919F24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639D8-1EF3-2DA1-83CD-F9DD34B30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1445C-9701-B993-4D32-ACB567ED8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B2F3-ABAC-5644-A51A-6A86BF39D2F8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8A5E2-EE57-9B0E-2A6A-0A9BB0ED8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C127E-DFFC-C6B2-FA0C-E670DC1BB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49F1-FEA4-4244-B948-3FFD67D60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108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FC999-1521-4E60-5AFA-D31DA512D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513587-85F0-989E-141A-9A8521E9FC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BD481-C9B5-6143-3C38-3A961253A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B2F3-ABAC-5644-A51A-6A86BF39D2F8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E2AD6-CA40-0FB4-D988-8222D365D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AD09D-5C71-37E4-0B91-AD55EA8AE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49F1-FEA4-4244-B948-3FFD67D60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098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E663C-D96B-B09B-A33B-F42523379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686D0-16C0-00B8-89B4-8D4C531F0D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491A62-97E1-8386-AC19-2843AF7AF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D263E9-EE34-C7BD-C1CD-AE1168E14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B2F3-ABAC-5644-A51A-6A86BF39D2F8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446C03-4B25-4431-49D1-E5F1813E8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99E7C-1582-937D-6896-018390DB7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49F1-FEA4-4244-B948-3FFD67D60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842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50495-085D-2782-9641-1E9B80371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E05B01-4DF5-C52F-51F8-ED80F01289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EDA22D-3B89-73E7-A72D-D39D4071FA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8B55FA-6683-03E9-AC6C-6B603B92B6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F18D4D-C818-8FCE-A9C2-BB72C1C6BA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37B81E-60A9-9801-3A2F-3F5264EEE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B2F3-ABAC-5644-A51A-6A86BF39D2F8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24281A-A219-A7F8-FC5C-115EDA09D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D5AEBF-CD10-3FFF-EDBA-30B93FF64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49F1-FEA4-4244-B948-3FFD67D60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259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EDBB9-4A74-F1A9-B151-41772D635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8E96C5-A698-757D-E01C-6885C1E88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B2F3-ABAC-5644-A51A-6A86BF39D2F8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08FA4-73E1-C145-47BF-5E0221862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06C7BC-5DD0-1A4C-5C43-068DDC513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49F1-FEA4-4244-B948-3FFD67D60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2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6F22F6-CEF5-6190-E756-ED652E60F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B2F3-ABAC-5644-A51A-6A86BF39D2F8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B3BAB5-F83E-096B-919F-980D75B3B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0029DD-A66A-1037-11CF-714F94225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49F1-FEA4-4244-B948-3FFD67D60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834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56D65-3CDC-17D5-8CB9-59CAB26C5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356F2-6F9C-D69E-6727-6C7D15BC0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D60EE3-8167-FE99-004F-572B134098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991E41-109E-5CD8-DE35-B732AFF4D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B2F3-ABAC-5644-A51A-6A86BF39D2F8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F17E95-1EF4-96ED-C2E7-ED5069E74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A343DF-20C2-C89B-88B2-4BB16A490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49F1-FEA4-4244-B948-3FFD67D60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1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83E86-216D-167D-DBDC-A35919F24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639D8-1EF3-2DA1-83CD-F9DD34B30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1445C-9701-B993-4D32-ACB567ED8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B2F3-ABAC-5644-A51A-6A86BF39D2F8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8A5E2-EE57-9B0E-2A6A-0A9BB0ED8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C127E-DFFC-C6B2-FA0C-E670DC1BB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49F1-FEA4-4244-B948-3FFD67D60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0509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571B9-3303-1BAF-0E1B-6A53572D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904261-71C3-FC63-885E-CFE2F7ECD4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AE1FD2-C48D-0A99-DD89-F42B5668C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52D652-1070-4255-DB0E-179F9FC9D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B2F3-ABAC-5644-A51A-6A86BF39D2F8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D0DEE-34F2-9592-DA7E-C3D24006F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0BB9B3-AF9C-A854-BC02-F21515E0E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49F1-FEA4-4244-B948-3FFD67D60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962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A813C-6E1F-46B0-90DF-BA60A3477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08F29B-C64E-1993-D554-DD22DC746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5B477-451A-A9B7-D1AF-FBECEA659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B2F3-ABAC-5644-A51A-6A86BF39D2F8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5312D-4371-0450-8274-9E27A3F87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97B7A-1CE9-4939-A1BB-A76EB0A02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49F1-FEA4-4244-B948-3FFD67D60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57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5B3FCA-E0DE-EF88-AB4B-E6B6572001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29807E-7683-8A4C-9D11-90EF49565F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1E88D-50F7-960A-DC18-1E9A3E7E2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B2F3-ABAC-5644-A51A-6A86BF39D2F8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6FA03-A692-B966-4E3D-36A60C2BD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E4BD-EEBE-F2D8-8E5B-40F6AEB7F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49F1-FEA4-4244-B948-3FFD67D60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6173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678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7" name="Google Shape;97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48919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27490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4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75055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4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60418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4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4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4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85491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3579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FC999-1521-4E60-5AFA-D31DA512D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513587-85F0-989E-141A-9A8521E9FC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BD481-C9B5-6143-3C38-3A961253A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B2F3-ABAC-5644-A51A-6A86BF39D2F8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E2AD6-CA40-0FB4-D988-8222D365D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AD09D-5C71-37E4-0B91-AD55EA8AE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49F1-FEA4-4244-B948-3FFD67D60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919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4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4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35821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4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4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05708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4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43410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4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69831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75861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4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2" name="Google Shape;172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74871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77856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5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5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4" name="Google Shape;184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4898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5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93082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5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7" name="Google Shape;197;p5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" name="Google Shape;198;p5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9" name="Google Shape;199;p5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0" name="Google Shape;200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4574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E663C-D96B-B09B-A33B-F42523379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686D0-16C0-00B8-89B4-8D4C531F0D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491A62-97E1-8386-AC19-2843AF7AF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D263E9-EE34-C7BD-C1CD-AE1168E14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B2F3-ABAC-5644-A51A-6A86BF39D2F8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446C03-4B25-4431-49D1-E5F1813E8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99E7C-1582-937D-6896-018390DB7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49F1-FEA4-4244-B948-3FFD67D60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436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07055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5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11" name="Google Shape;211;p5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2" name="Google Shape;212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89173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5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18" name="Google Shape;218;p5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9" name="Google Shape;219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78378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5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63061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5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32094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30161-1EE7-53EC-D8BB-7BB117DAE8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AD71FA-1870-007B-5EB0-14214CD279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82EC1-986F-C04B-0DBD-00221B84F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4149-6158-40E6-BAF4-6499A325C42B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EBB31E-6B69-2AF6-C668-F21D9929B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9EA5C-052A-ABC0-5E43-ED492CCE0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79451-3825-4F3B-AAEB-6EFB15316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368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93A37-418D-DE29-2E7D-CC83475D5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ABD72-3D44-288E-2928-7779E7E66A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7DC60-C614-B4D0-C03B-59B70D5A7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4149-6158-40E6-BAF4-6499A325C42B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E7E37-BF53-5ADE-B373-F0C2A79EC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0E3E8-0761-DB0E-AB07-31E642B9C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79451-3825-4F3B-AAEB-6EFB15316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937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6B766-F9A4-9495-3916-48D73F58F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6F203-4CB6-218B-12DD-B1D194FA9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9777A-969D-AC88-3806-7CDFBBA5E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4149-6158-40E6-BAF4-6499A325C42B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5ACA9-8CDE-0A74-A452-C6AB0B3E1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2B7A5-45E9-6C2B-31AF-7E632BA11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79451-3825-4F3B-AAEB-6EFB15316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6317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14D0C-3377-C8C8-42FA-1831F526D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B3AA0-F1A8-9E43-AB5E-04D50C99A2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EE095B-3D26-26C6-D638-4561F35989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A30795-EB0F-BE57-BB25-BFE64DECC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4149-6158-40E6-BAF4-6499A325C42B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855170-D260-AF8A-B913-8BCFDCAA7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B4FEBF-CA20-61E0-E236-CC18C60AC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79451-3825-4F3B-AAEB-6EFB15316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5238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FE7DE-8232-E63E-2A51-0429ACCA1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7515D-D4C4-AA27-97D8-FD4755B880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3B7484-FCC3-B051-4161-AC3CA1EE1D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3C6F17-09BC-2747-37BF-26EBF85FEE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B2427D-D7A1-B857-6CDA-B9881DF5C8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B63C0D-5719-CF19-C7BF-8BF170F37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4149-6158-40E6-BAF4-6499A325C42B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85BB5F-5051-41D2-4494-F607AB8D3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056649-B579-9A03-CF56-7DA3C7900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79451-3825-4F3B-AAEB-6EFB15316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27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50495-085D-2782-9641-1E9B80371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E05B01-4DF5-C52F-51F8-ED80F01289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EDA22D-3B89-73E7-A72D-D39D4071FA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8B55FA-6683-03E9-AC6C-6B603B92B6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F18D4D-C818-8FCE-A9C2-BB72C1C6BA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37B81E-60A9-9801-3A2F-3F5264EEE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B2F3-ABAC-5644-A51A-6A86BF39D2F8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24281A-A219-A7F8-FC5C-115EDA09D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D5AEBF-CD10-3FFF-EDBA-30B93FF64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49F1-FEA4-4244-B948-3FFD67D60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384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DE011-4ADF-94AA-4025-1EF526979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CDF6E6-9BB8-555F-B36C-0C69367DF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4149-6158-40E6-BAF4-6499A325C42B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9A2C04-D613-C3E4-01E4-FC8DCD3F2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0BB73E-088D-5AE4-89E0-7D2E1E561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79451-3825-4F3B-AAEB-6EFB15316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740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1F9F4F-C3F8-3ED2-3525-4EAA22E7A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4149-6158-40E6-BAF4-6499A325C42B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51743E-3CDE-F8B0-2313-C07C7D04D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EFCE28-56B8-1B4B-06E5-CAD0905AF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79451-3825-4F3B-AAEB-6EFB15316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549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F109B-11DF-08B1-BB34-B6D34DA27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C6124-5E34-2771-5C2F-C2836D54D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307288-0F18-96E8-6318-BD1858CE6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8A6E9-2F9F-B8B0-BB5A-9EE965864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4149-6158-40E6-BAF4-6499A325C42B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09AE47-901D-6305-E90B-2DAF869B1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6985F6-A4F8-10DE-C194-BCD8EE725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79451-3825-4F3B-AAEB-6EFB15316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019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31666-A817-7E4C-C207-89E13C4D4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0A84FB-3A7C-8232-2577-095DBB25BF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7C2BCB-F045-544E-9C5D-839130E7A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1EC5B3-A047-83AF-2583-66605DAC2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4149-6158-40E6-BAF4-6499A325C42B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617EE-9550-10F6-8FB1-72B56900D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95B4CB-BF5C-5190-6228-38752FE65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79451-3825-4F3B-AAEB-6EFB15316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554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9A012-8025-F5F5-65F6-8BFD9E3D8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588B19-5C66-46C4-B847-D228B3B638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AEB74-D0E5-5652-8D14-B17A3720F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4149-6158-40E6-BAF4-6499A325C42B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0B6EF-4950-CCC9-FF71-D3C50F4BC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DA8C4-4E26-7863-C094-C7AC07820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79451-3825-4F3B-AAEB-6EFB15316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319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B263DF-38BD-A884-BDDA-5F4ACAE67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F66966-173F-C170-CB85-FD667B0AAA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C30072-B33D-428B-7520-94FAFA647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4149-6158-40E6-BAF4-6499A325C42B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2290A-BB2F-605D-BFD2-04F19C2FF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9D4FF-83E0-EC29-5D18-646FCABC4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79451-3825-4F3B-AAEB-6EFB15316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119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3">
            <a:extLst>
              <a:ext uri="{FF2B5EF4-FFF2-40B4-BE49-F238E27FC236}">
                <a16:creationId xmlns:a16="http://schemas.microsoft.com/office/drawing/2014/main" id="{6BEBC398-0B32-5D4C-8F8E-8DA17BC07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566928"/>
            <a:ext cx="10537683" cy="873436"/>
          </a:xfrm>
        </p:spPr>
        <p:txBody>
          <a:bodyPr lIns="0" tIns="0" rIns="0" bIns="0" anchor="t">
            <a:noAutofit/>
          </a:bodyPr>
          <a:lstStyle>
            <a:lvl1pPr>
              <a:defRPr sz="28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52D11-D0BD-46AC-942A-A7F84C34C1C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38199" y="1780031"/>
            <a:ext cx="10537683" cy="4576318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pPr lvl="0"/>
            <a:r>
              <a:rPr lang="en-US" dirty="0"/>
              <a:t>Click to insert image or graphic here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127BF259-DAF9-B243-B6F0-58E2A58BD7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z="1200">
                <a:latin typeface="+mn-lt"/>
              </a:defRPr>
            </a:lvl1pPr>
          </a:lstStyle>
          <a:p>
            <a:fld id="{A52BEA90-E6BE-45F4-8D5D-C2E01FE3DB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872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07821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3"/>
          <p:cNvSpPr txBox="1">
            <a:spLocks noGrp="1"/>
          </p:cNvSpPr>
          <p:nvPr>
            <p:ph type="title"/>
          </p:nvPr>
        </p:nvSpPr>
        <p:spPr>
          <a:xfrm>
            <a:off x="838199" y="566928"/>
            <a:ext cx="10537683" cy="873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Play"/>
              <a:buNone/>
              <a:defRPr sz="2800" b="1"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3"/>
          <p:cNvSpPr txBox="1">
            <a:spLocks noGrp="1"/>
          </p:cNvSpPr>
          <p:nvPr>
            <p:ph type="body" idx="1"/>
          </p:nvPr>
        </p:nvSpPr>
        <p:spPr>
          <a:xfrm>
            <a:off x="838199" y="1780031"/>
            <a:ext cx="10537683" cy="45763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1064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6646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EDBB9-4A74-F1A9-B151-41772D635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8E96C5-A698-757D-E01C-6885C1E88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B2F3-ABAC-5644-A51A-6A86BF39D2F8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08FA4-73E1-C145-47BF-5E0221862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06C7BC-5DD0-1A4C-5C43-068DDC513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49F1-FEA4-4244-B948-3FFD67D60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096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72135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46003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79529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53830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99479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91853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9481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1615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6F22F6-CEF5-6190-E756-ED652E60F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B2F3-ABAC-5644-A51A-6A86BF39D2F8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B3BAB5-F83E-096B-919F-980D75B3B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0029DD-A66A-1037-11CF-714F94225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49F1-FEA4-4244-B948-3FFD67D60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33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56D65-3CDC-17D5-8CB9-59CAB26C5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356F2-6F9C-D69E-6727-6C7D15BC0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D60EE3-8167-FE99-004F-572B134098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991E41-109E-5CD8-DE35-B732AFF4D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B2F3-ABAC-5644-A51A-6A86BF39D2F8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F17E95-1EF4-96ED-C2E7-ED5069E74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A343DF-20C2-C89B-88B2-4BB16A490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49F1-FEA4-4244-B948-3FFD67D60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49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571B9-3303-1BAF-0E1B-6A53572D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904261-71C3-FC63-885E-CFE2F7ECD4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AE1FD2-C48D-0A99-DD89-F42B5668C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52D652-1070-4255-DB0E-179F9FC9D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B2F3-ABAC-5644-A51A-6A86BF39D2F8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D0DEE-34F2-9592-DA7E-C3D24006F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0BB9B3-AF9C-A854-BC02-F21515E0E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49F1-FEA4-4244-B948-3FFD67D60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5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1400C5-11E2-8D8C-1FB3-1DD526897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7C243-E5AE-B954-766A-326E84060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77BB1-7F03-D162-538B-4B8B1204F5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4B2F3-ABAC-5644-A51A-6A86BF39D2F8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DDC95-E310-23D9-E593-2C5ADA706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2E498-D7A6-E488-1718-C225BD2EB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249F1-FEA4-4244-B948-3FFD67D60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12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1400C5-11E2-8D8C-1FB3-1DD526897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7C243-E5AE-B954-766A-326E84060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77BB1-7F03-D162-538B-4B8B1204F5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4B2F3-ABAC-5644-A51A-6A86BF39D2F8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DDC95-E310-23D9-E593-2C5ADA706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2E498-D7A6-E488-1718-C225BD2EB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249F1-FEA4-4244-B948-3FFD67D60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75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11037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1" name="Google Shape;16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26612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2D13B3-373F-067B-B662-68837CF77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4D3E7F-0A37-D4C3-1CDA-6E748A02B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3449D-1C82-C644-7DFD-1FE69782E3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234149-6158-40E6-BAF4-6499A325C42B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DA484-6A77-2876-DCAD-E9CE1A21B5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93ED3-5784-5623-9A7A-B797DF6682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879451-3825-4F3B-AAEB-6EFB15316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00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58248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7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7.jpeg"/><Relationship Id="rId5" Type="http://schemas.openxmlformats.org/officeDocument/2006/relationships/image" Target="../media/image50.emf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jp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1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image" Target="../media/image64.pn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jp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6.png"/><Relationship Id="rId7" Type="http://schemas.openxmlformats.org/officeDocument/2006/relationships/image" Target="../media/image2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3.jp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jpeg"/><Relationship Id="rId5" Type="http://schemas.openxmlformats.org/officeDocument/2006/relationships/image" Target="../media/image2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633175-3844-3AE2-6BD8-86D0249EC7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39" t="4540" r="7750" b="58083"/>
          <a:stretch/>
        </p:blipFill>
        <p:spPr>
          <a:xfrm>
            <a:off x="3392424" y="1521968"/>
            <a:ext cx="8490467" cy="2565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93DEA0-8866-5FC9-FB99-FAEBBA6043F9}"/>
              </a:ext>
            </a:extLst>
          </p:cNvPr>
          <p:cNvSpPr/>
          <p:nvPr/>
        </p:nvSpPr>
        <p:spPr>
          <a:xfrm>
            <a:off x="0" y="0"/>
            <a:ext cx="12192000" cy="128016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AiRMAPS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Airborne and Remote Sensing Methane and Air Pollutant Surveys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7E2B15-D530-CD93-B469-901F0FD98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52" y="4288536"/>
            <a:ext cx="2505456" cy="25054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2041A1-4FDB-C402-7663-9739AAF1D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742" y="1307591"/>
            <a:ext cx="2917276" cy="26700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FA0FBD-897E-ED12-CC8C-1B2F62E9D170}"/>
              </a:ext>
            </a:extLst>
          </p:cNvPr>
          <p:cNvSpPr txBox="1"/>
          <p:nvPr/>
        </p:nvSpPr>
        <p:spPr>
          <a:xfrm>
            <a:off x="182880" y="3941064"/>
            <a:ext cx="3139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csl.noaa.gov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/projects/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airmaps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CC7AC5-3C58-2B74-D9A3-EFAC9281CBFA}"/>
              </a:ext>
            </a:extLst>
          </p:cNvPr>
          <p:cNvSpPr txBox="1"/>
          <p:nvPr/>
        </p:nvSpPr>
        <p:spPr>
          <a:xfrm>
            <a:off x="3392424" y="4361688"/>
            <a:ext cx="8733225" cy="23544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NOAA Office of Atmospheric Research (OAR)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Chemical Sciences Laboratory (CSL): Steven Brown, Brian McDonald, Carsten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Warneke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Sunil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Baidar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 Resources Laboratory (ARL):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Xinrong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Ren, Winston Luke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Global Monitoring Laboratory (GML): Colm Sweeney,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Arlyn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Andrews, Jeff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Peischl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Climate Program Office (CPO): Monika Kopacz,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Annarita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Mariotti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NOAA National Environmental Satellite, Data and Information Service (NESDIS)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Center for Satellite Applications and Research (STAR): Shobha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Kondragunta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National Centers for Environmental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Invormation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(NCEI): Jeff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Privette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7BA1FB-58F7-E639-442E-AD93F6CA7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0038" y="5216371"/>
            <a:ext cx="1510683" cy="151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41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>
            <a:extLst>
              <a:ext uri="{FF2B5EF4-FFF2-40B4-BE49-F238E27FC236}">
                <a16:creationId xmlns:a16="http://schemas.microsoft.com/office/drawing/2014/main" id="{E49E67CA-67F5-F618-B635-E76D42613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4342" y="890535"/>
            <a:ext cx="104954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800" dirty="0"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BAQMMS: </a:t>
            </a:r>
            <a:r>
              <a:rPr kumimoji="0" lang="en-US" altLang="ja-JP" sz="28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Baltimore Air Quality and Marcellus Methane Surveys</a:t>
            </a:r>
            <a:endParaRPr kumimoji="0" lang="en-US" altLang="ja-JP" sz="28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 panose="02110004020202020204"/>
              <a:ea typeface="游ゴシック" panose="020B0400000000000000" pitchFamily="34" charset="-128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497EC49E-2123-864C-33E0-6689AE806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192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588EB9BE-8064-C6E7-689C-9A35DA10E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812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63D8282D-036F-F6AB-3E95-2C9FF0E3A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32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7B11014-CC78-F691-4943-CC52DF34AF1E}"/>
              </a:ext>
            </a:extLst>
          </p:cNvPr>
          <p:cNvGrpSpPr/>
          <p:nvPr/>
        </p:nvGrpSpPr>
        <p:grpSpPr>
          <a:xfrm>
            <a:off x="5717187" y="2776195"/>
            <a:ext cx="6042145" cy="3793281"/>
            <a:chOff x="0" y="0"/>
            <a:chExt cx="3451225" cy="1941195"/>
          </a:xfrm>
        </p:grpSpPr>
        <p:pic>
          <p:nvPicPr>
            <p:cNvPr id="11" name="Picture 10" descr="A picture containing text, transport, satellite&#10;&#10;Description automatically generated">
              <a:extLst>
                <a:ext uri="{FF2B5EF4-FFF2-40B4-BE49-F238E27FC236}">
                  <a16:creationId xmlns:a16="http://schemas.microsoft.com/office/drawing/2014/main" id="{FA9736CD-6493-03C4-6AFD-5CDCC2A27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451225" cy="1941195"/>
            </a:xfrm>
            <a:prstGeom prst="rect">
              <a:avLst/>
            </a:prstGeom>
          </p:spPr>
        </p:pic>
        <p:pic>
          <p:nvPicPr>
            <p:cNvPr id="12" name="Picture 11" descr="A blue and white airplane&#10;&#10;Description automatically generated">
              <a:extLst>
                <a:ext uri="{FF2B5EF4-FFF2-40B4-BE49-F238E27FC236}">
                  <a16:creationId xmlns:a16="http://schemas.microsoft.com/office/drawing/2014/main" id="{DA0B63C8-F24A-1E13-D6B3-7489B8EA9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7670" y="673122"/>
              <a:ext cx="716523" cy="266749"/>
            </a:xfrm>
            <a:prstGeom prst="rect">
              <a:avLst/>
            </a:prstGeom>
          </p:spPr>
        </p:pic>
      </p:grpSp>
      <p:sp>
        <p:nvSpPr>
          <p:cNvPr id="13" name="Rectangle 19">
            <a:extLst>
              <a:ext uri="{FF2B5EF4-FFF2-40B4-BE49-F238E27FC236}">
                <a16:creationId xmlns:a16="http://schemas.microsoft.com/office/drawing/2014/main" id="{42879833-EB88-9A85-0646-306D9CE51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76176" rIns="0" bIns="7617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20">
            <a:extLst>
              <a:ext uri="{FF2B5EF4-FFF2-40B4-BE49-F238E27FC236}">
                <a16:creationId xmlns:a16="http://schemas.microsoft.com/office/drawing/2014/main" id="{C4E25714-F697-1245-7AA5-2D4F75078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76176" rIns="0" bIns="7617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ctangle 21">
            <a:extLst>
              <a:ext uri="{FF2B5EF4-FFF2-40B4-BE49-F238E27FC236}">
                <a16:creationId xmlns:a16="http://schemas.microsoft.com/office/drawing/2014/main" id="{63D860FA-02C2-D900-E3F0-321B8D2CF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52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2F5496"/>
                </a:solidFill>
                <a:effectLst/>
                <a:uLnTx/>
                <a:uFillTx/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   </a:t>
            </a: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2F5496"/>
              </a:solidFill>
              <a:effectLst/>
              <a:uLnTx/>
              <a:uFillTx/>
              <a:latin typeface="Arial" panose="020B0604020202020204" pitchFamily="34" charset="0"/>
              <a:ea typeface="DengXian Light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34" charset="-128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1228EC-C70B-AFCC-DE2A-6A78C3A6C3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" y="2313903"/>
            <a:ext cx="1089594" cy="9974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0044A3-56EE-E6DE-FEDB-8FBE917C494D}"/>
              </a:ext>
            </a:extLst>
          </p:cNvPr>
          <p:cNvSpPr txBox="1"/>
          <p:nvPr/>
        </p:nvSpPr>
        <p:spPr>
          <a:xfrm>
            <a:off x="6264166" y="3242441"/>
            <a:ext cx="2102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2025 Marcellus Methane Survey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472D21-10F3-4929-B235-33E4302BD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DC823-6294-47C0-871B-6D17FBC140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A981D4-C920-C321-38B0-10692B77D2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829" y="2484965"/>
            <a:ext cx="4599960" cy="42148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3A070C2-3922-2B9C-FE01-B2BE29D06006}"/>
              </a:ext>
            </a:extLst>
          </p:cNvPr>
          <p:cNvSpPr txBox="1"/>
          <p:nvPr/>
        </p:nvSpPr>
        <p:spPr>
          <a:xfrm>
            <a:off x="3217117" y="4418293"/>
            <a:ext cx="1912428" cy="30777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NOAA Twin Otter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37E1EF-5994-03C9-4042-32D426227351}"/>
              </a:ext>
            </a:extLst>
          </p:cNvPr>
          <p:cNvSpPr txBox="1"/>
          <p:nvPr/>
        </p:nvSpPr>
        <p:spPr>
          <a:xfrm>
            <a:off x="97654" y="1340641"/>
            <a:ext cx="12094346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19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ARL/CSL led mission on Twin Otter, Duchess &amp; NOAA’s ARC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Airborne Doppler wind lidar, In-situ &amp; remote sensing measurements of air pollutants and greenhouse gases (GHGs) to characterize emissions and chemistry in Washington, DC-Baltimore and Marcellus</a:t>
            </a:r>
          </a:p>
        </p:txBody>
      </p:sp>
      <p:sp>
        <p:nvSpPr>
          <p:cNvPr id="17" name="Google Shape;505;p8">
            <a:extLst>
              <a:ext uri="{FF2B5EF4-FFF2-40B4-BE49-F238E27FC236}">
                <a16:creationId xmlns:a16="http://schemas.microsoft.com/office/drawing/2014/main" id="{CE8097BB-02C6-7DA2-4F9C-936DB28AFDE9}"/>
              </a:ext>
            </a:extLst>
          </p:cNvPr>
          <p:cNvSpPr/>
          <p:nvPr/>
        </p:nvSpPr>
        <p:spPr>
          <a:xfrm>
            <a:off x="0" y="0"/>
            <a:ext cx="12192000" cy="849865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AiRMAPS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2025: Baltimore Maryland &amp; Marcellus Shale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5379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6FFFA90-2679-2B18-04B0-290B7367471B}"/>
              </a:ext>
            </a:extLst>
          </p:cNvPr>
          <p:cNvSpPr txBox="1"/>
          <p:nvPr/>
        </p:nvSpPr>
        <p:spPr>
          <a:xfrm>
            <a:off x="127763" y="1053246"/>
            <a:ext cx="728509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Duration: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June 15 – August 15, 2025</a:t>
            </a:r>
          </a:p>
          <a:p>
            <a:pPr lvl="1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 week of integration, 7-8 weeks of science flights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Flight hours: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180 Total</a:t>
            </a:r>
          </a:p>
          <a:p>
            <a:pPr marL="749300" lvl="1" indent="-292100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50-60 hours each in SW, NE Marcellus, DC-Baltimore</a:t>
            </a:r>
          </a:p>
          <a:p>
            <a:pPr marL="749300" lvl="1" indent="-292100"/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~15 research flights / 7-8 flight days in each region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9113" marR="0" lvl="0" indent="-511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Twin Otter Base: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TBD, possibly Martin State or Hagerstown</a:t>
            </a:r>
          </a:p>
          <a:p>
            <a:pPr marL="519113" marR="0" lvl="0" indent="-511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9113" marR="0" lvl="0" indent="-511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Flight Plans: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 Balance or Air Quality Flights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Google Shape;505;p8">
            <a:extLst>
              <a:ext uri="{FF2B5EF4-FFF2-40B4-BE49-F238E27FC236}">
                <a16:creationId xmlns:a16="http://schemas.microsoft.com/office/drawing/2014/main" id="{2192F3D3-0689-A573-2E1E-2886BA24DFAD}"/>
              </a:ext>
            </a:extLst>
          </p:cNvPr>
          <p:cNvSpPr/>
          <p:nvPr/>
        </p:nvSpPr>
        <p:spPr>
          <a:xfrm>
            <a:off x="1731146" y="0"/>
            <a:ext cx="10460854" cy="849865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NOAA Twin Otter Survey Areas for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AiRMAPS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2025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736993-26A6-1204-4F2C-785F7D452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506" y="4024417"/>
            <a:ext cx="2840854" cy="2685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28A4CD-6A76-055B-91EF-B5F6BB95A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344" y="859407"/>
            <a:ext cx="4644131" cy="305587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9F81175-E853-3DB1-6844-CD30125DB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59" y="4039339"/>
            <a:ext cx="2673380" cy="268993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8EF773C-2A68-08A6-5166-CD058C687B8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467"/>
          <a:stretch/>
        </p:blipFill>
        <p:spPr>
          <a:xfrm>
            <a:off x="7486834" y="3994951"/>
            <a:ext cx="4438835" cy="311384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DDC5AEB-17BC-5AA5-0D07-0B5AB243A007}"/>
              </a:ext>
            </a:extLst>
          </p:cNvPr>
          <p:cNvSpPr txBox="1"/>
          <p:nvPr/>
        </p:nvSpPr>
        <p:spPr>
          <a:xfrm>
            <a:off x="834502" y="3799643"/>
            <a:ext cx="243528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DC-Baltimore Mass Balance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73BCE9-153B-8774-B077-A0AF6B7A0F2A}"/>
              </a:ext>
            </a:extLst>
          </p:cNvPr>
          <p:cNvSpPr txBox="1"/>
          <p:nvPr/>
        </p:nvSpPr>
        <p:spPr>
          <a:xfrm>
            <a:off x="4404805" y="3783367"/>
            <a:ext cx="213712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DC-Baltimore Air Quality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264D9E3-7CE1-BB62-F73F-CFDFEEEC2628}"/>
              </a:ext>
            </a:extLst>
          </p:cNvPr>
          <p:cNvSpPr txBox="1"/>
          <p:nvPr/>
        </p:nvSpPr>
        <p:spPr>
          <a:xfrm>
            <a:off x="8498891" y="6243961"/>
            <a:ext cx="212590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Marcellus Mass Balance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39D5506F-0EBF-3247-3F2D-2B752D896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2860" cy="97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187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" name="Google Shape;143;g2faf065ece0_0_1"/>
          <p:cNvGraphicFramePr/>
          <p:nvPr>
            <p:extLst>
              <p:ext uri="{D42A27DB-BD31-4B8C-83A1-F6EECF244321}">
                <p14:modId xmlns:p14="http://schemas.microsoft.com/office/powerpoint/2010/main" val="1453434264"/>
              </p:ext>
            </p:extLst>
          </p:nvPr>
        </p:nvGraphicFramePr>
        <p:xfrm>
          <a:off x="5724884" y="2307475"/>
          <a:ext cx="6342925" cy="437421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47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2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75"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solidFill>
                            <a:srgbClr val="00B050"/>
                          </a:solidFill>
                          <a:latin typeface="+mj-lt"/>
                        </a:rPr>
                        <a:t>GHG</a:t>
                      </a:r>
                      <a:r>
                        <a:rPr lang="en-US" sz="1400" u="none" strike="noStrike" cap="none" dirty="0">
                          <a:latin typeface="+mj-lt"/>
                        </a:rPr>
                        <a:t>, </a:t>
                      </a:r>
                      <a:r>
                        <a:rPr lang="en-US" sz="1400" u="none" strike="noStrike" cap="none" dirty="0">
                          <a:solidFill>
                            <a:srgbClr val="FF0000"/>
                          </a:solidFill>
                          <a:latin typeface="+mj-lt"/>
                        </a:rPr>
                        <a:t>Air Quality</a:t>
                      </a:r>
                      <a:r>
                        <a:rPr lang="en-US" sz="1400" u="none" strike="noStrike" cap="none" dirty="0">
                          <a:latin typeface="+mj-lt"/>
                        </a:rPr>
                        <a:t>, and </a:t>
                      </a:r>
                      <a:r>
                        <a:rPr lang="en-US" sz="1400" u="none" strike="noStrike" cap="none" dirty="0">
                          <a:solidFill>
                            <a:srgbClr val="7030A0"/>
                          </a:solidFill>
                          <a:latin typeface="+mj-lt"/>
                        </a:rPr>
                        <a:t>Meteorology</a:t>
                      </a:r>
                      <a:r>
                        <a:rPr lang="en-US" sz="1400" u="none" strike="noStrike" cap="none" dirty="0">
                          <a:latin typeface="+mj-lt"/>
                        </a:rPr>
                        <a:t> Measurements</a:t>
                      </a:r>
                      <a:endParaRPr sz="1400" u="none" strike="noStrike" cap="none" dirty="0">
                        <a:latin typeface="+mj-lt"/>
                      </a:endParaRPr>
                    </a:p>
                  </a:txBody>
                  <a:tcPr marL="91475" marR="91475" marT="45725" marB="457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+mj-lt"/>
                        </a:rPr>
                        <a:t>Instrument</a:t>
                      </a:r>
                      <a:endParaRPr sz="1400" u="none" strike="noStrike" cap="none" dirty="0">
                        <a:latin typeface="+mj-lt"/>
                      </a:endParaRPr>
                    </a:p>
                  </a:txBody>
                  <a:tcPr marL="91475" marR="9147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+mj-lt"/>
                        </a:rPr>
                        <a:t>Platform</a:t>
                      </a:r>
                      <a:endParaRPr sz="1400" u="none" strike="noStrike" cap="none">
                        <a:latin typeface="+mj-lt"/>
                      </a:endParaRPr>
                    </a:p>
                  </a:txBody>
                  <a:tcPr marL="91475" marR="9147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400" u="none" strike="noStrike" cap="none">
                          <a:latin typeface="+mj-lt"/>
                        </a:rPr>
                        <a:t>Species</a:t>
                      </a:r>
                      <a:endParaRPr sz="1400" u="none" strike="noStrike" cap="none">
                        <a:latin typeface="+mj-lt"/>
                      </a:endParaRPr>
                    </a:p>
                  </a:txBody>
                  <a:tcPr marL="91475" marR="91475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400" b="0" i="0" u="none" strike="noStrike" cap="none" dirty="0" err="1">
                          <a:solidFill>
                            <a:srgbClr val="00B05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Picarro</a:t>
                      </a:r>
                      <a:r>
                        <a:rPr lang="en-US" sz="1400" b="0" i="0" u="none" strike="noStrike" cap="none" dirty="0">
                          <a:solidFill>
                            <a:srgbClr val="00B05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G2401(-m)</a:t>
                      </a:r>
                      <a:endParaRPr sz="1400" u="none" strike="noStrike" cap="none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91475" marR="9147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+mj-lt"/>
                        </a:rPr>
                        <a:t>ARC / TO (m)</a:t>
                      </a:r>
                      <a:endParaRPr sz="1400" b="0" i="0" u="none" strike="noStrike" cap="none">
                        <a:latin typeface="+mj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75" marR="9147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B05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CO</a:t>
                      </a:r>
                      <a:r>
                        <a:rPr lang="en-US" sz="1400" b="0" i="0" u="none" strike="noStrike" cap="none" baseline="-25000">
                          <a:solidFill>
                            <a:srgbClr val="00B05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lang="en-US" sz="1400" b="0" i="0" u="none" strike="noStrike" cap="none">
                          <a:solidFill>
                            <a:srgbClr val="00B05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/CH</a:t>
                      </a:r>
                      <a:r>
                        <a:rPr lang="en-US" sz="1400" b="0" i="0" u="none" strike="noStrike" cap="none" baseline="-25000">
                          <a:solidFill>
                            <a:srgbClr val="00B05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lang="en-US" sz="1400" b="0" i="0" u="none" strike="noStrike" cap="none">
                          <a:solidFill>
                            <a:srgbClr val="00B05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/CO/H</a:t>
                      </a:r>
                      <a:r>
                        <a:rPr lang="en-US" sz="1400" b="0" i="0" u="none" strike="noStrike" cap="none" baseline="-25000">
                          <a:solidFill>
                            <a:srgbClr val="00B05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lang="en-US" sz="1400" b="0" i="0" u="none" strike="noStrike" cap="none">
                          <a:solidFill>
                            <a:srgbClr val="00B05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O</a:t>
                      </a:r>
                      <a:endParaRPr sz="1400" u="none" strike="noStrike" cap="none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91475" marR="91475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400" b="0" i="0" u="none" strike="noStrike" cap="none" dirty="0" err="1">
                          <a:solidFill>
                            <a:srgbClr val="00B05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Picarro</a:t>
                      </a:r>
                      <a:r>
                        <a:rPr lang="en-US" sz="1400" b="0" i="0" u="none" strike="noStrike" cap="none" dirty="0">
                          <a:solidFill>
                            <a:srgbClr val="00B05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G2201-i</a:t>
                      </a:r>
                      <a:endParaRPr sz="1400" u="none" strike="noStrike" cap="none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91475" marR="9147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+mj-lt"/>
                        </a:rPr>
                        <a:t>ARC</a:t>
                      </a:r>
                      <a:endParaRPr sz="1400" b="0" i="0" u="none" strike="noStrike" cap="none">
                        <a:latin typeface="+mj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75" marR="9147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B05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CH</a:t>
                      </a:r>
                      <a:r>
                        <a:rPr lang="en-US" sz="1400" b="0" i="0" u="none" strike="noStrike" cap="none" baseline="-25000">
                          <a:solidFill>
                            <a:srgbClr val="00B05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lang="en-US" sz="1400" b="0" i="0" u="none" strike="noStrike" cap="none">
                          <a:solidFill>
                            <a:srgbClr val="00B05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/CO</a:t>
                      </a:r>
                      <a:r>
                        <a:rPr lang="en-US" sz="1400" b="0" i="0" u="none" strike="noStrike" cap="none" baseline="-25000">
                          <a:solidFill>
                            <a:srgbClr val="00B05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lang="en-US" sz="1400" b="0" i="0" u="none" strike="noStrike" cap="none">
                          <a:solidFill>
                            <a:srgbClr val="00B05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/δ</a:t>
                      </a:r>
                      <a:r>
                        <a:rPr lang="en-US" sz="1400" b="0" i="0" u="none" strike="noStrike" cap="none" baseline="30000">
                          <a:solidFill>
                            <a:srgbClr val="00B05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  <a:r>
                        <a:rPr lang="en-US" sz="1400" b="0" i="0" u="none" strike="noStrike" cap="none">
                          <a:solidFill>
                            <a:srgbClr val="00B05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C-CH</a:t>
                      </a:r>
                      <a:r>
                        <a:rPr lang="en-US" sz="1400" b="0" i="0" u="none" strike="noStrike" cap="none" baseline="-25000">
                          <a:solidFill>
                            <a:srgbClr val="00B05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lang="en-US" sz="1400" b="0" i="0" u="none" strike="noStrike" cap="none">
                          <a:solidFill>
                            <a:srgbClr val="00B05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/δ</a:t>
                      </a:r>
                      <a:r>
                        <a:rPr lang="en-US" sz="1400" b="0" i="0" u="none" strike="noStrike" cap="none" baseline="30000">
                          <a:solidFill>
                            <a:srgbClr val="00B05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  <a:r>
                        <a:rPr lang="en-US" sz="1400" b="0" i="0" u="none" strike="noStrike" cap="none">
                          <a:solidFill>
                            <a:srgbClr val="00B05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C-CO</a:t>
                      </a:r>
                      <a:r>
                        <a:rPr lang="en-US" sz="1400" b="0" i="0" u="none" strike="noStrike" cap="none" baseline="-25000">
                          <a:solidFill>
                            <a:srgbClr val="00B05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lang="en-US" sz="1400" b="0" i="0" u="none" strike="noStrike" cap="none">
                          <a:solidFill>
                            <a:srgbClr val="00B05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/H</a:t>
                      </a:r>
                      <a:r>
                        <a:rPr lang="en-US" sz="1400" b="0" i="0" u="none" strike="noStrike" cap="none" baseline="-25000">
                          <a:solidFill>
                            <a:srgbClr val="00B05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lang="en-US" sz="1400" b="0" i="0" u="none" strike="noStrike" cap="none">
                          <a:solidFill>
                            <a:srgbClr val="00B05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O</a:t>
                      </a:r>
                      <a:endParaRPr sz="1400" u="none" strike="noStrike" cap="none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91475" marR="91475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00B05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Aeris Ultra MIRA</a:t>
                      </a:r>
                      <a:endParaRPr sz="1400" u="none" strike="noStrike" cap="none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91475" marR="9147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+mj-lt"/>
                        </a:rPr>
                        <a:t>Both</a:t>
                      </a:r>
                      <a:endParaRPr sz="1400" b="0" i="0" u="none" strike="noStrike" cap="none" dirty="0">
                        <a:latin typeface="+mj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75" marR="9147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B05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CH</a:t>
                      </a:r>
                      <a:r>
                        <a:rPr lang="en-US" sz="1400" b="0" i="0" u="none" strike="noStrike" cap="none" baseline="-25000">
                          <a:solidFill>
                            <a:srgbClr val="00B05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lang="en-US" sz="1400" b="0" i="0" u="none" strike="noStrike" cap="none">
                          <a:solidFill>
                            <a:srgbClr val="00B05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/C</a:t>
                      </a:r>
                      <a:r>
                        <a:rPr lang="en-US" sz="1400" b="0" i="0" u="none" strike="noStrike" cap="none" baseline="-25000">
                          <a:solidFill>
                            <a:srgbClr val="00B05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lang="en-US" sz="1400" b="0" i="0" u="none" strike="noStrike" cap="none">
                          <a:solidFill>
                            <a:srgbClr val="00B05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H</a:t>
                      </a:r>
                      <a:r>
                        <a:rPr lang="en-US" sz="1400" b="0" i="0" u="none" strike="noStrike" cap="none" baseline="-25000">
                          <a:solidFill>
                            <a:srgbClr val="00B05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r>
                        <a:rPr lang="en-US" sz="1400" b="0" i="0" u="none" strike="noStrike" cap="none">
                          <a:solidFill>
                            <a:srgbClr val="00B05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/H</a:t>
                      </a:r>
                      <a:r>
                        <a:rPr lang="en-US" sz="1400" b="0" i="0" u="none" strike="noStrike" cap="none" baseline="-25000">
                          <a:solidFill>
                            <a:srgbClr val="00B05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lang="en-US" sz="1400" b="0" i="0" u="none" strike="noStrike" cap="none">
                          <a:solidFill>
                            <a:srgbClr val="00B05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O</a:t>
                      </a:r>
                      <a:endParaRPr sz="1400" u="none" strike="noStrike" cap="none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91475" marR="91475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FF000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TECO 49C/2B Tech</a:t>
                      </a:r>
                      <a:endParaRPr sz="1400" u="none" strike="noStrike" cap="none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91475" marR="9147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+mj-lt"/>
                        </a:rPr>
                        <a:t>Both</a:t>
                      </a:r>
                      <a:endParaRPr sz="1400" b="0" i="0" u="none" strike="noStrike" cap="none" dirty="0">
                        <a:latin typeface="+mj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75" marR="9147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rgbClr val="FF0000"/>
                          </a:solidFill>
                          <a:latin typeface="+mj-lt"/>
                        </a:rPr>
                        <a:t>O</a:t>
                      </a:r>
                      <a:r>
                        <a:rPr lang="en-US" sz="1400" u="none" strike="noStrike" cap="none" baseline="-25000">
                          <a:solidFill>
                            <a:srgbClr val="FF0000"/>
                          </a:solidFill>
                          <a:latin typeface="+mj-lt"/>
                        </a:rPr>
                        <a:t>3</a:t>
                      </a:r>
                      <a:endParaRPr sz="1400" u="none" strike="noStrike" cap="none" baseline="-2500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91475" marR="91475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latin typeface="+mj-lt"/>
                        </a:rPr>
                        <a:t>Global Analytics</a:t>
                      </a:r>
                      <a:r>
                        <a:rPr lang="en-US" sz="1400" b="0" i="0" u="none" strike="noStrike" cap="none">
                          <a:solidFill>
                            <a:srgbClr val="FF000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>
                          <a:solidFill>
                            <a:srgbClr val="FF0000"/>
                          </a:solidFill>
                          <a:latin typeface="+mj-lt"/>
                        </a:rPr>
                        <a:t>G60</a:t>
                      </a:r>
                      <a:endParaRPr sz="1400" u="none" strike="noStrike" cap="none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91475" marR="9147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+mj-lt"/>
                        </a:rPr>
                        <a:t>Both</a:t>
                      </a:r>
                      <a:endParaRPr sz="1400" dirty="0">
                        <a:latin typeface="+mj-lt"/>
                      </a:endParaRPr>
                    </a:p>
                  </a:txBody>
                  <a:tcPr marL="91475" marR="9147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FF000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NO/NO</a:t>
                      </a:r>
                      <a:r>
                        <a:rPr lang="en-US" sz="1400" b="0" i="0" u="none" strike="noStrike" cap="none" baseline="-25000">
                          <a:solidFill>
                            <a:srgbClr val="FF000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lang="en-US" sz="1400" b="0" i="0" u="none" strike="noStrike" cap="none">
                          <a:solidFill>
                            <a:srgbClr val="FF000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/NO</a:t>
                      </a:r>
                      <a:r>
                        <a:rPr lang="en-US" sz="1400" b="0" i="0" u="none" strike="noStrike" cap="none" baseline="-25000">
                          <a:solidFill>
                            <a:srgbClr val="FF000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x</a:t>
                      </a:r>
                      <a:endParaRPr sz="1400" u="none" strike="noStrike" cap="none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91475" marR="91475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latin typeface="+mj-lt"/>
                        </a:rPr>
                        <a:t> Teledyne N500 CAPS</a:t>
                      </a:r>
                      <a:endParaRPr sz="140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91475" marR="91475" marT="45725" marB="457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+mj-lt"/>
                        </a:rPr>
                        <a:t>TO</a:t>
                      </a:r>
                      <a:endParaRPr sz="1400" dirty="0">
                        <a:latin typeface="+mj-lt"/>
                      </a:endParaRPr>
                    </a:p>
                  </a:txBody>
                  <a:tcPr marL="91475" marR="9147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latin typeface="+mj-lt"/>
                        </a:rPr>
                        <a:t>NO</a:t>
                      </a:r>
                      <a:r>
                        <a:rPr lang="en-US" sz="1400" baseline="-25000" dirty="0">
                          <a:solidFill>
                            <a:srgbClr val="FF0000"/>
                          </a:solidFill>
                          <a:latin typeface="+mj-lt"/>
                        </a:rPr>
                        <a:t>y</a:t>
                      </a:r>
                      <a:endParaRPr sz="1400" b="0" i="0" u="none" strike="noStrike" cap="none" baseline="-25000" dirty="0">
                        <a:solidFill>
                          <a:srgbClr val="FF0000"/>
                        </a:solidFill>
                        <a:latin typeface="+mj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75" marR="91475" marT="45725" marB="457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FF000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AE43 Aethalometer</a:t>
                      </a:r>
                      <a:endParaRPr sz="1400" u="none" strike="noStrike" cap="none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91475" marR="9147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+mj-lt"/>
                        </a:rPr>
                        <a:t>ARC</a:t>
                      </a:r>
                      <a:endParaRPr sz="1400" b="0" i="0" u="none" strike="noStrike" cap="none">
                        <a:latin typeface="+mj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75" marR="9147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FF000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Black Carbon</a:t>
                      </a:r>
                      <a:endParaRPr sz="1400" u="none" strike="noStrike" cap="none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91475" marR="91475" marT="45725" marB="457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FF000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Particle Plus</a:t>
                      </a:r>
                      <a:endParaRPr sz="1400" u="none" strike="noStrike" cap="none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91475" marR="9147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+mj-lt"/>
                        </a:rPr>
                        <a:t>ARC</a:t>
                      </a:r>
                      <a:endParaRPr sz="1400" b="0" i="0" u="none" strike="noStrike" cap="none">
                        <a:latin typeface="+mj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75" marR="9147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FF000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PM2.5/PM10</a:t>
                      </a:r>
                      <a:endParaRPr sz="1400" u="none" strike="noStrike" cap="none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91475" marR="91475" marT="45725" marB="4572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3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7030A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Vaisala/RM Young</a:t>
                      </a:r>
                      <a:endParaRPr sz="1400" u="none" strike="noStrike" cap="none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1475" marR="9147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+mj-lt"/>
                        </a:rPr>
                        <a:t>ARC</a:t>
                      </a:r>
                      <a:endParaRPr sz="1400" b="0" i="0" u="none" strike="noStrike" cap="none">
                        <a:latin typeface="+mj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75" marR="9147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rgbClr val="7030A0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T/P/RH/2D wind with differential GPS</a:t>
                      </a:r>
                      <a:endParaRPr sz="1400" u="none" strike="noStrike" cap="non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1475" marR="91475" marT="45725" marB="45725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44" name="Google Shape;144;g2faf065ece0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267" y="934296"/>
            <a:ext cx="397033" cy="596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2faf065ece0_0_1"/>
          <p:cNvPicPr preferRelativeResize="0"/>
          <p:nvPr/>
        </p:nvPicPr>
        <p:blipFill rotWithShape="1">
          <a:blip r:embed="rId4">
            <a:alphaModFix/>
          </a:blip>
          <a:srcRect l="19039" t="20140" r="24648"/>
          <a:stretch/>
        </p:blipFill>
        <p:spPr>
          <a:xfrm>
            <a:off x="179267" y="1537991"/>
            <a:ext cx="538721" cy="596867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2faf065ece0_0_1"/>
          <p:cNvSpPr txBox="1"/>
          <p:nvPr/>
        </p:nvSpPr>
        <p:spPr>
          <a:xfrm>
            <a:off x="677900" y="965936"/>
            <a:ext cx="37269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Xinrong Ren - NOAA ARL</a:t>
            </a: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" name="Google Shape;147;g2faf065ece0_0_1"/>
          <p:cNvSpPr txBox="1"/>
          <p:nvPr/>
        </p:nvSpPr>
        <p:spPr>
          <a:xfrm>
            <a:off x="677900" y="1575536"/>
            <a:ext cx="37269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Paul Kelley - NOAA ARL</a:t>
            </a: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48" name="Google Shape;148;g2faf065ece0_0_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79192" y="1630467"/>
            <a:ext cx="538732" cy="538733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g2faf065ece0_0_1"/>
          <p:cNvSpPr txBox="1"/>
          <p:nvPr/>
        </p:nvSpPr>
        <p:spPr>
          <a:xfrm>
            <a:off x="4277825" y="1673900"/>
            <a:ext cx="4176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Jiayang Sun - U. of MD</a:t>
            </a: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0" name="Google Shape;150;g2faf065ece0_0_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10095" y="1534626"/>
            <a:ext cx="465084" cy="59686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g2faf065ece0_0_1"/>
          <p:cNvSpPr txBox="1"/>
          <p:nvPr/>
        </p:nvSpPr>
        <p:spPr>
          <a:xfrm>
            <a:off x="8275180" y="1575443"/>
            <a:ext cx="37269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Hannah Daley - U. of MD</a:t>
            </a: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3" name="Google Shape;153;g2faf065ece0_0_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75065" y="905656"/>
            <a:ext cx="538733" cy="538733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g2faf065ece0_0_1"/>
          <p:cNvSpPr txBox="1"/>
          <p:nvPr/>
        </p:nvSpPr>
        <p:spPr>
          <a:xfrm>
            <a:off x="8213865" y="968923"/>
            <a:ext cx="37269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Phil Stratton - NOAA ARL</a:t>
            </a: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5" name="Google Shape;155;g2faf065ece0_0_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625" y="2288901"/>
            <a:ext cx="2988276" cy="226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2faf065ece0_0_1" descr="https://lh5.googleusercontent.com/O_uMjnee4PtyhXEwZ6RxxhEdVxnFovBF0lh1kgKlJsBe-70m1NDDH5TZhGKEwd66KRfCwMt0L8vTzbQDW6Y1lxhpzftZ_uUYoDNJQcLykO2stQH-KojJwAPaQJnRTMAKigEJ50lwP8f325PGtNJ9EQ=nw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912700" y="2288900"/>
            <a:ext cx="2760638" cy="2264176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2faf065ece0_0_1"/>
          <p:cNvSpPr txBox="1"/>
          <p:nvPr/>
        </p:nvSpPr>
        <p:spPr>
          <a:xfrm>
            <a:off x="115350" y="4695575"/>
            <a:ext cx="55581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Chevy Suburban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 ECOFLOW battery generators with a capacity of 10.8 KWh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8-10 hours of measurement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Two inlets, one for gases, the other for aerosols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8" name="Google Shape;158;g2faf065ece0_0_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43881" y="895063"/>
            <a:ext cx="409353" cy="59687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2faf065ece0_0_1"/>
          <p:cNvSpPr txBox="1"/>
          <p:nvPr/>
        </p:nvSpPr>
        <p:spPr>
          <a:xfrm>
            <a:off x="4259300" y="974900"/>
            <a:ext cx="37269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Winston Luke - NOAA ARL</a:t>
            </a: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Google Shape;505;p8">
            <a:extLst>
              <a:ext uri="{FF2B5EF4-FFF2-40B4-BE49-F238E27FC236}">
                <a16:creationId xmlns:a16="http://schemas.microsoft.com/office/drawing/2014/main" id="{64C55AA2-EBDB-30CD-FBA2-5A413EB87422}"/>
              </a:ext>
            </a:extLst>
          </p:cNvPr>
          <p:cNvSpPr/>
          <p:nvPr/>
        </p:nvSpPr>
        <p:spPr>
          <a:xfrm>
            <a:off x="0" y="0"/>
            <a:ext cx="12192000" cy="849865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NOAA Air Resources Car (NOAA’s ARC)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g2faf065ece0_0_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878575"/>
            <a:ext cx="6194852" cy="5931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2faf065ece0_0_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62857" y="755927"/>
            <a:ext cx="4229143" cy="3171872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2faf065ece0_0_90"/>
          <p:cNvSpPr txBox="1"/>
          <p:nvPr/>
        </p:nvSpPr>
        <p:spPr>
          <a:xfrm>
            <a:off x="6648059" y="1021592"/>
            <a:ext cx="1447071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Methane in Washington, DC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g2faf065ece0_0_90"/>
          <p:cNvSpPr/>
          <p:nvPr/>
        </p:nvSpPr>
        <p:spPr>
          <a:xfrm>
            <a:off x="6088724" y="2158865"/>
            <a:ext cx="164700" cy="1830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g2faf065ece0_0_90"/>
          <p:cNvSpPr txBox="1"/>
          <p:nvPr/>
        </p:nvSpPr>
        <p:spPr>
          <a:xfrm>
            <a:off x="5413307" y="1707076"/>
            <a:ext cx="1160700" cy="276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Martin State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g2faf065ece0_0_90"/>
          <p:cNvSpPr/>
          <p:nvPr/>
        </p:nvSpPr>
        <p:spPr>
          <a:xfrm>
            <a:off x="2948912" y="4807340"/>
            <a:ext cx="164700" cy="1830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g2faf065ece0_0_90"/>
          <p:cNvSpPr txBox="1"/>
          <p:nvPr/>
        </p:nvSpPr>
        <p:spPr>
          <a:xfrm>
            <a:off x="3267361" y="6455700"/>
            <a:ext cx="1160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College Park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1" name="Google Shape;211;g2faf065ece0_0_90"/>
          <p:cNvCxnSpPr>
            <a:stCxn id="210" idx="0"/>
            <a:endCxn id="209" idx="2"/>
          </p:cNvCxnSpPr>
          <p:nvPr/>
        </p:nvCxnSpPr>
        <p:spPr>
          <a:xfrm rot="10800000">
            <a:off x="3031411" y="4990200"/>
            <a:ext cx="816300" cy="14655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" name="Google Shape;505;p8">
            <a:extLst>
              <a:ext uri="{FF2B5EF4-FFF2-40B4-BE49-F238E27FC236}">
                <a16:creationId xmlns:a16="http://schemas.microsoft.com/office/drawing/2014/main" id="{C1070B8F-490D-BCCE-C290-9558BA714551}"/>
              </a:ext>
            </a:extLst>
          </p:cNvPr>
          <p:cNvSpPr/>
          <p:nvPr/>
        </p:nvSpPr>
        <p:spPr>
          <a:xfrm>
            <a:off x="0" y="0"/>
            <a:ext cx="12192000" cy="849865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AiRMAPS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2025 Builds on 3 Years in DC-Baltimore &amp; Marcellus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Google Shape;229;p8">
            <a:extLst>
              <a:ext uri="{FF2B5EF4-FFF2-40B4-BE49-F238E27FC236}">
                <a16:creationId xmlns:a16="http://schemas.microsoft.com/office/drawing/2014/main" id="{A7018701-B657-138C-2E45-CC3CFEB9D1D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97153" y="4012018"/>
            <a:ext cx="3302306" cy="28459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04;g2faf065ece0_0_90">
            <a:extLst>
              <a:ext uri="{FF2B5EF4-FFF2-40B4-BE49-F238E27FC236}">
                <a16:creationId xmlns:a16="http://schemas.microsoft.com/office/drawing/2014/main" id="{8D08E5BB-B53F-E34B-F9A4-707F512CC497}"/>
              </a:ext>
            </a:extLst>
          </p:cNvPr>
          <p:cNvSpPr txBox="1"/>
          <p:nvPr/>
        </p:nvSpPr>
        <p:spPr>
          <a:xfrm>
            <a:off x="7015612" y="4419216"/>
            <a:ext cx="1447071" cy="1792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UMD Cessna Mass Balance + NOAA’s ARC in Southwest Marcellus, 2022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C954F-059C-68E6-44D6-3EB8BAA8F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0094BCC-FE50-C166-97A7-38F9C22A80A6}"/>
              </a:ext>
            </a:extLst>
          </p:cNvPr>
          <p:cNvSpPr/>
          <p:nvPr/>
        </p:nvSpPr>
        <p:spPr>
          <a:xfrm>
            <a:off x="0" y="0"/>
            <a:ext cx="12192000" cy="72796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AiRMAPS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2025: Coordinating Activities</a:t>
            </a:r>
          </a:p>
        </p:txBody>
      </p:sp>
      <p:pic>
        <p:nvPicPr>
          <p:cNvPr id="1026" name="Picture 2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9648B4D-B16D-0841-DEEF-0CE8BA26A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302" y="856224"/>
            <a:ext cx="2003504" cy="160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AB29C12-69C7-8392-07AD-B87547B9C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912" y="973461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E8305A-7B06-3FD2-AE88-A793FBF56D10}"/>
              </a:ext>
            </a:extLst>
          </p:cNvPr>
          <p:cNvSpPr txBox="1"/>
          <p:nvPr/>
        </p:nvSpPr>
        <p:spPr>
          <a:xfrm>
            <a:off x="194557" y="1030941"/>
            <a:ext cx="53788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DOE BSEC and </a:t>
            </a:r>
            <a:r>
              <a:rPr lang="en-US" dirty="0" err="1"/>
              <a:t>CoURAGE</a:t>
            </a:r>
            <a:endParaRPr lang="en-US" dirty="0"/>
          </a:p>
          <a:p>
            <a:pPr lvl="1"/>
            <a:r>
              <a:rPr lang="en-US" dirty="0"/>
              <a:t>Baltimore Social-Environmental Collaborative Urban Integrated Field Lab</a:t>
            </a:r>
          </a:p>
          <a:p>
            <a:pPr lvl="1"/>
            <a:r>
              <a:rPr lang="en-US" dirty="0"/>
              <a:t>Coast-Urban-Rural Atmospheric Gradient Experiment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1A2CC66F-A494-C431-2FA4-F5819013C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113" y="901744"/>
            <a:ext cx="1552209" cy="151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E8E4DC-0759-FE45-D762-6AB41DC18E24}"/>
              </a:ext>
            </a:extLst>
          </p:cNvPr>
          <p:cNvSpPr txBox="1"/>
          <p:nvPr/>
        </p:nvSpPr>
        <p:spPr>
          <a:xfrm>
            <a:off x="194557" y="2857072"/>
            <a:ext cx="6006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NIST Northeast Corridor Urban Testbed</a:t>
            </a:r>
          </a:p>
          <a:p>
            <a:pPr lvl="1"/>
            <a:r>
              <a:rPr lang="en-US" dirty="0"/>
              <a:t>Advancing Urban GHG Monitoring and Modeling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AD454F-907D-C54B-8B8A-DEA5A8C0B8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9912" y="2888253"/>
            <a:ext cx="2593508" cy="680944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D04B3956-4059-6F79-DF20-5C604F2CA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460" y="2556658"/>
            <a:ext cx="1792802" cy="134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68F77C-E1C6-7584-CDAD-10112387B003}"/>
              </a:ext>
            </a:extLst>
          </p:cNvPr>
          <p:cNvSpPr txBox="1"/>
          <p:nvPr/>
        </p:nvSpPr>
        <p:spPr>
          <a:xfrm>
            <a:off x="194557" y="4000536"/>
            <a:ext cx="6006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NASA Airborne Platforms</a:t>
            </a:r>
          </a:p>
          <a:p>
            <a:pPr lvl="1"/>
            <a:r>
              <a:rPr lang="en-US" dirty="0"/>
              <a:t>AVIRIS Methane Imaging Spectrometer on B-200</a:t>
            </a:r>
          </a:p>
          <a:p>
            <a:pPr lvl="1"/>
            <a:r>
              <a:rPr lang="en-US" dirty="0"/>
              <a:t>SARP Flights on B-200 (GHG, NOx, VOC)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7AC00B-146D-6004-531D-16E92343A99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54628" r="75029"/>
          <a:stretch/>
        </p:blipFill>
        <p:spPr>
          <a:xfrm>
            <a:off x="7991603" y="3923174"/>
            <a:ext cx="1406878" cy="1429306"/>
          </a:xfrm>
          <a:prstGeom prst="rect">
            <a:avLst/>
          </a:prstGeom>
        </p:spPr>
      </p:pic>
      <p:pic>
        <p:nvPicPr>
          <p:cNvPr id="3" name="Google Shape;59;p3">
            <a:extLst>
              <a:ext uri="{FF2B5EF4-FFF2-40B4-BE49-F238E27FC236}">
                <a16:creationId xmlns:a16="http://schemas.microsoft.com/office/drawing/2014/main" id="{142B4A5D-6624-D313-E3A4-AE0DB42AD6C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621401" y="4137372"/>
            <a:ext cx="2237154" cy="1000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B3C9A7-0645-B8DB-8CCC-69FD9E74A8E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73" r="9818"/>
          <a:stretch/>
        </p:blipFill>
        <p:spPr>
          <a:xfrm>
            <a:off x="6169912" y="4006651"/>
            <a:ext cx="1280160" cy="12623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1335FA-DE18-DF62-6EC1-2D56C5CC3031}"/>
              </a:ext>
            </a:extLst>
          </p:cNvPr>
          <p:cNvSpPr txBox="1"/>
          <p:nvPr/>
        </p:nvSpPr>
        <p:spPr>
          <a:xfrm>
            <a:off x="194557" y="5403932"/>
            <a:ext cx="6006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NASA Gulfstream 3 (Tentative)</a:t>
            </a:r>
          </a:p>
          <a:p>
            <a:pPr lvl="1"/>
            <a:r>
              <a:rPr lang="en-US" dirty="0"/>
              <a:t>Methane Air – Harvard University / EDF</a:t>
            </a:r>
          </a:p>
          <a:p>
            <a:pPr lvl="1"/>
            <a:r>
              <a:rPr lang="en-US" dirty="0"/>
              <a:t>NASA High Altitude Lidar Observatory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8F4BAA-9A4A-D808-55D8-B9951F5DC77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7834" y="5700457"/>
            <a:ext cx="2223116" cy="800177"/>
          </a:xfrm>
          <a:prstGeom prst="rect">
            <a:avLst/>
          </a:prstGeom>
        </p:spPr>
      </p:pic>
      <p:pic>
        <p:nvPicPr>
          <p:cNvPr id="12" name="Picture 11" descr="A collage of a person sitting in a room with a machine&#10;&#10;Description automatically generated">
            <a:extLst>
              <a:ext uri="{FF2B5EF4-FFF2-40B4-BE49-F238E27FC236}">
                <a16:creationId xmlns:a16="http://schemas.microsoft.com/office/drawing/2014/main" id="{D0913751-2990-23DA-8A57-3D168C30D0F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1170" y="5563265"/>
            <a:ext cx="2208129" cy="1074561"/>
          </a:xfrm>
          <a:prstGeom prst="rect">
            <a:avLst/>
          </a:prstGeom>
        </p:spPr>
      </p:pic>
      <p:pic>
        <p:nvPicPr>
          <p:cNvPr id="15" name="Picture 14" descr="A map of the united states&#10;&#10;Description automatically generated">
            <a:extLst>
              <a:ext uri="{FF2B5EF4-FFF2-40B4-BE49-F238E27FC236}">
                <a16:creationId xmlns:a16="http://schemas.microsoft.com/office/drawing/2014/main" id="{DED4EDB6-2A50-ABC6-D92E-999A7C7B136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589" t="22295" r="1896" b="10308"/>
          <a:stretch/>
        </p:blipFill>
        <p:spPr>
          <a:xfrm>
            <a:off x="10222227" y="5582847"/>
            <a:ext cx="1876950" cy="103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92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049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EE35D85-4FD8-75DA-F3E7-82CE39B82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62" y="100976"/>
            <a:ext cx="7487007" cy="675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DE03D4-646C-BAF4-F7D0-DB2A0125FAF1}"/>
              </a:ext>
            </a:extLst>
          </p:cNvPr>
          <p:cNvSpPr txBox="1"/>
          <p:nvPr/>
        </p:nvSpPr>
        <p:spPr>
          <a:xfrm>
            <a:off x="7685315" y="108857"/>
            <a:ext cx="4299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marR="0" lvl="0" indent="-336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NOAA OAR (CSL, ARL, GML, CPO):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3-5 year deployments of Twin Otter and P-3 aircraft</a:t>
            </a:r>
          </a:p>
          <a:p>
            <a:pPr marL="344488" marR="0" lvl="0" indent="-336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NOAA NESDIS: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Partner with airborne observations to augment and validate satellite based air quality (UV-VIS) and GHG (SWIR) instruments</a:t>
            </a:r>
          </a:p>
          <a:p>
            <a:pPr marL="344488" marR="0" lvl="0" indent="-336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Partners: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NOAA intends to execute this strategy in collaboration with other agencies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stakeholders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9BFBB5-337D-15C8-7602-DD17B9DF8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5733" y="5604934"/>
            <a:ext cx="1253066" cy="1253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66B196-5481-2975-F0CE-08CB68EE02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0804" y="3956112"/>
            <a:ext cx="840155" cy="914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73B28B6-9A68-B907-CC9C-2CF074BB2FE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55601" y="3956112"/>
            <a:ext cx="914400" cy="914400"/>
            <a:chOff x="4737" y="2433"/>
            <a:chExt cx="908" cy="908"/>
          </a:xfrm>
        </p:grpSpPr>
        <p:sp>
          <p:nvSpPr>
            <p:cNvPr id="10" name="Oval 24">
              <a:extLst>
                <a:ext uri="{FF2B5EF4-FFF2-40B4-BE49-F238E27FC236}">
                  <a16:creationId xmlns:a16="http://schemas.microsoft.com/office/drawing/2014/main" id="{DF9FC4BC-B951-D388-B83C-CD8FBFD7BA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7" y="2433"/>
              <a:ext cx="908" cy="90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1" name="Picture 23" descr="NOAAlogo">
              <a:extLst>
                <a:ext uri="{FF2B5EF4-FFF2-40B4-BE49-F238E27FC236}">
                  <a16:creationId xmlns:a16="http://schemas.microsoft.com/office/drawing/2014/main" id="{A3548AA9-B847-EAD0-1F2E-4DA862A849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2448"/>
              <a:ext cx="876" cy="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A558C09-F409-5A65-C90C-5A0EF77C915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73" r="9818"/>
          <a:stretch/>
        </p:blipFill>
        <p:spPr>
          <a:xfrm>
            <a:off x="8816753" y="3956112"/>
            <a:ext cx="927299" cy="914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B7E0768-BEA5-99FD-C308-9B8555CEA3F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7326" y="4900826"/>
            <a:ext cx="897822" cy="914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9990C0-9918-1FDE-20ED-BCE41260104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7710" y="3956112"/>
            <a:ext cx="914400" cy="914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2EDDF9B-C2C2-393B-D630-1BB5DA6F38F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28563" y="4923364"/>
            <a:ext cx="1645920" cy="914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C60BDCE-3A4F-05FB-94CA-E7E5A5A4D1B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7826" y="4929404"/>
            <a:ext cx="914400" cy="914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1AAD3C8-8C51-1D8C-F550-0DA42EE543DA}"/>
              </a:ext>
            </a:extLst>
          </p:cNvPr>
          <p:cNvSpPr txBox="1"/>
          <p:nvPr/>
        </p:nvSpPr>
        <p:spPr>
          <a:xfrm>
            <a:off x="7789333" y="5825403"/>
            <a:ext cx="23214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State agencies</a:t>
            </a:r>
          </a:p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Academic partners</a:t>
            </a:r>
          </a:p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B23373B-2B6D-30B1-C588-C653FF79B0D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35803" b="35432"/>
          <a:stretch/>
        </p:blipFill>
        <p:spPr>
          <a:xfrm>
            <a:off x="10693399" y="5131635"/>
            <a:ext cx="1439334" cy="41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95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1F962B-741A-45E4-9BEF-DFA5CA9B1228}"/>
              </a:ext>
            </a:extLst>
          </p:cNvPr>
          <p:cNvSpPr/>
          <p:nvPr/>
        </p:nvSpPr>
        <p:spPr>
          <a:xfrm>
            <a:off x="0" y="0"/>
            <a:ext cx="12192000" cy="731520"/>
          </a:xfrm>
          <a:prstGeom prst="rect">
            <a:avLst/>
          </a:prstGeom>
          <a:solidFill>
            <a:srgbClr val="002060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NOAA Airborne Platforms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9CDEDF-331C-14D7-C75F-AF3CE426D2DD}"/>
              </a:ext>
            </a:extLst>
          </p:cNvPr>
          <p:cNvSpPr txBox="1"/>
          <p:nvPr/>
        </p:nvSpPr>
        <p:spPr>
          <a:xfrm>
            <a:off x="520160" y="5550907"/>
            <a:ext cx="1150620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NOAA </a:t>
            </a:r>
            <a:r>
              <a:rPr lang="en-US" sz="2000" b="1" dirty="0"/>
              <a:t>P3 heavy aircraft</a:t>
            </a:r>
            <a:r>
              <a:rPr lang="en-US" sz="2000" dirty="0"/>
              <a:t>: full payload for complete measurements of GHG and other pollutants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NOAA </a:t>
            </a:r>
            <a:r>
              <a:rPr lang="en-US" sz="2000" b="1" dirty="0"/>
              <a:t>Twin Otter light aircraft</a:t>
            </a:r>
            <a:r>
              <a:rPr lang="en-US" sz="2000" dirty="0"/>
              <a:t>: smaller payload for GHG, NO</a:t>
            </a:r>
            <a:r>
              <a:rPr lang="en-US" sz="2000" baseline="-25000" dirty="0"/>
              <a:t>x</a:t>
            </a:r>
            <a:r>
              <a:rPr lang="en-US" sz="2000" dirty="0"/>
              <a:t>, O</a:t>
            </a:r>
            <a:r>
              <a:rPr lang="en-US" sz="2000" baseline="-25000" dirty="0"/>
              <a:t>3</a:t>
            </a:r>
            <a:r>
              <a:rPr lang="en-US" sz="2000" dirty="0"/>
              <a:t> and other tracers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Both aircraft: Doppler wind lidar for dynamics &amp; transport</a:t>
            </a:r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223FE5DB-16B5-C7FB-346D-F3629FF21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4064" y="1007538"/>
            <a:ext cx="30533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9066859-BA77-F83E-32D6-1D2617366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4270" y="1007538"/>
            <a:ext cx="244792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3B028A-C387-8F8A-8CF9-79941C389EA7}"/>
              </a:ext>
            </a:extLst>
          </p:cNvPr>
          <p:cNvSpPr txBox="1"/>
          <p:nvPr/>
        </p:nvSpPr>
        <p:spPr>
          <a:xfrm>
            <a:off x="592667" y="1493283"/>
            <a:ext cx="1438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NOAA P-3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20EDC9-A347-D88B-9468-6EE6386C206F}"/>
              </a:ext>
            </a:extLst>
          </p:cNvPr>
          <p:cNvSpPr txBox="1"/>
          <p:nvPr/>
        </p:nvSpPr>
        <p:spPr>
          <a:xfrm>
            <a:off x="6739468" y="1339395"/>
            <a:ext cx="1422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NOAA Twin Otter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5114C2-C5E6-BEB0-1C8F-A07F2D46A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312" y="2555090"/>
            <a:ext cx="6672325" cy="28562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365CA4-D0D7-8C76-25A6-96D28FCDC0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9357" y="2898842"/>
            <a:ext cx="4851450" cy="205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38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1F962B-741A-45E4-9BEF-DFA5CA9B1228}"/>
              </a:ext>
            </a:extLst>
          </p:cNvPr>
          <p:cNvSpPr/>
          <p:nvPr/>
        </p:nvSpPr>
        <p:spPr>
          <a:xfrm>
            <a:off x="0" y="0"/>
            <a:ext cx="12192000" cy="731520"/>
          </a:xfrm>
          <a:prstGeom prst="rect">
            <a:avLst/>
          </a:prstGeom>
          <a:solidFill>
            <a:srgbClr val="002060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Airborne Methods for Quantifying Emissions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9CDEDF-331C-14D7-C75F-AF3CE426D2DD}"/>
              </a:ext>
            </a:extLst>
          </p:cNvPr>
          <p:cNvSpPr txBox="1"/>
          <p:nvPr/>
        </p:nvSpPr>
        <p:spPr>
          <a:xfrm>
            <a:off x="228776" y="5696298"/>
            <a:ext cx="11813106" cy="70788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NOAA CSL has used all four methods for emissions quantification using airborne, multi-species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Incorporation of Doppler lidar for wind fields and boundary layer depth improves mass balance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7A5125-F583-E986-283B-F563302D8E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2660" y="1340005"/>
            <a:ext cx="2594729" cy="38209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E0F6AB-7210-945A-A59B-4A8422CFE506}"/>
              </a:ext>
            </a:extLst>
          </p:cNvPr>
          <p:cNvSpPr txBox="1"/>
          <p:nvPr/>
        </p:nvSpPr>
        <p:spPr>
          <a:xfrm>
            <a:off x="9322660" y="902965"/>
            <a:ext cx="2500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Inverse Modeling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1A6ED4-579C-E807-1B57-FAD33D14A49C}"/>
              </a:ext>
            </a:extLst>
          </p:cNvPr>
          <p:cNvSpPr txBox="1"/>
          <p:nvPr/>
        </p:nvSpPr>
        <p:spPr>
          <a:xfrm>
            <a:off x="6465732" y="911393"/>
            <a:ext cx="2500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Eddy Covariance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0CB39F-E32D-88F1-0085-7A3DB2D168A3}"/>
              </a:ext>
            </a:extLst>
          </p:cNvPr>
          <p:cNvSpPr txBox="1"/>
          <p:nvPr/>
        </p:nvSpPr>
        <p:spPr>
          <a:xfrm>
            <a:off x="3527348" y="909118"/>
            <a:ext cx="2500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Tracer Relationship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54C469-B160-8F3C-9195-F6CC3058D84B}"/>
              </a:ext>
            </a:extLst>
          </p:cNvPr>
          <p:cNvSpPr txBox="1"/>
          <p:nvPr/>
        </p:nvSpPr>
        <p:spPr>
          <a:xfrm>
            <a:off x="431827" y="909118"/>
            <a:ext cx="2500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Mass Balance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7CFC0B9E-4A0A-A68B-E467-AB838DEDB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0485" y="1666594"/>
            <a:ext cx="2411072" cy="108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3037C5-CAFC-2FFF-5936-14169335AC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973" t="11361" r="26788" b="-4"/>
          <a:stretch/>
        </p:blipFill>
        <p:spPr>
          <a:xfrm>
            <a:off x="3285463" y="1823518"/>
            <a:ext cx="2984348" cy="29186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A7C680-9858-266F-4AA8-680F9ED907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676" t="44440" r="4083" b="5944"/>
          <a:stretch/>
        </p:blipFill>
        <p:spPr>
          <a:xfrm>
            <a:off x="6786507" y="2892639"/>
            <a:ext cx="1858467" cy="19624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1FDC9C-AECC-0D07-9F1E-B0B95B8248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9" t="13408" r="60915"/>
          <a:stretch/>
        </p:blipFill>
        <p:spPr>
          <a:xfrm>
            <a:off x="173078" y="1522646"/>
            <a:ext cx="3018075" cy="259894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2DD234E-9C61-658E-74C2-D9732D325487}"/>
              </a:ext>
            </a:extLst>
          </p:cNvPr>
          <p:cNvSpPr txBox="1"/>
          <p:nvPr/>
        </p:nvSpPr>
        <p:spPr>
          <a:xfrm>
            <a:off x="225870" y="4313630"/>
            <a:ext cx="1653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Airborne Doppler lidar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3E056AF-7D6B-C3D0-A26A-8AFD42B84428}"/>
              </a:ext>
            </a:extLst>
          </p:cNvPr>
          <p:cNvGrpSpPr/>
          <p:nvPr/>
        </p:nvGrpSpPr>
        <p:grpSpPr>
          <a:xfrm>
            <a:off x="1173183" y="3717906"/>
            <a:ext cx="2171149" cy="1271890"/>
            <a:chOff x="1215517" y="847706"/>
            <a:chExt cx="7733749" cy="4530540"/>
          </a:xfrm>
        </p:grpSpPr>
        <p:pic>
          <p:nvPicPr>
            <p:cNvPr id="23" name="Picture 16" descr="De Havilland Twin Otter... - The NOAA Hurricane Hunters | Facebook">
              <a:extLst>
                <a:ext uri="{FF2B5EF4-FFF2-40B4-BE49-F238E27FC236}">
                  <a16:creationId xmlns:a16="http://schemas.microsoft.com/office/drawing/2014/main" id="{43D6AD48-943C-A592-BD8F-47194DC099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5517" y="847706"/>
              <a:ext cx="7733749" cy="4175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CD6F9E7-0D5E-C476-444E-BA142DDCB8E7}"/>
                </a:ext>
              </a:extLst>
            </p:cNvPr>
            <p:cNvGrpSpPr/>
            <p:nvPr/>
          </p:nvGrpSpPr>
          <p:grpSpPr>
            <a:xfrm>
              <a:off x="4860624" y="1018310"/>
              <a:ext cx="1302939" cy="4359936"/>
              <a:chOff x="5907538" y="179258"/>
              <a:chExt cx="531600" cy="2535806"/>
            </a:xfrm>
          </p:grpSpPr>
          <p:sp>
            <p:nvSpPr>
              <p:cNvPr id="25" name="Isosceles Triangle 16">
                <a:extLst>
                  <a:ext uri="{FF2B5EF4-FFF2-40B4-BE49-F238E27FC236}">
                    <a16:creationId xmlns:a16="http://schemas.microsoft.com/office/drawing/2014/main" id="{9E21F9C8-CC43-B720-A01A-7E28FF300EC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5909744" y="239844"/>
                <a:ext cx="527188" cy="1199766"/>
              </a:xfrm>
              <a:prstGeom prst="triangle">
                <a:avLst/>
              </a:prstGeom>
              <a:solidFill>
                <a:schemeClr val="accent1">
                  <a:alpha val="60000"/>
                </a:schemeClr>
              </a:solidFill>
              <a:ln>
                <a:solidFill>
                  <a:schemeClr val="accent1">
                    <a:shade val="50000"/>
                    <a:alpha val="73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3C9D8C18-EBF0-4ED1-BB77-8E49405DD96D}"/>
                  </a:ext>
                </a:extLst>
              </p:cNvPr>
              <p:cNvSpPr/>
              <p:nvPr/>
            </p:nvSpPr>
            <p:spPr>
              <a:xfrm rot="10800000">
                <a:off x="5909744" y="179258"/>
                <a:ext cx="529394" cy="121176"/>
              </a:xfrm>
              <a:prstGeom prst="ellipse">
                <a:avLst/>
              </a:prstGeom>
              <a:ln>
                <a:solidFill>
                  <a:schemeClr val="accent1">
                    <a:shade val="50000"/>
                    <a:alpha val="73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Isosceles Triangle 19">
                <a:extLst>
                  <a:ext uri="{FF2B5EF4-FFF2-40B4-BE49-F238E27FC236}">
                    <a16:creationId xmlns:a16="http://schemas.microsoft.com/office/drawing/2014/main" id="{8EE9EBB3-5742-0036-9B56-528FC47A9A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09744" y="1454711"/>
                <a:ext cx="527188" cy="1199765"/>
              </a:xfrm>
              <a:prstGeom prst="triangle">
                <a:avLst/>
              </a:prstGeom>
              <a:solidFill>
                <a:schemeClr val="accent1">
                  <a:alpha val="60000"/>
                </a:schemeClr>
              </a:solidFill>
              <a:ln>
                <a:solidFill>
                  <a:schemeClr val="accent1">
                    <a:shade val="50000"/>
                    <a:alpha val="73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C4974C10-7AEE-CC4E-8562-FBA9806F80C0}"/>
                  </a:ext>
                </a:extLst>
              </p:cNvPr>
              <p:cNvSpPr/>
              <p:nvPr/>
            </p:nvSpPr>
            <p:spPr>
              <a:xfrm>
                <a:off x="5907538" y="2593888"/>
                <a:ext cx="529394" cy="121176"/>
              </a:xfrm>
              <a:prstGeom prst="ellipse">
                <a:avLst/>
              </a:prstGeom>
              <a:ln>
                <a:solidFill>
                  <a:schemeClr val="accent1">
                    <a:shade val="50000"/>
                    <a:alpha val="73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1657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TextBox 1101">
            <a:extLst>
              <a:ext uri="{FF2B5EF4-FFF2-40B4-BE49-F238E27FC236}">
                <a16:creationId xmlns:a16="http://schemas.microsoft.com/office/drawing/2014/main" id="{360A0D62-00FF-7653-0917-A87D8AB95EA5}"/>
              </a:ext>
            </a:extLst>
          </p:cNvPr>
          <p:cNvSpPr txBox="1"/>
          <p:nvPr/>
        </p:nvSpPr>
        <p:spPr>
          <a:xfrm>
            <a:off x="9007325" y="820263"/>
            <a:ext cx="318467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17475" algn="l"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Oil &amp; Gas: Denver Julesburg Basin, CO; Uinta Basin, UT</a:t>
            </a:r>
          </a:p>
          <a:p>
            <a:pPr marL="117475" algn="l"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Urban: Denver, CO; Salt Lake City, UT</a:t>
            </a:r>
          </a:p>
          <a:p>
            <a:pPr marL="117475" algn="l">
              <a:spcAft>
                <a:spcPts val="1200"/>
              </a:spcAft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1200"/>
              </a:spcAft>
            </a:pP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34950" algn="l"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Oil &amp; Gas: Marcellus</a:t>
            </a:r>
          </a:p>
          <a:p>
            <a:pPr marL="234950" algn="l"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Urban: Baltimore – DC</a:t>
            </a:r>
          </a:p>
          <a:p>
            <a:pPr algn="l">
              <a:spcAft>
                <a:spcPts val="1200"/>
              </a:spcAft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1200"/>
              </a:spcAft>
            </a:pP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34950" algn="l"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Oil &amp; Gas: TX, OK, LA, AR, Gulf of Mexico</a:t>
            </a:r>
          </a:p>
          <a:p>
            <a:pPr marL="234950" algn="l"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Urban: Dallas, Houston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24DFC95-DEFC-A56F-DB72-54934A152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3145" y="769358"/>
            <a:ext cx="97917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48564241-ABB9-04DB-AEC1-8A988D0CE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3430" y="4930318"/>
            <a:ext cx="122132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72D3248-7CC3-EBED-5D64-E9FDD4146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9454" y="3250016"/>
            <a:ext cx="97917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E698301-F80D-5715-EB7B-09F6C1802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3667" y="4931265"/>
            <a:ext cx="97917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E3FACE1-E81C-7BF2-7ADF-7A16978CE97C}"/>
              </a:ext>
            </a:extLst>
          </p:cNvPr>
          <p:cNvSpPr/>
          <p:nvPr/>
        </p:nvSpPr>
        <p:spPr>
          <a:xfrm>
            <a:off x="0" y="0"/>
            <a:ext cx="12192000" cy="72796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Airborne Surveys &amp; Schedule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B46E24-8196-F14C-84BA-1C93E57F0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8" y="1112706"/>
            <a:ext cx="8873763" cy="495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22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4C8B4D-437A-0C9D-7E07-79B29F923355}"/>
              </a:ext>
            </a:extLst>
          </p:cNvPr>
          <p:cNvSpPr txBox="1"/>
          <p:nvPr/>
        </p:nvSpPr>
        <p:spPr>
          <a:xfrm>
            <a:off x="9020059" y="2899638"/>
            <a:ext cx="2716221" cy="1631216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Two aircraft platforms (Twin Otter and P-3) plan to survey ~ 90% of U.S. O&amp;G methane emissions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C9E934-4040-4368-B1B6-3AD93815770D}"/>
              </a:ext>
            </a:extLst>
          </p:cNvPr>
          <p:cNvSpPr/>
          <p:nvPr/>
        </p:nvSpPr>
        <p:spPr>
          <a:xfrm>
            <a:off x="0" y="0"/>
            <a:ext cx="12192000" cy="72796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Airborne Surveys &amp; Schedule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F89F95-0EB2-1911-9209-D8D162F1A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31" y="872683"/>
            <a:ext cx="8257517" cy="576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238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A4C0E8-E930-EE25-A0EB-B513BBCBC0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2" y="4461525"/>
            <a:ext cx="1454868" cy="953144"/>
          </a:xfrm>
          <a:prstGeom prst="rect">
            <a:avLst/>
          </a:prstGeom>
        </p:spPr>
      </p:pic>
      <p:pic>
        <p:nvPicPr>
          <p:cNvPr id="8" name="image16.png" descr="A black car with a white sticker on the side&#10;&#10;Description automatically generated">
            <a:extLst>
              <a:ext uri="{FF2B5EF4-FFF2-40B4-BE49-F238E27FC236}">
                <a16:creationId xmlns:a16="http://schemas.microsoft.com/office/drawing/2014/main" id="{36F8B1CB-3211-FA69-7799-160AE14EA1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60918" y="3242944"/>
            <a:ext cx="1517987" cy="946278"/>
          </a:xfrm>
          <a:prstGeom prst="rect">
            <a:avLst/>
          </a:prstGeom>
          <a:ln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8FB7D6-ED3D-35E3-BF66-26C4BEC42531}"/>
              </a:ext>
            </a:extLst>
          </p:cNvPr>
          <p:cNvSpPr txBox="1"/>
          <p:nvPr/>
        </p:nvSpPr>
        <p:spPr>
          <a:xfrm>
            <a:off x="6023829" y="1471228"/>
            <a:ext cx="6079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NOAA Twin Otter (In-situ CH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NO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column NO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Doppler lidar): 22 individual flights, 12 flight days, ~75 flight hours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C29A78-BA7E-B60D-F1BB-C8F27485051A}"/>
              </a:ext>
            </a:extLst>
          </p:cNvPr>
          <p:cNvSpPr/>
          <p:nvPr/>
        </p:nvSpPr>
        <p:spPr>
          <a:xfrm>
            <a:off x="0" y="0"/>
            <a:ext cx="12192000" cy="72796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AiRMAPS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2024 Colorado: AMMBEC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3AD3F6-B349-2DA8-74F2-B80C36965232}"/>
              </a:ext>
            </a:extLst>
          </p:cNvPr>
          <p:cNvSpPr txBox="1"/>
          <p:nvPr/>
        </p:nvSpPr>
        <p:spPr>
          <a:xfrm>
            <a:off x="0" y="701499"/>
            <a:ext cx="1167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Airborne Methane Mass Balance Experiment in Colorado, July 1 – 14 2024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D2E34C-844D-BB80-6270-D96E104B3E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53" y="1168462"/>
            <a:ext cx="3694468" cy="3029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BF8F4D-32A8-7947-6515-C25C0FD7A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674" y="4406827"/>
            <a:ext cx="1907206" cy="9536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7E184A-F7BD-6238-1AE0-E86ED956098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8822" t="10965" b="14868"/>
          <a:stretch/>
        </p:blipFill>
        <p:spPr>
          <a:xfrm>
            <a:off x="4740674" y="5471181"/>
            <a:ext cx="1221476" cy="95457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8C09380-A59F-B6BB-2A11-9DB2C71EB63D}"/>
              </a:ext>
            </a:extLst>
          </p:cNvPr>
          <p:cNvGrpSpPr/>
          <p:nvPr/>
        </p:nvGrpSpPr>
        <p:grpSpPr>
          <a:xfrm>
            <a:off x="4074129" y="1179489"/>
            <a:ext cx="1765615" cy="1034322"/>
            <a:chOff x="3362232" y="223558"/>
            <a:chExt cx="4389076" cy="2381102"/>
          </a:xfrm>
        </p:grpSpPr>
        <p:pic>
          <p:nvPicPr>
            <p:cNvPr id="25" name="Picture 16" descr="De Havilland Twin Otter... - The NOAA Hurricane Hunters | Facebook">
              <a:extLst>
                <a:ext uri="{FF2B5EF4-FFF2-40B4-BE49-F238E27FC236}">
                  <a16:creationId xmlns:a16="http://schemas.microsoft.com/office/drawing/2014/main" id="{37766689-7FE9-4A7E-B25E-6D108FF58F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2232" y="223558"/>
              <a:ext cx="4389076" cy="2194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2363084-A831-5314-8307-B69363E7E24E}"/>
                </a:ext>
              </a:extLst>
            </p:cNvPr>
            <p:cNvGrpSpPr/>
            <p:nvPr/>
          </p:nvGrpSpPr>
          <p:grpSpPr>
            <a:xfrm>
              <a:off x="5430912" y="313222"/>
              <a:ext cx="739447" cy="2291438"/>
              <a:chOff x="5907538" y="179258"/>
              <a:chExt cx="531600" cy="2535806"/>
            </a:xfrm>
          </p:grpSpPr>
          <p:sp>
            <p:nvSpPr>
              <p:cNvPr id="28" name="Isosceles Triangle 16">
                <a:extLst>
                  <a:ext uri="{FF2B5EF4-FFF2-40B4-BE49-F238E27FC236}">
                    <a16:creationId xmlns:a16="http://schemas.microsoft.com/office/drawing/2014/main" id="{3268FE35-7896-66DD-C553-E9E7BB83B7C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5909744" y="239844"/>
                <a:ext cx="527188" cy="1199766"/>
              </a:xfrm>
              <a:prstGeom prst="triangle">
                <a:avLst/>
              </a:prstGeom>
              <a:solidFill>
                <a:schemeClr val="accent1">
                  <a:alpha val="60000"/>
                </a:schemeClr>
              </a:solidFill>
              <a:ln>
                <a:solidFill>
                  <a:schemeClr val="accent1">
                    <a:shade val="50000"/>
                    <a:alpha val="73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7C5E61C-33D4-A771-0D72-AAFA00F42D7D}"/>
                  </a:ext>
                </a:extLst>
              </p:cNvPr>
              <p:cNvSpPr/>
              <p:nvPr/>
            </p:nvSpPr>
            <p:spPr>
              <a:xfrm rot="10800000">
                <a:off x="5909744" y="179258"/>
                <a:ext cx="529394" cy="121176"/>
              </a:xfrm>
              <a:prstGeom prst="ellipse">
                <a:avLst/>
              </a:prstGeom>
              <a:ln>
                <a:solidFill>
                  <a:schemeClr val="accent1">
                    <a:shade val="50000"/>
                    <a:alpha val="73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Isosceles Triangle 19">
                <a:extLst>
                  <a:ext uri="{FF2B5EF4-FFF2-40B4-BE49-F238E27FC236}">
                    <a16:creationId xmlns:a16="http://schemas.microsoft.com/office/drawing/2014/main" id="{46C20E7E-8790-5349-22A4-0516A38AFC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09744" y="1454711"/>
                <a:ext cx="527188" cy="1199765"/>
              </a:xfrm>
              <a:prstGeom prst="triangle">
                <a:avLst/>
              </a:prstGeom>
              <a:solidFill>
                <a:schemeClr val="accent1">
                  <a:alpha val="60000"/>
                </a:schemeClr>
              </a:solidFill>
              <a:ln>
                <a:solidFill>
                  <a:schemeClr val="accent1">
                    <a:shade val="50000"/>
                    <a:alpha val="73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AB98B314-EBFB-9FD7-4CEB-84C570988AD8}"/>
                  </a:ext>
                </a:extLst>
              </p:cNvPr>
              <p:cNvSpPr/>
              <p:nvPr/>
            </p:nvSpPr>
            <p:spPr>
              <a:xfrm>
                <a:off x="5907538" y="2593888"/>
                <a:ext cx="529394" cy="121176"/>
              </a:xfrm>
              <a:prstGeom prst="ellipse">
                <a:avLst/>
              </a:prstGeom>
              <a:ln>
                <a:solidFill>
                  <a:schemeClr val="accent1">
                    <a:shade val="50000"/>
                    <a:alpha val="73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Partial Circle 27">
              <a:extLst>
                <a:ext uri="{FF2B5EF4-FFF2-40B4-BE49-F238E27FC236}">
                  <a16:creationId xmlns:a16="http://schemas.microsoft.com/office/drawing/2014/main" id="{9C6C3FD8-8D7C-AD91-9615-87E3BCD032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78163" y="313222"/>
              <a:ext cx="2286000" cy="2286000"/>
            </a:xfrm>
            <a:prstGeom prst="pie">
              <a:avLst>
                <a:gd name="adj1" fmla="val 5394709"/>
                <a:gd name="adj2" fmla="val 16305150"/>
              </a:avLst>
            </a:prstGeom>
            <a:solidFill>
              <a:schemeClr val="accent2">
                <a:lumMod val="75000"/>
                <a:alpha val="6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CE2831C-ABC0-4595-02BC-698FDAB3D6FE}"/>
              </a:ext>
            </a:extLst>
          </p:cNvPr>
          <p:cNvSpPr txBox="1"/>
          <p:nvPr/>
        </p:nvSpPr>
        <p:spPr>
          <a:xfrm>
            <a:off x="6454176" y="2277493"/>
            <a:ext cx="5385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NASA King Air (AVIRIS-3 CH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imaging spectrometer): 9 individual flights /flight days, ~45 flight hours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ACCFB54-E220-4929-892D-377F8C2C162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1" b="35186"/>
          <a:stretch/>
        </p:blipFill>
        <p:spPr>
          <a:xfrm>
            <a:off x="107602" y="5522960"/>
            <a:ext cx="1340527" cy="95326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842D9A6-6FD2-F524-C930-CB67A15076F6}"/>
              </a:ext>
            </a:extLst>
          </p:cNvPr>
          <p:cNvSpPr txBox="1"/>
          <p:nvPr/>
        </p:nvSpPr>
        <p:spPr>
          <a:xfrm>
            <a:off x="5872908" y="3411590"/>
            <a:ext cx="6079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NOAA Air Resources Car (NOAA’s ARC) (In-sit CH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NO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other trace gases): 11 drive days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ADDC173-F3E3-AF21-EA36-50B9B0BE0E21}"/>
              </a:ext>
            </a:extLst>
          </p:cNvPr>
          <p:cNvSpPr txBox="1"/>
          <p:nvPr/>
        </p:nvSpPr>
        <p:spPr>
          <a:xfrm>
            <a:off x="1648613" y="4482039"/>
            <a:ext cx="3074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PickUp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Mobile Atmospheric Sounder (PUMAS): Doppler lidar at Platteville, CO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6849EAE-20B3-5A1B-76F2-1C4626B0DE09}"/>
              </a:ext>
            </a:extLst>
          </p:cNvPr>
          <p:cNvSpPr txBox="1"/>
          <p:nvPr/>
        </p:nvSpPr>
        <p:spPr>
          <a:xfrm>
            <a:off x="1648613" y="5690881"/>
            <a:ext cx="2264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TOPAZ Ozone Lidar: Boulder, CO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64D8047-6D89-E40B-6407-53E7F37371F4}"/>
              </a:ext>
            </a:extLst>
          </p:cNvPr>
          <p:cNvSpPr txBox="1"/>
          <p:nvPr/>
        </p:nvSpPr>
        <p:spPr>
          <a:xfrm>
            <a:off x="6772513" y="4412497"/>
            <a:ext cx="2495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CDPHE Mobile Optical Oil and gas Sensor of Emissions (MOOSE)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3992EAC-D7A9-9875-8557-B2132ACA71A6}"/>
              </a:ext>
            </a:extLst>
          </p:cNvPr>
          <p:cNvSpPr txBox="1"/>
          <p:nvPr/>
        </p:nvSpPr>
        <p:spPr>
          <a:xfrm>
            <a:off x="6072656" y="5639095"/>
            <a:ext cx="3074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CSL Mobile Laboratory: Detailed GHG, VOC, NO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79C0997-69D7-DEDA-E651-CA33BA6E46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57063" y="4424421"/>
            <a:ext cx="1403004" cy="95376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2ED01951-D219-468D-74CF-5C634E12E5F1}"/>
              </a:ext>
            </a:extLst>
          </p:cNvPr>
          <p:cNvSpPr txBox="1"/>
          <p:nvPr/>
        </p:nvSpPr>
        <p:spPr>
          <a:xfrm>
            <a:off x="10788179" y="4371067"/>
            <a:ext cx="1329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Penn State DJ Tower Network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EE76D2B-CEF8-8E22-7F80-0C9DF1A0E2F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4294" r="45203" b="32033"/>
          <a:stretch/>
        </p:blipFill>
        <p:spPr>
          <a:xfrm>
            <a:off x="9525740" y="5475223"/>
            <a:ext cx="1136341" cy="99830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4943551-5F1C-983C-7F49-7C9CDE71C574}"/>
              </a:ext>
            </a:extLst>
          </p:cNvPr>
          <p:cNvSpPr txBox="1"/>
          <p:nvPr/>
        </p:nvSpPr>
        <p:spPr>
          <a:xfrm>
            <a:off x="10780780" y="5491134"/>
            <a:ext cx="1329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GHGSat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data from NESDIS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0EE21A-4350-B700-122D-F73F6349C4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75233" y="2270818"/>
            <a:ext cx="2297286" cy="94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96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165" y="791303"/>
            <a:ext cx="6622742" cy="5907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82422" y="1757717"/>
            <a:ext cx="5420188" cy="2818933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7"/>
          <p:cNvSpPr/>
          <p:nvPr/>
        </p:nvSpPr>
        <p:spPr>
          <a:xfrm>
            <a:off x="0" y="0"/>
            <a:ext cx="12192000" cy="729343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Coordinated Aircraft &amp; Mobile Lab Methane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89" name="Google Shape;489;p7" descr="A black car with a white sticker on the sid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98169" y="778368"/>
            <a:ext cx="1589216" cy="99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92204" y="812229"/>
            <a:ext cx="1624167" cy="910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1" name="Google Shape;491;p7"/>
          <p:cNvCxnSpPr/>
          <p:nvPr/>
        </p:nvCxnSpPr>
        <p:spPr>
          <a:xfrm>
            <a:off x="4190261" y="1296141"/>
            <a:ext cx="870011" cy="15092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stealth" w="med" len="med"/>
            <a:tailEnd type="none" w="sm" len="sm"/>
          </a:ln>
        </p:spPr>
      </p:cxnSp>
      <p:sp>
        <p:nvSpPr>
          <p:cNvPr id="492" name="Google Shape;492;p7"/>
          <p:cNvSpPr txBox="1"/>
          <p:nvPr/>
        </p:nvSpPr>
        <p:spPr>
          <a:xfrm>
            <a:off x="4802819" y="967665"/>
            <a:ext cx="1516762" cy="338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Wind Direction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3" name="Google Shape;493;p7"/>
          <p:cNvSpPr txBox="1"/>
          <p:nvPr/>
        </p:nvSpPr>
        <p:spPr>
          <a:xfrm>
            <a:off x="2689933" y="5291092"/>
            <a:ext cx="67839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Denver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4" name="Google Shape;494;p7"/>
          <p:cNvSpPr txBox="1"/>
          <p:nvPr/>
        </p:nvSpPr>
        <p:spPr>
          <a:xfrm>
            <a:off x="1581704" y="3756735"/>
            <a:ext cx="71205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Boulder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5" name="Google Shape;495;p7"/>
          <p:cNvSpPr txBox="1"/>
          <p:nvPr/>
        </p:nvSpPr>
        <p:spPr>
          <a:xfrm>
            <a:off x="2320030" y="1947170"/>
            <a:ext cx="82426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Ft Collins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6" name="Google Shape;496;p7"/>
          <p:cNvSpPr txBox="1"/>
          <p:nvPr/>
        </p:nvSpPr>
        <p:spPr>
          <a:xfrm>
            <a:off x="9996256" y="1970843"/>
            <a:ext cx="145593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Twin Otter Methane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97" name="Google Shape;497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46951" y="4350057"/>
            <a:ext cx="4302898" cy="2270033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7"/>
          <p:cNvSpPr txBox="1"/>
          <p:nvPr/>
        </p:nvSpPr>
        <p:spPr>
          <a:xfrm>
            <a:off x="1074198" y="5601811"/>
            <a:ext cx="1290738" cy="338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July 4, 2024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99" name="Google Shape;499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94080" y="827772"/>
            <a:ext cx="2131515" cy="87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73375" y="3188216"/>
            <a:ext cx="4519242" cy="3051257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8"/>
          <p:cNvSpPr/>
          <p:nvPr/>
        </p:nvSpPr>
        <p:spPr>
          <a:xfrm>
            <a:off x="0" y="0"/>
            <a:ext cx="12192000" cy="849865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Coincident Measurements of Agricultural Methane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06" name="Google Shape;506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0691" y="3005036"/>
            <a:ext cx="4059710" cy="3339584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8"/>
          <p:cNvSpPr txBox="1"/>
          <p:nvPr/>
        </p:nvSpPr>
        <p:spPr>
          <a:xfrm>
            <a:off x="22977" y="1814287"/>
            <a:ext cx="2220686" cy="1026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In-situ methane from NOAA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Twin Otter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08" name="Google Shape;508;p8" descr="A blue and white airplane in the sky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10995" b="9092"/>
          <a:stretch/>
        </p:blipFill>
        <p:spPr>
          <a:xfrm>
            <a:off x="2154763" y="1816538"/>
            <a:ext cx="2220687" cy="1002355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8"/>
          <p:cNvSpPr/>
          <p:nvPr/>
        </p:nvSpPr>
        <p:spPr>
          <a:xfrm>
            <a:off x="5943600" y="4599526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8"/>
          <p:cNvSpPr/>
          <p:nvPr/>
        </p:nvSpPr>
        <p:spPr>
          <a:xfrm>
            <a:off x="1147436" y="4560099"/>
            <a:ext cx="367743" cy="559960"/>
          </a:xfrm>
          <a:prstGeom prst="rect">
            <a:avLst/>
          </a:prstGeom>
          <a:noFill/>
          <a:ln w="444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8"/>
          <p:cNvSpPr txBox="1"/>
          <p:nvPr/>
        </p:nvSpPr>
        <p:spPr>
          <a:xfrm>
            <a:off x="4853223" y="3299768"/>
            <a:ext cx="320092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2024-07-11 17:06:28 UTC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8"/>
          <p:cNvSpPr txBox="1"/>
          <p:nvPr/>
        </p:nvSpPr>
        <p:spPr>
          <a:xfrm>
            <a:off x="9568544" y="1679700"/>
            <a:ext cx="2281376" cy="61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Remote sensed methane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513" name="Google Shape;513;p8"/>
          <p:cNvCxnSpPr>
            <a:stCxn id="510" idx="3"/>
            <a:endCxn id="514" idx="1"/>
          </p:cNvCxnSpPr>
          <p:nvPr/>
        </p:nvCxnSpPr>
        <p:spPr>
          <a:xfrm rot="10800000" flipH="1">
            <a:off x="1515179" y="4773779"/>
            <a:ext cx="3036600" cy="663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stealth" w="med" len="med"/>
            <a:tailEnd type="stealth" w="med" len="med"/>
          </a:ln>
        </p:spPr>
      </p:cxnSp>
      <p:sp>
        <p:nvSpPr>
          <p:cNvPr id="515" name="Google Shape;515;p8"/>
          <p:cNvSpPr txBox="1"/>
          <p:nvPr/>
        </p:nvSpPr>
        <p:spPr>
          <a:xfrm>
            <a:off x="5266649" y="6364275"/>
            <a:ext cx="3293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AVIRIS-3 Image from Andrew Thorpe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6" name="Google Shape;516;p8"/>
          <p:cNvSpPr txBox="1"/>
          <p:nvPr/>
        </p:nvSpPr>
        <p:spPr>
          <a:xfrm>
            <a:off x="5060619" y="1785644"/>
            <a:ext cx="2220686" cy="1277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Remote sensed methane from NASA JPL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King Air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17" name="Google Shape;517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85957" y="1773581"/>
            <a:ext cx="1173843" cy="1264515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8"/>
          <p:cNvSpPr/>
          <p:nvPr/>
        </p:nvSpPr>
        <p:spPr>
          <a:xfrm>
            <a:off x="4551829" y="3308290"/>
            <a:ext cx="3293036" cy="2931183"/>
          </a:xfrm>
          <a:prstGeom prst="rect">
            <a:avLst/>
          </a:prstGeom>
          <a:noFill/>
          <a:ln w="444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8"/>
          <p:cNvSpPr txBox="1"/>
          <p:nvPr/>
        </p:nvSpPr>
        <p:spPr>
          <a:xfrm>
            <a:off x="4635500" y="5671044"/>
            <a:ext cx="1839685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Red boxes represent similar areas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9" name="Google Shape;519;p8"/>
          <p:cNvSpPr txBox="1"/>
          <p:nvPr/>
        </p:nvSpPr>
        <p:spPr>
          <a:xfrm>
            <a:off x="408990" y="3174424"/>
            <a:ext cx="320092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2024-07-11 17:00 – 17:27 UTC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8"/>
          <p:cNvSpPr txBox="1"/>
          <p:nvPr/>
        </p:nvSpPr>
        <p:spPr>
          <a:xfrm>
            <a:off x="585491" y="955588"/>
            <a:ext cx="326344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Boundary layer mass balance</a:t>
            </a:r>
            <a:endParaRPr kumimoji="0" sz="2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8"/>
          <p:cNvSpPr txBox="1"/>
          <p:nvPr/>
        </p:nvSpPr>
        <p:spPr>
          <a:xfrm>
            <a:off x="8889163" y="955588"/>
            <a:ext cx="326344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Tasking of commercial satellite</a:t>
            </a:r>
            <a:endParaRPr kumimoji="0" sz="2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8"/>
          <p:cNvSpPr txBox="1"/>
          <p:nvPr/>
        </p:nvSpPr>
        <p:spPr>
          <a:xfrm>
            <a:off x="4442367" y="949663"/>
            <a:ext cx="4304461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Remote sensing plus inverse modeling</a:t>
            </a:r>
            <a:endParaRPr kumimoji="0" sz="2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23" name="Google Shape;523;p8"/>
          <p:cNvGrpSpPr/>
          <p:nvPr/>
        </p:nvGrpSpPr>
        <p:grpSpPr>
          <a:xfrm rot="-1121651">
            <a:off x="5449628" y="4864618"/>
            <a:ext cx="1138293" cy="553687"/>
            <a:chOff x="71512" y="3469934"/>
            <a:chExt cx="1146942" cy="610200"/>
          </a:xfrm>
        </p:grpSpPr>
        <p:sp>
          <p:nvSpPr>
            <p:cNvPr id="524" name="Google Shape;524;p8"/>
            <p:cNvSpPr/>
            <p:nvPr/>
          </p:nvSpPr>
          <p:spPr>
            <a:xfrm>
              <a:off x="97954" y="3469934"/>
              <a:ext cx="1120500" cy="6102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525;p8"/>
            <p:cNvSpPr txBox="1"/>
            <p:nvPr/>
          </p:nvSpPr>
          <p:spPr>
            <a:xfrm rot="7529">
              <a:off x="71511" y="3544209"/>
              <a:ext cx="958802" cy="31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2400"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wind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26" name="Google Shape;526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064917" y="2410769"/>
            <a:ext cx="3113874" cy="38658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7" name="Google Shape;527;p8"/>
          <p:cNvGrpSpPr/>
          <p:nvPr/>
        </p:nvGrpSpPr>
        <p:grpSpPr>
          <a:xfrm rot="-1325195">
            <a:off x="117415" y="5020519"/>
            <a:ext cx="1015881" cy="514594"/>
            <a:chOff x="634176" y="3322842"/>
            <a:chExt cx="1120500" cy="610200"/>
          </a:xfrm>
        </p:grpSpPr>
        <p:sp>
          <p:nvSpPr>
            <p:cNvPr id="528" name="Google Shape;528;p8"/>
            <p:cNvSpPr/>
            <p:nvPr/>
          </p:nvSpPr>
          <p:spPr>
            <a:xfrm>
              <a:off x="634176" y="3322842"/>
              <a:ext cx="1120500" cy="6102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8"/>
            <p:cNvSpPr txBox="1"/>
            <p:nvPr/>
          </p:nvSpPr>
          <p:spPr>
            <a:xfrm rot="8605">
              <a:off x="738036" y="3336719"/>
              <a:ext cx="958803" cy="42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2400"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wind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30" name="Google Shape;530;p8"/>
          <p:cNvSpPr txBox="1"/>
          <p:nvPr/>
        </p:nvSpPr>
        <p:spPr>
          <a:xfrm>
            <a:off x="9598938" y="6194275"/>
            <a:ext cx="2220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1,135 kg CH</a:t>
            </a:r>
            <a:r>
              <a:rPr kumimoji="0" lang="en-US" sz="1800" b="1" i="0" u="none" strike="noStrike" kern="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/ hr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1" name="Google Shape;531;p8"/>
          <p:cNvSpPr txBox="1"/>
          <p:nvPr/>
        </p:nvSpPr>
        <p:spPr>
          <a:xfrm>
            <a:off x="793776" y="6302775"/>
            <a:ext cx="2071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1,821 kg CH</a:t>
            </a:r>
            <a:r>
              <a:rPr kumimoji="0" lang="en-US" sz="1800" b="1" i="0" u="none" strike="noStrike" kern="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/ hr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4-06-18 CSL Field Campaigns" id="{F3F3059E-E802-5740-8124-5BE3C59B69A1}" vid="{F9732E0C-9220-AF48-A7BE-6CD8E47175F0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8_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12946</TotalTime>
  <Words>1009</Words>
  <Application>Microsoft Macintosh PowerPoint</Application>
  <PresentationFormat>Widescreen</PresentationFormat>
  <Paragraphs>164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Calibri Light</vt:lpstr>
      <vt:lpstr>Play</vt:lpstr>
      <vt:lpstr>Office Theme</vt:lpstr>
      <vt:lpstr>1_Office Theme</vt:lpstr>
      <vt:lpstr>2_Office Theme</vt:lpstr>
      <vt:lpstr>3_Office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Brown</dc:creator>
  <cp:lastModifiedBy>Steve Brown</cp:lastModifiedBy>
  <cp:revision>115</cp:revision>
  <dcterms:created xsi:type="dcterms:W3CDTF">2024-02-05T23:15:41Z</dcterms:created>
  <dcterms:modified xsi:type="dcterms:W3CDTF">2024-10-18T03:00:16Z</dcterms:modified>
</cp:coreProperties>
</file>