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5" r:id="rId2"/>
    <p:sldMasterId id="2147483721" r:id="rId3"/>
    <p:sldMasterId id="2147483734" r:id="rId4"/>
  </p:sldMasterIdLst>
  <p:notesMasterIdLst>
    <p:notesMasterId r:id="rId28"/>
  </p:notesMasterIdLst>
  <p:sldIdLst>
    <p:sldId id="260" r:id="rId5"/>
    <p:sldId id="5556" r:id="rId6"/>
    <p:sldId id="2809" r:id="rId7"/>
    <p:sldId id="2814" r:id="rId8"/>
    <p:sldId id="2141412790" r:id="rId9"/>
    <p:sldId id="2141412789" r:id="rId10"/>
    <p:sldId id="2812" r:id="rId11"/>
    <p:sldId id="258" r:id="rId12"/>
    <p:sldId id="5565" r:id="rId13"/>
    <p:sldId id="2141412785" r:id="rId14"/>
    <p:sldId id="5548" r:id="rId15"/>
    <p:sldId id="5558" r:id="rId16"/>
    <p:sldId id="5549" r:id="rId17"/>
    <p:sldId id="5561" r:id="rId18"/>
    <p:sldId id="2815" r:id="rId19"/>
    <p:sldId id="5559" r:id="rId20"/>
    <p:sldId id="2141412783" r:id="rId21"/>
    <p:sldId id="2141412784" r:id="rId22"/>
    <p:sldId id="5362" r:id="rId23"/>
    <p:sldId id="5551" r:id="rId24"/>
    <p:sldId id="5552" r:id="rId25"/>
    <p:sldId id="5555" r:id="rId26"/>
    <p:sldId id="295" r:id="rId27"/>
  </p:sldIdLst>
  <p:sldSz cx="18288000" cy="10287000"/>
  <p:notesSz cx="6858000" cy="9144000"/>
  <p:embeddedFontLst>
    <p:embeddedFont>
      <p:font typeface="Avenir Black" panose="02000503020000020003" pitchFamily="2" charset="0"/>
      <p:bold r:id="rId29"/>
      <p:italic r:id="rId30"/>
      <p:boldItalic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Titillium Web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12668-C387-40DA-8854-C2B276D8BF6E}" v="87" dt="2024-01-09T03:53:12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 autoAdjust="0"/>
    <p:restoredTop sz="94558" autoAdjust="0"/>
  </p:normalViewPr>
  <p:slideViewPr>
    <p:cSldViewPr>
      <p:cViewPr varScale="1">
        <p:scale>
          <a:sx n="80" d="100"/>
          <a:sy n="80" d="100"/>
        </p:scale>
        <p:origin x="59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QUIN, KELSEY T. (GSFC-610.0)[SCIENCE SYSTEMS AND APPLICATIONS INC]" userId="a2537b23-f46c-4a9a-bb06-0472fabbbca0" providerId="ADAL" clId="{5F212668-C387-40DA-8854-C2B276D8BF6E}"/>
    <pc:docChg chg="undo custSel addSld delSld modSld sldOrd modMainMaster">
      <pc:chgData name="PAQUIN, KELSEY T. (GSFC-610.0)[SCIENCE SYSTEMS AND APPLICATIONS INC]" userId="a2537b23-f46c-4a9a-bb06-0472fabbbca0" providerId="ADAL" clId="{5F212668-C387-40DA-8854-C2B276D8BF6E}" dt="2024-01-09T16:13:12.680" v="897" actId="20577"/>
      <pc:docMkLst>
        <pc:docMk/>
      </pc:docMkLst>
      <pc:sldChg chg="del">
        <pc:chgData name="PAQUIN, KELSEY T. (GSFC-610.0)[SCIENCE SYSTEMS AND APPLICATIONS INC]" userId="a2537b23-f46c-4a9a-bb06-0472fabbbca0" providerId="ADAL" clId="{5F212668-C387-40DA-8854-C2B276D8BF6E}" dt="2024-01-05T05:18:19.463" v="0" actId="47"/>
        <pc:sldMkLst>
          <pc:docMk/>
          <pc:sldMk cId="1708330831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42:34.838" v="570" actId="2696"/>
        <pc:sldMkLst>
          <pc:docMk/>
          <pc:sldMk cId="2894591080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6.102" v="272" actId="2696"/>
        <pc:sldMkLst>
          <pc:docMk/>
          <pc:sldMk cId="3870191915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0:43:10.817" v="113" actId="2696"/>
        <pc:sldMkLst>
          <pc:docMk/>
          <pc:sldMk cId="631946588" sldId="257"/>
        </pc:sldMkLst>
      </pc:sldChg>
      <pc:sldChg chg="del">
        <pc:chgData name="PAQUIN, KELSEY T. (GSFC-610.0)[SCIENCE SYSTEMS AND APPLICATIONS INC]" userId="a2537b23-f46c-4a9a-bb06-0472fabbbca0" providerId="ADAL" clId="{5F212668-C387-40DA-8854-C2B276D8BF6E}" dt="2024-01-05T05:18:20.429" v="1" actId="47"/>
        <pc:sldMkLst>
          <pc:docMk/>
          <pc:sldMk cId="3010313226" sldId="257"/>
        </pc:sldMkLst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1:21.469" v="453" actId="20577"/>
        <pc:sldMkLst>
          <pc:docMk/>
          <pc:sldMk cId="4081091394" sldId="257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1:21.469" v="453" actId="20577"/>
          <ac:spMkLst>
            <pc:docMk/>
            <pc:sldMk cId="4081091394" sldId="257"/>
            <ac:spMk id="3" creationId="{19B685E7-45E5-AC6A-9A42-23878A4D8BB5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8T21:19:48.094" v="273" actId="2696"/>
        <pc:sldMkLst>
          <pc:docMk/>
          <pc:sldMk cId="1738871888" sldId="258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0:40:10.726" v="33" actId="20577"/>
          <ac:spMkLst>
            <pc:docMk/>
            <pc:sldMk cId="1738871888" sldId="258"/>
            <ac:spMk id="2" creationId="{5C395C14-3A08-C10B-5031-46E5799FBB65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8T20:40:31.146" v="104" actId="20577"/>
          <ac:spMkLst>
            <pc:docMk/>
            <pc:sldMk cId="1738871888" sldId="258"/>
            <ac:spMk id="3" creationId="{2768705D-A152-C194-1950-D60142874D8C}"/>
          </ac:spMkLst>
        </pc:spChg>
      </pc:sldChg>
      <pc:sldChg chg="del">
        <pc:chgData name="PAQUIN, KELSEY T. (GSFC-610.0)[SCIENCE SYSTEMS AND APPLICATIONS INC]" userId="a2537b23-f46c-4a9a-bb06-0472fabbbca0" providerId="ADAL" clId="{5F212668-C387-40DA-8854-C2B276D8BF6E}" dt="2024-01-05T05:18:21.355" v="2" actId="47"/>
        <pc:sldMkLst>
          <pc:docMk/>
          <pc:sldMk cId="2293097689" sldId="258"/>
        </pc:sldMkLst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1:27.623" v="457" actId="20577"/>
        <pc:sldMkLst>
          <pc:docMk/>
          <pc:sldMk cId="2898893315" sldId="258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1:27.623" v="457" actId="20577"/>
          <ac:spMkLst>
            <pc:docMk/>
            <pc:sldMk cId="2898893315" sldId="258"/>
            <ac:spMk id="3" creationId="{327D4FE5-4EB6-9E13-C6D4-EE2D5449B94C}"/>
          </ac:spMkLst>
        </pc:spChg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0:40.686" v="381" actId="20577"/>
        <pc:sldMkLst>
          <pc:docMk/>
          <pc:sldMk cId="480383349" sldId="259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0:27.952" v="291" actId="20577"/>
          <ac:spMkLst>
            <pc:docMk/>
            <pc:sldMk cId="480383349" sldId="259"/>
            <ac:spMk id="2" creationId="{C7248639-0596-AE41-C9CF-B9B3F0DE9FA3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8T21:20:40.686" v="381" actId="20577"/>
          <ac:spMkLst>
            <pc:docMk/>
            <pc:sldMk cId="480383349" sldId="259"/>
            <ac:spMk id="3" creationId="{CE000796-7DDB-FCCC-51B6-CE8EC94AA218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8T20:54:12.124" v="184" actId="2696"/>
        <pc:sldMkLst>
          <pc:docMk/>
          <pc:sldMk cId="1814554175" sldId="259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0:54:09.463" v="183" actId="20577"/>
          <ac:spMkLst>
            <pc:docMk/>
            <pc:sldMk cId="1814554175" sldId="259"/>
            <ac:spMk id="3" creationId="{EB89DEC6-9180-6C95-867A-2A1B7C3AFB4C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0:53:59.495" v="175" actId="2696"/>
        <pc:sldMkLst>
          <pc:docMk/>
          <pc:sldMk cId="3311792251" sldId="259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0.159" v="270" actId="2696"/>
        <pc:sldMkLst>
          <pc:docMk/>
          <pc:sldMk cId="4235615780" sldId="259"/>
        </pc:sldMkLst>
      </pc:sldChg>
      <pc:sldChg chg="new del ord">
        <pc:chgData name="PAQUIN, KELSEY T. (GSFC-610.0)[SCIENCE SYSTEMS AND APPLICATIONS INC]" userId="a2537b23-f46c-4a9a-bb06-0472fabbbca0" providerId="ADAL" clId="{5F212668-C387-40DA-8854-C2B276D8BF6E}" dt="2024-01-09T03:49:09.651" v="717" actId="2696"/>
        <pc:sldMkLst>
          <pc:docMk/>
          <pc:sldMk cId="1190014864" sldId="260"/>
        </pc:sldMkLst>
      </pc:sldChg>
      <pc:sldChg chg="modSp new del mod ord">
        <pc:chgData name="PAQUIN, KELSEY T. (GSFC-610.0)[SCIENCE SYSTEMS AND APPLICATIONS INC]" userId="a2537b23-f46c-4a9a-bb06-0472fabbbca0" providerId="ADAL" clId="{5F212668-C387-40DA-8854-C2B276D8BF6E}" dt="2024-01-09T03:53:55.385" v="843" actId="2696"/>
        <pc:sldMkLst>
          <pc:docMk/>
          <pc:sldMk cId="2328972566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52:13.620" v="840" actId="20577"/>
          <ac:spMkLst>
            <pc:docMk/>
            <pc:sldMk cId="2328972566" sldId="260"/>
            <ac:spMk id="2" creationId="{5D7C6994-5992-C8D5-30AF-E603AB5DE2C0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0:54:01.563" v="176" actId="2696"/>
        <pc:sldMkLst>
          <pc:docMk/>
          <pc:sldMk cId="2838491410" sldId="260"/>
        </pc:sldMkLst>
      </pc:sldChg>
      <pc:sldChg chg="modSp new mod ord">
        <pc:chgData name="PAQUIN, KELSEY T. (GSFC-610.0)[SCIENCE SYSTEMS AND APPLICATIONS INC]" userId="a2537b23-f46c-4a9a-bb06-0472fabbbca0" providerId="ADAL" clId="{5F212668-C387-40DA-8854-C2B276D8BF6E}" dt="2024-01-09T16:13:12.680" v="897" actId="20577"/>
        <pc:sldMkLst>
          <pc:docMk/>
          <pc:sldMk cId="3101336256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54:23.885" v="864" actId="20577"/>
          <ac:spMkLst>
            <pc:docMk/>
            <pc:sldMk cId="3101336256" sldId="260"/>
            <ac:spMk id="2" creationId="{0C1A70BF-ED40-7843-61DD-474400044B71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9T16:13:12.680" v="897" actId="20577"/>
          <ac:spMkLst>
            <pc:docMk/>
            <pc:sldMk cId="3101336256" sldId="260"/>
            <ac:spMk id="3" creationId="{C72963BA-CB26-33BC-FAF6-5693556E3D5F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9T03:49:26.922" v="726" actId="2696"/>
        <pc:sldMkLst>
          <pc:docMk/>
          <pc:sldMk cId="3141089709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49:15.645" v="725" actId="20577"/>
          <ac:spMkLst>
            <pc:docMk/>
            <pc:sldMk cId="3141089709" sldId="260"/>
            <ac:spMk id="2" creationId="{9E99CE55-5F28-4017-0147-AB7219A26009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1.983" v="271" actId="2696"/>
        <pc:sldMkLst>
          <pc:docMk/>
          <pc:sldMk cId="4166366450" sldId="260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28.771" v="885" actId="2696"/>
        <pc:sldMkLst>
          <pc:docMk/>
          <pc:sldMk cId="2350273031" sldId="261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02.818" v="880" actId="2696"/>
        <pc:sldMkLst>
          <pc:docMk/>
          <pc:sldMk cId="2594193921" sldId="261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10.746" v="882" actId="2696"/>
        <pc:sldMkLst>
          <pc:docMk/>
          <pc:sldMk cId="3132371819" sldId="261"/>
        </pc:sldMkLst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9T03:42:59.912" v="580" actId="680"/>
        <pc:sldMkLst>
          <pc:docMk/>
          <pc:sldMk cId="4036102210" sldId="261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42:58.489" v="579" actId="20577"/>
          <ac:spMkLst>
            <pc:docMk/>
            <pc:sldMk cId="4036102210" sldId="261"/>
            <ac:spMk id="6" creationId="{5238A952-57DE-1291-44D8-A545DB10217B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28.771" v="885" actId="2696"/>
        <pc:sldMkLst>
          <pc:docMk/>
          <pc:sldMk cId="1124906108" sldId="262"/>
        </pc:sldMkLst>
      </pc:sldChg>
      <pc:sldMasterChg chg="modSp addSldLayout delSldLayout modSldLayout">
        <pc:chgData name="PAQUIN, KELSEY T. (GSFC-610.0)[SCIENCE SYSTEMS AND APPLICATIONS INC]" userId="a2537b23-f46c-4a9a-bb06-0472fabbbca0" providerId="ADAL" clId="{5F212668-C387-40DA-8854-C2B276D8BF6E}" dt="2024-01-09T03:53:12.528" v="842"/>
        <pc:sldMasterMkLst>
          <pc:docMk/>
          <pc:sldMasterMk cId="3419505292" sldId="2147483660"/>
        </pc:sldMasterMkLst>
        <pc:spChg chg="mod">
          <ac:chgData name="PAQUIN, KELSEY T. (GSFC-610.0)[SCIENCE SYSTEMS AND APPLICATIONS INC]" userId="a2537b23-f46c-4a9a-bb06-0472fabbbca0" providerId="ADAL" clId="{5F212668-C387-40DA-8854-C2B276D8BF6E}" dt="2024-01-05T05:18:34.893" v="3" actId="2711"/>
          <ac:spMkLst>
            <pc:docMk/>
            <pc:sldMasterMk cId="3419505292" sldId="2147483660"/>
            <ac:spMk id="2" creationId="{1799E87A-3661-3B97-79D9-C4E734DF63DA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5T05:18:40.866" v="4" actId="2711"/>
          <ac:spMkLst>
            <pc:docMk/>
            <pc:sldMasterMk cId="3419505292" sldId="2147483660"/>
            <ac:spMk id="3" creationId="{274C2034-B6BC-F173-E47F-239547208505}"/>
          </ac:spMkLst>
        </pc:sp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53:12.528" v="842"/>
          <pc:sldLayoutMkLst>
            <pc:docMk/>
            <pc:sldMasterMk cId="3419505292" sldId="2147483660"/>
            <pc:sldLayoutMk cId="2469012133" sldId="2147483648"/>
          </pc:sldLayoutMkLst>
          <pc:spChg chg="add del mod">
            <ac:chgData name="PAQUIN, KELSEY T. (GSFC-610.0)[SCIENCE SYSTEMS AND APPLICATIONS INC]" userId="a2537b23-f46c-4a9a-bb06-0472fabbbca0" providerId="ADAL" clId="{5F212668-C387-40DA-8854-C2B276D8BF6E}" dt="2024-01-09T03:34:39.736" v="459"/>
            <ac:spMkLst>
              <pc:docMk/>
              <pc:sldMasterMk cId="3419505292" sldId="2147483660"/>
              <pc:sldLayoutMk cId="2469012133" sldId="2147483648"/>
              <ac:spMk id="2" creationId="{1C90A685-10AA-2CA7-9FE4-0C216BEF2AE5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9:03.938" v="484" actId="478"/>
            <ac:spMkLst>
              <pc:docMk/>
              <pc:sldMasterMk cId="3419505292" sldId="2147483660"/>
              <pc:sldLayoutMk cId="2469012133" sldId="2147483648"/>
              <ac:spMk id="3" creationId="{BBFF334D-4AF0-8878-1FD1-89C37099147B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8:12.934" v="715" actId="478"/>
            <ac:spMkLst>
              <pc:docMk/>
              <pc:sldMasterMk cId="3419505292" sldId="2147483660"/>
              <pc:sldLayoutMk cId="2469012133" sldId="2147483648"/>
              <ac:spMk id="5" creationId="{6DA78875-83A2-33FB-2CB0-9D25279E67EC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9:53.715" v="727" actId="478"/>
            <ac:spMkLst>
              <pc:docMk/>
              <pc:sldMasterMk cId="3419505292" sldId="2147483660"/>
              <pc:sldLayoutMk cId="2469012133" sldId="2147483648"/>
              <ac:spMk id="6" creationId="{AE2E9662-E098-617F-8139-20B47AE3A628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44:10.480" v="582" actId="11529"/>
            <ac:spMkLst>
              <pc:docMk/>
              <pc:sldMasterMk cId="3419505292" sldId="2147483660"/>
              <pc:sldLayoutMk cId="2469012133" sldId="2147483648"/>
              <ac:spMk id="7" creationId="{ADB01D6A-D133-D039-E4C0-6DAC3D3FAD7E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40:48.463" v="532" actId="478"/>
            <ac:spMkLst>
              <pc:docMk/>
              <pc:sldMasterMk cId="3419505292" sldId="2147483660"/>
              <pc:sldLayoutMk cId="2469012133" sldId="2147483648"/>
              <ac:spMk id="9" creationId="{CB532899-C63B-C00D-22D6-2E1FF4FEEB89}"/>
            </ac:spMkLst>
          </pc:spChg>
          <pc:spChg chg="del mod">
            <ac:chgData name="PAQUIN, KELSEY T. (GSFC-610.0)[SCIENCE SYSTEMS AND APPLICATIONS INC]" userId="a2537b23-f46c-4a9a-bb06-0472fabbbca0" providerId="ADAL" clId="{5F212668-C387-40DA-8854-C2B276D8BF6E}" dt="2024-01-09T03:40:48.463" v="532" actId="478"/>
            <ac:spMkLst>
              <pc:docMk/>
              <pc:sldMasterMk cId="3419505292" sldId="2147483660"/>
              <pc:sldLayoutMk cId="2469012133" sldId="2147483648"/>
              <ac:spMk id="10" creationId="{6AA21ABF-D63A-8C9C-D674-4A1DB04B945F}"/>
            </ac:spMkLst>
          </pc:spChg>
          <pc:spChg chg="del mod">
            <ac:chgData name="PAQUIN, KELSEY T. (GSFC-610.0)[SCIENCE SYSTEMS AND APPLICATIONS INC]" userId="a2537b23-f46c-4a9a-bb06-0472fabbbca0" providerId="ADAL" clId="{5F212668-C387-40DA-8854-C2B276D8BF6E}" dt="2024-01-09T03:40:31.293" v="531" actId="478"/>
            <ac:spMkLst>
              <pc:docMk/>
              <pc:sldMasterMk cId="3419505292" sldId="2147483660"/>
              <pc:sldLayoutMk cId="2469012133" sldId="2147483648"/>
              <ac:spMk id="11" creationId="{7A05C819-B278-02EB-E667-81475FCAE556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8:52.359" v="479" actId="478"/>
            <ac:spMkLst>
              <pc:docMk/>
              <pc:sldMasterMk cId="3419505292" sldId="2147483660"/>
              <pc:sldLayoutMk cId="2469012133" sldId="2147483648"/>
              <ac:spMk id="12" creationId="{5F1489A7-3DA7-CB75-7E4A-6FDD7127AFB7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4:10.480" v="582" actId="11529"/>
            <ac:spMkLst>
              <pc:docMk/>
              <pc:sldMasterMk cId="3419505292" sldId="2147483660"/>
              <pc:sldLayoutMk cId="2469012133" sldId="2147483648"/>
              <ac:spMk id="13" creationId="{8E477768-561B-9815-6BD1-AB55EDE56C1A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44:33.187" v="583" actId="11529"/>
            <ac:spMkLst>
              <pc:docMk/>
              <pc:sldMasterMk cId="3419505292" sldId="2147483660"/>
              <pc:sldLayoutMk cId="2469012133" sldId="2147483648"/>
              <ac:spMk id="15" creationId="{36258EF8-9495-4566-09DF-841BED51D513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5:06.069" v="588" actId="478"/>
            <ac:spMkLst>
              <pc:docMk/>
              <pc:sldMasterMk cId="3419505292" sldId="2147483660"/>
              <pc:sldLayoutMk cId="2469012133" sldId="2147483648"/>
              <ac:spMk id="16" creationId="{F9F46A50-945F-268A-4A7E-63FC0AB15147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8:09.844" v="714" actId="1076"/>
            <ac:spMkLst>
              <pc:docMk/>
              <pc:sldMasterMk cId="3419505292" sldId="2147483660"/>
              <pc:sldLayoutMk cId="2469012133" sldId="2147483648"/>
              <ac:spMk id="17" creationId="{32985005-A653-005A-6ED0-D64170D512A4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50:57.158" v="815" actId="478"/>
            <ac:spMkLst>
              <pc:docMk/>
              <pc:sldMasterMk cId="3419505292" sldId="2147483660"/>
              <pc:sldLayoutMk cId="2469012133" sldId="2147483648"/>
              <ac:spMk id="18" creationId="{EAC23DB3-1DAF-E3DB-68FD-6969B88CEF56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51:28.596" v="816" actId="11529"/>
            <ac:spMkLst>
              <pc:docMk/>
              <pc:sldMasterMk cId="3419505292" sldId="2147483660"/>
              <pc:sldLayoutMk cId="2469012133" sldId="2147483648"/>
              <ac:spMk id="19" creationId="{3DCC806B-3D7A-FC4E-DEEF-91A0C4915789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9T03:51:48.490" v="834" actId="207"/>
            <ac:spMkLst>
              <pc:docMk/>
              <pc:sldMasterMk cId="3419505292" sldId="2147483660"/>
              <pc:sldLayoutMk cId="2469012133" sldId="2147483648"/>
              <ac:spMk id="20" creationId="{D9FC7339-6AC4-CAEA-0F60-D28D27FF18A3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9T03:53:12.528" v="842"/>
            <ac:spMkLst>
              <pc:docMk/>
              <pc:sldMasterMk cId="3419505292" sldId="2147483660"/>
              <pc:sldLayoutMk cId="2469012133" sldId="2147483648"/>
              <ac:spMk id="21" creationId="{08A3F210-0AA0-0062-61D8-1A94C4FE16DF}"/>
            </ac:spMkLst>
          </pc:spChg>
          <pc:picChg chg="mod ord">
            <ac:chgData name="PAQUIN, KELSEY T. (GSFC-610.0)[SCIENCE SYSTEMS AND APPLICATIONS INC]" userId="a2537b23-f46c-4a9a-bb06-0472fabbbca0" providerId="ADAL" clId="{5F212668-C387-40DA-8854-C2B276D8BF6E}" dt="2024-01-09T03:52:29.155" v="841" actId="167"/>
            <ac:picMkLst>
              <pc:docMk/>
              <pc:sldMasterMk cId="3419505292" sldId="2147483660"/>
              <pc:sldLayoutMk cId="2469012133" sldId="2147483648"/>
              <ac:picMk id="14" creationId="{A5B73B02-1638-B34A-1FF2-0EED7A162FBD}"/>
            </ac:picMkLst>
          </pc:picChg>
        </pc:sldLayoutChg>
        <pc:sldLayoutChg chg="del">
          <pc:chgData name="PAQUIN, KELSEY T. (GSFC-610.0)[SCIENCE SYSTEMS AND APPLICATIONS INC]" userId="a2537b23-f46c-4a9a-bb06-0472fabbbca0" providerId="ADAL" clId="{5F212668-C387-40DA-8854-C2B276D8BF6E}" dt="2024-01-08T20:43:44.039" v="114" actId="2696"/>
          <pc:sldLayoutMkLst>
            <pc:docMk/>
            <pc:sldMasterMk cId="3419505292" sldId="2147483660"/>
            <pc:sldLayoutMk cId="1444379155" sldId="2147483662"/>
          </pc:sldLayoutMkLst>
        </pc:sldLayoutChg>
        <pc:sldLayoutChg chg="modSp">
          <pc:chgData name="PAQUIN, KELSEY T. (GSFC-610.0)[SCIENCE SYSTEMS AND APPLICATIONS INC]" userId="a2537b23-f46c-4a9a-bb06-0472fabbbca0" providerId="ADAL" clId="{5F212668-C387-40DA-8854-C2B276D8BF6E}" dt="2024-01-08T21:08:35.736" v="218" actId="207"/>
          <pc:sldLayoutMkLst>
            <pc:docMk/>
            <pc:sldMasterMk cId="3419505292" sldId="2147483660"/>
            <pc:sldLayoutMk cId="586062024" sldId="2147483663"/>
          </pc:sldLayoutMkLst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4" creationId="{1A453850-2468-82D1-8330-EF24ED0C16C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5" creationId="{C4CF42C7-918D-4B25-ADC0-C9BCFEB18E0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6" creationId="{15D8A1C6-6E62-03BA-0F44-A958DBDF4464}"/>
            </ac:spMkLst>
          </pc:spChg>
        </pc:sldLayout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37:13.093" v="469"/>
          <pc:sldLayoutMkLst>
            <pc:docMk/>
            <pc:sldMasterMk cId="3419505292" sldId="2147483660"/>
            <pc:sldLayoutMk cId="2152672283" sldId="2147483664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3.093" v="469"/>
            <ac:spMkLst>
              <pc:docMk/>
              <pc:sldMasterMk cId="3419505292" sldId="2147483660"/>
              <pc:sldLayoutMk cId="2152672283" sldId="2147483664"/>
              <ac:spMk id="2" creationId="{56D32B6D-AF9D-76B3-1876-C11BFA13B851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1:08:58.838" v="220" actId="478"/>
            <ac:spMkLst>
              <pc:docMk/>
              <pc:sldMasterMk cId="3419505292" sldId="2147483660"/>
              <pc:sldLayoutMk cId="2152672283" sldId="2147483664"/>
              <ac:spMk id="2" creationId="{DE84D10F-F354-10A3-5326-73F2989837C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16.265" v="221" actId="14100"/>
            <ac:spMkLst>
              <pc:docMk/>
              <pc:sldMasterMk cId="3419505292" sldId="2147483660"/>
              <pc:sldLayoutMk cId="2152672283" sldId="2147483664"/>
              <ac:spMk id="3" creationId="{AA06BCDF-C41A-41CF-E2FB-86AECE93A6B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20.721" v="222" actId="14100"/>
            <ac:spMkLst>
              <pc:docMk/>
              <pc:sldMasterMk cId="3419505292" sldId="2147483660"/>
              <pc:sldLayoutMk cId="2152672283" sldId="2147483664"/>
              <ac:spMk id="4" creationId="{34D78CEA-6069-70A1-769A-C2E38B08E080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31.765" v="214" actId="121"/>
            <ac:spMkLst>
              <pc:docMk/>
              <pc:sldMasterMk cId="3419505292" sldId="2147483660"/>
              <pc:sldLayoutMk cId="2152672283" sldId="2147483664"/>
              <ac:spMk id="5" creationId="{A3C42B17-59AB-0DEE-8447-DC434B21C94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02.139" v="217" actId="120"/>
            <ac:spMkLst>
              <pc:docMk/>
              <pc:sldMasterMk cId="3419505292" sldId="2147483660"/>
              <pc:sldLayoutMk cId="2152672283" sldId="2147483664"/>
              <ac:spMk id="7" creationId="{3AA11307-64B2-E401-2942-95CEF8A9342C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1:06:34.365" v="206"/>
            <ac:spMkLst>
              <pc:docMk/>
              <pc:sldMasterMk cId="3419505292" sldId="2147483660"/>
              <pc:sldLayoutMk cId="2152672283" sldId="2147483664"/>
              <ac:spMk id="12" creationId="{6613E65A-F1EB-6737-5AA1-A458EAE0DF20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03.702" v="463" actId="478"/>
            <ac:spMkLst>
              <pc:docMk/>
              <pc:sldMasterMk cId="3419505292" sldId="2147483660"/>
              <pc:sldLayoutMk cId="2152672283" sldId="2147483664"/>
              <ac:spMk id="13" creationId="{569B64A5-3C8E-0D82-9C2F-0B793E461DD0}"/>
            </ac:spMkLst>
          </pc:spChg>
          <pc:picChg chg="del">
            <ac:chgData name="PAQUIN, KELSEY T. (GSFC-610.0)[SCIENCE SYSTEMS AND APPLICATIONS INC]" userId="a2537b23-f46c-4a9a-bb06-0472fabbbca0" providerId="ADAL" clId="{5F212668-C387-40DA-8854-C2B276D8BF6E}" dt="2024-01-08T21:05:24.808" v="192" actId="478"/>
            <ac:picMkLst>
              <pc:docMk/>
              <pc:sldMasterMk cId="3419505292" sldId="2147483660"/>
              <pc:sldLayoutMk cId="2152672283" sldId="2147483664"/>
              <ac:picMk id="8" creationId="{5B0F525B-424D-3A23-C78C-329BB33073BC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9T03:35:44.721" v="462" actId="478"/>
            <ac:picMkLst>
              <pc:docMk/>
              <pc:sldMasterMk cId="3419505292" sldId="2147483660"/>
              <pc:sldLayoutMk cId="2152672283" sldId="2147483664"/>
              <ac:picMk id="9" creationId="{83804854-DBA8-2169-7380-128E4AE2777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25.846" v="193" actId="478"/>
            <ac:picMkLst>
              <pc:docMk/>
              <pc:sldMasterMk cId="3419505292" sldId="2147483660"/>
              <pc:sldLayoutMk cId="2152672283" sldId="2147483664"/>
              <ac:picMk id="10" creationId="{46D69070-BC0C-B628-B343-4C35C0B99B4B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07:31.765" v="214" actId="121"/>
            <ac:picMkLst>
              <pc:docMk/>
              <pc:sldMasterMk cId="3419505292" sldId="2147483660"/>
              <pc:sldLayoutMk cId="2152672283" sldId="2147483664"/>
              <ac:picMk id="11" creationId="{6B03349E-5F27-FA1A-FD60-3B4902F41342}"/>
            </ac:picMkLst>
          </pc:picChg>
        </pc:sldLayout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37:18.746" v="471"/>
          <pc:sldLayoutMkLst>
            <pc:docMk/>
            <pc:sldMasterMk cId="3419505292" sldId="2147483660"/>
            <pc:sldLayoutMk cId="1767043026" sldId="2147483665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8.746" v="471"/>
            <ac:spMkLst>
              <pc:docMk/>
              <pc:sldMasterMk cId="3419505292" sldId="2147483660"/>
              <pc:sldLayoutMk cId="1767043026" sldId="2147483665"/>
              <ac:spMk id="2" creationId="{3A4C0145-E038-D501-CA3A-7142C25FE35D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1:08:51.597" v="219" actId="478"/>
            <ac:spMkLst>
              <pc:docMk/>
              <pc:sldMasterMk cId="3419505292" sldId="2147483660"/>
              <pc:sldLayoutMk cId="1767043026" sldId="2147483665"/>
              <ac:spMk id="2" creationId="{B93DA714-D020-6F78-1B54-83EBAA63D6B1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27.611" v="466" actId="478"/>
            <ac:spMkLst>
              <pc:docMk/>
              <pc:sldMasterMk cId="3419505292" sldId="2147483660"/>
              <pc:sldLayoutMk cId="1767043026" sldId="2147483665"/>
              <ac:spMk id="3" creationId="{9363618B-DE20-1344-55DE-B970299DF2ED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10:32.486" v="256" actId="14100"/>
            <ac:spMkLst>
              <pc:docMk/>
              <pc:sldMasterMk cId="3419505292" sldId="2147483660"/>
              <pc:sldLayoutMk cId="1767043026" sldId="2147483665"/>
              <ac:spMk id="4" creationId="{79305101-AC0D-7E6D-D63A-2F204697377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50.293" v="249" actId="1036"/>
            <ac:spMkLst>
              <pc:docMk/>
              <pc:sldMasterMk cId="3419505292" sldId="2147483660"/>
              <pc:sldLayoutMk cId="1767043026" sldId="2147483665"/>
              <ac:spMk id="5" creationId="{0638ABAC-17A8-73CC-8093-7DB99094BD0D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10:21.382" v="255" actId="14100"/>
            <ac:spMkLst>
              <pc:docMk/>
              <pc:sldMasterMk cId="3419505292" sldId="2147483660"/>
              <pc:sldLayoutMk cId="1767043026" sldId="2147483665"/>
              <ac:spMk id="6" creationId="{0941DE30-FEE4-24C1-4E08-C79F66BA43E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55.049" v="216" actId="121"/>
            <ac:spMkLst>
              <pc:docMk/>
              <pc:sldMasterMk cId="3419505292" sldId="2147483660"/>
              <pc:sldLayoutMk cId="1767043026" sldId="2147483665"/>
              <ac:spMk id="7" creationId="{41BD77C9-7E19-14FE-3321-C4338CA3A24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41.223" v="215" actId="120"/>
            <ac:spMkLst>
              <pc:docMk/>
              <pc:sldMasterMk cId="3419505292" sldId="2147483660"/>
              <pc:sldLayoutMk cId="1767043026" sldId="2147483665"/>
              <ac:spMk id="9" creationId="{8D0E8CCC-45BE-09A4-734B-D88B22B8A1CD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1:06:36.936" v="207"/>
            <ac:spMkLst>
              <pc:docMk/>
              <pc:sldMasterMk cId="3419505292" sldId="2147483660"/>
              <pc:sldLayoutMk cId="1767043026" sldId="2147483665"/>
              <ac:spMk id="14" creationId="{64BA15AD-2C37-06E5-B79A-4C089FA632ED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38.756" v="467" actId="478"/>
            <ac:spMkLst>
              <pc:docMk/>
              <pc:sldMasterMk cId="3419505292" sldId="2147483660"/>
              <pc:sldLayoutMk cId="1767043026" sldId="2147483665"/>
              <ac:spMk id="15" creationId="{83AA0DB6-367B-1B08-58F3-1F5987A30059}"/>
            </ac:spMkLst>
          </pc:spChg>
          <pc:picChg chg="del">
            <ac:chgData name="PAQUIN, KELSEY T. (GSFC-610.0)[SCIENCE SYSTEMS AND APPLICATIONS INC]" userId="a2537b23-f46c-4a9a-bb06-0472fabbbca0" providerId="ADAL" clId="{5F212668-C387-40DA-8854-C2B276D8BF6E}" dt="2024-01-08T21:05:28.776" v="194" actId="478"/>
            <ac:picMkLst>
              <pc:docMk/>
              <pc:sldMasterMk cId="3419505292" sldId="2147483660"/>
              <pc:sldLayoutMk cId="1767043026" sldId="2147483665"/>
              <ac:picMk id="10" creationId="{CA66B64D-B842-6FCF-697B-8B383A80F479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06:36.936" v="207"/>
            <ac:picMkLst>
              <pc:docMk/>
              <pc:sldMasterMk cId="3419505292" sldId="2147483660"/>
              <pc:sldLayoutMk cId="1767043026" sldId="2147483665"/>
              <ac:picMk id="11" creationId="{9BAA9281-9282-AC0B-DE3D-7E74DED53EE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29.784" v="195" actId="478"/>
            <ac:picMkLst>
              <pc:docMk/>
              <pc:sldMasterMk cId="3419505292" sldId="2147483660"/>
              <pc:sldLayoutMk cId="1767043026" sldId="2147483665"/>
              <ac:picMk id="12" creationId="{84B27B5A-01F4-E177-2E81-9E2C648846C8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8T21:10:59.457" v="261" actId="478"/>
            <ac:picMkLst>
              <pc:docMk/>
              <pc:sldMasterMk cId="3419505292" sldId="2147483660"/>
              <pc:sldLayoutMk cId="1767043026" sldId="2147483665"/>
              <ac:picMk id="13" creationId="{5F6AFD34-E9FE-E54D-4B64-5BA4ED94EB1B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11:40.404" v="265"/>
            <ac:picMkLst>
              <pc:docMk/>
              <pc:sldMasterMk cId="3419505292" sldId="2147483660"/>
              <pc:sldLayoutMk cId="1767043026" sldId="2147483665"/>
              <ac:picMk id="16" creationId="{8C58D82D-3A56-5A75-06DB-3A279126AEB6}"/>
            </ac:picMkLst>
          </pc:picChg>
        </pc:sldLayoutChg>
        <pc:sldLayoutChg chg="del">
          <pc:chgData name="PAQUIN, KELSEY T. (GSFC-610.0)[SCIENCE SYSTEMS AND APPLICATIONS INC]" userId="a2537b23-f46c-4a9a-bb06-0472fabbbca0" providerId="ADAL" clId="{5F212668-C387-40DA-8854-C2B276D8BF6E}" dt="2024-01-08T21:06:14.278" v="205" actId="2696"/>
          <pc:sldLayoutMkLst>
            <pc:docMk/>
            <pc:sldMasterMk cId="3419505292" sldId="2147483660"/>
            <pc:sldLayoutMk cId="2833721987" sldId="2147483666"/>
          </pc:sldLayoutMkLst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6:11.080" v="204" actId="2696"/>
          <pc:sldLayoutMkLst>
            <pc:docMk/>
            <pc:sldMasterMk cId="3419505292" sldId="2147483660"/>
            <pc:sldLayoutMk cId="980909231" sldId="2147483667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35.090" v="196" actId="478"/>
            <ac:picMkLst>
              <pc:docMk/>
              <pc:sldMasterMk cId="3419505292" sldId="2147483660"/>
              <pc:sldLayoutMk cId="980909231" sldId="2147483667"/>
              <ac:picMk id="5" creationId="{1F148EF3-3B78-00AE-C7B6-6BA04CC1AC2C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36.312" v="197" actId="478"/>
            <ac:picMkLst>
              <pc:docMk/>
              <pc:sldMasterMk cId="3419505292" sldId="2147483660"/>
              <pc:sldLayoutMk cId="980909231" sldId="2147483667"/>
              <ac:picMk id="7" creationId="{B09EE5D1-52FA-1FEB-3259-AD8A3020F484}"/>
            </ac:picMkLst>
          </pc:picChg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5:59.588" v="202" actId="2696"/>
          <pc:sldLayoutMkLst>
            <pc:docMk/>
            <pc:sldMasterMk cId="3419505292" sldId="2147483660"/>
            <pc:sldLayoutMk cId="3658512283" sldId="2147483668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48.854" v="198" actId="478"/>
            <ac:picMkLst>
              <pc:docMk/>
              <pc:sldMasterMk cId="3419505292" sldId="2147483660"/>
              <pc:sldLayoutMk cId="3658512283" sldId="2147483668"/>
              <ac:picMk id="8" creationId="{8AB24FC3-C839-5FF6-A142-0CED3B6C3C60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49.900" v="199" actId="478"/>
            <ac:picMkLst>
              <pc:docMk/>
              <pc:sldMasterMk cId="3419505292" sldId="2147483660"/>
              <pc:sldLayoutMk cId="3658512283" sldId="2147483668"/>
              <ac:picMk id="10" creationId="{325686B2-1CF7-0695-3F5B-5803009DEB19}"/>
            </ac:picMkLst>
          </pc:picChg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6:01.810" v="203" actId="2696"/>
          <pc:sldLayoutMkLst>
            <pc:docMk/>
            <pc:sldMasterMk cId="3419505292" sldId="2147483660"/>
            <pc:sldLayoutMk cId="1515458847" sldId="2147483669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52.611" v="200" actId="478"/>
            <ac:picMkLst>
              <pc:docMk/>
              <pc:sldMasterMk cId="3419505292" sldId="2147483660"/>
              <pc:sldLayoutMk cId="1515458847" sldId="2147483669"/>
              <ac:picMk id="8" creationId="{5668C366-7B93-92C1-4173-9A2140707C27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54.028" v="201" actId="478"/>
            <ac:picMkLst>
              <pc:docMk/>
              <pc:sldMasterMk cId="3419505292" sldId="2147483660"/>
              <pc:sldLayoutMk cId="1515458847" sldId="2147483669"/>
              <ac:picMk id="10" creationId="{815C6E0C-C8D1-EB81-8483-11887B8F8300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8T21:06:58.180" v="209" actId="120"/>
          <pc:sldLayoutMkLst>
            <pc:docMk/>
            <pc:sldMasterMk cId="3419505292" sldId="2147483660"/>
            <pc:sldLayoutMk cId="436809140" sldId="2147483670"/>
          </pc:sldLayoutMkLst>
          <pc:spChg chg="del">
            <ac:chgData name="PAQUIN, KELSEY T. (GSFC-610.0)[SCIENCE SYSTEMS AND APPLICATIONS INC]" userId="a2537b23-f46c-4a9a-bb06-0472fabbbca0" providerId="ADAL" clId="{5F212668-C387-40DA-8854-C2B276D8BF6E}" dt="2024-01-08T20:42:07.603" v="109" actId="478"/>
            <ac:spMkLst>
              <pc:docMk/>
              <pc:sldMasterMk cId="3419505292" sldId="2147483660"/>
              <pc:sldLayoutMk cId="436809140" sldId="2147483670"/>
              <ac:spMk id="2" creationId="{F3D737CC-63B5-07A1-E353-65D67E64B834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5:00.355" v="190" actId="14100"/>
            <ac:spMkLst>
              <pc:docMk/>
              <pc:sldMasterMk cId="3419505292" sldId="2147483660"/>
              <pc:sldLayoutMk cId="436809140" sldId="2147483670"/>
              <ac:spMk id="3" creationId="{EC40BE44-699E-556E-8ED4-38AD40B43EA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6:54.231" v="208" actId="121"/>
            <ac:spMkLst>
              <pc:docMk/>
              <pc:sldMasterMk cId="3419505292" sldId="2147483660"/>
              <pc:sldLayoutMk cId="436809140" sldId="2147483670"/>
              <ac:spMk id="4" creationId="{B69E4AA9-8133-A6BD-4119-945BF403138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6:58.180" v="209" actId="120"/>
            <ac:spMkLst>
              <pc:docMk/>
              <pc:sldMasterMk cId="3419505292" sldId="2147483660"/>
              <pc:sldLayoutMk cId="436809140" sldId="2147483670"/>
              <ac:spMk id="6" creationId="{AD457BDE-0DEC-0F23-ED1B-0A0402C03354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8T20:51:24.020" v="158" actId="478"/>
            <ac:spMkLst>
              <pc:docMk/>
              <pc:sldMasterMk cId="3419505292" sldId="2147483660"/>
              <pc:sldLayoutMk cId="436809140" sldId="2147483670"/>
              <ac:spMk id="10" creationId="{093AA708-D4A5-A2D5-CA88-4114D81322D5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41:57.748" v="108"/>
            <ac:spMkLst>
              <pc:docMk/>
              <pc:sldMasterMk cId="3419505292" sldId="2147483660"/>
              <pc:sldLayoutMk cId="436809140" sldId="2147483670"/>
              <ac:spMk id="11" creationId="{66103C0B-51EA-006C-880B-6A5AA8FE6C11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53:00.281" v="171" actId="1076"/>
            <ac:spMkLst>
              <pc:docMk/>
              <pc:sldMasterMk cId="3419505292" sldId="2147483660"/>
              <pc:sldLayoutMk cId="436809140" sldId="2147483670"/>
              <ac:spMk id="14" creationId="{DC29FA41-D73C-E895-5993-A454218831A4}"/>
            </ac:spMkLst>
          </pc:spChg>
          <pc:picChg chg="add del mod">
            <ac:chgData name="PAQUIN, KELSEY T. (GSFC-610.0)[SCIENCE SYSTEMS AND APPLICATIONS INC]" userId="a2537b23-f46c-4a9a-bb06-0472fabbbca0" providerId="ADAL" clId="{5F212668-C387-40DA-8854-C2B276D8BF6E}" dt="2024-01-08T20:47:06.551" v="134" actId="478"/>
            <ac:picMkLst>
              <pc:docMk/>
              <pc:sldMasterMk cId="3419505292" sldId="2147483660"/>
              <pc:sldLayoutMk cId="436809140" sldId="2147483670"/>
              <ac:picMk id="7" creationId="{0E2E6FB0-9C56-C60C-D1BF-0A4144BEC0CF}"/>
            </ac:picMkLst>
          </pc:picChg>
          <pc:picChg chg="mod">
            <ac:chgData name="PAQUIN, KELSEY T. (GSFC-610.0)[SCIENCE SYSTEMS AND APPLICATIONS INC]" userId="a2537b23-f46c-4a9a-bb06-0472fabbbca0" providerId="ADAL" clId="{5F212668-C387-40DA-8854-C2B276D8BF6E}" dt="2024-01-08T20:41:25.490" v="106" actId="1076"/>
            <ac:picMkLst>
              <pc:docMk/>
              <pc:sldMasterMk cId="3419505292" sldId="2147483660"/>
              <pc:sldLayoutMk cId="436809140" sldId="2147483670"/>
              <ac:picMk id="8" creationId="{D7CA3F22-0980-BE28-874C-3A094E17EE6B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0:41:35.350" v="107" actId="478"/>
            <ac:picMkLst>
              <pc:docMk/>
              <pc:sldMasterMk cId="3419505292" sldId="2147483660"/>
              <pc:sldLayoutMk cId="436809140" sldId="2147483670"/>
              <ac:picMk id="9" creationId="{F3E45856-D0DC-0950-5615-0BDF32F349C8}"/>
            </ac:picMkLst>
          </pc:picChg>
          <pc:picChg chg="add del mod ord modCrop">
            <ac:chgData name="PAQUIN, KELSEY T. (GSFC-610.0)[SCIENCE SYSTEMS AND APPLICATIONS INC]" userId="a2537b23-f46c-4a9a-bb06-0472fabbbca0" providerId="ADAL" clId="{5F212668-C387-40DA-8854-C2B276D8BF6E}" dt="2024-01-08T20:53:22.660" v="173" actId="1076"/>
            <ac:picMkLst>
              <pc:docMk/>
              <pc:sldMasterMk cId="3419505292" sldId="2147483660"/>
              <pc:sldLayoutMk cId="436809140" sldId="2147483670"/>
              <ac:picMk id="13" creationId="{957758B3-4936-BD81-F5C9-9E93A5546CF3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8T21:07:06.443" v="211" actId="120"/>
          <pc:sldLayoutMkLst>
            <pc:docMk/>
            <pc:sldMasterMk cId="3419505292" sldId="2147483660"/>
            <pc:sldLayoutMk cId="2853317757" sldId="2147483671"/>
          </pc:sldLayoutMkLst>
          <pc:spChg chg="mod">
            <ac:chgData name="PAQUIN, KELSEY T. (GSFC-610.0)[SCIENCE SYSTEMS AND APPLICATIONS INC]" userId="a2537b23-f46c-4a9a-bb06-0472fabbbca0" providerId="ADAL" clId="{5F212668-C387-40DA-8854-C2B276D8BF6E}" dt="2024-01-08T21:05:05.008" v="191" actId="14100"/>
            <ac:spMkLst>
              <pc:docMk/>
              <pc:sldMasterMk cId="3419505292" sldId="2147483660"/>
              <pc:sldLayoutMk cId="2853317757" sldId="2147483671"/>
              <ac:spMk id="3" creationId="{EC40BE44-699E-556E-8ED4-38AD40B43EA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03.762" v="210" actId="121"/>
            <ac:spMkLst>
              <pc:docMk/>
              <pc:sldMasterMk cId="3419505292" sldId="2147483660"/>
              <pc:sldLayoutMk cId="2853317757" sldId="2147483671"/>
              <ac:spMk id="4" creationId="{B69E4AA9-8133-A6BD-4119-945BF403138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06.443" v="211" actId="120"/>
            <ac:spMkLst>
              <pc:docMk/>
              <pc:sldMasterMk cId="3419505292" sldId="2147483660"/>
              <pc:sldLayoutMk cId="2853317757" sldId="2147483671"/>
              <ac:spMk id="6" creationId="{AD457BDE-0DEC-0F23-ED1B-0A0402C03354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0:44:57.918" v="121" actId="478"/>
            <ac:spMkLst>
              <pc:docMk/>
              <pc:sldMasterMk cId="3419505292" sldId="2147483660"/>
              <pc:sldLayoutMk cId="2853317757" sldId="2147483671"/>
              <ac:spMk id="10" creationId="{093AA708-D4A5-A2D5-CA88-4114D81322D5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8T20:50:47.731" v="153"/>
            <ac:spMkLst>
              <pc:docMk/>
              <pc:sldMasterMk cId="3419505292" sldId="2147483660"/>
              <pc:sldLayoutMk cId="2853317757" sldId="2147483671"/>
              <ac:spMk id="12" creationId="{35E8FC4B-EE4E-3570-E011-10CC70089DE9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53:30.618" v="174"/>
            <ac:spMkLst>
              <pc:docMk/>
              <pc:sldMasterMk cId="3419505292" sldId="2147483660"/>
              <pc:sldLayoutMk cId="2853317757" sldId="2147483671"/>
              <ac:spMk id="13" creationId="{150E7C88-0A46-5F5F-141E-CAB8D6A52897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0:45:01.284" v="123" actId="1076"/>
            <ac:picMkLst>
              <pc:docMk/>
              <pc:sldMasterMk cId="3419505292" sldId="2147483660"/>
              <pc:sldLayoutMk cId="2853317757" sldId="2147483671"/>
              <ac:picMk id="2" creationId="{500A20AB-1682-4A09-5F4F-06C2877AF301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8T20:49:13.221" v="149" actId="478"/>
            <ac:picMkLst>
              <pc:docMk/>
              <pc:sldMasterMk cId="3419505292" sldId="2147483660"/>
              <pc:sldLayoutMk cId="2853317757" sldId="2147483671"/>
              <ac:picMk id="7" creationId="{0E2E6FB0-9C56-C60C-D1BF-0A4144BEC0C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0:42:44.891" v="111" actId="478"/>
            <ac:picMkLst>
              <pc:docMk/>
              <pc:sldMasterMk cId="3419505292" sldId="2147483660"/>
              <pc:sldLayoutMk cId="2853317757" sldId="2147483671"/>
              <ac:picMk id="8" creationId="{D7CA3F22-0980-BE28-874C-3A094E17EE6B}"/>
            </ac:picMkLst>
          </pc:picChg>
          <pc:picChg chg="add del mod ord">
            <ac:chgData name="PAQUIN, KELSEY T. (GSFC-610.0)[SCIENCE SYSTEMS AND APPLICATIONS INC]" userId="a2537b23-f46c-4a9a-bb06-0472fabbbca0" providerId="ADAL" clId="{5F212668-C387-40DA-8854-C2B276D8BF6E}" dt="2024-01-08T20:55:03.588" v="187" actId="478"/>
            <ac:picMkLst>
              <pc:docMk/>
              <pc:sldMasterMk cId="3419505292" sldId="2147483660"/>
              <pc:sldLayoutMk cId="2853317757" sldId="2147483671"/>
              <ac:picMk id="9" creationId="{0E5EB407-7D0D-4911-F2E0-AD952A6E24DE}"/>
            </ac:picMkLst>
          </pc:picChg>
          <pc:picChg chg="add mod ord">
            <ac:chgData name="PAQUIN, KELSEY T. (GSFC-610.0)[SCIENCE SYSTEMS AND APPLICATIONS INC]" userId="a2537b23-f46c-4a9a-bb06-0472fabbbca0" providerId="ADAL" clId="{5F212668-C387-40DA-8854-C2B276D8BF6E}" dt="2024-01-08T20:55:13.019" v="189" actId="167"/>
            <ac:picMkLst>
              <pc:docMk/>
              <pc:sldMasterMk cId="3419505292" sldId="2147483660"/>
              <pc:sldLayoutMk cId="2853317757" sldId="2147483671"/>
              <ac:picMk id="14" creationId="{07E01730-E1F0-DF15-AB32-13C9FD478280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9T03:37:16.120" v="470"/>
          <pc:sldLayoutMkLst>
            <pc:docMk/>
            <pc:sldMasterMk cId="3419505292" sldId="2147483660"/>
            <pc:sldLayoutMk cId="4014672388" sldId="2147483672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6.120" v="470"/>
            <ac:spMkLst>
              <pc:docMk/>
              <pc:sldMasterMk cId="3419505292" sldId="2147483660"/>
              <pc:sldLayoutMk cId="4014672388" sldId="2147483672"/>
              <ac:spMk id="8" creationId="{8E5313E0-4495-8196-7546-5DE34B3FD976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6:13.825" v="464" actId="478"/>
            <ac:spMkLst>
              <pc:docMk/>
              <pc:sldMasterMk cId="3419505292" sldId="2147483660"/>
              <pc:sldLayoutMk cId="4014672388" sldId="2147483672"/>
              <ac:spMk id="13" creationId="{569B64A5-3C8E-0D82-9C2F-0B793E461DD0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1:11:10.122" v="262"/>
            <ac:picMkLst>
              <pc:docMk/>
              <pc:sldMasterMk cId="3419505292" sldId="2147483660"/>
              <pc:sldLayoutMk cId="4014672388" sldId="2147483672"/>
              <ac:picMk id="2" creationId="{0ECA6AE3-4DC9-227A-A94D-223CF78CEFFB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10:54.146" v="260" actId="478"/>
            <ac:picMkLst>
              <pc:docMk/>
              <pc:sldMasterMk cId="3419505292" sldId="2147483660"/>
              <pc:sldLayoutMk cId="4014672388" sldId="2147483672"/>
              <ac:picMk id="11" creationId="{6B03349E-5F27-FA1A-FD60-3B4902F41342}"/>
            </ac:picMkLst>
          </pc:picChg>
        </pc:sldLayoutChg>
        <pc:sldLayoutChg chg="new del mod">
          <pc:chgData name="PAQUIN, KELSEY T. (GSFC-610.0)[SCIENCE SYSTEMS AND APPLICATIONS INC]" userId="a2537b23-f46c-4a9a-bb06-0472fabbbca0" providerId="ADAL" clId="{5F212668-C387-40DA-8854-C2B276D8BF6E}" dt="2024-01-08T21:10:48.625" v="258" actId="2696"/>
          <pc:sldLayoutMkLst>
            <pc:docMk/>
            <pc:sldMasterMk cId="3419505292" sldId="2147483660"/>
            <pc:sldLayoutMk cId="4103385821" sldId="2147483672"/>
          </pc:sldLayoutMkLst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9T03:37:21.287" v="472"/>
          <pc:sldLayoutMkLst>
            <pc:docMk/>
            <pc:sldMasterMk cId="3419505292" sldId="2147483660"/>
            <pc:sldLayoutMk cId="2156451266" sldId="2147483673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21.287" v="472"/>
            <ac:spMkLst>
              <pc:docMk/>
              <pc:sldMasterMk cId="3419505292" sldId="2147483660"/>
              <pc:sldLayoutMk cId="2156451266" sldId="2147483673"/>
              <ac:spMk id="10" creationId="{FF96D2B2-AB4D-FBF2-044F-6BBFEDF10082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6:51.851" v="468" actId="478"/>
            <ac:spMkLst>
              <pc:docMk/>
              <pc:sldMasterMk cId="3419505292" sldId="2147483660"/>
              <pc:sldLayoutMk cId="2156451266" sldId="2147483673"/>
              <ac:spMk id="15" creationId="{83AA0DB6-367B-1B08-58F3-1F5987A30059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1:11:34.591" v="264"/>
            <ac:picMkLst>
              <pc:docMk/>
              <pc:sldMasterMk cId="3419505292" sldId="2147483660"/>
              <pc:sldLayoutMk cId="2156451266" sldId="2147483673"/>
              <ac:picMk id="2" creationId="{FE92812D-68C0-EB9A-D6F8-16443D74354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E7B7C-81FF-8344-BE7A-8E813DAED4BB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9C38-C15E-B448-89E7-C256B73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6" tIns="47897" rIns="95786" bIns="47897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06731-A52C-4D35-AF23-4ABB95B1C390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979" tIns="47993" rIns="95979" bIns="47993" anchor="b"/>
          <a:lstStyle/>
          <a:p>
            <a:pPr marL="0" marR="0" lvl="0" indent="0" algn="r" defTabSz="9546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DC021-5618-4DD1-B00B-5F40FA89572F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63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B4A80-8EAD-4D2F-B020-C713B7C993A3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2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3FC70-D547-453D-9884-08CCDFD27CAD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3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C7727-E8D4-42CF-8D7E-86BBDF6C9948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4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3156-B67F-4DB1-BE70-E171BB19254F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01638" y="914400"/>
            <a:ext cx="8026401" cy="4514850"/>
          </a:xfrm>
          <a:ln/>
        </p:spPr>
      </p:sp>
      <p:sp>
        <p:nvSpPr>
          <p:cNvPr id="942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79" tIns="47993" rIns="95979" bIns="4799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1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5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A9C38-C15E-B448-89E7-C256B73748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C655-1542-DDAC-FAC9-1C8F506B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411C4-D00B-E48E-1EB1-DAF8A7A55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11CE7-B8F4-D4BB-AF6C-C4CFBF5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43E6-91D3-8DB9-A0F5-7C3EF5EE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E0AB9-05DD-FA34-0A48-083556F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A848-7A13-8490-BB28-349A9478F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39E37-3E87-AC3F-F66E-3A4CE254F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99185-E6CB-F2D0-AEB5-94EFD6B9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203-9E8F-9890-279A-2A17C9B8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EA329-75DE-7812-2553-786DD532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0115-A5AB-3364-C01D-83AD26A7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3C91-20A2-77A7-A5E5-7580E7D2B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4B88E-D23B-2679-F4A6-BE13A0A1D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B65C5-0D44-FF2A-2433-E54972C3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BB8CB-5EE8-1BAE-261C-5175816F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BFEC-9535-8BC8-83B1-6E53C00A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17E-20A5-3B39-AE4C-D702A146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394E-3114-3283-8380-B5CBBF91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FC4E6-F7FE-0B89-93E0-8FFA2CECE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1A8B2-144C-A0ED-49EA-A5C25FC1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F0092-82B9-3D46-35A4-5C8EFBBA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4CD69-45AF-C4C4-3453-A33BEEE2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430BF-5EC1-A8A5-D92B-F816FA6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914E8-4AEF-95E1-4FFF-25B8B155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6181-B72A-54FF-D413-A193C4FA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C5016-87CE-0169-803D-F15BE5E8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A1276-0612-8B52-594F-D68B8AD1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3C5F8-3101-8E57-F629-061127D6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3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2E55D-A2DE-D3FB-62E3-836E618E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65D05-6552-71DA-774E-AEF144DD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76F08-48C7-31EE-CBB4-261715DE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46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77CF-20F7-43BE-9814-0D00F84A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3819-B52D-093F-30D3-7ADE9395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C8983-910B-E307-E093-7195B0D6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6A9FF-8375-A133-5B21-6B52BE12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592FC-A4AE-261F-27E0-A5193303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C2342-DE45-CD8B-0DFC-40938811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9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F186-10BE-3B54-B7A3-2551F7FC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8FA79-3B80-C18C-B0CC-638B9E255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BDD18-0C72-3C1C-E680-D388D1DA6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FC3CD-E69F-F87A-32CB-4564AF47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A26D0-C6DD-FF20-F204-67D330E3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2039A-B745-7928-8DF1-0FC4F767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0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BDE4-91D1-94FE-446D-932306CD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DB5F6-0EB0-99D6-DE6F-7ED38600A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289DD-DCCF-9CD7-FAEE-073AE9FB7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64723-DAFA-8FD9-4F4C-4D37E621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1F8D-B864-31E6-AD44-6C7AB87D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7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97102-83DB-BE15-9050-4C69F99A7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975D4-0576-ED9F-8826-1DDDDDE5F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41CA-9837-3F05-6ED7-B211C691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C3FE-4B38-8A6B-29C0-C0847593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666D-A0AC-107F-F953-37C79A99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3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/>
          <p:nvPr/>
        </p:nvSpPr>
        <p:spPr>
          <a:xfrm>
            <a:off x="821621" y="0"/>
            <a:ext cx="17461800" cy="6400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6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"/>
          <p:cNvCxnSpPr/>
          <p:nvPr/>
        </p:nvCxnSpPr>
        <p:spPr>
          <a:xfrm>
            <a:off x="4571999" y="914400"/>
            <a:ext cx="0" cy="52104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2"/>
          <p:cNvSpPr txBox="1">
            <a:spLocks noGrp="1"/>
          </p:cNvSpPr>
          <p:nvPr>
            <p:ph type="ctrTitle"/>
          </p:nvPr>
        </p:nvSpPr>
        <p:spPr>
          <a:xfrm>
            <a:off x="5029200" y="800100"/>
            <a:ext cx="125502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1"/>
          </p:nvPr>
        </p:nvSpPr>
        <p:spPr>
          <a:xfrm>
            <a:off x="5069040" y="3307164"/>
            <a:ext cx="127170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1" b="1" cap="none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>
            <a:endParaRPr/>
          </a:p>
        </p:txBody>
      </p:sp>
      <p:pic>
        <p:nvPicPr>
          <p:cNvPr id="60" name="Google Shape;60;p2"/>
          <p:cNvPicPr preferRelativeResize="0"/>
          <p:nvPr/>
        </p:nvPicPr>
        <p:blipFill rotWithShape="1">
          <a:blip r:embed="rId2">
            <a:alphaModFix/>
          </a:blip>
          <a:srcRect t="18877" b="18876"/>
          <a:stretch/>
        </p:blipFill>
        <p:spPr>
          <a:xfrm>
            <a:off x="825152" y="6400802"/>
            <a:ext cx="17458157" cy="388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5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45518" y="9547942"/>
            <a:ext cx="654170" cy="547688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7" y="247201"/>
            <a:ext cx="1305561" cy="12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925823" y="247200"/>
            <a:ext cx="13875489" cy="11426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578" y="15382"/>
            <a:ext cx="2206454" cy="17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07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5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45520" y="9547943"/>
            <a:ext cx="654170" cy="547688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925824" y="247200"/>
            <a:ext cx="13875491" cy="11426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1020" y="1902622"/>
            <a:ext cx="17249777" cy="727845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685784" indent="0">
              <a:buNone/>
              <a:defRPr sz="3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7905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71FF-BD67-3A0E-B71D-D62A22B87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7B4F8-65D2-CE34-3F74-0C16C0C34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83E4-46F6-08CA-7C12-E00EE79F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3A2F1-929F-1092-BFEA-2AEE2970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91B0-5B5E-236C-4F76-C25A96EC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3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397D-E426-7537-5EC6-BB3B5A58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0419D-2687-8260-4DAB-4FB9EE82A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4546-422A-2A89-462A-5F6F8BE6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60E51-F8CB-002C-7F32-45724B55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C56-3D06-3480-DA54-9AF837C9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5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3D0D-6CAF-BD5E-8FF0-5CB1298E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E7D96-AAC2-4E9A-00CD-57195CB0B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30947-C77E-F782-B57F-276E7D34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295E4-6C73-FE7F-D8D9-C5B39AE2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9E519-5D8E-E384-8A48-7C99F612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67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2D22-50BF-1E74-7B35-54BCF2B4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67D16-5757-85B6-AE43-F0F4BCF36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EBAE-58AB-B6C6-5DAB-F73FC1CA0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F910A-EAED-2CC3-7E7C-093B61EB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D3A10-DE62-F4ED-DFA3-F2CAB9E3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D70FA-25E7-4D44-45A4-2D73F4F4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7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753B-1266-7812-82C7-FC13C603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AA12-E9CC-4EB2-DFDB-F63B32ED6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2B35F-FC72-C587-7992-94B4CF2E6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EB076-3EF3-0BD7-DE99-224CB643C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70F84-B0A1-0D60-6612-2D12F1457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FDB5A-FEEB-F7A7-C143-1C13E45A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8AA83-7FEA-1FB2-AF94-DE5F1750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9CC76-583E-5ADC-9256-1E45126E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8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A092-FDC4-48FA-B487-088A02AD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D80AB-DAC3-3C87-6F77-9F3786CC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0657E-EF0F-8BAA-8D2A-609A0393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4DF03-1914-3E24-142F-F4A3BB0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8CFF7-06EB-F6D1-0069-C9F4AE84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3A703-6AD3-82B8-5353-344C87AD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58367-79B2-3EB2-C2B5-04218489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30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C816-9701-D044-61E5-52E0B1E1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4204-E0A8-8E5D-AED6-EFE14A84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C64C6-A1B3-6C7C-CD09-9C112ACCD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82F9F-F7B8-9CD7-3669-E88396F3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D303-65B3-1A02-107D-0BB8FC43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B29A5-CF34-F4F9-26D9-49064C11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38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C8B1-5EBD-77C8-6748-9408162E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90729-D0D1-5187-5028-759B9629F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E4EB3-A4B8-ED61-13F2-611B5D8A8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C54C-B155-291F-A9E9-60C6AF1B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755AD-328E-DF96-1CE1-E8BD9A07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6AD3D-CB6E-209C-A5EC-8C3AB408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52C5-B596-CE60-6E0C-9B687260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BB951-E90C-D429-6EA2-A1EE0461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16693-5385-A23E-55AC-F8D9B7EB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B1821-398F-F502-F572-A513C89E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C26B0-557F-7115-E208-89A290F8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5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3DE4B-556D-FBC8-F084-72507B673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01B64-1DA8-8568-D37E-85F400F54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7EC1-A642-8050-9847-2F6F7D93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B8717-E484-A5CF-3FF1-6B725E57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44FE7-DAB0-7915-487F-564FBAB6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2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05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6890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137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-571500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333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9AE0C-9742-35D0-8D76-CAC08F7EE956}"/>
              </a:ext>
            </a:extLst>
          </p:cNvPr>
          <p:cNvSpPr txBox="1"/>
          <p:nvPr userDrawn="1"/>
        </p:nvSpPr>
        <p:spPr>
          <a:xfrm>
            <a:off x="1362788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2CDC7-A6D2-2291-D6C1-2520E35869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5839D-C8DE-8EBF-F6B0-787B67CE9FC0}"/>
              </a:ext>
            </a:extLst>
          </p:cNvPr>
          <p:cNvSpPr txBox="1"/>
          <p:nvPr userDrawn="1"/>
        </p:nvSpPr>
        <p:spPr>
          <a:xfrm>
            <a:off x="1362788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075D2A-7117-3406-8AE2-75816563D4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7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303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708660" indent="-34290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DA16F-7496-DD97-0C7A-25E8B6CCC7B9}"/>
              </a:ext>
            </a:extLst>
          </p:cNvPr>
          <p:cNvSpPr txBox="1"/>
          <p:nvPr userDrawn="1"/>
        </p:nvSpPr>
        <p:spPr>
          <a:xfrm>
            <a:off x="1680022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708660" indent="-34290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DA16F-7496-DD97-0C7A-25E8B6CCC7B9}"/>
              </a:ext>
            </a:extLst>
          </p:cNvPr>
          <p:cNvSpPr txBox="1"/>
          <p:nvPr userDrawn="1"/>
        </p:nvSpPr>
        <p:spPr>
          <a:xfrm>
            <a:off x="1680022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A40760-F60E-D3F9-73AC-351F87D795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634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29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385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211DC-0AAB-6D31-CC9F-9352489E1A87}"/>
              </a:ext>
            </a:extLst>
          </p:cNvPr>
          <p:cNvSpPr txBox="1"/>
          <p:nvPr userDrawn="1"/>
        </p:nvSpPr>
        <p:spPr>
          <a:xfrm>
            <a:off x="1680022" y="9723885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8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4FB0F5-86F9-4A29-A69A-C984544F9F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9634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4890" y="9670349"/>
            <a:ext cx="870267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1829171" eaLnBrk="1" hangingPunct="1">
              <a:defRPr sz="18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       A-CCP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Aerosol, Clouds-Convection-Precipitation Study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689399"/>
            <a:ext cx="8184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603" y="1847849"/>
            <a:ext cx="17456150" cy="7486650"/>
          </a:xfrm>
          <a:prstGeom prst="rect">
            <a:avLst/>
          </a:prstGeom>
        </p:spPr>
        <p:txBody>
          <a:bodyPr/>
          <a:lstStyle>
            <a:lvl1pPr marL="457188" indent="-365751">
              <a:buClr>
                <a:srgbClr val="0070C0"/>
              </a:buClr>
              <a:buFont typeface="Wingdings" charset="2"/>
              <a:buChar char="q"/>
              <a:defRPr/>
            </a:lvl1pPr>
            <a:lvl2pPr marL="914378" indent="-365751">
              <a:buClr>
                <a:srgbClr val="C00000"/>
              </a:buClr>
              <a:buFont typeface="Wingdings" charset="2"/>
              <a:buChar char="Ø"/>
              <a:defRPr/>
            </a:lvl2pPr>
            <a:lvl3pPr marL="1371566" indent="-365751">
              <a:buClr>
                <a:srgbClr val="0070C0"/>
              </a:buClr>
              <a:defRPr/>
            </a:lvl3pPr>
            <a:lvl4pPr marL="1828755" indent="-365751">
              <a:buClr>
                <a:srgbClr val="C00000"/>
              </a:buClr>
              <a:buFont typeface="Courier New" charset="0"/>
              <a:buChar char="o"/>
              <a:defRPr/>
            </a:lvl4pPr>
            <a:lvl5pPr marL="2285943" indent="-365751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436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9413A-0953-EEA1-3A01-FC0154F3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1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B7F-5751-3C79-893E-8D99127E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20D0-56B1-65A7-803B-EB22D89F9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938" y="2738437"/>
            <a:ext cx="8578763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9D773-2D34-4DDB-3334-C44953D69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8722812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5367E-4009-F1C0-4C2A-392E69A8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0B19-5131-CE3E-0077-AE66EAFD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C06F-8B3D-7916-D838-ED8272FA943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ACF35-F4D6-F4DF-C53E-ABF852B6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E5E2-A6CD-A394-1384-9D79B9F0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DDB67-4F1F-26BB-2F3E-CD5473CF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7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344A-AFEA-7708-E4CB-5CD12BA23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F99B0-2A8F-F871-AEE0-3543FFD0C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6B973-9DC3-80EB-2653-4F505036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A8102-9B19-6CB9-EC7E-28790D19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F36B5-F295-E6EE-EE3A-3C6FCDF4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592DF-1A4F-732F-3A3C-25EFD5F4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3788D-E48E-9904-F7E7-3B21CA0CF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1C9BD-1F14-9B57-4D73-D710AC84B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6AF7AC-3FE2-3049-9FE5-3EC6CF506CA3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7831C-00F2-C3F7-1ECC-500EB68A9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D269F-1288-EADB-B0F3-5A9C958A4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6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5F2D63-288E-CB53-09D6-786C6D0D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A87E1-9C14-3166-02F2-4ACABC676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C073E-BB47-DAB8-C2FD-60F5259B7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097657-814E-F84E-BBBE-2B791E3083C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4A38B-B8C2-B18E-EBBE-3480C0DDC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59D51-AA94-FC83-0388-B61809009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10/18/24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4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eioambiente.cptec.inpe.br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luid.nccs.nasa.gov/cf/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4835/#section_credit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FA32.3DA8273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vs.gsfc.nasa.gov/4835/#section_credi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vs.gsfc.nasa.gov/4835/#section_credi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Studying Atmospheric Composition on the Global South with Geostationary Satellites: South American Perspective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Arlindo</a:t>
            </a:r>
            <a:r>
              <a:rPr lang="en-US" dirty="0"/>
              <a:t> da Silva</a:t>
            </a:r>
            <a:r>
              <a:rPr lang="en-US" baseline="30000" dirty="0"/>
              <a:t>1 </a:t>
            </a:r>
            <a:r>
              <a:rPr lang="en-US" dirty="0"/>
              <a:t> and Barry Lefer</a:t>
            </a:r>
            <a:r>
              <a:rPr lang="en-US" baseline="30000" dirty="0"/>
              <a:t>2  </a:t>
            </a:r>
          </a:p>
          <a:p>
            <a:r>
              <a:rPr lang="en-US" baseline="30000" dirty="0"/>
              <a:t>1</a:t>
            </a:r>
            <a:r>
              <a:rPr lang="en-US" dirty="0"/>
              <a:t>NASA Goddard Space Flight Center</a:t>
            </a:r>
          </a:p>
          <a:p>
            <a:r>
              <a:rPr lang="en-US" baseline="30000" dirty="0"/>
              <a:t>2</a:t>
            </a:r>
            <a:r>
              <a:rPr lang="en-US" dirty="0"/>
              <a:t>NASA Headquarters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7D051-B867-56F2-3CBC-5B166AEBEDA4}"/>
              </a:ext>
            </a:extLst>
          </p:cNvPr>
          <p:cNvSpPr txBox="1"/>
          <p:nvPr/>
        </p:nvSpPr>
        <p:spPr>
          <a:xfrm>
            <a:off x="2514600" y="8343900"/>
            <a:ext cx="94246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With contributions from the Geostationary  Global South Community: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Pieternel</a:t>
            </a:r>
            <a:r>
              <a:rPr lang="en-US" dirty="0">
                <a:solidFill>
                  <a:schemeClr val="bg1"/>
                </a:solidFill>
              </a:rPr>
              <a:t> F. </a:t>
            </a:r>
            <a:r>
              <a:rPr lang="en-US" dirty="0" err="1">
                <a:solidFill>
                  <a:schemeClr val="bg1"/>
                </a:solidFill>
              </a:rPr>
              <a:t>Levelt</a:t>
            </a:r>
            <a:r>
              <a:rPr lang="en-US" dirty="0">
                <a:solidFill>
                  <a:schemeClr val="bg1"/>
                </a:solidFill>
              </a:rPr>
              <a:t>, Eloise A. Marais, </a:t>
            </a:r>
            <a:r>
              <a:rPr lang="en-US" dirty="0" err="1">
                <a:solidFill>
                  <a:schemeClr val="bg1"/>
                </a:solidFill>
              </a:rPr>
              <a:t>Wenfu</a:t>
            </a:r>
            <a:r>
              <a:rPr lang="en-US" dirty="0">
                <a:solidFill>
                  <a:schemeClr val="bg1"/>
                </a:solidFill>
              </a:rPr>
              <a:t> Tang, Sara Martinez-Alonso,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David Edwards, Helen Worden,  Henk </a:t>
            </a:r>
            <a:r>
              <a:rPr lang="en-US" dirty="0" err="1">
                <a:solidFill>
                  <a:schemeClr val="bg1"/>
                </a:solidFill>
              </a:rPr>
              <a:t>Eskes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Pepijn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Veefkind</a:t>
            </a:r>
            <a:r>
              <a:rPr lang="en-US" dirty="0">
                <a:solidFill>
                  <a:schemeClr val="bg1"/>
                </a:solidFill>
              </a:rPr>
              <a:t>, Steve Brown,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Collins </a:t>
            </a:r>
            <a:r>
              <a:rPr lang="en-US" dirty="0" err="1">
                <a:solidFill>
                  <a:schemeClr val="bg1"/>
                </a:solidFill>
              </a:rPr>
              <a:t>Gameli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Hodoli</a:t>
            </a:r>
            <a:r>
              <a:rPr lang="en-US" dirty="0">
                <a:solidFill>
                  <a:schemeClr val="bg1"/>
                </a:solidFill>
              </a:rPr>
              <a:t>, Allison Felix Hughes, Joanna Joiner, Sheldon </a:t>
            </a:r>
            <a:r>
              <a:rPr lang="en-US" dirty="0" err="1">
                <a:solidFill>
                  <a:schemeClr val="bg1"/>
                </a:solidFill>
              </a:rPr>
              <a:t>Drobot</a:t>
            </a:r>
            <a:r>
              <a:rPr lang="en-US" dirty="0">
                <a:solidFill>
                  <a:schemeClr val="bg1"/>
                </a:solidFill>
              </a:rPr>
              <a:t> , Dan </a:t>
            </a:r>
            <a:r>
              <a:rPr lang="en-US" dirty="0" err="1">
                <a:solidFill>
                  <a:schemeClr val="bg1"/>
                </a:solidFill>
              </a:rPr>
              <a:t>Westerfelt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BCE4-5A5A-47D5-EF00-BB519E8437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930" y="1931987"/>
            <a:ext cx="11131930" cy="824587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9B461-A245-CD13-F5D5-F8782419A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3860" y="2781300"/>
            <a:ext cx="6493670" cy="6183313"/>
          </a:xfrm>
        </p:spPr>
        <p:txBody>
          <a:bodyPr>
            <a:normAutofit fontScale="92500"/>
          </a:bodyPr>
          <a:lstStyle/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MODIS generated GPP using AI/ML algorithm trained on Flux Tower Data</a:t>
            </a:r>
          </a:p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With MODIS, a 16-day time window is required to produce these images</a:t>
            </a:r>
          </a:p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With hyperspectral GEO data similar maps can potentially be created in near real-time, even under moderate cloudiness.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F1DA53-97B8-86FC-0C26-2A68B2EF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 Primary Production of Vegetation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776E0-7F51-7810-8526-F39B74458DB7}"/>
              </a:ext>
            </a:extLst>
          </p:cNvPr>
          <p:cNvSpPr txBox="1"/>
          <p:nvPr/>
        </p:nvSpPr>
        <p:spPr>
          <a:xfrm>
            <a:off x="13581800" y="9629260"/>
            <a:ext cx="389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Credit: Joanna Joiner (NASA/GSFC)</a:t>
            </a:r>
          </a:p>
        </p:txBody>
      </p:sp>
    </p:spTree>
    <p:extLst>
      <p:ext uri="{BB962C8B-B14F-4D97-AF65-F5344CB8AC3E}">
        <p14:creationId xmlns:p14="http://schemas.microsoft.com/office/powerpoint/2010/main" val="212055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80CDB-F193-ECCB-05D0-5183F479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Metal Mining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E77ECFE-0654-6B6F-6472-86F028D48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66"/>
          <a:stretch/>
        </p:blipFill>
        <p:spPr>
          <a:xfrm>
            <a:off x="304800" y="1790700"/>
            <a:ext cx="12556592" cy="4131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4F375-FE56-01AC-50A1-8968D836C9C5}"/>
              </a:ext>
            </a:extLst>
          </p:cNvPr>
          <p:cNvSpPr txBox="1"/>
          <p:nvPr/>
        </p:nvSpPr>
        <p:spPr>
          <a:xfrm>
            <a:off x="8077200" y="1943100"/>
            <a:ext cx="320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New York Times 2021</a:t>
            </a:r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3C1C274-EA7B-6578-6990-A3F4ACA3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22106" r="11466" b="38718"/>
          <a:stretch/>
        </p:blipFill>
        <p:spPr>
          <a:xfrm>
            <a:off x="5867400" y="5833252"/>
            <a:ext cx="5100120" cy="3651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30C0FA-3FDB-B447-1412-1007AC210694}"/>
              </a:ext>
            </a:extLst>
          </p:cNvPr>
          <p:cNvSpPr txBox="1"/>
          <p:nvPr/>
        </p:nvSpPr>
        <p:spPr>
          <a:xfrm>
            <a:off x="14391420" y="9808528"/>
            <a:ext cx="389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</a:t>
            </a:r>
            <a:r>
              <a:rPr lang="en-US" i="1" dirty="0" err="1">
                <a:solidFill>
                  <a:srgbClr val="C00000"/>
                </a:solidFill>
              </a:rPr>
              <a:t>Pieternel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Levelt</a:t>
            </a:r>
            <a:r>
              <a:rPr lang="en-US" i="1" dirty="0">
                <a:solidFill>
                  <a:srgbClr val="C00000"/>
                </a:solidFill>
              </a:rPr>
              <a:t> (NCAR)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56E5-2417-00E5-9733-1861CBB08FA0}"/>
              </a:ext>
            </a:extLst>
          </p:cNvPr>
          <p:cNvSpPr txBox="1"/>
          <p:nvPr/>
        </p:nvSpPr>
        <p:spPr>
          <a:xfrm>
            <a:off x="58710" y="7012610"/>
            <a:ext cx="590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NOx Emissions follow Production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5DE42-581F-C80C-8DBF-AA47B3ED6230}"/>
              </a:ext>
            </a:extLst>
          </p:cNvPr>
          <p:cNvSpPr/>
          <p:nvPr/>
        </p:nvSpPr>
        <p:spPr>
          <a:xfrm>
            <a:off x="30480" y="7895363"/>
            <a:ext cx="5963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Martinez-Alonso et al., </a:t>
            </a:r>
            <a:r>
              <a:rPr kumimoji="0" lang="en-US" sz="1800" b="0" i="1" u="none" strike="noStrike" kern="0" cap="none" spc="-1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JGR 2023, NCAR ACOM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DF2E4-865C-1583-A4DE-91CB1060349C}"/>
              </a:ext>
            </a:extLst>
          </p:cNvPr>
          <p:cNvGrpSpPr/>
          <p:nvPr/>
        </p:nvGrpSpPr>
        <p:grpSpPr>
          <a:xfrm>
            <a:off x="12076260" y="1991054"/>
            <a:ext cx="5906938" cy="7475107"/>
            <a:chOff x="8391000" y="269239"/>
            <a:chExt cx="3801000" cy="5979560"/>
          </a:xfrm>
        </p:grpSpPr>
        <p:pic>
          <p:nvPicPr>
            <p:cNvPr id="14" name="Picture 1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2C5B376-F574-041D-D529-F6E4952BE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" t="9425" r="2819" b="39534"/>
            <a:stretch/>
          </p:blipFill>
          <p:spPr>
            <a:xfrm>
              <a:off x="8391000" y="3259019"/>
              <a:ext cx="3801000" cy="2989780"/>
            </a:xfrm>
            <a:prstGeom prst="rect">
              <a:avLst/>
            </a:prstGeom>
          </p:spPr>
        </p:pic>
        <p:pic>
          <p:nvPicPr>
            <p:cNvPr id="15" name="Picture 14" descr="An industrial cobalt and copper mine in mineral-rich Congo.">
              <a:extLst>
                <a:ext uri="{FF2B5EF4-FFF2-40B4-BE49-F238E27FC236}">
                  <a16:creationId xmlns:a16="http://schemas.microsoft.com/office/drawing/2014/main" id="{0AEB8A77-828E-65F8-B472-63CD70F86ED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000" y="269239"/>
              <a:ext cx="3801000" cy="29897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5398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4008E2-13D8-C433-BB54-C30CB51D2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749" y="2513012"/>
            <a:ext cx="66294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Vision</a:t>
            </a:r>
          </a:p>
          <a:p>
            <a:pPr marL="457200" lvl="1" indent="0">
              <a:buNone/>
            </a:pPr>
            <a:r>
              <a:rPr lang="en-US" sz="2800" i="1" dirty="0"/>
              <a:t>An integrated observing, modeling and warning system</a:t>
            </a:r>
          </a:p>
          <a:p>
            <a:pPr marL="457200" lvl="1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dirty="0"/>
              <a:t>Approach</a:t>
            </a:r>
          </a:p>
          <a:p>
            <a:pPr marL="457200" lvl="1" indent="0">
              <a:buNone/>
            </a:pPr>
            <a:r>
              <a:rPr lang="en-US" sz="2800" i="1" dirty="0"/>
              <a:t>Integrate LEO, GEO, airborne and ground-based measurements into physical and AI/ML based modeling and data assimilation systems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Measurements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rgbClr val="000000"/>
                </a:solidFill>
                <a:latin typeface="Calibri" panose="020F0302020204030204" pitchFamily="34" charset="0"/>
                <a:cs typeface="Calibri" panose="020F0302020204030204" pitchFamily="34" charset="0"/>
              </a:rPr>
              <a:t>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zone, aerosols (such as PM2.5), NOx,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SOx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, and numerous other gases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91FBB6-8106-4DCA-45F0-1CDB579F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Global Air-quality Network</a:t>
            </a:r>
          </a:p>
        </p:txBody>
      </p:sp>
      <p:pic>
        <p:nvPicPr>
          <p:cNvPr id="5" name="Picture Placeholder 213">
            <a:extLst>
              <a:ext uri="{FF2B5EF4-FFF2-40B4-BE49-F238E27FC236}">
                <a16:creationId xmlns:a16="http://schemas.microsoft.com/office/drawing/2014/main" id="{00E7E0BD-89E4-5672-02FE-E913E3E4D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44" r="2244"/>
          <a:stretch>
            <a:fillRect/>
          </a:stretch>
        </p:blipFill>
        <p:spPr>
          <a:xfrm>
            <a:off x="7664137" y="2589212"/>
            <a:ext cx="10242863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8EA2F-C962-2746-21D3-75B2488B78EB}"/>
              </a:ext>
            </a:extLst>
          </p:cNvPr>
          <p:cNvSpPr txBox="1"/>
          <p:nvPr/>
        </p:nvSpPr>
        <p:spPr>
          <a:xfrm>
            <a:off x="15017513" y="8609012"/>
            <a:ext cx="291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Courtesy: BAE Systems</a:t>
            </a:r>
          </a:p>
        </p:txBody>
      </p:sp>
    </p:spTree>
    <p:extLst>
      <p:ext uri="{BB962C8B-B14F-4D97-AF65-F5344CB8AC3E}">
        <p14:creationId xmlns:p14="http://schemas.microsoft.com/office/powerpoint/2010/main" val="173528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54F99-0972-B99C-8EF3-5BB47F4D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Air-quality Modeling at INPE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38C73-772F-2B1A-5D5F-A345A4FB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3556317"/>
            <a:ext cx="6152005" cy="5917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CA99D-7A21-C59D-A20A-A243D5BF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95" y="3556317"/>
            <a:ext cx="6152005" cy="5917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30C55-82DB-F998-AFD9-CFC2B777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7233" y="3563937"/>
            <a:ext cx="6144083" cy="5909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834D2-B6A1-5AD4-3A3F-49C4708E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397" y="1686140"/>
            <a:ext cx="7772400" cy="1780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89AEB-3B49-DA54-40A8-F5192292B3D6}"/>
              </a:ext>
            </a:extLst>
          </p:cNvPr>
          <p:cNvSpPr txBox="1"/>
          <p:nvPr/>
        </p:nvSpPr>
        <p:spPr>
          <a:xfrm>
            <a:off x="14325600" y="9808528"/>
            <a:ext cx="381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A. da Silva (NASA/GSFC)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89678-1F07-5630-710E-1357649483A0}"/>
              </a:ext>
            </a:extLst>
          </p:cNvPr>
          <p:cNvSpPr txBox="1"/>
          <p:nvPr/>
        </p:nvSpPr>
        <p:spPr>
          <a:xfrm>
            <a:off x="144624" y="9787746"/>
            <a:ext cx="479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  <a:r>
              <a:rPr lang="en-US" i="1" dirty="0">
                <a:solidFill>
                  <a:srgbClr val="C00000"/>
                </a:solidFill>
                <a:hlinkClick r:id="rId6"/>
              </a:rPr>
              <a:t>http://meioambiente.cptec.inpe.br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7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54F99-0972-B99C-8EF3-5BB47F4D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Air-quality Modeling at NASA</a:t>
            </a:r>
            <a:br>
              <a:rPr lang="en-US" dirty="0"/>
            </a:br>
            <a:r>
              <a:rPr lang="en-US" dirty="0"/>
              <a:t>GEOS-CF Composition Forecasts at GMAO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8A68F0-6BDE-3D95-781D-2B069AC04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13672"/>
          <a:stretch/>
        </p:blipFill>
        <p:spPr bwMode="auto">
          <a:xfrm>
            <a:off x="6634158" y="2568328"/>
            <a:ext cx="5557841" cy="60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B759B30-1F59-CC5A-0A43-47C358E4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5429"/>
          <a:stretch/>
        </p:blipFill>
        <p:spPr bwMode="auto">
          <a:xfrm>
            <a:off x="972738" y="2552700"/>
            <a:ext cx="528637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A34623A-AC73-740C-0BD7-B51FF3A54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r="15919"/>
          <a:stretch/>
        </p:blipFill>
        <p:spPr bwMode="auto">
          <a:xfrm>
            <a:off x="12191999" y="2456250"/>
            <a:ext cx="533391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ED27C-4391-53E9-9781-DF99E75E47E3}"/>
              </a:ext>
            </a:extLst>
          </p:cNvPr>
          <p:cNvSpPr txBox="1"/>
          <p:nvPr/>
        </p:nvSpPr>
        <p:spPr>
          <a:xfrm>
            <a:off x="144624" y="9787746"/>
            <a:ext cx="438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  <a:r>
              <a:rPr lang="en-US" i="1" dirty="0">
                <a:solidFill>
                  <a:srgbClr val="C00000"/>
                </a:solidFill>
                <a:hlinkClick r:id="rId5"/>
              </a:rPr>
              <a:t>https://fluid.nccs.nasa.gov/cf/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2C7F9-F985-E1E2-65A7-1D27AE863BE0}"/>
              </a:ext>
            </a:extLst>
          </p:cNvPr>
          <p:cNvSpPr txBox="1"/>
          <p:nvPr/>
        </p:nvSpPr>
        <p:spPr>
          <a:xfrm>
            <a:off x="14325600" y="9808528"/>
            <a:ext cx="381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A. da Silva (NASA/GSFC)</a:t>
            </a:r>
          </a:p>
        </p:txBody>
      </p:sp>
    </p:spTree>
    <p:extLst>
      <p:ext uri="{BB962C8B-B14F-4D97-AF65-F5344CB8AC3E}">
        <p14:creationId xmlns:p14="http://schemas.microsoft.com/office/powerpoint/2010/main" val="185070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47E17-D71B-C7DC-7464-DAE266B1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Limited Ground-based Atmospheric Composition Observations in the Global South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C999-0142-7C9A-7285-EC76C356B8A8}"/>
              </a:ext>
            </a:extLst>
          </p:cNvPr>
          <p:cNvSpPr txBox="1"/>
          <p:nvPr/>
        </p:nvSpPr>
        <p:spPr>
          <a:xfrm>
            <a:off x="13972651" y="9808528"/>
            <a:ext cx="431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</a:t>
            </a:r>
            <a:r>
              <a:rPr lang="en-US" i="1" dirty="0" err="1">
                <a:solidFill>
                  <a:srgbClr val="C00000"/>
                </a:solidFill>
              </a:rPr>
              <a:t>Pieternel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Levelt</a:t>
            </a:r>
            <a:r>
              <a:rPr lang="en-US" i="1" dirty="0">
                <a:solidFill>
                  <a:srgbClr val="C00000"/>
                </a:solidFill>
              </a:rPr>
              <a:t>, NCAR ACOM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CBB80B-DA4B-F2F9-1FA6-B3632CA0AA90}"/>
              </a:ext>
            </a:extLst>
          </p:cNvPr>
          <p:cNvGrpSpPr/>
          <p:nvPr/>
        </p:nvGrpSpPr>
        <p:grpSpPr>
          <a:xfrm>
            <a:off x="914400" y="2400300"/>
            <a:ext cx="7711440" cy="6144001"/>
            <a:chOff x="394540" y="1333565"/>
            <a:chExt cx="5486400" cy="3827272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482EE5F7-4E1E-0092-0290-1496C744B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36" t="26989" r="-166" b="11052"/>
            <a:stretch/>
          </p:blipFill>
          <p:spPr>
            <a:xfrm>
              <a:off x="394540" y="1333565"/>
              <a:ext cx="5486400" cy="2957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517A03-2F5B-610F-7381-8332FF62B9ED}"/>
                </a:ext>
              </a:extLst>
            </p:cNvPr>
            <p:cNvSpPr txBox="1"/>
            <p:nvPr/>
          </p:nvSpPr>
          <p:spPr>
            <a:xfrm>
              <a:off x="1536703" y="4489807"/>
              <a:ext cx="2887732" cy="671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Ozone Monitoring sites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(TOAR and Open AQ)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D810F-6D85-5796-A8AC-4AA47F00334B}"/>
              </a:ext>
            </a:extLst>
          </p:cNvPr>
          <p:cNvGrpSpPr/>
          <p:nvPr/>
        </p:nvGrpSpPr>
        <p:grpSpPr>
          <a:xfrm>
            <a:off x="8915400" y="2377439"/>
            <a:ext cx="8641080" cy="6166861"/>
            <a:chOff x="6360595" y="1360784"/>
            <a:chExt cx="5486400" cy="38150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5CDAC-7231-4EA3-FF53-4D38E7E6C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233"/>
            <a:stretch/>
          </p:blipFill>
          <p:spPr>
            <a:xfrm>
              <a:off x="6360595" y="1360784"/>
              <a:ext cx="5486400" cy="28993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D0C6A-1865-65C7-ED59-6C6C6E94DB35}"/>
                </a:ext>
              </a:extLst>
            </p:cNvPr>
            <p:cNvSpPr txBox="1"/>
            <p:nvPr/>
          </p:nvSpPr>
          <p:spPr>
            <a:xfrm>
              <a:off x="7295469" y="4508643"/>
              <a:ext cx="3616651" cy="667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Aerosol Surface Monitoring sites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(MAIA Data Visualization Tool)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73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4AC36C-F406-6437-47C2-2B925FE1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09140"/>
            <a:ext cx="13030200" cy="1395421"/>
          </a:xfrm>
        </p:spPr>
        <p:txBody>
          <a:bodyPr/>
          <a:lstStyle/>
          <a:p>
            <a:r>
              <a:rPr lang="en-US" dirty="0"/>
              <a:t>TEMPO First Images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F3AF609-DC5E-A2BF-DA13-DBF2C19306F5}"/>
              </a:ext>
            </a:extLst>
          </p:cNvPr>
          <p:cNvSpPr txBox="1">
            <a:spLocks/>
          </p:cNvSpPr>
          <p:nvPr/>
        </p:nvSpPr>
        <p:spPr>
          <a:xfrm>
            <a:off x="601553" y="2247900"/>
            <a:ext cx="5610825" cy="3810000"/>
          </a:xfrm>
          <a:prstGeom prst="rect">
            <a:avLst/>
          </a:prstGeom>
        </p:spPr>
        <p:txBody>
          <a:bodyPr lIns="0" r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000000"/>
                </a:solidFill>
              </a:rPr>
              <a:t>Tropospheric Emissions: Monitoring of Pollution (TEMPO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Geostationary scanning ultraviolet/visible spectrometer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Enables accurate air quality forecasting by providing hourly measurements of major pollutants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First funded NASA Earth Venture Instrument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Launched in 2023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00A1A71-619B-6AA9-809A-0FEAFAFA71C8}"/>
              </a:ext>
            </a:extLst>
          </p:cNvPr>
          <p:cNvSpPr txBox="1">
            <a:spLocks/>
          </p:cNvSpPr>
          <p:nvPr/>
        </p:nvSpPr>
        <p:spPr>
          <a:xfrm>
            <a:off x="637575" y="6057900"/>
            <a:ext cx="5610825" cy="3646204"/>
          </a:xfrm>
          <a:prstGeom prst="rect">
            <a:avLst/>
          </a:prstGeom>
        </p:spPr>
        <p:txBody>
          <a:bodyPr lIns="0" r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000000"/>
                </a:solidFill>
              </a:rPr>
              <a:t>Geostationary Environment Monitoring Spectrometer (GEMS)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Developed in tandem with TEMPO, capturing efficiencies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Launched in 2020, monitoring air pollution over Asia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Funded by Korea Aerospace Research Institute </a:t>
            </a:r>
          </a:p>
        </p:txBody>
      </p:sp>
      <p:pic>
        <p:nvPicPr>
          <p:cNvPr id="6" name="tempo_no2_shorter_1080p60.mp4">
            <a:hlinkClick r:id="" action="ppaction://media"/>
            <a:extLst>
              <a:ext uri="{FF2B5EF4-FFF2-40B4-BE49-F238E27FC236}">
                <a16:creationId xmlns:a16="http://schemas.microsoft.com/office/drawing/2014/main" id="{3F8D090E-EDA9-32E3-3BB1-CAD54BDA7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905000"/>
            <a:ext cx="11514667" cy="6477000"/>
          </a:xfrm>
          <a:prstGeom prst="rect">
            <a:avLst/>
          </a:prstGeom>
        </p:spPr>
      </p:pic>
      <p:sp>
        <p:nvSpPr>
          <p:cNvPr id="11" name="Google Shape;33;p1">
            <a:extLst>
              <a:ext uri="{FF2B5EF4-FFF2-40B4-BE49-F238E27FC236}">
                <a16:creationId xmlns:a16="http://schemas.microsoft.com/office/drawing/2014/main" id="{634E29B0-A826-C461-9F01-E3AD30C95442}"/>
              </a:ext>
            </a:extLst>
          </p:cNvPr>
          <p:cNvSpPr txBox="1"/>
          <p:nvPr/>
        </p:nvSpPr>
        <p:spPr>
          <a:xfrm>
            <a:off x="6400800" y="8639329"/>
            <a:ext cx="11478645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Nitrogen dioxide (NO</a:t>
            </a:r>
            <a:r>
              <a:rPr lang="en-US" b="1" baseline="-250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) is a byproduct of fossil fuel combustion, lightning, and wildfires. NO</a:t>
            </a:r>
            <a:r>
              <a:rPr lang="en-US" b="1" baseline="-250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2  </a:t>
            </a:r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contributes to the formation of ground-level ozone and particulate matter pollution and is itself a toxic gas (EPA criteria pollutant). </a:t>
            </a:r>
            <a:endParaRPr b="1" dirty="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Credit: NASA's Scientific Visualization Studio. Data provided by the Smithsonian Astrophysical Observatory at the Center for Astrophysics | Harvard &amp; Smithsonian.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D9C9D-0F07-5B1E-E093-61982CBAD5F1}"/>
              </a:ext>
            </a:extLst>
          </p:cNvPr>
          <p:cNvSpPr txBox="1"/>
          <p:nvPr/>
        </p:nvSpPr>
        <p:spPr>
          <a:xfrm>
            <a:off x="299191" y="9720239"/>
            <a:ext cx="274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TEMPO Team</a:t>
            </a:r>
          </a:p>
        </p:txBody>
      </p:sp>
    </p:spTree>
    <p:extLst>
      <p:ext uri="{BB962C8B-B14F-4D97-AF65-F5344CB8AC3E}">
        <p14:creationId xmlns:p14="http://schemas.microsoft.com/office/powerpoint/2010/main" val="5409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3849625" y="9700775"/>
            <a:ext cx="4267200" cy="549275"/>
          </a:xfrm>
        </p:spPr>
        <p:txBody>
          <a:bodyPr/>
          <a:lstStyle/>
          <a:p>
            <a:pPr defTabSz="1371600"/>
            <a:fld id="{5D28DD89-AB2E-154A-85CA-0F98FAC43D37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371600"/>
              <a:t>17</a:t>
            </a:fld>
            <a:endParaRPr lang="en-US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28F521C-1B94-459B-95DB-A6C17C197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0" y="346544"/>
            <a:ext cx="11023601" cy="7257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349" tIns="37506" rIns="76349" bIns="37506">
            <a:spAutoFit/>
          </a:bodyPr>
          <a:lstStyle/>
          <a:p>
            <a:pPr algn="ctr" defTabSz="13716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Hourly ocean color from TEMPO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3F544-4EEF-17E8-F490-D4334957192F}"/>
              </a:ext>
            </a:extLst>
          </p:cNvPr>
          <p:cNvSpPr txBox="1"/>
          <p:nvPr/>
        </p:nvSpPr>
        <p:spPr>
          <a:xfrm>
            <a:off x="8962706" y="8194236"/>
            <a:ext cx="8711513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i="1" dirty="0">
                <a:solidFill>
                  <a:prstClr val="black"/>
                </a:solidFill>
                <a:latin typeface="Aptos" panose="02110004020202020204"/>
              </a:rPr>
              <a:t>Presented at: </a:t>
            </a:r>
            <a:r>
              <a:rPr lang="en-US" sz="2700" i="1" dirty="0">
                <a:solidFill>
                  <a:prstClr val="black"/>
                </a:solidFill>
                <a:latin typeface="Aptos" panose="02110004020202020204"/>
              </a:rPr>
              <a:t>European Geophysical Union, </a:t>
            </a:r>
            <a:r>
              <a:rPr lang="en-US" sz="2700" i="1" dirty="0">
                <a:solidFill>
                  <a:srgbClr val="000000"/>
                </a:solidFill>
                <a:latin typeface="Calibri" panose="020F0502020204030204" pitchFamily="34" charset="0"/>
              </a:rPr>
              <a:t>Vienna, Austria, April, 2024</a:t>
            </a:r>
            <a:r>
              <a:rPr lang="en-US" sz="2700" i="1" dirty="0">
                <a:solidFill>
                  <a:prstClr val="black"/>
                </a:solidFill>
                <a:latin typeface="Aptos" panose="02110004020202020204"/>
              </a:rPr>
              <a:t> (Z. Fasnacht et al.)</a:t>
            </a:r>
          </a:p>
        </p:txBody>
      </p:sp>
      <p:pic>
        <p:nvPicPr>
          <p:cNvPr id="3" name="EasternUS_TEMPO_Chl_2023m0821_EGU">
            <a:hlinkClick r:id="" action="ppaction://media"/>
            <a:extLst>
              <a:ext uri="{FF2B5EF4-FFF2-40B4-BE49-F238E27FC236}">
                <a16:creationId xmlns:a16="http://schemas.microsoft.com/office/drawing/2014/main" id="{2C3A581D-2665-D121-4161-E0A54FE1C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883" r="14764" b="9957"/>
          <a:stretch/>
        </p:blipFill>
        <p:spPr>
          <a:xfrm>
            <a:off x="851338" y="1241097"/>
            <a:ext cx="7334504" cy="80337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A65D-7910-5655-E74A-2022C53D6A7D}"/>
              </a:ext>
            </a:extLst>
          </p:cNvPr>
          <p:cNvSpPr txBox="1">
            <a:spLocks/>
          </p:cNvSpPr>
          <p:nvPr/>
        </p:nvSpPr>
        <p:spPr>
          <a:xfrm>
            <a:off x="8531543" y="1123268"/>
            <a:ext cx="9142676" cy="77524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ptos" panose="02110004020202020204"/>
              </a:rPr>
              <a:t>NASA’s Tropospheric Emissions: Monitoring of Pollution (TEMPO) demonstrates hourly ocean color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Machine learning with TEMPO’s hyperspectral data produces parameters like chlorophyll even in glint and moderately cloudy conditions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TEMPO provides hourly ocean color over N. America with coverage comparable to daily average of 3 multi-spectral LEO sensors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Dynamic movement of the gulf stream is seen with TEMPO hourly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C55C9-2B3C-7A20-8FDB-6F99705BA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221" y="9221349"/>
            <a:ext cx="3524250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205BE2-D3EE-32B5-4E78-8EC3CBFBC237}"/>
              </a:ext>
            </a:extLst>
          </p:cNvPr>
          <p:cNvSpPr txBox="1"/>
          <p:nvPr/>
        </p:nvSpPr>
        <p:spPr>
          <a:xfrm>
            <a:off x="13018721" y="9700775"/>
            <a:ext cx="464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 Zach Fasnacht (NASA/GSFC)</a:t>
            </a:r>
          </a:p>
        </p:txBody>
      </p:sp>
    </p:spTree>
    <p:extLst>
      <p:ext uri="{BB962C8B-B14F-4D97-AF65-F5344CB8AC3E}">
        <p14:creationId xmlns:p14="http://schemas.microsoft.com/office/powerpoint/2010/main" val="24163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43F1FD-1BC3-5C17-72F6-64DB22F5FC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68613"/>
            <a:ext cx="12396818" cy="7543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86C561-9FB7-EE65-9D2A-B04A46DE6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96800" y="1978162"/>
            <a:ext cx="5372100" cy="7334251"/>
          </a:xfrm>
        </p:spPr>
        <p:txBody>
          <a:bodyPr/>
          <a:lstStyle/>
          <a:p>
            <a:r>
              <a:rPr lang="en-US" dirty="0"/>
              <a:t>Hyperspectral Atmospheric Composition instruments can sense low clouds under moonlight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Thermal IR on imager/sounder has difficulty distinguishing low clouds from surface at night). </a:t>
            </a:r>
          </a:p>
          <a:p>
            <a:r>
              <a:rPr lang="en-US" dirty="0"/>
              <a:t>Demonstration of nigh light measurements with TEMPO was possible from Autumn to Spring equinox when sun is not shining on the instrument</a:t>
            </a:r>
          </a:p>
          <a:p>
            <a:r>
              <a:rPr lang="en-US" dirty="0"/>
              <a:t>With 12 second exposures, observations of clouds in moonlight as well as spectrally-resolved measurement of night lights can be achieved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463380-B765-F711-BB7F-8692FB7B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Lights from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9B64D-7689-4461-6AB9-A4C60704349A}"/>
              </a:ext>
            </a:extLst>
          </p:cNvPr>
          <p:cNvSpPr txBox="1"/>
          <p:nvPr/>
        </p:nvSpPr>
        <p:spPr>
          <a:xfrm>
            <a:off x="15316200" y="9808528"/>
            <a:ext cx="28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TEMPO Team</a:t>
            </a:r>
          </a:p>
        </p:txBody>
      </p:sp>
    </p:spTree>
    <p:extLst>
      <p:ext uri="{BB962C8B-B14F-4D97-AF65-F5344CB8AC3E}">
        <p14:creationId xmlns:p14="http://schemas.microsoft.com/office/powerpoint/2010/main" val="319783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4035BBC-6D4D-4499-ABE4-AFD1D306B38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7FA2F-95E4-4799-818F-5D5CD0C51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1091" y="44179"/>
            <a:ext cx="13875489" cy="1461038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GeoXO</a:t>
            </a:r>
            <a:r>
              <a:rPr lang="en-US" dirty="0"/>
              <a:t> atmospheric composition will be a multi-instrument strategy for various NOAA applications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F340D8-3341-4BEF-9781-D84D20E5ABB7}"/>
              </a:ext>
            </a:extLst>
          </p:cNvPr>
          <p:cNvGraphicFramePr>
            <a:graphicFrameLocks noGrp="1"/>
          </p:cNvGraphicFramePr>
          <p:nvPr/>
        </p:nvGraphicFramePr>
        <p:xfrm>
          <a:off x="9358070" y="1716194"/>
          <a:ext cx="6863439" cy="33756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863439">
                  <a:extLst>
                    <a:ext uri="{9D8B030D-6E8A-4147-A177-3AD203B41FA5}">
                      <a16:colId xmlns:a16="http://schemas.microsoft.com/office/drawing/2014/main" val="255849245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Applications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26531581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Near real time emissions | Air quality forecasting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00408742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Air quality monitoring | Fire weather forecasting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5508900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Fire emissions monitoring | Ozone monitoring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2087686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Hazards forecasting | Greenhouse gas monitoring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567310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Climate modeling and Earth system science research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7727961"/>
                  </a:ext>
                </a:extLst>
              </a:tr>
            </a:tbl>
          </a:graphicData>
        </a:graphic>
      </p:graphicFrame>
      <p:pic>
        <p:nvPicPr>
          <p:cNvPr id="23" name="Google Shape;328;p50">
            <a:extLst>
              <a:ext uri="{FF2B5EF4-FFF2-40B4-BE49-F238E27FC236}">
                <a16:creationId xmlns:a16="http://schemas.microsoft.com/office/drawing/2014/main" id="{C8A2F98B-967A-4904-BFA7-8CEB417E7BF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18" y="1509869"/>
            <a:ext cx="7771128" cy="3977327"/>
          </a:xfrm>
          <a:prstGeom prst="rect">
            <a:avLst/>
          </a:prstGeom>
          <a:noFill/>
          <a:ln w="28575"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AA886CD-52F5-4941-9C73-FD57F3F2A511}"/>
              </a:ext>
            </a:extLst>
          </p:cNvPr>
          <p:cNvGrpSpPr/>
          <p:nvPr/>
        </p:nvGrpSpPr>
        <p:grpSpPr>
          <a:xfrm>
            <a:off x="3692770" y="4340888"/>
            <a:ext cx="8430353" cy="5001164"/>
            <a:chOff x="2461846" y="2893925"/>
            <a:chExt cx="5620235" cy="33341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79E0F2-70E0-429C-BB7A-7B289F692619}"/>
                </a:ext>
              </a:extLst>
            </p:cNvPr>
            <p:cNvGrpSpPr/>
            <p:nvPr/>
          </p:nvGrpSpPr>
          <p:grpSpPr>
            <a:xfrm>
              <a:off x="4331509" y="3749572"/>
              <a:ext cx="3750572" cy="2478462"/>
              <a:chOff x="3995054" y="1741717"/>
              <a:chExt cx="3750572" cy="247846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589E0A6-56E3-4948-9441-0B98A68920FB}"/>
                  </a:ext>
                </a:extLst>
              </p:cNvPr>
              <p:cNvGrpSpPr/>
              <p:nvPr/>
            </p:nvGrpSpPr>
            <p:grpSpPr>
              <a:xfrm>
                <a:off x="3995054" y="1741717"/>
                <a:ext cx="2667000" cy="2477536"/>
                <a:chOff x="1349829" y="2677886"/>
                <a:chExt cx="2667000" cy="247753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0130423-B2DB-47EF-979A-3DF4BA5179F0}"/>
                    </a:ext>
                  </a:extLst>
                </p:cNvPr>
                <p:cNvSpPr/>
                <p:nvPr/>
              </p:nvSpPr>
              <p:spPr>
                <a:xfrm>
                  <a:off x="1349829" y="4524050"/>
                  <a:ext cx="2667000" cy="631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IR SOUNDER</a:t>
                  </a:r>
                </a:p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GXS</a:t>
                  </a:r>
                  <a:endParaRPr lang="en-US" sz="1650" b="1" dirty="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B918416-9446-4B58-858F-D1AB70D26A46}"/>
                    </a:ext>
                  </a:extLst>
                </p:cNvPr>
                <p:cNvSpPr/>
                <p:nvPr/>
              </p:nvSpPr>
              <p:spPr>
                <a:xfrm>
                  <a:off x="1349829" y="2677886"/>
                  <a:ext cx="2667000" cy="184616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ADF6A99-45F3-4B6B-9DCD-97EF6EA3FE1C}"/>
                    </a:ext>
                  </a:extLst>
                </p:cNvPr>
                <p:cNvSpPr/>
                <p:nvPr/>
              </p:nvSpPr>
              <p:spPr>
                <a:xfrm>
                  <a:off x="1377872" y="2745407"/>
                  <a:ext cx="2427514" cy="12926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rPr>
                    <a:t>Ozone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 </a:t>
                  </a:r>
                  <a:endParaRPr lang="en-US" sz="2400" dirty="0">
                    <a:solidFill>
                      <a:prstClr val="black"/>
                    </a:solidFill>
                    <a:latin typeface="Aptos" panose="02110004020202020204"/>
                  </a:endParaRP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rPr>
                    <a:t>Carbon monoxide</a:t>
                  </a:r>
                  <a:endPara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Carbon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Ammonia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Isoprene</a:t>
                  </a:r>
                  <a:endParaRPr lang="en-US" sz="2400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EA2B05-4CFF-417F-9AE8-E63FD53A9C77}"/>
                  </a:ext>
                </a:extLst>
              </p:cNvPr>
              <p:cNvSpPr/>
              <p:nvPr/>
            </p:nvSpPr>
            <p:spPr>
              <a:xfrm>
                <a:off x="6678826" y="3196922"/>
                <a:ext cx="1066800" cy="1023257"/>
              </a:xfrm>
              <a:prstGeom prst="ellipse">
                <a:avLst/>
              </a:prstGeom>
              <a:blipFill>
                <a:blip r:embed="rId5"/>
                <a:stretch>
                  <a:fillRect l="-34000" r="-34000"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563F11-3FE9-403A-899B-DC0BCE6450EA}"/>
                </a:ext>
              </a:extLst>
            </p:cNvPr>
            <p:cNvCxnSpPr>
              <a:cxnSpLocks/>
              <a:stCxn id="24" idx="3"/>
              <a:endCxn id="19" idx="0"/>
            </p:cNvCxnSpPr>
            <p:nvPr/>
          </p:nvCxnSpPr>
          <p:spPr>
            <a:xfrm>
              <a:off x="4079631" y="2960105"/>
              <a:ext cx="1585378" cy="78946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EE8C4F-CA5C-4E72-A441-57E31A32A56F}"/>
                </a:ext>
              </a:extLst>
            </p:cNvPr>
            <p:cNvSpPr/>
            <p:nvPr/>
          </p:nvSpPr>
          <p:spPr>
            <a:xfrm>
              <a:off x="2461846" y="2893925"/>
              <a:ext cx="1617785" cy="13235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7625DC-4B09-40F5-BE93-638744B41FFA}"/>
              </a:ext>
            </a:extLst>
          </p:cNvPr>
          <p:cNvGrpSpPr/>
          <p:nvPr/>
        </p:nvGrpSpPr>
        <p:grpSpPr>
          <a:xfrm>
            <a:off x="408027" y="4340888"/>
            <a:ext cx="8161293" cy="4999775"/>
            <a:chOff x="272018" y="2893925"/>
            <a:chExt cx="5440862" cy="33331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11CD8E-C861-4B2E-B3AF-E955A4954199}"/>
                </a:ext>
              </a:extLst>
            </p:cNvPr>
            <p:cNvGrpSpPr/>
            <p:nvPr/>
          </p:nvGrpSpPr>
          <p:grpSpPr>
            <a:xfrm>
              <a:off x="272018" y="3749572"/>
              <a:ext cx="3754747" cy="2477536"/>
              <a:chOff x="1080720" y="2677886"/>
              <a:chExt cx="3754747" cy="247753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D244F92-0930-46AE-A70B-15C5CD692B65}"/>
                  </a:ext>
                </a:extLst>
              </p:cNvPr>
              <p:cNvSpPr/>
              <p:nvPr/>
            </p:nvSpPr>
            <p:spPr>
              <a:xfrm>
                <a:off x="1080720" y="4524050"/>
                <a:ext cx="2667000" cy="631372"/>
              </a:xfrm>
              <a:prstGeom prst="rect">
                <a:avLst/>
              </a:prstGeom>
              <a:solidFill>
                <a:srgbClr val="08B810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3000" b="1" dirty="0">
                    <a:solidFill>
                      <a:prstClr val="white"/>
                    </a:solidFill>
                    <a:latin typeface="Aptos" panose="02110004020202020204"/>
                  </a:rPr>
                  <a:t>VIS-IR IMAGER </a:t>
                </a:r>
              </a:p>
              <a:p>
                <a:pPr algn="ctr" defTabSz="1371600"/>
                <a:r>
                  <a:rPr lang="en-US" sz="3000" b="1" dirty="0">
                    <a:solidFill>
                      <a:prstClr val="white"/>
                    </a:solidFill>
                    <a:latin typeface="Aptos" panose="02110004020202020204"/>
                  </a:rPr>
                  <a:t>GXI</a:t>
                </a:r>
                <a:endParaRPr lang="en-US" sz="1575" b="1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0CAC564-49E0-46A6-9432-831C569B5DB9}"/>
                  </a:ext>
                </a:extLst>
              </p:cNvPr>
              <p:cNvSpPr/>
              <p:nvPr/>
            </p:nvSpPr>
            <p:spPr>
              <a:xfrm>
                <a:off x="3768667" y="4127673"/>
                <a:ext cx="1066800" cy="1023257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 l="-34000" r="-34000"/>
                </a:stretch>
              </a:blipFill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338D29-C43E-4356-9CC1-F712A0A6B663}"/>
                  </a:ext>
                </a:extLst>
              </p:cNvPr>
              <p:cNvSpPr/>
              <p:nvPr/>
            </p:nvSpPr>
            <p:spPr>
              <a:xfrm>
                <a:off x="1081594" y="2677886"/>
                <a:ext cx="2667000" cy="1846164"/>
              </a:xfrm>
              <a:prstGeom prst="rect">
                <a:avLst/>
              </a:prstGeom>
              <a:noFill/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4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6B7AC6-C1A3-4139-B894-85169B7DCF76}"/>
                  </a:ext>
                </a:extLst>
              </p:cNvPr>
              <p:cNvSpPr/>
              <p:nvPr/>
            </p:nvSpPr>
            <p:spPr>
              <a:xfrm>
                <a:off x="1161146" y="2739002"/>
                <a:ext cx="2427514" cy="183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Fire detection</a:t>
                </a:r>
                <a:endParaRPr lang="en-US" sz="2400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Fire radiative power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type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optical depth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concentration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Large methane leaks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Sulfur Dioxide (night)</a:t>
                </a:r>
                <a:endParaRPr lang="en-US" sz="24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2DA0A9-38B8-409D-8155-FB317857378F}"/>
                </a:ext>
              </a:extLst>
            </p:cNvPr>
            <p:cNvCxnSpPr>
              <a:cxnSpLocks/>
              <a:stCxn id="39" idx="2"/>
              <a:endCxn id="7" idx="0"/>
            </p:cNvCxnSpPr>
            <p:nvPr/>
          </p:nvCxnSpPr>
          <p:spPr>
            <a:xfrm>
              <a:off x="1416818" y="3026284"/>
              <a:ext cx="189574" cy="723288"/>
            </a:xfrm>
            <a:prstGeom prst="line">
              <a:avLst/>
            </a:prstGeom>
            <a:ln w="12700">
              <a:solidFill>
                <a:srgbClr val="08B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DE006-D691-43F0-9F16-319F058B734F}"/>
                </a:ext>
              </a:extLst>
            </p:cNvPr>
            <p:cNvSpPr/>
            <p:nvPr/>
          </p:nvSpPr>
          <p:spPr>
            <a:xfrm>
              <a:off x="793820" y="2893925"/>
              <a:ext cx="1245995" cy="132359"/>
            </a:xfrm>
            <a:prstGeom prst="rect">
              <a:avLst/>
            </a:prstGeom>
            <a:noFill/>
            <a:ln w="12700">
              <a:solidFill>
                <a:srgbClr val="08B8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3CAAD1-C876-4E60-8D95-A02A791FB86A}"/>
                </a:ext>
              </a:extLst>
            </p:cNvPr>
            <p:cNvCxnSpPr>
              <a:cxnSpLocks/>
              <a:stCxn id="41" idx="2"/>
              <a:endCxn id="7" idx="0"/>
            </p:cNvCxnSpPr>
            <p:nvPr/>
          </p:nvCxnSpPr>
          <p:spPr>
            <a:xfrm flipH="1">
              <a:off x="1606392" y="3026284"/>
              <a:ext cx="3483491" cy="723288"/>
            </a:xfrm>
            <a:prstGeom prst="line">
              <a:avLst/>
            </a:prstGeom>
            <a:ln w="12700">
              <a:solidFill>
                <a:srgbClr val="08B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EFD261-D238-4F52-B80C-73AA960299E4}"/>
                </a:ext>
              </a:extLst>
            </p:cNvPr>
            <p:cNvSpPr/>
            <p:nvPr/>
          </p:nvSpPr>
          <p:spPr>
            <a:xfrm>
              <a:off x="4466885" y="2893925"/>
              <a:ext cx="1245995" cy="132359"/>
            </a:xfrm>
            <a:prstGeom prst="rect">
              <a:avLst/>
            </a:prstGeom>
            <a:noFill/>
            <a:ln w="12700">
              <a:solidFill>
                <a:srgbClr val="08B8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79C77F-9DF1-49A5-A80E-407A238C9C04}"/>
              </a:ext>
            </a:extLst>
          </p:cNvPr>
          <p:cNvGrpSpPr/>
          <p:nvPr/>
        </p:nvGrpSpPr>
        <p:grpSpPr>
          <a:xfrm>
            <a:off x="3707710" y="4560329"/>
            <a:ext cx="14399546" cy="4799831"/>
            <a:chOff x="2471806" y="3040219"/>
            <a:chExt cx="9599697" cy="31998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9932E2-2827-4244-9B3E-0E44D7FD43F7}"/>
                </a:ext>
              </a:extLst>
            </p:cNvPr>
            <p:cNvGrpSpPr/>
            <p:nvPr/>
          </p:nvGrpSpPr>
          <p:grpSpPr>
            <a:xfrm>
              <a:off x="8314251" y="3749572"/>
              <a:ext cx="3757252" cy="2490534"/>
              <a:chOff x="4161966" y="1739605"/>
              <a:chExt cx="3757252" cy="249053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EAE853E-8B1C-469C-BA05-3C36A6E3DD90}"/>
                  </a:ext>
                </a:extLst>
              </p:cNvPr>
              <p:cNvGrpSpPr/>
              <p:nvPr/>
            </p:nvGrpSpPr>
            <p:grpSpPr>
              <a:xfrm>
                <a:off x="4161966" y="1739605"/>
                <a:ext cx="2667000" cy="2490534"/>
                <a:chOff x="1516741" y="2675774"/>
                <a:chExt cx="2667000" cy="249053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4C39B64-3A5D-45DB-BF66-AA5E9B040F63}"/>
                    </a:ext>
                  </a:extLst>
                </p:cNvPr>
                <p:cNvSpPr/>
                <p:nvPr/>
              </p:nvSpPr>
              <p:spPr>
                <a:xfrm>
                  <a:off x="1516741" y="4534936"/>
                  <a:ext cx="2667000" cy="6313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UV-VIS SPECTROMETER ACX</a:t>
                  </a:r>
                  <a:endParaRPr lang="en-US" sz="1575" b="1" dirty="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AD303EF-DE20-470C-8E2B-D84A3FFE4E78}"/>
                    </a:ext>
                  </a:extLst>
                </p:cNvPr>
                <p:cNvSpPr/>
                <p:nvPr/>
              </p:nvSpPr>
              <p:spPr>
                <a:xfrm>
                  <a:off x="1516741" y="2677886"/>
                  <a:ext cx="2667000" cy="1860518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E46DE5B-D47F-4487-B637-5B4BC7CA2A99}"/>
                    </a:ext>
                  </a:extLst>
                </p:cNvPr>
                <p:cNvSpPr/>
                <p:nvPr/>
              </p:nvSpPr>
              <p:spPr>
                <a:xfrm>
                  <a:off x="1516741" y="2675774"/>
                  <a:ext cx="2667000" cy="1785104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Ozone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Nitrogen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Sulfur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Formaldehyde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Aerosol layer height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UV aerosol index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UV aerosol optical depth</a:t>
                  </a:r>
                  <a:endPara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2CAE7CD-30F5-43C3-8CDC-4C4B13078B6E}"/>
                  </a:ext>
                </a:extLst>
              </p:cNvPr>
              <p:cNvSpPr/>
              <p:nvPr/>
            </p:nvSpPr>
            <p:spPr>
              <a:xfrm>
                <a:off x="6852418" y="3200334"/>
                <a:ext cx="1066800" cy="1023257"/>
              </a:xfrm>
              <a:prstGeom prst="ellipse">
                <a:avLst/>
              </a:prstGeom>
              <a:blipFill>
                <a:blip r:embed="rId7"/>
                <a:stretch>
                  <a:fillRect l="-34000" r="-34000"/>
                </a:stretch>
              </a:blip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86C250-2CFC-4BAB-9078-15F27142F958}"/>
                </a:ext>
              </a:extLst>
            </p:cNvPr>
            <p:cNvCxnSpPr>
              <a:cxnSpLocks/>
              <a:stCxn id="43" idx="3"/>
              <a:endCxn id="36" idx="0"/>
            </p:cNvCxnSpPr>
            <p:nvPr/>
          </p:nvCxnSpPr>
          <p:spPr>
            <a:xfrm>
              <a:off x="4089591" y="3106399"/>
              <a:ext cx="5558160" cy="64528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538C97-FA72-4C61-95FA-67D4D74F1813}"/>
                </a:ext>
              </a:extLst>
            </p:cNvPr>
            <p:cNvSpPr/>
            <p:nvPr/>
          </p:nvSpPr>
          <p:spPr>
            <a:xfrm>
              <a:off x="2471806" y="3040219"/>
              <a:ext cx="1617785" cy="132359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518C39A-0E1D-371C-6C2C-0A94B571C45C}"/>
              </a:ext>
            </a:extLst>
          </p:cNvPr>
          <p:cNvSpPr txBox="1"/>
          <p:nvPr/>
        </p:nvSpPr>
        <p:spPr>
          <a:xfrm>
            <a:off x="338714" y="9801303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Credit: </a:t>
            </a:r>
            <a:r>
              <a:rPr lang="en-US" i="1" dirty="0" err="1">
                <a:solidFill>
                  <a:srgbClr val="C00000"/>
                </a:solidFill>
              </a:rPr>
              <a:t>GeoXO</a:t>
            </a:r>
            <a:r>
              <a:rPr lang="en-US" i="1" dirty="0">
                <a:solidFill>
                  <a:srgbClr val="C00000"/>
                </a:solidFill>
              </a:rPr>
              <a:t>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3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7"/>
    </mc:Choice>
    <mc:Fallback xmlns="">
      <p:transition spd="slow" advTm="717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95A81-65E8-7626-80D4-72019902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Air-quality &amp; Human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C312C-9E0D-8D61-B0CA-FA04B412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71750"/>
            <a:ext cx="9141114" cy="5672149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88E8E29-6691-2EE6-7A15-DC8228C3E5ED}"/>
              </a:ext>
            </a:extLst>
          </p:cNvPr>
          <p:cNvSpPr/>
          <p:nvPr/>
        </p:nvSpPr>
        <p:spPr>
          <a:xfrm>
            <a:off x="11086075" y="2671750"/>
            <a:ext cx="5512904" cy="977809"/>
          </a:xfrm>
          <a:prstGeom prst="roundRect">
            <a:avLst/>
          </a:prstGeom>
        </p:spPr>
        <p:txBody>
          <a:bodyPr lIns="91440" tIns="45720" rIns="91440" bIns="45720" anchor="t"/>
          <a:lstStyle/>
          <a:p>
            <a:pPr>
              <a:spcBef>
                <a:spcPts val="2400"/>
              </a:spcBef>
            </a:pPr>
            <a:r>
              <a:rPr lang="en-US" sz="3200" dirty="0">
                <a:latin typeface="Calibri Light"/>
                <a:cs typeface="Calibri Light"/>
              </a:rPr>
              <a:t>4 million premature deaths attributed to outdoor air pollution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AE57B951-BD9A-0BD5-E28E-0D34C4AFD292}"/>
              </a:ext>
            </a:extLst>
          </p:cNvPr>
          <p:cNvSpPr/>
          <p:nvPr/>
        </p:nvSpPr>
        <p:spPr>
          <a:xfrm>
            <a:off x="11011485" y="6061255"/>
            <a:ext cx="5512905" cy="977809"/>
          </a:xfrm>
          <a:prstGeom prst="roundRect">
            <a:avLst/>
          </a:prstGeom>
        </p:spPr>
        <p:txBody>
          <a:bodyPr anchor="t"/>
          <a:lstStyle/>
          <a:p>
            <a:pPr>
              <a:spcBef>
                <a:spcPts val="2400"/>
              </a:spcBef>
            </a:pPr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World Bank estimates air pollution costs global economy $8.1 Trillion dollars in losses</a:t>
            </a: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B15CD432-4C49-ED6A-0DA6-148E1EA841CC}"/>
              </a:ext>
            </a:extLst>
          </p:cNvPr>
          <p:cNvSpPr/>
          <p:nvPr/>
        </p:nvSpPr>
        <p:spPr>
          <a:xfrm>
            <a:off x="11041965" y="4610955"/>
            <a:ext cx="5512905" cy="977809"/>
          </a:xfrm>
          <a:prstGeom prst="roundRect">
            <a:avLst/>
          </a:prstGeom>
        </p:spPr>
        <p:txBody>
          <a:bodyPr anchor="t"/>
          <a:lstStyle/>
          <a:p>
            <a:pPr>
              <a:spcBef>
                <a:spcPts val="2400"/>
              </a:spcBef>
            </a:pPr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air quality is leading cause of premature fatalities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E9892-A7DD-9455-775E-6D4A66752BB4}"/>
              </a:ext>
            </a:extLst>
          </p:cNvPr>
          <p:cNvSpPr txBox="1"/>
          <p:nvPr/>
        </p:nvSpPr>
        <p:spPr>
          <a:xfrm>
            <a:off x="15169426" y="9831388"/>
            <a:ext cx="27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BAE Systems</a:t>
            </a:r>
          </a:p>
        </p:txBody>
      </p:sp>
    </p:spTree>
    <p:extLst>
      <p:ext uri="{BB962C8B-B14F-4D97-AF65-F5344CB8AC3E}">
        <p14:creationId xmlns:p14="http://schemas.microsoft.com/office/powerpoint/2010/main" val="612835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18CFF2-3617-4A4B-A245-EC88B6B1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Composition Virtual Constellation:</a:t>
            </a:r>
            <a:br>
              <a:rPr lang="en-US" dirty="0"/>
            </a:br>
            <a:r>
              <a:rPr lang="en-US" dirty="0"/>
              <a:t>Toward the Global South</a:t>
            </a:r>
          </a:p>
        </p:txBody>
      </p:sp>
      <p:pic>
        <p:nvPicPr>
          <p:cNvPr id="8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2C270A9F-AFE2-EAC8-77CD-78B12C91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7064"/>
            <a:ext cx="10934700" cy="8163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C0F48-A0EE-8379-B2E7-DCD470BBA474}"/>
              </a:ext>
            </a:extLst>
          </p:cNvPr>
          <p:cNvSpPr txBox="1"/>
          <p:nvPr/>
        </p:nvSpPr>
        <p:spPr>
          <a:xfrm>
            <a:off x="5619750" y="4371664"/>
            <a:ext cx="2514600" cy="1508105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MEASMA-North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(hourly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18DF4-A365-C7C4-E596-3DF18E780380}"/>
              </a:ext>
            </a:extLst>
          </p:cNvPr>
          <p:cNvSpPr txBox="1"/>
          <p:nvPr/>
        </p:nvSpPr>
        <p:spPr>
          <a:xfrm>
            <a:off x="9658350" y="6048064"/>
            <a:ext cx="1828800" cy="1846659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GeoAUS</a:t>
            </a:r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94687-CF4A-6616-47EB-DA419416BACB}"/>
              </a:ext>
            </a:extLst>
          </p:cNvPr>
          <p:cNvSpPr txBox="1"/>
          <p:nvPr/>
        </p:nvSpPr>
        <p:spPr>
          <a:xfrm>
            <a:off x="3028950" y="5363276"/>
            <a:ext cx="1828800" cy="3046988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GeoSA</a:t>
            </a:r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57148-E21F-D24A-DDDA-226DD70AC872}"/>
              </a:ext>
            </a:extLst>
          </p:cNvPr>
          <p:cNvSpPr txBox="1"/>
          <p:nvPr/>
        </p:nvSpPr>
        <p:spPr>
          <a:xfrm>
            <a:off x="6115050" y="5872804"/>
            <a:ext cx="1828800" cy="2000548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MEASMA-South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(hourly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41632-CE06-DCAE-E98C-F7F7C640F59F}"/>
              </a:ext>
            </a:extLst>
          </p:cNvPr>
          <p:cNvSpPr txBox="1"/>
          <p:nvPr/>
        </p:nvSpPr>
        <p:spPr>
          <a:xfrm>
            <a:off x="12677447" y="2408621"/>
            <a:ext cx="48442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GEO AC Program of Record: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Sentinel-4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D73F24-F038-43DA-02C3-99F7B3084177}"/>
              </a:ext>
            </a:extLst>
          </p:cNvPr>
          <p:cNvSpPr txBox="1"/>
          <p:nvPr/>
        </p:nvSpPr>
        <p:spPr>
          <a:xfrm>
            <a:off x="12817439" y="4371664"/>
            <a:ext cx="33062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r>
              <a:rPr lang="en-US" sz="3200" b="1" dirty="0"/>
              <a:t>Initiatives: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MESMA-North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MEASMA-South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3FE940-BBAD-135E-F479-BDBDBB46783F}"/>
              </a:ext>
            </a:extLst>
          </p:cNvPr>
          <p:cNvSpPr txBox="1"/>
          <p:nvPr/>
        </p:nvSpPr>
        <p:spPr>
          <a:xfrm>
            <a:off x="12711737" y="6781277"/>
            <a:ext cx="3861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Seeking Interest: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Geo South America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Geo Australia</a:t>
            </a:r>
          </a:p>
        </p:txBody>
      </p:sp>
    </p:spTree>
    <p:extLst>
      <p:ext uri="{BB962C8B-B14F-4D97-AF65-F5344CB8AC3E}">
        <p14:creationId xmlns:p14="http://schemas.microsoft.com/office/powerpoint/2010/main" val="4088342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A6A794-E455-7E33-27DD-B5EC13D59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3813" y="2229644"/>
            <a:ext cx="7735888" cy="576262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Existing Initiatives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8C4C34-2396-A81C-52A4-59BE85E37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2"/>
            <a:ext cx="7735888" cy="6656387"/>
          </a:xfrm>
        </p:spPr>
        <p:txBody>
          <a:bodyPr>
            <a:normAutofit fontScale="85000" lnSpcReduction="20000"/>
          </a:bodyPr>
          <a:lstStyle/>
          <a:p>
            <a:pPr marL="320040" indent="-320040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dirty="0"/>
              <a:t>There are 2 initiatives lead by BAE Systems (formerly Ball Aerospace) and members of the scientific community at large:</a:t>
            </a:r>
          </a:p>
          <a:p>
            <a:pPr lvl="1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MEASMA-North</a:t>
            </a:r>
            <a:r>
              <a:rPr lang="en-US" dirty="0"/>
              <a:t> – focused on Northern Africa and the Middle East</a:t>
            </a:r>
          </a:p>
          <a:p>
            <a:pPr lvl="1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MEASMA-South</a:t>
            </a:r>
            <a:r>
              <a:rPr lang="en-US" dirty="0"/>
              <a:t>– focused on Southern Hemisphere Africa</a:t>
            </a:r>
          </a:p>
          <a:p>
            <a:pPr marL="320040" indent="-320040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dirty="0"/>
              <a:t>Meeting with INPE leadership in Brazil (August 2024) to discuss the </a:t>
            </a:r>
            <a:r>
              <a:rPr lang="en-US" dirty="0" err="1"/>
              <a:t>GeoSA</a:t>
            </a:r>
            <a:r>
              <a:rPr lang="en-US" dirty="0"/>
              <a:t> concept.</a:t>
            </a:r>
          </a:p>
          <a:p>
            <a:pPr marL="320040" indent="-320040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dirty="0"/>
              <a:t>In the process of requesting the formation of a CEOS AC-VC committee focused on geostationary AQ for the Global South</a:t>
            </a:r>
          </a:p>
          <a:p>
            <a:pPr marL="777240" lvl="1" indent="-320040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dirty="0"/>
              <a:t>This committee will write a scientific concept paper for the need of geostationary Atmospheric Composition measurements over the Global South</a:t>
            </a:r>
          </a:p>
          <a:p>
            <a:pPr marL="320040" indent="-320040"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dirty="0"/>
              <a:t>BAE Corporate, INTOPASS in talks with private funders and foundations </a:t>
            </a:r>
          </a:p>
          <a:p>
            <a:pPr marL="457200" lvl="1" indent="0">
              <a:lnSpc>
                <a:spcPct val="120000"/>
              </a:lnSpc>
              <a:buClr>
                <a:schemeClr val="accent6">
                  <a:lumMod val="50000"/>
                </a:schemeClr>
              </a:buClr>
              <a:buNone/>
            </a:pPr>
            <a:endParaRPr lang="en-US" dirty="0"/>
          </a:p>
          <a:p>
            <a:pPr marL="320040" indent="-320040"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endParaRPr lang="en-US" dirty="0"/>
          </a:p>
          <a:p>
            <a:pPr marL="320040" indent="-320040"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endParaRPr lang="en-US" dirty="0"/>
          </a:p>
          <a:p>
            <a:pPr>
              <a:buFont typeface="System Font Regular"/>
              <a:buChar char="●"/>
            </a:pPr>
            <a:endParaRPr lang="en-US" dirty="0"/>
          </a:p>
          <a:p>
            <a:pPr>
              <a:buFont typeface="System Font Regular"/>
              <a:buChar char="●"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C4EC80-97CF-CDFB-2349-C2A5BBB0A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3"/>
            <a:ext cx="7775575" cy="6656385"/>
          </a:xfrm>
        </p:spPr>
        <p:txBody>
          <a:bodyPr>
            <a:normAutofit fontScale="92500" lnSpcReduction="10000"/>
          </a:bodyPr>
          <a:lstStyle/>
          <a:p>
            <a:pPr marL="320040" indent="-32004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b="1" dirty="0"/>
              <a:t>AGU 2023</a:t>
            </a:r>
          </a:p>
          <a:p>
            <a:pPr lvl="1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Townhall Meet at AGU with leaders in the field and cross disciplinary </a:t>
            </a:r>
          </a:p>
          <a:p>
            <a:pPr lvl="1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Papers at AGU, one from </a:t>
            </a:r>
            <a:r>
              <a:rPr lang="en-US" dirty="0" err="1"/>
              <a:t>Levelt</a:t>
            </a:r>
            <a:r>
              <a:rPr lang="en-US" dirty="0"/>
              <a:t>, one from BAE Systems, in different sessions</a:t>
            </a:r>
          </a:p>
          <a:p>
            <a:pPr marL="320040" indent="-32004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b="1" dirty="0"/>
              <a:t>EGU 2024</a:t>
            </a:r>
          </a:p>
          <a:p>
            <a:pPr lvl="1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Oral presentation in the AQ constellation session (</a:t>
            </a:r>
            <a:r>
              <a:rPr lang="en-US" dirty="0" err="1"/>
              <a:t>Levelt</a:t>
            </a:r>
            <a:r>
              <a:rPr lang="en-US" dirty="0"/>
              <a:t>)</a:t>
            </a:r>
          </a:p>
          <a:p>
            <a:pPr marL="320040" indent="-32004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b="1" dirty="0" err="1"/>
              <a:t>GeoXO</a:t>
            </a:r>
            <a:r>
              <a:rPr lang="en-US" dirty="0"/>
              <a:t> meeting May 6-8, 2024 in Washington DC</a:t>
            </a:r>
          </a:p>
          <a:p>
            <a:pPr marL="320040" indent="-32004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b="1" dirty="0"/>
              <a:t>OMI-TROPOM</a:t>
            </a:r>
            <a:r>
              <a:rPr lang="en-US" dirty="0"/>
              <a:t>I Science Team Meeting June 3-6 2024 at NCAR-ACOM (also TEMPO, GEMS, GEO over the Global South)</a:t>
            </a:r>
          </a:p>
          <a:p>
            <a:pPr marL="320040" indent="-32004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r>
              <a:rPr lang="en-US" b="1" dirty="0"/>
              <a:t>TEMPO-GEMS</a:t>
            </a:r>
            <a:r>
              <a:rPr lang="en-US" dirty="0"/>
              <a:t> Science Team Meeting in August 2024 in Hawaii</a:t>
            </a:r>
          </a:p>
          <a:p>
            <a:pPr marL="320040" indent="-320040"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endParaRPr lang="en-US" dirty="0"/>
          </a:p>
          <a:p>
            <a:pPr marL="320040" indent="-320040">
              <a:buClr>
                <a:schemeClr val="accent6">
                  <a:lumMod val="50000"/>
                </a:schemeClr>
              </a:buClr>
              <a:buFont typeface="System Font Regular"/>
              <a:buChar char="●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3BFFA-FF77-FCFE-49D4-E4692E78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 </a:t>
            </a:r>
            <a:br>
              <a:rPr lang="en-US" dirty="0"/>
            </a:br>
            <a:r>
              <a:rPr lang="en-US" dirty="0"/>
              <a:t>by the International Community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0C7CEA8-9C13-3505-DB4C-93328E6D9072}"/>
              </a:ext>
            </a:extLst>
          </p:cNvPr>
          <p:cNvSpPr txBox="1">
            <a:spLocks/>
          </p:cNvSpPr>
          <p:nvPr/>
        </p:nvSpPr>
        <p:spPr>
          <a:xfrm>
            <a:off x="9125296" y="2229644"/>
            <a:ext cx="773588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Meetings</a:t>
            </a:r>
          </a:p>
        </p:txBody>
      </p:sp>
    </p:spTree>
    <p:extLst>
      <p:ext uri="{BB962C8B-B14F-4D97-AF65-F5344CB8AC3E}">
        <p14:creationId xmlns:p14="http://schemas.microsoft.com/office/powerpoint/2010/main" val="282315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473BC-3347-07A2-B0B4-B94C81899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931987"/>
            <a:ext cx="10820400" cy="7783513"/>
          </a:xfrm>
        </p:spPr>
        <p:txBody>
          <a:bodyPr>
            <a:normAutofit lnSpcReduction="10000"/>
          </a:bodyPr>
          <a:lstStyle/>
          <a:p>
            <a:pPr>
              <a:buClr>
                <a:srgbClr val="038C7F"/>
              </a:buClr>
            </a:pPr>
            <a:r>
              <a:rPr lang="en-US" dirty="0"/>
              <a:t>Increase in air pollution, particularly from enhanced biomass burning, is expected to increase on the coming years</a:t>
            </a:r>
          </a:p>
          <a:p>
            <a:pPr>
              <a:buClr>
                <a:srgbClr val="038C7F"/>
              </a:buClr>
            </a:pPr>
            <a:r>
              <a:rPr lang="en-US" dirty="0"/>
              <a:t>The ability to measure trace gases, vegetation parameters and ocean color from space on an hourly frequency calls for spaceborne hyperspectral geostationary measurements</a:t>
            </a:r>
          </a:p>
          <a:p>
            <a:pPr>
              <a:buClr>
                <a:srgbClr val="038C7F"/>
              </a:buClr>
            </a:pPr>
            <a:r>
              <a:rPr lang="en-US" dirty="0" err="1"/>
              <a:t>GeoAQ</a:t>
            </a:r>
            <a:r>
              <a:rPr lang="en-US" dirty="0"/>
              <a:t> sensors such as those on TEMPO, GEMS and Sentinel-4 have the ability to provide such measurements in near real-time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These measurements greatly complement other geostationary meteorological sensors (imagers and sounders)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Great synergisms enabled by hyperspectral capability</a:t>
            </a:r>
          </a:p>
          <a:p>
            <a:pPr>
              <a:buClr>
                <a:srgbClr val="038C7F"/>
              </a:buClr>
            </a:pPr>
            <a:r>
              <a:rPr lang="en-US" dirty="0"/>
              <a:t>While </a:t>
            </a:r>
            <a:r>
              <a:rPr lang="en-US" dirty="0" err="1"/>
              <a:t>GeoAQ</a:t>
            </a:r>
            <a:r>
              <a:rPr lang="en-US" dirty="0"/>
              <a:t> sensors have been deployed for the Northern Hemisphere, a great gap exists in the </a:t>
            </a:r>
            <a:r>
              <a:rPr lang="en-US" i="1" dirty="0"/>
              <a:t>Global South</a:t>
            </a:r>
          </a:p>
          <a:p>
            <a:pPr>
              <a:buClr>
                <a:srgbClr val="038C7F"/>
              </a:buClr>
            </a:pPr>
            <a:r>
              <a:rPr lang="en-US" dirty="0"/>
              <a:t>Existing initiatives such as MEASMA addresses this gap for Africa and the Middle-east</a:t>
            </a:r>
          </a:p>
          <a:p>
            <a:pPr>
              <a:buClr>
                <a:srgbClr val="038C7F"/>
              </a:buClr>
            </a:pPr>
            <a:r>
              <a:rPr lang="en-US" dirty="0"/>
              <a:t>We are seeking the leadership from INPE and other Brazilian and South American institutions to develop a Geo South American capability.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Engagement of other South American countries very desirable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Great opportunity for integrating the South American science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877C0-2E64-8BCF-3FEF-263336F8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799A4F-9E96-9F74-B620-FB436FEF91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2156618"/>
            <a:ext cx="5500687" cy="73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93CB41-AAC3-03FD-D7D7-81972FD2C815}"/>
              </a:ext>
            </a:extLst>
          </p:cNvPr>
          <p:cNvSpPr txBox="1"/>
          <p:nvPr/>
        </p:nvSpPr>
        <p:spPr>
          <a:xfrm>
            <a:off x="163418" y="9808528"/>
            <a:ext cx="493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 Courtesy:  A. da Silva   (NASA/GSFC)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ABA16-B872-9C70-D530-B80B9926496F}"/>
              </a:ext>
            </a:extLst>
          </p:cNvPr>
          <p:cNvSpPr txBox="1"/>
          <p:nvPr/>
        </p:nvSpPr>
        <p:spPr>
          <a:xfrm>
            <a:off x="12304091" y="9530834"/>
            <a:ext cx="550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  <a:r>
              <a:rPr lang="en-US" i="1" dirty="0">
                <a:solidFill>
                  <a:srgbClr val="C00000"/>
                </a:solidFill>
                <a:hlinkClick r:id="rId3"/>
              </a:rPr>
              <a:t>NASA GSFC Scientific Visualization Studio 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7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SA Closing.m4v" descr="NASA Closing.m4v">
            <a:hlinkClick r:id="" action="ppaction://media"/>
            <a:extLst>
              <a:ext uri="{FF2B5EF4-FFF2-40B4-BE49-F238E27FC236}">
                <a16:creationId xmlns:a16="http://schemas.microsoft.com/office/drawing/2014/main" id="{5F06B93A-4A8C-B943-B6CD-D036183BF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47E17-D71B-C7DC-7464-DAE266B1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Largest Megacities in 2025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942C87-B8D6-85D6-1F72-92739510D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450" y="1941513"/>
            <a:ext cx="15659100" cy="726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DC999-0142-7C9A-7285-EC76C356B8A8}"/>
              </a:ext>
            </a:extLst>
          </p:cNvPr>
          <p:cNvSpPr txBox="1"/>
          <p:nvPr/>
        </p:nvSpPr>
        <p:spPr>
          <a:xfrm>
            <a:off x="14554200" y="9805988"/>
            <a:ext cx="343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Steve Brown, NOAA</a:t>
            </a:r>
          </a:p>
        </p:txBody>
      </p:sp>
    </p:spTree>
    <p:extLst>
      <p:ext uri="{BB962C8B-B14F-4D97-AF65-F5344CB8AC3E}">
        <p14:creationId xmlns:p14="http://schemas.microsoft.com/office/powerpoint/2010/main" val="240467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47E17-D71B-C7DC-7464-DAE266B1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Largest Megacities in 2100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C999-0142-7C9A-7285-EC76C356B8A8}"/>
              </a:ext>
            </a:extLst>
          </p:cNvPr>
          <p:cNvSpPr txBox="1"/>
          <p:nvPr/>
        </p:nvSpPr>
        <p:spPr>
          <a:xfrm>
            <a:off x="14554200" y="9805988"/>
            <a:ext cx="343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Steve Brown, NOAA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5AA8A6-55D6-1ADE-7A31-B2BEDB15F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034" y="1881188"/>
            <a:ext cx="14933932" cy="7385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C9B7D-B339-1CEB-1164-8871BC7CA481}"/>
              </a:ext>
            </a:extLst>
          </p:cNvPr>
          <p:cNvSpPr txBox="1"/>
          <p:nvPr/>
        </p:nvSpPr>
        <p:spPr>
          <a:xfrm>
            <a:off x="7696200" y="8198584"/>
            <a:ext cx="4997778" cy="18158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Unlike Africa, population growth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is not the main driver for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increased air pollution in the rest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of the world</a:t>
            </a:r>
          </a:p>
        </p:txBody>
      </p:sp>
    </p:spTree>
    <p:extLst>
      <p:ext uri="{BB962C8B-B14F-4D97-AF65-F5344CB8AC3E}">
        <p14:creationId xmlns:p14="http://schemas.microsoft.com/office/powerpoint/2010/main" val="145572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C87B82-38F1-DE0F-6F72-F8F94D456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5800" y="1931987"/>
            <a:ext cx="8724900" cy="73342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Smoke AOD from the GEOS-FP Aerosol Data Assimilation System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São Paulo in the middle of the day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3600" i="1" dirty="0">
                <a:solidFill>
                  <a:srgbClr val="FF0000"/>
                </a:solidFill>
              </a:rPr>
              <a:t>               Source: The Washington Post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6EB5CE-816B-DBC2-CD26-0242CDE1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Increased Wildfire Threat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98B6D90-CEFC-3148-02CD-5FE4B9E35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x_Picture 5">
            <a:extLst>
              <a:ext uri="{FF2B5EF4-FFF2-40B4-BE49-F238E27FC236}">
                <a16:creationId xmlns:a16="http://schemas.microsoft.com/office/drawing/2014/main" id="{216D8CE3-6E26-54FA-4ABF-CF2D572C1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601" r="1724" b="28331"/>
          <a:stretch>
            <a:fillRect/>
          </a:stretch>
        </p:blipFill>
        <p:spPr bwMode="auto">
          <a:xfrm>
            <a:off x="1257300" y="1931987"/>
            <a:ext cx="6324600" cy="71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9AD43B-EB58-8AFC-0E54-67A0E50ADA8F}"/>
              </a:ext>
            </a:extLst>
          </p:cNvPr>
          <p:cNvSpPr txBox="1"/>
          <p:nvPr/>
        </p:nvSpPr>
        <p:spPr>
          <a:xfrm>
            <a:off x="4036699" y="9277444"/>
            <a:ext cx="3545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August 19, 2019</a:t>
            </a:r>
          </a:p>
        </p:txBody>
      </p:sp>
    </p:spTree>
    <p:extLst>
      <p:ext uri="{BB962C8B-B14F-4D97-AF65-F5344CB8AC3E}">
        <p14:creationId xmlns:p14="http://schemas.microsoft.com/office/powerpoint/2010/main" val="10950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37F4D-E26D-FBBD-5129-2CE2A6754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7CC96-81F0-DAA7-A23E-CD32DF7FF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579369"/>
            <a:ext cx="6096000" cy="6678931"/>
          </a:xfrm>
        </p:spPr>
        <p:txBody>
          <a:bodyPr>
            <a:normAutofit lnSpcReduction="10000"/>
          </a:bodyPr>
          <a:lstStyle/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Low-Earth Orbit (LEO) satellites, while offering global coverage, provide only once per day measurements</a:t>
            </a:r>
          </a:p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geostationary satellites TEMPO, GEMS and Sentinel-4 are offering revolutionary approaches for high spatial and temporal air quality monitoring, especially over North America, Europe, and Southern &amp; Eastern Asia</a:t>
            </a:r>
          </a:p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However, significant coverage gaps remain across the southern hemisphere.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8CDF3-6B9B-BF90-5D93-0D3195B7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Atmospheric Composition </a:t>
            </a:r>
            <a:r>
              <a:rPr lang="en-US" dirty="0" err="1"/>
              <a:t>PoR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TEMPO, GEMS &amp; Sentinel 4</a:t>
            </a:r>
          </a:p>
        </p:txBody>
      </p:sp>
      <p:pic>
        <p:nvPicPr>
          <p:cNvPr id="8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CEA97B10-DE0C-1586-FB71-79B79F93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837216"/>
            <a:ext cx="10934700" cy="8163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F97DD-B330-9420-AA92-9274779BC2EB}"/>
              </a:ext>
            </a:extLst>
          </p:cNvPr>
          <p:cNvSpPr txBox="1"/>
          <p:nvPr/>
        </p:nvSpPr>
        <p:spPr>
          <a:xfrm>
            <a:off x="11944350" y="4351816"/>
            <a:ext cx="2514600" cy="1508105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MEASMA-North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(hourly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6A29E-E968-4DBD-D6F9-B7EE5C8D2267}"/>
              </a:ext>
            </a:extLst>
          </p:cNvPr>
          <p:cNvSpPr txBox="1"/>
          <p:nvPr/>
        </p:nvSpPr>
        <p:spPr>
          <a:xfrm>
            <a:off x="15982950" y="6028216"/>
            <a:ext cx="1828800" cy="1846659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GeoAUS</a:t>
            </a:r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541EB-E4B9-44C2-A072-7495153218A3}"/>
              </a:ext>
            </a:extLst>
          </p:cNvPr>
          <p:cNvSpPr txBox="1"/>
          <p:nvPr/>
        </p:nvSpPr>
        <p:spPr>
          <a:xfrm>
            <a:off x="9353550" y="5343428"/>
            <a:ext cx="1828800" cy="3046988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GeoSA</a:t>
            </a:r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E12CB-6F5D-363C-8651-B37399A2F3E8}"/>
              </a:ext>
            </a:extLst>
          </p:cNvPr>
          <p:cNvSpPr txBox="1"/>
          <p:nvPr/>
        </p:nvSpPr>
        <p:spPr>
          <a:xfrm>
            <a:off x="12439650" y="5852956"/>
            <a:ext cx="1828800" cy="2000548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MEASMA-South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(hourly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7AB22F-717D-BF09-1D1B-5503F603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America</a:t>
            </a: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0D6C9797-6E91-C4F8-06D3-3A2A43F27C4F}"/>
              </a:ext>
            </a:extLst>
          </p:cNvPr>
          <p:cNvSpPr txBox="1"/>
          <p:nvPr/>
        </p:nvSpPr>
        <p:spPr>
          <a:xfrm>
            <a:off x="9144000" y="2032637"/>
            <a:ext cx="8915398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All pollution sources are present in </a:t>
            </a: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South America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</a:t>
            </a: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Smoke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– biomass burning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O3 – anthropogenic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– fossil fuel combustion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HCHO – Biogenic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are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limitted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ground-based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measurements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emission estimates over </a:t>
            </a:r>
            <a:r>
              <a:rPr lang="nl-NL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South America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an urgent need for new capability for air quality management for health and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C58C1-910D-1C9E-6662-C1DD08C1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0699"/>
            <a:ext cx="8012999" cy="8057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46E19-0A09-6B2F-70E8-FB1E5B3C7D55}"/>
              </a:ext>
            </a:extLst>
          </p:cNvPr>
          <p:cNvSpPr txBox="1"/>
          <p:nvPr/>
        </p:nvSpPr>
        <p:spPr>
          <a:xfrm>
            <a:off x="435033" y="9949708"/>
            <a:ext cx="392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Lok </a:t>
            </a:r>
            <a:r>
              <a:rPr lang="en-US" i="1" dirty="0" err="1">
                <a:solidFill>
                  <a:srgbClr val="C00000"/>
                </a:solidFill>
              </a:rPr>
              <a:t>Lamasal</a:t>
            </a:r>
            <a:r>
              <a:rPr lang="en-US" i="1" dirty="0">
                <a:solidFill>
                  <a:srgbClr val="C00000"/>
                </a:solidFill>
              </a:rPr>
              <a:t> (NASA/GSFC)</a:t>
            </a:r>
          </a:p>
        </p:txBody>
      </p:sp>
    </p:spTree>
    <p:extLst>
      <p:ext uri="{BB962C8B-B14F-4D97-AF65-F5344CB8AC3E}">
        <p14:creationId xmlns:p14="http://schemas.microsoft.com/office/powerpoint/2010/main" val="425301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Measurements over South America: </a:t>
            </a:r>
            <a:br>
              <a:rPr lang="en-US" dirty="0"/>
            </a:br>
            <a:r>
              <a:rPr lang="en-US" dirty="0"/>
              <a:t>COVID Lockdown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69694-20EC-E606-3079-B305DC83D00E}"/>
              </a:ext>
            </a:extLst>
          </p:cNvPr>
          <p:cNvSpPr txBox="1"/>
          <p:nvPr/>
        </p:nvSpPr>
        <p:spPr>
          <a:xfrm>
            <a:off x="15659100" y="1815835"/>
            <a:ext cx="1499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NASA GSFC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Scientific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Visualization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Studio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773F74-000F-DECF-A074-17830ED3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15835"/>
            <a:ext cx="6172200" cy="82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2B687A7-F931-D88B-370D-58CC4E9F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815835"/>
            <a:ext cx="6172200" cy="82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5A327D-883B-E20E-B56C-78678B41512C}"/>
              </a:ext>
            </a:extLst>
          </p:cNvPr>
          <p:cNvSpPr txBox="1"/>
          <p:nvPr/>
        </p:nvSpPr>
        <p:spPr>
          <a:xfrm>
            <a:off x="16078200" y="8877300"/>
            <a:ext cx="165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 Courtesy: </a:t>
            </a:r>
          </a:p>
          <a:p>
            <a:r>
              <a:rPr lang="en-US" i="1" dirty="0">
                <a:solidFill>
                  <a:srgbClr val="C00000"/>
                </a:solidFill>
              </a:rPr>
              <a:t>   A. da Silva </a:t>
            </a:r>
          </a:p>
          <a:p>
            <a:r>
              <a:rPr lang="en-US" i="1" dirty="0">
                <a:solidFill>
                  <a:srgbClr val="C00000"/>
                </a:solidFill>
              </a:rPr>
              <a:t>   (NASA/GSFC)</a:t>
            </a:r>
          </a:p>
        </p:txBody>
      </p:sp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Measurements over South America: </a:t>
            </a:r>
            <a:br>
              <a:rPr lang="en-US" dirty="0"/>
            </a:br>
            <a:r>
              <a:rPr lang="en-US" dirty="0"/>
              <a:t>COVID Lockdown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69694-20EC-E606-3079-B305DC83D00E}"/>
              </a:ext>
            </a:extLst>
          </p:cNvPr>
          <p:cNvSpPr txBox="1"/>
          <p:nvPr/>
        </p:nvSpPr>
        <p:spPr>
          <a:xfrm>
            <a:off x="16459200" y="1808018"/>
            <a:ext cx="1499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NASA GSFC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Scientific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Visualization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Studio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CA7A73-B923-2B27-441D-E00A362F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" y="179070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400B82B-9964-1F74-97A0-CF4FDFD9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9070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86CBA-0CA3-EE0C-76D3-BAD10E06A273}"/>
              </a:ext>
            </a:extLst>
          </p:cNvPr>
          <p:cNvSpPr txBox="1"/>
          <p:nvPr/>
        </p:nvSpPr>
        <p:spPr>
          <a:xfrm>
            <a:off x="16421016" y="9096970"/>
            <a:ext cx="165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 Courtesy: </a:t>
            </a:r>
          </a:p>
          <a:p>
            <a:r>
              <a:rPr lang="en-US" i="1" dirty="0">
                <a:solidFill>
                  <a:srgbClr val="C00000"/>
                </a:solidFill>
              </a:rPr>
              <a:t>   A. da Silva </a:t>
            </a:r>
          </a:p>
          <a:p>
            <a:r>
              <a:rPr lang="en-US" i="1" dirty="0">
                <a:solidFill>
                  <a:srgbClr val="C00000"/>
                </a:solidFill>
              </a:rPr>
              <a:t>   (NASA/GSFC)</a:t>
            </a:r>
          </a:p>
        </p:txBody>
      </p:sp>
    </p:spTree>
    <p:extLst>
      <p:ext uri="{BB962C8B-B14F-4D97-AF65-F5344CB8AC3E}">
        <p14:creationId xmlns:p14="http://schemas.microsoft.com/office/powerpoint/2010/main" val="1903404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7120</TotalTime>
  <Words>1530</Words>
  <Application>Microsoft Macintosh PowerPoint</Application>
  <PresentationFormat>Custom</PresentationFormat>
  <Paragraphs>249</Paragraphs>
  <Slides>23</Slides>
  <Notes>3</Notes>
  <HiddenSlides>1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Titillium Web</vt:lpstr>
      <vt:lpstr>Arial Regular</vt:lpstr>
      <vt:lpstr>Calibri</vt:lpstr>
      <vt:lpstr>Wingdings</vt:lpstr>
      <vt:lpstr>75 Helvetica Bold</vt:lpstr>
      <vt:lpstr>Aptos</vt:lpstr>
      <vt:lpstr>System Font Regular</vt:lpstr>
      <vt:lpstr>Times New Roman</vt:lpstr>
      <vt:lpstr>Courier New</vt:lpstr>
      <vt:lpstr>Arial</vt:lpstr>
      <vt:lpstr>Candara</vt:lpstr>
      <vt:lpstr>Avenir Black</vt:lpstr>
      <vt:lpstr>Century Gothic</vt:lpstr>
      <vt:lpstr>Aptos Display</vt:lpstr>
      <vt:lpstr>Calibri Light</vt:lpstr>
      <vt:lpstr>Custom Design</vt:lpstr>
      <vt:lpstr>2_Office Theme</vt:lpstr>
      <vt:lpstr>3_Office Theme</vt:lpstr>
      <vt:lpstr>1_Custom Design</vt:lpstr>
      <vt:lpstr>Studying Atmospheric Composition on the Global South with Geostationary Satellites: South American Perspective </vt:lpstr>
      <vt:lpstr>Air-quality &amp; Human Health</vt:lpstr>
      <vt:lpstr>100 Largest Megacities in 2025</vt:lpstr>
      <vt:lpstr>100 Largest Megacities in 2100</vt:lpstr>
      <vt:lpstr>Increased Wildfire Threat </vt:lpstr>
      <vt:lpstr>The Atmospheric Composition PoR: TEMPO, GEMS &amp; Sentinel 4</vt:lpstr>
      <vt:lpstr>South America</vt:lpstr>
      <vt:lpstr>OMI NO2 Measurements over South America:  COVID Lockdown </vt:lpstr>
      <vt:lpstr>OMI NO2 Measurements over South America:  COVID Lockdown </vt:lpstr>
      <vt:lpstr>Gross Primary Production of Vegetation</vt:lpstr>
      <vt:lpstr>Emissions from Metal Mining</vt:lpstr>
      <vt:lpstr>A Global Air-quality Network</vt:lpstr>
      <vt:lpstr>Air-quality Modeling at INPE</vt:lpstr>
      <vt:lpstr>Air-quality Modeling at NASA GEOS-CF Composition Forecasts at GMAO</vt:lpstr>
      <vt:lpstr>Limited Ground-based Atmospheric Composition Observations in the Global South</vt:lpstr>
      <vt:lpstr>TEMPO First Images</vt:lpstr>
      <vt:lpstr>PowerPoint Presentation</vt:lpstr>
      <vt:lpstr>Night Lights from TEMPO</vt:lpstr>
      <vt:lpstr>PowerPoint Presentation</vt:lpstr>
      <vt:lpstr>Atmospheric Composition Virtual Constellation: Toward the Global South</vt:lpstr>
      <vt:lpstr>Current Activities  by the International Community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DA SILVA, ARLINDO M (GSFC-6101)</cp:lastModifiedBy>
  <cp:revision>89</cp:revision>
  <dcterms:created xsi:type="dcterms:W3CDTF">2006-08-16T00:00:00Z</dcterms:created>
  <dcterms:modified xsi:type="dcterms:W3CDTF">2024-10-18T14:00:10Z</dcterms:modified>
  <dc:identifier>DAF4U0ThXf8</dc:identifier>
</cp:coreProperties>
</file>