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6"/>
  </p:notesMasterIdLst>
  <p:sldIdLst>
    <p:sldId id="256" r:id="rId2"/>
    <p:sldId id="260" r:id="rId3"/>
    <p:sldId id="261" r:id="rId4"/>
    <p:sldId id="273" r:id="rId5"/>
    <p:sldId id="274" r:id="rId6"/>
    <p:sldId id="275" r:id="rId7"/>
    <p:sldId id="276" r:id="rId8"/>
    <p:sldId id="277" r:id="rId9"/>
    <p:sldId id="278" r:id="rId10"/>
    <p:sldId id="279" r:id="rId11"/>
    <p:sldId id="280" r:id="rId12"/>
    <p:sldId id="281" r:id="rId13"/>
    <p:sldId id="282" r:id="rId14"/>
    <p:sldId id="283" r:id="rId15"/>
  </p:sldIdLst>
  <p:sldSz cx="12192000" cy="6858000"/>
  <p:notesSz cx="6858000" cy="9144000"/>
  <p:embeddedFontLst>
    <p:embeddedFont>
      <p:font typeface="Montserrat" pitchFamily="2" charset="77"/>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8"/>
    <p:restoredTop sz="73436"/>
  </p:normalViewPr>
  <p:slideViewPr>
    <p:cSldViewPr snapToGrid="0">
      <p:cViewPr>
        <p:scale>
          <a:sx n="110" d="100"/>
          <a:sy n="110" d="100"/>
        </p:scale>
        <p:origin x="624"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l" rtl="0">
              <a:lnSpc>
                <a:spcPct val="140000"/>
              </a:lnSpc>
              <a:spcBef>
                <a:spcPts val="0"/>
              </a:spcBef>
              <a:spcAft>
                <a:spcPts val="1800"/>
              </a:spcAft>
              <a:buClr>
                <a:schemeClr val="tx1"/>
              </a:buClr>
              <a:buSzPts val="1800"/>
              <a:buFont typeface="Wingdings" pitchFamily="2" charset="2"/>
              <a:buChar char="v"/>
            </a:pPr>
            <a:endParaRPr lang="en-US" dirty="0"/>
          </a:p>
        </p:txBody>
      </p:sp>
    </p:spTree>
    <p:extLst>
      <p:ext uri="{BB962C8B-B14F-4D97-AF65-F5344CB8AC3E}">
        <p14:creationId xmlns:p14="http://schemas.microsoft.com/office/powerpoint/2010/main" val="3632628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7231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764440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l" rtl="0">
              <a:lnSpc>
                <a:spcPct val="140000"/>
              </a:lnSpc>
              <a:spcBef>
                <a:spcPts val="0"/>
              </a:spcBef>
              <a:spcAft>
                <a:spcPts val="1800"/>
              </a:spcAft>
              <a:buClr>
                <a:schemeClr val="tx1"/>
              </a:buClr>
              <a:buSzPts val="1800"/>
              <a:buFont typeface="Wingdings" pitchFamily="2" charset="2"/>
              <a:buChar char="v"/>
            </a:pPr>
            <a:endPar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endParaRPr>
          </a:p>
        </p:txBody>
      </p:sp>
    </p:spTree>
    <p:extLst>
      <p:ext uri="{BB962C8B-B14F-4D97-AF65-F5344CB8AC3E}">
        <p14:creationId xmlns:p14="http://schemas.microsoft.com/office/powerpoint/2010/main" val="638104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5373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297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9424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696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9249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3376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3013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800100" lvl="1" indent="-342900">
              <a:lnSpc>
                <a:spcPct val="110000"/>
              </a:lnSpc>
              <a:spcBef>
                <a:spcPts val="1000"/>
              </a:spcBef>
              <a:spcAft>
                <a:spcPts val="600"/>
              </a:spcAft>
              <a:buClr>
                <a:schemeClr val="tx1"/>
              </a:buClr>
              <a:buSzPts val="2000"/>
              <a:buFont typeface="Wingdings" pitchFamily="2" charset="2"/>
              <a:buChar char="v"/>
            </a:pPr>
            <a:endParaRPr lang="en-US" dirty="0"/>
          </a:p>
        </p:txBody>
      </p:sp>
    </p:spTree>
    <p:extLst>
      <p:ext uri="{BB962C8B-B14F-4D97-AF65-F5344CB8AC3E}">
        <p14:creationId xmlns:p14="http://schemas.microsoft.com/office/powerpoint/2010/main" val="3144914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l" rtl="0">
              <a:lnSpc>
                <a:spcPct val="140000"/>
              </a:lnSpc>
              <a:spcBef>
                <a:spcPts val="0"/>
              </a:spcBef>
              <a:spcAft>
                <a:spcPts val="1800"/>
              </a:spcAft>
              <a:buClr>
                <a:schemeClr val="tx1"/>
              </a:buClr>
              <a:buSzPts val="1800"/>
              <a:buFont typeface="Wingdings" pitchFamily="2" charset="2"/>
              <a:buChar char="v"/>
            </a:pPr>
            <a:endParaRPr lang="en-US" dirty="0"/>
          </a:p>
        </p:txBody>
      </p:sp>
    </p:spTree>
    <p:extLst>
      <p:ext uri="{BB962C8B-B14F-4D97-AF65-F5344CB8AC3E}">
        <p14:creationId xmlns:p14="http://schemas.microsoft.com/office/powerpoint/2010/main" val="103411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Montserrat"/>
                <a:ea typeface="Montserrat"/>
                <a:cs typeface="Montserrat"/>
                <a:sym typeface="Montserrat"/>
              </a:rPr>
              <a:t>38</a:t>
            </a:r>
            <a:r>
              <a:rPr lang="en-GB" sz="1400" b="1" i="0" u="none" strike="noStrike" cap="none" baseline="30000" dirty="0">
                <a:solidFill>
                  <a:schemeClr val="accent1"/>
                </a:solidFill>
                <a:latin typeface="Montserrat"/>
                <a:ea typeface="Montserrat"/>
                <a:cs typeface="Montserrat"/>
                <a:sym typeface="Montserrat"/>
              </a:rPr>
              <a:t>th</a:t>
            </a:r>
            <a:r>
              <a:rPr lang="en-GB" sz="1400" b="1" i="0" u="none" strike="noStrike" cap="none" dirty="0">
                <a:solidFill>
                  <a:schemeClr val="accent1"/>
                </a:solidFill>
                <a:latin typeface="Montserrat"/>
                <a:ea typeface="Montserrat"/>
                <a:cs typeface="Montserrat"/>
                <a:sym typeface="Montserrat"/>
              </a:rPr>
              <a:t> CEOS Plenary, 23</a:t>
            </a:r>
            <a:r>
              <a:rPr lang="en-GB" b="1" dirty="0">
                <a:solidFill>
                  <a:schemeClr val="accent1"/>
                </a:solidFill>
                <a:latin typeface="Montserrat"/>
                <a:ea typeface="Montserrat"/>
                <a:cs typeface="Montserrat"/>
                <a:sym typeface="Montserrat"/>
              </a:rPr>
              <a:t>-24 October 2024</a:t>
            </a:r>
            <a:endParaRPr b="1" dirty="0">
              <a:solidFill>
                <a:schemeClr val="accent1"/>
              </a:solidFill>
              <a:latin typeface="Montserrat"/>
              <a:ea typeface="Montserrat"/>
              <a:cs typeface="Montserrat"/>
              <a:sym typeface="Montserrat"/>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4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dirty="0"/>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28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41" name="Google Shape;41;p4"/>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Montserrat"/>
                <a:ea typeface="Montserrat"/>
                <a:cs typeface="Montserrat"/>
                <a:sym typeface="Montserrat"/>
              </a:rPr>
              <a:t>38</a:t>
            </a:r>
            <a:r>
              <a:rPr lang="en-GB" sz="1400" b="1" i="0" u="none" strike="noStrike" cap="none" baseline="30000" dirty="0">
                <a:solidFill>
                  <a:schemeClr val="accent1"/>
                </a:solidFill>
                <a:latin typeface="Montserrat"/>
                <a:ea typeface="Montserrat"/>
                <a:cs typeface="Montserrat"/>
                <a:sym typeface="Montserrat"/>
              </a:rPr>
              <a:t>th</a:t>
            </a:r>
            <a:r>
              <a:rPr lang="en-GB" sz="1400" b="1" i="0" u="none" strike="noStrike" cap="none" dirty="0">
                <a:solidFill>
                  <a:schemeClr val="accent1"/>
                </a:solidFill>
                <a:latin typeface="Montserrat"/>
                <a:ea typeface="Montserrat"/>
                <a:cs typeface="Montserrat"/>
                <a:sym typeface="Montserrat"/>
              </a:rPr>
              <a:t> CEOS Plenary, 23</a:t>
            </a:r>
            <a:r>
              <a:rPr lang="en-GB" b="1" dirty="0">
                <a:solidFill>
                  <a:schemeClr val="accent1"/>
                </a:solidFill>
                <a:latin typeface="Montserrat"/>
                <a:ea typeface="Montserrat"/>
                <a:cs typeface="Montserrat"/>
                <a:sym typeface="Montserrat"/>
              </a:rPr>
              <a:t>-24 October 2024</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50" name="Google Shape;50;p5"/>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Montserrat"/>
                <a:ea typeface="Montserrat"/>
                <a:cs typeface="Montserrat"/>
                <a:sym typeface="Montserrat"/>
              </a:rPr>
              <a:t>38</a:t>
            </a:r>
            <a:r>
              <a:rPr lang="en-GB" sz="1400" b="1" i="0" u="none" strike="noStrike" cap="none" baseline="30000" dirty="0">
                <a:solidFill>
                  <a:schemeClr val="accent1"/>
                </a:solidFill>
                <a:latin typeface="Montserrat"/>
                <a:ea typeface="Montserrat"/>
                <a:cs typeface="Montserrat"/>
                <a:sym typeface="Montserrat"/>
              </a:rPr>
              <a:t>th</a:t>
            </a:r>
            <a:r>
              <a:rPr lang="en-GB" sz="1400" b="1" i="0" u="none" strike="noStrike" cap="none" dirty="0">
                <a:solidFill>
                  <a:schemeClr val="accent1"/>
                </a:solidFill>
                <a:latin typeface="Montserrat"/>
                <a:ea typeface="Montserrat"/>
                <a:cs typeface="Montserrat"/>
                <a:sym typeface="Montserrat"/>
              </a:rPr>
              <a:t> CEOS Plenary, 23</a:t>
            </a:r>
            <a:r>
              <a:rPr lang="en-GB" b="1" dirty="0">
                <a:solidFill>
                  <a:schemeClr val="accent1"/>
                </a:solidFill>
                <a:latin typeface="Montserrat"/>
                <a:ea typeface="Montserrat"/>
                <a:cs typeface="Montserrat"/>
                <a:sym typeface="Montserrat"/>
              </a:rPr>
              <a:t>-24 October 2024</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61" name="Google Shape;61;p6"/>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Montserrat"/>
                <a:ea typeface="Montserrat"/>
                <a:cs typeface="Montserrat"/>
                <a:sym typeface="Montserrat"/>
              </a:rPr>
              <a:t>38</a:t>
            </a:r>
            <a:r>
              <a:rPr lang="en-GB" sz="1400" b="1" i="0" u="none" strike="noStrike" cap="none" baseline="30000" dirty="0">
                <a:solidFill>
                  <a:schemeClr val="accent1"/>
                </a:solidFill>
                <a:latin typeface="Montserrat"/>
                <a:ea typeface="Montserrat"/>
                <a:cs typeface="Montserrat"/>
                <a:sym typeface="Montserrat"/>
              </a:rPr>
              <a:t>th</a:t>
            </a:r>
            <a:r>
              <a:rPr lang="en-GB" sz="1400" b="1" i="0" u="none" strike="noStrike" cap="none" dirty="0">
                <a:solidFill>
                  <a:schemeClr val="accent1"/>
                </a:solidFill>
                <a:latin typeface="Montserrat"/>
                <a:ea typeface="Montserrat"/>
                <a:cs typeface="Montserrat"/>
                <a:sym typeface="Montserrat"/>
              </a:rPr>
              <a:t> CEOS Plenary, 23</a:t>
            </a:r>
            <a:r>
              <a:rPr lang="en-GB" b="1" dirty="0">
                <a:solidFill>
                  <a:schemeClr val="accent1"/>
                </a:solidFill>
                <a:latin typeface="Montserrat"/>
                <a:ea typeface="Montserrat"/>
                <a:cs typeface="Montserrat"/>
                <a:sym typeface="Montserrat"/>
              </a:rPr>
              <a:t>-24 October 2024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50" y="683172"/>
            <a:ext cx="8035800" cy="3465378"/>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lt1"/>
              </a:buClr>
              <a:buSzPts val="8000"/>
              <a:buFont typeface="Arial"/>
              <a:buNone/>
            </a:pPr>
            <a:r>
              <a:rPr lang="en-US" sz="4800" dirty="0"/>
              <a:t>First UNFCCC Global </a:t>
            </a:r>
            <a:r>
              <a:rPr lang="en-US" sz="4800" dirty="0" err="1"/>
              <a:t>Stocktake</a:t>
            </a:r>
            <a:r>
              <a:rPr lang="en-US" sz="4800" dirty="0"/>
              <a:t> (GST) Lessons Learned Study</a:t>
            </a:r>
            <a:endParaRPr sz="4800" i="1" dirty="0">
              <a:latin typeface="Montserrat"/>
              <a:ea typeface="Montserrat"/>
              <a:cs typeface="Montserrat"/>
              <a:sym typeface="Montserrat"/>
            </a:endParaRPr>
          </a:p>
        </p:txBody>
      </p:sp>
      <p:sp>
        <p:nvSpPr>
          <p:cNvPr id="67" name="Google Shape;67;p7"/>
          <p:cNvSpPr/>
          <p:nvPr/>
        </p:nvSpPr>
        <p:spPr>
          <a:xfrm>
            <a:off x="7966364" y="4148557"/>
            <a:ext cx="4139544" cy="2605200"/>
          </a:xfrm>
          <a:prstGeom prst="rect">
            <a:avLst/>
          </a:prstGeom>
          <a:noFill/>
          <a:ln>
            <a:noFill/>
          </a:ln>
        </p:spPr>
        <p:txBody>
          <a:bodyPr spcFirstLastPara="1" wrap="square" lIns="0" tIns="0" rIns="0" bIns="0" anchor="t" anchorCtr="0">
            <a:noAutofit/>
          </a:bodyPr>
          <a:lstStyle/>
          <a:p>
            <a:pPr marL="0" marR="0" lvl="0" indent="0" algn="r" rtl="0">
              <a:lnSpc>
                <a:spcPct val="130000"/>
              </a:lnSpc>
              <a:spcBef>
                <a:spcPts val="0"/>
              </a:spcBef>
              <a:spcAft>
                <a:spcPts val="0"/>
              </a:spcAft>
              <a:buNone/>
            </a:pPr>
            <a:r>
              <a:rPr lang="en-GB" sz="2200" b="1" i="0" u="none" strike="noStrike" cap="none" dirty="0">
                <a:solidFill>
                  <a:schemeClr val="accent1"/>
                </a:solidFill>
                <a:latin typeface="Montserrat"/>
                <a:ea typeface="Montserrat"/>
                <a:cs typeface="Montserrat"/>
                <a:sym typeface="Montserrat"/>
              </a:rPr>
              <a:t>Wenying Su, NASA</a:t>
            </a:r>
          </a:p>
          <a:p>
            <a:pPr marL="0" marR="0" lvl="0" indent="0" algn="r" rtl="0">
              <a:lnSpc>
                <a:spcPct val="130000"/>
              </a:lnSpc>
              <a:spcBef>
                <a:spcPts val="0"/>
              </a:spcBef>
              <a:spcAft>
                <a:spcPts val="0"/>
              </a:spcAft>
              <a:buNone/>
            </a:pPr>
            <a:r>
              <a:rPr lang="en-GB" sz="2200" b="1" dirty="0" err="1">
                <a:solidFill>
                  <a:schemeClr val="accent1"/>
                </a:solidFill>
                <a:latin typeface="Montserrat"/>
                <a:ea typeface="Montserrat"/>
                <a:cs typeface="Montserrat"/>
                <a:sym typeface="Montserrat"/>
              </a:rPr>
              <a:t>WGClimate</a:t>
            </a:r>
            <a:r>
              <a:rPr lang="en-GB" sz="2200" b="1" dirty="0">
                <a:solidFill>
                  <a:schemeClr val="accent1"/>
                </a:solidFill>
                <a:latin typeface="Montserrat"/>
                <a:ea typeface="Montserrat"/>
                <a:cs typeface="Montserrat"/>
                <a:sym typeface="Montserrat"/>
              </a:rPr>
              <a:t> Vice-Chair</a:t>
            </a:r>
            <a:endParaRPr sz="2200" dirty="0">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i="0" u="none" strike="noStrike" cap="none" dirty="0">
                <a:solidFill>
                  <a:schemeClr val="accent1"/>
                </a:solidFill>
                <a:latin typeface="Montserrat"/>
                <a:ea typeface="Montserrat"/>
                <a:cs typeface="Montserrat"/>
                <a:sym typeface="Montserrat"/>
              </a:rPr>
              <a:t>Agenda Item 4.2</a:t>
            </a:r>
            <a:endParaRPr sz="2200" dirty="0">
              <a:latin typeface="Montserrat"/>
              <a:ea typeface="Montserrat"/>
              <a:cs typeface="Montserrat"/>
              <a:sym typeface="Montserrat"/>
            </a:endParaRPr>
          </a:p>
          <a:p>
            <a:pPr marL="0" marR="0" lvl="0" indent="0" algn="r" rtl="0">
              <a:lnSpc>
                <a:spcPct val="130000"/>
              </a:lnSpc>
              <a:spcBef>
                <a:spcPts val="0"/>
              </a:spcBef>
              <a:spcAft>
                <a:spcPts val="0"/>
              </a:spcAft>
              <a:buNone/>
            </a:pPr>
            <a:r>
              <a:rPr lang="en-US" sz="2200" b="1" dirty="0">
                <a:solidFill>
                  <a:schemeClr val="accent1"/>
                </a:solidFill>
                <a:latin typeface="Montserrat"/>
                <a:ea typeface="Montserrat"/>
                <a:cs typeface="Montserrat"/>
                <a:sym typeface="Montserrat"/>
              </a:rPr>
              <a:t>38</a:t>
            </a:r>
            <a:r>
              <a:rPr lang="en-US" sz="2200" b="1" baseline="30000" dirty="0">
                <a:solidFill>
                  <a:schemeClr val="accent1"/>
                </a:solidFill>
                <a:latin typeface="Montserrat"/>
                <a:ea typeface="Montserrat"/>
                <a:cs typeface="Montserrat"/>
                <a:sym typeface="Montserrat"/>
              </a:rPr>
              <a:t>th</a:t>
            </a:r>
            <a:r>
              <a:rPr lang="en-US" sz="2200" b="1" dirty="0">
                <a:solidFill>
                  <a:schemeClr val="accent1"/>
                </a:solidFill>
                <a:latin typeface="Montserrat"/>
                <a:ea typeface="Montserrat"/>
                <a:cs typeface="Montserrat"/>
                <a:sym typeface="Montserrat"/>
              </a:rPr>
              <a:t> CEOS Plenary, Montreal, Canada</a:t>
            </a:r>
            <a:endParaRPr sz="2200" b="1" dirty="0">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23</a:t>
            </a:r>
            <a:r>
              <a:rPr lang="en-GB" sz="2200" b="1" baseline="30000" dirty="0">
                <a:solidFill>
                  <a:schemeClr val="accent1"/>
                </a:solidFill>
                <a:latin typeface="Montserrat"/>
                <a:ea typeface="Montserrat"/>
                <a:cs typeface="Montserrat"/>
                <a:sym typeface="Montserrat"/>
              </a:rPr>
              <a:t>rd</a:t>
            </a:r>
            <a:r>
              <a:rPr lang="en-GB" sz="2200" b="1" dirty="0">
                <a:solidFill>
                  <a:schemeClr val="accent1"/>
                </a:solidFill>
                <a:latin typeface="Montserrat"/>
                <a:ea typeface="Montserrat"/>
                <a:cs typeface="Montserrat"/>
                <a:sym typeface="Montserrat"/>
              </a:rPr>
              <a:t>-24</a:t>
            </a:r>
            <a:r>
              <a:rPr lang="en-GB" sz="2200" b="1" baseline="30000" dirty="0">
                <a:solidFill>
                  <a:schemeClr val="accent1"/>
                </a:solidFill>
                <a:latin typeface="Montserrat"/>
                <a:ea typeface="Montserrat"/>
                <a:cs typeface="Montserrat"/>
                <a:sym typeface="Montserrat"/>
              </a:rPr>
              <a:t>th </a:t>
            </a:r>
            <a:r>
              <a:rPr lang="en-GB" sz="2200" b="1" dirty="0">
                <a:solidFill>
                  <a:schemeClr val="accent1"/>
                </a:solidFill>
                <a:latin typeface="Montserrat"/>
                <a:ea typeface="Montserrat"/>
                <a:cs typeface="Montserrat"/>
                <a:sym typeface="Montserrat"/>
              </a:rPr>
              <a:t>October 2024</a:t>
            </a:r>
            <a:endParaRPr sz="2200" b="1" i="0" u="none" strike="noStrike" cap="none" dirty="0">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82D057-D5C5-0AC6-DDBA-D3FAE25E3167}"/>
              </a:ext>
            </a:extLst>
          </p:cNvPr>
          <p:cNvSpPr>
            <a:spLocks noGrp="1"/>
          </p:cNvSpPr>
          <p:nvPr>
            <p:ph type="body" idx="1"/>
          </p:nvPr>
        </p:nvSpPr>
        <p:spPr>
          <a:xfrm>
            <a:off x="176048" y="1285264"/>
            <a:ext cx="11495400" cy="4662900"/>
          </a:xfrm>
        </p:spPr>
        <p:txBody>
          <a:bodyPr/>
          <a:lstStyle/>
          <a:p>
            <a:r>
              <a:rPr lang="en-US" sz="2200" dirty="0">
                <a:solidFill>
                  <a:schemeClr val="tx1"/>
                </a:solidFill>
              </a:rPr>
              <a:t>R7: </a:t>
            </a:r>
            <a:r>
              <a:rPr lang="en-US" sz="2000" dirty="0"/>
              <a:t>CEOS and CGMS agencies to consider engaging directly with national inventory compilers, COP delegations, and the UNFCCC to contribute GHG and AFOLU products for the Information Collection phase (2026-2027). Additionally, they should work to cultivate champions within these communities to represent RSO products during the Technical Assessment for GST2 (2027-2028). </a:t>
            </a:r>
            <a:r>
              <a:rPr lang="en-US" sz="2200" dirty="0">
                <a:solidFill>
                  <a:schemeClr val="tx1"/>
                </a:solidFill>
              </a:rPr>
              <a:t>(L2.1, L2.3). </a:t>
            </a:r>
          </a:p>
          <a:p>
            <a:pPr marL="50800" indent="0">
              <a:buNone/>
            </a:pPr>
            <a:endParaRPr lang="en-US" dirty="0"/>
          </a:p>
        </p:txBody>
      </p:sp>
      <p:sp>
        <p:nvSpPr>
          <p:cNvPr id="3" name="Title 2">
            <a:extLst>
              <a:ext uri="{FF2B5EF4-FFF2-40B4-BE49-F238E27FC236}">
                <a16:creationId xmlns:a16="http://schemas.microsoft.com/office/drawing/2014/main" id="{C50A15AF-7604-D39F-8983-1450C492B0F4}"/>
              </a:ext>
            </a:extLst>
          </p:cNvPr>
          <p:cNvSpPr>
            <a:spLocks noGrp="1"/>
          </p:cNvSpPr>
          <p:nvPr>
            <p:ph type="title"/>
          </p:nvPr>
        </p:nvSpPr>
        <p:spPr/>
        <p:txBody>
          <a:bodyPr/>
          <a:lstStyle/>
          <a:p>
            <a:r>
              <a:rPr lang="en-US" dirty="0"/>
              <a:t>Recommendations to enhance the uptake of space-based observation for future GSTs</a:t>
            </a:r>
          </a:p>
        </p:txBody>
      </p:sp>
    </p:spTree>
    <p:extLst>
      <p:ext uri="{BB962C8B-B14F-4D97-AF65-F5344CB8AC3E}">
        <p14:creationId xmlns:p14="http://schemas.microsoft.com/office/powerpoint/2010/main" val="351337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E3AB5C-F54E-F5BA-7000-E3DB94A5F3C1}"/>
              </a:ext>
            </a:extLst>
          </p:cNvPr>
          <p:cNvSpPr>
            <a:spLocks noGrp="1"/>
          </p:cNvSpPr>
          <p:nvPr>
            <p:ph type="body" idx="1"/>
          </p:nvPr>
        </p:nvSpPr>
        <p:spPr>
          <a:xfrm>
            <a:off x="0" y="1097550"/>
            <a:ext cx="12192000" cy="4990734"/>
          </a:xfrm>
        </p:spPr>
        <p:txBody>
          <a:bodyPr/>
          <a:lstStyle/>
          <a:p>
            <a:pPr marL="342900" indent="-342900">
              <a:lnSpc>
                <a:spcPct val="130000"/>
              </a:lnSpc>
              <a:spcBef>
                <a:spcPts val="600"/>
              </a:spcBef>
              <a:spcAft>
                <a:spcPts val="600"/>
              </a:spcAft>
            </a:pPr>
            <a:r>
              <a:rPr lang="en-US" sz="2000" dirty="0">
                <a:solidFill>
                  <a:schemeClr val="tx1"/>
                </a:solidFill>
              </a:rPr>
              <a:t>R8: CEOS and CGMS to clearly communicate the benefits of space-based GHG data to the inventory community, highlighting their role in providing top-down quality assurance for assessing collective progress and supporting the Enhanced Transparency Framework (L3.2).</a:t>
            </a:r>
          </a:p>
          <a:p>
            <a:pPr marL="342900" indent="-342900">
              <a:lnSpc>
                <a:spcPct val="130000"/>
              </a:lnSpc>
              <a:spcBef>
                <a:spcPts val="600"/>
              </a:spcBef>
              <a:spcAft>
                <a:spcPts val="600"/>
              </a:spcAft>
            </a:pPr>
            <a:r>
              <a:rPr lang="en-US" sz="2000" dirty="0">
                <a:solidFill>
                  <a:schemeClr val="tx1"/>
                </a:solidFill>
              </a:rPr>
              <a:t>R9: CEOS and CGMS to emphasize the value of space-based GHG and AFOLU products in supporting national mitigation and adaption goals to national COP delegations, foster advocates for the RSO community at the decision-making level (L2.3 and L3.3).</a:t>
            </a:r>
          </a:p>
          <a:p>
            <a:pPr marL="342900" indent="-342900">
              <a:lnSpc>
                <a:spcPct val="130000"/>
              </a:lnSpc>
              <a:spcBef>
                <a:spcPts val="600"/>
              </a:spcBef>
              <a:spcAft>
                <a:spcPts val="600"/>
              </a:spcAft>
            </a:pPr>
            <a:r>
              <a:rPr lang="en-US" sz="20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1"/>
                  </a:ext>
                </a:extLst>
              </a:rPr>
              <a:t>R10: </a:t>
            </a:r>
            <a:r>
              <a:rPr lang="en-US" sz="2000" dirty="0"/>
              <a:t>CEOS and CGMS will identify space-based products that support GST adaptation and mitigation objectives and develop presentation and capacity-building materials that highlight the role of space-based observations in achieving the Paris Agreement objectives.</a:t>
            </a:r>
            <a:r>
              <a:rPr lang="en-US" sz="20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2"/>
                  </a:ext>
                </a:extLst>
              </a:rPr>
              <a:t>(L3.2 and L3.3). </a:t>
            </a:r>
          </a:p>
          <a:p>
            <a:pPr marL="0" indent="0">
              <a:lnSpc>
                <a:spcPct val="130000"/>
              </a:lnSpc>
              <a:spcBef>
                <a:spcPts val="600"/>
              </a:spcBef>
              <a:spcAft>
                <a:spcPts val="600"/>
              </a:spcAft>
              <a:buNone/>
            </a:pPr>
            <a:endParaRPr lang="en-US" sz="20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3"/>
                </a:ext>
              </a:extLst>
            </a:endParaRPr>
          </a:p>
          <a:p>
            <a:endParaRPr lang="en-US" sz="2000" dirty="0">
              <a:solidFill>
                <a:schemeClr val="tx1"/>
              </a:solidFill>
            </a:endParaRPr>
          </a:p>
        </p:txBody>
      </p:sp>
      <p:sp>
        <p:nvSpPr>
          <p:cNvPr id="3" name="Title 2">
            <a:extLst>
              <a:ext uri="{FF2B5EF4-FFF2-40B4-BE49-F238E27FC236}">
                <a16:creationId xmlns:a16="http://schemas.microsoft.com/office/drawing/2014/main" id="{5A34AE32-DFFE-D53E-FB46-2CF09C57A110}"/>
              </a:ext>
            </a:extLst>
          </p:cNvPr>
          <p:cNvSpPr>
            <a:spLocks noGrp="1"/>
          </p:cNvSpPr>
          <p:nvPr>
            <p:ph type="title"/>
          </p:nvPr>
        </p:nvSpPr>
        <p:spPr/>
        <p:txBody>
          <a:bodyPr/>
          <a:lstStyle/>
          <a:p>
            <a:r>
              <a:rPr lang="en-US" dirty="0"/>
              <a:t>Recommendation on Addressing Communication Gaps</a:t>
            </a:r>
          </a:p>
        </p:txBody>
      </p:sp>
    </p:spTree>
    <p:extLst>
      <p:ext uri="{BB962C8B-B14F-4D97-AF65-F5344CB8AC3E}">
        <p14:creationId xmlns:p14="http://schemas.microsoft.com/office/powerpoint/2010/main" val="1766675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543E86-D35F-EF09-63BF-427A14F400C2}"/>
              </a:ext>
            </a:extLst>
          </p:cNvPr>
          <p:cNvSpPr>
            <a:spLocks noGrp="1"/>
          </p:cNvSpPr>
          <p:nvPr>
            <p:ph type="body" idx="1"/>
          </p:nvPr>
        </p:nvSpPr>
        <p:spPr>
          <a:xfrm>
            <a:off x="10510" y="1055510"/>
            <a:ext cx="12192000" cy="5271718"/>
          </a:xfrm>
        </p:spPr>
        <p:txBody>
          <a:bodyPr/>
          <a:lstStyle/>
          <a:p>
            <a:pPr marL="342900" indent="-342900">
              <a:lnSpc>
                <a:spcPct val="130000"/>
              </a:lnSpc>
              <a:spcBef>
                <a:spcPts val="0"/>
              </a:spcBef>
              <a:spcAft>
                <a:spcPts val="600"/>
              </a:spcAft>
              <a:buClr>
                <a:schemeClr val="tx1"/>
              </a:buClr>
              <a:buSzPts val="1800"/>
            </a:pPr>
            <a:r>
              <a:rPr lang="en-US" sz="2000" i="0" u="none" strike="noStrike" dirty="0">
                <a:solidFill>
                  <a:schemeClr val="tx1"/>
                </a:solidFill>
              </a:rPr>
              <a:t>R11: </a:t>
            </a:r>
            <a:r>
              <a:rPr lang="en-US" sz="2000" dirty="0" err="1"/>
              <a:t>WGClimate</a:t>
            </a:r>
            <a:r>
              <a:rPr lang="en-US" sz="2000" dirty="0"/>
              <a:t> should establish a formal relationship and communication channel with the UNFCCC, designating the CEOS-CGMS </a:t>
            </a:r>
            <a:r>
              <a:rPr lang="en-US" sz="2000" dirty="0" err="1"/>
              <a:t>WGClimate</a:t>
            </a:r>
            <a:r>
              <a:rPr lang="en-US" sz="2000" dirty="0"/>
              <a:t> chair as the primary point of contact.</a:t>
            </a:r>
            <a:r>
              <a:rPr lang="en-US" sz="2000" i="0" u="none" strike="noStrike" dirty="0">
                <a:solidFill>
                  <a:schemeClr val="tx1"/>
                </a:solidFill>
              </a:rPr>
              <a:t> (L3.1)</a:t>
            </a:r>
            <a:endParaRPr lang="en-US" sz="2000" dirty="0">
              <a:solidFill>
                <a:schemeClr val="tx1"/>
              </a:solidFill>
            </a:endParaRPr>
          </a:p>
          <a:p>
            <a:pPr marL="914400" lvl="0" indent="-330200" algn="l" rtl="0">
              <a:lnSpc>
                <a:spcPct val="130000"/>
              </a:lnSpc>
              <a:spcBef>
                <a:spcPts val="0"/>
              </a:spcBef>
              <a:spcAft>
                <a:spcPts val="600"/>
              </a:spcAft>
              <a:buSzPts val="1600"/>
              <a:buAutoNum type="alphaLcPeriod"/>
            </a:pPr>
            <a:r>
              <a:rPr lang="en-US" sz="1800" dirty="0" err="1"/>
              <a:t>WGClimate</a:t>
            </a:r>
            <a:r>
              <a:rPr lang="en-US" sz="1800" dirty="0"/>
              <a:t> should contribute to the themes and agendas of UNFCCC COP and SBSTA events in collaboration with organizations like WMO and GCOS.</a:t>
            </a:r>
          </a:p>
          <a:p>
            <a:pPr marL="914400" lvl="0" indent="-330200" algn="l" rtl="0">
              <a:lnSpc>
                <a:spcPct val="130000"/>
              </a:lnSpc>
              <a:spcBef>
                <a:spcPts val="0"/>
              </a:spcBef>
              <a:spcAft>
                <a:spcPts val="600"/>
              </a:spcAft>
              <a:buSzPts val="1600"/>
              <a:buAutoNum type="alphaLcPeriod"/>
            </a:pPr>
            <a:r>
              <a:rPr lang="en-US" sz="1800" dirty="0"/>
              <a:t>Request two badges from the UNFCCC to ensure annual attendance of </a:t>
            </a:r>
            <a:r>
              <a:rPr lang="en-US" sz="1800" dirty="0" err="1"/>
              <a:t>WGClimate</a:t>
            </a:r>
            <a:r>
              <a:rPr lang="en-US" sz="1800" dirty="0"/>
              <a:t> leadership at key events, such as Earth Information Day at COPs and the Bonn Climate Change Conference.</a:t>
            </a:r>
            <a:endParaRPr lang="en-US" sz="18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3"/>
                </a:ext>
              </a:extLst>
            </a:endParaRPr>
          </a:p>
          <a:p>
            <a:pPr marL="342900" indent="-342900">
              <a:lnSpc>
                <a:spcPct val="130000"/>
              </a:lnSpc>
              <a:spcBef>
                <a:spcPts val="0"/>
              </a:spcBef>
              <a:spcAft>
                <a:spcPts val="600"/>
              </a:spcAft>
              <a:buSzPts val="1800"/>
            </a:pPr>
            <a:r>
              <a:rPr lang="en-US" sz="2000" i="0" u="none" strike="noStrike" dirty="0">
                <a:solidFill>
                  <a:schemeClr val="tx1"/>
                </a:solidFill>
              </a:rPr>
              <a:t>R12: </a:t>
            </a:r>
            <a:r>
              <a:rPr lang="en-US" sz="2000" dirty="0"/>
              <a:t>CEOS, alongside organizations like CGMS, WMO, GCOS, UNEP, GOOS, and IOC, </a:t>
            </a:r>
            <a:r>
              <a:rPr lang="en-US" sz="2000" i="0" u="none" strike="noStrike" dirty="0">
                <a:solidFill>
                  <a:schemeClr val="tx1"/>
                </a:solidFill>
              </a:rPr>
              <a:t>to consider a unified process for representing the RSO community at COP/SBSTA events</a:t>
            </a:r>
            <a:endParaRPr lang="en-US" sz="2000" dirty="0">
              <a:solidFill>
                <a:schemeClr val="tx1"/>
              </a:solidFill>
            </a:endParaRPr>
          </a:p>
          <a:p>
            <a:pPr marL="914400" lvl="0" indent="-330200" algn="l" rtl="0">
              <a:lnSpc>
                <a:spcPct val="130000"/>
              </a:lnSpc>
              <a:spcBef>
                <a:spcPts val="0"/>
              </a:spcBef>
              <a:spcAft>
                <a:spcPts val="600"/>
              </a:spcAft>
              <a:buSzPts val="1600"/>
              <a:buAutoNum type="alphaLcPeriod"/>
            </a:pPr>
            <a:r>
              <a:rPr lang="en-US" sz="1800" b="0" i="0" u="none" strike="noStrike" dirty="0" err="1">
                <a:solidFill>
                  <a:schemeClr val="tx1"/>
                </a:solidFill>
              </a:rPr>
              <a:t>WGClimate</a:t>
            </a:r>
            <a:r>
              <a:rPr lang="en-US" sz="1800" b="0" i="0" u="none" strike="noStrike" dirty="0">
                <a:solidFill>
                  <a:schemeClr val="tx1"/>
                </a:solidFill>
              </a:rPr>
              <a:t> is invited to participate in the WMO Climate Policy Advisors (CPA), chaired by Mr. Carlos Fuller (SBSTA chair in 2017-2018). </a:t>
            </a:r>
          </a:p>
          <a:p>
            <a:pPr marL="914400" lvl="0" indent="-330200" algn="l" rtl="0">
              <a:lnSpc>
                <a:spcPct val="130000"/>
              </a:lnSpc>
              <a:spcBef>
                <a:spcPts val="0"/>
              </a:spcBef>
              <a:spcAft>
                <a:spcPts val="600"/>
              </a:spcAft>
              <a:buSzPts val="1600"/>
              <a:buAutoNum type="alphaLcPeriod"/>
            </a:pPr>
            <a:r>
              <a:rPr lang="en-US" sz="1800" dirty="0" err="1">
                <a:solidFill>
                  <a:schemeClr val="tx1"/>
                </a:solidFill>
              </a:rPr>
              <a:t>WGClimate</a:t>
            </a:r>
            <a:r>
              <a:rPr lang="en-US" sz="1800" dirty="0">
                <a:solidFill>
                  <a:schemeClr val="tx1"/>
                </a:solidFill>
              </a:rPr>
              <a:t> and its GHG TT to collaborate with WMO G3W to provide inputs and presentations on GHG at UNFCCC meetings and events.</a:t>
            </a:r>
          </a:p>
          <a:p>
            <a:endParaRPr lang="en-US" dirty="0"/>
          </a:p>
        </p:txBody>
      </p:sp>
      <p:sp>
        <p:nvSpPr>
          <p:cNvPr id="3" name="Title 2">
            <a:extLst>
              <a:ext uri="{FF2B5EF4-FFF2-40B4-BE49-F238E27FC236}">
                <a16:creationId xmlns:a16="http://schemas.microsoft.com/office/drawing/2014/main" id="{2A924DB3-2AA9-C671-6E19-1D95C6528BCB}"/>
              </a:ext>
            </a:extLst>
          </p:cNvPr>
          <p:cNvSpPr>
            <a:spLocks noGrp="1"/>
          </p:cNvSpPr>
          <p:nvPr>
            <p:ph type="title"/>
          </p:nvPr>
        </p:nvSpPr>
        <p:spPr/>
        <p:txBody>
          <a:bodyPr/>
          <a:lstStyle/>
          <a:p>
            <a:r>
              <a:rPr lang="en-US" dirty="0">
                <a:solidFill>
                  <a:schemeClr val="bg1"/>
                </a:solidFill>
              </a:rPr>
              <a:t>Recommendations on UNFCCC Engagement and Collaboration within RSO</a:t>
            </a:r>
          </a:p>
        </p:txBody>
      </p:sp>
    </p:spTree>
    <p:extLst>
      <p:ext uri="{BB962C8B-B14F-4D97-AF65-F5344CB8AC3E}">
        <p14:creationId xmlns:p14="http://schemas.microsoft.com/office/powerpoint/2010/main" val="2211430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B656FA-BEF3-0F58-B274-C09E0686DED8}"/>
              </a:ext>
            </a:extLst>
          </p:cNvPr>
          <p:cNvSpPr>
            <a:spLocks noGrp="1"/>
          </p:cNvSpPr>
          <p:nvPr>
            <p:ph type="body" idx="1"/>
          </p:nvPr>
        </p:nvSpPr>
        <p:spPr>
          <a:xfrm>
            <a:off x="0" y="1097550"/>
            <a:ext cx="12076386" cy="4662900"/>
          </a:xfrm>
        </p:spPr>
        <p:txBody>
          <a:bodyPr/>
          <a:lstStyle/>
          <a:p>
            <a:pPr indent="-342900">
              <a:lnSpc>
                <a:spcPct val="140000"/>
              </a:lnSpc>
              <a:spcBef>
                <a:spcPts val="600"/>
              </a:spcBef>
              <a:spcAft>
                <a:spcPts val="1200"/>
              </a:spcAft>
              <a:buSzPts val="1800"/>
            </a:pPr>
            <a:r>
              <a:rPr lang="en-US" sz="2000" dirty="0">
                <a:solidFill>
                  <a:schemeClr val="tx1"/>
                </a:solidFill>
                <a:latin typeface="Montserrat" pitchFamily="2" charset="77"/>
              </a:rPr>
              <a:t>R13: CEOS and CGMS to establish and maintain relationships with IPCC. CEOS agencies to nominate scientists from the GHG TT and the AFOLU team to serve as the Coordinating Lead Authors, Lead Authors, and Review Editors for the IPCC AR7 (L2.3). </a:t>
            </a:r>
          </a:p>
          <a:p>
            <a:pPr indent="-342900">
              <a:lnSpc>
                <a:spcPct val="140000"/>
              </a:lnSpc>
              <a:spcBef>
                <a:spcPts val="600"/>
              </a:spcBef>
              <a:spcAft>
                <a:spcPts val="1200"/>
              </a:spcAft>
              <a:buSzPts val="1800"/>
            </a:pPr>
            <a:r>
              <a:rPr lang="en-US" sz="2000" dirty="0">
                <a:solidFill>
                  <a:schemeClr val="tx1"/>
                </a:solidFill>
                <a:latin typeface="Montserrat" pitchFamily="2" charset="77"/>
              </a:rPr>
              <a:t>R14: </a:t>
            </a:r>
            <a:r>
              <a:rPr lang="en-US" sz="2000" dirty="0">
                <a:solidFill>
                  <a:srgbClr val="000000"/>
                </a:solidFill>
                <a:effectLst/>
                <a:latin typeface="Montserrat" pitchFamily="2" charset="77"/>
                <a:ea typeface="Times New Roman" panose="02020603050405020304" pitchFamily="18" charset="0"/>
              </a:rPr>
              <a:t>CEOS and CGMS to develop a long-term strategy to engage with the IPCC Task Force on National GHG Inventories and provide input into the anticipated next update of the National GHG Inventory Guidelines to optimize EO representation</a:t>
            </a:r>
            <a:r>
              <a:rPr lang="en-US" sz="2000" dirty="0">
                <a:effectLst/>
                <a:latin typeface="Montserrat" pitchFamily="2" charset="77"/>
              </a:rPr>
              <a:t> </a:t>
            </a:r>
            <a:r>
              <a:rPr lang="en-US" sz="2000" dirty="0">
                <a:solidFill>
                  <a:schemeClr val="tx1"/>
                </a:solidFill>
                <a:latin typeface="Montserrat" pitchFamily="2" charset="77"/>
              </a:rPr>
              <a:t>(L2.2).</a:t>
            </a:r>
          </a:p>
          <a:p>
            <a:pPr indent="-342900">
              <a:lnSpc>
                <a:spcPct val="140000"/>
              </a:lnSpc>
              <a:spcBef>
                <a:spcPts val="600"/>
              </a:spcBef>
              <a:spcAft>
                <a:spcPts val="1200"/>
              </a:spcAft>
              <a:buSzPts val="1800"/>
            </a:pPr>
            <a:r>
              <a:rPr lang="en-US" sz="2000" dirty="0">
                <a:solidFill>
                  <a:schemeClr val="tx1"/>
                </a:solidFill>
                <a:latin typeface="Montserrat" pitchFamily="2" charset="77"/>
              </a:rPr>
              <a:t>R15: CEOS and CGMS to foster a closer collaboration among the GHG TT, AFOLU Team, and the Global Carbon Project to produce</a:t>
            </a:r>
            <a:r>
              <a:rPr lang="en-US" sz="2000" dirty="0">
                <a:latin typeface="Montserrat" pitchFamily="2" charset="77"/>
              </a:rPr>
              <a:t> comprehensive national flux products and advocate for their inclusion in future GSTs</a:t>
            </a:r>
            <a:r>
              <a:rPr lang="en-US" sz="2000" dirty="0">
                <a:solidFill>
                  <a:schemeClr val="tx1"/>
                </a:solidFill>
                <a:latin typeface="Montserrat" pitchFamily="2" charset="77"/>
              </a:rPr>
              <a:t> (L2.2). </a:t>
            </a:r>
          </a:p>
          <a:p>
            <a:pPr marL="114300" indent="0">
              <a:lnSpc>
                <a:spcPct val="100000"/>
              </a:lnSpc>
              <a:buSzPts val="1800"/>
              <a:buNone/>
            </a:pPr>
            <a:endParaRPr lang="en-US" sz="2000" dirty="0">
              <a:solidFill>
                <a:schemeClr val="tx1"/>
              </a:solidFill>
            </a:endParaRPr>
          </a:p>
        </p:txBody>
      </p:sp>
      <p:sp>
        <p:nvSpPr>
          <p:cNvPr id="3" name="Title 2">
            <a:extLst>
              <a:ext uri="{FF2B5EF4-FFF2-40B4-BE49-F238E27FC236}">
                <a16:creationId xmlns:a16="http://schemas.microsoft.com/office/drawing/2014/main" id="{3031F623-EF05-014E-C9AC-9071A9B0E2AE}"/>
              </a:ext>
            </a:extLst>
          </p:cNvPr>
          <p:cNvSpPr>
            <a:spLocks noGrp="1"/>
          </p:cNvSpPr>
          <p:nvPr>
            <p:ph type="title"/>
          </p:nvPr>
        </p:nvSpPr>
        <p:spPr/>
        <p:txBody>
          <a:bodyPr/>
          <a:lstStyle/>
          <a:p>
            <a:r>
              <a:rPr lang="en-US" dirty="0">
                <a:solidFill>
                  <a:schemeClr val="bg1"/>
                </a:solidFill>
              </a:rPr>
              <a:t>Recommendations for Engagement with Other Organizations </a:t>
            </a:r>
          </a:p>
        </p:txBody>
      </p:sp>
    </p:spTree>
    <p:extLst>
      <p:ext uri="{BB962C8B-B14F-4D97-AF65-F5344CB8AC3E}">
        <p14:creationId xmlns:p14="http://schemas.microsoft.com/office/powerpoint/2010/main" val="1274414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F9BCE4-241A-7351-3129-F855852E7E23}"/>
              </a:ext>
            </a:extLst>
          </p:cNvPr>
          <p:cNvSpPr>
            <a:spLocks noGrp="1"/>
          </p:cNvSpPr>
          <p:nvPr>
            <p:ph type="body" idx="1"/>
          </p:nvPr>
        </p:nvSpPr>
        <p:spPr>
          <a:xfrm>
            <a:off x="176048" y="1097550"/>
            <a:ext cx="11495400" cy="4662900"/>
          </a:xfrm>
        </p:spPr>
        <p:txBody>
          <a:bodyPr/>
          <a:lstStyle/>
          <a:p>
            <a:pPr marL="50800" indent="0">
              <a:buNone/>
            </a:pPr>
            <a:r>
              <a:rPr lang="en-US" dirty="0"/>
              <a:t>Summary</a:t>
            </a:r>
          </a:p>
          <a:p>
            <a:r>
              <a:rPr lang="en-US" sz="2000" dirty="0"/>
              <a:t>The lessons learned from GST1 were categorized into three key areas, accompanied by recommendations aimed at improving the integration of EO data in future GSTs.</a:t>
            </a:r>
          </a:p>
          <a:p>
            <a:endParaRPr lang="en-US" sz="2000" dirty="0"/>
          </a:p>
          <a:p>
            <a:pPr marL="50800" indent="0">
              <a:buNone/>
            </a:pPr>
            <a:r>
              <a:rPr lang="en-US" dirty="0"/>
              <a:t>Request</a:t>
            </a:r>
          </a:p>
          <a:p>
            <a:r>
              <a:rPr lang="en-US" sz="2000" dirty="0"/>
              <a:t>We invite your feedback on these lessons learned and recommendations. </a:t>
            </a:r>
          </a:p>
          <a:p>
            <a:r>
              <a:rPr lang="en-US" sz="2000" dirty="0"/>
              <a:t>If any of these recommendations have already been implemented within your program, we would appreciate it if you could share the outcomes with us.</a:t>
            </a:r>
          </a:p>
        </p:txBody>
      </p:sp>
      <p:sp>
        <p:nvSpPr>
          <p:cNvPr id="3" name="Title 2">
            <a:extLst>
              <a:ext uri="{FF2B5EF4-FFF2-40B4-BE49-F238E27FC236}">
                <a16:creationId xmlns:a16="http://schemas.microsoft.com/office/drawing/2014/main" id="{0F748962-561C-0A5C-6927-4635B0DD411C}"/>
              </a:ext>
            </a:extLst>
          </p:cNvPr>
          <p:cNvSpPr>
            <a:spLocks noGrp="1"/>
          </p:cNvSpPr>
          <p:nvPr>
            <p:ph type="title"/>
          </p:nvPr>
        </p:nvSpPr>
        <p:spPr/>
        <p:txBody>
          <a:bodyPr/>
          <a:lstStyle/>
          <a:p>
            <a:r>
              <a:rPr lang="en-US" dirty="0"/>
              <a:t>Summary and Request</a:t>
            </a:r>
          </a:p>
        </p:txBody>
      </p:sp>
    </p:spTree>
    <p:extLst>
      <p:ext uri="{BB962C8B-B14F-4D97-AF65-F5344CB8AC3E}">
        <p14:creationId xmlns:p14="http://schemas.microsoft.com/office/powerpoint/2010/main" val="283564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56C61B-F960-130D-1AB9-E1129B00B1E7}"/>
              </a:ext>
            </a:extLst>
          </p:cNvPr>
          <p:cNvSpPr>
            <a:spLocks noGrp="1"/>
          </p:cNvSpPr>
          <p:nvPr>
            <p:ph type="body" idx="1"/>
          </p:nvPr>
        </p:nvSpPr>
        <p:spPr>
          <a:xfrm>
            <a:off x="176048" y="1064410"/>
            <a:ext cx="11495400" cy="4662900"/>
          </a:xfrm>
        </p:spPr>
        <p:txBody>
          <a:bodyPr/>
          <a:lstStyle/>
          <a:p>
            <a:pPr>
              <a:lnSpc>
                <a:spcPct val="130000"/>
              </a:lnSpc>
              <a:spcBef>
                <a:spcPts val="0"/>
              </a:spcBef>
              <a:spcAft>
                <a:spcPts val="1200"/>
              </a:spcAft>
            </a:pPr>
            <a:r>
              <a:rPr lang="en-US" sz="2200" dirty="0">
                <a:latin typeface="Montserrat" pitchFamily="2" charset="77"/>
              </a:rPr>
              <a:t>Climate policy impact is one of  the JAXA SIT Chair term priorities</a:t>
            </a:r>
          </a:p>
          <a:p>
            <a:pPr>
              <a:lnSpc>
                <a:spcPct val="130000"/>
              </a:lnSpc>
              <a:spcBef>
                <a:spcPts val="0"/>
              </a:spcBef>
              <a:spcAft>
                <a:spcPts val="1200"/>
              </a:spcAft>
            </a:pPr>
            <a:r>
              <a:rPr lang="en-US" sz="2200" dirty="0">
                <a:solidFill>
                  <a:srgbClr val="000000"/>
                </a:solidFill>
                <a:effectLst/>
                <a:latin typeface="Montserrat" pitchFamily="2" charset="77"/>
                <a:ea typeface="Times New Roman" panose="02020603050405020304" pitchFamily="18" charset="0"/>
              </a:rPr>
              <a:t>The objective is for CEOS to explore both the challenges and opportunities in maximizing the impact of CEOS agency data</a:t>
            </a:r>
            <a:r>
              <a:rPr lang="en-US" sz="2200" dirty="0">
                <a:effectLst/>
                <a:latin typeface="Montserrat" pitchFamily="2" charset="77"/>
              </a:rPr>
              <a:t> </a:t>
            </a:r>
            <a:r>
              <a:rPr lang="en-US" sz="2200" dirty="0">
                <a:latin typeface="Montserrat" pitchFamily="2" charset="77"/>
              </a:rPr>
              <a:t> in the key climate policy processes (e.g., GST of the Paris Agreement)</a:t>
            </a:r>
          </a:p>
          <a:p>
            <a:pPr>
              <a:lnSpc>
                <a:spcPct val="130000"/>
              </a:lnSpc>
              <a:spcBef>
                <a:spcPts val="0"/>
              </a:spcBef>
              <a:spcAft>
                <a:spcPts val="1200"/>
              </a:spcAft>
            </a:pPr>
            <a:r>
              <a:rPr lang="en-US" sz="2200" dirty="0">
                <a:latin typeface="Montserrat" pitchFamily="2" charset="77"/>
              </a:rPr>
              <a:t>With the GST1 behind us, it’s time to reflect on whether our current relationship and activities are optimal for enhanced uptake of CEOS agency data in future GSTs</a:t>
            </a:r>
          </a:p>
          <a:p>
            <a:pPr>
              <a:lnSpc>
                <a:spcPct val="130000"/>
              </a:lnSpc>
              <a:spcBef>
                <a:spcPts val="0"/>
              </a:spcBef>
              <a:spcAft>
                <a:spcPts val="1200"/>
              </a:spcAft>
            </a:pPr>
            <a:r>
              <a:rPr lang="en-US" sz="2200" dirty="0">
                <a:latin typeface="Montserrat" pitchFamily="2" charset="77"/>
              </a:rPr>
              <a:t>At SIT-39 in Tokyo, the SIT Chair tasked Working Group on Climate (</a:t>
            </a:r>
            <a:r>
              <a:rPr lang="en-US" sz="2200" dirty="0" err="1">
                <a:latin typeface="Montserrat" pitchFamily="2" charset="77"/>
              </a:rPr>
              <a:t>WGClimate</a:t>
            </a:r>
            <a:r>
              <a:rPr lang="en-US" sz="2200" dirty="0">
                <a:latin typeface="Montserrat" pitchFamily="2" charset="77"/>
              </a:rPr>
              <a:t>) to lead a review, aiming to identify the lessons learned from our engagement in GST1.</a:t>
            </a:r>
          </a:p>
        </p:txBody>
      </p:sp>
      <p:sp>
        <p:nvSpPr>
          <p:cNvPr id="3" name="Title 2">
            <a:extLst>
              <a:ext uri="{FF2B5EF4-FFF2-40B4-BE49-F238E27FC236}">
                <a16:creationId xmlns:a16="http://schemas.microsoft.com/office/drawing/2014/main" id="{AB1B93E7-5E47-B3B3-00EE-1BFD63AE780B}"/>
              </a:ext>
            </a:extLst>
          </p:cNvPr>
          <p:cNvSpPr>
            <a:spLocks noGrp="1"/>
          </p:cNvSpPr>
          <p:nvPr>
            <p:ph type="title"/>
          </p:nvPr>
        </p:nvSpPr>
        <p:spPr/>
        <p:txBody>
          <a:bodyPr/>
          <a:lstStyle/>
          <a:p>
            <a:r>
              <a:rPr lang="en-US" sz="4000" dirty="0"/>
              <a:t>Climate Policy Impact</a:t>
            </a:r>
          </a:p>
        </p:txBody>
      </p:sp>
    </p:spTree>
    <p:extLst>
      <p:ext uri="{BB962C8B-B14F-4D97-AF65-F5344CB8AC3E}">
        <p14:creationId xmlns:p14="http://schemas.microsoft.com/office/powerpoint/2010/main" val="3858322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E72485-AD1A-5A94-0804-96FE07F657C0}"/>
              </a:ext>
            </a:extLst>
          </p:cNvPr>
          <p:cNvSpPr>
            <a:spLocks noGrp="1"/>
          </p:cNvSpPr>
          <p:nvPr>
            <p:ph type="body" idx="1"/>
          </p:nvPr>
        </p:nvSpPr>
        <p:spPr>
          <a:xfrm>
            <a:off x="348300" y="1243222"/>
            <a:ext cx="11495400" cy="4662900"/>
          </a:xfrm>
        </p:spPr>
        <p:txBody>
          <a:bodyPr/>
          <a:lstStyle/>
          <a:p>
            <a:pPr marL="514350" indent="-514350">
              <a:lnSpc>
                <a:spcPct val="150000"/>
              </a:lnSpc>
              <a:spcBef>
                <a:spcPts val="0"/>
              </a:spcBef>
              <a:buClr>
                <a:schemeClr val="tx1"/>
              </a:buClr>
              <a:buSzPts val="2000"/>
              <a:buFont typeface="+mj-lt"/>
              <a:buAutoNum type="arabicPeriod"/>
            </a:pPr>
            <a:r>
              <a:rPr lang="en-US" sz="2200" dirty="0"/>
              <a:t>Lessons Learned from inputs to the GST process, including  GHG flux datasets and Research and Systematic Observation (RSO) synthesis report.</a:t>
            </a:r>
          </a:p>
          <a:p>
            <a:pPr marL="514350" indent="-514350">
              <a:lnSpc>
                <a:spcPct val="150000"/>
              </a:lnSpc>
              <a:buClr>
                <a:schemeClr val="tx1"/>
              </a:buClr>
              <a:buSzPts val="2000"/>
              <a:buFont typeface="+mj-lt"/>
              <a:buAutoNum type="arabicPeriod"/>
            </a:pPr>
            <a:r>
              <a:rPr lang="en-US" sz="2200" b="0" i="0" u="none" strike="noStrike" dirty="0"/>
              <a:t>Lessons Learned from engagement with the UNFCCC (including COP) and</a:t>
            </a:r>
            <a:r>
              <a:rPr lang="en-US" sz="2200" dirty="0"/>
              <a:t> key stakeholders.</a:t>
            </a:r>
          </a:p>
          <a:p>
            <a:pPr marL="514350" indent="-514350">
              <a:lnSpc>
                <a:spcPct val="150000"/>
              </a:lnSpc>
              <a:buClr>
                <a:schemeClr val="tx1"/>
              </a:buClr>
              <a:buSzPts val="2000"/>
              <a:buFont typeface="+mj-lt"/>
              <a:buAutoNum type="arabicPeriod"/>
            </a:pPr>
            <a:r>
              <a:rPr lang="en-US" sz="2200" dirty="0"/>
              <a:t>Lessons learned from the existence of and need to address communication gaps</a:t>
            </a:r>
          </a:p>
          <a:p>
            <a:endParaRPr lang="en-US" dirty="0"/>
          </a:p>
        </p:txBody>
      </p:sp>
      <p:sp>
        <p:nvSpPr>
          <p:cNvPr id="3" name="Title 2">
            <a:extLst>
              <a:ext uri="{FF2B5EF4-FFF2-40B4-BE49-F238E27FC236}">
                <a16:creationId xmlns:a16="http://schemas.microsoft.com/office/drawing/2014/main" id="{1C66C92F-8D47-373D-F784-8916E8C58391}"/>
              </a:ext>
            </a:extLst>
          </p:cNvPr>
          <p:cNvSpPr>
            <a:spLocks noGrp="1"/>
          </p:cNvSpPr>
          <p:nvPr>
            <p:ph type="title"/>
          </p:nvPr>
        </p:nvSpPr>
        <p:spPr/>
        <p:txBody>
          <a:bodyPr/>
          <a:lstStyle/>
          <a:p>
            <a:r>
              <a:rPr lang="en-US" sz="2800" dirty="0"/>
              <a:t>Lessons Learned </a:t>
            </a:r>
            <a:r>
              <a:rPr lang="en-US" dirty="0"/>
              <a:t>are</a:t>
            </a:r>
            <a:r>
              <a:rPr lang="en-US" sz="2800" dirty="0"/>
              <a:t> Categorized in Three Areas </a:t>
            </a:r>
          </a:p>
        </p:txBody>
      </p:sp>
    </p:spTree>
    <p:extLst>
      <p:ext uri="{BB962C8B-B14F-4D97-AF65-F5344CB8AC3E}">
        <p14:creationId xmlns:p14="http://schemas.microsoft.com/office/powerpoint/2010/main" val="3082700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AA01D4-C2A9-B3E2-DE45-FE6304B003A2}"/>
              </a:ext>
            </a:extLst>
          </p:cNvPr>
          <p:cNvSpPr>
            <a:spLocks noGrp="1"/>
          </p:cNvSpPr>
          <p:nvPr>
            <p:ph type="body" idx="1"/>
          </p:nvPr>
        </p:nvSpPr>
        <p:spPr>
          <a:xfrm>
            <a:off x="21020" y="1059224"/>
            <a:ext cx="12170980" cy="4999922"/>
          </a:xfrm>
        </p:spPr>
        <p:txBody>
          <a:bodyPr/>
          <a:lstStyle/>
          <a:p>
            <a:pPr>
              <a:lnSpc>
                <a:spcPct val="130000"/>
              </a:lnSpc>
              <a:spcBef>
                <a:spcPts val="0"/>
              </a:spcBef>
              <a:spcAft>
                <a:spcPts val="1200"/>
              </a:spcAft>
            </a:pPr>
            <a:r>
              <a:rPr lang="en-US" sz="2000" dirty="0"/>
              <a:t>The pilot atmospheric CO2 and CH4 budgets delivered to the first Global </a:t>
            </a:r>
            <a:r>
              <a:rPr lang="en-US" sz="2000" dirty="0" err="1"/>
              <a:t>Stocktake</a:t>
            </a:r>
            <a:r>
              <a:rPr lang="en-US" sz="2000" dirty="0"/>
              <a:t> (GST1) were well received at the UNFCCC COP in 2021 and 2022. These were presented at the Earth Information Day (virtually in 2021) and various national and inter-governmental events.</a:t>
            </a:r>
          </a:p>
          <a:p>
            <a:pPr>
              <a:lnSpc>
                <a:spcPct val="130000"/>
              </a:lnSpc>
              <a:spcBef>
                <a:spcPts val="0"/>
              </a:spcBef>
              <a:spcAft>
                <a:spcPts val="1200"/>
              </a:spcAft>
            </a:pPr>
            <a:r>
              <a:rPr lang="en-US" sz="2000" dirty="0"/>
              <a:t>However, these top-down budgets were not widely utilized by the national inventory community to compile or validate inventories submitted to GST1.</a:t>
            </a:r>
          </a:p>
          <a:p>
            <a:pPr>
              <a:lnSpc>
                <a:spcPct val="130000"/>
              </a:lnSpc>
              <a:spcBef>
                <a:spcPts val="0"/>
              </a:spcBef>
              <a:spcAft>
                <a:spcPts val="1200"/>
              </a:spcAft>
            </a:pPr>
            <a:r>
              <a:rPr lang="en-US" sz="2000" dirty="0"/>
              <a:t>In response to a direct request from the SBSTA, CEOS, in collaboration with the WMO and GEO, developed the report titled “The Role of Systematic Earth Observations in the Global </a:t>
            </a:r>
            <a:r>
              <a:rPr lang="en-US" sz="2000" dirty="0" err="1"/>
              <a:t>Stocktake</a:t>
            </a:r>
            <a:r>
              <a:rPr lang="en-US" sz="2000" dirty="0"/>
              <a:t>” in early 2022.</a:t>
            </a:r>
          </a:p>
          <a:p>
            <a:pPr>
              <a:lnSpc>
                <a:spcPct val="130000"/>
              </a:lnSpc>
              <a:spcBef>
                <a:spcPts val="0"/>
              </a:spcBef>
              <a:spcAft>
                <a:spcPts val="1200"/>
              </a:spcAft>
            </a:pPr>
            <a:r>
              <a:rPr lang="en-US" sz="2000" dirty="0"/>
              <a:t>Despite the significance of space-based data, they currently play no formal role in key UNFCCC processes, such as national communications, biennial reports, transparency reports, NDCs, or adaptation communications required under the Paris Agreement.</a:t>
            </a:r>
          </a:p>
          <a:p>
            <a:endParaRPr lang="en-US" dirty="0"/>
          </a:p>
        </p:txBody>
      </p:sp>
      <p:sp>
        <p:nvSpPr>
          <p:cNvPr id="3" name="Title 2">
            <a:extLst>
              <a:ext uri="{FF2B5EF4-FFF2-40B4-BE49-F238E27FC236}">
                <a16:creationId xmlns:a16="http://schemas.microsoft.com/office/drawing/2014/main" id="{E66C9B8D-4695-7BD6-AB93-A4F70E853BD5}"/>
              </a:ext>
            </a:extLst>
          </p:cNvPr>
          <p:cNvSpPr>
            <a:spLocks noGrp="1"/>
          </p:cNvSpPr>
          <p:nvPr>
            <p:ph type="title"/>
          </p:nvPr>
        </p:nvSpPr>
        <p:spPr/>
        <p:txBody>
          <a:bodyPr/>
          <a:lstStyle/>
          <a:p>
            <a:r>
              <a:rPr lang="en-US" sz="2800" dirty="0"/>
              <a:t>Background on Inputs to the GST Process </a:t>
            </a:r>
          </a:p>
        </p:txBody>
      </p:sp>
    </p:spTree>
    <p:extLst>
      <p:ext uri="{BB962C8B-B14F-4D97-AF65-F5344CB8AC3E}">
        <p14:creationId xmlns:p14="http://schemas.microsoft.com/office/powerpoint/2010/main" val="1296527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384138-A13B-3879-957C-5D251C02F6B3}"/>
              </a:ext>
            </a:extLst>
          </p:cNvPr>
          <p:cNvSpPr>
            <a:spLocks noGrp="1"/>
          </p:cNvSpPr>
          <p:nvPr>
            <p:ph type="body" idx="1"/>
          </p:nvPr>
        </p:nvSpPr>
        <p:spPr>
          <a:xfrm>
            <a:off x="176047" y="1097549"/>
            <a:ext cx="11931869" cy="5103553"/>
          </a:xfrm>
        </p:spPr>
        <p:txBody>
          <a:bodyPr/>
          <a:lstStyle/>
          <a:p>
            <a:pPr marL="342900" lvl="0" indent="-342900" algn="l" rtl="0">
              <a:lnSpc>
                <a:spcPct val="110000"/>
              </a:lnSpc>
              <a:spcBef>
                <a:spcPts val="1000"/>
              </a:spcBef>
              <a:spcAft>
                <a:spcPts val="600"/>
              </a:spcAft>
              <a:buClr>
                <a:schemeClr val="tx1"/>
              </a:buClr>
              <a:buSzPts val="2000"/>
              <a:buFont typeface="Wingdings" pitchFamily="2" charset="2"/>
              <a:buChar char="v"/>
            </a:pPr>
            <a:r>
              <a:rPr lang="en-US" sz="2200" dirty="0"/>
              <a:t>GHG flux datasets</a:t>
            </a:r>
          </a:p>
          <a:p>
            <a:pPr marL="800100" lvl="1" indent="-342900">
              <a:lnSpc>
                <a:spcPct val="110000"/>
              </a:lnSpc>
              <a:spcBef>
                <a:spcPts val="1000"/>
              </a:spcBef>
              <a:spcAft>
                <a:spcPts val="600"/>
              </a:spcAft>
              <a:buClr>
                <a:schemeClr val="tx1"/>
              </a:buClr>
              <a:buSzPts val="2000"/>
              <a:buFont typeface="Wingdings" pitchFamily="2" charset="2"/>
              <a:buChar char="v"/>
            </a:pPr>
            <a:r>
              <a:rPr lang="en-US" sz="2200" dirty="0"/>
              <a:t>L1.1: N</a:t>
            </a:r>
            <a:r>
              <a:rPr lang="en-US" sz="2200" b="0" i="0" u="none" strike="noStrike" dirty="0"/>
              <a:t>eed to reconcile GHG estimates between top-down and bottom-up approaches and better quantify uncertainties in both methods.</a:t>
            </a:r>
            <a:endParaRPr lang="en-US" sz="2200" dirty="0"/>
          </a:p>
          <a:p>
            <a:pPr marL="800100" lvl="1" indent="-342900">
              <a:lnSpc>
                <a:spcPct val="110000"/>
              </a:lnSpc>
              <a:spcBef>
                <a:spcPts val="1000"/>
              </a:spcBef>
              <a:spcAft>
                <a:spcPts val="600"/>
              </a:spcAft>
              <a:buClr>
                <a:schemeClr val="tx1"/>
              </a:buClr>
              <a:buSzPts val="2000"/>
              <a:buFont typeface="Wingdings" pitchFamily="2" charset="2"/>
              <a:buChar char="v"/>
            </a:pPr>
            <a:r>
              <a:rPr lang="en-US" sz="2200" dirty="0"/>
              <a:t>L1.2: Need to reduce the uncertainty in t</a:t>
            </a:r>
            <a:r>
              <a:rPr lang="en-US" sz="2200" b="0" i="0" u="none" strike="noStrike" dirty="0"/>
              <a:t>he top-down flux estimates for mid- and small-size countries.</a:t>
            </a:r>
          </a:p>
          <a:p>
            <a:pPr marL="800100" lvl="1" indent="-342900">
              <a:lnSpc>
                <a:spcPct val="110000"/>
              </a:lnSpc>
              <a:spcBef>
                <a:spcPts val="1000"/>
              </a:spcBef>
              <a:spcAft>
                <a:spcPts val="600"/>
              </a:spcAft>
              <a:buClr>
                <a:schemeClr val="tx1"/>
              </a:buClr>
              <a:buSzPts val="2000"/>
              <a:buFont typeface="Wingdings" pitchFamily="2" charset="2"/>
              <a:buChar char="v"/>
            </a:pPr>
            <a:endParaRPr lang="en-US" sz="2200" b="0" i="0" u="none" strike="noStrike" dirty="0"/>
          </a:p>
          <a:p>
            <a:pPr marL="342900" lvl="0" indent="-342900" algn="l" rtl="0">
              <a:lnSpc>
                <a:spcPct val="110000"/>
              </a:lnSpc>
              <a:spcBef>
                <a:spcPts val="1000"/>
              </a:spcBef>
              <a:spcAft>
                <a:spcPts val="600"/>
              </a:spcAft>
              <a:buClr>
                <a:schemeClr val="tx1"/>
              </a:buClr>
              <a:buSzPts val="2000"/>
              <a:buFont typeface="Wingdings" pitchFamily="2" charset="2"/>
              <a:buChar char="v"/>
            </a:pPr>
            <a:r>
              <a:rPr lang="en-US" sz="2200" dirty="0"/>
              <a:t>RSO synthesis report</a:t>
            </a:r>
          </a:p>
          <a:p>
            <a:pPr marL="800100" lvl="1" indent="-342900">
              <a:lnSpc>
                <a:spcPct val="110000"/>
              </a:lnSpc>
              <a:spcBef>
                <a:spcPts val="0"/>
              </a:spcBef>
              <a:spcAft>
                <a:spcPts val="600"/>
              </a:spcAft>
              <a:buClr>
                <a:schemeClr val="tx1"/>
              </a:buClr>
              <a:buFont typeface="Wingdings" pitchFamily="2" charset="2"/>
              <a:buChar char="v"/>
            </a:pPr>
            <a:r>
              <a:rPr lang="en-US" sz="2200" dirty="0"/>
              <a:t>L1.3: Decision not to include the RSO inputs was made by the COP delegations, as the RSO community did not have a single champion among the COP delegations. </a:t>
            </a:r>
            <a:endParaRPr lang="en-US" sz="2200" b="0" i="0" u="none" strike="noStrike" dirty="0"/>
          </a:p>
        </p:txBody>
      </p:sp>
      <p:sp>
        <p:nvSpPr>
          <p:cNvPr id="3" name="Title 2">
            <a:extLst>
              <a:ext uri="{FF2B5EF4-FFF2-40B4-BE49-F238E27FC236}">
                <a16:creationId xmlns:a16="http://schemas.microsoft.com/office/drawing/2014/main" id="{BDEC8E30-BFCD-BF31-CEB3-776603B09A33}"/>
              </a:ext>
            </a:extLst>
          </p:cNvPr>
          <p:cNvSpPr>
            <a:spLocks noGrp="1"/>
          </p:cNvSpPr>
          <p:nvPr>
            <p:ph type="title"/>
          </p:nvPr>
        </p:nvSpPr>
        <p:spPr/>
        <p:txBody>
          <a:bodyPr/>
          <a:lstStyle/>
          <a:p>
            <a:r>
              <a:rPr lang="en-US" dirty="0"/>
              <a:t>Lessons Learned from Inputs to the GST process </a:t>
            </a:r>
          </a:p>
        </p:txBody>
      </p:sp>
    </p:spTree>
    <p:extLst>
      <p:ext uri="{BB962C8B-B14F-4D97-AF65-F5344CB8AC3E}">
        <p14:creationId xmlns:p14="http://schemas.microsoft.com/office/powerpoint/2010/main" val="153472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AD456A-0837-BB93-36B4-9B3AA1BFC0F3}"/>
              </a:ext>
            </a:extLst>
          </p:cNvPr>
          <p:cNvSpPr>
            <a:spLocks noGrp="1"/>
          </p:cNvSpPr>
          <p:nvPr>
            <p:ph type="body" idx="1"/>
          </p:nvPr>
        </p:nvSpPr>
        <p:spPr>
          <a:xfrm>
            <a:off x="348300" y="1232712"/>
            <a:ext cx="11495400" cy="4662900"/>
          </a:xfrm>
        </p:spPr>
        <p:txBody>
          <a:bodyPr/>
          <a:lstStyle/>
          <a:p>
            <a:pPr marL="342900" lvl="0" indent="-342900" algn="l" rtl="0">
              <a:lnSpc>
                <a:spcPct val="140000"/>
              </a:lnSpc>
              <a:spcBef>
                <a:spcPts val="0"/>
              </a:spcBef>
              <a:spcAft>
                <a:spcPts val="1800"/>
              </a:spcAft>
              <a:buClr>
                <a:schemeClr val="tx1"/>
              </a:buClr>
              <a:buSzPts val="1800"/>
              <a:buFont typeface="Wingdings" pitchFamily="2" charset="2"/>
              <a:buChar char="v"/>
            </a:pPr>
            <a:r>
              <a:rPr lang="en-US" sz="2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3"/>
                  </a:ext>
                </a:extLst>
              </a:rPr>
              <a:t>L2.1: UNFCCC is the facilitator in the GST process and the COP delegations are </a:t>
            </a:r>
            <a:r>
              <a:rPr lang="en-US" sz="2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3"/>
                  </a:ext>
                </a:extLst>
              </a:rPr>
              <a:t>the decision makers.</a:t>
            </a:r>
          </a:p>
          <a:p>
            <a:pPr marL="342900" lvl="0" indent="-342900" algn="l" rtl="0">
              <a:lnSpc>
                <a:spcPct val="140000"/>
              </a:lnSpc>
              <a:spcBef>
                <a:spcPts val="0"/>
              </a:spcBef>
              <a:spcAft>
                <a:spcPts val="1800"/>
              </a:spcAft>
              <a:buClr>
                <a:schemeClr val="tx1"/>
              </a:buClr>
              <a:buSzPts val="1800"/>
              <a:buFont typeface="Wingdings" pitchFamily="2" charset="2"/>
              <a:buChar char="v"/>
            </a:pPr>
            <a:r>
              <a:rPr lang="en-US" sz="2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3"/>
                  </a:ext>
                </a:extLst>
              </a:rPr>
              <a:t>L2.2: Need to engage national inventory communities/compilers when developing the flux products. </a:t>
            </a:r>
            <a:endParaRPr lang="en-US" sz="2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3"/>
                </a:ext>
              </a:extLst>
            </a:endParaRPr>
          </a:p>
          <a:p>
            <a:pPr marL="342900" lvl="0" indent="-342900" algn="l" rtl="0">
              <a:lnSpc>
                <a:spcPct val="140000"/>
              </a:lnSpc>
              <a:spcBef>
                <a:spcPts val="0"/>
              </a:spcBef>
              <a:spcAft>
                <a:spcPts val="1800"/>
              </a:spcAft>
              <a:buClr>
                <a:schemeClr val="tx1"/>
              </a:buClr>
              <a:buSzPts val="1800"/>
              <a:buFont typeface="Wingdings" pitchFamily="2" charset="2"/>
              <a:buChar char="v"/>
            </a:pPr>
            <a:r>
              <a:rPr lang="en-US" sz="2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3"/>
                  </a:ext>
                </a:extLst>
              </a:rPr>
              <a:t>L2.3: CEOS worked very closely with UNFCCC </a:t>
            </a:r>
            <a:r>
              <a:rPr lang="en-US" sz="2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3"/>
                  </a:ext>
                </a:extLst>
              </a:rPr>
              <a:t>points-of-contact who were strong advocates for the RSO community for the first GST, but did not have a close link with COP delegations to foster champions who can advocate for the RSO community.</a:t>
            </a:r>
            <a:endParaRPr lang="en-US" sz="2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3"/>
                </a:ext>
              </a:extLst>
            </a:endParaRPr>
          </a:p>
          <a:p>
            <a:endParaRPr lang="en-US" dirty="0"/>
          </a:p>
        </p:txBody>
      </p:sp>
      <p:sp>
        <p:nvSpPr>
          <p:cNvPr id="3" name="Title 2">
            <a:extLst>
              <a:ext uri="{FF2B5EF4-FFF2-40B4-BE49-F238E27FC236}">
                <a16:creationId xmlns:a16="http://schemas.microsoft.com/office/drawing/2014/main" id="{ED41FC2A-F097-4B51-E83C-990B2F3B7D8B}"/>
              </a:ext>
            </a:extLst>
          </p:cNvPr>
          <p:cNvSpPr>
            <a:spLocks noGrp="1"/>
          </p:cNvSpPr>
          <p:nvPr>
            <p:ph type="title"/>
          </p:nvPr>
        </p:nvSpPr>
        <p:spPr/>
        <p:txBody>
          <a:bodyPr/>
          <a:lstStyle/>
          <a:p>
            <a:r>
              <a:rPr lang="en-US" b="0" i="0" u="none" strike="noStrike" dirty="0">
                <a:solidFill>
                  <a:schemeClr val="bg1"/>
                </a:solidFill>
              </a:rPr>
              <a:t>Lessons learned from </a:t>
            </a:r>
            <a:r>
              <a:rPr lang="en-US" dirty="0">
                <a:solidFill>
                  <a:schemeClr val="bg1"/>
                </a:solidFill>
              </a:rPr>
              <a:t>E</a:t>
            </a:r>
            <a:r>
              <a:rPr lang="en-US" b="0" i="0" u="none" strike="noStrike" dirty="0">
                <a:solidFill>
                  <a:schemeClr val="bg1"/>
                </a:solidFill>
              </a:rPr>
              <a:t>ngagement with UNFCCC (incl. COP) and Stakeholders</a:t>
            </a:r>
            <a:endParaRPr lang="en-US" dirty="0">
              <a:solidFill>
                <a:schemeClr val="bg1"/>
              </a:solidFill>
            </a:endParaRPr>
          </a:p>
        </p:txBody>
      </p:sp>
    </p:spTree>
    <p:extLst>
      <p:ext uri="{BB962C8B-B14F-4D97-AF65-F5344CB8AC3E}">
        <p14:creationId xmlns:p14="http://schemas.microsoft.com/office/powerpoint/2010/main" val="83812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7D02E4-5B22-AE14-B4E6-C3BEF32E0712}"/>
              </a:ext>
            </a:extLst>
          </p:cNvPr>
          <p:cNvSpPr>
            <a:spLocks noGrp="1"/>
          </p:cNvSpPr>
          <p:nvPr>
            <p:ph type="body" idx="1"/>
          </p:nvPr>
        </p:nvSpPr>
        <p:spPr>
          <a:xfrm>
            <a:off x="176048" y="1274753"/>
            <a:ext cx="11495400" cy="4662900"/>
          </a:xfrm>
        </p:spPr>
        <p:txBody>
          <a:bodyPr/>
          <a:lstStyle/>
          <a:p>
            <a:pPr marL="342900" indent="-342900">
              <a:lnSpc>
                <a:spcPct val="130000"/>
              </a:lnSpc>
              <a:spcBef>
                <a:spcPts val="0"/>
              </a:spcBef>
              <a:spcAft>
                <a:spcPts val="1800"/>
              </a:spcAft>
            </a:pPr>
            <a:r>
              <a:rPr lang="en-US" sz="2200" dirty="0"/>
              <a:t>L3.1: The GST process is still evolving and not fully understood, requiring close collaboration with the UNFCCC to stay informed. </a:t>
            </a:r>
          </a:p>
          <a:p>
            <a:pPr marL="342900" indent="-342900">
              <a:lnSpc>
                <a:spcPct val="130000"/>
              </a:lnSpc>
              <a:spcBef>
                <a:spcPts val="0"/>
              </a:spcBef>
              <a:spcAft>
                <a:spcPts val="1800"/>
              </a:spcAft>
            </a:pPr>
            <a:r>
              <a:rPr lang="en-US" sz="2200" dirty="0"/>
              <a:t>L3.2: National inventory compilers lack a full understanding of the top-down flux datasets and how to integrate them with the bottom-up data.  </a:t>
            </a:r>
          </a:p>
          <a:p>
            <a:pPr marL="342900" indent="-342900">
              <a:lnSpc>
                <a:spcPct val="130000"/>
              </a:lnSpc>
              <a:spcBef>
                <a:spcPts val="0"/>
              </a:spcBef>
              <a:spcAft>
                <a:spcPts val="1800"/>
              </a:spcAft>
            </a:pPr>
            <a:r>
              <a:rPr lang="en-US" sz="2200" dirty="0"/>
              <a:t>L3.3: COP delegations are not fully aware of the capabilities of space-based observations.</a:t>
            </a:r>
          </a:p>
        </p:txBody>
      </p:sp>
      <p:sp>
        <p:nvSpPr>
          <p:cNvPr id="3" name="Title 2">
            <a:extLst>
              <a:ext uri="{FF2B5EF4-FFF2-40B4-BE49-F238E27FC236}">
                <a16:creationId xmlns:a16="http://schemas.microsoft.com/office/drawing/2014/main" id="{EEB77CC6-EFD0-2D4D-704A-AE20EA1C5E87}"/>
              </a:ext>
            </a:extLst>
          </p:cNvPr>
          <p:cNvSpPr>
            <a:spLocks noGrp="1"/>
          </p:cNvSpPr>
          <p:nvPr>
            <p:ph type="title"/>
          </p:nvPr>
        </p:nvSpPr>
        <p:spPr/>
        <p:txBody>
          <a:bodyPr/>
          <a:lstStyle/>
          <a:p>
            <a:r>
              <a:rPr lang="en-US" dirty="0"/>
              <a:t>Lessons Learned to Address Communication Gaps</a:t>
            </a:r>
          </a:p>
        </p:txBody>
      </p:sp>
    </p:spTree>
    <p:extLst>
      <p:ext uri="{BB962C8B-B14F-4D97-AF65-F5344CB8AC3E}">
        <p14:creationId xmlns:p14="http://schemas.microsoft.com/office/powerpoint/2010/main" val="3704153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F0BDFF-681F-A90D-F835-51F73A3743FB}"/>
              </a:ext>
            </a:extLst>
          </p:cNvPr>
          <p:cNvSpPr>
            <a:spLocks noGrp="1"/>
          </p:cNvSpPr>
          <p:nvPr>
            <p:ph type="body" idx="1"/>
          </p:nvPr>
        </p:nvSpPr>
        <p:spPr>
          <a:xfrm>
            <a:off x="261170" y="1097550"/>
            <a:ext cx="11930829" cy="4662900"/>
          </a:xfrm>
        </p:spPr>
        <p:txBody>
          <a:bodyPr/>
          <a:lstStyle/>
          <a:p>
            <a:pPr marL="342900" indent="-342900">
              <a:lnSpc>
                <a:spcPct val="130000"/>
              </a:lnSpc>
              <a:spcBef>
                <a:spcPts val="0"/>
              </a:spcBef>
              <a:spcAft>
                <a:spcPts val="1800"/>
              </a:spcAft>
              <a:buSzPts val="1800"/>
            </a:pPr>
            <a:r>
              <a:rPr lang="en-US" sz="2200" dirty="0">
                <a:solidFill>
                  <a:schemeClr val="tx1"/>
                </a:solidFill>
              </a:rPr>
              <a:t>R1: </a:t>
            </a:r>
            <a:r>
              <a:rPr lang="en-US" sz="22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9"/>
                  </a:ext>
                </a:extLst>
              </a:rPr>
              <a:t>Improve uncertainty evaluation in both top-down and bottom-up emission estimates and reconcile these approaches for a more accurate GHG budget (L1.1)</a:t>
            </a:r>
            <a:r>
              <a:rPr lang="en-US" sz="2200" dirty="0">
                <a:solidFill>
                  <a:schemeClr val="tx1"/>
                </a:solidFill>
              </a:rPr>
              <a:t>. </a:t>
            </a:r>
          </a:p>
          <a:p>
            <a:pPr marL="342900" indent="-342900">
              <a:lnSpc>
                <a:spcPct val="130000"/>
              </a:lnSpc>
              <a:spcBef>
                <a:spcPts val="0"/>
              </a:spcBef>
              <a:spcAft>
                <a:spcPts val="1800"/>
              </a:spcAft>
              <a:buSzPts val="1800"/>
            </a:pPr>
            <a:r>
              <a:rPr lang="en-US" sz="22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9"/>
                  </a:ext>
                </a:extLst>
              </a:rPr>
              <a:t>R2: </a:t>
            </a:r>
            <a:r>
              <a:rPr lang="en-US" sz="2200" dirty="0">
                <a:solidFill>
                  <a:schemeClr val="tx1"/>
                </a:solidFill>
              </a:rPr>
              <a:t>Develop higher spatial resolution atmospheric inverse models to better utilize space-based GHG estimates and provide flux data at finer resolution to increase the utility of these data for mid- and small-size countries (L1.2).  </a:t>
            </a:r>
          </a:p>
          <a:p>
            <a:pPr marL="342900" indent="-342900">
              <a:lnSpc>
                <a:spcPct val="130000"/>
              </a:lnSpc>
              <a:spcBef>
                <a:spcPts val="0"/>
              </a:spcBef>
              <a:spcAft>
                <a:spcPts val="1800"/>
              </a:spcAft>
              <a:buSzPts val="1800"/>
            </a:pPr>
            <a:r>
              <a:rPr lang="en-US" sz="2200" dirty="0">
                <a:solidFill>
                  <a:schemeClr val="tx1"/>
                </a:solidFill>
              </a:rPr>
              <a:t>R3: Operationalize the GHG monitoring system to sustain the long-term availability of GHG products and services, providing policy-relevant information (L1.1 and L1.2).</a:t>
            </a:r>
          </a:p>
          <a:p>
            <a:endParaRPr lang="en-US" dirty="0">
              <a:solidFill>
                <a:schemeClr val="tx1"/>
              </a:solidFill>
            </a:endParaRPr>
          </a:p>
        </p:txBody>
      </p:sp>
      <p:sp>
        <p:nvSpPr>
          <p:cNvPr id="3" name="Title 2">
            <a:extLst>
              <a:ext uri="{FF2B5EF4-FFF2-40B4-BE49-F238E27FC236}">
                <a16:creationId xmlns:a16="http://schemas.microsoft.com/office/drawing/2014/main" id="{0138E040-AD00-B32D-884C-A55347943C17}"/>
              </a:ext>
            </a:extLst>
          </p:cNvPr>
          <p:cNvSpPr>
            <a:spLocks noGrp="1"/>
          </p:cNvSpPr>
          <p:nvPr>
            <p:ph type="title"/>
          </p:nvPr>
        </p:nvSpPr>
        <p:spPr/>
        <p:txBody>
          <a:bodyPr/>
          <a:lstStyle/>
          <a:p>
            <a:r>
              <a:rPr lang="en-US" dirty="0"/>
              <a:t>Recommendations to Improve GHG Products for Science Application</a:t>
            </a:r>
          </a:p>
        </p:txBody>
      </p:sp>
    </p:spTree>
    <p:extLst>
      <p:ext uri="{BB962C8B-B14F-4D97-AF65-F5344CB8AC3E}">
        <p14:creationId xmlns:p14="http://schemas.microsoft.com/office/powerpoint/2010/main" val="2437066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1ED777-406E-F37D-3A00-2C22F3CDC658}"/>
              </a:ext>
            </a:extLst>
          </p:cNvPr>
          <p:cNvSpPr>
            <a:spLocks noGrp="1"/>
          </p:cNvSpPr>
          <p:nvPr>
            <p:ph type="body" idx="1"/>
          </p:nvPr>
        </p:nvSpPr>
        <p:spPr>
          <a:xfrm>
            <a:off x="73572" y="1097549"/>
            <a:ext cx="12118428" cy="5345291"/>
          </a:xfrm>
        </p:spPr>
        <p:txBody>
          <a:bodyPr/>
          <a:lstStyle/>
          <a:p>
            <a:pPr marL="342900" indent="-342900">
              <a:lnSpc>
                <a:spcPct val="130000"/>
              </a:lnSpc>
              <a:spcBef>
                <a:spcPts val="0"/>
              </a:spcBef>
              <a:spcAft>
                <a:spcPts val="1800"/>
              </a:spcAft>
              <a:buSzPts val="1800"/>
            </a:pPr>
            <a:r>
              <a:rPr lang="en-US" sz="2000" i="0" u="none" strike="noStrike" dirty="0">
                <a:solidFill>
                  <a:schemeClr val="tx1"/>
                </a:solidFill>
              </a:rPr>
              <a:t>R4: CEOS and CGMS agencies to </a:t>
            </a:r>
            <a:r>
              <a:rPr lang="en-US" sz="2000" i="0" u="none" strike="noStrike"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t>co-develop </a:t>
            </a:r>
            <a:r>
              <a:rPr lang="en-US" sz="2000" i="0" u="none" strike="noStrike" dirty="0">
                <a:solidFill>
                  <a:schemeClr val="tx1"/>
                </a:solidFill>
              </a:rPr>
              <a:t>GHG </a:t>
            </a:r>
            <a:r>
              <a:rPr lang="en-US" sz="2000" i="0" u="none" strike="noStrike"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flux products and emission information</a:t>
            </a:r>
            <a:r>
              <a:rPr lang="en-US" sz="2000" i="0" u="none" strike="noStrike" dirty="0">
                <a:solidFill>
                  <a:schemeClr val="tx1"/>
                </a:solidFill>
              </a:rPr>
              <a:t> with </a:t>
            </a:r>
            <a:r>
              <a:rPr lang="en-US" sz="2000" i="0" u="none" strike="noStrike"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national inventory agencies/compilers</a:t>
            </a:r>
            <a:r>
              <a:rPr lang="en-US" sz="2000" i="0" u="none" strike="noStrike"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
                  </a:ext>
                </a:extLst>
              </a:rPr>
              <a:t> </a:t>
            </a:r>
            <a:r>
              <a:rPr lang="en-US" sz="2000" i="0" u="none" strike="noStrike" dirty="0">
                <a:solidFill>
                  <a:schemeClr val="tx1"/>
                </a:solidFill>
              </a:rPr>
              <a:t>and other users. This will increase the uptake of satellite data to meet the IPCC 2006 guidelines for bottom-up inventory development and validation (L2.2). </a:t>
            </a:r>
          </a:p>
          <a:p>
            <a:pPr marL="342900" indent="-342900">
              <a:lnSpc>
                <a:spcPct val="130000"/>
              </a:lnSpc>
              <a:spcBef>
                <a:spcPts val="0"/>
              </a:spcBef>
              <a:spcAft>
                <a:spcPts val="1800"/>
              </a:spcAft>
              <a:buSzPts val="1800"/>
            </a:pPr>
            <a:r>
              <a:rPr lang="en-US" sz="2000" dirty="0">
                <a:solidFill>
                  <a:schemeClr val="tx1"/>
                </a:solidFill>
              </a:rPr>
              <a:t>R5: CEOS and CGMS agencies to identify and collaborate with early adopters to demonstrate the value of space-based data, and to start a set of dedicated projects with national inventory compilers to promote satellite data integration(L2.2). </a:t>
            </a:r>
          </a:p>
          <a:p>
            <a:pPr marL="342900" indent="-342900">
              <a:lnSpc>
                <a:spcPct val="130000"/>
              </a:lnSpc>
              <a:spcBef>
                <a:spcPts val="0"/>
              </a:spcBef>
              <a:spcAft>
                <a:spcPts val="1800"/>
              </a:spcAft>
              <a:buSzPts val="1800"/>
            </a:pPr>
            <a:r>
              <a:rPr lang="en-US" sz="2000" i="0" u="none" strike="noStrike" dirty="0">
                <a:solidFill>
                  <a:schemeClr val="tx1"/>
                </a:solidFill>
              </a:rPr>
              <a:t>R6: Through </a:t>
            </a:r>
            <a:r>
              <a:rPr lang="en-US" sz="2000" dirty="0" err="1">
                <a:solidFill>
                  <a:schemeClr val="tx1"/>
                </a:solidFill>
              </a:rPr>
              <a:t>WGClimate</a:t>
            </a:r>
            <a:r>
              <a:rPr lang="en-US" sz="2000" dirty="0">
                <a:solidFill>
                  <a:schemeClr val="tx1"/>
                </a:solidFill>
              </a:rPr>
              <a:t> and </a:t>
            </a:r>
            <a:r>
              <a:rPr lang="en-US" sz="2000" dirty="0" err="1">
                <a:solidFill>
                  <a:schemeClr val="tx1"/>
                </a:solidFill>
              </a:rPr>
              <a:t>WGCapD</a:t>
            </a:r>
            <a:r>
              <a:rPr lang="en-US" sz="2000" dirty="0">
                <a:solidFill>
                  <a:schemeClr val="tx1"/>
                </a:solidFill>
              </a:rPr>
              <a:t>, </a:t>
            </a:r>
            <a:r>
              <a:rPr lang="en-US" sz="2000" i="0" u="none" strike="noStrike" dirty="0">
                <a:solidFill>
                  <a:schemeClr val="tx1"/>
                </a:solidFill>
              </a:rPr>
              <a:t>CEOS </a:t>
            </a:r>
            <a:r>
              <a:rPr lang="en-US" sz="2000" dirty="0">
                <a:solidFill>
                  <a:schemeClr val="tx1"/>
                </a:solidFill>
              </a:rPr>
              <a:t>and CGMS to develop training materials and </a:t>
            </a:r>
            <a:r>
              <a:rPr lang="en-US" sz="2000" i="0" u="none" strike="noStrike" dirty="0">
                <a:solidFill>
                  <a:schemeClr val="tx1"/>
                </a:solidFill>
              </a:rPr>
              <a:t>step-by-step guidance for </a:t>
            </a:r>
            <a:r>
              <a:rPr lang="en-US" sz="2000" dirty="0">
                <a:solidFill>
                  <a:schemeClr val="tx1"/>
                </a:solidFill>
              </a:rPr>
              <a:t>n</a:t>
            </a:r>
            <a:r>
              <a:rPr lang="en-US" sz="2000" i="0" u="none" strike="noStrike" dirty="0">
                <a:solidFill>
                  <a:schemeClr val="tx1"/>
                </a:solidFill>
              </a:rPr>
              <a:t>ational inventory communities on utilizing top-down flux products to support the bottom-up inventory development and validation, fostering advocates for top-down approach (L3.2)</a:t>
            </a:r>
            <a:r>
              <a:rPr lang="en-US" sz="2000" dirty="0">
                <a:solidFill>
                  <a:schemeClr val="tx1"/>
                </a:solidFill>
              </a:rPr>
              <a:t>. </a:t>
            </a:r>
          </a:p>
          <a:p>
            <a:endParaRPr lang="en-US" dirty="0"/>
          </a:p>
        </p:txBody>
      </p:sp>
      <p:sp>
        <p:nvSpPr>
          <p:cNvPr id="3" name="Title 2">
            <a:extLst>
              <a:ext uri="{FF2B5EF4-FFF2-40B4-BE49-F238E27FC236}">
                <a16:creationId xmlns:a16="http://schemas.microsoft.com/office/drawing/2014/main" id="{84414B8A-A1C2-B252-5395-25511ECB3675}"/>
              </a:ext>
            </a:extLst>
          </p:cNvPr>
          <p:cNvSpPr>
            <a:spLocks noGrp="1"/>
          </p:cNvSpPr>
          <p:nvPr>
            <p:ph type="title"/>
          </p:nvPr>
        </p:nvSpPr>
        <p:spPr/>
        <p:txBody>
          <a:bodyPr/>
          <a:lstStyle/>
          <a:p>
            <a:r>
              <a:rPr lang="en-US" dirty="0"/>
              <a:t>Recommendations for GHG Product Development and User Engagement</a:t>
            </a:r>
          </a:p>
        </p:txBody>
      </p:sp>
    </p:spTree>
    <p:extLst>
      <p:ext uri="{BB962C8B-B14F-4D97-AF65-F5344CB8AC3E}">
        <p14:creationId xmlns:p14="http://schemas.microsoft.com/office/powerpoint/2010/main" val="43619519"/>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11806</TotalTime>
  <Words>1418</Words>
  <Application>Microsoft Macintosh PowerPoint</Application>
  <PresentationFormat>Widescreen</PresentationFormat>
  <Paragraphs>67</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Montserrat</vt:lpstr>
      <vt:lpstr>Wingdings</vt:lpstr>
      <vt:lpstr>ceos</vt:lpstr>
      <vt:lpstr>First UNFCCC Global Stocktake (GST) Lessons Learned Study</vt:lpstr>
      <vt:lpstr>Climate Policy Impact</vt:lpstr>
      <vt:lpstr>Lessons Learned are Categorized in Three Areas </vt:lpstr>
      <vt:lpstr>Background on Inputs to the GST Process </vt:lpstr>
      <vt:lpstr>Lessons Learned from Inputs to the GST process </vt:lpstr>
      <vt:lpstr>Lessons learned from Engagement with UNFCCC (incl. COP) and Stakeholders</vt:lpstr>
      <vt:lpstr>Lessons Learned to Address Communication Gaps</vt:lpstr>
      <vt:lpstr>Recommendations to Improve GHG Products for Science Application</vt:lpstr>
      <vt:lpstr>Recommendations for GHG Product Development and User Engagement</vt:lpstr>
      <vt:lpstr>Recommendations to enhance the uptake of space-based observation for future GSTs</vt:lpstr>
      <vt:lpstr>Recommendation on Addressing Communication Gaps</vt:lpstr>
      <vt:lpstr>Recommendations on UNFCCC Engagement and Collaboration within RSO</vt:lpstr>
      <vt:lpstr>Recommendations for Engagement with Other Organizations </vt:lpstr>
      <vt:lpstr>Summary and Request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Su, Wenying (LARC-E302)</cp:lastModifiedBy>
  <cp:revision>22</cp:revision>
  <dcterms:modified xsi:type="dcterms:W3CDTF">2024-10-18T12:41:29Z</dcterms:modified>
</cp:coreProperties>
</file>