
<file path=[Content_Types].xml><?xml version="1.0" encoding="utf-8"?>
<Types xmlns="http://schemas.openxmlformats.org/package/2006/content-types">
  <Default Extension="avi" ContentType="video/x-msvideo"/>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69" r:id="rId3"/>
    <p:sldId id="257" r:id="rId4"/>
    <p:sldId id="273" r:id="rId5"/>
    <p:sldId id="453" r:id="rId6"/>
    <p:sldId id="3264" r:id="rId7"/>
    <p:sldId id="3287" r:id="rId8"/>
    <p:sldId id="3308" r:id="rId9"/>
    <p:sldId id="3271" r:id="rId10"/>
    <p:sldId id="3256" r:id="rId11"/>
    <p:sldId id="3266" r:id="rId12"/>
    <p:sldId id="3267" r:id="rId13"/>
    <p:sldId id="3280" r:id="rId14"/>
    <p:sldId id="455" r:id="rId15"/>
  </p:sldIdLst>
  <p:sldSz cx="12192000" cy="6858000"/>
  <p:notesSz cx="6858000" cy="9144000"/>
  <p:defaultTextStyle>
    <a:defPPr>
      <a:defRPr lang="en-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84"/>
    <p:restoredTop sz="96327"/>
  </p:normalViewPr>
  <p:slideViewPr>
    <p:cSldViewPr snapToGrid="0" snapToObjects="1">
      <p:cViewPr varScale="1">
        <p:scale>
          <a:sx n="128" d="100"/>
          <a:sy n="128" d="100"/>
        </p:scale>
        <p:origin x="40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8EE80F-E178-5640-A46C-11C4061EF66A}" type="datetimeFigureOut">
              <a:rPr lang="en-CN" smtClean="0"/>
              <a:t>2024/10/18</a:t>
            </a:fld>
            <a:endParaRPr lang="en-C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C999DA-1BC0-A04E-97F6-9D3BB60A5031}" type="slidenum">
              <a:rPr lang="en-CN" smtClean="0"/>
              <a:t>‹#›</a:t>
            </a:fld>
            <a:endParaRPr lang="en-CN"/>
          </a:p>
        </p:txBody>
      </p:sp>
    </p:spTree>
    <p:extLst>
      <p:ext uri="{BB962C8B-B14F-4D97-AF65-F5344CB8AC3E}">
        <p14:creationId xmlns:p14="http://schemas.microsoft.com/office/powerpoint/2010/main" val="3870970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F9C999DA-1BC0-A04E-97F6-9D3BB60A5031}" type="slidenum">
              <a:rPr lang="en-CN" smtClean="0"/>
              <a:t>2</a:t>
            </a:fld>
            <a:endParaRPr lang="en-CN"/>
          </a:p>
        </p:txBody>
      </p:sp>
    </p:spTree>
    <p:extLst>
      <p:ext uri="{BB962C8B-B14F-4D97-AF65-F5344CB8AC3E}">
        <p14:creationId xmlns:p14="http://schemas.microsoft.com/office/powerpoint/2010/main" val="3568956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solidFill>
                  <a:srgbClr val="000000"/>
                </a:solidFill>
                <a:effectLst/>
                <a:latin typeface="Times New Roman" panose="02020603050405020304" pitchFamily="18" charset="0"/>
                <a:cs typeface="Times New Roman" panose="02020603050405020304" pitchFamily="18" charset="0"/>
              </a:rPr>
              <a:t>Here is the inverse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solidFill>
                  <a:srgbClr val="000000"/>
                </a:solidFill>
                <a:effectLst/>
                <a:latin typeface="Times New Roman" panose="02020603050405020304" pitchFamily="18" charset="0"/>
                <a:cs typeface="Times New Roman" panose="02020603050405020304" pitchFamily="18" charset="0"/>
              </a:rPr>
              <a:t>The solution from the retrieval algorithm is the state vector that minimizes this cost function. The </a:t>
            </a:r>
            <a:r>
              <a:rPr lang="en-US" altLang="zh-CN" sz="1200" b="0" dirty="0" err="1">
                <a:solidFill>
                  <a:srgbClr val="000000"/>
                </a:solidFill>
                <a:effectLst/>
                <a:latin typeface="Times New Roman" panose="02020603050405020304" pitchFamily="18" charset="0"/>
                <a:cs typeface="Times New Roman" panose="02020603050405020304" pitchFamily="18" charset="0"/>
              </a:rPr>
              <a:t>lm</a:t>
            </a:r>
            <a:r>
              <a:rPr lang="en-US" altLang="zh-CN" sz="1200" b="0" dirty="0">
                <a:solidFill>
                  <a:srgbClr val="000000"/>
                </a:solidFill>
                <a:effectLst/>
                <a:latin typeface="Times New Roman" panose="02020603050405020304" pitchFamily="18" charset="0"/>
                <a:cs typeface="Times New Roman" panose="02020603050405020304" pitchFamily="18" charset="0"/>
              </a:rPr>
              <a:t> method is used to </a:t>
            </a:r>
            <a:r>
              <a:rPr lang="en-US" altLang="zh-CN" sz="1200" b="0" dirty="0">
                <a:solidFill>
                  <a:srgbClr val="000000"/>
                </a:solidFill>
                <a:effectLst/>
                <a:cs typeface="Times New Roman" panose="02020603050405020304" pitchFamily="18" charset="0"/>
              </a:rPr>
              <a:t>search the 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dirty="0">
              <a:solidFill>
                <a:srgbClr val="000000"/>
              </a:solidFill>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solidFill>
                  <a:srgbClr val="000000"/>
                </a:solidFill>
                <a:effectLst/>
                <a:latin typeface="Times New Roman" panose="02020603050405020304" pitchFamily="18" charset="0"/>
                <a:cs typeface="Times New Roman" panose="02020603050405020304" pitchFamily="18" charset="0"/>
              </a:rPr>
              <a:t>State vector: </a:t>
            </a:r>
            <a:r>
              <a:rPr lang="en-US" altLang="zh-CN" sz="1200" b="0" dirty="0">
                <a:solidFill>
                  <a:srgbClr val="7F7F7F"/>
                </a:solidFill>
                <a:effectLst/>
                <a:latin typeface="Times New Roman" panose="02020603050405020304" pitchFamily="18" charset="0"/>
                <a:cs typeface="Times New Roman" panose="02020603050405020304" pitchFamily="18" charset="0"/>
              </a:rPr>
              <a:t>target gas, interfering gases, surface temperature, temperature profile (scale factor), surface emissivity (polynomial scale factor)</a:t>
            </a:r>
            <a:endParaRPr lang="en-US" altLang="zh-CN"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50F5E923-51F7-42BD-962F-269CF7F55DA1}" type="slidenum">
              <a:rPr lang="zh-CN" altLang="en-US" smtClean="0"/>
              <a:t>6</a:t>
            </a:fld>
            <a:endParaRPr lang="zh-CN" altLang="en-US"/>
          </a:p>
        </p:txBody>
      </p:sp>
    </p:spTree>
    <p:extLst>
      <p:ext uri="{BB962C8B-B14F-4D97-AF65-F5344CB8AC3E}">
        <p14:creationId xmlns:p14="http://schemas.microsoft.com/office/powerpoint/2010/main" val="4171803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Next is the ozone retrievals from GIIRS.</a:t>
            </a:r>
            <a:r>
              <a:rPr lang="en-US" altLang="zh-CN" sz="1200" kern="100" dirty="0">
                <a:effectLst/>
                <a:latin typeface="Times New Roman" panose="02020603050405020304" pitchFamily="18" charset="0"/>
                <a:ea typeface="宋体" panose="02010600030101010101" pitchFamily="2" charset="-122"/>
              </a:rPr>
              <a:t> </a:t>
            </a:r>
            <a:r>
              <a:rPr lang="en-US" altLang="zh-CN" dirty="0"/>
              <a:t>GIIRS can provide 12 </a:t>
            </a:r>
            <a:r>
              <a:rPr lang="en-US" altLang="zh-CN" sz="1200" dirty="0"/>
              <a:t>times whole coverage </a:t>
            </a:r>
            <a:r>
              <a:rPr lang="en-US" altLang="zh-CN" dirty="0"/>
              <a:t>per day.</a:t>
            </a:r>
          </a:p>
          <a:p>
            <a:r>
              <a:rPr lang="en-US" altLang="zh-CN" dirty="0"/>
              <a:t>This figure is the monthly mean retrievals </a:t>
            </a:r>
            <a:r>
              <a:rPr lang="en-US" altLang="zh-CN" sz="1200" dirty="0">
                <a:cs typeface="Times New Roman" panose="02020603050405020304" pitchFamily="18" charset="0"/>
              </a:rPr>
              <a:t>in different time period of a day, </a:t>
            </a:r>
            <a:r>
              <a:rPr lang="en-US" altLang="zh-CN" dirty="0"/>
              <a:t>including the total ozone columns and the associated DOFS. </a:t>
            </a:r>
          </a:p>
          <a:p>
            <a:endParaRPr lang="en-US" altLang="zh-CN" dirty="0"/>
          </a:p>
        </p:txBody>
      </p:sp>
      <p:sp>
        <p:nvSpPr>
          <p:cNvPr id="4" name="灯片编号占位符 3"/>
          <p:cNvSpPr>
            <a:spLocks noGrp="1"/>
          </p:cNvSpPr>
          <p:nvPr>
            <p:ph type="sldNum" sz="quarter" idx="5"/>
          </p:nvPr>
        </p:nvSpPr>
        <p:spPr/>
        <p:txBody>
          <a:bodyPr/>
          <a:lstStyle/>
          <a:p>
            <a:fld id="{50F5E923-51F7-42BD-962F-269CF7F55DA1}" type="slidenum">
              <a:rPr lang="zh-CN" altLang="en-US" smtClean="0"/>
              <a:t>7</a:t>
            </a:fld>
            <a:endParaRPr lang="zh-CN" altLang="en-US"/>
          </a:p>
        </p:txBody>
      </p:sp>
    </p:spTree>
    <p:extLst>
      <p:ext uri="{BB962C8B-B14F-4D97-AF65-F5344CB8AC3E}">
        <p14:creationId xmlns:p14="http://schemas.microsoft.com/office/powerpoint/2010/main" val="206751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Next is the ozone retrievals from GIIRS.</a:t>
            </a:r>
            <a:r>
              <a:rPr lang="en-US" altLang="zh-CN" sz="1200" kern="100" dirty="0">
                <a:effectLst/>
                <a:latin typeface="Times New Roman" panose="02020603050405020304" pitchFamily="18" charset="0"/>
                <a:ea typeface="宋体" panose="02010600030101010101" pitchFamily="2" charset="-122"/>
              </a:rPr>
              <a:t> </a:t>
            </a:r>
            <a:r>
              <a:rPr lang="en-US" altLang="zh-CN" dirty="0"/>
              <a:t>GIIRS can provide 12 </a:t>
            </a:r>
            <a:r>
              <a:rPr lang="en-US" altLang="zh-CN" sz="1200" dirty="0"/>
              <a:t>times whole coverage </a:t>
            </a:r>
            <a:r>
              <a:rPr lang="en-US" altLang="zh-CN" dirty="0"/>
              <a:t>per day.</a:t>
            </a:r>
          </a:p>
          <a:p>
            <a:r>
              <a:rPr lang="en-US" altLang="zh-CN" dirty="0"/>
              <a:t>This figure is the monthly mean retrievals </a:t>
            </a:r>
            <a:r>
              <a:rPr lang="en-US" altLang="zh-CN" sz="1200" dirty="0">
                <a:cs typeface="Times New Roman" panose="02020603050405020304" pitchFamily="18" charset="0"/>
              </a:rPr>
              <a:t>in different time period of a day, </a:t>
            </a:r>
            <a:r>
              <a:rPr lang="en-US" altLang="zh-CN" dirty="0"/>
              <a:t>including the total ozone columns and the associated DOFS. </a:t>
            </a:r>
          </a:p>
          <a:p>
            <a:endParaRPr lang="en-US" altLang="zh-CN" dirty="0"/>
          </a:p>
        </p:txBody>
      </p:sp>
      <p:sp>
        <p:nvSpPr>
          <p:cNvPr id="4" name="灯片编号占位符 3"/>
          <p:cNvSpPr>
            <a:spLocks noGrp="1"/>
          </p:cNvSpPr>
          <p:nvPr>
            <p:ph type="sldNum" sz="quarter" idx="5"/>
          </p:nvPr>
        </p:nvSpPr>
        <p:spPr/>
        <p:txBody>
          <a:bodyPr/>
          <a:lstStyle/>
          <a:p>
            <a:fld id="{50F5E923-51F7-42BD-962F-269CF7F55DA1}" type="slidenum">
              <a:rPr lang="zh-CN" altLang="en-US" smtClean="0"/>
              <a:t>8</a:t>
            </a:fld>
            <a:endParaRPr lang="zh-CN" altLang="en-US"/>
          </a:p>
        </p:txBody>
      </p:sp>
    </p:spTree>
    <p:extLst>
      <p:ext uri="{BB962C8B-B14F-4D97-AF65-F5344CB8AC3E}">
        <p14:creationId xmlns:p14="http://schemas.microsoft.com/office/powerpoint/2010/main" val="4124525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highlight>
                  <a:srgbClr val="FFFF00"/>
                </a:highlight>
                <a:latin typeface="Times New Roman" panose="02020603050405020304" pitchFamily="18" charset="0"/>
                <a:ea typeface="宋体" panose="02010600030101010101" pitchFamily="2" charset="-122"/>
              </a:rPr>
              <a:t> we carry out data evaluation of GIIRS O3 retrievals by cross-comparison with ERA5 reanalysis data, collocated IASI satellite retrievals and </a:t>
            </a:r>
            <a:r>
              <a:rPr lang="en-US" altLang="zh-CN" sz="1200" kern="100" dirty="0" err="1">
                <a:effectLst/>
                <a:highlight>
                  <a:srgbClr val="FFFF00"/>
                </a:highlight>
                <a:latin typeface="Times New Roman" panose="02020603050405020304" pitchFamily="18" charset="0"/>
                <a:ea typeface="宋体" panose="02010600030101010101" pitchFamily="2" charset="-122"/>
              </a:rPr>
              <a:t>ozonesonde</a:t>
            </a:r>
            <a:r>
              <a:rPr lang="en-US" altLang="zh-CN" sz="1200" kern="100" dirty="0">
                <a:effectLst/>
                <a:highlight>
                  <a:srgbClr val="FFFF00"/>
                </a:highlight>
                <a:latin typeface="Times New Roman" panose="02020603050405020304" pitchFamily="18" charset="0"/>
                <a:ea typeface="宋体" panose="02010600030101010101" pitchFamily="2" charset="-122"/>
              </a:rPr>
              <a:t> data.</a:t>
            </a:r>
            <a:endParaRPr lang="en-US" altLang="zh-CN" dirty="0"/>
          </a:p>
          <a:p>
            <a:r>
              <a:rPr lang="en-US" altLang="zh-CN" dirty="0"/>
              <a:t>It shows two examples of comparison between GIIRS and IASI. One is </a:t>
            </a:r>
            <a:r>
              <a:rPr lang="en-US" altLang="zh-CN" dirty="0">
                <a:latin typeface="Times New Roman" panose="02020603050405020304" pitchFamily="18" charset="0"/>
                <a:cs typeface="Times New Roman" panose="02020603050405020304" pitchFamily="18" charset="0"/>
              </a:rPr>
              <a:t>daytime on December, the other is nighttime on June </a:t>
            </a:r>
          </a:p>
          <a:p>
            <a:r>
              <a:rPr lang="en-US" altLang="zh-CN" dirty="0">
                <a:latin typeface="Times New Roman" panose="02020603050405020304" pitchFamily="18" charset="0"/>
                <a:cs typeface="Times New Roman" panose="02020603050405020304" pitchFamily="18" charset="0"/>
              </a:rPr>
              <a:t>The result shows a good agreement</a:t>
            </a:r>
          </a:p>
          <a:p>
            <a:endParaRPr lang="en-US" altLang="zh-CN"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50F5E923-51F7-42BD-962F-269CF7F55DA1}" type="slidenum">
              <a:rPr lang="zh-CN" altLang="en-US" smtClean="0"/>
              <a:t>9</a:t>
            </a:fld>
            <a:endParaRPr lang="zh-CN" altLang="en-US"/>
          </a:p>
        </p:txBody>
      </p:sp>
    </p:spTree>
    <p:extLst>
      <p:ext uri="{BB962C8B-B14F-4D97-AF65-F5344CB8AC3E}">
        <p14:creationId xmlns:p14="http://schemas.microsoft.com/office/powerpoint/2010/main" val="1983980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0F5E923-51F7-42BD-962F-269CF7F55DA1}" type="slidenum">
              <a:rPr lang="zh-CN" altLang="en-US" smtClean="0"/>
              <a:t>10</a:t>
            </a:fld>
            <a:endParaRPr lang="zh-CN" altLang="en-US"/>
          </a:p>
        </p:txBody>
      </p:sp>
    </p:spTree>
    <p:extLst>
      <p:ext uri="{BB962C8B-B14F-4D97-AF65-F5344CB8AC3E}">
        <p14:creationId xmlns:p14="http://schemas.microsoft.com/office/powerpoint/2010/main" val="3935661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is the Comparison with </a:t>
            </a:r>
            <a:r>
              <a:rPr lang="en-US" altLang="zh-CN" dirty="0" err="1"/>
              <a:t>Ozonesonde</a:t>
            </a:r>
            <a:r>
              <a:rPr lang="en-US" altLang="zh-CN" dirty="0"/>
              <a:t> measurements. The data 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only two stations have complete data during the study period and can be used in the comparison, </a:t>
            </a:r>
            <a:endParaRPr lang="en-US" altLang="zh-CN"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panose="02020603050405020304" pitchFamily="18" charset="0"/>
                <a:cs typeface="Times New Roman" panose="02020603050405020304" pitchFamily="18" charset="0"/>
              </a:rPr>
              <a:t>a total of 20 validations are conducted</a:t>
            </a:r>
          </a:p>
        </p:txBody>
      </p:sp>
      <p:sp>
        <p:nvSpPr>
          <p:cNvPr id="4" name="灯片编号占位符 3"/>
          <p:cNvSpPr>
            <a:spLocks noGrp="1"/>
          </p:cNvSpPr>
          <p:nvPr>
            <p:ph type="sldNum" sz="quarter" idx="5"/>
          </p:nvPr>
        </p:nvSpPr>
        <p:spPr/>
        <p:txBody>
          <a:bodyPr/>
          <a:lstStyle/>
          <a:p>
            <a:fld id="{50F5E923-51F7-42BD-962F-269CF7F55DA1}" type="slidenum">
              <a:rPr lang="zh-CN" altLang="en-US" smtClean="0"/>
              <a:t>11</a:t>
            </a:fld>
            <a:endParaRPr lang="zh-CN" altLang="en-US"/>
          </a:p>
        </p:txBody>
      </p:sp>
    </p:spTree>
    <p:extLst>
      <p:ext uri="{BB962C8B-B14F-4D97-AF65-F5344CB8AC3E}">
        <p14:creationId xmlns:p14="http://schemas.microsoft.com/office/powerpoint/2010/main" val="2497651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figure shows the daily mean TOC </a:t>
            </a:r>
            <a:r>
              <a:rPr lang="en-US" altLang="zh-CN" sz="1200" kern="100" dirty="0">
                <a:effectLst/>
                <a:latin typeface="Times New Roman" panose="02020603050405020304" pitchFamily="18" charset="0"/>
                <a:ea typeface="宋体" panose="02010600030101010101" pitchFamily="2" charset="-122"/>
              </a:rPr>
              <a:t>as a function of days in different months and latitude zones, from top to the bottom are the high latitudes to low latitudes</a:t>
            </a:r>
          </a:p>
          <a:p>
            <a:r>
              <a:rPr lang="en-US" altLang="zh-CN" sz="1200" kern="100" dirty="0">
                <a:effectLst/>
                <a:latin typeface="Times New Roman" panose="02020603050405020304" pitchFamily="18" charset="0"/>
                <a:ea typeface="宋体" panose="02010600030101010101" pitchFamily="2" charset="-122"/>
              </a:rPr>
              <a:t>We can see the strong fluctuations in TOC at high latitude, especially in march. high latitude regions experience significant seasonal variations in solar</a:t>
            </a:r>
          </a:p>
          <a:p>
            <a:r>
              <a:rPr lang="en-US" altLang="zh-CN" sz="1200" kern="100" dirty="0">
                <a:effectLst/>
                <a:latin typeface="Times New Roman" panose="02020603050405020304" pitchFamily="18" charset="0"/>
                <a:ea typeface="宋体" panose="02010600030101010101" pitchFamily="2" charset="-122"/>
              </a:rPr>
              <a:t>Besides the chemical production and loss, some other process can </a:t>
            </a:r>
            <a:r>
              <a:rPr lang="en-US" altLang="zh-CN" sz="1200" kern="100">
                <a:effectLst/>
                <a:latin typeface="Times New Roman" panose="02020603050405020304" pitchFamily="18" charset="0"/>
                <a:ea typeface="宋体" panose="02010600030101010101" pitchFamily="2" charset="-122"/>
              </a:rPr>
              <a:t>also influence the TOC</a:t>
            </a:r>
            <a:endParaRPr lang="en-US" altLang="zh-CN" sz="1200" kern="100" dirty="0">
              <a:effectLst/>
              <a:latin typeface="Times New Roman" panose="02020603050405020304" pitchFamily="18" charset="0"/>
              <a:ea typeface="宋体"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50F5E923-51F7-42BD-962F-269CF7F55DA1}" type="slidenum">
              <a:rPr lang="zh-CN" altLang="en-US" smtClean="0"/>
              <a:t>12</a:t>
            </a:fld>
            <a:endParaRPr lang="zh-CN" altLang="en-US"/>
          </a:p>
        </p:txBody>
      </p:sp>
    </p:spTree>
    <p:extLst>
      <p:ext uri="{BB962C8B-B14F-4D97-AF65-F5344CB8AC3E}">
        <p14:creationId xmlns:p14="http://schemas.microsoft.com/office/powerpoint/2010/main" val="2574520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00" dirty="0">
                <a:effectLst/>
                <a:latin typeface="Times New Roman" panose="02020603050405020304" pitchFamily="18" charset="0"/>
                <a:ea typeface="宋体" panose="02010600030101010101" pitchFamily="2" charset="-122"/>
              </a:rPr>
              <a:t>Let us see the result in this region.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To better quantify the diel cycle of TOC, we calculate the ratio of the 2-hourly TOC values to the daily mean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march, TOC increase in the morning and decrease in the noon and rise again in the afternoon. This diel change is attributed to the time-varying ultraviolet radiation levels.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balance between chemical production and loss processes together determines the overall outcome of ozone variations. </a:t>
            </a:r>
          </a:p>
          <a:p>
            <a:endParaRPr lang="zh-CN" altLang="en-US" dirty="0"/>
          </a:p>
        </p:txBody>
      </p:sp>
      <p:sp>
        <p:nvSpPr>
          <p:cNvPr id="4" name="灯片编号占位符 3"/>
          <p:cNvSpPr>
            <a:spLocks noGrp="1"/>
          </p:cNvSpPr>
          <p:nvPr>
            <p:ph type="sldNum" sz="quarter" idx="5"/>
          </p:nvPr>
        </p:nvSpPr>
        <p:spPr/>
        <p:txBody>
          <a:bodyPr/>
          <a:lstStyle/>
          <a:p>
            <a:fld id="{50F5E923-51F7-42BD-962F-269CF7F55DA1}" type="slidenum">
              <a:rPr lang="zh-CN" altLang="en-US" smtClean="0"/>
              <a:t>13</a:t>
            </a:fld>
            <a:endParaRPr lang="zh-CN" altLang="en-US"/>
          </a:p>
        </p:txBody>
      </p:sp>
    </p:spTree>
    <p:extLst>
      <p:ext uri="{BB962C8B-B14F-4D97-AF65-F5344CB8AC3E}">
        <p14:creationId xmlns:p14="http://schemas.microsoft.com/office/powerpoint/2010/main" val="2066369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639B4-5B85-E844-A31D-18D753D248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N"/>
          </a:p>
        </p:txBody>
      </p:sp>
      <p:sp>
        <p:nvSpPr>
          <p:cNvPr id="3" name="Subtitle 2">
            <a:extLst>
              <a:ext uri="{FF2B5EF4-FFF2-40B4-BE49-F238E27FC236}">
                <a16:creationId xmlns:a16="http://schemas.microsoft.com/office/drawing/2014/main" id="{2058916A-AB54-854B-82D8-25A652EA12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N"/>
          </a:p>
        </p:txBody>
      </p:sp>
      <p:sp>
        <p:nvSpPr>
          <p:cNvPr id="4" name="Date Placeholder 3">
            <a:extLst>
              <a:ext uri="{FF2B5EF4-FFF2-40B4-BE49-F238E27FC236}">
                <a16:creationId xmlns:a16="http://schemas.microsoft.com/office/drawing/2014/main" id="{3E6E8906-B089-1943-BCFC-0F4A374C3FB8}"/>
              </a:ext>
            </a:extLst>
          </p:cNvPr>
          <p:cNvSpPr>
            <a:spLocks noGrp="1"/>
          </p:cNvSpPr>
          <p:nvPr>
            <p:ph type="dt" sz="half" idx="10"/>
          </p:nvPr>
        </p:nvSpPr>
        <p:spPr/>
        <p:txBody>
          <a:bodyPr/>
          <a:lstStyle/>
          <a:p>
            <a:fld id="{30E0B037-5B5B-2B48-B701-44453DD8576F}" type="datetime1">
              <a:rPr lang="en-US" smtClean="0"/>
              <a:t>10/18/24</a:t>
            </a:fld>
            <a:endParaRPr lang="en-CN"/>
          </a:p>
        </p:txBody>
      </p:sp>
      <p:sp>
        <p:nvSpPr>
          <p:cNvPr id="5" name="Footer Placeholder 4">
            <a:extLst>
              <a:ext uri="{FF2B5EF4-FFF2-40B4-BE49-F238E27FC236}">
                <a16:creationId xmlns:a16="http://schemas.microsoft.com/office/drawing/2014/main" id="{90006B82-5C2E-184A-9B83-084A586F6A70}"/>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B047283A-88C9-AF44-8DB0-1101E1C6589B}"/>
              </a:ext>
            </a:extLst>
          </p:cNvPr>
          <p:cNvSpPr>
            <a:spLocks noGrp="1"/>
          </p:cNvSpPr>
          <p:nvPr>
            <p:ph type="sldNum" sz="quarter" idx="12"/>
          </p:nvPr>
        </p:nvSpPr>
        <p:spPr/>
        <p:txBody>
          <a:bodyPr/>
          <a:lstStyle/>
          <a:p>
            <a:fld id="{F1F3F5BF-D85D-5541-A395-672C2B7F5AFD}" type="slidenum">
              <a:rPr lang="en-CN" smtClean="0"/>
              <a:t>‹#›</a:t>
            </a:fld>
            <a:endParaRPr lang="en-CN"/>
          </a:p>
        </p:txBody>
      </p:sp>
    </p:spTree>
    <p:extLst>
      <p:ext uri="{BB962C8B-B14F-4D97-AF65-F5344CB8AC3E}">
        <p14:creationId xmlns:p14="http://schemas.microsoft.com/office/powerpoint/2010/main" val="3224959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74239-3119-7D4E-A94C-E22C047D9B25}"/>
              </a:ext>
            </a:extLst>
          </p:cNvPr>
          <p:cNvSpPr>
            <a:spLocks noGrp="1"/>
          </p:cNvSpPr>
          <p:nvPr>
            <p:ph type="title"/>
          </p:nvPr>
        </p:nvSpPr>
        <p:spPr/>
        <p:txBody>
          <a:bodyPr/>
          <a:lstStyle/>
          <a:p>
            <a:r>
              <a:rPr lang="en-US"/>
              <a:t>Click to edit Master title style</a:t>
            </a:r>
            <a:endParaRPr lang="en-CN"/>
          </a:p>
        </p:txBody>
      </p:sp>
      <p:sp>
        <p:nvSpPr>
          <p:cNvPr id="3" name="Vertical Text Placeholder 2">
            <a:extLst>
              <a:ext uri="{FF2B5EF4-FFF2-40B4-BE49-F238E27FC236}">
                <a16:creationId xmlns:a16="http://schemas.microsoft.com/office/drawing/2014/main" id="{8A0C3FEA-C445-AF46-B746-53589480F2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5524B7F4-F85E-D44A-B397-A88F36360C66}"/>
              </a:ext>
            </a:extLst>
          </p:cNvPr>
          <p:cNvSpPr>
            <a:spLocks noGrp="1"/>
          </p:cNvSpPr>
          <p:nvPr>
            <p:ph type="dt" sz="half" idx="10"/>
          </p:nvPr>
        </p:nvSpPr>
        <p:spPr/>
        <p:txBody>
          <a:bodyPr/>
          <a:lstStyle/>
          <a:p>
            <a:fld id="{2307B09D-B0CB-204C-AECC-36F817BB3D16}" type="datetime1">
              <a:rPr lang="en-US" smtClean="0"/>
              <a:t>10/18/24</a:t>
            </a:fld>
            <a:endParaRPr lang="en-CN"/>
          </a:p>
        </p:txBody>
      </p:sp>
      <p:sp>
        <p:nvSpPr>
          <p:cNvPr id="5" name="Footer Placeholder 4">
            <a:extLst>
              <a:ext uri="{FF2B5EF4-FFF2-40B4-BE49-F238E27FC236}">
                <a16:creationId xmlns:a16="http://schemas.microsoft.com/office/drawing/2014/main" id="{50AF94AD-114F-6043-9CA4-3D664E7A2097}"/>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C9B47B98-7DA3-3C4E-895F-FA9085DC35FB}"/>
              </a:ext>
            </a:extLst>
          </p:cNvPr>
          <p:cNvSpPr>
            <a:spLocks noGrp="1"/>
          </p:cNvSpPr>
          <p:nvPr>
            <p:ph type="sldNum" sz="quarter" idx="12"/>
          </p:nvPr>
        </p:nvSpPr>
        <p:spPr/>
        <p:txBody>
          <a:bodyPr/>
          <a:lstStyle/>
          <a:p>
            <a:fld id="{F1F3F5BF-D85D-5541-A395-672C2B7F5AFD}" type="slidenum">
              <a:rPr lang="en-CN" smtClean="0"/>
              <a:t>‹#›</a:t>
            </a:fld>
            <a:endParaRPr lang="en-CN"/>
          </a:p>
        </p:txBody>
      </p:sp>
    </p:spTree>
    <p:extLst>
      <p:ext uri="{BB962C8B-B14F-4D97-AF65-F5344CB8AC3E}">
        <p14:creationId xmlns:p14="http://schemas.microsoft.com/office/powerpoint/2010/main" val="1160799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624B1D-88B6-114E-8DCD-ABE6158FED6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N"/>
          </a:p>
        </p:txBody>
      </p:sp>
      <p:sp>
        <p:nvSpPr>
          <p:cNvPr id="3" name="Vertical Text Placeholder 2">
            <a:extLst>
              <a:ext uri="{FF2B5EF4-FFF2-40B4-BE49-F238E27FC236}">
                <a16:creationId xmlns:a16="http://schemas.microsoft.com/office/drawing/2014/main" id="{85CF6B45-2387-1F40-BDBF-5422CFA521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367F94D2-D64F-5042-8B49-9690F233D820}"/>
              </a:ext>
            </a:extLst>
          </p:cNvPr>
          <p:cNvSpPr>
            <a:spLocks noGrp="1"/>
          </p:cNvSpPr>
          <p:nvPr>
            <p:ph type="dt" sz="half" idx="10"/>
          </p:nvPr>
        </p:nvSpPr>
        <p:spPr/>
        <p:txBody>
          <a:bodyPr/>
          <a:lstStyle/>
          <a:p>
            <a:fld id="{49A72FCC-A00F-104C-999B-FB0F8E736909}" type="datetime1">
              <a:rPr lang="en-US" smtClean="0"/>
              <a:t>10/18/24</a:t>
            </a:fld>
            <a:endParaRPr lang="en-CN"/>
          </a:p>
        </p:txBody>
      </p:sp>
      <p:sp>
        <p:nvSpPr>
          <p:cNvPr id="5" name="Footer Placeholder 4">
            <a:extLst>
              <a:ext uri="{FF2B5EF4-FFF2-40B4-BE49-F238E27FC236}">
                <a16:creationId xmlns:a16="http://schemas.microsoft.com/office/drawing/2014/main" id="{5D989E1E-BB1E-6345-B855-E46DB7B30F60}"/>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B46CFD1C-F50E-464B-8B5B-B100D18F2DBD}"/>
              </a:ext>
            </a:extLst>
          </p:cNvPr>
          <p:cNvSpPr>
            <a:spLocks noGrp="1"/>
          </p:cNvSpPr>
          <p:nvPr>
            <p:ph type="sldNum" sz="quarter" idx="12"/>
          </p:nvPr>
        </p:nvSpPr>
        <p:spPr/>
        <p:txBody>
          <a:bodyPr/>
          <a:lstStyle/>
          <a:p>
            <a:fld id="{F1F3F5BF-D85D-5541-A395-672C2B7F5AFD}" type="slidenum">
              <a:rPr lang="en-CN" smtClean="0"/>
              <a:t>‹#›</a:t>
            </a:fld>
            <a:endParaRPr lang="en-CN"/>
          </a:p>
        </p:txBody>
      </p:sp>
    </p:spTree>
    <p:extLst>
      <p:ext uri="{BB962C8B-B14F-4D97-AF65-F5344CB8AC3E}">
        <p14:creationId xmlns:p14="http://schemas.microsoft.com/office/powerpoint/2010/main" val="1541141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9EB6-22EB-7D4B-A459-B5F6FA200FD2}"/>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E3D3AB82-8473-194C-841D-6D760A1895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BD896756-4A62-574E-80D1-7C1F5A3EDC9C}"/>
              </a:ext>
            </a:extLst>
          </p:cNvPr>
          <p:cNvSpPr>
            <a:spLocks noGrp="1"/>
          </p:cNvSpPr>
          <p:nvPr>
            <p:ph type="dt" sz="half" idx="10"/>
          </p:nvPr>
        </p:nvSpPr>
        <p:spPr/>
        <p:txBody>
          <a:bodyPr/>
          <a:lstStyle/>
          <a:p>
            <a:fld id="{6EA9F27B-88FD-304D-A006-B86588D129C1}" type="datetime1">
              <a:rPr lang="en-US" smtClean="0"/>
              <a:t>10/18/24</a:t>
            </a:fld>
            <a:endParaRPr lang="en-CN"/>
          </a:p>
        </p:txBody>
      </p:sp>
      <p:sp>
        <p:nvSpPr>
          <p:cNvPr id="5" name="Footer Placeholder 4">
            <a:extLst>
              <a:ext uri="{FF2B5EF4-FFF2-40B4-BE49-F238E27FC236}">
                <a16:creationId xmlns:a16="http://schemas.microsoft.com/office/drawing/2014/main" id="{54EDA9E5-03C4-4D47-B109-DF8BA1B4CDF1}"/>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44B49824-8630-8645-A12B-7898DC3E009B}"/>
              </a:ext>
            </a:extLst>
          </p:cNvPr>
          <p:cNvSpPr>
            <a:spLocks noGrp="1"/>
          </p:cNvSpPr>
          <p:nvPr>
            <p:ph type="sldNum" sz="quarter" idx="12"/>
          </p:nvPr>
        </p:nvSpPr>
        <p:spPr/>
        <p:txBody>
          <a:bodyPr/>
          <a:lstStyle/>
          <a:p>
            <a:fld id="{F1F3F5BF-D85D-5541-A395-672C2B7F5AFD}" type="slidenum">
              <a:rPr lang="en-CN" smtClean="0"/>
              <a:t>‹#›</a:t>
            </a:fld>
            <a:endParaRPr lang="en-CN"/>
          </a:p>
        </p:txBody>
      </p:sp>
    </p:spTree>
    <p:extLst>
      <p:ext uri="{BB962C8B-B14F-4D97-AF65-F5344CB8AC3E}">
        <p14:creationId xmlns:p14="http://schemas.microsoft.com/office/powerpoint/2010/main" val="3601519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F43D2-66B3-064A-8A8E-B6FC92A4C2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N"/>
          </a:p>
        </p:txBody>
      </p:sp>
      <p:sp>
        <p:nvSpPr>
          <p:cNvPr id="3" name="Text Placeholder 2">
            <a:extLst>
              <a:ext uri="{FF2B5EF4-FFF2-40B4-BE49-F238E27FC236}">
                <a16:creationId xmlns:a16="http://schemas.microsoft.com/office/drawing/2014/main" id="{F70AF196-0E80-BC4B-9AE4-0BD394E0CC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485455-AFEC-0A44-9E43-708E3EF86DA2}"/>
              </a:ext>
            </a:extLst>
          </p:cNvPr>
          <p:cNvSpPr>
            <a:spLocks noGrp="1"/>
          </p:cNvSpPr>
          <p:nvPr>
            <p:ph type="dt" sz="half" idx="10"/>
          </p:nvPr>
        </p:nvSpPr>
        <p:spPr/>
        <p:txBody>
          <a:bodyPr/>
          <a:lstStyle/>
          <a:p>
            <a:fld id="{BB8CE651-E868-EB4E-ACDB-B3660D48420D}" type="datetime1">
              <a:rPr lang="en-US" smtClean="0"/>
              <a:t>10/18/24</a:t>
            </a:fld>
            <a:endParaRPr lang="en-CN"/>
          </a:p>
        </p:txBody>
      </p:sp>
      <p:sp>
        <p:nvSpPr>
          <p:cNvPr id="5" name="Footer Placeholder 4">
            <a:extLst>
              <a:ext uri="{FF2B5EF4-FFF2-40B4-BE49-F238E27FC236}">
                <a16:creationId xmlns:a16="http://schemas.microsoft.com/office/drawing/2014/main" id="{F56DE31B-E105-4243-976D-8798543DEA50}"/>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35929E1A-00E1-4C4C-8965-D91D66A916D9}"/>
              </a:ext>
            </a:extLst>
          </p:cNvPr>
          <p:cNvSpPr>
            <a:spLocks noGrp="1"/>
          </p:cNvSpPr>
          <p:nvPr>
            <p:ph type="sldNum" sz="quarter" idx="12"/>
          </p:nvPr>
        </p:nvSpPr>
        <p:spPr/>
        <p:txBody>
          <a:bodyPr/>
          <a:lstStyle/>
          <a:p>
            <a:fld id="{F1F3F5BF-D85D-5541-A395-672C2B7F5AFD}" type="slidenum">
              <a:rPr lang="en-CN" smtClean="0"/>
              <a:t>‹#›</a:t>
            </a:fld>
            <a:endParaRPr lang="en-CN"/>
          </a:p>
        </p:txBody>
      </p:sp>
    </p:spTree>
    <p:extLst>
      <p:ext uri="{BB962C8B-B14F-4D97-AF65-F5344CB8AC3E}">
        <p14:creationId xmlns:p14="http://schemas.microsoft.com/office/powerpoint/2010/main" val="1085156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FBF37-36DD-794E-8F12-13430ED27FBF}"/>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40FBCBEF-61A2-7F4D-853F-436F663315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Content Placeholder 3">
            <a:extLst>
              <a:ext uri="{FF2B5EF4-FFF2-40B4-BE49-F238E27FC236}">
                <a16:creationId xmlns:a16="http://schemas.microsoft.com/office/drawing/2014/main" id="{2A34F52B-08F1-274E-B747-F2CEEFDEE1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5" name="Date Placeholder 4">
            <a:extLst>
              <a:ext uri="{FF2B5EF4-FFF2-40B4-BE49-F238E27FC236}">
                <a16:creationId xmlns:a16="http://schemas.microsoft.com/office/drawing/2014/main" id="{EE844D30-1621-4747-A100-4B2D9B5C86DB}"/>
              </a:ext>
            </a:extLst>
          </p:cNvPr>
          <p:cNvSpPr>
            <a:spLocks noGrp="1"/>
          </p:cNvSpPr>
          <p:nvPr>
            <p:ph type="dt" sz="half" idx="10"/>
          </p:nvPr>
        </p:nvSpPr>
        <p:spPr/>
        <p:txBody>
          <a:bodyPr/>
          <a:lstStyle/>
          <a:p>
            <a:fld id="{618358DA-DF4B-424A-A098-8800462BCD16}" type="datetime1">
              <a:rPr lang="en-US" smtClean="0"/>
              <a:t>10/18/24</a:t>
            </a:fld>
            <a:endParaRPr lang="en-CN"/>
          </a:p>
        </p:txBody>
      </p:sp>
      <p:sp>
        <p:nvSpPr>
          <p:cNvPr id="6" name="Footer Placeholder 5">
            <a:extLst>
              <a:ext uri="{FF2B5EF4-FFF2-40B4-BE49-F238E27FC236}">
                <a16:creationId xmlns:a16="http://schemas.microsoft.com/office/drawing/2014/main" id="{01B3BC60-038D-7D44-AA1F-A7EA894FE47F}"/>
              </a:ext>
            </a:extLst>
          </p:cNvPr>
          <p:cNvSpPr>
            <a:spLocks noGrp="1"/>
          </p:cNvSpPr>
          <p:nvPr>
            <p:ph type="ftr" sz="quarter" idx="11"/>
          </p:nvPr>
        </p:nvSpPr>
        <p:spPr/>
        <p:txBody>
          <a:bodyPr/>
          <a:lstStyle/>
          <a:p>
            <a:endParaRPr lang="en-CN"/>
          </a:p>
        </p:txBody>
      </p:sp>
      <p:sp>
        <p:nvSpPr>
          <p:cNvPr id="7" name="Slide Number Placeholder 6">
            <a:extLst>
              <a:ext uri="{FF2B5EF4-FFF2-40B4-BE49-F238E27FC236}">
                <a16:creationId xmlns:a16="http://schemas.microsoft.com/office/drawing/2014/main" id="{A4758178-D36C-EE41-95C6-605E163C7A0E}"/>
              </a:ext>
            </a:extLst>
          </p:cNvPr>
          <p:cNvSpPr>
            <a:spLocks noGrp="1"/>
          </p:cNvSpPr>
          <p:nvPr>
            <p:ph type="sldNum" sz="quarter" idx="12"/>
          </p:nvPr>
        </p:nvSpPr>
        <p:spPr/>
        <p:txBody>
          <a:bodyPr/>
          <a:lstStyle/>
          <a:p>
            <a:fld id="{F1F3F5BF-D85D-5541-A395-672C2B7F5AFD}" type="slidenum">
              <a:rPr lang="en-CN" smtClean="0"/>
              <a:t>‹#›</a:t>
            </a:fld>
            <a:endParaRPr lang="en-CN"/>
          </a:p>
        </p:txBody>
      </p:sp>
    </p:spTree>
    <p:extLst>
      <p:ext uri="{BB962C8B-B14F-4D97-AF65-F5344CB8AC3E}">
        <p14:creationId xmlns:p14="http://schemas.microsoft.com/office/powerpoint/2010/main" val="3488730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A1E2-A68A-5C42-9A7F-CC8B3AC6A49A}"/>
              </a:ext>
            </a:extLst>
          </p:cNvPr>
          <p:cNvSpPr>
            <a:spLocks noGrp="1"/>
          </p:cNvSpPr>
          <p:nvPr>
            <p:ph type="title"/>
          </p:nvPr>
        </p:nvSpPr>
        <p:spPr>
          <a:xfrm>
            <a:off x="839788" y="365125"/>
            <a:ext cx="10515600" cy="1325563"/>
          </a:xfrm>
        </p:spPr>
        <p:txBody>
          <a:bodyPr/>
          <a:lstStyle/>
          <a:p>
            <a:r>
              <a:rPr lang="en-US"/>
              <a:t>Click to edit Master title style</a:t>
            </a:r>
            <a:endParaRPr lang="en-CN"/>
          </a:p>
        </p:txBody>
      </p:sp>
      <p:sp>
        <p:nvSpPr>
          <p:cNvPr id="3" name="Text Placeholder 2">
            <a:extLst>
              <a:ext uri="{FF2B5EF4-FFF2-40B4-BE49-F238E27FC236}">
                <a16:creationId xmlns:a16="http://schemas.microsoft.com/office/drawing/2014/main" id="{58921BFD-1286-8349-ACA2-5B4CB4D554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1E8FCC-A34E-864D-8654-B59B4966F7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5" name="Text Placeholder 4">
            <a:extLst>
              <a:ext uri="{FF2B5EF4-FFF2-40B4-BE49-F238E27FC236}">
                <a16:creationId xmlns:a16="http://schemas.microsoft.com/office/drawing/2014/main" id="{B30251D9-5B47-284F-8E76-4DA75D69B6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7E25A8-B97D-BF40-B26D-F50F7FA698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7" name="Date Placeholder 6">
            <a:extLst>
              <a:ext uri="{FF2B5EF4-FFF2-40B4-BE49-F238E27FC236}">
                <a16:creationId xmlns:a16="http://schemas.microsoft.com/office/drawing/2014/main" id="{375916E5-A1DF-1040-BF39-AE720E885B70}"/>
              </a:ext>
            </a:extLst>
          </p:cNvPr>
          <p:cNvSpPr>
            <a:spLocks noGrp="1"/>
          </p:cNvSpPr>
          <p:nvPr>
            <p:ph type="dt" sz="half" idx="10"/>
          </p:nvPr>
        </p:nvSpPr>
        <p:spPr/>
        <p:txBody>
          <a:bodyPr/>
          <a:lstStyle/>
          <a:p>
            <a:fld id="{2DB55E63-C747-8E4E-AF12-4C8FF15A0E55}" type="datetime1">
              <a:rPr lang="en-US" smtClean="0"/>
              <a:t>10/18/24</a:t>
            </a:fld>
            <a:endParaRPr lang="en-CN"/>
          </a:p>
        </p:txBody>
      </p:sp>
      <p:sp>
        <p:nvSpPr>
          <p:cNvPr id="8" name="Footer Placeholder 7">
            <a:extLst>
              <a:ext uri="{FF2B5EF4-FFF2-40B4-BE49-F238E27FC236}">
                <a16:creationId xmlns:a16="http://schemas.microsoft.com/office/drawing/2014/main" id="{1E78C009-8B6D-BA4B-A4F3-6E831B6D635E}"/>
              </a:ext>
            </a:extLst>
          </p:cNvPr>
          <p:cNvSpPr>
            <a:spLocks noGrp="1"/>
          </p:cNvSpPr>
          <p:nvPr>
            <p:ph type="ftr" sz="quarter" idx="11"/>
          </p:nvPr>
        </p:nvSpPr>
        <p:spPr/>
        <p:txBody>
          <a:bodyPr/>
          <a:lstStyle/>
          <a:p>
            <a:endParaRPr lang="en-CN"/>
          </a:p>
        </p:txBody>
      </p:sp>
      <p:sp>
        <p:nvSpPr>
          <p:cNvPr id="9" name="Slide Number Placeholder 8">
            <a:extLst>
              <a:ext uri="{FF2B5EF4-FFF2-40B4-BE49-F238E27FC236}">
                <a16:creationId xmlns:a16="http://schemas.microsoft.com/office/drawing/2014/main" id="{13CDBF48-A2A5-954B-A39D-CDE63C56E0FC}"/>
              </a:ext>
            </a:extLst>
          </p:cNvPr>
          <p:cNvSpPr>
            <a:spLocks noGrp="1"/>
          </p:cNvSpPr>
          <p:nvPr>
            <p:ph type="sldNum" sz="quarter" idx="12"/>
          </p:nvPr>
        </p:nvSpPr>
        <p:spPr/>
        <p:txBody>
          <a:bodyPr/>
          <a:lstStyle/>
          <a:p>
            <a:fld id="{F1F3F5BF-D85D-5541-A395-672C2B7F5AFD}" type="slidenum">
              <a:rPr lang="en-CN" smtClean="0"/>
              <a:t>‹#›</a:t>
            </a:fld>
            <a:endParaRPr lang="en-CN"/>
          </a:p>
        </p:txBody>
      </p:sp>
    </p:spTree>
    <p:extLst>
      <p:ext uri="{BB962C8B-B14F-4D97-AF65-F5344CB8AC3E}">
        <p14:creationId xmlns:p14="http://schemas.microsoft.com/office/powerpoint/2010/main" val="2617854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1025E-C7A8-5748-9F6A-68E6C267464E}"/>
              </a:ext>
            </a:extLst>
          </p:cNvPr>
          <p:cNvSpPr>
            <a:spLocks noGrp="1"/>
          </p:cNvSpPr>
          <p:nvPr>
            <p:ph type="title"/>
          </p:nvPr>
        </p:nvSpPr>
        <p:spPr/>
        <p:txBody>
          <a:bodyPr/>
          <a:lstStyle/>
          <a:p>
            <a:r>
              <a:rPr lang="en-US"/>
              <a:t>Click to edit Master title style</a:t>
            </a:r>
            <a:endParaRPr lang="en-CN"/>
          </a:p>
        </p:txBody>
      </p:sp>
      <p:sp>
        <p:nvSpPr>
          <p:cNvPr id="3" name="Date Placeholder 2">
            <a:extLst>
              <a:ext uri="{FF2B5EF4-FFF2-40B4-BE49-F238E27FC236}">
                <a16:creationId xmlns:a16="http://schemas.microsoft.com/office/drawing/2014/main" id="{18BAEB1D-C872-3643-8483-1AF49AB584DE}"/>
              </a:ext>
            </a:extLst>
          </p:cNvPr>
          <p:cNvSpPr>
            <a:spLocks noGrp="1"/>
          </p:cNvSpPr>
          <p:nvPr>
            <p:ph type="dt" sz="half" idx="10"/>
          </p:nvPr>
        </p:nvSpPr>
        <p:spPr/>
        <p:txBody>
          <a:bodyPr/>
          <a:lstStyle/>
          <a:p>
            <a:fld id="{32031274-BFF7-F54E-AAF4-03327B594293}" type="datetime1">
              <a:rPr lang="en-US" smtClean="0"/>
              <a:t>10/18/24</a:t>
            </a:fld>
            <a:endParaRPr lang="en-CN"/>
          </a:p>
        </p:txBody>
      </p:sp>
      <p:sp>
        <p:nvSpPr>
          <p:cNvPr id="4" name="Footer Placeholder 3">
            <a:extLst>
              <a:ext uri="{FF2B5EF4-FFF2-40B4-BE49-F238E27FC236}">
                <a16:creationId xmlns:a16="http://schemas.microsoft.com/office/drawing/2014/main" id="{19EF0773-2ACB-2447-9352-F960D7257DC5}"/>
              </a:ext>
            </a:extLst>
          </p:cNvPr>
          <p:cNvSpPr>
            <a:spLocks noGrp="1"/>
          </p:cNvSpPr>
          <p:nvPr>
            <p:ph type="ftr" sz="quarter" idx="11"/>
          </p:nvPr>
        </p:nvSpPr>
        <p:spPr/>
        <p:txBody>
          <a:bodyPr/>
          <a:lstStyle/>
          <a:p>
            <a:endParaRPr lang="en-CN"/>
          </a:p>
        </p:txBody>
      </p:sp>
      <p:sp>
        <p:nvSpPr>
          <p:cNvPr id="5" name="Slide Number Placeholder 4">
            <a:extLst>
              <a:ext uri="{FF2B5EF4-FFF2-40B4-BE49-F238E27FC236}">
                <a16:creationId xmlns:a16="http://schemas.microsoft.com/office/drawing/2014/main" id="{1CD7690F-C2E9-D74E-B25C-B745C7D9A563}"/>
              </a:ext>
            </a:extLst>
          </p:cNvPr>
          <p:cNvSpPr>
            <a:spLocks noGrp="1"/>
          </p:cNvSpPr>
          <p:nvPr>
            <p:ph type="sldNum" sz="quarter" idx="12"/>
          </p:nvPr>
        </p:nvSpPr>
        <p:spPr/>
        <p:txBody>
          <a:bodyPr/>
          <a:lstStyle/>
          <a:p>
            <a:fld id="{F1F3F5BF-D85D-5541-A395-672C2B7F5AFD}" type="slidenum">
              <a:rPr lang="en-CN" smtClean="0"/>
              <a:t>‹#›</a:t>
            </a:fld>
            <a:endParaRPr lang="en-CN"/>
          </a:p>
        </p:txBody>
      </p:sp>
    </p:spTree>
    <p:extLst>
      <p:ext uri="{BB962C8B-B14F-4D97-AF65-F5344CB8AC3E}">
        <p14:creationId xmlns:p14="http://schemas.microsoft.com/office/powerpoint/2010/main" val="351127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816C8A-3946-C84D-BBB2-40FC1E367124}"/>
              </a:ext>
            </a:extLst>
          </p:cNvPr>
          <p:cNvSpPr>
            <a:spLocks noGrp="1"/>
          </p:cNvSpPr>
          <p:nvPr>
            <p:ph type="dt" sz="half" idx="10"/>
          </p:nvPr>
        </p:nvSpPr>
        <p:spPr/>
        <p:txBody>
          <a:bodyPr/>
          <a:lstStyle/>
          <a:p>
            <a:fld id="{7590DA38-0465-9B43-87FE-9019C8FC0FFA}" type="datetime1">
              <a:rPr lang="en-US" smtClean="0"/>
              <a:t>10/18/24</a:t>
            </a:fld>
            <a:endParaRPr lang="en-CN"/>
          </a:p>
        </p:txBody>
      </p:sp>
      <p:sp>
        <p:nvSpPr>
          <p:cNvPr id="3" name="Footer Placeholder 2">
            <a:extLst>
              <a:ext uri="{FF2B5EF4-FFF2-40B4-BE49-F238E27FC236}">
                <a16:creationId xmlns:a16="http://schemas.microsoft.com/office/drawing/2014/main" id="{819529B8-91F8-534D-9246-E10B5C39A1B9}"/>
              </a:ext>
            </a:extLst>
          </p:cNvPr>
          <p:cNvSpPr>
            <a:spLocks noGrp="1"/>
          </p:cNvSpPr>
          <p:nvPr>
            <p:ph type="ftr" sz="quarter" idx="11"/>
          </p:nvPr>
        </p:nvSpPr>
        <p:spPr/>
        <p:txBody>
          <a:bodyPr/>
          <a:lstStyle/>
          <a:p>
            <a:endParaRPr lang="en-CN"/>
          </a:p>
        </p:txBody>
      </p:sp>
      <p:sp>
        <p:nvSpPr>
          <p:cNvPr id="4" name="Slide Number Placeholder 3">
            <a:extLst>
              <a:ext uri="{FF2B5EF4-FFF2-40B4-BE49-F238E27FC236}">
                <a16:creationId xmlns:a16="http://schemas.microsoft.com/office/drawing/2014/main" id="{8A99E8B4-14DB-6144-B06E-98A518E93651}"/>
              </a:ext>
            </a:extLst>
          </p:cNvPr>
          <p:cNvSpPr>
            <a:spLocks noGrp="1"/>
          </p:cNvSpPr>
          <p:nvPr>
            <p:ph type="sldNum" sz="quarter" idx="12"/>
          </p:nvPr>
        </p:nvSpPr>
        <p:spPr/>
        <p:txBody>
          <a:bodyPr/>
          <a:lstStyle/>
          <a:p>
            <a:fld id="{F1F3F5BF-D85D-5541-A395-672C2B7F5AFD}" type="slidenum">
              <a:rPr lang="en-CN" smtClean="0"/>
              <a:t>‹#›</a:t>
            </a:fld>
            <a:endParaRPr lang="en-CN"/>
          </a:p>
        </p:txBody>
      </p:sp>
    </p:spTree>
    <p:extLst>
      <p:ext uri="{BB962C8B-B14F-4D97-AF65-F5344CB8AC3E}">
        <p14:creationId xmlns:p14="http://schemas.microsoft.com/office/powerpoint/2010/main" val="1700917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CC25F-5190-F343-A143-AD9462B384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N"/>
          </a:p>
        </p:txBody>
      </p:sp>
      <p:sp>
        <p:nvSpPr>
          <p:cNvPr id="3" name="Content Placeholder 2">
            <a:extLst>
              <a:ext uri="{FF2B5EF4-FFF2-40B4-BE49-F238E27FC236}">
                <a16:creationId xmlns:a16="http://schemas.microsoft.com/office/drawing/2014/main" id="{DAFE7E6A-4F49-8F4B-BD46-531451EC2C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Text Placeholder 3">
            <a:extLst>
              <a:ext uri="{FF2B5EF4-FFF2-40B4-BE49-F238E27FC236}">
                <a16:creationId xmlns:a16="http://schemas.microsoft.com/office/drawing/2014/main" id="{95ED5236-7797-984D-BC71-94FB4120A7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89A5ED-2D60-5643-969D-90BCEE543787}"/>
              </a:ext>
            </a:extLst>
          </p:cNvPr>
          <p:cNvSpPr>
            <a:spLocks noGrp="1"/>
          </p:cNvSpPr>
          <p:nvPr>
            <p:ph type="dt" sz="half" idx="10"/>
          </p:nvPr>
        </p:nvSpPr>
        <p:spPr/>
        <p:txBody>
          <a:bodyPr/>
          <a:lstStyle/>
          <a:p>
            <a:fld id="{BEE6EB48-1C1F-DE4A-950D-6C1096A21F65}" type="datetime1">
              <a:rPr lang="en-US" smtClean="0"/>
              <a:t>10/18/24</a:t>
            </a:fld>
            <a:endParaRPr lang="en-CN"/>
          </a:p>
        </p:txBody>
      </p:sp>
      <p:sp>
        <p:nvSpPr>
          <p:cNvPr id="6" name="Footer Placeholder 5">
            <a:extLst>
              <a:ext uri="{FF2B5EF4-FFF2-40B4-BE49-F238E27FC236}">
                <a16:creationId xmlns:a16="http://schemas.microsoft.com/office/drawing/2014/main" id="{A9F98352-BAAE-EE48-80BD-BC2F221A4289}"/>
              </a:ext>
            </a:extLst>
          </p:cNvPr>
          <p:cNvSpPr>
            <a:spLocks noGrp="1"/>
          </p:cNvSpPr>
          <p:nvPr>
            <p:ph type="ftr" sz="quarter" idx="11"/>
          </p:nvPr>
        </p:nvSpPr>
        <p:spPr/>
        <p:txBody>
          <a:bodyPr/>
          <a:lstStyle/>
          <a:p>
            <a:endParaRPr lang="en-CN"/>
          </a:p>
        </p:txBody>
      </p:sp>
      <p:sp>
        <p:nvSpPr>
          <p:cNvPr id="7" name="Slide Number Placeholder 6">
            <a:extLst>
              <a:ext uri="{FF2B5EF4-FFF2-40B4-BE49-F238E27FC236}">
                <a16:creationId xmlns:a16="http://schemas.microsoft.com/office/drawing/2014/main" id="{4DDAAAA9-3ACC-E24C-BE50-7762DEAA933D}"/>
              </a:ext>
            </a:extLst>
          </p:cNvPr>
          <p:cNvSpPr>
            <a:spLocks noGrp="1"/>
          </p:cNvSpPr>
          <p:nvPr>
            <p:ph type="sldNum" sz="quarter" idx="12"/>
          </p:nvPr>
        </p:nvSpPr>
        <p:spPr/>
        <p:txBody>
          <a:bodyPr/>
          <a:lstStyle/>
          <a:p>
            <a:fld id="{F1F3F5BF-D85D-5541-A395-672C2B7F5AFD}" type="slidenum">
              <a:rPr lang="en-CN" smtClean="0"/>
              <a:t>‹#›</a:t>
            </a:fld>
            <a:endParaRPr lang="en-CN"/>
          </a:p>
        </p:txBody>
      </p:sp>
    </p:spTree>
    <p:extLst>
      <p:ext uri="{BB962C8B-B14F-4D97-AF65-F5344CB8AC3E}">
        <p14:creationId xmlns:p14="http://schemas.microsoft.com/office/powerpoint/2010/main" val="2987164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5B4E8-FC4C-2E4A-9B8B-04E3EB996C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N"/>
          </a:p>
        </p:txBody>
      </p:sp>
      <p:sp>
        <p:nvSpPr>
          <p:cNvPr id="3" name="Picture Placeholder 2">
            <a:extLst>
              <a:ext uri="{FF2B5EF4-FFF2-40B4-BE49-F238E27FC236}">
                <a16:creationId xmlns:a16="http://schemas.microsoft.com/office/drawing/2014/main" id="{5B87C2F0-DCDE-364D-9EBB-A654380882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N"/>
          </a:p>
        </p:txBody>
      </p:sp>
      <p:sp>
        <p:nvSpPr>
          <p:cNvPr id="4" name="Text Placeholder 3">
            <a:extLst>
              <a:ext uri="{FF2B5EF4-FFF2-40B4-BE49-F238E27FC236}">
                <a16:creationId xmlns:a16="http://schemas.microsoft.com/office/drawing/2014/main" id="{975397D2-9D0D-2B40-B132-AD3699876C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3C6BA0-76E9-F24D-89A1-D21EC96317B5}"/>
              </a:ext>
            </a:extLst>
          </p:cNvPr>
          <p:cNvSpPr>
            <a:spLocks noGrp="1"/>
          </p:cNvSpPr>
          <p:nvPr>
            <p:ph type="dt" sz="half" idx="10"/>
          </p:nvPr>
        </p:nvSpPr>
        <p:spPr/>
        <p:txBody>
          <a:bodyPr/>
          <a:lstStyle/>
          <a:p>
            <a:fld id="{2002E93F-9B35-6746-9AAF-D150787C0167}" type="datetime1">
              <a:rPr lang="en-US" smtClean="0"/>
              <a:t>10/18/24</a:t>
            </a:fld>
            <a:endParaRPr lang="en-CN"/>
          </a:p>
        </p:txBody>
      </p:sp>
      <p:sp>
        <p:nvSpPr>
          <p:cNvPr id="6" name="Footer Placeholder 5">
            <a:extLst>
              <a:ext uri="{FF2B5EF4-FFF2-40B4-BE49-F238E27FC236}">
                <a16:creationId xmlns:a16="http://schemas.microsoft.com/office/drawing/2014/main" id="{474E00B8-E967-9943-B058-3647E7D1DCAF}"/>
              </a:ext>
            </a:extLst>
          </p:cNvPr>
          <p:cNvSpPr>
            <a:spLocks noGrp="1"/>
          </p:cNvSpPr>
          <p:nvPr>
            <p:ph type="ftr" sz="quarter" idx="11"/>
          </p:nvPr>
        </p:nvSpPr>
        <p:spPr/>
        <p:txBody>
          <a:bodyPr/>
          <a:lstStyle/>
          <a:p>
            <a:endParaRPr lang="en-CN"/>
          </a:p>
        </p:txBody>
      </p:sp>
      <p:sp>
        <p:nvSpPr>
          <p:cNvPr id="7" name="Slide Number Placeholder 6">
            <a:extLst>
              <a:ext uri="{FF2B5EF4-FFF2-40B4-BE49-F238E27FC236}">
                <a16:creationId xmlns:a16="http://schemas.microsoft.com/office/drawing/2014/main" id="{365F0C77-111C-B44A-90F9-795CB0239EE9}"/>
              </a:ext>
            </a:extLst>
          </p:cNvPr>
          <p:cNvSpPr>
            <a:spLocks noGrp="1"/>
          </p:cNvSpPr>
          <p:nvPr>
            <p:ph type="sldNum" sz="quarter" idx="12"/>
          </p:nvPr>
        </p:nvSpPr>
        <p:spPr/>
        <p:txBody>
          <a:bodyPr/>
          <a:lstStyle/>
          <a:p>
            <a:fld id="{F1F3F5BF-D85D-5541-A395-672C2B7F5AFD}" type="slidenum">
              <a:rPr lang="en-CN" smtClean="0"/>
              <a:t>‹#›</a:t>
            </a:fld>
            <a:endParaRPr lang="en-CN"/>
          </a:p>
        </p:txBody>
      </p:sp>
    </p:spTree>
    <p:extLst>
      <p:ext uri="{BB962C8B-B14F-4D97-AF65-F5344CB8AC3E}">
        <p14:creationId xmlns:p14="http://schemas.microsoft.com/office/powerpoint/2010/main" val="676533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912AE6-922C-6B4C-A770-83B03E5DFF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N"/>
          </a:p>
        </p:txBody>
      </p:sp>
      <p:sp>
        <p:nvSpPr>
          <p:cNvPr id="3" name="Text Placeholder 2">
            <a:extLst>
              <a:ext uri="{FF2B5EF4-FFF2-40B4-BE49-F238E27FC236}">
                <a16:creationId xmlns:a16="http://schemas.microsoft.com/office/drawing/2014/main" id="{0E641495-C0DE-EB4D-8662-29C9BD229A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AC613DB0-2851-0346-AD32-0A29729D57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2D6E52-A28E-A540-B89A-2CAA155C1897}" type="datetime1">
              <a:rPr lang="en-US" smtClean="0"/>
              <a:t>10/18/24</a:t>
            </a:fld>
            <a:endParaRPr lang="en-CN"/>
          </a:p>
        </p:txBody>
      </p:sp>
      <p:sp>
        <p:nvSpPr>
          <p:cNvPr id="5" name="Footer Placeholder 4">
            <a:extLst>
              <a:ext uri="{FF2B5EF4-FFF2-40B4-BE49-F238E27FC236}">
                <a16:creationId xmlns:a16="http://schemas.microsoft.com/office/drawing/2014/main" id="{FE033FD0-73A2-1A4F-ACD5-65FB637007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N"/>
          </a:p>
        </p:txBody>
      </p:sp>
      <p:sp>
        <p:nvSpPr>
          <p:cNvPr id="6" name="Slide Number Placeholder 5">
            <a:extLst>
              <a:ext uri="{FF2B5EF4-FFF2-40B4-BE49-F238E27FC236}">
                <a16:creationId xmlns:a16="http://schemas.microsoft.com/office/drawing/2014/main" id="{B10396F1-487F-4B46-A553-63AB8CA456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3F5BF-D85D-5541-A395-672C2B7F5AFD}" type="slidenum">
              <a:rPr lang="en-CN" smtClean="0"/>
              <a:t>‹#›</a:t>
            </a:fld>
            <a:endParaRPr lang="en-CN"/>
          </a:p>
        </p:txBody>
      </p:sp>
    </p:spTree>
    <p:extLst>
      <p:ext uri="{BB962C8B-B14F-4D97-AF65-F5344CB8AC3E}">
        <p14:creationId xmlns:p14="http://schemas.microsoft.com/office/powerpoint/2010/main" val="640775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zczeng@pku.edu.cn"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4.xml.rels><?xml version="1.0" encoding="UTF-8" standalone="yes"?>
<Relationships xmlns="http://schemas.openxmlformats.org/package/2006/relationships"><Relationship Id="rId3" Type="http://schemas.openxmlformats.org/officeDocument/2006/relationships/hyperlink" Target="https://nsmc.org.cn/" TargetMode="External"/><Relationship Id="rId2" Type="http://schemas.openxmlformats.org/officeDocument/2006/relationships/hyperlink" Target="http://satellite.nsmc.org.cn/portalsit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nsmc.org.c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A887F4-5FA5-BB4D-AC58-86E94005CF64}"/>
              </a:ext>
            </a:extLst>
          </p:cNvPr>
          <p:cNvPicPr>
            <a:picLocks noChangeAspect="1"/>
          </p:cNvPicPr>
          <p:nvPr/>
        </p:nvPicPr>
        <p:blipFill>
          <a:blip r:embed="rId2"/>
          <a:stretch>
            <a:fillRect/>
          </a:stretch>
        </p:blipFill>
        <p:spPr>
          <a:xfrm>
            <a:off x="6354460" y="2216180"/>
            <a:ext cx="5458212" cy="4180423"/>
          </a:xfrm>
          <a:prstGeom prst="rect">
            <a:avLst/>
          </a:prstGeom>
        </p:spPr>
      </p:pic>
      <p:sp>
        <p:nvSpPr>
          <p:cNvPr id="5" name="TextBox 4">
            <a:extLst>
              <a:ext uri="{FF2B5EF4-FFF2-40B4-BE49-F238E27FC236}">
                <a16:creationId xmlns:a16="http://schemas.microsoft.com/office/drawing/2014/main" id="{2434EF56-007A-9440-88D3-94ADDCA170CE}"/>
              </a:ext>
            </a:extLst>
          </p:cNvPr>
          <p:cNvSpPr txBox="1"/>
          <p:nvPr/>
        </p:nvSpPr>
        <p:spPr>
          <a:xfrm>
            <a:off x="354859" y="776262"/>
            <a:ext cx="11582038" cy="923330"/>
          </a:xfrm>
          <a:prstGeom prst="rect">
            <a:avLst/>
          </a:prstGeom>
          <a:solidFill>
            <a:schemeClr val="bg2"/>
          </a:solidFill>
          <a:ln>
            <a:noFill/>
          </a:ln>
        </p:spPr>
        <p:txBody>
          <a:bodyPr wrap="square">
            <a:spAutoFit/>
          </a:bodyPr>
          <a:lstStyle/>
          <a:p>
            <a:pPr algn="just"/>
            <a:r>
              <a:rPr lang="en-US" sz="2700" b="1" dirty="0">
                <a:latin typeface="Arial" panose="020B0604020202020204" pitchFamily="34" charset="0"/>
                <a:ea typeface="Microsoft YaHei" panose="020B0503020204020204" pitchFamily="34" charset="-122"/>
                <a:cs typeface="Arial" panose="020B0604020202020204" pitchFamily="34" charset="0"/>
              </a:rPr>
              <a:t>Observing the Total Ozone Column Observed from the Geostationary Interferometric Infrared Sounder (GIIRS) over East Asia</a:t>
            </a:r>
            <a:endParaRPr lang="en-CN" sz="27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14" name="TextBox 13">
            <a:extLst>
              <a:ext uri="{FF2B5EF4-FFF2-40B4-BE49-F238E27FC236}">
                <a16:creationId xmlns:a16="http://schemas.microsoft.com/office/drawing/2014/main" id="{31E8F6F5-9891-5042-BEAB-3ABB24E64FDB}"/>
              </a:ext>
            </a:extLst>
          </p:cNvPr>
          <p:cNvSpPr txBox="1"/>
          <p:nvPr/>
        </p:nvSpPr>
        <p:spPr>
          <a:xfrm>
            <a:off x="333287" y="2007857"/>
            <a:ext cx="7396692" cy="2616101"/>
          </a:xfrm>
          <a:prstGeom prst="rect">
            <a:avLst/>
          </a:prstGeom>
          <a:noFill/>
        </p:spPr>
        <p:txBody>
          <a:bodyPr wrap="square">
            <a:spAutoFit/>
          </a:bodyPr>
          <a:lstStyle/>
          <a:p>
            <a:r>
              <a:rPr lang="en-US" sz="2000" b="1" dirty="0">
                <a:latin typeface="Arial" panose="020B0604020202020204" pitchFamily="34" charset="0"/>
                <a:ea typeface="Verdana" panose="020B0604030504040204" pitchFamily="34" charset="0"/>
                <a:cs typeface="Arial" panose="020B0604020202020204" pitchFamily="34" charset="0"/>
              </a:rPr>
              <a:t>Zhao-Cheng Zeng </a:t>
            </a:r>
            <a:r>
              <a:rPr lang="en-US" sz="2000" dirty="0">
                <a:latin typeface="Arial" panose="020B0604020202020204" pitchFamily="34" charset="0"/>
                <a:ea typeface="Verdana" panose="020B0604030504040204" pitchFamily="34" charset="0"/>
                <a:cs typeface="Arial" panose="020B0604020202020204" pitchFamily="34" charset="0"/>
              </a:rPr>
              <a:t>(</a:t>
            </a:r>
            <a:r>
              <a:rPr lang="en-US" sz="2000" dirty="0">
                <a:latin typeface="Arial" panose="020B0604020202020204" pitchFamily="34" charset="0"/>
                <a:ea typeface="Verdana" panose="020B0604030504040204" pitchFamily="34" charset="0"/>
                <a:cs typeface="Arial" panose="020B0604020202020204" pitchFamily="34" charset="0"/>
                <a:hlinkClick r:id="rId3"/>
              </a:rPr>
              <a:t>zczeng@pku.edu.cn</a:t>
            </a:r>
            <a:r>
              <a:rPr lang="en-US" sz="2000" dirty="0">
                <a:latin typeface="Arial" panose="020B0604020202020204" pitchFamily="34" charset="0"/>
                <a:ea typeface="Verdana" panose="020B0604030504040204" pitchFamily="34" charset="0"/>
                <a:cs typeface="Arial" panose="020B0604020202020204" pitchFamily="34" charset="0"/>
              </a:rPr>
              <a:t>)</a:t>
            </a:r>
            <a:endParaRPr lang="en-US" dirty="0">
              <a:latin typeface="Arial" panose="020B0604020202020204" pitchFamily="34" charset="0"/>
              <a:ea typeface="Verdana" panose="020B0604030504040204" pitchFamily="34" charset="0"/>
              <a:cs typeface="Arial" panose="020B0604020202020204" pitchFamily="34" charset="0"/>
            </a:endParaRPr>
          </a:p>
          <a:p>
            <a:r>
              <a:rPr lang="en-US" sz="1600" dirty="0">
                <a:latin typeface="Arial" panose="020B0604020202020204" pitchFamily="34" charset="0"/>
                <a:ea typeface="Verdana" panose="020B0604030504040204" pitchFamily="34" charset="0"/>
                <a:cs typeface="Arial" panose="020B0604020202020204" pitchFamily="34" charset="0"/>
              </a:rPr>
              <a:t>School of Earth and Space Sciences, Peking University, Beijing, China</a:t>
            </a:r>
          </a:p>
          <a:p>
            <a:endParaRPr lang="en-US" sz="1600" dirty="0">
              <a:latin typeface="Arial" panose="020B0604020202020204" pitchFamily="34" charset="0"/>
              <a:ea typeface="Verdana" panose="020B0604030504040204" pitchFamily="34" charset="0"/>
              <a:cs typeface="Arial" panose="020B0604020202020204" pitchFamily="34" charset="0"/>
            </a:endParaRPr>
          </a:p>
          <a:p>
            <a:r>
              <a:rPr lang="en-US" sz="1600" b="1" dirty="0">
                <a:latin typeface="Arial" panose="020B0604020202020204" pitchFamily="34" charset="0"/>
                <a:ea typeface="Verdana" panose="020B0604030504040204" pitchFamily="34" charset="0"/>
                <a:cs typeface="Arial" panose="020B0604020202020204" pitchFamily="34" charset="0"/>
              </a:rPr>
              <a:t>Lu Lee, </a:t>
            </a:r>
            <a:r>
              <a:rPr lang="en-US" sz="1600" b="1" dirty="0" err="1">
                <a:latin typeface="Arial" panose="020B0604020202020204" pitchFamily="34" charset="0"/>
                <a:ea typeface="Verdana" panose="020B0604030504040204" pitchFamily="34" charset="0"/>
                <a:cs typeface="Arial" panose="020B0604020202020204" pitchFamily="34" charset="0"/>
              </a:rPr>
              <a:t>Chengli</a:t>
            </a:r>
            <a:r>
              <a:rPr lang="en-US" sz="1600" b="1" dirty="0">
                <a:latin typeface="Arial" panose="020B0604020202020204" pitchFamily="34" charset="0"/>
                <a:ea typeface="Verdana" panose="020B0604030504040204" pitchFamily="34" charset="0"/>
                <a:cs typeface="Arial" panose="020B0604020202020204" pitchFamily="34" charset="0"/>
              </a:rPr>
              <a:t> Qi, Feng Lu, </a:t>
            </a:r>
            <a:r>
              <a:rPr lang="en-US" sz="1600" b="1" dirty="0" err="1">
                <a:latin typeface="Arial" panose="020B0604020202020204" pitchFamily="34" charset="0"/>
                <a:ea typeface="Verdana" panose="020B0604030504040204" pitchFamily="34" charset="0"/>
                <a:cs typeface="Arial" panose="020B0604020202020204" pitchFamily="34" charset="0"/>
              </a:rPr>
              <a:t>Xiuqing</a:t>
            </a:r>
            <a:r>
              <a:rPr lang="en-US" sz="1600" b="1" dirty="0">
                <a:latin typeface="Arial" panose="020B0604020202020204" pitchFamily="34" charset="0"/>
                <a:ea typeface="Verdana" panose="020B0604030504040204" pitchFamily="34" charset="0"/>
                <a:cs typeface="Arial" panose="020B0604020202020204" pitchFamily="34" charset="0"/>
              </a:rPr>
              <a:t> Hu </a:t>
            </a:r>
            <a:r>
              <a:rPr lang="en-US" sz="1600" dirty="0">
                <a:latin typeface="Arial" panose="020B0604020202020204" pitchFamily="34" charset="0"/>
                <a:ea typeface="Verdana" panose="020B0604030504040204" pitchFamily="34" charset="0"/>
                <a:cs typeface="Arial" panose="020B0604020202020204" pitchFamily="34" charset="0"/>
              </a:rPr>
              <a:t>(National Satellite Meteorological Center, China Meteorological Administration)</a:t>
            </a:r>
          </a:p>
          <a:p>
            <a:endParaRPr lang="en-US" sz="1600" dirty="0">
              <a:latin typeface="Arial" panose="020B0604020202020204" pitchFamily="34" charset="0"/>
              <a:ea typeface="Verdana" panose="020B0604030504040204" pitchFamily="34" charset="0"/>
              <a:cs typeface="Arial" panose="020B0604020202020204" pitchFamily="34" charset="0"/>
            </a:endParaRPr>
          </a:p>
          <a:p>
            <a:r>
              <a:rPr lang="en-US" sz="1600" b="1" dirty="0">
                <a:latin typeface="Arial" panose="020B0604020202020204" pitchFamily="34" charset="0"/>
                <a:ea typeface="Verdana" panose="020B0604030504040204" pitchFamily="34" charset="0"/>
                <a:cs typeface="Arial" panose="020B0604020202020204" pitchFamily="34" charset="0"/>
              </a:rPr>
              <a:t>Cathy </a:t>
            </a:r>
            <a:r>
              <a:rPr lang="en-US" sz="1600" b="1" dirty="0" err="1">
                <a:latin typeface="Arial" panose="020B0604020202020204" pitchFamily="34" charset="0"/>
                <a:ea typeface="Verdana" panose="020B0604030504040204" pitchFamily="34" charset="0"/>
                <a:cs typeface="Arial" panose="020B0604020202020204" pitchFamily="34" charset="0"/>
              </a:rPr>
              <a:t>Clerbaux</a:t>
            </a:r>
            <a:r>
              <a:rPr lang="zh-CN" altLang="en-US" sz="1600" dirty="0">
                <a:latin typeface="Arial" panose="020B0604020202020204" pitchFamily="34" charset="0"/>
                <a:ea typeface="Verdana" panose="020B0604030504040204" pitchFamily="34" charset="0"/>
                <a:cs typeface="Arial" panose="020B0604020202020204" pitchFamily="34" charset="0"/>
              </a:rPr>
              <a:t> </a:t>
            </a:r>
            <a:r>
              <a:rPr lang="en-US" altLang="zh-CN" sz="1600" dirty="0">
                <a:latin typeface="Arial" panose="020B0604020202020204" pitchFamily="34" charset="0"/>
                <a:ea typeface="Verdana" panose="020B0604030504040204" pitchFamily="34" charset="0"/>
                <a:cs typeface="Arial" panose="020B0604020202020204" pitchFamily="34" charset="0"/>
              </a:rPr>
              <a:t>(LATMOS/</a:t>
            </a:r>
            <a:r>
              <a:rPr lang="en-US" sz="1600" dirty="0">
                <a:effectLst/>
                <a:latin typeface="Arial" panose="020B0604020202020204" pitchFamily="34" charset="0"/>
                <a:ea typeface="SimSun" panose="02010600030101010101" pitchFamily="2" charset="-122"/>
                <a:cs typeface="Arial" panose="020B0604020202020204" pitchFamily="34" charset="0"/>
              </a:rPr>
              <a:t>Sorbonne U.</a:t>
            </a:r>
            <a:r>
              <a:rPr lang="en-US" altLang="zh-CN" sz="1600" dirty="0">
                <a:latin typeface="Arial" panose="020B0604020202020204" pitchFamily="34" charset="0"/>
                <a:ea typeface="Verdana" panose="020B0604030504040204" pitchFamily="34" charset="0"/>
                <a:cs typeface="Arial" panose="020B0604020202020204" pitchFamily="34" charset="0"/>
              </a:rPr>
              <a:t>), </a:t>
            </a:r>
            <a:r>
              <a:rPr lang="en-US" altLang="zh-CN" sz="1600" b="1" dirty="0" err="1">
                <a:latin typeface="Arial" panose="020B0604020202020204" pitchFamily="34" charset="0"/>
                <a:ea typeface="Verdana" panose="020B0604030504040204" pitchFamily="34" charset="0"/>
                <a:cs typeface="Arial" panose="020B0604020202020204" pitchFamily="34" charset="0"/>
              </a:rPr>
              <a:t>Yangcheng</a:t>
            </a:r>
            <a:r>
              <a:rPr lang="en-US" altLang="zh-CN" sz="1600" b="1" dirty="0">
                <a:latin typeface="Arial" panose="020B0604020202020204" pitchFamily="34" charset="0"/>
                <a:ea typeface="Verdana" panose="020B0604030504040204" pitchFamily="34" charset="0"/>
                <a:cs typeface="Arial" panose="020B0604020202020204" pitchFamily="34" charset="0"/>
              </a:rPr>
              <a:t> Luo </a:t>
            </a:r>
            <a:r>
              <a:rPr lang="en-US" altLang="zh-CN" sz="1600" dirty="0">
                <a:latin typeface="Arial" panose="020B0604020202020204" pitchFamily="34" charset="0"/>
                <a:ea typeface="Verdana" panose="020B0604030504040204" pitchFamily="34" charset="0"/>
                <a:cs typeface="Arial" panose="020B0604020202020204" pitchFamily="34" charset="0"/>
              </a:rPr>
              <a:t>(LMD/</a:t>
            </a:r>
            <a:r>
              <a:rPr lang="en-US" sz="1600" dirty="0">
                <a:effectLst/>
                <a:latin typeface="Arial" panose="020B0604020202020204" pitchFamily="34" charset="0"/>
                <a:ea typeface="SimSun" panose="02010600030101010101" pitchFamily="2" charset="-122"/>
                <a:cs typeface="Arial" panose="020B0604020202020204" pitchFamily="34" charset="0"/>
              </a:rPr>
              <a:t>Sorbonne U</a:t>
            </a:r>
            <a:r>
              <a:rPr lang="en-US" altLang="zh-CN" sz="1600" dirty="0">
                <a:latin typeface="Arial" panose="020B0604020202020204" pitchFamily="34" charset="0"/>
                <a:ea typeface="Verdana" panose="020B0604030504040204" pitchFamily="34" charset="0"/>
                <a:cs typeface="Arial" panose="020B0604020202020204" pitchFamily="34" charset="0"/>
              </a:rPr>
              <a:t>)</a:t>
            </a:r>
            <a:endParaRPr lang="en-GB" sz="1600" dirty="0">
              <a:latin typeface="Arial" panose="020B0604020202020204" pitchFamily="34" charset="0"/>
              <a:ea typeface="Verdana" panose="020B0604030504040204" pitchFamily="34" charset="0"/>
              <a:cs typeface="Arial" panose="020B0604020202020204" pitchFamily="34" charset="0"/>
            </a:endParaRPr>
          </a:p>
          <a:p>
            <a:endParaRPr lang="en-GB" sz="1600" dirty="0">
              <a:latin typeface="Arial" panose="020B0604020202020204" pitchFamily="34" charset="0"/>
              <a:ea typeface="Verdana" panose="020B0604030504040204" pitchFamily="34" charset="0"/>
              <a:cs typeface="Arial" panose="020B0604020202020204" pitchFamily="34" charset="0"/>
            </a:endParaRPr>
          </a:p>
          <a:p>
            <a:r>
              <a:rPr lang="en-GB" sz="1600" b="1" dirty="0" err="1">
                <a:latin typeface="Arial" panose="020B0604020202020204" pitchFamily="34" charset="0"/>
                <a:ea typeface="Verdana" panose="020B0604030504040204" pitchFamily="34" charset="0"/>
                <a:cs typeface="Arial" panose="020B0604020202020204" pitchFamily="34" charset="0"/>
              </a:rPr>
              <a:t>Shangyi</a:t>
            </a:r>
            <a:r>
              <a:rPr lang="en-GB" sz="1600" b="1" dirty="0">
                <a:latin typeface="Arial" panose="020B0604020202020204" pitchFamily="34" charset="0"/>
                <a:ea typeface="Verdana" panose="020B0604030504040204" pitchFamily="34" charset="0"/>
                <a:cs typeface="Arial" panose="020B0604020202020204" pitchFamily="34" charset="0"/>
              </a:rPr>
              <a:t> Liu, </a:t>
            </a:r>
            <a:r>
              <a:rPr lang="en-GB" sz="1600" b="1" dirty="0" err="1">
                <a:latin typeface="Arial" panose="020B0604020202020204" pitchFamily="34" charset="0"/>
                <a:ea typeface="Verdana" panose="020B0604030504040204" pitchFamily="34" charset="0"/>
                <a:cs typeface="Arial" panose="020B0604020202020204" pitchFamily="34" charset="0"/>
              </a:rPr>
              <a:t>Jiancong</a:t>
            </a:r>
            <a:r>
              <a:rPr lang="en-GB" sz="1600" b="1" dirty="0">
                <a:latin typeface="Arial" panose="020B0604020202020204" pitchFamily="34" charset="0"/>
                <a:ea typeface="Verdana" panose="020B0604030504040204" pitchFamily="34" charset="0"/>
                <a:cs typeface="Arial" panose="020B0604020202020204" pitchFamily="34" charset="0"/>
              </a:rPr>
              <a:t> Hua, </a:t>
            </a:r>
            <a:r>
              <a:rPr lang="en-GB" sz="1600" b="1" dirty="0" err="1">
                <a:latin typeface="Arial" panose="020B0604020202020204" pitchFamily="34" charset="0"/>
                <a:ea typeface="Verdana" panose="020B0604030504040204" pitchFamily="34" charset="0"/>
                <a:cs typeface="Arial" panose="020B0604020202020204" pitchFamily="34" charset="0"/>
              </a:rPr>
              <a:t>Mengya</a:t>
            </a:r>
            <a:r>
              <a:rPr lang="en-GB" sz="1600" b="1" dirty="0">
                <a:latin typeface="Arial" panose="020B0604020202020204" pitchFamily="34" charset="0"/>
                <a:ea typeface="Verdana" panose="020B0604030504040204" pitchFamily="34" charset="0"/>
                <a:cs typeface="Arial" panose="020B0604020202020204" pitchFamily="34" charset="0"/>
              </a:rPr>
              <a:t> Sheng, </a:t>
            </a:r>
            <a:r>
              <a:rPr lang="en-GB" sz="1600" b="1" dirty="0" err="1">
                <a:latin typeface="Arial" panose="020B0604020202020204" pitchFamily="34" charset="0"/>
                <a:ea typeface="Verdana" panose="020B0604030504040204" pitchFamily="34" charset="0"/>
                <a:cs typeface="Arial" panose="020B0604020202020204" pitchFamily="34" charset="0"/>
              </a:rPr>
              <a:t>Huidong</a:t>
            </a:r>
            <a:r>
              <a:rPr lang="en-GB" sz="1600" b="1" dirty="0">
                <a:latin typeface="Arial" panose="020B0604020202020204" pitchFamily="34" charset="0"/>
                <a:ea typeface="Verdana" panose="020B0604030504040204" pitchFamily="34" charset="0"/>
                <a:cs typeface="Arial" panose="020B0604020202020204" pitchFamily="34" charset="0"/>
              </a:rPr>
              <a:t> Wang, Hao Song, </a:t>
            </a:r>
          </a:p>
          <a:p>
            <a:r>
              <a:rPr lang="en-GB" sz="1600" b="1" dirty="0">
                <a:latin typeface="Arial" panose="020B0604020202020204" pitchFamily="34" charset="0"/>
                <a:ea typeface="Verdana" panose="020B0604030504040204" pitchFamily="34" charset="0"/>
                <a:cs typeface="Arial" panose="020B0604020202020204" pitchFamily="34" charset="0"/>
              </a:rPr>
              <a:t>Shan Han </a:t>
            </a:r>
            <a:r>
              <a:rPr lang="en-GB" sz="1600" dirty="0">
                <a:latin typeface="Arial" panose="020B0604020202020204" pitchFamily="34" charset="0"/>
                <a:ea typeface="Verdana" panose="020B0604030504040204" pitchFamily="34" charset="0"/>
                <a:cs typeface="Arial" panose="020B0604020202020204" pitchFamily="34" charset="0"/>
              </a:rPr>
              <a:t>(</a:t>
            </a:r>
            <a:r>
              <a:rPr lang="en-US" sz="1600" dirty="0">
                <a:latin typeface="Arial" panose="020B0604020202020204" pitchFamily="34" charset="0"/>
                <a:ea typeface="Verdana" panose="020B0604030504040204" pitchFamily="34" charset="0"/>
                <a:cs typeface="Arial" panose="020B0604020202020204" pitchFamily="34" charset="0"/>
              </a:rPr>
              <a:t>School of Earth and Space Sciences, Peking University</a:t>
            </a:r>
            <a:r>
              <a:rPr lang="en-GB" sz="1600" dirty="0">
                <a:latin typeface="Arial" panose="020B0604020202020204" pitchFamily="34" charset="0"/>
                <a:ea typeface="Verdana" panose="020B0604030504040204" pitchFamily="34" charset="0"/>
                <a:cs typeface="Arial" panose="020B0604020202020204" pitchFamily="34" charset="0"/>
              </a:rPr>
              <a:t>)</a:t>
            </a:r>
          </a:p>
        </p:txBody>
      </p:sp>
      <p:sp>
        <p:nvSpPr>
          <p:cNvPr id="2" name="TextBox 1">
            <a:extLst>
              <a:ext uri="{FF2B5EF4-FFF2-40B4-BE49-F238E27FC236}">
                <a16:creationId xmlns:a16="http://schemas.microsoft.com/office/drawing/2014/main" id="{0486A682-0F2E-A64C-B21D-7218217DF146}"/>
              </a:ext>
            </a:extLst>
          </p:cNvPr>
          <p:cNvSpPr txBox="1"/>
          <p:nvPr/>
        </p:nvSpPr>
        <p:spPr>
          <a:xfrm>
            <a:off x="7839817" y="6267784"/>
            <a:ext cx="4187256" cy="369332"/>
          </a:xfrm>
          <a:prstGeom prst="rect">
            <a:avLst/>
          </a:prstGeom>
          <a:noFill/>
        </p:spPr>
        <p:txBody>
          <a:bodyPr wrap="square" rtlCol="0">
            <a:spAutoFit/>
          </a:bodyPr>
          <a:lstStyle/>
          <a:p>
            <a:r>
              <a:rPr lang="en-CN" dirty="0">
                <a:solidFill>
                  <a:srgbClr val="C00000"/>
                </a:solidFill>
                <a:latin typeface="Arial" panose="020B0604020202020204" pitchFamily="34" charset="0"/>
                <a:cs typeface="Arial" panose="020B0604020202020204" pitchFamily="34" charset="0"/>
              </a:rPr>
              <a:t>GIIRS on board FengYun-4B satellite</a:t>
            </a:r>
          </a:p>
        </p:txBody>
      </p:sp>
      <p:sp>
        <p:nvSpPr>
          <p:cNvPr id="3" name="Slide Number Placeholder 2">
            <a:extLst>
              <a:ext uri="{FF2B5EF4-FFF2-40B4-BE49-F238E27FC236}">
                <a16:creationId xmlns:a16="http://schemas.microsoft.com/office/drawing/2014/main" id="{AAD2624A-22C4-B843-A8CF-237AF97C42E2}"/>
              </a:ext>
            </a:extLst>
          </p:cNvPr>
          <p:cNvSpPr>
            <a:spLocks noGrp="1"/>
          </p:cNvSpPr>
          <p:nvPr>
            <p:ph type="sldNum" sz="quarter" idx="12"/>
          </p:nvPr>
        </p:nvSpPr>
        <p:spPr/>
        <p:txBody>
          <a:bodyPr/>
          <a:lstStyle/>
          <a:p>
            <a:fld id="{F1F3F5BF-D85D-5541-A395-672C2B7F5AFD}" type="slidenum">
              <a:rPr lang="en-CN" smtClean="0"/>
              <a:t>1</a:t>
            </a:fld>
            <a:endParaRPr lang="en-CN"/>
          </a:p>
        </p:txBody>
      </p:sp>
      <p:sp>
        <p:nvSpPr>
          <p:cNvPr id="15" name="TextBox 14">
            <a:extLst>
              <a:ext uri="{FF2B5EF4-FFF2-40B4-BE49-F238E27FC236}">
                <a16:creationId xmlns:a16="http://schemas.microsoft.com/office/drawing/2014/main" id="{2C34A660-9E4F-C144-ACCB-702D540CA44C}"/>
              </a:ext>
            </a:extLst>
          </p:cNvPr>
          <p:cNvSpPr txBox="1"/>
          <p:nvPr/>
        </p:nvSpPr>
        <p:spPr>
          <a:xfrm>
            <a:off x="3097050" y="194166"/>
            <a:ext cx="6097656" cy="369332"/>
          </a:xfrm>
          <a:prstGeom prst="rect">
            <a:avLst/>
          </a:prstGeom>
          <a:noFill/>
        </p:spPr>
        <p:txBody>
          <a:bodyPr wrap="square">
            <a:spAutoFit/>
          </a:bodyPr>
          <a:lstStyle/>
          <a:p>
            <a:pPr algn="ctr"/>
            <a:r>
              <a:rPr lang="en-CN" b="1" dirty="0">
                <a:latin typeface="Arial" panose="020B0604020202020204" pitchFamily="34" charset="0"/>
                <a:cs typeface="Arial" panose="020B0604020202020204" pitchFamily="34" charset="0"/>
              </a:rPr>
              <a:t>CEOS AC-VC Meeting #20, October 2024</a:t>
            </a:r>
          </a:p>
        </p:txBody>
      </p:sp>
      <p:pic>
        <p:nvPicPr>
          <p:cNvPr id="16" name="图片 1">
            <a:extLst>
              <a:ext uri="{FF2B5EF4-FFF2-40B4-BE49-F238E27FC236}">
                <a16:creationId xmlns:a16="http://schemas.microsoft.com/office/drawing/2014/main" id="{3C8CEBFC-3B8A-1744-8DB3-ACD5D7F06B9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287" y="5074288"/>
            <a:ext cx="3715302" cy="1077218"/>
          </a:xfrm>
          <a:prstGeom prst="rect">
            <a:avLst/>
          </a:prstGeom>
          <a:noFill/>
          <a:ln>
            <a:noFill/>
          </a:ln>
        </p:spPr>
      </p:pic>
    </p:spTree>
    <p:extLst>
      <p:ext uri="{BB962C8B-B14F-4D97-AF65-F5344CB8AC3E}">
        <p14:creationId xmlns:p14="http://schemas.microsoft.com/office/powerpoint/2010/main" val="901777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4DBC08E0-CCA5-CBD6-A9AF-9C9A181E756C}"/>
              </a:ext>
            </a:extLst>
          </p:cNvPr>
          <p:cNvSpPr txBox="1"/>
          <p:nvPr/>
        </p:nvSpPr>
        <p:spPr>
          <a:xfrm>
            <a:off x="490607" y="1082878"/>
            <a:ext cx="4162155" cy="1384995"/>
          </a:xfrm>
          <a:prstGeom prst="rect">
            <a:avLst/>
          </a:prstGeom>
          <a:noFill/>
        </p:spPr>
        <p:txBody>
          <a:bodyPr wrap="square">
            <a:spAutoFit/>
          </a:bodyPr>
          <a:lstStyle>
            <a:defPPr>
              <a:defRPr lang="zh-CN"/>
            </a:defPPr>
            <a:lvl1pPr marL="285750" indent="-285750" algn="just">
              <a:buFont typeface="Arial" panose="020B0604020202020204" pitchFamily="34" charset="0"/>
              <a:buChar char="•"/>
              <a:defRPr>
                <a:cs typeface="Times New Roman" panose="02020603050405020304" pitchFamily="18" charset="0"/>
              </a:defRPr>
            </a:lvl1pPr>
          </a:lstStyle>
          <a:p>
            <a:r>
              <a:rPr lang="en-US" altLang="zh-CN" sz="1400" dirty="0">
                <a:latin typeface="Arial" panose="020B0604020202020204" pitchFamily="34" charset="0"/>
                <a:cs typeface="Arial" panose="020B0604020202020204" pitchFamily="34" charset="0"/>
              </a:rPr>
              <a:t>A point-by-point collocation comparison between GIIRS and ERA5 is performed:</a:t>
            </a:r>
          </a:p>
          <a:p>
            <a:r>
              <a:rPr lang="en-US" altLang="zh-CN" sz="1400" dirty="0">
                <a:latin typeface="Arial" panose="020B0604020202020204" pitchFamily="34" charset="0"/>
                <a:cs typeface="Arial" panose="020B0604020202020204" pitchFamily="34" charset="0"/>
              </a:rPr>
              <a:t>Interpolate the ERA5 data to the locations and times of the GIIRS retrievals;</a:t>
            </a:r>
          </a:p>
          <a:p>
            <a:r>
              <a:rPr lang="en-US" altLang="zh-CN" sz="1400" dirty="0">
                <a:latin typeface="Arial" panose="020B0604020202020204" pitchFamily="34" charset="0"/>
                <a:cs typeface="Arial" panose="020B0604020202020204" pitchFamily="34" charset="0"/>
              </a:rPr>
              <a:t>Smooth the ERA5 ozone profile using the corresponding AK matrix from GIIRS retrievals: </a:t>
            </a:r>
          </a:p>
        </p:txBody>
      </p:sp>
      <p:sp>
        <p:nvSpPr>
          <p:cNvPr id="2" name="灯片编号占位符 1">
            <a:extLst>
              <a:ext uri="{FF2B5EF4-FFF2-40B4-BE49-F238E27FC236}">
                <a16:creationId xmlns:a16="http://schemas.microsoft.com/office/drawing/2014/main" id="{17D973F1-6BCD-7498-407D-A3E1477E07FC}"/>
              </a:ext>
            </a:extLst>
          </p:cNvPr>
          <p:cNvSpPr>
            <a:spLocks noGrp="1"/>
          </p:cNvSpPr>
          <p:nvPr>
            <p:ph type="sldNum" sz="quarter" idx="12"/>
          </p:nvPr>
        </p:nvSpPr>
        <p:spPr/>
        <p:txBody>
          <a:bodyPr/>
          <a:lstStyle/>
          <a:p>
            <a:r>
              <a:rPr lang="en-US" altLang="zh-CN" b="1" dirty="0">
                <a:solidFill>
                  <a:schemeClr val="tx1"/>
                </a:solidFill>
              </a:rPr>
              <a:t>10</a:t>
            </a:r>
            <a:endParaRPr lang="zh-CN" altLang="en-US" b="1" dirty="0">
              <a:solidFill>
                <a:schemeClr val="tx1"/>
              </a:solidFill>
            </a:endParaRPr>
          </a:p>
        </p:txBody>
      </p:sp>
      <p:pic>
        <p:nvPicPr>
          <p:cNvPr id="5" name="图片 4">
            <a:extLst>
              <a:ext uri="{FF2B5EF4-FFF2-40B4-BE49-F238E27FC236}">
                <a16:creationId xmlns:a16="http://schemas.microsoft.com/office/drawing/2014/main" id="{7D3C6EEB-47B2-14F9-CBA5-3252E6188083}"/>
              </a:ext>
            </a:extLst>
          </p:cNvPr>
          <p:cNvPicPr>
            <a:picLocks noChangeAspect="1"/>
          </p:cNvPicPr>
          <p:nvPr/>
        </p:nvPicPr>
        <p:blipFill rotWithShape="1">
          <a:blip r:embed="rId3"/>
          <a:srcRect l="9935" r="4436" b="9539"/>
          <a:stretch/>
        </p:blipFill>
        <p:spPr>
          <a:xfrm>
            <a:off x="4652763" y="889617"/>
            <a:ext cx="6895072" cy="5873203"/>
          </a:xfrm>
          <a:prstGeom prst="rect">
            <a:avLst/>
          </a:prstGeom>
        </p:spPr>
      </p:pic>
      <p:sp>
        <p:nvSpPr>
          <p:cNvPr id="10" name="文本框 9">
            <a:extLst>
              <a:ext uri="{FF2B5EF4-FFF2-40B4-BE49-F238E27FC236}">
                <a16:creationId xmlns:a16="http://schemas.microsoft.com/office/drawing/2014/main" id="{15AF7C92-024F-A2D7-219F-1626BEC172F4}"/>
              </a:ext>
            </a:extLst>
          </p:cNvPr>
          <p:cNvSpPr txBox="1"/>
          <p:nvPr/>
        </p:nvSpPr>
        <p:spPr>
          <a:xfrm>
            <a:off x="528705" y="2579723"/>
            <a:ext cx="4008597" cy="830997"/>
          </a:xfrm>
          <a:prstGeom prst="rect">
            <a:avLst/>
          </a:prstGeom>
          <a:noFill/>
        </p:spPr>
        <p:txBody>
          <a:bodyPr wrap="square">
            <a:spAutoFit/>
          </a:bodyPr>
          <a:lstStyle>
            <a:defPPr>
              <a:defRPr lang="zh-CN"/>
            </a:defPPr>
            <a:lvl1pPr marL="285750" indent="-285750" algn="just">
              <a:buFont typeface="Wingdings" panose="05000000000000000000" pitchFamily="2" charset="2"/>
              <a:buChar char="Ø"/>
              <a:defRPr>
                <a:cs typeface="Times New Roman" panose="02020603050405020304" pitchFamily="18" charset="0"/>
              </a:defRPr>
            </a:lvl1pPr>
          </a:lstStyle>
          <a:p>
            <a:pPr marL="0" indent="0">
              <a:buNone/>
            </a:pPr>
            <a:r>
              <a:rPr lang="en-US" altLang="zh-CN" sz="1600" dirty="0">
                <a:latin typeface="Arial" panose="020B0604020202020204" pitchFamily="34" charset="0"/>
                <a:cs typeface="Arial" panose="020B0604020202020204" pitchFamily="34" charset="0"/>
              </a:rPr>
              <a:t>Results show good agreement: r ranging from 0.96 to 0.99; The mean bias is –3.1×10</a:t>
            </a:r>
            <a:r>
              <a:rPr lang="en-US" altLang="zh-CN" sz="1600" baseline="30000" dirty="0">
                <a:latin typeface="Arial" panose="020B0604020202020204" pitchFamily="34" charset="0"/>
                <a:cs typeface="Arial" panose="020B0604020202020204" pitchFamily="34" charset="0"/>
              </a:rPr>
              <a:t>17</a:t>
            </a:r>
            <a:r>
              <a:rPr lang="en-US" altLang="zh-CN" sz="1600" dirty="0">
                <a:latin typeface="Arial" panose="020B0604020202020204" pitchFamily="34" charset="0"/>
                <a:cs typeface="Arial" panose="020B0604020202020204" pitchFamily="34" charset="0"/>
              </a:rPr>
              <a:t> </a:t>
            </a:r>
            <a:r>
              <a:rPr lang="en-US" altLang="zh-CN" sz="1600" dirty="0" err="1">
                <a:latin typeface="Arial" panose="020B0604020202020204" pitchFamily="34" charset="0"/>
                <a:cs typeface="Arial" panose="020B0604020202020204" pitchFamily="34" charset="0"/>
              </a:rPr>
              <a:t>molec</a:t>
            </a:r>
            <a:r>
              <a:rPr lang="en-US" altLang="zh-CN" sz="1600" dirty="0">
                <a:latin typeface="Arial" panose="020B0604020202020204" pitchFamily="34" charset="0"/>
                <a:cs typeface="Arial" panose="020B0604020202020204" pitchFamily="34" charset="0"/>
              </a:rPr>
              <a:t>/cm</a:t>
            </a:r>
            <a:r>
              <a:rPr lang="en-US" altLang="zh-CN" sz="1600" baseline="30000" dirty="0">
                <a:latin typeface="Arial" panose="020B0604020202020204" pitchFamily="34" charset="0"/>
                <a:cs typeface="Arial" panose="020B0604020202020204" pitchFamily="34" charset="0"/>
              </a:rPr>
              <a:t>2</a:t>
            </a:r>
            <a:r>
              <a:rPr lang="en-US" altLang="zh-CN" sz="1600" dirty="0">
                <a:latin typeface="Arial" panose="020B0604020202020204" pitchFamily="34" charset="0"/>
                <a:cs typeface="Arial" panose="020B0604020202020204" pitchFamily="34" charset="0"/>
              </a:rPr>
              <a:t> (~ –3.9%).</a:t>
            </a:r>
            <a:endParaRPr lang="zh-CN" altLang="en-US" sz="16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EEE5C4E-2E2C-F048-80FA-77676654067E}"/>
              </a:ext>
            </a:extLst>
          </p:cNvPr>
          <p:cNvSpPr txBox="1"/>
          <p:nvPr/>
        </p:nvSpPr>
        <p:spPr>
          <a:xfrm>
            <a:off x="528705" y="335619"/>
            <a:ext cx="11198781" cy="553998"/>
          </a:xfrm>
          <a:prstGeom prst="rect">
            <a:avLst/>
          </a:prstGeom>
          <a:solidFill>
            <a:schemeClr val="bg2"/>
          </a:solidFill>
          <a:ln>
            <a:noFill/>
          </a:ln>
        </p:spPr>
        <p:txBody>
          <a:bodyPr wrap="square" rtlCol="0">
            <a:spAutoFit/>
          </a:bodyPr>
          <a:lstStyle/>
          <a:p>
            <a:pPr algn="ctr"/>
            <a:r>
              <a:rPr lang="en-CN" sz="3000" b="1" dirty="0">
                <a:latin typeface="Arial" panose="020B0604020202020204" pitchFamily="34" charset="0"/>
                <a:cs typeface="Arial" panose="020B0604020202020204" pitchFamily="34" charset="0"/>
              </a:rPr>
              <a:t>Inter-comparison with ECMWF ozone reanalysis data</a:t>
            </a:r>
          </a:p>
        </p:txBody>
      </p:sp>
      <p:pic>
        <p:nvPicPr>
          <p:cNvPr id="13" name="image71.png">
            <a:extLst>
              <a:ext uri="{FF2B5EF4-FFF2-40B4-BE49-F238E27FC236}">
                <a16:creationId xmlns:a16="http://schemas.microsoft.com/office/drawing/2014/main" id="{09900736-10D7-B94D-B1BB-32187A2EA5FB}"/>
              </a:ext>
            </a:extLst>
          </p:cNvPr>
          <p:cNvPicPr/>
          <p:nvPr/>
        </p:nvPicPr>
        <p:blipFill>
          <a:blip r:embed="rId4"/>
          <a:srcRect/>
          <a:stretch>
            <a:fillRect/>
          </a:stretch>
        </p:blipFill>
        <p:spPr>
          <a:xfrm>
            <a:off x="964677" y="3689441"/>
            <a:ext cx="2956874" cy="2756393"/>
          </a:xfrm>
          <a:prstGeom prst="rect">
            <a:avLst/>
          </a:prstGeom>
          <a:ln/>
        </p:spPr>
      </p:pic>
      <p:sp>
        <p:nvSpPr>
          <p:cNvPr id="4" name="TextBox 3">
            <a:extLst>
              <a:ext uri="{FF2B5EF4-FFF2-40B4-BE49-F238E27FC236}">
                <a16:creationId xmlns:a16="http://schemas.microsoft.com/office/drawing/2014/main" id="{1473F932-8647-364A-8A8B-D50D336D69C4}"/>
              </a:ext>
            </a:extLst>
          </p:cNvPr>
          <p:cNvSpPr txBox="1"/>
          <p:nvPr/>
        </p:nvSpPr>
        <p:spPr>
          <a:xfrm>
            <a:off x="1189590" y="6394221"/>
            <a:ext cx="2686826" cy="369332"/>
          </a:xfrm>
          <a:prstGeom prst="rect">
            <a:avLst/>
          </a:prstGeom>
          <a:noFill/>
        </p:spPr>
        <p:txBody>
          <a:bodyPr wrap="none" rtlCol="0">
            <a:spAutoFit/>
          </a:bodyPr>
          <a:lstStyle/>
          <a:p>
            <a:r>
              <a:rPr lang="en-CN" dirty="0"/>
              <a:t>Example of AK matrix rows</a:t>
            </a:r>
          </a:p>
        </p:txBody>
      </p:sp>
    </p:spTree>
    <p:extLst>
      <p:ext uri="{BB962C8B-B14F-4D97-AF65-F5344CB8AC3E}">
        <p14:creationId xmlns:p14="http://schemas.microsoft.com/office/powerpoint/2010/main" val="41925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5A8B20-6F3E-1FEA-DA7C-7616E1DC4D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1387" y="1227010"/>
            <a:ext cx="2614129" cy="1874409"/>
          </a:xfrm>
          <a:prstGeom prst="rect">
            <a:avLst/>
          </a:prstGeom>
        </p:spPr>
      </p:pic>
      <p:pic>
        <p:nvPicPr>
          <p:cNvPr id="4" name="图片 3">
            <a:extLst>
              <a:ext uri="{FF2B5EF4-FFF2-40B4-BE49-F238E27FC236}">
                <a16:creationId xmlns:a16="http://schemas.microsoft.com/office/drawing/2014/main" id="{B9BBB9BE-3CE3-BE30-11EC-80C7BE5811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5021" y="1114405"/>
            <a:ext cx="5599391" cy="5517178"/>
          </a:xfrm>
          <a:prstGeom prst="rect">
            <a:avLst/>
          </a:prstGeom>
        </p:spPr>
      </p:pic>
      <p:sp>
        <p:nvSpPr>
          <p:cNvPr id="12" name="文本框 11">
            <a:extLst>
              <a:ext uri="{FF2B5EF4-FFF2-40B4-BE49-F238E27FC236}">
                <a16:creationId xmlns:a16="http://schemas.microsoft.com/office/drawing/2014/main" id="{526391DD-1679-DB47-D5FC-1FE084516F5F}"/>
              </a:ext>
            </a:extLst>
          </p:cNvPr>
          <p:cNvSpPr txBox="1"/>
          <p:nvPr/>
        </p:nvSpPr>
        <p:spPr>
          <a:xfrm>
            <a:off x="417588" y="1227010"/>
            <a:ext cx="2740391" cy="4524315"/>
          </a:xfrm>
          <a:prstGeom prst="rect">
            <a:avLst/>
          </a:prstGeom>
          <a:noFill/>
        </p:spPr>
        <p:txBody>
          <a:bodyPr wrap="square">
            <a:spAutoFit/>
          </a:bodyPr>
          <a:lstStyle>
            <a:defPPr>
              <a:defRPr lang="zh-CN"/>
            </a:defPPr>
            <a:lvl1pPr marL="285750" indent="-285750" algn="just">
              <a:buFont typeface="Arial" panose="020B0604020202020204" pitchFamily="34" charset="0"/>
              <a:buChar char="•"/>
              <a:defRPr>
                <a:cs typeface="Times New Roman" panose="02020603050405020304" pitchFamily="18" charset="0"/>
              </a:defRPr>
            </a:lvl1pPr>
          </a:lstStyle>
          <a:p>
            <a:r>
              <a:rPr lang="en-US" altLang="zh-CN" sz="1600" dirty="0" err="1">
                <a:latin typeface="Arial" panose="020B0604020202020204" pitchFamily="34" charset="0"/>
                <a:cs typeface="Arial" panose="020B0604020202020204" pitchFamily="34" charset="0"/>
              </a:rPr>
              <a:t>Ozonesonde</a:t>
            </a:r>
            <a:r>
              <a:rPr lang="en-US" altLang="zh-CN" sz="1600" dirty="0">
                <a:latin typeface="Arial" panose="020B0604020202020204" pitchFamily="34" charset="0"/>
                <a:cs typeface="Arial" panose="020B0604020202020204" pitchFamily="34" charset="0"/>
              </a:rPr>
              <a:t> data are obtained from the World Ozone and Ultraviolet Radiation Data Centre (WOUDC) archive.</a:t>
            </a:r>
          </a:p>
          <a:p>
            <a:endParaRPr lang="en-US" altLang="zh-CN" sz="1600" dirty="0">
              <a:latin typeface="Arial" panose="020B0604020202020204" pitchFamily="34" charset="0"/>
              <a:cs typeface="Arial" panose="020B0604020202020204" pitchFamily="34" charset="0"/>
            </a:endParaRPr>
          </a:p>
          <a:p>
            <a:r>
              <a:rPr lang="en-US" altLang="zh-CN" sz="1600" dirty="0">
                <a:latin typeface="Arial" panose="020B0604020202020204" pitchFamily="34" charset="0"/>
                <a:cs typeface="Arial" panose="020B0604020202020204" pitchFamily="34" charset="0"/>
              </a:rPr>
              <a:t>The coincidence criteria for the comparison are of a 100km search radius and ±2h, resulting in a total of 20 data points (in 4 months). </a:t>
            </a:r>
          </a:p>
          <a:p>
            <a:endParaRPr lang="en-US" altLang="zh-CN" sz="1600" dirty="0">
              <a:latin typeface="Arial" panose="020B0604020202020204" pitchFamily="34" charset="0"/>
              <a:cs typeface="Arial" panose="020B0604020202020204" pitchFamily="34" charset="0"/>
            </a:endParaRPr>
          </a:p>
          <a:p>
            <a:r>
              <a:rPr lang="en-US" altLang="zh-CN" sz="1600" dirty="0">
                <a:latin typeface="Arial" panose="020B0604020202020204" pitchFamily="34" charset="0"/>
                <a:cs typeface="Arial" panose="020B0604020202020204" pitchFamily="34" charset="0"/>
              </a:rPr>
              <a:t>The two datasets are of good agreement, with r of 0.97, slope of 1.01 and RMSE of 3.0×10</a:t>
            </a:r>
            <a:r>
              <a:rPr lang="en-US" altLang="zh-CN" sz="1600" baseline="30000" dirty="0">
                <a:latin typeface="Arial" panose="020B0604020202020204" pitchFamily="34" charset="0"/>
                <a:cs typeface="Arial" panose="020B0604020202020204" pitchFamily="34" charset="0"/>
              </a:rPr>
              <a:t>17</a:t>
            </a:r>
            <a:r>
              <a:rPr lang="en-US" altLang="zh-CN" sz="1600" dirty="0">
                <a:latin typeface="Arial" panose="020B0604020202020204" pitchFamily="34" charset="0"/>
                <a:cs typeface="Arial" panose="020B0604020202020204" pitchFamily="34" charset="0"/>
              </a:rPr>
              <a:t> mole/cm</a:t>
            </a:r>
            <a:r>
              <a:rPr lang="en-US" altLang="zh-CN" sz="1600" baseline="30000" dirty="0">
                <a:latin typeface="Arial" panose="020B0604020202020204" pitchFamily="34" charset="0"/>
                <a:cs typeface="Arial" panose="020B0604020202020204" pitchFamily="34" charset="0"/>
              </a:rPr>
              <a:t>2</a:t>
            </a:r>
            <a:r>
              <a:rPr lang="en-US" altLang="zh-CN" sz="1600" dirty="0">
                <a:latin typeface="Arial" panose="020B0604020202020204" pitchFamily="34" charset="0"/>
                <a:cs typeface="Arial" panose="020B0604020202020204" pitchFamily="34" charset="0"/>
              </a:rPr>
              <a:t>.</a:t>
            </a:r>
          </a:p>
        </p:txBody>
      </p:sp>
      <p:sp>
        <p:nvSpPr>
          <p:cNvPr id="3" name="灯片编号占位符 2">
            <a:extLst>
              <a:ext uri="{FF2B5EF4-FFF2-40B4-BE49-F238E27FC236}">
                <a16:creationId xmlns:a16="http://schemas.microsoft.com/office/drawing/2014/main" id="{B5CD5AFB-D9C0-21C7-1C3C-D028941CFA2B}"/>
              </a:ext>
            </a:extLst>
          </p:cNvPr>
          <p:cNvSpPr>
            <a:spLocks noGrp="1"/>
          </p:cNvSpPr>
          <p:nvPr>
            <p:ph type="sldNum" sz="quarter" idx="12"/>
          </p:nvPr>
        </p:nvSpPr>
        <p:spPr/>
        <p:txBody>
          <a:bodyPr/>
          <a:lstStyle/>
          <a:p>
            <a:r>
              <a:rPr lang="en-US" altLang="zh-CN" b="1" dirty="0">
                <a:solidFill>
                  <a:schemeClr val="tx1"/>
                </a:solidFill>
              </a:rPr>
              <a:t>11</a:t>
            </a:r>
            <a:endParaRPr lang="zh-CN" altLang="en-US" b="1" dirty="0">
              <a:solidFill>
                <a:schemeClr val="tx1"/>
              </a:solidFill>
            </a:endParaRPr>
          </a:p>
        </p:txBody>
      </p:sp>
      <p:sp>
        <p:nvSpPr>
          <p:cNvPr id="10" name="TextBox 9">
            <a:extLst>
              <a:ext uri="{FF2B5EF4-FFF2-40B4-BE49-F238E27FC236}">
                <a16:creationId xmlns:a16="http://schemas.microsoft.com/office/drawing/2014/main" id="{B22C5943-0904-E347-A809-8D613E443B5B}"/>
              </a:ext>
            </a:extLst>
          </p:cNvPr>
          <p:cNvSpPr txBox="1"/>
          <p:nvPr/>
        </p:nvSpPr>
        <p:spPr>
          <a:xfrm>
            <a:off x="575632" y="222602"/>
            <a:ext cx="11198781" cy="553998"/>
          </a:xfrm>
          <a:prstGeom prst="rect">
            <a:avLst/>
          </a:prstGeom>
          <a:solidFill>
            <a:schemeClr val="bg2"/>
          </a:solidFill>
          <a:ln>
            <a:noFill/>
          </a:ln>
        </p:spPr>
        <p:txBody>
          <a:bodyPr wrap="square" rtlCol="0">
            <a:spAutoFit/>
          </a:bodyPr>
          <a:lstStyle/>
          <a:p>
            <a:pPr algn="ctr"/>
            <a:r>
              <a:rPr lang="en-CN" sz="3000" b="1" dirty="0">
                <a:latin typeface="Arial" panose="020B0604020202020204" pitchFamily="34" charset="0"/>
                <a:cs typeface="Arial" panose="020B0604020202020204" pitchFamily="34" charset="0"/>
              </a:rPr>
              <a:t>Inter-comparison with ozonesonde data</a:t>
            </a:r>
          </a:p>
        </p:txBody>
      </p:sp>
    </p:spTree>
    <p:extLst>
      <p:ext uri="{BB962C8B-B14F-4D97-AF65-F5344CB8AC3E}">
        <p14:creationId xmlns:p14="http://schemas.microsoft.com/office/powerpoint/2010/main" val="1761022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3">
            <a:extLst>
              <a:ext uri="{FF2B5EF4-FFF2-40B4-BE49-F238E27FC236}">
                <a16:creationId xmlns:a16="http://schemas.microsoft.com/office/drawing/2014/main" id="{7E6449F8-333F-6E99-7ACB-73C19CD08442}"/>
              </a:ext>
            </a:extLst>
          </p:cNvPr>
          <p:cNvSpPr txBox="1"/>
          <p:nvPr/>
        </p:nvSpPr>
        <p:spPr>
          <a:xfrm>
            <a:off x="30870" y="2867845"/>
            <a:ext cx="2216830" cy="2893100"/>
          </a:xfrm>
          <a:prstGeom prst="rect">
            <a:avLst/>
          </a:prstGeom>
          <a:noFill/>
        </p:spPr>
        <p:txBody>
          <a:bodyPr wrap="square">
            <a:spAutoFit/>
          </a:bodyPr>
          <a:lstStyle>
            <a:defPPr>
              <a:defRPr lang="zh-CN"/>
            </a:defPPr>
            <a:lvl1pPr marL="285750" indent="-285750" algn="just">
              <a:buFont typeface="Arial" panose="020B0604020202020204" pitchFamily="34" charset="0"/>
              <a:buChar char="•"/>
              <a:defRPr kern="100">
                <a:effectLst/>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t>FY4B/GIIRS captures the daily dynamics of total ozone.</a:t>
            </a:r>
          </a:p>
          <a:p>
            <a:endParaRPr lang="en-US" altLang="zh-CN" sz="1400" dirty="0"/>
          </a:p>
          <a:p>
            <a:r>
              <a:rPr lang="en-US" altLang="zh-CN" sz="1400" dirty="0"/>
              <a:t>High latitude regions experience significant seasonal variations in solar radiation and ozone transport, while tropical regions are relatively stable with smaller seasonal variations. </a:t>
            </a:r>
          </a:p>
        </p:txBody>
      </p:sp>
      <p:sp>
        <p:nvSpPr>
          <p:cNvPr id="8" name="灯片编号占位符 7">
            <a:extLst>
              <a:ext uri="{FF2B5EF4-FFF2-40B4-BE49-F238E27FC236}">
                <a16:creationId xmlns:a16="http://schemas.microsoft.com/office/drawing/2014/main" id="{C2B1B39B-6469-5757-1B73-E10FCFAEA3A5}"/>
              </a:ext>
            </a:extLst>
          </p:cNvPr>
          <p:cNvSpPr>
            <a:spLocks noGrp="1"/>
          </p:cNvSpPr>
          <p:nvPr>
            <p:ph type="sldNum" sz="quarter" idx="12"/>
          </p:nvPr>
        </p:nvSpPr>
        <p:spPr/>
        <p:txBody>
          <a:bodyPr/>
          <a:lstStyle/>
          <a:p>
            <a:r>
              <a:rPr lang="en-US" altLang="zh-CN" b="1" dirty="0">
                <a:solidFill>
                  <a:schemeClr val="tx1"/>
                </a:solidFill>
              </a:rPr>
              <a:t>12</a:t>
            </a:r>
            <a:endParaRPr lang="zh-CN" altLang="en-US" b="1" dirty="0">
              <a:solidFill>
                <a:schemeClr val="tx1"/>
              </a:solidFill>
            </a:endParaRPr>
          </a:p>
        </p:txBody>
      </p:sp>
      <p:grpSp>
        <p:nvGrpSpPr>
          <p:cNvPr id="10" name="组合 9">
            <a:extLst>
              <a:ext uri="{FF2B5EF4-FFF2-40B4-BE49-F238E27FC236}">
                <a16:creationId xmlns:a16="http://schemas.microsoft.com/office/drawing/2014/main" id="{BB1DF7B8-F748-C986-E7DA-EC8A60A19042}"/>
              </a:ext>
            </a:extLst>
          </p:cNvPr>
          <p:cNvGrpSpPr>
            <a:grpSpLocks noChangeAspect="1"/>
          </p:cNvGrpSpPr>
          <p:nvPr/>
        </p:nvGrpSpPr>
        <p:grpSpPr>
          <a:xfrm>
            <a:off x="3376091" y="432692"/>
            <a:ext cx="8302278" cy="6388670"/>
            <a:chOff x="6249458" y="928960"/>
            <a:chExt cx="5274310" cy="4058624"/>
          </a:xfrm>
        </p:grpSpPr>
        <p:pic>
          <p:nvPicPr>
            <p:cNvPr id="2" name="图形 55">
              <a:extLst>
                <a:ext uri="{FF2B5EF4-FFF2-40B4-BE49-F238E27FC236}">
                  <a16:creationId xmlns:a16="http://schemas.microsoft.com/office/drawing/2014/main" id="{8D913A69-092F-D377-7F13-2F1CEA34721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9458" y="928960"/>
              <a:ext cx="5274310" cy="1344930"/>
            </a:xfrm>
            <a:prstGeom prst="rect">
              <a:avLst/>
            </a:prstGeom>
          </p:spPr>
        </p:pic>
        <p:pic>
          <p:nvPicPr>
            <p:cNvPr id="4" name="图形 57">
              <a:extLst>
                <a:ext uri="{FF2B5EF4-FFF2-40B4-BE49-F238E27FC236}">
                  <a16:creationId xmlns:a16="http://schemas.microsoft.com/office/drawing/2014/main" id="{BDC6A8C0-9C8B-393A-6BD9-FE0EE6DBE8B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49458" y="2273890"/>
              <a:ext cx="5274310" cy="1344930"/>
            </a:xfrm>
            <a:prstGeom prst="rect">
              <a:avLst/>
            </a:prstGeom>
          </p:spPr>
        </p:pic>
        <p:pic>
          <p:nvPicPr>
            <p:cNvPr id="9" name="图片 8">
              <a:extLst>
                <a:ext uri="{FF2B5EF4-FFF2-40B4-BE49-F238E27FC236}">
                  <a16:creationId xmlns:a16="http://schemas.microsoft.com/office/drawing/2014/main" id="{C929C0B1-3C32-6CE6-95BD-54DD0B6E24DE}"/>
                </a:ext>
              </a:extLst>
            </p:cNvPr>
            <p:cNvPicPr>
              <a:picLocks noChangeAspect="1"/>
            </p:cNvPicPr>
            <p:nvPr/>
          </p:nvPicPr>
          <p:blipFill>
            <a:blip r:embed="rId7"/>
            <a:stretch>
              <a:fillRect/>
            </a:stretch>
          </p:blipFill>
          <p:spPr>
            <a:xfrm>
              <a:off x="6250271" y="3640251"/>
              <a:ext cx="5273497" cy="1347333"/>
            </a:xfrm>
            <a:prstGeom prst="rect">
              <a:avLst/>
            </a:prstGeom>
          </p:spPr>
        </p:pic>
      </p:grpSp>
      <p:sp>
        <p:nvSpPr>
          <p:cNvPr id="13" name="TextBox 8">
            <a:extLst>
              <a:ext uri="{FF2B5EF4-FFF2-40B4-BE49-F238E27FC236}">
                <a16:creationId xmlns:a16="http://schemas.microsoft.com/office/drawing/2014/main" id="{84141304-3A54-7C4C-CD00-4B8DBAFD5682}"/>
              </a:ext>
            </a:extLst>
          </p:cNvPr>
          <p:cNvSpPr txBox="1"/>
          <p:nvPr/>
        </p:nvSpPr>
        <p:spPr>
          <a:xfrm>
            <a:off x="3289853" y="26184"/>
            <a:ext cx="8623515"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D</a:t>
            </a:r>
            <a:r>
              <a:rPr lang="en-CN" b="1" dirty="0">
                <a:latin typeface="Arial" panose="020B0604020202020204" pitchFamily="34" charset="0"/>
                <a:cs typeface="Arial" panose="020B0604020202020204" pitchFamily="34" charset="0"/>
              </a:rPr>
              <a:t>aily mean TOC</a:t>
            </a:r>
            <a:r>
              <a:rPr lang="en-US" b="1" dirty="0">
                <a:latin typeface="Arial" panose="020B0604020202020204" pitchFamily="34" charset="0"/>
                <a:cs typeface="Arial" panose="020B0604020202020204" pitchFamily="34" charset="0"/>
              </a:rPr>
              <a:t> as a function of days in different months and latitude zones</a:t>
            </a:r>
            <a:endParaRPr lang="en-CN" b="1" dirty="0">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16FCD606-EDCA-1430-C9FB-D827F7CB8099}"/>
              </a:ext>
            </a:extLst>
          </p:cNvPr>
          <p:cNvSpPr txBox="1"/>
          <p:nvPr/>
        </p:nvSpPr>
        <p:spPr>
          <a:xfrm>
            <a:off x="2624257" y="1180242"/>
            <a:ext cx="834560" cy="646331"/>
          </a:xfrm>
          <a:prstGeom prst="rect">
            <a:avLst/>
          </a:prstGeom>
          <a:noFill/>
        </p:spPr>
        <p:txBody>
          <a:bodyPr wrap="square">
            <a:spAutoFit/>
          </a:bodyPr>
          <a:lstStyle/>
          <a:p>
            <a:r>
              <a:rPr lang="pl-PL" altLang="zh-CN" b="1" dirty="0">
                <a:latin typeface="Arial" panose="020B0604020202020204" pitchFamily="34" charset="0"/>
                <a:cs typeface="Arial" panose="020B0604020202020204" pitchFamily="34" charset="0"/>
              </a:rPr>
              <a:t>50°</a:t>
            </a:r>
            <a:r>
              <a:rPr lang="en-US" altLang="zh-CN" b="1" dirty="0">
                <a:latin typeface="Arial" panose="020B0604020202020204" pitchFamily="34" charset="0"/>
                <a:cs typeface="Arial" panose="020B0604020202020204" pitchFamily="34" charset="0"/>
              </a:rPr>
              <a:t>N</a:t>
            </a:r>
          </a:p>
          <a:p>
            <a:r>
              <a:rPr lang="en-US" altLang="zh-CN" b="1" dirty="0">
                <a:latin typeface="Arial" panose="020B0604020202020204" pitchFamily="34" charset="0"/>
                <a:cs typeface="Arial" panose="020B0604020202020204" pitchFamily="34" charset="0"/>
              </a:rPr>
              <a:t>–</a:t>
            </a:r>
            <a:r>
              <a:rPr lang="pl-PL" altLang="zh-CN" b="1" dirty="0">
                <a:latin typeface="Arial" panose="020B0604020202020204" pitchFamily="34" charset="0"/>
                <a:cs typeface="Arial" panose="020B0604020202020204" pitchFamily="34" charset="0"/>
              </a:rPr>
              <a:t>60°</a:t>
            </a:r>
            <a:r>
              <a:rPr lang="en-US" altLang="zh-CN" b="1" dirty="0">
                <a:latin typeface="Arial" panose="020B0604020202020204" pitchFamily="34" charset="0"/>
                <a:cs typeface="Arial" panose="020B0604020202020204" pitchFamily="34" charset="0"/>
              </a:rPr>
              <a:t>N</a:t>
            </a:r>
            <a:endParaRPr lang="zh-CN" altLang="en-US" b="1" dirty="0"/>
          </a:p>
        </p:txBody>
      </p:sp>
      <p:sp>
        <p:nvSpPr>
          <p:cNvPr id="12" name="文本框 11">
            <a:extLst>
              <a:ext uri="{FF2B5EF4-FFF2-40B4-BE49-F238E27FC236}">
                <a16:creationId xmlns:a16="http://schemas.microsoft.com/office/drawing/2014/main" id="{161048B4-46E6-F9F7-7EAF-9DE8AAEBE251}"/>
              </a:ext>
            </a:extLst>
          </p:cNvPr>
          <p:cNvSpPr txBox="1"/>
          <p:nvPr/>
        </p:nvSpPr>
        <p:spPr>
          <a:xfrm>
            <a:off x="2624257" y="3364285"/>
            <a:ext cx="834560" cy="646331"/>
          </a:xfrm>
          <a:prstGeom prst="rect">
            <a:avLst/>
          </a:prstGeom>
          <a:noFill/>
        </p:spPr>
        <p:txBody>
          <a:bodyPr wrap="square">
            <a:spAutoFit/>
          </a:bodyPr>
          <a:lstStyle/>
          <a:p>
            <a:r>
              <a:rPr lang="en-US" altLang="zh-CN" b="1" dirty="0">
                <a:latin typeface="Arial" panose="020B0604020202020204" pitchFamily="34" charset="0"/>
                <a:cs typeface="Arial" panose="020B0604020202020204" pitchFamily="34" charset="0"/>
              </a:rPr>
              <a:t>3</a:t>
            </a:r>
            <a:r>
              <a:rPr lang="pl-PL" altLang="zh-CN" b="1" dirty="0">
                <a:latin typeface="Arial" panose="020B0604020202020204" pitchFamily="34" charset="0"/>
                <a:cs typeface="Arial" panose="020B0604020202020204" pitchFamily="34" charset="0"/>
              </a:rPr>
              <a:t>0°</a:t>
            </a:r>
            <a:r>
              <a:rPr lang="en-US" altLang="zh-CN" b="1" dirty="0">
                <a:latin typeface="Arial" panose="020B0604020202020204" pitchFamily="34" charset="0"/>
                <a:cs typeface="Arial" panose="020B0604020202020204" pitchFamily="34" charset="0"/>
              </a:rPr>
              <a:t>N</a:t>
            </a:r>
          </a:p>
          <a:p>
            <a:r>
              <a:rPr lang="en-US" altLang="zh-CN" b="1" dirty="0">
                <a:latin typeface="Arial" panose="020B0604020202020204" pitchFamily="34" charset="0"/>
                <a:cs typeface="Arial" panose="020B0604020202020204" pitchFamily="34" charset="0"/>
              </a:rPr>
              <a:t>–4</a:t>
            </a:r>
            <a:r>
              <a:rPr lang="pl-PL" altLang="zh-CN" b="1" dirty="0">
                <a:latin typeface="Arial" panose="020B0604020202020204" pitchFamily="34" charset="0"/>
                <a:cs typeface="Arial" panose="020B0604020202020204" pitchFamily="34" charset="0"/>
              </a:rPr>
              <a:t>0°</a:t>
            </a:r>
            <a:r>
              <a:rPr lang="en-US" altLang="zh-CN" b="1" dirty="0">
                <a:latin typeface="Arial" panose="020B0604020202020204" pitchFamily="34" charset="0"/>
                <a:cs typeface="Arial" panose="020B0604020202020204" pitchFamily="34" charset="0"/>
              </a:rPr>
              <a:t>N</a:t>
            </a:r>
            <a:endParaRPr lang="zh-CN" altLang="en-US" b="1" dirty="0"/>
          </a:p>
        </p:txBody>
      </p:sp>
      <p:sp>
        <p:nvSpPr>
          <p:cNvPr id="14" name="文本框 13">
            <a:extLst>
              <a:ext uri="{FF2B5EF4-FFF2-40B4-BE49-F238E27FC236}">
                <a16:creationId xmlns:a16="http://schemas.microsoft.com/office/drawing/2014/main" id="{B8855059-0364-71AD-2C0F-B072FCC43EBE}"/>
              </a:ext>
            </a:extLst>
          </p:cNvPr>
          <p:cNvSpPr txBox="1"/>
          <p:nvPr/>
        </p:nvSpPr>
        <p:spPr>
          <a:xfrm>
            <a:off x="2624257" y="5416148"/>
            <a:ext cx="834560" cy="646331"/>
          </a:xfrm>
          <a:prstGeom prst="rect">
            <a:avLst/>
          </a:prstGeom>
          <a:noFill/>
        </p:spPr>
        <p:txBody>
          <a:bodyPr wrap="square">
            <a:spAutoFit/>
          </a:bodyPr>
          <a:lstStyle/>
          <a:p>
            <a:r>
              <a:rPr lang="en-US" altLang="zh-CN" b="1" dirty="0">
                <a:latin typeface="Arial" panose="020B0604020202020204" pitchFamily="34" charset="0"/>
                <a:cs typeface="Arial" panose="020B0604020202020204" pitchFamily="34" charset="0"/>
              </a:rPr>
              <a:t>1</a:t>
            </a:r>
            <a:r>
              <a:rPr lang="pl-PL" altLang="zh-CN" b="1" dirty="0">
                <a:latin typeface="Arial" panose="020B0604020202020204" pitchFamily="34" charset="0"/>
                <a:cs typeface="Arial" panose="020B0604020202020204" pitchFamily="34" charset="0"/>
              </a:rPr>
              <a:t>0°</a:t>
            </a:r>
            <a:r>
              <a:rPr lang="en-US" altLang="zh-CN" b="1" dirty="0">
                <a:latin typeface="Arial" panose="020B0604020202020204" pitchFamily="34" charset="0"/>
                <a:cs typeface="Arial" panose="020B0604020202020204" pitchFamily="34" charset="0"/>
              </a:rPr>
              <a:t>N</a:t>
            </a:r>
          </a:p>
          <a:p>
            <a:r>
              <a:rPr lang="en-US" altLang="zh-CN" b="1" dirty="0">
                <a:latin typeface="Arial" panose="020B0604020202020204" pitchFamily="34" charset="0"/>
                <a:cs typeface="Arial" panose="020B0604020202020204" pitchFamily="34" charset="0"/>
              </a:rPr>
              <a:t>–2</a:t>
            </a:r>
            <a:r>
              <a:rPr lang="pl-PL" altLang="zh-CN" b="1" dirty="0">
                <a:latin typeface="Arial" panose="020B0604020202020204" pitchFamily="34" charset="0"/>
                <a:cs typeface="Arial" panose="020B0604020202020204" pitchFamily="34" charset="0"/>
              </a:rPr>
              <a:t>0°</a:t>
            </a:r>
            <a:r>
              <a:rPr lang="en-US" altLang="zh-CN" b="1" dirty="0">
                <a:latin typeface="Arial" panose="020B0604020202020204" pitchFamily="34" charset="0"/>
                <a:cs typeface="Arial" panose="020B0604020202020204" pitchFamily="34" charset="0"/>
              </a:rPr>
              <a:t>N</a:t>
            </a:r>
            <a:endParaRPr lang="zh-CN" altLang="en-US" b="1" dirty="0"/>
          </a:p>
        </p:txBody>
      </p:sp>
      <p:sp>
        <p:nvSpPr>
          <p:cNvPr id="15" name="TextBox 14">
            <a:extLst>
              <a:ext uri="{FF2B5EF4-FFF2-40B4-BE49-F238E27FC236}">
                <a16:creationId xmlns:a16="http://schemas.microsoft.com/office/drawing/2014/main" id="{DBF7A9BC-59A8-6747-B058-BEB83530E59B}"/>
              </a:ext>
            </a:extLst>
          </p:cNvPr>
          <p:cNvSpPr txBox="1"/>
          <p:nvPr/>
        </p:nvSpPr>
        <p:spPr>
          <a:xfrm>
            <a:off x="413715" y="348807"/>
            <a:ext cx="1724306" cy="1938992"/>
          </a:xfrm>
          <a:prstGeom prst="rect">
            <a:avLst/>
          </a:prstGeom>
          <a:solidFill>
            <a:schemeClr val="bg2"/>
          </a:solidFill>
          <a:ln>
            <a:noFill/>
          </a:ln>
        </p:spPr>
        <p:txBody>
          <a:bodyPr wrap="square" rtlCol="0">
            <a:spAutoFit/>
          </a:bodyPr>
          <a:lstStyle/>
          <a:p>
            <a:pPr algn="ctr"/>
            <a:r>
              <a:rPr lang="en-US" altLang="zh-CN" sz="2400" b="1" dirty="0">
                <a:latin typeface="Arial" panose="020B0604020202020204" pitchFamily="34" charset="0"/>
                <a:cs typeface="Arial" panose="020B0604020202020204" pitchFamily="34" charset="0"/>
              </a:rPr>
              <a:t>Daily to seasonal variation of ozone columns</a:t>
            </a:r>
          </a:p>
        </p:txBody>
      </p:sp>
    </p:spTree>
    <p:extLst>
      <p:ext uri="{BB962C8B-B14F-4D97-AF65-F5344CB8AC3E}">
        <p14:creationId xmlns:p14="http://schemas.microsoft.com/office/powerpoint/2010/main" val="3447177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9EF87E8-3DDC-9C01-F216-79C4C287F938}"/>
              </a:ext>
            </a:extLst>
          </p:cNvPr>
          <p:cNvSpPr txBox="1"/>
          <p:nvPr/>
        </p:nvSpPr>
        <p:spPr>
          <a:xfrm>
            <a:off x="409966" y="1575909"/>
            <a:ext cx="2738587" cy="4401205"/>
          </a:xfrm>
          <a:prstGeom prst="rect">
            <a:avLst/>
          </a:prstGeom>
          <a:noFill/>
          <a:ln>
            <a:solidFill>
              <a:schemeClr val="tx1"/>
            </a:solidFill>
          </a:ln>
        </p:spPr>
        <p:txBody>
          <a:bodyPr wrap="square">
            <a:spAutoFit/>
          </a:bodyPr>
          <a:lstStyle>
            <a:defPPr>
              <a:defRPr lang="zh-CN"/>
            </a:defPPr>
            <a:lvl1pPr marL="285750" indent="-285750" algn="just">
              <a:buFont typeface="Arial" panose="020B0604020202020204" pitchFamily="34" charset="0"/>
              <a:buChar char="•"/>
              <a:defRPr kern="100">
                <a:effectLst/>
                <a:latin typeface="Arial" panose="020B0604020202020204" pitchFamily="34" charset="0"/>
                <a:cs typeface="Arial" panose="020B0604020202020204" pitchFamily="34" charset="0"/>
              </a:defRPr>
            </a:lvl1pPr>
          </a:lstStyle>
          <a:p>
            <a:pPr marL="0" indent="0">
              <a:buNone/>
            </a:pPr>
            <a:r>
              <a:rPr lang="en-US" altLang="zh-CN" sz="1400" dirty="0"/>
              <a:t>The most significant diurnal variation in ozone occurs in spring (March): TOC increases from 5:00 to 9:00 local time, decreases then and reaches the minimum at around 13:00 BJT. It gradually rises again and peaks at 17:00 BJT and follows by a slow decline thereafter. </a:t>
            </a:r>
          </a:p>
          <a:p>
            <a:pPr marL="0" indent="0">
              <a:buNone/>
            </a:pPr>
            <a:endParaRPr lang="en-US" altLang="zh-CN" sz="1400" dirty="0"/>
          </a:p>
          <a:p>
            <a:pPr marL="0" indent="0">
              <a:buNone/>
            </a:pPr>
            <a:r>
              <a:rPr lang="en-US" altLang="zh-CN" sz="1400" dirty="0"/>
              <a:t>This diel change maybe attributed to the time-varying ultraviolet radiation levels which play a crucial role in both ozone production and depletion. </a:t>
            </a:r>
          </a:p>
          <a:p>
            <a:pPr marL="0" indent="0">
              <a:buNone/>
            </a:pPr>
            <a:endParaRPr lang="en-US" altLang="zh-CN" sz="1400" dirty="0"/>
          </a:p>
          <a:p>
            <a:pPr marL="0" indent="0">
              <a:buNone/>
            </a:pPr>
            <a:r>
              <a:rPr lang="en-US" altLang="zh-CN" sz="1400" dirty="0"/>
              <a:t>The balance between chemical production and loss processes together determines the overall outcome of ozone variations. </a:t>
            </a:r>
          </a:p>
        </p:txBody>
      </p:sp>
      <p:sp>
        <p:nvSpPr>
          <p:cNvPr id="2" name="灯片编号占位符 1">
            <a:extLst>
              <a:ext uri="{FF2B5EF4-FFF2-40B4-BE49-F238E27FC236}">
                <a16:creationId xmlns:a16="http://schemas.microsoft.com/office/drawing/2014/main" id="{77DDEE51-4E4D-EDE7-682E-337664471763}"/>
              </a:ext>
            </a:extLst>
          </p:cNvPr>
          <p:cNvSpPr>
            <a:spLocks noGrp="1"/>
          </p:cNvSpPr>
          <p:nvPr>
            <p:ph type="sldNum" sz="quarter" idx="12"/>
          </p:nvPr>
        </p:nvSpPr>
        <p:spPr/>
        <p:txBody>
          <a:bodyPr/>
          <a:lstStyle/>
          <a:p>
            <a:r>
              <a:rPr lang="en-US" altLang="zh-CN" b="1" dirty="0">
                <a:solidFill>
                  <a:schemeClr val="tx1"/>
                </a:solidFill>
              </a:rPr>
              <a:t>13</a:t>
            </a:r>
            <a:endParaRPr lang="zh-CN" altLang="en-US" b="1" dirty="0">
              <a:solidFill>
                <a:schemeClr val="tx1"/>
              </a:solidFill>
            </a:endParaRPr>
          </a:p>
        </p:txBody>
      </p:sp>
      <p:pic>
        <p:nvPicPr>
          <p:cNvPr id="3" name="图形 61">
            <a:extLst>
              <a:ext uri="{FF2B5EF4-FFF2-40B4-BE49-F238E27FC236}">
                <a16:creationId xmlns:a16="http://schemas.microsoft.com/office/drawing/2014/main" id="{EB70241F-9C0B-FBC9-B1AD-21619021F17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37119" y="1365886"/>
            <a:ext cx="8854881" cy="2124702"/>
          </a:xfrm>
          <a:prstGeom prst="rect">
            <a:avLst/>
          </a:prstGeom>
        </p:spPr>
      </p:pic>
      <p:pic>
        <p:nvPicPr>
          <p:cNvPr id="5" name="图形 66">
            <a:extLst>
              <a:ext uri="{FF2B5EF4-FFF2-40B4-BE49-F238E27FC236}">
                <a16:creationId xmlns:a16="http://schemas.microsoft.com/office/drawing/2014/main" id="{63C1252B-1256-32F2-74EE-4570CC4E8E4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25582" y="4109351"/>
            <a:ext cx="8866418" cy="2138141"/>
          </a:xfrm>
          <a:prstGeom prst="rect">
            <a:avLst/>
          </a:prstGeom>
        </p:spPr>
      </p:pic>
      <p:sp>
        <p:nvSpPr>
          <p:cNvPr id="6" name="TextBox 8">
            <a:extLst>
              <a:ext uri="{FF2B5EF4-FFF2-40B4-BE49-F238E27FC236}">
                <a16:creationId xmlns:a16="http://schemas.microsoft.com/office/drawing/2014/main" id="{8203A365-F01D-15E1-47AD-96205E5C8C8A}"/>
              </a:ext>
            </a:extLst>
          </p:cNvPr>
          <p:cNvSpPr txBox="1"/>
          <p:nvPr/>
        </p:nvSpPr>
        <p:spPr>
          <a:xfrm>
            <a:off x="3360472" y="917835"/>
            <a:ext cx="8432022"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(a) </a:t>
            </a:r>
            <a:r>
              <a:rPr lang="en-CN" sz="1600" b="1" dirty="0">
                <a:latin typeface="Arial" panose="020B0604020202020204" pitchFamily="34" charset="0"/>
                <a:cs typeface="Arial" panose="020B0604020202020204" pitchFamily="34" charset="0"/>
              </a:rPr>
              <a:t>2-hour averages </a:t>
            </a:r>
            <a:r>
              <a:rPr lang="en-US" sz="1600" b="1" dirty="0">
                <a:latin typeface="Arial" panose="020B0604020202020204" pitchFamily="34" charset="0"/>
                <a:cs typeface="Arial" panose="020B0604020202020204" pitchFamily="34" charset="0"/>
              </a:rPr>
              <a:t>over a 5°×5° region centered at 130°E,</a:t>
            </a:r>
            <a:r>
              <a:rPr lang="zh-CN" altLang="en-US" sz="1600" b="1" dirty="0">
                <a:latin typeface="Arial" panose="020B0604020202020204" pitchFamily="34" charset="0"/>
                <a:cs typeface="Arial" panose="020B0604020202020204" pitchFamily="34" charset="0"/>
              </a:rPr>
              <a:t> </a:t>
            </a:r>
            <a:r>
              <a:rPr lang="en-US" altLang="zh-CN" sz="1600" b="1" dirty="0">
                <a:latin typeface="Arial" panose="020B0604020202020204" pitchFamily="34" charset="0"/>
                <a:cs typeface="Arial" panose="020B0604020202020204" pitchFamily="34" charset="0"/>
              </a:rPr>
              <a:t>50°N (high latitude)</a:t>
            </a:r>
            <a:endParaRPr lang="en-CN" sz="1600" b="1" dirty="0">
              <a:latin typeface="Arial" panose="020B0604020202020204" pitchFamily="34" charset="0"/>
              <a:cs typeface="Arial" panose="020B0604020202020204" pitchFamily="34" charset="0"/>
            </a:endParaRPr>
          </a:p>
        </p:txBody>
      </p:sp>
      <p:sp>
        <p:nvSpPr>
          <p:cNvPr id="8" name="文本框 7">
            <a:extLst>
              <a:ext uri="{FF2B5EF4-FFF2-40B4-BE49-F238E27FC236}">
                <a16:creationId xmlns:a16="http://schemas.microsoft.com/office/drawing/2014/main" id="{116FE93B-D913-7CB0-F5D4-51B4375008B8}"/>
              </a:ext>
            </a:extLst>
          </p:cNvPr>
          <p:cNvSpPr txBox="1"/>
          <p:nvPr/>
        </p:nvSpPr>
        <p:spPr>
          <a:xfrm>
            <a:off x="3360472" y="3607235"/>
            <a:ext cx="8854881" cy="338554"/>
          </a:xfrm>
          <a:prstGeom prst="rect">
            <a:avLst/>
          </a:prstGeom>
          <a:noFill/>
        </p:spPr>
        <p:txBody>
          <a:bodyPr wrap="square" rtlCol="0">
            <a:spAutoFit/>
          </a:bodyPr>
          <a:lstStyle>
            <a:defPPr>
              <a:defRPr lang="zh-CN"/>
            </a:defPPr>
            <a:lvl1pPr algn="ctr">
              <a:defRPr b="1">
                <a:latin typeface="Arial" panose="020B0604020202020204" pitchFamily="34" charset="0"/>
                <a:cs typeface="Arial" panose="020B0604020202020204" pitchFamily="34" charset="0"/>
              </a:defRPr>
            </a:lvl1pPr>
          </a:lstStyle>
          <a:p>
            <a:r>
              <a:rPr lang="en-US" altLang="zh-CN" sz="1600" dirty="0"/>
              <a:t>(b) the ratio of 2-hourly TOC to the daily mean TOC for illustrating the relative changes</a:t>
            </a:r>
          </a:p>
        </p:txBody>
      </p:sp>
      <p:sp>
        <p:nvSpPr>
          <p:cNvPr id="11" name="TextBox 10">
            <a:extLst>
              <a:ext uri="{FF2B5EF4-FFF2-40B4-BE49-F238E27FC236}">
                <a16:creationId xmlns:a16="http://schemas.microsoft.com/office/drawing/2014/main" id="{F66E5BFA-60E2-514F-A8CD-7080E5839D5B}"/>
              </a:ext>
            </a:extLst>
          </p:cNvPr>
          <p:cNvSpPr txBox="1"/>
          <p:nvPr/>
        </p:nvSpPr>
        <p:spPr>
          <a:xfrm>
            <a:off x="579073" y="178451"/>
            <a:ext cx="11198781" cy="553998"/>
          </a:xfrm>
          <a:prstGeom prst="rect">
            <a:avLst/>
          </a:prstGeom>
          <a:solidFill>
            <a:schemeClr val="bg2"/>
          </a:solidFill>
          <a:ln>
            <a:noFill/>
          </a:ln>
        </p:spPr>
        <p:txBody>
          <a:bodyPr wrap="square" rtlCol="0">
            <a:spAutoFit/>
          </a:bodyPr>
          <a:lstStyle/>
          <a:p>
            <a:pPr algn="ctr"/>
            <a:r>
              <a:rPr lang="en-CN" sz="3000" b="1" dirty="0">
                <a:latin typeface="Arial" panose="020B0604020202020204" pitchFamily="34" charset="0"/>
                <a:cs typeface="Arial" panose="020B0604020202020204" pitchFamily="34" charset="0"/>
              </a:rPr>
              <a:t>Diurnal variation of ozone column from FY-4B/GIIRS</a:t>
            </a:r>
          </a:p>
        </p:txBody>
      </p:sp>
      <p:sp>
        <p:nvSpPr>
          <p:cNvPr id="9" name="TextBox 8">
            <a:extLst>
              <a:ext uri="{FF2B5EF4-FFF2-40B4-BE49-F238E27FC236}">
                <a16:creationId xmlns:a16="http://schemas.microsoft.com/office/drawing/2014/main" id="{4D81824B-E7B1-FC4F-A278-04ECEEA067FB}"/>
              </a:ext>
            </a:extLst>
          </p:cNvPr>
          <p:cNvSpPr txBox="1"/>
          <p:nvPr/>
        </p:nvSpPr>
        <p:spPr>
          <a:xfrm>
            <a:off x="3581401" y="6310217"/>
            <a:ext cx="2634054" cy="369332"/>
          </a:xfrm>
          <a:prstGeom prst="rect">
            <a:avLst/>
          </a:prstGeom>
          <a:noFill/>
        </p:spPr>
        <p:txBody>
          <a:bodyPr wrap="none" rtlCol="0">
            <a:spAutoFit/>
          </a:bodyPr>
          <a:lstStyle/>
          <a:p>
            <a:r>
              <a:rPr lang="en-CN" dirty="0">
                <a:latin typeface="Arial" panose="020B0604020202020204" pitchFamily="34" charset="0"/>
                <a:cs typeface="Arial" panose="020B0604020202020204" pitchFamily="34" charset="0"/>
              </a:rPr>
              <a:t>Errorbar: data variability</a:t>
            </a:r>
          </a:p>
        </p:txBody>
      </p:sp>
    </p:spTree>
    <p:extLst>
      <p:ext uri="{BB962C8B-B14F-4D97-AF65-F5344CB8AC3E}">
        <p14:creationId xmlns:p14="http://schemas.microsoft.com/office/powerpoint/2010/main" val="264405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B58D37-2842-CE4B-A8EB-1F412F4502F2}"/>
              </a:ext>
            </a:extLst>
          </p:cNvPr>
          <p:cNvSpPr txBox="1"/>
          <p:nvPr/>
        </p:nvSpPr>
        <p:spPr>
          <a:xfrm>
            <a:off x="557558" y="655887"/>
            <a:ext cx="4959319" cy="707886"/>
          </a:xfrm>
          <a:prstGeom prst="rect">
            <a:avLst/>
          </a:prstGeom>
          <a:solidFill>
            <a:schemeClr val="bg2"/>
          </a:solidFill>
          <a:ln>
            <a:noFill/>
          </a:ln>
        </p:spPr>
        <p:txBody>
          <a:bodyPr wrap="square" rtlCol="0">
            <a:spAutoFit/>
          </a:bodyPr>
          <a:lstStyle/>
          <a:p>
            <a:pPr algn="ctr"/>
            <a:r>
              <a:rPr lang="en-CN" sz="4000" b="1" dirty="0">
                <a:latin typeface="Arial" panose="020B0604020202020204" pitchFamily="34" charset="0"/>
                <a:cs typeface="Arial" panose="020B0604020202020204" pitchFamily="34" charset="0"/>
              </a:rPr>
              <a:t>Conclusions</a:t>
            </a:r>
          </a:p>
        </p:txBody>
      </p:sp>
      <p:sp>
        <p:nvSpPr>
          <p:cNvPr id="7" name="TextBox 6">
            <a:extLst>
              <a:ext uri="{FF2B5EF4-FFF2-40B4-BE49-F238E27FC236}">
                <a16:creationId xmlns:a16="http://schemas.microsoft.com/office/drawing/2014/main" id="{0362406D-6289-9D49-BAAF-044E7626DBB8}"/>
              </a:ext>
            </a:extLst>
          </p:cNvPr>
          <p:cNvSpPr txBox="1"/>
          <p:nvPr/>
        </p:nvSpPr>
        <p:spPr>
          <a:xfrm>
            <a:off x="6147113" y="655887"/>
            <a:ext cx="5487329" cy="2954655"/>
          </a:xfrm>
          <a:prstGeom prst="rect">
            <a:avLst/>
          </a:prstGeom>
          <a:solidFill>
            <a:schemeClr val="bg1">
              <a:lumMod val="95000"/>
            </a:schemeClr>
          </a:solidFill>
          <a:ln>
            <a:solidFill>
              <a:schemeClr val="tx1"/>
            </a:solidFill>
          </a:ln>
        </p:spPr>
        <p:txBody>
          <a:bodyPr wrap="square">
            <a:spAutoFit/>
          </a:bodyPr>
          <a:lstStyle/>
          <a:p>
            <a:r>
              <a:rPr lang="en-CN" sz="1400" b="1" dirty="0">
                <a:latin typeface="Arial" panose="020B0604020202020204" pitchFamily="34" charset="0"/>
                <a:cs typeface="Arial" panose="020B0604020202020204" pitchFamily="34" charset="0"/>
              </a:rPr>
              <a:t>Related GIIRS Publications</a:t>
            </a:r>
          </a:p>
          <a:p>
            <a:r>
              <a:rPr lang="en-CN" sz="1400" dirty="0">
                <a:latin typeface="Arial" panose="020B0604020202020204" pitchFamily="34" charset="0"/>
                <a:cs typeface="Arial" panose="020B0604020202020204" pitchFamily="34" charset="0"/>
              </a:rPr>
              <a:t>(1) CO: Zeng, Z.-C., et al., 2023a, </a:t>
            </a:r>
            <a:r>
              <a:rPr lang="en-US" sz="1400" b="0" dirty="0">
                <a:effectLst/>
                <a:latin typeface="Arial" panose="020B0604020202020204" pitchFamily="34" charset="0"/>
                <a:cs typeface="Arial" panose="020B0604020202020204" pitchFamily="34" charset="0"/>
              </a:rPr>
              <a:t>Diurnal carbon monoxide observed from a geostationary infrared hyperspectral sounder: first result from GIIRS on board FengYun-4B, </a:t>
            </a:r>
            <a:r>
              <a:rPr lang="en-US" sz="1400" dirty="0">
                <a:effectLst/>
                <a:latin typeface="Arial" panose="020B0604020202020204" pitchFamily="34" charset="0"/>
                <a:cs typeface="Arial" panose="020B0604020202020204" pitchFamily="34" charset="0"/>
              </a:rPr>
              <a:t>Atmos. Meas. Tech., </a:t>
            </a:r>
            <a:r>
              <a:rPr lang="en-US" sz="1400" b="0" dirty="0">
                <a:solidFill>
                  <a:srgbClr val="C00000"/>
                </a:solidFill>
                <a:effectLst/>
                <a:latin typeface="Arial" panose="020B0604020202020204" pitchFamily="34" charset="0"/>
                <a:cs typeface="Arial" panose="020B0604020202020204" pitchFamily="34" charset="0"/>
              </a:rPr>
              <a:t>AMT Highlight paper</a:t>
            </a:r>
          </a:p>
          <a:p>
            <a:r>
              <a:rPr lang="en-US" sz="1400" dirty="0">
                <a:latin typeface="Arial" panose="020B0604020202020204" pitchFamily="34" charset="0"/>
                <a:cs typeface="Arial" panose="020B0604020202020204" pitchFamily="34" charset="0"/>
              </a:rPr>
              <a:t>(2) NH3</a:t>
            </a:r>
            <a:r>
              <a:rPr lang="en-CN"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Zeng, Z.-C., et al., 2023b, </a:t>
            </a:r>
            <a:r>
              <a:rPr lang="en-US" sz="1400" b="0" dirty="0">
                <a:effectLst/>
                <a:latin typeface="Arial" panose="020B0604020202020204" pitchFamily="34" charset="0"/>
                <a:cs typeface="Arial" panose="020B0604020202020204" pitchFamily="34" charset="0"/>
              </a:rPr>
              <a:t>Optimal estimation retrieval of tropospheric ammonia from the Geostationary Interferometric Infrared Sounder on board FengYun-4B, </a:t>
            </a:r>
            <a:r>
              <a:rPr lang="en-US" sz="1400" dirty="0">
                <a:effectLst/>
                <a:latin typeface="Arial" panose="020B0604020202020204" pitchFamily="34" charset="0"/>
                <a:cs typeface="Arial" panose="020B0604020202020204" pitchFamily="34" charset="0"/>
              </a:rPr>
              <a:t>Atmos. Meas. Tech.</a:t>
            </a:r>
          </a:p>
          <a:p>
            <a:r>
              <a:rPr lang="en-US" sz="1400" dirty="0">
                <a:latin typeface="Arial" panose="020B0604020202020204" pitchFamily="34" charset="0"/>
                <a:cs typeface="Arial" panose="020B0604020202020204" pitchFamily="34" charset="0"/>
              </a:rPr>
              <a:t>(3) HCOOH: Zeng, Z.-C., et al., 2024, Observing a Volatile Organic Compound from a Geostationary Infrared Sounder: HCOOH from FengYun-4B/GIIRS, JGR, accepted.</a:t>
            </a:r>
          </a:p>
          <a:p>
            <a:r>
              <a:rPr lang="en-US" sz="1600" b="1" dirty="0">
                <a:solidFill>
                  <a:srgbClr val="0070C0"/>
                </a:solidFill>
                <a:latin typeface="Arial" panose="020B0604020202020204" pitchFamily="34" charset="0"/>
                <a:cs typeface="Arial" panose="020B0604020202020204" pitchFamily="34" charset="0"/>
              </a:rPr>
              <a:t>(4) O3: Liu et al. 2024, under review by JGR, preprint available at ESSOA.</a:t>
            </a:r>
          </a:p>
        </p:txBody>
      </p:sp>
      <p:sp>
        <p:nvSpPr>
          <p:cNvPr id="10" name="TextBox 9">
            <a:extLst>
              <a:ext uri="{FF2B5EF4-FFF2-40B4-BE49-F238E27FC236}">
                <a16:creationId xmlns:a16="http://schemas.microsoft.com/office/drawing/2014/main" id="{2366EF61-025E-594A-A580-30D6BE000918}"/>
              </a:ext>
            </a:extLst>
          </p:cNvPr>
          <p:cNvSpPr txBox="1"/>
          <p:nvPr/>
        </p:nvSpPr>
        <p:spPr>
          <a:xfrm>
            <a:off x="409337" y="1551563"/>
            <a:ext cx="5107540" cy="3754874"/>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CN" sz="1600" dirty="0">
                <a:latin typeface="Arial" panose="020B0604020202020204" pitchFamily="34" charset="0"/>
                <a:cs typeface="Arial" panose="020B0604020202020204" pitchFamily="34" charset="0"/>
              </a:rPr>
              <a:t>We show the ozone retrieval algorithm for FY-4B/GIIRS observations over East Asia for every two hours (12 observations in a day). </a:t>
            </a:r>
          </a:p>
          <a:p>
            <a:pPr marL="285750" indent="-285750">
              <a:spcAft>
                <a:spcPts val="1200"/>
              </a:spcAft>
              <a:buFont typeface="Arial" panose="020B0604020202020204" pitchFamily="34" charset="0"/>
              <a:buChar char="•"/>
            </a:pPr>
            <a:r>
              <a:rPr lang="en-US" sz="1600" dirty="0">
                <a:latin typeface="Arial" panose="020B0604020202020204" pitchFamily="34" charset="0"/>
                <a:cs typeface="Arial" panose="020B0604020202020204" pitchFamily="34" charset="0"/>
              </a:rPr>
              <a:t>The total column data have good agreement with IASI, ECMWF reanalysis, and </a:t>
            </a:r>
            <a:r>
              <a:rPr lang="en-US" sz="1600" dirty="0" err="1">
                <a:latin typeface="Arial" panose="020B0604020202020204" pitchFamily="34" charset="0"/>
                <a:cs typeface="Arial" panose="020B0604020202020204" pitchFamily="34" charset="0"/>
              </a:rPr>
              <a:t>ozonesonde</a:t>
            </a:r>
            <a:r>
              <a:rPr lang="en-US" sz="1600" dirty="0">
                <a:latin typeface="Arial" panose="020B0604020202020204" pitchFamily="34" charset="0"/>
                <a:cs typeface="Arial" panose="020B0604020202020204" pitchFamily="34" charset="0"/>
              </a:rPr>
              <a:t> data.</a:t>
            </a:r>
            <a:endParaRPr lang="en-CN" sz="1600" dirty="0">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en-CN" sz="1600" dirty="0">
                <a:latin typeface="Arial" panose="020B0604020202020204" pitchFamily="34" charset="0"/>
                <a:cs typeface="Arial" panose="020B0604020202020204" pitchFamily="34" charset="0"/>
              </a:rPr>
              <a:t>More validation is needed, especially for high latitude winter retrievals.</a:t>
            </a:r>
          </a:p>
          <a:p>
            <a:pPr marL="285750" indent="-285750">
              <a:spcAft>
                <a:spcPts val="1200"/>
              </a:spcAft>
              <a:buFont typeface="Arial" panose="020B0604020202020204" pitchFamily="34" charset="0"/>
              <a:buChar char="•"/>
            </a:pPr>
            <a:r>
              <a:rPr lang="en-CN" sz="1600" dirty="0">
                <a:latin typeface="Arial" panose="020B0604020202020204" pitchFamily="34" charset="0"/>
                <a:cs typeface="Arial" panose="020B0604020202020204" pitchFamily="34" charset="0"/>
              </a:rPr>
              <a:t>Combining with data from other sources, in the coming future, we will try to understand what drives the diurnal variability and ita anamalies, and if GIIRS is sensitive to detect the impacts on O3 from the volcano eruptions in</a:t>
            </a:r>
            <a:r>
              <a:rPr lang="en-US" sz="1600" dirty="0">
                <a:latin typeface="Arial" panose="020B0604020202020204" pitchFamily="34" charset="0"/>
                <a:cs typeface="Arial" panose="020B0604020202020204" pitchFamily="34" charset="0"/>
              </a:rPr>
              <a:t> t</a:t>
            </a:r>
            <a:r>
              <a:rPr lang="en-CN" sz="1600" dirty="0">
                <a:latin typeface="Arial" panose="020B0604020202020204" pitchFamily="34" charset="0"/>
                <a:cs typeface="Arial" panose="020B0604020202020204" pitchFamily="34" charset="0"/>
              </a:rPr>
              <a:t>he tropics and the lofted pollution from Asian moonsoon, and many more.</a:t>
            </a:r>
          </a:p>
        </p:txBody>
      </p:sp>
      <p:sp>
        <p:nvSpPr>
          <p:cNvPr id="11" name="TextBox 10">
            <a:extLst>
              <a:ext uri="{FF2B5EF4-FFF2-40B4-BE49-F238E27FC236}">
                <a16:creationId xmlns:a16="http://schemas.microsoft.com/office/drawing/2014/main" id="{46DE4BC8-0D3C-FA46-BE18-17CD8FD8F2DA}"/>
              </a:ext>
            </a:extLst>
          </p:cNvPr>
          <p:cNvSpPr txBox="1"/>
          <p:nvPr/>
        </p:nvSpPr>
        <p:spPr>
          <a:xfrm>
            <a:off x="6147115" y="3768210"/>
            <a:ext cx="5487328" cy="954107"/>
          </a:xfrm>
          <a:prstGeom prst="rect">
            <a:avLst/>
          </a:prstGeom>
          <a:solidFill>
            <a:schemeClr val="bg1">
              <a:lumMod val="95000"/>
            </a:schemeClr>
          </a:solidFill>
          <a:ln>
            <a:solidFill>
              <a:schemeClr val="tx1"/>
            </a:solidFill>
          </a:ln>
        </p:spPr>
        <p:txBody>
          <a:bodyPr wrap="square" rtlCol="0">
            <a:spAutoFit/>
          </a:bodyPr>
          <a:lstStyle/>
          <a:p>
            <a:r>
              <a:rPr lang="en-CN" sz="1400" b="1" dirty="0">
                <a:latin typeface="Arial" panose="020B0604020202020204" pitchFamily="34" charset="0"/>
                <a:cs typeface="Arial" panose="020B0604020202020204" pitchFamily="34" charset="0"/>
              </a:rPr>
              <a:t>Data availability:</a:t>
            </a:r>
            <a:endParaRPr lang="en-CN" sz="11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N" sz="1400" dirty="0">
                <a:latin typeface="Arial" panose="020B0604020202020204" pitchFamily="34" charset="0"/>
                <a:cs typeface="Arial" panose="020B0604020202020204" pitchFamily="34" charset="0"/>
              </a:rPr>
              <a:t>The GIIRS L1 spectra are publicly available from the </a:t>
            </a:r>
            <a:r>
              <a:rPr lang="en-US" sz="1400" dirty="0">
                <a:latin typeface="Arial" panose="020B0604020202020204" pitchFamily="34" charset="0"/>
                <a:cs typeface="Arial" panose="020B0604020202020204" pitchFamily="34" charset="0"/>
              </a:rPr>
              <a:t>National Satellite Meteorological Center (quota: 30-100G/day/account): </a:t>
            </a:r>
            <a:r>
              <a:rPr lang="en-US" sz="1400" dirty="0">
                <a:latin typeface="Arial" panose="020B0604020202020204" pitchFamily="34" charset="0"/>
                <a:cs typeface="Arial" panose="020B0604020202020204" pitchFamily="34" charset="0"/>
                <a:hlinkClick r:id="rId2"/>
              </a:rPr>
              <a:t>http://satellite.nsmc.org.cn/portalsite/</a:t>
            </a:r>
            <a:r>
              <a:rPr lang="en-CN" sz="1400" dirty="0">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36CCFABA-445B-1E48-B5C5-C1A95E7843CD}"/>
              </a:ext>
            </a:extLst>
          </p:cNvPr>
          <p:cNvSpPr txBox="1"/>
          <p:nvPr/>
        </p:nvSpPr>
        <p:spPr>
          <a:xfrm>
            <a:off x="557558" y="5494227"/>
            <a:ext cx="3570856" cy="646331"/>
          </a:xfrm>
          <a:prstGeom prst="rect">
            <a:avLst/>
          </a:prstGeom>
          <a:noFill/>
        </p:spPr>
        <p:txBody>
          <a:bodyPr wrap="square" rtlCol="0">
            <a:spAutoFit/>
          </a:bodyPr>
          <a:lstStyle/>
          <a:p>
            <a:r>
              <a:rPr lang="en-CN" sz="3600" b="1" dirty="0">
                <a:latin typeface="Arial" panose="020B0604020202020204" pitchFamily="34" charset="0"/>
                <a:cs typeface="Arial" panose="020B0604020202020204" pitchFamily="34" charset="0"/>
              </a:rPr>
              <a:t>Thank you!</a:t>
            </a:r>
          </a:p>
        </p:txBody>
      </p:sp>
      <p:sp>
        <p:nvSpPr>
          <p:cNvPr id="5" name="Slide Number Placeholder 4">
            <a:extLst>
              <a:ext uri="{FF2B5EF4-FFF2-40B4-BE49-F238E27FC236}">
                <a16:creationId xmlns:a16="http://schemas.microsoft.com/office/drawing/2014/main" id="{879BA7E8-B16A-5C4A-90B4-5D8DEB9117F3}"/>
              </a:ext>
            </a:extLst>
          </p:cNvPr>
          <p:cNvSpPr>
            <a:spLocks noGrp="1"/>
          </p:cNvSpPr>
          <p:nvPr>
            <p:ph type="sldNum" sz="quarter" idx="12"/>
          </p:nvPr>
        </p:nvSpPr>
        <p:spPr/>
        <p:txBody>
          <a:bodyPr/>
          <a:lstStyle/>
          <a:p>
            <a:fld id="{F1F3F5BF-D85D-5541-A395-672C2B7F5AFD}" type="slidenum">
              <a:rPr lang="en-CN" smtClean="0"/>
              <a:t>14</a:t>
            </a:fld>
            <a:endParaRPr lang="en-CN" dirty="0"/>
          </a:p>
        </p:txBody>
      </p:sp>
      <p:sp>
        <p:nvSpPr>
          <p:cNvPr id="13" name="TextBox 12">
            <a:extLst>
              <a:ext uri="{FF2B5EF4-FFF2-40B4-BE49-F238E27FC236}">
                <a16:creationId xmlns:a16="http://schemas.microsoft.com/office/drawing/2014/main" id="{7A502E64-070D-4846-8E19-DA69B8179989}"/>
              </a:ext>
            </a:extLst>
          </p:cNvPr>
          <p:cNvSpPr txBox="1"/>
          <p:nvPr/>
        </p:nvSpPr>
        <p:spPr>
          <a:xfrm>
            <a:off x="6147115" y="4879985"/>
            <a:ext cx="5487327" cy="738664"/>
          </a:xfrm>
          <a:prstGeom prst="rect">
            <a:avLst/>
          </a:prstGeom>
          <a:solidFill>
            <a:schemeClr val="bg1">
              <a:lumMod val="95000"/>
            </a:schemeClr>
          </a:solidFill>
          <a:ln>
            <a:solidFill>
              <a:schemeClr val="tx1"/>
            </a:solidFill>
          </a:ln>
        </p:spPr>
        <p:txBody>
          <a:bodyPr wrap="square" rtlCol="0">
            <a:spAutoFit/>
          </a:bodyPr>
          <a:lstStyle/>
          <a:p>
            <a:r>
              <a:rPr lang="en-CN" sz="1400" b="1" dirty="0">
                <a:latin typeface="Arial" panose="020B0604020202020204" pitchFamily="34" charset="0"/>
                <a:cs typeface="Arial" panose="020B0604020202020204" pitchFamily="34" charset="0"/>
              </a:rPr>
              <a:t>Acknowledgement:</a:t>
            </a:r>
            <a:r>
              <a:rPr lang="zh-CN" altLang="en-US" sz="1400" b="1"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National Science Foundation of China; </a:t>
            </a:r>
            <a:r>
              <a:rPr lang="en-US" sz="1400" dirty="0">
                <a:latin typeface="Arial" panose="020B0604020202020204" pitchFamily="34" charset="0"/>
                <a:cs typeface="Arial" panose="020B0604020202020204" pitchFamily="34" charset="0"/>
              </a:rPr>
              <a:t>National Satellite Meteorological Center (</a:t>
            </a:r>
            <a:r>
              <a:rPr lang="en-US" sz="14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https://nsmc.org.cn/</a:t>
            </a:r>
            <a:r>
              <a:rPr lang="en-US" sz="1400" dirty="0">
                <a:latin typeface="Arial" panose="020B0604020202020204" pitchFamily="34" charset="0"/>
                <a:cs typeface="Arial" panose="020B0604020202020204" pitchFamily="34" charset="0"/>
              </a:rPr>
              <a:t>); IASI data portal (https://</a:t>
            </a:r>
            <a:r>
              <a:rPr lang="en-US" sz="1400" dirty="0" err="1">
                <a:latin typeface="Arial" panose="020B0604020202020204" pitchFamily="34" charset="0"/>
                <a:cs typeface="Arial" panose="020B0604020202020204" pitchFamily="34" charset="0"/>
              </a:rPr>
              <a:t>iasi.aeris-data.fr</a:t>
            </a:r>
            <a:r>
              <a:rPr lang="en-US" sz="1400" dirty="0">
                <a:latin typeface="Arial" panose="020B0604020202020204" pitchFamily="34" charset="0"/>
                <a:cs typeface="Arial" panose="020B0604020202020204" pitchFamily="34" charset="0"/>
              </a:rPr>
              <a:t>/)</a:t>
            </a:r>
            <a:endParaRPr lang="en-CN"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4035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84103F-4A77-0744-8F4A-BA19FE2DB875}"/>
              </a:ext>
            </a:extLst>
          </p:cNvPr>
          <p:cNvPicPr>
            <a:picLocks noChangeAspect="1"/>
          </p:cNvPicPr>
          <p:nvPr/>
        </p:nvPicPr>
        <p:blipFill>
          <a:blip r:embed="rId3"/>
          <a:stretch>
            <a:fillRect/>
          </a:stretch>
        </p:blipFill>
        <p:spPr>
          <a:xfrm>
            <a:off x="5117186" y="2004857"/>
            <a:ext cx="5007343" cy="3127453"/>
          </a:xfrm>
          <a:prstGeom prst="rect">
            <a:avLst/>
          </a:prstGeom>
        </p:spPr>
      </p:pic>
      <p:sp>
        <p:nvSpPr>
          <p:cNvPr id="7" name="TextBox 6">
            <a:extLst>
              <a:ext uri="{FF2B5EF4-FFF2-40B4-BE49-F238E27FC236}">
                <a16:creationId xmlns:a16="http://schemas.microsoft.com/office/drawing/2014/main" id="{798A1984-F5B9-C949-BFFF-8B7A2C53E1B1}"/>
              </a:ext>
            </a:extLst>
          </p:cNvPr>
          <p:cNvSpPr txBox="1"/>
          <p:nvPr/>
        </p:nvSpPr>
        <p:spPr>
          <a:xfrm>
            <a:off x="105055" y="1857369"/>
            <a:ext cx="4975992" cy="4031873"/>
          </a:xfrm>
          <a:prstGeom prst="rect">
            <a:avLst/>
          </a:prstGeom>
          <a:noFill/>
        </p:spPr>
        <p:txBody>
          <a:bodyPr wrap="square">
            <a:spAutoFit/>
          </a:bodyPr>
          <a:lstStyle/>
          <a:p>
            <a:pPr marL="285750" indent="-285750">
              <a:buFont typeface="Arial" panose="020B0604020202020204" pitchFamily="34" charset="0"/>
              <a:buChar char="•"/>
            </a:pPr>
            <a:r>
              <a:rPr lang="en-US" sz="1600" b="0" i="0" dirty="0">
                <a:effectLst/>
                <a:latin typeface="Arial" panose="020B0604020202020204" pitchFamily="34" charset="0"/>
                <a:cs typeface="Arial" panose="020B0604020202020204" pitchFamily="34" charset="0"/>
              </a:rPr>
              <a:t>The FengYun meteorological satellites: </a:t>
            </a:r>
            <a:br>
              <a:rPr lang="en-US" sz="1600" b="0" i="0" dirty="0">
                <a:effectLst/>
                <a:latin typeface="Arial" panose="020B0604020202020204" pitchFamily="34" charset="0"/>
                <a:cs typeface="Arial" panose="020B0604020202020204" pitchFamily="34" charset="0"/>
              </a:rPr>
            </a:br>
            <a:r>
              <a:rPr lang="en-US" sz="1600" b="0" i="0" dirty="0">
                <a:effectLst/>
                <a:latin typeface="Arial" panose="020B0604020202020204" pitchFamily="34" charset="0"/>
                <a:cs typeface="Arial" panose="020B0604020202020204" pitchFamily="34" charset="0"/>
              </a:rPr>
              <a:t>Odd number series (FY-1, FY-3) polar-orbiting</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E</a:t>
            </a:r>
            <a:r>
              <a:rPr lang="en-US" sz="1600" b="0" i="0" dirty="0">
                <a:effectLst/>
                <a:latin typeface="Arial" panose="020B0604020202020204" pitchFamily="34" charset="0"/>
                <a:cs typeface="Arial" panose="020B0604020202020204" pitchFamily="34" charset="0"/>
              </a:rPr>
              <a:t>ven number series (FY-2, FY-4) geostationary</a:t>
            </a:r>
            <a:br>
              <a:rPr lang="en-US" sz="1600" b="0" i="0" dirty="0">
                <a:effectLst/>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0" i="0" dirty="0">
                <a:effectLst/>
                <a:latin typeface="Arial" panose="020B0604020202020204" pitchFamily="34" charset="0"/>
                <a:cs typeface="Arial" panose="020B0604020202020204" pitchFamily="34" charset="0"/>
              </a:rPr>
              <a:t>Alphabet table is used, e.g., the ‘FY-</a:t>
            </a:r>
            <a:r>
              <a:rPr lang="en-US" altLang="zh-CN" sz="1600" b="0" i="0" dirty="0">
                <a:effectLst/>
                <a:latin typeface="Arial" panose="020B0604020202020204" pitchFamily="34" charset="0"/>
                <a:cs typeface="Arial" panose="020B0604020202020204" pitchFamily="34" charset="0"/>
              </a:rPr>
              <a:t>4</a:t>
            </a:r>
            <a:r>
              <a:rPr lang="en-US" sz="1600" b="0" i="0" dirty="0">
                <a:effectLst/>
                <a:latin typeface="Arial" panose="020B0604020202020204" pitchFamily="34" charset="0"/>
                <a:cs typeface="Arial" panose="020B0604020202020204" pitchFamily="34" charset="0"/>
              </a:rPr>
              <a:t>B’ means the second satellite in the FY-</a:t>
            </a:r>
            <a:r>
              <a:rPr lang="en-US" altLang="zh-CN" sz="1600" b="0" i="0" dirty="0">
                <a:effectLst/>
                <a:latin typeface="Arial" panose="020B0604020202020204" pitchFamily="34" charset="0"/>
                <a:cs typeface="Arial" panose="020B0604020202020204" pitchFamily="34" charset="0"/>
              </a:rPr>
              <a:t>4</a:t>
            </a:r>
            <a:r>
              <a:rPr lang="en-US" sz="1600" b="0" i="0" dirty="0">
                <a:effectLst/>
                <a:latin typeface="Arial" panose="020B0604020202020204" pitchFamily="34" charset="0"/>
                <a:cs typeface="Arial" panose="020B0604020202020204" pitchFamily="34" charset="0"/>
              </a:rPr>
              <a:t> geostationary series.</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Primary goal: </a:t>
            </a:r>
            <a:r>
              <a:rPr lang="en-US" sz="1600" b="1" dirty="0">
                <a:latin typeface="Arial" panose="020B0604020202020204" pitchFamily="34" charset="0"/>
                <a:cs typeface="Arial" panose="020B0604020202020204" pitchFamily="34" charset="0"/>
              </a:rPr>
              <a:t>Numerical Weather Prediction </a:t>
            </a:r>
            <a:r>
              <a:rPr lang="en-US" sz="1600" dirty="0">
                <a:latin typeface="Arial" panose="020B0604020202020204" pitchFamily="34" charset="0"/>
                <a:cs typeface="Arial" panose="020B0604020202020204" pitchFamily="34" charset="0"/>
              </a:rPr>
              <a:t>(water vapor; temperature; wind, clouds et al.)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Other goals: Monitoring atmospheric </a:t>
            </a:r>
            <a:r>
              <a:rPr lang="en-US" sz="1600" b="1" dirty="0">
                <a:latin typeface="Arial" panose="020B0604020202020204" pitchFamily="34" charset="0"/>
                <a:cs typeface="Arial" panose="020B0604020202020204" pitchFamily="34" charset="0"/>
              </a:rPr>
              <a:t>radiation</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air pollutants</a:t>
            </a:r>
            <a:r>
              <a:rPr lang="en-US" sz="1600" dirty="0">
                <a:latin typeface="Arial" panose="020B0604020202020204" pitchFamily="34" charset="0"/>
                <a:cs typeface="Arial" panose="020B0604020202020204" pitchFamily="34" charset="0"/>
              </a:rPr>
              <a:t> and </a:t>
            </a:r>
            <a:r>
              <a:rPr lang="en-US" sz="1600" b="1" dirty="0">
                <a:latin typeface="Arial" panose="020B0604020202020204" pitchFamily="34" charset="0"/>
                <a:cs typeface="Arial" panose="020B0604020202020204" pitchFamily="34" charset="0"/>
              </a:rPr>
              <a:t>GHGs</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C00000"/>
                </a:solidFill>
                <a:latin typeface="Arial" panose="020B0604020202020204" pitchFamily="34" charset="0"/>
                <a:cs typeface="Arial" panose="020B0604020202020204" pitchFamily="34" charset="0"/>
              </a:rPr>
              <a:t>All L1 (spectra) and higher level data products are </a:t>
            </a:r>
            <a:r>
              <a:rPr lang="en-US" sz="1600" b="1" dirty="0">
                <a:solidFill>
                  <a:srgbClr val="C00000"/>
                </a:solidFill>
                <a:latin typeface="Arial" panose="020B0604020202020204" pitchFamily="34" charset="0"/>
                <a:cs typeface="Arial" panose="020B0604020202020204" pitchFamily="34" charset="0"/>
              </a:rPr>
              <a:t>publicly available </a:t>
            </a:r>
            <a:r>
              <a:rPr lang="en-US" sz="1600" dirty="0">
                <a:solidFill>
                  <a:srgbClr val="C00000"/>
                </a:solidFill>
                <a:latin typeface="Arial" panose="020B0604020202020204" pitchFamily="34" charset="0"/>
                <a:cs typeface="Arial" panose="020B0604020202020204" pitchFamily="34" charset="0"/>
              </a:rPr>
              <a:t>through the National Satellite Meteorological Center (</a:t>
            </a:r>
            <a:r>
              <a:rPr lang="en-US" sz="1600" dirty="0">
                <a:solidFill>
                  <a:srgbClr val="C0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https://nsmc.org.cn/</a:t>
            </a:r>
            <a:r>
              <a:rPr lang="en-US" sz="1600" dirty="0">
                <a:solidFill>
                  <a:srgbClr val="C00000"/>
                </a:solidFill>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FF72D566-B7F7-0A45-9879-F93C7732A707}"/>
              </a:ext>
            </a:extLst>
          </p:cNvPr>
          <p:cNvSpPr txBox="1"/>
          <p:nvPr/>
        </p:nvSpPr>
        <p:spPr>
          <a:xfrm>
            <a:off x="377843" y="296349"/>
            <a:ext cx="11423374" cy="646331"/>
          </a:xfrm>
          <a:prstGeom prst="rect">
            <a:avLst/>
          </a:prstGeom>
          <a:solidFill>
            <a:schemeClr val="bg2"/>
          </a:solidFill>
          <a:ln>
            <a:noFill/>
          </a:ln>
        </p:spPr>
        <p:txBody>
          <a:bodyPr wrap="square">
            <a:spAutoFit/>
          </a:bodyPr>
          <a:lstStyle/>
          <a:p>
            <a:pPr algn="ctr"/>
            <a:r>
              <a:rPr lang="en-CN" sz="3600" b="1" dirty="0">
                <a:latin typeface="Arial" panose="020B0604020202020204" pitchFamily="34" charset="0"/>
                <a:cs typeface="Arial" panose="020B0604020202020204" pitchFamily="34" charset="0"/>
              </a:rPr>
              <a:t>China’s </a:t>
            </a:r>
            <a:r>
              <a:rPr lang="en-CN" sz="3600" b="1" dirty="0">
                <a:solidFill>
                  <a:srgbClr val="00B050"/>
                </a:solidFill>
                <a:latin typeface="Arial" panose="020B0604020202020204" pitchFamily="34" charset="0"/>
                <a:cs typeface="Arial" panose="020B0604020202020204" pitchFamily="34" charset="0"/>
              </a:rPr>
              <a:t>Feng</a:t>
            </a:r>
            <a:r>
              <a:rPr lang="en-CN" sz="3600" b="1" dirty="0">
                <a:solidFill>
                  <a:schemeClr val="accent1"/>
                </a:solidFill>
                <a:latin typeface="Arial" panose="020B0604020202020204" pitchFamily="34" charset="0"/>
                <a:cs typeface="Arial" panose="020B0604020202020204" pitchFamily="34" charset="0"/>
              </a:rPr>
              <a:t>Yun</a:t>
            </a:r>
            <a:r>
              <a:rPr lang="en-CN" sz="3600" b="1" dirty="0">
                <a:latin typeface="Arial" panose="020B0604020202020204" pitchFamily="34" charset="0"/>
                <a:cs typeface="Arial" panose="020B0604020202020204" pitchFamily="34" charset="0"/>
              </a:rPr>
              <a:t> meteorological satellites</a:t>
            </a:r>
            <a:endParaRPr lang="en-CN" sz="36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5" name="TextBox 4">
            <a:extLst>
              <a:ext uri="{FF2B5EF4-FFF2-40B4-BE49-F238E27FC236}">
                <a16:creationId xmlns:a16="http://schemas.microsoft.com/office/drawing/2014/main" id="{11AC3EF8-EA25-EE45-A659-04B7B983998A}"/>
              </a:ext>
            </a:extLst>
          </p:cNvPr>
          <p:cNvSpPr txBox="1"/>
          <p:nvPr/>
        </p:nvSpPr>
        <p:spPr>
          <a:xfrm>
            <a:off x="3240150" y="1308073"/>
            <a:ext cx="932178" cy="461665"/>
          </a:xfrm>
          <a:prstGeom prst="rect">
            <a:avLst/>
          </a:prstGeom>
          <a:noFill/>
        </p:spPr>
        <p:txBody>
          <a:bodyPr wrap="none" rtlCol="0">
            <a:spAutoFit/>
          </a:bodyPr>
          <a:lstStyle/>
          <a:p>
            <a:r>
              <a:rPr lang="en-CN" sz="2400" b="1" dirty="0">
                <a:solidFill>
                  <a:srgbClr val="00B050"/>
                </a:solidFill>
                <a:latin typeface="Arial" panose="020B0604020202020204" pitchFamily="34" charset="0"/>
                <a:cs typeface="Arial" panose="020B0604020202020204" pitchFamily="34" charset="0"/>
              </a:rPr>
              <a:t>Wind</a:t>
            </a:r>
          </a:p>
        </p:txBody>
      </p:sp>
      <p:sp>
        <p:nvSpPr>
          <p:cNvPr id="10" name="TextBox 9">
            <a:extLst>
              <a:ext uri="{FF2B5EF4-FFF2-40B4-BE49-F238E27FC236}">
                <a16:creationId xmlns:a16="http://schemas.microsoft.com/office/drawing/2014/main" id="{CEA3B6B5-A09C-884B-ADDA-335C6D7C530B}"/>
              </a:ext>
            </a:extLst>
          </p:cNvPr>
          <p:cNvSpPr txBox="1"/>
          <p:nvPr/>
        </p:nvSpPr>
        <p:spPr>
          <a:xfrm>
            <a:off x="4205140" y="1302241"/>
            <a:ext cx="1226618" cy="461665"/>
          </a:xfrm>
          <a:prstGeom prst="rect">
            <a:avLst/>
          </a:prstGeom>
          <a:noFill/>
        </p:spPr>
        <p:txBody>
          <a:bodyPr wrap="none" rtlCol="0">
            <a:spAutoFit/>
          </a:bodyPr>
          <a:lstStyle/>
          <a:p>
            <a:r>
              <a:rPr lang="en-CN" sz="2400" b="1" dirty="0">
                <a:solidFill>
                  <a:srgbClr val="0070C0"/>
                </a:solidFill>
                <a:latin typeface="Arial" panose="020B0604020202020204" pitchFamily="34" charset="0"/>
                <a:cs typeface="Arial" panose="020B0604020202020204" pitchFamily="34" charset="0"/>
              </a:rPr>
              <a:t>Clouds</a:t>
            </a:r>
          </a:p>
        </p:txBody>
      </p:sp>
      <p:sp>
        <p:nvSpPr>
          <p:cNvPr id="17" name="TextBox 16">
            <a:extLst>
              <a:ext uri="{FF2B5EF4-FFF2-40B4-BE49-F238E27FC236}">
                <a16:creationId xmlns:a16="http://schemas.microsoft.com/office/drawing/2014/main" id="{97601D9A-1841-A443-8CED-5BB1A28E6A81}"/>
              </a:ext>
            </a:extLst>
          </p:cNvPr>
          <p:cNvSpPr txBox="1"/>
          <p:nvPr/>
        </p:nvSpPr>
        <p:spPr>
          <a:xfrm>
            <a:off x="3448637" y="901223"/>
            <a:ext cx="671199" cy="523220"/>
          </a:xfrm>
          <a:prstGeom prst="rect">
            <a:avLst/>
          </a:prstGeom>
          <a:noFill/>
        </p:spPr>
        <p:txBody>
          <a:bodyPr wrap="square">
            <a:spAutoFit/>
          </a:bodyPr>
          <a:lstStyle/>
          <a:p>
            <a:r>
              <a:rPr lang="en-CN" sz="2800" b="1" dirty="0">
                <a:solidFill>
                  <a:srgbClr val="00B050"/>
                </a:solidFill>
                <a:latin typeface="Arial" panose="020B0604020202020204" pitchFamily="34" charset="0"/>
                <a:cs typeface="Arial" panose="020B0604020202020204" pitchFamily="34" charset="0"/>
              </a:rPr>
              <a:t>风</a:t>
            </a:r>
            <a:endParaRPr lang="en-CN" sz="2800" dirty="0">
              <a:solidFill>
                <a:srgbClr val="00B050"/>
              </a:solidFill>
            </a:endParaRPr>
          </a:p>
        </p:txBody>
      </p:sp>
      <p:sp>
        <p:nvSpPr>
          <p:cNvPr id="19" name="TextBox 18">
            <a:extLst>
              <a:ext uri="{FF2B5EF4-FFF2-40B4-BE49-F238E27FC236}">
                <a16:creationId xmlns:a16="http://schemas.microsoft.com/office/drawing/2014/main" id="{F0334083-805F-794F-B0DA-D19C2037EFCD}"/>
              </a:ext>
            </a:extLst>
          </p:cNvPr>
          <p:cNvSpPr txBox="1"/>
          <p:nvPr/>
        </p:nvSpPr>
        <p:spPr>
          <a:xfrm>
            <a:off x="4467604" y="901223"/>
            <a:ext cx="838280" cy="523220"/>
          </a:xfrm>
          <a:prstGeom prst="rect">
            <a:avLst/>
          </a:prstGeom>
          <a:noFill/>
        </p:spPr>
        <p:txBody>
          <a:bodyPr wrap="square">
            <a:spAutoFit/>
          </a:bodyPr>
          <a:lstStyle/>
          <a:p>
            <a:r>
              <a:rPr lang="zh-CN" altLang="en-US" sz="2800" b="1" dirty="0">
                <a:solidFill>
                  <a:schemeClr val="accent1"/>
                </a:solidFill>
                <a:latin typeface="Arial" panose="020B0604020202020204" pitchFamily="34" charset="0"/>
                <a:cs typeface="Arial" panose="020B0604020202020204" pitchFamily="34" charset="0"/>
              </a:rPr>
              <a:t>雲</a:t>
            </a:r>
            <a:endParaRPr lang="en-CN" sz="28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6D11EF74-DD95-8646-8E7A-D2F26BBA94B5}"/>
              </a:ext>
            </a:extLst>
          </p:cNvPr>
          <p:cNvSpPr txBox="1"/>
          <p:nvPr/>
        </p:nvSpPr>
        <p:spPr>
          <a:xfrm>
            <a:off x="5081047" y="5252167"/>
            <a:ext cx="5242936" cy="615553"/>
          </a:xfrm>
          <a:prstGeom prst="rect">
            <a:avLst/>
          </a:prstGeom>
          <a:noFill/>
        </p:spPr>
        <p:txBody>
          <a:bodyPr wrap="square">
            <a:spAutoFit/>
          </a:bodyPr>
          <a:lstStyle/>
          <a:p>
            <a:r>
              <a:rPr lang="en-US" b="0" i="0" dirty="0">
                <a:effectLst/>
                <a:latin typeface="Arial" panose="020B0604020202020204" pitchFamily="34" charset="0"/>
                <a:cs typeface="Arial" panose="020B0604020202020204" pitchFamily="34" charset="0"/>
              </a:rPr>
              <a:t>In operation FengYun satellites by </a:t>
            </a:r>
            <a:r>
              <a:rPr lang="en-US" dirty="0">
                <a:latin typeface="Arial" panose="020B0604020202020204" pitchFamily="34" charset="0"/>
                <a:cs typeface="Arial" panose="020B0604020202020204" pitchFamily="34" charset="0"/>
              </a:rPr>
              <a:t>Sept</a:t>
            </a:r>
            <a:r>
              <a:rPr lang="en-US" b="0" i="0" dirty="0">
                <a:effectLst/>
                <a:latin typeface="Arial" panose="020B0604020202020204" pitchFamily="34" charset="0"/>
                <a:cs typeface="Arial" panose="020B0604020202020204" pitchFamily="34" charset="0"/>
              </a:rPr>
              <a:t> 2024</a:t>
            </a:r>
          </a:p>
          <a:p>
            <a:r>
              <a:rPr lang="en-US" sz="1600" dirty="0">
                <a:solidFill>
                  <a:schemeClr val="bg2">
                    <a:lumMod val="50000"/>
                  </a:schemeClr>
                </a:solidFill>
                <a:latin typeface="Arial" panose="020B0604020202020204" pitchFamily="34" charset="0"/>
                <a:cs typeface="Arial" panose="020B0604020202020204" pitchFamily="34" charset="0"/>
              </a:rPr>
              <a:t>Source: http://</a:t>
            </a:r>
            <a:r>
              <a:rPr lang="en-US" sz="1600" dirty="0" err="1">
                <a:solidFill>
                  <a:schemeClr val="bg2">
                    <a:lumMod val="50000"/>
                  </a:schemeClr>
                </a:solidFill>
                <a:latin typeface="Arial" panose="020B0604020202020204" pitchFamily="34" charset="0"/>
                <a:cs typeface="Arial" panose="020B0604020202020204" pitchFamily="34" charset="0"/>
              </a:rPr>
              <a:t>www.nsmc.org.cn</a:t>
            </a:r>
            <a:r>
              <a:rPr lang="en-US" sz="1600" dirty="0">
                <a:solidFill>
                  <a:schemeClr val="bg2">
                    <a:lumMod val="50000"/>
                  </a:schemeClr>
                </a:solidFill>
                <a:latin typeface="Arial" panose="020B0604020202020204" pitchFamily="34" charset="0"/>
                <a:cs typeface="Arial" panose="020B0604020202020204" pitchFamily="34" charset="0"/>
              </a:rPr>
              <a:t>/</a:t>
            </a:r>
            <a:endParaRPr lang="en-CN" sz="1600" dirty="0">
              <a:solidFill>
                <a:schemeClr val="bg2">
                  <a:lumMod val="50000"/>
                </a:schemeClr>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538835A-9EB5-B146-AD25-1B81D5FC8770}"/>
              </a:ext>
            </a:extLst>
          </p:cNvPr>
          <p:cNvSpPr txBox="1"/>
          <p:nvPr/>
        </p:nvSpPr>
        <p:spPr>
          <a:xfrm>
            <a:off x="6096000" y="1119825"/>
            <a:ext cx="2868627" cy="707886"/>
          </a:xfrm>
          <a:prstGeom prst="rect">
            <a:avLst/>
          </a:prstGeom>
          <a:noFill/>
        </p:spPr>
        <p:txBody>
          <a:bodyPr wrap="square" rtlCol="0">
            <a:spAutoFit/>
          </a:bodyPr>
          <a:lstStyle/>
          <a:p>
            <a:r>
              <a:rPr lang="en-CN" sz="2000" dirty="0">
                <a:solidFill>
                  <a:srgbClr val="C00000"/>
                </a:solidFill>
                <a:latin typeface="Arial" panose="020B0604020202020204" pitchFamily="34" charset="0"/>
                <a:cs typeface="Arial" panose="020B0604020202020204" pitchFamily="34" charset="0"/>
              </a:rPr>
              <a:t>FY3E: dawn-dusk polar orbit (5:30 am/pm)</a:t>
            </a:r>
          </a:p>
        </p:txBody>
      </p:sp>
      <p:sp>
        <p:nvSpPr>
          <p:cNvPr id="27" name="TextBox 26">
            <a:extLst>
              <a:ext uri="{FF2B5EF4-FFF2-40B4-BE49-F238E27FC236}">
                <a16:creationId xmlns:a16="http://schemas.microsoft.com/office/drawing/2014/main" id="{C4DD4EA4-5F84-924F-A311-6561F294BAB0}"/>
              </a:ext>
            </a:extLst>
          </p:cNvPr>
          <p:cNvSpPr txBox="1"/>
          <p:nvPr/>
        </p:nvSpPr>
        <p:spPr>
          <a:xfrm>
            <a:off x="10160668" y="3873305"/>
            <a:ext cx="1782549" cy="1015663"/>
          </a:xfrm>
          <a:prstGeom prst="rect">
            <a:avLst/>
          </a:prstGeom>
          <a:noFill/>
        </p:spPr>
        <p:txBody>
          <a:bodyPr wrap="square">
            <a:spAutoFit/>
          </a:bodyPr>
          <a:lstStyle/>
          <a:p>
            <a:r>
              <a:rPr lang="en-CN" sz="2000" dirty="0">
                <a:solidFill>
                  <a:srgbClr val="C00000"/>
                </a:solidFill>
                <a:latin typeface="Arial" panose="020B0604020202020204" pitchFamily="34" charset="0"/>
                <a:cs typeface="Arial" panose="020B0604020202020204" pitchFamily="34" charset="0"/>
              </a:rPr>
              <a:t>FY</a:t>
            </a:r>
            <a:r>
              <a:rPr lang="en-US" altLang="zh-CN" sz="2000" dirty="0">
                <a:solidFill>
                  <a:srgbClr val="C00000"/>
                </a:solidFill>
                <a:latin typeface="Arial" panose="020B0604020202020204" pitchFamily="34" charset="0"/>
                <a:cs typeface="Arial" panose="020B0604020202020204" pitchFamily="34" charset="0"/>
              </a:rPr>
              <a:t>-</a:t>
            </a:r>
            <a:r>
              <a:rPr lang="en-CN" sz="2000" dirty="0">
                <a:solidFill>
                  <a:srgbClr val="C00000"/>
                </a:solidFill>
                <a:latin typeface="Arial" panose="020B0604020202020204" pitchFamily="34" charset="0"/>
                <a:cs typeface="Arial" panose="020B0604020202020204" pitchFamily="34" charset="0"/>
              </a:rPr>
              <a:t>4A/B: geostationary orbit </a:t>
            </a:r>
            <a:endParaRPr lang="en-CN" sz="2000" dirty="0">
              <a:solidFill>
                <a:srgbClr val="C00000"/>
              </a:solidFill>
            </a:endParaRPr>
          </a:p>
        </p:txBody>
      </p:sp>
      <p:sp>
        <p:nvSpPr>
          <p:cNvPr id="20" name="Slide Number Placeholder 19">
            <a:extLst>
              <a:ext uri="{FF2B5EF4-FFF2-40B4-BE49-F238E27FC236}">
                <a16:creationId xmlns:a16="http://schemas.microsoft.com/office/drawing/2014/main" id="{B4252DEE-F9C2-5241-A24F-DC20BC73CD29}"/>
              </a:ext>
            </a:extLst>
          </p:cNvPr>
          <p:cNvSpPr>
            <a:spLocks noGrp="1"/>
          </p:cNvSpPr>
          <p:nvPr>
            <p:ph type="sldNum" sz="quarter" idx="12"/>
          </p:nvPr>
        </p:nvSpPr>
        <p:spPr/>
        <p:txBody>
          <a:bodyPr/>
          <a:lstStyle/>
          <a:p>
            <a:fld id="{F1F3F5BF-D85D-5541-A395-672C2B7F5AFD}" type="slidenum">
              <a:rPr lang="en-CN" smtClean="0"/>
              <a:t>2</a:t>
            </a:fld>
            <a:endParaRPr lang="en-CN"/>
          </a:p>
        </p:txBody>
      </p:sp>
    </p:spTree>
    <p:extLst>
      <p:ext uri="{BB962C8B-B14F-4D97-AF65-F5344CB8AC3E}">
        <p14:creationId xmlns:p14="http://schemas.microsoft.com/office/powerpoint/2010/main" val="2768070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8D130E-2BF3-FC4A-B408-EAD4F8A4B837}"/>
              </a:ext>
            </a:extLst>
          </p:cNvPr>
          <p:cNvSpPr txBox="1"/>
          <p:nvPr/>
        </p:nvSpPr>
        <p:spPr>
          <a:xfrm>
            <a:off x="319899" y="321997"/>
            <a:ext cx="11621729" cy="584775"/>
          </a:xfrm>
          <a:prstGeom prst="rect">
            <a:avLst/>
          </a:prstGeom>
          <a:solidFill>
            <a:schemeClr val="bg2"/>
          </a:solidFill>
          <a:ln>
            <a:noFill/>
          </a:ln>
        </p:spPr>
        <p:txBody>
          <a:bodyPr wrap="square">
            <a:spAutoFit/>
          </a:bodyPr>
          <a:lstStyle/>
          <a:p>
            <a:pPr algn="ctr"/>
            <a:r>
              <a:rPr lang="en-US" sz="3200" b="1" dirty="0">
                <a:latin typeface="Arial" panose="020B0604020202020204" pitchFamily="34" charset="0"/>
                <a:ea typeface="Microsoft YaHei" panose="020B0503020204020204" pitchFamily="34" charset="-122"/>
                <a:cs typeface="Arial" panose="020B0604020202020204" pitchFamily="34" charset="0"/>
              </a:rPr>
              <a:t>The Geostationary Interferometric Infrared Sounder (GIIRS)</a:t>
            </a:r>
            <a:endParaRPr lang="en-CN" sz="32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6" name="TextBox 5">
            <a:extLst>
              <a:ext uri="{FF2B5EF4-FFF2-40B4-BE49-F238E27FC236}">
                <a16:creationId xmlns:a16="http://schemas.microsoft.com/office/drawing/2014/main" id="{AD63DE88-A132-B545-8674-A294F3DD9CD2}"/>
              </a:ext>
            </a:extLst>
          </p:cNvPr>
          <p:cNvSpPr txBox="1"/>
          <p:nvPr/>
        </p:nvSpPr>
        <p:spPr>
          <a:xfrm>
            <a:off x="250577" y="1247654"/>
            <a:ext cx="4192480" cy="5016758"/>
          </a:xfrm>
          <a:prstGeom prst="rect">
            <a:avLst/>
          </a:prstGeom>
          <a:noFill/>
        </p:spPr>
        <p:txBody>
          <a:bodyPr wrap="square">
            <a:spAutoFit/>
          </a:bodyPr>
          <a:lstStyle/>
          <a:p>
            <a:pPr marL="285750" indent="-285750">
              <a:buFont typeface="Arial" panose="020B0604020202020204" pitchFamily="34" charset="0"/>
              <a:buChar char="•"/>
            </a:pPr>
            <a:r>
              <a:rPr lang="en-CN" sz="1600" dirty="0">
                <a:effectLst/>
                <a:latin typeface="Arial" panose="020B0604020202020204" pitchFamily="34" charset="0"/>
                <a:ea typeface="Times New Roman" panose="02020603050405020304" pitchFamily="18" charset="0"/>
                <a:cs typeface="Arial" panose="020B0604020202020204" pitchFamily="34" charset="0"/>
              </a:rPr>
              <a:t>GIIRS: the first geostationary hyperspectral infrared sounder, launched in mid-2021, data available from July 2022.</a:t>
            </a:r>
            <a:endParaRPr lang="en-CN"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tLang="zh-CN"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GIIRS scans the Earth in a “step-stare” mode:</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Each field of view collects16×8 interferograms</a:t>
            </a:r>
            <a:br>
              <a:rPr lang="en-US" altLang="zh-CN" sz="1600" dirty="0">
                <a:latin typeface="Arial" panose="020B0604020202020204" pitchFamily="34" charset="0"/>
                <a:cs typeface="Arial" panose="020B0604020202020204" pitchFamily="34" charset="0"/>
              </a:rPr>
            </a:br>
            <a:endParaRPr lang="en-US" altLang="zh-CN"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A typical GIIRS scan: 27 fields-of-regard (FORs)</a:t>
            </a:r>
            <a:br>
              <a:rPr lang="en-US" altLang="zh-CN" sz="1600" dirty="0">
                <a:latin typeface="Arial" panose="020B0604020202020204" pitchFamily="34" charset="0"/>
                <a:cs typeface="Arial" panose="020B0604020202020204" pitchFamily="34" charset="0"/>
              </a:rPr>
            </a:br>
            <a:endParaRPr lang="en-US" altLang="zh-CN"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The observation region comprises 27 FORs×12 Scans. </a:t>
            </a:r>
            <a:br>
              <a:rPr lang="en-US" altLang="zh-CN" sz="1600" dirty="0">
                <a:latin typeface="Arial" panose="020B0604020202020204" pitchFamily="34" charset="0"/>
                <a:cs typeface="Arial" panose="020B0604020202020204" pitchFamily="34" charset="0"/>
              </a:rPr>
            </a:br>
            <a:endParaRPr lang="en-US" altLang="zh-CN"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One coverage takes about 2.0 hours. 12 maps in a day covers day and night.</a:t>
            </a:r>
            <a:br>
              <a:rPr lang="en-US" altLang="zh-CN"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Footprint size at Nadir: about 12 by 12 km. </a:t>
            </a:r>
            <a:endParaRPr lang="en-CN" sz="1600" dirty="0">
              <a:latin typeface="Arial" panose="020B0604020202020204" pitchFamily="34" charset="0"/>
              <a:cs typeface="Arial" panose="020B0604020202020204" pitchFamily="34" charset="0"/>
            </a:endParaRPr>
          </a:p>
        </p:txBody>
      </p:sp>
      <p:sp>
        <p:nvSpPr>
          <p:cNvPr id="8" name="左大括号 14">
            <a:extLst>
              <a:ext uri="{FF2B5EF4-FFF2-40B4-BE49-F238E27FC236}">
                <a16:creationId xmlns:a16="http://schemas.microsoft.com/office/drawing/2014/main" id="{C5801C92-A8E5-7042-B018-7FC14402C40F}"/>
              </a:ext>
            </a:extLst>
          </p:cNvPr>
          <p:cNvSpPr/>
          <p:nvPr/>
        </p:nvSpPr>
        <p:spPr>
          <a:xfrm rot="16200000" flipH="1">
            <a:off x="8366280" y="819488"/>
            <a:ext cx="107297" cy="1781507"/>
          </a:xfrm>
          <a:prstGeom prst="leftBrace">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0070C0"/>
              </a:solidFill>
            </a:endParaRPr>
          </a:p>
        </p:txBody>
      </p:sp>
      <p:pic>
        <p:nvPicPr>
          <p:cNvPr id="9" name="图片 15">
            <a:extLst>
              <a:ext uri="{FF2B5EF4-FFF2-40B4-BE49-F238E27FC236}">
                <a16:creationId xmlns:a16="http://schemas.microsoft.com/office/drawing/2014/main" id="{EAE8653E-D17F-D540-BEC8-0A5FB786D58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09065" y="1763890"/>
            <a:ext cx="4320000" cy="4315306"/>
          </a:xfrm>
          <a:prstGeom prst="rect">
            <a:avLst/>
          </a:prstGeom>
        </p:spPr>
      </p:pic>
      <p:sp>
        <p:nvSpPr>
          <p:cNvPr id="10" name="文本框 16">
            <a:extLst>
              <a:ext uri="{FF2B5EF4-FFF2-40B4-BE49-F238E27FC236}">
                <a16:creationId xmlns:a16="http://schemas.microsoft.com/office/drawing/2014/main" id="{5EFEEC07-0F26-4A49-8733-CD0E8999B5EC}"/>
              </a:ext>
            </a:extLst>
          </p:cNvPr>
          <p:cNvSpPr txBox="1"/>
          <p:nvPr/>
        </p:nvSpPr>
        <p:spPr>
          <a:xfrm>
            <a:off x="7914436" y="1284791"/>
            <a:ext cx="1055416" cy="338554"/>
          </a:xfrm>
          <a:prstGeom prst="rect">
            <a:avLst/>
          </a:prstGeom>
          <a:noFill/>
        </p:spPr>
        <p:txBody>
          <a:bodyPr wrap="square" rtlCol="0">
            <a:spAutoFit/>
          </a:bodyPr>
          <a:lstStyle/>
          <a:p>
            <a:pPr algn="just"/>
            <a:r>
              <a:rPr lang="en-US" altLang="zh-CN" sz="1600" dirty="0">
                <a:solidFill>
                  <a:srgbClr val="0070C0"/>
                </a:solidFill>
                <a:latin typeface="Arial" panose="020B0604020202020204" pitchFamily="34" charset="0"/>
                <a:ea typeface="微软雅黑" panose="020B0503020204020204" pitchFamily="34" charset="-122"/>
                <a:cs typeface="Arial" panose="020B0604020202020204" pitchFamily="34" charset="0"/>
              </a:rPr>
              <a:t>27 FORs</a:t>
            </a:r>
            <a:endParaRPr lang="zh-CN" altLang="en-US" sz="1600" dirty="0">
              <a:solidFill>
                <a:srgbClr val="0070C0"/>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文本框 17">
            <a:extLst>
              <a:ext uri="{FF2B5EF4-FFF2-40B4-BE49-F238E27FC236}">
                <a16:creationId xmlns:a16="http://schemas.microsoft.com/office/drawing/2014/main" id="{499DF9A6-D89D-C54D-9B74-A1E0F56FF299}"/>
              </a:ext>
            </a:extLst>
          </p:cNvPr>
          <p:cNvSpPr txBox="1"/>
          <p:nvPr/>
        </p:nvSpPr>
        <p:spPr>
          <a:xfrm>
            <a:off x="11140016" y="2965555"/>
            <a:ext cx="801612" cy="584775"/>
          </a:xfrm>
          <a:prstGeom prst="rect">
            <a:avLst/>
          </a:prstGeom>
          <a:noFill/>
          <a:ln>
            <a:noFill/>
          </a:ln>
        </p:spPr>
        <p:txBody>
          <a:bodyPr wrap="square" rtlCol="0">
            <a:spAutoFit/>
          </a:bodyPr>
          <a:lstStyle/>
          <a:p>
            <a:pPr algn="just"/>
            <a:r>
              <a:rPr lang="en-US" altLang="zh-CN" sz="1600" dirty="0">
                <a:solidFill>
                  <a:srgbClr val="0070C0"/>
                </a:solidFill>
                <a:latin typeface="Arial" panose="020B0604020202020204" pitchFamily="34" charset="0"/>
                <a:ea typeface="微软雅黑" panose="020B0503020204020204" pitchFamily="34" charset="-122"/>
                <a:cs typeface="Arial" panose="020B0604020202020204" pitchFamily="34" charset="0"/>
              </a:rPr>
              <a:t>12 Scans</a:t>
            </a:r>
            <a:endParaRPr lang="zh-CN" altLang="en-US" sz="1600" dirty="0">
              <a:solidFill>
                <a:srgbClr val="0070C0"/>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左大括号 13">
            <a:extLst>
              <a:ext uri="{FF2B5EF4-FFF2-40B4-BE49-F238E27FC236}">
                <a16:creationId xmlns:a16="http://schemas.microsoft.com/office/drawing/2014/main" id="{0BC5A54C-CDD1-4E46-9B99-A2A22ADF5550}"/>
              </a:ext>
            </a:extLst>
          </p:cNvPr>
          <p:cNvSpPr/>
          <p:nvPr/>
        </p:nvSpPr>
        <p:spPr>
          <a:xfrm flipH="1">
            <a:off x="11073789" y="2326629"/>
            <a:ext cx="123165" cy="1763839"/>
          </a:xfrm>
          <a:prstGeom prst="leftBrace">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23" name="图片 15">
            <a:extLst>
              <a:ext uri="{FF2B5EF4-FFF2-40B4-BE49-F238E27FC236}">
                <a16:creationId xmlns:a16="http://schemas.microsoft.com/office/drawing/2014/main" id="{3A3BDC61-F4A2-4D41-B9EB-462CCDE7FA5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01384" y="2429829"/>
            <a:ext cx="1349354" cy="2696214"/>
          </a:xfrm>
          <a:prstGeom prst="rect">
            <a:avLst/>
          </a:prstGeom>
        </p:spPr>
      </p:pic>
      <p:sp>
        <p:nvSpPr>
          <p:cNvPr id="24" name="TextBox 23">
            <a:extLst>
              <a:ext uri="{FF2B5EF4-FFF2-40B4-BE49-F238E27FC236}">
                <a16:creationId xmlns:a16="http://schemas.microsoft.com/office/drawing/2014/main" id="{993B6E36-3E7C-2746-8663-5A7F97C7BEDF}"/>
              </a:ext>
            </a:extLst>
          </p:cNvPr>
          <p:cNvSpPr txBox="1"/>
          <p:nvPr/>
        </p:nvSpPr>
        <p:spPr>
          <a:xfrm>
            <a:off x="4560293" y="1791405"/>
            <a:ext cx="2182008" cy="584775"/>
          </a:xfrm>
          <a:prstGeom prst="rect">
            <a:avLst/>
          </a:prstGeom>
          <a:noFill/>
        </p:spPr>
        <p:txBody>
          <a:bodyPr wrap="none" rtlCol="0">
            <a:spAutoFit/>
          </a:bodyPr>
          <a:lstStyle/>
          <a:p>
            <a:pPr algn="ctr"/>
            <a:r>
              <a:rPr lang="en-CN" sz="1600" dirty="0">
                <a:solidFill>
                  <a:srgbClr val="0070C0"/>
                </a:solidFill>
                <a:latin typeface="Arial" panose="020B0604020202020204" pitchFamily="34" charset="0"/>
                <a:cs typeface="Arial" panose="020B0604020202020204" pitchFamily="34" charset="0"/>
              </a:rPr>
              <a:t>Detector layout </a:t>
            </a:r>
          </a:p>
          <a:p>
            <a:pPr algn="ctr"/>
            <a:r>
              <a:rPr lang="en-CN" sz="1600" dirty="0">
                <a:solidFill>
                  <a:srgbClr val="0070C0"/>
                </a:solidFill>
                <a:latin typeface="Arial" panose="020B0604020202020204" pitchFamily="34" charset="0"/>
                <a:cs typeface="Arial" panose="020B0604020202020204" pitchFamily="34" charset="0"/>
              </a:rPr>
              <a:t>(</a:t>
            </a:r>
            <a:r>
              <a:rPr lang="en-US" altLang="zh-CN" sz="1600" dirty="0">
                <a:solidFill>
                  <a:srgbClr val="0070C0"/>
                </a:solidFill>
                <a:latin typeface="Arial" panose="020B0604020202020204" pitchFamily="34" charset="0"/>
                <a:cs typeface="Arial" panose="020B0604020202020204" pitchFamily="34" charset="0"/>
              </a:rPr>
              <a:t>16×8 interferograms</a:t>
            </a:r>
            <a:r>
              <a:rPr lang="en-CN" sz="1600" dirty="0">
                <a:solidFill>
                  <a:srgbClr val="0070C0"/>
                </a:solidFill>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46EF38BA-39D2-B747-B44A-369982FF16FA}"/>
              </a:ext>
            </a:extLst>
          </p:cNvPr>
          <p:cNvSpPr txBox="1"/>
          <p:nvPr/>
        </p:nvSpPr>
        <p:spPr>
          <a:xfrm>
            <a:off x="10426035" y="5447829"/>
            <a:ext cx="1295508" cy="738664"/>
          </a:xfrm>
          <a:prstGeom prst="rect">
            <a:avLst/>
          </a:prstGeom>
          <a:noFill/>
        </p:spPr>
        <p:txBody>
          <a:bodyPr wrap="square" rtlCol="0">
            <a:spAutoFit/>
          </a:bodyPr>
          <a:lstStyle/>
          <a:p>
            <a:r>
              <a:rPr lang="en-CN" sz="1400" dirty="0">
                <a:latin typeface="Times New Roman" panose="02020603050405020304" pitchFamily="18" charset="0"/>
                <a:cs typeface="Times New Roman" panose="02020603050405020304" pitchFamily="18" charset="0"/>
              </a:rPr>
              <a:t>By courtesy of Dr. Lee Lu (NSMC)</a:t>
            </a:r>
          </a:p>
        </p:txBody>
      </p:sp>
      <p:sp>
        <p:nvSpPr>
          <p:cNvPr id="3" name="Slide Number Placeholder 2">
            <a:extLst>
              <a:ext uri="{FF2B5EF4-FFF2-40B4-BE49-F238E27FC236}">
                <a16:creationId xmlns:a16="http://schemas.microsoft.com/office/drawing/2014/main" id="{62BB00B0-5508-8A48-956C-54670132CD10}"/>
              </a:ext>
            </a:extLst>
          </p:cNvPr>
          <p:cNvSpPr>
            <a:spLocks noGrp="1"/>
          </p:cNvSpPr>
          <p:nvPr>
            <p:ph type="sldNum" sz="quarter" idx="12"/>
          </p:nvPr>
        </p:nvSpPr>
        <p:spPr/>
        <p:txBody>
          <a:bodyPr/>
          <a:lstStyle/>
          <a:p>
            <a:fld id="{F1F3F5BF-D85D-5541-A395-672C2B7F5AFD}" type="slidenum">
              <a:rPr lang="en-CN" smtClean="0"/>
              <a:t>3</a:t>
            </a:fld>
            <a:endParaRPr lang="en-CN"/>
          </a:p>
        </p:txBody>
      </p:sp>
    </p:spTree>
    <p:extLst>
      <p:ext uri="{BB962C8B-B14F-4D97-AF65-F5344CB8AC3E}">
        <p14:creationId xmlns:p14="http://schemas.microsoft.com/office/powerpoint/2010/main" val="3539919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508957A-9A21-034D-8EFB-878D4508241A}"/>
              </a:ext>
            </a:extLst>
          </p:cNvPr>
          <p:cNvSpPr txBox="1"/>
          <p:nvPr/>
        </p:nvSpPr>
        <p:spPr>
          <a:xfrm>
            <a:off x="319899" y="280173"/>
            <a:ext cx="11621729" cy="584775"/>
          </a:xfrm>
          <a:prstGeom prst="rect">
            <a:avLst/>
          </a:prstGeom>
          <a:solidFill>
            <a:schemeClr val="bg2"/>
          </a:solidFill>
          <a:ln>
            <a:noFill/>
          </a:ln>
        </p:spPr>
        <p:txBody>
          <a:bodyPr wrap="square">
            <a:spAutoFit/>
          </a:bodyPr>
          <a:lstStyle/>
          <a:p>
            <a:pPr algn="ctr"/>
            <a:r>
              <a:rPr lang="en-US" sz="3200" b="1" dirty="0">
                <a:latin typeface="Arial" panose="020B0604020202020204" pitchFamily="34" charset="0"/>
                <a:ea typeface="Microsoft YaHei" panose="020B0503020204020204" pitchFamily="34" charset="-122"/>
                <a:cs typeface="Arial" panose="020B0604020202020204" pitchFamily="34" charset="0"/>
              </a:rPr>
              <a:t>Spectral coverage of FY-4B/GIIRS</a:t>
            </a:r>
            <a:endParaRPr lang="en-CN" sz="32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3" name="TextBox 2">
            <a:extLst>
              <a:ext uri="{FF2B5EF4-FFF2-40B4-BE49-F238E27FC236}">
                <a16:creationId xmlns:a16="http://schemas.microsoft.com/office/drawing/2014/main" id="{D54C2457-3883-BA4D-A3E3-A86103CA1F01}"/>
              </a:ext>
            </a:extLst>
          </p:cNvPr>
          <p:cNvSpPr txBox="1"/>
          <p:nvPr/>
        </p:nvSpPr>
        <p:spPr>
          <a:xfrm>
            <a:off x="179446" y="1505905"/>
            <a:ext cx="2944652" cy="4031873"/>
          </a:xfrm>
          <a:prstGeom prst="rect">
            <a:avLst/>
          </a:prstGeom>
          <a:noFill/>
        </p:spPr>
        <p:txBody>
          <a:bodyPr wrap="square" rtlCol="0">
            <a:spAutoFit/>
          </a:bodyPr>
          <a:lstStyle/>
          <a:p>
            <a:pPr marL="285750" indent="-285750">
              <a:buFont typeface="Arial" panose="020B0604020202020204" pitchFamily="34" charset="0"/>
              <a:buChar char="•"/>
            </a:pPr>
            <a:r>
              <a:rPr lang="en-CN" sz="1600" dirty="0">
                <a:latin typeface="Arial" panose="020B0604020202020204" pitchFamily="34" charset="0"/>
                <a:cs typeface="Arial" panose="020B0604020202020204" pitchFamily="34" charset="0"/>
              </a:rPr>
              <a:t>For NWP, CO</a:t>
            </a:r>
            <a:r>
              <a:rPr lang="en-CN" sz="1600" baseline="-25000" dirty="0">
                <a:latin typeface="Arial" panose="020B0604020202020204" pitchFamily="34" charset="0"/>
                <a:cs typeface="Arial" panose="020B0604020202020204" pitchFamily="34" charset="0"/>
              </a:rPr>
              <a:t>2</a:t>
            </a:r>
            <a:r>
              <a:rPr lang="en-CN" sz="1600" dirty="0">
                <a:latin typeface="Arial" panose="020B0604020202020204" pitchFamily="34" charset="0"/>
                <a:cs typeface="Arial" panose="020B0604020202020204" pitchFamily="34" charset="0"/>
              </a:rPr>
              <a:t> and H</a:t>
            </a:r>
            <a:r>
              <a:rPr lang="en-CN" sz="1600" baseline="-25000" dirty="0">
                <a:latin typeface="Arial" panose="020B0604020202020204" pitchFamily="34" charset="0"/>
                <a:cs typeface="Arial" panose="020B0604020202020204" pitchFamily="34" charset="0"/>
              </a:rPr>
              <a:t>2</a:t>
            </a:r>
            <a:r>
              <a:rPr lang="en-CN" sz="1600" dirty="0">
                <a:latin typeface="Arial" panose="020B0604020202020204" pitchFamily="34" charset="0"/>
                <a:cs typeface="Arial" panose="020B0604020202020204" pitchFamily="34" charset="0"/>
              </a:rPr>
              <a:t>O absorption channels are used for retrieving atmospheric temperature and water vapor profiles.</a:t>
            </a:r>
          </a:p>
          <a:p>
            <a:pPr marL="285750" indent="-285750">
              <a:buFont typeface="Arial" panose="020B0604020202020204" pitchFamily="34" charset="0"/>
              <a:buChar char="•"/>
            </a:pPr>
            <a:endParaRPr lang="en-CN"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N" sz="1600" dirty="0">
                <a:latin typeface="Arial" panose="020B0604020202020204" pitchFamily="34" charset="0"/>
                <a:cs typeface="Arial" panose="020B0604020202020204" pitchFamily="34" charset="0"/>
              </a:rPr>
              <a:t>Absorption features of trace gases, including air pollutants (CO, NH</a:t>
            </a:r>
            <a:r>
              <a:rPr lang="en-CN" sz="1600" baseline="-25000" dirty="0">
                <a:latin typeface="Arial" panose="020B0604020202020204" pitchFamily="34" charset="0"/>
                <a:cs typeface="Arial" panose="020B0604020202020204" pitchFamily="34" charset="0"/>
              </a:rPr>
              <a:t>3</a:t>
            </a:r>
            <a:r>
              <a:rPr lang="en-CN" sz="1600" dirty="0">
                <a:latin typeface="Arial" panose="020B0604020202020204" pitchFamily="34" charset="0"/>
                <a:cs typeface="Arial" panose="020B0604020202020204" pitchFamily="34" charset="0"/>
              </a:rPr>
              <a:t>, O</a:t>
            </a:r>
            <a:r>
              <a:rPr lang="en-CN" sz="1600" baseline="-25000" dirty="0">
                <a:latin typeface="Arial" panose="020B0604020202020204" pitchFamily="34" charset="0"/>
                <a:cs typeface="Arial" panose="020B0604020202020204" pitchFamily="34" charset="0"/>
              </a:rPr>
              <a:t>3,</a:t>
            </a:r>
            <a:r>
              <a:rPr lang="en-CN" sz="1600" dirty="0">
                <a:latin typeface="Arial" panose="020B0604020202020204" pitchFamily="34" charset="0"/>
                <a:cs typeface="Arial" panose="020B0604020202020204" pitchFamily="34" charset="0"/>
              </a:rPr>
              <a:t> VOCs) and GHGs (CO</a:t>
            </a:r>
            <a:r>
              <a:rPr lang="en-CN" sz="1600" baseline="-25000" dirty="0">
                <a:latin typeface="Arial" panose="020B0604020202020204" pitchFamily="34" charset="0"/>
                <a:cs typeface="Arial" panose="020B0604020202020204" pitchFamily="34" charset="0"/>
              </a:rPr>
              <a:t>2</a:t>
            </a:r>
            <a:r>
              <a:rPr lang="en-CN" sz="1600" dirty="0">
                <a:latin typeface="Arial" panose="020B0604020202020204" pitchFamily="34" charset="0"/>
                <a:cs typeface="Arial" panose="020B0604020202020204" pitchFamily="34" charset="0"/>
              </a:rPr>
              <a:t>, CH</a:t>
            </a:r>
            <a:r>
              <a:rPr lang="en-CN" sz="1600" baseline="-25000" dirty="0">
                <a:latin typeface="Arial" panose="020B0604020202020204" pitchFamily="34" charset="0"/>
                <a:cs typeface="Arial" panose="020B0604020202020204" pitchFamily="34" charset="0"/>
              </a:rPr>
              <a:t>4</a:t>
            </a:r>
            <a:r>
              <a:rPr lang="en-CN" sz="1600" dirty="0">
                <a:latin typeface="Arial" panose="020B0604020202020204" pitchFamily="34" charset="0"/>
                <a:cs typeface="Arial" panose="020B0604020202020204" pitchFamily="34" charset="0"/>
              </a:rPr>
              <a:t>, N</a:t>
            </a:r>
            <a:r>
              <a:rPr lang="en-CN" sz="1600" baseline="-25000" dirty="0">
                <a:latin typeface="Arial" panose="020B0604020202020204" pitchFamily="34" charset="0"/>
                <a:cs typeface="Arial" panose="020B0604020202020204" pitchFamily="34" charset="0"/>
              </a:rPr>
              <a:t>2</a:t>
            </a:r>
            <a:r>
              <a:rPr lang="en-CN" sz="1600" dirty="0">
                <a:latin typeface="Arial" panose="020B0604020202020204" pitchFamily="34" charset="0"/>
                <a:cs typeface="Arial" panose="020B0604020202020204" pitchFamily="34" charset="0"/>
              </a:rPr>
              <a:t>O).</a:t>
            </a:r>
          </a:p>
          <a:p>
            <a:pPr marL="285750" indent="-285750">
              <a:buFont typeface="Arial" panose="020B0604020202020204" pitchFamily="34" charset="0"/>
              <a:buChar char="•"/>
            </a:pPr>
            <a:endParaRPr lang="en-CN"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N" sz="1600" dirty="0">
                <a:latin typeface="Arial" panose="020B0604020202020204" pitchFamily="34" charset="0"/>
                <a:cs typeface="Arial" panose="020B0604020202020204" pitchFamily="34" charset="0"/>
              </a:rPr>
              <a:t>Pioneering naidr looking hyperspectral IR sounders include MOPITT, AIRS, TES, IASI, CrIS, et al.</a:t>
            </a:r>
          </a:p>
        </p:txBody>
      </p:sp>
      <p:sp>
        <p:nvSpPr>
          <p:cNvPr id="7" name="Slide Number Placeholder 6">
            <a:extLst>
              <a:ext uri="{FF2B5EF4-FFF2-40B4-BE49-F238E27FC236}">
                <a16:creationId xmlns:a16="http://schemas.microsoft.com/office/drawing/2014/main" id="{CEF146BB-FD46-1D46-8F91-197F8BC20CC3}"/>
              </a:ext>
            </a:extLst>
          </p:cNvPr>
          <p:cNvSpPr>
            <a:spLocks noGrp="1"/>
          </p:cNvSpPr>
          <p:nvPr>
            <p:ph type="sldNum" sz="quarter" idx="12"/>
          </p:nvPr>
        </p:nvSpPr>
        <p:spPr/>
        <p:txBody>
          <a:bodyPr/>
          <a:lstStyle/>
          <a:p>
            <a:fld id="{F1F3F5BF-D85D-5541-A395-672C2B7F5AFD}" type="slidenum">
              <a:rPr lang="en-CN" smtClean="0"/>
              <a:t>4</a:t>
            </a:fld>
            <a:endParaRPr lang="en-CN" dirty="0"/>
          </a:p>
        </p:txBody>
      </p:sp>
      <p:pic>
        <p:nvPicPr>
          <p:cNvPr id="10" name="Picture 4" descr="See the source image">
            <a:extLst>
              <a:ext uri="{FF2B5EF4-FFF2-40B4-BE49-F238E27FC236}">
                <a16:creationId xmlns:a16="http://schemas.microsoft.com/office/drawing/2014/main" id="{710EDDDF-BA82-7E43-BC4A-5EADF9F05E36}"/>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8369298" y="5348661"/>
            <a:ext cx="608533" cy="4827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78F492E-000D-3145-9D7A-F317C6541175}"/>
              </a:ext>
            </a:extLst>
          </p:cNvPr>
          <p:cNvSpPr txBox="1"/>
          <p:nvPr/>
        </p:nvSpPr>
        <p:spPr>
          <a:xfrm>
            <a:off x="7881897" y="5429966"/>
            <a:ext cx="530915" cy="369332"/>
          </a:xfrm>
          <a:prstGeom prst="rect">
            <a:avLst/>
          </a:prstGeom>
          <a:noFill/>
        </p:spPr>
        <p:txBody>
          <a:bodyPr wrap="none" rtlCol="0">
            <a:spAutoFit/>
          </a:bodyPr>
          <a:lstStyle/>
          <a:p>
            <a:r>
              <a:rPr lang="en-CN" b="1" dirty="0">
                <a:solidFill>
                  <a:schemeClr val="accent1"/>
                </a:solidFill>
                <a:latin typeface="Times New Roman" panose="02020603050405020304" pitchFamily="18" charset="0"/>
                <a:cs typeface="Times New Roman" panose="02020603050405020304" pitchFamily="18" charset="0"/>
              </a:rPr>
              <a:t>CO</a:t>
            </a:r>
            <a:endParaRPr lang="en-CN" b="1" baseline="-25000" dirty="0">
              <a:solidFill>
                <a:schemeClr val="accent1"/>
              </a:solidFill>
              <a:latin typeface="Times New Roman" panose="02020603050405020304" pitchFamily="18" charset="0"/>
              <a:cs typeface="Times New Roman" panose="02020603050405020304" pitchFamily="18" charset="0"/>
            </a:endParaRPr>
          </a:p>
        </p:txBody>
      </p:sp>
      <p:pic>
        <p:nvPicPr>
          <p:cNvPr id="14" name="Picture 4" descr="See the source image">
            <a:extLst>
              <a:ext uri="{FF2B5EF4-FFF2-40B4-BE49-F238E27FC236}">
                <a16:creationId xmlns:a16="http://schemas.microsoft.com/office/drawing/2014/main" id="{7E8D465B-9B29-E441-9FDA-7574C82BE978}"/>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4341280" y="5341445"/>
            <a:ext cx="719459" cy="55530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3218672-C3E6-EF47-B5E3-D69E7CB53760}"/>
              </a:ext>
            </a:extLst>
          </p:cNvPr>
          <p:cNvSpPr txBox="1"/>
          <p:nvPr/>
        </p:nvSpPr>
        <p:spPr>
          <a:xfrm>
            <a:off x="3852390" y="5468795"/>
            <a:ext cx="607859" cy="369332"/>
          </a:xfrm>
          <a:prstGeom prst="rect">
            <a:avLst/>
          </a:prstGeom>
          <a:noFill/>
        </p:spPr>
        <p:txBody>
          <a:bodyPr wrap="none" rtlCol="0">
            <a:spAutoFit/>
          </a:bodyPr>
          <a:lstStyle/>
          <a:p>
            <a:r>
              <a:rPr lang="en-CN" b="1" dirty="0">
                <a:solidFill>
                  <a:srgbClr val="0070C0"/>
                </a:solidFill>
                <a:latin typeface="Times New Roman" panose="02020603050405020304" pitchFamily="18" charset="0"/>
                <a:cs typeface="Times New Roman" panose="02020603050405020304" pitchFamily="18" charset="0"/>
              </a:rPr>
              <a:t>NH</a:t>
            </a:r>
            <a:r>
              <a:rPr lang="en-CN" b="1" baseline="-25000" dirty="0">
                <a:solidFill>
                  <a:srgbClr val="0070C0"/>
                </a:solidFill>
                <a:latin typeface="Times New Roman" panose="02020603050405020304" pitchFamily="18" charset="0"/>
                <a:cs typeface="Times New Roman" panose="02020603050405020304" pitchFamily="18" charset="0"/>
              </a:rPr>
              <a:t>3</a:t>
            </a:r>
          </a:p>
        </p:txBody>
      </p:sp>
      <p:sp>
        <p:nvSpPr>
          <p:cNvPr id="16" name="TextBox 15">
            <a:extLst>
              <a:ext uri="{FF2B5EF4-FFF2-40B4-BE49-F238E27FC236}">
                <a16:creationId xmlns:a16="http://schemas.microsoft.com/office/drawing/2014/main" id="{DDD3E740-5C3F-6D49-AA1C-F3FCE5B6F00B}"/>
              </a:ext>
            </a:extLst>
          </p:cNvPr>
          <p:cNvSpPr txBox="1"/>
          <p:nvPr/>
        </p:nvSpPr>
        <p:spPr>
          <a:xfrm>
            <a:off x="6318852" y="5425426"/>
            <a:ext cx="1069524" cy="369332"/>
          </a:xfrm>
          <a:prstGeom prst="rect">
            <a:avLst/>
          </a:prstGeom>
          <a:noFill/>
        </p:spPr>
        <p:txBody>
          <a:bodyPr wrap="none" rtlCol="0">
            <a:spAutoFit/>
          </a:bodyPr>
          <a:lstStyle/>
          <a:p>
            <a:r>
              <a:rPr lang="en-CN" b="1" dirty="0">
                <a:solidFill>
                  <a:schemeClr val="accent1"/>
                </a:solidFill>
                <a:latin typeface="Times New Roman" panose="02020603050405020304" pitchFamily="18" charset="0"/>
                <a:cs typeface="Times New Roman" panose="02020603050405020304" pitchFamily="18" charset="0"/>
              </a:rPr>
              <a:t>HCOOH</a:t>
            </a:r>
            <a:endParaRPr lang="en-CN" b="1" baseline="-25000" dirty="0">
              <a:solidFill>
                <a:schemeClr val="accent1"/>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95E53A03-D474-8D4C-BE63-82D4E8CB24D0}"/>
              </a:ext>
            </a:extLst>
          </p:cNvPr>
          <p:cNvSpPr txBox="1"/>
          <p:nvPr/>
        </p:nvSpPr>
        <p:spPr>
          <a:xfrm>
            <a:off x="3852390" y="5827440"/>
            <a:ext cx="1388522" cy="338554"/>
          </a:xfrm>
          <a:prstGeom prst="rect">
            <a:avLst/>
          </a:prstGeom>
          <a:noFill/>
        </p:spPr>
        <p:txBody>
          <a:bodyPr wrap="none" rtlCol="0">
            <a:spAutoFit/>
          </a:bodyPr>
          <a:lstStyle/>
          <a:p>
            <a:r>
              <a:rPr lang="en-CN" sz="1600" dirty="0">
                <a:solidFill>
                  <a:srgbClr val="0070C0"/>
                </a:solidFill>
                <a:latin typeface="Arial" panose="020B0604020202020204" pitchFamily="34" charset="0"/>
                <a:cs typeface="Arial" panose="020B0604020202020204" pitchFamily="34" charset="0"/>
              </a:rPr>
              <a:t>955-975 cm</a:t>
            </a:r>
            <a:r>
              <a:rPr lang="en-CN" sz="1600" baseline="30000" dirty="0">
                <a:solidFill>
                  <a:srgbClr val="0070C0"/>
                </a:solidFill>
                <a:latin typeface="Arial" panose="020B0604020202020204" pitchFamily="34" charset="0"/>
                <a:cs typeface="Arial" panose="020B0604020202020204" pitchFamily="34" charset="0"/>
              </a:rPr>
              <a:t>-1</a:t>
            </a:r>
          </a:p>
        </p:txBody>
      </p:sp>
      <p:sp>
        <p:nvSpPr>
          <p:cNvPr id="18" name="TextBox 17">
            <a:extLst>
              <a:ext uri="{FF2B5EF4-FFF2-40B4-BE49-F238E27FC236}">
                <a16:creationId xmlns:a16="http://schemas.microsoft.com/office/drawing/2014/main" id="{60175AB1-B66A-7946-83E5-423B0FFEF0EA}"/>
              </a:ext>
            </a:extLst>
          </p:cNvPr>
          <p:cNvSpPr txBox="1"/>
          <p:nvPr/>
        </p:nvSpPr>
        <p:spPr>
          <a:xfrm>
            <a:off x="5712555" y="5811009"/>
            <a:ext cx="1600887" cy="338554"/>
          </a:xfrm>
          <a:prstGeom prst="rect">
            <a:avLst/>
          </a:prstGeom>
          <a:noFill/>
        </p:spPr>
        <p:txBody>
          <a:bodyPr wrap="none" rtlCol="0">
            <a:spAutoFit/>
          </a:bodyPr>
          <a:lstStyle/>
          <a:p>
            <a:r>
              <a:rPr lang="en-CN" sz="1600" dirty="0">
                <a:solidFill>
                  <a:srgbClr val="0070C0"/>
                </a:solidFill>
                <a:latin typeface="Arial" panose="020B0604020202020204" pitchFamily="34" charset="0"/>
                <a:cs typeface="Arial" panose="020B0604020202020204" pitchFamily="34" charset="0"/>
              </a:rPr>
              <a:t>1090-1120 cm</a:t>
            </a:r>
            <a:r>
              <a:rPr lang="en-CN" sz="1600" baseline="30000" dirty="0">
                <a:solidFill>
                  <a:srgbClr val="0070C0"/>
                </a:solidFill>
                <a:latin typeface="Arial" panose="020B0604020202020204" pitchFamily="34" charset="0"/>
                <a:cs typeface="Arial" panose="020B0604020202020204" pitchFamily="34" charset="0"/>
              </a:rPr>
              <a:t>-1</a:t>
            </a:r>
          </a:p>
        </p:txBody>
      </p:sp>
      <p:sp>
        <p:nvSpPr>
          <p:cNvPr id="19" name="TextBox 18">
            <a:extLst>
              <a:ext uri="{FF2B5EF4-FFF2-40B4-BE49-F238E27FC236}">
                <a16:creationId xmlns:a16="http://schemas.microsoft.com/office/drawing/2014/main" id="{B482748F-9176-C84C-81CC-D1A407242145}"/>
              </a:ext>
            </a:extLst>
          </p:cNvPr>
          <p:cNvSpPr txBox="1"/>
          <p:nvPr/>
        </p:nvSpPr>
        <p:spPr>
          <a:xfrm>
            <a:off x="7806238" y="5801721"/>
            <a:ext cx="1616148" cy="338554"/>
          </a:xfrm>
          <a:prstGeom prst="rect">
            <a:avLst/>
          </a:prstGeom>
          <a:noFill/>
        </p:spPr>
        <p:txBody>
          <a:bodyPr wrap="none" rtlCol="0">
            <a:spAutoFit/>
          </a:bodyPr>
          <a:lstStyle/>
          <a:p>
            <a:r>
              <a:rPr lang="en-CN" sz="1600" dirty="0">
                <a:solidFill>
                  <a:srgbClr val="0070C0"/>
                </a:solidFill>
                <a:latin typeface="Arial" panose="020B0604020202020204" pitchFamily="34" charset="0"/>
                <a:cs typeface="Arial" panose="020B0604020202020204" pitchFamily="34" charset="0"/>
              </a:rPr>
              <a:t>2140-2180 cm</a:t>
            </a:r>
            <a:r>
              <a:rPr lang="en-CN" sz="1600" baseline="30000" dirty="0">
                <a:solidFill>
                  <a:srgbClr val="0070C0"/>
                </a:solidFill>
                <a:latin typeface="Arial" panose="020B0604020202020204" pitchFamily="34" charset="0"/>
                <a:cs typeface="Arial" panose="020B0604020202020204" pitchFamily="34" charset="0"/>
              </a:rPr>
              <a:t>-1</a:t>
            </a:r>
          </a:p>
        </p:txBody>
      </p:sp>
      <p:pic>
        <p:nvPicPr>
          <p:cNvPr id="20" name="Picture 2">
            <a:extLst>
              <a:ext uri="{FF2B5EF4-FFF2-40B4-BE49-F238E27FC236}">
                <a16:creationId xmlns:a16="http://schemas.microsoft.com/office/drawing/2014/main" id="{72CB1745-5049-B049-BD45-ABD54BFAE2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0289" y="5270847"/>
            <a:ext cx="719459" cy="5635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08DCEC3-20C2-3D45-891F-B39FB63710A7}"/>
              </a:ext>
            </a:extLst>
          </p:cNvPr>
          <p:cNvSpPr txBox="1"/>
          <p:nvPr/>
        </p:nvSpPr>
        <p:spPr>
          <a:xfrm>
            <a:off x="3581401" y="6139996"/>
            <a:ext cx="1886350" cy="307777"/>
          </a:xfrm>
          <a:prstGeom prst="rect">
            <a:avLst/>
          </a:prstGeom>
          <a:noFill/>
        </p:spPr>
        <p:txBody>
          <a:bodyPr wrap="none" rtlCol="0">
            <a:spAutoFit/>
          </a:bodyPr>
          <a:lstStyle/>
          <a:p>
            <a:r>
              <a:rPr lang="en-CN" sz="1400" b="1" dirty="0"/>
              <a:t>Zeng et al. 2023a, AMT</a:t>
            </a:r>
          </a:p>
        </p:txBody>
      </p:sp>
      <p:sp>
        <p:nvSpPr>
          <p:cNvPr id="21" name="TextBox 20">
            <a:extLst>
              <a:ext uri="{FF2B5EF4-FFF2-40B4-BE49-F238E27FC236}">
                <a16:creationId xmlns:a16="http://schemas.microsoft.com/office/drawing/2014/main" id="{6748453C-B239-AB47-87CD-973CB8E7AD2E}"/>
              </a:ext>
            </a:extLst>
          </p:cNvPr>
          <p:cNvSpPr txBox="1"/>
          <p:nvPr/>
        </p:nvSpPr>
        <p:spPr>
          <a:xfrm>
            <a:off x="7726381" y="6139996"/>
            <a:ext cx="1894365" cy="307777"/>
          </a:xfrm>
          <a:prstGeom prst="rect">
            <a:avLst/>
          </a:prstGeom>
          <a:noFill/>
        </p:spPr>
        <p:txBody>
          <a:bodyPr wrap="none" rtlCol="0">
            <a:spAutoFit/>
          </a:bodyPr>
          <a:lstStyle/>
          <a:p>
            <a:r>
              <a:rPr lang="en-CN" sz="1400" b="1" dirty="0"/>
              <a:t>Zeng et al. 2023b, AMT</a:t>
            </a:r>
          </a:p>
        </p:txBody>
      </p:sp>
      <p:sp>
        <p:nvSpPr>
          <p:cNvPr id="22" name="TextBox 21">
            <a:extLst>
              <a:ext uri="{FF2B5EF4-FFF2-40B4-BE49-F238E27FC236}">
                <a16:creationId xmlns:a16="http://schemas.microsoft.com/office/drawing/2014/main" id="{C59BC95D-3891-614F-A690-D0C35F9146C8}"/>
              </a:ext>
            </a:extLst>
          </p:cNvPr>
          <p:cNvSpPr txBox="1"/>
          <p:nvPr/>
        </p:nvSpPr>
        <p:spPr>
          <a:xfrm>
            <a:off x="5694406" y="6139996"/>
            <a:ext cx="1718034" cy="307777"/>
          </a:xfrm>
          <a:prstGeom prst="rect">
            <a:avLst/>
          </a:prstGeom>
          <a:noFill/>
        </p:spPr>
        <p:txBody>
          <a:bodyPr wrap="none" rtlCol="0">
            <a:spAutoFit/>
          </a:bodyPr>
          <a:lstStyle/>
          <a:p>
            <a:r>
              <a:rPr lang="en-CN" sz="1400" b="1" dirty="0"/>
              <a:t>Zeng et al. 2024, JGR</a:t>
            </a:r>
          </a:p>
        </p:txBody>
      </p:sp>
      <p:pic>
        <p:nvPicPr>
          <p:cNvPr id="8" name="Picture 7">
            <a:extLst>
              <a:ext uri="{FF2B5EF4-FFF2-40B4-BE49-F238E27FC236}">
                <a16:creationId xmlns:a16="http://schemas.microsoft.com/office/drawing/2014/main" id="{F19C4304-89E3-9344-B289-859C22660F27}"/>
              </a:ext>
            </a:extLst>
          </p:cNvPr>
          <p:cNvPicPr>
            <a:picLocks noChangeAspect="1"/>
          </p:cNvPicPr>
          <p:nvPr/>
        </p:nvPicPr>
        <p:blipFill>
          <a:blip r:embed="rId5"/>
          <a:stretch>
            <a:fillRect/>
          </a:stretch>
        </p:blipFill>
        <p:spPr>
          <a:xfrm>
            <a:off x="3521651" y="1019527"/>
            <a:ext cx="8115300" cy="4152900"/>
          </a:xfrm>
          <a:prstGeom prst="rect">
            <a:avLst/>
          </a:prstGeom>
        </p:spPr>
      </p:pic>
      <p:pic>
        <p:nvPicPr>
          <p:cNvPr id="2050" name="Picture 2">
            <a:extLst>
              <a:ext uri="{FF2B5EF4-FFF2-40B4-BE49-F238E27FC236}">
                <a16:creationId xmlns:a16="http://schemas.microsoft.com/office/drawing/2014/main" id="{065054A9-7C97-334D-823B-748899ACCD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43578" y="5312889"/>
            <a:ext cx="719459" cy="51489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704B373F-6844-B244-8C49-AEB558457033}"/>
              </a:ext>
            </a:extLst>
          </p:cNvPr>
          <p:cNvSpPr txBox="1"/>
          <p:nvPr/>
        </p:nvSpPr>
        <p:spPr>
          <a:xfrm>
            <a:off x="10822885" y="5367969"/>
            <a:ext cx="441146" cy="369332"/>
          </a:xfrm>
          <a:prstGeom prst="rect">
            <a:avLst/>
          </a:prstGeom>
          <a:noFill/>
        </p:spPr>
        <p:txBody>
          <a:bodyPr wrap="none" rtlCol="0">
            <a:spAutoFit/>
          </a:bodyPr>
          <a:lstStyle/>
          <a:p>
            <a:r>
              <a:rPr lang="en-CN" b="1" dirty="0">
                <a:solidFill>
                  <a:schemeClr val="accent1"/>
                </a:solidFill>
                <a:latin typeface="Times New Roman" panose="02020603050405020304" pitchFamily="18" charset="0"/>
                <a:cs typeface="Times New Roman" panose="02020603050405020304" pitchFamily="18" charset="0"/>
              </a:rPr>
              <a:t>O</a:t>
            </a:r>
            <a:r>
              <a:rPr lang="en-CN" b="1" baseline="-25000" dirty="0">
                <a:solidFill>
                  <a:schemeClr val="accent1"/>
                </a:solidFill>
                <a:latin typeface="Times New Roman" panose="02020603050405020304" pitchFamily="18" charset="0"/>
                <a:cs typeface="Times New Roman" panose="02020603050405020304" pitchFamily="18" charset="0"/>
              </a:rPr>
              <a:t>3</a:t>
            </a:r>
          </a:p>
        </p:txBody>
      </p:sp>
      <p:sp>
        <p:nvSpPr>
          <p:cNvPr id="25" name="TextBox 24">
            <a:extLst>
              <a:ext uri="{FF2B5EF4-FFF2-40B4-BE49-F238E27FC236}">
                <a16:creationId xmlns:a16="http://schemas.microsoft.com/office/drawing/2014/main" id="{73BDAA53-3648-C148-B804-611019E7D452}"/>
              </a:ext>
            </a:extLst>
          </p:cNvPr>
          <p:cNvSpPr txBox="1"/>
          <p:nvPr/>
        </p:nvSpPr>
        <p:spPr>
          <a:xfrm>
            <a:off x="9790217" y="5827440"/>
            <a:ext cx="1616148" cy="338554"/>
          </a:xfrm>
          <a:prstGeom prst="rect">
            <a:avLst/>
          </a:prstGeom>
          <a:noFill/>
        </p:spPr>
        <p:txBody>
          <a:bodyPr wrap="none" rtlCol="0">
            <a:spAutoFit/>
          </a:bodyPr>
          <a:lstStyle/>
          <a:p>
            <a:r>
              <a:rPr lang="en-US" altLang="zh-CN" sz="1600" dirty="0">
                <a:solidFill>
                  <a:srgbClr val="0070C0"/>
                </a:solidFill>
                <a:latin typeface="Arial" panose="020B0604020202020204" pitchFamily="34" charset="0"/>
                <a:cs typeface="Arial" panose="020B0604020202020204" pitchFamily="34" charset="0"/>
              </a:rPr>
              <a:t>100</a:t>
            </a:r>
            <a:r>
              <a:rPr lang="en-CN" sz="1600" dirty="0">
                <a:solidFill>
                  <a:srgbClr val="0070C0"/>
                </a:solidFill>
                <a:latin typeface="Arial" panose="020B0604020202020204" pitchFamily="34" charset="0"/>
                <a:cs typeface="Arial" panose="020B0604020202020204" pitchFamily="34" charset="0"/>
              </a:rPr>
              <a:t>0-</a:t>
            </a:r>
            <a:r>
              <a:rPr lang="en-US" altLang="zh-CN" sz="1600" dirty="0">
                <a:solidFill>
                  <a:srgbClr val="0070C0"/>
                </a:solidFill>
                <a:latin typeface="Arial" panose="020B0604020202020204" pitchFamily="34" charset="0"/>
                <a:cs typeface="Arial" panose="020B0604020202020204" pitchFamily="34" charset="0"/>
              </a:rPr>
              <a:t>108</a:t>
            </a:r>
            <a:r>
              <a:rPr lang="en-CN" sz="1600" dirty="0">
                <a:solidFill>
                  <a:srgbClr val="0070C0"/>
                </a:solidFill>
                <a:latin typeface="Arial" panose="020B0604020202020204" pitchFamily="34" charset="0"/>
                <a:cs typeface="Arial" panose="020B0604020202020204" pitchFamily="34" charset="0"/>
              </a:rPr>
              <a:t>0 cm</a:t>
            </a:r>
            <a:r>
              <a:rPr lang="en-CN" sz="1600" baseline="30000" dirty="0">
                <a:solidFill>
                  <a:srgbClr val="0070C0"/>
                </a:solidFill>
                <a:latin typeface="Arial" panose="020B0604020202020204" pitchFamily="34" charset="0"/>
                <a:cs typeface="Arial" panose="020B0604020202020204" pitchFamily="34" charset="0"/>
              </a:rPr>
              <a:t>-1</a:t>
            </a:r>
          </a:p>
        </p:txBody>
      </p:sp>
      <p:sp>
        <p:nvSpPr>
          <p:cNvPr id="26" name="TextBox 25">
            <a:extLst>
              <a:ext uri="{FF2B5EF4-FFF2-40B4-BE49-F238E27FC236}">
                <a16:creationId xmlns:a16="http://schemas.microsoft.com/office/drawing/2014/main" id="{9372709D-EBFA-C04D-A00A-9DF6EE20D223}"/>
              </a:ext>
            </a:extLst>
          </p:cNvPr>
          <p:cNvSpPr txBox="1"/>
          <p:nvPr/>
        </p:nvSpPr>
        <p:spPr>
          <a:xfrm>
            <a:off x="9723258" y="6146494"/>
            <a:ext cx="2290820" cy="307777"/>
          </a:xfrm>
          <a:prstGeom prst="rect">
            <a:avLst/>
          </a:prstGeom>
          <a:noFill/>
        </p:spPr>
        <p:txBody>
          <a:bodyPr wrap="none" rtlCol="0">
            <a:spAutoFit/>
          </a:bodyPr>
          <a:lstStyle/>
          <a:p>
            <a:r>
              <a:rPr lang="en-CN" sz="1400" b="1" dirty="0"/>
              <a:t>Liu et al. 2024, under review</a:t>
            </a:r>
          </a:p>
        </p:txBody>
      </p:sp>
    </p:spTree>
    <p:extLst>
      <p:ext uri="{BB962C8B-B14F-4D97-AF65-F5344CB8AC3E}">
        <p14:creationId xmlns:p14="http://schemas.microsoft.com/office/powerpoint/2010/main" val="3747947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3E565A-4752-A847-AFC5-DB20803E7805}"/>
              </a:ext>
            </a:extLst>
          </p:cNvPr>
          <p:cNvSpPr txBox="1"/>
          <p:nvPr/>
        </p:nvSpPr>
        <p:spPr>
          <a:xfrm>
            <a:off x="575632" y="222602"/>
            <a:ext cx="11198781" cy="553998"/>
          </a:xfrm>
          <a:prstGeom prst="rect">
            <a:avLst/>
          </a:prstGeom>
          <a:solidFill>
            <a:schemeClr val="bg2"/>
          </a:solidFill>
          <a:ln>
            <a:noFill/>
          </a:ln>
        </p:spPr>
        <p:txBody>
          <a:bodyPr wrap="square" rtlCol="0">
            <a:spAutoFit/>
          </a:bodyPr>
          <a:lstStyle/>
          <a:p>
            <a:pPr algn="ctr"/>
            <a:r>
              <a:rPr lang="en-CN" sz="3000" b="1" dirty="0">
                <a:latin typeface="Arial" panose="020B0604020202020204" pitchFamily="34" charset="0"/>
                <a:cs typeface="Arial" panose="020B0604020202020204" pitchFamily="34" charset="0"/>
              </a:rPr>
              <a:t>Diel cycle of wildfire CO enhancement from Southeast Asia</a:t>
            </a:r>
          </a:p>
        </p:txBody>
      </p:sp>
      <p:pic>
        <p:nvPicPr>
          <p:cNvPr id="7" name="CO_202304" descr="CO_202304">
            <a:hlinkClick r:id="" action="ppaction://media"/>
            <a:extLst>
              <a:ext uri="{FF2B5EF4-FFF2-40B4-BE49-F238E27FC236}">
                <a16:creationId xmlns:a16="http://schemas.microsoft.com/office/drawing/2014/main" id="{9E9DC915-72E1-674A-B4ED-90C65102DB0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2162"/>
          <a:stretch/>
        </p:blipFill>
        <p:spPr>
          <a:xfrm>
            <a:off x="575632" y="1591515"/>
            <a:ext cx="6235434" cy="4879581"/>
          </a:xfrm>
          <a:prstGeom prst="rect">
            <a:avLst/>
          </a:prstGeom>
        </p:spPr>
      </p:pic>
      <p:pic>
        <p:nvPicPr>
          <p:cNvPr id="5" name="Picture 2">
            <a:extLst>
              <a:ext uri="{FF2B5EF4-FFF2-40B4-BE49-F238E27FC236}">
                <a16:creationId xmlns:a16="http://schemas.microsoft.com/office/drawing/2014/main" id="{8D84F40B-1053-1040-96FF-D875AC845F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9303" y="1591515"/>
            <a:ext cx="4124497" cy="29717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819A6D-79E7-5E4C-A384-62867EC66663}"/>
              </a:ext>
            </a:extLst>
          </p:cNvPr>
          <p:cNvSpPr txBox="1"/>
          <p:nvPr/>
        </p:nvSpPr>
        <p:spPr>
          <a:xfrm>
            <a:off x="7308671" y="4637704"/>
            <a:ext cx="4628224" cy="1815882"/>
          </a:xfrm>
          <a:prstGeom prst="rect">
            <a:avLst/>
          </a:prstGeom>
          <a:noFill/>
        </p:spPr>
        <p:txBody>
          <a:bodyPr wrap="square" rtlCol="0">
            <a:spAutoFit/>
          </a:bodyPr>
          <a:lstStyle/>
          <a:p>
            <a:pPr marL="342900" indent="-342900">
              <a:buAutoNum type="arabicParenBoth"/>
            </a:pPr>
            <a:r>
              <a:rPr lang="en-CN" sz="1600" dirty="0">
                <a:latin typeface="Arial" panose="020B0604020202020204" pitchFamily="34" charset="0"/>
                <a:cs typeface="Arial" panose="020B0604020202020204" pitchFamily="34" charset="0"/>
              </a:rPr>
              <a:t>Strong CO emissions transported toward the South China Sea and the Pacific;</a:t>
            </a:r>
          </a:p>
          <a:p>
            <a:pPr marL="342900" indent="-342900">
              <a:buAutoNum type="arabicParenBoth"/>
            </a:pPr>
            <a:r>
              <a:rPr lang="en-CN" sz="1600" dirty="0">
                <a:latin typeface="Arial" panose="020B0604020202020204" pitchFamily="34" charset="0"/>
                <a:cs typeface="Arial" panose="020B0604020202020204" pitchFamily="34" charset="0"/>
              </a:rPr>
              <a:t>The diel cycle represents typical fire emissions caused by changes in temperature/humidity/agricultural activities</a:t>
            </a:r>
          </a:p>
          <a:p>
            <a:pPr marL="342900" indent="-342900">
              <a:buAutoNum type="arabicParenBoth"/>
            </a:pPr>
            <a:r>
              <a:rPr lang="en-CN" sz="1600" dirty="0">
                <a:latin typeface="Arial" panose="020B0604020202020204" pitchFamily="34" charset="0"/>
                <a:cs typeface="Arial" panose="020B0604020202020204" pitchFamily="34" charset="0"/>
              </a:rPr>
              <a:t>The observational sensitivity also changes from daytime to nighttime (averaging kernel)</a:t>
            </a:r>
          </a:p>
        </p:txBody>
      </p:sp>
      <p:sp>
        <p:nvSpPr>
          <p:cNvPr id="2" name="Slide Number Placeholder 1">
            <a:extLst>
              <a:ext uri="{FF2B5EF4-FFF2-40B4-BE49-F238E27FC236}">
                <a16:creationId xmlns:a16="http://schemas.microsoft.com/office/drawing/2014/main" id="{F1773525-4BF2-CC42-8747-88D4D42EFDB4}"/>
              </a:ext>
            </a:extLst>
          </p:cNvPr>
          <p:cNvSpPr>
            <a:spLocks noGrp="1"/>
          </p:cNvSpPr>
          <p:nvPr>
            <p:ph type="sldNum" sz="quarter" idx="12"/>
          </p:nvPr>
        </p:nvSpPr>
        <p:spPr/>
        <p:txBody>
          <a:bodyPr/>
          <a:lstStyle/>
          <a:p>
            <a:fld id="{F1F3F5BF-D85D-5541-A395-672C2B7F5AFD}" type="slidenum">
              <a:rPr lang="en-CN" smtClean="0"/>
              <a:t>5</a:t>
            </a:fld>
            <a:endParaRPr lang="en-CN"/>
          </a:p>
        </p:txBody>
      </p:sp>
      <p:sp>
        <p:nvSpPr>
          <p:cNvPr id="3" name="TextBox 2">
            <a:extLst>
              <a:ext uri="{FF2B5EF4-FFF2-40B4-BE49-F238E27FC236}">
                <a16:creationId xmlns:a16="http://schemas.microsoft.com/office/drawing/2014/main" id="{588232B9-4B78-4140-8B1E-79ABD5B0F5FF}"/>
              </a:ext>
            </a:extLst>
          </p:cNvPr>
          <p:cNvSpPr txBox="1"/>
          <p:nvPr/>
        </p:nvSpPr>
        <p:spPr>
          <a:xfrm>
            <a:off x="7590975" y="1222183"/>
            <a:ext cx="3762825" cy="369332"/>
          </a:xfrm>
          <a:prstGeom prst="rect">
            <a:avLst/>
          </a:prstGeom>
          <a:noFill/>
        </p:spPr>
        <p:txBody>
          <a:bodyPr wrap="none" rtlCol="0">
            <a:spAutoFit/>
          </a:bodyPr>
          <a:lstStyle/>
          <a:p>
            <a:r>
              <a:rPr lang="en-CN" b="1" dirty="0"/>
              <a:t>2-hour averages over the SE Asia land</a:t>
            </a:r>
          </a:p>
        </p:txBody>
      </p:sp>
      <p:sp>
        <p:nvSpPr>
          <p:cNvPr id="8" name="TextBox 7">
            <a:extLst>
              <a:ext uri="{FF2B5EF4-FFF2-40B4-BE49-F238E27FC236}">
                <a16:creationId xmlns:a16="http://schemas.microsoft.com/office/drawing/2014/main" id="{803D28D3-8D15-8141-B336-365CDE50C6D2}"/>
              </a:ext>
            </a:extLst>
          </p:cNvPr>
          <p:cNvSpPr txBox="1"/>
          <p:nvPr/>
        </p:nvSpPr>
        <p:spPr>
          <a:xfrm>
            <a:off x="9379670" y="3733690"/>
            <a:ext cx="1084592" cy="369332"/>
          </a:xfrm>
          <a:prstGeom prst="rect">
            <a:avLst/>
          </a:prstGeom>
          <a:noFill/>
        </p:spPr>
        <p:txBody>
          <a:bodyPr wrap="none" rtlCol="0">
            <a:spAutoFit/>
          </a:bodyPr>
          <a:lstStyle/>
          <a:p>
            <a:r>
              <a:rPr lang="en-CN" b="1" dirty="0">
                <a:solidFill>
                  <a:schemeClr val="accent1"/>
                </a:solidFill>
              </a:rPr>
              <a:t>LT: 13 pm</a:t>
            </a:r>
          </a:p>
        </p:txBody>
      </p:sp>
      <p:sp>
        <p:nvSpPr>
          <p:cNvPr id="9" name="Right Arrow 8">
            <a:extLst>
              <a:ext uri="{FF2B5EF4-FFF2-40B4-BE49-F238E27FC236}">
                <a16:creationId xmlns:a16="http://schemas.microsoft.com/office/drawing/2014/main" id="{69296BFE-70FA-AA48-A1E7-CF63695848F7}"/>
              </a:ext>
            </a:extLst>
          </p:cNvPr>
          <p:cNvSpPr/>
          <p:nvPr/>
        </p:nvSpPr>
        <p:spPr>
          <a:xfrm rot="16200000">
            <a:off x="9747793" y="3489855"/>
            <a:ext cx="254356" cy="2710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0" name="TextBox 9">
            <a:extLst>
              <a:ext uri="{FF2B5EF4-FFF2-40B4-BE49-F238E27FC236}">
                <a16:creationId xmlns:a16="http://schemas.microsoft.com/office/drawing/2014/main" id="{5C3F4AA1-07FD-954E-A2E7-FD25678F97B9}"/>
              </a:ext>
            </a:extLst>
          </p:cNvPr>
          <p:cNvSpPr txBox="1"/>
          <p:nvPr/>
        </p:nvSpPr>
        <p:spPr>
          <a:xfrm>
            <a:off x="575632" y="1022128"/>
            <a:ext cx="5785686" cy="400110"/>
          </a:xfrm>
          <a:prstGeom prst="rect">
            <a:avLst/>
          </a:prstGeom>
          <a:noFill/>
        </p:spPr>
        <p:txBody>
          <a:bodyPr wrap="none" rtlCol="0">
            <a:spAutoFit/>
          </a:bodyPr>
          <a:lstStyle/>
          <a:p>
            <a:r>
              <a:rPr lang="en-CN" sz="2000" b="1" dirty="0">
                <a:solidFill>
                  <a:schemeClr val="accent1"/>
                </a:solidFill>
                <a:latin typeface="Arial" panose="020B0604020202020204" pitchFamily="34" charset="0"/>
                <a:cs typeface="Arial" panose="020B0604020202020204" pitchFamily="34" charset="0"/>
              </a:rPr>
              <a:t>Maps of CO columns every 2-hour in Apr 2023</a:t>
            </a:r>
          </a:p>
        </p:txBody>
      </p:sp>
    </p:spTree>
    <p:extLst>
      <p:ext uri="{BB962C8B-B14F-4D97-AF65-F5344CB8AC3E}">
        <p14:creationId xmlns:p14="http://schemas.microsoft.com/office/powerpoint/2010/main" val="38726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7F7FADF2-5FA7-B44E-CBD6-14924F37BEA5}"/>
              </a:ext>
            </a:extLst>
          </p:cNvPr>
          <p:cNvGraphicFramePr>
            <a:graphicFrameLocks noGrp="1"/>
          </p:cNvGraphicFramePr>
          <p:nvPr>
            <p:extLst>
              <p:ext uri="{D42A27DB-BD31-4B8C-83A1-F6EECF244321}">
                <p14:modId xmlns:p14="http://schemas.microsoft.com/office/powerpoint/2010/main" val="2774549674"/>
              </p:ext>
            </p:extLst>
          </p:nvPr>
        </p:nvGraphicFramePr>
        <p:xfrm>
          <a:off x="5746451" y="1194104"/>
          <a:ext cx="6180332" cy="4467860"/>
        </p:xfrm>
        <a:graphic>
          <a:graphicData uri="http://schemas.openxmlformats.org/drawingml/2006/table">
            <a:tbl>
              <a:tblPr firstRow="1" firstCol="1" bandRow="1">
                <a:tableStyleId>{C083E6E3-FA7D-4D7B-A595-EF9225AFEA82}</a:tableStyleId>
              </a:tblPr>
              <a:tblGrid>
                <a:gridCol w="1237823">
                  <a:extLst>
                    <a:ext uri="{9D8B030D-6E8A-4147-A177-3AD203B41FA5}">
                      <a16:colId xmlns:a16="http://schemas.microsoft.com/office/drawing/2014/main" val="1061519428"/>
                    </a:ext>
                  </a:extLst>
                </a:gridCol>
                <a:gridCol w="936077">
                  <a:extLst>
                    <a:ext uri="{9D8B030D-6E8A-4147-A177-3AD203B41FA5}">
                      <a16:colId xmlns:a16="http://schemas.microsoft.com/office/drawing/2014/main" val="4014268915"/>
                    </a:ext>
                  </a:extLst>
                </a:gridCol>
                <a:gridCol w="1335284">
                  <a:extLst>
                    <a:ext uri="{9D8B030D-6E8A-4147-A177-3AD203B41FA5}">
                      <a16:colId xmlns:a16="http://schemas.microsoft.com/office/drawing/2014/main" val="3085164708"/>
                    </a:ext>
                  </a:extLst>
                </a:gridCol>
                <a:gridCol w="1172276">
                  <a:extLst>
                    <a:ext uri="{9D8B030D-6E8A-4147-A177-3AD203B41FA5}">
                      <a16:colId xmlns:a16="http://schemas.microsoft.com/office/drawing/2014/main" val="2724278140"/>
                    </a:ext>
                  </a:extLst>
                </a:gridCol>
                <a:gridCol w="1498872">
                  <a:extLst>
                    <a:ext uri="{9D8B030D-6E8A-4147-A177-3AD203B41FA5}">
                      <a16:colId xmlns:a16="http://schemas.microsoft.com/office/drawing/2014/main" val="3014670402"/>
                    </a:ext>
                  </a:extLst>
                </a:gridCol>
              </a:tblGrid>
              <a:tr h="627380">
                <a:tc>
                  <a:txBody>
                    <a:bodyPr/>
                    <a:lstStyle/>
                    <a:p>
                      <a:pPr algn="ctr"/>
                      <a:r>
                        <a:rPr lang="en-US" sz="1400" kern="100" dirty="0">
                          <a:effectLst/>
                          <a:latin typeface="+mn-lt"/>
                          <a:cs typeface="Times New Roman" panose="02020603050405020304" pitchFamily="18" charset="0"/>
                        </a:rPr>
                        <a:t>Variables</a:t>
                      </a:r>
                      <a:endParaRPr lang="zh-CN" sz="1600" kern="100" dirty="0">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400" kern="100" dirty="0">
                          <a:effectLst/>
                          <a:latin typeface="+mn-lt"/>
                          <a:cs typeface="Times New Roman" panose="02020603050405020304" pitchFamily="18" charset="0"/>
                        </a:rPr>
                        <a:t>Number of variables</a:t>
                      </a:r>
                      <a:endParaRPr lang="zh-CN" sz="1600" kern="100" dirty="0">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400" kern="100" dirty="0">
                          <a:effectLst/>
                          <a:latin typeface="+mn-lt"/>
                          <a:cs typeface="Times New Roman" panose="02020603050405020304" pitchFamily="18" charset="0"/>
                        </a:rPr>
                        <a:t>A priori values</a:t>
                      </a:r>
                      <a:endParaRPr lang="zh-CN" sz="1600" kern="100" dirty="0">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400" kern="100" dirty="0">
                          <a:effectLst/>
                          <a:latin typeface="+mn-lt"/>
                          <a:cs typeface="Times New Roman" panose="02020603050405020304" pitchFamily="18" charset="0"/>
                        </a:rPr>
                        <a:t>A priori uncertainty</a:t>
                      </a:r>
                      <a:endParaRPr lang="zh-CN" sz="1600" kern="100" dirty="0">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400" kern="100" dirty="0">
                          <a:effectLst/>
                          <a:latin typeface="+mn-lt"/>
                          <a:cs typeface="Times New Roman" panose="02020603050405020304" pitchFamily="18" charset="0"/>
                        </a:rPr>
                        <a:t>Descriptions</a:t>
                      </a:r>
                      <a:endParaRPr lang="zh-CN" sz="1600" kern="100" dirty="0">
                        <a:effectLst/>
                        <a:latin typeface="+mn-lt"/>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501788922"/>
                  </a:ext>
                </a:extLst>
              </a:tr>
              <a:tr h="418254">
                <a:tc>
                  <a:txBody>
                    <a:bodyPr/>
                    <a:lstStyle/>
                    <a:p>
                      <a:pPr algn="ctr"/>
                      <a:r>
                        <a:rPr lang="en-US" sz="1400" kern="100" dirty="0">
                          <a:effectLst/>
                          <a:latin typeface="+mn-lt"/>
                          <a:cs typeface="Times New Roman" panose="02020603050405020304" pitchFamily="18" charset="0"/>
                        </a:rPr>
                        <a:t>O</a:t>
                      </a:r>
                      <a:r>
                        <a:rPr lang="en-US" sz="1400" kern="100" baseline="-25000" dirty="0">
                          <a:effectLst/>
                          <a:latin typeface="+mn-lt"/>
                          <a:cs typeface="Times New Roman" panose="02020603050405020304" pitchFamily="18" charset="0"/>
                        </a:rPr>
                        <a:t>3</a:t>
                      </a:r>
                      <a:endParaRPr lang="zh-CN" sz="1600" kern="100" dirty="0">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400" kern="100" dirty="0">
                          <a:effectLst/>
                          <a:latin typeface="+mn-lt"/>
                          <a:cs typeface="Times New Roman" panose="02020603050405020304" pitchFamily="18" charset="0"/>
                        </a:rPr>
                        <a:t>26</a:t>
                      </a:r>
                      <a:endParaRPr lang="zh-CN" sz="1600" kern="100" dirty="0">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400" kern="100" dirty="0">
                          <a:effectLst/>
                          <a:latin typeface="+mn-lt"/>
                          <a:cs typeface="Times New Roman" panose="02020603050405020304" pitchFamily="18" charset="0"/>
                        </a:rPr>
                        <a:t>fixed</a:t>
                      </a:r>
                      <a:endParaRPr lang="zh-CN" sz="1600" kern="100" dirty="0">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gn="ctr"/>
                      <a:endParaRPr lang="zh-CN" sz="1600" kern="100" dirty="0">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400" kern="100">
                          <a:effectLst/>
                          <a:latin typeface="+mn-lt"/>
                          <a:cs typeface="Times New Roman" panose="02020603050405020304" pitchFamily="18" charset="0"/>
                        </a:rPr>
                        <a:t>derived from ERA5 reanalysis</a:t>
                      </a:r>
                      <a:endParaRPr lang="zh-CN" sz="1600" kern="100">
                        <a:effectLst/>
                        <a:latin typeface="+mn-lt"/>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781782732"/>
                  </a:ext>
                </a:extLst>
              </a:tr>
              <a:tr h="418254">
                <a:tc>
                  <a:txBody>
                    <a:bodyPr/>
                    <a:lstStyle/>
                    <a:p>
                      <a:pPr algn="ctr"/>
                      <a:r>
                        <a:rPr lang="en-US" sz="1400" kern="100" dirty="0">
                          <a:effectLst/>
                          <a:latin typeface="+mn-lt"/>
                          <a:cs typeface="Times New Roman" panose="02020603050405020304" pitchFamily="18" charset="0"/>
                        </a:rPr>
                        <a:t>H</a:t>
                      </a:r>
                      <a:r>
                        <a:rPr lang="en-US" sz="1400" kern="100" baseline="-25000" dirty="0">
                          <a:effectLst/>
                          <a:latin typeface="+mn-lt"/>
                          <a:cs typeface="Times New Roman" panose="02020603050405020304" pitchFamily="18" charset="0"/>
                        </a:rPr>
                        <a:t>2</a:t>
                      </a:r>
                      <a:r>
                        <a:rPr lang="en-US" sz="1400" kern="100" dirty="0">
                          <a:effectLst/>
                          <a:latin typeface="+mn-lt"/>
                          <a:cs typeface="Times New Roman" panose="02020603050405020304" pitchFamily="18" charset="0"/>
                        </a:rPr>
                        <a:t>O</a:t>
                      </a:r>
                      <a:endParaRPr lang="zh-CN" sz="1600" kern="100" dirty="0">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400" kern="100">
                          <a:effectLst/>
                          <a:latin typeface="+mn-lt"/>
                          <a:cs typeface="Times New Roman" panose="02020603050405020304" pitchFamily="18" charset="0"/>
                        </a:rPr>
                        <a:t>26</a:t>
                      </a:r>
                      <a:endParaRPr lang="zh-CN" sz="1600" kern="100">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400" kern="100" dirty="0">
                          <a:effectLst/>
                          <a:latin typeface="+mn-lt"/>
                          <a:cs typeface="Times New Roman" panose="02020603050405020304" pitchFamily="18" charset="0"/>
                        </a:rPr>
                        <a:t>ECMWF ERA5 reanalysis</a:t>
                      </a:r>
                      <a:endParaRPr lang="zh-CN" sz="1600" kern="100" dirty="0">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400" kern="100">
                          <a:effectLst/>
                          <a:latin typeface="+mn-lt"/>
                          <a:cs typeface="Times New Roman" panose="02020603050405020304" pitchFamily="18" charset="0"/>
                        </a:rPr>
                        <a:t>20%</a:t>
                      </a:r>
                      <a:endParaRPr lang="zh-CN" sz="1600" kern="100">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400" kern="100">
                          <a:effectLst/>
                          <a:latin typeface="+mn-lt"/>
                          <a:cs typeface="Times New Roman" panose="02020603050405020304" pitchFamily="18" charset="0"/>
                        </a:rPr>
                        <a:t> </a:t>
                      </a:r>
                      <a:endParaRPr lang="zh-CN" sz="1600" kern="100">
                        <a:effectLst/>
                        <a:latin typeface="+mn-lt"/>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319879286"/>
                  </a:ext>
                </a:extLst>
              </a:tr>
              <a:tr h="627380">
                <a:tc>
                  <a:txBody>
                    <a:bodyPr/>
                    <a:lstStyle/>
                    <a:p>
                      <a:pPr algn="ctr"/>
                      <a:r>
                        <a:rPr lang="en-US" sz="1400" kern="100">
                          <a:effectLst/>
                          <a:latin typeface="+mn-lt"/>
                          <a:cs typeface="Times New Roman" panose="02020603050405020304" pitchFamily="18" charset="0"/>
                        </a:rPr>
                        <a:t>CO</a:t>
                      </a:r>
                      <a:r>
                        <a:rPr lang="en-US" sz="1400" kern="100" baseline="-25000">
                          <a:effectLst/>
                          <a:latin typeface="+mn-lt"/>
                          <a:cs typeface="Times New Roman" panose="02020603050405020304" pitchFamily="18" charset="0"/>
                        </a:rPr>
                        <a:t>2</a:t>
                      </a:r>
                      <a:endParaRPr lang="zh-CN" sz="1600" kern="100">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400" kern="100" dirty="0">
                          <a:effectLst/>
                          <a:latin typeface="+mn-lt"/>
                          <a:cs typeface="Times New Roman" panose="02020603050405020304" pitchFamily="18" charset="0"/>
                        </a:rPr>
                        <a:t>1</a:t>
                      </a:r>
                      <a:endParaRPr lang="zh-CN" sz="1600" kern="100" dirty="0">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400" kern="100" dirty="0">
                          <a:effectLst/>
                          <a:latin typeface="+mn-lt"/>
                          <a:cs typeface="Times New Roman" panose="02020603050405020304" pitchFamily="18" charset="0"/>
                        </a:rPr>
                        <a:t>ECMWF CAMS</a:t>
                      </a:r>
                      <a:endParaRPr lang="zh-CN" sz="1600" kern="100" dirty="0">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400" kern="100" dirty="0">
                          <a:effectLst/>
                          <a:latin typeface="+mn-lt"/>
                          <a:cs typeface="Times New Roman" panose="02020603050405020304" pitchFamily="18" charset="0"/>
                        </a:rPr>
                        <a:t>5%</a:t>
                      </a:r>
                      <a:endParaRPr lang="zh-CN" sz="1600" kern="100" dirty="0">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400" kern="100" dirty="0">
                          <a:effectLst/>
                          <a:latin typeface="+mn-lt"/>
                          <a:cs typeface="Times New Roman" panose="02020603050405020304" pitchFamily="18" charset="0"/>
                        </a:rPr>
                        <a:t>only proﬁle scaling factors are retrieved</a:t>
                      </a:r>
                      <a:endParaRPr lang="zh-CN" sz="1600" kern="100" dirty="0">
                        <a:effectLst/>
                        <a:latin typeface="+mn-lt"/>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749856122"/>
                  </a:ext>
                </a:extLst>
              </a:tr>
              <a:tr h="418254">
                <a:tc>
                  <a:txBody>
                    <a:bodyPr/>
                    <a:lstStyle/>
                    <a:p>
                      <a:pPr algn="ctr"/>
                      <a:r>
                        <a:rPr lang="en-US" sz="1400" kern="100">
                          <a:effectLst/>
                          <a:latin typeface="+mn-lt"/>
                          <a:cs typeface="Times New Roman" panose="02020603050405020304" pitchFamily="18" charset="0"/>
                        </a:rPr>
                        <a:t>Surface skin temperature</a:t>
                      </a:r>
                      <a:endParaRPr lang="zh-CN" sz="1600" kern="100">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400" kern="100" dirty="0">
                          <a:effectLst/>
                          <a:latin typeface="+mn-lt"/>
                          <a:cs typeface="Times New Roman" panose="02020603050405020304" pitchFamily="18" charset="0"/>
                        </a:rPr>
                        <a:t>1</a:t>
                      </a:r>
                      <a:endParaRPr lang="zh-CN" sz="1600" kern="100" dirty="0">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400" kern="100">
                          <a:effectLst/>
                          <a:latin typeface="+mn-lt"/>
                          <a:cs typeface="Times New Roman" panose="02020603050405020304" pitchFamily="18" charset="0"/>
                        </a:rPr>
                        <a:t>ECMWF ERA5</a:t>
                      </a:r>
                      <a:endParaRPr lang="zh-CN" sz="1600" kern="100">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400" kern="100" dirty="0">
                          <a:effectLst/>
                          <a:latin typeface="+mn-lt"/>
                          <a:cs typeface="Times New Roman" panose="02020603050405020304" pitchFamily="18" charset="0"/>
                        </a:rPr>
                        <a:t>5K</a:t>
                      </a:r>
                      <a:endParaRPr lang="zh-CN" sz="1600" kern="100" dirty="0">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400" kern="100" dirty="0">
                          <a:effectLst/>
                          <a:latin typeface="+mn-lt"/>
                          <a:cs typeface="Times New Roman" panose="02020603050405020304" pitchFamily="18" charset="0"/>
                        </a:rPr>
                        <a:t> </a:t>
                      </a:r>
                      <a:endParaRPr lang="zh-CN" sz="1600" kern="100" dirty="0">
                        <a:effectLst/>
                        <a:latin typeface="+mn-lt"/>
                        <a:cs typeface="Times New Roman" panose="02020603050405020304" pitchFamily="18" charset="0"/>
                      </a:endParaRPr>
                    </a:p>
                    <a:p>
                      <a:pPr algn="ctr"/>
                      <a:r>
                        <a:rPr lang="en-US" sz="1400" kern="100" dirty="0">
                          <a:effectLst/>
                          <a:latin typeface="+mn-lt"/>
                          <a:cs typeface="Times New Roman" panose="02020603050405020304" pitchFamily="18" charset="0"/>
                        </a:rPr>
                        <a:t> </a:t>
                      </a:r>
                      <a:endParaRPr lang="zh-CN" sz="1600" kern="100" dirty="0">
                        <a:effectLst/>
                        <a:latin typeface="+mn-lt"/>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021518682"/>
                  </a:ext>
                </a:extLst>
              </a:tr>
              <a:tr h="627380">
                <a:tc>
                  <a:txBody>
                    <a:bodyPr/>
                    <a:lstStyle/>
                    <a:p>
                      <a:pPr algn="ctr"/>
                      <a:r>
                        <a:rPr lang="en-US" sz="1400" kern="100">
                          <a:effectLst/>
                          <a:latin typeface="+mn-lt"/>
                          <a:cs typeface="Times New Roman" panose="02020603050405020304" pitchFamily="18" charset="0"/>
                        </a:rPr>
                        <a:t>Air temperature proﬁle</a:t>
                      </a:r>
                      <a:endParaRPr lang="zh-CN" sz="1600" kern="100">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400" kern="100" dirty="0">
                          <a:effectLst/>
                          <a:latin typeface="+mn-lt"/>
                          <a:cs typeface="Times New Roman" panose="02020603050405020304" pitchFamily="18" charset="0"/>
                        </a:rPr>
                        <a:t>1</a:t>
                      </a:r>
                      <a:endParaRPr lang="zh-CN" sz="1600" kern="100" dirty="0">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400" kern="100">
                          <a:effectLst/>
                          <a:latin typeface="+mn-lt"/>
                          <a:cs typeface="Times New Roman" panose="02020603050405020304" pitchFamily="18" charset="0"/>
                        </a:rPr>
                        <a:t>ECMWF ERA5</a:t>
                      </a:r>
                      <a:endParaRPr lang="zh-CN" sz="1600" kern="100">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400" kern="100" dirty="0">
                          <a:effectLst/>
                          <a:latin typeface="+mn-lt"/>
                          <a:cs typeface="Times New Roman" panose="02020603050405020304" pitchFamily="18" charset="0"/>
                        </a:rPr>
                        <a:t>0.05%</a:t>
                      </a:r>
                      <a:endParaRPr lang="zh-CN" sz="1600" kern="100" dirty="0">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400" kern="100" dirty="0">
                          <a:effectLst/>
                          <a:latin typeface="+mn-lt"/>
                          <a:cs typeface="Times New Roman" panose="02020603050405020304" pitchFamily="18" charset="0"/>
                        </a:rPr>
                        <a:t>only a proﬁle scaling factor is retrieved</a:t>
                      </a:r>
                      <a:endParaRPr lang="zh-CN" sz="1600" kern="100" dirty="0">
                        <a:effectLst/>
                        <a:latin typeface="+mn-lt"/>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564833492"/>
                  </a:ext>
                </a:extLst>
              </a:tr>
              <a:tr h="1254761">
                <a:tc>
                  <a:txBody>
                    <a:bodyPr/>
                    <a:lstStyle/>
                    <a:p>
                      <a:pPr algn="ctr"/>
                      <a:r>
                        <a:rPr lang="en-US" sz="1400" kern="100">
                          <a:effectLst/>
                          <a:latin typeface="+mn-lt"/>
                          <a:cs typeface="Times New Roman" panose="02020603050405020304" pitchFamily="18" charset="0"/>
                        </a:rPr>
                        <a:t>Surface emissivity slope</a:t>
                      </a:r>
                      <a:r>
                        <a:rPr lang="en-US" sz="1600" kern="100">
                          <a:effectLst/>
                          <a:latin typeface="+mn-lt"/>
                          <a:cs typeface="Times New Roman" panose="02020603050405020304" pitchFamily="18" charset="0"/>
                        </a:rPr>
                        <a:t> </a:t>
                      </a:r>
                      <a:r>
                        <a:rPr lang="en-US" sz="1400" kern="100">
                          <a:effectLst/>
                          <a:latin typeface="+mn-lt"/>
                          <a:cs typeface="Times New Roman" panose="02020603050405020304" pitchFamily="18" charset="0"/>
                        </a:rPr>
                        <a:t>and curvature</a:t>
                      </a:r>
                      <a:endParaRPr lang="zh-CN" sz="1600" kern="100">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400" kern="100" dirty="0">
                          <a:effectLst/>
                          <a:latin typeface="+mn-lt"/>
                          <a:cs typeface="Times New Roman" panose="02020603050405020304" pitchFamily="18" charset="0"/>
                        </a:rPr>
                        <a:t>4</a:t>
                      </a:r>
                      <a:endParaRPr lang="zh-CN" sz="1600" kern="100" dirty="0">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400" kern="100">
                          <a:effectLst/>
                          <a:latin typeface="+mn-lt"/>
                          <a:cs typeface="Times New Roman" panose="02020603050405020304" pitchFamily="18" charset="0"/>
                        </a:rPr>
                        <a:t>[0.0, 0.0, 0.0, 0.0]</a:t>
                      </a:r>
                      <a:endParaRPr lang="zh-CN" sz="1600" kern="100">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400" kern="100" dirty="0">
                          <a:effectLst/>
                          <a:latin typeface="+mn-lt"/>
                          <a:cs typeface="Times New Roman" panose="02020603050405020304" pitchFamily="18" charset="0"/>
                        </a:rPr>
                        <a:t>[0.1%, 0.01%, 0.001%, 0.0001%]</a:t>
                      </a:r>
                      <a:endParaRPr lang="zh-CN" sz="1600" kern="100" dirty="0">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sz="1400" kern="100" dirty="0">
                          <a:effectLst/>
                          <a:latin typeface="+mn-lt"/>
                          <a:cs typeface="Times New Roman" panose="02020603050405020304" pitchFamily="18" charset="0"/>
                        </a:rPr>
                        <a:t>the a priori surface emissivity data come from the University of Wisconsin-Madison</a:t>
                      </a:r>
                      <a:endParaRPr lang="zh-CN" sz="1600" kern="100" dirty="0">
                        <a:effectLst/>
                        <a:latin typeface="+mn-lt"/>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829901599"/>
                  </a:ext>
                </a:extLst>
              </a:tr>
            </a:tbl>
          </a:graphicData>
        </a:graphic>
      </p:graphicFrame>
      <p:sp>
        <p:nvSpPr>
          <p:cNvPr id="6" name="文本框 5">
            <a:extLst>
              <a:ext uri="{FF2B5EF4-FFF2-40B4-BE49-F238E27FC236}">
                <a16:creationId xmlns:a16="http://schemas.microsoft.com/office/drawing/2014/main" id="{BD53CA55-2FBE-6834-5BDE-849CE88BB72C}"/>
              </a:ext>
            </a:extLst>
          </p:cNvPr>
          <p:cNvSpPr txBox="1"/>
          <p:nvPr/>
        </p:nvSpPr>
        <p:spPr>
          <a:xfrm>
            <a:off x="6535048" y="5747547"/>
            <a:ext cx="4904892" cy="523220"/>
          </a:xfrm>
          <a:prstGeom prst="rect">
            <a:avLst/>
          </a:prstGeom>
          <a:noFill/>
        </p:spPr>
        <p:txBody>
          <a:bodyPr wrap="square">
            <a:spAutoFit/>
          </a:bodyPr>
          <a:lstStyle/>
          <a:p>
            <a:pPr algn="ctr"/>
            <a:r>
              <a:rPr lang="en-US" altLang="zh-CN" sz="1400" kern="100" dirty="0">
                <a:effectLst/>
                <a:ea typeface="宋体" panose="02010600030101010101" pitchFamily="2" charset="-122"/>
                <a:cs typeface="Times New Roman" panose="02020603050405020304" pitchFamily="18" charset="0"/>
              </a:rPr>
              <a:t>Table. Parameters in the state vector to be retrieved in the ozone retrieval algorithm</a:t>
            </a:r>
            <a:endParaRPr lang="zh-CN" altLang="zh-CN" sz="1600" kern="100" dirty="0">
              <a:effectLst/>
              <a:ea typeface="等线" panose="02010600030101010101" pitchFamily="2" charset="-122"/>
              <a:cs typeface="Times New Roman" panose="02020603050405020304" pitchFamily="18" charset="0"/>
            </a:endParaRPr>
          </a:p>
        </p:txBody>
      </p:sp>
      <p:sp>
        <p:nvSpPr>
          <p:cNvPr id="7" name="文本框 6">
            <a:extLst>
              <a:ext uri="{FF2B5EF4-FFF2-40B4-BE49-F238E27FC236}">
                <a16:creationId xmlns:a16="http://schemas.microsoft.com/office/drawing/2014/main" id="{172953CB-8D62-B92A-376F-89DFD43205D3}"/>
              </a:ext>
            </a:extLst>
          </p:cNvPr>
          <p:cNvSpPr txBox="1"/>
          <p:nvPr/>
        </p:nvSpPr>
        <p:spPr>
          <a:xfrm>
            <a:off x="277199" y="1705187"/>
            <a:ext cx="5196472" cy="584775"/>
          </a:xfrm>
          <a:prstGeom prst="rect">
            <a:avLst/>
          </a:prstGeom>
          <a:noFill/>
        </p:spPr>
        <p:txBody>
          <a:bodyPr wrap="square">
            <a:spAutoFit/>
          </a:bodyPr>
          <a:lstStyle/>
          <a:p>
            <a:pPr marL="285750" indent="-285750">
              <a:buFont typeface="Arial" panose="020B0604020202020204" pitchFamily="34" charset="0"/>
              <a:buChar char="•"/>
            </a:pPr>
            <a:r>
              <a:rPr lang="en-US" altLang="zh-CN" sz="1600" b="0" dirty="0">
                <a:solidFill>
                  <a:srgbClr val="000000"/>
                </a:solidFill>
                <a:effectLst/>
                <a:latin typeface="Arial" panose="020B0604020202020204" pitchFamily="34" charset="0"/>
                <a:cs typeface="Arial" panose="020B0604020202020204" pitchFamily="34" charset="0"/>
              </a:rPr>
              <a:t>The solution from the retrieval algorithm is the state vector which </a:t>
            </a:r>
            <a:r>
              <a:rPr lang="en-US" altLang="zh-CN" sz="1600" b="0" dirty="0">
                <a:effectLst/>
                <a:latin typeface="Arial" panose="020B0604020202020204" pitchFamily="34" charset="0"/>
                <a:cs typeface="Arial" panose="020B0604020202020204" pitchFamily="34" charset="0"/>
              </a:rPr>
              <a:t>minimizes the following cost function</a:t>
            </a:r>
            <a:r>
              <a:rPr lang="en-US" altLang="zh-CN" sz="1600" b="0" dirty="0">
                <a:solidFill>
                  <a:srgbClr val="000000"/>
                </a:solidFill>
                <a:effectLst/>
                <a:latin typeface="Arial" panose="020B0604020202020204" pitchFamily="34" charset="0"/>
                <a:cs typeface="Arial" panose="020B0604020202020204" pitchFamily="34" charset="0"/>
              </a:rPr>
              <a:t>:</a:t>
            </a:r>
            <a:endParaRPr lang="en-US" altLang="zh-CN" sz="1600" dirty="0">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495AFC56-AF29-F860-9AEE-5A7162580D80}"/>
              </a:ext>
            </a:extLst>
          </p:cNvPr>
          <p:cNvSpPr txBox="1"/>
          <p:nvPr/>
        </p:nvSpPr>
        <p:spPr>
          <a:xfrm>
            <a:off x="265217" y="4410127"/>
            <a:ext cx="5196472" cy="1323439"/>
          </a:xfrm>
          <a:prstGeom prst="rect">
            <a:avLst/>
          </a:prstGeom>
          <a:noFill/>
        </p:spPr>
        <p:txBody>
          <a:bodyPr wrap="square">
            <a:spAutoFit/>
          </a:bodyPr>
          <a:lstStyle/>
          <a:p>
            <a:pPr marL="285750" indent="-285750" algn="just">
              <a:buFont typeface="Arial" panose="020B0604020202020204" pitchFamily="34" charset="0"/>
              <a:buChar char="•"/>
            </a:pPr>
            <a:r>
              <a:rPr lang="en-US" altLang="zh-CN" sz="1600" b="0" dirty="0">
                <a:solidFill>
                  <a:srgbClr val="000000"/>
                </a:solidFill>
                <a:effectLst/>
                <a:latin typeface="Arial" panose="020B0604020202020204" pitchFamily="34" charset="0"/>
                <a:cs typeface="Arial" panose="020B0604020202020204" pitchFamily="34" charset="0"/>
              </a:rPr>
              <a:t>The </a:t>
            </a:r>
            <a:r>
              <a:rPr lang="en-US" altLang="zh-CN" sz="1600" b="0" dirty="0">
                <a:effectLst/>
                <a:latin typeface="Arial" panose="020B0604020202020204" pitchFamily="34" charset="0"/>
                <a:cs typeface="Arial" panose="020B0604020202020204" pitchFamily="34" charset="0"/>
              </a:rPr>
              <a:t>Levenberg-Marquardt</a:t>
            </a:r>
            <a:r>
              <a:rPr lang="en-US" altLang="zh-CN" sz="1600" b="0" dirty="0">
                <a:solidFill>
                  <a:srgbClr val="000000"/>
                </a:solidFill>
                <a:effectLst/>
                <a:latin typeface="Arial" panose="020B0604020202020204" pitchFamily="34" charset="0"/>
                <a:cs typeface="Arial" panose="020B0604020202020204" pitchFamily="34" charset="0"/>
              </a:rPr>
              <a:t> </a:t>
            </a:r>
            <a:r>
              <a:rPr lang="en-US" altLang="zh-CN" sz="1600" dirty="0">
                <a:solidFill>
                  <a:srgbClr val="000000"/>
                </a:solidFill>
                <a:latin typeface="Arial" panose="020B0604020202020204" pitchFamily="34" charset="0"/>
                <a:cs typeface="Arial" panose="020B0604020202020204" pitchFamily="34" charset="0"/>
              </a:rPr>
              <a:t>modification</a:t>
            </a:r>
            <a:r>
              <a:rPr lang="en-US" altLang="zh-CN" sz="1600" b="0" dirty="0">
                <a:solidFill>
                  <a:srgbClr val="000000"/>
                </a:solidFill>
                <a:effectLst/>
                <a:latin typeface="Arial" panose="020B0604020202020204" pitchFamily="34" charset="0"/>
                <a:cs typeface="Arial" panose="020B0604020202020204" pitchFamily="34" charset="0"/>
              </a:rPr>
              <a:t> of the Gauss-Newton method is used to search the solution. The averaging kernel (AK) matrix is used to characterized the DOFS and observational sensitivity.</a:t>
            </a:r>
          </a:p>
        </p:txBody>
      </p:sp>
      <p:grpSp>
        <p:nvGrpSpPr>
          <p:cNvPr id="10" name="组合 9">
            <a:extLst>
              <a:ext uri="{FF2B5EF4-FFF2-40B4-BE49-F238E27FC236}">
                <a16:creationId xmlns:a16="http://schemas.microsoft.com/office/drawing/2014/main" id="{647E4DFD-73FF-D750-3EF0-C1E5EABBEE1C}"/>
              </a:ext>
            </a:extLst>
          </p:cNvPr>
          <p:cNvGrpSpPr/>
          <p:nvPr/>
        </p:nvGrpSpPr>
        <p:grpSpPr>
          <a:xfrm>
            <a:off x="242315" y="2454164"/>
            <a:ext cx="5266241" cy="1779241"/>
            <a:chOff x="882976" y="2963261"/>
            <a:chExt cx="5266241" cy="1779241"/>
          </a:xfrm>
        </p:grpSpPr>
        <p:grpSp>
          <p:nvGrpSpPr>
            <p:cNvPr id="11" name="组合 10">
              <a:extLst>
                <a:ext uri="{FF2B5EF4-FFF2-40B4-BE49-F238E27FC236}">
                  <a16:creationId xmlns:a16="http://schemas.microsoft.com/office/drawing/2014/main" id="{095F566A-9F41-B58A-B0E0-4A62A4DA0817}"/>
                </a:ext>
              </a:extLst>
            </p:cNvPr>
            <p:cNvGrpSpPr/>
            <p:nvPr/>
          </p:nvGrpSpPr>
          <p:grpSpPr>
            <a:xfrm>
              <a:off x="882976" y="3405689"/>
              <a:ext cx="5266241" cy="866444"/>
              <a:chOff x="5340798" y="3285505"/>
              <a:chExt cx="5266241" cy="866444"/>
            </a:xfrm>
          </p:grpSpPr>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FC6071A2-BDB6-28B7-6935-3B29D9A51738}"/>
                      </a:ext>
                    </a:extLst>
                  </p:cNvPr>
                  <p:cNvSpPr txBox="1"/>
                  <p:nvPr/>
                </p:nvSpPr>
                <p:spPr>
                  <a:xfrm>
                    <a:off x="5340798" y="3324832"/>
                    <a:ext cx="5266241" cy="7694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2200" i="1" smtClean="0">
                                  <a:latin typeface="Cambria Math" panose="02040503050406030204" pitchFamily="18" charset="0"/>
                                  <a:ea typeface="Cambria Math" panose="02040503050406030204" pitchFamily="18" charset="0"/>
                                </a:rPr>
                              </m:ctrlPr>
                            </m:sSupPr>
                            <m:e>
                              <m:sSup>
                                <m:sSupPr>
                                  <m:ctrlPr>
                                    <a:rPr lang="en-US" altLang="zh-CN" sz="2200" i="1">
                                      <a:latin typeface="Cambria Math" panose="02040503050406030204" pitchFamily="18" charset="0"/>
                                      <a:ea typeface="Cambria Math" panose="02040503050406030204" pitchFamily="18" charset="0"/>
                                    </a:rPr>
                                  </m:ctrlPr>
                                </m:sSupPr>
                                <m:e>
                                  <m:r>
                                    <a:rPr lang="zh-CN" altLang="el-GR" sz="2200" i="1" smtClean="0">
                                      <a:latin typeface="Cambria Math" panose="02040503050406030204" pitchFamily="18" charset="0"/>
                                      <a:ea typeface="Cambria Math" panose="02040503050406030204" pitchFamily="18" charset="0"/>
                                    </a:rPr>
                                    <m:t>𝜒</m:t>
                                  </m:r>
                                </m:e>
                                <m:sup>
                                  <m:r>
                                    <a:rPr lang="en-US" altLang="zh-CN" sz="2200" i="1">
                                      <a:latin typeface="Cambria Math" panose="02040503050406030204" pitchFamily="18" charset="0"/>
                                      <a:ea typeface="Cambria Math" panose="02040503050406030204" pitchFamily="18" charset="0"/>
                                    </a:rPr>
                                    <m:t>2</m:t>
                                  </m:r>
                                </m:sup>
                              </m:sSup>
                              <m:r>
                                <a:rPr lang="en-US" altLang="zh-CN" sz="2200" i="1">
                                  <a:latin typeface="Cambria Math" panose="02040503050406030204" pitchFamily="18" charset="0"/>
                                  <a:ea typeface="Cambria Math" panose="02040503050406030204" pitchFamily="18" charset="0"/>
                                </a:rPr>
                                <m:t>=</m:t>
                              </m:r>
                              <m:d>
                                <m:dPr>
                                  <m:begChr m:val="["/>
                                  <m:endChr m:val="]"/>
                                  <m:ctrlPr>
                                    <a:rPr lang="zh-CN" altLang="zh-CN" sz="2200" i="1">
                                      <a:latin typeface="Cambria Math" panose="02040503050406030204" pitchFamily="18" charset="0"/>
                                      <a:ea typeface="Cambria Math" panose="02040503050406030204" pitchFamily="18" charset="0"/>
                                    </a:rPr>
                                  </m:ctrlPr>
                                </m:dPr>
                                <m:e>
                                  <m:r>
                                    <a:rPr lang="en-US" altLang="zh-CN" sz="2200" b="1" i="1">
                                      <a:latin typeface="Cambria Math" panose="02040503050406030204" pitchFamily="18" charset="0"/>
                                      <a:ea typeface="楷体" panose="02010609060101010101" pitchFamily="49" charset="-122"/>
                                      <a:cs typeface="Times New Roman" panose="02020603050405020304" pitchFamily="18" charset="0"/>
                                    </a:rPr>
                                    <m:t>𝒚</m:t>
                                  </m:r>
                                  <m:r>
                                    <a:rPr lang="en-US" altLang="zh-CN" sz="2200" i="1">
                                      <a:latin typeface="Cambria Math" panose="02040503050406030204" pitchFamily="18" charset="0"/>
                                      <a:ea typeface="楷体" panose="02010609060101010101" pitchFamily="49" charset="-122"/>
                                      <a:cs typeface="Times New Roman" panose="02020603050405020304" pitchFamily="18" charset="0"/>
                                    </a:rPr>
                                    <m:t>−</m:t>
                                  </m:r>
                                  <m:r>
                                    <a:rPr lang="en-US" altLang="zh-CN" sz="2200" b="1" i="1">
                                      <a:latin typeface="Cambria Math" panose="02040503050406030204" pitchFamily="18" charset="0"/>
                                      <a:ea typeface="楷体" panose="02010609060101010101" pitchFamily="49" charset="-122"/>
                                      <a:cs typeface="Times New Roman" panose="02020603050405020304" pitchFamily="18" charset="0"/>
                                    </a:rPr>
                                    <m:t>𝐅</m:t>
                                  </m:r>
                                  <m:d>
                                    <m:dPr>
                                      <m:ctrlPr>
                                        <a:rPr lang="zh-CN" altLang="zh-CN" sz="2200" i="1">
                                          <a:latin typeface="Cambria Math" panose="02040503050406030204" pitchFamily="18" charset="0"/>
                                          <a:ea typeface="Cambria Math" panose="02040503050406030204" pitchFamily="18" charset="0"/>
                                        </a:rPr>
                                      </m:ctrlPr>
                                    </m:dPr>
                                    <m:e>
                                      <m:sSub>
                                        <m:sSubPr>
                                          <m:ctrlPr>
                                            <a:rPr lang="zh-CN" altLang="zh-CN" sz="2200" i="1">
                                              <a:latin typeface="Cambria Math" panose="02040503050406030204" pitchFamily="18" charset="0"/>
                                              <a:ea typeface="Cambria Math" panose="02040503050406030204" pitchFamily="18" charset="0"/>
                                            </a:rPr>
                                          </m:ctrlPr>
                                        </m:sSubPr>
                                        <m:e>
                                          <m:r>
                                            <a:rPr lang="en-US" altLang="zh-CN" sz="2200" b="1" i="1">
                                              <a:latin typeface="Cambria Math" panose="02040503050406030204" pitchFamily="18" charset="0"/>
                                              <a:ea typeface="楷体" panose="02010609060101010101" pitchFamily="49" charset="-122"/>
                                              <a:cs typeface="Times New Roman" panose="02020603050405020304" pitchFamily="18" charset="0"/>
                                            </a:rPr>
                                            <m:t>𝒙</m:t>
                                          </m:r>
                                        </m:e>
                                        <m:sub>
                                          <m:r>
                                            <a:rPr lang="en-US" altLang="zh-CN" sz="2200" i="1">
                                              <a:latin typeface="Cambria Math" panose="02040503050406030204" pitchFamily="18" charset="0"/>
                                              <a:ea typeface="楷体" panose="02010609060101010101" pitchFamily="49" charset="-122"/>
                                              <a:cs typeface="Times New Roman" panose="02020603050405020304" pitchFamily="18" charset="0"/>
                                            </a:rPr>
                                            <m:t>𝑖</m:t>
                                          </m:r>
                                        </m:sub>
                                      </m:sSub>
                                      <m:r>
                                        <a:rPr lang="en-US" altLang="zh-CN" sz="2200" i="1">
                                          <a:latin typeface="Cambria Math" panose="02040503050406030204" pitchFamily="18" charset="0"/>
                                          <a:ea typeface="楷体" panose="02010609060101010101" pitchFamily="49" charset="-122"/>
                                          <a:cs typeface="Times New Roman" panose="02020603050405020304" pitchFamily="18" charset="0"/>
                                        </a:rPr>
                                        <m:t>,</m:t>
                                      </m:r>
                                      <m:r>
                                        <a:rPr lang="en-US" altLang="zh-CN" sz="2200" b="1" i="1">
                                          <a:latin typeface="Cambria Math" panose="02040503050406030204" pitchFamily="18" charset="0"/>
                                          <a:ea typeface="楷体" panose="02010609060101010101" pitchFamily="49" charset="-122"/>
                                          <a:cs typeface="Times New Roman" panose="02020603050405020304" pitchFamily="18" charset="0"/>
                                        </a:rPr>
                                        <m:t>𝒃</m:t>
                                      </m:r>
                                    </m:e>
                                  </m:d>
                                </m:e>
                              </m:d>
                            </m:e>
                            <m:sup>
                              <m:r>
                                <a:rPr lang="en-US" altLang="zh-CN" sz="2200" i="1">
                                  <a:latin typeface="Cambria Math" panose="02040503050406030204" pitchFamily="18" charset="0"/>
                                  <a:ea typeface="Cambria Math" panose="02040503050406030204" pitchFamily="18" charset="0"/>
                                </a:rPr>
                                <m:t>𝑇</m:t>
                              </m:r>
                            </m:sup>
                          </m:sSup>
                          <m:sSubSup>
                            <m:sSubSupPr>
                              <m:ctrlPr>
                                <a:rPr lang="zh-CN" altLang="zh-CN" sz="2200" i="1">
                                  <a:latin typeface="Cambria Math" panose="02040503050406030204" pitchFamily="18" charset="0"/>
                                  <a:ea typeface="Cambria Math" panose="02040503050406030204" pitchFamily="18" charset="0"/>
                                </a:rPr>
                              </m:ctrlPr>
                            </m:sSubSupPr>
                            <m:e>
                              <m:r>
                                <a:rPr lang="en-US" altLang="zh-CN" sz="2200" b="1" i="1">
                                  <a:latin typeface="Cambria Math" panose="02040503050406030204" pitchFamily="18" charset="0"/>
                                  <a:ea typeface="楷体" panose="02010609060101010101" pitchFamily="49" charset="-122"/>
                                  <a:cs typeface="Times New Roman" panose="02020603050405020304" pitchFamily="18" charset="0"/>
                                </a:rPr>
                                <m:t>𝐒</m:t>
                              </m:r>
                            </m:e>
                            <m:sub>
                              <m:r>
                                <a:rPr lang="en-US" altLang="zh-CN" sz="2200" i="1">
                                  <a:latin typeface="Cambria Math" panose="02040503050406030204" pitchFamily="18" charset="0"/>
                                  <a:ea typeface="楷体" panose="02010609060101010101" pitchFamily="49" charset="-122"/>
                                  <a:cs typeface="Times New Roman" panose="02020603050405020304" pitchFamily="18" charset="0"/>
                                </a:rPr>
                                <m:t>𝜀</m:t>
                              </m:r>
                            </m:sub>
                            <m:sup>
                              <m:r>
                                <a:rPr lang="en-US" altLang="zh-CN" sz="2200" i="1">
                                  <a:latin typeface="Cambria Math" panose="02040503050406030204" pitchFamily="18" charset="0"/>
                                  <a:ea typeface="楷体" panose="02010609060101010101" pitchFamily="49" charset="-122"/>
                                  <a:cs typeface="Times New Roman" panose="02020603050405020304" pitchFamily="18" charset="0"/>
                                </a:rPr>
                                <m:t>−1</m:t>
                              </m:r>
                            </m:sup>
                          </m:sSubSup>
                          <m:d>
                            <m:dPr>
                              <m:begChr m:val="["/>
                              <m:endChr m:val="]"/>
                              <m:ctrlPr>
                                <a:rPr lang="zh-CN" altLang="zh-CN" sz="2200" i="1">
                                  <a:latin typeface="Cambria Math" panose="02040503050406030204" pitchFamily="18" charset="0"/>
                                  <a:ea typeface="Cambria Math" panose="02040503050406030204" pitchFamily="18" charset="0"/>
                                </a:rPr>
                              </m:ctrlPr>
                            </m:dPr>
                            <m:e>
                              <m:r>
                                <a:rPr lang="en-US" altLang="zh-CN" sz="2200" b="1" i="1">
                                  <a:latin typeface="Cambria Math" panose="02040503050406030204" pitchFamily="18" charset="0"/>
                                  <a:ea typeface="楷体" panose="02010609060101010101" pitchFamily="49" charset="-122"/>
                                  <a:cs typeface="Times New Roman" panose="02020603050405020304" pitchFamily="18" charset="0"/>
                                </a:rPr>
                                <m:t>𝒚</m:t>
                              </m:r>
                              <m:r>
                                <a:rPr lang="en-US" altLang="zh-CN" sz="2200" i="1">
                                  <a:latin typeface="Cambria Math" panose="02040503050406030204" pitchFamily="18" charset="0"/>
                                  <a:ea typeface="楷体" panose="02010609060101010101" pitchFamily="49" charset="-122"/>
                                  <a:cs typeface="Times New Roman" panose="02020603050405020304" pitchFamily="18" charset="0"/>
                                </a:rPr>
                                <m:t>−</m:t>
                              </m:r>
                              <m:r>
                                <a:rPr lang="en-US" altLang="zh-CN" sz="2200" b="1" i="1">
                                  <a:latin typeface="Cambria Math" panose="02040503050406030204" pitchFamily="18" charset="0"/>
                                  <a:ea typeface="楷体" panose="02010609060101010101" pitchFamily="49" charset="-122"/>
                                  <a:cs typeface="Times New Roman" panose="02020603050405020304" pitchFamily="18" charset="0"/>
                                </a:rPr>
                                <m:t>𝐅</m:t>
                              </m:r>
                              <m:d>
                                <m:dPr>
                                  <m:ctrlPr>
                                    <a:rPr lang="zh-CN" altLang="zh-CN" sz="2200" i="1">
                                      <a:latin typeface="Cambria Math" panose="02040503050406030204" pitchFamily="18" charset="0"/>
                                      <a:ea typeface="Cambria Math" panose="02040503050406030204" pitchFamily="18" charset="0"/>
                                    </a:rPr>
                                  </m:ctrlPr>
                                </m:dPr>
                                <m:e>
                                  <m:sSub>
                                    <m:sSubPr>
                                      <m:ctrlPr>
                                        <a:rPr lang="zh-CN" altLang="zh-CN" sz="2200" i="1">
                                          <a:latin typeface="Cambria Math" panose="02040503050406030204" pitchFamily="18" charset="0"/>
                                          <a:ea typeface="Cambria Math" panose="02040503050406030204" pitchFamily="18" charset="0"/>
                                        </a:rPr>
                                      </m:ctrlPr>
                                    </m:sSubPr>
                                    <m:e>
                                      <m:r>
                                        <a:rPr lang="en-US" altLang="zh-CN" sz="2200" b="1" i="1">
                                          <a:latin typeface="Cambria Math" panose="02040503050406030204" pitchFamily="18" charset="0"/>
                                          <a:ea typeface="楷体" panose="02010609060101010101" pitchFamily="49" charset="-122"/>
                                          <a:cs typeface="Times New Roman" panose="02020603050405020304" pitchFamily="18" charset="0"/>
                                        </a:rPr>
                                        <m:t>𝒙</m:t>
                                      </m:r>
                                    </m:e>
                                    <m:sub>
                                      <m:r>
                                        <a:rPr lang="en-US" altLang="zh-CN" sz="2200" i="1">
                                          <a:latin typeface="Cambria Math" panose="02040503050406030204" pitchFamily="18" charset="0"/>
                                          <a:ea typeface="楷体" panose="02010609060101010101" pitchFamily="49" charset="-122"/>
                                          <a:cs typeface="Times New Roman" panose="02020603050405020304" pitchFamily="18" charset="0"/>
                                        </a:rPr>
                                        <m:t>𝑖</m:t>
                                      </m:r>
                                    </m:sub>
                                  </m:sSub>
                                  <m:r>
                                    <a:rPr lang="en-US" altLang="zh-CN" sz="2200" i="1">
                                      <a:latin typeface="Cambria Math" panose="02040503050406030204" pitchFamily="18" charset="0"/>
                                      <a:ea typeface="楷体" panose="02010609060101010101" pitchFamily="49" charset="-122"/>
                                      <a:cs typeface="Times New Roman" panose="02020603050405020304" pitchFamily="18" charset="0"/>
                                    </a:rPr>
                                    <m:t>,</m:t>
                                  </m:r>
                                  <m:r>
                                    <a:rPr lang="en-US" altLang="zh-CN" sz="2200" b="1" i="1">
                                      <a:latin typeface="Cambria Math" panose="02040503050406030204" pitchFamily="18" charset="0"/>
                                      <a:ea typeface="楷体" panose="02010609060101010101" pitchFamily="49" charset="-122"/>
                                      <a:cs typeface="Times New Roman" panose="02020603050405020304" pitchFamily="18" charset="0"/>
                                    </a:rPr>
                                    <m:t>𝒃</m:t>
                                  </m:r>
                                </m:e>
                              </m:d>
                            </m:e>
                          </m:d>
                        </m:oMath>
                      </m:oMathPara>
                    </a14:m>
                    <a:endParaRPr lang="en-US" altLang="zh-CN" sz="2200" b="1" i="1" dirty="0">
                      <a:latin typeface="Arial" panose="020B0604020202020204" pitchFamily="34" charset="0"/>
                      <a:ea typeface="楷体" panose="02010609060101010101" pitchFamily="49" charset="-122"/>
                      <a:cs typeface="Arial" panose="020B0604020202020204" pitchFamily="34" charset="0"/>
                    </a:endParaRPr>
                  </a:p>
                  <a:p>
                    <a:r>
                      <a:rPr lang="en-US" altLang="zh-CN" sz="2200" dirty="0">
                        <a:latin typeface="Arial" panose="020B0604020202020204" pitchFamily="34" charset="0"/>
                        <a:ea typeface="楷体" panose="02010609060101010101" pitchFamily="49" charset="-122"/>
                        <a:cs typeface="Arial" panose="020B0604020202020204" pitchFamily="34" charset="0"/>
                      </a:rPr>
                      <a:t>           </a:t>
                    </a:r>
                    <a14:m>
                      <m:oMath xmlns:m="http://schemas.openxmlformats.org/officeDocument/2006/math">
                        <m:r>
                          <a:rPr lang="en-US" altLang="zh-CN" sz="2200">
                            <a:latin typeface="Cambria Math" panose="02040503050406030204" pitchFamily="18" charset="0"/>
                            <a:ea typeface="楷体" panose="02010609060101010101" pitchFamily="49" charset="-122"/>
                            <a:cs typeface="Times New Roman" panose="02020603050405020304" pitchFamily="18" charset="0"/>
                          </a:rPr>
                          <m:t>+</m:t>
                        </m:r>
                      </m:oMath>
                    </a14:m>
                    <a:r>
                      <a:rPr lang="zh-CN" altLang="zh-CN" sz="2200" dirty="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sSup>
                          <m:sSupPr>
                            <m:ctrlPr>
                              <a:rPr lang="en-US" altLang="zh-CN" sz="2200" i="1">
                                <a:latin typeface="Cambria Math" panose="02040503050406030204" pitchFamily="18" charset="0"/>
                                <a:ea typeface="Cambria Math" panose="02040503050406030204" pitchFamily="18" charset="0"/>
                              </a:rPr>
                            </m:ctrlPr>
                          </m:sSupPr>
                          <m:e>
                            <m:d>
                              <m:dPr>
                                <m:begChr m:val="["/>
                                <m:endChr m:val="]"/>
                                <m:ctrlPr>
                                  <a:rPr lang="zh-CN" altLang="zh-CN" sz="2200" i="1">
                                    <a:latin typeface="Cambria Math" panose="02040503050406030204" pitchFamily="18" charset="0"/>
                                    <a:ea typeface="Cambria Math" panose="02040503050406030204" pitchFamily="18" charset="0"/>
                                  </a:rPr>
                                </m:ctrlPr>
                              </m:dPr>
                              <m:e>
                                <m:sSub>
                                  <m:sSubPr>
                                    <m:ctrlPr>
                                      <a:rPr lang="zh-CN" altLang="zh-CN" sz="2200" b="1" i="1">
                                        <a:latin typeface="Cambria Math" panose="02040503050406030204" pitchFamily="18" charset="0"/>
                                        <a:ea typeface="Cambria Math" panose="02040503050406030204" pitchFamily="18" charset="0"/>
                                      </a:rPr>
                                    </m:ctrlPr>
                                  </m:sSubPr>
                                  <m:e>
                                    <m:r>
                                      <a:rPr lang="en-US" altLang="zh-CN" sz="2200" b="1" i="1">
                                        <a:latin typeface="Cambria Math" panose="02040503050406030204" pitchFamily="18" charset="0"/>
                                        <a:ea typeface="楷体" panose="02010609060101010101" pitchFamily="49" charset="-122"/>
                                        <a:cs typeface="Times New Roman" panose="02020603050405020304" pitchFamily="18" charset="0"/>
                                      </a:rPr>
                                      <m:t>𝒙</m:t>
                                    </m:r>
                                  </m:e>
                                  <m:sub>
                                    <m:r>
                                      <a:rPr lang="en-US" altLang="zh-CN" sz="2200" b="1" i="1">
                                        <a:latin typeface="Cambria Math" panose="02040503050406030204" pitchFamily="18" charset="0"/>
                                        <a:ea typeface="楷体" panose="02010609060101010101" pitchFamily="49" charset="-122"/>
                                        <a:cs typeface="Times New Roman" panose="02020603050405020304" pitchFamily="18" charset="0"/>
                                      </a:rPr>
                                      <m:t>𝒊</m:t>
                                    </m:r>
                                  </m:sub>
                                </m:sSub>
                                <m:r>
                                  <a:rPr lang="en-US" altLang="zh-CN" sz="2200" i="1">
                                    <a:latin typeface="Cambria Math" panose="02040503050406030204" pitchFamily="18" charset="0"/>
                                    <a:ea typeface="楷体" panose="02010609060101010101" pitchFamily="49" charset="-122"/>
                                    <a:cs typeface="Times New Roman" panose="02020603050405020304" pitchFamily="18" charset="0"/>
                                  </a:rPr>
                                  <m:t>−</m:t>
                                </m:r>
                                <m:sSub>
                                  <m:sSubPr>
                                    <m:ctrlPr>
                                      <a:rPr lang="zh-CN" altLang="zh-CN" sz="2200" i="1">
                                        <a:latin typeface="Cambria Math" panose="02040503050406030204" pitchFamily="18" charset="0"/>
                                        <a:ea typeface="Cambria Math" panose="02040503050406030204" pitchFamily="18" charset="0"/>
                                      </a:rPr>
                                    </m:ctrlPr>
                                  </m:sSubPr>
                                  <m:e>
                                    <m:r>
                                      <a:rPr lang="en-US" altLang="zh-CN" sz="2200" b="1" i="1">
                                        <a:latin typeface="Cambria Math" panose="02040503050406030204" pitchFamily="18" charset="0"/>
                                        <a:ea typeface="楷体" panose="02010609060101010101" pitchFamily="49" charset="-122"/>
                                        <a:cs typeface="Times New Roman" panose="02020603050405020304" pitchFamily="18" charset="0"/>
                                      </a:rPr>
                                      <m:t>𝒙</m:t>
                                    </m:r>
                                  </m:e>
                                  <m:sub>
                                    <m:r>
                                      <a:rPr lang="en-US" altLang="zh-CN" sz="2200" i="1">
                                        <a:latin typeface="Cambria Math" panose="02040503050406030204" pitchFamily="18" charset="0"/>
                                        <a:ea typeface="楷体" panose="02010609060101010101" pitchFamily="49" charset="-122"/>
                                        <a:cs typeface="Times New Roman" panose="02020603050405020304" pitchFamily="18" charset="0"/>
                                      </a:rPr>
                                      <m:t>𝑎</m:t>
                                    </m:r>
                                  </m:sub>
                                </m:sSub>
                              </m:e>
                            </m:d>
                          </m:e>
                          <m:sup>
                            <m:r>
                              <a:rPr lang="en-US" altLang="zh-CN" sz="2200" i="1">
                                <a:latin typeface="Cambria Math" panose="02040503050406030204" pitchFamily="18" charset="0"/>
                                <a:ea typeface="Cambria Math" panose="02040503050406030204" pitchFamily="18" charset="0"/>
                              </a:rPr>
                              <m:t>𝑇</m:t>
                            </m:r>
                          </m:sup>
                        </m:sSup>
                        <m:r>
                          <a:rPr lang="en-US" altLang="zh-CN" sz="2200" i="1">
                            <a:latin typeface="Cambria Math" panose="02040503050406030204" pitchFamily="18" charset="0"/>
                            <a:ea typeface="楷体" panose="02010609060101010101" pitchFamily="49" charset="-122"/>
                            <a:cs typeface="Times New Roman" panose="02020603050405020304" pitchFamily="18" charset="0"/>
                          </a:rPr>
                          <m:t> </m:t>
                        </m:r>
                        <m:sSubSup>
                          <m:sSubSupPr>
                            <m:ctrlPr>
                              <a:rPr lang="zh-CN" altLang="zh-CN" sz="2200" i="1">
                                <a:latin typeface="Cambria Math" panose="02040503050406030204" pitchFamily="18" charset="0"/>
                                <a:ea typeface="Cambria Math" panose="02040503050406030204" pitchFamily="18" charset="0"/>
                              </a:rPr>
                            </m:ctrlPr>
                          </m:sSubSupPr>
                          <m:e>
                            <m:r>
                              <a:rPr lang="en-US" altLang="zh-CN" sz="2200" b="1" i="1">
                                <a:latin typeface="Cambria Math" panose="02040503050406030204" pitchFamily="18" charset="0"/>
                                <a:ea typeface="楷体" panose="02010609060101010101" pitchFamily="49" charset="-122"/>
                                <a:cs typeface="Times New Roman" panose="02020603050405020304" pitchFamily="18" charset="0"/>
                              </a:rPr>
                              <m:t>𝐒</m:t>
                            </m:r>
                          </m:e>
                          <m:sub>
                            <m:r>
                              <a:rPr lang="en-US" altLang="zh-CN" sz="2200" i="1">
                                <a:latin typeface="Cambria Math" panose="02040503050406030204" pitchFamily="18" charset="0"/>
                                <a:ea typeface="楷体" panose="02010609060101010101" pitchFamily="49" charset="-122"/>
                                <a:cs typeface="Times New Roman" panose="02020603050405020304" pitchFamily="18" charset="0"/>
                              </a:rPr>
                              <m:t>𝑎</m:t>
                            </m:r>
                          </m:sub>
                          <m:sup>
                            <m:r>
                              <a:rPr lang="en-US" altLang="zh-CN" sz="2200" i="1">
                                <a:latin typeface="Cambria Math" panose="02040503050406030204" pitchFamily="18" charset="0"/>
                                <a:ea typeface="楷体" panose="02010609060101010101" pitchFamily="49" charset="-122"/>
                                <a:cs typeface="Times New Roman" panose="02020603050405020304" pitchFamily="18" charset="0"/>
                              </a:rPr>
                              <m:t>−1</m:t>
                            </m:r>
                          </m:sup>
                        </m:sSubSup>
                        <m:d>
                          <m:dPr>
                            <m:begChr m:val="["/>
                            <m:endChr m:val="]"/>
                            <m:ctrlPr>
                              <a:rPr lang="zh-CN" altLang="zh-CN" sz="2200" i="1">
                                <a:latin typeface="Cambria Math" panose="02040503050406030204" pitchFamily="18" charset="0"/>
                                <a:ea typeface="Cambria Math" panose="02040503050406030204" pitchFamily="18" charset="0"/>
                              </a:rPr>
                            </m:ctrlPr>
                          </m:dPr>
                          <m:e>
                            <m:sSub>
                              <m:sSubPr>
                                <m:ctrlPr>
                                  <a:rPr lang="zh-CN" altLang="zh-CN" sz="2200" b="1" i="1">
                                    <a:latin typeface="Cambria Math" panose="02040503050406030204" pitchFamily="18" charset="0"/>
                                    <a:ea typeface="Cambria Math" panose="02040503050406030204" pitchFamily="18" charset="0"/>
                                  </a:rPr>
                                </m:ctrlPr>
                              </m:sSubPr>
                              <m:e>
                                <m:r>
                                  <a:rPr lang="en-US" altLang="zh-CN" sz="2200" b="1" i="1">
                                    <a:latin typeface="Cambria Math" panose="02040503050406030204" pitchFamily="18" charset="0"/>
                                    <a:ea typeface="楷体" panose="02010609060101010101" pitchFamily="49" charset="-122"/>
                                    <a:cs typeface="Times New Roman" panose="02020603050405020304" pitchFamily="18" charset="0"/>
                                  </a:rPr>
                                  <m:t>𝒙</m:t>
                                </m:r>
                              </m:e>
                              <m:sub>
                                <m:r>
                                  <a:rPr lang="en-US" altLang="zh-CN" sz="2200" b="1" i="1">
                                    <a:latin typeface="Cambria Math" panose="02040503050406030204" pitchFamily="18" charset="0"/>
                                    <a:ea typeface="楷体" panose="02010609060101010101" pitchFamily="49" charset="-122"/>
                                    <a:cs typeface="Times New Roman" panose="02020603050405020304" pitchFamily="18" charset="0"/>
                                  </a:rPr>
                                  <m:t>𝒊</m:t>
                                </m:r>
                              </m:sub>
                            </m:sSub>
                            <m:r>
                              <a:rPr lang="en-US" altLang="zh-CN" sz="2200" i="1">
                                <a:latin typeface="Cambria Math" panose="02040503050406030204" pitchFamily="18" charset="0"/>
                                <a:ea typeface="楷体" panose="02010609060101010101" pitchFamily="49" charset="-122"/>
                                <a:cs typeface="Times New Roman" panose="02020603050405020304" pitchFamily="18" charset="0"/>
                              </a:rPr>
                              <m:t>−</m:t>
                            </m:r>
                            <m:sSub>
                              <m:sSubPr>
                                <m:ctrlPr>
                                  <a:rPr lang="zh-CN" altLang="zh-CN" sz="2200" i="1">
                                    <a:latin typeface="Cambria Math" panose="02040503050406030204" pitchFamily="18" charset="0"/>
                                    <a:ea typeface="Cambria Math" panose="02040503050406030204" pitchFamily="18" charset="0"/>
                                  </a:rPr>
                                </m:ctrlPr>
                              </m:sSubPr>
                              <m:e>
                                <m:r>
                                  <a:rPr lang="en-US" altLang="zh-CN" sz="2200" b="1" i="1">
                                    <a:latin typeface="Cambria Math" panose="02040503050406030204" pitchFamily="18" charset="0"/>
                                    <a:ea typeface="楷体" panose="02010609060101010101" pitchFamily="49" charset="-122"/>
                                    <a:cs typeface="Times New Roman" panose="02020603050405020304" pitchFamily="18" charset="0"/>
                                  </a:rPr>
                                  <m:t>𝒙</m:t>
                                </m:r>
                              </m:e>
                              <m:sub>
                                <m:r>
                                  <a:rPr lang="en-US" altLang="zh-CN" sz="2200" i="1">
                                    <a:latin typeface="Cambria Math" panose="02040503050406030204" pitchFamily="18" charset="0"/>
                                    <a:ea typeface="楷体" panose="02010609060101010101" pitchFamily="49" charset="-122"/>
                                    <a:cs typeface="Times New Roman" panose="02020603050405020304" pitchFamily="18" charset="0"/>
                                  </a:rPr>
                                  <m:t>𝑎</m:t>
                                </m:r>
                              </m:sub>
                            </m:sSub>
                          </m:e>
                        </m:d>
                      </m:oMath>
                    </a14:m>
                    <a:endParaRPr lang="zh-CN" altLang="en-US" sz="2200" dirty="0">
                      <a:latin typeface="Arial" panose="020B0604020202020204" pitchFamily="34" charset="0"/>
                      <a:cs typeface="Arial" panose="020B0604020202020204" pitchFamily="34" charset="0"/>
                    </a:endParaRPr>
                  </a:p>
                </p:txBody>
              </p:sp>
            </mc:Choice>
            <mc:Fallback xmlns="">
              <p:sp>
                <p:nvSpPr>
                  <p:cNvPr id="25" name="文本框 24">
                    <a:extLst>
                      <a:ext uri="{FF2B5EF4-FFF2-40B4-BE49-F238E27FC236}">
                        <a16:creationId xmlns:a16="http://schemas.microsoft.com/office/drawing/2014/main" id="{FC6071A2-BDB6-28B7-6935-3B29D9A51738}"/>
                      </a:ext>
                    </a:extLst>
                  </p:cNvPr>
                  <p:cNvSpPr txBox="1">
                    <a:spLocks noRot="1" noChangeAspect="1" noMove="1" noResize="1" noEditPoints="1" noAdjustHandles="1" noChangeArrowheads="1" noChangeShapeType="1" noTextEdit="1"/>
                  </p:cNvSpPr>
                  <p:nvPr/>
                </p:nvSpPr>
                <p:spPr>
                  <a:xfrm>
                    <a:off x="5340798" y="3324832"/>
                    <a:ext cx="5266241" cy="769441"/>
                  </a:xfrm>
                  <a:prstGeom prst="rect">
                    <a:avLst/>
                  </a:prstGeom>
                  <a:blipFill>
                    <a:blip r:embed="rId3"/>
                    <a:stretch>
                      <a:fillRect b="-13115"/>
                    </a:stretch>
                  </a:blipFill>
                </p:spPr>
                <p:txBody>
                  <a:bodyPr/>
                  <a:lstStyle/>
                  <a:p>
                    <a:r>
                      <a:rPr lang="en-CN">
                        <a:noFill/>
                      </a:rPr>
                      <a:t> </a:t>
                    </a:r>
                  </a:p>
                </p:txBody>
              </p:sp>
            </mc:Fallback>
          </mc:AlternateContent>
          <p:sp>
            <p:nvSpPr>
              <p:cNvPr id="26" name="矩形 25">
                <a:extLst>
                  <a:ext uri="{FF2B5EF4-FFF2-40B4-BE49-F238E27FC236}">
                    <a16:creationId xmlns:a16="http://schemas.microsoft.com/office/drawing/2014/main" id="{A1DD2F19-76B5-FE33-0B8F-5A9F9F6139EC}"/>
                  </a:ext>
                </a:extLst>
              </p:cNvPr>
              <p:cNvSpPr/>
              <p:nvPr/>
            </p:nvSpPr>
            <p:spPr>
              <a:xfrm>
                <a:off x="5473386" y="3285505"/>
                <a:ext cx="4982695" cy="86644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12" name="文本框 11">
              <a:extLst>
                <a:ext uri="{FF2B5EF4-FFF2-40B4-BE49-F238E27FC236}">
                  <a16:creationId xmlns:a16="http://schemas.microsoft.com/office/drawing/2014/main" id="{C7656D20-B8A6-0F96-811E-897BE12A8877}"/>
                </a:ext>
              </a:extLst>
            </p:cNvPr>
            <p:cNvSpPr txBox="1"/>
            <p:nvPr/>
          </p:nvSpPr>
          <p:spPr>
            <a:xfrm>
              <a:off x="2991659" y="2963261"/>
              <a:ext cx="2877312" cy="338554"/>
            </a:xfrm>
            <a:prstGeom prst="rect">
              <a:avLst/>
            </a:prstGeom>
            <a:noFill/>
          </p:spPr>
          <p:txBody>
            <a:bodyPr wrap="square">
              <a:spAutoFit/>
            </a:bodyPr>
            <a:lstStyle/>
            <a:p>
              <a:r>
                <a:rPr lang="en-US" altLang="zh-CN" sz="1600" b="0" dirty="0">
                  <a:solidFill>
                    <a:srgbClr val="0070C0"/>
                  </a:solidFill>
                  <a:effectLst/>
                  <a:latin typeface="Arial" panose="020B0604020202020204" pitchFamily="34" charset="0"/>
                  <a:cs typeface="Arial" panose="020B0604020202020204" pitchFamily="34" charset="0"/>
                </a:rPr>
                <a:t>Observation error covariance</a:t>
              </a:r>
              <a:endParaRPr lang="en-US" altLang="zh-CN" sz="1600" dirty="0">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24AB5DB1-4EF0-3EAA-22F6-9EAFAC27C95D}"/>
                </a:ext>
              </a:extLst>
            </p:cNvPr>
            <p:cNvSpPr txBox="1"/>
            <p:nvPr/>
          </p:nvSpPr>
          <p:spPr>
            <a:xfrm>
              <a:off x="1834302" y="4403948"/>
              <a:ext cx="1681794" cy="338554"/>
            </a:xfrm>
            <a:prstGeom prst="rect">
              <a:avLst/>
            </a:prstGeom>
            <a:noFill/>
          </p:spPr>
          <p:txBody>
            <a:bodyPr wrap="square">
              <a:spAutoFit/>
            </a:bodyPr>
            <a:lstStyle/>
            <a:p>
              <a:r>
                <a:rPr lang="en-US" altLang="zh-CN" sz="1600" b="0" dirty="0">
                  <a:solidFill>
                    <a:srgbClr val="0070C0"/>
                  </a:solidFill>
                  <a:effectLst/>
                  <a:latin typeface="Arial" panose="020B0604020202020204" pitchFamily="34" charset="0"/>
                  <a:cs typeface="Arial" panose="020B0604020202020204" pitchFamily="34" charset="0"/>
                </a:rPr>
                <a:t>State Vector</a:t>
              </a:r>
              <a:endParaRPr lang="en-US" altLang="zh-CN" sz="1600" dirty="0">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5871C59C-0415-D64C-6E8E-D06194A399F9}"/>
                </a:ext>
              </a:extLst>
            </p:cNvPr>
            <p:cNvSpPr txBox="1"/>
            <p:nvPr/>
          </p:nvSpPr>
          <p:spPr>
            <a:xfrm>
              <a:off x="1385728" y="2963261"/>
              <a:ext cx="1682496" cy="338554"/>
            </a:xfrm>
            <a:prstGeom prst="rect">
              <a:avLst/>
            </a:prstGeom>
            <a:noFill/>
          </p:spPr>
          <p:txBody>
            <a:bodyPr wrap="square">
              <a:spAutoFit/>
            </a:bodyPr>
            <a:lstStyle/>
            <a:p>
              <a:r>
                <a:rPr lang="en-US" altLang="zh-CN" sz="1600" b="0" dirty="0">
                  <a:solidFill>
                    <a:srgbClr val="0070C0"/>
                  </a:solidFill>
                  <a:effectLst/>
                  <a:latin typeface="Arial" panose="020B0604020202020204" pitchFamily="34" charset="0"/>
                  <a:cs typeface="Arial" panose="020B0604020202020204" pitchFamily="34" charset="0"/>
                </a:rPr>
                <a:t>Forward Model</a:t>
              </a:r>
              <a:endParaRPr lang="zh-CN" altLang="en-US" sz="1600" dirty="0">
                <a:latin typeface="Arial" panose="020B0604020202020204" pitchFamily="34" charset="0"/>
                <a:cs typeface="Arial" panose="020B0604020202020204" pitchFamily="34" charset="0"/>
              </a:endParaRPr>
            </a:p>
          </p:txBody>
        </p:sp>
        <p:sp>
          <p:nvSpPr>
            <p:cNvPr id="17" name="文本框 16">
              <a:extLst>
                <a:ext uri="{FF2B5EF4-FFF2-40B4-BE49-F238E27FC236}">
                  <a16:creationId xmlns:a16="http://schemas.microsoft.com/office/drawing/2014/main" id="{70A5C586-8006-1E15-1DB7-6C49BC656AF0}"/>
                </a:ext>
              </a:extLst>
            </p:cNvPr>
            <p:cNvSpPr txBox="1"/>
            <p:nvPr/>
          </p:nvSpPr>
          <p:spPr>
            <a:xfrm>
              <a:off x="3216169" y="4383446"/>
              <a:ext cx="1914144" cy="338554"/>
            </a:xfrm>
            <a:prstGeom prst="rect">
              <a:avLst/>
            </a:prstGeom>
            <a:noFill/>
          </p:spPr>
          <p:txBody>
            <a:bodyPr wrap="square">
              <a:spAutoFit/>
            </a:bodyPr>
            <a:lstStyle/>
            <a:p>
              <a:r>
                <a:rPr lang="en-US" altLang="zh-CN" sz="1600" b="0" dirty="0">
                  <a:solidFill>
                    <a:srgbClr val="0070C0"/>
                  </a:solidFill>
                  <a:effectLst/>
                  <a:latin typeface="Arial" panose="020B0604020202020204" pitchFamily="34" charset="0"/>
                  <a:cs typeface="Arial" panose="020B0604020202020204" pitchFamily="34" charset="0"/>
                </a:rPr>
                <a:t>Priori</a:t>
              </a:r>
              <a:r>
                <a:rPr lang="en-US" altLang="zh-CN" sz="1600" b="0" dirty="0">
                  <a:solidFill>
                    <a:srgbClr val="0070C0"/>
                  </a:solidFill>
                  <a:effectLst/>
                  <a:latin typeface="Arial" panose="020B0604020202020204" pitchFamily="34" charset="0"/>
                  <a:ea typeface="SimSun" panose="02010600030101010101" pitchFamily="2" charset="-122"/>
                  <a:cs typeface="Arial" panose="020B0604020202020204" pitchFamily="34" charset="0"/>
                </a:rPr>
                <a:t> </a:t>
              </a:r>
              <a:r>
                <a:rPr lang="en-US" altLang="zh-CN" sz="1600" b="0" dirty="0">
                  <a:solidFill>
                    <a:srgbClr val="0070C0"/>
                  </a:solidFill>
                  <a:effectLst/>
                  <a:latin typeface="Arial" panose="020B0604020202020204" pitchFamily="34" charset="0"/>
                  <a:cs typeface="Arial" panose="020B0604020202020204" pitchFamily="34" charset="0"/>
                </a:rPr>
                <a:t>Covariance</a:t>
              </a:r>
              <a:endParaRPr lang="en-US" altLang="zh-CN" sz="1600" dirty="0">
                <a:latin typeface="Arial" panose="020B0604020202020204" pitchFamily="34" charset="0"/>
                <a:cs typeface="Arial" panose="020B0604020202020204" pitchFamily="34" charset="0"/>
              </a:endParaRPr>
            </a:p>
          </p:txBody>
        </p:sp>
        <p:cxnSp>
          <p:nvCxnSpPr>
            <p:cNvPr id="18" name="直接箭头连接符 17">
              <a:extLst>
                <a:ext uri="{FF2B5EF4-FFF2-40B4-BE49-F238E27FC236}">
                  <a16:creationId xmlns:a16="http://schemas.microsoft.com/office/drawing/2014/main" id="{0A2C50C9-B9CD-32F2-181E-B6A7ED2D32A6}"/>
                </a:ext>
              </a:extLst>
            </p:cNvPr>
            <p:cNvCxnSpPr>
              <a:cxnSpLocks/>
            </p:cNvCxnSpPr>
            <p:nvPr/>
          </p:nvCxnSpPr>
          <p:spPr>
            <a:xfrm>
              <a:off x="2619501" y="3271037"/>
              <a:ext cx="0" cy="264144"/>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9" name="直接箭头连接符 18">
              <a:extLst>
                <a:ext uri="{FF2B5EF4-FFF2-40B4-BE49-F238E27FC236}">
                  <a16:creationId xmlns:a16="http://schemas.microsoft.com/office/drawing/2014/main" id="{A9D4B207-2ECE-3770-AE10-42D9BA6B3CDD}"/>
                </a:ext>
              </a:extLst>
            </p:cNvPr>
            <p:cNvCxnSpPr>
              <a:cxnSpLocks/>
            </p:cNvCxnSpPr>
            <p:nvPr/>
          </p:nvCxnSpPr>
          <p:spPr>
            <a:xfrm>
              <a:off x="3800341" y="3301815"/>
              <a:ext cx="0" cy="233366"/>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1" name="直接箭头连接符 20">
              <a:extLst>
                <a:ext uri="{FF2B5EF4-FFF2-40B4-BE49-F238E27FC236}">
                  <a16:creationId xmlns:a16="http://schemas.microsoft.com/office/drawing/2014/main" id="{8CA41ABC-08A3-6054-EFAA-4DA277F29D42}"/>
                </a:ext>
              </a:extLst>
            </p:cNvPr>
            <p:cNvCxnSpPr>
              <a:cxnSpLocks/>
            </p:cNvCxnSpPr>
            <p:nvPr/>
          </p:nvCxnSpPr>
          <p:spPr>
            <a:xfrm flipV="1">
              <a:off x="2418466" y="4214457"/>
              <a:ext cx="0" cy="189491"/>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4" name="直接箭头连接符 23">
              <a:extLst>
                <a:ext uri="{FF2B5EF4-FFF2-40B4-BE49-F238E27FC236}">
                  <a16:creationId xmlns:a16="http://schemas.microsoft.com/office/drawing/2014/main" id="{7BEA8117-22A5-A4C3-0782-B3C08C1E35F0}"/>
                </a:ext>
              </a:extLst>
            </p:cNvPr>
            <p:cNvCxnSpPr>
              <a:cxnSpLocks/>
            </p:cNvCxnSpPr>
            <p:nvPr/>
          </p:nvCxnSpPr>
          <p:spPr>
            <a:xfrm flipV="1">
              <a:off x="3654098" y="4208361"/>
              <a:ext cx="0" cy="195587"/>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grpSp>
      <p:sp>
        <p:nvSpPr>
          <p:cNvPr id="3" name="灯片编号占位符 2">
            <a:extLst>
              <a:ext uri="{FF2B5EF4-FFF2-40B4-BE49-F238E27FC236}">
                <a16:creationId xmlns:a16="http://schemas.microsoft.com/office/drawing/2014/main" id="{4C805278-71B1-8CA3-A351-C3B4A28FED4B}"/>
              </a:ext>
            </a:extLst>
          </p:cNvPr>
          <p:cNvSpPr>
            <a:spLocks noGrp="1"/>
          </p:cNvSpPr>
          <p:nvPr>
            <p:ph type="sldNum" sz="quarter" idx="12"/>
          </p:nvPr>
        </p:nvSpPr>
        <p:spPr/>
        <p:txBody>
          <a:bodyPr/>
          <a:lstStyle/>
          <a:p>
            <a:r>
              <a:rPr lang="en-US" altLang="zh-CN" b="1" dirty="0">
                <a:solidFill>
                  <a:schemeClr val="tx1"/>
                </a:solidFill>
              </a:rPr>
              <a:t>5</a:t>
            </a:r>
            <a:endParaRPr lang="zh-CN" altLang="en-US" b="1" dirty="0">
              <a:solidFill>
                <a:schemeClr val="tx1"/>
              </a:solidFill>
            </a:endParaRPr>
          </a:p>
        </p:txBody>
      </p:sp>
      <p:sp>
        <p:nvSpPr>
          <p:cNvPr id="20" name="文本框 19">
            <a:extLst>
              <a:ext uri="{FF2B5EF4-FFF2-40B4-BE49-F238E27FC236}">
                <a16:creationId xmlns:a16="http://schemas.microsoft.com/office/drawing/2014/main" id="{B9BE13FD-ADD0-2BAC-A5AE-8A2509C429A8}"/>
              </a:ext>
            </a:extLst>
          </p:cNvPr>
          <p:cNvSpPr txBox="1"/>
          <p:nvPr/>
        </p:nvSpPr>
        <p:spPr>
          <a:xfrm>
            <a:off x="452511" y="1034694"/>
            <a:ext cx="3605683" cy="506292"/>
          </a:xfrm>
          <a:prstGeom prst="rect">
            <a:avLst/>
          </a:prstGeom>
          <a:noFill/>
        </p:spPr>
        <p:txBody>
          <a:bodyPr wrap="square">
            <a:spAutoFit/>
          </a:bodyPr>
          <a:lstStyle/>
          <a:p>
            <a:pPr marL="285750" indent="-285750" algn="l">
              <a:lnSpc>
                <a:spcPct val="150000"/>
              </a:lnSpc>
              <a:buFont typeface="Wingdings" panose="05000000000000000000" pitchFamily="2" charset="2"/>
              <a:buChar char="Ø"/>
            </a:pPr>
            <a:r>
              <a:rPr lang="en-US" altLang="zh-CN" sz="2000" b="1" i="0" dirty="0">
                <a:solidFill>
                  <a:srgbClr val="0070C0"/>
                </a:solidFill>
                <a:effectLst/>
                <a:latin typeface="Arial" panose="020B0604020202020204" pitchFamily="34" charset="0"/>
                <a:cs typeface="Arial" panose="020B0604020202020204" pitchFamily="34" charset="0"/>
              </a:rPr>
              <a:t>Optimal Estimation</a:t>
            </a:r>
            <a:endParaRPr lang="en-US" altLang="zh-CN" sz="2000" dirty="0">
              <a:solidFill>
                <a:srgbClr val="0070C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E9FB4FD5-F4EA-9640-B941-23E1D8D7FAF7}"/>
              </a:ext>
            </a:extLst>
          </p:cNvPr>
          <p:cNvSpPr txBox="1"/>
          <p:nvPr/>
        </p:nvSpPr>
        <p:spPr>
          <a:xfrm>
            <a:off x="625328" y="286378"/>
            <a:ext cx="11198781" cy="553998"/>
          </a:xfrm>
          <a:prstGeom prst="rect">
            <a:avLst/>
          </a:prstGeom>
          <a:solidFill>
            <a:schemeClr val="bg2"/>
          </a:solidFill>
          <a:ln>
            <a:noFill/>
          </a:ln>
        </p:spPr>
        <p:txBody>
          <a:bodyPr wrap="square" rtlCol="0">
            <a:spAutoFit/>
          </a:bodyPr>
          <a:lstStyle/>
          <a:p>
            <a:pPr algn="ctr"/>
            <a:r>
              <a:rPr lang="en-CN" sz="3000" b="1" dirty="0">
                <a:latin typeface="Arial" panose="020B0604020202020204" pitchFamily="34" charset="0"/>
                <a:cs typeface="Arial" panose="020B0604020202020204" pitchFamily="34" charset="0"/>
              </a:rPr>
              <a:t>Ozone retrieval algorithm using FY-4B/GIIRS spectra</a:t>
            </a:r>
          </a:p>
        </p:txBody>
      </p:sp>
      <p:sp>
        <p:nvSpPr>
          <p:cNvPr id="2" name="TextBox 1">
            <a:extLst>
              <a:ext uri="{FF2B5EF4-FFF2-40B4-BE49-F238E27FC236}">
                <a16:creationId xmlns:a16="http://schemas.microsoft.com/office/drawing/2014/main" id="{CECBE7CB-4F57-E941-A4EF-2B79933C57EA}"/>
              </a:ext>
            </a:extLst>
          </p:cNvPr>
          <p:cNvSpPr txBox="1"/>
          <p:nvPr/>
        </p:nvSpPr>
        <p:spPr>
          <a:xfrm>
            <a:off x="452511" y="6125517"/>
            <a:ext cx="7293920" cy="461665"/>
          </a:xfrm>
          <a:prstGeom prst="rect">
            <a:avLst/>
          </a:prstGeom>
          <a:noFill/>
        </p:spPr>
        <p:txBody>
          <a:bodyPr wrap="none" rtlCol="0">
            <a:spAutoFit/>
          </a:bodyPr>
          <a:lstStyle/>
          <a:p>
            <a:r>
              <a:rPr lang="en-CN" sz="2400" b="1" dirty="0">
                <a:solidFill>
                  <a:srgbClr val="C00000"/>
                </a:solidFill>
              </a:rPr>
              <a:t>The a priori O</a:t>
            </a:r>
            <a:r>
              <a:rPr lang="en-CN" sz="2400" b="1" baseline="-25000" dirty="0">
                <a:solidFill>
                  <a:srgbClr val="C00000"/>
                </a:solidFill>
              </a:rPr>
              <a:t>3</a:t>
            </a:r>
            <a:r>
              <a:rPr lang="en-CN" sz="2400" b="1" dirty="0">
                <a:solidFill>
                  <a:srgbClr val="C00000"/>
                </a:solidFill>
              </a:rPr>
              <a:t> profile in the retrieval algorithm is fixed.</a:t>
            </a:r>
          </a:p>
        </p:txBody>
      </p:sp>
    </p:spTree>
    <p:extLst>
      <p:ext uri="{BB962C8B-B14F-4D97-AF65-F5344CB8AC3E}">
        <p14:creationId xmlns:p14="http://schemas.microsoft.com/office/powerpoint/2010/main" val="1320149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a:extLst>
              <a:ext uri="{FF2B5EF4-FFF2-40B4-BE49-F238E27FC236}">
                <a16:creationId xmlns:a16="http://schemas.microsoft.com/office/drawing/2014/main" id="{5FD73925-EBED-6C04-637A-D42412938ED9}"/>
              </a:ext>
            </a:extLst>
          </p:cNvPr>
          <p:cNvSpPr txBox="1"/>
          <p:nvPr/>
        </p:nvSpPr>
        <p:spPr>
          <a:xfrm>
            <a:off x="176191" y="1653164"/>
            <a:ext cx="2924817" cy="3785652"/>
          </a:xfrm>
          <a:prstGeom prst="rect">
            <a:avLst/>
          </a:prstGeom>
          <a:noFill/>
        </p:spPr>
        <p:txBody>
          <a:bodyPr wrap="square">
            <a:spAutoFit/>
          </a:bodyPr>
          <a:lstStyle>
            <a:defPPr>
              <a:defRPr lang="zh-CN"/>
            </a:defPPr>
            <a:lvl1pPr marL="285750" indent="-285750" algn="just">
              <a:buFont typeface="Arial" panose="020B0604020202020204" pitchFamily="34" charset="0"/>
              <a:buChar char="•"/>
              <a:defRPr>
                <a:cs typeface="Times New Roman" panose="02020603050405020304" pitchFamily="18" charset="0"/>
              </a:defRPr>
            </a:lvl1pPr>
          </a:lstStyle>
          <a:p>
            <a:r>
              <a:rPr lang="en-US" altLang="zh-CN" sz="1600" dirty="0">
                <a:latin typeface="Arial" panose="020B0604020202020204" pitchFamily="34" charset="0"/>
                <a:cs typeface="Arial" panose="020B0604020202020204" pitchFamily="34" charset="0"/>
              </a:rPr>
              <a:t>12 times whole coverage per day (every two hours).</a:t>
            </a:r>
          </a:p>
          <a:p>
            <a:endParaRPr lang="en-US" altLang="zh-CN" sz="1600" dirty="0">
              <a:latin typeface="Arial" panose="020B0604020202020204" pitchFamily="34" charset="0"/>
              <a:cs typeface="Arial" panose="020B0604020202020204" pitchFamily="34" charset="0"/>
            </a:endParaRPr>
          </a:p>
          <a:p>
            <a:r>
              <a:rPr lang="en-US" altLang="zh-CN" sz="1600" dirty="0">
                <a:latin typeface="Arial" panose="020B0604020202020204" pitchFamily="34" charset="0"/>
                <a:cs typeface="Arial" panose="020B0604020202020204" pitchFamily="34" charset="0"/>
              </a:rPr>
              <a:t>A typical total ozone columns (TOC) distribution: high values at high latitudes, decreasing at mid-latitudes and towards the equator. </a:t>
            </a:r>
          </a:p>
          <a:p>
            <a:endParaRPr lang="en-US" altLang="zh-CN" sz="1600" dirty="0">
              <a:latin typeface="Arial" panose="020B0604020202020204" pitchFamily="34" charset="0"/>
              <a:cs typeface="Arial" panose="020B0604020202020204" pitchFamily="34" charset="0"/>
            </a:endParaRPr>
          </a:p>
          <a:p>
            <a:r>
              <a:rPr lang="en-US" altLang="zh-CN" sz="1600" dirty="0">
                <a:latin typeface="Arial" panose="020B0604020202020204" pitchFamily="34" charset="0"/>
                <a:cs typeface="Arial" panose="020B0604020202020204" pitchFamily="34" charset="0"/>
              </a:rPr>
              <a:t>DOFS ranges from 0.8 to 1.4 with latitudes. The diurnal variation of DOFS in ocean and land is different.</a:t>
            </a:r>
          </a:p>
        </p:txBody>
      </p:sp>
      <p:sp>
        <p:nvSpPr>
          <p:cNvPr id="6" name="文本框 5">
            <a:extLst>
              <a:ext uri="{FF2B5EF4-FFF2-40B4-BE49-F238E27FC236}">
                <a16:creationId xmlns:a16="http://schemas.microsoft.com/office/drawing/2014/main" id="{9809E49C-D8DC-0D02-2242-BAE4EB5D7BB8}"/>
              </a:ext>
            </a:extLst>
          </p:cNvPr>
          <p:cNvSpPr txBox="1"/>
          <p:nvPr/>
        </p:nvSpPr>
        <p:spPr>
          <a:xfrm>
            <a:off x="3557393" y="5783910"/>
            <a:ext cx="8217020" cy="461665"/>
          </a:xfrm>
          <a:prstGeom prst="rect">
            <a:avLst/>
          </a:prstGeom>
          <a:noFill/>
        </p:spPr>
        <p:txBody>
          <a:bodyPr wrap="square">
            <a:spAutoFit/>
          </a:bodyPr>
          <a:lstStyle/>
          <a:p>
            <a:pPr algn="ctr"/>
            <a:r>
              <a:rPr lang="en-US" altLang="zh-CN" sz="1200" dirty="0">
                <a:latin typeface="Arial" panose="020B0604020202020204" pitchFamily="34" charset="0"/>
                <a:cs typeface="Arial" panose="020B0604020202020204" pitchFamily="34" charset="0"/>
              </a:rPr>
              <a:t>Overview of GIIRS O</a:t>
            </a:r>
            <a:r>
              <a:rPr lang="en-US" altLang="zh-CN" sz="1200" baseline="-25000" dirty="0">
                <a:latin typeface="Arial" panose="020B0604020202020204" pitchFamily="34" charset="0"/>
                <a:cs typeface="Arial" panose="020B0604020202020204" pitchFamily="34" charset="0"/>
              </a:rPr>
              <a:t>3</a:t>
            </a:r>
            <a:r>
              <a:rPr lang="en-US" altLang="zh-CN" sz="1200" dirty="0">
                <a:latin typeface="Arial" panose="020B0604020202020204" pitchFamily="34" charset="0"/>
                <a:cs typeface="Arial" panose="020B0604020202020204" pitchFamily="34" charset="0"/>
              </a:rPr>
              <a:t> retrieval performances for hours 1</a:t>
            </a:r>
            <a:r>
              <a:rPr lang="en-US" altLang="zh-CN" sz="1200" b="1" kern="100" dirty="0">
                <a:effectLst/>
                <a:latin typeface="Arial" panose="020B0604020202020204" pitchFamily="34" charset="0"/>
                <a:ea typeface="宋体" panose="02010600030101010101" pitchFamily="2" charset="-122"/>
                <a:cs typeface="Arial" panose="020B0604020202020204" pitchFamily="34" charset="0"/>
              </a:rPr>
              <a:t>–</a:t>
            </a:r>
            <a:r>
              <a:rPr lang="en-US" altLang="zh-CN" sz="1200" dirty="0">
                <a:latin typeface="Arial" panose="020B0604020202020204" pitchFamily="34" charset="0"/>
                <a:cs typeface="Arial" panose="020B0604020202020204" pitchFamily="34" charset="0"/>
              </a:rPr>
              <a:t>2, 5</a:t>
            </a:r>
            <a:r>
              <a:rPr lang="en-US" altLang="zh-CN" sz="1200" b="1" kern="100" dirty="0">
                <a:effectLst/>
                <a:latin typeface="Arial" panose="020B0604020202020204" pitchFamily="34" charset="0"/>
                <a:ea typeface="宋体" panose="02010600030101010101" pitchFamily="2" charset="-122"/>
                <a:cs typeface="Arial" panose="020B0604020202020204" pitchFamily="34" charset="0"/>
              </a:rPr>
              <a:t>–</a:t>
            </a:r>
            <a:r>
              <a:rPr lang="en-US" altLang="zh-CN" sz="1200" dirty="0">
                <a:latin typeface="Arial" panose="020B0604020202020204" pitchFamily="34" charset="0"/>
                <a:cs typeface="Arial" panose="020B0604020202020204" pitchFamily="34" charset="0"/>
              </a:rPr>
              <a:t>6, and 9</a:t>
            </a:r>
            <a:r>
              <a:rPr lang="en-US" altLang="zh-CN" sz="1200" b="1" kern="100" dirty="0">
                <a:effectLst/>
                <a:latin typeface="Arial" panose="020B0604020202020204" pitchFamily="34" charset="0"/>
                <a:ea typeface="宋体" panose="02010600030101010101" pitchFamily="2" charset="-122"/>
                <a:cs typeface="Arial" panose="020B0604020202020204" pitchFamily="34" charset="0"/>
              </a:rPr>
              <a:t>–</a:t>
            </a:r>
            <a:r>
              <a:rPr lang="en-US" altLang="zh-CN" sz="1200" dirty="0">
                <a:latin typeface="Arial" panose="020B0604020202020204" pitchFamily="34" charset="0"/>
                <a:cs typeface="Arial" panose="020B0604020202020204" pitchFamily="34" charset="0"/>
              </a:rPr>
              <a:t>10 UTC averaged for the month of September 2023. All the results are monthly averaged in 0.5°×0.5° grids.</a:t>
            </a:r>
          </a:p>
        </p:txBody>
      </p:sp>
      <p:sp>
        <p:nvSpPr>
          <p:cNvPr id="4" name="灯片编号占位符 3">
            <a:extLst>
              <a:ext uri="{FF2B5EF4-FFF2-40B4-BE49-F238E27FC236}">
                <a16:creationId xmlns:a16="http://schemas.microsoft.com/office/drawing/2014/main" id="{52E38124-960F-42C6-3B59-B08EDC28C81A}"/>
              </a:ext>
            </a:extLst>
          </p:cNvPr>
          <p:cNvSpPr>
            <a:spLocks noGrp="1"/>
          </p:cNvSpPr>
          <p:nvPr>
            <p:ph type="sldNum" sz="quarter" idx="12"/>
          </p:nvPr>
        </p:nvSpPr>
        <p:spPr/>
        <p:txBody>
          <a:bodyPr/>
          <a:lstStyle/>
          <a:p>
            <a:r>
              <a:rPr lang="en-US" altLang="zh-CN" b="1" dirty="0">
                <a:solidFill>
                  <a:schemeClr val="tx1"/>
                </a:solidFill>
              </a:rPr>
              <a:t>6</a:t>
            </a:r>
            <a:endParaRPr lang="zh-CN" altLang="en-US" b="1" dirty="0">
              <a:solidFill>
                <a:schemeClr val="tx1"/>
              </a:solidFill>
            </a:endParaRPr>
          </a:p>
        </p:txBody>
      </p:sp>
      <p:sp>
        <p:nvSpPr>
          <p:cNvPr id="5" name="文本框 4">
            <a:extLst>
              <a:ext uri="{FF2B5EF4-FFF2-40B4-BE49-F238E27FC236}">
                <a16:creationId xmlns:a16="http://schemas.microsoft.com/office/drawing/2014/main" id="{7F4AF503-53CB-6FAB-D741-B491D3843BF7}"/>
              </a:ext>
            </a:extLst>
          </p:cNvPr>
          <p:cNvSpPr txBox="1"/>
          <p:nvPr/>
        </p:nvSpPr>
        <p:spPr>
          <a:xfrm>
            <a:off x="417587" y="882891"/>
            <a:ext cx="10825089" cy="496996"/>
          </a:xfrm>
          <a:prstGeom prst="rect">
            <a:avLst/>
          </a:prstGeom>
          <a:noFill/>
        </p:spPr>
        <p:txBody>
          <a:bodyPr wrap="square">
            <a:spAutoFit/>
          </a:bodyPr>
          <a:lstStyle/>
          <a:p>
            <a:pPr marL="285750" indent="-285750" algn="l">
              <a:lnSpc>
                <a:spcPct val="150000"/>
              </a:lnSpc>
              <a:buFont typeface="Wingdings" panose="05000000000000000000" pitchFamily="2" charset="2"/>
              <a:buChar char="Ø"/>
            </a:pPr>
            <a:r>
              <a:rPr lang="en-US" altLang="zh-CN" sz="2000" b="1" i="0" dirty="0">
                <a:solidFill>
                  <a:srgbClr val="0070C0"/>
                </a:solidFill>
                <a:effectLst/>
                <a:latin typeface="Arial" panose="020B0604020202020204" pitchFamily="34" charset="0"/>
                <a:cs typeface="Arial" panose="020B0604020202020204" pitchFamily="34" charset="0"/>
              </a:rPr>
              <a:t>Diurnal ozone retrievals in September 2023 (1)</a:t>
            </a:r>
            <a:endParaRPr lang="en-US" altLang="zh-CN" sz="2000" dirty="0">
              <a:solidFill>
                <a:srgbClr val="0070C0"/>
              </a:solidFill>
              <a:latin typeface="Arial" panose="020B0604020202020204" pitchFamily="34" charset="0"/>
              <a:cs typeface="Arial" panose="020B0604020202020204" pitchFamily="34" charset="0"/>
            </a:endParaRPr>
          </a:p>
        </p:txBody>
      </p:sp>
      <p:pic>
        <p:nvPicPr>
          <p:cNvPr id="10" name="图片 9">
            <a:extLst>
              <a:ext uri="{FF2B5EF4-FFF2-40B4-BE49-F238E27FC236}">
                <a16:creationId xmlns:a16="http://schemas.microsoft.com/office/drawing/2014/main" id="{DF665F53-AB1C-BEBE-F350-47FE47AF63EB}"/>
              </a:ext>
            </a:extLst>
          </p:cNvPr>
          <p:cNvPicPr>
            <a:picLocks noChangeAspect="1"/>
          </p:cNvPicPr>
          <p:nvPr/>
        </p:nvPicPr>
        <p:blipFill rotWithShape="1">
          <a:blip r:embed="rId3"/>
          <a:srcRect l="1343" r="5868" b="34877"/>
          <a:stretch/>
        </p:blipFill>
        <p:spPr>
          <a:xfrm>
            <a:off x="3032131" y="1419184"/>
            <a:ext cx="8983678" cy="4186957"/>
          </a:xfrm>
          <a:prstGeom prst="rect">
            <a:avLst/>
          </a:prstGeom>
        </p:spPr>
      </p:pic>
      <p:sp>
        <p:nvSpPr>
          <p:cNvPr id="11" name="TextBox 10">
            <a:extLst>
              <a:ext uri="{FF2B5EF4-FFF2-40B4-BE49-F238E27FC236}">
                <a16:creationId xmlns:a16="http://schemas.microsoft.com/office/drawing/2014/main" id="{BF16AA9F-9B94-4444-8B78-294812539B0C}"/>
              </a:ext>
            </a:extLst>
          </p:cNvPr>
          <p:cNvSpPr txBox="1"/>
          <p:nvPr/>
        </p:nvSpPr>
        <p:spPr>
          <a:xfrm>
            <a:off x="575632" y="222602"/>
            <a:ext cx="11198781" cy="553998"/>
          </a:xfrm>
          <a:prstGeom prst="rect">
            <a:avLst/>
          </a:prstGeom>
          <a:solidFill>
            <a:schemeClr val="bg2"/>
          </a:solidFill>
          <a:ln>
            <a:noFill/>
          </a:ln>
        </p:spPr>
        <p:txBody>
          <a:bodyPr wrap="square" rtlCol="0">
            <a:spAutoFit/>
          </a:bodyPr>
          <a:lstStyle/>
          <a:p>
            <a:pPr algn="ctr"/>
            <a:r>
              <a:rPr lang="en-CN" sz="3000" b="1" dirty="0">
                <a:latin typeface="Arial" panose="020B0604020202020204" pitchFamily="34" charset="0"/>
                <a:cs typeface="Arial" panose="020B0604020202020204" pitchFamily="34" charset="0"/>
              </a:rPr>
              <a:t>Diurnal cycle of ozone maps from FY-4B/GIIRS</a:t>
            </a:r>
          </a:p>
        </p:txBody>
      </p:sp>
      <p:sp>
        <p:nvSpPr>
          <p:cNvPr id="7" name="TextBox 6">
            <a:extLst>
              <a:ext uri="{FF2B5EF4-FFF2-40B4-BE49-F238E27FC236}">
                <a16:creationId xmlns:a16="http://schemas.microsoft.com/office/drawing/2014/main" id="{587831C8-5E27-BA46-8EE6-23C81411D105}"/>
              </a:ext>
            </a:extLst>
          </p:cNvPr>
          <p:cNvSpPr txBox="1"/>
          <p:nvPr/>
        </p:nvSpPr>
        <p:spPr>
          <a:xfrm>
            <a:off x="11353800" y="1312152"/>
            <a:ext cx="675185" cy="369332"/>
          </a:xfrm>
          <a:prstGeom prst="rect">
            <a:avLst/>
          </a:prstGeom>
          <a:noFill/>
        </p:spPr>
        <p:txBody>
          <a:bodyPr wrap="none" rtlCol="0">
            <a:spAutoFit/>
          </a:bodyPr>
          <a:lstStyle/>
          <a:p>
            <a:r>
              <a:rPr lang="en-CN" dirty="0"/>
              <a:t>x10</a:t>
            </a:r>
            <a:r>
              <a:rPr lang="en-CN" baseline="30000" dirty="0"/>
              <a:t>18</a:t>
            </a:r>
          </a:p>
        </p:txBody>
      </p:sp>
    </p:spTree>
    <p:extLst>
      <p:ext uri="{BB962C8B-B14F-4D97-AF65-F5344CB8AC3E}">
        <p14:creationId xmlns:p14="http://schemas.microsoft.com/office/powerpoint/2010/main" val="3911122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a:extLst>
              <a:ext uri="{FF2B5EF4-FFF2-40B4-BE49-F238E27FC236}">
                <a16:creationId xmlns:a16="http://schemas.microsoft.com/office/drawing/2014/main" id="{5FD73925-EBED-6C04-637A-D42412938ED9}"/>
              </a:ext>
            </a:extLst>
          </p:cNvPr>
          <p:cNvSpPr txBox="1"/>
          <p:nvPr/>
        </p:nvSpPr>
        <p:spPr>
          <a:xfrm>
            <a:off x="176191" y="1653164"/>
            <a:ext cx="2924817" cy="3785652"/>
          </a:xfrm>
          <a:prstGeom prst="rect">
            <a:avLst/>
          </a:prstGeom>
          <a:noFill/>
        </p:spPr>
        <p:txBody>
          <a:bodyPr wrap="square">
            <a:spAutoFit/>
          </a:bodyPr>
          <a:lstStyle>
            <a:defPPr>
              <a:defRPr lang="zh-CN"/>
            </a:defPPr>
            <a:lvl1pPr marL="285750" indent="-285750" algn="just">
              <a:buFont typeface="Arial" panose="020B0604020202020204" pitchFamily="34" charset="0"/>
              <a:buChar char="•"/>
              <a:defRPr>
                <a:cs typeface="Times New Roman" panose="02020603050405020304" pitchFamily="18" charset="0"/>
              </a:defRPr>
            </a:lvl1pPr>
          </a:lstStyle>
          <a:p>
            <a:r>
              <a:rPr lang="en-US" altLang="zh-CN" sz="1600" dirty="0">
                <a:latin typeface="Arial" panose="020B0604020202020204" pitchFamily="34" charset="0"/>
                <a:cs typeface="Arial" panose="020B0604020202020204" pitchFamily="34" charset="0"/>
              </a:rPr>
              <a:t>12 times whole coverage per day (every two hours).</a:t>
            </a:r>
          </a:p>
          <a:p>
            <a:endParaRPr lang="en-US" altLang="zh-CN" sz="1600" dirty="0">
              <a:latin typeface="Arial" panose="020B0604020202020204" pitchFamily="34" charset="0"/>
              <a:cs typeface="Arial" panose="020B0604020202020204" pitchFamily="34" charset="0"/>
            </a:endParaRPr>
          </a:p>
          <a:p>
            <a:r>
              <a:rPr lang="en-US" altLang="zh-CN" sz="1600" dirty="0">
                <a:latin typeface="Arial" panose="020B0604020202020204" pitchFamily="34" charset="0"/>
                <a:cs typeface="Arial" panose="020B0604020202020204" pitchFamily="34" charset="0"/>
              </a:rPr>
              <a:t>A typical total ozone columns (TOC) distribution: high values at high latitudes, decreasing at mid-latitudes and towards the equator. </a:t>
            </a:r>
          </a:p>
          <a:p>
            <a:endParaRPr lang="en-US" altLang="zh-CN" sz="1600" dirty="0">
              <a:latin typeface="Arial" panose="020B0604020202020204" pitchFamily="34" charset="0"/>
              <a:cs typeface="Arial" panose="020B0604020202020204" pitchFamily="34" charset="0"/>
            </a:endParaRPr>
          </a:p>
          <a:p>
            <a:r>
              <a:rPr lang="en-US" altLang="zh-CN" sz="1600" dirty="0">
                <a:latin typeface="Arial" panose="020B0604020202020204" pitchFamily="34" charset="0"/>
                <a:cs typeface="Arial" panose="020B0604020202020204" pitchFamily="34" charset="0"/>
              </a:rPr>
              <a:t>DOFS ranges from 0.8 to 1.4 with latitudes. The diurnal variation of DOFS in ocean and land is different.</a:t>
            </a:r>
          </a:p>
        </p:txBody>
      </p:sp>
      <p:sp>
        <p:nvSpPr>
          <p:cNvPr id="6" name="文本框 5">
            <a:extLst>
              <a:ext uri="{FF2B5EF4-FFF2-40B4-BE49-F238E27FC236}">
                <a16:creationId xmlns:a16="http://schemas.microsoft.com/office/drawing/2014/main" id="{9809E49C-D8DC-0D02-2242-BAE4EB5D7BB8}"/>
              </a:ext>
            </a:extLst>
          </p:cNvPr>
          <p:cNvSpPr txBox="1"/>
          <p:nvPr/>
        </p:nvSpPr>
        <p:spPr>
          <a:xfrm>
            <a:off x="3557393" y="5783910"/>
            <a:ext cx="8217020" cy="461665"/>
          </a:xfrm>
          <a:prstGeom prst="rect">
            <a:avLst/>
          </a:prstGeom>
          <a:noFill/>
        </p:spPr>
        <p:txBody>
          <a:bodyPr wrap="square">
            <a:spAutoFit/>
          </a:bodyPr>
          <a:lstStyle/>
          <a:p>
            <a:pPr algn="ctr"/>
            <a:r>
              <a:rPr lang="en-US" altLang="zh-CN" sz="1200" dirty="0">
                <a:latin typeface="Arial" panose="020B0604020202020204" pitchFamily="34" charset="0"/>
                <a:cs typeface="Arial" panose="020B0604020202020204" pitchFamily="34" charset="0"/>
              </a:rPr>
              <a:t>Overview of GIIRS O</a:t>
            </a:r>
            <a:r>
              <a:rPr lang="en-US" altLang="zh-CN" sz="1200" baseline="-25000" dirty="0">
                <a:latin typeface="Arial" panose="020B0604020202020204" pitchFamily="34" charset="0"/>
                <a:cs typeface="Arial" panose="020B0604020202020204" pitchFamily="34" charset="0"/>
              </a:rPr>
              <a:t>3</a:t>
            </a:r>
            <a:r>
              <a:rPr lang="en-US" altLang="zh-CN" sz="1200" dirty="0">
                <a:latin typeface="Arial" panose="020B0604020202020204" pitchFamily="34" charset="0"/>
                <a:cs typeface="Arial" panose="020B0604020202020204" pitchFamily="34" charset="0"/>
              </a:rPr>
              <a:t> retrieval performances for hours 1</a:t>
            </a:r>
            <a:r>
              <a:rPr lang="en-US" altLang="zh-CN" sz="1200" b="1" kern="100" dirty="0">
                <a:effectLst/>
                <a:latin typeface="Arial" panose="020B0604020202020204" pitchFamily="34" charset="0"/>
                <a:ea typeface="宋体" panose="02010600030101010101" pitchFamily="2" charset="-122"/>
                <a:cs typeface="Arial" panose="020B0604020202020204" pitchFamily="34" charset="0"/>
              </a:rPr>
              <a:t>–</a:t>
            </a:r>
            <a:r>
              <a:rPr lang="en-US" altLang="zh-CN" sz="1200" dirty="0">
                <a:latin typeface="Arial" panose="020B0604020202020204" pitchFamily="34" charset="0"/>
                <a:cs typeface="Arial" panose="020B0604020202020204" pitchFamily="34" charset="0"/>
              </a:rPr>
              <a:t>2, 5</a:t>
            </a:r>
            <a:r>
              <a:rPr lang="en-US" altLang="zh-CN" sz="1200" b="1" kern="100" dirty="0">
                <a:effectLst/>
                <a:latin typeface="Arial" panose="020B0604020202020204" pitchFamily="34" charset="0"/>
                <a:ea typeface="宋体" panose="02010600030101010101" pitchFamily="2" charset="-122"/>
                <a:cs typeface="Arial" panose="020B0604020202020204" pitchFamily="34" charset="0"/>
              </a:rPr>
              <a:t>–</a:t>
            </a:r>
            <a:r>
              <a:rPr lang="en-US" altLang="zh-CN" sz="1200" dirty="0">
                <a:latin typeface="Arial" panose="020B0604020202020204" pitchFamily="34" charset="0"/>
                <a:cs typeface="Arial" panose="020B0604020202020204" pitchFamily="34" charset="0"/>
              </a:rPr>
              <a:t>6, and 9</a:t>
            </a:r>
            <a:r>
              <a:rPr lang="en-US" altLang="zh-CN" sz="1200" b="1" kern="100" dirty="0">
                <a:effectLst/>
                <a:latin typeface="Arial" panose="020B0604020202020204" pitchFamily="34" charset="0"/>
                <a:ea typeface="宋体" panose="02010600030101010101" pitchFamily="2" charset="-122"/>
                <a:cs typeface="Arial" panose="020B0604020202020204" pitchFamily="34" charset="0"/>
              </a:rPr>
              <a:t>–</a:t>
            </a:r>
            <a:r>
              <a:rPr lang="en-US" altLang="zh-CN" sz="1200" dirty="0">
                <a:latin typeface="Arial" panose="020B0604020202020204" pitchFamily="34" charset="0"/>
                <a:cs typeface="Arial" panose="020B0604020202020204" pitchFamily="34" charset="0"/>
              </a:rPr>
              <a:t>10 UTC averaged for the month of September 2023. All the results are monthly averaged in 0.5°×0.5° grids.</a:t>
            </a:r>
          </a:p>
        </p:txBody>
      </p:sp>
      <p:sp>
        <p:nvSpPr>
          <p:cNvPr id="4" name="灯片编号占位符 3">
            <a:extLst>
              <a:ext uri="{FF2B5EF4-FFF2-40B4-BE49-F238E27FC236}">
                <a16:creationId xmlns:a16="http://schemas.microsoft.com/office/drawing/2014/main" id="{52E38124-960F-42C6-3B59-B08EDC28C81A}"/>
              </a:ext>
            </a:extLst>
          </p:cNvPr>
          <p:cNvSpPr>
            <a:spLocks noGrp="1"/>
          </p:cNvSpPr>
          <p:nvPr>
            <p:ph type="sldNum" sz="quarter" idx="12"/>
          </p:nvPr>
        </p:nvSpPr>
        <p:spPr/>
        <p:txBody>
          <a:bodyPr/>
          <a:lstStyle/>
          <a:p>
            <a:r>
              <a:rPr lang="en-US" altLang="zh-CN" b="1" dirty="0">
                <a:solidFill>
                  <a:schemeClr val="tx1"/>
                </a:solidFill>
              </a:rPr>
              <a:t>6</a:t>
            </a:r>
            <a:endParaRPr lang="zh-CN" altLang="en-US" b="1" dirty="0">
              <a:solidFill>
                <a:schemeClr val="tx1"/>
              </a:solidFill>
            </a:endParaRPr>
          </a:p>
        </p:txBody>
      </p:sp>
      <p:sp>
        <p:nvSpPr>
          <p:cNvPr id="5" name="文本框 4">
            <a:extLst>
              <a:ext uri="{FF2B5EF4-FFF2-40B4-BE49-F238E27FC236}">
                <a16:creationId xmlns:a16="http://schemas.microsoft.com/office/drawing/2014/main" id="{7F4AF503-53CB-6FAB-D741-B491D3843BF7}"/>
              </a:ext>
            </a:extLst>
          </p:cNvPr>
          <p:cNvSpPr txBox="1"/>
          <p:nvPr/>
        </p:nvSpPr>
        <p:spPr>
          <a:xfrm>
            <a:off x="417587" y="882891"/>
            <a:ext cx="10825089" cy="496996"/>
          </a:xfrm>
          <a:prstGeom prst="rect">
            <a:avLst/>
          </a:prstGeom>
          <a:noFill/>
        </p:spPr>
        <p:txBody>
          <a:bodyPr wrap="square">
            <a:spAutoFit/>
          </a:bodyPr>
          <a:lstStyle/>
          <a:p>
            <a:pPr marL="285750" indent="-285750" algn="l">
              <a:lnSpc>
                <a:spcPct val="150000"/>
              </a:lnSpc>
              <a:buFont typeface="Wingdings" panose="05000000000000000000" pitchFamily="2" charset="2"/>
              <a:buChar char="Ø"/>
            </a:pPr>
            <a:r>
              <a:rPr lang="en-US" altLang="zh-CN" sz="2000" b="1" i="0" dirty="0">
                <a:solidFill>
                  <a:srgbClr val="0070C0"/>
                </a:solidFill>
                <a:effectLst/>
                <a:latin typeface="Arial" panose="020B0604020202020204" pitchFamily="34" charset="0"/>
                <a:cs typeface="Arial" panose="020B0604020202020204" pitchFamily="34" charset="0"/>
              </a:rPr>
              <a:t>Diurnal ozone retrievals in September 2023 (2)</a:t>
            </a:r>
            <a:endParaRPr lang="en-US" altLang="zh-CN" sz="2000" dirty="0">
              <a:solidFill>
                <a:srgbClr val="0070C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F16AA9F-9B94-4444-8B78-294812539B0C}"/>
              </a:ext>
            </a:extLst>
          </p:cNvPr>
          <p:cNvSpPr txBox="1"/>
          <p:nvPr/>
        </p:nvSpPr>
        <p:spPr>
          <a:xfrm>
            <a:off x="575632" y="222602"/>
            <a:ext cx="11198781" cy="553998"/>
          </a:xfrm>
          <a:prstGeom prst="rect">
            <a:avLst/>
          </a:prstGeom>
          <a:solidFill>
            <a:schemeClr val="bg2"/>
          </a:solidFill>
          <a:ln>
            <a:noFill/>
          </a:ln>
        </p:spPr>
        <p:txBody>
          <a:bodyPr wrap="square" rtlCol="0">
            <a:spAutoFit/>
          </a:bodyPr>
          <a:lstStyle/>
          <a:p>
            <a:pPr algn="ctr"/>
            <a:r>
              <a:rPr lang="en-CN" sz="3000" b="1" dirty="0">
                <a:latin typeface="Arial" panose="020B0604020202020204" pitchFamily="34" charset="0"/>
                <a:cs typeface="Arial" panose="020B0604020202020204" pitchFamily="34" charset="0"/>
              </a:rPr>
              <a:t>Diurnal cycle of ozone maps from FY-4B/GIIRS</a:t>
            </a:r>
          </a:p>
        </p:txBody>
      </p:sp>
      <p:sp>
        <p:nvSpPr>
          <p:cNvPr id="7" name="TextBox 6">
            <a:extLst>
              <a:ext uri="{FF2B5EF4-FFF2-40B4-BE49-F238E27FC236}">
                <a16:creationId xmlns:a16="http://schemas.microsoft.com/office/drawing/2014/main" id="{587831C8-5E27-BA46-8EE6-23C81411D105}"/>
              </a:ext>
            </a:extLst>
          </p:cNvPr>
          <p:cNvSpPr txBox="1"/>
          <p:nvPr/>
        </p:nvSpPr>
        <p:spPr>
          <a:xfrm>
            <a:off x="11353800" y="1312152"/>
            <a:ext cx="675185" cy="369332"/>
          </a:xfrm>
          <a:prstGeom prst="rect">
            <a:avLst/>
          </a:prstGeom>
          <a:noFill/>
        </p:spPr>
        <p:txBody>
          <a:bodyPr wrap="none" rtlCol="0">
            <a:spAutoFit/>
          </a:bodyPr>
          <a:lstStyle/>
          <a:p>
            <a:r>
              <a:rPr lang="en-CN" dirty="0"/>
              <a:t>x10</a:t>
            </a:r>
            <a:r>
              <a:rPr lang="en-CN" baseline="30000" dirty="0"/>
              <a:t>18</a:t>
            </a:r>
          </a:p>
        </p:txBody>
      </p:sp>
      <p:pic>
        <p:nvPicPr>
          <p:cNvPr id="9" name="图片 7">
            <a:extLst>
              <a:ext uri="{FF2B5EF4-FFF2-40B4-BE49-F238E27FC236}">
                <a16:creationId xmlns:a16="http://schemas.microsoft.com/office/drawing/2014/main" id="{E285618A-89FC-244C-8B25-62C02D6A48BD}"/>
              </a:ext>
            </a:extLst>
          </p:cNvPr>
          <p:cNvPicPr>
            <a:picLocks noChangeAspect="1"/>
          </p:cNvPicPr>
          <p:nvPr/>
        </p:nvPicPr>
        <p:blipFill rotWithShape="1">
          <a:blip r:embed="rId3"/>
          <a:srcRect l="1195" r="6025" b="35769"/>
          <a:stretch/>
        </p:blipFill>
        <p:spPr>
          <a:xfrm>
            <a:off x="2972548" y="1464214"/>
            <a:ext cx="9056437" cy="4163551"/>
          </a:xfrm>
          <a:prstGeom prst="rect">
            <a:avLst/>
          </a:prstGeom>
        </p:spPr>
      </p:pic>
    </p:spTree>
    <p:extLst>
      <p:ext uri="{BB962C8B-B14F-4D97-AF65-F5344CB8AC3E}">
        <p14:creationId xmlns:p14="http://schemas.microsoft.com/office/powerpoint/2010/main" val="2203963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78CE692-00F1-2F05-856A-F1B4800EC475}"/>
              </a:ext>
            </a:extLst>
          </p:cNvPr>
          <p:cNvPicPr>
            <a:picLocks noChangeAspect="1"/>
          </p:cNvPicPr>
          <p:nvPr/>
        </p:nvPicPr>
        <p:blipFill>
          <a:blip r:embed="rId3"/>
          <a:stretch>
            <a:fillRect/>
          </a:stretch>
        </p:blipFill>
        <p:spPr>
          <a:xfrm>
            <a:off x="4106894" y="945103"/>
            <a:ext cx="7880513" cy="5545539"/>
          </a:xfrm>
          <a:prstGeom prst="rect">
            <a:avLst/>
          </a:prstGeom>
        </p:spPr>
      </p:pic>
      <p:sp>
        <p:nvSpPr>
          <p:cNvPr id="2" name="文本框 1">
            <a:extLst>
              <a:ext uri="{FF2B5EF4-FFF2-40B4-BE49-F238E27FC236}">
                <a16:creationId xmlns:a16="http://schemas.microsoft.com/office/drawing/2014/main" id="{99883450-0973-D79B-4030-F38357C3281C}"/>
              </a:ext>
            </a:extLst>
          </p:cNvPr>
          <p:cNvSpPr txBox="1"/>
          <p:nvPr/>
        </p:nvSpPr>
        <p:spPr>
          <a:xfrm>
            <a:off x="382063" y="1761887"/>
            <a:ext cx="3169346" cy="4278094"/>
          </a:xfrm>
          <a:prstGeom prst="rect">
            <a:avLst/>
          </a:prstGeom>
          <a:noFill/>
        </p:spPr>
        <p:txBody>
          <a:bodyPr wrap="square">
            <a:spAutoFit/>
          </a:bodyPr>
          <a:lstStyle>
            <a:defPPr>
              <a:defRPr lang="zh-CN"/>
            </a:defPPr>
            <a:lvl1pPr marL="285750" indent="-285750" algn="just">
              <a:buFont typeface="Arial" panose="020B0604020202020204" pitchFamily="34" charset="0"/>
              <a:buChar char="•"/>
              <a:defRPr>
                <a:cs typeface="Times New Roman" panose="02020603050405020304" pitchFamily="18" charset="0"/>
              </a:defRPr>
            </a:lvl1pPr>
          </a:lstStyle>
          <a:p>
            <a:r>
              <a:rPr lang="en-US" altLang="zh-CN" sz="1600" dirty="0">
                <a:latin typeface="Arial" panose="020B0604020202020204" pitchFamily="34" charset="0"/>
                <a:cs typeface="Arial" panose="020B0604020202020204" pitchFamily="34" charset="0"/>
              </a:rPr>
              <a:t>IASI/</a:t>
            </a:r>
            <a:r>
              <a:rPr lang="en-US" altLang="zh-CN" sz="1600" dirty="0" err="1">
                <a:latin typeface="Arial" panose="020B0604020202020204" pitchFamily="34" charset="0"/>
                <a:cs typeface="Arial" panose="020B0604020202020204" pitchFamily="34" charset="0"/>
              </a:rPr>
              <a:t>Metop</a:t>
            </a:r>
            <a:r>
              <a:rPr lang="en-US" altLang="zh-CN" sz="1600" dirty="0">
                <a:latin typeface="Arial" panose="020B0604020202020204" pitchFamily="34" charset="0"/>
                <a:cs typeface="Arial" panose="020B0604020202020204" pitchFamily="34" charset="0"/>
              </a:rPr>
              <a:t>-B, overpasses equator at 09:30 and 21:30 each day, with a 12 km footprint at nadir.</a:t>
            </a:r>
          </a:p>
          <a:p>
            <a:endParaRPr lang="en-US" altLang="zh-CN" sz="1600" dirty="0">
              <a:latin typeface="Arial" panose="020B0604020202020204" pitchFamily="34" charset="0"/>
              <a:cs typeface="Arial" panose="020B0604020202020204" pitchFamily="34" charset="0"/>
            </a:endParaRPr>
          </a:p>
          <a:p>
            <a:r>
              <a:rPr lang="en-US" altLang="zh-CN" sz="1600" dirty="0">
                <a:latin typeface="Arial" panose="020B0604020202020204" pitchFamily="34" charset="0"/>
                <a:cs typeface="Arial" panose="020B0604020202020204" pitchFamily="34" charset="0"/>
              </a:rPr>
              <a:t>Two examples of comparison on December 02, 2022, and June 15, 2023, using daytime (upper panel, 1 h~8 h UTC) and nighttime (lower panel, (11 h~18 h UTC)) retrievals.</a:t>
            </a:r>
          </a:p>
          <a:p>
            <a:endParaRPr lang="en-US" altLang="zh-CN" sz="1600" dirty="0">
              <a:latin typeface="Arial" panose="020B0604020202020204" pitchFamily="34" charset="0"/>
              <a:cs typeface="Arial" panose="020B0604020202020204" pitchFamily="34" charset="0"/>
            </a:endParaRPr>
          </a:p>
          <a:p>
            <a:r>
              <a:rPr lang="en-US" altLang="zh-CN" sz="1600" dirty="0">
                <a:latin typeface="Arial" panose="020B0604020202020204" pitchFamily="34" charset="0"/>
                <a:cs typeface="Arial" panose="020B0604020202020204" pitchFamily="34" charset="0"/>
              </a:rPr>
              <a:t>A good agreement in the mean TOCs between GIIRS and IASI, with r of 0.94 and slopes from linear regression ranging from 0.98 to 1.</a:t>
            </a:r>
          </a:p>
        </p:txBody>
      </p:sp>
      <p:sp>
        <p:nvSpPr>
          <p:cNvPr id="6" name="文本框 5">
            <a:extLst>
              <a:ext uri="{FF2B5EF4-FFF2-40B4-BE49-F238E27FC236}">
                <a16:creationId xmlns:a16="http://schemas.microsoft.com/office/drawing/2014/main" id="{AAAB34F9-A9C2-FA11-E770-5C79C6AAF6A9}"/>
              </a:ext>
            </a:extLst>
          </p:cNvPr>
          <p:cNvSpPr txBox="1"/>
          <p:nvPr/>
        </p:nvSpPr>
        <p:spPr>
          <a:xfrm>
            <a:off x="4497002" y="6259810"/>
            <a:ext cx="7694998" cy="461665"/>
          </a:xfrm>
          <a:prstGeom prst="rect">
            <a:avLst/>
          </a:prstGeom>
          <a:noFill/>
        </p:spPr>
        <p:txBody>
          <a:bodyPr wrap="square">
            <a:spAutoFit/>
          </a:bodyPr>
          <a:lstStyle/>
          <a:p>
            <a:pPr algn="just"/>
            <a:r>
              <a:rPr lang="en-US" altLang="zh-CN" sz="1200" dirty="0">
                <a:cs typeface="Times New Roman" panose="02020603050405020304" pitchFamily="18" charset="0"/>
              </a:rPr>
              <a:t>Intercomparison of gridded O</a:t>
            </a:r>
            <a:r>
              <a:rPr lang="en-US" altLang="zh-CN" sz="1200" baseline="-25000" dirty="0">
                <a:cs typeface="Times New Roman" panose="02020603050405020304" pitchFamily="18" charset="0"/>
              </a:rPr>
              <a:t>3</a:t>
            </a:r>
            <a:r>
              <a:rPr lang="en-US" altLang="zh-CN" sz="1200" dirty="0">
                <a:cs typeface="Times New Roman" panose="02020603050405020304" pitchFamily="18" charset="0"/>
              </a:rPr>
              <a:t> column retrievals between GIIRS (first column) and IASI (second column) on two representative times: daytime on 01 December 2022 (upper panel, a) and nighttime on 15 June 2023 (lower panel, b). </a:t>
            </a:r>
          </a:p>
        </p:txBody>
      </p:sp>
      <p:sp>
        <p:nvSpPr>
          <p:cNvPr id="4" name="灯片编号占位符 3">
            <a:extLst>
              <a:ext uri="{FF2B5EF4-FFF2-40B4-BE49-F238E27FC236}">
                <a16:creationId xmlns:a16="http://schemas.microsoft.com/office/drawing/2014/main" id="{66D6F955-21AE-8C4B-5786-97C20D9B4D2A}"/>
              </a:ext>
            </a:extLst>
          </p:cNvPr>
          <p:cNvSpPr>
            <a:spLocks noGrp="1"/>
          </p:cNvSpPr>
          <p:nvPr>
            <p:ph type="sldNum" sz="quarter" idx="12"/>
          </p:nvPr>
        </p:nvSpPr>
        <p:spPr/>
        <p:txBody>
          <a:bodyPr/>
          <a:lstStyle/>
          <a:p>
            <a:r>
              <a:rPr lang="en-US" altLang="zh-CN" b="1" dirty="0">
                <a:solidFill>
                  <a:schemeClr val="tx1"/>
                </a:solidFill>
              </a:rPr>
              <a:t>9</a:t>
            </a:r>
            <a:endParaRPr lang="zh-CN" altLang="en-US" b="1" dirty="0">
              <a:solidFill>
                <a:schemeClr val="tx1"/>
              </a:solidFill>
            </a:endParaRPr>
          </a:p>
        </p:txBody>
      </p:sp>
      <p:sp>
        <p:nvSpPr>
          <p:cNvPr id="7" name="文本框 6">
            <a:extLst>
              <a:ext uri="{FF2B5EF4-FFF2-40B4-BE49-F238E27FC236}">
                <a16:creationId xmlns:a16="http://schemas.microsoft.com/office/drawing/2014/main" id="{80A852EC-9975-7204-F7AA-261D1E43D998}"/>
              </a:ext>
            </a:extLst>
          </p:cNvPr>
          <p:cNvSpPr txBox="1"/>
          <p:nvPr/>
        </p:nvSpPr>
        <p:spPr>
          <a:xfrm>
            <a:off x="382063" y="814231"/>
            <a:ext cx="4658204" cy="496996"/>
          </a:xfrm>
          <a:prstGeom prst="rect">
            <a:avLst/>
          </a:prstGeom>
          <a:noFill/>
        </p:spPr>
        <p:txBody>
          <a:bodyPr wrap="square">
            <a:spAutoFit/>
          </a:bodyPr>
          <a:lstStyle/>
          <a:p>
            <a:pPr marL="285750" indent="-285750" algn="l">
              <a:lnSpc>
                <a:spcPct val="150000"/>
              </a:lnSpc>
              <a:buFont typeface="Wingdings" panose="05000000000000000000" pitchFamily="2" charset="2"/>
              <a:buChar char="Ø"/>
            </a:pPr>
            <a:r>
              <a:rPr lang="en-US" altLang="zh-CN" sz="2000" b="1" i="0" dirty="0">
                <a:solidFill>
                  <a:srgbClr val="0070C0"/>
                </a:solidFill>
                <a:effectLst/>
              </a:rPr>
              <a:t>Comparison with IASI retrievals</a:t>
            </a:r>
          </a:p>
        </p:txBody>
      </p:sp>
      <p:sp>
        <p:nvSpPr>
          <p:cNvPr id="10" name="TextBox 9">
            <a:extLst>
              <a:ext uri="{FF2B5EF4-FFF2-40B4-BE49-F238E27FC236}">
                <a16:creationId xmlns:a16="http://schemas.microsoft.com/office/drawing/2014/main" id="{B35BB043-49BF-0544-A858-5D9F260C66D6}"/>
              </a:ext>
            </a:extLst>
          </p:cNvPr>
          <p:cNvSpPr txBox="1"/>
          <p:nvPr/>
        </p:nvSpPr>
        <p:spPr>
          <a:xfrm>
            <a:off x="575632" y="222602"/>
            <a:ext cx="11198781" cy="553998"/>
          </a:xfrm>
          <a:prstGeom prst="rect">
            <a:avLst/>
          </a:prstGeom>
          <a:solidFill>
            <a:schemeClr val="bg2"/>
          </a:solidFill>
          <a:ln>
            <a:noFill/>
          </a:ln>
        </p:spPr>
        <p:txBody>
          <a:bodyPr wrap="square" rtlCol="0">
            <a:spAutoFit/>
          </a:bodyPr>
          <a:lstStyle/>
          <a:p>
            <a:pPr algn="ctr"/>
            <a:r>
              <a:rPr lang="en-CN" sz="3000" b="1" dirty="0">
                <a:latin typeface="Arial" panose="020B0604020202020204" pitchFamily="34" charset="0"/>
                <a:cs typeface="Arial" panose="020B0604020202020204" pitchFamily="34" charset="0"/>
              </a:rPr>
              <a:t>Inter-comparison with IASI ozone data</a:t>
            </a:r>
          </a:p>
        </p:txBody>
      </p:sp>
    </p:spTree>
    <p:extLst>
      <p:ext uri="{BB962C8B-B14F-4D97-AF65-F5344CB8AC3E}">
        <p14:creationId xmlns:p14="http://schemas.microsoft.com/office/powerpoint/2010/main" val="20570275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3489</TotalTime>
  <Words>2261</Words>
  <Application>Microsoft Macintosh PowerPoint</Application>
  <PresentationFormat>Widescreen</PresentationFormat>
  <Paragraphs>228</Paragraphs>
  <Slides>14</Slides>
  <Notes>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735</cp:revision>
  <dcterms:created xsi:type="dcterms:W3CDTF">2023-04-26T11:18:10Z</dcterms:created>
  <dcterms:modified xsi:type="dcterms:W3CDTF">2024-10-18T11:02:50Z</dcterms:modified>
</cp:coreProperties>
</file>