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4" r:id="rId1"/>
  </p:sldMasterIdLst>
  <p:notesMasterIdLst>
    <p:notesMasterId r:id="rId14"/>
  </p:notesMasterIdLst>
  <p:sldIdLst>
    <p:sldId id="1042652896" r:id="rId2"/>
    <p:sldId id="257" r:id="rId3"/>
    <p:sldId id="1042652943" r:id="rId4"/>
    <p:sldId id="1042652944" r:id="rId5"/>
    <p:sldId id="1042652933" r:id="rId6"/>
    <p:sldId id="1042652945" r:id="rId7"/>
    <p:sldId id="1042652948" r:id="rId8"/>
    <p:sldId id="1042652936" r:id="rId9"/>
    <p:sldId id="1042652937" r:id="rId10"/>
    <p:sldId id="1042652938" r:id="rId11"/>
    <p:sldId id="1042652924"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F825D8-DAA9-A17E-7FD3-EB3550631833}" name="Fenn, Crystal J. (LARC-D206)" initials="F(" userId="S::cfenn@ndc.nasa.gov::e706ab77-a4eb-46fd-9b0c-8ec1c8e24d7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5AAE"/>
    <a:srgbClr val="76117D"/>
    <a:srgbClr val="E83523"/>
    <a:srgbClr val="367F24"/>
    <a:srgbClr val="FDB960"/>
    <a:srgbClr val="0057FF"/>
    <a:srgbClr val="FF7B4B"/>
    <a:srgbClr val="00FA96"/>
    <a:srgbClr val="0B8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969"/>
    <p:restoredTop sz="97840"/>
  </p:normalViewPr>
  <p:slideViewPr>
    <p:cSldViewPr snapToGrid="0" snapToObjects="1">
      <p:cViewPr varScale="1">
        <p:scale>
          <a:sx n="194" d="100"/>
          <a:sy n="194" d="100"/>
        </p:scale>
        <p:origin x="224" y="832"/>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17" d="100"/>
          <a:sy n="117" d="100"/>
        </p:scale>
        <p:origin x="420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85442-679F-6940-8D76-BD610BCABF31}" type="datetimeFigureOut">
              <a:rPr lang="en-US" smtClean="0"/>
              <a:t>10/17/24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5635-F46D-3643-9694-3A302E640B0D}" type="slidenum">
              <a:rPr lang="en-US" smtClean="0"/>
              <a:t>‹#›</a:t>
            </a:fld>
            <a:endParaRPr lang="en-US"/>
          </a:p>
        </p:txBody>
      </p:sp>
    </p:spTree>
    <p:extLst>
      <p:ext uri="{BB962C8B-B14F-4D97-AF65-F5344CB8AC3E}">
        <p14:creationId xmlns:p14="http://schemas.microsoft.com/office/powerpoint/2010/main" val="16177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b="0" i="0" u="none" strike="noStrike" dirty="0">
              <a:solidFill>
                <a:srgbClr val="1C1C1C"/>
              </a:solidFill>
              <a:effectLst/>
              <a:highlight>
                <a:srgbClr val="FFFFFF"/>
              </a:highlight>
              <a:latin typeface="Inter"/>
            </a:endParaRPr>
          </a:p>
        </p:txBody>
      </p:sp>
      <p:sp>
        <p:nvSpPr>
          <p:cNvPr id="259" name="Google Shape;2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10</a:t>
            </a:fld>
            <a:endParaRPr lang="en-US"/>
          </a:p>
        </p:txBody>
      </p:sp>
    </p:spTree>
    <p:extLst>
      <p:ext uri="{BB962C8B-B14F-4D97-AF65-F5344CB8AC3E}">
        <p14:creationId xmlns:p14="http://schemas.microsoft.com/office/powerpoint/2010/main" val="1763328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11</a:t>
            </a:fld>
            <a:endParaRPr lang="en-US"/>
          </a:p>
        </p:txBody>
      </p:sp>
    </p:spTree>
    <p:extLst>
      <p:ext uri="{BB962C8B-B14F-4D97-AF65-F5344CB8AC3E}">
        <p14:creationId xmlns:p14="http://schemas.microsoft.com/office/powerpoint/2010/main" val="3179083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latin typeface="Calibri"/>
              <a:ea typeface="Calibri"/>
              <a:cs typeface="Calibri"/>
              <a:sym typeface="Calibri"/>
            </a:endParaRPr>
          </a:p>
        </p:txBody>
      </p:sp>
    </p:spTree>
    <p:extLst>
      <p:ext uri="{BB962C8B-B14F-4D97-AF65-F5344CB8AC3E}">
        <p14:creationId xmlns:p14="http://schemas.microsoft.com/office/powerpoint/2010/main" val="357294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6C165635-F46D-3643-9694-3A302E640B0D}" type="slidenum">
              <a:rPr lang="en-US" smtClean="0"/>
              <a:t>4</a:t>
            </a:fld>
            <a:endParaRPr lang="en-US"/>
          </a:p>
        </p:txBody>
      </p:sp>
    </p:spTree>
    <p:extLst>
      <p:ext uri="{BB962C8B-B14F-4D97-AF65-F5344CB8AC3E}">
        <p14:creationId xmlns:p14="http://schemas.microsoft.com/office/powerpoint/2010/main" val="65952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5</a:t>
            </a:fld>
            <a:endParaRPr lang="en-US"/>
          </a:p>
        </p:txBody>
      </p:sp>
    </p:spTree>
    <p:extLst>
      <p:ext uri="{BB962C8B-B14F-4D97-AF65-F5344CB8AC3E}">
        <p14:creationId xmlns:p14="http://schemas.microsoft.com/office/powerpoint/2010/main" val="1823822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6</a:t>
            </a:fld>
            <a:endParaRPr lang="en-US"/>
          </a:p>
        </p:txBody>
      </p:sp>
    </p:spTree>
    <p:extLst>
      <p:ext uri="{BB962C8B-B14F-4D97-AF65-F5344CB8AC3E}">
        <p14:creationId xmlns:p14="http://schemas.microsoft.com/office/powerpoint/2010/main" val="2384797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latin typeface="Calibri"/>
              <a:ea typeface="Calibri"/>
              <a:cs typeface="Calibri"/>
              <a:sym typeface="Calibri"/>
            </a:endParaRPr>
          </a:p>
        </p:txBody>
      </p:sp>
    </p:spTree>
    <p:extLst>
      <p:ext uri="{BB962C8B-B14F-4D97-AF65-F5344CB8AC3E}">
        <p14:creationId xmlns:p14="http://schemas.microsoft.com/office/powerpoint/2010/main" val="2497909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8</a:t>
            </a:fld>
            <a:endParaRPr lang="en-US"/>
          </a:p>
        </p:txBody>
      </p:sp>
    </p:spTree>
    <p:extLst>
      <p:ext uri="{BB962C8B-B14F-4D97-AF65-F5344CB8AC3E}">
        <p14:creationId xmlns:p14="http://schemas.microsoft.com/office/powerpoint/2010/main" val="378787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9</a:t>
            </a:fld>
            <a:endParaRPr lang="en-US"/>
          </a:p>
        </p:txBody>
      </p:sp>
    </p:spTree>
    <p:extLst>
      <p:ext uri="{BB962C8B-B14F-4D97-AF65-F5344CB8AC3E}">
        <p14:creationId xmlns:p14="http://schemas.microsoft.com/office/powerpoint/2010/main" val="3523420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865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050354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a:p>
        </p:txBody>
      </p:sp>
    </p:spTree>
    <p:extLst>
      <p:ext uri="{BB962C8B-B14F-4D97-AF65-F5344CB8AC3E}">
        <p14:creationId xmlns:p14="http://schemas.microsoft.com/office/powerpoint/2010/main" val="2991680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9"/>
        <p:cNvGrpSpPr/>
        <p:nvPr/>
      </p:nvGrpSpPr>
      <p:grpSpPr>
        <a:xfrm>
          <a:off x="0" y="0"/>
          <a:ext cx="0" cy="0"/>
          <a:chOff x="0" y="0"/>
          <a:chExt cx="0" cy="0"/>
        </a:xfrm>
      </p:grpSpPr>
      <p:sp>
        <p:nvSpPr>
          <p:cNvPr id="72" name="Google Shape;72;p21"/>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9D9D9"/>
              </a:buClr>
              <a:buSzPts val="2800"/>
              <a:buFont typeface="Arial Rounded"/>
              <a:buNone/>
              <a:defRPr sz="2800" b="1">
                <a:solidFill>
                  <a:srgbClr val="D9D9D9"/>
                </a:solidFill>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1"/>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7561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90830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2858493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24577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976832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4015916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endParaRPr lang="en-US">
              <a:solidFill>
                <a:prstClr val="black">
                  <a:tint val="75000"/>
                </a:prstClr>
              </a:solidFill>
              <a:latin typeface="Calibri"/>
            </a:endParaRPr>
          </a:p>
        </p:txBody>
      </p:sp>
      <p:sp>
        <p:nvSpPr>
          <p:cNvPr id="10" name="Date Placeholder 3"/>
          <p:cNvSpPr>
            <a:spLocks noGrp="1"/>
          </p:cNvSpPr>
          <p:nvPr>
            <p:ph type="dt" sz="half" idx="10"/>
          </p:nvPr>
        </p:nvSpPr>
        <p:spPr>
          <a:xfrm>
            <a:off x="171331" y="6550584"/>
            <a:ext cx="2096155" cy="365125"/>
          </a:xfrm>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744568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3367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15930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25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239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2845954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364498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063003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5616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291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70717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126554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870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913547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721095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761571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256924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742969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609663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4019489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695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079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368355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2661011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655041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2149579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3204335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2862942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9" y="0"/>
            <a:ext cx="8309316" cy="964406"/>
          </a:xfrm>
          <a:prstGeom prst="rect">
            <a:avLst/>
          </a:prstGeom>
        </p:spPr>
        <p:txBody>
          <a:bodyPr vert="horz" anchor="ctr"/>
          <a:lstStyle>
            <a:lvl1pPr>
              <a:defRPr sz="210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srgbClr val="000000"/>
                </a:solidFill>
              </a:rPr>
              <a:pPr/>
              <a:t>‹#›</a:t>
            </a:fld>
            <a:endParaRPr lang="en-US">
              <a:solidFill>
                <a:srgbClr val="000000"/>
              </a:solidFill>
            </a:endParaRPr>
          </a:p>
        </p:txBody>
      </p:sp>
      <p:sp>
        <p:nvSpPr>
          <p:cNvPr id="7" name="Content Placeholder 6"/>
          <p:cNvSpPr>
            <a:spLocks noGrp="1"/>
          </p:cNvSpPr>
          <p:nvPr>
            <p:ph sz="quarter" idx="13"/>
          </p:nvPr>
        </p:nvSpPr>
        <p:spPr>
          <a:xfrm>
            <a:off x="266702" y="1158875"/>
            <a:ext cx="11605684" cy="5360988"/>
          </a:xfrm>
          <a:prstGeom prst="rect">
            <a:avLst/>
          </a:prstGeom>
        </p:spPr>
        <p:txBody>
          <a:bodyPr vert="horz"/>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2">
            <a:extLst>
              <a:ext uri="{FF2B5EF4-FFF2-40B4-BE49-F238E27FC236}">
                <a16:creationId xmlns:a16="http://schemas.microsoft.com/office/drawing/2014/main" id="{BA34F9E2-853F-407C-8157-7FF8CE2EE911}"/>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1207068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642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srgbClr val="000000"/>
              </a:solidFill>
              <a:latin typeface="Times New Roman"/>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654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0560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2115248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2705116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3883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1143489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8191309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50"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50">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186693221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6" r:id="rId11"/>
    <p:sldLayoutId id="2147483787" r:id="rId12"/>
    <p:sldLayoutId id="2147483788" r:id="rId13"/>
    <p:sldLayoutId id="2147483789" r:id="rId14"/>
    <p:sldLayoutId id="2147483790" r:id="rId15"/>
    <p:sldLayoutId id="2147483791"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 id="2147483824" r:id="rId46"/>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NULL"/><Relationship Id="rId4" Type="http://schemas.openxmlformats.org/officeDocument/2006/relationships/image" Target="../media/image21.svg"/></Relationships>
</file>

<file path=ppt/slides/_rels/slide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5.emf"/></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11" name="Picture 10">
            <a:extLst>
              <a:ext uri="{FF2B5EF4-FFF2-40B4-BE49-F238E27FC236}">
                <a16:creationId xmlns:a16="http://schemas.microsoft.com/office/drawing/2014/main" id="{FAA64DF5-7E99-493E-A015-2F61B3A7E074}"/>
              </a:ext>
            </a:extLst>
          </p:cNvPr>
          <p:cNvPicPr>
            <a:picLocks noChangeAspect="1"/>
          </p:cNvPicPr>
          <p:nvPr/>
        </p:nvPicPr>
        <p:blipFill>
          <a:blip r:embed="rId3"/>
          <a:stretch>
            <a:fillRect/>
          </a:stretch>
        </p:blipFill>
        <p:spPr>
          <a:xfrm>
            <a:off x="9981219" y="486423"/>
            <a:ext cx="1100871" cy="1039712"/>
          </a:xfrm>
          <a:prstGeom prst="rect">
            <a:avLst/>
          </a:prstGeom>
        </p:spPr>
      </p:pic>
      <p:cxnSp>
        <p:nvCxnSpPr>
          <p:cNvPr id="12" name="Straight Connector 11">
            <a:extLst>
              <a:ext uri="{FF2B5EF4-FFF2-40B4-BE49-F238E27FC236}">
                <a16:creationId xmlns:a16="http://schemas.microsoft.com/office/drawing/2014/main" id="{B955E514-0FA5-44A2-9FA4-BD5D148D59BA}"/>
              </a:ext>
            </a:extLst>
          </p:cNvPr>
          <p:cNvCxnSpPr>
            <a:cxnSpLocks/>
          </p:cNvCxnSpPr>
          <p:nvPr/>
        </p:nvCxnSpPr>
        <p:spPr>
          <a:xfrm>
            <a:off x="9845010" y="153344"/>
            <a:ext cx="0" cy="2167162"/>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F2A953D-C46C-42A3-8B98-5D8F6CEFD671}"/>
              </a:ext>
            </a:extLst>
          </p:cNvPr>
          <p:cNvSpPr txBox="1"/>
          <p:nvPr/>
        </p:nvSpPr>
        <p:spPr>
          <a:xfrm>
            <a:off x="8032374" y="276045"/>
            <a:ext cx="1741343" cy="420756"/>
          </a:xfrm>
          <a:prstGeom prst="rect">
            <a:avLst/>
          </a:prstGeom>
          <a:noFill/>
        </p:spPr>
        <p:txBody>
          <a:bodyPr wrap="square" rtlCol="0">
            <a:spAutoFit/>
          </a:bodyPr>
          <a:lstStyle/>
          <a:p>
            <a:pPr algn="ctr"/>
            <a:r>
              <a:rPr lang="en-US" sz="1067" dirty="0">
                <a:solidFill>
                  <a:srgbClr val="0000A9"/>
                </a:solidFill>
                <a:latin typeface="Helvetica" pitchFamily="2" charset="0"/>
              </a:rPr>
              <a:t>Tropospheric Emissions:</a:t>
            </a:r>
          </a:p>
          <a:p>
            <a:pPr algn="ctr"/>
            <a:r>
              <a:rPr lang="en-US" sz="1067" dirty="0">
                <a:solidFill>
                  <a:srgbClr val="0000A9"/>
                </a:solidFill>
                <a:latin typeface="Helvetica" pitchFamily="2" charset="0"/>
              </a:rPr>
              <a:t>Monitoring of Pollution </a:t>
            </a:r>
          </a:p>
        </p:txBody>
      </p:sp>
      <p:pic>
        <p:nvPicPr>
          <p:cNvPr id="15" name="Picture 14">
            <a:extLst>
              <a:ext uri="{FF2B5EF4-FFF2-40B4-BE49-F238E27FC236}">
                <a16:creationId xmlns:a16="http://schemas.microsoft.com/office/drawing/2014/main" id="{93DF099A-E428-4C15-8D5F-0D8BF8B12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323" y="6014733"/>
            <a:ext cx="688103" cy="794760"/>
          </a:xfrm>
          <a:prstGeom prst="rect">
            <a:avLst/>
          </a:prstGeom>
        </p:spPr>
      </p:pic>
      <p:pic>
        <p:nvPicPr>
          <p:cNvPr id="16" name="Picture 15">
            <a:extLst>
              <a:ext uri="{FF2B5EF4-FFF2-40B4-BE49-F238E27FC236}">
                <a16:creationId xmlns:a16="http://schemas.microsoft.com/office/drawing/2014/main" id="{5389BCEF-E6A7-43FF-B4E8-515F546C8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3585" y="6020107"/>
            <a:ext cx="676547" cy="676547"/>
          </a:xfrm>
          <a:prstGeom prst="rect">
            <a:avLst/>
          </a:prstGeom>
        </p:spPr>
      </p:pic>
      <p:pic>
        <p:nvPicPr>
          <p:cNvPr id="17" name="Picture 16">
            <a:extLst>
              <a:ext uri="{FF2B5EF4-FFF2-40B4-BE49-F238E27FC236}">
                <a16:creationId xmlns:a16="http://schemas.microsoft.com/office/drawing/2014/main" id="{CEA892DC-4ECD-4DF3-9ADC-A446542F1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102" y="6078357"/>
            <a:ext cx="807280" cy="667512"/>
          </a:xfrm>
          <a:prstGeom prst="rect">
            <a:avLst/>
          </a:prstGeom>
        </p:spPr>
      </p:pic>
      <p:sp>
        <p:nvSpPr>
          <p:cNvPr id="20" name="TextBox 19">
            <a:extLst>
              <a:ext uri="{FF2B5EF4-FFF2-40B4-BE49-F238E27FC236}">
                <a16:creationId xmlns:a16="http://schemas.microsoft.com/office/drawing/2014/main" id="{3665A911-1AF0-4EF5-A842-B5BDE1CB0B9B}"/>
              </a:ext>
            </a:extLst>
          </p:cNvPr>
          <p:cNvSpPr txBox="1">
            <a:spLocks noChangeArrowheads="1"/>
          </p:cNvSpPr>
          <p:nvPr/>
        </p:nvSpPr>
        <p:spPr bwMode="auto">
          <a:xfrm>
            <a:off x="3881541" y="752088"/>
            <a:ext cx="5963469" cy="1733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lnSpc>
                <a:spcPts val="3200"/>
              </a:lnSpc>
            </a:pPr>
            <a:r>
              <a:rPr lang="en-US" sz="3000" b="1" dirty="0">
                <a:solidFill>
                  <a:srgbClr val="000090"/>
                </a:solidFill>
                <a:latin typeface="Arial Narrow" panose="020B0604020202020204" pitchFamily="34" charset="0"/>
                <a:ea typeface="ヒラギノ角ゴ Pro W3"/>
                <a:cs typeface="Arial Narrow" panose="020B0604020202020204" pitchFamily="34" charset="0"/>
              </a:rPr>
              <a:t>Status of the TEMPO total ozone</a:t>
            </a:r>
          </a:p>
          <a:p>
            <a:pPr algn="r" eaLnBrk="1" hangingPunct="1">
              <a:lnSpc>
                <a:spcPts val="3200"/>
              </a:lnSpc>
            </a:pPr>
            <a:r>
              <a:rPr lang="en-US" sz="3000" b="1" dirty="0">
                <a:solidFill>
                  <a:srgbClr val="000090"/>
                </a:solidFill>
                <a:latin typeface="Arial Narrow" panose="020B0604020202020204" pitchFamily="34" charset="0"/>
                <a:ea typeface="ヒラギノ角ゴ Pro W3"/>
                <a:cs typeface="Arial Narrow" panose="020B0604020202020204" pitchFamily="34" charset="0"/>
              </a:rPr>
              <a:t>and TEMPO ozone profile algorithm:</a:t>
            </a:r>
          </a:p>
          <a:p>
            <a:pPr algn="r" eaLnBrk="1" hangingPunct="1">
              <a:lnSpc>
                <a:spcPts val="3200"/>
              </a:lnSpc>
            </a:pPr>
            <a:r>
              <a:rPr lang="en-US" sz="3000" b="1" dirty="0">
                <a:solidFill>
                  <a:srgbClr val="000090"/>
                </a:solidFill>
                <a:latin typeface="Arial Narrow" panose="020B0604020202020204" pitchFamily="34" charset="0"/>
                <a:ea typeface="ヒラギノ角ゴ Pro W3"/>
                <a:cs typeface="Arial Narrow" panose="020B0604020202020204" pitchFamily="34" charset="0"/>
              </a:rPr>
              <a:t>Evaluation using the other satellites</a:t>
            </a:r>
          </a:p>
          <a:p>
            <a:pPr algn="r" eaLnBrk="1" hangingPunct="1">
              <a:lnSpc>
                <a:spcPts val="3200"/>
              </a:lnSpc>
            </a:pPr>
            <a:r>
              <a:rPr lang="en-US" sz="3000" b="1" dirty="0">
                <a:solidFill>
                  <a:srgbClr val="000090"/>
                </a:solidFill>
                <a:latin typeface="Arial Narrow" panose="020B0604020202020204" pitchFamily="34" charset="0"/>
                <a:ea typeface="ヒラギノ角ゴ Pro W3"/>
                <a:cs typeface="Arial Narrow" panose="020B0604020202020204" pitchFamily="34" charset="0"/>
              </a:rPr>
              <a:t>and ground-based observations </a:t>
            </a:r>
          </a:p>
        </p:txBody>
      </p:sp>
      <p:sp>
        <p:nvSpPr>
          <p:cNvPr id="2" name="TextBox 1">
            <a:extLst>
              <a:ext uri="{FF2B5EF4-FFF2-40B4-BE49-F238E27FC236}">
                <a16:creationId xmlns:a16="http://schemas.microsoft.com/office/drawing/2014/main" id="{977A38E5-F51B-DF57-4D15-09D59CCF6E43}"/>
              </a:ext>
            </a:extLst>
          </p:cNvPr>
          <p:cNvSpPr txBox="1">
            <a:spLocks noChangeArrowheads="1"/>
          </p:cNvSpPr>
          <p:nvPr/>
        </p:nvSpPr>
        <p:spPr bwMode="auto">
          <a:xfrm>
            <a:off x="4613845" y="2597259"/>
            <a:ext cx="7525162"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spcBef>
                <a:spcPts val="1200"/>
              </a:spcBef>
              <a:buClr>
                <a:srgbClr val="000000"/>
              </a:buClr>
              <a:defRPr/>
            </a:pPr>
            <a:r>
              <a:rPr kumimoji="0" lang="en-US" sz="1500" b="1" i="0" u="none" strike="noStrike" kern="0" cap="none" spc="0" normalizeH="0" baseline="0" noProof="0" dirty="0" err="1">
                <a:ln>
                  <a:noFill/>
                </a:ln>
                <a:solidFill>
                  <a:srgbClr val="002060"/>
                </a:solidFill>
                <a:effectLst/>
                <a:uLnTx/>
                <a:uFillTx/>
                <a:latin typeface="Arial" panose="020B0604020202020204" pitchFamily="34" charset="0"/>
                <a:ea typeface="Arial"/>
                <a:cs typeface="Arial" panose="020B0604020202020204" pitchFamily="34" charset="0"/>
                <a:sym typeface="Arial"/>
              </a:rPr>
              <a:t>Junsung</a:t>
            </a:r>
            <a:r>
              <a:rPr kumimoji="0" lang="en-US" sz="1500" b="1" i="0" u="none" strike="noStrike" kern="0" cap="none" spc="0" normalizeH="0" baseline="0" noProof="0" dirty="0">
                <a:ln>
                  <a:noFill/>
                </a:ln>
                <a:solidFill>
                  <a:srgbClr val="002060"/>
                </a:solidFill>
                <a:effectLst/>
                <a:uLnTx/>
                <a:uFillTx/>
                <a:latin typeface="Arial" panose="020B0604020202020204" pitchFamily="34" charset="0"/>
                <a:ea typeface="Arial"/>
                <a:cs typeface="Arial" panose="020B0604020202020204" pitchFamily="34" charset="0"/>
                <a:sym typeface="Arial"/>
              </a:rPr>
              <a:t> Park</a:t>
            </a:r>
            <a:r>
              <a:rPr kumimoji="0" lang="en-US" sz="1500" i="0" u="none" strike="noStrike" kern="0" cap="none" spc="0" normalizeH="0" baseline="30000" noProof="0" dirty="0">
                <a:ln>
                  <a:noFill/>
                </a:ln>
                <a:solidFill>
                  <a:srgbClr val="002060"/>
                </a:solidFill>
                <a:effectLst/>
                <a:uLnTx/>
                <a:uFillTx/>
                <a:latin typeface="Arial" panose="020B0604020202020204" pitchFamily="34" charset="0"/>
                <a:ea typeface="Arial"/>
                <a:cs typeface="Arial" panose="020B0604020202020204" pitchFamily="34" charset="0"/>
                <a:sym typeface="Arial"/>
              </a:rPr>
              <a:t>1</a:t>
            </a:r>
            <a:r>
              <a:rPr kumimoji="0" lang="en-US" sz="1500" i="0" u="none" strike="noStrike" kern="0" cap="none" spc="0" normalizeH="0" baseline="0" noProof="0" dirty="0">
                <a:ln>
                  <a:noFill/>
                </a:ln>
                <a:solidFill>
                  <a:srgbClr val="002060"/>
                </a:solidFill>
                <a:effectLst/>
                <a:uLnTx/>
                <a:uFillTx/>
                <a:latin typeface="Arial" panose="020B0604020202020204" pitchFamily="34" charset="0"/>
                <a:ea typeface="Arial"/>
                <a:cs typeface="Arial" panose="020B0604020202020204" pitchFamily="34" charset="0"/>
                <a:sym typeface="Arial"/>
              </a:rPr>
              <a:t>, </a:t>
            </a:r>
            <a:r>
              <a:rPr lang="en-US" sz="1500" kern="0" dirty="0">
                <a:solidFill>
                  <a:srgbClr val="002060"/>
                </a:solidFill>
                <a:latin typeface="Arial" panose="020B0604020202020204" pitchFamily="34" charset="0"/>
                <a:cs typeface="Arial" panose="020B0604020202020204" pitchFamily="34" charset="0"/>
                <a:sym typeface="Arial"/>
              </a:rPr>
              <a:t>Xiong Liu</a:t>
            </a:r>
            <a:r>
              <a:rPr lang="en-US" sz="1500" kern="0" baseline="30000" dirty="0">
                <a:solidFill>
                  <a:srgbClr val="002060"/>
                </a:solidFill>
                <a:latin typeface="Arial" panose="020B0604020202020204" pitchFamily="34" charset="0"/>
                <a:cs typeface="Arial" panose="020B0604020202020204" pitchFamily="34" charset="0"/>
                <a:sym typeface="Arial"/>
              </a:rPr>
              <a:t>1</a:t>
            </a:r>
            <a:r>
              <a:rPr lang="en-US" sz="1500" kern="0" dirty="0">
                <a:solidFill>
                  <a:srgbClr val="002060"/>
                </a:solidFill>
                <a:latin typeface="Arial" panose="020B0604020202020204" pitchFamily="34" charset="0"/>
                <a:cs typeface="Arial" panose="020B0604020202020204" pitchFamily="34" charset="0"/>
                <a:sym typeface="Arial"/>
              </a:rPr>
              <a:t>, </a:t>
            </a:r>
            <a:r>
              <a:rPr lang="en-US" sz="1500" kern="0" dirty="0" err="1">
                <a:solidFill>
                  <a:srgbClr val="002060"/>
                </a:solidFill>
                <a:latin typeface="Arial" panose="020B0604020202020204" pitchFamily="34" charset="0"/>
                <a:cs typeface="Arial" panose="020B0604020202020204" pitchFamily="34" charset="0"/>
                <a:sym typeface="Arial"/>
              </a:rPr>
              <a:t>Juseon</a:t>
            </a:r>
            <a:r>
              <a:rPr lang="en-US" sz="1500" kern="0" dirty="0">
                <a:solidFill>
                  <a:srgbClr val="002060"/>
                </a:solidFill>
                <a:latin typeface="Arial" panose="020B0604020202020204" pitchFamily="34" charset="0"/>
                <a:cs typeface="Arial" panose="020B0604020202020204" pitchFamily="34" charset="0"/>
                <a:sym typeface="Arial"/>
              </a:rPr>
              <a:t> Bak</a:t>
            </a:r>
            <a:r>
              <a:rPr lang="en-US" sz="1500" kern="0" baseline="30000" dirty="0">
                <a:solidFill>
                  <a:srgbClr val="002060"/>
                </a:solidFill>
                <a:latin typeface="Arial" panose="020B0604020202020204" pitchFamily="34" charset="0"/>
                <a:cs typeface="Arial" panose="020B0604020202020204" pitchFamily="34" charset="0"/>
                <a:sym typeface="Arial"/>
              </a:rPr>
              <a:t>2</a:t>
            </a:r>
            <a:r>
              <a:rPr lang="en-US" sz="1500" kern="0" dirty="0">
                <a:solidFill>
                  <a:srgbClr val="002060"/>
                </a:solidFill>
                <a:latin typeface="Arial" panose="020B0604020202020204" pitchFamily="34" charset="0"/>
                <a:cs typeface="Arial" panose="020B0604020202020204" pitchFamily="34" charset="0"/>
                <a:sym typeface="Arial"/>
              </a:rPr>
              <a:t>, Dave P. Haffner</a:t>
            </a:r>
            <a:r>
              <a:rPr lang="en-US" sz="1500" kern="0" baseline="30000" dirty="0">
                <a:solidFill>
                  <a:srgbClr val="002060"/>
                </a:solidFill>
                <a:latin typeface="Arial" panose="020B0604020202020204" pitchFamily="34" charset="0"/>
                <a:cs typeface="Arial" panose="020B0604020202020204" pitchFamily="34" charset="0"/>
                <a:sym typeface="Arial"/>
              </a:rPr>
              <a:t>3</a:t>
            </a:r>
            <a:r>
              <a:rPr lang="en-US" sz="1500" kern="0" dirty="0">
                <a:solidFill>
                  <a:srgbClr val="002060"/>
                </a:solidFill>
                <a:latin typeface="Arial" panose="020B0604020202020204" pitchFamily="34" charset="0"/>
                <a:cs typeface="Arial" panose="020B0604020202020204" pitchFamily="34" charset="0"/>
                <a:sym typeface="Arial"/>
              </a:rPr>
              <a:t>, </a:t>
            </a:r>
            <a:r>
              <a:rPr lang="en-US" sz="1500" kern="0" dirty="0">
                <a:solidFill>
                  <a:srgbClr val="002060"/>
                </a:solidFill>
                <a:latin typeface="Arial" panose="020B0604020202020204" pitchFamily="34" charset="0"/>
                <a:cs typeface="Arial" panose="020B0604020202020204" pitchFamily="34" charset="0"/>
              </a:rPr>
              <a:t>Gonzalo González Abad</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 Laurel Carpenter</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 James Carr</a:t>
            </a:r>
            <a:r>
              <a:rPr lang="en-US" sz="1500" kern="0" baseline="30000" dirty="0">
                <a:solidFill>
                  <a:srgbClr val="002060"/>
                </a:solidFill>
                <a:latin typeface="Arial" panose="020B0604020202020204" pitchFamily="34" charset="0"/>
                <a:cs typeface="Arial" panose="020B0604020202020204" pitchFamily="34" charset="0"/>
              </a:rPr>
              <a:t>4</a:t>
            </a:r>
            <a:r>
              <a:rPr lang="en-US" sz="1500" kern="0" dirty="0">
                <a:solidFill>
                  <a:srgbClr val="002060"/>
                </a:solidFill>
                <a:latin typeface="Arial" panose="020B0604020202020204" pitchFamily="34" charset="0"/>
                <a:cs typeface="Arial" panose="020B0604020202020204" pitchFamily="34" charset="0"/>
              </a:rPr>
              <a:t>, Kelly Chance</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 </a:t>
            </a:r>
            <a:r>
              <a:rPr lang="en-US" sz="1500" kern="0" dirty="0" err="1">
                <a:solidFill>
                  <a:srgbClr val="002060"/>
                </a:solidFill>
                <a:latin typeface="Arial" panose="020B0604020202020204" pitchFamily="34" charset="0"/>
                <a:cs typeface="Arial" panose="020B0604020202020204" pitchFamily="34" charset="0"/>
              </a:rPr>
              <a:t>Heesung</a:t>
            </a:r>
            <a:r>
              <a:rPr lang="en-US" sz="1500" kern="0" dirty="0">
                <a:solidFill>
                  <a:srgbClr val="002060"/>
                </a:solidFill>
                <a:latin typeface="Arial" panose="020B0604020202020204" pitchFamily="34" charset="0"/>
                <a:cs typeface="Arial" panose="020B0604020202020204" pitchFamily="34" charset="0"/>
              </a:rPr>
              <a:t> Chong</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 John E. Davis</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a:t>
            </a:r>
            <a:r>
              <a:rPr lang="en-US" sz="1500" kern="0" dirty="0">
                <a:solidFill>
                  <a:srgbClr val="002060"/>
                </a:solidFill>
                <a:latin typeface="Arial" panose="020B0604020202020204" pitchFamily="34" charset="0"/>
                <a:cs typeface="Arial" panose="020B0604020202020204" pitchFamily="34" charset="0"/>
                <a:sym typeface="Arial"/>
              </a:rPr>
              <a:t> </a:t>
            </a:r>
            <a:r>
              <a:rPr lang="en-US" sz="1500" kern="0" dirty="0">
                <a:solidFill>
                  <a:srgbClr val="002060"/>
                </a:solidFill>
                <a:latin typeface="Arial" panose="020B0604020202020204" pitchFamily="34" charset="0"/>
                <a:cs typeface="Arial" panose="020B0604020202020204" pitchFamily="34" charset="0"/>
              </a:rPr>
              <a:t>Jean Fitzmaurice</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 </a:t>
            </a:r>
            <a:r>
              <a:rPr lang="en-US" sz="1500" kern="0" dirty="0">
                <a:solidFill>
                  <a:srgbClr val="002060"/>
                </a:solidFill>
                <a:latin typeface="Arial" panose="020B0604020202020204" pitchFamily="34" charset="0"/>
                <a:cs typeface="Arial" panose="020B0604020202020204" pitchFamily="34" charset="0"/>
                <a:sym typeface="Arial"/>
              </a:rPr>
              <a:t>David E. Flittner</a:t>
            </a:r>
            <a:r>
              <a:rPr lang="en-US" sz="1500" kern="0" baseline="30000" dirty="0">
                <a:solidFill>
                  <a:srgbClr val="002060"/>
                </a:solidFill>
                <a:latin typeface="Arial" panose="020B0604020202020204" pitchFamily="34" charset="0"/>
                <a:cs typeface="Arial" panose="020B0604020202020204" pitchFamily="34" charset="0"/>
                <a:sym typeface="Arial"/>
              </a:rPr>
              <a:t>5</a:t>
            </a:r>
            <a:r>
              <a:rPr lang="en-US" sz="1500" kern="0" dirty="0">
                <a:solidFill>
                  <a:srgbClr val="002060"/>
                </a:solidFill>
                <a:latin typeface="Arial" panose="020B0604020202020204" pitchFamily="34" charset="0"/>
                <a:cs typeface="Arial" panose="020B0604020202020204" pitchFamily="34" charset="0"/>
                <a:sym typeface="Arial"/>
              </a:rPr>
              <a:t>, </a:t>
            </a:r>
            <a:r>
              <a:rPr lang="en-US" sz="1500" kern="0" dirty="0">
                <a:solidFill>
                  <a:srgbClr val="002060"/>
                </a:solidFill>
                <a:latin typeface="Arial" panose="020B0604020202020204" pitchFamily="34" charset="0"/>
                <a:cs typeface="Arial" panose="020B0604020202020204" pitchFamily="34" charset="0"/>
              </a:rPr>
              <a:t>Stacey M. Frith</a:t>
            </a:r>
            <a:r>
              <a:rPr lang="en-US" sz="1500" kern="0" baseline="30000" dirty="0">
                <a:solidFill>
                  <a:srgbClr val="002060"/>
                </a:solidFill>
                <a:latin typeface="Arial" panose="020B0604020202020204" pitchFamily="34" charset="0"/>
                <a:cs typeface="Arial" panose="020B0604020202020204" pitchFamily="34" charset="0"/>
              </a:rPr>
              <a:t>3</a:t>
            </a:r>
            <a:r>
              <a:rPr lang="en-US" sz="1500" kern="0" dirty="0">
                <a:solidFill>
                  <a:srgbClr val="002060"/>
                </a:solidFill>
                <a:latin typeface="Arial" panose="020B0604020202020204" pitchFamily="34" charset="0"/>
                <a:cs typeface="Arial" panose="020B0604020202020204" pitchFamily="34" charset="0"/>
              </a:rPr>
              <a:t>,</a:t>
            </a:r>
            <a:r>
              <a:rPr lang="en-US" sz="1500" kern="0" dirty="0">
                <a:solidFill>
                  <a:srgbClr val="002060"/>
                </a:solidFill>
                <a:latin typeface="Arial" panose="020B0604020202020204" pitchFamily="34" charset="0"/>
                <a:cs typeface="Arial" panose="020B0604020202020204" pitchFamily="34" charset="0"/>
                <a:sym typeface="Arial"/>
              </a:rPr>
              <a:t> Jay Herman</a:t>
            </a:r>
            <a:r>
              <a:rPr lang="en-US" sz="1500" kern="0" baseline="30000" dirty="0">
                <a:solidFill>
                  <a:srgbClr val="002060"/>
                </a:solidFill>
                <a:latin typeface="Arial" panose="020B0604020202020204" pitchFamily="34" charset="0"/>
                <a:cs typeface="Arial" panose="020B0604020202020204" pitchFamily="34" charset="0"/>
                <a:sym typeface="Arial"/>
              </a:rPr>
              <a:t>3</a:t>
            </a:r>
            <a:r>
              <a:rPr lang="en-US" sz="1500" kern="0" dirty="0">
                <a:solidFill>
                  <a:srgbClr val="002060"/>
                </a:solidFill>
                <a:latin typeface="Arial" panose="020B0604020202020204" pitchFamily="34" charset="0"/>
                <a:cs typeface="Arial" panose="020B0604020202020204" pitchFamily="34" charset="0"/>
                <a:sym typeface="Arial"/>
              </a:rPr>
              <a:t>, </a:t>
            </a:r>
            <a:r>
              <a:rPr lang="en-US" sz="1500" kern="0" dirty="0" err="1">
                <a:solidFill>
                  <a:srgbClr val="002060"/>
                </a:solidFill>
                <a:latin typeface="Arial" panose="020B0604020202020204" pitchFamily="34" charset="0"/>
                <a:cs typeface="Arial" panose="020B0604020202020204" pitchFamily="34" charset="0"/>
              </a:rPr>
              <a:t>Weizhen</a:t>
            </a:r>
            <a:r>
              <a:rPr lang="en-US" sz="1500" kern="0" dirty="0">
                <a:solidFill>
                  <a:srgbClr val="002060"/>
                </a:solidFill>
                <a:latin typeface="Arial" panose="020B0604020202020204" pitchFamily="34" charset="0"/>
                <a:cs typeface="Arial" panose="020B0604020202020204" pitchFamily="34" charset="0"/>
              </a:rPr>
              <a:t> Hou</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sym typeface="Arial"/>
              </a:rPr>
              <a:t>, </a:t>
            </a:r>
            <a:r>
              <a:rPr lang="en-US" sz="1500" kern="0" dirty="0">
                <a:solidFill>
                  <a:srgbClr val="002060"/>
                </a:solidFill>
                <a:latin typeface="Arial" panose="020B0604020202020204" pitchFamily="34" charset="0"/>
                <a:cs typeface="Arial" panose="020B0604020202020204" pitchFamily="34" charset="0"/>
              </a:rPr>
              <a:t>John Houck</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 Joanna Joiner</a:t>
            </a:r>
            <a:r>
              <a:rPr lang="en-US" sz="1500" kern="0" baseline="30000" dirty="0">
                <a:solidFill>
                  <a:srgbClr val="002060"/>
                </a:solidFill>
                <a:latin typeface="Arial" panose="020B0604020202020204" pitchFamily="34" charset="0"/>
                <a:cs typeface="Arial" panose="020B0604020202020204" pitchFamily="34" charset="0"/>
              </a:rPr>
              <a:t>3</a:t>
            </a:r>
            <a:r>
              <a:rPr lang="en-US" sz="1500" kern="0" dirty="0">
                <a:solidFill>
                  <a:srgbClr val="002060"/>
                </a:solidFill>
                <a:latin typeface="Arial" panose="020B0604020202020204" pitchFamily="34" charset="0"/>
                <a:cs typeface="Arial" panose="020B0604020202020204" pitchFamily="34" charset="0"/>
              </a:rPr>
              <a:t>, K. Emma Knowland</a:t>
            </a:r>
            <a:r>
              <a:rPr lang="en-US" sz="1500" kern="0" baseline="30000" dirty="0">
                <a:solidFill>
                  <a:srgbClr val="002060"/>
                </a:solidFill>
                <a:latin typeface="Arial" panose="020B0604020202020204" pitchFamily="34" charset="0"/>
                <a:cs typeface="Arial" panose="020B0604020202020204" pitchFamily="34" charset="0"/>
              </a:rPr>
              <a:t>3</a:t>
            </a:r>
            <a:r>
              <a:rPr lang="en-US" sz="1500" kern="0" dirty="0">
                <a:solidFill>
                  <a:srgbClr val="002060"/>
                </a:solidFill>
                <a:latin typeface="Arial" panose="020B0604020202020204" pitchFamily="34" charset="0"/>
                <a:cs typeface="Arial" panose="020B0604020202020204" pitchFamily="34" charset="0"/>
              </a:rPr>
              <a:t>, Natalya Kramarova</a:t>
            </a:r>
            <a:r>
              <a:rPr lang="en-US" sz="1500" kern="0" baseline="30000" dirty="0">
                <a:solidFill>
                  <a:srgbClr val="002060"/>
                </a:solidFill>
                <a:latin typeface="Arial" panose="020B0604020202020204" pitchFamily="34" charset="0"/>
                <a:cs typeface="Arial" panose="020B0604020202020204" pitchFamily="34" charset="0"/>
              </a:rPr>
              <a:t>3</a:t>
            </a:r>
            <a:r>
              <a:rPr lang="en-US" sz="1500" kern="0" dirty="0">
                <a:solidFill>
                  <a:srgbClr val="002060"/>
                </a:solidFill>
                <a:latin typeface="Arial" panose="020B0604020202020204" pitchFamily="34" charset="0"/>
                <a:cs typeface="Arial" panose="020B0604020202020204" pitchFamily="34" charset="0"/>
              </a:rPr>
              <a:t>,</a:t>
            </a:r>
            <a:br>
              <a:rPr lang="en-US" sz="1500" kern="0" dirty="0">
                <a:solidFill>
                  <a:srgbClr val="002060"/>
                </a:solidFill>
                <a:latin typeface="Arial" panose="020B0604020202020204" pitchFamily="34" charset="0"/>
                <a:cs typeface="Arial" panose="020B0604020202020204" pitchFamily="34" charset="0"/>
              </a:rPr>
            </a:br>
            <a:r>
              <a:rPr lang="en-US" sz="1500" kern="0" dirty="0">
                <a:solidFill>
                  <a:srgbClr val="002060"/>
                </a:solidFill>
                <a:latin typeface="Arial" panose="020B0604020202020204" pitchFamily="34" charset="0"/>
                <a:cs typeface="Arial" panose="020B0604020202020204" pitchFamily="34" charset="0"/>
              </a:rPr>
              <a:t>Christopher Chan Miller</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 </a:t>
            </a:r>
            <a:r>
              <a:rPr lang="en-US" sz="1500" kern="0" dirty="0">
                <a:solidFill>
                  <a:srgbClr val="002060"/>
                </a:solidFill>
                <a:latin typeface="Arial" panose="020B0604020202020204" pitchFamily="34" charset="0"/>
                <a:cs typeface="Arial" panose="020B0604020202020204" pitchFamily="34" charset="0"/>
                <a:sym typeface="Arial"/>
              </a:rPr>
              <a:t>Caroline R. Nowlan</a:t>
            </a:r>
            <a:r>
              <a:rPr lang="en-US" sz="1500" kern="0" baseline="30000" dirty="0">
                <a:solidFill>
                  <a:srgbClr val="002060"/>
                </a:solidFill>
                <a:latin typeface="Arial" panose="020B0604020202020204" pitchFamily="34" charset="0"/>
                <a:cs typeface="Arial" panose="020B0604020202020204" pitchFamily="34" charset="0"/>
                <a:sym typeface="Arial"/>
              </a:rPr>
              <a:t>1</a:t>
            </a:r>
            <a:r>
              <a:rPr lang="en-US" sz="1500" kern="0" dirty="0">
                <a:solidFill>
                  <a:srgbClr val="002060"/>
                </a:solidFill>
                <a:latin typeface="Arial" panose="020B0604020202020204" pitchFamily="34" charset="0"/>
                <a:cs typeface="Arial" panose="020B0604020202020204" pitchFamily="34" charset="0"/>
                <a:sym typeface="Arial"/>
              </a:rPr>
              <a:t>, </a:t>
            </a:r>
            <a:r>
              <a:rPr lang="en-US" sz="1500" kern="0" dirty="0">
                <a:solidFill>
                  <a:srgbClr val="002060"/>
                </a:solidFill>
                <a:latin typeface="Arial" panose="020B0604020202020204" pitchFamily="34" charset="0"/>
                <a:cs typeface="Arial" panose="020B0604020202020204" pitchFamily="34" charset="0"/>
              </a:rPr>
              <a:t>Michael J. Newchurch</a:t>
            </a:r>
            <a:r>
              <a:rPr lang="en-US" sz="1500" kern="0" baseline="30000" dirty="0">
                <a:solidFill>
                  <a:srgbClr val="002060"/>
                </a:solidFill>
                <a:latin typeface="Arial" panose="020B0604020202020204" pitchFamily="34" charset="0"/>
                <a:cs typeface="Arial" panose="020B0604020202020204" pitchFamily="34" charset="0"/>
              </a:rPr>
              <a:t>6</a:t>
            </a:r>
            <a:r>
              <a:rPr lang="en-US" sz="1500" kern="0" dirty="0">
                <a:solidFill>
                  <a:srgbClr val="002060"/>
                </a:solidFill>
                <a:latin typeface="Arial" panose="020B0604020202020204" pitchFamily="34" charset="0"/>
                <a:cs typeface="Arial" panose="020B0604020202020204" pitchFamily="34" charset="0"/>
              </a:rPr>
              <a:t>,</a:t>
            </a:r>
            <a:br>
              <a:rPr lang="en-US" sz="1500" kern="0" dirty="0">
                <a:solidFill>
                  <a:srgbClr val="002060"/>
                </a:solidFill>
                <a:latin typeface="Arial" panose="020B0604020202020204" pitchFamily="34" charset="0"/>
                <a:cs typeface="Arial" panose="020B0604020202020204" pitchFamily="34" charset="0"/>
              </a:rPr>
            </a:br>
            <a:r>
              <a:rPr lang="en-US" sz="1500" kern="0" dirty="0">
                <a:solidFill>
                  <a:srgbClr val="002060"/>
                </a:solidFill>
                <a:latin typeface="Arial" panose="020B0604020202020204" pitchFamily="34" charset="0"/>
                <a:cs typeface="Arial" panose="020B0604020202020204" pitchFamily="34" charset="0"/>
                <a:sym typeface="Arial"/>
              </a:rPr>
              <a:t>Ewan O'Sullivan</a:t>
            </a:r>
            <a:r>
              <a:rPr lang="en-US" sz="1500" kern="0" baseline="30000" dirty="0">
                <a:solidFill>
                  <a:srgbClr val="002060"/>
                </a:solidFill>
                <a:latin typeface="Arial" panose="020B0604020202020204" pitchFamily="34" charset="0"/>
                <a:cs typeface="Arial" panose="020B0604020202020204" pitchFamily="34" charset="0"/>
                <a:sym typeface="Arial"/>
              </a:rPr>
              <a:t>1</a:t>
            </a:r>
            <a:r>
              <a:rPr lang="en-US" sz="1500" kern="0" dirty="0">
                <a:solidFill>
                  <a:srgbClr val="002060"/>
                </a:solidFill>
                <a:latin typeface="Arial" panose="020B0604020202020204" pitchFamily="34" charset="0"/>
                <a:cs typeface="Arial" panose="020B0604020202020204" pitchFamily="34" charset="0"/>
                <a:sym typeface="Arial"/>
              </a:rPr>
              <a:t>,</a:t>
            </a:r>
            <a:r>
              <a:rPr lang="en-US" sz="1500" kern="0" dirty="0">
                <a:solidFill>
                  <a:srgbClr val="002060"/>
                </a:solidFill>
                <a:latin typeface="Arial" panose="020B0604020202020204" pitchFamily="34" charset="0"/>
                <a:cs typeface="Arial" panose="020B0604020202020204" pitchFamily="34" charset="0"/>
              </a:rPr>
              <a:t> Brad Pierce</a:t>
            </a:r>
            <a:r>
              <a:rPr lang="en-US" altLang="ko-KR" sz="1500" kern="0" baseline="30000" dirty="0">
                <a:solidFill>
                  <a:srgbClr val="002060"/>
                </a:solidFill>
                <a:latin typeface="Arial" panose="020B0604020202020204" pitchFamily="34" charset="0"/>
                <a:cs typeface="Arial" panose="020B0604020202020204" pitchFamily="34" charset="0"/>
              </a:rPr>
              <a:t>7</a:t>
            </a:r>
            <a:r>
              <a:rPr lang="en-US" altLang="ko-KR" sz="1500" kern="0" dirty="0">
                <a:solidFill>
                  <a:srgbClr val="002060"/>
                </a:solidFill>
                <a:latin typeface="Arial" panose="020B0604020202020204" pitchFamily="34" charset="0"/>
                <a:cs typeface="Arial" panose="020B0604020202020204" pitchFamily="34" charset="0"/>
              </a:rPr>
              <a:t>,</a:t>
            </a:r>
            <a:r>
              <a:rPr lang="en-US" sz="1500" kern="0" dirty="0">
                <a:solidFill>
                  <a:srgbClr val="002060"/>
                </a:solidFill>
                <a:latin typeface="Arial" panose="020B0604020202020204" pitchFamily="34" charset="0"/>
                <a:cs typeface="Arial" panose="020B0604020202020204" pitchFamily="34" charset="0"/>
              </a:rPr>
              <a:t> Robert Spurr</a:t>
            </a:r>
            <a:r>
              <a:rPr lang="en-US" altLang="ko-KR" sz="1500" kern="0" baseline="30000" dirty="0">
                <a:solidFill>
                  <a:srgbClr val="002060"/>
                </a:solidFill>
                <a:latin typeface="Arial" panose="020B0604020202020204" pitchFamily="34" charset="0"/>
                <a:cs typeface="Arial" panose="020B0604020202020204" pitchFamily="34" charset="0"/>
              </a:rPr>
              <a:t>8</a:t>
            </a:r>
            <a:r>
              <a:rPr lang="en-US" sz="1500" kern="0" dirty="0">
                <a:solidFill>
                  <a:srgbClr val="002060"/>
                </a:solidFill>
                <a:latin typeface="Arial" panose="020B0604020202020204" pitchFamily="34" charset="0"/>
                <a:cs typeface="Arial" panose="020B0604020202020204" pitchFamily="34" charset="0"/>
              </a:rPr>
              <a:t>, Raid Suleiman</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 </a:t>
            </a:r>
            <a:r>
              <a:rPr lang="en-US" sz="1500" kern="0" dirty="0" err="1">
                <a:solidFill>
                  <a:srgbClr val="002060"/>
                </a:solidFill>
                <a:latin typeface="Arial" panose="020B0604020202020204" pitchFamily="34" charset="0"/>
                <a:cs typeface="Arial" panose="020B0604020202020204" pitchFamily="34" charset="0"/>
              </a:rPr>
              <a:t>Huiqun</a:t>
            </a:r>
            <a:r>
              <a:rPr lang="en-US" sz="1500" kern="0" dirty="0">
                <a:solidFill>
                  <a:srgbClr val="002060"/>
                </a:solidFill>
                <a:latin typeface="Arial" panose="020B0604020202020204" pitchFamily="34" charset="0"/>
                <a:cs typeface="Arial" panose="020B0604020202020204" pitchFamily="34" charset="0"/>
              </a:rPr>
              <a:t> Wang</a:t>
            </a:r>
            <a:r>
              <a:rPr lang="en-US" sz="1500" kern="0" baseline="30000" dirty="0">
                <a:solidFill>
                  <a:srgbClr val="002060"/>
                </a:solidFill>
                <a:latin typeface="Arial" panose="020B0604020202020204" pitchFamily="34" charset="0"/>
                <a:cs typeface="Arial" panose="020B0604020202020204" pitchFamily="34" charset="0"/>
              </a:rPr>
              <a:t>1</a:t>
            </a:r>
            <a:r>
              <a:rPr lang="en-US" sz="1500" kern="0" dirty="0">
                <a:solidFill>
                  <a:srgbClr val="002060"/>
                </a:solidFill>
                <a:latin typeface="Arial" panose="020B0604020202020204" pitchFamily="34" charset="0"/>
                <a:cs typeface="Arial" panose="020B0604020202020204" pitchFamily="34" charset="0"/>
              </a:rPr>
              <a:t>,</a:t>
            </a:r>
            <a:br>
              <a:rPr lang="en-US" sz="1500" kern="0" dirty="0">
                <a:solidFill>
                  <a:srgbClr val="002060"/>
                </a:solidFill>
                <a:latin typeface="Arial" panose="020B0604020202020204" pitchFamily="34" charset="0"/>
                <a:cs typeface="Arial" panose="020B0604020202020204" pitchFamily="34" charset="0"/>
              </a:rPr>
            </a:br>
            <a:r>
              <a:rPr lang="en-US" sz="1500" kern="0" dirty="0">
                <a:solidFill>
                  <a:srgbClr val="002060"/>
                </a:solidFill>
                <a:latin typeface="Arial" panose="020B0604020202020204" pitchFamily="34" charset="0"/>
                <a:cs typeface="Arial" panose="020B0604020202020204" pitchFamily="34" charset="0"/>
              </a:rPr>
              <a:t>Kai Yang</a:t>
            </a:r>
            <a:r>
              <a:rPr lang="en-US" altLang="ko-KR" sz="1500" kern="0" baseline="30000" dirty="0">
                <a:solidFill>
                  <a:srgbClr val="002060"/>
                </a:solidFill>
                <a:latin typeface="Arial" panose="020B0604020202020204" pitchFamily="34" charset="0"/>
                <a:cs typeface="Arial" panose="020B0604020202020204" pitchFamily="34" charset="0"/>
              </a:rPr>
              <a:t>9</a:t>
            </a:r>
            <a:r>
              <a:rPr lang="en-US" sz="1500" kern="0" dirty="0">
                <a:solidFill>
                  <a:srgbClr val="002060"/>
                </a:solidFill>
                <a:latin typeface="Arial" panose="020B0604020202020204" pitchFamily="34" charset="0"/>
                <a:cs typeface="Arial" panose="020B0604020202020204" pitchFamily="34" charset="0"/>
              </a:rPr>
              <a:t>, </a:t>
            </a:r>
            <a:r>
              <a:rPr lang="en-US" sz="1500" kern="0" dirty="0" err="1">
                <a:solidFill>
                  <a:srgbClr val="002060"/>
                </a:solidFill>
                <a:latin typeface="Arial" panose="020B0604020202020204" pitchFamily="34" charset="0"/>
                <a:cs typeface="Arial" panose="020B0604020202020204" pitchFamily="34" charset="0"/>
                <a:sym typeface="Arial"/>
              </a:rPr>
              <a:t>Xiaoyi</a:t>
            </a:r>
            <a:r>
              <a:rPr lang="en-US" sz="1500" kern="0" dirty="0">
                <a:solidFill>
                  <a:srgbClr val="002060"/>
                </a:solidFill>
                <a:latin typeface="Arial" panose="020B0604020202020204" pitchFamily="34" charset="0"/>
                <a:cs typeface="Arial" panose="020B0604020202020204" pitchFamily="34" charset="0"/>
                <a:sym typeface="Arial"/>
              </a:rPr>
              <a:t> Zhao</a:t>
            </a:r>
            <a:r>
              <a:rPr lang="en-US" altLang="ko-KR" sz="1500" kern="0" baseline="30000" dirty="0">
                <a:solidFill>
                  <a:srgbClr val="002060"/>
                </a:solidFill>
                <a:latin typeface="Arial" panose="020B0604020202020204" pitchFamily="34" charset="0"/>
                <a:cs typeface="Arial" panose="020B0604020202020204" pitchFamily="34" charset="0"/>
                <a:sym typeface="Arial"/>
              </a:rPr>
              <a:t>10</a:t>
            </a:r>
            <a:r>
              <a:rPr lang="en-US" sz="1500" kern="0" dirty="0">
                <a:solidFill>
                  <a:srgbClr val="002060"/>
                </a:solidFill>
                <a:latin typeface="Arial" panose="020B0604020202020204" pitchFamily="34" charset="0"/>
                <a:cs typeface="Arial" panose="020B0604020202020204" pitchFamily="34" charset="0"/>
                <a:sym typeface="Arial"/>
              </a:rPr>
              <a:t>,</a:t>
            </a:r>
            <a:r>
              <a:rPr lang="ko-KR" altLang="en-US" sz="1500" kern="0" dirty="0">
                <a:solidFill>
                  <a:srgbClr val="002060"/>
                </a:solidFill>
                <a:latin typeface="Arial" panose="020B0604020202020204" pitchFamily="34" charset="0"/>
                <a:cs typeface="Arial" panose="020B0604020202020204" pitchFamily="34" charset="0"/>
                <a:sym typeface="Arial"/>
              </a:rPr>
              <a:t> </a:t>
            </a:r>
            <a:r>
              <a:rPr lang="en-US" sz="1500" kern="0" dirty="0">
                <a:solidFill>
                  <a:srgbClr val="002060"/>
                </a:solidFill>
                <a:latin typeface="Arial" panose="020B0604020202020204" pitchFamily="34" charset="0"/>
                <a:cs typeface="Arial" panose="020B0604020202020204" pitchFamily="34" charset="0"/>
              </a:rPr>
              <a:t>Jerry R. Ziemke</a:t>
            </a:r>
            <a:r>
              <a:rPr lang="en-US" sz="1500" kern="0" baseline="30000" dirty="0">
                <a:solidFill>
                  <a:srgbClr val="002060"/>
                </a:solidFill>
                <a:latin typeface="Arial" panose="020B0604020202020204" pitchFamily="34" charset="0"/>
                <a:cs typeface="Arial" panose="020B0604020202020204" pitchFamily="34" charset="0"/>
              </a:rPr>
              <a:t>3</a:t>
            </a:r>
            <a:r>
              <a:rPr lang="en-US" sz="1500" kern="0" dirty="0">
                <a:solidFill>
                  <a:srgbClr val="002060"/>
                </a:solidFill>
                <a:latin typeface="Arial" panose="020B0604020202020204" pitchFamily="34" charset="0"/>
                <a:cs typeface="Arial" panose="020B0604020202020204" pitchFamily="34" charset="0"/>
              </a:rPr>
              <a:t>,</a:t>
            </a:r>
            <a:r>
              <a:rPr lang="ko-KR" altLang="en-US" sz="1500" kern="0" dirty="0">
                <a:solidFill>
                  <a:srgbClr val="002060"/>
                </a:solidFill>
                <a:latin typeface="Arial" panose="020B0604020202020204" pitchFamily="34" charset="0"/>
                <a:cs typeface="Arial" panose="020B0604020202020204" pitchFamily="34" charset="0"/>
              </a:rPr>
              <a:t> </a:t>
            </a:r>
            <a:r>
              <a:rPr lang="en-US" sz="1500" kern="0" dirty="0">
                <a:solidFill>
                  <a:srgbClr val="002060"/>
                </a:solidFill>
                <a:latin typeface="Arial" panose="020B0604020202020204" pitchFamily="34" charset="0"/>
                <a:cs typeface="Arial" panose="020B0604020202020204" pitchFamily="34" charset="0"/>
                <a:sym typeface="Arial"/>
              </a:rPr>
              <a:t>and the TEMPO Team</a:t>
            </a:r>
            <a:br>
              <a:rPr lang="en-US" sz="1500" kern="0" dirty="0">
                <a:solidFill>
                  <a:srgbClr val="002060"/>
                </a:solidFill>
                <a:latin typeface="Arial" panose="020B0604020202020204" pitchFamily="34" charset="0"/>
                <a:cs typeface="Arial" panose="020B0604020202020204" pitchFamily="34" charset="0"/>
                <a:sym typeface="Arial"/>
              </a:rPr>
            </a:br>
            <a:endParaRPr lang="en-US" sz="1600" b="1" kern="0" dirty="0">
              <a:solidFill>
                <a:srgbClr val="7030A0"/>
              </a:solidFill>
              <a:latin typeface="Arial" panose="020B0604020202020204" pitchFamily="34" charset="0"/>
              <a:cs typeface="Arial" panose="020B0604020202020204" pitchFamily="34" charset="0"/>
              <a:sym typeface="Arial"/>
            </a:endParaRPr>
          </a:p>
          <a:p>
            <a:pPr algn="r" eaLnBrk="1" hangingPunct="1">
              <a:buClr>
                <a:srgbClr val="000000"/>
              </a:buClr>
              <a:defRPr/>
            </a:pPr>
            <a:r>
              <a:rPr lang="en-US" sz="1300" b="1" kern="0" baseline="30000" dirty="0">
                <a:solidFill>
                  <a:srgbClr val="7030A0"/>
                </a:solidFill>
                <a:latin typeface="Arial" panose="020B0604020202020204" pitchFamily="34" charset="0"/>
                <a:cs typeface="Arial" panose="020B0604020202020204" pitchFamily="34" charset="0"/>
                <a:sym typeface="Arial"/>
              </a:rPr>
              <a:t>1</a:t>
            </a:r>
            <a:r>
              <a:rPr lang="en-US" sz="1300" b="1" kern="0" dirty="0">
                <a:solidFill>
                  <a:srgbClr val="7030A0"/>
                </a:solidFill>
                <a:latin typeface="Arial" panose="020B0604020202020204" pitchFamily="34" charset="0"/>
                <a:cs typeface="Arial" panose="020B0604020202020204" pitchFamily="34" charset="0"/>
                <a:sym typeface="Arial"/>
              </a:rPr>
              <a:t>SAO, </a:t>
            </a:r>
            <a:r>
              <a:rPr lang="en-US" sz="1300" b="1" kern="0" dirty="0" err="1">
                <a:solidFill>
                  <a:srgbClr val="7030A0"/>
                </a:solidFill>
                <a:latin typeface="Arial" panose="020B0604020202020204" pitchFamily="34" charset="0"/>
                <a:cs typeface="Arial" panose="020B0604020202020204" pitchFamily="34" charset="0"/>
                <a:sym typeface="Arial"/>
              </a:rPr>
              <a:t>CfA</a:t>
            </a:r>
            <a:r>
              <a:rPr lang="en-US" sz="1300" b="1" kern="0" dirty="0">
                <a:solidFill>
                  <a:srgbClr val="7030A0"/>
                </a:solidFill>
                <a:latin typeface="Arial" panose="020B0604020202020204" pitchFamily="34" charset="0"/>
                <a:cs typeface="Arial" panose="020B0604020202020204" pitchFamily="34" charset="0"/>
                <a:sym typeface="Arial"/>
              </a:rPr>
              <a:t> | Harvard &amp; Smithsonian</a:t>
            </a:r>
            <a:r>
              <a:rPr lang="en-US" sz="1300" b="1" kern="0" dirty="0">
                <a:latin typeface="Arial" panose="020B0604020202020204" pitchFamily="34" charset="0"/>
                <a:cs typeface="Arial" panose="020B0604020202020204" pitchFamily="34" charset="0"/>
                <a:sym typeface="Arial"/>
              </a:rPr>
              <a:t>, </a:t>
            </a:r>
            <a:r>
              <a:rPr lang="en-US" sz="1300" b="1" kern="0" baseline="30000" dirty="0">
                <a:latin typeface="Arial" panose="020B0604020202020204" pitchFamily="34" charset="0"/>
                <a:cs typeface="Arial" panose="020B0604020202020204" pitchFamily="34" charset="0"/>
                <a:sym typeface="Arial"/>
              </a:rPr>
              <a:t>2</a:t>
            </a:r>
            <a:r>
              <a:rPr lang="en-US" sz="1300" b="1" kern="0" dirty="0">
                <a:latin typeface="Arial" panose="020B0604020202020204" pitchFamily="34" charset="0"/>
                <a:cs typeface="Arial" panose="020B0604020202020204" pitchFamily="34" charset="0"/>
                <a:sym typeface="Arial"/>
              </a:rPr>
              <a:t>Busan National University, </a:t>
            </a:r>
            <a:br>
              <a:rPr lang="en-US" sz="1300" b="1" kern="0" dirty="0">
                <a:latin typeface="Arial" panose="020B0604020202020204" pitchFamily="34" charset="0"/>
                <a:cs typeface="Arial" panose="020B0604020202020204" pitchFamily="34" charset="0"/>
                <a:sym typeface="Arial"/>
              </a:rPr>
            </a:br>
            <a:r>
              <a:rPr lang="en-US" sz="1300" b="1" kern="0" baseline="30000" dirty="0">
                <a:latin typeface="Arial" panose="020B0604020202020204" pitchFamily="34" charset="0"/>
                <a:cs typeface="Arial" panose="020B0604020202020204" pitchFamily="34" charset="0"/>
                <a:sym typeface="Arial"/>
              </a:rPr>
              <a:t>3</a:t>
            </a:r>
            <a:r>
              <a:rPr lang="en-US" sz="1300" b="1" kern="0" dirty="0">
                <a:latin typeface="Arial" panose="020B0604020202020204" pitchFamily="34" charset="0"/>
                <a:cs typeface="Arial" panose="020B0604020202020204" pitchFamily="34" charset="0"/>
              </a:rPr>
              <a:t>NASA Goddard Space Flight Center, </a:t>
            </a:r>
            <a:r>
              <a:rPr lang="en-US" sz="1300" b="1" kern="0" baseline="30000" dirty="0">
                <a:latin typeface="Arial" panose="020B0604020202020204" pitchFamily="34" charset="0"/>
                <a:cs typeface="Arial" panose="020B0604020202020204" pitchFamily="34" charset="0"/>
              </a:rPr>
              <a:t>4</a:t>
            </a:r>
            <a:r>
              <a:rPr lang="en-US" sz="1300" b="1" kern="0" dirty="0">
                <a:latin typeface="Arial" panose="020B0604020202020204" pitchFamily="34" charset="0"/>
                <a:cs typeface="Arial" panose="020B0604020202020204" pitchFamily="34" charset="0"/>
              </a:rPr>
              <a:t>Carr Astronautics,</a:t>
            </a:r>
          </a:p>
          <a:p>
            <a:pPr algn="r" eaLnBrk="1" hangingPunct="1">
              <a:buClr>
                <a:srgbClr val="000000"/>
              </a:buClr>
              <a:defRPr/>
            </a:pPr>
            <a:r>
              <a:rPr lang="en-US" sz="1300" b="1" kern="0" baseline="30000" dirty="0">
                <a:latin typeface="Arial" panose="020B0604020202020204" pitchFamily="34" charset="0"/>
                <a:cs typeface="Arial" panose="020B0604020202020204" pitchFamily="34" charset="0"/>
              </a:rPr>
              <a:t>5</a:t>
            </a:r>
            <a:r>
              <a:rPr lang="en-US" sz="1300" b="1" kern="0" dirty="0">
                <a:latin typeface="Arial" panose="020B0604020202020204" pitchFamily="34" charset="0"/>
                <a:cs typeface="Arial" panose="020B0604020202020204" pitchFamily="34" charset="0"/>
              </a:rPr>
              <a:t>NASA Langley Research Center, </a:t>
            </a:r>
            <a:r>
              <a:rPr lang="en-US" sz="1300" b="1" kern="0" baseline="30000" dirty="0">
                <a:latin typeface="Arial" panose="020B0604020202020204" pitchFamily="34" charset="0"/>
                <a:cs typeface="Arial" panose="020B0604020202020204" pitchFamily="34" charset="0"/>
              </a:rPr>
              <a:t>6</a:t>
            </a:r>
            <a:r>
              <a:rPr lang="en-US" sz="1300" b="1" kern="0" dirty="0">
                <a:latin typeface="Arial" panose="020B0604020202020204" pitchFamily="34" charset="0"/>
                <a:cs typeface="Arial" panose="020B0604020202020204" pitchFamily="34" charset="0"/>
              </a:rPr>
              <a:t>University of Alabama,</a:t>
            </a:r>
          </a:p>
          <a:p>
            <a:pPr algn="r" eaLnBrk="1" hangingPunct="1">
              <a:buClr>
                <a:srgbClr val="000000"/>
              </a:buClr>
              <a:defRPr/>
            </a:pPr>
            <a:r>
              <a:rPr lang="en-US" altLang="ko-KR" sz="1300" b="1" kern="0" baseline="30000" dirty="0">
                <a:latin typeface="Arial" panose="020B0604020202020204" pitchFamily="34" charset="0"/>
                <a:cs typeface="Arial" panose="020B0604020202020204" pitchFamily="34" charset="0"/>
              </a:rPr>
              <a:t>7</a:t>
            </a:r>
            <a:r>
              <a:rPr lang="en-US" sz="1300" b="1" kern="0" dirty="0">
                <a:latin typeface="Arial" panose="020B0604020202020204" pitchFamily="34" charset="0"/>
                <a:cs typeface="Arial" panose="020B0604020202020204" pitchFamily="34" charset="0"/>
              </a:rPr>
              <a:t>University of Wisconsin-Madison</a:t>
            </a:r>
            <a:r>
              <a:rPr lang="en-US" altLang="ko-KR" sz="1300" b="1" kern="0" dirty="0">
                <a:latin typeface="Arial" panose="020B0604020202020204" pitchFamily="34" charset="0"/>
                <a:cs typeface="Arial" panose="020B0604020202020204" pitchFamily="34" charset="0"/>
              </a:rPr>
              <a:t>,</a:t>
            </a:r>
            <a:r>
              <a:rPr lang="ko-KR" altLang="en-US" sz="1300" b="1" kern="0" dirty="0">
                <a:latin typeface="Arial" panose="020B0604020202020204" pitchFamily="34" charset="0"/>
                <a:cs typeface="Arial" panose="020B0604020202020204" pitchFamily="34" charset="0"/>
              </a:rPr>
              <a:t> </a:t>
            </a:r>
            <a:r>
              <a:rPr lang="en-US" altLang="ko-KR" sz="1300" b="1" kern="0" baseline="30000" dirty="0">
                <a:latin typeface="Arial" panose="020B0604020202020204" pitchFamily="34" charset="0"/>
                <a:cs typeface="Arial" panose="020B0604020202020204" pitchFamily="34" charset="0"/>
              </a:rPr>
              <a:t>8</a:t>
            </a:r>
            <a:r>
              <a:rPr lang="en-US" sz="1300" b="1" kern="0" dirty="0">
                <a:latin typeface="Arial" panose="020B0604020202020204" pitchFamily="34" charset="0"/>
                <a:cs typeface="Arial" panose="020B0604020202020204" pitchFamily="34" charset="0"/>
              </a:rPr>
              <a:t>RT Solutions Inc.,</a:t>
            </a:r>
          </a:p>
          <a:p>
            <a:pPr algn="r" eaLnBrk="1" hangingPunct="1">
              <a:buClr>
                <a:srgbClr val="000000"/>
              </a:buClr>
              <a:defRPr/>
            </a:pPr>
            <a:r>
              <a:rPr lang="en-US" altLang="ko-KR" sz="1300" b="1" kern="0" baseline="30000" dirty="0">
                <a:latin typeface="Arial" panose="020B0604020202020204" pitchFamily="34" charset="0"/>
                <a:cs typeface="Arial" panose="020B0604020202020204" pitchFamily="34" charset="0"/>
              </a:rPr>
              <a:t>9</a:t>
            </a:r>
            <a:r>
              <a:rPr lang="en-US" sz="1300" b="1" kern="0" dirty="0">
                <a:latin typeface="Arial" panose="020B0604020202020204" pitchFamily="34" charset="0"/>
                <a:cs typeface="Arial" panose="020B0604020202020204" pitchFamily="34" charset="0"/>
              </a:rPr>
              <a:t>University of Maryland,</a:t>
            </a:r>
            <a:r>
              <a:rPr lang="ko-KR" altLang="en-US" sz="1300" b="1" kern="0" dirty="0">
                <a:latin typeface="Arial" panose="020B0604020202020204" pitchFamily="34" charset="0"/>
                <a:cs typeface="Arial" panose="020B0604020202020204" pitchFamily="34" charset="0"/>
              </a:rPr>
              <a:t> </a:t>
            </a:r>
            <a:r>
              <a:rPr lang="en-US" sz="1300" b="1" kern="0" dirty="0">
                <a:latin typeface="Arial" panose="020B0604020202020204" pitchFamily="34" charset="0"/>
                <a:cs typeface="Arial" panose="020B0604020202020204" pitchFamily="34" charset="0"/>
              </a:rPr>
              <a:t>and </a:t>
            </a:r>
            <a:r>
              <a:rPr lang="en-US" altLang="ko-KR" sz="1300" b="1" kern="0" baseline="30000" dirty="0">
                <a:latin typeface="Arial" panose="020B0604020202020204" pitchFamily="34" charset="0"/>
                <a:cs typeface="Arial" panose="020B0604020202020204" pitchFamily="34" charset="0"/>
              </a:rPr>
              <a:t>10</a:t>
            </a:r>
            <a:r>
              <a:rPr lang="en-US" sz="1300" b="1" kern="0" dirty="0">
                <a:latin typeface="Arial" panose="020B0604020202020204" pitchFamily="34" charset="0"/>
                <a:cs typeface="Arial" panose="020B0604020202020204" pitchFamily="34" charset="0"/>
              </a:rPr>
              <a:t>Environment and Climate Change Canada   </a:t>
            </a:r>
            <a:endParaRPr lang="en-US" sz="1300" b="1" kern="0" dirty="0">
              <a:latin typeface="Arial" panose="020B0604020202020204" pitchFamily="34" charset="0"/>
              <a:cs typeface="Arial" panose="020B0604020202020204" pitchFamily="34" charset="0"/>
              <a:sym typeface="Arial"/>
            </a:endParaRPr>
          </a:p>
          <a:p>
            <a:pPr algn="r" eaLnBrk="1" hangingPunct="1">
              <a:buClr>
                <a:srgbClr val="000000"/>
              </a:buClr>
              <a:defRPr/>
            </a:pPr>
            <a:r>
              <a:rPr lang="en-US" sz="1800" b="1" dirty="0">
                <a:solidFill>
                  <a:srgbClr val="0070C0"/>
                </a:solidFill>
                <a:latin typeface="Arial" panose="020B0604020202020204" pitchFamily="34" charset="0"/>
                <a:cs typeface="Arial" panose="020B0604020202020204" pitchFamily="34" charset="0"/>
              </a:rPr>
              <a:t>20th Committee of Earth Observation Satellites</a:t>
            </a:r>
          </a:p>
          <a:p>
            <a:pPr algn="r" eaLnBrk="1" hangingPunct="1">
              <a:buClr>
                <a:srgbClr val="000000"/>
              </a:buClr>
              <a:defRPr/>
            </a:pPr>
            <a:r>
              <a:rPr lang="en-US" sz="1800" b="1" dirty="0">
                <a:solidFill>
                  <a:srgbClr val="0070C0"/>
                </a:solidFill>
                <a:latin typeface="Arial" panose="020B0604020202020204" pitchFamily="34" charset="0"/>
                <a:cs typeface="Arial" panose="020B0604020202020204" pitchFamily="34" charset="0"/>
              </a:rPr>
              <a:t>Atmospheric Composition Virtual Constellation</a:t>
            </a:r>
          </a:p>
          <a:p>
            <a:pPr algn="r" eaLnBrk="1" hangingPunct="1">
              <a:buClr>
                <a:srgbClr val="000000"/>
              </a:buClr>
              <a:defRPr/>
            </a:pPr>
            <a:r>
              <a:rPr lang="en-US" sz="1800" b="1" dirty="0">
                <a:solidFill>
                  <a:srgbClr val="0070C0"/>
                </a:solidFill>
                <a:latin typeface="Arial" panose="020B0604020202020204" pitchFamily="34" charset="0"/>
                <a:cs typeface="Arial" panose="020B0604020202020204" pitchFamily="34" charset="0"/>
              </a:rPr>
              <a:t>(CEOS AC-VC)</a:t>
            </a:r>
          </a:p>
        </p:txBody>
      </p:sp>
      <p:sp>
        <p:nvSpPr>
          <p:cNvPr id="4" name="AutoShape 4" descr="AGU23, , San Francisco">
            <a:extLst>
              <a:ext uri="{FF2B5EF4-FFF2-40B4-BE49-F238E27FC236}">
                <a16:creationId xmlns:a16="http://schemas.microsoft.com/office/drawing/2014/main" id="{B53FE407-700D-9A78-9191-BD33236EAF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AGU23, , San Francisco">
            <a:extLst>
              <a:ext uri="{FF2B5EF4-FFF2-40B4-BE49-F238E27FC236}">
                <a16:creationId xmlns:a16="http://schemas.microsoft.com/office/drawing/2014/main" id="{13F5CB6C-9972-4F13-FB8A-BDB18CF6FE9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14" name="Title 3">
            <a:extLst>
              <a:ext uri="{FF2B5EF4-FFF2-40B4-BE49-F238E27FC236}">
                <a16:creationId xmlns:a16="http://schemas.microsoft.com/office/drawing/2014/main" id="{DFB0E2B5-3800-BE6C-0161-7A9A476A0BE3}"/>
              </a:ext>
            </a:extLst>
          </p:cNvPr>
          <p:cNvSpPr>
            <a:spLocks noGrp="1"/>
          </p:cNvSpPr>
          <p:nvPr>
            <p:ph type="title"/>
          </p:nvPr>
        </p:nvSpPr>
        <p:spPr>
          <a:xfrm>
            <a:off x="0" y="0"/>
            <a:ext cx="12192000" cy="975701"/>
          </a:xfrm>
        </p:spPr>
        <p:txBody>
          <a:bodyPr/>
          <a:lstStyle/>
          <a:p>
            <a:r>
              <a:rPr lang="en-US" dirty="0"/>
              <a:t>TEMPO O3PROF (3/29/2024 Scan 006)</a:t>
            </a:r>
            <a:endParaRPr lang="en-US" dirty="0">
              <a:solidFill>
                <a:srgbClr val="00B050"/>
              </a:solidFill>
            </a:endParaRPr>
          </a:p>
        </p:txBody>
      </p:sp>
      <p:sp>
        <p:nvSpPr>
          <p:cNvPr id="15" name="TextBox 14">
            <a:extLst>
              <a:ext uri="{FF2B5EF4-FFF2-40B4-BE49-F238E27FC236}">
                <a16:creationId xmlns:a16="http://schemas.microsoft.com/office/drawing/2014/main" id="{6DD4C9C6-60CA-9147-7A7D-973291935DC3}"/>
              </a:ext>
            </a:extLst>
          </p:cNvPr>
          <p:cNvSpPr txBox="1"/>
          <p:nvPr/>
        </p:nvSpPr>
        <p:spPr>
          <a:xfrm>
            <a:off x="78598" y="1099605"/>
            <a:ext cx="2020457" cy="369332"/>
          </a:xfrm>
          <a:prstGeom prst="rect">
            <a:avLst/>
          </a:prstGeom>
          <a:solidFill>
            <a:schemeClr val="accent2">
              <a:lumMod val="50000"/>
            </a:schemeClr>
          </a:solidFill>
        </p:spPr>
        <p:txBody>
          <a:bodyPr wrap="square" lIns="0" tIns="0" rIns="0" bIns="0" rtlCol="0">
            <a:spAutoFit/>
          </a:bodyPr>
          <a:lstStyle/>
          <a:p>
            <a:pPr algn="ctr"/>
            <a:r>
              <a:rPr lang="en-US" sz="2400" dirty="0">
                <a:solidFill>
                  <a:schemeClr val="bg1"/>
                </a:solidFill>
              </a:rPr>
              <a:t>PRELIMINARY!</a:t>
            </a:r>
          </a:p>
        </p:txBody>
      </p:sp>
      <p:grpSp>
        <p:nvGrpSpPr>
          <p:cNvPr id="21" name="Group 20">
            <a:extLst>
              <a:ext uri="{FF2B5EF4-FFF2-40B4-BE49-F238E27FC236}">
                <a16:creationId xmlns:a16="http://schemas.microsoft.com/office/drawing/2014/main" id="{170FB9C8-3355-14B9-3E17-D40635AF8952}"/>
              </a:ext>
            </a:extLst>
          </p:cNvPr>
          <p:cNvGrpSpPr/>
          <p:nvPr/>
        </p:nvGrpSpPr>
        <p:grpSpPr>
          <a:xfrm>
            <a:off x="423702" y="5424598"/>
            <a:ext cx="5303784" cy="1066309"/>
            <a:chOff x="423702" y="5646271"/>
            <a:chExt cx="5303784" cy="1066309"/>
          </a:xfrm>
        </p:grpSpPr>
        <p:pic>
          <p:nvPicPr>
            <p:cNvPr id="16" name="Picture 15" descr="A map of the ocean&#10;&#10;Description automatically generated">
              <a:extLst>
                <a:ext uri="{FF2B5EF4-FFF2-40B4-BE49-F238E27FC236}">
                  <a16:creationId xmlns:a16="http://schemas.microsoft.com/office/drawing/2014/main" id="{E3515136-A261-7EB4-2673-25695FCB1D6C}"/>
                </a:ext>
              </a:extLst>
            </p:cNvPr>
            <p:cNvPicPr>
              <a:picLocks noChangeAspect="1"/>
            </p:cNvPicPr>
            <p:nvPr/>
          </p:nvPicPr>
          <p:blipFill rotWithShape="1">
            <a:blip r:embed="rId3"/>
            <a:srcRect l="20311" t="80395" r="16100" b="7765"/>
            <a:stretch/>
          </p:blipFill>
          <p:spPr>
            <a:xfrm>
              <a:off x="423702" y="5646271"/>
              <a:ext cx="5303784" cy="789843"/>
            </a:xfrm>
            <a:prstGeom prst="rect">
              <a:avLst/>
            </a:prstGeom>
          </p:spPr>
        </p:pic>
        <p:sp>
          <p:nvSpPr>
            <p:cNvPr id="19" name="TextBox 18">
              <a:extLst>
                <a:ext uri="{FF2B5EF4-FFF2-40B4-BE49-F238E27FC236}">
                  <a16:creationId xmlns:a16="http://schemas.microsoft.com/office/drawing/2014/main" id="{CED5479B-67B8-2724-815D-ECEDB9E8B40D}"/>
                </a:ext>
              </a:extLst>
            </p:cNvPr>
            <p:cNvSpPr txBox="1"/>
            <p:nvPr/>
          </p:nvSpPr>
          <p:spPr>
            <a:xfrm>
              <a:off x="724260" y="6343248"/>
              <a:ext cx="4627367" cy="369332"/>
            </a:xfrm>
            <a:prstGeom prst="rect">
              <a:avLst/>
            </a:prstGeom>
            <a:noFill/>
          </p:spPr>
          <p:txBody>
            <a:bodyPr wrap="square">
              <a:spAutoFit/>
            </a:bodyPr>
            <a:lstStyle/>
            <a:p>
              <a:pPr algn="ctr"/>
              <a:r>
                <a:rPr lang="en-US" sz="1800" dirty="0">
                  <a:ea typeface="+mn-lt"/>
                  <a:cs typeface="+mn-lt"/>
                </a:rPr>
                <a:t>Surface to 2 km column ozone </a:t>
              </a:r>
              <a:r>
                <a:rPr lang="en-US" dirty="0">
                  <a:ea typeface="+mn-lt"/>
                  <a:cs typeface="+mn-lt"/>
                </a:rPr>
                <a:t>[DU]</a:t>
              </a:r>
              <a:endParaRPr lang="en-US" dirty="0"/>
            </a:p>
          </p:txBody>
        </p:sp>
      </p:grpSp>
      <p:grpSp>
        <p:nvGrpSpPr>
          <p:cNvPr id="26" name="Group 25">
            <a:extLst>
              <a:ext uri="{FF2B5EF4-FFF2-40B4-BE49-F238E27FC236}">
                <a16:creationId xmlns:a16="http://schemas.microsoft.com/office/drawing/2014/main" id="{9E3FEA80-089F-A5AC-0B5F-883150CA2D4C}"/>
              </a:ext>
            </a:extLst>
          </p:cNvPr>
          <p:cNvGrpSpPr/>
          <p:nvPr/>
        </p:nvGrpSpPr>
        <p:grpSpPr>
          <a:xfrm>
            <a:off x="78598" y="1796582"/>
            <a:ext cx="5941425" cy="4824559"/>
            <a:chOff x="78598" y="1796582"/>
            <a:chExt cx="5941425" cy="4824559"/>
          </a:xfrm>
        </p:grpSpPr>
        <p:pic>
          <p:nvPicPr>
            <p:cNvPr id="10" name="Picture 9" descr="A map of the ocean&#10;&#10;Description automatically generated">
              <a:extLst>
                <a:ext uri="{FF2B5EF4-FFF2-40B4-BE49-F238E27FC236}">
                  <a16:creationId xmlns:a16="http://schemas.microsoft.com/office/drawing/2014/main" id="{8223B57C-7AFB-861B-54CB-33617E986583}"/>
                </a:ext>
              </a:extLst>
            </p:cNvPr>
            <p:cNvPicPr>
              <a:picLocks noChangeAspect="1"/>
            </p:cNvPicPr>
            <p:nvPr/>
          </p:nvPicPr>
          <p:blipFill rotWithShape="1">
            <a:blip r:embed="rId3"/>
            <a:srcRect l="11876" t="24210" r="6904"/>
            <a:stretch/>
          </p:blipFill>
          <p:spPr>
            <a:xfrm>
              <a:off x="78598" y="2186742"/>
              <a:ext cx="5941425" cy="4434399"/>
            </a:xfrm>
            <a:prstGeom prst="rect">
              <a:avLst/>
            </a:prstGeom>
          </p:spPr>
        </p:pic>
        <p:sp>
          <p:nvSpPr>
            <p:cNvPr id="13" name="TextBox 12">
              <a:extLst>
                <a:ext uri="{FF2B5EF4-FFF2-40B4-BE49-F238E27FC236}">
                  <a16:creationId xmlns:a16="http://schemas.microsoft.com/office/drawing/2014/main" id="{DBE33110-89E9-D817-5E87-7FEFEB80FCF6}"/>
                </a:ext>
              </a:extLst>
            </p:cNvPr>
            <p:cNvSpPr txBox="1"/>
            <p:nvPr/>
          </p:nvSpPr>
          <p:spPr>
            <a:xfrm>
              <a:off x="761910" y="1796582"/>
              <a:ext cx="4627367" cy="369332"/>
            </a:xfrm>
            <a:prstGeom prst="rect">
              <a:avLst/>
            </a:prstGeom>
            <a:noFill/>
          </p:spPr>
          <p:txBody>
            <a:bodyPr wrap="square">
              <a:spAutoFit/>
            </a:bodyPr>
            <a:lstStyle/>
            <a:p>
              <a:pPr algn="ctr"/>
              <a:r>
                <a:rPr lang="en-US" sz="1800" b="1" dirty="0">
                  <a:ea typeface="+mn-lt"/>
                  <a:cs typeface="+mn-lt"/>
                </a:rPr>
                <a:t>Surface to 2 km O</a:t>
              </a:r>
              <a:r>
                <a:rPr lang="en-US" sz="1800" b="1" baseline="-25000" dirty="0">
                  <a:ea typeface="+mn-lt"/>
                  <a:cs typeface="+mn-lt"/>
                </a:rPr>
                <a:t>3</a:t>
              </a:r>
              <a:r>
                <a:rPr lang="en-US" sz="1800" b="1" dirty="0">
                  <a:ea typeface="+mn-lt"/>
                  <a:cs typeface="+mn-lt"/>
                </a:rPr>
                <a:t> from TEMPO O3PROF</a:t>
              </a:r>
              <a:endParaRPr lang="en-US" dirty="0"/>
            </a:p>
          </p:txBody>
        </p:sp>
      </p:grpSp>
      <p:grpSp>
        <p:nvGrpSpPr>
          <p:cNvPr id="25" name="Group 24">
            <a:extLst>
              <a:ext uri="{FF2B5EF4-FFF2-40B4-BE49-F238E27FC236}">
                <a16:creationId xmlns:a16="http://schemas.microsoft.com/office/drawing/2014/main" id="{5782384C-0E78-4DED-82D1-A6A3AB4A81E4}"/>
              </a:ext>
            </a:extLst>
          </p:cNvPr>
          <p:cNvGrpSpPr/>
          <p:nvPr/>
        </p:nvGrpSpPr>
        <p:grpSpPr>
          <a:xfrm>
            <a:off x="6099536" y="1791445"/>
            <a:ext cx="5941425" cy="4829695"/>
            <a:chOff x="6099536" y="1791445"/>
            <a:chExt cx="5941425" cy="4829695"/>
          </a:xfrm>
        </p:grpSpPr>
        <p:pic>
          <p:nvPicPr>
            <p:cNvPr id="12" name="Picture 11" descr="A map of the north and the north&#10;&#10;Description automatically generated">
              <a:extLst>
                <a:ext uri="{FF2B5EF4-FFF2-40B4-BE49-F238E27FC236}">
                  <a16:creationId xmlns:a16="http://schemas.microsoft.com/office/drawing/2014/main" id="{B2D8F5BF-88BA-910A-8E93-F2051AC3391B}"/>
                </a:ext>
              </a:extLst>
            </p:cNvPr>
            <p:cNvPicPr>
              <a:picLocks noChangeAspect="1"/>
            </p:cNvPicPr>
            <p:nvPr/>
          </p:nvPicPr>
          <p:blipFill rotWithShape="1">
            <a:blip r:embed="rId4"/>
            <a:srcRect l="12001" t="24210" r="6779"/>
            <a:stretch/>
          </p:blipFill>
          <p:spPr>
            <a:xfrm>
              <a:off x="6099536" y="2186741"/>
              <a:ext cx="5941425" cy="4434399"/>
            </a:xfrm>
            <a:prstGeom prst="rect">
              <a:avLst/>
            </a:prstGeom>
          </p:spPr>
        </p:pic>
        <p:sp>
          <p:nvSpPr>
            <p:cNvPr id="23" name="TextBox 22">
              <a:extLst>
                <a:ext uri="{FF2B5EF4-FFF2-40B4-BE49-F238E27FC236}">
                  <a16:creationId xmlns:a16="http://schemas.microsoft.com/office/drawing/2014/main" id="{E5F8E741-E5C4-D0A1-798F-099C4F862C7E}"/>
                </a:ext>
              </a:extLst>
            </p:cNvPr>
            <p:cNvSpPr txBox="1"/>
            <p:nvPr/>
          </p:nvSpPr>
          <p:spPr>
            <a:xfrm>
              <a:off x="6756564" y="1791445"/>
              <a:ext cx="4627367" cy="369332"/>
            </a:xfrm>
            <a:prstGeom prst="rect">
              <a:avLst/>
            </a:prstGeom>
            <a:noFill/>
          </p:spPr>
          <p:txBody>
            <a:bodyPr wrap="square">
              <a:spAutoFit/>
            </a:bodyPr>
            <a:lstStyle/>
            <a:p>
              <a:pPr algn="ctr"/>
              <a:r>
                <a:rPr lang="en-US" sz="1800" b="1" dirty="0">
                  <a:ea typeface="+mn-lt"/>
                  <a:cs typeface="+mn-lt"/>
                </a:rPr>
                <a:t>Surface to 2 km O</a:t>
              </a:r>
              <a:r>
                <a:rPr lang="en-US" sz="1800" b="1" baseline="-25000" dirty="0">
                  <a:ea typeface="+mn-lt"/>
                  <a:cs typeface="+mn-lt"/>
                </a:rPr>
                <a:t>3</a:t>
              </a:r>
              <a:r>
                <a:rPr lang="en-US" sz="1800" b="1" dirty="0">
                  <a:ea typeface="+mn-lt"/>
                  <a:cs typeface="+mn-lt"/>
                </a:rPr>
                <a:t> from GEOS CF</a:t>
              </a:r>
              <a:endParaRPr lang="en-US" dirty="0"/>
            </a:p>
          </p:txBody>
        </p:sp>
      </p:grpSp>
    </p:spTree>
    <p:extLst>
      <p:ext uri="{BB962C8B-B14F-4D97-AF65-F5344CB8AC3E}">
        <p14:creationId xmlns:p14="http://schemas.microsoft.com/office/powerpoint/2010/main" val="2617225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FA5D90F-524B-41BE-9EAB-CE89211F4C72}"/>
              </a:ext>
            </a:extLst>
          </p:cNvPr>
          <p:cNvSpPr>
            <a:spLocks noGrp="1"/>
          </p:cNvSpPr>
          <p:nvPr>
            <p:ph idx="1"/>
          </p:nvPr>
        </p:nvSpPr>
        <p:spPr>
          <a:xfrm>
            <a:off x="0" y="1247441"/>
            <a:ext cx="12192000" cy="5610559"/>
          </a:xfrm>
        </p:spPr>
        <p:txBody>
          <a:bodyPr/>
          <a:lstStyle/>
          <a:p>
            <a:pPr>
              <a:spcBef>
                <a:spcPts val="0"/>
              </a:spcBef>
            </a:pPr>
            <a:r>
              <a:rPr lang="en-US" b="1" dirty="0">
                <a:solidFill>
                  <a:srgbClr val="002060"/>
                </a:solidFill>
                <a:latin typeface="+mj-lt"/>
              </a:rPr>
              <a:t>TEMPO O3TOT product</a:t>
            </a:r>
          </a:p>
          <a:p>
            <a:pPr lvl="1">
              <a:spcBef>
                <a:spcPts val="0"/>
              </a:spcBef>
              <a:buFont typeface="Wingdings" pitchFamily="2" charset="2"/>
              <a:buChar char="§"/>
            </a:pPr>
            <a:r>
              <a:rPr lang="en-US" sz="2500" b="1" dirty="0">
                <a:latin typeface="+mj-lt"/>
              </a:rPr>
              <a:t>Total ozone from TEMPO observation </a:t>
            </a:r>
            <a:r>
              <a:rPr lang="en-US" sz="2500" b="1" dirty="0">
                <a:solidFill>
                  <a:srgbClr val="00B050"/>
                </a:solidFill>
                <a:latin typeface="+mj-lt"/>
              </a:rPr>
              <a:t>shows a good correlation with ground-based observations</a:t>
            </a:r>
          </a:p>
          <a:p>
            <a:pPr lvl="1">
              <a:spcBef>
                <a:spcPts val="0"/>
              </a:spcBef>
              <a:buFont typeface="Wingdings" pitchFamily="2" charset="2"/>
              <a:buChar char="§"/>
            </a:pPr>
            <a:r>
              <a:rPr lang="en-US" sz="2500" b="1" dirty="0">
                <a:latin typeface="+mj-lt"/>
              </a:rPr>
              <a:t>TEMPO total product </a:t>
            </a:r>
            <a:r>
              <a:rPr lang="en-US" sz="2500" b="1" dirty="0">
                <a:solidFill>
                  <a:srgbClr val="00B050"/>
                </a:solidFill>
                <a:latin typeface="+mj-lt"/>
              </a:rPr>
              <a:t>has similar precision with TROPOMI </a:t>
            </a:r>
            <a:r>
              <a:rPr lang="en-US" sz="2500" b="1" dirty="0">
                <a:latin typeface="+mj-lt"/>
              </a:rPr>
              <a:t>(slightly lower)</a:t>
            </a:r>
          </a:p>
          <a:p>
            <a:pPr lvl="1">
              <a:spcBef>
                <a:spcPts val="0"/>
              </a:spcBef>
              <a:buFont typeface="Wingdings" pitchFamily="2" charset="2"/>
              <a:buChar char="§"/>
            </a:pPr>
            <a:r>
              <a:rPr lang="en-US" sz="2500" b="1" dirty="0">
                <a:latin typeface="+mj-lt"/>
              </a:rPr>
              <a:t>The known issues: </a:t>
            </a:r>
            <a:r>
              <a:rPr lang="en-US" sz="2500" b="1" dirty="0">
                <a:solidFill>
                  <a:srgbClr val="00B050"/>
                </a:solidFill>
                <a:latin typeface="+mj-lt"/>
              </a:rPr>
              <a:t>Latitudinal dependency</a:t>
            </a:r>
          </a:p>
          <a:p>
            <a:pPr lvl="1">
              <a:spcBef>
                <a:spcPts val="0"/>
              </a:spcBef>
              <a:buFont typeface="Wingdings" pitchFamily="2" charset="2"/>
              <a:buChar char="§"/>
            </a:pPr>
            <a:endParaRPr lang="en-US" sz="2500" b="1" dirty="0">
              <a:latin typeface="+mj-lt"/>
            </a:endParaRPr>
          </a:p>
          <a:p>
            <a:pPr lvl="1">
              <a:spcBef>
                <a:spcPts val="0"/>
              </a:spcBef>
              <a:buFont typeface="Wingdings" pitchFamily="2" charset="2"/>
              <a:buChar char="§"/>
            </a:pPr>
            <a:endParaRPr lang="en-US" sz="2500" b="1" dirty="0">
              <a:latin typeface="+mj-lt"/>
            </a:endParaRPr>
          </a:p>
          <a:p>
            <a:pPr>
              <a:spcBef>
                <a:spcPts val="0"/>
              </a:spcBef>
            </a:pPr>
            <a:r>
              <a:rPr lang="en-US" b="1" dirty="0">
                <a:solidFill>
                  <a:srgbClr val="002060"/>
                </a:solidFill>
                <a:latin typeface="+mj-lt"/>
              </a:rPr>
              <a:t>TEMPO O3PROF product </a:t>
            </a:r>
          </a:p>
          <a:p>
            <a:pPr lvl="1">
              <a:spcBef>
                <a:spcPts val="0"/>
              </a:spcBef>
              <a:buFont typeface="Wingdings" pitchFamily="2" charset="2"/>
              <a:buChar char="§"/>
            </a:pPr>
            <a:r>
              <a:rPr lang="en-US" sz="2500" b="1" dirty="0">
                <a:solidFill>
                  <a:schemeClr val="accent6">
                    <a:lumMod val="75000"/>
                  </a:schemeClr>
                </a:solidFill>
                <a:latin typeface="+mj-lt"/>
              </a:rPr>
              <a:t>Public release has been delayed </a:t>
            </a:r>
            <a:r>
              <a:rPr lang="en-US" sz="2500" b="1" dirty="0">
                <a:latin typeface="+mj-lt"/>
              </a:rPr>
              <a:t>due to the unexpected issue</a:t>
            </a:r>
          </a:p>
          <a:p>
            <a:pPr lvl="1">
              <a:spcBef>
                <a:spcPts val="0"/>
              </a:spcBef>
              <a:buFont typeface="Wingdings" pitchFamily="2" charset="2"/>
              <a:buChar char="§"/>
            </a:pPr>
            <a:r>
              <a:rPr lang="en-US" sz="2500" b="1" dirty="0">
                <a:latin typeface="+mj-lt"/>
              </a:rPr>
              <a:t>Initial version of O3PROF product looks promising</a:t>
            </a:r>
          </a:p>
          <a:p>
            <a:pPr lvl="1">
              <a:spcBef>
                <a:spcPts val="0"/>
              </a:spcBef>
              <a:buFont typeface="Wingdings" pitchFamily="2" charset="2"/>
              <a:buChar char="§"/>
            </a:pPr>
            <a:r>
              <a:rPr lang="en-US" sz="2500" b="1" dirty="0">
                <a:latin typeface="+mj-lt"/>
              </a:rPr>
              <a:t>Soft calibration spectrum </a:t>
            </a:r>
            <a:r>
              <a:rPr lang="en-US" sz="2500" b="1" dirty="0">
                <a:solidFill>
                  <a:schemeClr val="accent6">
                    <a:lumMod val="75000"/>
                  </a:schemeClr>
                </a:solidFill>
                <a:latin typeface="+mj-lt"/>
              </a:rPr>
              <a:t>should be updated using more data of real observation</a:t>
            </a:r>
          </a:p>
          <a:p>
            <a:pPr lvl="1">
              <a:spcBef>
                <a:spcPts val="0"/>
              </a:spcBef>
              <a:buFont typeface="Wingdings" pitchFamily="2" charset="2"/>
              <a:buChar char="§"/>
            </a:pPr>
            <a:r>
              <a:rPr lang="en-US" sz="2500" b="1" dirty="0">
                <a:solidFill>
                  <a:schemeClr val="accent6">
                    <a:lumMod val="75000"/>
                  </a:schemeClr>
                </a:solidFill>
                <a:latin typeface="+mj-lt"/>
              </a:rPr>
              <a:t>Need to be evaluate using various observations</a:t>
            </a:r>
            <a:br>
              <a:rPr lang="en-US" sz="2500" b="1" dirty="0">
                <a:solidFill>
                  <a:schemeClr val="accent6">
                    <a:lumMod val="75000"/>
                  </a:schemeClr>
                </a:solidFill>
                <a:latin typeface="+mj-lt"/>
              </a:rPr>
            </a:br>
            <a:endParaRPr lang="en-US" sz="2500" b="1" dirty="0">
              <a:solidFill>
                <a:schemeClr val="accent6">
                  <a:lumMod val="75000"/>
                </a:schemeClr>
              </a:solidFill>
              <a:latin typeface="+mj-lt"/>
            </a:endParaRPr>
          </a:p>
        </p:txBody>
      </p:sp>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0"/>
            <a:ext cx="12192000" cy="975701"/>
          </a:xfrm>
        </p:spPr>
        <p:txBody>
          <a:bodyPr/>
          <a:lstStyle/>
          <a:p>
            <a:r>
              <a:rPr lang="en-US" dirty="0"/>
              <a:t>Summary</a:t>
            </a:r>
            <a:endParaRPr lang="en-US" dirty="0">
              <a:solidFill>
                <a:srgbClr val="00B050"/>
              </a:solidFill>
            </a:endParaRP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784084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1030" name="Picture 6" descr="Satellite over North America">
            <a:extLst>
              <a:ext uri="{FF2B5EF4-FFF2-40B4-BE49-F238E27FC236}">
                <a16:creationId xmlns:a16="http://schemas.microsoft.com/office/drawing/2014/main" id="{70D1CB3E-E782-824B-4435-676164FCF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023" y="1074421"/>
            <a:ext cx="10185953" cy="572959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F3BB999-3D47-A8BE-CDA0-FAAD0F7209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6" name="TextBox 5">
            <a:extLst>
              <a:ext uri="{FF2B5EF4-FFF2-40B4-BE49-F238E27FC236}">
                <a16:creationId xmlns:a16="http://schemas.microsoft.com/office/drawing/2014/main" id="{82EC9596-6C8C-4334-88C6-EC50CCEF3DBC}"/>
              </a:ext>
            </a:extLst>
          </p:cNvPr>
          <p:cNvSpPr txBox="1"/>
          <p:nvPr/>
        </p:nvSpPr>
        <p:spPr>
          <a:xfrm>
            <a:off x="2579752" y="5814534"/>
            <a:ext cx="7351812" cy="707886"/>
          </a:xfrm>
          <a:prstGeom prst="rect">
            <a:avLst/>
          </a:prstGeom>
          <a:noFill/>
        </p:spPr>
        <p:txBody>
          <a:bodyPr wrap="square" rtlCol="0">
            <a:spAutoFit/>
          </a:bodyPr>
          <a:lstStyle/>
          <a:p>
            <a:pPr algn="ctr"/>
            <a:r>
              <a:rPr lang="en-US" sz="4000" b="1" dirty="0">
                <a:solidFill>
                  <a:schemeClr val="bg1"/>
                </a:solidFill>
              </a:rPr>
              <a:t>Thank you for your attention!</a:t>
            </a:r>
          </a:p>
        </p:txBody>
      </p:sp>
      <p:sp>
        <p:nvSpPr>
          <p:cNvPr id="13" name="Title 12">
            <a:extLst>
              <a:ext uri="{FF2B5EF4-FFF2-40B4-BE49-F238E27FC236}">
                <a16:creationId xmlns:a16="http://schemas.microsoft.com/office/drawing/2014/main" id="{E95917BD-71FB-A501-B915-D157A32749AD}"/>
              </a:ext>
            </a:extLst>
          </p:cNvPr>
          <p:cNvSpPr>
            <a:spLocks noGrp="1"/>
          </p:cNvSpPr>
          <p:nvPr>
            <p:ph type="title"/>
          </p:nvPr>
        </p:nvSpPr>
        <p:spPr>
          <a:xfrm>
            <a:off x="1702906" y="0"/>
            <a:ext cx="8410944" cy="975701"/>
          </a:xfrm>
        </p:spPr>
        <p:txBody>
          <a:bodyPr/>
          <a:lstStyle/>
          <a:p>
            <a:r>
              <a:rPr lang="en-US" dirty="0"/>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
          <p:cNvSpPr txBox="1">
            <a:spLocks noGrp="1"/>
          </p:cNvSpPr>
          <p:nvPr>
            <p:ph type="title"/>
          </p:nvPr>
        </p:nvSpPr>
        <p:spPr>
          <a:xfrm>
            <a:off x="0" y="0"/>
            <a:ext cx="12191999" cy="999351"/>
          </a:xfrm>
        </p:spPr>
        <p:txBody>
          <a:bodyPr/>
          <a:lstStyle/>
          <a:p>
            <a:pPr lvl="0"/>
            <a:r>
              <a:rPr lang="en-US" sz="3000" dirty="0"/>
              <a:t>Tropospheric Emissions: Monitoring of Pollution</a:t>
            </a:r>
            <a:br>
              <a:rPr lang="en-US" dirty="0"/>
            </a:br>
            <a:r>
              <a:rPr lang="en-US" dirty="0"/>
              <a:t>(TEMPO)</a:t>
            </a:r>
          </a:p>
        </p:txBody>
      </p:sp>
      <p:sp>
        <p:nvSpPr>
          <p:cNvPr id="5" name="Slide Number Placeholder 4">
            <a:extLst>
              <a:ext uri="{FF2B5EF4-FFF2-40B4-BE49-F238E27FC236}">
                <a16:creationId xmlns:a16="http://schemas.microsoft.com/office/drawing/2014/main" id="{449FD253-F0D7-4738-AFD8-369B9C89B0D5}"/>
              </a:ext>
            </a:extLst>
          </p:cNvPr>
          <p:cNvSpPr>
            <a:spLocks noGrp="1"/>
          </p:cNvSpPr>
          <p:nvPr>
            <p:ph type="sldNum" sz="quarter" idx="12"/>
          </p:nvPr>
        </p:nvSpPr>
        <p:spPr>
          <a:xfrm>
            <a:off x="9459074"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pic>
        <p:nvPicPr>
          <p:cNvPr id="11" name="Graphic 10" descr="Magnifying glass with solid fill">
            <a:extLst>
              <a:ext uri="{FF2B5EF4-FFF2-40B4-BE49-F238E27FC236}">
                <a16:creationId xmlns:a16="http://schemas.microsoft.com/office/drawing/2014/main" id="{5BCDEB38-6A3F-8011-F8F4-D5663F3B2B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855" y="5736734"/>
            <a:ext cx="914400" cy="914400"/>
          </a:xfrm>
          <a:prstGeom prst="rect">
            <a:avLst/>
          </a:prstGeom>
        </p:spPr>
      </p:pic>
      <mc:AlternateContent xmlns:mc="http://schemas.openxmlformats.org/markup-compatibility/2006" xmlns:a14="http://schemas.microsoft.com/office/drawing/2010/main">
        <mc:Choice Requires="a14">
          <p:sp>
            <p:nvSpPr>
              <p:cNvPr id="270" name="Google Shape;270;p2"/>
              <p:cNvSpPr/>
              <p:nvPr/>
            </p:nvSpPr>
            <p:spPr>
              <a:xfrm>
                <a:off x="-1" y="999351"/>
                <a:ext cx="11598965" cy="5651783"/>
              </a:xfrm>
              <a:prstGeom prst="rect">
                <a:avLst/>
              </a:prstGeom>
              <a:noFill/>
              <a:ln>
                <a:noFill/>
              </a:ln>
            </p:spPr>
            <p:txBody>
              <a:bodyPr spcFirstLastPara="1" wrap="square" lIns="91325" tIns="45650" rIns="91325" bIns="45650" anchor="t" anchorCtr="0">
                <a:noAutofit/>
              </a:bodyPr>
              <a:lstStyle/>
              <a:p>
                <a:pPr marL="342900" marR="0" lvl="0" indent="-342900" algn="l" defTabSz="914400" rtl="0" eaLnBrk="1" fontAlgn="auto" latinLnBrk="0" hangingPunct="1">
                  <a:spcBef>
                    <a:spcPts val="0"/>
                  </a:spcBef>
                  <a:spcAft>
                    <a:spcPts val="1000"/>
                  </a:spcAft>
                  <a:buClr>
                    <a:srgbClr val="000000"/>
                  </a:buClr>
                  <a:buSzTx/>
                  <a:buFont typeface="Wingdings" pitchFamily="2" charset="2"/>
                  <a:buChar char="Ø"/>
                  <a:tabLst/>
                  <a:defRPr/>
                </a:pPr>
                <a:r>
                  <a:rPr kumimoji="0" lang="en-US" sz="2500" b="1" i="0" u="none" strike="noStrike" kern="0" cap="none" spc="0" normalizeH="0" baseline="0" noProof="0" dirty="0">
                    <a:ln>
                      <a:noFill/>
                    </a:ln>
                    <a:solidFill>
                      <a:srgbClr val="0057FF"/>
                    </a:solidFill>
                    <a:effectLst/>
                    <a:uLnTx/>
                    <a:uFillTx/>
                    <a:ea typeface="Arial"/>
                    <a:cs typeface="Arial"/>
                    <a:sym typeface="Arial"/>
                  </a:rPr>
                  <a:t>NASA’s first Earth Venture Instrument (EVI) selected in 2012 </a:t>
                </a:r>
              </a:p>
              <a:p>
                <a:pPr marL="800100" lvl="1" indent="-342900">
                  <a:spcAft>
                    <a:spcPts val="500"/>
                  </a:spcAft>
                  <a:buClr>
                    <a:srgbClr val="000000"/>
                  </a:buClr>
                  <a:buFont typeface="Wingdings" pitchFamily="2" charset="2"/>
                  <a:buChar char="ü"/>
                  <a:defRPr/>
                </a:pPr>
                <a:r>
                  <a:rPr kumimoji="0" lang="en-US" sz="2200" b="1" i="0" u="none" strike="noStrike" kern="0" cap="none" spc="0" normalizeH="0" baseline="0" noProof="0" dirty="0">
                    <a:ln>
                      <a:noFill/>
                    </a:ln>
                    <a:solidFill>
                      <a:srgbClr val="0057FF"/>
                    </a:solidFill>
                    <a:effectLst/>
                    <a:uLnTx/>
                    <a:uFillTx/>
                    <a:ea typeface="Arial"/>
                    <a:cs typeface="Arial"/>
                    <a:sym typeface="Arial"/>
                  </a:rPr>
                  <a:t>PI</a:t>
                </a:r>
                <a:r>
                  <a:rPr lang="en-US" sz="2200" b="1" kern="0" dirty="0">
                    <a:solidFill>
                      <a:srgbClr val="0057FF"/>
                    </a:solidFill>
                    <a:ea typeface="Arial"/>
                    <a:cs typeface="Arial"/>
                    <a:sym typeface="Arial"/>
                  </a:rPr>
                  <a:t>-led at </a:t>
                </a:r>
                <a:r>
                  <a:rPr kumimoji="0" lang="en-US" sz="2200" b="0" i="0" u="none" strike="noStrike" kern="0" cap="none" spc="0" normalizeH="0" baseline="0" noProof="0" dirty="0">
                    <a:ln>
                      <a:noFill/>
                    </a:ln>
                    <a:solidFill>
                      <a:srgbClr val="000000"/>
                    </a:solidFill>
                    <a:effectLst/>
                    <a:uLnTx/>
                    <a:uFillTx/>
                    <a:ea typeface="Arial"/>
                    <a:cs typeface="Arial"/>
                    <a:sym typeface="Arial"/>
                  </a:rPr>
                  <a:t>Smithsonian Astrophysical Observatory (SAO): </a:t>
                </a:r>
                <a:r>
                  <a:rPr kumimoji="0" lang="en-US" sz="2200" b="0" i="0" u="none" strike="noStrike" kern="0" cap="none" spc="0" normalizeH="0" baseline="0" noProof="0" dirty="0">
                    <a:ln>
                      <a:noFill/>
                    </a:ln>
                    <a:solidFill>
                      <a:srgbClr val="000000"/>
                    </a:solidFill>
                    <a:effectLst/>
                    <a:uLnTx/>
                    <a:uFillTx/>
                    <a:cs typeface="Arial"/>
                    <a:sym typeface="Arial"/>
                  </a:rPr>
                  <a:t>Science team</a:t>
                </a:r>
                <a:r>
                  <a:rPr kumimoji="0" lang="en-US" sz="2200" b="0" i="0" u="none" strike="noStrike" kern="0" cap="none" spc="0" normalizeH="0" baseline="0" noProof="0" dirty="0">
                    <a:ln>
                      <a:noFill/>
                    </a:ln>
                    <a:solidFill>
                      <a:srgbClr val="000000"/>
                    </a:solidFill>
                    <a:effectLst/>
                    <a:uLnTx/>
                    <a:uFillTx/>
                    <a:ea typeface="Arial"/>
                    <a:cs typeface="Arial"/>
                    <a:sym typeface="Arial"/>
                  </a:rPr>
                  <a:t>, ground systems, science data processing center</a:t>
                </a:r>
              </a:p>
              <a:p>
                <a:pPr marL="800100" lvl="1" indent="-342900">
                  <a:spcAft>
                    <a:spcPts val="500"/>
                  </a:spcAft>
                  <a:buClr>
                    <a:srgbClr val="000000"/>
                  </a:buClr>
                  <a:buFont typeface="Wingdings" pitchFamily="2" charset="2"/>
                  <a:buChar char="ü"/>
                  <a:defRPr/>
                </a:pPr>
                <a:r>
                  <a:rPr kumimoji="0" lang="en-US" sz="2200" b="0" i="0" u="none" strike="noStrike" kern="0" cap="none" spc="0" normalizeH="0" baseline="0" noProof="0" dirty="0">
                    <a:ln>
                      <a:noFill/>
                    </a:ln>
                    <a:solidFill>
                      <a:srgbClr val="000000"/>
                    </a:solidFill>
                    <a:effectLst/>
                    <a:uLnTx/>
                    <a:uFillTx/>
                    <a:cs typeface="Arial"/>
                    <a:sym typeface="Arial"/>
                  </a:rPr>
                  <a:t>Hourly daytime air pollution measurements over North America</a:t>
                </a:r>
              </a:p>
              <a:p>
                <a:pPr marL="800100" lvl="1" indent="-342900">
                  <a:buClr>
                    <a:srgbClr val="000000"/>
                  </a:buClr>
                  <a:buFont typeface="Wingdings" pitchFamily="2" charset="2"/>
                  <a:buChar char="ü"/>
                  <a:defRPr/>
                </a:pPr>
                <a:endParaRPr lang="en-US" sz="2300" b="1" kern="0" dirty="0">
                  <a:solidFill>
                    <a:srgbClr val="0057FF"/>
                  </a:solidFill>
                  <a:cs typeface="Arial"/>
                  <a:sym typeface="Arial"/>
                </a:endParaRPr>
              </a:p>
              <a:p>
                <a:pPr marL="342900" indent="-342900">
                  <a:spcAft>
                    <a:spcPts val="1000"/>
                  </a:spcAft>
                  <a:buClr>
                    <a:srgbClr val="000000"/>
                  </a:buClr>
                  <a:buFont typeface="Wingdings" pitchFamily="2" charset="2"/>
                  <a:buChar char="Ø"/>
                  <a:defRPr/>
                </a:pPr>
                <a:r>
                  <a:rPr lang="en-US" sz="2500" b="1" kern="0" dirty="0">
                    <a:solidFill>
                      <a:srgbClr val="0057FF"/>
                    </a:solidFill>
                    <a:cs typeface="Arial"/>
                    <a:sym typeface="Arial"/>
                  </a:rPr>
                  <a:t>Geostationary orbit </a:t>
                </a:r>
                <a:r>
                  <a:rPr lang="en-US" sz="2500" kern="0" dirty="0">
                    <a:solidFill>
                      <a:srgbClr val="000000"/>
                    </a:solidFill>
                    <a:cs typeface="Arial"/>
                    <a:sym typeface="Arial"/>
                  </a:rPr>
                  <a:t>means TEMPO can scan the continent continuously</a:t>
                </a:r>
              </a:p>
              <a:p>
                <a:pPr marL="800100" lvl="1" indent="-342900">
                  <a:spcAft>
                    <a:spcPts val="500"/>
                  </a:spcAft>
                  <a:buClr>
                    <a:srgbClr val="000000"/>
                  </a:buClr>
                  <a:buFont typeface="Wingdings" pitchFamily="2" charset="2"/>
                  <a:buChar char="ü"/>
                  <a:defRPr/>
                </a:pPr>
                <a:r>
                  <a:rPr kumimoji="0" lang="en-US" sz="2200" b="0" i="0" u="none" strike="noStrike" kern="0" cap="none" spc="0" normalizeH="0" baseline="0" noProof="0" dirty="0">
                    <a:ln>
                      <a:noFill/>
                    </a:ln>
                    <a:solidFill>
                      <a:srgbClr val="000000"/>
                    </a:solidFill>
                    <a:effectLst/>
                    <a:uLnTx/>
                    <a:uFillTx/>
                    <a:cs typeface="Arial"/>
                    <a:sym typeface="Arial"/>
                  </a:rPr>
                  <a:t>Hi</a:t>
                </a:r>
                <a:r>
                  <a:rPr lang="en-US" sz="2200" kern="0" dirty="0" err="1">
                    <a:solidFill>
                      <a:srgbClr val="000000"/>
                    </a:solidFill>
                    <a:cs typeface="Arial"/>
                    <a:sym typeface="Arial"/>
                  </a:rPr>
                  <a:t>gh</a:t>
                </a:r>
                <a:r>
                  <a:rPr lang="en-US" sz="2200" kern="0" dirty="0">
                    <a:solidFill>
                      <a:srgbClr val="000000"/>
                    </a:solidFill>
                    <a:cs typeface="Arial"/>
                    <a:sym typeface="Arial"/>
                  </a:rPr>
                  <a:t> temporal resolution (1 hour)</a:t>
                </a:r>
              </a:p>
              <a:p>
                <a:pPr marL="800100" lvl="1" indent="-342900">
                  <a:spcAft>
                    <a:spcPts val="500"/>
                  </a:spcAft>
                  <a:buClr>
                    <a:srgbClr val="000000"/>
                  </a:buClr>
                  <a:buFont typeface="Wingdings" pitchFamily="2" charset="2"/>
                  <a:buChar char="ü"/>
                  <a:defRPr/>
                </a:pPr>
                <a:r>
                  <a:rPr kumimoji="0" lang="en-US" sz="2200" b="0" i="0" u="none" strike="noStrike" kern="0" cap="none" spc="0" normalizeH="0" baseline="0" noProof="0" dirty="0">
                    <a:ln>
                      <a:noFill/>
                    </a:ln>
                    <a:solidFill>
                      <a:srgbClr val="000000"/>
                    </a:solidFill>
                    <a:effectLst/>
                    <a:uLnTx/>
                    <a:uFillTx/>
                    <a:cs typeface="Arial"/>
                    <a:sym typeface="Arial"/>
                  </a:rPr>
                  <a:t>High spatial resolution </a:t>
                </a:r>
                <a:r>
                  <a:rPr lang="en-US" sz="2200" kern="0" dirty="0">
                    <a:solidFill>
                      <a:srgbClr val="000000"/>
                    </a:solidFill>
                    <a:cs typeface="Arial"/>
                    <a:sym typeface="Arial"/>
                  </a:rPr>
                  <a:t>(2 km </a:t>
                </a:r>
                <a14:m>
                  <m:oMath xmlns:m="http://schemas.openxmlformats.org/officeDocument/2006/math">
                    <m:r>
                      <a:rPr lang="en-US" sz="2200" i="1" kern="0" smtClean="0">
                        <a:solidFill>
                          <a:srgbClr val="000000"/>
                        </a:solidFill>
                        <a:latin typeface="Cambria Math" panose="02040503050406030204" pitchFamily="18" charset="0"/>
                        <a:ea typeface="Cambria Math" panose="02040503050406030204" pitchFamily="18" charset="0"/>
                        <a:cs typeface="Arial"/>
                        <a:sym typeface="Arial"/>
                      </a:rPr>
                      <m:t>×</m:t>
                    </m:r>
                  </m:oMath>
                </a14:m>
                <a:r>
                  <a:rPr lang="en-US" sz="2200" kern="0" dirty="0">
                    <a:solidFill>
                      <a:srgbClr val="000000"/>
                    </a:solidFill>
                    <a:cs typeface="Arial"/>
                    <a:sym typeface="Arial"/>
                  </a:rPr>
                  <a:t> 4.75 km)</a:t>
                </a:r>
                <a:endParaRPr kumimoji="0" lang="en-US" sz="2200" b="0" i="0" u="none" strike="noStrike" kern="0" cap="none" spc="0" normalizeH="0" baseline="0" noProof="0" dirty="0">
                  <a:ln>
                    <a:noFill/>
                  </a:ln>
                  <a:solidFill>
                    <a:srgbClr val="000000"/>
                  </a:solidFill>
                  <a:effectLst/>
                  <a:uLnTx/>
                  <a:uFillTx/>
                  <a:cs typeface="Arial"/>
                  <a:sym typeface="Arial"/>
                </a:endParaRPr>
              </a:p>
              <a:p>
                <a:pPr marL="800100" lvl="1" indent="-342900">
                  <a:buClr>
                    <a:srgbClr val="000000"/>
                  </a:buClr>
                  <a:buFont typeface="Wingdings" pitchFamily="2" charset="2"/>
                  <a:buChar char="ü"/>
                  <a:defRPr/>
                </a:pPr>
                <a:endParaRPr kumimoji="0" lang="en-US" sz="2000" b="0" i="0" u="none" strike="noStrike" kern="0" cap="none" spc="0" normalizeH="0" baseline="0" noProof="0" dirty="0">
                  <a:ln>
                    <a:noFill/>
                  </a:ln>
                  <a:solidFill>
                    <a:srgbClr val="000000"/>
                  </a:solidFill>
                  <a:effectLst/>
                  <a:uLnTx/>
                  <a:uFillTx/>
                  <a:cs typeface="Arial"/>
                  <a:sym typeface="Arial"/>
                </a:endParaRPr>
              </a:p>
              <a:p>
                <a:pPr marL="342900" indent="-342900">
                  <a:spcAft>
                    <a:spcPts val="1000"/>
                  </a:spcAft>
                  <a:buClr>
                    <a:srgbClr val="000000"/>
                  </a:buClr>
                  <a:buFont typeface="Wingdings" pitchFamily="2" charset="2"/>
                  <a:buChar char="Ø"/>
                  <a:defRPr/>
                </a:pPr>
                <a:r>
                  <a:rPr lang="en-US" sz="2500" b="1" kern="0" dirty="0">
                    <a:solidFill>
                      <a:srgbClr val="0057FF"/>
                    </a:solidFill>
                    <a:cs typeface="Arial"/>
                    <a:sym typeface="Arial"/>
                  </a:rPr>
                  <a:t>Baseline</a:t>
                </a:r>
                <a:r>
                  <a:rPr lang="en-US" sz="2500" kern="0" dirty="0">
                    <a:solidFill>
                      <a:srgbClr val="000000"/>
                    </a:solidFill>
                    <a:cs typeface="Arial"/>
                    <a:sym typeface="Arial"/>
                  </a:rPr>
                  <a:t> data products:</a:t>
                </a:r>
              </a:p>
              <a:p>
                <a:pPr marL="800100" lvl="1" indent="-342900">
                  <a:spcAft>
                    <a:spcPts val="500"/>
                  </a:spcAft>
                  <a:buClr>
                    <a:srgbClr val="000000"/>
                  </a:buClr>
                  <a:buFont typeface="Wingdings" pitchFamily="2" charset="2"/>
                  <a:buChar char="ü"/>
                  <a:defRPr/>
                </a:pPr>
                <a:r>
                  <a:rPr lang="en-US" sz="2200" kern="0" dirty="0">
                    <a:solidFill>
                      <a:srgbClr val="000000"/>
                    </a:solidFill>
                    <a:cs typeface="Arial"/>
                    <a:sym typeface="Arial"/>
                  </a:rPr>
                  <a:t>Nitrogen dioxide</a:t>
                </a:r>
              </a:p>
              <a:p>
                <a:pPr marL="800100" lvl="1" indent="-342900">
                  <a:spcAft>
                    <a:spcPts val="500"/>
                  </a:spcAft>
                  <a:buClr>
                    <a:srgbClr val="000000"/>
                  </a:buClr>
                  <a:buFont typeface="Wingdings" pitchFamily="2" charset="2"/>
                  <a:buChar char="ü"/>
                  <a:defRPr/>
                </a:pPr>
                <a:r>
                  <a:rPr kumimoji="0" lang="en-US" sz="2200" b="0" i="0" u="none" strike="noStrike" kern="0" cap="none" spc="0" normalizeH="0" baseline="0" noProof="0" dirty="0">
                    <a:ln>
                      <a:noFill/>
                    </a:ln>
                    <a:solidFill>
                      <a:srgbClr val="000000"/>
                    </a:solidFill>
                    <a:effectLst/>
                    <a:uLnTx/>
                    <a:uFillTx/>
                    <a:cs typeface="Arial"/>
                    <a:sym typeface="Arial"/>
                  </a:rPr>
                  <a:t>Formaldehyde</a:t>
                </a:r>
              </a:p>
              <a:p>
                <a:pPr marL="800100" lvl="1" indent="-342900">
                  <a:spcAft>
                    <a:spcPts val="500"/>
                  </a:spcAft>
                  <a:buClr>
                    <a:srgbClr val="000000"/>
                  </a:buClr>
                  <a:buFont typeface="Wingdings" pitchFamily="2" charset="2"/>
                  <a:buChar char="ü"/>
                  <a:defRPr/>
                </a:pPr>
                <a:r>
                  <a:rPr lang="en-US" sz="2200" b="1" kern="0" dirty="0">
                    <a:solidFill>
                      <a:srgbClr val="00B050"/>
                    </a:solidFill>
                    <a:cs typeface="Arial"/>
                    <a:sym typeface="Arial"/>
                  </a:rPr>
                  <a:t>Ozone (total and profile)</a:t>
                </a:r>
                <a:endParaRPr kumimoji="0" lang="en-US" sz="2200" b="1" i="0" u="none" strike="noStrike" kern="0" cap="none" spc="0" normalizeH="0" baseline="0" noProof="0" dirty="0">
                  <a:ln>
                    <a:noFill/>
                  </a:ln>
                  <a:solidFill>
                    <a:srgbClr val="00B050"/>
                  </a:solidFill>
                  <a:effectLst/>
                  <a:uLnTx/>
                  <a:uFillTx/>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13589"/>
                  </a:solidFill>
                  <a:effectLst/>
                  <a:uLnTx/>
                  <a:uFillTx/>
                  <a:latin typeface="Calibri"/>
                  <a:cs typeface="Arial"/>
                  <a:sym typeface="Arial"/>
                </a:endParaRPr>
              </a:p>
            </p:txBody>
          </p:sp>
        </mc:Choice>
        <mc:Fallback xmlns="">
          <p:sp>
            <p:nvSpPr>
              <p:cNvPr id="270" name="Google Shape;270;p2"/>
              <p:cNvSpPr>
                <a:spLocks noRot="1" noChangeAspect="1" noMove="1" noResize="1" noEditPoints="1" noAdjustHandles="1" noChangeArrowheads="1" noChangeShapeType="1" noTextEdit="1"/>
              </p:cNvSpPr>
              <p:nvPr/>
            </p:nvSpPr>
            <p:spPr>
              <a:xfrm>
                <a:off x="-1" y="999351"/>
                <a:ext cx="11598965" cy="5651783"/>
              </a:xfrm>
              <a:prstGeom prst="rect">
                <a:avLst/>
              </a:prstGeom>
              <a:blipFill>
                <a:blip r:embed="rId5"/>
                <a:stretch>
                  <a:fillRect l="-875" t="-897"/>
                </a:stretch>
              </a:blipFill>
              <a:ln>
                <a:noFill/>
              </a:ln>
            </p:spPr>
            <p:txBody>
              <a:bodyPr/>
              <a:lstStyle/>
              <a:p>
                <a:r>
                  <a:rPr lang="en-US">
                    <a:noFill/>
                  </a:rPr>
                  <a:t> </a:t>
                </a:r>
              </a:p>
            </p:txBody>
          </p:sp>
        </mc:Fallback>
      </mc:AlternateContent>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3" name="Picture 2">
            <a:extLst>
              <a:ext uri="{FF2B5EF4-FFF2-40B4-BE49-F238E27FC236}">
                <a16:creationId xmlns:a16="http://schemas.microsoft.com/office/drawing/2014/main" id="{CB2BFBFB-ADF5-322D-BAA9-8A88236E8C30}"/>
              </a:ext>
            </a:extLst>
          </p:cNvPr>
          <p:cNvPicPr>
            <a:picLocks noChangeAspect="1"/>
          </p:cNvPicPr>
          <p:nvPr/>
        </p:nvPicPr>
        <p:blipFill>
          <a:blip r:embed="rId3"/>
          <a:stretch>
            <a:fillRect/>
          </a:stretch>
        </p:blipFill>
        <p:spPr>
          <a:xfrm>
            <a:off x="280257" y="2542418"/>
            <a:ext cx="8631164" cy="4315582"/>
          </a:xfrm>
          <a:prstGeom prst="rect">
            <a:avLst/>
          </a:prstGeom>
        </p:spPr>
      </p:pic>
      <p:sp>
        <p:nvSpPr>
          <p:cNvPr id="268" name="Google Shape;268;p2"/>
          <p:cNvSpPr txBox="1">
            <a:spLocks noGrp="1"/>
          </p:cNvSpPr>
          <p:nvPr>
            <p:ph type="title"/>
          </p:nvPr>
        </p:nvSpPr>
        <p:spPr>
          <a:xfrm>
            <a:off x="0" y="0"/>
            <a:ext cx="12191999" cy="999351"/>
          </a:xfrm>
        </p:spPr>
        <p:txBody>
          <a:bodyPr/>
          <a:lstStyle/>
          <a:p>
            <a:pPr lvl="0"/>
            <a:r>
              <a:rPr lang="en-US" dirty="0"/>
              <a:t>TEMPO O3TOT algorithm</a:t>
            </a:r>
          </a:p>
        </p:txBody>
      </p:sp>
      <p:sp>
        <p:nvSpPr>
          <p:cNvPr id="5" name="Slide Number Placeholder 4">
            <a:extLst>
              <a:ext uri="{FF2B5EF4-FFF2-40B4-BE49-F238E27FC236}">
                <a16:creationId xmlns:a16="http://schemas.microsoft.com/office/drawing/2014/main" id="{449FD253-F0D7-4738-AFD8-369B9C89B0D5}"/>
              </a:ext>
            </a:extLst>
          </p:cNvPr>
          <p:cNvSpPr>
            <a:spLocks noGrp="1"/>
          </p:cNvSpPr>
          <p:nvPr>
            <p:ph type="sldNum" sz="quarter" idx="12"/>
          </p:nvPr>
        </p:nvSpPr>
        <p:spPr>
          <a:xfrm>
            <a:off x="9459074"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Content Placeholder 4">
                <a:extLst>
                  <a:ext uri="{FF2B5EF4-FFF2-40B4-BE49-F238E27FC236}">
                    <a16:creationId xmlns:a16="http://schemas.microsoft.com/office/drawing/2014/main" id="{E90A86D3-0959-857E-6CBA-6F669B270221}"/>
                  </a:ext>
                </a:extLst>
              </p:cNvPr>
              <p:cNvSpPr txBox="1">
                <a:spLocks/>
              </p:cNvSpPr>
              <p:nvPr/>
            </p:nvSpPr>
            <p:spPr>
              <a:xfrm>
                <a:off x="0" y="999350"/>
                <a:ext cx="12192000" cy="5858649"/>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600"/>
                  </a:spcBef>
                </a:pPr>
                <a:r>
                  <a:rPr lang="en-US" sz="2400" b="1" dirty="0">
                    <a:solidFill>
                      <a:srgbClr val="002060"/>
                    </a:solidFill>
                  </a:rPr>
                  <a:t>TEMPO O3TOT (total column ozone) algorithm</a:t>
                </a:r>
                <a:endParaRPr lang="en-US" sz="2400" b="1" baseline="-25000" dirty="0">
                  <a:solidFill>
                    <a:srgbClr val="002060"/>
                  </a:solidFill>
                </a:endParaRPr>
              </a:p>
              <a:p>
                <a:pPr lvl="1">
                  <a:spcBef>
                    <a:spcPts val="0"/>
                  </a:spcBef>
                  <a:buFont typeface="Wingdings" pitchFamily="2" charset="2"/>
                  <a:buChar char="ü"/>
                </a:pPr>
                <a:r>
                  <a:rPr lang="en-US" sz="2000" dirty="0"/>
                  <a:t>OMTO3 V8.5 (</a:t>
                </a:r>
                <a:r>
                  <a:rPr lang="en-US" sz="2000" dirty="0">
                    <a:solidFill>
                      <a:srgbClr val="0057FF"/>
                    </a:solidFill>
                  </a:rPr>
                  <a:t>TOMS V8.5</a:t>
                </a:r>
                <a:r>
                  <a:rPr lang="en-US" sz="2000" dirty="0"/>
                  <a:t>) based algorithm</a:t>
                </a:r>
              </a:p>
              <a:p>
                <a:pPr lvl="1">
                  <a:spcBef>
                    <a:spcPts val="0"/>
                  </a:spcBef>
                  <a:buFont typeface="Wingdings" pitchFamily="2" charset="2"/>
                  <a:buChar char="ü"/>
                </a:pPr>
                <a:r>
                  <a:rPr lang="en-US" sz="2000" dirty="0"/>
                  <a:t>Uses two wavelength pairs ([317.5 and 331.2 nm] and [331.2 and 360 nm])</a:t>
                </a:r>
              </a:p>
              <a:p>
                <a:pPr lvl="1">
                  <a:spcBef>
                    <a:spcPts val="0"/>
                  </a:spcBef>
                  <a:buFont typeface="Wingdings" pitchFamily="2" charset="2"/>
                  <a:buChar char="ü"/>
                </a:pPr>
                <a:r>
                  <a:rPr lang="en-US" sz="2000" dirty="0">
                    <a:ea typeface="Arial Narrow"/>
                    <a:cs typeface="Arial Narrow"/>
                    <a:sym typeface="Arial Narrow"/>
                  </a:rPr>
                  <a:t>Total O</a:t>
                </a:r>
                <a:r>
                  <a:rPr lang="en-US" sz="2000" baseline="-25000" dirty="0">
                    <a:ea typeface="Arial Narrow"/>
                    <a:cs typeface="Arial Narrow"/>
                    <a:sym typeface="Arial Narrow"/>
                  </a:rPr>
                  <a:t>3</a:t>
                </a:r>
                <a:r>
                  <a:rPr lang="en-US" sz="2000" dirty="0">
                    <a:ea typeface="Arial Narrow"/>
                    <a:cs typeface="Arial Narrow"/>
                    <a:sym typeface="Arial Narrow"/>
                  </a:rPr>
                  <a:t>, AI, and cloud fraction</a:t>
                </a:r>
                <a:endParaRPr lang="en-US" sz="2000" dirty="0"/>
              </a:p>
              <a:p>
                <a:pPr lvl="1">
                  <a:spcBef>
                    <a:spcPts val="0"/>
                  </a:spcBef>
                  <a:buFont typeface="Wingdings" pitchFamily="2" charset="2"/>
                  <a:buChar char="ü"/>
                </a:pPr>
                <a:r>
                  <a:rPr lang="en-US" sz="2000" dirty="0"/>
                  <a:t>Spatial resolution of </a:t>
                </a:r>
                <a:r>
                  <a:rPr lang="en-US" sz="2000" dirty="0">
                    <a:sym typeface="Arial Narrow"/>
                  </a:rPr>
                  <a:t>2.0 km </a:t>
                </a:r>
                <a14:m>
                  <m:oMath xmlns:m="http://schemas.openxmlformats.org/officeDocument/2006/math">
                    <m:r>
                      <a:rPr lang="en-US" sz="2000" i="1">
                        <a:latin typeface="Cambria Math" panose="02040503050406030204" pitchFamily="18" charset="0"/>
                        <a:ea typeface="Cambria Math" panose="02040503050406030204" pitchFamily="18" charset="0"/>
                        <a:sym typeface="Arial Narrow"/>
                      </a:rPr>
                      <m:t>×</m:t>
                    </m:r>
                  </m:oMath>
                </a14:m>
                <a:r>
                  <a:rPr lang="en-US" sz="2000" dirty="0">
                    <a:sym typeface="Arial Narrow"/>
                  </a:rPr>
                  <a:t> 4.75 km</a:t>
                </a:r>
              </a:p>
              <a:p>
                <a:pPr lvl="1">
                  <a:spcBef>
                    <a:spcPts val="0"/>
                  </a:spcBef>
                  <a:buFont typeface="Wingdings" pitchFamily="2" charset="2"/>
                  <a:buChar char="ü"/>
                </a:pPr>
                <a:r>
                  <a:rPr lang="en-US" sz="2000" b="1" dirty="0">
                    <a:solidFill>
                      <a:srgbClr val="00B050"/>
                    </a:solidFill>
                  </a:rPr>
                  <a:t>SDPC v4.4 (V03) TEMPO O3T product has been released on May 20, 2024</a:t>
                </a:r>
                <a:endParaRPr lang="en-US" sz="2400" b="1" dirty="0">
                  <a:solidFill>
                    <a:srgbClr val="002060"/>
                  </a:solidFill>
                </a:endParaRPr>
              </a:p>
            </p:txBody>
          </p:sp>
        </mc:Choice>
        <mc:Fallback xmlns="">
          <p:sp>
            <p:nvSpPr>
              <p:cNvPr id="2" name="Content Placeholder 4">
                <a:extLst>
                  <a:ext uri="{FF2B5EF4-FFF2-40B4-BE49-F238E27FC236}">
                    <a16:creationId xmlns:a16="http://schemas.microsoft.com/office/drawing/2014/main" id="{E90A86D3-0959-857E-6CBA-6F669B270221}"/>
                  </a:ext>
                </a:extLst>
              </p:cNvPr>
              <p:cNvSpPr txBox="1">
                <a:spLocks noRot="1" noChangeAspect="1" noMove="1" noResize="1" noEditPoints="1" noAdjustHandles="1" noChangeArrowheads="1" noChangeShapeType="1" noTextEdit="1"/>
              </p:cNvSpPr>
              <p:nvPr/>
            </p:nvSpPr>
            <p:spPr>
              <a:xfrm>
                <a:off x="0" y="999350"/>
                <a:ext cx="12192000" cy="5858649"/>
              </a:xfrm>
              <a:prstGeom prst="rect">
                <a:avLst/>
              </a:prstGeom>
              <a:blipFill>
                <a:blip r:embed="rId4"/>
                <a:stretch>
                  <a:fillRect l="-728" t="-866"/>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E480B730-9C74-16DA-B222-28BF29F6B318}"/>
              </a:ext>
            </a:extLst>
          </p:cNvPr>
          <p:cNvSpPr txBox="1"/>
          <p:nvPr/>
        </p:nvSpPr>
        <p:spPr>
          <a:xfrm>
            <a:off x="8762884" y="3890628"/>
            <a:ext cx="3379604" cy="1754326"/>
          </a:xfrm>
          <a:prstGeom prst="rect">
            <a:avLst/>
          </a:prstGeom>
          <a:noFill/>
        </p:spPr>
        <p:txBody>
          <a:bodyPr wrap="square" rtlCol="0">
            <a:spAutoFit/>
          </a:bodyPr>
          <a:lstStyle/>
          <a:p>
            <a:pPr marL="285750" indent="-285750">
              <a:buFont typeface="Wingdings" panose="05000000000000000000" pitchFamily="2" charset="2"/>
              <a:buChar char="q"/>
            </a:pPr>
            <a:r>
              <a:rPr lang="en-US" dirty="0"/>
              <a:t>Recommendation filtering:</a:t>
            </a:r>
            <a:br>
              <a:rPr lang="en-US" dirty="0"/>
            </a:br>
            <a:r>
              <a:rPr lang="en-US" dirty="0"/>
              <a:t>Use the ‘</a:t>
            </a:r>
            <a:r>
              <a:rPr lang="en-US" dirty="0" err="1"/>
              <a:t>warning_input_radiance</a:t>
            </a:r>
            <a:r>
              <a:rPr lang="en-US" dirty="0"/>
              <a:t>’ provided by the ‘</a:t>
            </a:r>
            <a:r>
              <a:rPr lang="en-US" dirty="0" err="1"/>
              <a:t>quality_flag</a:t>
            </a:r>
            <a:r>
              <a:rPr lang="en-US" dirty="0"/>
              <a:t>’ from the TEMPO O3TOT product (</a:t>
            </a:r>
            <a:r>
              <a:rPr lang="en-US" dirty="0" err="1"/>
              <a:t>quality_flag</a:t>
            </a:r>
            <a:r>
              <a:rPr lang="en-US" dirty="0"/>
              <a:t> &gt;= 4096).</a:t>
            </a:r>
          </a:p>
        </p:txBody>
      </p:sp>
    </p:spTree>
    <p:extLst>
      <p:ext uri="{BB962C8B-B14F-4D97-AF65-F5344CB8AC3E}">
        <p14:creationId xmlns:p14="http://schemas.microsoft.com/office/powerpoint/2010/main" val="649143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graph of a pen&#10;&#10;Description automatically generated with medium confidence">
            <a:extLst>
              <a:ext uri="{FF2B5EF4-FFF2-40B4-BE49-F238E27FC236}">
                <a16:creationId xmlns:a16="http://schemas.microsoft.com/office/drawing/2014/main" id="{C253643F-07EA-4A1B-675D-2A33B0AD2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296" y="3562187"/>
            <a:ext cx="10169026" cy="2953843"/>
          </a:xfrm>
          <a:prstGeom prst="rect">
            <a:avLst/>
          </a:prstGeom>
        </p:spPr>
      </p:pic>
      <p:sp>
        <p:nvSpPr>
          <p:cNvPr id="2" name="Slide Number Placeholder 1">
            <a:extLst>
              <a:ext uri="{FF2B5EF4-FFF2-40B4-BE49-F238E27FC236}">
                <a16:creationId xmlns:a16="http://schemas.microsoft.com/office/drawing/2014/main" id="{3E3040F7-12F4-2132-1307-6D806F9965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4" name="Slide Number Placeholder 3">
            <a:extLst>
              <a:ext uri="{FF2B5EF4-FFF2-40B4-BE49-F238E27FC236}">
                <a16:creationId xmlns:a16="http://schemas.microsoft.com/office/drawing/2014/main" id="{50E914C2-4AD6-30A8-448D-A040DA5CC52C}"/>
              </a:ext>
            </a:extLst>
          </p:cNvPr>
          <p:cNvSpPr txBox="1">
            <a:spLocks/>
          </p:cNvSpPr>
          <p:nvPr/>
        </p:nvSpPr>
        <p:spPr>
          <a:xfrm>
            <a:off x="9448800" y="6621140"/>
            <a:ext cx="2743200" cy="182880"/>
          </a:xfrm>
          <a:prstGeom prst="rect">
            <a:avLst/>
          </a:prstGeom>
        </p:spPr>
        <p:txBody>
          <a:bodyPr vert="horz" lIns="91440" tIns="0" rIns="91440" bIns="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4</a:t>
            </a:fld>
            <a:endParaRPr lang="en-US"/>
          </a:p>
        </p:txBody>
      </p:sp>
      <p:sp>
        <p:nvSpPr>
          <p:cNvPr id="11" name="Title 2">
            <a:extLst>
              <a:ext uri="{FF2B5EF4-FFF2-40B4-BE49-F238E27FC236}">
                <a16:creationId xmlns:a16="http://schemas.microsoft.com/office/drawing/2014/main" id="{E7EB6B0E-393A-47D8-AEA7-2E5D48B84D4A}"/>
              </a:ext>
            </a:extLst>
          </p:cNvPr>
          <p:cNvSpPr>
            <a:spLocks noGrp="1"/>
          </p:cNvSpPr>
          <p:nvPr>
            <p:ph type="title"/>
          </p:nvPr>
        </p:nvSpPr>
        <p:spPr>
          <a:xfrm>
            <a:off x="0" y="0"/>
            <a:ext cx="12192000" cy="975701"/>
          </a:xfrm>
        </p:spPr>
        <p:txBody>
          <a:bodyPr/>
          <a:lstStyle/>
          <a:p>
            <a:r>
              <a:rPr lang="en-US" dirty="0"/>
              <a:t>Comparison of TEMPO total ozone</a:t>
            </a:r>
            <a:br>
              <a:rPr lang="en-US" dirty="0"/>
            </a:br>
            <a:r>
              <a:rPr lang="en-US" dirty="0"/>
              <a:t>with ground-based observations</a:t>
            </a:r>
            <a:endParaRPr lang="en-US" baseline="-25000" dirty="0"/>
          </a:p>
        </p:txBody>
      </p:sp>
      <p:sp>
        <p:nvSpPr>
          <p:cNvPr id="13" name="TextBox 12">
            <a:extLst>
              <a:ext uri="{FF2B5EF4-FFF2-40B4-BE49-F238E27FC236}">
                <a16:creationId xmlns:a16="http://schemas.microsoft.com/office/drawing/2014/main" id="{429C0C00-41D3-76BC-7655-AAFF9A49882F}"/>
              </a:ext>
            </a:extLst>
          </p:cNvPr>
          <p:cNvSpPr txBox="1"/>
          <p:nvPr/>
        </p:nvSpPr>
        <p:spPr>
          <a:xfrm>
            <a:off x="4438597" y="998596"/>
            <a:ext cx="3314818" cy="400110"/>
          </a:xfrm>
          <a:prstGeom prst="rect">
            <a:avLst/>
          </a:prstGeom>
          <a:noFill/>
        </p:spPr>
        <p:txBody>
          <a:bodyPr wrap="none" rtlCol="0">
            <a:spAutoFit/>
          </a:bodyPr>
          <a:lstStyle/>
          <a:p>
            <a:pPr algn="ctr"/>
            <a:r>
              <a:rPr lang="en-US" sz="2000" b="1" i="1" dirty="0"/>
              <a:t>Courtesy of </a:t>
            </a:r>
            <a:r>
              <a:rPr lang="en-US" sz="2000" b="1" i="1" dirty="0" err="1"/>
              <a:t>Xiaoyi</a:t>
            </a:r>
            <a:r>
              <a:rPr lang="en-US" sz="2000" b="1" i="1" dirty="0"/>
              <a:t> Zhao, ECCC</a:t>
            </a:r>
          </a:p>
        </p:txBody>
      </p:sp>
      <p:grpSp>
        <p:nvGrpSpPr>
          <p:cNvPr id="18" name="Group 17">
            <a:extLst>
              <a:ext uri="{FF2B5EF4-FFF2-40B4-BE49-F238E27FC236}">
                <a16:creationId xmlns:a16="http://schemas.microsoft.com/office/drawing/2014/main" id="{2CF466F8-FCCF-D9A7-006F-E176F55C5ACA}"/>
              </a:ext>
            </a:extLst>
          </p:cNvPr>
          <p:cNvGrpSpPr/>
          <p:nvPr/>
        </p:nvGrpSpPr>
        <p:grpSpPr>
          <a:xfrm>
            <a:off x="2080260" y="1431339"/>
            <a:ext cx="3006462" cy="2041812"/>
            <a:chOff x="143872" y="2196970"/>
            <a:chExt cx="5763780" cy="3654559"/>
          </a:xfrm>
        </p:grpSpPr>
        <p:pic>
          <p:nvPicPr>
            <p:cNvPr id="14" name="Picture 13" descr="A map of the united states&#10;&#10;Description automatically generated">
              <a:extLst>
                <a:ext uri="{FF2B5EF4-FFF2-40B4-BE49-F238E27FC236}">
                  <a16:creationId xmlns:a16="http://schemas.microsoft.com/office/drawing/2014/main" id="{5C199ACB-ABD5-64B8-C36C-59710239E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72" y="2196970"/>
              <a:ext cx="5763780" cy="3654559"/>
            </a:xfrm>
            <a:prstGeom prst="rect">
              <a:avLst/>
            </a:prstGeom>
          </p:spPr>
        </p:pic>
        <p:sp>
          <p:nvSpPr>
            <p:cNvPr id="17" name="TextBox 16">
              <a:extLst>
                <a:ext uri="{FF2B5EF4-FFF2-40B4-BE49-F238E27FC236}">
                  <a16:creationId xmlns:a16="http://schemas.microsoft.com/office/drawing/2014/main" id="{76129CF3-16A7-D6E9-62E3-895C3A598F0B}"/>
                </a:ext>
              </a:extLst>
            </p:cNvPr>
            <p:cNvSpPr txBox="1"/>
            <p:nvPr/>
          </p:nvSpPr>
          <p:spPr>
            <a:xfrm>
              <a:off x="671958" y="4731666"/>
              <a:ext cx="2561350" cy="739677"/>
            </a:xfrm>
            <a:prstGeom prst="rect">
              <a:avLst/>
            </a:prstGeom>
            <a:noFill/>
          </p:spPr>
          <p:txBody>
            <a:bodyPr wrap="square">
              <a:spAutoFit/>
            </a:bodyPr>
            <a:lstStyle/>
            <a:p>
              <a:pPr lvl="1"/>
              <a:r>
                <a:rPr lang="en-US" sz="800" b="1" dirty="0">
                  <a:solidFill>
                    <a:schemeClr val="bg1"/>
                  </a:solidFill>
                </a:rPr>
                <a:t>56 PGN sites</a:t>
              </a:r>
            </a:p>
            <a:p>
              <a:pPr lvl="1"/>
              <a:r>
                <a:rPr lang="en-US" sz="800" b="1" dirty="0">
                  <a:solidFill>
                    <a:schemeClr val="bg1"/>
                  </a:solidFill>
                </a:rPr>
                <a:t>4 Brewer sites</a:t>
              </a:r>
            </a:p>
            <a:p>
              <a:pPr lvl="1"/>
              <a:r>
                <a:rPr lang="en-US" sz="800" b="1" dirty="0">
                  <a:solidFill>
                    <a:schemeClr val="bg1"/>
                  </a:solidFill>
                </a:rPr>
                <a:t>2 Dobson sites</a:t>
              </a:r>
            </a:p>
          </p:txBody>
        </p:sp>
      </p:grpSp>
      <p:grpSp>
        <p:nvGrpSpPr>
          <p:cNvPr id="21" name="Group 20">
            <a:extLst>
              <a:ext uri="{FF2B5EF4-FFF2-40B4-BE49-F238E27FC236}">
                <a16:creationId xmlns:a16="http://schemas.microsoft.com/office/drawing/2014/main" id="{CD6D86B4-8AAB-EC4F-EE08-55962608E84A}"/>
              </a:ext>
            </a:extLst>
          </p:cNvPr>
          <p:cNvGrpSpPr/>
          <p:nvPr/>
        </p:nvGrpSpPr>
        <p:grpSpPr>
          <a:xfrm>
            <a:off x="7105278" y="1431339"/>
            <a:ext cx="3230136" cy="2048087"/>
            <a:chOff x="8235696" y="168774"/>
            <a:chExt cx="3075432" cy="1949996"/>
          </a:xfrm>
        </p:grpSpPr>
        <p:pic>
          <p:nvPicPr>
            <p:cNvPr id="22" name="Picture 21" descr="A map of the united states&#10;&#10;Description automatically generated">
              <a:extLst>
                <a:ext uri="{FF2B5EF4-FFF2-40B4-BE49-F238E27FC236}">
                  <a16:creationId xmlns:a16="http://schemas.microsoft.com/office/drawing/2014/main" id="{FAEBD8D9-B1BF-1E12-416E-B1389A015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5696" y="168774"/>
              <a:ext cx="3075432" cy="1949996"/>
            </a:xfrm>
            <a:prstGeom prst="rect">
              <a:avLst/>
            </a:prstGeom>
          </p:spPr>
        </p:pic>
        <p:cxnSp>
          <p:nvCxnSpPr>
            <p:cNvPr id="23" name="Straight Connector 22">
              <a:extLst>
                <a:ext uri="{FF2B5EF4-FFF2-40B4-BE49-F238E27FC236}">
                  <a16:creationId xmlns:a16="http://schemas.microsoft.com/office/drawing/2014/main" id="{CE183AF7-3600-2B1B-AC4B-072CEF799BEC}"/>
                </a:ext>
              </a:extLst>
            </p:cNvPr>
            <p:cNvCxnSpPr/>
            <p:nvPr/>
          </p:nvCxnSpPr>
          <p:spPr>
            <a:xfrm>
              <a:off x="8430768" y="649224"/>
              <a:ext cx="28803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7F0F9A2-B051-C810-C95A-CCD67B544C49}"/>
                </a:ext>
              </a:extLst>
            </p:cNvPr>
            <p:cNvCxnSpPr/>
            <p:nvPr/>
          </p:nvCxnSpPr>
          <p:spPr>
            <a:xfrm>
              <a:off x="8430768" y="849249"/>
              <a:ext cx="28803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9357F8B-E81E-6006-00C5-52DD1AC5CC8F}"/>
                </a:ext>
              </a:extLst>
            </p:cNvPr>
            <p:cNvCxnSpPr/>
            <p:nvPr/>
          </p:nvCxnSpPr>
          <p:spPr>
            <a:xfrm>
              <a:off x="8430768" y="1052449"/>
              <a:ext cx="28803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323BE8D-0EA5-C2B3-6EAB-BF1D869FCA97}"/>
                </a:ext>
              </a:extLst>
            </p:cNvPr>
            <p:cNvCxnSpPr/>
            <p:nvPr/>
          </p:nvCxnSpPr>
          <p:spPr>
            <a:xfrm>
              <a:off x="8430768" y="1249299"/>
              <a:ext cx="28803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9B10FF2-BD90-77DB-CF93-509A1DB27B10}"/>
                </a:ext>
              </a:extLst>
            </p:cNvPr>
            <p:cNvCxnSpPr/>
            <p:nvPr/>
          </p:nvCxnSpPr>
          <p:spPr>
            <a:xfrm>
              <a:off x="8430768" y="1452499"/>
              <a:ext cx="28803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8" name="Right Arrow 27">
            <a:extLst>
              <a:ext uri="{FF2B5EF4-FFF2-40B4-BE49-F238E27FC236}">
                <a16:creationId xmlns:a16="http://schemas.microsoft.com/office/drawing/2014/main" id="{6241EB85-9530-36D1-E895-59BC8D310DCB}"/>
              </a:ext>
            </a:extLst>
          </p:cNvPr>
          <p:cNvSpPr/>
          <p:nvPr/>
        </p:nvSpPr>
        <p:spPr>
          <a:xfrm>
            <a:off x="5652977" y="1913109"/>
            <a:ext cx="886046" cy="992372"/>
          </a:xfrm>
          <a:prstGeom prst="rightArrow">
            <a:avLst>
              <a:gd name="adj1" fmla="val 52857"/>
              <a:gd name="adj2" fmla="val 62800"/>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7C34A46D-385A-E102-4045-19F6B95CB956}"/>
              </a:ext>
            </a:extLst>
          </p:cNvPr>
          <p:cNvSpPr txBox="1"/>
          <p:nvPr/>
        </p:nvSpPr>
        <p:spPr>
          <a:xfrm>
            <a:off x="34561" y="3638009"/>
            <a:ext cx="1143812" cy="323165"/>
          </a:xfrm>
          <a:prstGeom prst="rect">
            <a:avLst/>
          </a:prstGeom>
          <a:solidFill>
            <a:schemeClr val="accent5">
              <a:lumMod val="20000"/>
              <a:lumOff val="80000"/>
              <a:alpha val="42558"/>
            </a:schemeClr>
          </a:solidFill>
        </p:spPr>
        <p:txBody>
          <a:bodyPr wrap="square" rtlCol="0">
            <a:spAutoFit/>
          </a:bodyPr>
          <a:lstStyle/>
          <a:p>
            <a:r>
              <a:rPr lang="en-US" sz="1500" b="1" dirty="0"/>
              <a:t>TEMPO </a:t>
            </a:r>
            <a:r>
              <a:rPr lang="en-US" sz="1500" b="1" dirty="0">
                <a:solidFill>
                  <a:srgbClr val="00B050"/>
                </a:solidFill>
              </a:rPr>
              <a:t>V03</a:t>
            </a:r>
          </a:p>
        </p:txBody>
      </p:sp>
      <p:sp>
        <p:nvSpPr>
          <p:cNvPr id="3" name="TextBox 2">
            <a:extLst>
              <a:ext uri="{FF2B5EF4-FFF2-40B4-BE49-F238E27FC236}">
                <a16:creationId xmlns:a16="http://schemas.microsoft.com/office/drawing/2014/main" id="{09AC4301-6F24-647F-6CD9-659123C7C977}"/>
              </a:ext>
            </a:extLst>
          </p:cNvPr>
          <p:cNvSpPr txBox="1"/>
          <p:nvPr/>
        </p:nvSpPr>
        <p:spPr>
          <a:xfrm>
            <a:off x="198958" y="6459557"/>
            <a:ext cx="10984044" cy="323165"/>
          </a:xfrm>
          <a:prstGeom prst="rect">
            <a:avLst/>
          </a:prstGeom>
          <a:noFill/>
        </p:spPr>
        <p:txBody>
          <a:bodyPr wrap="square" rtlCol="0">
            <a:spAutoFit/>
          </a:bodyPr>
          <a:lstStyle/>
          <a:p>
            <a:pPr marL="285750" indent="-285750">
              <a:buFont typeface="Wingdings" panose="05000000000000000000" pitchFamily="2" charset="2"/>
              <a:buChar char="q"/>
            </a:pPr>
            <a:r>
              <a:rPr lang="en-US" sz="1500" dirty="0"/>
              <a:t>TEMPO V3 total ozone have good correlation with those from ground-based observations (Dobson, Pandora, and Brewer). </a:t>
            </a:r>
          </a:p>
        </p:txBody>
      </p:sp>
      <p:sp>
        <p:nvSpPr>
          <p:cNvPr id="29" name="TextBox 28">
            <a:extLst>
              <a:ext uri="{FF2B5EF4-FFF2-40B4-BE49-F238E27FC236}">
                <a16:creationId xmlns:a16="http://schemas.microsoft.com/office/drawing/2014/main" id="{8E12581F-17EC-04AB-816A-409AC7AC3593}"/>
              </a:ext>
            </a:extLst>
          </p:cNvPr>
          <p:cNvSpPr txBox="1"/>
          <p:nvPr/>
        </p:nvSpPr>
        <p:spPr>
          <a:xfrm>
            <a:off x="10939252" y="5550420"/>
            <a:ext cx="732599" cy="307777"/>
          </a:xfrm>
          <a:prstGeom prst="rect">
            <a:avLst/>
          </a:prstGeom>
          <a:noFill/>
        </p:spPr>
        <p:txBody>
          <a:bodyPr wrap="square" rtlCol="0">
            <a:spAutoFit/>
          </a:bodyPr>
          <a:lstStyle/>
          <a:p>
            <a:r>
              <a:rPr lang="en-US" sz="700" dirty="0">
                <a:solidFill>
                  <a:srgbClr val="FF0000"/>
                </a:solidFill>
              </a:rPr>
              <a:t>- Mean +/- std</a:t>
            </a:r>
          </a:p>
          <a:p>
            <a:r>
              <a:rPr lang="en-US" sz="700" dirty="0">
                <a:solidFill>
                  <a:srgbClr val="FF0000"/>
                </a:solidFill>
              </a:rPr>
              <a:t>- The median</a:t>
            </a:r>
          </a:p>
        </p:txBody>
      </p:sp>
    </p:spTree>
    <p:extLst>
      <p:ext uri="{BB962C8B-B14F-4D97-AF65-F5344CB8AC3E}">
        <p14:creationId xmlns:p14="http://schemas.microsoft.com/office/powerpoint/2010/main" val="460017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3040F7-12F4-2132-1307-6D806F9965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4" name="Slide Number Placeholder 3">
            <a:extLst>
              <a:ext uri="{FF2B5EF4-FFF2-40B4-BE49-F238E27FC236}">
                <a16:creationId xmlns:a16="http://schemas.microsoft.com/office/drawing/2014/main" id="{50E914C2-4AD6-30A8-448D-A040DA5CC52C}"/>
              </a:ext>
            </a:extLst>
          </p:cNvPr>
          <p:cNvSpPr txBox="1">
            <a:spLocks/>
          </p:cNvSpPr>
          <p:nvPr/>
        </p:nvSpPr>
        <p:spPr>
          <a:xfrm>
            <a:off x="9448800" y="6621140"/>
            <a:ext cx="2743200" cy="182880"/>
          </a:xfrm>
          <a:prstGeom prst="rect">
            <a:avLst/>
          </a:prstGeom>
        </p:spPr>
        <p:txBody>
          <a:bodyPr vert="horz" lIns="91440" tIns="0" rIns="91440" bIns="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5</a:t>
            </a:fld>
            <a:endParaRPr lang="en-US"/>
          </a:p>
        </p:txBody>
      </p:sp>
      <p:sp>
        <p:nvSpPr>
          <p:cNvPr id="11" name="Title 2">
            <a:extLst>
              <a:ext uri="{FF2B5EF4-FFF2-40B4-BE49-F238E27FC236}">
                <a16:creationId xmlns:a16="http://schemas.microsoft.com/office/drawing/2014/main" id="{E7EB6B0E-393A-47D8-AEA7-2E5D48B84D4A}"/>
              </a:ext>
            </a:extLst>
          </p:cNvPr>
          <p:cNvSpPr>
            <a:spLocks noGrp="1"/>
          </p:cNvSpPr>
          <p:nvPr>
            <p:ph type="title"/>
          </p:nvPr>
        </p:nvSpPr>
        <p:spPr>
          <a:xfrm>
            <a:off x="0" y="0"/>
            <a:ext cx="12192000" cy="975701"/>
          </a:xfrm>
        </p:spPr>
        <p:txBody>
          <a:bodyPr/>
          <a:lstStyle/>
          <a:p>
            <a:r>
              <a:rPr lang="en-US" dirty="0"/>
              <a:t>Comparison of TEMPO total ozone</a:t>
            </a:r>
            <a:br>
              <a:rPr lang="en-US" dirty="0"/>
            </a:br>
            <a:r>
              <a:rPr lang="en-US" dirty="0"/>
              <a:t>with ground-based observations</a:t>
            </a:r>
            <a:endParaRPr lang="en-US" baseline="-25000" dirty="0"/>
          </a:p>
        </p:txBody>
      </p:sp>
      <p:sp>
        <p:nvSpPr>
          <p:cNvPr id="13" name="TextBox 12">
            <a:extLst>
              <a:ext uri="{FF2B5EF4-FFF2-40B4-BE49-F238E27FC236}">
                <a16:creationId xmlns:a16="http://schemas.microsoft.com/office/drawing/2014/main" id="{429C0C00-41D3-76BC-7655-AAFF9A49882F}"/>
              </a:ext>
            </a:extLst>
          </p:cNvPr>
          <p:cNvSpPr txBox="1"/>
          <p:nvPr/>
        </p:nvSpPr>
        <p:spPr>
          <a:xfrm>
            <a:off x="4357391" y="998596"/>
            <a:ext cx="3477235" cy="400110"/>
          </a:xfrm>
          <a:prstGeom prst="rect">
            <a:avLst/>
          </a:prstGeom>
          <a:noFill/>
        </p:spPr>
        <p:txBody>
          <a:bodyPr wrap="none" rtlCol="0">
            <a:spAutoFit/>
          </a:bodyPr>
          <a:lstStyle/>
          <a:p>
            <a:pPr algn="ctr"/>
            <a:r>
              <a:rPr lang="en-US" sz="2000" b="1" i="1" dirty="0"/>
              <a:t>Courtesy of Jay Herman, GSFC</a:t>
            </a:r>
          </a:p>
        </p:txBody>
      </p:sp>
      <p:sp>
        <p:nvSpPr>
          <p:cNvPr id="15" name="TextBox 14">
            <a:extLst>
              <a:ext uri="{FF2B5EF4-FFF2-40B4-BE49-F238E27FC236}">
                <a16:creationId xmlns:a16="http://schemas.microsoft.com/office/drawing/2014/main" id="{69D449AD-E4D5-3463-620B-B65B586EB458}"/>
              </a:ext>
            </a:extLst>
          </p:cNvPr>
          <p:cNvSpPr txBox="1"/>
          <p:nvPr/>
        </p:nvSpPr>
        <p:spPr>
          <a:xfrm>
            <a:off x="-42089" y="6270988"/>
            <a:ext cx="12406025" cy="646331"/>
          </a:xfrm>
          <a:prstGeom prst="rect">
            <a:avLst/>
          </a:prstGeom>
          <a:noFill/>
        </p:spPr>
        <p:txBody>
          <a:bodyPr wrap="none" rtlCol="0">
            <a:spAutoFit/>
          </a:bodyPr>
          <a:lstStyle/>
          <a:p>
            <a:pPr marL="285750" indent="-285750">
              <a:buFont typeface="Wingdings" panose="05000000000000000000" pitchFamily="2" charset="2"/>
              <a:buChar char="q"/>
            </a:pPr>
            <a:r>
              <a:rPr lang="en-US" sz="1800" dirty="0"/>
              <a:t>Comparison of TEMPO O</a:t>
            </a:r>
            <a:r>
              <a:rPr lang="en-US" sz="1800" baseline="-25000" dirty="0"/>
              <a:t>3</a:t>
            </a:r>
            <a:r>
              <a:rPr lang="en-US" sz="1800" dirty="0"/>
              <a:t> retrievals at multiple Pandora sites shows good agreement on a weekly average basis for May 2024</a:t>
            </a:r>
            <a:endParaRPr lang="en-US" dirty="0"/>
          </a:p>
          <a:p>
            <a:pPr marL="285750" indent="-285750">
              <a:buFont typeface="Wingdings" panose="05000000000000000000" pitchFamily="2" charset="2"/>
              <a:buChar char="q"/>
            </a:pPr>
            <a:r>
              <a:rPr lang="en-US" dirty="0"/>
              <a:t>In many case, diurnal variation of O</a:t>
            </a:r>
            <a:r>
              <a:rPr lang="en-US" baseline="-25000" dirty="0"/>
              <a:t>3</a:t>
            </a:r>
            <a:r>
              <a:rPr lang="en-US" dirty="0"/>
              <a:t> from TEMPO observation shows good correlation with Pandora.</a:t>
            </a:r>
          </a:p>
        </p:txBody>
      </p:sp>
      <p:pic>
        <p:nvPicPr>
          <p:cNvPr id="16" name="Picture 15">
            <a:extLst>
              <a:ext uri="{FF2B5EF4-FFF2-40B4-BE49-F238E27FC236}">
                <a16:creationId xmlns:a16="http://schemas.microsoft.com/office/drawing/2014/main" id="{82F32E51-7948-1432-B149-5D3C6AA98FD7}"/>
              </a:ext>
            </a:extLst>
          </p:cNvPr>
          <p:cNvPicPr>
            <a:picLocks noChangeAspect="1"/>
          </p:cNvPicPr>
          <p:nvPr/>
        </p:nvPicPr>
        <p:blipFill>
          <a:blip r:embed="rId3"/>
          <a:stretch>
            <a:fillRect/>
          </a:stretch>
        </p:blipFill>
        <p:spPr>
          <a:xfrm>
            <a:off x="4183187" y="1312375"/>
            <a:ext cx="3955475" cy="4968000"/>
          </a:xfrm>
          <a:prstGeom prst="rect">
            <a:avLst/>
          </a:prstGeom>
        </p:spPr>
      </p:pic>
      <p:pic>
        <p:nvPicPr>
          <p:cNvPr id="17" name="Picture 16">
            <a:extLst>
              <a:ext uri="{FF2B5EF4-FFF2-40B4-BE49-F238E27FC236}">
                <a16:creationId xmlns:a16="http://schemas.microsoft.com/office/drawing/2014/main" id="{35CE826E-5DE1-21B7-CE91-A027BECF0F93}"/>
              </a:ext>
            </a:extLst>
          </p:cNvPr>
          <p:cNvPicPr>
            <a:picLocks noChangeAspect="1"/>
          </p:cNvPicPr>
          <p:nvPr/>
        </p:nvPicPr>
        <p:blipFill>
          <a:blip r:embed="rId4"/>
          <a:stretch>
            <a:fillRect/>
          </a:stretch>
        </p:blipFill>
        <p:spPr>
          <a:xfrm>
            <a:off x="8138662" y="1334298"/>
            <a:ext cx="4054699" cy="4968000"/>
          </a:xfrm>
          <a:prstGeom prst="rect">
            <a:avLst/>
          </a:prstGeom>
        </p:spPr>
      </p:pic>
      <p:pic>
        <p:nvPicPr>
          <p:cNvPr id="5" name="Picture 4">
            <a:extLst>
              <a:ext uri="{FF2B5EF4-FFF2-40B4-BE49-F238E27FC236}">
                <a16:creationId xmlns:a16="http://schemas.microsoft.com/office/drawing/2014/main" id="{9F54DCFE-9718-A961-9951-1F2146B58C10}"/>
              </a:ext>
            </a:extLst>
          </p:cNvPr>
          <p:cNvPicPr>
            <a:picLocks noChangeAspect="1"/>
          </p:cNvPicPr>
          <p:nvPr/>
        </p:nvPicPr>
        <p:blipFill>
          <a:blip r:embed="rId5"/>
          <a:stretch>
            <a:fillRect/>
          </a:stretch>
        </p:blipFill>
        <p:spPr>
          <a:xfrm>
            <a:off x="8319" y="1283979"/>
            <a:ext cx="4174868" cy="3263921"/>
          </a:xfrm>
          <a:prstGeom prst="rect">
            <a:avLst/>
          </a:prstGeom>
        </p:spPr>
      </p:pic>
      <p:pic>
        <p:nvPicPr>
          <p:cNvPr id="6" name="Picture 5" descr="A map of the united states&#10;&#10;Description automatically generated">
            <a:extLst>
              <a:ext uri="{FF2B5EF4-FFF2-40B4-BE49-F238E27FC236}">
                <a16:creationId xmlns:a16="http://schemas.microsoft.com/office/drawing/2014/main" id="{3A4C1039-D130-A1A6-90D8-127BC2F26BBD}"/>
              </a:ext>
            </a:extLst>
          </p:cNvPr>
          <p:cNvPicPr>
            <a:picLocks noChangeAspect="1"/>
          </p:cNvPicPr>
          <p:nvPr/>
        </p:nvPicPr>
        <p:blipFill>
          <a:blip r:embed="rId6"/>
          <a:srcRect l="19376" t="20757" r="26810" b="16498"/>
          <a:stretch/>
        </p:blipFill>
        <p:spPr>
          <a:xfrm>
            <a:off x="1009948" y="4547899"/>
            <a:ext cx="2391004" cy="1568126"/>
          </a:xfrm>
          <a:prstGeom prst="rect">
            <a:avLst/>
          </a:prstGeom>
        </p:spPr>
      </p:pic>
      <p:sp>
        <p:nvSpPr>
          <p:cNvPr id="3" name="TextBox 2">
            <a:extLst>
              <a:ext uri="{FF2B5EF4-FFF2-40B4-BE49-F238E27FC236}">
                <a16:creationId xmlns:a16="http://schemas.microsoft.com/office/drawing/2014/main" id="{B6D59A2B-170B-D562-C22B-A8E3B0A7370E}"/>
              </a:ext>
            </a:extLst>
          </p:cNvPr>
          <p:cNvSpPr txBox="1"/>
          <p:nvPr/>
        </p:nvSpPr>
        <p:spPr>
          <a:xfrm>
            <a:off x="0" y="1075541"/>
            <a:ext cx="1143812" cy="323165"/>
          </a:xfrm>
          <a:prstGeom prst="rect">
            <a:avLst/>
          </a:prstGeom>
          <a:solidFill>
            <a:schemeClr val="accent5">
              <a:lumMod val="20000"/>
              <a:lumOff val="80000"/>
              <a:alpha val="42558"/>
            </a:schemeClr>
          </a:solidFill>
        </p:spPr>
        <p:txBody>
          <a:bodyPr wrap="square" rtlCol="0">
            <a:spAutoFit/>
          </a:bodyPr>
          <a:lstStyle/>
          <a:p>
            <a:r>
              <a:rPr lang="en-US" sz="1500" b="1" dirty="0"/>
              <a:t>TEMPO </a:t>
            </a:r>
            <a:r>
              <a:rPr lang="en-US" sz="1500" b="1" dirty="0">
                <a:solidFill>
                  <a:srgbClr val="00B050"/>
                </a:solidFill>
              </a:rPr>
              <a:t>V03</a:t>
            </a:r>
          </a:p>
        </p:txBody>
      </p:sp>
      <p:sp>
        <p:nvSpPr>
          <p:cNvPr id="21" name="Rectangle 20">
            <a:extLst>
              <a:ext uri="{FF2B5EF4-FFF2-40B4-BE49-F238E27FC236}">
                <a16:creationId xmlns:a16="http://schemas.microsoft.com/office/drawing/2014/main" id="{D19482B0-80D8-65C8-D121-0E7044512841}"/>
              </a:ext>
            </a:extLst>
          </p:cNvPr>
          <p:cNvSpPr/>
          <p:nvPr/>
        </p:nvSpPr>
        <p:spPr>
          <a:xfrm>
            <a:off x="1105712" y="5195839"/>
            <a:ext cx="136123" cy="136123"/>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82760A4-CDE4-060B-0FCC-5C6A7EB3D0BC}"/>
              </a:ext>
            </a:extLst>
          </p:cNvPr>
          <p:cNvSpPr/>
          <p:nvPr/>
        </p:nvSpPr>
        <p:spPr>
          <a:xfrm>
            <a:off x="2648777" y="4965359"/>
            <a:ext cx="68400" cy="136123"/>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BA227E2-BB21-58A9-D211-35C7CAEE1B46}"/>
              </a:ext>
            </a:extLst>
          </p:cNvPr>
          <p:cNvSpPr/>
          <p:nvPr/>
        </p:nvSpPr>
        <p:spPr>
          <a:xfrm>
            <a:off x="2784900" y="4852096"/>
            <a:ext cx="68400" cy="136123"/>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5AFCEE9-EBCA-C242-2B82-C21D8D4E4469}"/>
              </a:ext>
            </a:extLst>
          </p:cNvPr>
          <p:cNvSpPr/>
          <p:nvPr/>
        </p:nvSpPr>
        <p:spPr>
          <a:xfrm>
            <a:off x="2989084" y="4965359"/>
            <a:ext cx="136123" cy="136123"/>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FE5D91D-58C5-A395-6C05-DDA15D160FAB}"/>
              </a:ext>
            </a:extLst>
          </p:cNvPr>
          <p:cNvSpPr/>
          <p:nvPr/>
        </p:nvSpPr>
        <p:spPr>
          <a:xfrm>
            <a:off x="2720677" y="4965358"/>
            <a:ext cx="61062" cy="136123"/>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437176-B2FD-DC6D-EAEC-A98B65FF229A}"/>
              </a:ext>
            </a:extLst>
          </p:cNvPr>
          <p:cNvSpPr/>
          <p:nvPr/>
        </p:nvSpPr>
        <p:spPr>
          <a:xfrm>
            <a:off x="2856461" y="4852096"/>
            <a:ext cx="61062" cy="136123"/>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4168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3040F7-12F4-2132-1307-6D806F9965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4" name="Slide Number Placeholder 3">
            <a:extLst>
              <a:ext uri="{FF2B5EF4-FFF2-40B4-BE49-F238E27FC236}">
                <a16:creationId xmlns:a16="http://schemas.microsoft.com/office/drawing/2014/main" id="{50E914C2-4AD6-30A8-448D-A040DA5CC52C}"/>
              </a:ext>
            </a:extLst>
          </p:cNvPr>
          <p:cNvSpPr txBox="1">
            <a:spLocks/>
          </p:cNvSpPr>
          <p:nvPr/>
        </p:nvSpPr>
        <p:spPr>
          <a:xfrm>
            <a:off x="9448800" y="6621140"/>
            <a:ext cx="2743200" cy="182880"/>
          </a:xfrm>
          <a:prstGeom prst="rect">
            <a:avLst/>
          </a:prstGeom>
        </p:spPr>
        <p:txBody>
          <a:bodyPr vert="horz" lIns="91440" tIns="0" rIns="91440" bIns="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6</a:t>
            </a:fld>
            <a:endParaRPr lang="en-US"/>
          </a:p>
        </p:txBody>
      </p:sp>
      <p:sp>
        <p:nvSpPr>
          <p:cNvPr id="11" name="Title 2">
            <a:extLst>
              <a:ext uri="{FF2B5EF4-FFF2-40B4-BE49-F238E27FC236}">
                <a16:creationId xmlns:a16="http://schemas.microsoft.com/office/drawing/2014/main" id="{E7EB6B0E-393A-47D8-AEA7-2E5D48B84D4A}"/>
              </a:ext>
            </a:extLst>
          </p:cNvPr>
          <p:cNvSpPr>
            <a:spLocks noGrp="1"/>
          </p:cNvSpPr>
          <p:nvPr>
            <p:ph type="title"/>
          </p:nvPr>
        </p:nvSpPr>
        <p:spPr>
          <a:xfrm>
            <a:off x="0" y="0"/>
            <a:ext cx="12192000" cy="975701"/>
          </a:xfrm>
        </p:spPr>
        <p:txBody>
          <a:bodyPr/>
          <a:lstStyle/>
          <a:p>
            <a:r>
              <a:rPr lang="en-US" dirty="0"/>
              <a:t>Issues of TEMPO O3TOT</a:t>
            </a:r>
            <a:endParaRPr lang="en-US" baseline="-25000" dirty="0"/>
          </a:p>
        </p:txBody>
      </p:sp>
      <p:sp>
        <p:nvSpPr>
          <p:cNvPr id="13" name="TextBox 12">
            <a:extLst>
              <a:ext uri="{FF2B5EF4-FFF2-40B4-BE49-F238E27FC236}">
                <a16:creationId xmlns:a16="http://schemas.microsoft.com/office/drawing/2014/main" id="{429C0C00-41D3-76BC-7655-AAFF9A49882F}"/>
              </a:ext>
            </a:extLst>
          </p:cNvPr>
          <p:cNvSpPr txBox="1"/>
          <p:nvPr/>
        </p:nvSpPr>
        <p:spPr>
          <a:xfrm>
            <a:off x="7137105" y="998596"/>
            <a:ext cx="3423502" cy="400110"/>
          </a:xfrm>
          <a:prstGeom prst="rect">
            <a:avLst/>
          </a:prstGeom>
          <a:noFill/>
        </p:spPr>
        <p:txBody>
          <a:bodyPr wrap="none" rtlCol="0">
            <a:spAutoFit/>
          </a:bodyPr>
          <a:lstStyle/>
          <a:p>
            <a:pPr algn="ctr"/>
            <a:r>
              <a:rPr lang="en-US" sz="2000" b="1" i="1" dirty="0"/>
              <a:t>Courtesy of Jerry </a:t>
            </a:r>
            <a:r>
              <a:rPr lang="en-US" sz="2000" b="1" i="1" dirty="0" err="1"/>
              <a:t>Ziemke</a:t>
            </a:r>
            <a:r>
              <a:rPr lang="en-US" sz="2000" b="1" i="1" dirty="0"/>
              <a:t>, GSFC</a:t>
            </a:r>
          </a:p>
        </p:txBody>
      </p:sp>
      <p:sp>
        <p:nvSpPr>
          <p:cNvPr id="15" name="TextBox 14">
            <a:extLst>
              <a:ext uri="{FF2B5EF4-FFF2-40B4-BE49-F238E27FC236}">
                <a16:creationId xmlns:a16="http://schemas.microsoft.com/office/drawing/2014/main" id="{69D449AD-E4D5-3463-620B-B65B586EB458}"/>
              </a:ext>
            </a:extLst>
          </p:cNvPr>
          <p:cNvSpPr txBox="1"/>
          <p:nvPr/>
        </p:nvSpPr>
        <p:spPr>
          <a:xfrm>
            <a:off x="159151" y="4223213"/>
            <a:ext cx="5625960" cy="2585323"/>
          </a:xfrm>
          <a:prstGeom prst="rect">
            <a:avLst/>
          </a:prstGeom>
          <a:noFill/>
        </p:spPr>
        <p:txBody>
          <a:bodyPr wrap="square" rtlCol="0">
            <a:spAutoFit/>
          </a:bodyPr>
          <a:lstStyle/>
          <a:p>
            <a:pPr marL="285750" indent="-285750">
              <a:buFont typeface="Wingdings" panose="05000000000000000000" pitchFamily="2" charset="2"/>
              <a:buChar char="q"/>
            </a:pPr>
            <a:r>
              <a:rPr lang="en-US" sz="1800" dirty="0"/>
              <a:t>The percent difference of the total ozone between TEMPO and ground-based observations as a function of latitude shows opposite tendencies compared with TROPOMI.</a:t>
            </a:r>
          </a:p>
          <a:p>
            <a:pPr marL="285750" indent="-285750">
              <a:buFont typeface="Wingdings" panose="05000000000000000000" pitchFamily="2" charset="2"/>
              <a:buChar char="q"/>
            </a:pPr>
            <a:r>
              <a:rPr lang="en-US" dirty="0"/>
              <a:t>TROPOMI shows slightly better prevision than TEMPO but is similar.</a:t>
            </a:r>
          </a:p>
          <a:p>
            <a:pPr marL="285750" indent="-285750">
              <a:buFont typeface="Wingdings" panose="05000000000000000000" pitchFamily="2" charset="2"/>
              <a:buChar char="q"/>
            </a:pPr>
            <a:r>
              <a:rPr lang="en-US" sz="1800" dirty="0"/>
              <a:t>TEMPO total ozone tends to be high at low latitude and low at high latitude regions (latitudinal dependency).</a:t>
            </a:r>
            <a:endParaRPr lang="en-US" dirty="0"/>
          </a:p>
          <a:p>
            <a:pPr marL="285750" indent="-285750">
              <a:buFont typeface="Wingdings" panose="05000000000000000000" pitchFamily="2" charset="2"/>
              <a:buChar char="q"/>
            </a:pPr>
            <a:endParaRPr lang="en-US" dirty="0"/>
          </a:p>
        </p:txBody>
      </p:sp>
      <p:sp>
        <p:nvSpPr>
          <p:cNvPr id="34" name="TextBox 33">
            <a:extLst>
              <a:ext uri="{FF2B5EF4-FFF2-40B4-BE49-F238E27FC236}">
                <a16:creationId xmlns:a16="http://schemas.microsoft.com/office/drawing/2014/main" id="{B3246F0D-76E5-DC96-A446-C65BAEA3DFA8}"/>
              </a:ext>
            </a:extLst>
          </p:cNvPr>
          <p:cNvSpPr txBox="1"/>
          <p:nvPr/>
        </p:nvSpPr>
        <p:spPr>
          <a:xfrm>
            <a:off x="1342514" y="998596"/>
            <a:ext cx="3314818" cy="400110"/>
          </a:xfrm>
          <a:prstGeom prst="rect">
            <a:avLst/>
          </a:prstGeom>
          <a:noFill/>
        </p:spPr>
        <p:txBody>
          <a:bodyPr wrap="none" rtlCol="0">
            <a:spAutoFit/>
          </a:bodyPr>
          <a:lstStyle/>
          <a:p>
            <a:pPr algn="ctr"/>
            <a:r>
              <a:rPr lang="en-US" sz="2000" b="1" i="1" dirty="0"/>
              <a:t>Courtesy of </a:t>
            </a:r>
            <a:r>
              <a:rPr lang="en-US" sz="2000" b="1" i="1" dirty="0" err="1"/>
              <a:t>Xiaoyi</a:t>
            </a:r>
            <a:r>
              <a:rPr lang="en-US" sz="2000" b="1" i="1" dirty="0"/>
              <a:t> Zhao, ECCC</a:t>
            </a:r>
          </a:p>
        </p:txBody>
      </p:sp>
      <p:pic>
        <p:nvPicPr>
          <p:cNvPr id="36" name="Picture 35" descr="Map&#10;&#10;Description automatically generated">
            <a:extLst>
              <a:ext uri="{FF2B5EF4-FFF2-40B4-BE49-F238E27FC236}">
                <a16:creationId xmlns:a16="http://schemas.microsoft.com/office/drawing/2014/main" id="{B4BCA419-475F-F5C8-901B-9356DFE6A7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1258" y="3870563"/>
            <a:ext cx="2838450" cy="2618105"/>
          </a:xfrm>
          <a:prstGeom prst="rect">
            <a:avLst/>
          </a:prstGeom>
        </p:spPr>
      </p:pic>
      <p:pic>
        <p:nvPicPr>
          <p:cNvPr id="37" name="Picture 36" descr="A picture containing chart&#10;&#10;Description automatically generated">
            <a:extLst>
              <a:ext uri="{FF2B5EF4-FFF2-40B4-BE49-F238E27FC236}">
                <a16:creationId xmlns:a16="http://schemas.microsoft.com/office/drawing/2014/main" id="{0456A396-3299-DD51-E716-BD7BCABBB0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7393" y="3902313"/>
            <a:ext cx="2590800" cy="2586355"/>
          </a:xfrm>
          <a:prstGeom prst="rect">
            <a:avLst/>
          </a:prstGeom>
        </p:spPr>
      </p:pic>
      <p:pic>
        <p:nvPicPr>
          <p:cNvPr id="38" name="Picture 37" descr="Diagram, map&#10;&#10;Description automatically generated">
            <a:extLst>
              <a:ext uri="{FF2B5EF4-FFF2-40B4-BE49-F238E27FC236}">
                <a16:creationId xmlns:a16="http://schemas.microsoft.com/office/drawing/2014/main" id="{3E928FFE-D295-13C1-4BC7-5EF9D025D677}"/>
              </a:ext>
            </a:extLst>
          </p:cNvPr>
          <p:cNvPicPr>
            <a:picLocks noChangeAspect="1"/>
          </p:cNvPicPr>
          <p:nvPr/>
        </p:nvPicPr>
        <p:blipFill>
          <a:blip r:embed="rId5">
            <a:extLst>
              <a:ext uri="{28A0092B-C50C-407E-A947-70E740481C1C}">
                <a14:useLocalDpi xmlns:a14="http://schemas.microsoft.com/office/drawing/2010/main" val="0"/>
              </a:ext>
            </a:extLst>
          </a:blip>
          <a:srcRect t="50308"/>
          <a:stretch/>
        </p:blipFill>
        <p:spPr>
          <a:xfrm>
            <a:off x="6012486" y="1602552"/>
            <a:ext cx="5943600" cy="2032416"/>
          </a:xfrm>
          <a:prstGeom prst="rect">
            <a:avLst/>
          </a:prstGeom>
        </p:spPr>
      </p:pic>
      <p:grpSp>
        <p:nvGrpSpPr>
          <p:cNvPr id="35" name="Group 34">
            <a:extLst>
              <a:ext uri="{FF2B5EF4-FFF2-40B4-BE49-F238E27FC236}">
                <a16:creationId xmlns:a16="http://schemas.microsoft.com/office/drawing/2014/main" id="{39A87D83-EFF4-22F7-CCEF-BF5BAE99791A}"/>
              </a:ext>
            </a:extLst>
          </p:cNvPr>
          <p:cNvGrpSpPr/>
          <p:nvPr/>
        </p:nvGrpSpPr>
        <p:grpSpPr>
          <a:xfrm>
            <a:off x="282794" y="1599798"/>
            <a:ext cx="5508816" cy="2422323"/>
            <a:chOff x="605539" y="2242380"/>
            <a:chExt cx="5053158" cy="2221962"/>
          </a:xfrm>
        </p:grpSpPr>
        <p:pic>
          <p:nvPicPr>
            <p:cNvPr id="16" name="Content Placeholder 4" descr="A graph with numbers and symbols&#10;&#10;Description automatically generated">
              <a:extLst>
                <a:ext uri="{FF2B5EF4-FFF2-40B4-BE49-F238E27FC236}">
                  <a16:creationId xmlns:a16="http://schemas.microsoft.com/office/drawing/2014/main" id="{0BC1E5AB-8C43-0DB7-CBFE-A06EC50D8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1546" y="2276121"/>
              <a:ext cx="2467151" cy="2188221"/>
            </a:xfrm>
            <a:prstGeom prst="rect">
              <a:avLst/>
            </a:prstGeom>
          </p:spPr>
        </p:pic>
        <p:grpSp>
          <p:nvGrpSpPr>
            <p:cNvPr id="19" name="Group 18">
              <a:extLst>
                <a:ext uri="{FF2B5EF4-FFF2-40B4-BE49-F238E27FC236}">
                  <a16:creationId xmlns:a16="http://schemas.microsoft.com/office/drawing/2014/main" id="{9D6B3455-4C0D-BB2B-81DD-D66213147469}"/>
                </a:ext>
              </a:extLst>
            </p:cNvPr>
            <p:cNvGrpSpPr/>
            <p:nvPr/>
          </p:nvGrpSpPr>
          <p:grpSpPr>
            <a:xfrm>
              <a:off x="605539" y="2242380"/>
              <a:ext cx="4213905" cy="2188221"/>
              <a:chOff x="4359432" y="0"/>
              <a:chExt cx="5282641" cy="2743200"/>
            </a:xfrm>
          </p:grpSpPr>
          <p:grpSp>
            <p:nvGrpSpPr>
              <p:cNvPr id="21" name="Group 20">
                <a:extLst>
                  <a:ext uri="{FF2B5EF4-FFF2-40B4-BE49-F238E27FC236}">
                    <a16:creationId xmlns:a16="http://schemas.microsoft.com/office/drawing/2014/main" id="{C802ECAB-2CC4-996F-29E0-24091AA9C1AC}"/>
                  </a:ext>
                </a:extLst>
              </p:cNvPr>
              <p:cNvGrpSpPr/>
              <p:nvPr/>
            </p:nvGrpSpPr>
            <p:grpSpPr>
              <a:xfrm>
                <a:off x="4359432" y="0"/>
                <a:ext cx="5282641" cy="2743200"/>
                <a:chOff x="4359432" y="0"/>
                <a:chExt cx="5282641" cy="2743200"/>
              </a:xfrm>
            </p:grpSpPr>
            <p:pic>
              <p:nvPicPr>
                <p:cNvPr id="31" name="Picture 30" descr="A graph of different numbers and a number of different numbers&#10;&#10;Description automatically generated with medium confidence">
                  <a:extLst>
                    <a:ext uri="{FF2B5EF4-FFF2-40B4-BE49-F238E27FC236}">
                      <a16:creationId xmlns:a16="http://schemas.microsoft.com/office/drawing/2014/main" id="{F60F9F2A-CEFF-7D3D-C35C-8F0F73D53D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432" y="0"/>
                  <a:ext cx="3092546" cy="2743200"/>
                </a:xfrm>
                <a:prstGeom prst="rect">
                  <a:avLst/>
                </a:prstGeom>
              </p:spPr>
            </p:pic>
            <p:sp>
              <p:nvSpPr>
                <p:cNvPr id="25" name="TextBox 24">
                  <a:extLst>
                    <a:ext uri="{FF2B5EF4-FFF2-40B4-BE49-F238E27FC236}">
                      <a16:creationId xmlns:a16="http://schemas.microsoft.com/office/drawing/2014/main" id="{64A3B452-360C-15E5-2413-2B183411EA0D}"/>
                    </a:ext>
                  </a:extLst>
                </p:cNvPr>
                <p:cNvSpPr txBox="1"/>
                <p:nvPr/>
              </p:nvSpPr>
              <p:spPr>
                <a:xfrm>
                  <a:off x="7866025" y="53568"/>
                  <a:ext cx="1776048" cy="463002"/>
                </a:xfrm>
                <a:prstGeom prst="rect">
                  <a:avLst/>
                </a:prstGeom>
                <a:noFill/>
              </p:spPr>
              <p:txBody>
                <a:bodyPr wrap="none" rtlCol="0">
                  <a:spAutoFit/>
                </a:bodyPr>
                <a:lstStyle/>
                <a:p>
                  <a:r>
                    <a:rPr lang="en-US" dirty="0"/>
                    <a:t>(B) TROPOMI</a:t>
                  </a:r>
                </a:p>
              </p:txBody>
            </p:sp>
          </p:grpSp>
          <p:sp>
            <p:nvSpPr>
              <p:cNvPr id="22" name="TextBox 21">
                <a:extLst>
                  <a:ext uri="{FF2B5EF4-FFF2-40B4-BE49-F238E27FC236}">
                    <a16:creationId xmlns:a16="http://schemas.microsoft.com/office/drawing/2014/main" id="{2A6FE32A-B60E-2DFD-95C2-108C2C22E56C}"/>
                  </a:ext>
                </a:extLst>
              </p:cNvPr>
              <p:cNvSpPr txBox="1"/>
              <p:nvPr/>
            </p:nvSpPr>
            <p:spPr>
              <a:xfrm>
                <a:off x="4687735" y="53568"/>
                <a:ext cx="1887377" cy="463002"/>
              </a:xfrm>
              <a:prstGeom prst="rect">
                <a:avLst/>
              </a:prstGeom>
              <a:noFill/>
            </p:spPr>
            <p:txBody>
              <a:bodyPr wrap="none" rtlCol="0">
                <a:spAutoFit/>
              </a:bodyPr>
              <a:lstStyle/>
              <a:p>
                <a:r>
                  <a:rPr lang="en-US" dirty="0"/>
                  <a:t>(A) TEMPO V3</a:t>
                </a:r>
              </a:p>
            </p:txBody>
          </p:sp>
        </p:grpSp>
        <p:sp>
          <p:nvSpPr>
            <p:cNvPr id="7" name="TextBox 6">
              <a:extLst>
                <a:ext uri="{FF2B5EF4-FFF2-40B4-BE49-F238E27FC236}">
                  <a16:creationId xmlns:a16="http://schemas.microsoft.com/office/drawing/2014/main" id="{531B9CF2-6418-F4D5-0F46-7BB7F62D10A7}"/>
                </a:ext>
              </a:extLst>
            </p:cNvPr>
            <p:cNvSpPr txBox="1"/>
            <p:nvPr/>
          </p:nvSpPr>
          <p:spPr>
            <a:xfrm>
              <a:off x="1699388" y="2570734"/>
              <a:ext cx="417112" cy="159582"/>
            </a:xfrm>
            <a:prstGeom prst="rect">
              <a:avLst/>
            </a:prstGeom>
            <a:noFill/>
          </p:spPr>
          <p:txBody>
            <a:bodyPr wrap="none" rtlCol="0">
              <a:spAutoFit/>
            </a:bodyPr>
            <a:lstStyle/>
            <a:p>
              <a:r>
                <a:rPr lang="en-US" sz="700" dirty="0" err="1"/>
                <a:t>AldineTX</a:t>
              </a:r>
              <a:endParaRPr lang="en-US" sz="700" dirty="0"/>
            </a:p>
          </p:txBody>
        </p:sp>
        <p:sp>
          <p:nvSpPr>
            <p:cNvPr id="9" name="TextBox 8">
              <a:extLst>
                <a:ext uri="{FF2B5EF4-FFF2-40B4-BE49-F238E27FC236}">
                  <a16:creationId xmlns:a16="http://schemas.microsoft.com/office/drawing/2014/main" id="{FC2883FB-83CA-0993-B1E0-77E8F4363BC9}"/>
                </a:ext>
              </a:extLst>
            </p:cNvPr>
            <p:cNvSpPr txBox="1"/>
            <p:nvPr/>
          </p:nvSpPr>
          <p:spPr>
            <a:xfrm>
              <a:off x="3908684" y="2717103"/>
              <a:ext cx="417112" cy="159582"/>
            </a:xfrm>
            <a:prstGeom prst="rect">
              <a:avLst/>
            </a:prstGeom>
            <a:noFill/>
          </p:spPr>
          <p:txBody>
            <a:bodyPr wrap="none" rtlCol="0">
              <a:spAutoFit/>
            </a:bodyPr>
            <a:lstStyle/>
            <a:p>
              <a:r>
                <a:rPr lang="en-US" sz="700" dirty="0" err="1"/>
                <a:t>AldineTX</a:t>
              </a:r>
              <a:endParaRPr lang="en-US" sz="700" dirty="0"/>
            </a:p>
          </p:txBody>
        </p:sp>
        <p:sp>
          <p:nvSpPr>
            <p:cNvPr id="12" name="TextBox 11">
              <a:extLst>
                <a:ext uri="{FF2B5EF4-FFF2-40B4-BE49-F238E27FC236}">
                  <a16:creationId xmlns:a16="http://schemas.microsoft.com/office/drawing/2014/main" id="{B878431E-03F2-D90D-F852-5296EF284A10}"/>
                </a:ext>
              </a:extLst>
            </p:cNvPr>
            <p:cNvSpPr txBox="1"/>
            <p:nvPr/>
          </p:nvSpPr>
          <p:spPr>
            <a:xfrm>
              <a:off x="806784" y="2547018"/>
              <a:ext cx="1028488" cy="171857"/>
            </a:xfrm>
            <a:prstGeom prst="rect">
              <a:avLst/>
            </a:prstGeom>
            <a:noFill/>
          </p:spPr>
          <p:txBody>
            <a:bodyPr wrap="square">
              <a:spAutoFit/>
            </a:bodyPr>
            <a:lstStyle/>
            <a:p>
              <a:r>
                <a:rPr lang="en-US" sz="800" dirty="0" err="1"/>
                <a:t>MexicoCity</a:t>
              </a:r>
              <a:r>
                <a:rPr lang="en-US" sz="800" dirty="0"/>
                <a:t>-Vallejo</a:t>
              </a:r>
            </a:p>
          </p:txBody>
        </p:sp>
        <p:sp>
          <p:nvSpPr>
            <p:cNvPr id="14" name="TextBox 13">
              <a:extLst>
                <a:ext uri="{FF2B5EF4-FFF2-40B4-BE49-F238E27FC236}">
                  <a16:creationId xmlns:a16="http://schemas.microsoft.com/office/drawing/2014/main" id="{8BC52BAD-D870-3248-B678-2F9E4122F09E}"/>
                </a:ext>
              </a:extLst>
            </p:cNvPr>
            <p:cNvSpPr txBox="1"/>
            <p:nvPr/>
          </p:nvSpPr>
          <p:spPr>
            <a:xfrm>
              <a:off x="3394439" y="3102316"/>
              <a:ext cx="1028488" cy="171857"/>
            </a:xfrm>
            <a:prstGeom prst="rect">
              <a:avLst/>
            </a:prstGeom>
            <a:noFill/>
          </p:spPr>
          <p:txBody>
            <a:bodyPr wrap="square">
              <a:spAutoFit/>
            </a:bodyPr>
            <a:lstStyle/>
            <a:p>
              <a:r>
                <a:rPr lang="en-US" sz="800" dirty="0" err="1"/>
                <a:t>MexicoCity</a:t>
              </a:r>
              <a:r>
                <a:rPr lang="en-US" sz="800" dirty="0"/>
                <a:t>-Vallejo</a:t>
              </a:r>
            </a:p>
          </p:txBody>
        </p:sp>
      </p:grpSp>
      <p:sp>
        <p:nvSpPr>
          <p:cNvPr id="42" name="TextBox 41">
            <a:extLst>
              <a:ext uri="{FF2B5EF4-FFF2-40B4-BE49-F238E27FC236}">
                <a16:creationId xmlns:a16="http://schemas.microsoft.com/office/drawing/2014/main" id="{7A401F75-1B92-B15D-9D2E-53208B7D9CFA}"/>
              </a:ext>
            </a:extLst>
          </p:cNvPr>
          <p:cNvSpPr txBox="1"/>
          <p:nvPr/>
        </p:nvSpPr>
        <p:spPr>
          <a:xfrm>
            <a:off x="8260059" y="1327160"/>
            <a:ext cx="1143812" cy="323165"/>
          </a:xfrm>
          <a:prstGeom prst="rect">
            <a:avLst/>
          </a:prstGeom>
          <a:solidFill>
            <a:schemeClr val="accent5">
              <a:lumMod val="20000"/>
              <a:lumOff val="80000"/>
              <a:alpha val="42558"/>
            </a:schemeClr>
          </a:solidFill>
        </p:spPr>
        <p:txBody>
          <a:bodyPr wrap="square" rtlCol="0">
            <a:spAutoFit/>
          </a:bodyPr>
          <a:lstStyle/>
          <a:p>
            <a:r>
              <a:rPr lang="en-US" sz="1500" b="1" dirty="0"/>
              <a:t>TEMPO </a:t>
            </a:r>
            <a:r>
              <a:rPr lang="en-US" sz="1500" b="1" dirty="0">
                <a:solidFill>
                  <a:srgbClr val="00B050"/>
                </a:solidFill>
              </a:rPr>
              <a:t>V03</a:t>
            </a:r>
          </a:p>
        </p:txBody>
      </p:sp>
    </p:spTree>
    <p:extLst>
      <p:ext uri="{BB962C8B-B14F-4D97-AF65-F5344CB8AC3E}">
        <p14:creationId xmlns:p14="http://schemas.microsoft.com/office/powerpoint/2010/main" val="23364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
          <p:cNvSpPr txBox="1">
            <a:spLocks noGrp="1"/>
          </p:cNvSpPr>
          <p:nvPr>
            <p:ph type="title"/>
          </p:nvPr>
        </p:nvSpPr>
        <p:spPr>
          <a:xfrm>
            <a:off x="0" y="0"/>
            <a:ext cx="12191999" cy="999351"/>
          </a:xfrm>
        </p:spPr>
        <p:txBody>
          <a:bodyPr/>
          <a:lstStyle/>
          <a:p>
            <a:pPr lvl="0"/>
            <a:r>
              <a:rPr lang="en-US" dirty="0"/>
              <a:t>TEMPO O3PROF algorithm</a:t>
            </a:r>
          </a:p>
        </p:txBody>
      </p:sp>
      <p:sp>
        <p:nvSpPr>
          <p:cNvPr id="5" name="Slide Number Placeholder 4">
            <a:extLst>
              <a:ext uri="{FF2B5EF4-FFF2-40B4-BE49-F238E27FC236}">
                <a16:creationId xmlns:a16="http://schemas.microsoft.com/office/drawing/2014/main" id="{449FD253-F0D7-4738-AFD8-369B9C89B0D5}"/>
              </a:ext>
            </a:extLst>
          </p:cNvPr>
          <p:cNvSpPr>
            <a:spLocks noGrp="1"/>
          </p:cNvSpPr>
          <p:nvPr>
            <p:ph type="sldNum" sz="quarter" idx="12"/>
          </p:nvPr>
        </p:nvSpPr>
        <p:spPr>
          <a:xfrm>
            <a:off x="9459074"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Content Placeholder 4">
                <a:extLst>
                  <a:ext uri="{FF2B5EF4-FFF2-40B4-BE49-F238E27FC236}">
                    <a16:creationId xmlns:a16="http://schemas.microsoft.com/office/drawing/2014/main" id="{E90A86D3-0959-857E-6CBA-6F669B270221}"/>
                  </a:ext>
                </a:extLst>
              </p:cNvPr>
              <p:cNvSpPr txBox="1">
                <a:spLocks/>
              </p:cNvSpPr>
              <p:nvPr/>
            </p:nvSpPr>
            <p:spPr>
              <a:xfrm>
                <a:off x="0" y="999350"/>
                <a:ext cx="7727894" cy="5858649"/>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1200"/>
                  </a:spcBef>
                </a:pPr>
                <a:r>
                  <a:rPr lang="en-US" sz="2400" b="1" dirty="0">
                    <a:solidFill>
                      <a:srgbClr val="002060"/>
                    </a:solidFill>
                  </a:rPr>
                  <a:t>TEMPO O3PROP (ozone profile) algorithm</a:t>
                </a:r>
              </a:p>
              <a:p>
                <a:pPr lvl="1">
                  <a:spcBef>
                    <a:spcPts val="0"/>
                  </a:spcBef>
                  <a:buFont typeface="Wingdings" pitchFamily="2" charset="2"/>
                  <a:buChar char="ü"/>
                </a:pPr>
                <a:r>
                  <a:rPr lang="en-US" sz="2000" dirty="0"/>
                  <a:t>Optimal estimation approach based</a:t>
                </a:r>
              </a:p>
              <a:p>
                <a:pPr lvl="1">
                  <a:spcBef>
                    <a:spcPts val="0"/>
                  </a:spcBef>
                  <a:buFont typeface="Wingdings" pitchFamily="2" charset="2"/>
                  <a:buChar char="ü"/>
                </a:pPr>
                <a:r>
                  <a:rPr lang="en-US" sz="2000" dirty="0"/>
                  <a:t>Adopted from SAO OMI ozone profile algorithm (</a:t>
                </a:r>
                <a:r>
                  <a:rPr lang="en-US" sz="2000" b="1" dirty="0">
                    <a:solidFill>
                      <a:srgbClr val="00B050"/>
                    </a:solidFill>
                  </a:rPr>
                  <a:t>UV only</a:t>
                </a:r>
                <a:r>
                  <a:rPr lang="en-US" sz="2000" dirty="0"/>
                  <a:t>)</a:t>
                </a:r>
              </a:p>
              <a:p>
                <a:pPr lvl="2">
                  <a:spcBef>
                    <a:spcPts val="0"/>
                  </a:spcBef>
                  <a:buFont typeface="Arial" panose="020B0604020202020204" pitchFamily="34" charset="0"/>
                  <a:buChar char="•"/>
                </a:pPr>
                <a:r>
                  <a:rPr lang="en-US" sz="2000" dirty="0"/>
                  <a:t>Proposed using </a:t>
                </a:r>
                <a:r>
                  <a:rPr lang="en-US" sz="2000" b="1" dirty="0">
                    <a:solidFill>
                      <a:srgbClr val="00B050"/>
                    </a:solidFill>
                  </a:rPr>
                  <a:t>UV</a:t>
                </a:r>
                <a:r>
                  <a:rPr lang="en-US" sz="2000" dirty="0"/>
                  <a:t> (293-340 nm) and </a:t>
                </a:r>
                <a:r>
                  <a:rPr lang="en-US" sz="2000" b="1" dirty="0">
                    <a:solidFill>
                      <a:srgbClr val="FF5AAE"/>
                    </a:solidFill>
                  </a:rPr>
                  <a:t>VIS</a:t>
                </a:r>
                <a:r>
                  <a:rPr lang="en-US" sz="2000" dirty="0"/>
                  <a:t> (540-650 nm)</a:t>
                </a:r>
              </a:p>
              <a:p>
                <a:pPr lvl="2">
                  <a:spcBef>
                    <a:spcPts val="0"/>
                  </a:spcBef>
                  <a:buFont typeface="Arial" panose="020B0604020202020204" pitchFamily="34" charset="0"/>
                  <a:buChar char="•"/>
                </a:pPr>
                <a:r>
                  <a:rPr lang="en-US" sz="2000" dirty="0"/>
                  <a:t>First optimizing the </a:t>
                </a:r>
                <a:r>
                  <a:rPr lang="en-US" sz="2000" b="1" dirty="0">
                    <a:solidFill>
                      <a:srgbClr val="00B050"/>
                    </a:solidFill>
                  </a:rPr>
                  <a:t>UV only </a:t>
                </a:r>
                <a:r>
                  <a:rPr lang="en-US" sz="2000" dirty="0"/>
                  <a:t>algorithm before we included VIS channel to improve the low tropospheric ozone</a:t>
                </a:r>
              </a:p>
              <a:p>
                <a:pPr lvl="1">
                  <a:spcBef>
                    <a:spcPts val="0"/>
                  </a:spcBef>
                  <a:buFont typeface="Wingdings" pitchFamily="2" charset="2"/>
                  <a:buChar char="ü"/>
                </a:pPr>
                <a:r>
                  <a:rPr lang="en-US" sz="2000" dirty="0"/>
                  <a:t>Retrieve O</a:t>
                </a:r>
                <a:r>
                  <a:rPr lang="en-US" sz="2000" baseline="-25000" dirty="0"/>
                  <a:t>3</a:t>
                </a:r>
                <a:r>
                  <a:rPr lang="en-US" sz="2000" dirty="0"/>
                  <a:t> profile at 24 layers</a:t>
                </a:r>
              </a:p>
              <a:p>
                <a:pPr lvl="1">
                  <a:spcBef>
                    <a:spcPts val="0"/>
                  </a:spcBef>
                  <a:buFont typeface="Wingdings" pitchFamily="2" charset="2"/>
                  <a:buChar char="ü"/>
                </a:pPr>
                <a:r>
                  <a:rPr lang="en-US" sz="2000" dirty="0"/>
                  <a:t>A prior</a:t>
                </a:r>
              </a:p>
              <a:p>
                <a:pPr lvl="2">
                  <a:spcBef>
                    <a:spcPts val="0"/>
                  </a:spcBef>
                  <a:buFont typeface="Arial" panose="020B0604020202020204" pitchFamily="34" charset="0"/>
                  <a:buChar char="•"/>
                </a:pPr>
                <a:r>
                  <a:rPr lang="en-US" sz="1800" dirty="0"/>
                  <a:t>GEOS-CF (ozone profile), TB (tropopause-based) climatology (error)</a:t>
                </a:r>
              </a:p>
              <a:p>
                <a:pPr lvl="1">
                  <a:spcBef>
                    <a:spcPts val="0"/>
                  </a:spcBef>
                  <a:buFont typeface="Wingdings" pitchFamily="2" charset="2"/>
                  <a:buChar char="ü"/>
                </a:pPr>
                <a:r>
                  <a:rPr lang="en-US" sz="2000" dirty="0"/>
                  <a:t>Including total, stratospheric, tropospheric, and </a:t>
                </a:r>
                <a:r>
                  <a:rPr lang="en-US" sz="2000" dirty="0">
                    <a:solidFill>
                      <a:srgbClr val="0057FF"/>
                    </a:solidFill>
                  </a:rPr>
                  <a:t>0-2 km O</a:t>
                </a:r>
                <a:r>
                  <a:rPr lang="en-US" sz="2000" baseline="-25000" dirty="0">
                    <a:solidFill>
                      <a:srgbClr val="0057FF"/>
                    </a:solidFill>
                  </a:rPr>
                  <a:t>3</a:t>
                </a:r>
              </a:p>
              <a:p>
                <a:pPr lvl="1">
                  <a:spcBef>
                    <a:spcPts val="0"/>
                  </a:spcBef>
                  <a:buFont typeface="Wingdings" pitchFamily="2" charset="2"/>
                  <a:buChar char="ü"/>
                </a:pPr>
                <a:r>
                  <a:rPr lang="en-US" sz="2000" dirty="0"/>
                  <a:t>Spatial resolution of </a:t>
                </a:r>
                <a:r>
                  <a:rPr lang="en-US" sz="2000" dirty="0">
                    <a:sym typeface="Arial Narrow"/>
                  </a:rPr>
                  <a:t>8.0 km </a:t>
                </a:r>
                <a14:m>
                  <m:oMath xmlns:m="http://schemas.openxmlformats.org/officeDocument/2006/math">
                    <m:r>
                      <a:rPr lang="en-US" sz="2000" i="1">
                        <a:latin typeface="Cambria Math" panose="02040503050406030204" pitchFamily="18" charset="0"/>
                        <a:ea typeface="Cambria Math" panose="02040503050406030204" pitchFamily="18" charset="0"/>
                        <a:sym typeface="Arial Narrow"/>
                      </a:rPr>
                      <m:t>×</m:t>
                    </m:r>
                  </m:oMath>
                </a14:m>
                <a:r>
                  <a:rPr lang="en-US" sz="2000" dirty="0">
                    <a:sym typeface="Arial Narrow"/>
                  </a:rPr>
                  <a:t> 4.75 km</a:t>
                </a:r>
                <a:endParaRPr lang="en-US" sz="2000" baseline="-25000" dirty="0"/>
              </a:p>
              <a:p>
                <a:pPr lvl="1">
                  <a:spcBef>
                    <a:spcPts val="0"/>
                  </a:spcBef>
                  <a:buFont typeface="Wingdings" pitchFamily="2" charset="2"/>
                  <a:buChar char="ü"/>
                </a:pPr>
                <a:r>
                  <a:rPr lang="en-US" sz="2000" b="1" dirty="0">
                    <a:solidFill>
                      <a:srgbClr val="00B050"/>
                    </a:solidFill>
                  </a:rPr>
                  <a:t>Not released due to building power/cooling issues and now delayed by reprocessing other products</a:t>
                </a:r>
              </a:p>
              <a:p>
                <a:pPr lvl="1">
                  <a:spcBef>
                    <a:spcPts val="0"/>
                  </a:spcBef>
                  <a:buFont typeface="Wingdings" pitchFamily="2" charset="2"/>
                  <a:buChar char="ü"/>
                </a:pPr>
                <a:r>
                  <a:rPr lang="en-US" sz="2000" b="1" dirty="0">
                    <a:solidFill>
                      <a:srgbClr val="00B050"/>
                    </a:solidFill>
                  </a:rPr>
                  <a:t>Additional improvement and validation are ongoing</a:t>
                </a:r>
              </a:p>
            </p:txBody>
          </p:sp>
        </mc:Choice>
        <mc:Fallback xmlns="">
          <p:sp>
            <p:nvSpPr>
              <p:cNvPr id="2" name="Content Placeholder 4">
                <a:extLst>
                  <a:ext uri="{FF2B5EF4-FFF2-40B4-BE49-F238E27FC236}">
                    <a16:creationId xmlns:a16="http://schemas.microsoft.com/office/drawing/2014/main" id="{E90A86D3-0959-857E-6CBA-6F669B270221}"/>
                  </a:ext>
                </a:extLst>
              </p:cNvPr>
              <p:cNvSpPr txBox="1">
                <a:spLocks noRot="1" noChangeAspect="1" noMove="1" noResize="1" noEditPoints="1" noAdjustHandles="1" noChangeArrowheads="1" noChangeShapeType="1" noTextEdit="1"/>
              </p:cNvSpPr>
              <p:nvPr/>
            </p:nvSpPr>
            <p:spPr>
              <a:xfrm>
                <a:off x="0" y="999350"/>
                <a:ext cx="7727894" cy="5858649"/>
              </a:xfrm>
              <a:prstGeom prst="rect">
                <a:avLst/>
              </a:prstGeom>
              <a:blipFill>
                <a:blip r:embed="rId3"/>
                <a:stretch>
                  <a:fillRect l="-1149" t="-866" r="-821"/>
                </a:stretch>
              </a:blipFill>
            </p:spPr>
            <p:txBody>
              <a:bodyPr/>
              <a:lstStyle/>
              <a:p>
                <a:r>
                  <a:rPr lang="en-US">
                    <a:noFill/>
                  </a:rPr>
                  <a:t> </a:t>
                </a:r>
              </a:p>
            </p:txBody>
          </p:sp>
        </mc:Fallback>
      </mc:AlternateContent>
      <p:pic>
        <p:nvPicPr>
          <p:cNvPr id="3" name="Picture 7">
            <a:extLst>
              <a:ext uri="{FF2B5EF4-FFF2-40B4-BE49-F238E27FC236}">
                <a16:creationId xmlns:a16="http://schemas.microsoft.com/office/drawing/2014/main" id="{0FBD9867-2C8D-DA0F-EBD4-0F666F9CB28F}"/>
              </a:ext>
            </a:extLst>
          </p:cNvPr>
          <p:cNvPicPr/>
          <p:nvPr/>
        </p:nvPicPr>
        <p:blipFill rotWithShape="1">
          <a:blip r:embed="rId4">
            <a:extLst>
              <a:ext uri="{28A0092B-C50C-407E-A947-70E740481C1C}">
                <a14:useLocalDpi xmlns:a14="http://schemas.microsoft.com/office/drawing/2010/main" val="0"/>
              </a:ext>
            </a:extLst>
          </a:blip>
          <a:srcRect l="8691" t="37404" r="17167" b="24503"/>
          <a:stretch/>
        </p:blipFill>
        <p:spPr bwMode="auto">
          <a:xfrm>
            <a:off x="7785824" y="1201395"/>
            <a:ext cx="4109714" cy="2978378"/>
          </a:xfrm>
          <a:prstGeom prst="rect">
            <a:avLst/>
          </a:prstGeom>
          <a:ln>
            <a:noFill/>
          </a:ln>
          <a:extLst>
            <a:ext uri="{FAA26D3D-D897-4be2-8F04-BA451C77F1D7}">
              <ma14:placeholderFlag xmlns:ma14="http://schemas.microsoft.com/office/mac/drawingml/2011/main" xmlns=""/>
            </a:ext>
            <a:ext uri="{53640926-AAD7-44d8-BBD7-CCE9431645EC}">
              <a14:shadowObscured xmlns:a14="http://schemas.microsoft.com/office/drawing/2010/main" xmlns=""/>
            </a:ext>
          </a:extLst>
        </p:spPr>
      </p:pic>
      <p:sp>
        <p:nvSpPr>
          <p:cNvPr id="6" name="TextBox 5">
            <a:extLst>
              <a:ext uri="{FF2B5EF4-FFF2-40B4-BE49-F238E27FC236}">
                <a16:creationId xmlns:a16="http://schemas.microsoft.com/office/drawing/2014/main" id="{4F4F8232-F1B7-B81C-E1C1-05A7645A4F69}"/>
              </a:ext>
            </a:extLst>
          </p:cNvPr>
          <p:cNvSpPr txBox="1"/>
          <p:nvPr/>
        </p:nvSpPr>
        <p:spPr>
          <a:xfrm>
            <a:off x="8023252" y="4179773"/>
            <a:ext cx="3930215" cy="646331"/>
          </a:xfrm>
          <a:prstGeom prst="rect">
            <a:avLst/>
          </a:prstGeom>
          <a:noFill/>
        </p:spPr>
        <p:txBody>
          <a:bodyPr wrap="square">
            <a:spAutoFit/>
          </a:bodyPr>
          <a:lstStyle/>
          <a:p>
            <a:pPr>
              <a:spcBef>
                <a:spcPts val="1200"/>
              </a:spcBef>
            </a:pPr>
            <a:r>
              <a:rPr lang="en-US" altLang="ko-KR" sz="1800" b="1" dirty="0">
                <a:solidFill>
                  <a:srgbClr val="002060"/>
                </a:solidFill>
              </a:rPr>
              <a:t>UV &amp; VIS, @0.6 nm, 0.2nm/pixel </a:t>
            </a:r>
            <a:r>
              <a:rPr lang="en-US" sz="1800" b="1" dirty="0">
                <a:solidFill>
                  <a:srgbClr val="002060"/>
                </a:solidFill>
              </a:rPr>
              <a:t>Optimal estimation approach based</a:t>
            </a:r>
          </a:p>
        </p:txBody>
      </p:sp>
    </p:spTree>
    <p:extLst>
      <p:ext uri="{BB962C8B-B14F-4D97-AF65-F5344CB8AC3E}">
        <p14:creationId xmlns:p14="http://schemas.microsoft.com/office/powerpoint/2010/main" val="3348464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98D605D-5521-ABAF-5998-B80505E78CA6}"/>
              </a:ext>
            </a:extLst>
          </p:cNvPr>
          <p:cNvGrpSpPr/>
          <p:nvPr/>
        </p:nvGrpSpPr>
        <p:grpSpPr>
          <a:xfrm>
            <a:off x="4398197" y="3164177"/>
            <a:ext cx="6852897" cy="3426449"/>
            <a:chOff x="7178604" y="4086560"/>
            <a:chExt cx="4737144" cy="2368572"/>
          </a:xfrm>
        </p:grpSpPr>
        <p:pic>
          <p:nvPicPr>
            <p:cNvPr id="19" name="Picture 18">
              <a:extLst>
                <a:ext uri="{FF2B5EF4-FFF2-40B4-BE49-F238E27FC236}">
                  <a16:creationId xmlns:a16="http://schemas.microsoft.com/office/drawing/2014/main" id="{C4F54745-D33F-B33B-E94B-7CE964879D23}"/>
                </a:ext>
              </a:extLst>
            </p:cNvPr>
            <p:cNvPicPr>
              <a:picLocks noChangeAspect="1"/>
            </p:cNvPicPr>
            <p:nvPr/>
          </p:nvPicPr>
          <p:blipFill>
            <a:blip r:embed="rId3"/>
            <a:stretch>
              <a:fillRect/>
            </a:stretch>
          </p:blipFill>
          <p:spPr>
            <a:xfrm>
              <a:off x="7178604" y="4086560"/>
              <a:ext cx="4737144" cy="2368572"/>
            </a:xfrm>
            <a:prstGeom prst="rect">
              <a:avLst/>
            </a:prstGeom>
          </p:spPr>
        </p:pic>
        <p:sp>
          <p:nvSpPr>
            <p:cNvPr id="21" name="TextBox 20">
              <a:extLst>
                <a:ext uri="{FF2B5EF4-FFF2-40B4-BE49-F238E27FC236}">
                  <a16:creationId xmlns:a16="http://schemas.microsoft.com/office/drawing/2014/main" id="{A3C2860E-28B5-35B6-04EB-DA1E582F6292}"/>
                </a:ext>
              </a:extLst>
            </p:cNvPr>
            <p:cNvSpPr txBox="1"/>
            <p:nvPr/>
          </p:nvSpPr>
          <p:spPr>
            <a:xfrm>
              <a:off x="9670179" y="4490859"/>
              <a:ext cx="2156253" cy="202117"/>
            </a:xfrm>
            <a:prstGeom prst="rect">
              <a:avLst/>
            </a:prstGeom>
            <a:solidFill>
              <a:schemeClr val="bg1"/>
            </a:solidFill>
          </p:spPr>
          <p:txBody>
            <a:bodyPr wrap="square" rtlCol="0">
              <a:spAutoFit/>
            </a:bodyPr>
            <a:lstStyle/>
            <a:p>
              <a:pPr algn="ctr"/>
              <a:r>
                <a:rPr lang="en-US" sz="1300" b="1" i="1" dirty="0"/>
                <a:t>    (B) Before applied Softcal</a:t>
              </a:r>
            </a:p>
          </p:txBody>
        </p:sp>
        <p:sp>
          <p:nvSpPr>
            <p:cNvPr id="22" name="TextBox 21">
              <a:extLst>
                <a:ext uri="{FF2B5EF4-FFF2-40B4-BE49-F238E27FC236}">
                  <a16:creationId xmlns:a16="http://schemas.microsoft.com/office/drawing/2014/main" id="{B6B648AD-42EB-87A4-7520-43797486E722}"/>
                </a:ext>
              </a:extLst>
            </p:cNvPr>
            <p:cNvSpPr txBox="1"/>
            <p:nvPr/>
          </p:nvSpPr>
          <p:spPr>
            <a:xfrm>
              <a:off x="7375829" y="4490858"/>
              <a:ext cx="2097124" cy="202117"/>
            </a:xfrm>
            <a:prstGeom prst="rect">
              <a:avLst/>
            </a:prstGeom>
            <a:solidFill>
              <a:schemeClr val="bg1"/>
            </a:solidFill>
          </p:spPr>
          <p:txBody>
            <a:bodyPr wrap="square" rtlCol="0">
              <a:spAutoFit/>
            </a:bodyPr>
            <a:lstStyle/>
            <a:p>
              <a:pPr algn="ctr"/>
              <a:r>
                <a:rPr lang="en-US" sz="1300" b="1" i="1" dirty="0"/>
                <a:t>   (A) After applied Softcal</a:t>
              </a:r>
            </a:p>
          </p:txBody>
        </p:sp>
      </p:grpSp>
      <p:sp>
        <p:nvSpPr>
          <p:cNvPr id="24" name="Content Placeholder 4">
            <a:extLst>
              <a:ext uri="{FF2B5EF4-FFF2-40B4-BE49-F238E27FC236}">
                <a16:creationId xmlns:a16="http://schemas.microsoft.com/office/drawing/2014/main" id="{683A1905-A069-1A3F-A5C2-A6E329C523FE}"/>
              </a:ext>
            </a:extLst>
          </p:cNvPr>
          <p:cNvSpPr>
            <a:spLocks noGrp="1"/>
          </p:cNvSpPr>
          <p:nvPr>
            <p:ph idx="1"/>
          </p:nvPr>
        </p:nvSpPr>
        <p:spPr>
          <a:xfrm>
            <a:off x="0" y="1041149"/>
            <a:ext cx="12192000" cy="5816851"/>
          </a:xfrm>
        </p:spPr>
        <p:txBody>
          <a:bodyPr/>
          <a:lstStyle/>
          <a:p>
            <a:pPr marL="342900" indent="-342900">
              <a:buFont typeface="Wingdings" pitchFamily="2" charset="2"/>
              <a:buChar char="Ø"/>
            </a:pPr>
            <a:r>
              <a:rPr lang="en-US" sz="2400" b="1" dirty="0">
                <a:solidFill>
                  <a:srgbClr val="002060"/>
                </a:solidFill>
              </a:rPr>
              <a:t>  Using limited TEMPO O3PROF data (November 2023)</a:t>
            </a:r>
          </a:p>
        </p:txBody>
      </p:sp>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0"/>
            <a:ext cx="12192000" cy="975701"/>
          </a:xfrm>
        </p:spPr>
        <p:txBody>
          <a:bodyPr/>
          <a:lstStyle/>
          <a:p>
            <a:r>
              <a:rPr lang="en-US" dirty="0"/>
              <a:t>Soft calibration</a:t>
            </a: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600" b="0" i="0" u="none" strike="noStrike" kern="0" cap="none" spc="0" normalizeH="0" baseline="0" noProof="0" dirty="0">
              <a:ln>
                <a:noFill/>
              </a:ln>
              <a:solidFill>
                <a:prstClr val="black">
                  <a:tint val="75000"/>
                </a:prstClr>
              </a:solidFill>
              <a:effectLst/>
              <a:uLnTx/>
              <a:uFillTx/>
              <a:ea typeface="+mn-ea"/>
              <a:cs typeface="Arial"/>
              <a:sym typeface="Arial"/>
            </a:endParaRPr>
          </a:p>
        </p:txBody>
      </p:sp>
      <p:pic>
        <p:nvPicPr>
          <p:cNvPr id="11" name="Picture 10">
            <a:extLst>
              <a:ext uri="{FF2B5EF4-FFF2-40B4-BE49-F238E27FC236}">
                <a16:creationId xmlns:a16="http://schemas.microsoft.com/office/drawing/2014/main" id="{5720356D-8A08-DEE4-24A2-DF85FAC810C5}"/>
              </a:ext>
            </a:extLst>
          </p:cNvPr>
          <p:cNvPicPr>
            <a:picLocks noChangeAspect="1"/>
          </p:cNvPicPr>
          <p:nvPr/>
        </p:nvPicPr>
        <p:blipFill rotWithShape="1">
          <a:blip r:embed="rId4"/>
          <a:srcRect r="50967"/>
          <a:stretch/>
        </p:blipFill>
        <p:spPr>
          <a:xfrm>
            <a:off x="131760" y="1797901"/>
            <a:ext cx="3657600" cy="4577317"/>
          </a:xfrm>
          <a:prstGeom prst="rect">
            <a:avLst/>
          </a:prstGeom>
        </p:spPr>
      </p:pic>
      <p:sp>
        <p:nvSpPr>
          <p:cNvPr id="12" name="TextBox 11">
            <a:extLst>
              <a:ext uri="{FF2B5EF4-FFF2-40B4-BE49-F238E27FC236}">
                <a16:creationId xmlns:a16="http://schemas.microsoft.com/office/drawing/2014/main" id="{B4028408-C5A8-5E97-A6A2-1EEF778D329F}"/>
              </a:ext>
            </a:extLst>
          </p:cNvPr>
          <p:cNvSpPr txBox="1"/>
          <p:nvPr/>
        </p:nvSpPr>
        <p:spPr>
          <a:xfrm>
            <a:off x="0" y="6504057"/>
            <a:ext cx="9509760" cy="35394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itchFamily="2" charset="2"/>
              <a:buChar char="v"/>
            </a:pPr>
            <a:r>
              <a:rPr lang="en-US" sz="1700" b="1" dirty="0"/>
              <a:t>Criteria for calculating: LAT = [-20, 90], CF = [0, 0.2], ALB = [0, 0.2], SZA = [0, 90], TOC = [200, 350]</a:t>
            </a:r>
          </a:p>
        </p:txBody>
      </p:sp>
      <p:sp>
        <p:nvSpPr>
          <p:cNvPr id="15" name="TextBox 14">
            <a:extLst>
              <a:ext uri="{FF2B5EF4-FFF2-40B4-BE49-F238E27FC236}">
                <a16:creationId xmlns:a16="http://schemas.microsoft.com/office/drawing/2014/main" id="{7AC08283-95DC-B564-F3DD-C66851E7986B}"/>
              </a:ext>
            </a:extLst>
          </p:cNvPr>
          <p:cNvSpPr txBox="1"/>
          <p:nvPr/>
        </p:nvSpPr>
        <p:spPr>
          <a:xfrm>
            <a:off x="506872" y="1643599"/>
            <a:ext cx="2907376" cy="646331"/>
          </a:xfrm>
          <a:prstGeom prst="rect">
            <a:avLst/>
          </a:prstGeom>
          <a:noFill/>
        </p:spPr>
        <p:txBody>
          <a:bodyPr wrap="square">
            <a:spAutoFit/>
          </a:bodyPr>
          <a:lstStyle/>
          <a:p>
            <a:pPr algn="ctr"/>
            <a:r>
              <a:rPr lang="en-US" sz="1800" b="1" dirty="0">
                <a:solidFill>
                  <a:srgbClr val="FF0000"/>
                </a:solidFill>
                <a:ea typeface="+mn-lt"/>
                <a:cs typeface="+mn-lt"/>
              </a:rPr>
              <a:t>Stray</a:t>
            </a:r>
            <a:r>
              <a:rPr lang="en-US" sz="1800" b="1" dirty="0">
                <a:solidFill>
                  <a:srgbClr val="FF0000"/>
                </a:solidFill>
              </a:rPr>
              <a:t> light correction v3.16 (L1B V3)</a:t>
            </a:r>
          </a:p>
        </p:txBody>
      </p:sp>
      <p:sp>
        <p:nvSpPr>
          <p:cNvPr id="3" name="TextBox 2">
            <a:extLst>
              <a:ext uri="{FF2B5EF4-FFF2-40B4-BE49-F238E27FC236}">
                <a16:creationId xmlns:a16="http://schemas.microsoft.com/office/drawing/2014/main" id="{845A2A64-67C4-C810-9BC4-DC3B9624E544}"/>
              </a:ext>
            </a:extLst>
          </p:cNvPr>
          <p:cNvSpPr txBox="1"/>
          <p:nvPr/>
        </p:nvSpPr>
        <p:spPr>
          <a:xfrm>
            <a:off x="3801265" y="1973568"/>
            <a:ext cx="8402640" cy="1508105"/>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sz="1800" dirty="0">
                <a:effectLst/>
              </a:rPr>
              <a:t>The empirical soft calibration spectra are used to remove the systematic biases between measured and simulated radiances.</a:t>
            </a:r>
          </a:p>
          <a:p>
            <a:pPr marL="285750" indent="-285750">
              <a:spcBef>
                <a:spcPts val="1200"/>
              </a:spcBef>
              <a:buFont typeface="Arial" panose="020B0604020202020204" pitchFamily="34" charset="0"/>
              <a:buChar char="•"/>
            </a:pPr>
            <a:r>
              <a:rPr lang="en-US" sz="1800" dirty="0">
                <a:effectLst/>
              </a:rPr>
              <a:t>This may be sensitive in absolute radiometric calibration in L1B.</a:t>
            </a:r>
          </a:p>
          <a:p>
            <a:pPr marL="285750" indent="-285750">
              <a:spcBef>
                <a:spcPts val="1200"/>
              </a:spcBef>
              <a:buFont typeface="Arial" panose="020B0604020202020204" pitchFamily="34" charset="0"/>
              <a:buChar char="•"/>
            </a:pPr>
            <a:r>
              <a:rPr lang="en-US" sz="1800" dirty="0">
                <a:effectLst/>
              </a:rPr>
              <a:t>This should be updated by the next update using more TEMPO products.</a:t>
            </a:r>
            <a:endParaRPr lang="en-US" dirty="0"/>
          </a:p>
        </p:txBody>
      </p:sp>
      <p:sp>
        <p:nvSpPr>
          <p:cNvPr id="7" name="TextBox 6">
            <a:extLst>
              <a:ext uri="{FF2B5EF4-FFF2-40B4-BE49-F238E27FC236}">
                <a16:creationId xmlns:a16="http://schemas.microsoft.com/office/drawing/2014/main" id="{0E18DBC9-4D8B-8EDE-3A20-71AE640F5AE4}"/>
              </a:ext>
            </a:extLst>
          </p:cNvPr>
          <p:cNvSpPr txBox="1"/>
          <p:nvPr/>
        </p:nvSpPr>
        <p:spPr>
          <a:xfrm>
            <a:off x="7146963" y="3502695"/>
            <a:ext cx="1687433" cy="369332"/>
          </a:xfrm>
          <a:prstGeom prst="rect">
            <a:avLst/>
          </a:prstGeom>
          <a:noFill/>
        </p:spPr>
        <p:txBody>
          <a:bodyPr wrap="square">
            <a:spAutoFit/>
          </a:bodyPr>
          <a:lstStyle/>
          <a:p>
            <a:r>
              <a:rPr lang="en-US" sz="1800" b="1" i="1" dirty="0"/>
              <a:t>March 28, 2024</a:t>
            </a:r>
            <a:endParaRPr lang="en-US" i="1" dirty="0"/>
          </a:p>
        </p:txBody>
      </p:sp>
    </p:spTree>
    <p:extLst>
      <p:ext uri="{BB962C8B-B14F-4D97-AF65-F5344CB8AC3E}">
        <p14:creationId xmlns:p14="http://schemas.microsoft.com/office/powerpoint/2010/main" val="3303330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4587033A-8C33-62E8-D7C6-CD77E3182039}"/>
              </a:ext>
            </a:extLst>
          </p:cNvPr>
          <p:cNvGrpSpPr/>
          <p:nvPr/>
        </p:nvGrpSpPr>
        <p:grpSpPr>
          <a:xfrm>
            <a:off x="6182282" y="1012340"/>
            <a:ext cx="3994928" cy="2790410"/>
            <a:chOff x="7276009" y="1057084"/>
            <a:chExt cx="3994928" cy="2790410"/>
          </a:xfrm>
        </p:grpSpPr>
        <p:pic>
          <p:nvPicPr>
            <p:cNvPr id="54" name="Picture 53" descr="A map of the earth&#10;&#10;Description automatically generated">
              <a:extLst>
                <a:ext uri="{FF2B5EF4-FFF2-40B4-BE49-F238E27FC236}">
                  <a16:creationId xmlns:a16="http://schemas.microsoft.com/office/drawing/2014/main" id="{F30D9B9B-D7AB-A35E-7AD7-37A67CECC0A3}"/>
                </a:ext>
              </a:extLst>
            </p:cNvPr>
            <p:cNvPicPr>
              <a:picLocks noChangeAspect="1"/>
            </p:cNvPicPr>
            <p:nvPr/>
          </p:nvPicPr>
          <p:blipFill rotWithShape="1">
            <a:blip r:embed="rId3"/>
            <a:srcRect l="11014" t="22774" r="2406" b="8580"/>
            <a:stretch/>
          </p:blipFill>
          <p:spPr>
            <a:xfrm>
              <a:off x="7526768" y="1277625"/>
              <a:ext cx="3604243" cy="2297915"/>
            </a:xfrm>
            <a:prstGeom prst="rect">
              <a:avLst/>
            </a:prstGeom>
          </p:spPr>
        </p:pic>
        <p:sp>
          <p:nvSpPr>
            <p:cNvPr id="13" name="TextBox 12">
              <a:extLst>
                <a:ext uri="{FF2B5EF4-FFF2-40B4-BE49-F238E27FC236}">
                  <a16:creationId xmlns:a16="http://schemas.microsoft.com/office/drawing/2014/main" id="{35D1036B-4BD5-3F73-B648-72523B05A1A5}"/>
                </a:ext>
              </a:extLst>
            </p:cNvPr>
            <p:cNvSpPr txBox="1"/>
            <p:nvPr/>
          </p:nvSpPr>
          <p:spPr>
            <a:xfrm>
              <a:off x="7276009" y="1057084"/>
              <a:ext cx="3994928" cy="369332"/>
            </a:xfrm>
            <a:prstGeom prst="rect">
              <a:avLst/>
            </a:prstGeom>
            <a:noFill/>
          </p:spPr>
          <p:txBody>
            <a:bodyPr wrap="square">
              <a:spAutoFit/>
            </a:bodyPr>
            <a:lstStyle/>
            <a:p>
              <a:pPr algn="ctr"/>
              <a:r>
                <a:rPr lang="en-US" sz="1800" b="1" dirty="0">
                  <a:ea typeface="+mn-lt"/>
                  <a:cs typeface="+mn-lt"/>
                </a:rPr>
                <a:t>Tropospheric O</a:t>
              </a:r>
              <a:r>
                <a:rPr lang="en-US" sz="1800" b="1" baseline="-25000" dirty="0">
                  <a:ea typeface="+mn-lt"/>
                  <a:cs typeface="+mn-lt"/>
                </a:rPr>
                <a:t>3</a:t>
              </a:r>
              <a:r>
                <a:rPr lang="en-US" sz="1800" b="1" dirty="0">
                  <a:ea typeface="+mn-lt"/>
                  <a:cs typeface="+mn-lt"/>
                </a:rPr>
                <a:t> from GEOS-CF</a:t>
              </a:r>
              <a:endParaRPr lang="en-US" dirty="0"/>
            </a:p>
          </p:txBody>
        </p:sp>
        <p:pic>
          <p:nvPicPr>
            <p:cNvPr id="55" name="Picture 54">
              <a:extLst>
                <a:ext uri="{FF2B5EF4-FFF2-40B4-BE49-F238E27FC236}">
                  <a16:creationId xmlns:a16="http://schemas.microsoft.com/office/drawing/2014/main" id="{2BECE161-B1C8-244D-45CB-78B6385C6083}"/>
                </a:ext>
              </a:extLst>
            </p:cNvPr>
            <p:cNvPicPr>
              <a:picLocks noChangeAspect="1"/>
            </p:cNvPicPr>
            <p:nvPr/>
          </p:nvPicPr>
          <p:blipFill rotWithShape="1">
            <a:blip r:embed="rId4"/>
            <a:srcRect l="11500" t="92348" r="6819"/>
            <a:stretch/>
          </p:blipFill>
          <p:spPr>
            <a:xfrm>
              <a:off x="7503674" y="3595670"/>
              <a:ext cx="3361010" cy="251824"/>
            </a:xfrm>
            <a:prstGeom prst="rect">
              <a:avLst/>
            </a:prstGeom>
          </p:spPr>
        </p:pic>
      </p:grpSp>
      <p:grpSp>
        <p:nvGrpSpPr>
          <p:cNvPr id="44" name="Group 43">
            <a:extLst>
              <a:ext uri="{FF2B5EF4-FFF2-40B4-BE49-F238E27FC236}">
                <a16:creationId xmlns:a16="http://schemas.microsoft.com/office/drawing/2014/main" id="{61656CF4-6486-26F9-40FB-06B388788FBC}"/>
              </a:ext>
            </a:extLst>
          </p:cNvPr>
          <p:cNvGrpSpPr/>
          <p:nvPr/>
        </p:nvGrpSpPr>
        <p:grpSpPr>
          <a:xfrm>
            <a:off x="2285179" y="1017908"/>
            <a:ext cx="3994928" cy="2778484"/>
            <a:chOff x="2288952" y="1100985"/>
            <a:chExt cx="3994928" cy="2778484"/>
          </a:xfrm>
        </p:grpSpPr>
        <p:pic>
          <p:nvPicPr>
            <p:cNvPr id="42" name="Picture 41" descr="A map of the earth&#10;&#10;Description automatically generated">
              <a:extLst>
                <a:ext uri="{FF2B5EF4-FFF2-40B4-BE49-F238E27FC236}">
                  <a16:creationId xmlns:a16="http://schemas.microsoft.com/office/drawing/2014/main" id="{1926BCD3-4B64-1E11-094B-4F0C225741CF}"/>
                </a:ext>
              </a:extLst>
            </p:cNvPr>
            <p:cNvPicPr>
              <a:picLocks noChangeAspect="1"/>
            </p:cNvPicPr>
            <p:nvPr/>
          </p:nvPicPr>
          <p:blipFill rotWithShape="1">
            <a:blip r:embed="rId5">
              <a:extLst>
                <a:ext uri="{28A0092B-C50C-407E-A947-70E740481C1C}">
                  <a14:useLocalDpi xmlns:a14="http://schemas.microsoft.com/office/drawing/2010/main" val="0"/>
                </a:ext>
              </a:extLst>
            </a:blip>
            <a:srcRect l="11804" t="23965" r="6516"/>
            <a:stretch/>
          </p:blipFill>
          <p:spPr>
            <a:xfrm>
              <a:off x="2605910" y="1374175"/>
              <a:ext cx="3361011" cy="2502423"/>
            </a:xfrm>
            <a:prstGeom prst="rect">
              <a:avLst/>
            </a:prstGeom>
          </p:spPr>
        </p:pic>
        <p:sp>
          <p:nvSpPr>
            <p:cNvPr id="12" name="TextBox 11">
              <a:extLst>
                <a:ext uri="{FF2B5EF4-FFF2-40B4-BE49-F238E27FC236}">
                  <a16:creationId xmlns:a16="http://schemas.microsoft.com/office/drawing/2014/main" id="{AFC1F438-1FF8-503C-BD0A-D9212D5F4553}"/>
                </a:ext>
              </a:extLst>
            </p:cNvPr>
            <p:cNvSpPr txBox="1"/>
            <p:nvPr/>
          </p:nvSpPr>
          <p:spPr>
            <a:xfrm>
              <a:off x="2288952" y="1100985"/>
              <a:ext cx="3994928" cy="369332"/>
            </a:xfrm>
            <a:prstGeom prst="rect">
              <a:avLst/>
            </a:prstGeom>
            <a:noFill/>
          </p:spPr>
          <p:txBody>
            <a:bodyPr wrap="square">
              <a:spAutoFit/>
            </a:bodyPr>
            <a:lstStyle/>
            <a:p>
              <a:pPr algn="ctr"/>
              <a:r>
                <a:rPr lang="en-US" sz="1800" b="1" dirty="0">
                  <a:ea typeface="+mn-lt"/>
                  <a:cs typeface="+mn-lt"/>
                </a:rPr>
                <a:t>Tropospheric O</a:t>
              </a:r>
              <a:r>
                <a:rPr lang="en-US" sz="1800" b="1" baseline="-25000" dirty="0">
                  <a:ea typeface="+mn-lt"/>
                  <a:cs typeface="+mn-lt"/>
                </a:rPr>
                <a:t>3</a:t>
              </a:r>
              <a:r>
                <a:rPr lang="en-US" sz="1800" b="1" dirty="0">
                  <a:ea typeface="+mn-lt"/>
                  <a:cs typeface="+mn-lt"/>
                </a:rPr>
                <a:t> from TEMPO O3PROF</a:t>
              </a:r>
              <a:endParaRPr lang="en-US" dirty="0"/>
            </a:p>
          </p:txBody>
        </p:sp>
        <p:pic>
          <p:nvPicPr>
            <p:cNvPr id="43" name="Picture 42">
              <a:extLst>
                <a:ext uri="{FF2B5EF4-FFF2-40B4-BE49-F238E27FC236}">
                  <a16:creationId xmlns:a16="http://schemas.microsoft.com/office/drawing/2014/main" id="{C41D5BB2-AD54-3AB0-36B5-378EE090F6F4}"/>
                </a:ext>
              </a:extLst>
            </p:cNvPr>
            <p:cNvPicPr>
              <a:picLocks noChangeAspect="1"/>
            </p:cNvPicPr>
            <p:nvPr/>
          </p:nvPicPr>
          <p:blipFill rotWithShape="1">
            <a:blip r:embed="rId4"/>
            <a:srcRect l="11500" t="92348" r="6819"/>
            <a:stretch/>
          </p:blipFill>
          <p:spPr>
            <a:xfrm>
              <a:off x="2582817" y="3627645"/>
              <a:ext cx="3361010" cy="251824"/>
            </a:xfrm>
            <a:prstGeom prst="rect">
              <a:avLst/>
            </a:prstGeom>
          </p:spPr>
        </p:pic>
      </p:grpSp>
      <p:grpSp>
        <p:nvGrpSpPr>
          <p:cNvPr id="16" name="Group 15">
            <a:extLst>
              <a:ext uri="{FF2B5EF4-FFF2-40B4-BE49-F238E27FC236}">
                <a16:creationId xmlns:a16="http://schemas.microsoft.com/office/drawing/2014/main" id="{FC62044E-4DD5-C2DD-20BE-04D49D6DA2A4}"/>
              </a:ext>
            </a:extLst>
          </p:cNvPr>
          <p:cNvGrpSpPr/>
          <p:nvPr/>
        </p:nvGrpSpPr>
        <p:grpSpPr>
          <a:xfrm>
            <a:off x="680570" y="3641261"/>
            <a:ext cx="3361010" cy="3005359"/>
            <a:chOff x="680570" y="3419340"/>
            <a:chExt cx="3361010" cy="3005359"/>
          </a:xfrm>
        </p:grpSpPr>
        <p:pic>
          <p:nvPicPr>
            <p:cNvPr id="8" name="Picture 7">
              <a:extLst>
                <a:ext uri="{FF2B5EF4-FFF2-40B4-BE49-F238E27FC236}">
                  <a16:creationId xmlns:a16="http://schemas.microsoft.com/office/drawing/2014/main" id="{14A974A0-FB0E-D61C-8BDC-EEA3059083CD}"/>
                </a:ext>
              </a:extLst>
            </p:cNvPr>
            <p:cNvPicPr>
              <a:picLocks noChangeAspect="1"/>
            </p:cNvPicPr>
            <p:nvPr/>
          </p:nvPicPr>
          <p:blipFill rotWithShape="1">
            <a:blip r:embed="rId4"/>
            <a:srcRect l="11500" t="23965" r="6819"/>
            <a:stretch/>
          </p:blipFill>
          <p:spPr>
            <a:xfrm>
              <a:off x="680570" y="3922276"/>
              <a:ext cx="3361010" cy="2502423"/>
            </a:xfrm>
            <a:prstGeom prst="rect">
              <a:avLst/>
            </a:prstGeom>
          </p:spPr>
        </p:pic>
        <p:sp>
          <p:nvSpPr>
            <p:cNvPr id="24" name="TextBox 23">
              <a:extLst>
                <a:ext uri="{FF2B5EF4-FFF2-40B4-BE49-F238E27FC236}">
                  <a16:creationId xmlns:a16="http://schemas.microsoft.com/office/drawing/2014/main" id="{6B551AC0-6651-C29E-D1C2-7F44021976CC}"/>
                </a:ext>
              </a:extLst>
            </p:cNvPr>
            <p:cNvSpPr txBox="1"/>
            <p:nvPr/>
          </p:nvSpPr>
          <p:spPr>
            <a:xfrm>
              <a:off x="680570" y="3419340"/>
              <a:ext cx="3361010" cy="338554"/>
            </a:xfrm>
            <a:prstGeom prst="rect">
              <a:avLst/>
            </a:prstGeom>
            <a:noFill/>
          </p:spPr>
          <p:txBody>
            <a:bodyPr wrap="square" rtlCol="0">
              <a:spAutoFit/>
            </a:bodyPr>
            <a:lstStyle/>
            <a:p>
              <a:pPr algn="ctr"/>
              <a:r>
                <a:rPr lang="en-US" sz="1600" dirty="0"/>
                <a:t>[</a:t>
              </a:r>
              <a:r>
                <a:rPr lang="en-US" sz="1600" dirty="0" err="1"/>
                <a:t>Juseon</a:t>
              </a:r>
              <a:r>
                <a:rPr lang="en-US" sz="1600" dirty="0"/>
                <a:t> </a:t>
              </a:r>
              <a:r>
                <a:rPr lang="en-US" sz="1600" dirty="0" err="1"/>
                <a:t>Bak</a:t>
              </a:r>
              <a:r>
                <a:rPr lang="en-US" sz="1600" dirty="0"/>
                <a:t> provides OMI data]</a:t>
              </a:r>
            </a:p>
          </p:txBody>
        </p:sp>
        <p:sp>
          <p:nvSpPr>
            <p:cNvPr id="25" name="TextBox 24">
              <a:extLst>
                <a:ext uri="{FF2B5EF4-FFF2-40B4-BE49-F238E27FC236}">
                  <a16:creationId xmlns:a16="http://schemas.microsoft.com/office/drawing/2014/main" id="{00E5C676-1342-268E-BCAB-C83FAA254EE5}"/>
                </a:ext>
              </a:extLst>
            </p:cNvPr>
            <p:cNvSpPr txBox="1"/>
            <p:nvPr/>
          </p:nvSpPr>
          <p:spPr>
            <a:xfrm>
              <a:off x="680570" y="3654677"/>
              <a:ext cx="3361010" cy="369332"/>
            </a:xfrm>
            <a:prstGeom prst="rect">
              <a:avLst/>
            </a:prstGeom>
            <a:noFill/>
          </p:spPr>
          <p:txBody>
            <a:bodyPr wrap="square">
              <a:spAutoFit/>
            </a:bodyPr>
            <a:lstStyle/>
            <a:p>
              <a:pPr algn="ctr"/>
              <a:r>
                <a:rPr lang="en-US" sz="1800" b="1" dirty="0">
                  <a:ea typeface="+mn-lt"/>
                  <a:cs typeface="+mn-lt"/>
                </a:rPr>
                <a:t>Tropospheric O</a:t>
              </a:r>
              <a:r>
                <a:rPr lang="en-US" sz="1800" b="1" baseline="-25000" dirty="0">
                  <a:ea typeface="+mn-lt"/>
                  <a:cs typeface="+mn-lt"/>
                </a:rPr>
                <a:t>3</a:t>
              </a:r>
              <a:r>
                <a:rPr lang="en-US" sz="1800" b="1" dirty="0">
                  <a:ea typeface="+mn-lt"/>
                  <a:cs typeface="+mn-lt"/>
                </a:rPr>
                <a:t> from OMI</a:t>
              </a:r>
              <a:endParaRPr lang="en-US" dirty="0"/>
            </a:p>
          </p:txBody>
        </p:sp>
      </p:gr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18" name="TextBox 17">
            <a:extLst>
              <a:ext uri="{FF2B5EF4-FFF2-40B4-BE49-F238E27FC236}">
                <a16:creationId xmlns:a16="http://schemas.microsoft.com/office/drawing/2014/main" id="{906BBDB3-15BC-4F12-332B-287236010BF1}"/>
              </a:ext>
            </a:extLst>
          </p:cNvPr>
          <p:cNvSpPr txBox="1"/>
          <p:nvPr/>
        </p:nvSpPr>
        <p:spPr>
          <a:xfrm>
            <a:off x="78598" y="1099605"/>
            <a:ext cx="2020457" cy="369332"/>
          </a:xfrm>
          <a:prstGeom prst="rect">
            <a:avLst/>
          </a:prstGeom>
          <a:solidFill>
            <a:schemeClr val="accent2">
              <a:lumMod val="50000"/>
            </a:schemeClr>
          </a:solidFill>
        </p:spPr>
        <p:txBody>
          <a:bodyPr wrap="square" lIns="0" tIns="0" rIns="0" bIns="0" rtlCol="0">
            <a:spAutoFit/>
          </a:bodyPr>
          <a:lstStyle/>
          <a:p>
            <a:pPr algn="ctr"/>
            <a:r>
              <a:rPr lang="en-US" sz="2400" dirty="0">
                <a:solidFill>
                  <a:schemeClr val="bg1"/>
                </a:solidFill>
              </a:rPr>
              <a:t>PRELIMINARY!</a:t>
            </a:r>
          </a:p>
        </p:txBody>
      </p:sp>
      <p:grpSp>
        <p:nvGrpSpPr>
          <p:cNvPr id="35" name="Group 34">
            <a:extLst>
              <a:ext uri="{FF2B5EF4-FFF2-40B4-BE49-F238E27FC236}">
                <a16:creationId xmlns:a16="http://schemas.microsoft.com/office/drawing/2014/main" id="{CBF08689-13ED-73E6-6038-FA153381C212}"/>
              </a:ext>
            </a:extLst>
          </p:cNvPr>
          <p:cNvGrpSpPr/>
          <p:nvPr/>
        </p:nvGrpSpPr>
        <p:grpSpPr>
          <a:xfrm>
            <a:off x="7973621" y="3635134"/>
            <a:ext cx="4218379" cy="3020085"/>
            <a:chOff x="7973621" y="3635134"/>
            <a:chExt cx="4218379" cy="3020085"/>
          </a:xfrm>
        </p:grpSpPr>
        <p:grpSp>
          <p:nvGrpSpPr>
            <p:cNvPr id="30" name="Group 29">
              <a:extLst>
                <a:ext uri="{FF2B5EF4-FFF2-40B4-BE49-F238E27FC236}">
                  <a16:creationId xmlns:a16="http://schemas.microsoft.com/office/drawing/2014/main" id="{B445655B-C523-4490-5486-25D14BF268D2}"/>
                </a:ext>
              </a:extLst>
            </p:cNvPr>
            <p:cNvGrpSpPr/>
            <p:nvPr/>
          </p:nvGrpSpPr>
          <p:grpSpPr>
            <a:xfrm>
              <a:off x="7973621" y="3635134"/>
              <a:ext cx="4218379" cy="3020085"/>
              <a:chOff x="7973621" y="3400049"/>
              <a:chExt cx="4218379" cy="3020085"/>
            </a:xfrm>
          </p:grpSpPr>
          <p:pic>
            <p:nvPicPr>
              <p:cNvPr id="28" name="Picture 27" descr="A map of the tropospheric ozone layer&#10;&#10;Description automatically generated">
                <a:extLst>
                  <a:ext uri="{FF2B5EF4-FFF2-40B4-BE49-F238E27FC236}">
                    <a16:creationId xmlns:a16="http://schemas.microsoft.com/office/drawing/2014/main" id="{F750557C-6F77-67FA-347D-DF3F0BC7B6DA}"/>
                  </a:ext>
                </a:extLst>
              </p:cNvPr>
              <p:cNvPicPr>
                <a:picLocks noChangeAspect="1"/>
              </p:cNvPicPr>
              <p:nvPr/>
            </p:nvPicPr>
            <p:blipFill rotWithShape="1">
              <a:blip r:embed="rId6"/>
              <a:srcRect l="11389" t="23965" r="6931"/>
              <a:stretch/>
            </p:blipFill>
            <p:spPr>
              <a:xfrm>
                <a:off x="8489235" y="3917711"/>
                <a:ext cx="3361010" cy="2502423"/>
              </a:xfrm>
              <a:prstGeom prst="rect">
                <a:avLst/>
              </a:prstGeom>
            </p:spPr>
          </p:pic>
          <p:sp>
            <p:nvSpPr>
              <p:cNvPr id="14" name="TextBox 13">
                <a:extLst>
                  <a:ext uri="{FF2B5EF4-FFF2-40B4-BE49-F238E27FC236}">
                    <a16:creationId xmlns:a16="http://schemas.microsoft.com/office/drawing/2014/main" id="{559C4B54-9E74-C752-2A91-1692DAD26B8E}"/>
                  </a:ext>
                </a:extLst>
              </p:cNvPr>
              <p:cNvSpPr txBox="1"/>
              <p:nvPr/>
            </p:nvSpPr>
            <p:spPr>
              <a:xfrm>
                <a:off x="7973621" y="3635320"/>
                <a:ext cx="4218379" cy="369332"/>
              </a:xfrm>
              <a:prstGeom prst="rect">
                <a:avLst/>
              </a:prstGeom>
              <a:noFill/>
            </p:spPr>
            <p:txBody>
              <a:bodyPr wrap="square">
                <a:spAutoFit/>
              </a:bodyPr>
              <a:lstStyle/>
              <a:p>
                <a:pPr algn="ctr"/>
                <a:r>
                  <a:rPr lang="en-US" sz="1800" b="1" dirty="0">
                    <a:ea typeface="+mn-lt"/>
                    <a:cs typeface="+mn-lt"/>
                  </a:rPr>
                  <a:t>Tropospheric O</a:t>
                </a:r>
                <a:r>
                  <a:rPr lang="en-US" sz="1800" b="1" baseline="-25000" dirty="0">
                    <a:ea typeface="+mn-lt"/>
                    <a:cs typeface="+mn-lt"/>
                  </a:rPr>
                  <a:t>3</a:t>
                </a:r>
                <a:r>
                  <a:rPr lang="en-US" sz="1800" b="1" dirty="0">
                    <a:ea typeface="+mn-lt"/>
                    <a:cs typeface="+mn-lt"/>
                  </a:rPr>
                  <a:t> from GESDISC TROPOMI</a:t>
                </a:r>
                <a:endParaRPr lang="en-US" dirty="0"/>
              </a:p>
            </p:txBody>
          </p:sp>
          <p:sp>
            <p:nvSpPr>
              <p:cNvPr id="29" name="TextBox 28">
                <a:extLst>
                  <a:ext uri="{FF2B5EF4-FFF2-40B4-BE49-F238E27FC236}">
                    <a16:creationId xmlns:a16="http://schemas.microsoft.com/office/drawing/2014/main" id="{AAAA4445-40E7-6124-3010-CDE4FFCAFFF8}"/>
                  </a:ext>
                </a:extLst>
              </p:cNvPr>
              <p:cNvSpPr txBox="1"/>
              <p:nvPr/>
            </p:nvSpPr>
            <p:spPr>
              <a:xfrm>
                <a:off x="8489233" y="3400049"/>
                <a:ext cx="3361010" cy="338554"/>
              </a:xfrm>
              <a:prstGeom prst="rect">
                <a:avLst/>
              </a:prstGeom>
              <a:noFill/>
            </p:spPr>
            <p:txBody>
              <a:bodyPr wrap="square" rtlCol="0">
                <a:spAutoFit/>
              </a:bodyPr>
              <a:lstStyle/>
              <a:p>
                <a:pPr algn="ctr"/>
                <a:r>
                  <a:rPr lang="en-US" sz="1600" dirty="0"/>
                  <a:t>[</a:t>
                </a:r>
                <a:r>
                  <a:rPr lang="en-US" sz="1600" dirty="0" err="1"/>
                  <a:t>tropomi.gesdisc.eosdis.nasa.gov</a:t>
                </a:r>
                <a:r>
                  <a:rPr lang="en-US" sz="1600" dirty="0"/>
                  <a:t>]</a:t>
                </a:r>
              </a:p>
            </p:txBody>
          </p:sp>
        </p:grpSp>
        <p:pic>
          <p:nvPicPr>
            <p:cNvPr id="32" name="Picture 31">
              <a:extLst>
                <a:ext uri="{FF2B5EF4-FFF2-40B4-BE49-F238E27FC236}">
                  <a16:creationId xmlns:a16="http://schemas.microsoft.com/office/drawing/2014/main" id="{99254AF2-02AA-5204-3586-A15445A51AC5}"/>
                </a:ext>
              </a:extLst>
            </p:cNvPr>
            <p:cNvPicPr>
              <a:picLocks noChangeAspect="1"/>
            </p:cNvPicPr>
            <p:nvPr/>
          </p:nvPicPr>
          <p:blipFill rotWithShape="1">
            <a:blip r:embed="rId4"/>
            <a:srcRect l="11500" t="92348" r="6819"/>
            <a:stretch/>
          </p:blipFill>
          <p:spPr>
            <a:xfrm>
              <a:off x="8489233" y="6403395"/>
              <a:ext cx="3361010" cy="251824"/>
            </a:xfrm>
            <a:prstGeom prst="rect">
              <a:avLst/>
            </a:prstGeom>
          </p:spPr>
        </p:pic>
      </p:grpSp>
      <p:sp>
        <p:nvSpPr>
          <p:cNvPr id="40" name="Title 3">
            <a:extLst>
              <a:ext uri="{FF2B5EF4-FFF2-40B4-BE49-F238E27FC236}">
                <a16:creationId xmlns:a16="http://schemas.microsoft.com/office/drawing/2014/main" id="{75B70109-755B-6EC6-5013-DE83AF5D3A3B}"/>
              </a:ext>
            </a:extLst>
          </p:cNvPr>
          <p:cNvSpPr>
            <a:spLocks noGrp="1"/>
          </p:cNvSpPr>
          <p:nvPr>
            <p:ph type="title"/>
          </p:nvPr>
        </p:nvSpPr>
        <p:spPr>
          <a:xfrm>
            <a:off x="0" y="0"/>
            <a:ext cx="12192000" cy="975701"/>
          </a:xfrm>
        </p:spPr>
        <p:txBody>
          <a:bodyPr/>
          <a:lstStyle/>
          <a:p>
            <a:r>
              <a:rPr lang="en-US" dirty="0"/>
              <a:t>TEMPO O3PROF (3/29/2024 Scan 006)</a:t>
            </a:r>
            <a:endParaRPr lang="en-US" dirty="0">
              <a:solidFill>
                <a:srgbClr val="00B050"/>
              </a:solidFill>
            </a:endParaRPr>
          </a:p>
        </p:txBody>
      </p:sp>
      <p:grpSp>
        <p:nvGrpSpPr>
          <p:cNvPr id="3" name="Group 2">
            <a:extLst>
              <a:ext uri="{FF2B5EF4-FFF2-40B4-BE49-F238E27FC236}">
                <a16:creationId xmlns:a16="http://schemas.microsoft.com/office/drawing/2014/main" id="{2D35302E-AF5F-156E-329F-36B961F7D66D}"/>
              </a:ext>
            </a:extLst>
          </p:cNvPr>
          <p:cNvGrpSpPr/>
          <p:nvPr/>
        </p:nvGrpSpPr>
        <p:grpSpPr>
          <a:xfrm>
            <a:off x="4557194" y="3646672"/>
            <a:ext cx="3388719" cy="3006237"/>
            <a:chOff x="4557194" y="3646672"/>
            <a:chExt cx="3388719" cy="3006237"/>
          </a:xfrm>
        </p:grpSpPr>
        <p:pic>
          <p:nvPicPr>
            <p:cNvPr id="2" name="Picture 1" descr="A map of the united states&#10;&#10;Description automatically generated">
              <a:extLst>
                <a:ext uri="{FF2B5EF4-FFF2-40B4-BE49-F238E27FC236}">
                  <a16:creationId xmlns:a16="http://schemas.microsoft.com/office/drawing/2014/main" id="{FBF1B8F6-04AF-5D57-5465-8FA74AD1748D}"/>
                </a:ext>
              </a:extLst>
            </p:cNvPr>
            <p:cNvPicPr>
              <a:picLocks/>
            </p:cNvPicPr>
            <p:nvPr/>
          </p:nvPicPr>
          <p:blipFill rotWithShape="1">
            <a:blip r:embed="rId7"/>
            <a:srcRect l="12105" t="24135" r="6687" b="3971"/>
            <a:stretch/>
          </p:blipFill>
          <p:spPr>
            <a:xfrm>
              <a:off x="4557194" y="4134351"/>
              <a:ext cx="3362400" cy="2406281"/>
            </a:xfrm>
            <a:prstGeom prst="rect">
              <a:avLst/>
            </a:prstGeom>
          </p:spPr>
        </p:pic>
        <p:sp>
          <p:nvSpPr>
            <p:cNvPr id="15" name="TextBox 14">
              <a:extLst>
                <a:ext uri="{FF2B5EF4-FFF2-40B4-BE49-F238E27FC236}">
                  <a16:creationId xmlns:a16="http://schemas.microsoft.com/office/drawing/2014/main" id="{61D58FD9-E057-FE2F-1567-BE4ACCC901A4}"/>
                </a:ext>
              </a:extLst>
            </p:cNvPr>
            <p:cNvSpPr txBox="1"/>
            <p:nvPr/>
          </p:nvSpPr>
          <p:spPr>
            <a:xfrm>
              <a:off x="4584903" y="3883209"/>
              <a:ext cx="3361010" cy="369332"/>
            </a:xfrm>
            <a:prstGeom prst="rect">
              <a:avLst/>
            </a:prstGeom>
            <a:noFill/>
          </p:spPr>
          <p:txBody>
            <a:bodyPr wrap="square">
              <a:spAutoFit/>
            </a:bodyPr>
            <a:lstStyle/>
            <a:p>
              <a:pPr algn="ctr"/>
              <a:r>
                <a:rPr lang="en-US" sz="1800" b="1" dirty="0">
                  <a:ea typeface="+mn-lt"/>
                  <a:cs typeface="+mn-lt"/>
                </a:rPr>
                <a:t>Tropospheric O</a:t>
              </a:r>
              <a:r>
                <a:rPr lang="en-US" sz="1800" b="1" baseline="-25000" dirty="0">
                  <a:ea typeface="+mn-lt"/>
                  <a:cs typeface="+mn-lt"/>
                </a:rPr>
                <a:t>3</a:t>
              </a:r>
              <a:r>
                <a:rPr lang="en-US" sz="1800" b="1" dirty="0">
                  <a:ea typeface="+mn-lt"/>
                  <a:cs typeface="+mn-lt"/>
                </a:rPr>
                <a:t> from EPIC</a:t>
              </a:r>
              <a:endParaRPr lang="en-US" dirty="0"/>
            </a:p>
          </p:txBody>
        </p:sp>
        <p:sp>
          <p:nvSpPr>
            <p:cNvPr id="22" name="TextBox 21">
              <a:extLst>
                <a:ext uri="{FF2B5EF4-FFF2-40B4-BE49-F238E27FC236}">
                  <a16:creationId xmlns:a16="http://schemas.microsoft.com/office/drawing/2014/main" id="{1190D491-E094-22D7-FC68-4ECEE29540DE}"/>
                </a:ext>
              </a:extLst>
            </p:cNvPr>
            <p:cNvSpPr txBox="1"/>
            <p:nvPr/>
          </p:nvSpPr>
          <p:spPr>
            <a:xfrm>
              <a:off x="4584902" y="3646672"/>
              <a:ext cx="3361010" cy="338554"/>
            </a:xfrm>
            <a:prstGeom prst="rect">
              <a:avLst/>
            </a:prstGeom>
            <a:noFill/>
          </p:spPr>
          <p:txBody>
            <a:bodyPr wrap="square" rtlCol="0">
              <a:spAutoFit/>
            </a:bodyPr>
            <a:lstStyle/>
            <a:p>
              <a:pPr algn="ctr"/>
              <a:r>
                <a:rPr lang="en-US" sz="1600" dirty="0"/>
                <a:t>[Jerry </a:t>
              </a:r>
              <a:r>
                <a:rPr lang="en-US" sz="1600" dirty="0" err="1"/>
                <a:t>Ziemke</a:t>
              </a:r>
              <a:r>
                <a:rPr lang="en-US" sz="1600" dirty="0"/>
                <a:t> provides EPIC data]</a:t>
              </a:r>
            </a:p>
          </p:txBody>
        </p:sp>
        <p:pic>
          <p:nvPicPr>
            <p:cNvPr id="36" name="Picture 35">
              <a:extLst>
                <a:ext uri="{FF2B5EF4-FFF2-40B4-BE49-F238E27FC236}">
                  <a16:creationId xmlns:a16="http://schemas.microsoft.com/office/drawing/2014/main" id="{930F5C35-1D13-B65B-0CBA-8E18A6B4F652}"/>
                </a:ext>
              </a:extLst>
            </p:cNvPr>
            <p:cNvPicPr>
              <a:picLocks noChangeAspect="1"/>
            </p:cNvPicPr>
            <p:nvPr/>
          </p:nvPicPr>
          <p:blipFill rotWithShape="1">
            <a:blip r:embed="rId4"/>
            <a:srcRect l="11500" t="92348" r="6819"/>
            <a:stretch/>
          </p:blipFill>
          <p:spPr>
            <a:xfrm>
              <a:off x="4557194" y="6401085"/>
              <a:ext cx="3361010" cy="251824"/>
            </a:xfrm>
            <a:prstGeom prst="rect">
              <a:avLst/>
            </a:prstGeom>
          </p:spPr>
        </p:pic>
      </p:grpSp>
      <p:sp>
        <p:nvSpPr>
          <p:cNvPr id="19" name="TextBox 18">
            <a:extLst>
              <a:ext uri="{FF2B5EF4-FFF2-40B4-BE49-F238E27FC236}">
                <a16:creationId xmlns:a16="http://schemas.microsoft.com/office/drawing/2014/main" id="{4D6D8062-8A23-688A-AEEC-FC5E26FB60C2}"/>
              </a:ext>
            </a:extLst>
          </p:cNvPr>
          <p:cNvSpPr txBox="1"/>
          <p:nvPr/>
        </p:nvSpPr>
        <p:spPr>
          <a:xfrm>
            <a:off x="680570" y="6439363"/>
            <a:ext cx="8577804" cy="369332"/>
          </a:xfrm>
          <a:prstGeom prst="rect">
            <a:avLst/>
          </a:prstGeom>
          <a:noFill/>
        </p:spPr>
        <p:txBody>
          <a:bodyPr wrap="square" rtlCol="0">
            <a:spAutoFit/>
          </a:bodyPr>
          <a:lstStyle/>
          <a:p>
            <a:pPr marL="285750" indent="-285750">
              <a:buFont typeface="Wingdings" pitchFamily="2" charset="2"/>
              <a:buChar char="q"/>
            </a:pPr>
            <a:r>
              <a:rPr lang="en-US" b="1" dirty="0">
                <a:solidFill>
                  <a:srgbClr val="FF0000"/>
                </a:solidFill>
              </a:rPr>
              <a:t>Note different tropopause pressure from OMI, EPIC, and TROPOMI !!!</a:t>
            </a:r>
          </a:p>
        </p:txBody>
      </p:sp>
    </p:spTree>
    <p:extLst>
      <p:ext uri="{BB962C8B-B14F-4D97-AF65-F5344CB8AC3E}">
        <p14:creationId xmlns:p14="http://schemas.microsoft.com/office/powerpoint/2010/main" val="3786309438"/>
      </p:ext>
    </p:extLst>
  </p:cSld>
  <p:clrMapOvr>
    <a:masterClrMapping/>
  </p:clrMapOvr>
</p:sld>
</file>

<file path=ppt/theme/theme1.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97365</TotalTime>
  <Words>1043</Words>
  <Application>Microsoft Macintosh PowerPoint</Application>
  <PresentationFormat>Widescreen</PresentationFormat>
  <Paragraphs>138</Paragraphs>
  <Slides>12</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vt:i4>
      </vt:variant>
    </vt:vector>
  </HeadingPairs>
  <TitlesOfParts>
    <vt:vector size="25" baseType="lpstr">
      <vt:lpstr>Arial Rounded</vt:lpstr>
      <vt:lpstr>Inter</vt:lpstr>
      <vt:lpstr>ＭＳ Ｐゴシック</vt:lpstr>
      <vt:lpstr>Arial</vt:lpstr>
      <vt:lpstr>Arial Narrow</vt:lpstr>
      <vt:lpstr>Arial Rounded MT Bold</vt:lpstr>
      <vt:lpstr>Calibri</vt:lpstr>
      <vt:lpstr>Cambria Math</vt:lpstr>
      <vt:lpstr>Courier New</vt:lpstr>
      <vt:lpstr>Helvetica</vt:lpstr>
      <vt:lpstr>Times New Roman</vt:lpstr>
      <vt:lpstr>Wingdings</vt:lpstr>
      <vt:lpstr>1_TEMPO Wide ORR MRR</vt:lpstr>
      <vt:lpstr>PowerPoint Presentation</vt:lpstr>
      <vt:lpstr>Tropospheric Emissions: Monitoring of Pollution (TEMPO)</vt:lpstr>
      <vt:lpstr>TEMPO O3TOT algorithm</vt:lpstr>
      <vt:lpstr>Comparison of TEMPO total ozone with ground-based observations</vt:lpstr>
      <vt:lpstr>Comparison of TEMPO total ozone with ground-based observations</vt:lpstr>
      <vt:lpstr>Issues of TEMPO O3TOT</vt:lpstr>
      <vt:lpstr>TEMPO O3PROF algorithm</vt:lpstr>
      <vt:lpstr>Soft calibration</vt:lpstr>
      <vt:lpstr>TEMPO O3PROF (3/29/2024 Scan 006)</vt:lpstr>
      <vt:lpstr>TEMPO O3PROF (3/29/2024 Scan 006)</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Baseline and Threshold   Products (Variables) &amp; Requirements</dc:title>
  <dc:creator>Liu, Xiong</dc:creator>
  <cp:lastModifiedBy>Park, Joonsung</cp:lastModifiedBy>
  <cp:revision>817</cp:revision>
  <dcterms:created xsi:type="dcterms:W3CDTF">2021-11-05T03:06:55Z</dcterms:created>
  <dcterms:modified xsi:type="dcterms:W3CDTF">2024-10-18T12:53:43Z</dcterms:modified>
</cp:coreProperties>
</file>