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842" r:id="rId3"/>
    <p:sldId id="850" r:id="rId4"/>
    <p:sldId id="852" r:id="rId5"/>
    <p:sldId id="853" r:id="rId6"/>
    <p:sldId id="266" r:id="rId7"/>
    <p:sldId id="845" r:id="rId8"/>
    <p:sldId id="843" r:id="rId9"/>
    <p:sldId id="844" r:id="rId10"/>
    <p:sldId id="846" r:id="rId11"/>
    <p:sldId id="847" r:id="rId12"/>
    <p:sldId id="265" r:id="rId13"/>
    <p:sldId id="849" r:id="rId14"/>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보통 스타일 2 - 강조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밝은 스타일 1 - 강조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밝은 스타일 3 - 강조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보통 스타일 4 - 강조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보통 스타일 3 - 강조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밝은 스타일 2 - 강조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1362" autoAdjust="0"/>
  </p:normalViewPr>
  <p:slideViewPr>
    <p:cSldViewPr snapToGrid="0">
      <p:cViewPr varScale="1">
        <p:scale>
          <a:sx n="82" d="100"/>
          <a:sy n="82" d="100"/>
        </p:scale>
        <p:origin x="1710" y="84"/>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AF731D-4C56-4A32-B26A-1D89AC6DDCC1}" type="datetimeFigureOut">
              <a:rPr lang="ko-KR" altLang="en-US" smtClean="0"/>
              <a:t>2024-10-17</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6DB0B6-4E1B-4B50-AC63-C360A5CD174D}" type="slidenum">
              <a:rPr lang="ko-KR" altLang="en-US" smtClean="0"/>
              <a:t>‹#›</a:t>
            </a:fld>
            <a:endParaRPr lang="ko-KR" altLang="en-US"/>
          </a:p>
        </p:txBody>
      </p:sp>
    </p:spTree>
    <p:extLst>
      <p:ext uri="{BB962C8B-B14F-4D97-AF65-F5344CB8AC3E}">
        <p14:creationId xmlns:p14="http://schemas.microsoft.com/office/powerpoint/2010/main" val="1361070283"/>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sz="2800" dirty="0"/>
          </a:p>
        </p:txBody>
      </p:sp>
      <p:sp>
        <p:nvSpPr>
          <p:cNvPr id="4" name="슬라이드 번호 개체 틀 3"/>
          <p:cNvSpPr>
            <a:spLocks noGrp="1"/>
          </p:cNvSpPr>
          <p:nvPr>
            <p:ph type="sldNum" sz="quarter" idx="5"/>
          </p:nvPr>
        </p:nvSpPr>
        <p:spPr/>
        <p:txBody>
          <a:bodyPr/>
          <a:lstStyle/>
          <a:p>
            <a:fld id="{8F6DB0B6-4E1B-4B50-AC63-C360A5CD174D}" type="slidenum">
              <a:rPr lang="ko-KR" altLang="en-US" smtClean="0"/>
              <a:t>1</a:t>
            </a:fld>
            <a:endParaRPr lang="ko-KR" altLang="en-US"/>
          </a:p>
        </p:txBody>
      </p:sp>
    </p:spTree>
    <p:extLst>
      <p:ext uri="{BB962C8B-B14F-4D97-AF65-F5344CB8AC3E}">
        <p14:creationId xmlns:p14="http://schemas.microsoft.com/office/powerpoint/2010/main" val="3343542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ko-KR" altLang="en-US" dirty="0"/>
          </a:p>
        </p:txBody>
      </p:sp>
      <p:sp>
        <p:nvSpPr>
          <p:cNvPr id="4" name="슬라이드 번호 개체 틀 3"/>
          <p:cNvSpPr>
            <a:spLocks noGrp="1"/>
          </p:cNvSpPr>
          <p:nvPr>
            <p:ph type="sldNum" sz="quarter" idx="5"/>
          </p:nvPr>
        </p:nvSpPr>
        <p:spPr/>
        <p:txBody>
          <a:bodyPr/>
          <a:lstStyle/>
          <a:p>
            <a:fld id="{8F6DB0B6-4E1B-4B50-AC63-C360A5CD174D}" type="slidenum">
              <a:rPr lang="ko-KR" altLang="en-US" smtClean="0"/>
              <a:t>10</a:t>
            </a:fld>
            <a:endParaRPr lang="ko-KR" altLang="en-US"/>
          </a:p>
        </p:txBody>
      </p:sp>
    </p:spTree>
    <p:extLst>
      <p:ext uri="{BB962C8B-B14F-4D97-AF65-F5344CB8AC3E}">
        <p14:creationId xmlns:p14="http://schemas.microsoft.com/office/powerpoint/2010/main" val="1859944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8F6DB0B6-4E1B-4B50-AC63-C360A5CD174D}" type="slidenum">
              <a:rPr lang="ko-KR" altLang="en-US" smtClean="0"/>
              <a:t>11</a:t>
            </a:fld>
            <a:endParaRPr lang="ko-KR" altLang="en-US"/>
          </a:p>
        </p:txBody>
      </p:sp>
    </p:spTree>
    <p:extLst>
      <p:ext uri="{BB962C8B-B14F-4D97-AF65-F5344CB8AC3E}">
        <p14:creationId xmlns:p14="http://schemas.microsoft.com/office/powerpoint/2010/main" val="1221733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To conclude, </a:t>
            </a:r>
          </a:p>
          <a:p>
            <a:r>
              <a:rPr lang="en-US" altLang="ko-KR" dirty="0"/>
              <a:t>This is the summer</a:t>
            </a:r>
            <a:r>
              <a:rPr lang="en-US" altLang="ko-KR" baseline="0" dirty="0"/>
              <a:t> for this talk, we introduced the updates for OMI collection 4 ozone profile research product and demonstrate that OMI is still working in 2022 for ACCLIP and in 2024 for Asia-AQ application.</a:t>
            </a:r>
          </a:p>
          <a:p>
            <a:pPr marL="0" indent="0">
              <a:lnSpc>
                <a:spcPct val="80000"/>
              </a:lnSpc>
              <a:spcBef>
                <a:spcPts val="600"/>
              </a:spcBef>
              <a:buFontTx/>
              <a:buNone/>
            </a:pPr>
            <a:r>
              <a:rPr lang="en-US" altLang="ko-KR" sz="1200" dirty="0"/>
              <a:t>The version 2 retrieval algorithm has been installed and made available on  NASA’s SIPE and we are currently working on adjusting the output format</a:t>
            </a:r>
            <a:endParaRPr lang="ko-KR" altLang="en-US" dirty="0"/>
          </a:p>
        </p:txBody>
      </p:sp>
      <p:sp>
        <p:nvSpPr>
          <p:cNvPr id="4" name="슬라이드 번호 개체 틀 3"/>
          <p:cNvSpPr>
            <a:spLocks noGrp="1"/>
          </p:cNvSpPr>
          <p:nvPr>
            <p:ph type="sldNum" sz="quarter" idx="10"/>
          </p:nvPr>
        </p:nvSpPr>
        <p:spPr/>
        <p:txBody>
          <a:bodyPr/>
          <a:lstStyle/>
          <a:p>
            <a:fld id="{8F6DB0B6-4E1B-4B50-AC63-C360A5CD174D}" type="slidenum">
              <a:rPr lang="ko-KR" altLang="en-US" smtClean="0"/>
              <a:t>12</a:t>
            </a:fld>
            <a:endParaRPr lang="ko-KR" altLang="en-US"/>
          </a:p>
        </p:txBody>
      </p:sp>
    </p:spTree>
    <p:extLst>
      <p:ext uri="{BB962C8B-B14F-4D97-AF65-F5344CB8AC3E}">
        <p14:creationId xmlns:p14="http://schemas.microsoft.com/office/powerpoint/2010/main" val="42510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8F6DB0B6-4E1B-4B50-AC63-C360A5CD174D}" type="slidenum">
              <a:rPr lang="ko-KR" altLang="en-US" smtClean="0"/>
              <a:t>2</a:t>
            </a:fld>
            <a:endParaRPr lang="ko-KR" altLang="en-US"/>
          </a:p>
        </p:txBody>
      </p:sp>
    </p:spTree>
    <p:extLst>
      <p:ext uri="{BB962C8B-B14F-4D97-AF65-F5344CB8AC3E}">
        <p14:creationId xmlns:p14="http://schemas.microsoft.com/office/powerpoint/2010/main" val="4132152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8F6DB0B6-4E1B-4B50-AC63-C360A5CD174D}" type="slidenum">
              <a:rPr lang="ko-KR" altLang="en-US" smtClean="0"/>
              <a:t>3</a:t>
            </a:fld>
            <a:endParaRPr lang="ko-KR" altLang="en-US"/>
          </a:p>
        </p:txBody>
      </p:sp>
    </p:spTree>
    <p:extLst>
      <p:ext uri="{BB962C8B-B14F-4D97-AF65-F5344CB8AC3E}">
        <p14:creationId xmlns:p14="http://schemas.microsoft.com/office/powerpoint/2010/main" val="3058699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dirty="0"/>
          </a:p>
        </p:txBody>
      </p:sp>
      <p:sp>
        <p:nvSpPr>
          <p:cNvPr id="4" name="슬라이드 번호 개체 틀 3"/>
          <p:cNvSpPr>
            <a:spLocks noGrp="1"/>
          </p:cNvSpPr>
          <p:nvPr>
            <p:ph type="sldNum" sz="quarter" idx="5"/>
          </p:nvPr>
        </p:nvSpPr>
        <p:spPr/>
        <p:txBody>
          <a:bodyPr/>
          <a:lstStyle/>
          <a:p>
            <a:fld id="{8F6DB0B6-4E1B-4B50-AC63-C360A5CD174D}" type="slidenum">
              <a:rPr lang="ko-KR" altLang="en-US" smtClean="0"/>
              <a:t>4</a:t>
            </a:fld>
            <a:endParaRPr lang="ko-KR" altLang="en-US"/>
          </a:p>
        </p:txBody>
      </p:sp>
    </p:spTree>
    <p:extLst>
      <p:ext uri="{BB962C8B-B14F-4D97-AF65-F5344CB8AC3E}">
        <p14:creationId xmlns:p14="http://schemas.microsoft.com/office/powerpoint/2010/main" val="736057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8F6DB0B6-4E1B-4B50-AC63-C360A5CD174D}" type="slidenum">
              <a:rPr lang="ko-KR" altLang="en-US" smtClean="0"/>
              <a:t>5</a:t>
            </a:fld>
            <a:endParaRPr lang="ko-KR" altLang="en-US"/>
          </a:p>
        </p:txBody>
      </p:sp>
    </p:spTree>
    <p:extLst>
      <p:ext uri="{BB962C8B-B14F-4D97-AF65-F5344CB8AC3E}">
        <p14:creationId xmlns:p14="http://schemas.microsoft.com/office/powerpoint/2010/main" val="1550862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dirty="0"/>
          </a:p>
        </p:txBody>
      </p:sp>
      <p:sp>
        <p:nvSpPr>
          <p:cNvPr id="4" name="슬라이드 번호 개체 틀 3"/>
          <p:cNvSpPr>
            <a:spLocks noGrp="1"/>
          </p:cNvSpPr>
          <p:nvPr>
            <p:ph type="sldNum" sz="quarter" idx="10"/>
          </p:nvPr>
        </p:nvSpPr>
        <p:spPr/>
        <p:txBody>
          <a:bodyPr/>
          <a:lstStyle/>
          <a:p>
            <a:fld id="{8F6DB0B6-4E1B-4B50-AC63-C360A5CD174D}" type="slidenum">
              <a:rPr lang="ko-KR" altLang="en-US" smtClean="0"/>
              <a:t>6</a:t>
            </a:fld>
            <a:endParaRPr lang="ko-KR" altLang="en-US"/>
          </a:p>
        </p:txBody>
      </p:sp>
    </p:spTree>
    <p:extLst>
      <p:ext uri="{BB962C8B-B14F-4D97-AF65-F5344CB8AC3E}">
        <p14:creationId xmlns:p14="http://schemas.microsoft.com/office/powerpoint/2010/main" val="641202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8F6DB0B6-4E1B-4B50-AC63-C360A5CD174D}" type="slidenum">
              <a:rPr lang="ko-KR" altLang="en-US" smtClean="0"/>
              <a:t>7</a:t>
            </a:fld>
            <a:endParaRPr lang="ko-KR" altLang="en-US"/>
          </a:p>
        </p:txBody>
      </p:sp>
    </p:spTree>
    <p:extLst>
      <p:ext uri="{BB962C8B-B14F-4D97-AF65-F5344CB8AC3E}">
        <p14:creationId xmlns:p14="http://schemas.microsoft.com/office/powerpoint/2010/main" val="2806507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ko-KR" altLang="en-US" dirty="0"/>
          </a:p>
        </p:txBody>
      </p:sp>
      <p:sp>
        <p:nvSpPr>
          <p:cNvPr id="4" name="슬라이드 번호 개체 틀 3"/>
          <p:cNvSpPr>
            <a:spLocks noGrp="1"/>
          </p:cNvSpPr>
          <p:nvPr>
            <p:ph type="sldNum" sz="quarter" idx="5"/>
          </p:nvPr>
        </p:nvSpPr>
        <p:spPr/>
        <p:txBody>
          <a:bodyPr/>
          <a:lstStyle/>
          <a:p>
            <a:fld id="{8F6DB0B6-4E1B-4B50-AC63-C360A5CD174D}" type="slidenum">
              <a:rPr lang="ko-KR" altLang="en-US" smtClean="0"/>
              <a:t>8</a:t>
            </a:fld>
            <a:endParaRPr lang="ko-KR" altLang="en-US"/>
          </a:p>
        </p:txBody>
      </p:sp>
    </p:spTree>
    <p:extLst>
      <p:ext uri="{BB962C8B-B14F-4D97-AF65-F5344CB8AC3E}">
        <p14:creationId xmlns:p14="http://schemas.microsoft.com/office/powerpoint/2010/main" val="3855620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8F6DB0B6-4E1B-4B50-AC63-C360A5CD174D}" type="slidenum">
              <a:rPr lang="ko-KR" altLang="en-US" smtClean="0"/>
              <a:t>9</a:t>
            </a:fld>
            <a:endParaRPr lang="ko-KR" altLang="en-US"/>
          </a:p>
        </p:txBody>
      </p:sp>
    </p:spTree>
    <p:extLst>
      <p:ext uri="{BB962C8B-B14F-4D97-AF65-F5344CB8AC3E}">
        <p14:creationId xmlns:p14="http://schemas.microsoft.com/office/powerpoint/2010/main" val="2584945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3339A515-9B7E-E501-237A-7692D5A8103D}"/>
              </a:ext>
            </a:extLst>
          </p:cNvPr>
          <p:cNvSpPr/>
          <p:nvPr userDrawn="1"/>
        </p:nvSpPr>
        <p:spPr>
          <a:xfrm>
            <a:off x="0" y="6495068"/>
            <a:ext cx="12192000" cy="362932"/>
          </a:xfrm>
          <a:prstGeom prst="rect">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1400" dirty="0">
                <a:solidFill>
                  <a:srgbClr val="FFFF00"/>
                </a:solidFill>
              </a:rPr>
              <a:t>2024 OMI-TROPOMI </a:t>
            </a:r>
            <a:r>
              <a:rPr lang="en-US" altLang="ko-KR" sz="1400" dirty="0" err="1">
                <a:solidFill>
                  <a:srgbClr val="FFFF00"/>
                </a:solidFill>
              </a:rPr>
              <a:t>ScienceTeam</a:t>
            </a:r>
            <a:r>
              <a:rPr lang="en-US" altLang="ko-KR" sz="1400" dirty="0">
                <a:solidFill>
                  <a:srgbClr val="FFFF00"/>
                </a:solidFill>
              </a:rPr>
              <a:t>                                                                                                                                                        Day1:June3,Monday</a:t>
            </a:r>
            <a:endParaRPr lang="ko-KR" altLang="en-US" sz="1400" dirty="0">
              <a:solidFill>
                <a:srgbClr val="FFFF00"/>
              </a:solidFill>
            </a:endParaRPr>
          </a:p>
        </p:txBody>
      </p:sp>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dirty="0"/>
              <a:t>마스터 제목 스타일 편집</a:t>
            </a:r>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6" name="슬라이드 번호 개체 틀 5"/>
          <p:cNvSpPr>
            <a:spLocks noGrp="1"/>
          </p:cNvSpPr>
          <p:nvPr>
            <p:ph type="sldNum" sz="quarter" idx="12"/>
          </p:nvPr>
        </p:nvSpPr>
        <p:spPr>
          <a:xfrm>
            <a:off x="3736942" y="6489585"/>
            <a:ext cx="2743200" cy="365125"/>
          </a:xfrm>
        </p:spPr>
        <p:txBody>
          <a:bodyPr/>
          <a:lstStyle>
            <a:lvl1pPr>
              <a:defRPr sz="1400"/>
            </a:lvl1pPr>
          </a:lstStyle>
          <a:p>
            <a:fld id="{78FE2DF4-C2AA-4F94-8A95-977ED69C201F}" type="slidenum">
              <a:rPr lang="ko-KR" altLang="en-US" smtClean="0"/>
              <a:pPr/>
              <a:t>‹#›</a:t>
            </a:fld>
            <a:endParaRPr lang="ko-KR" altLang="en-US"/>
          </a:p>
        </p:txBody>
      </p:sp>
    </p:spTree>
    <p:extLst>
      <p:ext uri="{BB962C8B-B14F-4D97-AF65-F5344CB8AC3E}">
        <p14:creationId xmlns:p14="http://schemas.microsoft.com/office/powerpoint/2010/main" val="196079390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5CAA961D-CEBF-4AD4-805F-AE43F505E1F0}" type="datetimeFigureOut">
              <a:rPr lang="ko-KR" altLang="en-US" smtClean="0"/>
              <a:t>2024-10-17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78FE2DF4-C2AA-4F94-8A95-977ED69C201F}" type="slidenum">
              <a:rPr lang="ko-KR" altLang="en-US" smtClean="0"/>
              <a:t>‹#›</a:t>
            </a:fld>
            <a:endParaRPr lang="ko-KR" altLang="en-US"/>
          </a:p>
        </p:txBody>
      </p:sp>
    </p:spTree>
    <p:extLst>
      <p:ext uri="{BB962C8B-B14F-4D97-AF65-F5344CB8AC3E}">
        <p14:creationId xmlns:p14="http://schemas.microsoft.com/office/powerpoint/2010/main" val="3742359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5CAA961D-CEBF-4AD4-805F-AE43F505E1F0}" type="datetimeFigureOut">
              <a:rPr lang="ko-KR" altLang="en-US" smtClean="0"/>
              <a:t>2024-10-17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78FE2DF4-C2AA-4F94-8A95-977ED69C201F}" type="slidenum">
              <a:rPr lang="ko-KR" altLang="en-US" smtClean="0"/>
              <a:t>‹#›</a:t>
            </a:fld>
            <a:endParaRPr lang="ko-KR" altLang="en-US"/>
          </a:p>
        </p:txBody>
      </p:sp>
    </p:spTree>
    <p:extLst>
      <p:ext uri="{BB962C8B-B14F-4D97-AF65-F5344CB8AC3E}">
        <p14:creationId xmlns:p14="http://schemas.microsoft.com/office/powerpoint/2010/main" val="2917244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5CAA961D-CEBF-4AD4-805F-AE43F505E1F0}" type="datetimeFigureOut">
              <a:rPr lang="ko-KR" altLang="en-US" smtClean="0"/>
              <a:t>2024-10-17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78FE2DF4-C2AA-4F94-8A95-977ED69C201F}" type="slidenum">
              <a:rPr lang="ko-KR" altLang="en-US" smtClean="0"/>
              <a:t>‹#›</a:t>
            </a:fld>
            <a:endParaRPr lang="ko-KR" altLang="en-US"/>
          </a:p>
        </p:txBody>
      </p:sp>
    </p:spTree>
    <p:extLst>
      <p:ext uri="{BB962C8B-B14F-4D97-AF65-F5344CB8AC3E}">
        <p14:creationId xmlns:p14="http://schemas.microsoft.com/office/powerpoint/2010/main" val="2572362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날짜 개체 틀 3"/>
          <p:cNvSpPr>
            <a:spLocks noGrp="1"/>
          </p:cNvSpPr>
          <p:nvPr>
            <p:ph type="dt" sz="half" idx="10"/>
          </p:nvPr>
        </p:nvSpPr>
        <p:spPr/>
        <p:txBody>
          <a:bodyPr/>
          <a:lstStyle/>
          <a:p>
            <a:fld id="{5CAA961D-CEBF-4AD4-805F-AE43F505E1F0}" type="datetimeFigureOut">
              <a:rPr lang="ko-KR" altLang="en-US" smtClean="0"/>
              <a:t>2024-10-17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78FE2DF4-C2AA-4F94-8A95-977ED69C201F}" type="slidenum">
              <a:rPr lang="ko-KR" altLang="en-US" smtClean="0"/>
              <a:t>‹#›</a:t>
            </a:fld>
            <a:endParaRPr lang="ko-KR" altLang="en-US"/>
          </a:p>
        </p:txBody>
      </p:sp>
    </p:spTree>
    <p:extLst>
      <p:ext uri="{BB962C8B-B14F-4D97-AF65-F5344CB8AC3E}">
        <p14:creationId xmlns:p14="http://schemas.microsoft.com/office/powerpoint/2010/main" val="1222815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5CAA961D-CEBF-4AD4-805F-AE43F505E1F0}" type="datetimeFigureOut">
              <a:rPr lang="ko-KR" altLang="en-US" smtClean="0"/>
              <a:t>2024-10-17</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78FE2DF4-C2AA-4F94-8A95-977ED69C201F}" type="slidenum">
              <a:rPr lang="ko-KR" altLang="en-US" smtClean="0"/>
              <a:t>‹#›</a:t>
            </a:fld>
            <a:endParaRPr lang="ko-KR" altLang="en-US"/>
          </a:p>
        </p:txBody>
      </p:sp>
    </p:spTree>
    <p:extLst>
      <p:ext uri="{BB962C8B-B14F-4D97-AF65-F5344CB8AC3E}">
        <p14:creationId xmlns:p14="http://schemas.microsoft.com/office/powerpoint/2010/main" val="195514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내용 개체 틀 3"/>
          <p:cNvSpPr>
            <a:spLocks noGrp="1"/>
          </p:cNvSpPr>
          <p:nvPr>
            <p:ph sz="half" idx="2"/>
          </p:nvPr>
        </p:nvSpPr>
        <p:spPr>
          <a:xfrm>
            <a:off x="839788"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5CAA961D-CEBF-4AD4-805F-AE43F505E1F0}" type="datetimeFigureOut">
              <a:rPr lang="ko-KR" altLang="en-US" smtClean="0"/>
              <a:t>2024-10-17</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78FE2DF4-C2AA-4F94-8A95-977ED69C201F}" type="slidenum">
              <a:rPr lang="ko-KR" altLang="en-US" smtClean="0"/>
              <a:t>‹#›</a:t>
            </a:fld>
            <a:endParaRPr lang="ko-KR" altLang="en-US"/>
          </a:p>
        </p:txBody>
      </p:sp>
    </p:spTree>
    <p:extLst>
      <p:ext uri="{BB962C8B-B14F-4D97-AF65-F5344CB8AC3E}">
        <p14:creationId xmlns:p14="http://schemas.microsoft.com/office/powerpoint/2010/main" val="1630656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6" name="직사각형 5"/>
          <p:cNvSpPr/>
          <p:nvPr/>
        </p:nvSpPr>
        <p:spPr>
          <a:xfrm>
            <a:off x="445008" y="246252"/>
            <a:ext cx="11301984" cy="750443"/>
          </a:xfrm>
          <a:prstGeom prst="rect">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title"/>
          </p:nvPr>
        </p:nvSpPr>
        <p:spPr>
          <a:xfrm>
            <a:off x="445008" y="173482"/>
            <a:ext cx="11301984" cy="750443"/>
          </a:xfrm>
          <a:ln w="9525">
            <a:noFill/>
          </a:ln>
        </p:spPr>
        <p:txBody>
          <a:bodyPr>
            <a:normAutofit/>
          </a:bodyPr>
          <a:lstStyle>
            <a:lvl1pPr algn="ctr">
              <a:defRPr sz="3600" b="1">
                <a:solidFill>
                  <a:srgbClr val="0000FF"/>
                </a:solidFill>
                <a:latin typeface="Arial" panose="020B0604020202020204" pitchFamily="34" charset="0"/>
                <a:cs typeface="Arial" panose="020B0604020202020204" pitchFamily="34" charset="0"/>
              </a:defRPr>
            </a:lvl1pPr>
          </a:lstStyle>
          <a:p>
            <a:r>
              <a:rPr lang="ko-KR" altLang="en-US" dirty="0"/>
              <a:t>마스터 제목 스타일 편집</a:t>
            </a:r>
          </a:p>
        </p:txBody>
      </p:sp>
      <p:sp>
        <p:nvSpPr>
          <p:cNvPr id="3" name="날짜 개체 틀 2"/>
          <p:cNvSpPr>
            <a:spLocks noGrp="1"/>
          </p:cNvSpPr>
          <p:nvPr>
            <p:ph type="dt" sz="half" idx="10"/>
          </p:nvPr>
        </p:nvSpPr>
        <p:spPr/>
        <p:txBody>
          <a:bodyPr/>
          <a:lstStyle/>
          <a:p>
            <a:fld id="{5CAA961D-CEBF-4AD4-805F-AE43F505E1F0}" type="datetimeFigureOut">
              <a:rPr lang="ko-KR" altLang="en-US" smtClean="0"/>
              <a:t>2024-10-17</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78FE2DF4-C2AA-4F94-8A95-977ED69C201F}" type="slidenum">
              <a:rPr lang="ko-KR" altLang="en-US" smtClean="0"/>
              <a:t>‹#›</a:t>
            </a:fld>
            <a:endParaRPr lang="ko-KR" altLang="en-US"/>
          </a:p>
        </p:txBody>
      </p:sp>
      <p:sp>
        <p:nvSpPr>
          <p:cNvPr id="7" name="직사각형 6"/>
          <p:cNvSpPr/>
          <p:nvPr/>
        </p:nvSpPr>
        <p:spPr>
          <a:xfrm>
            <a:off x="445008" y="923926"/>
            <a:ext cx="155067" cy="727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직사각형 7"/>
          <p:cNvSpPr/>
          <p:nvPr/>
        </p:nvSpPr>
        <p:spPr>
          <a:xfrm>
            <a:off x="683133" y="923926"/>
            <a:ext cx="155067" cy="727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직사각형 8"/>
          <p:cNvSpPr/>
          <p:nvPr/>
        </p:nvSpPr>
        <p:spPr>
          <a:xfrm flipV="1">
            <a:off x="921258" y="923925"/>
            <a:ext cx="10825734" cy="727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a:extLst>
              <a:ext uri="{FF2B5EF4-FFF2-40B4-BE49-F238E27FC236}">
                <a16:creationId xmlns:a16="http://schemas.microsoft.com/office/drawing/2014/main" id="{98682EEB-ABE9-4C22-CE7E-248F75FB10BF}"/>
              </a:ext>
            </a:extLst>
          </p:cNvPr>
          <p:cNvSpPr/>
          <p:nvPr userDrawn="1"/>
        </p:nvSpPr>
        <p:spPr>
          <a:xfrm>
            <a:off x="0" y="6495068"/>
            <a:ext cx="12192000" cy="362932"/>
          </a:xfrm>
          <a:prstGeom prst="rect">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altLang="ko-KR" sz="1400" kern="1200" dirty="0">
                <a:solidFill>
                  <a:srgbClr val="FFFF00"/>
                </a:solidFill>
                <a:latin typeface="+mn-lt"/>
                <a:ea typeface="+mn-ea"/>
                <a:cs typeface="+mn-cs"/>
              </a:rPr>
              <a:t>2024 CEOS AC-VC #20                                                                                                             </a:t>
            </a:r>
            <a:r>
              <a:rPr lang="en-US" altLang="ko-KR" sz="1400" dirty="0">
                <a:solidFill>
                  <a:srgbClr val="FFFF00"/>
                </a:solidFill>
              </a:rPr>
              <a:t>Day3:OCT18,Friday Session Ozone (Geostationary Mission)</a:t>
            </a:r>
            <a:endParaRPr lang="ko-KR" altLang="en-US" sz="1400" dirty="0">
              <a:solidFill>
                <a:srgbClr val="FFFF00"/>
              </a:solidFill>
            </a:endParaRPr>
          </a:p>
        </p:txBody>
      </p:sp>
      <p:sp>
        <p:nvSpPr>
          <p:cNvPr id="11" name="슬라이드 번호 개체 틀 5">
            <a:extLst>
              <a:ext uri="{FF2B5EF4-FFF2-40B4-BE49-F238E27FC236}">
                <a16:creationId xmlns:a16="http://schemas.microsoft.com/office/drawing/2014/main" id="{BC2FF099-041C-7991-C688-E92090D136A7}"/>
              </a:ext>
            </a:extLst>
          </p:cNvPr>
          <p:cNvSpPr txBox="1">
            <a:spLocks/>
          </p:cNvSpPr>
          <p:nvPr userDrawn="1"/>
        </p:nvSpPr>
        <p:spPr>
          <a:xfrm>
            <a:off x="3736942" y="6489585"/>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4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78FE2DF4-C2AA-4F94-8A95-977ED69C201F}" type="slidenum">
              <a:rPr lang="ko-KR" altLang="en-US" smtClean="0"/>
              <a:pPr/>
              <a:t>‹#›</a:t>
            </a:fld>
            <a:endParaRPr lang="ko-KR" altLang="en-US"/>
          </a:p>
        </p:txBody>
      </p:sp>
    </p:spTree>
    <p:extLst>
      <p:ext uri="{BB962C8B-B14F-4D97-AF65-F5344CB8AC3E}">
        <p14:creationId xmlns:p14="http://schemas.microsoft.com/office/powerpoint/2010/main" val="3301942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5CAA961D-CEBF-4AD4-805F-AE43F505E1F0}" type="datetimeFigureOut">
              <a:rPr lang="ko-KR" altLang="en-US" smtClean="0"/>
              <a:t>2024-10-17</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78FE2DF4-C2AA-4F94-8A95-977ED69C201F}" type="slidenum">
              <a:rPr lang="ko-KR" altLang="en-US" smtClean="0"/>
              <a:t>‹#›</a:t>
            </a:fld>
            <a:endParaRPr lang="ko-KR" altLang="en-US"/>
          </a:p>
        </p:txBody>
      </p:sp>
    </p:spTree>
    <p:extLst>
      <p:ext uri="{BB962C8B-B14F-4D97-AF65-F5344CB8AC3E}">
        <p14:creationId xmlns:p14="http://schemas.microsoft.com/office/powerpoint/2010/main" val="2778770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5CAA961D-CEBF-4AD4-805F-AE43F505E1F0}" type="datetimeFigureOut">
              <a:rPr lang="ko-KR" altLang="en-US" smtClean="0"/>
              <a:t>2024-10-17</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78FE2DF4-C2AA-4F94-8A95-977ED69C201F}" type="slidenum">
              <a:rPr lang="ko-KR" altLang="en-US" smtClean="0"/>
              <a:t>‹#›</a:t>
            </a:fld>
            <a:endParaRPr lang="ko-KR" altLang="en-US"/>
          </a:p>
        </p:txBody>
      </p:sp>
    </p:spTree>
    <p:extLst>
      <p:ext uri="{BB962C8B-B14F-4D97-AF65-F5344CB8AC3E}">
        <p14:creationId xmlns:p14="http://schemas.microsoft.com/office/powerpoint/2010/main" val="504263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5CAA961D-CEBF-4AD4-805F-AE43F505E1F0}" type="datetimeFigureOut">
              <a:rPr lang="ko-KR" altLang="en-US" smtClean="0"/>
              <a:t>2024-10-17</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78FE2DF4-C2AA-4F94-8A95-977ED69C201F}" type="slidenum">
              <a:rPr lang="ko-KR" altLang="en-US" smtClean="0"/>
              <a:t>‹#›</a:t>
            </a:fld>
            <a:endParaRPr lang="ko-KR" altLang="en-US"/>
          </a:p>
        </p:txBody>
      </p:sp>
    </p:spTree>
    <p:extLst>
      <p:ext uri="{BB962C8B-B14F-4D97-AF65-F5344CB8AC3E}">
        <p14:creationId xmlns:p14="http://schemas.microsoft.com/office/powerpoint/2010/main" val="1652060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A961D-CEBF-4AD4-805F-AE43F505E1F0}" type="datetimeFigureOut">
              <a:rPr lang="ko-KR" altLang="en-US" smtClean="0"/>
              <a:t>2024-10-17</a:t>
            </a:fld>
            <a:endParaRPr lang="ko-KR" alt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FE2DF4-C2AA-4F94-8A95-977ED69C201F}" type="slidenum">
              <a:rPr lang="ko-KR" altLang="en-US" smtClean="0"/>
              <a:t>‹#›</a:t>
            </a:fld>
            <a:endParaRPr lang="ko-KR" altLang="en-US"/>
          </a:p>
        </p:txBody>
      </p:sp>
    </p:spTree>
    <p:extLst>
      <p:ext uri="{BB962C8B-B14F-4D97-AF65-F5344CB8AC3E}">
        <p14:creationId xmlns:p14="http://schemas.microsoft.com/office/powerpoint/2010/main" val="13123114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5.png"/><Relationship Id="rId5" Type="http://schemas.openxmlformats.org/officeDocument/2006/relationships/image" Target="../media/image5.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직사각형 12">
            <a:extLst>
              <a:ext uri="{FF2B5EF4-FFF2-40B4-BE49-F238E27FC236}">
                <a16:creationId xmlns:a16="http://schemas.microsoft.com/office/drawing/2014/main" id="{D748BEE3-0FCC-46CC-2798-0B3ABDEC7557}"/>
              </a:ext>
            </a:extLst>
          </p:cNvPr>
          <p:cNvSpPr/>
          <p:nvPr/>
        </p:nvSpPr>
        <p:spPr>
          <a:xfrm>
            <a:off x="0" y="679938"/>
            <a:ext cx="12192000" cy="59346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직사각형 4">
            <a:extLst>
              <a:ext uri="{FF2B5EF4-FFF2-40B4-BE49-F238E27FC236}">
                <a16:creationId xmlns:a16="http://schemas.microsoft.com/office/drawing/2014/main" id="{808E452C-2212-DB6D-AFEE-FC1F2BB3EA2E}"/>
              </a:ext>
            </a:extLst>
          </p:cNvPr>
          <p:cNvSpPr/>
          <p:nvPr/>
        </p:nvSpPr>
        <p:spPr>
          <a:xfrm>
            <a:off x="228600" y="218210"/>
            <a:ext cx="11679382" cy="6271376"/>
          </a:xfrm>
          <a:prstGeom prst="rect">
            <a:avLst/>
          </a:prstGeom>
          <a:noFill/>
          <a:ln w="38100" cmpd="tri">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 name="제목 1">
            <a:extLst>
              <a:ext uri="{FF2B5EF4-FFF2-40B4-BE49-F238E27FC236}">
                <a16:creationId xmlns:a16="http://schemas.microsoft.com/office/drawing/2014/main" id="{A544BF8E-4DBE-6B9D-EF65-9ABB75685E0C}"/>
              </a:ext>
            </a:extLst>
          </p:cNvPr>
          <p:cNvSpPr>
            <a:spLocks noGrp="1"/>
          </p:cNvSpPr>
          <p:nvPr>
            <p:ph type="title"/>
          </p:nvPr>
        </p:nvSpPr>
        <p:spPr>
          <a:xfrm>
            <a:off x="284018" y="1095088"/>
            <a:ext cx="11301984" cy="750443"/>
          </a:xfrm>
        </p:spPr>
        <p:txBody>
          <a:bodyPr>
            <a:noAutofit/>
          </a:bodyPr>
          <a:lstStyle/>
          <a:p>
            <a:pPr>
              <a:lnSpc>
                <a:spcPct val="100000"/>
              </a:lnSpc>
            </a:pPr>
            <a:r>
              <a:rPr lang="en-US" altLang="ko-KR" sz="3200" dirty="0">
                <a:ln w="12700">
                  <a:solidFill>
                    <a:schemeClr val="accent5"/>
                  </a:solidFill>
                  <a:prstDash val="solid"/>
                </a:ln>
                <a:highlight>
                  <a:srgbClr val="FFFFFF"/>
                </a:highlight>
                <a:latin typeface="Lucida Calligraphy" panose="03010101010101010101" pitchFamily="66" charset="0"/>
              </a:rPr>
              <a:t>Introduction to </a:t>
            </a:r>
            <a:r>
              <a:rPr lang="en-US" altLang="ko-KR" dirty="0">
                <a:ln w="12700">
                  <a:solidFill>
                    <a:schemeClr val="accent5"/>
                  </a:solidFill>
                  <a:prstDash val="solid"/>
                </a:ln>
                <a:highlight>
                  <a:srgbClr val="FFFFFF"/>
                </a:highlight>
                <a:latin typeface="Lucida Calligraphy" panose="03010101010101010101" pitchFamily="66" charset="0"/>
              </a:rPr>
              <a:t>the upcoming version 3 </a:t>
            </a:r>
            <a:br>
              <a:rPr lang="en-US" altLang="ko-KR" dirty="0">
                <a:ln w="12700">
                  <a:solidFill>
                    <a:schemeClr val="accent5"/>
                  </a:solidFill>
                  <a:prstDash val="solid"/>
                </a:ln>
                <a:highlight>
                  <a:srgbClr val="FFFFFF"/>
                </a:highlight>
                <a:latin typeface="Lucida Calligraphy" panose="03010101010101010101" pitchFamily="66" charset="0"/>
              </a:rPr>
            </a:br>
            <a:r>
              <a:rPr lang="en-US" altLang="ko-KR" dirty="0">
                <a:ln w="12700">
                  <a:solidFill>
                    <a:schemeClr val="accent5"/>
                  </a:solidFill>
                  <a:prstDash val="solid"/>
                </a:ln>
                <a:highlight>
                  <a:srgbClr val="FFFFFF"/>
                </a:highlight>
                <a:latin typeface="Lucida Calligraphy" panose="03010101010101010101" pitchFamily="66" charset="0"/>
              </a:rPr>
              <a:t>of </a:t>
            </a:r>
            <a:r>
              <a:rPr lang="en-US" altLang="ko-KR" sz="4400" dirty="0">
                <a:ln w="12700">
                  <a:solidFill>
                    <a:schemeClr val="accent5"/>
                  </a:solidFill>
                  <a:prstDash val="solid"/>
                </a:ln>
                <a:highlight>
                  <a:srgbClr val="FFFFFF"/>
                </a:highlight>
                <a:latin typeface="Lucida Calligraphy" panose="03010101010101010101" pitchFamily="66" charset="0"/>
              </a:rPr>
              <a:t>GEMS</a:t>
            </a:r>
            <a:r>
              <a:rPr lang="ko-KR" altLang="en-US" sz="4400" dirty="0">
                <a:ln w="12700">
                  <a:solidFill>
                    <a:schemeClr val="accent5"/>
                  </a:solidFill>
                  <a:prstDash val="solid"/>
                </a:ln>
                <a:highlight>
                  <a:srgbClr val="FFFFFF"/>
                </a:highlight>
                <a:latin typeface="Lucida Calligraphy" panose="03010101010101010101" pitchFamily="66" charset="0"/>
              </a:rPr>
              <a:t>  </a:t>
            </a:r>
            <a:r>
              <a:rPr lang="en-US" altLang="ko-KR" sz="4400" dirty="0">
                <a:ln w="12700">
                  <a:solidFill>
                    <a:schemeClr val="accent5"/>
                  </a:solidFill>
                  <a:prstDash val="solid"/>
                </a:ln>
                <a:highlight>
                  <a:srgbClr val="FFFFFF"/>
                </a:highlight>
                <a:latin typeface="Lucida Calligraphy" panose="03010101010101010101" pitchFamily="66" charset="0"/>
              </a:rPr>
              <a:t>ozone</a:t>
            </a:r>
            <a:r>
              <a:rPr lang="ko-KR" altLang="en-US" sz="4400" dirty="0">
                <a:ln w="12700">
                  <a:solidFill>
                    <a:schemeClr val="accent5"/>
                  </a:solidFill>
                  <a:prstDash val="solid"/>
                </a:ln>
                <a:highlight>
                  <a:srgbClr val="FFFFFF"/>
                </a:highlight>
                <a:latin typeface="Lucida Calligraphy" panose="03010101010101010101" pitchFamily="66" charset="0"/>
              </a:rPr>
              <a:t> </a:t>
            </a:r>
            <a:r>
              <a:rPr lang="en-US" altLang="ko-KR" sz="4400" dirty="0">
                <a:ln w="12700">
                  <a:solidFill>
                    <a:schemeClr val="accent5"/>
                  </a:solidFill>
                  <a:prstDash val="solid"/>
                </a:ln>
                <a:highlight>
                  <a:srgbClr val="FFFFFF"/>
                </a:highlight>
                <a:latin typeface="Lucida Calligraphy" panose="03010101010101010101" pitchFamily="66" charset="0"/>
              </a:rPr>
              <a:t>profile</a:t>
            </a:r>
            <a:r>
              <a:rPr lang="ko-KR" altLang="en-US" sz="4400" dirty="0">
                <a:ln w="12700">
                  <a:solidFill>
                    <a:schemeClr val="accent5"/>
                  </a:solidFill>
                  <a:prstDash val="solid"/>
                </a:ln>
                <a:highlight>
                  <a:srgbClr val="FFFFFF"/>
                </a:highlight>
                <a:latin typeface="Lucida Calligraphy" panose="03010101010101010101" pitchFamily="66" charset="0"/>
              </a:rPr>
              <a:t> </a:t>
            </a:r>
            <a:r>
              <a:rPr lang="en-US" altLang="ko-KR" sz="4000" dirty="0">
                <a:ln w="12700">
                  <a:solidFill>
                    <a:schemeClr val="accent5"/>
                  </a:solidFill>
                  <a:prstDash val="solid"/>
                </a:ln>
                <a:highlight>
                  <a:srgbClr val="FFFFFF"/>
                </a:highlight>
                <a:latin typeface="Lucida Calligraphy" panose="03010101010101010101" pitchFamily="66" charset="0"/>
              </a:rPr>
              <a:t>product</a:t>
            </a:r>
            <a:endParaRPr lang="ko-KR" altLang="en-US" sz="3200" dirty="0">
              <a:ln w="12700">
                <a:solidFill>
                  <a:schemeClr val="accent5"/>
                </a:solidFill>
                <a:prstDash val="solid"/>
              </a:ln>
              <a:latin typeface="Lucida Calligraphy" panose="03010101010101010101" pitchFamily="66" charset="0"/>
            </a:endParaRPr>
          </a:p>
        </p:txBody>
      </p:sp>
      <p:sp>
        <p:nvSpPr>
          <p:cNvPr id="6" name="슬라이드 번호 개체 틀 5">
            <a:extLst>
              <a:ext uri="{FF2B5EF4-FFF2-40B4-BE49-F238E27FC236}">
                <a16:creationId xmlns:a16="http://schemas.microsoft.com/office/drawing/2014/main" id="{B621F702-DAA9-6726-B477-2CAC9DBDF52A}"/>
              </a:ext>
            </a:extLst>
          </p:cNvPr>
          <p:cNvSpPr>
            <a:spLocks noGrp="1"/>
          </p:cNvSpPr>
          <p:nvPr>
            <p:ph type="sldNum" sz="quarter" idx="12"/>
          </p:nvPr>
        </p:nvSpPr>
        <p:spPr/>
        <p:txBody>
          <a:bodyPr/>
          <a:lstStyle/>
          <a:p>
            <a:fld id="{78FE2DF4-C2AA-4F94-8A95-977ED69C201F}" type="slidenum">
              <a:rPr lang="ko-KR" altLang="en-US" smtClean="0"/>
              <a:pPr/>
              <a:t>1</a:t>
            </a:fld>
            <a:endParaRPr lang="ko-KR" altLang="en-US"/>
          </a:p>
        </p:txBody>
      </p:sp>
      <p:pic>
        <p:nvPicPr>
          <p:cNvPr id="7" name="그림 6">
            <a:extLst>
              <a:ext uri="{FF2B5EF4-FFF2-40B4-BE49-F238E27FC236}">
                <a16:creationId xmlns:a16="http://schemas.microsoft.com/office/drawing/2014/main" id="{69C2DFA0-929A-02CF-47EB-DFDF37E1A322}"/>
              </a:ext>
            </a:extLst>
          </p:cNvPr>
          <p:cNvPicPr>
            <a:picLocks noChangeAspect="1"/>
          </p:cNvPicPr>
          <p:nvPr/>
        </p:nvPicPr>
        <p:blipFill>
          <a:blip r:embed="rId4"/>
          <a:stretch>
            <a:fillRect/>
          </a:stretch>
        </p:blipFill>
        <p:spPr>
          <a:xfrm>
            <a:off x="284018" y="5683617"/>
            <a:ext cx="3225167" cy="632012"/>
          </a:xfrm>
          <a:prstGeom prst="rect">
            <a:avLst/>
          </a:prstGeom>
        </p:spPr>
      </p:pic>
      <p:pic>
        <p:nvPicPr>
          <p:cNvPr id="11" name="그림 10">
            <a:extLst>
              <a:ext uri="{FF2B5EF4-FFF2-40B4-BE49-F238E27FC236}">
                <a16:creationId xmlns:a16="http://schemas.microsoft.com/office/drawing/2014/main" id="{660C9B60-EDE9-3894-2C29-202F46D21E5B}"/>
              </a:ext>
            </a:extLst>
          </p:cNvPr>
          <p:cNvPicPr>
            <a:picLocks noChangeAspect="1"/>
          </p:cNvPicPr>
          <p:nvPr/>
        </p:nvPicPr>
        <p:blipFill>
          <a:blip r:embed="rId5"/>
          <a:srcRect l="1053" t="7034" r="9794" b="11001"/>
          <a:stretch/>
        </p:blipFill>
        <p:spPr>
          <a:xfrm>
            <a:off x="8320720" y="3772444"/>
            <a:ext cx="3587262" cy="2717142"/>
          </a:xfrm>
          <a:prstGeom prst="rect">
            <a:avLst/>
          </a:prstGeom>
        </p:spPr>
      </p:pic>
      <p:sp>
        <p:nvSpPr>
          <p:cNvPr id="12" name="직사각형 11">
            <a:extLst>
              <a:ext uri="{FF2B5EF4-FFF2-40B4-BE49-F238E27FC236}">
                <a16:creationId xmlns:a16="http://schemas.microsoft.com/office/drawing/2014/main" id="{FA5C9EA5-60A4-194D-C953-96D71FF3FAE9}"/>
              </a:ext>
            </a:extLst>
          </p:cNvPr>
          <p:cNvSpPr/>
          <p:nvPr/>
        </p:nvSpPr>
        <p:spPr>
          <a:xfrm>
            <a:off x="8320720" y="3575538"/>
            <a:ext cx="799834" cy="7504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 name="Rectangle 1">
            <a:extLst>
              <a:ext uri="{FF2B5EF4-FFF2-40B4-BE49-F238E27FC236}">
                <a16:creationId xmlns:a16="http://schemas.microsoft.com/office/drawing/2014/main" id="{4F36E663-0D69-AE74-0BD0-113838DE003B}"/>
              </a:ext>
            </a:extLst>
          </p:cNvPr>
          <p:cNvSpPr>
            <a:spLocks noGrp="1" noChangeArrowheads="1"/>
          </p:cNvSpPr>
          <p:nvPr>
            <p:ph type="subTitle" idx="4294967295"/>
          </p:nvPr>
        </p:nvSpPr>
        <p:spPr bwMode="auto">
          <a:xfrm>
            <a:off x="4036833" y="3772444"/>
            <a:ext cx="314220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2400" b="1" i="0" strike="noStrike" cap="none" normalizeH="0" baseline="0" dirty="0">
                <a:ln>
                  <a:noFill/>
                </a:ln>
                <a:solidFill>
                  <a:srgbClr val="00B050"/>
                </a:solidFill>
                <a:effectLst/>
                <a:latin typeface="+mn-lt"/>
              </a:rPr>
              <a:t>Juseon</a:t>
            </a:r>
            <a:r>
              <a:rPr kumimoji="0" lang="en-US" altLang="ko-KR" sz="2400" b="1" i="0" strike="noStrike" cap="none" normalizeH="0" baseline="0" dirty="0">
                <a:ln>
                  <a:noFill/>
                </a:ln>
                <a:solidFill>
                  <a:srgbClr val="00B050"/>
                </a:solidFill>
                <a:effectLst/>
                <a:latin typeface="+mn-lt"/>
              </a:rPr>
              <a:t> (Sunny)</a:t>
            </a:r>
            <a:r>
              <a:rPr kumimoji="0" lang="ko-KR" altLang="ko-KR" sz="2400" b="1" i="0" strike="noStrike" cap="none" normalizeH="0" baseline="0" dirty="0">
                <a:ln>
                  <a:noFill/>
                </a:ln>
                <a:solidFill>
                  <a:srgbClr val="00B050"/>
                </a:solidFill>
                <a:effectLst/>
                <a:latin typeface="+mn-lt"/>
              </a:rPr>
              <a:t> Bak</a:t>
            </a:r>
            <a:endParaRPr lang="ko-KR" altLang="ko-KR" sz="2400" b="1" dirty="0">
              <a:solidFill>
                <a:srgbClr val="00B050"/>
              </a:solidFill>
              <a:latin typeface="+mn-lt"/>
            </a:endParaRPr>
          </a:p>
        </p:txBody>
      </p:sp>
      <p:sp>
        <p:nvSpPr>
          <p:cNvPr id="10" name="TextBox 9">
            <a:extLst>
              <a:ext uri="{FF2B5EF4-FFF2-40B4-BE49-F238E27FC236}">
                <a16:creationId xmlns:a16="http://schemas.microsoft.com/office/drawing/2014/main" id="{C6E61F98-6B62-25EB-A672-39F0A1837782}"/>
              </a:ext>
            </a:extLst>
          </p:cNvPr>
          <p:cNvSpPr txBox="1"/>
          <p:nvPr/>
        </p:nvSpPr>
        <p:spPr>
          <a:xfrm>
            <a:off x="3936441" y="4121285"/>
            <a:ext cx="4307098" cy="1477328"/>
          </a:xfrm>
          <a:prstGeom prst="rect">
            <a:avLst/>
          </a:prstGeom>
          <a:noFill/>
        </p:spPr>
        <p:txBody>
          <a:bodyPr wrap="square">
            <a:spAutoFit/>
          </a:bodyPr>
          <a:lstStyle/>
          <a:p>
            <a:endParaRPr lang="en-US" altLang="ko-KR" dirty="0">
              <a:solidFill>
                <a:schemeClr val="tx1">
                  <a:lumMod val="50000"/>
                  <a:lumOff val="50000"/>
                </a:schemeClr>
              </a:solidFill>
              <a:latin typeface="+mj-lt"/>
            </a:endParaRPr>
          </a:p>
          <a:p>
            <a:r>
              <a:rPr lang="en-US" altLang="ko-KR" dirty="0">
                <a:solidFill>
                  <a:schemeClr val="tx1">
                    <a:lumMod val="50000"/>
                    <a:lumOff val="50000"/>
                  </a:schemeClr>
                </a:solidFill>
                <a:latin typeface="+mj-lt"/>
              </a:rPr>
              <a:t>Institute of Environmental Studies, </a:t>
            </a:r>
          </a:p>
          <a:p>
            <a:r>
              <a:rPr lang="en-US" altLang="ko-KR" dirty="0">
                <a:solidFill>
                  <a:schemeClr val="tx1">
                    <a:lumMod val="50000"/>
                    <a:lumOff val="50000"/>
                  </a:schemeClr>
                </a:solidFill>
                <a:latin typeface="+mj-lt"/>
              </a:rPr>
              <a:t>Pusan National  Univ., </a:t>
            </a:r>
          </a:p>
          <a:p>
            <a:r>
              <a:rPr lang="en-US" altLang="ko-KR" dirty="0">
                <a:solidFill>
                  <a:schemeClr val="tx1">
                    <a:lumMod val="50000"/>
                    <a:lumOff val="50000"/>
                  </a:schemeClr>
                </a:solidFill>
                <a:latin typeface="+mj-lt"/>
              </a:rPr>
              <a:t>Busan, South Korea</a:t>
            </a:r>
            <a:endParaRPr lang="en-US" altLang="ko-KR" baseline="30000" dirty="0">
              <a:solidFill>
                <a:schemeClr val="tx1">
                  <a:lumMod val="50000"/>
                  <a:lumOff val="50000"/>
                </a:schemeClr>
              </a:solidFill>
              <a:latin typeface="+mj-lt"/>
            </a:endParaRPr>
          </a:p>
          <a:p>
            <a:endParaRPr lang="de-DE" altLang="ko-KR" dirty="0">
              <a:solidFill>
                <a:schemeClr val="tx1">
                  <a:lumMod val="50000"/>
                  <a:lumOff val="50000"/>
                </a:schemeClr>
              </a:solidFill>
            </a:endParaRPr>
          </a:p>
        </p:txBody>
      </p:sp>
      <p:pic>
        <p:nvPicPr>
          <p:cNvPr id="3" name="그림 2"/>
          <p:cNvPicPr>
            <a:picLocks noChangeAspect="1"/>
          </p:cNvPicPr>
          <p:nvPr/>
        </p:nvPicPr>
        <p:blipFill>
          <a:blip r:embed="rId6"/>
          <a:stretch>
            <a:fillRect/>
          </a:stretch>
        </p:blipFill>
        <p:spPr>
          <a:xfrm rot="19655514">
            <a:off x="7966005" y="3045255"/>
            <a:ext cx="2819400" cy="990600"/>
          </a:xfrm>
          <a:prstGeom prst="rect">
            <a:avLst/>
          </a:prstGeom>
        </p:spPr>
      </p:pic>
      <p:cxnSp>
        <p:nvCxnSpPr>
          <p:cNvPr id="9" name="직선 화살표 연결선 8"/>
          <p:cNvCxnSpPr/>
          <p:nvPr/>
        </p:nvCxnSpPr>
        <p:spPr>
          <a:xfrm flipH="1">
            <a:off x="9375705" y="3540555"/>
            <a:ext cx="738646" cy="7854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직선 연결선 14"/>
          <p:cNvCxnSpPr/>
          <p:nvPr/>
        </p:nvCxnSpPr>
        <p:spPr>
          <a:xfrm>
            <a:off x="10114351" y="3540555"/>
            <a:ext cx="1203002" cy="6410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직선 연결선 16"/>
          <p:cNvCxnSpPr/>
          <p:nvPr/>
        </p:nvCxnSpPr>
        <p:spPr>
          <a:xfrm flipH="1">
            <a:off x="9289473" y="3575538"/>
            <a:ext cx="824878" cy="2780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직선 연결선 18"/>
          <p:cNvCxnSpPr/>
          <p:nvPr/>
        </p:nvCxnSpPr>
        <p:spPr>
          <a:xfrm>
            <a:off x="10114351" y="3590154"/>
            <a:ext cx="1203002" cy="289943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0472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249E810-A03B-EFB4-665C-81F022F71509}"/>
              </a:ext>
            </a:extLst>
          </p:cNvPr>
          <p:cNvSpPr>
            <a:spLocks noGrp="1"/>
          </p:cNvSpPr>
          <p:nvPr>
            <p:ph type="title"/>
          </p:nvPr>
        </p:nvSpPr>
        <p:spPr/>
        <p:txBody>
          <a:bodyPr/>
          <a:lstStyle/>
          <a:p>
            <a:r>
              <a:rPr lang="en-US" altLang="ko-KR" dirty="0"/>
              <a:t>Cross-evaluation with S5P: TCO 1000-400 </a:t>
            </a:r>
            <a:r>
              <a:rPr lang="en-US" altLang="ko-KR" dirty="0" err="1"/>
              <a:t>hPa</a:t>
            </a:r>
            <a:r>
              <a:rPr lang="en-US" altLang="ko-KR" dirty="0"/>
              <a:t> </a:t>
            </a:r>
            <a:endParaRPr lang="ko-KR" altLang="en-US" dirty="0"/>
          </a:p>
        </p:txBody>
      </p:sp>
      <p:pic>
        <p:nvPicPr>
          <p:cNvPr id="4" name="그림 3">
            <a:extLst>
              <a:ext uri="{FF2B5EF4-FFF2-40B4-BE49-F238E27FC236}">
                <a16:creationId xmlns:a16="http://schemas.microsoft.com/office/drawing/2014/main" id="{B5DAFF6F-783D-1038-20EB-5349D88E6C90}"/>
              </a:ext>
            </a:extLst>
          </p:cNvPr>
          <p:cNvPicPr>
            <a:picLocks noChangeAspect="1"/>
          </p:cNvPicPr>
          <p:nvPr/>
        </p:nvPicPr>
        <p:blipFill>
          <a:blip r:embed="rId3"/>
          <a:stretch>
            <a:fillRect/>
          </a:stretch>
        </p:blipFill>
        <p:spPr>
          <a:xfrm>
            <a:off x="154227" y="4195756"/>
            <a:ext cx="3984471" cy="2660237"/>
          </a:xfrm>
          <a:prstGeom prst="rect">
            <a:avLst/>
          </a:prstGeom>
        </p:spPr>
      </p:pic>
      <p:pic>
        <p:nvPicPr>
          <p:cNvPr id="6" name="그림 5">
            <a:extLst>
              <a:ext uri="{FF2B5EF4-FFF2-40B4-BE49-F238E27FC236}">
                <a16:creationId xmlns:a16="http://schemas.microsoft.com/office/drawing/2014/main" id="{CDF98E81-3144-9998-D07E-29462AA0B1F3}"/>
              </a:ext>
            </a:extLst>
          </p:cNvPr>
          <p:cNvPicPr>
            <a:picLocks noChangeAspect="1"/>
          </p:cNvPicPr>
          <p:nvPr/>
        </p:nvPicPr>
        <p:blipFill>
          <a:blip r:embed="rId4"/>
          <a:stretch>
            <a:fillRect/>
          </a:stretch>
        </p:blipFill>
        <p:spPr>
          <a:xfrm>
            <a:off x="8107326" y="1211409"/>
            <a:ext cx="3970788" cy="2551001"/>
          </a:xfrm>
          <a:prstGeom prst="rect">
            <a:avLst/>
          </a:prstGeom>
        </p:spPr>
      </p:pic>
      <p:pic>
        <p:nvPicPr>
          <p:cNvPr id="8" name="그림 7">
            <a:extLst>
              <a:ext uri="{FF2B5EF4-FFF2-40B4-BE49-F238E27FC236}">
                <a16:creationId xmlns:a16="http://schemas.microsoft.com/office/drawing/2014/main" id="{A69123A3-8604-AA49-35CB-5BD2858E7C72}"/>
              </a:ext>
            </a:extLst>
          </p:cNvPr>
          <p:cNvPicPr>
            <a:picLocks noChangeAspect="1"/>
          </p:cNvPicPr>
          <p:nvPr/>
        </p:nvPicPr>
        <p:blipFill>
          <a:blip r:embed="rId5"/>
          <a:stretch>
            <a:fillRect/>
          </a:stretch>
        </p:blipFill>
        <p:spPr>
          <a:xfrm>
            <a:off x="4122855" y="1163027"/>
            <a:ext cx="4167705" cy="2671606"/>
          </a:xfrm>
          <a:prstGeom prst="rect">
            <a:avLst/>
          </a:prstGeom>
        </p:spPr>
      </p:pic>
      <p:pic>
        <p:nvPicPr>
          <p:cNvPr id="10" name="그림 9">
            <a:extLst>
              <a:ext uri="{FF2B5EF4-FFF2-40B4-BE49-F238E27FC236}">
                <a16:creationId xmlns:a16="http://schemas.microsoft.com/office/drawing/2014/main" id="{225F4BFF-CD6B-34F7-187E-4A9B706460EF}"/>
              </a:ext>
            </a:extLst>
          </p:cNvPr>
          <p:cNvPicPr>
            <a:picLocks noChangeAspect="1"/>
          </p:cNvPicPr>
          <p:nvPr/>
        </p:nvPicPr>
        <p:blipFill>
          <a:blip r:embed="rId6"/>
          <a:stretch>
            <a:fillRect/>
          </a:stretch>
        </p:blipFill>
        <p:spPr>
          <a:xfrm>
            <a:off x="4138698" y="4228846"/>
            <a:ext cx="4005233" cy="2611855"/>
          </a:xfrm>
          <a:prstGeom prst="rect">
            <a:avLst/>
          </a:prstGeom>
        </p:spPr>
      </p:pic>
      <p:pic>
        <p:nvPicPr>
          <p:cNvPr id="12" name="그림 11">
            <a:extLst>
              <a:ext uri="{FF2B5EF4-FFF2-40B4-BE49-F238E27FC236}">
                <a16:creationId xmlns:a16="http://schemas.microsoft.com/office/drawing/2014/main" id="{A327A9CE-EA2E-4B3C-01D5-74D875EDB120}"/>
              </a:ext>
            </a:extLst>
          </p:cNvPr>
          <p:cNvPicPr>
            <a:picLocks noChangeAspect="1"/>
          </p:cNvPicPr>
          <p:nvPr/>
        </p:nvPicPr>
        <p:blipFill>
          <a:blip r:embed="rId7"/>
          <a:stretch>
            <a:fillRect/>
          </a:stretch>
        </p:blipFill>
        <p:spPr>
          <a:xfrm>
            <a:off x="8105946" y="4228847"/>
            <a:ext cx="3984471" cy="2612106"/>
          </a:xfrm>
          <a:prstGeom prst="rect">
            <a:avLst/>
          </a:prstGeom>
        </p:spPr>
      </p:pic>
      <p:pic>
        <p:nvPicPr>
          <p:cNvPr id="14" name="그림 13">
            <a:extLst>
              <a:ext uri="{FF2B5EF4-FFF2-40B4-BE49-F238E27FC236}">
                <a16:creationId xmlns:a16="http://schemas.microsoft.com/office/drawing/2014/main" id="{DD8F9A2E-A070-6723-BE93-B8B2C1DB6B57}"/>
              </a:ext>
            </a:extLst>
          </p:cNvPr>
          <p:cNvPicPr>
            <a:picLocks noChangeAspect="1"/>
          </p:cNvPicPr>
          <p:nvPr/>
        </p:nvPicPr>
        <p:blipFill>
          <a:blip r:embed="rId8"/>
          <a:stretch>
            <a:fillRect/>
          </a:stretch>
        </p:blipFill>
        <p:spPr>
          <a:xfrm>
            <a:off x="138384" y="1163027"/>
            <a:ext cx="3984471" cy="2656314"/>
          </a:xfrm>
          <a:prstGeom prst="rect">
            <a:avLst/>
          </a:prstGeom>
        </p:spPr>
      </p:pic>
      <p:sp>
        <p:nvSpPr>
          <p:cNvPr id="3" name="TextBox 2"/>
          <p:cNvSpPr txBox="1"/>
          <p:nvPr/>
        </p:nvSpPr>
        <p:spPr>
          <a:xfrm>
            <a:off x="3339503" y="1026743"/>
            <a:ext cx="697627" cy="369332"/>
          </a:xfrm>
          <a:prstGeom prst="rect">
            <a:avLst/>
          </a:prstGeom>
          <a:noFill/>
        </p:spPr>
        <p:txBody>
          <a:bodyPr wrap="none" rtlCol="0">
            <a:spAutoFit/>
          </a:bodyPr>
          <a:lstStyle/>
          <a:p>
            <a:r>
              <a:rPr lang="en-US" altLang="ko-KR" b="1" dirty="0"/>
              <a:t>2021</a:t>
            </a:r>
            <a:endParaRPr lang="ko-KR" altLang="en-US" b="1" dirty="0"/>
          </a:p>
        </p:txBody>
      </p:sp>
      <p:sp>
        <p:nvSpPr>
          <p:cNvPr id="11" name="TextBox 10"/>
          <p:cNvSpPr txBox="1"/>
          <p:nvPr/>
        </p:nvSpPr>
        <p:spPr>
          <a:xfrm>
            <a:off x="7392476" y="1026743"/>
            <a:ext cx="697627" cy="369332"/>
          </a:xfrm>
          <a:prstGeom prst="rect">
            <a:avLst/>
          </a:prstGeom>
          <a:noFill/>
        </p:spPr>
        <p:txBody>
          <a:bodyPr wrap="none" rtlCol="0">
            <a:spAutoFit/>
          </a:bodyPr>
          <a:lstStyle/>
          <a:p>
            <a:r>
              <a:rPr lang="en-US" altLang="ko-KR" b="1" dirty="0"/>
              <a:t>2022</a:t>
            </a:r>
            <a:endParaRPr lang="ko-KR" altLang="en-US" b="1" dirty="0"/>
          </a:p>
        </p:txBody>
      </p:sp>
      <p:sp>
        <p:nvSpPr>
          <p:cNvPr id="13" name="TextBox 12"/>
          <p:cNvSpPr txBox="1"/>
          <p:nvPr/>
        </p:nvSpPr>
        <p:spPr>
          <a:xfrm>
            <a:off x="11297092" y="1026743"/>
            <a:ext cx="697627" cy="369332"/>
          </a:xfrm>
          <a:prstGeom prst="rect">
            <a:avLst/>
          </a:prstGeom>
          <a:noFill/>
        </p:spPr>
        <p:txBody>
          <a:bodyPr wrap="none" rtlCol="0">
            <a:spAutoFit/>
          </a:bodyPr>
          <a:lstStyle/>
          <a:p>
            <a:r>
              <a:rPr lang="en-US" altLang="ko-KR" b="1" dirty="0"/>
              <a:t>2023</a:t>
            </a:r>
            <a:endParaRPr lang="ko-KR" altLang="en-US" b="1" dirty="0"/>
          </a:p>
        </p:txBody>
      </p:sp>
      <p:sp>
        <p:nvSpPr>
          <p:cNvPr id="15" name="TextBox 14"/>
          <p:cNvSpPr txBox="1"/>
          <p:nvPr/>
        </p:nvSpPr>
        <p:spPr>
          <a:xfrm>
            <a:off x="3355346" y="4094516"/>
            <a:ext cx="697627" cy="369332"/>
          </a:xfrm>
          <a:prstGeom prst="rect">
            <a:avLst/>
          </a:prstGeom>
          <a:noFill/>
        </p:spPr>
        <p:txBody>
          <a:bodyPr wrap="none" rtlCol="0">
            <a:spAutoFit/>
          </a:bodyPr>
          <a:lstStyle/>
          <a:p>
            <a:r>
              <a:rPr lang="en-US" altLang="ko-KR" b="1" dirty="0"/>
              <a:t>2021</a:t>
            </a:r>
            <a:endParaRPr lang="ko-KR" altLang="en-US" b="1" dirty="0"/>
          </a:p>
        </p:txBody>
      </p:sp>
      <p:sp>
        <p:nvSpPr>
          <p:cNvPr id="16" name="TextBox 15"/>
          <p:cNvSpPr txBox="1"/>
          <p:nvPr/>
        </p:nvSpPr>
        <p:spPr>
          <a:xfrm>
            <a:off x="7408319" y="4094516"/>
            <a:ext cx="697627" cy="369332"/>
          </a:xfrm>
          <a:prstGeom prst="rect">
            <a:avLst/>
          </a:prstGeom>
          <a:noFill/>
        </p:spPr>
        <p:txBody>
          <a:bodyPr wrap="none" rtlCol="0">
            <a:spAutoFit/>
          </a:bodyPr>
          <a:lstStyle/>
          <a:p>
            <a:r>
              <a:rPr lang="en-US" altLang="ko-KR" b="1" dirty="0"/>
              <a:t>2022</a:t>
            </a:r>
            <a:endParaRPr lang="ko-KR" altLang="en-US" b="1" dirty="0"/>
          </a:p>
        </p:txBody>
      </p:sp>
      <p:sp>
        <p:nvSpPr>
          <p:cNvPr id="17" name="TextBox 16"/>
          <p:cNvSpPr txBox="1"/>
          <p:nvPr/>
        </p:nvSpPr>
        <p:spPr>
          <a:xfrm>
            <a:off x="11312935" y="4094516"/>
            <a:ext cx="697627" cy="369332"/>
          </a:xfrm>
          <a:prstGeom prst="rect">
            <a:avLst/>
          </a:prstGeom>
          <a:noFill/>
        </p:spPr>
        <p:txBody>
          <a:bodyPr wrap="none" rtlCol="0">
            <a:spAutoFit/>
          </a:bodyPr>
          <a:lstStyle/>
          <a:p>
            <a:r>
              <a:rPr lang="en-US" altLang="ko-KR" b="1" dirty="0"/>
              <a:t>2023</a:t>
            </a:r>
            <a:endParaRPr lang="ko-KR" altLang="en-US" b="1" dirty="0"/>
          </a:p>
        </p:txBody>
      </p:sp>
      <p:sp>
        <p:nvSpPr>
          <p:cNvPr id="5" name="직사각형 4"/>
          <p:cNvSpPr/>
          <p:nvPr/>
        </p:nvSpPr>
        <p:spPr>
          <a:xfrm>
            <a:off x="0" y="1026743"/>
            <a:ext cx="11994719" cy="27356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noFill/>
            </a:endParaRPr>
          </a:p>
        </p:txBody>
      </p:sp>
      <p:sp>
        <p:nvSpPr>
          <p:cNvPr id="18" name="직사각형 17"/>
          <p:cNvSpPr/>
          <p:nvPr/>
        </p:nvSpPr>
        <p:spPr>
          <a:xfrm>
            <a:off x="15843" y="4122333"/>
            <a:ext cx="11994719" cy="27356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noFill/>
            </a:endParaRPr>
          </a:p>
        </p:txBody>
      </p:sp>
      <p:sp>
        <p:nvSpPr>
          <p:cNvPr id="7" name="TextBox 6"/>
          <p:cNvSpPr txBox="1"/>
          <p:nvPr/>
        </p:nvSpPr>
        <p:spPr>
          <a:xfrm>
            <a:off x="-15843" y="698689"/>
            <a:ext cx="2736647" cy="369332"/>
          </a:xfrm>
          <a:prstGeom prst="rect">
            <a:avLst/>
          </a:prstGeom>
          <a:noFill/>
        </p:spPr>
        <p:txBody>
          <a:bodyPr wrap="none" rtlCol="0">
            <a:spAutoFit/>
          </a:bodyPr>
          <a:lstStyle/>
          <a:p>
            <a:r>
              <a:rPr lang="en-US" altLang="ko-KR" b="1" dirty="0"/>
              <a:t>Pohang in South Korea</a:t>
            </a:r>
            <a:endParaRPr lang="ko-KR" altLang="en-US" b="1" dirty="0"/>
          </a:p>
        </p:txBody>
      </p:sp>
      <p:sp>
        <p:nvSpPr>
          <p:cNvPr id="21" name="TextBox 20"/>
          <p:cNvSpPr txBox="1"/>
          <p:nvPr/>
        </p:nvSpPr>
        <p:spPr>
          <a:xfrm>
            <a:off x="-28575" y="3785730"/>
            <a:ext cx="2946063" cy="369332"/>
          </a:xfrm>
          <a:prstGeom prst="rect">
            <a:avLst/>
          </a:prstGeom>
          <a:noFill/>
        </p:spPr>
        <p:txBody>
          <a:bodyPr wrap="none" rtlCol="0">
            <a:spAutoFit/>
          </a:bodyPr>
          <a:lstStyle/>
          <a:p>
            <a:r>
              <a:rPr lang="en-US" altLang="ko-KR" b="1" dirty="0"/>
              <a:t>King’s park in </a:t>
            </a:r>
            <a:r>
              <a:rPr lang="en-US" altLang="ko-KR" b="1" dirty="0" err="1"/>
              <a:t>HongKong</a:t>
            </a:r>
            <a:endParaRPr lang="ko-KR" altLang="en-US" b="1" dirty="0"/>
          </a:p>
        </p:txBody>
      </p:sp>
      <p:sp>
        <p:nvSpPr>
          <p:cNvPr id="9" name="직사각형 8"/>
          <p:cNvSpPr/>
          <p:nvPr/>
        </p:nvSpPr>
        <p:spPr>
          <a:xfrm>
            <a:off x="1866900" y="1396075"/>
            <a:ext cx="466725" cy="210912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noFill/>
            </a:endParaRPr>
          </a:p>
        </p:txBody>
      </p:sp>
      <p:sp>
        <p:nvSpPr>
          <p:cNvPr id="22" name="직사각형 21"/>
          <p:cNvSpPr/>
          <p:nvPr/>
        </p:nvSpPr>
        <p:spPr>
          <a:xfrm>
            <a:off x="2556208" y="1371013"/>
            <a:ext cx="466725" cy="210912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noFill/>
            </a:endParaRPr>
          </a:p>
        </p:txBody>
      </p:sp>
      <p:sp>
        <p:nvSpPr>
          <p:cNvPr id="23" name="직사각형 22"/>
          <p:cNvSpPr/>
          <p:nvPr/>
        </p:nvSpPr>
        <p:spPr>
          <a:xfrm>
            <a:off x="5862637" y="1340013"/>
            <a:ext cx="466725" cy="210912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noFill/>
            </a:endParaRPr>
          </a:p>
        </p:txBody>
      </p:sp>
      <p:sp>
        <p:nvSpPr>
          <p:cNvPr id="24" name="직사각형 23"/>
          <p:cNvSpPr/>
          <p:nvPr/>
        </p:nvSpPr>
        <p:spPr>
          <a:xfrm>
            <a:off x="10030342" y="1444267"/>
            <a:ext cx="466725" cy="210912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noFill/>
            </a:endParaRPr>
          </a:p>
        </p:txBody>
      </p:sp>
      <p:sp>
        <p:nvSpPr>
          <p:cNvPr id="25" name="직사각형 24"/>
          <p:cNvSpPr/>
          <p:nvPr/>
        </p:nvSpPr>
        <p:spPr>
          <a:xfrm>
            <a:off x="1400175" y="4463848"/>
            <a:ext cx="695325" cy="210912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noFill/>
            </a:endParaRPr>
          </a:p>
        </p:txBody>
      </p:sp>
      <p:sp>
        <p:nvSpPr>
          <p:cNvPr id="26" name="직사각형 25"/>
          <p:cNvSpPr/>
          <p:nvPr/>
        </p:nvSpPr>
        <p:spPr>
          <a:xfrm>
            <a:off x="5375537" y="4435603"/>
            <a:ext cx="695325" cy="210912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noFill/>
            </a:endParaRPr>
          </a:p>
        </p:txBody>
      </p:sp>
      <p:sp>
        <p:nvSpPr>
          <p:cNvPr id="27" name="직사각형 26"/>
          <p:cNvSpPr/>
          <p:nvPr/>
        </p:nvSpPr>
        <p:spPr>
          <a:xfrm>
            <a:off x="9361778" y="4435602"/>
            <a:ext cx="695325" cy="210912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noFill/>
            </a:endParaRPr>
          </a:p>
        </p:txBody>
      </p:sp>
    </p:spTree>
    <p:extLst>
      <p:ext uri="{BB962C8B-B14F-4D97-AF65-F5344CB8AC3E}">
        <p14:creationId xmlns:p14="http://schemas.microsoft.com/office/powerpoint/2010/main" val="2751998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A62764D-9C0B-5492-1798-B8F40F9C1B7E}"/>
              </a:ext>
            </a:extLst>
          </p:cNvPr>
          <p:cNvSpPr>
            <a:spLocks noGrp="1"/>
          </p:cNvSpPr>
          <p:nvPr>
            <p:ph type="title"/>
          </p:nvPr>
        </p:nvSpPr>
        <p:spPr/>
        <p:txBody>
          <a:bodyPr/>
          <a:lstStyle/>
          <a:p>
            <a:r>
              <a:rPr lang="en-US" altLang="ko-KR" dirty="0" smtClean="0"/>
              <a:t>Comparison </a:t>
            </a:r>
            <a:r>
              <a:rPr lang="en-US" altLang="ko-KR" dirty="0"/>
              <a:t>s</a:t>
            </a:r>
            <a:r>
              <a:rPr lang="en-US" altLang="ko-KR" dirty="0" smtClean="0"/>
              <a:t>tatistics</a:t>
            </a:r>
            <a:endParaRPr lang="ko-KR" altLang="en-US" dirty="0"/>
          </a:p>
        </p:txBody>
      </p:sp>
      <p:pic>
        <p:nvPicPr>
          <p:cNvPr id="3" name="그림 2"/>
          <p:cNvPicPr>
            <a:picLocks noChangeAspect="1"/>
          </p:cNvPicPr>
          <p:nvPr/>
        </p:nvPicPr>
        <p:blipFill>
          <a:blip r:embed="rId3"/>
          <a:stretch>
            <a:fillRect/>
          </a:stretch>
        </p:blipFill>
        <p:spPr>
          <a:xfrm>
            <a:off x="944161" y="1701382"/>
            <a:ext cx="4846183" cy="3091909"/>
          </a:xfrm>
          <a:prstGeom prst="rect">
            <a:avLst/>
          </a:prstGeom>
        </p:spPr>
      </p:pic>
      <p:pic>
        <p:nvPicPr>
          <p:cNvPr id="4" name="그림 3"/>
          <p:cNvPicPr>
            <a:picLocks noChangeAspect="1"/>
          </p:cNvPicPr>
          <p:nvPr/>
        </p:nvPicPr>
        <p:blipFill>
          <a:blip r:embed="rId4"/>
          <a:stretch>
            <a:fillRect/>
          </a:stretch>
        </p:blipFill>
        <p:spPr>
          <a:xfrm>
            <a:off x="6038912" y="1701382"/>
            <a:ext cx="5063171" cy="3145210"/>
          </a:xfrm>
          <a:prstGeom prst="rect">
            <a:avLst/>
          </a:prstGeom>
        </p:spPr>
      </p:pic>
      <p:sp>
        <p:nvSpPr>
          <p:cNvPr id="5" name="TextBox 4"/>
          <p:cNvSpPr txBox="1"/>
          <p:nvPr/>
        </p:nvSpPr>
        <p:spPr>
          <a:xfrm>
            <a:off x="1605602" y="1512869"/>
            <a:ext cx="3384260" cy="369332"/>
          </a:xfrm>
          <a:prstGeom prst="rect">
            <a:avLst/>
          </a:prstGeom>
          <a:noFill/>
        </p:spPr>
        <p:txBody>
          <a:bodyPr wrap="none" rtlCol="0">
            <a:spAutoFit/>
          </a:bodyPr>
          <a:lstStyle/>
          <a:p>
            <a:pPr marL="285750" indent="-285750">
              <a:buFont typeface="Wingdings" panose="05000000000000000000" pitchFamily="2" charset="2"/>
              <a:buChar char="§"/>
            </a:pPr>
            <a:r>
              <a:rPr lang="en-US" altLang="ko-KR" b="1" dirty="0"/>
              <a:t>Lower TCO (1000-300 </a:t>
            </a:r>
            <a:r>
              <a:rPr lang="en-US" altLang="ko-KR" b="1" dirty="0" err="1"/>
              <a:t>hPa</a:t>
            </a:r>
            <a:r>
              <a:rPr lang="en-US" altLang="ko-KR" b="1" dirty="0"/>
              <a:t>)</a:t>
            </a:r>
            <a:endParaRPr lang="ko-KR" altLang="en-US" b="1" dirty="0"/>
          </a:p>
        </p:txBody>
      </p:sp>
      <p:sp>
        <p:nvSpPr>
          <p:cNvPr id="6" name="TextBox 5"/>
          <p:cNvSpPr txBox="1"/>
          <p:nvPr/>
        </p:nvSpPr>
        <p:spPr>
          <a:xfrm>
            <a:off x="6715019" y="1512869"/>
            <a:ext cx="3217547" cy="369332"/>
          </a:xfrm>
          <a:prstGeom prst="rect">
            <a:avLst/>
          </a:prstGeom>
          <a:noFill/>
        </p:spPr>
        <p:txBody>
          <a:bodyPr wrap="none" rtlCol="0">
            <a:spAutoFit/>
          </a:bodyPr>
          <a:lstStyle/>
          <a:p>
            <a:pPr marL="285750" indent="-285750">
              <a:buFont typeface="Wingdings" panose="05000000000000000000" pitchFamily="2" charset="2"/>
              <a:buChar char="§"/>
            </a:pPr>
            <a:r>
              <a:rPr lang="en-US" altLang="ko-KR" b="1" dirty="0"/>
              <a:t>Upper TCO (300-100 </a:t>
            </a:r>
            <a:r>
              <a:rPr lang="en-US" altLang="ko-KR" b="1" dirty="0" err="1"/>
              <a:t>hPa</a:t>
            </a:r>
            <a:r>
              <a:rPr lang="en-US" altLang="ko-KR" b="1" dirty="0"/>
              <a:t>)</a:t>
            </a:r>
            <a:endParaRPr lang="ko-KR" altLang="en-US" b="1" dirty="0"/>
          </a:p>
        </p:txBody>
      </p:sp>
    </p:spTree>
    <p:extLst>
      <p:ext uri="{BB962C8B-B14F-4D97-AF65-F5344CB8AC3E}">
        <p14:creationId xmlns:p14="http://schemas.microsoft.com/office/powerpoint/2010/main" val="444012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69EDCA4-1C3C-8E85-FEAA-F82D9702E530}"/>
              </a:ext>
            </a:extLst>
          </p:cNvPr>
          <p:cNvSpPr>
            <a:spLocks noGrp="1"/>
          </p:cNvSpPr>
          <p:nvPr>
            <p:ph type="title"/>
          </p:nvPr>
        </p:nvSpPr>
        <p:spPr/>
        <p:txBody>
          <a:bodyPr/>
          <a:lstStyle/>
          <a:p>
            <a:pPr algn="l"/>
            <a:r>
              <a:rPr lang="en-US" altLang="ko-KR" dirty="0"/>
              <a:t>Summary</a:t>
            </a:r>
            <a:endParaRPr lang="ko-KR" altLang="en-US" dirty="0"/>
          </a:p>
        </p:txBody>
      </p:sp>
      <p:sp>
        <p:nvSpPr>
          <p:cNvPr id="4" name="TextBox 3">
            <a:extLst>
              <a:ext uri="{FF2B5EF4-FFF2-40B4-BE49-F238E27FC236}">
                <a16:creationId xmlns:a16="http://schemas.microsoft.com/office/drawing/2014/main" id="{CF073589-284D-19F0-C830-815FE914E621}"/>
              </a:ext>
            </a:extLst>
          </p:cNvPr>
          <p:cNvSpPr txBox="1"/>
          <p:nvPr/>
        </p:nvSpPr>
        <p:spPr>
          <a:xfrm>
            <a:off x="818147" y="1600920"/>
            <a:ext cx="10722544" cy="2569934"/>
          </a:xfrm>
          <a:prstGeom prst="rect">
            <a:avLst/>
          </a:prstGeom>
          <a:noFill/>
        </p:spPr>
        <p:txBody>
          <a:bodyPr wrap="square">
            <a:spAutoFit/>
          </a:bodyPr>
          <a:lstStyle/>
          <a:p>
            <a:pPr marL="342900" indent="-342900">
              <a:buFont typeface="Wingdings" panose="05000000000000000000" pitchFamily="2" charset="2"/>
              <a:buChar char="§"/>
            </a:pPr>
            <a:r>
              <a:rPr lang="en-US" altLang="ko-KR" sz="2000" dirty="0"/>
              <a:t>GEMS wavelength and radiometric calibration processes have been implemented for both radiances and irradiances, leading to significant improvements in ozone profile retrievals for GEMS v3.0 </a:t>
            </a:r>
          </a:p>
          <a:p>
            <a:pPr marL="342900" indent="-342900">
              <a:buFont typeface="Wingdings" panose="05000000000000000000" pitchFamily="2" charset="2"/>
              <a:buChar char="§"/>
            </a:pPr>
            <a:r>
              <a:rPr lang="en-US" altLang="ko-KR" sz="2000" dirty="0"/>
              <a:t>We demonstrate that GEMS is able to capture the dynamics-induced ozone variability in the lower stratosphere and the photochemical-induced ozone variability in the troposphere.</a:t>
            </a:r>
          </a:p>
          <a:p>
            <a:pPr marL="342900" indent="-342900">
              <a:buFont typeface="Wingdings" panose="05000000000000000000" pitchFamily="2" charset="2"/>
              <a:buChar char="§"/>
            </a:pPr>
            <a:r>
              <a:rPr lang="en-US" altLang="ko-KR" sz="2000" dirty="0"/>
              <a:t>In comparison with </a:t>
            </a:r>
            <a:r>
              <a:rPr lang="en-US" altLang="ko-KR" sz="2000" dirty="0" err="1"/>
              <a:t>ozonesondes</a:t>
            </a:r>
            <a:r>
              <a:rPr lang="en-US" altLang="ko-KR" sz="2000" dirty="0"/>
              <a:t>, GEMS show the similar quality with OMI </a:t>
            </a:r>
            <a:endParaRPr lang="en-US" altLang="ko-KR" sz="1100" dirty="0"/>
          </a:p>
          <a:p>
            <a:pPr marL="342900" indent="-342900">
              <a:buFont typeface="Wingdings" panose="05000000000000000000" pitchFamily="2" charset="2"/>
              <a:buChar char="§"/>
            </a:pPr>
            <a:r>
              <a:rPr lang="en-US" altLang="ko-KR" sz="2000" dirty="0"/>
              <a:t>The enhanced GEMS v3.0 product is planned for public release in early 2025</a:t>
            </a:r>
          </a:p>
          <a:p>
            <a:pPr>
              <a:lnSpc>
                <a:spcPct val="80000"/>
              </a:lnSpc>
              <a:spcBef>
                <a:spcPts val="600"/>
              </a:spcBef>
            </a:pPr>
            <a:endParaRPr lang="en-US" altLang="ko-KR" sz="2000" dirty="0"/>
          </a:p>
        </p:txBody>
      </p:sp>
      <p:sp>
        <p:nvSpPr>
          <p:cNvPr id="3" name="TextBox 2">
            <a:extLst>
              <a:ext uri="{FF2B5EF4-FFF2-40B4-BE49-F238E27FC236}">
                <a16:creationId xmlns:a16="http://schemas.microsoft.com/office/drawing/2014/main" id="{B898D1EA-9E39-C8AB-E23B-DE3F17ABAD4B}"/>
              </a:ext>
            </a:extLst>
          </p:cNvPr>
          <p:cNvSpPr txBox="1"/>
          <p:nvPr/>
        </p:nvSpPr>
        <p:spPr>
          <a:xfrm>
            <a:off x="1932494" y="5155626"/>
            <a:ext cx="8569975" cy="954107"/>
          </a:xfrm>
          <a:prstGeom prst="rect">
            <a:avLst/>
          </a:prstGeom>
          <a:noFill/>
        </p:spPr>
        <p:txBody>
          <a:bodyPr wrap="none" rtlCol="0">
            <a:spAutoFit/>
          </a:bodyPr>
          <a:lstStyle/>
          <a:p>
            <a:pPr algn="ctr"/>
            <a:r>
              <a:rPr lang="en-US" altLang="ko-KR" sz="2800" b="1" dirty="0">
                <a:solidFill>
                  <a:srgbClr val="0000FF"/>
                </a:solidFill>
              </a:rPr>
              <a:t>Thanks you for your attention !!</a:t>
            </a:r>
          </a:p>
          <a:p>
            <a:pPr algn="ctr"/>
            <a:r>
              <a:rPr lang="en-US" altLang="ko-KR" sz="2800" b="1" dirty="0">
                <a:solidFill>
                  <a:srgbClr val="92D050"/>
                </a:solidFill>
              </a:rPr>
              <a:t>Feel free to contact me (juseonbak@pusan.ac.kr)</a:t>
            </a:r>
            <a:endParaRPr lang="ko-KR" altLang="en-US" sz="2800" b="1" dirty="0">
              <a:solidFill>
                <a:srgbClr val="92D050"/>
              </a:solidFill>
            </a:endParaRPr>
          </a:p>
        </p:txBody>
      </p:sp>
    </p:spTree>
    <p:extLst>
      <p:ext uri="{BB962C8B-B14F-4D97-AF65-F5344CB8AC3E}">
        <p14:creationId xmlns:p14="http://schemas.microsoft.com/office/powerpoint/2010/main" val="5318748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3F24666-BEC4-1DC1-C6EE-116CF8F87695}"/>
              </a:ext>
            </a:extLst>
          </p:cNvPr>
          <p:cNvSpPr>
            <a:spLocks noGrp="1"/>
          </p:cNvSpPr>
          <p:nvPr>
            <p:ph type="title"/>
          </p:nvPr>
        </p:nvSpPr>
        <p:spPr/>
        <p:txBody>
          <a:bodyPr/>
          <a:lstStyle/>
          <a:p>
            <a:endParaRPr lang="ko-KR" altLang="en-US"/>
          </a:p>
        </p:txBody>
      </p:sp>
      <p:pic>
        <p:nvPicPr>
          <p:cNvPr id="4" name="그림 3">
            <a:extLst>
              <a:ext uri="{FF2B5EF4-FFF2-40B4-BE49-F238E27FC236}">
                <a16:creationId xmlns:a16="http://schemas.microsoft.com/office/drawing/2014/main" id="{FE001E5D-92E9-984F-C46D-F3487B198634}"/>
              </a:ext>
            </a:extLst>
          </p:cNvPr>
          <p:cNvPicPr>
            <a:picLocks noChangeAspect="1"/>
          </p:cNvPicPr>
          <p:nvPr/>
        </p:nvPicPr>
        <p:blipFill>
          <a:blip r:embed="rId2"/>
          <a:stretch>
            <a:fillRect/>
          </a:stretch>
        </p:blipFill>
        <p:spPr>
          <a:xfrm>
            <a:off x="3572400" y="1000158"/>
            <a:ext cx="4233695" cy="2818270"/>
          </a:xfrm>
          <a:prstGeom prst="rect">
            <a:avLst/>
          </a:prstGeom>
        </p:spPr>
      </p:pic>
      <p:pic>
        <p:nvPicPr>
          <p:cNvPr id="16" name="그림 15">
            <a:extLst>
              <a:ext uri="{FF2B5EF4-FFF2-40B4-BE49-F238E27FC236}">
                <a16:creationId xmlns:a16="http://schemas.microsoft.com/office/drawing/2014/main" id="{B66BB7B1-F384-EC12-4E2A-26AB0C93CC16}"/>
              </a:ext>
            </a:extLst>
          </p:cNvPr>
          <p:cNvPicPr>
            <a:picLocks noChangeAspect="1"/>
          </p:cNvPicPr>
          <p:nvPr/>
        </p:nvPicPr>
        <p:blipFill>
          <a:blip r:embed="rId3"/>
          <a:stretch>
            <a:fillRect/>
          </a:stretch>
        </p:blipFill>
        <p:spPr>
          <a:xfrm>
            <a:off x="5858309" y="3894662"/>
            <a:ext cx="4385965" cy="2930445"/>
          </a:xfrm>
          <a:prstGeom prst="rect">
            <a:avLst/>
          </a:prstGeom>
        </p:spPr>
      </p:pic>
      <p:pic>
        <p:nvPicPr>
          <p:cNvPr id="6" name="그림 5">
            <a:extLst>
              <a:ext uri="{FF2B5EF4-FFF2-40B4-BE49-F238E27FC236}">
                <a16:creationId xmlns:a16="http://schemas.microsoft.com/office/drawing/2014/main" id="{ECFD731F-253F-D192-841F-5AF117A7527D}"/>
              </a:ext>
            </a:extLst>
          </p:cNvPr>
          <p:cNvPicPr>
            <a:picLocks noChangeAspect="1"/>
          </p:cNvPicPr>
          <p:nvPr/>
        </p:nvPicPr>
        <p:blipFill>
          <a:blip r:embed="rId4"/>
          <a:stretch>
            <a:fillRect/>
          </a:stretch>
        </p:blipFill>
        <p:spPr>
          <a:xfrm>
            <a:off x="1319571" y="3950750"/>
            <a:ext cx="4272038" cy="2818270"/>
          </a:xfrm>
          <a:prstGeom prst="rect">
            <a:avLst/>
          </a:prstGeom>
        </p:spPr>
      </p:pic>
    </p:spTree>
    <p:extLst>
      <p:ext uri="{BB962C8B-B14F-4D97-AF65-F5344CB8AC3E}">
        <p14:creationId xmlns:p14="http://schemas.microsoft.com/office/powerpoint/2010/main" val="3557691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4E88118-FB14-75E7-209E-97C1CECF5F4F}"/>
              </a:ext>
            </a:extLst>
          </p:cNvPr>
          <p:cNvSpPr>
            <a:spLocks noGrp="1"/>
          </p:cNvSpPr>
          <p:nvPr>
            <p:ph type="title"/>
          </p:nvPr>
        </p:nvSpPr>
        <p:spPr/>
        <p:txBody>
          <a:bodyPr/>
          <a:lstStyle/>
          <a:p>
            <a:pPr algn="l"/>
            <a:r>
              <a:rPr lang="en-US" altLang="ko-KR" dirty="0"/>
              <a:t>GEMS O</a:t>
            </a:r>
            <a:r>
              <a:rPr lang="en-US" altLang="ko-KR" sz="2000" dirty="0"/>
              <a:t>3</a:t>
            </a:r>
            <a:r>
              <a:rPr lang="en-US" altLang="ko-KR" dirty="0"/>
              <a:t>Profile algorithm</a:t>
            </a:r>
            <a:endParaRPr lang="ko-KR" altLang="en-US" dirty="0"/>
          </a:p>
        </p:txBody>
      </p:sp>
      <p:sp>
        <p:nvSpPr>
          <p:cNvPr id="3" name="TextBox 2">
            <a:extLst>
              <a:ext uri="{FF2B5EF4-FFF2-40B4-BE49-F238E27FC236}">
                <a16:creationId xmlns:a16="http://schemas.microsoft.com/office/drawing/2014/main" id="{D22A938B-9C87-4FFA-D75E-705FBCA9460B}"/>
              </a:ext>
            </a:extLst>
          </p:cNvPr>
          <p:cNvSpPr txBox="1"/>
          <p:nvPr/>
        </p:nvSpPr>
        <p:spPr>
          <a:xfrm>
            <a:off x="239270" y="1206685"/>
            <a:ext cx="11010360" cy="2308324"/>
          </a:xfrm>
          <a:prstGeom prst="rect">
            <a:avLst/>
          </a:prstGeom>
          <a:noFill/>
        </p:spPr>
        <p:txBody>
          <a:bodyPr wrap="square" rtlCol="0">
            <a:spAutoFit/>
          </a:bodyPr>
          <a:lstStyle/>
          <a:p>
            <a:pPr marL="285750" indent="-285750">
              <a:buFont typeface="Wingdings" panose="05000000000000000000" pitchFamily="2" charset="2"/>
              <a:buChar char="§"/>
            </a:pPr>
            <a:r>
              <a:rPr lang="en-US" altLang="ko-KR" b="1" dirty="0"/>
              <a:t>Inverse method is an </a:t>
            </a:r>
            <a:r>
              <a:rPr lang="en-US" altLang="ko-KR" b="1" dirty="0">
                <a:solidFill>
                  <a:srgbClr val="FF0000"/>
                </a:solidFill>
              </a:rPr>
              <a:t>optimal estimation</a:t>
            </a:r>
            <a:r>
              <a:rPr lang="en-US" altLang="ko-KR" dirty="0"/>
              <a:t>, which iteratively estimates the geophysical variables until the simulated spectrum closely matches the measured spectrum, within the retrieval constraints of the a priori information.</a:t>
            </a:r>
          </a:p>
          <a:p>
            <a:pPr marL="285750" indent="-285750">
              <a:buFont typeface="Wingdings" panose="05000000000000000000" pitchFamily="2" charset="2"/>
              <a:buChar char="§"/>
            </a:pPr>
            <a:r>
              <a:rPr lang="en-US" altLang="ko-KR" dirty="0"/>
              <a:t>GEMS (310-330 nm)  +   on-line radiative transfer  (VLIDORT) +   A priori constraints (climatology)</a:t>
            </a:r>
          </a:p>
          <a:p>
            <a:r>
              <a:rPr lang="en-US" altLang="ko-KR" dirty="0"/>
              <a:t>     </a:t>
            </a:r>
          </a:p>
          <a:p>
            <a:r>
              <a:rPr lang="en-US" altLang="ko-KR" dirty="0"/>
              <a:t>      </a:t>
            </a:r>
          </a:p>
          <a:p>
            <a:pPr marL="285750" indent="-285750">
              <a:buFont typeface="Wingdings" panose="05000000000000000000" pitchFamily="2" charset="2"/>
              <a:buChar char="§"/>
            </a:pPr>
            <a:r>
              <a:rPr lang="en-US" altLang="ko-KR" dirty="0"/>
              <a:t>O3 partial columns (DU)  for 24 layers from surface to 65 km (2.5 km thickness</a:t>
            </a:r>
            <a:r>
              <a:rPr lang="en-US" altLang="ko-KR" dirty="0" smtClean="0"/>
              <a:t>)</a:t>
            </a:r>
          </a:p>
          <a:p>
            <a:r>
              <a:rPr lang="en-US" altLang="ko-KR" dirty="0"/>
              <a:t> </a:t>
            </a:r>
            <a:r>
              <a:rPr lang="en-US" altLang="ko-KR" dirty="0" smtClean="0"/>
              <a:t>   + integrated column amounts up to the tropopause</a:t>
            </a:r>
            <a:endParaRPr lang="en-US" altLang="ko-KR" dirty="0"/>
          </a:p>
        </p:txBody>
      </p:sp>
      <mc:AlternateContent xmlns:mc="http://schemas.openxmlformats.org/markup-compatibility/2006" xmlns:a14="http://schemas.microsoft.com/office/drawing/2010/main">
        <mc:Choice Requires="a14">
          <p:sp>
            <p:nvSpPr>
              <p:cNvPr id="4" name="TextBox 3"/>
              <p:cNvSpPr txBox="1"/>
              <p:nvPr/>
            </p:nvSpPr>
            <p:spPr>
              <a:xfrm>
                <a:off x="926079" y="2436819"/>
                <a:ext cx="2241383" cy="4045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ko-KR" b="0" i="1" smtClean="0">
                              <a:latin typeface="Cambria Math" panose="02040503050406030204" pitchFamily="18" charset="0"/>
                            </a:rPr>
                          </m:ctrlPr>
                        </m:accPr>
                        <m:e>
                          <m:r>
                            <a:rPr lang="en-US" altLang="ko-KR" b="0" i="1" smtClean="0">
                              <a:latin typeface="Cambria Math" panose="02040503050406030204" pitchFamily="18" charset="0"/>
                            </a:rPr>
                            <m:t>𝑋</m:t>
                          </m:r>
                        </m:e>
                      </m:acc>
                      <m:r>
                        <a:rPr lang="en-US" altLang="ko-KR" b="0" i="1" smtClean="0">
                          <a:latin typeface="Cambria Math" panose="02040503050406030204" pitchFamily="18" charset="0"/>
                        </a:rPr>
                        <m:t>=</m:t>
                      </m:r>
                      <m:sSup>
                        <m:sSupPr>
                          <m:ctrlPr>
                            <a:rPr lang="en-US" altLang="ko-KR" b="0" i="1" smtClean="0">
                              <a:latin typeface="Cambria Math" panose="02040503050406030204" pitchFamily="18" charset="0"/>
                            </a:rPr>
                          </m:ctrlPr>
                        </m:sSupPr>
                        <m:e>
                          <m:r>
                            <a:rPr lang="en-US" altLang="ko-KR" b="0" i="1" smtClean="0">
                              <a:latin typeface="Cambria Math" panose="02040503050406030204" pitchFamily="18" charset="0"/>
                            </a:rPr>
                            <m:t>𝐹</m:t>
                          </m:r>
                        </m:e>
                        <m:sup>
                          <m:r>
                            <a:rPr lang="en-US" altLang="ko-KR" b="0" i="1" smtClean="0">
                              <a:latin typeface="Cambria Math" panose="02040503050406030204" pitchFamily="18" charset="0"/>
                            </a:rPr>
                            <m:t>−1</m:t>
                          </m:r>
                        </m:sup>
                      </m:sSup>
                      <m:d>
                        <m:dPr>
                          <m:ctrlPr>
                            <a:rPr lang="en-US" altLang="ko-KR" b="0" i="1" smtClean="0">
                              <a:latin typeface="Cambria Math" panose="02040503050406030204" pitchFamily="18" charset="0"/>
                            </a:rPr>
                          </m:ctrlPr>
                        </m:dPr>
                        <m:e>
                          <m:r>
                            <a:rPr lang="en-US" altLang="ko-KR" b="0" i="1" smtClean="0">
                              <a:latin typeface="Cambria Math" panose="02040503050406030204" pitchFamily="18" charset="0"/>
                            </a:rPr>
                            <m:t>𝑦</m:t>
                          </m:r>
                        </m:e>
                      </m:d>
                      <m:r>
                        <a:rPr lang="en-US" altLang="ko-KR" b="0" i="1" smtClean="0">
                          <a:latin typeface="Cambria Math" panose="02040503050406030204" pitchFamily="18" charset="0"/>
                        </a:rPr>
                        <m:t>  </m:t>
                      </m:r>
                      <m:r>
                        <a:rPr lang="en-US" altLang="ko-KR" b="0" i="1" smtClean="0">
                          <a:latin typeface="Cambria Math" panose="02040503050406030204" pitchFamily="18" charset="0"/>
                          <a:ea typeface="Cambria Math" panose="02040503050406030204" pitchFamily="18" charset="0"/>
                        </a:rPr>
                        <m:t>⇔</m:t>
                      </m:r>
                      <m:sSub>
                        <m:sSubPr>
                          <m:ctrlPr>
                            <a:rPr lang="en-US" altLang="ko-KR" b="0" i="1" smtClean="0">
                              <a:latin typeface="Cambria Math" panose="02040503050406030204" pitchFamily="18" charset="0"/>
                              <a:ea typeface="Cambria Math" panose="02040503050406030204" pitchFamily="18" charset="0"/>
                            </a:rPr>
                          </m:ctrlPr>
                        </m:sSubPr>
                        <m:e>
                          <m:r>
                            <a:rPr lang="en-US" altLang="ko-KR" b="0" i="1" smtClean="0">
                              <a:latin typeface="Cambria Math" panose="02040503050406030204" pitchFamily="18" charset="0"/>
                              <a:ea typeface="Cambria Math" panose="02040503050406030204" pitchFamily="18" charset="0"/>
                            </a:rPr>
                            <m:t>𝑋</m:t>
                          </m:r>
                        </m:e>
                        <m:sub>
                          <m:r>
                            <a:rPr lang="en-US" altLang="ko-KR" b="0" i="1" smtClean="0">
                              <a:latin typeface="Cambria Math" panose="02040503050406030204" pitchFamily="18" charset="0"/>
                              <a:ea typeface="Cambria Math" panose="02040503050406030204" pitchFamily="18" charset="0"/>
                            </a:rPr>
                            <m:t>𝑎𝑝</m:t>
                          </m:r>
                        </m:sub>
                      </m:sSub>
                    </m:oMath>
                  </m:oMathPara>
                </a14:m>
                <a:endParaRPr lang="ko-KR" alt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926079" y="2436819"/>
                <a:ext cx="2241383" cy="404534"/>
              </a:xfrm>
              <a:prstGeom prst="rect">
                <a:avLst/>
              </a:prstGeom>
              <a:blipFill>
                <a:blip r:embed="rId3"/>
                <a:stretch>
                  <a:fillRect b="-3030"/>
                </a:stretch>
              </a:blipFill>
            </p:spPr>
            <p:txBody>
              <a:bodyPr/>
              <a:lstStyle/>
              <a:p>
                <a:r>
                  <a:rPr lang="ko-KR" altLang="en-US">
                    <a:noFill/>
                  </a:rPr>
                  <a:t> </a:t>
                </a:r>
              </a:p>
            </p:txBody>
          </p:sp>
        </mc:Fallback>
      </mc:AlternateContent>
      <p:sp>
        <p:nvSpPr>
          <p:cNvPr id="10" name="TextBox 9"/>
          <p:cNvSpPr txBox="1"/>
          <p:nvPr/>
        </p:nvSpPr>
        <p:spPr>
          <a:xfrm>
            <a:off x="213870" y="3520770"/>
            <a:ext cx="1396536" cy="369332"/>
          </a:xfrm>
          <a:prstGeom prst="rect">
            <a:avLst/>
          </a:prstGeom>
          <a:noFill/>
        </p:spPr>
        <p:txBody>
          <a:bodyPr wrap="none" rtlCol="0">
            <a:spAutoFit/>
          </a:bodyPr>
          <a:lstStyle/>
          <a:p>
            <a:pPr marL="285750" indent="-285750">
              <a:buFont typeface="Wingdings" panose="05000000000000000000" pitchFamily="2" charset="2"/>
              <a:buChar char="§"/>
            </a:pPr>
            <a:r>
              <a:rPr lang="en-US" altLang="ko-KR" b="1" dirty="0"/>
              <a:t>Heritage</a:t>
            </a:r>
            <a:endParaRPr lang="ko-KR" altLang="en-US" b="1" dirty="0"/>
          </a:p>
        </p:txBody>
      </p:sp>
      <p:sp>
        <p:nvSpPr>
          <p:cNvPr id="13" name="TextBox 12"/>
          <p:cNvSpPr txBox="1"/>
          <p:nvPr/>
        </p:nvSpPr>
        <p:spPr>
          <a:xfrm>
            <a:off x="337380" y="3890102"/>
            <a:ext cx="6170344" cy="2585323"/>
          </a:xfrm>
          <a:prstGeom prst="rect">
            <a:avLst/>
          </a:prstGeom>
          <a:noFill/>
        </p:spPr>
        <p:txBody>
          <a:bodyPr wrap="none" rtlCol="0">
            <a:spAutoFit/>
          </a:bodyPr>
          <a:lstStyle/>
          <a:p>
            <a:r>
              <a:rPr lang="en-US" altLang="ko-KR" dirty="0"/>
              <a:t>SAO PROFOZ ozone profile algorithm  </a:t>
            </a:r>
          </a:p>
          <a:p>
            <a:pPr marL="285750" indent="-285750">
              <a:buFontTx/>
              <a:buChar char="-"/>
            </a:pPr>
            <a:r>
              <a:rPr lang="en-US" altLang="ko-KR" dirty="0"/>
              <a:t>developed for OMI collection 3 @ Aura validation center</a:t>
            </a:r>
          </a:p>
          <a:p>
            <a:r>
              <a:rPr lang="en-US" altLang="ko-KR" dirty="0"/>
              <a:t>    (</a:t>
            </a:r>
            <a:r>
              <a:rPr lang="en-US" altLang="ko-KR" dirty="0">
                <a:solidFill>
                  <a:srgbClr val="00B050"/>
                </a:solidFill>
              </a:rPr>
              <a:t>Liu et al. 2020</a:t>
            </a:r>
            <a:r>
              <a:rPr lang="en-US" altLang="ko-KR" dirty="0"/>
              <a:t>) </a:t>
            </a:r>
          </a:p>
          <a:p>
            <a:pPr marL="285750" indent="-285750">
              <a:buFontTx/>
              <a:buChar char="-"/>
            </a:pPr>
            <a:r>
              <a:rPr lang="en-US" altLang="ko-KR" dirty="0"/>
              <a:t>adopted for the </a:t>
            </a:r>
            <a:r>
              <a:rPr lang="en-US" altLang="ko-KR" dirty="0">
                <a:solidFill>
                  <a:srgbClr val="00B050"/>
                </a:solidFill>
              </a:rPr>
              <a:t>GEMS v2.0 (current) ozone profile </a:t>
            </a:r>
          </a:p>
          <a:p>
            <a:pPr marL="285750" indent="-285750">
              <a:buFontTx/>
              <a:buChar char="-"/>
            </a:pPr>
            <a:r>
              <a:rPr lang="en-US" altLang="ko-KR" dirty="0"/>
              <a:t>enhanced for OMI collection 4 data processing </a:t>
            </a:r>
          </a:p>
          <a:p>
            <a:r>
              <a:rPr lang="en-US" altLang="ko-KR" dirty="0"/>
              <a:t>    (</a:t>
            </a:r>
            <a:r>
              <a:rPr lang="en-US" altLang="ko-KR" dirty="0">
                <a:solidFill>
                  <a:srgbClr val="FF0000"/>
                </a:solidFill>
              </a:rPr>
              <a:t>Bak et al. 2024</a:t>
            </a:r>
            <a:r>
              <a:rPr lang="en-US" altLang="ko-KR" dirty="0"/>
              <a:t>)</a:t>
            </a:r>
          </a:p>
          <a:p>
            <a:pPr marL="285750" indent="-285750">
              <a:buFontTx/>
              <a:buChar char="-"/>
            </a:pPr>
            <a:r>
              <a:rPr lang="en-US" altLang="ko-KR" dirty="0"/>
              <a:t>adopted for </a:t>
            </a:r>
            <a:r>
              <a:rPr lang="en-US" altLang="ko-KR" dirty="0">
                <a:solidFill>
                  <a:srgbClr val="FF0000"/>
                </a:solidFill>
              </a:rPr>
              <a:t>GEMS v3.0 </a:t>
            </a:r>
            <a:r>
              <a:rPr lang="en-US" altLang="ko-KR" dirty="0"/>
              <a:t>(upcoming) ozone profile &amp;</a:t>
            </a:r>
          </a:p>
          <a:p>
            <a:r>
              <a:rPr lang="en-US" altLang="ko-KR" dirty="0"/>
              <a:t>   </a:t>
            </a:r>
            <a:r>
              <a:rPr lang="en-US" altLang="ko-KR" dirty="0">
                <a:solidFill>
                  <a:srgbClr val="FF0000"/>
                </a:solidFill>
              </a:rPr>
              <a:t>TEMPO</a:t>
            </a:r>
          </a:p>
          <a:p>
            <a:r>
              <a:rPr lang="en-US" altLang="ko-KR" dirty="0">
                <a:sym typeface="Wingdings" panose="05000000000000000000" pitchFamily="2" charset="2"/>
              </a:rPr>
              <a:t> </a:t>
            </a:r>
            <a:endParaRPr lang="ko-KR" altLang="en-US" dirty="0"/>
          </a:p>
        </p:txBody>
      </p:sp>
      <p:cxnSp>
        <p:nvCxnSpPr>
          <p:cNvPr id="17" name="직선 연결선 16"/>
          <p:cNvCxnSpPr>
            <a:stCxn id="10" idx="3"/>
          </p:cNvCxnSpPr>
          <p:nvPr/>
        </p:nvCxnSpPr>
        <p:spPr>
          <a:xfrm>
            <a:off x="1610406" y="3705436"/>
            <a:ext cx="48973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직선 연결선 18"/>
          <p:cNvCxnSpPr/>
          <p:nvPr/>
        </p:nvCxnSpPr>
        <p:spPr>
          <a:xfrm>
            <a:off x="6507724" y="3705436"/>
            <a:ext cx="0" cy="2533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직선 연결선 21"/>
          <p:cNvCxnSpPr/>
          <p:nvPr/>
        </p:nvCxnSpPr>
        <p:spPr>
          <a:xfrm>
            <a:off x="337380" y="3817389"/>
            <a:ext cx="0" cy="24218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직선 연결선 23"/>
          <p:cNvCxnSpPr/>
          <p:nvPr/>
        </p:nvCxnSpPr>
        <p:spPr>
          <a:xfrm>
            <a:off x="337380" y="6239236"/>
            <a:ext cx="6170344"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9" name="표 28"/>
          <p:cNvGraphicFramePr>
            <a:graphicFrameLocks noGrp="1"/>
          </p:cNvGraphicFramePr>
          <p:nvPr>
            <p:extLst>
              <p:ext uri="{D42A27DB-BD31-4B8C-83A1-F6EECF244321}">
                <p14:modId xmlns:p14="http://schemas.microsoft.com/office/powerpoint/2010/main" val="3818093918"/>
              </p:ext>
            </p:extLst>
          </p:nvPr>
        </p:nvGraphicFramePr>
        <p:xfrm>
          <a:off x="6554818" y="3705436"/>
          <a:ext cx="5492038" cy="2373066"/>
        </p:xfrm>
        <a:graphic>
          <a:graphicData uri="http://schemas.openxmlformats.org/drawingml/2006/table">
            <a:tbl>
              <a:tblPr firstRow="1" bandRow="1">
                <a:tableStyleId>{5C22544A-7EE6-4342-B048-85BDC9FD1C3A}</a:tableStyleId>
              </a:tblPr>
              <a:tblGrid>
                <a:gridCol w="877323">
                  <a:extLst>
                    <a:ext uri="{9D8B030D-6E8A-4147-A177-3AD203B41FA5}">
                      <a16:colId xmlns:a16="http://schemas.microsoft.com/office/drawing/2014/main" val="292865026"/>
                    </a:ext>
                  </a:extLst>
                </a:gridCol>
                <a:gridCol w="2162087">
                  <a:extLst>
                    <a:ext uri="{9D8B030D-6E8A-4147-A177-3AD203B41FA5}">
                      <a16:colId xmlns:a16="http://schemas.microsoft.com/office/drawing/2014/main" val="566497085"/>
                    </a:ext>
                  </a:extLst>
                </a:gridCol>
                <a:gridCol w="2452628">
                  <a:extLst>
                    <a:ext uri="{9D8B030D-6E8A-4147-A177-3AD203B41FA5}">
                      <a16:colId xmlns:a16="http://schemas.microsoft.com/office/drawing/2014/main" val="1297319"/>
                    </a:ext>
                  </a:extLst>
                </a:gridCol>
              </a:tblGrid>
              <a:tr h="291691">
                <a:tc>
                  <a:txBody>
                    <a:bodyPr/>
                    <a:lstStyle/>
                    <a:p>
                      <a:pPr latinLnBrk="1"/>
                      <a:endParaRPr lang="ko-KR" altLang="en-US" dirty="0"/>
                    </a:p>
                  </a:txBody>
                  <a:tcPr/>
                </a:tc>
                <a:tc>
                  <a:txBody>
                    <a:bodyPr/>
                    <a:lstStyle/>
                    <a:p>
                      <a:pPr latinLnBrk="1"/>
                      <a:r>
                        <a:rPr lang="en-US" altLang="ko-KR" sz="1400" dirty="0"/>
                        <a:t>GEMS</a:t>
                      </a:r>
                      <a:r>
                        <a:rPr lang="en-US" altLang="ko-KR" sz="1400" baseline="0" dirty="0"/>
                        <a:t> </a:t>
                      </a:r>
                      <a:r>
                        <a:rPr lang="en-US" altLang="ko-KR" sz="1400" baseline="0" dirty="0" smtClean="0"/>
                        <a:t>v2-OMI C3</a:t>
                      </a:r>
                      <a:endParaRPr lang="ko-KR" altLang="en-US" sz="1400" dirty="0"/>
                    </a:p>
                  </a:txBody>
                  <a:tcPr anchor="ctr"/>
                </a:tc>
                <a:tc>
                  <a:txBody>
                    <a:bodyPr/>
                    <a:lstStyle/>
                    <a:p>
                      <a:pPr latinLnBrk="1"/>
                      <a:r>
                        <a:rPr lang="en-US" altLang="ko-KR" sz="1400" b="1" dirty="0"/>
                        <a:t>GEMS </a:t>
                      </a:r>
                      <a:r>
                        <a:rPr lang="en-US" altLang="ko-KR" sz="1400" b="1" dirty="0" smtClean="0"/>
                        <a:t>v3-</a:t>
                      </a:r>
                      <a:r>
                        <a:rPr lang="en-US" altLang="ko-KR" sz="1400" b="1" baseline="0" dirty="0" smtClean="0"/>
                        <a:t>OMI C4</a:t>
                      </a:r>
                      <a:endParaRPr lang="ko-KR" altLang="en-US" sz="1400" b="1" dirty="0"/>
                    </a:p>
                  </a:txBody>
                  <a:tcPr anchor="ctr"/>
                </a:tc>
                <a:extLst>
                  <a:ext uri="{0D108BD9-81ED-4DB2-BD59-A6C34878D82A}">
                    <a16:rowId xmlns:a16="http://schemas.microsoft.com/office/drawing/2014/main" val="2443317520"/>
                  </a:ext>
                </a:extLst>
              </a:tr>
              <a:tr h="203334">
                <a:tc>
                  <a:txBody>
                    <a:bodyPr/>
                    <a:lstStyle/>
                    <a:p>
                      <a:pPr latinLnBrk="1"/>
                      <a:r>
                        <a:rPr lang="en-US" altLang="ko-KR" sz="1400" dirty="0"/>
                        <a:t>RTM</a:t>
                      </a:r>
                      <a:endParaRPr lang="ko-KR" altLang="en-US" sz="1400" dirty="0"/>
                    </a:p>
                  </a:txBody>
                  <a:tcPr/>
                </a:tc>
                <a:tc>
                  <a:txBody>
                    <a:bodyPr/>
                    <a:lstStyle/>
                    <a:p>
                      <a:pPr latinLnBrk="1"/>
                      <a:r>
                        <a:rPr lang="en-US" altLang="ko-KR" sz="1400" dirty="0"/>
                        <a:t>VLIDORT 2.4</a:t>
                      </a:r>
                      <a:endParaRPr lang="ko-KR" altLang="en-US" sz="1400" dirty="0"/>
                    </a:p>
                  </a:txBody>
                  <a:tcPr/>
                </a:tc>
                <a:tc>
                  <a:txBody>
                    <a:bodyPr/>
                    <a:lstStyle/>
                    <a:p>
                      <a:pPr latinLnBrk="1"/>
                      <a:r>
                        <a:rPr lang="en-US" altLang="ko-KR" sz="1400" b="1" dirty="0"/>
                        <a:t>PCA-VLIDORT v2.7</a:t>
                      </a:r>
                      <a:endParaRPr lang="ko-KR" altLang="en-US" sz="1400" b="1" dirty="0"/>
                    </a:p>
                  </a:txBody>
                  <a:tcPr/>
                </a:tc>
                <a:extLst>
                  <a:ext uri="{0D108BD9-81ED-4DB2-BD59-A6C34878D82A}">
                    <a16:rowId xmlns:a16="http://schemas.microsoft.com/office/drawing/2014/main" val="3290850518"/>
                  </a:ext>
                </a:extLst>
              </a:tr>
              <a:tr h="567502">
                <a:tc>
                  <a:txBody>
                    <a:bodyPr/>
                    <a:lstStyle/>
                    <a:p>
                      <a:pPr latinLnBrk="1"/>
                      <a:r>
                        <a:rPr lang="en-US" altLang="ko-KR" sz="1400" dirty="0" err="1"/>
                        <a:t>Xap</a:t>
                      </a:r>
                      <a:endParaRPr lang="ko-KR" altLang="en-US" sz="1400" dirty="0"/>
                    </a:p>
                  </a:txBody>
                  <a:tcPr/>
                </a:tc>
                <a:tc>
                  <a:txBody>
                    <a:bodyPr/>
                    <a:lstStyle/>
                    <a:p>
                      <a:pPr latinLnBrk="1"/>
                      <a:r>
                        <a:rPr lang="en-US" altLang="ko-KR" sz="1400" dirty="0"/>
                        <a:t>LLM climatology</a:t>
                      </a:r>
                      <a:endParaRPr lang="ko-KR" altLang="en-US" sz="1400" dirty="0"/>
                    </a:p>
                  </a:txBody>
                  <a:tcPr/>
                </a:tc>
                <a:tc>
                  <a:txBody>
                    <a:bodyPr/>
                    <a:lstStyle/>
                    <a:p>
                      <a:pPr latinLnBrk="1"/>
                      <a:r>
                        <a:rPr lang="en-US" altLang="ko-KR" sz="1400" b="1" dirty="0"/>
                        <a:t>Tropopause-based</a:t>
                      </a:r>
                    </a:p>
                    <a:p>
                      <a:pPr latinLnBrk="1"/>
                      <a:r>
                        <a:rPr lang="en-US" altLang="ko-KR" sz="1400" b="1" dirty="0"/>
                        <a:t>O3P climatology</a:t>
                      </a:r>
                      <a:endParaRPr lang="ko-KR" altLang="en-US" sz="1400" b="1" dirty="0"/>
                    </a:p>
                  </a:txBody>
                  <a:tcPr/>
                </a:tc>
                <a:extLst>
                  <a:ext uri="{0D108BD9-81ED-4DB2-BD59-A6C34878D82A}">
                    <a16:rowId xmlns:a16="http://schemas.microsoft.com/office/drawing/2014/main" val="3414243612"/>
                  </a:ext>
                </a:extLst>
              </a:tr>
              <a:tr h="567502">
                <a:tc>
                  <a:txBody>
                    <a:bodyPr/>
                    <a:lstStyle/>
                    <a:p>
                      <a:pPr latinLnBrk="1"/>
                      <a:r>
                        <a:rPr lang="en-US" altLang="ko-KR" sz="1400" dirty="0"/>
                        <a:t>Slit </a:t>
                      </a:r>
                      <a:endParaRPr lang="ko-KR" altLang="en-US" sz="1400" dirty="0"/>
                    </a:p>
                  </a:txBody>
                  <a:tcPr/>
                </a:tc>
                <a:tc>
                  <a:txBody>
                    <a:bodyPr/>
                    <a:lstStyle/>
                    <a:p>
                      <a:pPr latinLnBrk="1"/>
                      <a:r>
                        <a:rPr lang="en-US" altLang="ko-KR" sz="1400" dirty="0"/>
                        <a:t>Gaussian </a:t>
                      </a:r>
                      <a:endParaRPr lang="ko-KR" altLang="en-US" sz="1400" dirty="0"/>
                    </a:p>
                  </a:txBody>
                  <a:tcPr/>
                </a:tc>
                <a:tc>
                  <a:txBody>
                    <a:bodyPr/>
                    <a:lstStyle/>
                    <a:p>
                      <a:pPr latinLnBrk="1"/>
                      <a:r>
                        <a:rPr lang="en-US" altLang="ko-KR" sz="1400" b="1" dirty="0"/>
                        <a:t>Super Gaussian</a:t>
                      </a:r>
                      <a:r>
                        <a:rPr lang="en-US" altLang="ko-KR" sz="1400" b="1" baseline="0" dirty="0"/>
                        <a:t> +</a:t>
                      </a:r>
                    </a:p>
                    <a:p>
                      <a:pPr latinLnBrk="1"/>
                      <a:r>
                        <a:rPr lang="en-US" altLang="ko-KR" sz="1400" b="1" baseline="0" dirty="0"/>
                        <a:t>Slit function linearization</a:t>
                      </a:r>
                      <a:endParaRPr lang="ko-KR" altLang="en-US" sz="1400" b="1" dirty="0"/>
                    </a:p>
                  </a:txBody>
                  <a:tcPr/>
                </a:tc>
                <a:extLst>
                  <a:ext uri="{0D108BD9-81ED-4DB2-BD59-A6C34878D82A}">
                    <a16:rowId xmlns:a16="http://schemas.microsoft.com/office/drawing/2014/main" val="2089883331"/>
                  </a:ext>
                </a:extLst>
              </a:tr>
              <a:tr h="567502">
                <a:tc>
                  <a:txBody>
                    <a:bodyPr/>
                    <a:lstStyle/>
                    <a:p>
                      <a:pPr latinLnBrk="1"/>
                      <a:r>
                        <a:rPr lang="en-US" altLang="ko-KR" sz="1400" dirty="0"/>
                        <a:t>spectroscopy</a:t>
                      </a:r>
                      <a:endParaRPr lang="ko-KR" altLang="en-US" sz="1400" dirty="0"/>
                    </a:p>
                  </a:txBody>
                  <a:tcPr/>
                </a:tc>
                <a:tc>
                  <a:txBody>
                    <a:bodyPr/>
                    <a:lstStyle/>
                    <a:p>
                      <a:pPr latinLnBrk="1"/>
                      <a:r>
                        <a:rPr lang="en-US" altLang="ko-KR" sz="1400" dirty="0"/>
                        <a:t>SAO</a:t>
                      </a:r>
                      <a:r>
                        <a:rPr lang="en-US" altLang="ko-KR" sz="1400" baseline="0" dirty="0"/>
                        <a:t> solar ref.</a:t>
                      </a:r>
                    </a:p>
                    <a:p>
                      <a:pPr latinLnBrk="1"/>
                      <a:r>
                        <a:rPr lang="en-US" altLang="ko-KR" sz="1400" baseline="0" dirty="0"/>
                        <a:t>BDM (1995)</a:t>
                      </a:r>
                      <a:endParaRPr lang="ko-KR" altLang="en-US" sz="1400" dirty="0"/>
                    </a:p>
                  </a:txBody>
                  <a:tcPr/>
                </a:tc>
                <a:tc>
                  <a:txBody>
                    <a:bodyPr/>
                    <a:lstStyle/>
                    <a:p>
                      <a:pPr latinLnBrk="1"/>
                      <a:r>
                        <a:rPr lang="en-US" altLang="ko-KR" sz="1400" b="1" dirty="0"/>
                        <a:t>TSIS solar ref.</a:t>
                      </a:r>
                    </a:p>
                    <a:p>
                      <a:pPr latinLnBrk="1"/>
                      <a:r>
                        <a:rPr lang="en-US" altLang="ko-KR" sz="1400" b="1" dirty="0" err="1"/>
                        <a:t>Birk</a:t>
                      </a:r>
                      <a:r>
                        <a:rPr lang="en-US" altLang="ko-KR" sz="1400" b="1" dirty="0"/>
                        <a:t> And Wagner (2018)</a:t>
                      </a:r>
                      <a:endParaRPr lang="ko-KR" altLang="en-US" sz="1400" b="1" dirty="0"/>
                    </a:p>
                  </a:txBody>
                  <a:tcPr/>
                </a:tc>
                <a:extLst>
                  <a:ext uri="{0D108BD9-81ED-4DB2-BD59-A6C34878D82A}">
                    <a16:rowId xmlns:a16="http://schemas.microsoft.com/office/drawing/2014/main" val="2629426458"/>
                  </a:ext>
                </a:extLst>
              </a:tr>
            </a:tbl>
          </a:graphicData>
        </a:graphic>
      </p:graphicFrame>
    </p:spTree>
    <p:extLst>
      <p:ext uri="{BB962C8B-B14F-4D97-AF65-F5344CB8AC3E}">
        <p14:creationId xmlns:p14="http://schemas.microsoft.com/office/powerpoint/2010/main" val="2439048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Example of OMI vs GEMS TCO without re-calibration</a:t>
            </a:r>
            <a:endParaRPr lang="ko-KR" altLang="en-US" dirty="0"/>
          </a:p>
        </p:txBody>
      </p:sp>
      <p:cxnSp>
        <p:nvCxnSpPr>
          <p:cNvPr id="3" name="꺾인 연결선 2"/>
          <p:cNvCxnSpPr/>
          <p:nvPr/>
        </p:nvCxnSpPr>
        <p:spPr>
          <a:xfrm>
            <a:off x="6681131" y="3830607"/>
            <a:ext cx="1008468" cy="658502"/>
          </a:xfrm>
          <a:prstGeom prst="bentConnector3">
            <a:avLst>
              <a:gd name="adj1" fmla="val -24671"/>
            </a:avLst>
          </a:prstGeom>
          <a:ln cmpd="dbl">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꺾인 연결선 3"/>
          <p:cNvCxnSpPr/>
          <p:nvPr/>
        </p:nvCxnSpPr>
        <p:spPr>
          <a:xfrm rot="10800000" flipV="1">
            <a:off x="6507736" y="2029564"/>
            <a:ext cx="1380062" cy="480126"/>
          </a:xfrm>
          <a:prstGeom prst="bentConnector3">
            <a:avLst>
              <a:gd name="adj1" fmla="val 99109"/>
            </a:avLst>
          </a:prstGeom>
          <a:ln cmpd="dbl">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 name="그림 4"/>
          <p:cNvPicPr>
            <a:picLocks noChangeAspect="1"/>
          </p:cNvPicPr>
          <p:nvPr/>
        </p:nvPicPr>
        <p:blipFill>
          <a:blip r:embed="rId3"/>
          <a:stretch>
            <a:fillRect/>
          </a:stretch>
        </p:blipFill>
        <p:spPr>
          <a:xfrm>
            <a:off x="7965186" y="1412346"/>
            <a:ext cx="2561879" cy="1060931"/>
          </a:xfrm>
          <a:prstGeom prst="rect">
            <a:avLst/>
          </a:prstGeom>
        </p:spPr>
      </p:pic>
      <p:cxnSp>
        <p:nvCxnSpPr>
          <p:cNvPr id="6" name="꺾인 연결선 5"/>
          <p:cNvCxnSpPr/>
          <p:nvPr/>
        </p:nvCxnSpPr>
        <p:spPr>
          <a:xfrm>
            <a:off x="3259568" y="2054712"/>
            <a:ext cx="2145792" cy="403211"/>
          </a:xfrm>
          <a:prstGeom prst="bentConnector3">
            <a:avLst>
              <a:gd name="adj1" fmla="val 100635"/>
            </a:avLst>
          </a:prstGeom>
          <a:ln cmpd="dbl">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꺾인 연결선 6"/>
          <p:cNvCxnSpPr/>
          <p:nvPr/>
        </p:nvCxnSpPr>
        <p:spPr>
          <a:xfrm rot="10800000" flipV="1">
            <a:off x="4258384" y="3782982"/>
            <a:ext cx="1018144" cy="694968"/>
          </a:xfrm>
          <a:prstGeom prst="bentConnector3">
            <a:avLst>
              <a:gd name="adj1" fmla="val -13395"/>
            </a:avLst>
          </a:prstGeom>
          <a:ln cmpd="dbl">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사각형: 둥근 모서리 13">
            <a:extLst>
              <a:ext uri="{FF2B5EF4-FFF2-40B4-BE49-F238E27FC236}">
                <a16:creationId xmlns:a16="http://schemas.microsoft.com/office/drawing/2014/main" id="{1504EDF9-5689-9649-4319-26D86CF642C6}"/>
              </a:ext>
            </a:extLst>
          </p:cNvPr>
          <p:cNvSpPr/>
          <p:nvPr/>
        </p:nvSpPr>
        <p:spPr>
          <a:xfrm>
            <a:off x="4631499" y="2556716"/>
            <a:ext cx="2541132" cy="1382567"/>
          </a:xfrm>
          <a:prstGeom prst="roundRect">
            <a:avLst/>
          </a:prstGeom>
          <a:solidFill>
            <a:schemeClr val="bg1">
              <a:lumMod val="85000"/>
            </a:schemeClr>
          </a:solidFill>
          <a:ln>
            <a:noFill/>
            <a:prstDash val="sysDot"/>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ko-KR" altLang="en-US">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TextBox 8"/>
              <p:cNvSpPr txBox="1"/>
              <p:nvPr/>
            </p:nvSpPr>
            <p:spPr>
              <a:xfrm>
                <a:off x="4737316" y="2832072"/>
                <a:ext cx="2312684" cy="1094980"/>
              </a:xfrm>
              <a:prstGeom prst="rect">
                <a:avLst/>
              </a:prstGeom>
              <a:noFill/>
            </p:spPr>
            <p:txBody>
              <a:bodyPr wrap="none" rtlCol="0">
                <a:spAutoFit/>
              </a:bodyPr>
              <a:lstStyle/>
              <a:p>
                <a:pPr algn="ctr"/>
                <a:r>
                  <a:rPr lang="en-US" altLang="ko-KR" b="1" dirty="0"/>
                  <a:t>Inverse (OE) model</a:t>
                </a:r>
              </a:p>
              <a:p>
                <a:pPr algn="ctr"/>
                <a:endParaRPr lang="en-US" altLang="ko-KR" sz="900" b="1" dirty="0"/>
              </a:p>
              <a:p>
                <a:pPr algn="ctr"/>
                <a:r>
                  <a:rPr lang="en-US" altLang="ko-KR" b="1" dirty="0"/>
                  <a:t>Forward (RT)model</a:t>
                </a:r>
              </a:p>
              <a:p>
                <a:pPr algn="ctr"/>
                <a14:m>
                  <m:oMathPara xmlns:m="http://schemas.openxmlformats.org/officeDocument/2006/math">
                    <m:oMathParaPr>
                      <m:jc m:val="centerGroup"/>
                    </m:oMathParaPr>
                    <m:oMath xmlns:m="http://schemas.openxmlformats.org/officeDocument/2006/math">
                      <m:acc>
                        <m:accPr>
                          <m:chr m:val="̂"/>
                          <m:ctrlPr>
                            <a:rPr lang="ko-KR" altLang="en-US" b="1" i="1" smtClean="0">
                              <a:latin typeface="Cambria Math" panose="02040503050406030204" pitchFamily="18" charset="0"/>
                            </a:rPr>
                          </m:ctrlPr>
                        </m:accPr>
                        <m:e>
                          <m:r>
                            <a:rPr lang="en-US" altLang="ko-KR" b="1" i="1" smtClean="0">
                              <a:latin typeface="Cambria Math" panose="02040503050406030204" pitchFamily="18" charset="0"/>
                            </a:rPr>
                            <m:t>𝑿</m:t>
                          </m:r>
                        </m:e>
                      </m:acc>
                      <m:r>
                        <a:rPr lang="en-US" altLang="ko-KR" b="1" i="1" smtClean="0">
                          <a:latin typeface="Cambria Math" panose="02040503050406030204" pitchFamily="18" charset="0"/>
                        </a:rPr>
                        <m:t>=</m:t>
                      </m:r>
                      <m:sSup>
                        <m:sSupPr>
                          <m:ctrlPr>
                            <a:rPr lang="en-US" altLang="ko-KR" b="1" i="1" smtClean="0">
                              <a:latin typeface="Cambria Math" panose="02040503050406030204" pitchFamily="18" charset="0"/>
                            </a:rPr>
                          </m:ctrlPr>
                        </m:sSupPr>
                        <m:e>
                          <m:r>
                            <a:rPr lang="en-US" altLang="ko-KR" b="1" i="1" smtClean="0">
                              <a:latin typeface="Cambria Math" panose="02040503050406030204" pitchFamily="18" charset="0"/>
                            </a:rPr>
                            <m:t>𝑭</m:t>
                          </m:r>
                        </m:e>
                        <m:sup>
                          <m:r>
                            <a:rPr lang="en-US" altLang="ko-KR" b="1" i="1" smtClean="0">
                              <a:latin typeface="Cambria Math" panose="02040503050406030204" pitchFamily="18" charset="0"/>
                            </a:rPr>
                            <m:t>−</m:t>
                          </m:r>
                          <m:r>
                            <a:rPr lang="en-US" altLang="ko-KR" b="1" i="1" smtClean="0">
                              <a:latin typeface="Cambria Math" panose="02040503050406030204" pitchFamily="18" charset="0"/>
                            </a:rPr>
                            <m:t>𝟏</m:t>
                          </m:r>
                        </m:sup>
                      </m:sSup>
                      <m:r>
                        <a:rPr lang="en-US" altLang="ko-KR" b="1" i="1" smtClean="0">
                          <a:latin typeface="Cambria Math" panose="02040503050406030204" pitchFamily="18" charset="0"/>
                        </a:rPr>
                        <m:t>(</m:t>
                      </m:r>
                      <m:r>
                        <a:rPr lang="en-US" altLang="ko-KR" b="1" i="1" smtClean="0">
                          <a:latin typeface="Cambria Math" panose="02040503050406030204" pitchFamily="18" charset="0"/>
                        </a:rPr>
                        <m:t>𝒀</m:t>
                      </m:r>
                      <m:r>
                        <a:rPr lang="en-US" altLang="ko-KR" b="1" i="1" smtClean="0">
                          <a:latin typeface="Cambria Math" panose="02040503050406030204" pitchFamily="18" charset="0"/>
                        </a:rPr>
                        <m:t>)</m:t>
                      </m:r>
                    </m:oMath>
                  </m:oMathPara>
                </a14:m>
                <a:endParaRPr lang="ko-KR" altLang="en-US" b="1" dirty="0"/>
              </a:p>
            </p:txBody>
          </p:sp>
        </mc:Choice>
        <mc:Fallback xmlns="">
          <p:sp>
            <p:nvSpPr>
              <p:cNvPr id="9" name="TextBox 8"/>
              <p:cNvSpPr txBox="1">
                <a:spLocks noRot="1" noChangeAspect="1" noMove="1" noResize="1" noEditPoints="1" noAdjustHandles="1" noChangeArrowheads="1" noChangeShapeType="1" noTextEdit="1"/>
              </p:cNvSpPr>
              <p:nvPr/>
            </p:nvSpPr>
            <p:spPr>
              <a:xfrm>
                <a:off x="4737316" y="2832072"/>
                <a:ext cx="2312684" cy="1094980"/>
              </a:xfrm>
              <a:prstGeom prst="rect">
                <a:avLst/>
              </a:prstGeom>
              <a:blipFill>
                <a:blip r:embed="rId4"/>
                <a:stretch>
                  <a:fillRect l="-1847" t="-3352" r="-2111" b="-2235"/>
                </a:stretch>
              </a:blipFill>
            </p:spPr>
            <p:txBody>
              <a:bodyPr/>
              <a:lstStyle/>
              <a:p>
                <a:r>
                  <a:rPr lang="ko-KR" altLang="en-US">
                    <a:noFill/>
                  </a:rPr>
                  <a:t> </a:t>
                </a:r>
              </a:p>
            </p:txBody>
          </p:sp>
        </mc:Fallback>
      </mc:AlternateContent>
      <p:pic>
        <p:nvPicPr>
          <p:cNvPr id="10" name="그림 9"/>
          <p:cNvPicPr>
            <a:picLocks noChangeAspect="1"/>
          </p:cNvPicPr>
          <p:nvPr/>
        </p:nvPicPr>
        <p:blipFill>
          <a:blip r:embed="rId5"/>
          <a:stretch>
            <a:fillRect/>
          </a:stretch>
        </p:blipFill>
        <p:spPr>
          <a:xfrm>
            <a:off x="1913866" y="1412346"/>
            <a:ext cx="1542322" cy="1315708"/>
          </a:xfrm>
          <a:prstGeom prst="rect">
            <a:avLst/>
          </a:prstGeom>
        </p:spPr>
      </p:pic>
      <p:sp>
        <p:nvSpPr>
          <p:cNvPr id="11" name="TextBox 10"/>
          <p:cNvSpPr txBox="1"/>
          <p:nvPr/>
        </p:nvSpPr>
        <p:spPr>
          <a:xfrm>
            <a:off x="1874291" y="1900926"/>
            <a:ext cx="816249" cy="461665"/>
          </a:xfrm>
          <a:prstGeom prst="rect">
            <a:avLst/>
          </a:prstGeom>
          <a:noFill/>
        </p:spPr>
        <p:txBody>
          <a:bodyPr wrap="none" rtlCol="0">
            <a:spAutoFit/>
          </a:bodyPr>
          <a:lstStyle/>
          <a:p>
            <a:r>
              <a:rPr lang="en-US" altLang="ko-KR" sz="2400" b="1" dirty="0">
                <a:ln>
                  <a:solidFill>
                    <a:schemeClr val="bg1"/>
                  </a:solidFill>
                </a:ln>
              </a:rPr>
              <a:t>OMI</a:t>
            </a:r>
            <a:endParaRPr lang="ko-KR" altLang="en-US" sz="2400" b="1" dirty="0">
              <a:ln>
                <a:solidFill>
                  <a:schemeClr val="bg1"/>
                </a:solidFill>
              </a:ln>
            </a:endParaRPr>
          </a:p>
        </p:txBody>
      </p:sp>
      <p:sp>
        <p:nvSpPr>
          <p:cNvPr id="12" name="TextBox 11"/>
          <p:cNvSpPr txBox="1"/>
          <p:nvPr/>
        </p:nvSpPr>
        <p:spPr>
          <a:xfrm>
            <a:off x="8018574" y="2066331"/>
            <a:ext cx="1043876" cy="461665"/>
          </a:xfrm>
          <a:prstGeom prst="rect">
            <a:avLst/>
          </a:prstGeom>
          <a:noFill/>
        </p:spPr>
        <p:txBody>
          <a:bodyPr wrap="none" rtlCol="0">
            <a:spAutoFit/>
          </a:bodyPr>
          <a:lstStyle/>
          <a:p>
            <a:r>
              <a:rPr lang="en-US" altLang="ko-KR" sz="2400" b="1" dirty="0">
                <a:ln>
                  <a:solidFill>
                    <a:schemeClr val="bg1"/>
                  </a:solidFill>
                </a:ln>
              </a:rPr>
              <a:t>GEMS</a:t>
            </a:r>
            <a:endParaRPr lang="ko-KR" altLang="en-US" sz="2400" b="1" dirty="0">
              <a:ln>
                <a:solidFill>
                  <a:schemeClr val="bg1"/>
                </a:solidFill>
              </a:ln>
            </a:endParaRPr>
          </a:p>
        </p:txBody>
      </p:sp>
      <p:sp>
        <p:nvSpPr>
          <p:cNvPr id="13" name="굽은 화살표 12"/>
          <p:cNvSpPr/>
          <p:nvPr/>
        </p:nvSpPr>
        <p:spPr>
          <a:xfrm>
            <a:off x="4631499" y="2545201"/>
            <a:ext cx="273989" cy="350002"/>
          </a:xfrm>
          <a:prstGeom prst="ben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굽은 화살표 13"/>
          <p:cNvSpPr/>
          <p:nvPr/>
        </p:nvSpPr>
        <p:spPr>
          <a:xfrm rot="5400000">
            <a:off x="6893976" y="2518710"/>
            <a:ext cx="273989" cy="350002"/>
          </a:xfrm>
          <a:prstGeom prst="ben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5" name="굽은 화살표 14"/>
          <p:cNvSpPr/>
          <p:nvPr/>
        </p:nvSpPr>
        <p:spPr>
          <a:xfrm rot="10800000">
            <a:off x="6853004" y="3645986"/>
            <a:ext cx="319625" cy="311997"/>
          </a:xfrm>
          <a:prstGeom prst="ben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6" name="굽은 화살표 15"/>
          <p:cNvSpPr/>
          <p:nvPr/>
        </p:nvSpPr>
        <p:spPr>
          <a:xfrm rot="16200000">
            <a:off x="4631499" y="3607981"/>
            <a:ext cx="273989" cy="350002"/>
          </a:xfrm>
          <a:prstGeom prst="ben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7" name="오른쪽 화살표 16"/>
          <p:cNvSpPr/>
          <p:nvPr/>
        </p:nvSpPr>
        <p:spPr>
          <a:xfrm>
            <a:off x="5210270" y="2527223"/>
            <a:ext cx="390181" cy="137813"/>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오른쪽 화살표 17"/>
          <p:cNvSpPr/>
          <p:nvPr/>
        </p:nvSpPr>
        <p:spPr>
          <a:xfrm>
            <a:off x="5986675" y="2516064"/>
            <a:ext cx="390181" cy="137813"/>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오른쪽 화살표 18"/>
          <p:cNvSpPr/>
          <p:nvPr/>
        </p:nvSpPr>
        <p:spPr>
          <a:xfrm rot="10800000">
            <a:off x="5395537" y="3830607"/>
            <a:ext cx="390181" cy="137813"/>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오른쪽 화살표 19"/>
          <p:cNvSpPr/>
          <p:nvPr/>
        </p:nvSpPr>
        <p:spPr>
          <a:xfrm rot="10800000">
            <a:off x="6171942" y="3819448"/>
            <a:ext cx="390181" cy="137813"/>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1" name="그림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80341" y="2653877"/>
            <a:ext cx="3561401" cy="2739539"/>
          </a:xfrm>
          <a:prstGeom prst="rect">
            <a:avLst/>
          </a:prstGeom>
        </p:spPr>
      </p:pic>
      <p:pic>
        <p:nvPicPr>
          <p:cNvPr id="22" name="그림 21"/>
          <p:cNvPicPr>
            <a:picLocks noChangeAspect="1"/>
          </p:cNvPicPr>
          <p:nvPr/>
        </p:nvPicPr>
        <p:blipFill rotWithShape="1">
          <a:blip r:embed="rId7">
            <a:extLst>
              <a:ext uri="{28A0092B-C50C-407E-A947-70E740481C1C}">
                <a14:useLocalDpi xmlns:a14="http://schemas.microsoft.com/office/drawing/2010/main" val="0"/>
              </a:ext>
            </a:extLst>
          </a:blip>
          <a:srcRect r="7823"/>
          <a:stretch/>
        </p:blipFill>
        <p:spPr>
          <a:xfrm>
            <a:off x="1084461" y="2693711"/>
            <a:ext cx="3121779" cy="2605164"/>
          </a:xfrm>
          <a:prstGeom prst="rect">
            <a:avLst/>
          </a:prstGeom>
        </p:spPr>
      </p:pic>
      <p:sp>
        <p:nvSpPr>
          <p:cNvPr id="23" name="TextBox 22"/>
          <p:cNvSpPr txBox="1"/>
          <p:nvPr/>
        </p:nvSpPr>
        <p:spPr>
          <a:xfrm>
            <a:off x="6456640" y="1674022"/>
            <a:ext cx="1367682" cy="338554"/>
          </a:xfrm>
          <a:prstGeom prst="rect">
            <a:avLst/>
          </a:prstGeom>
          <a:noFill/>
        </p:spPr>
        <p:txBody>
          <a:bodyPr wrap="none" rtlCol="0">
            <a:spAutoFit/>
          </a:bodyPr>
          <a:lstStyle/>
          <a:p>
            <a:r>
              <a:rPr lang="en-US" altLang="ko-KR" sz="1600" b="1" dirty="0">
                <a:solidFill>
                  <a:srgbClr val="C00000"/>
                </a:solidFill>
              </a:rPr>
              <a:t>310-330 nm</a:t>
            </a:r>
            <a:endParaRPr lang="ko-KR" altLang="en-US" sz="1600" b="1" dirty="0">
              <a:solidFill>
                <a:srgbClr val="C00000"/>
              </a:solidFill>
            </a:endParaRPr>
          </a:p>
        </p:txBody>
      </p:sp>
      <p:sp>
        <p:nvSpPr>
          <p:cNvPr id="24" name="TextBox 23"/>
          <p:cNvSpPr txBox="1"/>
          <p:nvPr/>
        </p:nvSpPr>
        <p:spPr>
          <a:xfrm>
            <a:off x="3774324" y="1674022"/>
            <a:ext cx="1367682" cy="338554"/>
          </a:xfrm>
          <a:prstGeom prst="rect">
            <a:avLst/>
          </a:prstGeom>
          <a:noFill/>
        </p:spPr>
        <p:txBody>
          <a:bodyPr wrap="none" rtlCol="0">
            <a:spAutoFit/>
          </a:bodyPr>
          <a:lstStyle/>
          <a:p>
            <a:r>
              <a:rPr lang="en-US" altLang="ko-KR" sz="1600" b="1" dirty="0">
                <a:solidFill>
                  <a:srgbClr val="C00000"/>
                </a:solidFill>
              </a:rPr>
              <a:t>270-330 nm</a:t>
            </a:r>
            <a:endParaRPr lang="ko-KR" altLang="en-US" sz="1600" b="1" dirty="0">
              <a:solidFill>
                <a:srgbClr val="C00000"/>
              </a:solidFill>
            </a:endParaRPr>
          </a:p>
        </p:txBody>
      </p:sp>
      <p:sp>
        <p:nvSpPr>
          <p:cNvPr id="25" name="오른쪽 화살표 24"/>
          <p:cNvSpPr/>
          <p:nvPr/>
        </p:nvSpPr>
        <p:spPr>
          <a:xfrm rot="16200000">
            <a:off x="4465471" y="3185609"/>
            <a:ext cx="390181" cy="137813"/>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오른쪽 화살표 25"/>
          <p:cNvSpPr/>
          <p:nvPr/>
        </p:nvSpPr>
        <p:spPr>
          <a:xfrm rot="5400000">
            <a:off x="6933770" y="3163386"/>
            <a:ext cx="390181" cy="137813"/>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7" name="그림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05477" y="2665106"/>
            <a:ext cx="3546803" cy="2728310"/>
          </a:xfrm>
          <a:prstGeom prst="rect">
            <a:avLst/>
          </a:prstGeom>
        </p:spPr>
      </p:pic>
      <p:pic>
        <p:nvPicPr>
          <p:cNvPr id="28" name="그림 27"/>
          <p:cNvPicPr>
            <a:picLocks noChangeAspect="1"/>
          </p:cNvPicPr>
          <p:nvPr/>
        </p:nvPicPr>
        <p:blipFill>
          <a:blip r:embed="rId9"/>
          <a:stretch>
            <a:fillRect/>
          </a:stretch>
        </p:blipFill>
        <p:spPr>
          <a:xfrm>
            <a:off x="1105129" y="2677254"/>
            <a:ext cx="3191843" cy="2570692"/>
          </a:xfrm>
          <a:prstGeom prst="rect">
            <a:avLst/>
          </a:prstGeom>
        </p:spPr>
      </p:pic>
      <p:sp>
        <p:nvSpPr>
          <p:cNvPr id="29" name="직사각형 28">
            <a:extLst>
              <a:ext uri="{FF2B5EF4-FFF2-40B4-BE49-F238E27FC236}">
                <a16:creationId xmlns:a16="http://schemas.microsoft.com/office/drawing/2014/main" id="{E3136A5A-2AB8-E871-A12E-5ABC5EAC8B79}"/>
              </a:ext>
            </a:extLst>
          </p:cNvPr>
          <p:cNvSpPr/>
          <p:nvPr/>
        </p:nvSpPr>
        <p:spPr>
          <a:xfrm rot="21042133">
            <a:off x="2697119" y="2796528"/>
            <a:ext cx="120060" cy="232146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0" name="직사각형 29">
            <a:extLst>
              <a:ext uri="{FF2B5EF4-FFF2-40B4-BE49-F238E27FC236}">
                <a16:creationId xmlns:a16="http://schemas.microsoft.com/office/drawing/2014/main" id="{A6D638BF-087F-7A22-B34B-B10F3B6C252B}"/>
              </a:ext>
            </a:extLst>
          </p:cNvPr>
          <p:cNvSpPr/>
          <p:nvPr/>
        </p:nvSpPr>
        <p:spPr>
          <a:xfrm rot="21042133">
            <a:off x="1853836" y="2862913"/>
            <a:ext cx="120060" cy="232146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1" name="직사각형 30">
            <a:extLst>
              <a:ext uri="{FF2B5EF4-FFF2-40B4-BE49-F238E27FC236}">
                <a16:creationId xmlns:a16="http://schemas.microsoft.com/office/drawing/2014/main" id="{38F9A8CD-D601-AC9D-6622-00051488A25C}"/>
              </a:ext>
            </a:extLst>
          </p:cNvPr>
          <p:cNvSpPr/>
          <p:nvPr/>
        </p:nvSpPr>
        <p:spPr>
          <a:xfrm rot="21042133">
            <a:off x="3582548" y="2879201"/>
            <a:ext cx="120060" cy="232146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2" name="TextBox 31"/>
          <p:cNvSpPr txBox="1"/>
          <p:nvPr/>
        </p:nvSpPr>
        <p:spPr>
          <a:xfrm>
            <a:off x="426079" y="5513329"/>
            <a:ext cx="11765921" cy="830997"/>
          </a:xfrm>
          <a:prstGeom prst="rect">
            <a:avLst/>
          </a:prstGeom>
          <a:noFill/>
        </p:spPr>
        <p:txBody>
          <a:bodyPr wrap="square" rtlCol="0">
            <a:spAutoFit/>
          </a:bodyPr>
          <a:lstStyle/>
          <a:p>
            <a:pPr marL="285750" indent="-285750">
              <a:buFont typeface="Wingdings" panose="05000000000000000000" pitchFamily="2" charset="2"/>
              <a:buChar char="§"/>
            </a:pPr>
            <a:r>
              <a:rPr lang="en-US" altLang="ko-KR" sz="1600" dirty="0">
                <a:latin typeface="Arial" panose="020B0604020202020204" pitchFamily="34" charset="0"/>
                <a:cs typeface="Arial" panose="020B0604020202020204" pitchFamily="34" charset="0"/>
              </a:rPr>
              <a:t>Inverse-forward process is exactly same. The O3 retrieval results are dependent on the instrument calibration errors. </a:t>
            </a:r>
          </a:p>
          <a:p>
            <a:pPr marL="285750" indent="-285750">
              <a:buFont typeface="Wingdings" panose="05000000000000000000" pitchFamily="2" charset="2"/>
              <a:buChar char="§"/>
            </a:pPr>
            <a:r>
              <a:rPr lang="en-US" altLang="ko-KR" sz="1600" dirty="0">
                <a:latin typeface="Arial" panose="020B0604020202020204" pitchFamily="34" charset="0"/>
                <a:cs typeface="Arial" panose="020B0604020202020204" pitchFamily="34" charset="0"/>
              </a:rPr>
              <a:t>OMI collection 4 l1b data is extensively calibrated, but the remaining uncertainty cause stripes along with the left edge pixels</a:t>
            </a:r>
          </a:p>
          <a:p>
            <a:pPr marL="285750" indent="-285750">
              <a:buFont typeface="Wingdings" panose="05000000000000000000" pitchFamily="2" charset="2"/>
              <a:buChar char="§"/>
            </a:pPr>
            <a:r>
              <a:rPr lang="en-US" altLang="ko-KR" sz="1600" dirty="0">
                <a:latin typeface="Arial" panose="020B0604020202020204" pitchFamily="34" charset="0"/>
                <a:cs typeface="Arial" panose="020B0604020202020204" pitchFamily="34" charset="0"/>
              </a:rPr>
              <a:t>GEMS illustrate significant overestimation over the entire domain due to 30 % irradiance offset,. </a:t>
            </a:r>
            <a:endParaRPr lang="ko-KR"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3313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a:t>Example of OMI vs GEMS TCO with re-calibration</a:t>
            </a:r>
            <a:endParaRPr lang="ko-KR" altLang="en-US" dirty="0"/>
          </a:p>
        </p:txBody>
      </p:sp>
      <p:cxnSp>
        <p:nvCxnSpPr>
          <p:cNvPr id="3" name="꺾인 연결선 2"/>
          <p:cNvCxnSpPr/>
          <p:nvPr/>
        </p:nvCxnSpPr>
        <p:spPr>
          <a:xfrm>
            <a:off x="6681131" y="3830607"/>
            <a:ext cx="1008468" cy="658502"/>
          </a:xfrm>
          <a:prstGeom prst="bentConnector3">
            <a:avLst>
              <a:gd name="adj1" fmla="val -24671"/>
            </a:avLst>
          </a:prstGeom>
          <a:ln cmpd="dbl">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꺾인 연결선 3"/>
          <p:cNvCxnSpPr/>
          <p:nvPr/>
        </p:nvCxnSpPr>
        <p:spPr>
          <a:xfrm rot="10800000" flipV="1">
            <a:off x="6507736" y="2029564"/>
            <a:ext cx="1380062" cy="480126"/>
          </a:xfrm>
          <a:prstGeom prst="bentConnector3">
            <a:avLst>
              <a:gd name="adj1" fmla="val 99109"/>
            </a:avLst>
          </a:prstGeom>
          <a:ln cmpd="dbl">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 name="꺾인 연결선 4"/>
          <p:cNvCxnSpPr/>
          <p:nvPr/>
        </p:nvCxnSpPr>
        <p:spPr>
          <a:xfrm>
            <a:off x="3259568" y="2054712"/>
            <a:ext cx="2145792" cy="403211"/>
          </a:xfrm>
          <a:prstGeom prst="bentConnector3">
            <a:avLst>
              <a:gd name="adj1" fmla="val 100635"/>
            </a:avLst>
          </a:prstGeom>
          <a:ln cmpd="dbl">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꺾인 연결선 5"/>
          <p:cNvCxnSpPr/>
          <p:nvPr/>
        </p:nvCxnSpPr>
        <p:spPr>
          <a:xfrm rot="10800000" flipV="1">
            <a:off x="4258384" y="3782982"/>
            <a:ext cx="1018144" cy="694968"/>
          </a:xfrm>
          <a:prstGeom prst="bentConnector3">
            <a:avLst>
              <a:gd name="adj1" fmla="val -13395"/>
            </a:avLst>
          </a:prstGeom>
          <a:ln cmpd="dbl">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67491" y="1648174"/>
            <a:ext cx="2418227" cy="369332"/>
          </a:xfrm>
          <a:prstGeom prst="rect">
            <a:avLst/>
          </a:prstGeom>
          <a:noFill/>
        </p:spPr>
        <p:txBody>
          <a:bodyPr wrap="square" rtlCol="0">
            <a:spAutoFit/>
          </a:bodyPr>
          <a:lstStyle/>
          <a:p>
            <a:pPr algn="ctr"/>
            <a:r>
              <a:rPr lang="en-US" altLang="ko-KR" b="1" dirty="0">
                <a:solidFill>
                  <a:srgbClr val="FF0000"/>
                </a:solidFill>
                <a:latin typeface="Arial" panose="020B0604020202020204" pitchFamily="34" charset="0"/>
                <a:cs typeface="Arial" panose="020B0604020202020204" pitchFamily="34" charset="0"/>
              </a:rPr>
              <a:t>soft calibration </a:t>
            </a:r>
          </a:p>
        </p:txBody>
      </p:sp>
      <p:sp>
        <p:nvSpPr>
          <p:cNvPr id="8" name="타원 7"/>
          <p:cNvSpPr/>
          <p:nvPr/>
        </p:nvSpPr>
        <p:spPr>
          <a:xfrm flipH="1">
            <a:off x="4430090" y="2004582"/>
            <a:ext cx="105648" cy="10539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9" name="TextBox 8"/>
          <p:cNvSpPr txBox="1"/>
          <p:nvPr/>
        </p:nvSpPr>
        <p:spPr>
          <a:xfrm>
            <a:off x="5508265" y="1203068"/>
            <a:ext cx="2418227" cy="757130"/>
          </a:xfrm>
          <a:prstGeom prst="rect">
            <a:avLst/>
          </a:prstGeom>
          <a:noFill/>
        </p:spPr>
        <p:txBody>
          <a:bodyPr wrap="square" rtlCol="0">
            <a:spAutoFit/>
          </a:bodyPr>
          <a:lstStyle/>
          <a:p>
            <a:pPr algn="ctr">
              <a:lnSpc>
                <a:spcPct val="80000"/>
              </a:lnSpc>
            </a:pPr>
            <a:r>
              <a:rPr lang="en-US" altLang="ko-KR" b="1" dirty="0">
                <a:solidFill>
                  <a:srgbClr val="FF0000"/>
                </a:solidFill>
                <a:latin typeface="Arial" panose="020B0604020202020204" pitchFamily="34" charset="0"/>
                <a:cs typeface="Arial" panose="020B0604020202020204" pitchFamily="34" charset="0"/>
              </a:rPr>
              <a:t>irradiance offset</a:t>
            </a:r>
          </a:p>
          <a:p>
            <a:pPr algn="ctr">
              <a:lnSpc>
                <a:spcPct val="80000"/>
              </a:lnSpc>
            </a:pPr>
            <a:r>
              <a:rPr lang="en-US" altLang="ko-KR" b="1" dirty="0">
                <a:solidFill>
                  <a:srgbClr val="FF0000"/>
                </a:solidFill>
                <a:latin typeface="Arial" panose="020B0604020202020204" pitchFamily="34" charset="0"/>
                <a:cs typeface="Arial" panose="020B0604020202020204" pitchFamily="34" charset="0"/>
              </a:rPr>
              <a:t>+</a:t>
            </a:r>
          </a:p>
          <a:p>
            <a:pPr algn="ctr">
              <a:lnSpc>
                <a:spcPct val="80000"/>
              </a:lnSpc>
            </a:pPr>
            <a:r>
              <a:rPr lang="en-US" altLang="ko-KR" b="1" dirty="0">
                <a:solidFill>
                  <a:srgbClr val="FF0000"/>
                </a:solidFill>
                <a:latin typeface="Arial" panose="020B0604020202020204" pitchFamily="34" charset="0"/>
                <a:cs typeface="Arial" panose="020B0604020202020204" pitchFamily="34" charset="0"/>
              </a:rPr>
              <a:t>Soft calibration</a:t>
            </a:r>
          </a:p>
        </p:txBody>
      </p:sp>
      <p:sp>
        <p:nvSpPr>
          <p:cNvPr id="10" name="타원 9"/>
          <p:cNvSpPr/>
          <p:nvPr/>
        </p:nvSpPr>
        <p:spPr>
          <a:xfrm flipH="1">
            <a:off x="6787077" y="1960669"/>
            <a:ext cx="105648" cy="10539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pic>
        <p:nvPicPr>
          <p:cNvPr id="11" name="그림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0341" y="2653877"/>
            <a:ext cx="3561401" cy="2739539"/>
          </a:xfrm>
          <a:prstGeom prst="rect">
            <a:avLst/>
          </a:prstGeom>
        </p:spPr>
      </p:pic>
      <p:pic>
        <p:nvPicPr>
          <p:cNvPr id="12" name="그림 11"/>
          <p:cNvPicPr>
            <a:picLocks noChangeAspect="1"/>
          </p:cNvPicPr>
          <p:nvPr/>
        </p:nvPicPr>
        <p:blipFill rotWithShape="1">
          <a:blip r:embed="rId4">
            <a:extLst>
              <a:ext uri="{28A0092B-C50C-407E-A947-70E740481C1C}">
                <a14:useLocalDpi xmlns:a14="http://schemas.microsoft.com/office/drawing/2010/main" val="0"/>
              </a:ext>
            </a:extLst>
          </a:blip>
          <a:srcRect r="7823"/>
          <a:stretch/>
        </p:blipFill>
        <p:spPr>
          <a:xfrm>
            <a:off x="1084461" y="2693711"/>
            <a:ext cx="3121779" cy="2605164"/>
          </a:xfrm>
          <a:prstGeom prst="rect">
            <a:avLst/>
          </a:prstGeom>
        </p:spPr>
      </p:pic>
      <p:pic>
        <p:nvPicPr>
          <p:cNvPr id="13" name="그림 12"/>
          <p:cNvPicPr>
            <a:picLocks noChangeAspect="1"/>
          </p:cNvPicPr>
          <p:nvPr/>
        </p:nvPicPr>
        <p:blipFill>
          <a:blip r:embed="rId5"/>
          <a:stretch>
            <a:fillRect/>
          </a:stretch>
        </p:blipFill>
        <p:spPr>
          <a:xfrm>
            <a:off x="7965186" y="1412346"/>
            <a:ext cx="2561879" cy="1060931"/>
          </a:xfrm>
          <a:prstGeom prst="rect">
            <a:avLst/>
          </a:prstGeom>
        </p:spPr>
      </p:pic>
      <p:sp>
        <p:nvSpPr>
          <p:cNvPr id="14" name="TextBox 13"/>
          <p:cNvSpPr txBox="1"/>
          <p:nvPr/>
        </p:nvSpPr>
        <p:spPr>
          <a:xfrm>
            <a:off x="8018574" y="2066331"/>
            <a:ext cx="1043876" cy="461665"/>
          </a:xfrm>
          <a:prstGeom prst="rect">
            <a:avLst/>
          </a:prstGeom>
          <a:noFill/>
        </p:spPr>
        <p:txBody>
          <a:bodyPr wrap="none" rtlCol="0">
            <a:spAutoFit/>
          </a:bodyPr>
          <a:lstStyle/>
          <a:p>
            <a:r>
              <a:rPr lang="en-US" altLang="ko-KR" sz="2400" b="1" dirty="0">
                <a:ln>
                  <a:solidFill>
                    <a:schemeClr val="bg1"/>
                  </a:solidFill>
                </a:ln>
              </a:rPr>
              <a:t>GEMS</a:t>
            </a:r>
            <a:endParaRPr lang="ko-KR" altLang="en-US" sz="2400" b="1" dirty="0">
              <a:ln>
                <a:solidFill>
                  <a:schemeClr val="bg1"/>
                </a:solidFill>
              </a:ln>
            </a:endParaRPr>
          </a:p>
        </p:txBody>
      </p:sp>
      <p:sp>
        <p:nvSpPr>
          <p:cNvPr id="15" name="사각형: 둥근 모서리 13">
            <a:extLst>
              <a:ext uri="{FF2B5EF4-FFF2-40B4-BE49-F238E27FC236}">
                <a16:creationId xmlns:a16="http://schemas.microsoft.com/office/drawing/2014/main" id="{1504EDF9-5689-9649-4319-26D86CF642C6}"/>
              </a:ext>
            </a:extLst>
          </p:cNvPr>
          <p:cNvSpPr/>
          <p:nvPr/>
        </p:nvSpPr>
        <p:spPr>
          <a:xfrm>
            <a:off x="4631499" y="2556716"/>
            <a:ext cx="2541132" cy="1382567"/>
          </a:xfrm>
          <a:prstGeom prst="roundRect">
            <a:avLst/>
          </a:prstGeom>
          <a:solidFill>
            <a:schemeClr val="bg1">
              <a:lumMod val="85000"/>
            </a:schemeClr>
          </a:solidFill>
          <a:ln>
            <a:noFill/>
            <a:prstDash val="sysDot"/>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ko-KR" altLang="en-US">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TextBox 15"/>
              <p:cNvSpPr txBox="1"/>
              <p:nvPr/>
            </p:nvSpPr>
            <p:spPr>
              <a:xfrm>
                <a:off x="4737316" y="2832072"/>
                <a:ext cx="2312684" cy="1069267"/>
              </a:xfrm>
              <a:prstGeom prst="rect">
                <a:avLst/>
              </a:prstGeom>
              <a:noFill/>
            </p:spPr>
            <p:txBody>
              <a:bodyPr wrap="none" rtlCol="0">
                <a:spAutoFit/>
              </a:bodyPr>
              <a:lstStyle/>
              <a:p>
                <a:pPr algn="ctr"/>
                <a:r>
                  <a:rPr lang="en-US" altLang="ko-KR" b="1" dirty="0"/>
                  <a:t>Inverse (OE) model</a:t>
                </a:r>
              </a:p>
              <a:p>
                <a:pPr algn="ctr"/>
                <a:endParaRPr lang="en-US" altLang="ko-KR" sz="900" b="1" dirty="0"/>
              </a:p>
              <a:p>
                <a:pPr algn="ctr"/>
                <a:r>
                  <a:rPr lang="en-US" altLang="ko-KR" b="1" dirty="0"/>
                  <a:t>Forward (RT)model</a:t>
                </a:r>
              </a:p>
              <a:p>
                <a:pPr algn="ctr"/>
                <a14:m>
                  <m:oMathPara xmlns:m="http://schemas.openxmlformats.org/officeDocument/2006/math">
                    <m:oMathParaPr>
                      <m:jc m:val="centerGroup"/>
                    </m:oMathParaPr>
                    <m:oMath xmlns:m="http://schemas.openxmlformats.org/officeDocument/2006/math">
                      <m:acc>
                        <m:accPr>
                          <m:chr m:val="̂"/>
                          <m:ctrlPr>
                            <a:rPr lang="ko-KR" altLang="en-US" b="1" i="1">
                              <a:latin typeface="Cambria Math" panose="02040503050406030204" pitchFamily="18" charset="0"/>
                            </a:rPr>
                          </m:ctrlPr>
                        </m:accPr>
                        <m:e>
                          <m:r>
                            <a:rPr lang="en-US" altLang="ko-KR" b="1" i="1">
                              <a:latin typeface="Cambria Math" panose="02040503050406030204" pitchFamily="18" charset="0"/>
                            </a:rPr>
                            <m:t>𝑿</m:t>
                          </m:r>
                        </m:e>
                      </m:acc>
                      <m:r>
                        <a:rPr lang="en-US" altLang="ko-KR" b="1" i="1">
                          <a:latin typeface="Cambria Math" panose="02040503050406030204" pitchFamily="18" charset="0"/>
                        </a:rPr>
                        <m:t>=</m:t>
                      </m:r>
                      <m:sSup>
                        <m:sSupPr>
                          <m:ctrlPr>
                            <a:rPr lang="en-US" altLang="ko-KR" b="1" i="1">
                              <a:latin typeface="Cambria Math" panose="02040503050406030204" pitchFamily="18" charset="0"/>
                            </a:rPr>
                          </m:ctrlPr>
                        </m:sSupPr>
                        <m:e>
                          <m:r>
                            <a:rPr lang="en-US" altLang="ko-KR" b="1" i="1">
                              <a:latin typeface="Cambria Math" panose="02040503050406030204" pitchFamily="18" charset="0"/>
                            </a:rPr>
                            <m:t>𝑭</m:t>
                          </m:r>
                        </m:e>
                        <m:sup>
                          <m:r>
                            <a:rPr lang="en-US" altLang="ko-KR" b="1" i="1">
                              <a:latin typeface="Cambria Math" panose="02040503050406030204" pitchFamily="18" charset="0"/>
                            </a:rPr>
                            <m:t>−</m:t>
                          </m:r>
                          <m:r>
                            <a:rPr lang="en-US" altLang="ko-KR" b="1" i="1">
                              <a:latin typeface="Cambria Math" panose="02040503050406030204" pitchFamily="18" charset="0"/>
                            </a:rPr>
                            <m:t>𝟏</m:t>
                          </m:r>
                        </m:sup>
                      </m:sSup>
                      <m:r>
                        <a:rPr lang="en-US" altLang="ko-KR" b="1" i="1">
                          <a:latin typeface="Cambria Math" panose="02040503050406030204" pitchFamily="18" charset="0"/>
                        </a:rPr>
                        <m:t>(</m:t>
                      </m:r>
                      <m:r>
                        <a:rPr lang="en-US" altLang="ko-KR" b="1" i="1">
                          <a:latin typeface="Cambria Math" panose="02040503050406030204" pitchFamily="18" charset="0"/>
                        </a:rPr>
                        <m:t>𝒀</m:t>
                      </m:r>
                      <m:r>
                        <a:rPr lang="en-US" altLang="ko-KR" b="1" i="1">
                          <a:latin typeface="Cambria Math" panose="02040503050406030204" pitchFamily="18" charset="0"/>
                        </a:rPr>
                        <m:t>)</m:t>
                      </m:r>
                    </m:oMath>
                  </m:oMathPara>
                </a14:m>
                <a:endParaRPr lang="ko-KR" altLang="en-US" b="1" dirty="0"/>
              </a:p>
            </p:txBody>
          </p:sp>
        </mc:Choice>
        <mc:Fallback xmlns="">
          <p:sp>
            <p:nvSpPr>
              <p:cNvPr id="16" name="TextBox 15"/>
              <p:cNvSpPr txBox="1">
                <a:spLocks noRot="1" noChangeAspect="1" noMove="1" noResize="1" noEditPoints="1" noAdjustHandles="1" noChangeArrowheads="1" noChangeShapeType="1" noTextEdit="1"/>
              </p:cNvSpPr>
              <p:nvPr/>
            </p:nvSpPr>
            <p:spPr>
              <a:xfrm>
                <a:off x="4737316" y="2832072"/>
                <a:ext cx="2312684" cy="1069267"/>
              </a:xfrm>
              <a:prstGeom prst="rect">
                <a:avLst/>
              </a:prstGeom>
              <a:blipFill>
                <a:blip r:embed="rId6"/>
                <a:stretch>
                  <a:fillRect l="-1847" t="-3429" r="-2111" b="-4571"/>
                </a:stretch>
              </a:blipFill>
            </p:spPr>
            <p:txBody>
              <a:bodyPr/>
              <a:lstStyle/>
              <a:p>
                <a:r>
                  <a:rPr lang="ko-KR" altLang="en-US">
                    <a:noFill/>
                  </a:rPr>
                  <a:t> </a:t>
                </a:r>
              </a:p>
            </p:txBody>
          </p:sp>
        </mc:Fallback>
      </mc:AlternateContent>
      <p:sp>
        <p:nvSpPr>
          <p:cNvPr id="17" name="굽은 화살표 16"/>
          <p:cNvSpPr/>
          <p:nvPr/>
        </p:nvSpPr>
        <p:spPr>
          <a:xfrm>
            <a:off x="4631499" y="2545201"/>
            <a:ext cx="273989" cy="350002"/>
          </a:xfrm>
          <a:prstGeom prst="ben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8" name="굽은 화살표 17"/>
          <p:cNvSpPr/>
          <p:nvPr/>
        </p:nvSpPr>
        <p:spPr>
          <a:xfrm rot="5400000">
            <a:off x="6893976" y="2518710"/>
            <a:ext cx="273989" cy="350002"/>
          </a:xfrm>
          <a:prstGeom prst="ben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9" name="굽은 화살표 18"/>
          <p:cNvSpPr/>
          <p:nvPr/>
        </p:nvSpPr>
        <p:spPr>
          <a:xfrm rot="10800000">
            <a:off x="6853004" y="3645986"/>
            <a:ext cx="319625" cy="311997"/>
          </a:xfrm>
          <a:prstGeom prst="ben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0" name="굽은 화살표 19"/>
          <p:cNvSpPr/>
          <p:nvPr/>
        </p:nvSpPr>
        <p:spPr>
          <a:xfrm rot="16200000">
            <a:off x="4631499" y="3607981"/>
            <a:ext cx="273989" cy="350002"/>
          </a:xfrm>
          <a:prstGeom prst="ben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1" name="오른쪽 화살표 20"/>
          <p:cNvSpPr/>
          <p:nvPr/>
        </p:nvSpPr>
        <p:spPr>
          <a:xfrm>
            <a:off x="5210270" y="2527223"/>
            <a:ext cx="390181" cy="137813"/>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오른쪽 화살표 21"/>
          <p:cNvSpPr/>
          <p:nvPr/>
        </p:nvSpPr>
        <p:spPr>
          <a:xfrm>
            <a:off x="5986675" y="2516064"/>
            <a:ext cx="390181" cy="137813"/>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오른쪽 화살표 22"/>
          <p:cNvSpPr/>
          <p:nvPr/>
        </p:nvSpPr>
        <p:spPr>
          <a:xfrm rot="10800000">
            <a:off x="5395537" y="3830607"/>
            <a:ext cx="390181" cy="137813"/>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오른쪽 화살표 23"/>
          <p:cNvSpPr/>
          <p:nvPr/>
        </p:nvSpPr>
        <p:spPr>
          <a:xfrm rot="10800000">
            <a:off x="6171942" y="3819448"/>
            <a:ext cx="390181" cy="137813"/>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오른쪽 화살표 24"/>
          <p:cNvSpPr/>
          <p:nvPr/>
        </p:nvSpPr>
        <p:spPr>
          <a:xfrm rot="16200000">
            <a:off x="4465471" y="3185609"/>
            <a:ext cx="390181" cy="137813"/>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오른쪽 화살표 25"/>
          <p:cNvSpPr/>
          <p:nvPr/>
        </p:nvSpPr>
        <p:spPr>
          <a:xfrm rot="5400000">
            <a:off x="6933770" y="3163386"/>
            <a:ext cx="390181" cy="137813"/>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7" name="그림 26"/>
          <p:cNvPicPr>
            <a:picLocks noChangeAspect="1"/>
          </p:cNvPicPr>
          <p:nvPr/>
        </p:nvPicPr>
        <p:blipFill>
          <a:blip r:embed="rId7"/>
          <a:stretch>
            <a:fillRect/>
          </a:stretch>
        </p:blipFill>
        <p:spPr>
          <a:xfrm>
            <a:off x="1913866" y="1412346"/>
            <a:ext cx="1542322" cy="1315708"/>
          </a:xfrm>
          <a:prstGeom prst="rect">
            <a:avLst/>
          </a:prstGeom>
        </p:spPr>
      </p:pic>
      <p:sp>
        <p:nvSpPr>
          <p:cNvPr id="28" name="TextBox 27"/>
          <p:cNvSpPr txBox="1"/>
          <p:nvPr/>
        </p:nvSpPr>
        <p:spPr>
          <a:xfrm>
            <a:off x="1874291" y="1900926"/>
            <a:ext cx="816249" cy="461665"/>
          </a:xfrm>
          <a:prstGeom prst="rect">
            <a:avLst/>
          </a:prstGeom>
          <a:noFill/>
        </p:spPr>
        <p:txBody>
          <a:bodyPr wrap="none" rtlCol="0">
            <a:spAutoFit/>
          </a:bodyPr>
          <a:lstStyle/>
          <a:p>
            <a:r>
              <a:rPr lang="en-US" altLang="ko-KR" sz="2400" b="1" dirty="0">
                <a:ln>
                  <a:solidFill>
                    <a:schemeClr val="bg1"/>
                  </a:solidFill>
                </a:ln>
              </a:rPr>
              <a:t>OMI</a:t>
            </a:r>
            <a:endParaRPr lang="ko-KR" altLang="en-US" sz="2400" b="1" dirty="0">
              <a:ln>
                <a:solidFill>
                  <a:schemeClr val="bg1"/>
                </a:solidFill>
              </a:ln>
            </a:endParaRPr>
          </a:p>
        </p:txBody>
      </p:sp>
      <p:pic>
        <p:nvPicPr>
          <p:cNvPr id="29" name="그림 28"/>
          <p:cNvPicPr>
            <a:picLocks noChangeAspect="1"/>
          </p:cNvPicPr>
          <p:nvPr/>
        </p:nvPicPr>
        <p:blipFill rotWithShape="1">
          <a:blip r:embed="rId8">
            <a:extLst>
              <a:ext uri="{28A0092B-C50C-407E-A947-70E740481C1C}">
                <a14:useLocalDpi xmlns:a14="http://schemas.microsoft.com/office/drawing/2010/main" val="0"/>
              </a:ext>
            </a:extLst>
          </a:blip>
          <a:srcRect r="7874"/>
          <a:stretch/>
        </p:blipFill>
        <p:spPr>
          <a:xfrm>
            <a:off x="1120088" y="2711505"/>
            <a:ext cx="3077426" cy="2569575"/>
          </a:xfrm>
          <a:prstGeom prst="rect">
            <a:avLst/>
          </a:prstGeom>
        </p:spPr>
      </p:pic>
      <p:pic>
        <p:nvPicPr>
          <p:cNvPr id="30" name="그림 29">
            <a:extLst>
              <a:ext uri="{FF2B5EF4-FFF2-40B4-BE49-F238E27FC236}">
                <a16:creationId xmlns:a16="http://schemas.microsoft.com/office/drawing/2014/main" id="{EEC28F1F-A583-8F78-58FC-9A1792819AC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13682" y="2603337"/>
            <a:ext cx="3536265" cy="2739539"/>
          </a:xfrm>
          <a:prstGeom prst="rect">
            <a:avLst/>
          </a:prstGeom>
        </p:spPr>
      </p:pic>
      <p:pic>
        <p:nvPicPr>
          <p:cNvPr id="31" name="그림 30"/>
          <p:cNvPicPr>
            <a:picLocks noChangeAspect="1"/>
          </p:cNvPicPr>
          <p:nvPr/>
        </p:nvPicPr>
        <p:blipFill>
          <a:blip r:embed="rId10"/>
          <a:stretch>
            <a:fillRect/>
          </a:stretch>
        </p:blipFill>
        <p:spPr>
          <a:xfrm>
            <a:off x="7705477" y="2625881"/>
            <a:ext cx="3544470" cy="2726515"/>
          </a:xfrm>
          <a:prstGeom prst="rect">
            <a:avLst/>
          </a:prstGeom>
        </p:spPr>
      </p:pic>
      <p:pic>
        <p:nvPicPr>
          <p:cNvPr id="32" name="그림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3682" y="2639750"/>
            <a:ext cx="3561401" cy="2739539"/>
          </a:xfrm>
          <a:prstGeom prst="rect">
            <a:avLst/>
          </a:prstGeom>
        </p:spPr>
      </p:pic>
      <p:sp>
        <p:nvSpPr>
          <p:cNvPr id="33" name="직사각형 32"/>
          <p:cNvSpPr/>
          <p:nvPr/>
        </p:nvSpPr>
        <p:spPr>
          <a:xfrm>
            <a:off x="6171941" y="5381805"/>
            <a:ext cx="6096000" cy="1477328"/>
          </a:xfrm>
          <a:prstGeom prst="rect">
            <a:avLst/>
          </a:prstGeom>
          <a:solidFill>
            <a:schemeClr val="bg1"/>
          </a:solidFill>
        </p:spPr>
        <p:txBody>
          <a:bodyPr>
            <a:spAutoFit/>
          </a:bodyPr>
          <a:lstStyle/>
          <a:p>
            <a:pPr marL="285750" indent="-285750">
              <a:buFont typeface="Wingdings" panose="05000000000000000000" pitchFamily="2" charset="2"/>
              <a:buChar char="§"/>
            </a:pPr>
            <a:r>
              <a:rPr lang="en-US" altLang="ko-KR" b="1" dirty="0">
                <a:latin typeface="Arial" panose="020B0604020202020204" pitchFamily="34" charset="0"/>
                <a:cs typeface="Arial" panose="020B0604020202020204" pitchFamily="34" charset="0"/>
              </a:rPr>
              <a:t>Irradiance offset correction </a:t>
            </a:r>
            <a:r>
              <a:rPr lang="en-US" altLang="ko-KR" dirty="0">
                <a:latin typeface="Arial" panose="020B0604020202020204" pitchFamily="34" charset="0"/>
                <a:cs typeface="Arial" panose="020B0604020202020204" pitchFamily="34" charset="0"/>
              </a:rPr>
              <a:t>is implemented to account for the BTDF uncertainties in GEMS irradiance calibration. The offset spectrum is derived with polynomial terms by fitting GEMS irradiance to the high-resolution solar reference spectrum. </a:t>
            </a:r>
          </a:p>
        </p:txBody>
      </p:sp>
      <p:sp>
        <p:nvSpPr>
          <p:cNvPr id="34" name="TextBox 33">
            <a:extLst>
              <a:ext uri="{FF2B5EF4-FFF2-40B4-BE49-F238E27FC236}">
                <a16:creationId xmlns:a16="http://schemas.microsoft.com/office/drawing/2014/main" id="{028B0900-4C9E-4112-EE17-69BE2D7BBBF7}"/>
              </a:ext>
            </a:extLst>
          </p:cNvPr>
          <p:cNvSpPr txBox="1"/>
          <p:nvPr/>
        </p:nvSpPr>
        <p:spPr>
          <a:xfrm>
            <a:off x="276908" y="5406699"/>
            <a:ext cx="5508810" cy="1569660"/>
          </a:xfrm>
          <a:prstGeom prst="rect">
            <a:avLst/>
          </a:prstGeom>
          <a:solidFill>
            <a:schemeClr val="bg1"/>
          </a:solidFill>
        </p:spPr>
        <p:txBody>
          <a:bodyPr wrap="square" rtlCol="0">
            <a:spAutoFit/>
          </a:bodyPr>
          <a:lstStyle/>
          <a:p>
            <a:pPr marL="285750" indent="-285750">
              <a:buFont typeface="Wingdings" panose="05000000000000000000" pitchFamily="2" charset="2"/>
              <a:buChar char="§"/>
            </a:pPr>
            <a:r>
              <a:rPr lang="en-US" altLang="ko-KR" sz="1600" b="1" dirty="0">
                <a:latin typeface="Arial" panose="020B0604020202020204" pitchFamily="34" charset="0"/>
                <a:cs typeface="Arial" panose="020B0604020202020204" pitchFamily="34" charset="0"/>
              </a:rPr>
              <a:t>Soft calibration </a:t>
            </a:r>
            <a:r>
              <a:rPr lang="en-US" altLang="ko-KR" sz="1600" dirty="0">
                <a:latin typeface="Arial" panose="020B0604020202020204" pitchFamily="34" charset="0"/>
                <a:cs typeface="Arial" panose="020B0604020202020204" pitchFamily="34" charset="0"/>
              </a:rPr>
              <a:t>is</a:t>
            </a:r>
            <a:r>
              <a:rPr lang="ko-KR" altLang="en-US" sz="1600" dirty="0">
                <a:latin typeface="Arial" panose="020B0604020202020204" pitchFamily="34" charset="0"/>
                <a:cs typeface="Arial" panose="020B0604020202020204" pitchFamily="34" charset="0"/>
              </a:rPr>
              <a:t> </a:t>
            </a:r>
            <a:r>
              <a:rPr lang="en-US" altLang="ko-KR" sz="1600" dirty="0">
                <a:latin typeface="Arial" panose="020B0604020202020204" pitchFamily="34" charset="0"/>
                <a:cs typeface="Arial" panose="020B0604020202020204" pitchFamily="34" charset="0"/>
              </a:rPr>
              <a:t>a</a:t>
            </a:r>
            <a:r>
              <a:rPr lang="ko-KR" altLang="en-US" sz="1600" dirty="0">
                <a:latin typeface="Arial" panose="020B0604020202020204" pitchFamily="34" charset="0"/>
                <a:cs typeface="Arial" panose="020B0604020202020204" pitchFamily="34" charset="0"/>
              </a:rPr>
              <a:t> </a:t>
            </a:r>
            <a:r>
              <a:rPr lang="en-US" altLang="ko-KR" sz="1600" dirty="0">
                <a:latin typeface="Arial" panose="020B0604020202020204" pitchFamily="34" charset="0"/>
                <a:cs typeface="Arial" panose="020B0604020202020204" pitchFamily="34" charset="0"/>
              </a:rPr>
              <a:t>well</a:t>
            </a:r>
            <a:r>
              <a:rPr lang="ko-KR" altLang="en-US" sz="1600" dirty="0">
                <a:latin typeface="Arial" panose="020B0604020202020204" pitchFamily="34" charset="0"/>
                <a:cs typeface="Arial" panose="020B0604020202020204" pitchFamily="34" charset="0"/>
              </a:rPr>
              <a:t> </a:t>
            </a:r>
            <a:r>
              <a:rPr lang="en-US" altLang="ko-KR" sz="1600" dirty="0">
                <a:latin typeface="Arial" panose="020B0604020202020204" pitchFamily="34" charset="0"/>
                <a:cs typeface="Arial" panose="020B0604020202020204" pitchFamily="34" charset="0"/>
              </a:rPr>
              <a:t>known</a:t>
            </a:r>
            <a:r>
              <a:rPr lang="ko-KR" altLang="en-US" sz="1600" dirty="0">
                <a:latin typeface="Arial" panose="020B0604020202020204" pitchFamily="34" charset="0"/>
                <a:cs typeface="Arial" panose="020B0604020202020204" pitchFamily="34" charset="0"/>
              </a:rPr>
              <a:t> </a:t>
            </a:r>
            <a:r>
              <a:rPr lang="en-US" altLang="ko-KR" sz="1600" dirty="0">
                <a:latin typeface="Arial" panose="020B0604020202020204" pitchFamily="34" charset="0"/>
                <a:cs typeface="Arial" panose="020B0604020202020204" pitchFamily="34" charset="0"/>
              </a:rPr>
              <a:t>empirical method to remove the systematic measurement bias dependent on CCD dimension. The soft spectrum is derived as the systematic residuals between measurement and simulation over  clear-sky tropical pixels where forward calculation error can be assumed to be free.</a:t>
            </a:r>
          </a:p>
        </p:txBody>
      </p:sp>
      <p:pic>
        <p:nvPicPr>
          <p:cNvPr id="35" name="그림 34"/>
          <p:cNvPicPr>
            <a:picLocks noChangeAspect="1"/>
          </p:cNvPicPr>
          <p:nvPr/>
        </p:nvPicPr>
        <p:blipFill rotWithShape="1">
          <a:blip r:embed="rId11"/>
          <a:srcRect t="444" r="-14653"/>
          <a:stretch/>
        </p:blipFill>
        <p:spPr>
          <a:xfrm>
            <a:off x="7722940" y="2605177"/>
            <a:ext cx="3676580" cy="2725328"/>
          </a:xfrm>
          <a:prstGeom prst="rect">
            <a:avLst/>
          </a:prstGeom>
        </p:spPr>
      </p:pic>
    </p:spTree>
    <p:extLst>
      <p:ext uri="{BB962C8B-B14F-4D97-AF65-F5344CB8AC3E}">
        <p14:creationId xmlns:p14="http://schemas.microsoft.com/office/powerpoint/2010/main" val="2015118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5F67E54-D9B6-A86E-3BB8-A41379FC5665}"/>
              </a:ext>
            </a:extLst>
          </p:cNvPr>
          <p:cNvSpPr>
            <a:spLocks noGrp="1"/>
          </p:cNvSpPr>
          <p:nvPr>
            <p:ph type="title"/>
          </p:nvPr>
        </p:nvSpPr>
        <p:spPr/>
        <p:txBody>
          <a:bodyPr/>
          <a:lstStyle/>
          <a:p>
            <a:pPr algn="l"/>
            <a:r>
              <a:rPr lang="en-US" altLang="ko-KR" dirty="0"/>
              <a:t>Validation for GEMS 2021.01-2023.12 for 0445 UTC </a:t>
            </a:r>
            <a:endParaRPr lang="ko-KR" altLang="en-US" dirty="0"/>
          </a:p>
        </p:txBody>
      </p:sp>
      <p:sp>
        <p:nvSpPr>
          <p:cNvPr id="5" name="TextBox 4">
            <a:extLst>
              <a:ext uri="{FF2B5EF4-FFF2-40B4-BE49-F238E27FC236}">
                <a16:creationId xmlns:a16="http://schemas.microsoft.com/office/drawing/2014/main" id="{F6DD6C30-DB56-8216-CC9C-DFBA20F63BFE}"/>
              </a:ext>
            </a:extLst>
          </p:cNvPr>
          <p:cNvSpPr txBox="1"/>
          <p:nvPr/>
        </p:nvSpPr>
        <p:spPr>
          <a:xfrm>
            <a:off x="5041924" y="1218582"/>
            <a:ext cx="4293163" cy="461665"/>
          </a:xfrm>
          <a:prstGeom prst="rect">
            <a:avLst/>
          </a:prstGeom>
          <a:noFill/>
        </p:spPr>
        <p:txBody>
          <a:bodyPr wrap="none" rtlCol="0">
            <a:spAutoFit/>
          </a:bodyPr>
          <a:lstStyle/>
          <a:p>
            <a:pPr marL="285750" indent="-285750">
              <a:buFont typeface="Wingdings" panose="05000000000000000000" pitchFamily="2" charset="2"/>
              <a:buChar char="§"/>
            </a:pPr>
            <a:r>
              <a:rPr lang="en-US" altLang="ko-KR" sz="2400" dirty="0" smtClean="0"/>
              <a:t>Global international </a:t>
            </a:r>
            <a:r>
              <a:rPr lang="en-US" altLang="ko-KR" sz="2400" dirty="0"/>
              <a:t>network</a:t>
            </a:r>
            <a:endParaRPr lang="ko-KR" altLang="en-US" sz="2400" dirty="0"/>
          </a:p>
        </p:txBody>
      </p:sp>
      <p:graphicFrame>
        <p:nvGraphicFramePr>
          <p:cNvPr id="6" name="표 5">
            <a:extLst>
              <a:ext uri="{FF2B5EF4-FFF2-40B4-BE49-F238E27FC236}">
                <a16:creationId xmlns:a16="http://schemas.microsoft.com/office/drawing/2014/main" id="{D1A88C63-B805-324B-53A7-147AFD48DA43}"/>
              </a:ext>
            </a:extLst>
          </p:cNvPr>
          <p:cNvGraphicFramePr>
            <a:graphicFrameLocks noGrp="1"/>
          </p:cNvGraphicFramePr>
          <p:nvPr>
            <p:extLst>
              <p:ext uri="{D42A27DB-BD31-4B8C-83A1-F6EECF244321}">
                <p14:modId xmlns:p14="http://schemas.microsoft.com/office/powerpoint/2010/main" val="1958802326"/>
              </p:ext>
            </p:extLst>
          </p:nvPr>
        </p:nvGraphicFramePr>
        <p:xfrm>
          <a:off x="5172232" y="1723091"/>
          <a:ext cx="6687119" cy="2225040"/>
        </p:xfrm>
        <a:graphic>
          <a:graphicData uri="http://schemas.openxmlformats.org/drawingml/2006/table">
            <a:tbl>
              <a:tblPr firstRow="1" bandRow="1">
                <a:tableStyleId>{5C22544A-7EE6-4342-B048-85BDC9FD1C3A}</a:tableStyleId>
              </a:tblPr>
              <a:tblGrid>
                <a:gridCol w="1808959">
                  <a:extLst>
                    <a:ext uri="{9D8B030D-6E8A-4147-A177-3AD203B41FA5}">
                      <a16:colId xmlns:a16="http://schemas.microsoft.com/office/drawing/2014/main" val="1122538897"/>
                    </a:ext>
                  </a:extLst>
                </a:gridCol>
                <a:gridCol w="1534600">
                  <a:extLst>
                    <a:ext uri="{9D8B030D-6E8A-4147-A177-3AD203B41FA5}">
                      <a16:colId xmlns:a16="http://schemas.microsoft.com/office/drawing/2014/main" val="1160486288"/>
                    </a:ext>
                  </a:extLst>
                </a:gridCol>
                <a:gridCol w="1671780">
                  <a:extLst>
                    <a:ext uri="{9D8B030D-6E8A-4147-A177-3AD203B41FA5}">
                      <a16:colId xmlns:a16="http://schemas.microsoft.com/office/drawing/2014/main" val="2955688465"/>
                    </a:ext>
                  </a:extLst>
                </a:gridCol>
                <a:gridCol w="1671780">
                  <a:extLst>
                    <a:ext uri="{9D8B030D-6E8A-4147-A177-3AD203B41FA5}">
                      <a16:colId xmlns:a16="http://schemas.microsoft.com/office/drawing/2014/main" val="2115678691"/>
                    </a:ext>
                  </a:extLst>
                </a:gridCol>
              </a:tblGrid>
              <a:tr h="370840">
                <a:tc>
                  <a:txBody>
                    <a:bodyPr/>
                    <a:lstStyle/>
                    <a:p>
                      <a:pPr algn="ctr" latinLnBrk="1"/>
                      <a:r>
                        <a:rPr lang="en-US" altLang="ko-KR" dirty="0"/>
                        <a:t>station</a:t>
                      </a:r>
                      <a:endParaRPr lang="ko-KR" altLang="en-US" dirty="0"/>
                    </a:p>
                  </a:txBody>
                  <a:tcPr/>
                </a:tc>
                <a:tc>
                  <a:txBody>
                    <a:bodyPr/>
                    <a:lstStyle/>
                    <a:p>
                      <a:pPr algn="ctr" latinLnBrk="1"/>
                      <a:r>
                        <a:rPr lang="en-US" altLang="ko-KR" dirty="0"/>
                        <a:t>source</a:t>
                      </a:r>
                      <a:endParaRPr lang="ko-KR" altLang="en-US" dirty="0"/>
                    </a:p>
                  </a:txBody>
                  <a:tcPr/>
                </a:tc>
                <a:tc>
                  <a:txBody>
                    <a:bodyPr/>
                    <a:lstStyle/>
                    <a:p>
                      <a:pPr algn="ctr" latinLnBrk="1"/>
                      <a:r>
                        <a:rPr lang="en-US" altLang="ko-KR" dirty="0"/>
                        <a:t>frequency</a:t>
                      </a:r>
                      <a:endParaRPr lang="ko-KR" altLang="en-US" dirty="0"/>
                    </a:p>
                  </a:txBody>
                  <a:tcPr/>
                </a:tc>
                <a:tc>
                  <a:txBody>
                    <a:bodyPr/>
                    <a:lstStyle/>
                    <a:p>
                      <a:pPr algn="ctr" latinLnBrk="1"/>
                      <a:r>
                        <a:rPr lang="en-US" altLang="ko-KR" dirty="0"/>
                        <a:t>Latest update</a:t>
                      </a:r>
                      <a:endParaRPr lang="ko-KR" altLang="en-US" dirty="0"/>
                    </a:p>
                  </a:txBody>
                  <a:tcPr/>
                </a:tc>
                <a:extLst>
                  <a:ext uri="{0D108BD9-81ED-4DB2-BD59-A6C34878D82A}">
                    <a16:rowId xmlns:a16="http://schemas.microsoft.com/office/drawing/2014/main" val="1925758048"/>
                  </a:ext>
                </a:extLst>
              </a:tr>
              <a:tr h="370840">
                <a:tc>
                  <a:txBody>
                    <a:bodyPr/>
                    <a:lstStyle/>
                    <a:p>
                      <a:pPr latinLnBrk="1"/>
                      <a:r>
                        <a:rPr lang="en-US" altLang="ko-KR" b="1" dirty="0"/>
                        <a:t>Pohang</a:t>
                      </a:r>
                      <a:endParaRPr lang="ko-KR" altLang="en-US" b="1" dirty="0"/>
                    </a:p>
                  </a:txBody>
                  <a:tcPr/>
                </a:tc>
                <a:tc>
                  <a:txBody>
                    <a:bodyPr/>
                    <a:lstStyle/>
                    <a:p>
                      <a:pPr latinLnBrk="1"/>
                      <a:r>
                        <a:rPr lang="en-US" altLang="ko-KR" dirty="0" err="1"/>
                        <a:t>Woudc</a:t>
                      </a:r>
                      <a:endParaRPr lang="ko-KR" altLang="en-US" dirty="0"/>
                    </a:p>
                  </a:txBody>
                  <a:tcPr/>
                </a:tc>
                <a:tc>
                  <a:txBody>
                    <a:bodyPr/>
                    <a:lstStyle/>
                    <a:p>
                      <a:pPr latinLnBrk="1"/>
                      <a:r>
                        <a:rPr lang="en-US" altLang="ko-KR" b="1" dirty="0"/>
                        <a:t>Weekly</a:t>
                      </a:r>
                      <a:endParaRPr lang="ko-KR" altLang="en-US" b="1" dirty="0"/>
                    </a:p>
                  </a:txBody>
                  <a:tcPr/>
                </a:tc>
                <a:tc>
                  <a:txBody>
                    <a:bodyPr/>
                    <a:lstStyle/>
                    <a:p>
                      <a:pPr latinLnBrk="1"/>
                      <a:r>
                        <a:rPr lang="en-US" altLang="ko-KR" dirty="0"/>
                        <a:t>2023.07.10</a:t>
                      </a:r>
                      <a:endParaRPr lang="ko-KR" altLang="en-US" dirty="0"/>
                    </a:p>
                  </a:txBody>
                  <a:tcPr/>
                </a:tc>
                <a:extLst>
                  <a:ext uri="{0D108BD9-81ED-4DB2-BD59-A6C34878D82A}">
                    <a16:rowId xmlns:a16="http://schemas.microsoft.com/office/drawing/2014/main" val="1531253174"/>
                  </a:ext>
                </a:extLst>
              </a:tr>
              <a:tr h="370840">
                <a:tc>
                  <a:txBody>
                    <a:bodyPr/>
                    <a:lstStyle/>
                    <a:p>
                      <a:pPr latinLnBrk="1"/>
                      <a:r>
                        <a:rPr lang="en-US" altLang="ko-KR" dirty="0"/>
                        <a:t>Taipei</a:t>
                      </a:r>
                      <a:endParaRPr lang="ko-KR" altLang="en-US" dirty="0"/>
                    </a:p>
                  </a:txBody>
                  <a:tcPr/>
                </a:tc>
                <a:tc>
                  <a:txBody>
                    <a:bodyPr/>
                    <a:lstStyle/>
                    <a:p>
                      <a:pPr latinLnBrk="1"/>
                      <a:r>
                        <a:rPr lang="en-US" altLang="ko-KR" dirty="0" err="1"/>
                        <a:t>Woudc</a:t>
                      </a:r>
                      <a:endParaRPr lang="ko-KR" altLang="en-US" dirty="0"/>
                    </a:p>
                  </a:txBody>
                  <a:tcPr/>
                </a:tc>
                <a:tc>
                  <a:txBody>
                    <a:bodyPr/>
                    <a:lstStyle/>
                    <a:p>
                      <a:pPr latinLnBrk="1"/>
                      <a:r>
                        <a:rPr lang="en-US" altLang="ko-KR" dirty="0"/>
                        <a:t>Monthly</a:t>
                      </a:r>
                      <a:endParaRPr lang="ko-KR" altLang="en-US" dirty="0"/>
                    </a:p>
                  </a:txBody>
                  <a:tcPr/>
                </a:tc>
                <a:tc>
                  <a:txBody>
                    <a:bodyPr/>
                    <a:lstStyle/>
                    <a:p>
                      <a:pPr latinLnBrk="1"/>
                      <a:r>
                        <a:rPr lang="en-US" altLang="ko-KR" dirty="0"/>
                        <a:t>2023.12.27</a:t>
                      </a:r>
                      <a:endParaRPr lang="ko-KR" altLang="en-US" dirty="0"/>
                    </a:p>
                  </a:txBody>
                  <a:tcPr/>
                </a:tc>
                <a:extLst>
                  <a:ext uri="{0D108BD9-81ED-4DB2-BD59-A6C34878D82A}">
                    <a16:rowId xmlns:a16="http://schemas.microsoft.com/office/drawing/2014/main" val="1517479730"/>
                  </a:ext>
                </a:extLst>
              </a:tr>
              <a:tr h="370840">
                <a:tc>
                  <a:txBody>
                    <a:bodyPr/>
                    <a:lstStyle/>
                    <a:p>
                      <a:pPr latinLnBrk="1"/>
                      <a:r>
                        <a:rPr lang="en-US" altLang="ko-KR" b="1" dirty="0"/>
                        <a:t>King’s park</a:t>
                      </a:r>
                      <a:endParaRPr lang="ko-KR" altLang="en-US" b="1" dirty="0"/>
                    </a:p>
                  </a:txBody>
                  <a:tcPr/>
                </a:tc>
                <a:tc>
                  <a:txBody>
                    <a:bodyPr/>
                    <a:lstStyle/>
                    <a:p>
                      <a:pPr latinLnBrk="1"/>
                      <a:r>
                        <a:rPr lang="en-US" altLang="ko-KR" dirty="0" err="1"/>
                        <a:t>Woudc</a:t>
                      </a:r>
                      <a:endParaRPr lang="ko-KR" altLang="en-US" dirty="0"/>
                    </a:p>
                  </a:txBody>
                  <a:tcPr/>
                </a:tc>
                <a:tc>
                  <a:txBody>
                    <a:bodyPr/>
                    <a:lstStyle/>
                    <a:p>
                      <a:pPr latinLnBrk="1"/>
                      <a:r>
                        <a:rPr lang="en-US" altLang="ko-KR" b="1" dirty="0"/>
                        <a:t>Weekly</a:t>
                      </a:r>
                      <a:endParaRPr lang="ko-KR" altLang="en-US" b="1" dirty="0"/>
                    </a:p>
                  </a:txBody>
                  <a:tcPr/>
                </a:tc>
                <a:tc>
                  <a:txBody>
                    <a:bodyPr/>
                    <a:lstStyle/>
                    <a:p>
                      <a:pPr latinLnBrk="1"/>
                      <a:r>
                        <a:rPr lang="en-US" altLang="ko-KR" dirty="0"/>
                        <a:t>2022.02.24</a:t>
                      </a:r>
                      <a:endParaRPr lang="ko-KR" altLang="en-US" dirty="0"/>
                    </a:p>
                  </a:txBody>
                  <a:tcPr/>
                </a:tc>
                <a:extLst>
                  <a:ext uri="{0D108BD9-81ED-4DB2-BD59-A6C34878D82A}">
                    <a16:rowId xmlns:a16="http://schemas.microsoft.com/office/drawing/2014/main" val="1265689747"/>
                  </a:ext>
                </a:extLst>
              </a:tr>
              <a:tr h="370840">
                <a:tc>
                  <a:txBody>
                    <a:bodyPr/>
                    <a:lstStyle/>
                    <a:p>
                      <a:pPr latinLnBrk="1"/>
                      <a:r>
                        <a:rPr lang="en-US" altLang="ko-KR" dirty="0" smtClean="0"/>
                        <a:t>Hanoi</a:t>
                      </a:r>
                      <a:endParaRPr lang="ko-KR" altLang="en-US" dirty="0"/>
                    </a:p>
                  </a:txBody>
                  <a:tcPr/>
                </a:tc>
                <a:tc>
                  <a:txBody>
                    <a:bodyPr/>
                    <a:lstStyle/>
                    <a:p>
                      <a:pPr latinLnBrk="1"/>
                      <a:r>
                        <a:rPr lang="en-US" altLang="ko-KR" dirty="0" err="1"/>
                        <a:t>Shadoz</a:t>
                      </a:r>
                      <a:endParaRPr lang="ko-KR" altLang="en-US" dirty="0"/>
                    </a:p>
                  </a:txBody>
                  <a:tcPr/>
                </a:tc>
                <a:tc>
                  <a:txBody>
                    <a:bodyPr/>
                    <a:lstStyle/>
                    <a:p>
                      <a:pPr latinLnBrk="1"/>
                      <a:r>
                        <a:rPr lang="en-US" altLang="ko-KR" dirty="0"/>
                        <a:t>Bi-weekly</a:t>
                      </a:r>
                      <a:endParaRPr lang="ko-KR" altLang="en-US" dirty="0"/>
                    </a:p>
                  </a:txBody>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2021.11.26</a:t>
                      </a:r>
                      <a:endParaRPr lang="ko-KR" altLang="en-US" dirty="0"/>
                    </a:p>
                  </a:txBody>
                  <a:tcPr/>
                </a:tc>
                <a:extLst>
                  <a:ext uri="{0D108BD9-81ED-4DB2-BD59-A6C34878D82A}">
                    <a16:rowId xmlns:a16="http://schemas.microsoft.com/office/drawing/2014/main" val="1689186597"/>
                  </a:ext>
                </a:extLst>
              </a:tr>
              <a:tr h="370840">
                <a:tc>
                  <a:txBody>
                    <a:bodyPr/>
                    <a:lstStyle/>
                    <a:p>
                      <a:pPr latinLnBrk="1"/>
                      <a:r>
                        <a:rPr lang="en-US" altLang="ko-KR" dirty="0"/>
                        <a:t>Sepang Airport</a:t>
                      </a:r>
                      <a:endParaRPr lang="ko-KR" altLang="en-US" dirty="0"/>
                    </a:p>
                  </a:txBody>
                  <a:tcPr/>
                </a:tc>
                <a:tc>
                  <a:txBody>
                    <a:bodyPr/>
                    <a:lstStyle/>
                    <a:p>
                      <a:pPr latinLnBrk="1"/>
                      <a:r>
                        <a:rPr lang="en-US" altLang="ko-KR" dirty="0" err="1"/>
                        <a:t>shadoz</a:t>
                      </a:r>
                      <a:endParaRPr lang="ko-KR" altLang="en-US" dirty="0"/>
                    </a:p>
                  </a:txBody>
                  <a:tcPr/>
                </a:tc>
                <a:tc>
                  <a:txBody>
                    <a:bodyPr/>
                    <a:lstStyle/>
                    <a:p>
                      <a:pPr latinLnBrk="1"/>
                      <a:r>
                        <a:rPr lang="en-US" altLang="ko-KR" dirty="0"/>
                        <a:t>Bi-weekly</a:t>
                      </a:r>
                      <a:endParaRPr lang="ko-KR" altLang="en-US" dirty="0"/>
                    </a:p>
                  </a:txBody>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2022.12.22</a:t>
                      </a:r>
                      <a:endParaRPr lang="ko-KR" altLang="en-US" dirty="0"/>
                    </a:p>
                  </a:txBody>
                  <a:tcPr/>
                </a:tc>
                <a:extLst>
                  <a:ext uri="{0D108BD9-81ED-4DB2-BD59-A6C34878D82A}">
                    <a16:rowId xmlns:a16="http://schemas.microsoft.com/office/drawing/2014/main" val="1737582914"/>
                  </a:ext>
                </a:extLst>
              </a:tr>
            </a:tbl>
          </a:graphicData>
        </a:graphic>
      </p:graphicFrame>
      <p:sp>
        <p:nvSpPr>
          <p:cNvPr id="8" name="TextBox 7">
            <a:extLst>
              <a:ext uri="{FF2B5EF4-FFF2-40B4-BE49-F238E27FC236}">
                <a16:creationId xmlns:a16="http://schemas.microsoft.com/office/drawing/2014/main" id="{9AFA9431-E5F7-A127-904A-A1E8EEE11E1F}"/>
              </a:ext>
            </a:extLst>
          </p:cNvPr>
          <p:cNvSpPr txBox="1"/>
          <p:nvPr/>
        </p:nvSpPr>
        <p:spPr>
          <a:xfrm>
            <a:off x="445008" y="4653193"/>
            <a:ext cx="11414343" cy="2308324"/>
          </a:xfrm>
          <a:prstGeom prst="rect">
            <a:avLst/>
          </a:prstGeom>
          <a:noFill/>
        </p:spPr>
        <p:txBody>
          <a:bodyPr wrap="none" rtlCol="0">
            <a:spAutoFit/>
          </a:bodyPr>
          <a:lstStyle/>
          <a:p>
            <a:pPr marL="285750" indent="-285750">
              <a:buFont typeface="Wingdings" panose="05000000000000000000" pitchFamily="2" charset="2"/>
              <a:buChar char="§"/>
            </a:pPr>
            <a:r>
              <a:rPr lang="en-US" altLang="ko-KR" dirty="0"/>
              <a:t> </a:t>
            </a:r>
            <a:r>
              <a:rPr lang="en-US" altLang="ko-KR" dirty="0" smtClean="0"/>
              <a:t>Campaign </a:t>
            </a:r>
            <a:r>
              <a:rPr lang="en-US" altLang="ko-KR" dirty="0"/>
              <a:t>archive </a:t>
            </a:r>
          </a:p>
          <a:p>
            <a:pPr marL="342900" indent="-342900">
              <a:buAutoNum type="arabicPeriod"/>
            </a:pPr>
            <a:r>
              <a:rPr lang="en-US" altLang="ko-KR" dirty="0"/>
              <a:t>Asia-AQ 2024.Feb-Mar : # 26 sonde profiles </a:t>
            </a:r>
          </a:p>
          <a:p>
            <a:pPr marL="342900" indent="-342900">
              <a:buAutoNum type="arabicPeriod"/>
            </a:pPr>
            <a:r>
              <a:rPr lang="en-US" altLang="ko-KR" dirty="0"/>
              <a:t>ACCLIP 2022.Jul-Aug : daily sonde in </a:t>
            </a:r>
            <a:r>
              <a:rPr lang="en-US" altLang="ko-KR" dirty="0" err="1"/>
              <a:t>Anmyendo</a:t>
            </a:r>
            <a:r>
              <a:rPr lang="en-US" altLang="ko-KR" dirty="0"/>
              <a:t> island, 6 sondes in Taipei</a:t>
            </a:r>
          </a:p>
          <a:p>
            <a:endParaRPr lang="en-US" altLang="ko-KR" dirty="0"/>
          </a:p>
          <a:p>
            <a:pPr marL="285750" indent="-285750">
              <a:buFont typeface="Wingdings" panose="05000000000000000000" pitchFamily="2" charset="2"/>
              <a:buChar char="§"/>
            </a:pPr>
            <a:r>
              <a:rPr lang="en-US" altLang="ko-KR" dirty="0"/>
              <a:t>Satellite ozone profile product</a:t>
            </a:r>
          </a:p>
          <a:p>
            <a:r>
              <a:rPr lang="en-US" altLang="ko-KR" dirty="0"/>
              <a:t>1.  OMI collection 4 ozone profile product  (same algorithm) 2. S5P re-processed ozone profile product (KNMI)</a:t>
            </a:r>
          </a:p>
          <a:p>
            <a:r>
              <a:rPr lang="en-US" altLang="ko-KR" dirty="0"/>
              <a:t> </a:t>
            </a:r>
          </a:p>
          <a:p>
            <a:endParaRPr lang="ko-KR" altLang="en-US" dirty="0"/>
          </a:p>
        </p:txBody>
      </p:sp>
      <p:pic>
        <p:nvPicPr>
          <p:cNvPr id="7" name="그림 6"/>
          <p:cNvPicPr>
            <a:picLocks noChangeAspect="1"/>
          </p:cNvPicPr>
          <p:nvPr/>
        </p:nvPicPr>
        <p:blipFill>
          <a:blip r:embed="rId3"/>
          <a:stretch>
            <a:fillRect/>
          </a:stretch>
        </p:blipFill>
        <p:spPr>
          <a:xfrm>
            <a:off x="625632" y="1218582"/>
            <a:ext cx="4276568" cy="3217146"/>
          </a:xfrm>
          <a:prstGeom prst="rect">
            <a:avLst/>
          </a:prstGeom>
        </p:spPr>
      </p:pic>
    </p:spTree>
    <p:extLst>
      <p:ext uri="{BB962C8B-B14F-4D97-AF65-F5344CB8AC3E}">
        <p14:creationId xmlns:p14="http://schemas.microsoft.com/office/powerpoint/2010/main" val="90008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D283D3E-BF02-D60E-17BD-4F513CB5AAA2}"/>
              </a:ext>
            </a:extLst>
          </p:cNvPr>
          <p:cNvSpPr>
            <a:spLocks noGrp="1"/>
          </p:cNvSpPr>
          <p:nvPr>
            <p:ph type="title"/>
          </p:nvPr>
        </p:nvSpPr>
        <p:spPr/>
        <p:txBody>
          <a:bodyPr>
            <a:normAutofit fontScale="90000"/>
          </a:bodyPr>
          <a:lstStyle/>
          <a:p>
            <a:r>
              <a:rPr lang="en-US" altLang="ko-KR" dirty="0"/>
              <a:t>Comparison btw GEMS v2.0 and V3.0 </a:t>
            </a:r>
            <a:br>
              <a:rPr lang="en-US" altLang="ko-KR" dirty="0"/>
            </a:br>
            <a:r>
              <a:rPr lang="en-US" altLang="ko-KR" dirty="0"/>
              <a:t>in 2024 Asian-AQ campaign</a:t>
            </a:r>
            <a:endParaRPr lang="ko-KR" altLang="en-US" dirty="0"/>
          </a:p>
        </p:txBody>
      </p:sp>
      <p:sp>
        <p:nvSpPr>
          <p:cNvPr id="9" name="TextBox 8">
            <a:extLst>
              <a:ext uri="{FF2B5EF4-FFF2-40B4-BE49-F238E27FC236}">
                <a16:creationId xmlns:a16="http://schemas.microsoft.com/office/drawing/2014/main" id="{1E17340E-A367-C08D-D69E-D563C249CD9D}"/>
              </a:ext>
            </a:extLst>
          </p:cNvPr>
          <p:cNvSpPr txBox="1"/>
          <p:nvPr/>
        </p:nvSpPr>
        <p:spPr>
          <a:xfrm>
            <a:off x="2239546" y="2295126"/>
            <a:ext cx="9368065" cy="1200329"/>
          </a:xfrm>
          <a:prstGeom prst="rect">
            <a:avLst/>
          </a:prstGeom>
          <a:noFill/>
        </p:spPr>
        <p:txBody>
          <a:bodyPr wrap="square" rtlCol="0">
            <a:spAutoFit/>
          </a:bodyPr>
          <a:lstStyle/>
          <a:p>
            <a:pPr marL="285750" indent="-285750">
              <a:buFont typeface="Wingdings" panose="05000000000000000000" pitchFamily="2" charset="2"/>
              <a:buChar char="§"/>
            </a:pPr>
            <a:r>
              <a:rPr lang="en-US" altLang="ko-KR" b="1" dirty="0"/>
              <a:t>Ozone sonde observations in South Korea</a:t>
            </a:r>
          </a:p>
          <a:p>
            <a:r>
              <a:rPr lang="en-US" altLang="ko-KR" dirty="0"/>
              <a:t>    </a:t>
            </a:r>
            <a:r>
              <a:rPr lang="en-US" altLang="ko-KR" dirty="0" err="1"/>
              <a:t>SeoSan</a:t>
            </a:r>
            <a:r>
              <a:rPr lang="ko-KR" altLang="en-US" dirty="0"/>
              <a:t> </a:t>
            </a:r>
            <a:r>
              <a:rPr lang="en-US" altLang="ko-KR" dirty="0"/>
              <a:t>:  Feb</a:t>
            </a:r>
            <a:r>
              <a:rPr lang="ko-KR" altLang="en-US" dirty="0"/>
              <a:t> </a:t>
            </a:r>
            <a:r>
              <a:rPr lang="en-US" altLang="ko-KR" dirty="0"/>
              <a:t>14-28 </a:t>
            </a:r>
            <a:r>
              <a:rPr lang="ko-KR" altLang="en-US" dirty="0"/>
              <a:t> </a:t>
            </a:r>
            <a:r>
              <a:rPr lang="en-US" altLang="ko-KR" dirty="0"/>
              <a:t>(</a:t>
            </a:r>
            <a:r>
              <a:rPr lang="en-US" altLang="ko-KR" b="1" dirty="0"/>
              <a:t>#13</a:t>
            </a:r>
            <a:r>
              <a:rPr lang="en-US" altLang="ko-KR" dirty="0"/>
              <a:t>) @  36.92 N 126.37 E</a:t>
            </a:r>
          </a:p>
          <a:p>
            <a:r>
              <a:rPr lang="en-US" altLang="ko-KR" dirty="0"/>
              <a:t>    </a:t>
            </a:r>
            <a:r>
              <a:rPr lang="en-US" altLang="ko-KR" dirty="0" err="1"/>
              <a:t>KongJu</a:t>
            </a:r>
            <a:r>
              <a:rPr lang="ko-KR" altLang="en-US" dirty="0"/>
              <a:t>  </a:t>
            </a:r>
            <a:r>
              <a:rPr lang="en-US" altLang="ko-KR" dirty="0"/>
              <a:t>:  Mar</a:t>
            </a:r>
            <a:r>
              <a:rPr lang="ko-KR" altLang="en-US" dirty="0"/>
              <a:t> </a:t>
            </a:r>
            <a:r>
              <a:rPr lang="en-US" altLang="ko-KR" dirty="0"/>
              <a:t>21-31</a:t>
            </a:r>
            <a:r>
              <a:rPr lang="ko-KR" altLang="en-US" dirty="0"/>
              <a:t>  </a:t>
            </a:r>
            <a:r>
              <a:rPr lang="en-US" altLang="ko-KR" dirty="0"/>
              <a:t>(</a:t>
            </a:r>
            <a:r>
              <a:rPr lang="en-US" altLang="ko-KR" b="1" dirty="0"/>
              <a:t>#10</a:t>
            </a:r>
            <a:r>
              <a:rPr lang="en-US" altLang="ko-KR" dirty="0"/>
              <a:t>) @  36.47 N 127.74 E</a:t>
            </a:r>
          </a:p>
          <a:p>
            <a:endParaRPr lang="en-US" altLang="ko-KR" dirty="0"/>
          </a:p>
        </p:txBody>
      </p:sp>
      <p:pic>
        <p:nvPicPr>
          <p:cNvPr id="1026" name="Picture 2">
            <a:extLst>
              <a:ext uri="{FF2B5EF4-FFF2-40B4-BE49-F238E27FC236}">
                <a16:creationId xmlns:a16="http://schemas.microsoft.com/office/drawing/2014/main" id="{EDC1F8D7-9608-6BBD-1AC2-90FC6C829D7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41803" y="0"/>
            <a:ext cx="969013" cy="96610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F25A159-33C7-D0B4-0789-90A065E11281}"/>
              </a:ext>
            </a:extLst>
          </p:cNvPr>
          <p:cNvSpPr txBox="1"/>
          <p:nvPr/>
        </p:nvSpPr>
        <p:spPr>
          <a:xfrm>
            <a:off x="2207924" y="1181611"/>
            <a:ext cx="9358419" cy="1200329"/>
          </a:xfrm>
          <a:prstGeom prst="rect">
            <a:avLst/>
          </a:prstGeom>
          <a:noFill/>
        </p:spPr>
        <p:txBody>
          <a:bodyPr wrap="square">
            <a:spAutoFit/>
          </a:bodyPr>
          <a:lstStyle/>
          <a:p>
            <a:pPr marL="285750" indent="-285750">
              <a:buFont typeface="Wingdings" panose="05000000000000000000" pitchFamily="2" charset="2"/>
              <a:buChar char="§"/>
            </a:pPr>
            <a:r>
              <a:rPr lang="en-US" altLang="ko-KR" b="0" i="0" dirty="0">
                <a:solidFill>
                  <a:srgbClr val="000000"/>
                </a:solidFill>
                <a:effectLst/>
                <a:highlight>
                  <a:srgbClr val="FFFFFF"/>
                </a:highlight>
                <a:latin typeface="Arial" panose="020B0604020202020204" pitchFamily="34" charset="0"/>
              </a:rPr>
              <a:t>The </a:t>
            </a:r>
            <a:r>
              <a:rPr lang="en-US" altLang="ko-KR" b="1" i="0" dirty="0">
                <a:solidFill>
                  <a:srgbClr val="000000"/>
                </a:solidFill>
                <a:effectLst/>
                <a:highlight>
                  <a:srgbClr val="FFFFFF"/>
                </a:highlight>
                <a:latin typeface="Arial" panose="020B0604020202020204" pitchFamily="34" charset="0"/>
              </a:rPr>
              <a:t>ASIA-AQ </a:t>
            </a:r>
            <a:r>
              <a:rPr lang="en-US" altLang="ko-KR" b="0" i="0" dirty="0">
                <a:solidFill>
                  <a:srgbClr val="000000"/>
                </a:solidFill>
                <a:effectLst/>
                <a:highlight>
                  <a:srgbClr val="FFFFFF"/>
                </a:highlight>
                <a:latin typeface="Arial" panose="020B0604020202020204" pitchFamily="34" charset="0"/>
              </a:rPr>
              <a:t>mission is an international cooperative field study designed to address local air quality challenges (</a:t>
            </a:r>
            <a:r>
              <a:rPr lang="en-US" altLang="ko-KR" dirty="0">
                <a:solidFill>
                  <a:srgbClr val="000000"/>
                </a:solidFill>
                <a:highlight>
                  <a:srgbClr val="FFFFFF"/>
                </a:highlight>
                <a:latin typeface="Arial" panose="020B0604020202020204" pitchFamily="34" charset="0"/>
              </a:rPr>
              <a:t>2024 Feb-Mar</a:t>
            </a:r>
            <a:r>
              <a:rPr lang="en-US" altLang="ko-KR" b="0" i="0" dirty="0">
                <a:solidFill>
                  <a:srgbClr val="000000"/>
                </a:solidFill>
                <a:effectLst/>
                <a:highlight>
                  <a:srgbClr val="FFFFFF"/>
                </a:highlight>
                <a:latin typeface="Arial" panose="020B0604020202020204" pitchFamily="34" charset="0"/>
              </a:rPr>
              <a:t>). Specifically, ASIA-AQ will contribute to improving the integration of satellite observations with existing air quality ground monitoring and modeling efforts across Asia. </a:t>
            </a:r>
          </a:p>
        </p:txBody>
      </p:sp>
      <p:pic>
        <p:nvPicPr>
          <p:cNvPr id="15" name="그림 14">
            <a:extLst>
              <a:ext uri="{FF2B5EF4-FFF2-40B4-BE49-F238E27FC236}">
                <a16:creationId xmlns:a16="http://schemas.microsoft.com/office/drawing/2014/main" id="{5F167B7C-84F1-E1BB-D3EB-DAFF66D2EC89}"/>
              </a:ext>
            </a:extLst>
          </p:cNvPr>
          <p:cNvPicPr>
            <a:picLocks noChangeAspect="1"/>
          </p:cNvPicPr>
          <p:nvPr/>
        </p:nvPicPr>
        <p:blipFill rotWithShape="1">
          <a:blip r:embed="rId4"/>
          <a:srcRect l="12440" r="1"/>
          <a:stretch/>
        </p:blipFill>
        <p:spPr>
          <a:xfrm>
            <a:off x="66924" y="1202803"/>
            <a:ext cx="1957978" cy="2027819"/>
          </a:xfrm>
          <a:prstGeom prst="rect">
            <a:avLst/>
          </a:prstGeom>
        </p:spPr>
      </p:pic>
      <p:sp>
        <p:nvSpPr>
          <p:cNvPr id="18" name="TextBox 17">
            <a:extLst>
              <a:ext uri="{FF2B5EF4-FFF2-40B4-BE49-F238E27FC236}">
                <a16:creationId xmlns:a16="http://schemas.microsoft.com/office/drawing/2014/main" id="{0B058CC0-AE37-9A23-36E8-1EFA72F1A955}"/>
              </a:ext>
            </a:extLst>
          </p:cNvPr>
          <p:cNvSpPr txBox="1"/>
          <p:nvPr/>
        </p:nvSpPr>
        <p:spPr>
          <a:xfrm>
            <a:off x="249946" y="1345088"/>
            <a:ext cx="1005403" cy="369332"/>
          </a:xfrm>
          <a:prstGeom prst="rect">
            <a:avLst/>
          </a:prstGeom>
          <a:noFill/>
        </p:spPr>
        <p:txBody>
          <a:bodyPr wrap="none" rtlCol="0">
            <a:spAutoFit/>
          </a:bodyPr>
          <a:lstStyle/>
          <a:p>
            <a:r>
              <a:rPr lang="en-US" altLang="ko-KR" dirty="0" err="1"/>
              <a:t>SeoSan</a:t>
            </a:r>
            <a:endParaRPr lang="ko-KR" altLang="en-US" dirty="0"/>
          </a:p>
        </p:txBody>
      </p:sp>
      <p:sp>
        <p:nvSpPr>
          <p:cNvPr id="19" name="TextBox 18">
            <a:extLst>
              <a:ext uri="{FF2B5EF4-FFF2-40B4-BE49-F238E27FC236}">
                <a16:creationId xmlns:a16="http://schemas.microsoft.com/office/drawing/2014/main" id="{819BC03C-3FEA-57AA-BDF4-D01C81622FEA}"/>
              </a:ext>
            </a:extLst>
          </p:cNvPr>
          <p:cNvSpPr txBox="1"/>
          <p:nvPr/>
        </p:nvSpPr>
        <p:spPr>
          <a:xfrm>
            <a:off x="562447" y="1951117"/>
            <a:ext cx="966931" cy="369332"/>
          </a:xfrm>
          <a:prstGeom prst="rect">
            <a:avLst/>
          </a:prstGeom>
          <a:noFill/>
        </p:spPr>
        <p:txBody>
          <a:bodyPr wrap="none" rtlCol="0">
            <a:spAutoFit/>
          </a:bodyPr>
          <a:lstStyle/>
          <a:p>
            <a:r>
              <a:rPr lang="en-US" altLang="ko-KR" dirty="0" err="1"/>
              <a:t>KongJu</a:t>
            </a:r>
            <a:endParaRPr lang="ko-KR" altLang="en-US" dirty="0"/>
          </a:p>
        </p:txBody>
      </p:sp>
      <p:sp>
        <p:nvSpPr>
          <p:cNvPr id="21" name="TextBox 20">
            <a:extLst>
              <a:ext uri="{FF2B5EF4-FFF2-40B4-BE49-F238E27FC236}">
                <a16:creationId xmlns:a16="http://schemas.microsoft.com/office/drawing/2014/main" id="{8DA58A76-C48F-ED21-EF79-BE974E8B6DBB}"/>
              </a:ext>
            </a:extLst>
          </p:cNvPr>
          <p:cNvSpPr txBox="1"/>
          <p:nvPr/>
        </p:nvSpPr>
        <p:spPr>
          <a:xfrm>
            <a:off x="944459" y="3433964"/>
            <a:ext cx="2547492" cy="646331"/>
          </a:xfrm>
          <a:prstGeom prst="rect">
            <a:avLst/>
          </a:prstGeom>
          <a:noFill/>
        </p:spPr>
        <p:txBody>
          <a:bodyPr wrap="none" rtlCol="0">
            <a:spAutoFit/>
          </a:bodyPr>
          <a:lstStyle/>
          <a:p>
            <a:pPr marL="285750" indent="-285750">
              <a:buFont typeface="Wingdings" panose="05000000000000000000" pitchFamily="2" charset="2"/>
              <a:buChar char="§"/>
            </a:pPr>
            <a:r>
              <a:rPr lang="en-US" altLang="ko-KR" b="1" dirty="0"/>
              <a:t>MLS (5</a:t>
            </a:r>
            <a:r>
              <a:rPr lang="en-US" altLang="ko-KR" b="1" baseline="30000" dirty="0"/>
              <a:t>o</a:t>
            </a:r>
            <a:r>
              <a:rPr lang="en-US" altLang="ko-KR" b="1" dirty="0"/>
              <a:t>x5</a:t>
            </a:r>
            <a:r>
              <a:rPr lang="en-US" altLang="ko-KR" b="1" baseline="30000" dirty="0"/>
              <a:t>o</a:t>
            </a:r>
            <a:r>
              <a:rPr lang="en-US" altLang="ko-KR" b="1" dirty="0"/>
              <a:t>, 3-day) </a:t>
            </a:r>
          </a:p>
          <a:p>
            <a:r>
              <a:rPr lang="en-US" altLang="ko-KR" b="1" dirty="0"/>
              <a:t>   + </a:t>
            </a:r>
            <a:r>
              <a:rPr lang="en-US" altLang="ko-KR" b="1" dirty="0" err="1"/>
              <a:t>ozonesonde</a:t>
            </a:r>
            <a:endParaRPr lang="ko-KR" altLang="en-US" b="1" dirty="0"/>
          </a:p>
        </p:txBody>
      </p:sp>
      <p:sp>
        <p:nvSpPr>
          <p:cNvPr id="22" name="TextBox 21">
            <a:extLst>
              <a:ext uri="{FF2B5EF4-FFF2-40B4-BE49-F238E27FC236}">
                <a16:creationId xmlns:a16="http://schemas.microsoft.com/office/drawing/2014/main" id="{1FFABB91-7FC9-A8EE-7779-2004116ADF71}"/>
              </a:ext>
            </a:extLst>
          </p:cNvPr>
          <p:cNvSpPr txBox="1"/>
          <p:nvPr/>
        </p:nvSpPr>
        <p:spPr>
          <a:xfrm>
            <a:off x="4162370" y="3641192"/>
            <a:ext cx="1665841" cy="369332"/>
          </a:xfrm>
          <a:prstGeom prst="rect">
            <a:avLst/>
          </a:prstGeom>
          <a:noFill/>
        </p:spPr>
        <p:txBody>
          <a:bodyPr wrap="none" rtlCol="0">
            <a:spAutoFit/>
          </a:bodyPr>
          <a:lstStyle/>
          <a:p>
            <a:pPr marL="285750" indent="-285750">
              <a:buFont typeface="Wingdings" panose="05000000000000000000" pitchFamily="2" charset="2"/>
              <a:buChar char="§"/>
            </a:pPr>
            <a:r>
              <a:rPr lang="en-US" altLang="ko-KR" b="1" dirty="0"/>
              <a:t>GEMS v3.0</a:t>
            </a:r>
            <a:endParaRPr lang="ko-KR" altLang="en-US" b="1" dirty="0"/>
          </a:p>
        </p:txBody>
      </p:sp>
      <p:pic>
        <p:nvPicPr>
          <p:cNvPr id="3" name="그림 2"/>
          <p:cNvPicPr>
            <a:picLocks noChangeAspect="1"/>
          </p:cNvPicPr>
          <p:nvPr/>
        </p:nvPicPr>
        <p:blipFill rotWithShape="1">
          <a:blip r:embed="rId5">
            <a:extLst>
              <a:ext uri="{28A0092B-C50C-407E-A947-70E740481C1C}">
                <a14:useLocalDpi xmlns:a14="http://schemas.microsoft.com/office/drawing/2010/main" val="0"/>
              </a:ext>
            </a:extLst>
          </a:blip>
          <a:srcRect t="5950"/>
          <a:stretch/>
        </p:blipFill>
        <p:spPr>
          <a:xfrm>
            <a:off x="3747206" y="3958764"/>
            <a:ext cx="3683461" cy="2424997"/>
          </a:xfrm>
          <a:prstGeom prst="rect">
            <a:avLst/>
          </a:prstGeom>
        </p:spPr>
      </p:pic>
      <p:pic>
        <p:nvPicPr>
          <p:cNvPr id="4" name="그림 3"/>
          <p:cNvPicPr>
            <a:picLocks noChangeAspect="1"/>
          </p:cNvPicPr>
          <p:nvPr/>
        </p:nvPicPr>
        <p:blipFill rotWithShape="1">
          <a:blip r:embed="rId6">
            <a:extLst>
              <a:ext uri="{28A0092B-C50C-407E-A947-70E740481C1C}">
                <a14:useLocalDpi xmlns:a14="http://schemas.microsoft.com/office/drawing/2010/main" val="0"/>
              </a:ext>
            </a:extLst>
          </a:blip>
          <a:srcRect l="5441" t="5295"/>
          <a:stretch/>
        </p:blipFill>
        <p:spPr>
          <a:xfrm>
            <a:off x="7430667" y="3933363"/>
            <a:ext cx="3495161" cy="2450397"/>
          </a:xfrm>
          <a:prstGeom prst="rect">
            <a:avLst/>
          </a:prstGeom>
        </p:spPr>
      </p:pic>
      <p:pic>
        <p:nvPicPr>
          <p:cNvPr id="6" name="그림 5"/>
          <p:cNvPicPr>
            <a:picLocks noChangeAspect="1"/>
          </p:cNvPicPr>
          <p:nvPr/>
        </p:nvPicPr>
        <p:blipFill rotWithShape="1">
          <a:blip r:embed="rId7">
            <a:extLst>
              <a:ext uri="{28A0092B-C50C-407E-A947-70E740481C1C}">
                <a14:useLocalDpi xmlns:a14="http://schemas.microsoft.com/office/drawing/2010/main" val="0"/>
              </a:ext>
            </a:extLst>
          </a:blip>
          <a:srcRect t="5872"/>
          <a:stretch/>
        </p:blipFill>
        <p:spPr>
          <a:xfrm>
            <a:off x="562447" y="4022263"/>
            <a:ext cx="3510583" cy="2313113"/>
          </a:xfrm>
          <a:prstGeom prst="rect">
            <a:avLst/>
          </a:prstGeom>
        </p:spPr>
      </p:pic>
      <p:sp>
        <p:nvSpPr>
          <p:cNvPr id="17" name="TextBox 16">
            <a:extLst>
              <a:ext uri="{FF2B5EF4-FFF2-40B4-BE49-F238E27FC236}">
                <a16:creationId xmlns:a16="http://schemas.microsoft.com/office/drawing/2014/main" id="{1FFABB91-7FC9-A8EE-7779-2004116ADF71}"/>
              </a:ext>
            </a:extLst>
          </p:cNvPr>
          <p:cNvSpPr txBox="1"/>
          <p:nvPr/>
        </p:nvSpPr>
        <p:spPr>
          <a:xfrm>
            <a:off x="7544099" y="3592387"/>
            <a:ext cx="1665841" cy="369332"/>
          </a:xfrm>
          <a:prstGeom prst="rect">
            <a:avLst/>
          </a:prstGeom>
          <a:noFill/>
        </p:spPr>
        <p:txBody>
          <a:bodyPr wrap="none" rtlCol="0">
            <a:spAutoFit/>
          </a:bodyPr>
          <a:lstStyle/>
          <a:p>
            <a:pPr marL="285750" indent="-285750">
              <a:buFont typeface="Wingdings" panose="05000000000000000000" pitchFamily="2" charset="2"/>
              <a:buChar char="§"/>
            </a:pPr>
            <a:r>
              <a:rPr lang="en-US" altLang="ko-KR" b="1" dirty="0"/>
              <a:t>GEMS v2.0</a:t>
            </a:r>
            <a:endParaRPr lang="ko-KR" altLang="en-US" b="1" dirty="0"/>
          </a:p>
        </p:txBody>
      </p:sp>
      <p:pic>
        <p:nvPicPr>
          <p:cNvPr id="5" name="그림 4"/>
          <p:cNvPicPr>
            <a:picLocks noChangeAspect="1"/>
          </p:cNvPicPr>
          <p:nvPr/>
        </p:nvPicPr>
        <p:blipFill rotWithShape="1">
          <a:blip r:embed="rId8"/>
          <a:srcRect t="5630"/>
          <a:stretch/>
        </p:blipFill>
        <p:spPr>
          <a:xfrm>
            <a:off x="493198" y="4055502"/>
            <a:ext cx="3579832" cy="2343373"/>
          </a:xfrm>
          <a:prstGeom prst="rect">
            <a:avLst/>
          </a:prstGeom>
        </p:spPr>
      </p:pic>
      <p:sp>
        <p:nvSpPr>
          <p:cNvPr id="8" name="타원 7">
            <a:extLst>
              <a:ext uri="{FF2B5EF4-FFF2-40B4-BE49-F238E27FC236}">
                <a16:creationId xmlns:a16="http://schemas.microsoft.com/office/drawing/2014/main" id="{EAF6D1DD-40D3-A897-E8F6-39BF200ED371}"/>
              </a:ext>
            </a:extLst>
          </p:cNvPr>
          <p:cNvSpPr/>
          <p:nvPr/>
        </p:nvSpPr>
        <p:spPr>
          <a:xfrm>
            <a:off x="2648164" y="5547909"/>
            <a:ext cx="985610" cy="371509"/>
          </a:xfrm>
          <a:prstGeom prst="ellipse">
            <a:avLst/>
          </a:pr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2" name="타원 11">
            <a:extLst>
              <a:ext uri="{FF2B5EF4-FFF2-40B4-BE49-F238E27FC236}">
                <a16:creationId xmlns:a16="http://schemas.microsoft.com/office/drawing/2014/main" id="{470EFB71-D238-0669-2B85-7EFFB1C16F0C}"/>
              </a:ext>
            </a:extLst>
          </p:cNvPr>
          <p:cNvSpPr/>
          <p:nvPr/>
        </p:nvSpPr>
        <p:spPr>
          <a:xfrm>
            <a:off x="1656990" y="5469442"/>
            <a:ext cx="331891" cy="371509"/>
          </a:xfrm>
          <a:prstGeom prst="ellipse">
            <a:avLst/>
          </a:pr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 name="타원 13">
            <a:extLst>
              <a:ext uri="{FF2B5EF4-FFF2-40B4-BE49-F238E27FC236}">
                <a16:creationId xmlns:a16="http://schemas.microsoft.com/office/drawing/2014/main" id="{7A1194B2-B1CB-39DF-E8B7-F6A6E16DC12F}"/>
              </a:ext>
            </a:extLst>
          </p:cNvPr>
          <p:cNvSpPr/>
          <p:nvPr/>
        </p:nvSpPr>
        <p:spPr>
          <a:xfrm>
            <a:off x="1082590" y="5559561"/>
            <a:ext cx="331891" cy="371509"/>
          </a:xfrm>
          <a:prstGeom prst="ellipse">
            <a:avLst/>
          </a:pr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4" name="타원 23">
            <a:extLst>
              <a:ext uri="{FF2B5EF4-FFF2-40B4-BE49-F238E27FC236}">
                <a16:creationId xmlns:a16="http://schemas.microsoft.com/office/drawing/2014/main" id="{89EA220D-42C9-7957-AB14-BE5CF0DA45ED}"/>
              </a:ext>
            </a:extLst>
          </p:cNvPr>
          <p:cNvSpPr/>
          <p:nvPr/>
        </p:nvSpPr>
        <p:spPr>
          <a:xfrm>
            <a:off x="6071410" y="5473801"/>
            <a:ext cx="747123" cy="371509"/>
          </a:xfrm>
          <a:prstGeom prst="ellipse">
            <a:avLst/>
          </a:pr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5" name="타원 24">
            <a:extLst>
              <a:ext uri="{FF2B5EF4-FFF2-40B4-BE49-F238E27FC236}">
                <a16:creationId xmlns:a16="http://schemas.microsoft.com/office/drawing/2014/main" id="{3929D8B5-6D35-7439-16A1-50760D0B61BC}"/>
              </a:ext>
            </a:extLst>
          </p:cNvPr>
          <p:cNvSpPr/>
          <p:nvPr/>
        </p:nvSpPr>
        <p:spPr>
          <a:xfrm>
            <a:off x="4841749" y="5530953"/>
            <a:ext cx="331891" cy="371509"/>
          </a:xfrm>
          <a:prstGeom prst="ellipse">
            <a:avLst/>
          </a:pr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6" name="타원 25">
            <a:extLst>
              <a:ext uri="{FF2B5EF4-FFF2-40B4-BE49-F238E27FC236}">
                <a16:creationId xmlns:a16="http://schemas.microsoft.com/office/drawing/2014/main" id="{709202E2-CB12-82C0-F868-D6E2E4CA5799}"/>
              </a:ext>
            </a:extLst>
          </p:cNvPr>
          <p:cNvSpPr/>
          <p:nvPr/>
        </p:nvSpPr>
        <p:spPr>
          <a:xfrm>
            <a:off x="4267349" y="5547910"/>
            <a:ext cx="331891" cy="371509"/>
          </a:xfrm>
          <a:prstGeom prst="ellipse">
            <a:avLst/>
          </a:pr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10" name="직선 연결선 9"/>
          <p:cNvCxnSpPr/>
          <p:nvPr/>
        </p:nvCxnSpPr>
        <p:spPr>
          <a:xfrm>
            <a:off x="445008" y="1714420"/>
            <a:ext cx="256328" cy="236697"/>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8312" y="1755295"/>
            <a:ext cx="567784" cy="261610"/>
          </a:xfrm>
          <a:prstGeom prst="rect">
            <a:avLst/>
          </a:prstGeom>
          <a:noFill/>
        </p:spPr>
        <p:txBody>
          <a:bodyPr wrap="none" rtlCol="0">
            <a:spAutoFit/>
          </a:bodyPr>
          <a:lstStyle/>
          <a:p>
            <a:r>
              <a:rPr lang="en-US" altLang="ko-KR" sz="1100" dirty="0" smtClean="0"/>
              <a:t>30 km</a:t>
            </a:r>
            <a:endParaRPr lang="ko-KR" altLang="en-US" sz="1100" dirty="0"/>
          </a:p>
        </p:txBody>
      </p:sp>
    </p:spTree>
    <p:extLst>
      <p:ext uri="{BB962C8B-B14F-4D97-AF65-F5344CB8AC3E}">
        <p14:creationId xmlns:p14="http://schemas.microsoft.com/office/powerpoint/2010/main" val="1755236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8724" y="173482"/>
            <a:ext cx="3333750" cy="3333750"/>
          </a:xfrm>
          <a:prstGeom prst="rect">
            <a:avLst/>
          </a:prstGeom>
        </p:spPr>
      </p:pic>
      <p:pic>
        <p:nvPicPr>
          <p:cNvPr id="11" name="그림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6774" y="156691"/>
            <a:ext cx="3333750" cy="3333750"/>
          </a:xfrm>
          <a:prstGeom prst="rect">
            <a:avLst/>
          </a:prstGeom>
        </p:spPr>
      </p:pic>
      <p:pic>
        <p:nvPicPr>
          <p:cNvPr id="18" name="그림 17">
            <a:extLst>
              <a:ext uri="{FF2B5EF4-FFF2-40B4-BE49-F238E27FC236}">
                <a16:creationId xmlns:a16="http://schemas.microsoft.com/office/drawing/2014/main" id="{19AD4343-AC38-A78D-35CE-0321488A274E}"/>
              </a:ext>
            </a:extLst>
          </p:cNvPr>
          <p:cNvPicPr>
            <a:picLocks noChangeAspect="1"/>
          </p:cNvPicPr>
          <p:nvPr/>
        </p:nvPicPr>
        <p:blipFill>
          <a:blip r:embed="rId5"/>
          <a:stretch>
            <a:fillRect/>
          </a:stretch>
        </p:blipFill>
        <p:spPr>
          <a:xfrm>
            <a:off x="659191" y="329355"/>
            <a:ext cx="4482084" cy="4116200"/>
          </a:xfrm>
          <a:prstGeom prst="rect">
            <a:avLst/>
          </a:prstGeom>
        </p:spPr>
      </p:pic>
      <p:sp>
        <p:nvSpPr>
          <p:cNvPr id="20" name="TextBox 19"/>
          <p:cNvSpPr txBox="1"/>
          <p:nvPr/>
        </p:nvSpPr>
        <p:spPr>
          <a:xfrm>
            <a:off x="3500260" y="2810918"/>
            <a:ext cx="1138453" cy="954107"/>
          </a:xfrm>
          <a:prstGeom prst="rect">
            <a:avLst/>
          </a:prstGeom>
          <a:solidFill>
            <a:schemeClr val="bg1"/>
          </a:solidFill>
        </p:spPr>
        <p:txBody>
          <a:bodyPr wrap="none" rtlCol="0">
            <a:spAutoFit/>
          </a:bodyPr>
          <a:lstStyle/>
          <a:p>
            <a:r>
              <a:rPr lang="en-US" altLang="ko-KR" sz="1400" dirty="0">
                <a:solidFill>
                  <a:srgbClr val="FF0000"/>
                </a:solidFill>
              </a:rPr>
              <a:t>GEMS</a:t>
            </a:r>
          </a:p>
          <a:p>
            <a:r>
              <a:rPr lang="en-US" altLang="ko-KR" sz="1400" dirty="0">
                <a:solidFill>
                  <a:srgbClr val="FF0000"/>
                </a:solidFill>
              </a:rPr>
              <a:t>310-330 nm</a:t>
            </a:r>
            <a:endParaRPr lang="en-US" altLang="ko-KR" sz="1400" dirty="0"/>
          </a:p>
          <a:p>
            <a:r>
              <a:rPr lang="en-US" altLang="ko-KR" sz="1400" dirty="0">
                <a:solidFill>
                  <a:srgbClr val="0000FF"/>
                </a:solidFill>
              </a:rPr>
              <a:t>OMI</a:t>
            </a:r>
          </a:p>
          <a:p>
            <a:r>
              <a:rPr lang="en-US" altLang="ko-KR" sz="1400" dirty="0">
                <a:solidFill>
                  <a:srgbClr val="0000FF"/>
                </a:solidFill>
              </a:rPr>
              <a:t>270-330 nm</a:t>
            </a:r>
            <a:endParaRPr lang="ko-KR" altLang="en-US" sz="1400" dirty="0">
              <a:solidFill>
                <a:srgbClr val="0000FF"/>
              </a:solidFill>
            </a:endParaRPr>
          </a:p>
        </p:txBody>
      </p:sp>
      <p:sp>
        <p:nvSpPr>
          <p:cNvPr id="22" name="TextBox 21"/>
          <p:cNvSpPr txBox="1"/>
          <p:nvPr/>
        </p:nvSpPr>
        <p:spPr>
          <a:xfrm>
            <a:off x="1495872" y="1239021"/>
            <a:ext cx="671979" cy="307777"/>
          </a:xfrm>
          <a:prstGeom prst="rect">
            <a:avLst/>
          </a:prstGeom>
          <a:noFill/>
        </p:spPr>
        <p:txBody>
          <a:bodyPr wrap="none" rtlCol="0">
            <a:spAutoFit/>
          </a:bodyPr>
          <a:lstStyle/>
          <a:p>
            <a:r>
              <a:rPr lang="en-US" altLang="ko-KR" sz="1400" dirty="0">
                <a:latin typeface="Arial" panose="020B0604020202020204" pitchFamily="34" charset="0"/>
                <a:cs typeface="Arial" panose="020B0604020202020204" pitchFamily="34" charset="0"/>
              </a:rPr>
              <a:t>48 km</a:t>
            </a:r>
            <a:endParaRPr lang="ko-KR" altLang="en-US" sz="1400" dirty="0">
              <a:latin typeface="Arial" panose="020B0604020202020204" pitchFamily="34" charset="0"/>
              <a:cs typeface="Arial" panose="020B0604020202020204" pitchFamily="34" charset="0"/>
            </a:endParaRPr>
          </a:p>
        </p:txBody>
      </p:sp>
      <p:sp>
        <p:nvSpPr>
          <p:cNvPr id="23" name="TextBox 22"/>
          <p:cNvSpPr txBox="1"/>
          <p:nvPr/>
        </p:nvSpPr>
        <p:spPr>
          <a:xfrm>
            <a:off x="1486751" y="2085972"/>
            <a:ext cx="671979" cy="307777"/>
          </a:xfrm>
          <a:prstGeom prst="rect">
            <a:avLst/>
          </a:prstGeom>
          <a:noFill/>
        </p:spPr>
        <p:txBody>
          <a:bodyPr wrap="none" rtlCol="0">
            <a:spAutoFit/>
          </a:bodyPr>
          <a:lstStyle/>
          <a:p>
            <a:r>
              <a:rPr lang="en-US" altLang="ko-KR" sz="1400" dirty="0">
                <a:latin typeface="Arial" panose="020B0604020202020204" pitchFamily="34" charset="0"/>
                <a:cs typeface="Arial" panose="020B0604020202020204" pitchFamily="34" charset="0"/>
              </a:rPr>
              <a:t>32 km</a:t>
            </a:r>
            <a:endParaRPr lang="ko-KR" altLang="en-US" sz="1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433D183-53B1-1727-2469-98B6B9996AFB}"/>
              </a:ext>
            </a:extLst>
          </p:cNvPr>
          <p:cNvSpPr txBox="1"/>
          <p:nvPr/>
        </p:nvSpPr>
        <p:spPr>
          <a:xfrm>
            <a:off x="10366332" y="554593"/>
            <a:ext cx="1479892" cy="369332"/>
          </a:xfrm>
          <a:prstGeom prst="rect">
            <a:avLst/>
          </a:prstGeom>
          <a:solidFill>
            <a:schemeClr val="tx1"/>
          </a:solidFill>
        </p:spPr>
        <p:txBody>
          <a:bodyPr wrap="none" rtlCol="0">
            <a:spAutoFit/>
          </a:bodyPr>
          <a:lstStyle/>
          <a:p>
            <a:r>
              <a:rPr lang="en-US" altLang="ko-KR" dirty="0">
                <a:solidFill>
                  <a:schemeClr val="bg1"/>
                </a:solidFill>
              </a:rPr>
              <a:t>2024 Feb 16</a:t>
            </a:r>
            <a:endParaRPr lang="ko-KR" altLang="en-US" dirty="0">
              <a:solidFill>
                <a:schemeClr val="bg1"/>
              </a:solidFill>
            </a:endParaRPr>
          </a:p>
        </p:txBody>
      </p:sp>
      <p:sp>
        <p:nvSpPr>
          <p:cNvPr id="5" name="TextBox 4">
            <a:extLst>
              <a:ext uri="{FF2B5EF4-FFF2-40B4-BE49-F238E27FC236}">
                <a16:creationId xmlns:a16="http://schemas.microsoft.com/office/drawing/2014/main" id="{A7A7D0A9-0F55-47B1-06B4-E9C0CA014C55}"/>
              </a:ext>
            </a:extLst>
          </p:cNvPr>
          <p:cNvSpPr txBox="1"/>
          <p:nvPr/>
        </p:nvSpPr>
        <p:spPr>
          <a:xfrm>
            <a:off x="6918282" y="554593"/>
            <a:ext cx="1479892" cy="369332"/>
          </a:xfrm>
          <a:prstGeom prst="rect">
            <a:avLst/>
          </a:prstGeom>
          <a:solidFill>
            <a:schemeClr val="tx1"/>
          </a:solidFill>
        </p:spPr>
        <p:txBody>
          <a:bodyPr wrap="none" rtlCol="0">
            <a:spAutoFit/>
          </a:bodyPr>
          <a:lstStyle/>
          <a:p>
            <a:r>
              <a:rPr lang="en-US" altLang="ko-KR" dirty="0">
                <a:solidFill>
                  <a:schemeClr val="bg1"/>
                </a:solidFill>
              </a:rPr>
              <a:t>2024 Feb 15</a:t>
            </a:r>
            <a:endParaRPr lang="ko-KR" altLang="en-US" dirty="0">
              <a:solidFill>
                <a:schemeClr val="bg1"/>
              </a:solidFill>
            </a:endParaRPr>
          </a:p>
        </p:txBody>
      </p:sp>
      <p:pic>
        <p:nvPicPr>
          <p:cNvPr id="6" name="그림 5"/>
          <p:cNvPicPr>
            <a:picLocks noChangeAspect="1"/>
          </p:cNvPicPr>
          <p:nvPr/>
        </p:nvPicPr>
        <p:blipFill>
          <a:blip r:embed="rId6"/>
          <a:stretch>
            <a:fillRect/>
          </a:stretch>
        </p:blipFill>
        <p:spPr>
          <a:xfrm>
            <a:off x="5140744" y="3417760"/>
            <a:ext cx="3295410" cy="2828719"/>
          </a:xfrm>
          <a:prstGeom prst="rect">
            <a:avLst/>
          </a:prstGeom>
        </p:spPr>
      </p:pic>
      <p:pic>
        <p:nvPicPr>
          <p:cNvPr id="7" name="그림 6"/>
          <p:cNvPicPr>
            <a:picLocks noChangeAspect="1"/>
          </p:cNvPicPr>
          <p:nvPr/>
        </p:nvPicPr>
        <p:blipFill>
          <a:blip r:embed="rId7"/>
          <a:stretch>
            <a:fillRect/>
          </a:stretch>
        </p:blipFill>
        <p:spPr>
          <a:xfrm>
            <a:off x="8550454" y="3393937"/>
            <a:ext cx="3295770" cy="2809896"/>
          </a:xfrm>
          <a:prstGeom prst="rect">
            <a:avLst/>
          </a:prstGeom>
        </p:spPr>
      </p:pic>
      <p:sp>
        <p:nvSpPr>
          <p:cNvPr id="21" name="TextBox 20">
            <a:extLst>
              <a:ext uri="{FF2B5EF4-FFF2-40B4-BE49-F238E27FC236}">
                <a16:creationId xmlns:a16="http://schemas.microsoft.com/office/drawing/2014/main" id="{2433D183-53B1-1727-2469-98B6B9996AFB}"/>
              </a:ext>
            </a:extLst>
          </p:cNvPr>
          <p:cNvSpPr txBox="1"/>
          <p:nvPr/>
        </p:nvSpPr>
        <p:spPr>
          <a:xfrm>
            <a:off x="6918282" y="3596703"/>
            <a:ext cx="1479892" cy="369332"/>
          </a:xfrm>
          <a:prstGeom prst="rect">
            <a:avLst/>
          </a:prstGeom>
          <a:solidFill>
            <a:schemeClr val="tx1"/>
          </a:solidFill>
        </p:spPr>
        <p:txBody>
          <a:bodyPr wrap="none" rtlCol="0">
            <a:spAutoFit/>
          </a:bodyPr>
          <a:lstStyle/>
          <a:p>
            <a:r>
              <a:rPr lang="en-US" altLang="ko-KR" dirty="0">
                <a:solidFill>
                  <a:schemeClr val="bg1"/>
                </a:solidFill>
              </a:rPr>
              <a:t>2024 </a:t>
            </a:r>
            <a:r>
              <a:rPr lang="en-US" altLang="ko-KR" dirty="0" smtClean="0">
                <a:solidFill>
                  <a:schemeClr val="bg1"/>
                </a:solidFill>
              </a:rPr>
              <a:t>Mar 24</a:t>
            </a:r>
            <a:endParaRPr lang="ko-KR" altLang="en-US" dirty="0">
              <a:solidFill>
                <a:schemeClr val="bg1"/>
              </a:solidFill>
            </a:endParaRPr>
          </a:p>
        </p:txBody>
      </p:sp>
      <p:sp>
        <p:nvSpPr>
          <p:cNvPr id="24" name="TextBox 23">
            <a:extLst>
              <a:ext uri="{FF2B5EF4-FFF2-40B4-BE49-F238E27FC236}">
                <a16:creationId xmlns:a16="http://schemas.microsoft.com/office/drawing/2014/main" id="{2433D183-53B1-1727-2469-98B6B9996AFB}"/>
              </a:ext>
            </a:extLst>
          </p:cNvPr>
          <p:cNvSpPr txBox="1"/>
          <p:nvPr/>
        </p:nvSpPr>
        <p:spPr>
          <a:xfrm>
            <a:off x="10274599" y="3560649"/>
            <a:ext cx="1479892" cy="369332"/>
          </a:xfrm>
          <a:prstGeom prst="rect">
            <a:avLst/>
          </a:prstGeom>
          <a:solidFill>
            <a:schemeClr val="tx1"/>
          </a:solidFill>
        </p:spPr>
        <p:txBody>
          <a:bodyPr wrap="none" rtlCol="0">
            <a:spAutoFit/>
          </a:bodyPr>
          <a:lstStyle/>
          <a:p>
            <a:r>
              <a:rPr lang="en-US" altLang="ko-KR" dirty="0">
                <a:solidFill>
                  <a:schemeClr val="bg1"/>
                </a:solidFill>
              </a:rPr>
              <a:t>2024 </a:t>
            </a:r>
            <a:r>
              <a:rPr lang="en-US" altLang="ko-KR" dirty="0" smtClean="0">
                <a:solidFill>
                  <a:schemeClr val="bg1"/>
                </a:solidFill>
              </a:rPr>
              <a:t>Mar 26</a:t>
            </a:r>
            <a:endParaRPr lang="ko-KR" altLang="en-US" dirty="0">
              <a:solidFill>
                <a:schemeClr val="bg1"/>
              </a:solidFill>
            </a:endParaRPr>
          </a:p>
        </p:txBody>
      </p:sp>
      <p:sp>
        <p:nvSpPr>
          <p:cNvPr id="2" name="제목 1">
            <a:extLst>
              <a:ext uri="{FF2B5EF4-FFF2-40B4-BE49-F238E27FC236}">
                <a16:creationId xmlns:a16="http://schemas.microsoft.com/office/drawing/2014/main" id="{1CF62C66-72D3-F5F8-3920-DFA4EC55B701}"/>
              </a:ext>
            </a:extLst>
          </p:cNvPr>
          <p:cNvSpPr>
            <a:spLocks noGrp="1"/>
          </p:cNvSpPr>
          <p:nvPr>
            <p:ph type="title"/>
          </p:nvPr>
        </p:nvSpPr>
        <p:spPr/>
        <p:txBody>
          <a:bodyPr/>
          <a:lstStyle/>
          <a:p>
            <a:endParaRPr lang="ko-KR" altLang="en-US" dirty="0"/>
          </a:p>
        </p:txBody>
      </p:sp>
      <p:sp>
        <p:nvSpPr>
          <p:cNvPr id="3" name="TextBox 2"/>
          <p:cNvSpPr txBox="1"/>
          <p:nvPr/>
        </p:nvSpPr>
        <p:spPr>
          <a:xfrm>
            <a:off x="445008" y="5244353"/>
            <a:ext cx="184731" cy="369332"/>
          </a:xfrm>
          <a:prstGeom prst="rect">
            <a:avLst/>
          </a:prstGeom>
          <a:noFill/>
        </p:spPr>
        <p:txBody>
          <a:bodyPr wrap="none" rtlCol="0">
            <a:spAutoFit/>
          </a:bodyPr>
          <a:lstStyle/>
          <a:p>
            <a:endParaRPr lang="ko-KR" altLang="en-US" dirty="0"/>
          </a:p>
        </p:txBody>
      </p:sp>
      <p:sp>
        <p:nvSpPr>
          <p:cNvPr id="8" name="직사각형 7"/>
          <p:cNvSpPr/>
          <p:nvPr/>
        </p:nvSpPr>
        <p:spPr>
          <a:xfrm>
            <a:off x="142875" y="4509610"/>
            <a:ext cx="5257800" cy="923330"/>
          </a:xfrm>
          <a:prstGeom prst="rect">
            <a:avLst/>
          </a:prstGeom>
        </p:spPr>
        <p:txBody>
          <a:bodyPr wrap="square">
            <a:spAutoFit/>
          </a:bodyPr>
          <a:lstStyle/>
          <a:p>
            <a:pPr marL="285750" indent="-285750">
              <a:buFont typeface="Wingdings" panose="05000000000000000000" pitchFamily="2" charset="2"/>
              <a:buChar char="§"/>
            </a:pPr>
            <a:r>
              <a:rPr lang="en-US" altLang="ko-KR" dirty="0" smtClean="0"/>
              <a:t>GEMS use </a:t>
            </a:r>
            <a:r>
              <a:rPr lang="en-US" altLang="ko-KR" dirty="0"/>
              <a:t>the </a:t>
            </a:r>
            <a:r>
              <a:rPr lang="en-US" altLang="ko-KR" dirty="0" smtClean="0"/>
              <a:t>limited spectral information </a:t>
            </a:r>
          </a:p>
          <a:p>
            <a:r>
              <a:rPr lang="en-US" altLang="ko-KR" dirty="0" smtClean="0"/>
              <a:t>from </a:t>
            </a:r>
            <a:r>
              <a:rPr lang="en-US" altLang="ko-KR" b="1" dirty="0"/>
              <a:t>310 to</a:t>
            </a:r>
            <a:r>
              <a:rPr lang="ko-KR" altLang="en-US" b="1" dirty="0"/>
              <a:t> </a:t>
            </a:r>
            <a:r>
              <a:rPr lang="en-US" altLang="ko-KR" b="1" dirty="0"/>
              <a:t>330 nm</a:t>
            </a:r>
            <a:r>
              <a:rPr lang="en-US" altLang="ko-KR" dirty="0"/>
              <a:t>, in hence, we have the </a:t>
            </a:r>
            <a:r>
              <a:rPr lang="en-US" altLang="ko-KR" b="1" dirty="0"/>
              <a:t>reduced</a:t>
            </a:r>
            <a:r>
              <a:rPr lang="en-US" altLang="ko-KR" dirty="0"/>
              <a:t> information content in </a:t>
            </a:r>
            <a:r>
              <a:rPr lang="en-US" altLang="ko-KR" dirty="0" smtClean="0"/>
              <a:t>the s</a:t>
            </a:r>
            <a:r>
              <a:rPr lang="en-US" altLang="ko-KR" b="1" dirty="0" smtClean="0"/>
              <a:t>tratosphere</a:t>
            </a:r>
            <a:endParaRPr lang="ko-KR" altLang="en-US" b="1" dirty="0"/>
          </a:p>
        </p:txBody>
      </p:sp>
      <p:cxnSp>
        <p:nvCxnSpPr>
          <p:cNvPr id="12" name="직선 화살표 연결선 11"/>
          <p:cNvCxnSpPr/>
          <p:nvPr/>
        </p:nvCxnSpPr>
        <p:spPr>
          <a:xfrm>
            <a:off x="9706796" y="1840357"/>
            <a:ext cx="282388" cy="2331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215800" y="1625101"/>
            <a:ext cx="902876" cy="369332"/>
          </a:xfrm>
          <a:prstGeom prst="rect">
            <a:avLst/>
          </a:prstGeom>
          <a:noFill/>
        </p:spPr>
        <p:txBody>
          <a:bodyPr wrap="none" rtlCol="0">
            <a:spAutoFit/>
          </a:bodyPr>
          <a:lstStyle/>
          <a:p>
            <a:r>
              <a:rPr lang="en-US" altLang="ko-KR" dirty="0" smtClean="0"/>
              <a:t>A priori</a:t>
            </a:r>
            <a:endParaRPr lang="ko-KR" altLang="en-US" dirty="0"/>
          </a:p>
        </p:txBody>
      </p:sp>
      <p:cxnSp>
        <p:nvCxnSpPr>
          <p:cNvPr id="15" name="직선 화살표 연결선 14"/>
          <p:cNvCxnSpPr/>
          <p:nvPr/>
        </p:nvCxnSpPr>
        <p:spPr>
          <a:xfrm flipH="1" flipV="1">
            <a:off x="10274599" y="2227362"/>
            <a:ext cx="19050" cy="32018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직선 화살표 연결선 16"/>
          <p:cNvCxnSpPr/>
          <p:nvPr/>
        </p:nvCxnSpPr>
        <p:spPr>
          <a:xfrm>
            <a:off x="16028894" y="2323429"/>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706796" y="2469999"/>
            <a:ext cx="813043" cy="369332"/>
          </a:xfrm>
          <a:prstGeom prst="rect">
            <a:avLst/>
          </a:prstGeom>
          <a:noFill/>
          <a:ln>
            <a:noFill/>
          </a:ln>
        </p:spPr>
        <p:txBody>
          <a:bodyPr wrap="none" rtlCol="0">
            <a:spAutoFit/>
          </a:bodyPr>
          <a:lstStyle/>
          <a:p>
            <a:r>
              <a:rPr lang="en-US" altLang="ko-KR" dirty="0" err="1" smtClean="0">
                <a:solidFill>
                  <a:srgbClr val="FF0000"/>
                </a:solidFill>
              </a:rPr>
              <a:t>sonde</a:t>
            </a:r>
            <a:endParaRPr lang="ko-KR" altLang="en-US" dirty="0">
              <a:solidFill>
                <a:srgbClr val="FF0000"/>
              </a:solidFill>
            </a:endParaRPr>
          </a:p>
        </p:txBody>
      </p:sp>
      <p:sp>
        <p:nvSpPr>
          <p:cNvPr id="26" name="직사각형 25"/>
          <p:cNvSpPr/>
          <p:nvPr/>
        </p:nvSpPr>
        <p:spPr>
          <a:xfrm>
            <a:off x="10852597" y="2323429"/>
            <a:ext cx="993627" cy="596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8" name="직선 화살표 연결선 27"/>
          <p:cNvCxnSpPr/>
          <p:nvPr/>
        </p:nvCxnSpPr>
        <p:spPr>
          <a:xfrm flipH="1">
            <a:off x="11138347" y="1478531"/>
            <a:ext cx="200025" cy="267798"/>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0513817" y="1137161"/>
            <a:ext cx="1249060" cy="369332"/>
          </a:xfrm>
          <a:prstGeom prst="rect">
            <a:avLst/>
          </a:prstGeom>
          <a:noFill/>
        </p:spPr>
        <p:txBody>
          <a:bodyPr wrap="none" rtlCol="0">
            <a:spAutoFit/>
          </a:bodyPr>
          <a:lstStyle/>
          <a:p>
            <a:r>
              <a:rPr lang="en-US" altLang="ko-KR" dirty="0" smtClean="0">
                <a:solidFill>
                  <a:srgbClr val="0000FF"/>
                </a:solidFill>
              </a:rPr>
              <a:t>GEMS 3.0</a:t>
            </a:r>
            <a:endParaRPr lang="ko-KR" altLang="en-US" dirty="0">
              <a:solidFill>
                <a:srgbClr val="0000FF"/>
              </a:solidFill>
            </a:endParaRPr>
          </a:p>
        </p:txBody>
      </p:sp>
      <p:cxnSp>
        <p:nvCxnSpPr>
          <p:cNvPr id="32" name="직선 화살표 연결선 31"/>
          <p:cNvCxnSpPr/>
          <p:nvPr/>
        </p:nvCxnSpPr>
        <p:spPr>
          <a:xfrm flipV="1">
            <a:off x="11014545" y="2323429"/>
            <a:ext cx="91733" cy="146570"/>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0576666" y="2409974"/>
            <a:ext cx="1249060" cy="369332"/>
          </a:xfrm>
          <a:prstGeom prst="rect">
            <a:avLst/>
          </a:prstGeom>
          <a:noFill/>
        </p:spPr>
        <p:txBody>
          <a:bodyPr wrap="none" rtlCol="0">
            <a:spAutoFit/>
          </a:bodyPr>
          <a:lstStyle/>
          <a:p>
            <a:r>
              <a:rPr lang="en-US" altLang="ko-KR" dirty="0" smtClean="0">
                <a:solidFill>
                  <a:srgbClr val="92D050"/>
                </a:solidFill>
              </a:rPr>
              <a:t>GEMS 2.0</a:t>
            </a:r>
            <a:endParaRPr lang="ko-KR" altLang="en-US" dirty="0">
              <a:solidFill>
                <a:srgbClr val="92D050"/>
              </a:solidFill>
            </a:endParaRPr>
          </a:p>
        </p:txBody>
      </p:sp>
      <p:sp>
        <p:nvSpPr>
          <p:cNvPr id="34" name="직사각형 33"/>
          <p:cNvSpPr/>
          <p:nvPr/>
        </p:nvSpPr>
        <p:spPr>
          <a:xfrm>
            <a:off x="142875" y="5329918"/>
            <a:ext cx="5257800" cy="923330"/>
          </a:xfrm>
          <a:prstGeom prst="rect">
            <a:avLst/>
          </a:prstGeom>
        </p:spPr>
        <p:txBody>
          <a:bodyPr wrap="square">
            <a:spAutoFit/>
          </a:bodyPr>
          <a:lstStyle/>
          <a:p>
            <a:pPr marL="285750" indent="-285750">
              <a:buFont typeface="Wingdings" panose="05000000000000000000" pitchFamily="2" charset="2"/>
              <a:buChar char="§"/>
            </a:pPr>
            <a:r>
              <a:rPr lang="en-US" altLang="ko-KR" dirty="0"/>
              <a:t>In spite of that, GEMS have somewhat </a:t>
            </a:r>
            <a:endParaRPr lang="en-US" altLang="ko-KR" dirty="0" smtClean="0"/>
          </a:p>
          <a:p>
            <a:r>
              <a:rPr lang="en-US" altLang="ko-KR" dirty="0" smtClean="0"/>
              <a:t>independent </a:t>
            </a:r>
            <a:r>
              <a:rPr lang="en-US" altLang="ko-KR" dirty="0"/>
              <a:t>piece of information capturing the dynamically varying profile shape</a:t>
            </a:r>
            <a:endParaRPr lang="ko-KR" altLang="en-US" b="1" dirty="0"/>
          </a:p>
        </p:txBody>
      </p:sp>
    </p:spTree>
    <p:extLst>
      <p:ext uri="{BB962C8B-B14F-4D97-AF65-F5344CB8AC3E}">
        <p14:creationId xmlns:p14="http://schemas.microsoft.com/office/powerpoint/2010/main" val="1654386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Comparison btw GEMS v2.0 and V3.0 </a:t>
            </a:r>
            <a:br>
              <a:rPr lang="en-US" altLang="ko-KR" dirty="0"/>
            </a:br>
            <a:r>
              <a:rPr lang="en-US" altLang="ko-KR" dirty="0"/>
              <a:t>in 2022 ACCLIP summer campaign</a:t>
            </a:r>
            <a:endParaRPr lang="ko-KR" altLang="en-US" dirty="0"/>
          </a:p>
        </p:txBody>
      </p:sp>
      <p:pic>
        <p:nvPicPr>
          <p:cNvPr id="4" name="그림 3">
            <a:extLst>
              <a:ext uri="{FF2B5EF4-FFF2-40B4-BE49-F238E27FC236}">
                <a16:creationId xmlns:a16="http://schemas.microsoft.com/office/drawing/2014/main" id="{64E91C5E-5E9F-BAEA-D693-D53821DDAADB}"/>
              </a:ext>
            </a:extLst>
          </p:cNvPr>
          <p:cNvPicPr>
            <a:picLocks noChangeAspect="1"/>
          </p:cNvPicPr>
          <p:nvPr/>
        </p:nvPicPr>
        <p:blipFill>
          <a:blip r:embed="rId3"/>
          <a:stretch>
            <a:fillRect/>
          </a:stretch>
        </p:blipFill>
        <p:spPr>
          <a:xfrm>
            <a:off x="115598" y="1324769"/>
            <a:ext cx="4526280" cy="2256895"/>
          </a:xfrm>
          <a:prstGeom prst="rect">
            <a:avLst/>
          </a:prstGeom>
        </p:spPr>
      </p:pic>
      <p:pic>
        <p:nvPicPr>
          <p:cNvPr id="12" name="그림 11">
            <a:extLst>
              <a:ext uri="{FF2B5EF4-FFF2-40B4-BE49-F238E27FC236}">
                <a16:creationId xmlns:a16="http://schemas.microsoft.com/office/drawing/2014/main" id="{8082E772-6D19-7A5B-0166-A8B2C4A3AA7E}"/>
              </a:ext>
            </a:extLst>
          </p:cNvPr>
          <p:cNvPicPr>
            <a:picLocks noChangeAspect="1"/>
          </p:cNvPicPr>
          <p:nvPr/>
        </p:nvPicPr>
        <p:blipFill>
          <a:blip r:embed="rId4"/>
          <a:srcRect r="11535" b="9723"/>
          <a:stretch/>
        </p:blipFill>
        <p:spPr>
          <a:xfrm>
            <a:off x="4455402" y="1286171"/>
            <a:ext cx="3820953" cy="2084252"/>
          </a:xfrm>
          <a:prstGeom prst="rect">
            <a:avLst/>
          </a:prstGeom>
        </p:spPr>
      </p:pic>
      <p:pic>
        <p:nvPicPr>
          <p:cNvPr id="14" name="그림 13">
            <a:extLst>
              <a:ext uri="{FF2B5EF4-FFF2-40B4-BE49-F238E27FC236}">
                <a16:creationId xmlns:a16="http://schemas.microsoft.com/office/drawing/2014/main" id="{E97D3CEA-A4F4-B5AB-4D3C-7E72A98906B8}"/>
              </a:ext>
            </a:extLst>
          </p:cNvPr>
          <p:cNvPicPr>
            <a:picLocks noChangeAspect="1"/>
          </p:cNvPicPr>
          <p:nvPr/>
        </p:nvPicPr>
        <p:blipFill>
          <a:blip r:embed="rId5"/>
          <a:stretch>
            <a:fillRect/>
          </a:stretch>
        </p:blipFill>
        <p:spPr>
          <a:xfrm>
            <a:off x="804309" y="30070"/>
            <a:ext cx="1127187" cy="945691"/>
          </a:xfrm>
          <a:prstGeom prst="rect">
            <a:avLst/>
          </a:prstGeom>
        </p:spPr>
      </p:pic>
      <p:sp>
        <p:nvSpPr>
          <p:cNvPr id="15" name="TextBox 14">
            <a:extLst>
              <a:ext uri="{FF2B5EF4-FFF2-40B4-BE49-F238E27FC236}">
                <a16:creationId xmlns:a16="http://schemas.microsoft.com/office/drawing/2014/main" id="{55A556E9-7CFD-E0DD-A8F6-231070495E28}"/>
              </a:ext>
            </a:extLst>
          </p:cNvPr>
          <p:cNvSpPr txBox="1"/>
          <p:nvPr/>
        </p:nvSpPr>
        <p:spPr>
          <a:xfrm>
            <a:off x="13726403" y="4309090"/>
            <a:ext cx="10714462" cy="1323439"/>
          </a:xfrm>
          <a:prstGeom prst="rect">
            <a:avLst/>
          </a:prstGeom>
          <a:noFill/>
        </p:spPr>
        <p:txBody>
          <a:bodyPr wrap="square" rtlCol="0">
            <a:spAutoFit/>
          </a:bodyPr>
          <a:lstStyle/>
          <a:p>
            <a:r>
              <a:rPr lang="en-US" altLang="ko-KR" sz="2000" dirty="0"/>
              <a:t>Airborne filed campaign in summer of 2022 (July15-Augst 31) in south Korea  To investigate the impacts of Asian gas and aerosol emissions on global chemistry and climate via the linkage of Asian Summer Monsoon (ASM) convection and associated large-scale dynamics.</a:t>
            </a:r>
          </a:p>
          <a:p>
            <a:endParaRPr lang="ko-KR" altLang="en-US" sz="2000" dirty="0"/>
          </a:p>
        </p:txBody>
      </p:sp>
      <p:pic>
        <p:nvPicPr>
          <p:cNvPr id="18" name="그림 17">
            <a:extLst>
              <a:ext uri="{FF2B5EF4-FFF2-40B4-BE49-F238E27FC236}">
                <a16:creationId xmlns:a16="http://schemas.microsoft.com/office/drawing/2014/main" id="{CB0C58E6-C531-31B2-6D5E-DC63E3DD0791}"/>
              </a:ext>
            </a:extLst>
          </p:cNvPr>
          <p:cNvPicPr>
            <a:picLocks noChangeAspect="1"/>
          </p:cNvPicPr>
          <p:nvPr/>
        </p:nvPicPr>
        <p:blipFill>
          <a:blip r:embed="rId6"/>
          <a:stretch>
            <a:fillRect/>
          </a:stretch>
        </p:blipFill>
        <p:spPr>
          <a:xfrm>
            <a:off x="12838176" y="548703"/>
            <a:ext cx="4973275" cy="2484367"/>
          </a:xfrm>
          <a:prstGeom prst="rect">
            <a:avLst/>
          </a:prstGeom>
        </p:spPr>
      </p:pic>
      <p:pic>
        <p:nvPicPr>
          <p:cNvPr id="21" name="그림 20">
            <a:extLst>
              <a:ext uri="{FF2B5EF4-FFF2-40B4-BE49-F238E27FC236}">
                <a16:creationId xmlns:a16="http://schemas.microsoft.com/office/drawing/2014/main" id="{8AAAB3D1-15A7-3B84-1264-3DC62094484B}"/>
              </a:ext>
            </a:extLst>
          </p:cNvPr>
          <p:cNvPicPr>
            <a:picLocks noChangeAspect="1"/>
          </p:cNvPicPr>
          <p:nvPr/>
        </p:nvPicPr>
        <p:blipFill>
          <a:blip r:embed="rId7"/>
          <a:srcRect r="10396" b="5895"/>
          <a:stretch/>
        </p:blipFill>
        <p:spPr>
          <a:xfrm>
            <a:off x="8292065" y="1254883"/>
            <a:ext cx="3567962" cy="2174117"/>
          </a:xfrm>
          <a:prstGeom prst="rect">
            <a:avLst/>
          </a:prstGeom>
        </p:spPr>
      </p:pic>
      <p:pic>
        <p:nvPicPr>
          <p:cNvPr id="23" name="그림 22">
            <a:extLst>
              <a:ext uri="{FF2B5EF4-FFF2-40B4-BE49-F238E27FC236}">
                <a16:creationId xmlns:a16="http://schemas.microsoft.com/office/drawing/2014/main" id="{7E4DA450-6014-8D4C-C57C-56C8804905F1}"/>
              </a:ext>
            </a:extLst>
          </p:cNvPr>
          <p:cNvPicPr>
            <a:picLocks noChangeAspect="1"/>
          </p:cNvPicPr>
          <p:nvPr/>
        </p:nvPicPr>
        <p:blipFill>
          <a:blip r:embed="rId8"/>
          <a:srcRect t="3704" r="10346"/>
          <a:stretch/>
        </p:blipFill>
        <p:spPr>
          <a:xfrm>
            <a:off x="8276356" y="3468463"/>
            <a:ext cx="3567962" cy="2173298"/>
          </a:xfrm>
          <a:prstGeom prst="rect">
            <a:avLst/>
          </a:prstGeom>
        </p:spPr>
      </p:pic>
      <p:pic>
        <p:nvPicPr>
          <p:cNvPr id="25" name="그림 24">
            <a:extLst>
              <a:ext uri="{FF2B5EF4-FFF2-40B4-BE49-F238E27FC236}">
                <a16:creationId xmlns:a16="http://schemas.microsoft.com/office/drawing/2014/main" id="{9B92F1F8-DF7E-FCA1-2BD4-A7C5BCF910EA}"/>
              </a:ext>
            </a:extLst>
          </p:cNvPr>
          <p:cNvPicPr>
            <a:picLocks noChangeAspect="1"/>
          </p:cNvPicPr>
          <p:nvPr/>
        </p:nvPicPr>
        <p:blipFill>
          <a:blip r:embed="rId9"/>
          <a:srcRect t="1223" r="11535"/>
          <a:stretch/>
        </p:blipFill>
        <p:spPr>
          <a:xfrm>
            <a:off x="4455403" y="3429000"/>
            <a:ext cx="3820953" cy="2203529"/>
          </a:xfrm>
          <a:prstGeom prst="rect">
            <a:avLst/>
          </a:prstGeom>
        </p:spPr>
      </p:pic>
      <p:pic>
        <p:nvPicPr>
          <p:cNvPr id="27" name="그림 26">
            <a:extLst>
              <a:ext uri="{FF2B5EF4-FFF2-40B4-BE49-F238E27FC236}">
                <a16:creationId xmlns:a16="http://schemas.microsoft.com/office/drawing/2014/main" id="{7D44DA97-3D65-991F-DE0E-13A903A61AFD}"/>
              </a:ext>
            </a:extLst>
          </p:cNvPr>
          <p:cNvPicPr>
            <a:picLocks noChangeAspect="1"/>
          </p:cNvPicPr>
          <p:nvPr/>
        </p:nvPicPr>
        <p:blipFill>
          <a:blip r:embed="rId10"/>
          <a:stretch>
            <a:fillRect/>
          </a:stretch>
        </p:blipFill>
        <p:spPr>
          <a:xfrm>
            <a:off x="131306" y="3413885"/>
            <a:ext cx="4494863" cy="2259803"/>
          </a:xfrm>
          <a:prstGeom prst="rect">
            <a:avLst/>
          </a:prstGeom>
        </p:spPr>
      </p:pic>
      <p:sp>
        <p:nvSpPr>
          <p:cNvPr id="30" name="TextBox 29">
            <a:extLst>
              <a:ext uri="{FF2B5EF4-FFF2-40B4-BE49-F238E27FC236}">
                <a16:creationId xmlns:a16="http://schemas.microsoft.com/office/drawing/2014/main" id="{DF791C12-68C8-64D7-EBB5-EB6E7A080633}"/>
              </a:ext>
            </a:extLst>
          </p:cNvPr>
          <p:cNvSpPr txBox="1"/>
          <p:nvPr/>
        </p:nvSpPr>
        <p:spPr>
          <a:xfrm>
            <a:off x="591876" y="1017966"/>
            <a:ext cx="1858201" cy="369332"/>
          </a:xfrm>
          <a:prstGeom prst="rect">
            <a:avLst/>
          </a:prstGeom>
          <a:noFill/>
        </p:spPr>
        <p:txBody>
          <a:bodyPr wrap="none" rtlCol="0">
            <a:spAutoFit/>
          </a:bodyPr>
          <a:lstStyle/>
          <a:p>
            <a:pPr marL="285750" indent="-285750">
              <a:buFont typeface="Wingdings" panose="05000000000000000000" pitchFamily="2" charset="2"/>
              <a:buChar char="§"/>
            </a:pPr>
            <a:r>
              <a:rPr lang="en-US" altLang="ko-KR" b="1" dirty="0" err="1"/>
              <a:t>Ozonesonde</a:t>
            </a:r>
            <a:endParaRPr lang="ko-KR" altLang="en-US" b="1" dirty="0"/>
          </a:p>
        </p:txBody>
      </p:sp>
      <p:sp>
        <p:nvSpPr>
          <p:cNvPr id="31" name="TextBox 30">
            <a:extLst>
              <a:ext uri="{FF2B5EF4-FFF2-40B4-BE49-F238E27FC236}">
                <a16:creationId xmlns:a16="http://schemas.microsoft.com/office/drawing/2014/main" id="{30239CB1-177D-A0C4-2CCB-8052D5C36F6F}"/>
              </a:ext>
            </a:extLst>
          </p:cNvPr>
          <p:cNvSpPr txBox="1"/>
          <p:nvPr/>
        </p:nvSpPr>
        <p:spPr>
          <a:xfrm>
            <a:off x="4896865" y="1017966"/>
            <a:ext cx="1691489" cy="369332"/>
          </a:xfrm>
          <a:prstGeom prst="rect">
            <a:avLst/>
          </a:prstGeom>
          <a:noFill/>
        </p:spPr>
        <p:txBody>
          <a:bodyPr wrap="none" rtlCol="0">
            <a:spAutoFit/>
          </a:bodyPr>
          <a:lstStyle/>
          <a:p>
            <a:pPr marL="285750" indent="-285750">
              <a:buFont typeface="Wingdings" panose="05000000000000000000" pitchFamily="2" charset="2"/>
              <a:buChar char="§"/>
            </a:pPr>
            <a:r>
              <a:rPr lang="en-US" altLang="ko-KR" b="1" dirty="0"/>
              <a:t>GEMS/V3.0</a:t>
            </a:r>
            <a:endParaRPr lang="ko-KR" altLang="en-US" b="1" dirty="0"/>
          </a:p>
        </p:txBody>
      </p:sp>
      <p:sp>
        <p:nvSpPr>
          <p:cNvPr id="32" name="TextBox 31">
            <a:extLst>
              <a:ext uri="{FF2B5EF4-FFF2-40B4-BE49-F238E27FC236}">
                <a16:creationId xmlns:a16="http://schemas.microsoft.com/office/drawing/2014/main" id="{6CCD80CD-F1B3-61D6-B143-83A9B86BD759}"/>
              </a:ext>
            </a:extLst>
          </p:cNvPr>
          <p:cNvSpPr txBox="1"/>
          <p:nvPr/>
        </p:nvSpPr>
        <p:spPr>
          <a:xfrm>
            <a:off x="8665033" y="1017966"/>
            <a:ext cx="1563248" cy="369332"/>
          </a:xfrm>
          <a:prstGeom prst="rect">
            <a:avLst/>
          </a:prstGeom>
          <a:noFill/>
        </p:spPr>
        <p:txBody>
          <a:bodyPr wrap="none" rtlCol="0">
            <a:spAutoFit/>
          </a:bodyPr>
          <a:lstStyle/>
          <a:p>
            <a:pPr marL="285750" indent="-285750">
              <a:buFont typeface="Wingdings" panose="05000000000000000000" pitchFamily="2" charset="2"/>
              <a:buChar char="§"/>
            </a:pPr>
            <a:r>
              <a:rPr lang="en-US" altLang="ko-KR" b="1" dirty="0"/>
              <a:t>S5P/KNMI</a:t>
            </a:r>
            <a:endParaRPr lang="ko-KR" altLang="en-US" b="1" dirty="0"/>
          </a:p>
        </p:txBody>
      </p:sp>
      <p:sp>
        <p:nvSpPr>
          <p:cNvPr id="33" name="TextBox 32">
            <a:extLst>
              <a:ext uri="{FF2B5EF4-FFF2-40B4-BE49-F238E27FC236}">
                <a16:creationId xmlns:a16="http://schemas.microsoft.com/office/drawing/2014/main" id="{55719D92-5A8B-2FA8-AC91-F4329C113A6A}"/>
              </a:ext>
            </a:extLst>
          </p:cNvPr>
          <p:cNvSpPr txBox="1"/>
          <p:nvPr/>
        </p:nvSpPr>
        <p:spPr>
          <a:xfrm>
            <a:off x="131306" y="5771728"/>
            <a:ext cx="12706870" cy="646331"/>
          </a:xfrm>
          <a:prstGeom prst="rect">
            <a:avLst/>
          </a:prstGeom>
          <a:noFill/>
        </p:spPr>
        <p:txBody>
          <a:bodyPr wrap="square" rtlCol="0">
            <a:spAutoFit/>
          </a:bodyPr>
          <a:lstStyle/>
          <a:p>
            <a:r>
              <a:rPr lang="en-US" altLang="ko-KR" dirty="0"/>
              <a:t>1. </a:t>
            </a:r>
            <a:r>
              <a:rPr lang="en-US" altLang="ko-KR" sz="1800" dirty="0">
                <a:effectLst/>
                <a:latin typeface="Calibri" panose="020F0502020204030204" pitchFamily="34" charset="0"/>
                <a:ea typeface="Times New Roman" panose="02020603050405020304" pitchFamily="18" charset="0"/>
                <a:cs typeface="Times New Roman" panose="02020603050405020304" pitchFamily="18" charset="0"/>
              </a:rPr>
              <a:t>38 </a:t>
            </a:r>
            <a:r>
              <a:rPr lang="en-US" altLang="ko-KR" sz="1800" dirty="0" err="1">
                <a:effectLst/>
                <a:latin typeface="Calibri" panose="020F0502020204030204" pitchFamily="34" charset="0"/>
                <a:ea typeface="Times New Roman" panose="02020603050405020304" pitchFamily="18" charset="0"/>
                <a:cs typeface="Times New Roman" panose="02020603050405020304" pitchFamily="18" charset="0"/>
              </a:rPr>
              <a:t>ozonesondes</a:t>
            </a:r>
            <a:r>
              <a:rPr lang="en-US" altLang="ko-KR" sz="1800" dirty="0">
                <a:effectLst/>
                <a:latin typeface="Calibri" panose="020F0502020204030204" pitchFamily="34" charset="0"/>
                <a:ea typeface="Times New Roman" panose="02020603050405020304" pitchFamily="18" charset="0"/>
                <a:cs typeface="Times New Roman" panose="02020603050405020304" pitchFamily="18" charset="0"/>
              </a:rPr>
              <a:t>  launched from </a:t>
            </a:r>
            <a:r>
              <a:rPr lang="en-US" altLang="ko-KR" sz="1800" b="1" dirty="0" err="1">
                <a:effectLst/>
                <a:latin typeface="Calibri" panose="020F0502020204030204" pitchFamily="34" charset="0"/>
                <a:ea typeface="Times New Roman" panose="02020603050405020304" pitchFamily="18" charset="0"/>
                <a:cs typeface="Times New Roman" panose="02020603050405020304" pitchFamily="18" charset="0"/>
              </a:rPr>
              <a:t>Anmyeondo</a:t>
            </a:r>
            <a:r>
              <a:rPr lang="en-US" altLang="ko-KR" sz="1800" b="1" dirty="0">
                <a:effectLst/>
                <a:latin typeface="Calibri" panose="020F0502020204030204" pitchFamily="34" charset="0"/>
                <a:ea typeface="Times New Roman" panose="02020603050405020304" pitchFamily="18" charset="0"/>
                <a:cs typeface="Times New Roman" panose="02020603050405020304" pitchFamily="18" charset="0"/>
              </a:rPr>
              <a:t> Island</a:t>
            </a:r>
            <a:r>
              <a:rPr lang="en-US" altLang="ko-KR"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altLang="ko-KR" sz="1800" b="1" dirty="0">
                <a:effectLst/>
                <a:latin typeface="Calibri" panose="020F0502020204030204" pitchFamily="34" charset="0"/>
                <a:ea typeface="Times New Roman" panose="02020603050405020304" pitchFamily="18" charset="0"/>
                <a:cs typeface="Times New Roman" panose="02020603050405020304" pitchFamily="18" charset="0"/>
              </a:rPr>
              <a:t>South Korea</a:t>
            </a:r>
            <a:r>
              <a:rPr lang="en-US" altLang="ko-KR" sz="1800" dirty="0">
                <a:effectLst/>
                <a:latin typeface="Calibri" panose="020F0502020204030204" pitchFamily="34" charset="0"/>
                <a:ea typeface="Times New Roman" panose="02020603050405020304" pitchFamily="18" charset="0"/>
                <a:cs typeface="Times New Roman" panose="02020603050405020304" pitchFamily="18" charset="0"/>
              </a:rPr>
              <a:t>, from 27 July to 2 September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800" dirty="0">
                <a:effectLst/>
                <a:latin typeface="Calibri" panose="020F0502020204030204" pitchFamily="34" charset="0"/>
                <a:ea typeface="Times New Roman" panose="02020603050405020304" pitchFamily="18" charset="0"/>
                <a:cs typeface="Times New Roman" panose="02020603050405020304" pitchFamily="18" charset="0"/>
              </a:rPr>
              <a:t>2. 8 </a:t>
            </a:r>
            <a:r>
              <a:rPr lang="en-US" altLang="ko-KR" sz="1800" dirty="0" err="1">
                <a:effectLst/>
                <a:latin typeface="Calibri" panose="020F0502020204030204" pitchFamily="34" charset="0"/>
                <a:ea typeface="Times New Roman" panose="02020603050405020304" pitchFamily="18" charset="0"/>
                <a:cs typeface="Times New Roman" panose="02020603050405020304" pitchFamily="18" charset="0"/>
              </a:rPr>
              <a:t>ozonesondes</a:t>
            </a:r>
            <a:r>
              <a:rPr lang="en-US" altLang="ko-KR" sz="1800" dirty="0">
                <a:effectLst/>
                <a:latin typeface="Calibri" panose="020F0502020204030204" pitchFamily="34" charset="0"/>
                <a:ea typeface="Times New Roman" panose="02020603050405020304" pitchFamily="18" charset="0"/>
                <a:cs typeface="Times New Roman" panose="02020603050405020304" pitchFamily="18" charset="0"/>
              </a:rPr>
              <a:t> launched from</a:t>
            </a:r>
            <a:r>
              <a:rPr lang="en-US" altLang="ko-KR" sz="1800" dirty="0">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 </a:t>
            </a:r>
            <a:r>
              <a:rPr lang="en-US" altLang="ko-KR" sz="1800" b="1" dirty="0" err="1">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Pengjia</a:t>
            </a:r>
            <a:r>
              <a:rPr lang="en-US" altLang="ko-KR" sz="1800" b="1" dirty="0">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 Islet, Taiwan </a:t>
            </a:r>
            <a:r>
              <a:rPr lang="en-US" altLang="ko-KR" sz="1800" dirty="0">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rPr>
              <a:t>(August 2022, </a:t>
            </a:r>
            <a:r>
              <a:rPr lang="en-US" altLang="ko-KR" sz="1800" dirty="0">
                <a:effectLst/>
                <a:latin typeface="Calibri" panose="020F0502020204030204" pitchFamily="34" charset="0"/>
                <a:ea typeface="Times New Roman" panose="02020603050405020304" pitchFamily="18" charset="0"/>
                <a:cs typeface="Times New Roman" panose="02020603050405020304" pitchFamily="18" charset="0"/>
              </a:rPr>
              <a:t>10:00−12:00 LT)</a:t>
            </a:r>
            <a:endParaRPr lang="ko-KR" altLang="ko-KR" sz="1800" dirty="0">
              <a:effectLst/>
              <a:latin typeface="Times New Roman" panose="02020603050405020304" pitchFamily="18" charset="0"/>
              <a:ea typeface="Calibri" panose="020F0502020204030204" pitchFamily="34" charset="0"/>
            </a:endParaRPr>
          </a:p>
        </p:txBody>
      </p:sp>
      <p:sp>
        <p:nvSpPr>
          <p:cNvPr id="34" name="TextBox 33">
            <a:extLst>
              <a:ext uri="{FF2B5EF4-FFF2-40B4-BE49-F238E27FC236}">
                <a16:creationId xmlns:a16="http://schemas.microsoft.com/office/drawing/2014/main" id="{451FCDF4-B825-8C35-DB70-DAB3A4D06C73}"/>
              </a:ext>
            </a:extLst>
          </p:cNvPr>
          <p:cNvSpPr txBox="1"/>
          <p:nvPr/>
        </p:nvSpPr>
        <p:spPr>
          <a:xfrm>
            <a:off x="634368" y="1415939"/>
            <a:ext cx="1467068" cy="369332"/>
          </a:xfrm>
          <a:prstGeom prst="rect">
            <a:avLst/>
          </a:prstGeom>
          <a:solidFill>
            <a:schemeClr val="tx1"/>
          </a:solidFill>
        </p:spPr>
        <p:style>
          <a:lnRef idx="2">
            <a:schemeClr val="accent4"/>
          </a:lnRef>
          <a:fillRef idx="1">
            <a:schemeClr val="lt1"/>
          </a:fillRef>
          <a:effectRef idx="0">
            <a:schemeClr val="accent4"/>
          </a:effectRef>
          <a:fontRef idx="minor">
            <a:schemeClr val="dk1"/>
          </a:fontRef>
        </p:style>
        <p:txBody>
          <a:bodyPr wrap="none" rtlCol="0">
            <a:spAutoFit/>
          </a:bodyPr>
          <a:lstStyle/>
          <a:p>
            <a:r>
              <a:rPr lang="en-US" altLang="ko-KR" dirty="0">
                <a:solidFill>
                  <a:schemeClr val="bg1"/>
                </a:solidFill>
              </a:rPr>
              <a:t>South Korea</a:t>
            </a:r>
            <a:endParaRPr lang="ko-KR" altLang="en-US" dirty="0">
              <a:solidFill>
                <a:schemeClr val="bg1"/>
              </a:solidFill>
            </a:endParaRPr>
          </a:p>
        </p:txBody>
      </p:sp>
      <p:sp>
        <p:nvSpPr>
          <p:cNvPr id="35" name="TextBox 34">
            <a:extLst>
              <a:ext uri="{FF2B5EF4-FFF2-40B4-BE49-F238E27FC236}">
                <a16:creationId xmlns:a16="http://schemas.microsoft.com/office/drawing/2014/main" id="{CE96CFE0-A342-C9DC-AF28-1C75A7BB881A}"/>
              </a:ext>
            </a:extLst>
          </p:cNvPr>
          <p:cNvSpPr txBox="1"/>
          <p:nvPr/>
        </p:nvSpPr>
        <p:spPr>
          <a:xfrm>
            <a:off x="634368" y="3476414"/>
            <a:ext cx="902876" cy="369332"/>
          </a:xfrm>
          <a:prstGeom prst="rect">
            <a:avLst/>
          </a:prstGeom>
          <a:solidFill>
            <a:schemeClr val="tx1"/>
          </a:solidFill>
        </p:spPr>
        <p:style>
          <a:lnRef idx="2">
            <a:schemeClr val="accent4"/>
          </a:lnRef>
          <a:fillRef idx="1">
            <a:schemeClr val="lt1"/>
          </a:fillRef>
          <a:effectRef idx="0">
            <a:schemeClr val="accent4"/>
          </a:effectRef>
          <a:fontRef idx="minor">
            <a:schemeClr val="dk1"/>
          </a:fontRef>
        </p:style>
        <p:txBody>
          <a:bodyPr wrap="none" rtlCol="0">
            <a:spAutoFit/>
          </a:bodyPr>
          <a:lstStyle/>
          <a:p>
            <a:r>
              <a:rPr lang="en-US" altLang="ko-KR" dirty="0">
                <a:solidFill>
                  <a:schemeClr val="bg1"/>
                </a:solidFill>
              </a:rPr>
              <a:t>Taiwan</a:t>
            </a:r>
            <a:endParaRPr lang="ko-KR" altLang="en-US" dirty="0">
              <a:solidFill>
                <a:schemeClr val="bg1"/>
              </a:solidFill>
            </a:endParaRPr>
          </a:p>
        </p:txBody>
      </p:sp>
      <p:sp>
        <p:nvSpPr>
          <p:cNvPr id="3" name="직사각형 2">
            <a:extLst>
              <a:ext uri="{FF2B5EF4-FFF2-40B4-BE49-F238E27FC236}">
                <a16:creationId xmlns:a16="http://schemas.microsoft.com/office/drawing/2014/main" id="{5C41468B-462B-6314-187C-327D976DABAE}"/>
              </a:ext>
            </a:extLst>
          </p:cNvPr>
          <p:cNvSpPr/>
          <p:nvPr/>
        </p:nvSpPr>
        <p:spPr>
          <a:xfrm>
            <a:off x="5069711" y="2060294"/>
            <a:ext cx="663351" cy="1229507"/>
          </a:xfrm>
          <a:prstGeom prst="rect">
            <a:avLst/>
          </a:prstGeom>
          <a:noFill/>
          <a:ln w="38100">
            <a:solidFill>
              <a:srgbClr val="FFFF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 name="직사각형 4">
            <a:extLst>
              <a:ext uri="{FF2B5EF4-FFF2-40B4-BE49-F238E27FC236}">
                <a16:creationId xmlns:a16="http://schemas.microsoft.com/office/drawing/2014/main" id="{A5169451-EEB6-60C1-3B04-2AD4935AF9E0}"/>
              </a:ext>
            </a:extLst>
          </p:cNvPr>
          <p:cNvSpPr/>
          <p:nvPr/>
        </p:nvSpPr>
        <p:spPr>
          <a:xfrm>
            <a:off x="820924" y="2030976"/>
            <a:ext cx="663351" cy="1229507"/>
          </a:xfrm>
          <a:prstGeom prst="rect">
            <a:avLst/>
          </a:prstGeom>
          <a:noFill/>
          <a:ln w="38100">
            <a:solidFill>
              <a:srgbClr val="FFFF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 name="직사각형 5">
            <a:extLst>
              <a:ext uri="{FF2B5EF4-FFF2-40B4-BE49-F238E27FC236}">
                <a16:creationId xmlns:a16="http://schemas.microsoft.com/office/drawing/2014/main" id="{E20F5836-E300-5226-DB78-A0AF47C78230}"/>
              </a:ext>
            </a:extLst>
          </p:cNvPr>
          <p:cNvSpPr/>
          <p:nvPr/>
        </p:nvSpPr>
        <p:spPr>
          <a:xfrm>
            <a:off x="8968176" y="2077850"/>
            <a:ext cx="663351" cy="1229507"/>
          </a:xfrm>
          <a:prstGeom prst="rect">
            <a:avLst/>
          </a:prstGeom>
          <a:noFill/>
          <a:ln w="38100">
            <a:solidFill>
              <a:srgbClr val="FFFF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 name="직사각형 6">
            <a:extLst>
              <a:ext uri="{FF2B5EF4-FFF2-40B4-BE49-F238E27FC236}">
                <a16:creationId xmlns:a16="http://schemas.microsoft.com/office/drawing/2014/main" id="{D415ED18-FF77-933A-695B-E304E51E1D9E}"/>
              </a:ext>
            </a:extLst>
          </p:cNvPr>
          <p:cNvSpPr/>
          <p:nvPr/>
        </p:nvSpPr>
        <p:spPr>
          <a:xfrm>
            <a:off x="3271871" y="2152208"/>
            <a:ext cx="663351" cy="1229507"/>
          </a:xfrm>
          <a:prstGeom prst="rect">
            <a:avLst/>
          </a:prstGeom>
          <a:noFill/>
          <a:ln w="38100">
            <a:solidFill>
              <a:srgbClr val="FFFF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 name="직사각형 7">
            <a:extLst>
              <a:ext uri="{FF2B5EF4-FFF2-40B4-BE49-F238E27FC236}">
                <a16:creationId xmlns:a16="http://schemas.microsoft.com/office/drawing/2014/main" id="{36BF287F-7FC9-1E90-D54C-F90F1EA5C439}"/>
              </a:ext>
            </a:extLst>
          </p:cNvPr>
          <p:cNvSpPr/>
          <p:nvPr/>
        </p:nvSpPr>
        <p:spPr>
          <a:xfrm>
            <a:off x="7512923" y="2129893"/>
            <a:ext cx="663351" cy="1229507"/>
          </a:xfrm>
          <a:prstGeom prst="rect">
            <a:avLst/>
          </a:prstGeom>
          <a:noFill/>
          <a:ln w="38100">
            <a:solidFill>
              <a:srgbClr val="FFFF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 name="직사각형 8">
            <a:extLst>
              <a:ext uri="{FF2B5EF4-FFF2-40B4-BE49-F238E27FC236}">
                <a16:creationId xmlns:a16="http://schemas.microsoft.com/office/drawing/2014/main" id="{0030EA92-6DF9-3E2A-F470-F5837BC7B785}"/>
              </a:ext>
            </a:extLst>
          </p:cNvPr>
          <p:cNvSpPr/>
          <p:nvPr/>
        </p:nvSpPr>
        <p:spPr>
          <a:xfrm>
            <a:off x="11083641" y="2169356"/>
            <a:ext cx="663351" cy="1229507"/>
          </a:xfrm>
          <a:prstGeom prst="rect">
            <a:avLst/>
          </a:prstGeom>
          <a:noFill/>
          <a:ln w="38100">
            <a:solidFill>
              <a:srgbClr val="FFFF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Tree>
    <p:extLst>
      <p:ext uri="{BB962C8B-B14F-4D97-AF65-F5344CB8AC3E}">
        <p14:creationId xmlns:p14="http://schemas.microsoft.com/office/powerpoint/2010/main" val="40342984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0750" y="1458410"/>
            <a:ext cx="6191250" cy="4762500"/>
          </a:xfrm>
          <a:prstGeom prst="rect">
            <a:avLst/>
          </a:prstGeom>
        </p:spPr>
      </p:pic>
      <p:pic>
        <p:nvPicPr>
          <p:cNvPr id="3" name="그림 2"/>
          <p:cNvPicPr>
            <a:picLocks noChangeAspect="1"/>
          </p:cNvPicPr>
          <p:nvPr/>
        </p:nvPicPr>
        <p:blipFill>
          <a:blip r:embed="rId4"/>
          <a:stretch>
            <a:fillRect/>
          </a:stretch>
        </p:blipFill>
        <p:spPr>
          <a:xfrm>
            <a:off x="213330" y="1527872"/>
            <a:ext cx="5808265" cy="4501453"/>
          </a:xfrm>
          <a:prstGeom prst="rect">
            <a:avLst/>
          </a:prstGeom>
        </p:spPr>
      </p:pic>
      <p:sp>
        <p:nvSpPr>
          <p:cNvPr id="2" name="제목 1">
            <a:extLst>
              <a:ext uri="{FF2B5EF4-FFF2-40B4-BE49-F238E27FC236}">
                <a16:creationId xmlns:a16="http://schemas.microsoft.com/office/drawing/2014/main" id="{ECD8AFD8-C96B-71EA-3001-0D2EE8E66145}"/>
              </a:ext>
            </a:extLst>
          </p:cNvPr>
          <p:cNvSpPr>
            <a:spLocks noGrp="1"/>
          </p:cNvSpPr>
          <p:nvPr>
            <p:ph type="title"/>
          </p:nvPr>
        </p:nvSpPr>
        <p:spPr/>
        <p:txBody>
          <a:bodyPr>
            <a:normAutofit fontScale="90000"/>
          </a:bodyPr>
          <a:lstStyle/>
          <a:p>
            <a:r>
              <a:rPr lang="en-US" altLang="ko-KR" sz="3200" dirty="0"/>
              <a:t>Spatial distribution of </a:t>
            </a:r>
            <a:r>
              <a:rPr lang="en-US" altLang="ko-KR" sz="3200" dirty="0" smtClean="0"/>
              <a:t>tropospheric column ozone (GEMS v3.0)</a:t>
            </a:r>
            <a:endParaRPr lang="ko-KR" altLang="en-US" sz="3200" dirty="0"/>
          </a:p>
        </p:txBody>
      </p:sp>
      <p:pic>
        <p:nvPicPr>
          <p:cNvPr id="7" name="그림 6">
            <a:extLst>
              <a:ext uri="{FF2B5EF4-FFF2-40B4-BE49-F238E27FC236}">
                <a16:creationId xmlns:a16="http://schemas.microsoft.com/office/drawing/2014/main" id="{FB0CE0E4-D0CF-0B3C-7B9F-76C6F6BC2FE8}"/>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6153" t="15966" r="12989" b="21706"/>
          <a:stretch/>
        </p:blipFill>
        <p:spPr>
          <a:xfrm>
            <a:off x="3813445" y="4266656"/>
            <a:ext cx="1669341" cy="1468369"/>
          </a:xfrm>
          <a:prstGeom prst="rect">
            <a:avLst/>
          </a:prstGeom>
          <a:ln w="9525">
            <a:solidFill>
              <a:schemeClr val="tx1"/>
            </a:solidFill>
          </a:ln>
        </p:spPr>
      </p:pic>
      <p:pic>
        <p:nvPicPr>
          <p:cNvPr id="8" name="그림 7">
            <a:extLst>
              <a:ext uri="{FF2B5EF4-FFF2-40B4-BE49-F238E27FC236}">
                <a16:creationId xmlns:a16="http://schemas.microsoft.com/office/drawing/2014/main" id="{DADB170F-1FC6-8F36-F5C3-FEA0CE798E96}"/>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14559" t="15763" r="8473" b="2318"/>
          <a:stretch/>
        </p:blipFill>
        <p:spPr>
          <a:xfrm>
            <a:off x="10270123" y="4226002"/>
            <a:ext cx="1309951" cy="1497304"/>
          </a:xfrm>
          <a:prstGeom prst="rect">
            <a:avLst/>
          </a:prstGeom>
          <a:ln w="9525">
            <a:solidFill>
              <a:schemeClr val="tx1"/>
            </a:solidFill>
          </a:ln>
        </p:spPr>
      </p:pic>
      <p:sp>
        <p:nvSpPr>
          <p:cNvPr id="9" name="TextBox 8">
            <a:extLst>
              <a:ext uri="{FF2B5EF4-FFF2-40B4-BE49-F238E27FC236}">
                <a16:creationId xmlns:a16="http://schemas.microsoft.com/office/drawing/2014/main" id="{FD75D72C-C3A5-7FDA-4BAC-B3578368A262}"/>
              </a:ext>
            </a:extLst>
          </p:cNvPr>
          <p:cNvSpPr txBox="1"/>
          <p:nvPr/>
        </p:nvSpPr>
        <p:spPr>
          <a:xfrm>
            <a:off x="2424307" y="4645869"/>
            <a:ext cx="1107996" cy="369332"/>
          </a:xfrm>
          <a:prstGeom prst="rect">
            <a:avLst/>
          </a:prstGeom>
          <a:noFill/>
        </p:spPr>
        <p:txBody>
          <a:bodyPr wrap="none" rtlCol="0">
            <a:spAutoFit/>
          </a:bodyPr>
          <a:lstStyle/>
          <a:p>
            <a:r>
              <a:rPr lang="en-US" altLang="ko-KR" dirty="0" smtClean="0">
                <a:solidFill>
                  <a:srgbClr val="FF0000"/>
                </a:solidFill>
              </a:rPr>
              <a:t>Clean air</a:t>
            </a:r>
            <a:endParaRPr lang="ko-KR" altLang="en-US" dirty="0">
              <a:solidFill>
                <a:srgbClr val="FF0000"/>
              </a:solidFill>
            </a:endParaRPr>
          </a:p>
        </p:txBody>
      </p:sp>
      <p:sp>
        <p:nvSpPr>
          <p:cNvPr id="10" name="화살표: 오른쪽 9">
            <a:extLst>
              <a:ext uri="{FF2B5EF4-FFF2-40B4-BE49-F238E27FC236}">
                <a16:creationId xmlns:a16="http://schemas.microsoft.com/office/drawing/2014/main" id="{C7C65810-ABBA-4E97-76B8-ECB13E8360BC}"/>
              </a:ext>
            </a:extLst>
          </p:cNvPr>
          <p:cNvSpPr/>
          <p:nvPr/>
        </p:nvSpPr>
        <p:spPr>
          <a:xfrm rot="16741057">
            <a:off x="3002540" y="3756548"/>
            <a:ext cx="1118037" cy="462939"/>
          </a:xfrm>
          <a:prstGeom prst="rightArrow">
            <a:avLst/>
          </a:prstGeom>
          <a:noFill/>
          <a:ln w="28575">
            <a:solidFill>
              <a:schemeClr val="bg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TextBox 11">
            <a:extLst>
              <a:ext uri="{FF2B5EF4-FFF2-40B4-BE49-F238E27FC236}">
                <a16:creationId xmlns:a16="http://schemas.microsoft.com/office/drawing/2014/main" id="{C13AD6AA-C22F-EAF9-135B-AED23A9169AE}"/>
              </a:ext>
            </a:extLst>
          </p:cNvPr>
          <p:cNvSpPr txBox="1"/>
          <p:nvPr/>
        </p:nvSpPr>
        <p:spPr>
          <a:xfrm>
            <a:off x="4964822" y="2844905"/>
            <a:ext cx="1097351" cy="769441"/>
          </a:xfrm>
          <a:prstGeom prst="rect">
            <a:avLst/>
          </a:prstGeom>
          <a:noFill/>
        </p:spPr>
        <p:txBody>
          <a:bodyPr wrap="square" rtlCol="0">
            <a:spAutoFit/>
          </a:bodyPr>
          <a:lstStyle/>
          <a:p>
            <a:r>
              <a:rPr lang="en-US" altLang="ko-KR" sz="4400" b="1" dirty="0">
                <a:solidFill>
                  <a:srgbClr val="FF0000"/>
                </a:solidFill>
              </a:rPr>
              <a:t>H</a:t>
            </a:r>
            <a:endParaRPr lang="ko-KR" altLang="en-US" sz="4400" b="1" dirty="0">
              <a:solidFill>
                <a:srgbClr val="FF0000"/>
              </a:solidFill>
            </a:endParaRPr>
          </a:p>
        </p:txBody>
      </p:sp>
      <p:sp>
        <p:nvSpPr>
          <p:cNvPr id="13" name="TextBox 12">
            <a:extLst>
              <a:ext uri="{FF2B5EF4-FFF2-40B4-BE49-F238E27FC236}">
                <a16:creationId xmlns:a16="http://schemas.microsoft.com/office/drawing/2014/main" id="{E512B72A-9C55-A106-9B56-E597AB96D993}"/>
              </a:ext>
            </a:extLst>
          </p:cNvPr>
          <p:cNvSpPr txBox="1"/>
          <p:nvPr/>
        </p:nvSpPr>
        <p:spPr>
          <a:xfrm>
            <a:off x="10863939" y="3391098"/>
            <a:ext cx="684803" cy="923330"/>
          </a:xfrm>
          <a:prstGeom prst="rect">
            <a:avLst/>
          </a:prstGeom>
          <a:noFill/>
        </p:spPr>
        <p:txBody>
          <a:bodyPr wrap="none" rtlCol="0">
            <a:spAutoFit/>
          </a:bodyPr>
          <a:lstStyle/>
          <a:p>
            <a:r>
              <a:rPr lang="en-US" altLang="ko-KR" sz="5400" b="1" dirty="0">
                <a:solidFill>
                  <a:srgbClr val="FF0000"/>
                </a:solidFill>
              </a:rPr>
              <a:t>H</a:t>
            </a:r>
            <a:endParaRPr lang="ko-KR" altLang="en-US" sz="5400" b="1" dirty="0">
              <a:solidFill>
                <a:srgbClr val="FF0000"/>
              </a:solidFill>
            </a:endParaRPr>
          </a:p>
        </p:txBody>
      </p:sp>
      <p:sp>
        <p:nvSpPr>
          <p:cNvPr id="14" name="화살표: 오른쪽 13">
            <a:extLst>
              <a:ext uri="{FF2B5EF4-FFF2-40B4-BE49-F238E27FC236}">
                <a16:creationId xmlns:a16="http://schemas.microsoft.com/office/drawing/2014/main" id="{67CBF597-4053-2A27-A40B-C5FA744764F8}"/>
              </a:ext>
            </a:extLst>
          </p:cNvPr>
          <p:cNvSpPr/>
          <p:nvPr/>
        </p:nvSpPr>
        <p:spPr>
          <a:xfrm rot="21019066">
            <a:off x="8424759" y="2837438"/>
            <a:ext cx="1118037" cy="462939"/>
          </a:xfrm>
          <a:prstGeom prst="rightArrow">
            <a:avLst/>
          </a:prstGeom>
          <a:noFill/>
          <a:ln w="28575">
            <a:solidFill>
              <a:schemeClr val="bg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TextBox 14">
            <a:extLst>
              <a:ext uri="{FF2B5EF4-FFF2-40B4-BE49-F238E27FC236}">
                <a16:creationId xmlns:a16="http://schemas.microsoft.com/office/drawing/2014/main" id="{87AE307E-CF4F-99CB-538A-A90EE2244526}"/>
              </a:ext>
            </a:extLst>
          </p:cNvPr>
          <p:cNvSpPr txBox="1"/>
          <p:nvPr/>
        </p:nvSpPr>
        <p:spPr>
          <a:xfrm>
            <a:off x="532435" y="1089078"/>
            <a:ext cx="1781257" cy="369332"/>
          </a:xfrm>
          <a:prstGeom prst="rect">
            <a:avLst/>
          </a:prstGeom>
          <a:noFill/>
        </p:spPr>
        <p:txBody>
          <a:bodyPr wrap="none" rtlCol="0">
            <a:spAutoFit/>
          </a:bodyPr>
          <a:lstStyle/>
          <a:p>
            <a:pPr marL="285750" indent="-285750">
              <a:buFont typeface="Wingdings" panose="05000000000000000000" pitchFamily="2" charset="2"/>
              <a:buChar char="§"/>
            </a:pPr>
            <a:r>
              <a:rPr lang="en-US" altLang="ko-KR" dirty="0"/>
              <a:t>July 31 2022</a:t>
            </a:r>
            <a:endParaRPr lang="ko-KR" altLang="en-US" dirty="0"/>
          </a:p>
        </p:txBody>
      </p:sp>
      <p:sp>
        <p:nvSpPr>
          <p:cNvPr id="16" name="TextBox 15">
            <a:extLst>
              <a:ext uri="{FF2B5EF4-FFF2-40B4-BE49-F238E27FC236}">
                <a16:creationId xmlns:a16="http://schemas.microsoft.com/office/drawing/2014/main" id="{180714DA-78C7-490E-966D-B01420B6F22E}"/>
              </a:ext>
            </a:extLst>
          </p:cNvPr>
          <p:cNvSpPr txBox="1"/>
          <p:nvPr/>
        </p:nvSpPr>
        <p:spPr>
          <a:xfrm>
            <a:off x="6577185" y="1089078"/>
            <a:ext cx="1871025" cy="369332"/>
          </a:xfrm>
          <a:prstGeom prst="rect">
            <a:avLst/>
          </a:prstGeom>
          <a:noFill/>
        </p:spPr>
        <p:txBody>
          <a:bodyPr wrap="none" rtlCol="0">
            <a:spAutoFit/>
          </a:bodyPr>
          <a:lstStyle/>
          <a:p>
            <a:pPr marL="285750" indent="-285750">
              <a:buFont typeface="Wingdings" panose="05000000000000000000" pitchFamily="2" charset="2"/>
              <a:buChar char="§"/>
            </a:pPr>
            <a:r>
              <a:rPr lang="en-US" altLang="ko-KR" dirty="0"/>
              <a:t>AUG 06 2022</a:t>
            </a:r>
            <a:endParaRPr lang="ko-KR" altLang="en-US" dirty="0"/>
          </a:p>
        </p:txBody>
      </p:sp>
      <p:sp>
        <p:nvSpPr>
          <p:cNvPr id="17" name="TextBox 16">
            <a:extLst>
              <a:ext uri="{FF2B5EF4-FFF2-40B4-BE49-F238E27FC236}">
                <a16:creationId xmlns:a16="http://schemas.microsoft.com/office/drawing/2014/main" id="{88D315A9-CF30-55B0-6309-93736CA45C4E}"/>
              </a:ext>
            </a:extLst>
          </p:cNvPr>
          <p:cNvSpPr txBox="1"/>
          <p:nvPr/>
        </p:nvSpPr>
        <p:spPr>
          <a:xfrm>
            <a:off x="138523" y="5867716"/>
            <a:ext cx="12075190" cy="646331"/>
          </a:xfrm>
          <a:prstGeom prst="rect">
            <a:avLst/>
          </a:prstGeom>
          <a:noFill/>
        </p:spPr>
        <p:txBody>
          <a:bodyPr wrap="square" rtlCol="0">
            <a:spAutoFit/>
          </a:bodyPr>
          <a:lstStyle/>
          <a:p>
            <a:pPr marL="285750" indent="-285750">
              <a:buFont typeface="Arial" panose="020B0604020202020204" pitchFamily="34" charset="0"/>
              <a:buChar char="•"/>
            </a:pPr>
            <a:r>
              <a:rPr lang="en-US" altLang="ko-KR" dirty="0"/>
              <a:t>Capture the impact of transboundary transport from tropical region (clean) and China (polluted) over Korean peninsular and western pacific</a:t>
            </a:r>
          </a:p>
        </p:txBody>
      </p:sp>
      <p:sp>
        <p:nvSpPr>
          <p:cNvPr id="5" name="TextBox 4"/>
          <p:cNvSpPr txBox="1"/>
          <p:nvPr/>
        </p:nvSpPr>
        <p:spPr>
          <a:xfrm>
            <a:off x="3053662" y="2914906"/>
            <a:ext cx="657701" cy="646331"/>
          </a:xfrm>
          <a:prstGeom prst="rect">
            <a:avLst/>
          </a:prstGeom>
          <a:noFill/>
        </p:spPr>
        <p:txBody>
          <a:bodyPr wrap="square" rtlCol="0">
            <a:spAutoFit/>
          </a:bodyPr>
          <a:lstStyle/>
          <a:p>
            <a:r>
              <a:rPr lang="en-US" altLang="ko-KR" sz="3600" b="1" dirty="0">
                <a:solidFill>
                  <a:srgbClr val="FFFF00"/>
                </a:solidFill>
              </a:rPr>
              <a:t>L</a:t>
            </a:r>
            <a:endParaRPr lang="ko-KR" altLang="en-US" sz="3600" b="1" dirty="0">
              <a:solidFill>
                <a:srgbClr val="FFFF00"/>
              </a:solidFill>
            </a:endParaRPr>
          </a:p>
        </p:txBody>
      </p:sp>
      <p:sp>
        <p:nvSpPr>
          <p:cNvPr id="4" name="TextBox 3"/>
          <p:cNvSpPr txBox="1"/>
          <p:nvPr/>
        </p:nvSpPr>
        <p:spPr>
          <a:xfrm>
            <a:off x="7750534" y="3177295"/>
            <a:ext cx="979755" cy="369332"/>
          </a:xfrm>
          <a:prstGeom prst="rect">
            <a:avLst/>
          </a:prstGeom>
          <a:noFill/>
        </p:spPr>
        <p:txBody>
          <a:bodyPr wrap="none" rtlCol="0">
            <a:spAutoFit/>
          </a:bodyPr>
          <a:lstStyle/>
          <a:p>
            <a:r>
              <a:rPr lang="en-US" altLang="ko-KR" dirty="0" smtClean="0">
                <a:solidFill>
                  <a:srgbClr val="FF0000"/>
                </a:solidFill>
              </a:rPr>
              <a:t>Dirty air</a:t>
            </a:r>
            <a:endParaRPr lang="ko-KR" altLang="en-US" dirty="0">
              <a:solidFill>
                <a:srgbClr val="FF0000"/>
              </a:solidFill>
            </a:endParaRPr>
          </a:p>
        </p:txBody>
      </p:sp>
      <p:sp>
        <p:nvSpPr>
          <p:cNvPr id="18" name="TextBox 17">
            <a:extLst>
              <a:ext uri="{FF2B5EF4-FFF2-40B4-BE49-F238E27FC236}">
                <a16:creationId xmlns:a16="http://schemas.microsoft.com/office/drawing/2014/main" id="{FD75D72C-C3A5-7FDA-4BAC-B3578368A262}"/>
              </a:ext>
            </a:extLst>
          </p:cNvPr>
          <p:cNvSpPr txBox="1"/>
          <p:nvPr/>
        </p:nvSpPr>
        <p:spPr>
          <a:xfrm>
            <a:off x="2745943" y="3902857"/>
            <a:ext cx="1572719" cy="646331"/>
          </a:xfrm>
          <a:prstGeom prst="rect">
            <a:avLst/>
          </a:prstGeom>
          <a:noFill/>
        </p:spPr>
        <p:txBody>
          <a:bodyPr wrap="square" rtlCol="0">
            <a:spAutoFit/>
          </a:bodyPr>
          <a:lstStyle/>
          <a:p>
            <a:r>
              <a:rPr lang="en-US" altLang="ko-KR" dirty="0" smtClean="0">
                <a:solidFill>
                  <a:srgbClr val="FF0000"/>
                </a:solidFill>
              </a:rPr>
              <a:t>Tropical storm</a:t>
            </a:r>
            <a:endParaRPr lang="ko-KR" altLang="en-US" dirty="0">
              <a:solidFill>
                <a:srgbClr val="FF0000"/>
              </a:solidFill>
            </a:endParaRPr>
          </a:p>
        </p:txBody>
      </p:sp>
      <p:sp>
        <p:nvSpPr>
          <p:cNvPr id="19" name="TextBox 18">
            <a:extLst>
              <a:ext uri="{FF2B5EF4-FFF2-40B4-BE49-F238E27FC236}">
                <a16:creationId xmlns:a16="http://schemas.microsoft.com/office/drawing/2014/main" id="{FD75D72C-C3A5-7FDA-4BAC-B3578368A262}"/>
              </a:ext>
            </a:extLst>
          </p:cNvPr>
          <p:cNvSpPr txBox="1"/>
          <p:nvPr/>
        </p:nvSpPr>
        <p:spPr>
          <a:xfrm rot="20841416">
            <a:off x="8354918" y="3220238"/>
            <a:ext cx="1257717" cy="369332"/>
          </a:xfrm>
          <a:prstGeom prst="rect">
            <a:avLst/>
          </a:prstGeom>
          <a:noFill/>
        </p:spPr>
        <p:txBody>
          <a:bodyPr wrap="none" rtlCol="0">
            <a:spAutoFit/>
          </a:bodyPr>
          <a:lstStyle/>
          <a:p>
            <a:r>
              <a:rPr lang="en-US" altLang="ko-KR" dirty="0" smtClean="0">
                <a:solidFill>
                  <a:srgbClr val="FF0000"/>
                </a:solidFill>
              </a:rPr>
              <a:t>Westerlies</a:t>
            </a:r>
            <a:endParaRPr lang="ko-KR" altLang="en-US" dirty="0">
              <a:solidFill>
                <a:srgbClr val="FF0000"/>
              </a:solidFill>
            </a:endParaRPr>
          </a:p>
        </p:txBody>
      </p:sp>
    </p:spTree>
    <p:extLst>
      <p:ext uri="{BB962C8B-B14F-4D97-AF65-F5344CB8AC3E}">
        <p14:creationId xmlns:p14="http://schemas.microsoft.com/office/powerpoint/2010/main" val="24684105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사용자 지정 4">
      <a:majorFont>
        <a:latin typeface="Arial"/>
        <a:ea typeface="HY견고딕"/>
        <a:cs typeface=""/>
      </a:majorFont>
      <a:minorFont>
        <a:latin typeface="Arial"/>
        <a:ea typeface="HY견명조"/>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9102</TotalTime>
  <Words>924</Words>
  <Application>Microsoft Office PowerPoint</Application>
  <PresentationFormat>와이드스크린</PresentationFormat>
  <Paragraphs>185</Paragraphs>
  <Slides>13</Slides>
  <Notes>12</Notes>
  <HiddenSlides>0</HiddenSlides>
  <MMClips>0</MMClips>
  <ScaleCrop>false</ScaleCrop>
  <HeadingPairs>
    <vt:vector size="6" baseType="variant">
      <vt:variant>
        <vt:lpstr>사용한 글꼴</vt:lpstr>
      </vt:variant>
      <vt:variant>
        <vt:i4>9</vt:i4>
      </vt:variant>
      <vt:variant>
        <vt:lpstr>테마</vt:lpstr>
      </vt:variant>
      <vt:variant>
        <vt:i4>1</vt:i4>
      </vt:variant>
      <vt:variant>
        <vt:lpstr>슬라이드 제목</vt:lpstr>
      </vt:variant>
      <vt:variant>
        <vt:i4>13</vt:i4>
      </vt:variant>
    </vt:vector>
  </HeadingPairs>
  <TitlesOfParts>
    <vt:vector size="23" baseType="lpstr">
      <vt:lpstr>HY견고딕</vt:lpstr>
      <vt:lpstr>HY견명조</vt:lpstr>
      <vt:lpstr>맑은 고딕</vt:lpstr>
      <vt:lpstr>Arial</vt:lpstr>
      <vt:lpstr>Calibri</vt:lpstr>
      <vt:lpstr>Cambria Math</vt:lpstr>
      <vt:lpstr>Lucida Calligraphy</vt:lpstr>
      <vt:lpstr>Times New Roman</vt:lpstr>
      <vt:lpstr>Wingdings</vt:lpstr>
      <vt:lpstr>Office 테마</vt:lpstr>
      <vt:lpstr>Introduction to the upcoming version 3  of GEMS  ozone profile product</vt:lpstr>
      <vt:lpstr>GEMS O3Profile algorithm</vt:lpstr>
      <vt:lpstr>Example of OMI vs GEMS TCO without re-calibration</vt:lpstr>
      <vt:lpstr>Example of OMI vs GEMS TCO with re-calibration</vt:lpstr>
      <vt:lpstr>Validation for GEMS 2021.01-2023.12 for 0445 UTC </vt:lpstr>
      <vt:lpstr>Comparison btw GEMS v2.0 and V3.0  in 2024 Asian-AQ campaign</vt:lpstr>
      <vt:lpstr>PowerPoint 프레젠테이션</vt:lpstr>
      <vt:lpstr>Comparison btw GEMS v2.0 and V3.0  in 2022 ACCLIP summer campaign</vt:lpstr>
      <vt:lpstr>Spatial distribution of tropospheric column ozone (GEMS v3.0)</vt:lpstr>
      <vt:lpstr>Cross-evaluation with S5P: TCO 1000-400 hPa </vt:lpstr>
      <vt:lpstr>Comparison statistics</vt:lpstr>
      <vt:lpstr>Summary</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improved OMI ozone profile research product version 2.0 with collection 4 L1b data and algorithm updates</dc:title>
  <dc:creator>주선 박</dc:creator>
  <cp:lastModifiedBy>Juseon Bak</cp:lastModifiedBy>
  <cp:revision>225</cp:revision>
  <dcterms:created xsi:type="dcterms:W3CDTF">2024-05-27T18:50:03Z</dcterms:created>
  <dcterms:modified xsi:type="dcterms:W3CDTF">2024-10-17T08:07:34Z</dcterms:modified>
</cp:coreProperties>
</file>