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80" r:id="rId3"/>
    <p:sldId id="259" r:id="rId4"/>
    <p:sldId id="272" r:id="rId5"/>
    <p:sldId id="283" r:id="rId6"/>
    <p:sldId id="273" r:id="rId7"/>
    <p:sldId id="262" r:id="rId8"/>
    <p:sldId id="281" r:id="rId9"/>
    <p:sldId id="265" r:id="rId10"/>
    <p:sldId id="266" r:id="rId11"/>
    <p:sldId id="282" r:id="rId12"/>
    <p:sldId id="284" r:id="rId13"/>
    <p:sldId id="276" r:id="rId14"/>
    <p:sldId id="26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13F5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BB538FB-6DF5-42E6-A297-4B9C6BD785C1}" v="5" dt="2024-10-16T13:22:58.61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5" autoAdjust="0"/>
    <p:restoredTop sz="94660"/>
  </p:normalViewPr>
  <p:slideViewPr>
    <p:cSldViewPr snapToGrid="0">
      <p:cViewPr varScale="1">
        <p:scale>
          <a:sx n="70" d="100"/>
          <a:sy n="70" d="100"/>
        </p:scale>
        <p:origin x="931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0C51D-F68B-41AD-860E-3DECC3FBD8B5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53849E-16C0-46EA-97F9-1BEA3EA9F2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7688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2DBB3E-98B9-D47A-0E29-C46107748B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222CDF-1E78-5208-D998-1A89EB038D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B930F-F037-8B7F-B343-F548EA596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3A430-6613-473B-B913-DC6956306F84}" type="datetime1">
              <a:rPr lang="en-US" smtClean="0"/>
              <a:t>10/17/2024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3E1C61-0499-3E7D-CA9C-11D5F1496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Stauffer NDACC 2023 SHADOZ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43543D-398D-1BAF-5BCF-E19B04628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97500-CBFA-4784-B801-CF1927498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869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E29D23-BE72-6782-002A-2F4D0F723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FE8DFA-0D35-913F-638A-DCB1FA393A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DA4FD3-C4FB-E5A2-9D93-8A0FB503A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BBAF3-620F-4683-BEAF-ED2EEA3AFF4A}" type="datetime1">
              <a:rPr lang="en-US" smtClean="0"/>
              <a:t>10/17/2024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01D84A-C8D5-6301-6470-04542A081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Stauffer NDACC 2023 SHADOZ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93A9E1-669F-0086-9B24-6AC1A335B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97500-CBFA-4784-B801-CF1927498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079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2E0DF24-14FC-6258-A2A5-A181418309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C493E3-5D5E-EAAA-7841-08849A1EF9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E391C3-31CF-4769-6A1F-A11B44B0A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0DA6D-DF33-4F7C-9545-781F0A1C1D04}" type="datetime1">
              <a:rPr lang="en-US" smtClean="0"/>
              <a:t>10/17/2024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411934-A22B-3D90-9BDB-7042635184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Stauffer NDACC 2023 SHADOZ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52EC1-8EC2-F941-B811-72EB6B86A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97500-CBFA-4784-B801-CF1927498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722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CE00F-859D-ABC9-3B6E-8849674CD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7D62EA-81DF-783E-6D69-EBC13A3114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8BE52C-D79B-3797-D12F-7B961919B4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A368F-DE5D-4D63-86A1-A31C09A4AE81}" type="datetime1">
              <a:rPr lang="en-US" smtClean="0"/>
              <a:t>10/17/2024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A98C63-8A67-EC31-C65A-3C2EEF280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Stauffer NDACC 2023 SHADOZ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D3348D-438A-14EE-F7A9-DA1C80034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97500-CBFA-4784-B801-CF1927498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456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BD1AE-8447-FF8C-0F5E-C89CBE55CA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A2A659-DA5E-84C8-41A7-A977DD27AD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C0DD8C-F9F1-1015-A20D-775055F141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F94F7-43F0-4FD8-B199-F2C6080CA564}" type="datetime1">
              <a:rPr lang="en-US" smtClean="0"/>
              <a:t>10/17/2024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9D22A2-B329-264F-929B-ACF711B6A9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Stauffer NDACC 2023 SHADOZ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150F9B-B7F2-F0F2-5B35-FFE5DA0A0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97500-CBFA-4784-B801-CF1927498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05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10B1E-F32A-0AE4-C34F-0AC0237584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8A6C16-8D5D-9688-7B95-05594CAAE9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47EB91-0F9C-3484-6C8D-213B9DE2C9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4E537B-3F7D-242E-1B97-D0D043E721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C58DC-234F-42E3-8DA7-BC326498CC84}" type="datetime1">
              <a:rPr lang="en-US" smtClean="0"/>
              <a:t>10/17/2024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179479-C129-CA21-46A1-12864F7FE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Stauffer NDACC 2023 SHADOZ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96EA44-28B0-4E4B-3A8B-16FC51EFF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97500-CBFA-4784-B801-CF1927498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46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28DCDE-969B-DFDE-DCE6-D165A39276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E25050-C9D4-9DAA-3080-2BEDFD9702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FD5D12-829F-04CF-3015-FE73C45280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4C441E9-ACF0-F04D-7DB0-79E4390302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6A9C4B-F1BF-C8BD-421E-08AE0DACA7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4128F7E-6420-56D2-486A-9B57FBB9E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2B354-1863-4A19-9A66-EB29A65A24D3}" type="datetime1">
              <a:rPr lang="en-US" smtClean="0"/>
              <a:t>10/17/2024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54274F-0872-560E-7999-C3EC7F71BF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Stauffer NDACC 2023 SHADOZ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2D6733-7222-32A6-6D55-E5CF07D2A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97500-CBFA-4784-B801-CF1927498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374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8B6B63-3F83-EBCA-AE82-CA55F1F928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7FD77F9-62AC-DD74-F252-0CFCFC222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34278-EB61-450B-A70C-70B512418F25}" type="datetime1">
              <a:rPr lang="en-US" smtClean="0"/>
              <a:t>10/17/2024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117CAA-76C1-EECD-6157-EF555AE81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Stauffer NDACC 2023 SHADOZ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462254-4D6F-1ECD-6B0D-099BB3AAA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97500-CBFA-4784-B801-CF1927498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740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D019189-4CBE-9B05-54DE-07F26BCC76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CA477-3742-4D34-BF0C-1F8AADF3E994}" type="datetime1">
              <a:rPr lang="en-US" smtClean="0"/>
              <a:t>10/17/2024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441FE4-9920-FB8A-6387-EC73A8F56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Stauffer NDACC 2023 SHADOZ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8FAAB9-E7F2-4A1D-9993-62350E590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97500-CBFA-4784-B801-CF1927498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252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38FBFA-44AE-2152-67F8-1154F61A46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615B75-1256-9CF0-3B54-5B9813067A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BFE4A2-744E-E054-5992-41CE25804A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85781F-82DC-B295-A360-080AC9DF39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1C649-6259-49D6-B2CD-7F8DD3D9FBC5}" type="datetime1">
              <a:rPr lang="en-US" smtClean="0"/>
              <a:t>10/17/2024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0DB1B6-B6FC-E332-FB97-4F8595A85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Stauffer NDACC 2023 SHADOZ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A54A24-DDC4-83EA-7AAD-765B5B0D2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97500-CBFA-4784-B801-CF1927498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646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3367B-233F-FB85-0C9A-FA25237742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27A21E5-AAAF-E8C9-AE85-3EAC0C89E0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55E4D5-7739-3695-CAED-C909159194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C1324A-B900-8B9D-AFCD-8B415BED1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BF2F6-4511-4941-8C48-9596995ED017}" type="datetime1">
              <a:rPr lang="en-US" smtClean="0"/>
              <a:t>10/17/2024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716EAD-30F2-53BE-3914-6204C091CE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Stauffer NDACC 2023 SHADOZ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A28ED5-C586-43AD-2644-712324EB1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97500-CBFA-4784-B801-CF1927498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86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5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883B841-E677-1C1D-6D5D-AF9DFE67D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F7BF70-79BE-1E20-7532-66178A371F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DA7EF7-9323-D895-ACC8-8E778BA661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B51686-0375-46C3-8CF5-1254F644DD42}" type="datetime1">
              <a:rPr lang="en-US" smtClean="0"/>
              <a:t>10/17/2024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EB9D2C-F8ED-58FE-8DC8-BFE2E7AD9D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Stauffer NDACC 2023 SHADOZ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F52EA5-372D-0A8F-A3F7-8D836C0F49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97500-CBFA-4784-B801-CF1927498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728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tropo.gsfc.nasa.gov/shadoz/SHADOZ_PubsList.html" TargetMode="Externa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if"/><Relationship Id="rId2" Type="http://schemas.openxmlformats.org/officeDocument/2006/relationships/image" Target="../media/image21.t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18" Type="http://schemas.openxmlformats.org/officeDocument/2006/relationships/image" Target="../media/image38.png"/><Relationship Id="rId3" Type="http://schemas.openxmlformats.org/officeDocument/2006/relationships/image" Target="../media/image8.png"/><Relationship Id="rId21" Type="http://schemas.openxmlformats.org/officeDocument/2006/relationships/image" Target="../media/image3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17" Type="http://schemas.openxmlformats.org/officeDocument/2006/relationships/image" Target="../media/image37.png"/><Relationship Id="rId2" Type="http://schemas.openxmlformats.org/officeDocument/2006/relationships/image" Target="../media/image23.png"/><Relationship Id="rId16" Type="http://schemas.openxmlformats.org/officeDocument/2006/relationships/image" Target="../media/image36.png"/><Relationship Id="rId20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5" Type="http://schemas.openxmlformats.org/officeDocument/2006/relationships/image" Target="../media/image35.png"/><Relationship Id="rId10" Type="http://schemas.openxmlformats.org/officeDocument/2006/relationships/image" Target="../media/image30.png"/><Relationship Id="rId19" Type="http://schemas.openxmlformats.org/officeDocument/2006/relationships/image" Target="../media/image39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tropo.gsfc.nasa.gov/shadoz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2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57721/SHADOZ-V06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2.gif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57721/SHADOZ-V06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2.gif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gif"/><Relationship Id="rId5" Type="http://schemas.openxmlformats.org/officeDocument/2006/relationships/image" Target="../media/image13.jp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146AE9-DD6A-4564-8C4B-BF9BD4F163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0975" y="1407754"/>
            <a:ext cx="11830050" cy="2170182"/>
          </a:xfrm>
        </p:spPr>
        <p:txBody>
          <a:bodyPr>
            <a:noAutofit/>
          </a:bodyPr>
          <a:lstStyle/>
          <a:p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Southern Hemisphere Additional Ozonesondes (SHADOZ) Network: The Standard for Satellite Validation and Trends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15FA02-7268-4520-9BD8-74F50B9398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5018" y="3750233"/>
            <a:ext cx="10861964" cy="3030594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Debra Kollonige, NASA/GSFC and SSAI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Ryan Stauffer (GSFC; SHADOZ PI), Anne Thompson (GSFC and UMBC; SHADOZ Founding PI), Bryan Johnson, Gary Morris, Patrick Cullis (all NOAA), and dozens of SHADOZ colleagues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CEOS AC-VC-20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College Park, MD, USA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18 October 2024, 1020-1035</a:t>
            </a:r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A7224D13-6AB6-DFE8-F74E-732C97E7B2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08033" y="77173"/>
            <a:ext cx="1594238" cy="1214657"/>
          </a:xfrm>
          <a:prstGeom prst="rect">
            <a:avLst/>
          </a:prstGeom>
        </p:spPr>
      </p:pic>
      <p:pic>
        <p:nvPicPr>
          <p:cNvPr id="9" name="Picture 8" descr="A picture containing clock, drawing&#10;&#10;Description automatically generated">
            <a:extLst>
              <a:ext uri="{FF2B5EF4-FFF2-40B4-BE49-F238E27FC236}">
                <a16:creationId xmlns:a16="http://schemas.microsoft.com/office/drawing/2014/main" id="{7C3A38F0-C095-8818-0652-1850ECE806B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185" r="23702"/>
          <a:stretch/>
        </p:blipFill>
        <p:spPr>
          <a:xfrm>
            <a:off x="89729" y="77173"/>
            <a:ext cx="1456076" cy="1297460"/>
          </a:xfrm>
          <a:prstGeom prst="rect">
            <a:avLst/>
          </a:prstGeom>
        </p:spPr>
      </p:pic>
      <p:pic>
        <p:nvPicPr>
          <p:cNvPr id="10" name="Picture 1" descr="F:\AMT-ID-Sel-BCK-11Dec11\aZA-WORK-ID2-3Dec11\Talks-10-11\NDACCLogoNew.png">
            <a:extLst>
              <a:ext uri="{FF2B5EF4-FFF2-40B4-BE49-F238E27FC236}">
                <a16:creationId xmlns:a16="http://schemas.microsoft.com/office/drawing/2014/main" id="{08CC4DA5-B355-4EA7-8E64-43543158A1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924" y="118575"/>
            <a:ext cx="1829133" cy="1214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DDEA80D-44D9-4EB6-8377-D8AF776E43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9361" y="193056"/>
            <a:ext cx="1098774" cy="1098774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71B740-C9F6-DB46-F1FB-141D370E0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B4B97500-CBFA-4784-B801-CF19274983A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1304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E101784-41D6-421A-BC6E-35D683F338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9610" y="48374"/>
            <a:ext cx="1250660" cy="951751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E69A4532-0100-439C-8B7F-CB80267CDD67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1027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SHADOZ Science: O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Profile Trends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F42EE2-9A92-DE7B-1E7F-5F9770C4675C}"/>
              </a:ext>
            </a:extLst>
          </p:cNvPr>
          <p:cNvSpPr txBox="1"/>
          <p:nvPr/>
        </p:nvSpPr>
        <p:spPr>
          <a:xfrm>
            <a:off x="81730" y="1088220"/>
            <a:ext cx="63246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Referencing the ozonesonde profiles to the tropopause height and re-calculating trends shows that the trends largely “disappear”! (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bottom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Climate signal in tropopause height increases are leading to negative ozone trends in the lower stratosphere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Trends output from 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Thompson et al., (2021; JGR)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are found at: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https://tropo.gsfc.nasa.gov/shadoz/SHADOZ_PubsList.html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Use the output to evaluate satellite and model-based trends calculations!</a:t>
            </a:r>
          </a:p>
        </p:txBody>
      </p:sp>
      <p:pic>
        <p:nvPicPr>
          <p:cNvPr id="8" name="Picture 7" descr="A graph of different colored lines&#10;&#10;Description automatically generated">
            <a:extLst>
              <a:ext uri="{FF2B5EF4-FFF2-40B4-BE49-F238E27FC236}">
                <a16:creationId xmlns:a16="http://schemas.microsoft.com/office/drawing/2014/main" id="{FD96E23F-9607-7380-A5A6-51460AE117C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0" r="7654"/>
          <a:stretch/>
        </p:blipFill>
        <p:spPr>
          <a:xfrm>
            <a:off x="6718339" y="1011572"/>
            <a:ext cx="5212080" cy="2679351"/>
          </a:xfrm>
          <a:prstGeom prst="rect">
            <a:avLst/>
          </a:prstGeom>
        </p:spPr>
      </p:pic>
      <p:pic>
        <p:nvPicPr>
          <p:cNvPr id="9" name="Picture 8" descr="A graph with colorful lines&#10;&#10;Description automatically generated">
            <a:extLst>
              <a:ext uri="{FF2B5EF4-FFF2-40B4-BE49-F238E27FC236}">
                <a16:creationId xmlns:a16="http://schemas.microsoft.com/office/drawing/2014/main" id="{1B01A42F-ED33-5E2E-B0D4-8A0FF915021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0" r="7644"/>
          <a:stretch/>
        </p:blipFill>
        <p:spPr>
          <a:xfrm>
            <a:off x="6718339" y="3690923"/>
            <a:ext cx="5212080" cy="267935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E39C602-31DD-A472-5292-D26DBAB7646D}"/>
              </a:ext>
            </a:extLst>
          </p:cNvPr>
          <p:cNvSpPr txBox="1"/>
          <p:nvPr/>
        </p:nvSpPr>
        <p:spPr>
          <a:xfrm>
            <a:off x="7271149" y="6351199"/>
            <a:ext cx="4106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Update from Thompson et al. (2021)</a:t>
            </a:r>
          </a:p>
        </p:txBody>
      </p:sp>
    </p:spTree>
    <p:extLst>
      <p:ext uri="{BB962C8B-B14F-4D97-AF65-F5344CB8AC3E}">
        <p14:creationId xmlns:p14="http://schemas.microsoft.com/office/powerpoint/2010/main" val="10128250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C1B91B-AB2A-9300-AFAC-AB90FABF5F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A897CD8-D1F5-11C9-3971-393A8743B6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9610" y="48374"/>
            <a:ext cx="1250660" cy="951751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5157F042-DF58-4261-FBEB-09130A420A24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1027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SHADOZ Science: O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Profile Trends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A0C5FBB-9ABE-70A3-C33D-1D7CB8659402}"/>
              </a:ext>
            </a:extLst>
          </p:cNvPr>
          <p:cNvSpPr txBox="1"/>
          <p:nvPr/>
        </p:nvSpPr>
        <p:spPr>
          <a:xfrm>
            <a:off x="81730" y="1089164"/>
            <a:ext cx="558797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New profile trends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1998-2023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from all 8 tropical SHADOZ stations used in T21 </a:t>
            </a:r>
            <a:r>
              <a:rPr lang="en-US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combined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UT/LS trends of up to -4 %/decade (significant with 95% confidence) on average across the 8 tropical stations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Seasonal/monthly</a:t>
            </a:r>
            <a:r>
              <a:rPr lang="en-US" sz="2000" i="1" u="sng" dirty="0">
                <a:latin typeface="Arial" panose="020B0604020202020204" pitchFamily="34" charset="0"/>
                <a:cs typeface="Arial" panose="020B0604020202020204" pitchFamily="34" charset="0"/>
              </a:rPr>
              <a:t> trends contain important information. Not always uniform.</a:t>
            </a:r>
            <a:endParaRPr lang="en-US" sz="2000" b="1" i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Note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: No trend in troposphere above ~2 km altitude! Boundary layer positive trends are driven by Kuala Lumpur and Watukosek Equatorial SE Asia stations (next slides…)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A graph of a graph showing a curve&#10;&#10;Description automatically generated with medium confidence">
            <a:extLst>
              <a:ext uri="{FF2B5EF4-FFF2-40B4-BE49-F238E27FC236}">
                <a16:creationId xmlns:a16="http://schemas.microsoft.com/office/drawing/2014/main" id="{14422B54-0B9F-60BB-04FA-5AD929EA4E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4218" y="1729047"/>
            <a:ext cx="6246052" cy="4352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1013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E704BA-6146-9AA9-F870-1DC9770FB8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AE202ED-5934-CEF0-B4AF-5E6C46A991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9610" y="48374"/>
            <a:ext cx="1250660" cy="951751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B3F793CB-E20B-84B8-91C7-4441F48B6227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1027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SHADOZ Science: O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Profile Trends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07C7F12-8EB1-E536-2693-ADFDF609D7D4}"/>
              </a:ext>
            </a:extLst>
          </p:cNvPr>
          <p:cNvSpPr txBox="1"/>
          <p:nvPr/>
        </p:nvSpPr>
        <p:spPr>
          <a:xfrm>
            <a:off x="81730" y="4220295"/>
            <a:ext cx="1202854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Tropospheric column (surface to 300 hPa) trends calculated using Quantile Regression (QR) show overall modest increases across the tropics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largest (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~5%/decade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) positive trends over 2000-2022 are found in SE Asia (Hanoi, KL, Watukosek)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Are increases driven entirely by anthropogenic emissions, or is there also a dynamics story to the tropospheric trends in SE Asia?</a:t>
            </a:r>
          </a:p>
        </p:txBody>
      </p:sp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72551CD2-AFED-FAD2-FA5C-98B7C98FF6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786" y="1002319"/>
            <a:ext cx="10122428" cy="3145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6967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, schematic, map&#10;&#10;Description automatically generated">
            <a:extLst>
              <a:ext uri="{FF2B5EF4-FFF2-40B4-BE49-F238E27FC236}">
                <a16:creationId xmlns:a16="http://schemas.microsoft.com/office/drawing/2014/main" id="{4A2F7E1B-9A77-7EC0-F6FE-92B1C40BE8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6"/>
          <a:stretch/>
        </p:blipFill>
        <p:spPr>
          <a:xfrm>
            <a:off x="5264145" y="1092174"/>
            <a:ext cx="6029346" cy="271266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 descr="Map&#10;&#10;Description automatically generated">
            <a:extLst>
              <a:ext uri="{FF2B5EF4-FFF2-40B4-BE49-F238E27FC236}">
                <a16:creationId xmlns:a16="http://schemas.microsoft.com/office/drawing/2014/main" id="{55B47DCF-BC03-8B50-6325-48BB68C631F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26" r="55287" b="47387"/>
          <a:stretch/>
        </p:blipFill>
        <p:spPr>
          <a:xfrm>
            <a:off x="5264145" y="3809303"/>
            <a:ext cx="6029346" cy="291217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8F37109-10C5-7007-2BCA-9D6E241AA37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955"/>
          <a:stretch/>
        </p:blipFill>
        <p:spPr>
          <a:xfrm>
            <a:off x="11293491" y="3808605"/>
            <a:ext cx="740579" cy="291287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E101784-41D6-421A-BC6E-35D683F338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9610" y="48374"/>
            <a:ext cx="1250660" cy="951751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E69A4532-0100-439C-8B7F-CB80267CDD67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1027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SHADOZ Science: O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Profile Trends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DCC2275-DE61-BC62-7496-CD6A50AFB5FA}"/>
              </a:ext>
            </a:extLst>
          </p:cNvPr>
          <p:cNvSpPr txBox="1"/>
          <p:nvPr/>
        </p:nvSpPr>
        <p:spPr>
          <a:xfrm>
            <a:off x="66675" y="1104900"/>
            <a:ext cx="5089525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Stauffer et al.,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(2024; ACP TOAR-II SI) shows that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Feb-Apr large positive ozone trends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over Southeast Asia (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top;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KL and Java SHADOZ stations) are associated with a significant decrease in convection (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bottom)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1998-2022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Decrease in convection reduces the lofting and redistribution of near-surface ozone poor air, and tropospheric ozone accumulates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This is a </a:t>
            </a:r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dynamics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signal only identified using monthly-resolved trends in ozone and meteorological parameters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D590578-24DD-B4B2-8042-A376210117A0}"/>
              </a:ext>
            </a:extLst>
          </p:cNvPr>
          <p:cNvSpPr/>
          <p:nvPr/>
        </p:nvSpPr>
        <p:spPr>
          <a:xfrm>
            <a:off x="6438900" y="1371600"/>
            <a:ext cx="457200" cy="2247900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1865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DFD2F21-9AB4-48E7-BE1C-95B2F27EEE21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173239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</a:p>
        </p:txBody>
      </p:sp>
      <p:pic>
        <p:nvPicPr>
          <p:cNvPr id="7" name="Google Shape;207;p19" descr="SHADOZ2.gif">
            <a:extLst>
              <a:ext uri="{FF2B5EF4-FFF2-40B4-BE49-F238E27FC236}">
                <a16:creationId xmlns:a16="http://schemas.microsoft.com/office/drawing/2014/main" id="{8359D220-BF27-4428-B8C0-9877C083CF77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783080" y="691151"/>
            <a:ext cx="1251576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209;p19">
            <a:extLst>
              <a:ext uri="{FF2B5EF4-FFF2-40B4-BE49-F238E27FC236}">
                <a16:creationId xmlns:a16="http://schemas.microsoft.com/office/drawing/2014/main" id="{1BEB2B7A-BCDE-4FB4-BE82-197596A76E0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266392" y="653586"/>
            <a:ext cx="973885" cy="97510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210;p19">
            <a:extLst>
              <a:ext uri="{FF2B5EF4-FFF2-40B4-BE49-F238E27FC236}">
                <a16:creationId xmlns:a16="http://schemas.microsoft.com/office/drawing/2014/main" id="{24EC14C4-FA40-414C-B721-FB5289EF37A7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413511" y="5857141"/>
            <a:ext cx="2224005" cy="487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211;p19">
            <a:extLst>
              <a:ext uri="{FF2B5EF4-FFF2-40B4-BE49-F238E27FC236}">
                <a16:creationId xmlns:a16="http://schemas.microsoft.com/office/drawing/2014/main" id="{EA5EB09D-C878-422D-A12B-966A7C14F2FB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221248" y="3331753"/>
            <a:ext cx="1335111" cy="6703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212;p19">
            <a:extLst>
              <a:ext uri="{FF2B5EF4-FFF2-40B4-BE49-F238E27FC236}">
                <a16:creationId xmlns:a16="http://schemas.microsoft.com/office/drawing/2014/main" id="{58D02FE7-5889-4600-B227-4C45810FD606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566371" y="1922196"/>
            <a:ext cx="883599" cy="792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213;p19">
            <a:extLst>
              <a:ext uri="{FF2B5EF4-FFF2-40B4-BE49-F238E27FC236}">
                <a16:creationId xmlns:a16="http://schemas.microsoft.com/office/drawing/2014/main" id="{CA087DBD-8BAE-419B-A12F-75F613788A5B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415126" y="1932743"/>
            <a:ext cx="792274" cy="792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215;p19">
            <a:extLst>
              <a:ext uri="{FF2B5EF4-FFF2-40B4-BE49-F238E27FC236}">
                <a16:creationId xmlns:a16="http://schemas.microsoft.com/office/drawing/2014/main" id="{5F239F45-5204-4561-BD56-E7B1A5A3511D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432832" y="5104021"/>
            <a:ext cx="2587625" cy="6094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216;p19">
            <a:extLst>
              <a:ext uri="{FF2B5EF4-FFF2-40B4-BE49-F238E27FC236}">
                <a16:creationId xmlns:a16="http://schemas.microsoft.com/office/drawing/2014/main" id="{76C8ED7C-3638-4A70-A402-563801B94F78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566403" y="2862256"/>
            <a:ext cx="2179551" cy="4266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217;p19">
            <a:extLst>
              <a:ext uri="{FF2B5EF4-FFF2-40B4-BE49-F238E27FC236}">
                <a16:creationId xmlns:a16="http://schemas.microsoft.com/office/drawing/2014/main" id="{709BA1FC-556C-4DE1-A044-F832318C9FE5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9074730" y="4120358"/>
            <a:ext cx="2766869" cy="4266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219;p19">
            <a:extLst>
              <a:ext uri="{FF2B5EF4-FFF2-40B4-BE49-F238E27FC236}">
                <a16:creationId xmlns:a16="http://schemas.microsoft.com/office/drawing/2014/main" id="{0EAC048F-AFE1-45F4-8957-1EB9F8AD2647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6409815" y="2003400"/>
            <a:ext cx="1747779" cy="6094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220;p19">
            <a:extLst>
              <a:ext uri="{FF2B5EF4-FFF2-40B4-BE49-F238E27FC236}">
                <a16:creationId xmlns:a16="http://schemas.microsoft.com/office/drawing/2014/main" id="{A6079C7A-0E3E-4D43-84FD-5D07CAFD2344}"/>
              </a:ext>
            </a:extLst>
          </p:cNvPr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6486289" y="3637841"/>
            <a:ext cx="1374342" cy="5484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221;p19" descr="KMDlogo.tiff">
            <a:extLst>
              <a:ext uri="{FF2B5EF4-FFF2-40B4-BE49-F238E27FC236}">
                <a16:creationId xmlns:a16="http://schemas.microsoft.com/office/drawing/2014/main" id="{D27BEBBA-77F2-4A36-8D77-AA6ADE79244B}"/>
              </a:ext>
            </a:extLst>
          </p:cNvPr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8308876" y="4629787"/>
            <a:ext cx="2995007" cy="4266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223;p19">
            <a:extLst>
              <a:ext uri="{FF2B5EF4-FFF2-40B4-BE49-F238E27FC236}">
                <a16:creationId xmlns:a16="http://schemas.microsoft.com/office/drawing/2014/main" id="{A792A7FF-85C9-4C4C-BF8C-EF3A72F7DBFD}"/>
              </a:ext>
            </a:extLst>
          </p:cNvPr>
          <p:cNvPicPr preferRelativeResize="0"/>
          <p:nvPr/>
        </p:nvPicPr>
        <p:blipFill rotWithShape="1">
          <a:blip r:embed="rId14">
            <a:alphaModFix/>
          </a:blip>
          <a:srcRect r="80902"/>
          <a:stretch/>
        </p:blipFill>
        <p:spPr>
          <a:xfrm>
            <a:off x="8322241" y="5289748"/>
            <a:ext cx="847427" cy="8474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24;p19" descr="NCHMF.tiff">
            <a:extLst>
              <a:ext uri="{FF2B5EF4-FFF2-40B4-BE49-F238E27FC236}">
                <a16:creationId xmlns:a16="http://schemas.microsoft.com/office/drawing/2014/main" id="{F4F53904-7A8C-4089-BD44-C9BBD21898EE}"/>
              </a:ext>
            </a:extLst>
          </p:cNvPr>
          <p:cNvPicPr preferRelativeResize="0"/>
          <p:nvPr/>
        </p:nvPicPr>
        <p:blipFill rotWithShape="1">
          <a:blip r:embed="rId15">
            <a:alphaModFix/>
          </a:blip>
          <a:srcRect l="7391" t="532" r="17478" b="7910"/>
          <a:stretch/>
        </p:blipFill>
        <p:spPr>
          <a:xfrm>
            <a:off x="9787231" y="2955101"/>
            <a:ext cx="670934" cy="7604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25;p19">
            <a:extLst>
              <a:ext uri="{FF2B5EF4-FFF2-40B4-BE49-F238E27FC236}">
                <a16:creationId xmlns:a16="http://schemas.microsoft.com/office/drawing/2014/main" id="{71FB2F8E-4BFF-4BEA-B7A8-F9FC83B18246}"/>
              </a:ext>
            </a:extLst>
          </p:cNvPr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7067637" y="4357666"/>
            <a:ext cx="1016443" cy="93208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9;p19">
            <a:extLst>
              <a:ext uri="{FF2B5EF4-FFF2-40B4-BE49-F238E27FC236}">
                <a16:creationId xmlns:a16="http://schemas.microsoft.com/office/drawing/2014/main" id="{13E7DD9E-0929-4230-AA2F-D014C5372739}"/>
              </a:ext>
            </a:extLst>
          </p:cNvPr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10870093" y="1953796"/>
            <a:ext cx="674665" cy="6746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32;p19" descr="F:\AMT-ID-Sel-BCK-11Dec11\aZA-WORK-ID2-3Dec11\Talks-10-11\NDACCLogoNew.png">
            <a:extLst>
              <a:ext uri="{FF2B5EF4-FFF2-40B4-BE49-F238E27FC236}">
                <a16:creationId xmlns:a16="http://schemas.microsoft.com/office/drawing/2014/main" id="{CAE28805-D506-429E-A9C2-D844F5B2C89B}"/>
              </a:ext>
            </a:extLst>
          </p:cNvPr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10392408" y="700961"/>
            <a:ext cx="1339985" cy="88902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" name="Google Shape;233;p19">
            <a:extLst>
              <a:ext uri="{FF2B5EF4-FFF2-40B4-BE49-F238E27FC236}">
                <a16:creationId xmlns:a16="http://schemas.microsoft.com/office/drawing/2014/main" id="{6D772486-9B77-4643-93C7-A08E3DBB3A27}"/>
              </a:ext>
            </a:extLst>
          </p:cNvPr>
          <p:cNvCxnSpPr/>
          <p:nvPr/>
        </p:nvCxnSpPr>
        <p:spPr>
          <a:xfrm flipV="1">
            <a:off x="6876079" y="1760878"/>
            <a:ext cx="4939230" cy="5991"/>
          </a:xfrm>
          <a:prstGeom prst="straightConnector1">
            <a:avLst/>
          </a:prstGeom>
          <a:noFill/>
          <a:ln w="28575" cap="flat" cmpd="sng">
            <a:solidFill>
              <a:srgbClr val="B72709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6" name="Google Shape;205;p19">
            <a:extLst>
              <a:ext uri="{FF2B5EF4-FFF2-40B4-BE49-F238E27FC236}">
                <a16:creationId xmlns:a16="http://schemas.microsoft.com/office/drawing/2014/main" id="{3317F168-BC7A-45B5-9C5B-82D190FD4CBC}"/>
              </a:ext>
            </a:extLst>
          </p:cNvPr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6932055" y="5329522"/>
            <a:ext cx="1146473" cy="609441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7E2D27E0-74E1-48EC-9876-50793D91EC19}"/>
              </a:ext>
            </a:extLst>
          </p:cNvPr>
          <p:cNvSpPr txBox="1"/>
          <p:nvPr/>
        </p:nvSpPr>
        <p:spPr>
          <a:xfrm>
            <a:off x="123826" y="1264286"/>
            <a:ext cx="595316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SHADOZ fills an otherwise huge gap in ozone profile data in the tropics. 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More than 10,000 profiles archived.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How do we know our data are of high-quality?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Lab and field tests inform reprocessing efforts that have helped us achieve high accuracy and close to a ~5% uncertainty goal for ozonesonde data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SHADOZ ozone measurements and trends set the standard for satellite product evaluation and activities like TOAR-II.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0F1C113-1E28-4591-8D01-3DA6B6CF62BF}"/>
              </a:ext>
            </a:extLst>
          </p:cNvPr>
          <p:cNvSpPr txBox="1"/>
          <p:nvPr/>
        </p:nvSpPr>
        <p:spPr>
          <a:xfrm>
            <a:off x="6566403" y="96788"/>
            <a:ext cx="55585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Thanks to our partners, collaborators, and NASA HQ Program Manager K. Jucks for support 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9E12E5D9-58DC-40D8-8BF0-0556E1FF6D40}"/>
              </a:ext>
            </a:extLst>
          </p:cNvPr>
          <p:cNvPicPr>
            <a:picLocks noChangeAspect="1"/>
          </p:cNvPicPr>
          <p:nvPr/>
        </p:nvPicPr>
        <p:blipFill rotWithShape="1">
          <a:blip r:embed="rId20"/>
          <a:srcRect t="30572" b="30835"/>
          <a:stretch/>
        </p:blipFill>
        <p:spPr>
          <a:xfrm>
            <a:off x="10636690" y="3178336"/>
            <a:ext cx="1380523" cy="532784"/>
          </a:xfrm>
          <a:prstGeom prst="rect">
            <a:avLst/>
          </a:prstGeom>
        </p:spPr>
      </p:pic>
      <p:pic>
        <p:nvPicPr>
          <p:cNvPr id="2" name="Picture 1" descr="A picture containing clock, drawing&#10;&#10;Description automatically generated">
            <a:extLst>
              <a:ext uri="{FF2B5EF4-FFF2-40B4-BE49-F238E27FC236}">
                <a16:creationId xmlns:a16="http://schemas.microsoft.com/office/drawing/2014/main" id="{07EDCD8E-1924-E2DD-C461-1E571FE42D78}"/>
              </a:ext>
            </a:extLst>
          </p:cNvPr>
          <p:cNvPicPr>
            <a:picLocks noChangeAspect="1"/>
          </p:cNvPicPr>
          <p:nvPr/>
        </p:nvPicPr>
        <p:blipFill rotWithShape="1">
          <a:blip r:embed="rId21"/>
          <a:srcRect l="20185" r="23702"/>
          <a:stretch/>
        </p:blipFill>
        <p:spPr>
          <a:xfrm>
            <a:off x="8034656" y="572646"/>
            <a:ext cx="1304514" cy="116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5848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E5830C-1E2A-B574-8282-ABCC62AEB5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8FE2A1E-3291-B43E-5740-65D124EED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Roadmap: High-Quality Profiles for Validation &amp; Trends</a:t>
            </a:r>
          </a:p>
        </p:txBody>
      </p:sp>
      <p:sp>
        <p:nvSpPr>
          <p:cNvPr id="31" name="Content Placeholder 5">
            <a:extLst>
              <a:ext uri="{FF2B5EF4-FFF2-40B4-BE49-F238E27FC236}">
                <a16:creationId xmlns:a16="http://schemas.microsoft.com/office/drawing/2014/main" id="{52EA8EC6-0ED9-F39E-41B8-5789DE321C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890" y="1174129"/>
            <a:ext cx="12044220" cy="5346743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SHADOZ Network Status and Archive Updates</a:t>
            </a:r>
          </a:p>
          <a:p>
            <a:pPr>
              <a:lnSpc>
                <a:spcPct val="110000"/>
              </a:lnSpc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Ozonesonde Data Quality Assurance Activities – How we know our data are of excellent quality</a:t>
            </a:r>
          </a:p>
          <a:p>
            <a:pPr>
              <a:lnSpc>
                <a:spcPct val="110000"/>
              </a:lnSpc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Global Perspective: ±2% Total Column Ozone Agreement w/Satellites!</a:t>
            </a:r>
          </a:p>
          <a:p>
            <a:pPr>
              <a:lnSpc>
                <a:spcPct val="110000"/>
              </a:lnSpc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Setting the Standing for Ozone Trends</a:t>
            </a:r>
          </a:p>
          <a:p>
            <a:pPr lvl="1">
              <a:lnSpc>
                <a:spcPct val="11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SHADOZ tropical trends from surface to UT/LS: Climate signal at the tropopause (update of Thompson et al., 2021; JGR “T21”)</a:t>
            </a:r>
          </a:p>
          <a:p>
            <a:pPr lvl="1">
              <a:lnSpc>
                <a:spcPct val="11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Tropics show overall modest trends except SE Asia where dynamics are a factor (Stauffer et al., 2024; ACP TOAR-II Special Issue)</a:t>
            </a:r>
          </a:p>
        </p:txBody>
      </p:sp>
    </p:spTree>
    <p:extLst>
      <p:ext uri="{BB962C8B-B14F-4D97-AF65-F5344CB8AC3E}">
        <p14:creationId xmlns:p14="http://schemas.microsoft.com/office/powerpoint/2010/main" val="6852843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F62F0AD-BA30-B338-4DC6-EC1A766FA3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SHADOZ: &gt;25 Years and &gt;10,000 Profiles</a:t>
            </a:r>
          </a:p>
        </p:txBody>
      </p:sp>
      <p:sp>
        <p:nvSpPr>
          <p:cNvPr id="31" name="Content Placeholder 5">
            <a:extLst>
              <a:ext uri="{FF2B5EF4-FFF2-40B4-BE49-F238E27FC236}">
                <a16:creationId xmlns:a16="http://schemas.microsoft.com/office/drawing/2014/main" id="{510816FB-7567-7425-0DC7-2BCF4787F4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282" y="1081766"/>
            <a:ext cx="11763435" cy="219241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SHADOZ Data Collection &amp; Archive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Now 16 stations and &gt;20 sponsoring organizations. 2-4 profiles per month at individual stations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Data Archive Statistics: &gt;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10,000 profiles.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Complete post-COVID rebound in yearly data collection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NASA/GSFC also oversees NASA/Wallops Is. (WFF) &gt;50-year record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BD2BA3B-0995-DD44-4C30-4AAF86F7F226}"/>
              </a:ext>
            </a:extLst>
          </p:cNvPr>
          <p:cNvSpPr txBox="1"/>
          <p:nvPr/>
        </p:nvSpPr>
        <p:spPr>
          <a:xfrm>
            <a:off x="1666238" y="3164511"/>
            <a:ext cx="8859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SHADOZ: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https://tropo.gsfc.nasa.gov/shadoz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C34090D4-C6C8-CC79-2264-06E55ACADE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4550" y="3634252"/>
            <a:ext cx="1307202" cy="130720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C3F481B2-6B66-6D98-9781-364F6221E2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9610" y="48374"/>
            <a:ext cx="1250660" cy="951751"/>
          </a:xfrm>
          <a:prstGeom prst="rect">
            <a:avLst/>
          </a:prstGeom>
        </p:spPr>
      </p:pic>
      <p:pic>
        <p:nvPicPr>
          <p:cNvPr id="3" name="Picture 2" descr="Chart&#10;&#10;Description automatically generated">
            <a:extLst>
              <a:ext uri="{FF2B5EF4-FFF2-40B4-BE49-F238E27FC236}">
                <a16:creationId xmlns:a16="http://schemas.microsoft.com/office/drawing/2014/main" id="{F43A35FC-D14A-3552-51D1-56C118FC96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815" y="3717227"/>
            <a:ext cx="8396368" cy="3048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2331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hart&#10;&#10;Description automatically generated">
            <a:extLst>
              <a:ext uri="{FF2B5EF4-FFF2-40B4-BE49-F238E27FC236}">
                <a16:creationId xmlns:a16="http://schemas.microsoft.com/office/drawing/2014/main" id="{CE634BD9-9B6F-34E5-0180-21DB525932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55" y="3242087"/>
            <a:ext cx="6954546" cy="2688144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3F62F0AD-BA30-B338-4DC6-EC1A766FA3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SHADOZ Data Archive Status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8A563E1-6978-4BAE-A09A-4D8BB27E1C73}"/>
              </a:ext>
            </a:extLst>
          </p:cNvPr>
          <p:cNvSpPr txBox="1"/>
          <p:nvPr/>
        </p:nvSpPr>
        <p:spPr>
          <a:xfrm>
            <a:off x="186813" y="963967"/>
            <a:ext cx="11740823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14 stations with &gt;10-year records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2024: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Palau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Quito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joining SHADOZ – V06 data coming to the archive soon!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&gt;10,000 O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-PTU profiles archived on SHADOZ website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SHADOZ v6 data DOI: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https://doi.org/10.57721/SHADOZ-V06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26" name="Google Shape;209;p19">
            <a:extLst>
              <a:ext uri="{FF2B5EF4-FFF2-40B4-BE49-F238E27FC236}">
                <a16:creationId xmlns:a16="http://schemas.microsoft.com/office/drawing/2014/main" id="{972E7437-047F-18A0-EC57-79089729E14C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5276" y="6515464"/>
            <a:ext cx="367906" cy="342536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5D497DEA-A234-F734-C33F-CC36F1A09015}"/>
              </a:ext>
            </a:extLst>
          </p:cNvPr>
          <p:cNvSpPr txBox="1"/>
          <p:nvPr/>
        </p:nvSpPr>
        <p:spPr>
          <a:xfrm>
            <a:off x="647700" y="6530974"/>
            <a:ext cx="43514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NOAA station/logistical support</a:t>
            </a:r>
          </a:p>
        </p:txBody>
      </p:sp>
      <p:pic>
        <p:nvPicPr>
          <p:cNvPr id="29" name="Google Shape;209;p19">
            <a:extLst>
              <a:ext uri="{FF2B5EF4-FFF2-40B4-BE49-F238E27FC236}">
                <a16:creationId xmlns:a16="http://schemas.microsoft.com/office/drawing/2014/main" id="{8DA0C6E9-095D-1F88-3BDB-64C0C51CB877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3933" y="4793486"/>
            <a:ext cx="231054" cy="223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209;p19">
            <a:extLst>
              <a:ext uri="{FF2B5EF4-FFF2-40B4-BE49-F238E27FC236}">
                <a16:creationId xmlns:a16="http://schemas.microsoft.com/office/drawing/2014/main" id="{C16DAC21-AF7F-154F-15D0-DDDAA10E6C61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4493" y="4120064"/>
            <a:ext cx="231054" cy="223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209;p19">
            <a:extLst>
              <a:ext uri="{FF2B5EF4-FFF2-40B4-BE49-F238E27FC236}">
                <a16:creationId xmlns:a16="http://schemas.microsoft.com/office/drawing/2014/main" id="{6F438265-DA76-82BC-6332-16D7E889809E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28929" y="4623302"/>
            <a:ext cx="231054" cy="223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209;p19">
            <a:extLst>
              <a:ext uri="{FF2B5EF4-FFF2-40B4-BE49-F238E27FC236}">
                <a16:creationId xmlns:a16="http://schemas.microsoft.com/office/drawing/2014/main" id="{BFC09A00-AB99-D74C-C73B-686A75D76A9F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59983" y="4673649"/>
            <a:ext cx="231054" cy="223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209;p19">
            <a:extLst>
              <a:ext uri="{FF2B5EF4-FFF2-40B4-BE49-F238E27FC236}">
                <a16:creationId xmlns:a16="http://schemas.microsoft.com/office/drawing/2014/main" id="{35EFB780-A2EB-DE83-9579-FB1F9D27B292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99193" y="4076248"/>
            <a:ext cx="231054" cy="223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209;p19">
            <a:extLst>
              <a:ext uri="{FF2B5EF4-FFF2-40B4-BE49-F238E27FC236}">
                <a16:creationId xmlns:a16="http://schemas.microsoft.com/office/drawing/2014/main" id="{DFF7EF9F-924F-D11D-AB6C-7FEA9841871F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47824" y="4652904"/>
            <a:ext cx="231054" cy="223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209;p19">
            <a:extLst>
              <a:ext uri="{FF2B5EF4-FFF2-40B4-BE49-F238E27FC236}">
                <a16:creationId xmlns:a16="http://schemas.microsoft.com/office/drawing/2014/main" id="{F68B125A-F478-CF11-E113-4F769BB3DDC3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90811" y="4846432"/>
            <a:ext cx="231054" cy="223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209;p19">
            <a:extLst>
              <a:ext uri="{FF2B5EF4-FFF2-40B4-BE49-F238E27FC236}">
                <a16:creationId xmlns:a16="http://schemas.microsoft.com/office/drawing/2014/main" id="{45530DAD-E809-6A68-EF80-388CB13B888F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06112" y="4876034"/>
            <a:ext cx="231054" cy="223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04776FB1-6035-9BB9-4A59-126A66FA90E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9610" y="48374"/>
            <a:ext cx="1250660" cy="951751"/>
          </a:xfrm>
          <a:prstGeom prst="rect">
            <a:avLst/>
          </a:prstGeom>
        </p:spPr>
      </p:pic>
      <p:pic>
        <p:nvPicPr>
          <p:cNvPr id="10" name="Picture 9" descr="Chart, bar chart&#10;&#10;Description automatically generated">
            <a:extLst>
              <a:ext uri="{FF2B5EF4-FFF2-40B4-BE49-F238E27FC236}">
                <a16:creationId xmlns:a16="http://schemas.microsoft.com/office/drawing/2014/main" id="{FB0149EB-D926-B587-513D-79BB9ED9A20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4952" y="2861574"/>
            <a:ext cx="4754315" cy="3147340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044F487-AB36-4C6F-96ED-622ECE4BA062}"/>
              </a:ext>
            </a:extLst>
          </p:cNvPr>
          <p:cNvCxnSpPr>
            <a:cxnSpLocks/>
          </p:cNvCxnSpPr>
          <p:nvPr/>
        </p:nvCxnSpPr>
        <p:spPr>
          <a:xfrm flipV="1">
            <a:off x="11365032" y="4003950"/>
            <a:ext cx="588707" cy="455357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91522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D80C3F-7B10-E282-63AD-21B9179765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hart&#10;&#10;Description automatically generated">
            <a:extLst>
              <a:ext uri="{FF2B5EF4-FFF2-40B4-BE49-F238E27FC236}">
                <a16:creationId xmlns:a16="http://schemas.microsoft.com/office/drawing/2014/main" id="{35142FCA-0BFB-8FE3-4A16-5840ABBCA9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55" y="3242087"/>
            <a:ext cx="6954546" cy="2688144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7CA94834-0914-40CE-3202-E80C6B4E76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SHADOZ Data Archive Status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3C1B9DE-5C49-B432-1A1D-01EA2421DB3B}"/>
              </a:ext>
            </a:extLst>
          </p:cNvPr>
          <p:cNvSpPr txBox="1"/>
          <p:nvPr/>
        </p:nvSpPr>
        <p:spPr>
          <a:xfrm>
            <a:off x="186813" y="963967"/>
            <a:ext cx="11740823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14 stations with &gt;10-year records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2024: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Palau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Quito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joining SHADOZ – V06 data coming to the archive soon!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&gt;10,000 O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-PTU profiles archived on SHADOZ website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SHADOZ v6 data DOI: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https://doi.org/10.57721/SHADOZ-V06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26" name="Google Shape;209;p19">
            <a:extLst>
              <a:ext uri="{FF2B5EF4-FFF2-40B4-BE49-F238E27FC236}">
                <a16:creationId xmlns:a16="http://schemas.microsoft.com/office/drawing/2014/main" id="{CB67E519-D4CB-A0C3-4DCB-763EC6D52273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5276" y="6515464"/>
            <a:ext cx="367906" cy="342536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B9E07380-6758-A5D9-E9FA-E274ACF17C09}"/>
              </a:ext>
            </a:extLst>
          </p:cNvPr>
          <p:cNvSpPr txBox="1"/>
          <p:nvPr/>
        </p:nvSpPr>
        <p:spPr>
          <a:xfrm>
            <a:off x="647700" y="6530974"/>
            <a:ext cx="43514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NOAA station/logistical support</a:t>
            </a:r>
          </a:p>
        </p:txBody>
      </p:sp>
      <p:pic>
        <p:nvPicPr>
          <p:cNvPr id="29" name="Google Shape;209;p19">
            <a:extLst>
              <a:ext uri="{FF2B5EF4-FFF2-40B4-BE49-F238E27FC236}">
                <a16:creationId xmlns:a16="http://schemas.microsoft.com/office/drawing/2014/main" id="{73089C26-040B-3A71-A762-313558B895EE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3933" y="4793486"/>
            <a:ext cx="231054" cy="223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209;p19">
            <a:extLst>
              <a:ext uri="{FF2B5EF4-FFF2-40B4-BE49-F238E27FC236}">
                <a16:creationId xmlns:a16="http://schemas.microsoft.com/office/drawing/2014/main" id="{C49A47CC-F985-E7A9-2447-B910812EF75D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4493" y="4120064"/>
            <a:ext cx="231054" cy="223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209;p19">
            <a:extLst>
              <a:ext uri="{FF2B5EF4-FFF2-40B4-BE49-F238E27FC236}">
                <a16:creationId xmlns:a16="http://schemas.microsoft.com/office/drawing/2014/main" id="{635425E5-6A68-8089-3CF8-25DE623DA83B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28929" y="4623302"/>
            <a:ext cx="231054" cy="223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209;p19">
            <a:extLst>
              <a:ext uri="{FF2B5EF4-FFF2-40B4-BE49-F238E27FC236}">
                <a16:creationId xmlns:a16="http://schemas.microsoft.com/office/drawing/2014/main" id="{FE643296-D18D-E13C-A78B-713D448B0EDA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59983" y="4673649"/>
            <a:ext cx="231054" cy="223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209;p19">
            <a:extLst>
              <a:ext uri="{FF2B5EF4-FFF2-40B4-BE49-F238E27FC236}">
                <a16:creationId xmlns:a16="http://schemas.microsoft.com/office/drawing/2014/main" id="{52838A59-C81A-D968-6A21-FCE85B734F91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99193" y="4076248"/>
            <a:ext cx="231054" cy="223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209;p19">
            <a:extLst>
              <a:ext uri="{FF2B5EF4-FFF2-40B4-BE49-F238E27FC236}">
                <a16:creationId xmlns:a16="http://schemas.microsoft.com/office/drawing/2014/main" id="{AFECFD5D-3968-2268-2CBB-AF99F0EF1CE9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47824" y="4652904"/>
            <a:ext cx="231054" cy="223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209;p19">
            <a:extLst>
              <a:ext uri="{FF2B5EF4-FFF2-40B4-BE49-F238E27FC236}">
                <a16:creationId xmlns:a16="http://schemas.microsoft.com/office/drawing/2014/main" id="{821A4A0C-D5A5-F3C0-66F2-6E95F4CBD57B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90811" y="4846432"/>
            <a:ext cx="231054" cy="223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209;p19">
            <a:extLst>
              <a:ext uri="{FF2B5EF4-FFF2-40B4-BE49-F238E27FC236}">
                <a16:creationId xmlns:a16="http://schemas.microsoft.com/office/drawing/2014/main" id="{4D81DE57-3D7F-8F26-DA16-46C0D53ED420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06112" y="4876034"/>
            <a:ext cx="231054" cy="223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4D13FE9D-7762-0668-C7A2-F4D78CA0086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9610" y="48374"/>
            <a:ext cx="1250660" cy="951751"/>
          </a:xfrm>
          <a:prstGeom prst="rect">
            <a:avLst/>
          </a:prstGeom>
        </p:spPr>
      </p:pic>
      <p:pic>
        <p:nvPicPr>
          <p:cNvPr id="10" name="Picture 9" descr="Chart, bar chart&#10;&#10;Description automatically generated">
            <a:extLst>
              <a:ext uri="{FF2B5EF4-FFF2-40B4-BE49-F238E27FC236}">
                <a16:creationId xmlns:a16="http://schemas.microsoft.com/office/drawing/2014/main" id="{696247B2-6AD9-F7D7-E572-F8FE29BFD31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4952" y="2861574"/>
            <a:ext cx="4754315" cy="3147340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218D51C-3E88-FE6C-6DEC-66DE9CA22338}"/>
              </a:ext>
            </a:extLst>
          </p:cNvPr>
          <p:cNvCxnSpPr>
            <a:cxnSpLocks/>
          </p:cNvCxnSpPr>
          <p:nvPr/>
        </p:nvCxnSpPr>
        <p:spPr>
          <a:xfrm flipV="1">
            <a:off x="11365032" y="4003950"/>
            <a:ext cx="588707" cy="455357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B21EF8B7-66A2-7CA1-C610-A9E6126C4099}"/>
              </a:ext>
            </a:extLst>
          </p:cNvPr>
          <p:cNvSpPr/>
          <p:nvPr/>
        </p:nvSpPr>
        <p:spPr>
          <a:xfrm>
            <a:off x="563419" y="4020736"/>
            <a:ext cx="5971310" cy="117175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7EDF96-EA0A-958A-9678-79F4DFAD0D05}"/>
              </a:ext>
            </a:extLst>
          </p:cNvPr>
          <p:cNvSpPr txBox="1"/>
          <p:nvPr/>
        </p:nvSpPr>
        <p:spPr>
          <a:xfrm>
            <a:off x="1651570" y="3046041"/>
            <a:ext cx="4170726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SHADOZ covers a latitudinal band equal to ~40% of Earth’s surface</a:t>
            </a:r>
          </a:p>
        </p:txBody>
      </p:sp>
    </p:spTree>
    <p:extLst>
      <p:ext uri="{BB962C8B-B14F-4D97-AF65-F5344CB8AC3E}">
        <p14:creationId xmlns:p14="http://schemas.microsoft.com/office/powerpoint/2010/main" val="2255502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F62F0AD-BA30-B338-4DC6-EC1A766FA3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433" y="2292193"/>
            <a:ext cx="11561134" cy="2273614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SHADOZ Data Quality Assurance and Recent Science</a:t>
            </a:r>
          </a:p>
        </p:txBody>
      </p:sp>
      <p:pic>
        <p:nvPicPr>
          <p:cNvPr id="2" name="Picture 1" descr="A close up of a logo&#10;&#10;Description automatically generated">
            <a:extLst>
              <a:ext uri="{FF2B5EF4-FFF2-40B4-BE49-F238E27FC236}">
                <a16:creationId xmlns:a16="http://schemas.microsoft.com/office/drawing/2014/main" id="{DAF1A34D-DC0F-CA70-53B9-9A178638EA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08033" y="77173"/>
            <a:ext cx="1594238" cy="1214657"/>
          </a:xfrm>
          <a:prstGeom prst="rect">
            <a:avLst/>
          </a:prstGeom>
        </p:spPr>
      </p:pic>
      <p:pic>
        <p:nvPicPr>
          <p:cNvPr id="5" name="Picture 4" descr="A picture containing clock, drawing&#10;&#10;Description automatically generated">
            <a:extLst>
              <a:ext uri="{FF2B5EF4-FFF2-40B4-BE49-F238E27FC236}">
                <a16:creationId xmlns:a16="http://schemas.microsoft.com/office/drawing/2014/main" id="{3B00E2C2-3E7D-B116-F8DB-74B6DBAB38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185" r="23702"/>
          <a:stretch/>
        </p:blipFill>
        <p:spPr>
          <a:xfrm>
            <a:off x="89729" y="77173"/>
            <a:ext cx="1456076" cy="1297460"/>
          </a:xfrm>
          <a:prstGeom prst="rect">
            <a:avLst/>
          </a:prstGeom>
        </p:spPr>
      </p:pic>
      <p:pic>
        <p:nvPicPr>
          <p:cNvPr id="6" name="Picture 1" descr="F:\AMT-ID-Sel-BCK-11Dec11\aZA-WORK-ID2-3Dec11\Talks-10-11\NDACCLogoNew.png">
            <a:extLst>
              <a:ext uri="{FF2B5EF4-FFF2-40B4-BE49-F238E27FC236}">
                <a16:creationId xmlns:a16="http://schemas.microsoft.com/office/drawing/2014/main" id="{4D8F7E31-EFBC-7BBF-A0C9-F5727A629C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924" y="118575"/>
            <a:ext cx="1829133" cy="1214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DB88071-28CE-0D3E-D641-53196F3F82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9361" y="193056"/>
            <a:ext cx="1098774" cy="1098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3980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2A0E84-C4BA-828E-6FB5-8C68EDD5D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Data Quality Assurance: ASOPOS Panel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FAF462F-3662-6BC1-4A4E-9853E300F710}"/>
              </a:ext>
            </a:extLst>
          </p:cNvPr>
          <p:cNvSpPr txBox="1"/>
          <p:nvPr/>
        </p:nvSpPr>
        <p:spPr>
          <a:xfrm>
            <a:off x="73490" y="1161859"/>
            <a:ext cx="440679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Assessment of Standard Operating Procedures for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OzoneSondes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v2.0 (ASOPOS 2.0) prescribes SOPs for global network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Field and WCCOS chamber tests at FZJ, Germany, inform guidelines and steps to reprocess or “homogenize” data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5% uncertainty goal for satellite validation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849B0FA-E47F-6184-D910-2798218EC0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750" t="17873" r="35469" b="5834"/>
          <a:stretch/>
        </p:blipFill>
        <p:spPr>
          <a:xfrm>
            <a:off x="9352450" y="1117600"/>
            <a:ext cx="2172934" cy="302952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0A19AED-71B4-BE73-C138-ABBBEA2AF2A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66" t="24989" r="19030"/>
          <a:stretch/>
        </p:blipFill>
        <p:spPr>
          <a:xfrm>
            <a:off x="9072088" y="4203781"/>
            <a:ext cx="2733658" cy="212189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95BEA63-001F-83F8-22C6-110F5E28E656}"/>
              </a:ext>
            </a:extLst>
          </p:cNvPr>
          <p:cNvSpPr txBox="1"/>
          <p:nvPr/>
        </p:nvSpPr>
        <p:spPr>
          <a:xfrm>
            <a:off x="8617154" y="6270254"/>
            <a:ext cx="3643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ASOPOS 2.0, Brussels, Sep 2019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3080117-2354-A36A-A813-DDC71FBEEF6D}"/>
              </a:ext>
            </a:extLst>
          </p:cNvPr>
          <p:cNvSpPr txBox="1"/>
          <p:nvPr/>
        </p:nvSpPr>
        <p:spPr>
          <a:xfrm>
            <a:off x="9465828" y="1494690"/>
            <a:ext cx="20385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WMO/GAW Report #268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9C063DD-AFFE-1FD1-DF66-AC59179BC3B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8" t="2458" r="51369"/>
          <a:stretch/>
        </p:blipFill>
        <p:spPr>
          <a:xfrm>
            <a:off x="4461413" y="1117600"/>
            <a:ext cx="4463786" cy="488076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9496109-E000-D127-EE99-0DCB9FE57986}"/>
              </a:ext>
            </a:extLst>
          </p:cNvPr>
          <p:cNvSpPr txBox="1"/>
          <p:nvPr/>
        </p:nvSpPr>
        <p:spPr>
          <a:xfrm>
            <a:off x="4814002" y="5993255"/>
            <a:ext cx="3758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Four Ozonesondes Compared to WCCOS UV Photometer</a:t>
            </a:r>
          </a:p>
        </p:txBody>
      </p:sp>
      <p:pic>
        <p:nvPicPr>
          <p:cNvPr id="12" name="Google Shape;300;p23">
            <a:extLst>
              <a:ext uri="{FF2B5EF4-FFF2-40B4-BE49-F238E27FC236}">
                <a16:creationId xmlns:a16="http://schemas.microsoft.com/office/drawing/2014/main" id="{2E29E08F-B3CB-62FB-6B4C-57DC5ED58268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10800000">
            <a:off x="340074" y="4009648"/>
            <a:ext cx="3467370" cy="198360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2BB9E79-BD00-C507-6D74-ACB37C57F419}"/>
              </a:ext>
            </a:extLst>
          </p:cNvPr>
          <p:cNvSpPr txBox="1"/>
          <p:nvPr/>
        </p:nvSpPr>
        <p:spPr>
          <a:xfrm>
            <a:off x="-1" y="5993256"/>
            <a:ext cx="45537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World Calibration Centre for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OzoneSondes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(WCCOS) environmental chamber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CB2B68B-FD06-4386-FBAC-AF5614FB32A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9610" y="48374"/>
            <a:ext cx="1250660" cy="951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745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2A0E84-C4BA-828E-6FB5-8C68EDD5D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Fruits of Our Labor: ±2% Agreement!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59FD5C-09D6-B4ED-12EB-0E5D7649EDD0}"/>
              </a:ext>
            </a:extLst>
          </p:cNvPr>
          <p:cNvSpPr txBox="1"/>
          <p:nvPr/>
        </p:nvSpPr>
        <p:spPr>
          <a:xfrm>
            <a:off x="92711" y="1028010"/>
            <a:ext cx="430021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Global survey of 60 stations in 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Stauffer et al., (2022)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showed total column ozone stability with satellites of ±2%. Agreement with Aura MLS profiles is ±5%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Data reprocessing has been highly successful!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Uncertainties reduced from ~20% in the 1990s to near 5% today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E98C0C4-15D4-1F6F-87E7-556188AB321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930" y="1814266"/>
            <a:ext cx="7706360" cy="35271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918235F-0D0B-EA5A-EEFB-0C319A66AAD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917" t="29612" r="34833" b="17482"/>
          <a:stretch/>
        </p:blipFill>
        <p:spPr>
          <a:xfrm>
            <a:off x="256069" y="4189942"/>
            <a:ext cx="3822199" cy="257051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C8618CD-E506-CF64-9918-50954A966CC1}"/>
              </a:ext>
            </a:extLst>
          </p:cNvPr>
          <p:cNvSpPr txBox="1"/>
          <p:nvPr/>
        </p:nvSpPr>
        <p:spPr>
          <a:xfrm>
            <a:off x="4038600" y="5386630"/>
            <a:ext cx="81502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Global ozonesonde data are accurate enough to detect a drift in </a:t>
            </a: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v8.5 total column ozone (see above), which has since been corrected.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i="1" u="sng" dirty="0">
                <a:latin typeface="Arial" panose="020B0604020202020204" pitchFamily="34" charset="0"/>
                <a:cs typeface="Arial" panose="020B0604020202020204" pitchFamily="34" charset="0"/>
              </a:rPr>
              <a:t>Now we can compute ozonesonde profile trends with confidence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366B2EB-538E-93A9-F78A-70F5285674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9610" y="48374"/>
            <a:ext cx="1250660" cy="951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5069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graph of different colored lines&#10;&#10;Description automatically generated">
            <a:extLst>
              <a:ext uri="{FF2B5EF4-FFF2-40B4-BE49-F238E27FC236}">
                <a16:creationId xmlns:a16="http://schemas.microsoft.com/office/drawing/2014/main" id="{9A9692F0-514A-2354-5114-02A6447E247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0" r="7654"/>
          <a:stretch/>
        </p:blipFill>
        <p:spPr>
          <a:xfrm>
            <a:off x="6718339" y="3702370"/>
            <a:ext cx="5212080" cy="2679351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0FF46548-D504-48A7-9A5B-C46F7E1253E7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1027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SHADOZ Science: O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Profile Trends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307F11D-988D-498C-9D96-4829E45DBF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9610" y="48374"/>
            <a:ext cx="1250660" cy="951751"/>
          </a:xfrm>
          <a:prstGeom prst="rect">
            <a:avLst/>
          </a:prstGeom>
        </p:spPr>
      </p:pic>
      <p:pic>
        <p:nvPicPr>
          <p:cNvPr id="2" name="Picture 1" descr="A graph of different colored lines&#10;&#10;Description automatically generated">
            <a:extLst>
              <a:ext uri="{FF2B5EF4-FFF2-40B4-BE49-F238E27FC236}">
                <a16:creationId xmlns:a16="http://schemas.microsoft.com/office/drawing/2014/main" id="{91AFE903-C975-B125-E1FA-CDD2487E4A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0" r="7654"/>
          <a:stretch/>
        </p:blipFill>
        <p:spPr>
          <a:xfrm>
            <a:off x="6718339" y="1011572"/>
            <a:ext cx="5212080" cy="267935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8378C41-0758-357B-F86E-0758241D3D4F}"/>
              </a:ext>
            </a:extLst>
          </p:cNvPr>
          <p:cNvSpPr txBox="1"/>
          <p:nvPr/>
        </p:nvSpPr>
        <p:spPr>
          <a:xfrm>
            <a:off x="66675" y="1104900"/>
            <a:ext cx="649605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SHADOZ ozonesonde profile trends updated from </a:t>
            </a:r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Thompson et al., 2021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(“T21”). </a:t>
            </a:r>
            <a:r>
              <a:rPr lang="en-US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1998-2023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trends calculated with a multiple linear regression model at five stations (8 total individual sites *and* </a:t>
            </a:r>
            <a:r>
              <a:rPr lang="en-US" sz="2000" b="1" u="sng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sites combined in yellow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 the 15-20 km layer, significant negative trends of -5 to -7 %/decade occur in several months during the second half of the year (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top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This is coincident with significant positive trends in the tropopause height at the stations (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bottom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Are the SHADOZ lower stratospheric ozone trends an artifact of tropopause height changes?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6D1F93A-FEE4-FF01-9FF7-5767CB1FF6EF}"/>
              </a:ext>
            </a:extLst>
          </p:cNvPr>
          <p:cNvCxnSpPr>
            <a:cxnSpLocks/>
          </p:cNvCxnSpPr>
          <p:nvPr/>
        </p:nvCxnSpPr>
        <p:spPr>
          <a:xfrm>
            <a:off x="10377466" y="1699238"/>
            <a:ext cx="0" cy="619432"/>
          </a:xfrm>
          <a:prstGeom prst="straightConnector1">
            <a:avLst/>
          </a:prstGeom>
          <a:ln w="762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049D308-90DB-9A52-9A9C-A8E31AC3D665}"/>
              </a:ext>
            </a:extLst>
          </p:cNvPr>
          <p:cNvCxnSpPr>
            <a:cxnSpLocks/>
          </p:cNvCxnSpPr>
          <p:nvPr/>
        </p:nvCxnSpPr>
        <p:spPr>
          <a:xfrm flipV="1">
            <a:off x="10377466" y="4875058"/>
            <a:ext cx="0" cy="703006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1E04D77D-DF7E-4B12-4DB1-FEC4878A05A7}"/>
              </a:ext>
            </a:extLst>
          </p:cNvPr>
          <p:cNvSpPr txBox="1"/>
          <p:nvPr/>
        </p:nvSpPr>
        <p:spPr>
          <a:xfrm>
            <a:off x="7271149" y="6351199"/>
            <a:ext cx="4106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Update from Thompson et al. (2021)</a:t>
            </a:r>
          </a:p>
        </p:txBody>
      </p:sp>
    </p:spTree>
    <p:extLst>
      <p:ext uri="{BB962C8B-B14F-4D97-AF65-F5344CB8AC3E}">
        <p14:creationId xmlns:p14="http://schemas.microsoft.com/office/powerpoint/2010/main" val="38766865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7005d458-45be-48ae-8140-d43da96dd17b}" enabled="0" method="" siteId="{7005d458-45be-48ae-8140-d43da96dd17b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2097</TotalTime>
  <Words>1109</Words>
  <Application>Microsoft Office PowerPoint</Application>
  <PresentationFormat>Widescreen</PresentationFormat>
  <Paragraphs>108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Southern Hemisphere Additional Ozonesondes (SHADOZ) Network: The Standard for Satellite Validation and Trends</vt:lpstr>
      <vt:lpstr>Roadmap: High-Quality Profiles for Validation &amp; Trends</vt:lpstr>
      <vt:lpstr>SHADOZ: &gt;25 Years and &gt;10,000 Profiles</vt:lpstr>
      <vt:lpstr>SHADOZ Data Archive Status</vt:lpstr>
      <vt:lpstr>SHADOZ Data Archive Status</vt:lpstr>
      <vt:lpstr>SHADOZ Data Quality Assurance and Recent Science</vt:lpstr>
      <vt:lpstr>Data Quality Assurance: ASOPOS Panel</vt:lpstr>
      <vt:lpstr>The Fruits of Our Labor: ±2% Agreement!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SHADOZ (Southern Hemisphere Additional Ozonesondes): NDACC SC Report - 2022</dc:title>
  <dc:creator>Ryan Stauffer</dc:creator>
  <cp:lastModifiedBy>Kollonige, Debra E. (GSFC-614.0)[SCIENCE SYSTEMS AND APPLICATIONS INC]</cp:lastModifiedBy>
  <cp:revision>156</cp:revision>
  <dcterms:created xsi:type="dcterms:W3CDTF">2022-09-23T01:49:14Z</dcterms:created>
  <dcterms:modified xsi:type="dcterms:W3CDTF">2024-10-17T20:14:04Z</dcterms:modified>
</cp:coreProperties>
</file>