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49" r:id="rId1"/>
  </p:sldMasterIdLst>
  <p:notesMasterIdLst>
    <p:notesMasterId r:id="rId23"/>
  </p:notesMasterIdLst>
  <p:handoutMasterIdLst>
    <p:handoutMasterId r:id="rId24"/>
  </p:handoutMasterIdLst>
  <p:sldIdLst>
    <p:sldId id="612" r:id="rId2"/>
    <p:sldId id="602" r:id="rId3"/>
    <p:sldId id="598" r:id="rId4"/>
    <p:sldId id="646" r:id="rId5"/>
    <p:sldId id="606" r:id="rId6"/>
    <p:sldId id="616" r:id="rId7"/>
    <p:sldId id="610" r:id="rId8"/>
    <p:sldId id="626" r:id="rId9"/>
    <p:sldId id="627" r:id="rId10"/>
    <p:sldId id="647" r:id="rId11"/>
    <p:sldId id="589" r:id="rId12"/>
    <p:sldId id="585" r:id="rId13"/>
    <p:sldId id="628" r:id="rId14"/>
    <p:sldId id="630" r:id="rId15"/>
    <p:sldId id="635" r:id="rId16"/>
    <p:sldId id="641" r:id="rId17"/>
    <p:sldId id="644" r:id="rId18"/>
    <p:sldId id="624" r:id="rId19"/>
    <p:sldId id="625" r:id="rId20"/>
    <p:sldId id="569" r:id="rId21"/>
    <p:sldId id="605" r:id="rId22"/>
  </p:sldIdLst>
  <p:sldSz cx="12192000" cy="6858000"/>
  <p:notesSz cx="6794500" cy="9931400"/>
  <p:defaultTextStyle>
    <a:defPPr>
      <a:defRPr lang="nl-B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D62A2A"/>
    <a:srgbClr val="FF7F0E"/>
    <a:srgbClr val="2CA02C"/>
    <a:srgbClr val="3A4A75"/>
    <a:srgbClr val="FFFFFF"/>
    <a:srgbClr val="D1E0FF"/>
    <a:srgbClr val="FFFF00"/>
    <a:srgbClr val="1D75B3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1" autoAdjust="0"/>
    <p:restoredTop sz="92700" autoAdjust="0"/>
  </p:normalViewPr>
  <p:slideViewPr>
    <p:cSldViewPr snapToGrid="0">
      <p:cViewPr varScale="1">
        <p:scale>
          <a:sx n="123" d="100"/>
          <a:sy n="123" d="100"/>
        </p:scale>
        <p:origin x="132" y="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3149" y="58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FD33C29C-17EA-49DD-BC41-53081AE7B8FA}" type="datetimeFigureOut">
              <a:rPr lang="nl-BE"/>
              <a:pPr>
                <a:defRPr/>
              </a:pPr>
              <a:t>10/10/2024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E7884E5-A4AD-42DA-A3D8-0AC57741AB44}" type="slidenum">
              <a:rPr lang="nl-BE" altLang="en-US"/>
              <a:pPr>
                <a:defRPr/>
              </a:pPr>
              <a:t>‹#›</a:t>
            </a:fld>
            <a:endParaRPr lang="nl-B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DCFA7C2-2D12-4EA2-98FD-3E899DB75D8F}" type="datetimeFigureOut">
              <a:rPr lang="nl-BE"/>
              <a:pPr>
                <a:defRPr/>
              </a:pPr>
              <a:t>10/10/2024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BE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8050"/>
            <a:ext cx="5435600" cy="44688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BE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3EB47FF-5BCA-4F68-86C5-4F3489A05ED0}" type="slidenum">
              <a:rPr lang="nl-BE" altLang="en-US"/>
              <a:pPr>
                <a:defRPr/>
              </a:pPr>
              <a:t>‹#›</a:t>
            </a:fld>
            <a:endParaRPr lang="nl-B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EB47FF-5BCA-4F68-86C5-4F3489A05ED0}" type="slidenum">
              <a:rPr lang="nl-BE" altLang="en-US" smtClean="0"/>
              <a:pPr>
                <a:defRPr/>
              </a:pPr>
              <a:t>1</a:t>
            </a:fld>
            <a:endParaRPr lang="nl-BE" altLang="en-US"/>
          </a:p>
        </p:txBody>
      </p:sp>
    </p:spTree>
    <p:extLst>
      <p:ext uri="{BB962C8B-B14F-4D97-AF65-F5344CB8AC3E}">
        <p14:creationId xmlns:p14="http://schemas.microsoft.com/office/powerpoint/2010/main" val="459369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12204000" cy="712536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65" y="79634"/>
            <a:ext cx="12025133" cy="562778"/>
          </a:xfrm>
          <a:prstGeom prst="rect">
            <a:avLst/>
          </a:prstGeom>
        </p:spPr>
        <p:txBody>
          <a:bodyPr anchor="ctr"/>
          <a:lstStyle>
            <a:lvl1pPr>
              <a:defRPr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665" y="807861"/>
            <a:ext cx="12025133" cy="5990872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+mj-lt"/>
              </a:defRPr>
            </a:lvl1pPr>
            <a:lvl2pPr>
              <a:defRPr sz="2400">
                <a:solidFill>
                  <a:schemeClr val="tx1"/>
                </a:solidFill>
                <a:latin typeface="+mj-lt"/>
              </a:defRPr>
            </a:lvl2pPr>
            <a:lvl3pPr>
              <a:defRPr sz="2000">
                <a:solidFill>
                  <a:schemeClr val="tx1"/>
                </a:solidFill>
                <a:latin typeface="+mj-lt"/>
              </a:defRPr>
            </a:lvl3pPr>
            <a:lvl4pPr>
              <a:defRPr sz="1800">
                <a:solidFill>
                  <a:schemeClr val="tx1"/>
                </a:solidFill>
                <a:latin typeface="+mj-lt"/>
              </a:defRPr>
            </a:lvl4pPr>
            <a:lvl5pPr>
              <a:defRPr sz="18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pic>
        <p:nvPicPr>
          <p:cNvPr id="13" name="Picture 3" descr="Ligne_orange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2536"/>
            <a:ext cx="12192000" cy="2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7190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12204000" cy="712536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65" y="79634"/>
            <a:ext cx="12025133" cy="562778"/>
          </a:xfrm>
          <a:prstGeom prst="rect">
            <a:avLst/>
          </a:prstGeom>
        </p:spPr>
        <p:txBody>
          <a:bodyPr anchor="ctr"/>
          <a:lstStyle>
            <a:lvl1pPr>
              <a:defRPr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pic>
        <p:nvPicPr>
          <p:cNvPr id="13" name="Picture 3" descr="Ligne_orange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2536"/>
            <a:ext cx="12192000" cy="2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3154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bk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65" y="79634"/>
            <a:ext cx="12025133" cy="562778"/>
          </a:xfrm>
          <a:prstGeom prst="rect">
            <a:avLst/>
          </a:prstGeom>
        </p:spPr>
        <p:txBody>
          <a:bodyPr anchor="ctr"/>
          <a:lstStyle>
            <a:lvl1pPr>
              <a:defRPr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2670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0968" y="2705396"/>
            <a:ext cx="9472528" cy="1408994"/>
          </a:xfrm>
          <a:prstGeom prst="rect">
            <a:avLst/>
          </a:prstGeo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28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400">
                <a:solidFill>
                  <a:schemeClr val="tx1"/>
                </a:solidFill>
                <a:latin typeface="+mj-lt"/>
              </a:defRPr>
            </a:lvl2pPr>
            <a:lvl3pPr marL="914400" indent="0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tx1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4658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557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RA-IASB top-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05637" y="-5605635"/>
            <a:ext cx="980726" cy="121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35533" y="139799"/>
            <a:ext cx="9792915" cy="768921"/>
          </a:xfrm>
        </p:spPr>
        <p:txBody>
          <a:bodyPr/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to edit Master title style</a:t>
            </a:r>
            <a:endParaRPr lang="en-US" altLang="en-US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92080" y="561256"/>
            <a:ext cx="407840" cy="121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14" name="Picture 3" descr="Ligne_orange"/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35336"/>
            <a:ext cx="12204000" cy="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15" name="Picture 3" descr="Ligne_orange"/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12192000" cy="2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3398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810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5" r:id="rId3"/>
    <p:sldLayoutId id="2147484056" r:id="rId4"/>
    <p:sldLayoutId id="2147484052" r:id="rId5"/>
    <p:sldLayoutId id="2147484057" r:id="rId6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rgbClr val="002060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2060"/>
          </a:solidFill>
          <a:latin typeface="Open Sans" pitchFamily="34" charset="0"/>
          <a:cs typeface="Open San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2060"/>
          </a:solidFill>
          <a:latin typeface="Open Sans" pitchFamily="34" charset="0"/>
          <a:cs typeface="Open San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2060"/>
          </a:solidFill>
          <a:latin typeface="Open Sans" pitchFamily="34" charset="0"/>
          <a:cs typeface="Open San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2060"/>
          </a:solidFill>
          <a:latin typeface="Open Sans" pitchFamily="34" charset="0"/>
          <a:cs typeface="Open San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Gill Sans M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Gill Sans M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Gill Sans M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Gill Sans MT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44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5.png"/><Relationship Id="rId7" Type="http://schemas.openxmlformats.org/officeDocument/2006/relationships/image" Target="../media/image4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57.jpeg"/><Relationship Id="rId10" Type="http://schemas.openxmlformats.org/officeDocument/2006/relationships/image" Target="../media/image21.png"/><Relationship Id="rId4" Type="http://schemas.openxmlformats.org/officeDocument/2006/relationships/image" Target="../media/image56.png"/><Relationship Id="rId9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906733"/>
            <a:ext cx="12204700" cy="1938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6" descr="NASA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7"/>
          <a:stretch/>
        </p:blipFill>
        <p:spPr bwMode="auto">
          <a:xfrm>
            <a:off x="0" y="0"/>
            <a:ext cx="12204700" cy="512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5025053"/>
            <a:ext cx="12204700" cy="18329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319" name="Picture 11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7" r="13561" b="1599"/>
          <a:stretch/>
        </p:blipFill>
        <p:spPr bwMode="auto">
          <a:xfrm>
            <a:off x="8752524" y="5876711"/>
            <a:ext cx="682893" cy="89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0" y="3513455"/>
            <a:ext cx="12204700" cy="2968625"/>
            <a:chOff x="0" y="2589600"/>
            <a:chExt cx="12204700" cy="2968625"/>
          </a:xfrm>
        </p:grpSpPr>
        <p:pic>
          <p:nvPicPr>
            <p:cNvPr id="13321" name="Picture 13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66273"/>
              <a:ext cx="12204700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689" y="2589600"/>
              <a:ext cx="3049588" cy="296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17" name="Text Placeholder 10"/>
            <p:cNvSpPr txBox="1">
              <a:spLocks/>
            </p:cNvSpPr>
            <p:nvPr/>
          </p:nvSpPr>
          <p:spPr bwMode="auto">
            <a:xfrm>
              <a:off x="493193" y="3376313"/>
              <a:ext cx="2736304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defRPr>
              </a:lvl9pPr>
            </a:lstStyle>
            <a:p>
              <a:pPr algn="ctr" eaLnBrk="1" hangingPunct="1"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US" altLang="en-US" sz="2400" dirty="0" smtClean="0">
                  <a:solidFill>
                    <a:srgbClr val="FFFFFF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CEOS </a:t>
              </a:r>
              <a:r>
                <a:rPr lang="en-US" altLang="en-US" sz="2400" dirty="0" smtClean="0">
                  <a:solidFill>
                    <a:srgbClr val="FFFFFF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AC-VC-20</a:t>
              </a:r>
            </a:p>
            <a:p>
              <a:pPr algn="ctr" eaLnBrk="1" hangingPunct="1"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US" altLang="en-US" sz="1600" dirty="0" smtClean="0">
                  <a:solidFill>
                    <a:srgbClr val="F1C3A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Oct</a:t>
              </a:r>
              <a:r>
                <a:rPr lang="en-US" altLang="en-US" sz="1600" dirty="0" smtClean="0">
                  <a:solidFill>
                    <a:srgbClr val="F1C3A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. 15-18, </a:t>
              </a:r>
              <a:r>
                <a:rPr lang="en-US" altLang="en-US" sz="1600" dirty="0" smtClean="0">
                  <a:solidFill>
                    <a:srgbClr val="F1C3A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2024</a:t>
              </a:r>
            </a:p>
            <a:p>
              <a:pPr algn="ctr" eaLnBrk="1" hangingPunct="1">
                <a:spcAft>
                  <a:spcPts val="600"/>
                </a:spcAft>
                <a:buNone/>
              </a:pPr>
              <a:r>
                <a:rPr lang="en-US" altLang="en-US" sz="1600" dirty="0">
                  <a:solidFill>
                    <a:srgbClr val="F1C3A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College </a:t>
              </a:r>
              <a:r>
                <a:rPr lang="en-US" altLang="en-US" sz="1600" dirty="0" smtClean="0">
                  <a:solidFill>
                    <a:srgbClr val="F1C3A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Park, MD, USA</a:t>
              </a:r>
              <a:endParaRPr lang="en-US" altLang="en-US" sz="1600" dirty="0">
                <a:solidFill>
                  <a:srgbClr val="F1C3A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26383" y="334513"/>
            <a:ext cx="11654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0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Tropospheric </a:t>
            </a:r>
            <a:r>
              <a:rPr lang="en-US" altLang="en-US" sz="4000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ozone:</a:t>
            </a:r>
          </a:p>
          <a:p>
            <a:r>
              <a:rPr lang="en-US" altLang="en-US" sz="4000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Satellite </a:t>
            </a:r>
            <a:r>
              <a:rPr lang="en-US" altLang="en-US" sz="40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data harmonization </a:t>
            </a:r>
            <a:r>
              <a:rPr lang="en-US" altLang="en-US" sz="4000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and TOAR </a:t>
            </a:r>
            <a:r>
              <a:rPr lang="en-US" altLang="en-US" sz="40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assessment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25276" y="5339695"/>
            <a:ext cx="87667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b="1" spc="30" dirty="0" smtClean="0">
                <a:solidFill>
                  <a:srgbClr val="3A4A75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Arno Keppens</a:t>
            </a:r>
            <a:r>
              <a:rPr lang="en-US" altLang="en-US" spc="30" dirty="0" smtClean="0">
                <a:solidFill>
                  <a:srgbClr val="3A4A75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Daan Hubert, </a:t>
            </a:r>
            <a:r>
              <a:rPr lang="en-US" altLang="en-US" spc="30" dirty="0" err="1" smtClean="0">
                <a:solidFill>
                  <a:srgbClr val="3A4A75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Oindrila</a:t>
            </a:r>
            <a:r>
              <a:rPr lang="en-US" altLang="en-US" spc="30" dirty="0" smtClean="0">
                <a:solidFill>
                  <a:srgbClr val="3A4A75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en-US" spc="30" dirty="0" err="1" smtClean="0">
                <a:solidFill>
                  <a:srgbClr val="3A4A75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Nath</a:t>
            </a:r>
            <a:r>
              <a:rPr lang="en-US" altLang="en-US" spc="30" dirty="0" smtClean="0">
                <a:solidFill>
                  <a:srgbClr val="3A4A75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and Jean-Christopher Lambert*</a:t>
            </a:r>
          </a:p>
          <a:p>
            <a:r>
              <a:rPr lang="en-US" altLang="en-US" spc="30" dirty="0" smtClean="0">
                <a:solidFill>
                  <a:srgbClr val="3A4A75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+ many satellite data providers + TOAR HEGIFTOM WG</a:t>
            </a:r>
          </a:p>
          <a:p>
            <a:endParaRPr lang="en-US" altLang="en-US" spc="30" baseline="30000" dirty="0" smtClean="0">
              <a:solidFill>
                <a:srgbClr val="3A4A75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altLang="en-US" spc="30" dirty="0" smtClean="0">
                <a:solidFill>
                  <a:srgbClr val="3A4A75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*BIRA-IASB, Belgium</a:t>
            </a:r>
            <a:endParaRPr lang="en-US" altLang="en-US" spc="30" dirty="0">
              <a:solidFill>
                <a:srgbClr val="3A4A75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9" name="Picture 2" descr="https://tapiowca.aeronomie.be/ProjectDir/Logos/CEOS-Logo-Version-2_Green-Black-Text-Below_202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069" y="6084431"/>
            <a:ext cx="1173196" cy="66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93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Dispersion reduction?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6772792" y="99413"/>
            <a:ext cx="2267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*preliminary*</a:t>
            </a:r>
            <a:endParaRPr lang="en-GB" sz="2800" b="1" dirty="0">
              <a:solidFill>
                <a:srgbClr val="FF0000"/>
              </a:solidFill>
              <a:latin typeface="+mj-lt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9" t="35014"/>
          <a:stretch/>
        </p:blipFill>
        <p:spPr>
          <a:xfrm>
            <a:off x="6695373" y="1206441"/>
            <a:ext cx="5448921" cy="5580000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51A7E63-A20D-285E-68DE-D4A058F71DA2}"/>
              </a:ext>
            </a:extLst>
          </p:cNvPr>
          <p:cNvSpPr txBox="1">
            <a:spLocks/>
          </p:cNvSpPr>
          <p:nvPr/>
        </p:nvSpPr>
        <p:spPr>
          <a:xfrm>
            <a:off x="-2" y="813947"/>
            <a:ext cx="4680000" cy="324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sz="1400" dirty="0" smtClean="0">
                <a:solidFill>
                  <a:schemeClr val="tx1"/>
                </a:solidFill>
                <a:latin typeface="+mn-lt"/>
              </a:rPr>
              <a:t>Ideal case (Metop-B only for 2019 global mean):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endParaRPr lang="en-US" sz="1400" dirty="0">
              <a:solidFill>
                <a:srgbClr val="020A0A"/>
              </a:solidFill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8" t="35014"/>
          <a:stretch/>
        </p:blipFill>
        <p:spPr>
          <a:xfrm>
            <a:off x="55655" y="1209366"/>
            <a:ext cx="5457280" cy="5580000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51A7E63-A20D-285E-68DE-D4A058F71DA2}"/>
              </a:ext>
            </a:extLst>
          </p:cNvPr>
          <p:cNvSpPr txBox="1">
            <a:spLocks/>
          </p:cNvSpPr>
          <p:nvPr/>
        </p:nvSpPr>
        <p:spPr>
          <a:xfrm>
            <a:off x="6695372" y="813947"/>
            <a:ext cx="5496627" cy="324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sz="1400" dirty="0" smtClean="0">
                <a:solidFill>
                  <a:schemeClr val="tx1"/>
                </a:solidFill>
                <a:latin typeface="+mn-lt"/>
              </a:rPr>
              <a:t>‘failing’ USR (all NP sensors for 2019 global mean):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endParaRPr lang="en-US" sz="1400" dirty="0">
              <a:solidFill>
                <a:srgbClr val="020A0A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013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09" y="1403603"/>
            <a:ext cx="11352381" cy="40507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0"/>
          <a:stretch/>
        </p:blipFill>
        <p:spPr>
          <a:xfrm>
            <a:off x="419809" y="1403603"/>
            <a:ext cx="11352381" cy="3981197"/>
          </a:xfrm>
          <a:prstGeom prst="rect">
            <a:avLst/>
          </a:prstGeom>
        </p:spPr>
      </p:pic>
      <p:pic>
        <p:nvPicPr>
          <p:cNvPr id="7" name="Picture 6" descr="logo-bira_iasb-201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827"/>
          <a:stretch/>
        </p:blipFill>
        <p:spPr bwMode="auto">
          <a:xfrm>
            <a:off x="101600" y="1063251"/>
            <a:ext cx="350254" cy="448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3" descr="logo_dlr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t="5209" r="7655" b="8184"/>
          <a:stretch/>
        </p:blipFill>
        <p:spPr bwMode="auto">
          <a:xfrm>
            <a:off x="536394" y="1108389"/>
            <a:ext cx="467338" cy="403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s://esamultimedia.esa.int/docs/corporate/ESA_logo_2020_Deep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6" t="32653" r="55532" b="32742"/>
          <a:stretch/>
        </p:blipFill>
        <p:spPr bwMode="auto">
          <a:xfrm>
            <a:off x="1088272" y="1140392"/>
            <a:ext cx="377784" cy="33962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71738" y="1775229"/>
            <a:ext cx="1287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preliminary</a:t>
            </a:r>
            <a:endParaRPr lang="en-GB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series analysis : DLM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45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Conclusions &amp; outlook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665" y="807861"/>
            <a:ext cx="12025133" cy="5171987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GB" dirty="0" smtClean="0">
                <a:solidFill>
                  <a:srgbClr val="0070C0"/>
                </a:solidFill>
              </a:rPr>
              <a:t>Initial findings</a:t>
            </a:r>
          </a:p>
          <a:p>
            <a:pPr lvl="1"/>
            <a:r>
              <a:rPr lang="en-GB" dirty="0" smtClean="0"/>
              <a:t>Column-based products: fill-in harmonisation is more successful than XO3 harmonisation </a:t>
            </a:r>
          </a:p>
          <a:p>
            <a:pPr lvl="1"/>
            <a:r>
              <a:rPr lang="en-GB" dirty="0" smtClean="0"/>
              <a:t>Profile-based products: APR as expected, but USR challenging in case of insufficient vertical sampling or quality of averaging kernels</a:t>
            </a:r>
          </a:p>
          <a:p>
            <a:pPr>
              <a:spcBef>
                <a:spcPts val="2400"/>
              </a:spcBef>
            </a:pPr>
            <a:r>
              <a:rPr lang="en-US" dirty="0" smtClean="0"/>
              <a:t>For most </a:t>
            </a:r>
            <a:r>
              <a:rPr lang="en-US" dirty="0"/>
              <a:t>satellite data </a:t>
            </a:r>
            <a:r>
              <a:rPr lang="en-US" dirty="0" smtClean="0"/>
              <a:t>sets we will able to exclude that differences in multi-annual means/trends are due to differences in top level, sampling &amp; smoothing</a:t>
            </a:r>
            <a:endParaRPr lang="en-GB" dirty="0" smtClean="0"/>
          </a:p>
          <a:p>
            <a:pPr>
              <a:spcBef>
                <a:spcPts val="2400"/>
              </a:spcBef>
            </a:pPr>
            <a:r>
              <a:rPr lang="en-GB" dirty="0" smtClean="0">
                <a:solidFill>
                  <a:srgbClr val="0070C0"/>
                </a:solidFill>
              </a:rPr>
              <a:t>Final steps</a:t>
            </a:r>
          </a:p>
          <a:p>
            <a:pPr lvl="1"/>
            <a:r>
              <a:rPr lang="en-GB" dirty="0" smtClean="0"/>
              <a:t>Consistent (re)processing of all harmonized data</a:t>
            </a:r>
          </a:p>
          <a:p>
            <a:pPr lvl="1"/>
            <a:r>
              <a:rPr lang="en-GB" dirty="0" smtClean="0"/>
              <a:t>Comparison to L3-like ozonesonde data from TOAR HEGIFTOM WG (43 stations)</a:t>
            </a:r>
          </a:p>
          <a:p>
            <a:pPr lvl="1"/>
            <a:r>
              <a:rPr lang="en-GB" dirty="0" smtClean="0"/>
              <a:t>Analyse distribution of multi-annual mean and long-term changes in harmonised data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9194800" y="5979848"/>
            <a:ext cx="2773995" cy="818885"/>
            <a:chOff x="8450676" y="5760182"/>
            <a:chExt cx="3518119" cy="1038551"/>
          </a:xfrm>
        </p:grpSpPr>
        <p:pic>
          <p:nvPicPr>
            <p:cNvPr id="6" name="Picture 2" descr="https://tapiowca.aeronomie.be/ProjectDir/Logos/CEOS-Logo-Version-2_Green-Black-Text-Below_2021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48712" y="5760182"/>
              <a:ext cx="1820083" cy="1038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https://tapiowca.aeronomie.be/ProjectDir/Logos/TOAR_Logo.pn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0676" y="5883137"/>
              <a:ext cx="1600064" cy="888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7" r="13561" b="1599"/>
          <a:stretch/>
        </p:blipFill>
        <p:spPr bwMode="auto">
          <a:xfrm>
            <a:off x="84665" y="5876711"/>
            <a:ext cx="682893" cy="89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281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8222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569743" y="-5569743"/>
            <a:ext cx="1052513" cy="121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17416" name="Picture 3" descr="Ligne_orange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35700"/>
            <a:ext cx="12204000" cy="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17413" name="Picture 3" descr="Ligne_orange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33463"/>
            <a:ext cx="12192000" cy="2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410" y="1340768"/>
            <a:ext cx="8120852" cy="21937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410" y="3690676"/>
            <a:ext cx="8121088" cy="2424779"/>
          </a:xfrm>
          <a:prstGeom prst="rect">
            <a:avLst/>
          </a:prstGeom>
        </p:spPr>
      </p:pic>
      <p:sp>
        <p:nvSpPr>
          <p:cNvPr id="10" name="Content Placeholder 3"/>
          <p:cNvSpPr txBox="1">
            <a:spLocks/>
          </p:cNvSpPr>
          <p:nvPr/>
        </p:nvSpPr>
        <p:spPr>
          <a:xfrm>
            <a:off x="8395124" y="1861596"/>
            <a:ext cx="3796876" cy="1152128"/>
          </a:xfrm>
          <a:prstGeom prst="rect">
            <a:avLst/>
          </a:prstGeom>
        </p:spPr>
        <p:txBody>
          <a:bodyPr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1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Residual technique 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(UV-VIS sensors)</a:t>
            </a:r>
          </a:p>
          <a:p>
            <a:pPr marL="266700" indent="-169863"/>
            <a:r>
              <a:rPr lang="en-US" sz="1400" dirty="0" smtClean="0">
                <a:solidFill>
                  <a:srgbClr val="C166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Convective Cloud Differential</a:t>
            </a:r>
          </a:p>
          <a:p>
            <a:pPr marL="266700" indent="-169863"/>
            <a:r>
              <a:rPr lang="en-US" sz="1400" dirty="0" smtClean="0">
                <a:solidFill>
                  <a:srgbClr val="3838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Nadir minus Limb</a:t>
            </a:r>
          </a:p>
          <a:p>
            <a:pPr marL="266700" indent="-169863"/>
            <a:r>
              <a:rPr lang="en-US" sz="1400" dirty="0" smtClean="0">
                <a:solidFill>
                  <a:srgbClr val="FFA31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Nadir minus Reanalysis</a:t>
            </a:r>
            <a:endParaRPr lang="en-US" sz="1400" dirty="0" smtClean="0">
              <a:solidFill>
                <a:srgbClr val="3838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8395123" y="4327001"/>
            <a:ext cx="3796877" cy="1152128"/>
          </a:xfrm>
          <a:prstGeom prst="rect">
            <a:avLst/>
          </a:prstGeom>
        </p:spPr>
        <p:txBody>
          <a:bodyPr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1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Optimal Estimation profile retrieval</a:t>
            </a:r>
          </a:p>
          <a:p>
            <a:pPr marL="266700" indent="-169863"/>
            <a:r>
              <a:rPr lang="en-US" sz="1400" dirty="0" smtClean="0">
                <a:solidFill>
                  <a:srgbClr val="C166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UV-VIS</a:t>
            </a:r>
          </a:p>
          <a:p>
            <a:pPr marL="266700" indent="-169863"/>
            <a:r>
              <a:rPr lang="en-US" sz="1400" dirty="0" smtClean="0">
                <a:solidFill>
                  <a:srgbClr val="3838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IR</a:t>
            </a:r>
          </a:p>
          <a:p>
            <a:pPr marL="266700" indent="-169863"/>
            <a:r>
              <a:rPr lang="en-US" sz="1400" dirty="0" smtClean="0">
                <a:solidFill>
                  <a:srgbClr val="FFA31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VIS+IR synergy</a:t>
            </a:r>
            <a:endParaRPr lang="en-US" sz="1400" dirty="0">
              <a:solidFill>
                <a:srgbClr val="3838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US" sz="1400" dirty="0" smtClean="0">
              <a:solidFill>
                <a:srgbClr val="C166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36000" y="188640"/>
            <a:ext cx="11520000" cy="696913"/>
          </a:xfrm>
        </p:spPr>
        <p:txBody>
          <a:bodyPr/>
          <a:lstStyle/>
          <a:p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</a:rPr>
              <a:t>VC-20-01 </a:t>
            </a:r>
            <a:r>
              <a:rPr lang="en-US" alt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tropospheric </a:t>
            </a:r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</a:rPr>
              <a:t>ozone datasets</a:t>
            </a:r>
            <a:endParaRPr lang="en-US" alt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7375" y="1668432"/>
            <a:ext cx="8164887" cy="824464"/>
          </a:xfrm>
          <a:prstGeom prst="rect">
            <a:avLst/>
          </a:prstGeom>
          <a:solidFill>
            <a:srgbClr val="00B050">
              <a:alpha val="10196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207375" y="2581676"/>
            <a:ext cx="8164887" cy="127244"/>
          </a:xfrm>
          <a:prstGeom prst="rect">
            <a:avLst/>
          </a:prstGeom>
          <a:solidFill>
            <a:srgbClr val="00B050">
              <a:alpha val="10196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207375" y="2829164"/>
            <a:ext cx="8164887" cy="239795"/>
          </a:xfrm>
          <a:prstGeom prst="rect">
            <a:avLst/>
          </a:prstGeom>
          <a:solidFill>
            <a:srgbClr val="00B050">
              <a:alpha val="10196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207374" y="3410449"/>
            <a:ext cx="8164887" cy="127244"/>
          </a:xfrm>
          <a:prstGeom prst="rect">
            <a:avLst/>
          </a:prstGeom>
          <a:solidFill>
            <a:srgbClr val="00B050">
              <a:alpha val="10196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609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569743" y="-5569743"/>
            <a:ext cx="1052513" cy="121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17416" name="Picture 3" descr="Ligne_orange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35700"/>
            <a:ext cx="12204000" cy="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17413" name="Picture 3" descr="Ligne_orange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33463"/>
            <a:ext cx="12192000" cy="2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410" y="1340768"/>
            <a:ext cx="8120852" cy="21937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410" y="3690676"/>
            <a:ext cx="8121088" cy="2424779"/>
          </a:xfrm>
          <a:prstGeom prst="rect">
            <a:avLst/>
          </a:prstGeom>
        </p:spPr>
      </p:pic>
      <p:sp>
        <p:nvSpPr>
          <p:cNvPr id="10" name="Content Placeholder 3"/>
          <p:cNvSpPr txBox="1">
            <a:spLocks/>
          </p:cNvSpPr>
          <p:nvPr/>
        </p:nvSpPr>
        <p:spPr>
          <a:xfrm>
            <a:off x="8395124" y="1861596"/>
            <a:ext cx="3796876" cy="1152128"/>
          </a:xfrm>
          <a:prstGeom prst="rect">
            <a:avLst/>
          </a:prstGeom>
        </p:spPr>
        <p:txBody>
          <a:bodyPr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1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Residual technique 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(UV-VIS sensors)</a:t>
            </a:r>
          </a:p>
          <a:p>
            <a:pPr marL="266700" indent="-169863"/>
            <a:r>
              <a:rPr lang="en-US" sz="1400" dirty="0" smtClean="0">
                <a:solidFill>
                  <a:srgbClr val="C166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Convective Cloud Differential</a:t>
            </a:r>
          </a:p>
          <a:p>
            <a:pPr marL="266700" indent="-169863"/>
            <a:r>
              <a:rPr lang="en-US" sz="1400" dirty="0" smtClean="0">
                <a:solidFill>
                  <a:srgbClr val="3838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Nadir minus Limb</a:t>
            </a:r>
          </a:p>
          <a:p>
            <a:pPr marL="266700" indent="-169863"/>
            <a:r>
              <a:rPr lang="en-US" sz="1400" dirty="0" smtClean="0">
                <a:solidFill>
                  <a:srgbClr val="FFA31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Nadir minus Reanalysis</a:t>
            </a:r>
            <a:endParaRPr lang="en-US" sz="1400" dirty="0" smtClean="0">
              <a:solidFill>
                <a:srgbClr val="3838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8395123" y="4327001"/>
            <a:ext cx="3796877" cy="1152128"/>
          </a:xfrm>
          <a:prstGeom prst="rect">
            <a:avLst/>
          </a:prstGeom>
        </p:spPr>
        <p:txBody>
          <a:bodyPr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1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Optimal Estimation profile retrieval</a:t>
            </a:r>
          </a:p>
          <a:p>
            <a:pPr marL="266700" indent="-169863"/>
            <a:r>
              <a:rPr lang="en-US" sz="1400" dirty="0" smtClean="0">
                <a:solidFill>
                  <a:srgbClr val="C166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UV-VIS</a:t>
            </a:r>
          </a:p>
          <a:p>
            <a:pPr marL="266700" indent="-169863"/>
            <a:r>
              <a:rPr lang="en-US" sz="1400" dirty="0" smtClean="0">
                <a:solidFill>
                  <a:srgbClr val="3838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IR</a:t>
            </a:r>
          </a:p>
          <a:p>
            <a:pPr marL="266700" indent="-169863"/>
            <a:r>
              <a:rPr lang="en-US" sz="1400" dirty="0" smtClean="0">
                <a:solidFill>
                  <a:srgbClr val="FFA31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VIS+IR synergy</a:t>
            </a:r>
            <a:endParaRPr lang="en-US" sz="1400" dirty="0">
              <a:solidFill>
                <a:srgbClr val="3838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US" sz="1400" dirty="0" smtClean="0">
              <a:solidFill>
                <a:srgbClr val="C166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36000" y="188640"/>
            <a:ext cx="11520000" cy="696913"/>
          </a:xfrm>
        </p:spPr>
        <p:txBody>
          <a:bodyPr/>
          <a:lstStyle/>
          <a:p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</a:rPr>
              <a:t>VC-20-01 </a:t>
            </a:r>
            <a:r>
              <a:rPr lang="en-US" alt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tropospheric </a:t>
            </a:r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</a:rPr>
              <a:t>ozone datasets</a:t>
            </a:r>
            <a:endParaRPr lang="en-US" alt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7374" y="5293369"/>
            <a:ext cx="8164887" cy="360000"/>
          </a:xfrm>
          <a:prstGeom prst="rect">
            <a:avLst/>
          </a:prstGeom>
          <a:solidFill>
            <a:srgbClr val="00B050">
              <a:alpha val="10196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207374" y="4256978"/>
            <a:ext cx="8164887" cy="454508"/>
          </a:xfrm>
          <a:prstGeom prst="rect">
            <a:avLst/>
          </a:prstGeom>
          <a:solidFill>
            <a:srgbClr val="00B050">
              <a:alpha val="10196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207373" y="5988211"/>
            <a:ext cx="8164887" cy="127244"/>
          </a:xfrm>
          <a:prstGeom prst="rect">
            <a:avLst/>
          </a:prstGeom>
          <a:solidFill>
            <a:srgbClr val="00B050">
              <a:alpha val="10196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207375" y="4712705"/>
            <a:ext cx="8164887" cy="127244"/>
          </a:xfrm>
          <a:prstGeom prst="rect">
            <a:avLst/>
          </a:prstGeom>
          <a:solidFill>
            <a:srgbClr val="00B050">
              <a:alpha val="10196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448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5421" y="139799"/>
            <a:ext cx="11976969" cy="768921"/>
          </a:xfrm>
        </p:spPr>
        <p:txBody>
          <a:bodyPr/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Harmonization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TOAR-II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profile datasets</a:t>
            </a:r>
            <a:endParaRPr lang="nl-B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476" y="1125344"/>
            <a:ext cx="6854455" cy="5484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575756"/>
              </a:solidFill>
              <a:latin typeface="Calibri Light" panose="020F0302020204030204" pitchFamily="34" charset="0"/>
              <a:ea typeface="Open Sans" panose="020B0606030504020204" pitchFamily="34" charset="0"/>
              <a:cs typeface="Calibri Light" panose="020F0302020204030204" pitchFamily="34" charset="0"/>
            </a:endParaRPr>
          </a:p>
          <a:p>
            <a:pPr marL="457200" lvl="0" indent="-4572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75756"/>
                </a:solidFill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rPr>
              <a:t>L2 profiles </a:t>
            </a:r>
            <a:r>
              <a:rPr lang="en-US" sz="2400" dirty="0" smtClean="0">
                <a:solidFill>
                  <a:srgbClr val="575756"/>
                </a:solidFill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srgbClr val="575756"/>
                </a:solidFill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m</a:t>
            </a:r>
            <a:r>
              <a:rPr lang="en-US" sz="2400" dirty="0" smtClean="0">
                <a:solidFill>
                  <a:srgbClr val="575756"/>
                </a:solidFill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rPr>
              <a:t>onthly-gridded </a:t>
            </a:r>
            <a:r>
              <a:rPr lang="en-US" sz="2400" dirty="0">
                <a:solidFill>
                  <a:srgbClr val="575756"/>
                </a:solidFill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rPr>
              <a:t>(1°x1°) &amp; harmonized (prior info) satellite L3 data</a:t>
            </a:r>
            <a:endParaRPr lang="nl-BE" sz="2400" dirty="0">
              <a:solidFill>
                <a:srgbClr val="575756"/>
              </a:solidFill>
              <a:latin typeface="Calibri Light" panose="020F0302020204030204" pitchFamily="34" charset="0"/>
              <a:ea typeface="Open Sans" panose="020B0606030504020204" pitchFamily="34" charset="0"/>
              <a:cs typeface="Calibri Light" panose="020F0302020204030204" pitchFamily="34" charset="0"/>
            </a:endParaRPr>
          </a:p>
          <a:p>
            <a:pPr marL="457200" indent="-4572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575756"/>
              </a:solidFill>
              <a:latin typeface="Calibri Light" panose="020F0302020204030204" pitchFamily="34" charset="0"/>
              <a:ea typeface="Open Sans" panose="020B0606030504020204" pitchFamily="34" charset="0"/>
              <a:cs typeface="Calibri Light" panose="020F0302020204030204" pitchFamily="34" charset="0"/>
            </a:endParaRPr>
          </a:p>
          <a:p>
            <a:pPr marL="457200" indent="-4572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75756"/>
                </a:solidFill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rPr>
              <a:t>Illustration</a:t>
            </a:r>
            <a:r>
              <a:rPr lang="en-US" sz="2400" dirty="0">
                <a:solidFill>
                  <a:srgbClr val="575756"/>
                </a:solidFill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rPr>
              <a:t>: 1° x 1° box containing </a:t>
            </a:r>
            <a:r>
              <a:rPr lang="en-US" sz="2400" dirty="0" smtClean="0">
                <a:solidFill>
                  <a:srgbClr val="575756"/>
                </a:solidFill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rPr>
              <a:t>Brussels,</a:t>
            </a:r>
            <a:br>
              <a:rPr lang="en-US" sz="2400" dirty="0" smtClean="0">
                <a:solidFill>
                  <a:srgbClr val="575756"/>
                </a:solidFill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rPr>
            </a:br>
            <a:r>
              <a:rPr lang="en-US" sz="2400" dirty="0" smtClean="0">
                <a:solidFill>
                  <a:srgbClr val="575756"/>
                </a:solidFill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rPr>
              <a:t>for January 2020</a:t>
            </a:r>
          </a:p>
          <a:p>
            <a:pPr marL="457200" indent="-4572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575756"/>
              </a:solidFill>
              <a:latin typeface="Calibri Light" panose="020F0302020204030204" pitchFamily="34" charset="0"/>
              <a:ea typeface="Open Sans" panose="020B0606030504020204" pitchFamily="34" charset="0"/>
              <a:cs typeface="Calibri Light" panose="020F0302020204030204" pitchFamily="34" charset="0"/>
            </a:endParaRPr>
          </a:p>
          <a:p>
            <a:pPr marL="457200" indent="-4572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75756"/>
                </a:solidFill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rPr>
              <a:t>Comparison with both CAMSRA and Uccle ozonesondes</a:t>
            </a:r>
            <a:endParaRPr lang="en-US" sz="2400" dirty="0">
              <a:solidFill>
                <a:srgbClr val="575756"/>
              </a:solidFill>
              <a:latin typeface="Calibri Light" panose="020F0302020204030204" pitchFamily="34" charset="0"/>
              <a:ea typeface="Open Sans" panose="020B0606030504020204" pitchFamily="34" charset="0"/>
              <a:cs typeface="Calibri Light" panose="020F0302020204030204" pitchFamily="34" charset="0"/>
            </a:endParaRPr>
          </a:p>
          <a:p>
            <a:pPr marL="457200" lvl="0" indent="-4572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575756"/>
              </a:solidFill>
              <a:latin typeface="Calibri Light" panose="020F0302020204030204" pitchFamily="34" charset="0"/>
              <a:ea typeface="Open Sans" panose="020B0606030504020204" pitchFamily="34" charset="0"/>
              <a:cs typeface="Calibri Light" panose="020F0302020204030204" pitchFamily="34" charset="0"/>
            </a:endParaRPr>
          </a:p>
          <a:p>
            <a:pPr marL="457200" lvl="0" indent="-4572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75756"/>
                </a:solidFill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rPr>
              <a:t>Sampling example: March </a:t>
            </a:r>
            <a:r>
              <a:rPr lang="en-US" sz="2400" dirty="0">
                <a:solidFill>
                  <a:srgbClr val="575756"/>
                </a:solidFill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rPr>
              <a:t>24, </a:t>
            </a:r>
            <a:r>
              <a:rPr lang="en-US" sz="2400" dirty="0" smtClean="0">
                <a:solidFill>
                  <a:srgbClr val="575756"/>
                </a:solidFill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rPr>
              <a:t>2021</a:t>
            </a:r>
            <a:br>
              <a:rPr lang="en-US" sz="2400" dirty="0" smtClean="0">
                <a:solidFill>
                  <a:srgbClr val="575756"/>
                </a:solidFill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rPr>
            </a:br>
            <a:r>
              <a:rPr lang="en-US" sz="2400" dirty="0" smtClean="0">
                <a:solidFill>
                  <a:srgbClr val="575756"/>
                </a:solidFill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rPr>
              <a:t>(courtesy </a:t>
            </a:r>
            <a:r>
              <a:rPr lang="en-US" sz="2400" dirty="0">
                <a:solidFill>
                  <a:srgbClr val="575756"/>
                </a:solidFill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rPr>
              <a:t>of N. </a:t>
            </a:r>
            <a:r>
              <a:rPr lang="en-US" sz="2400" dirty="0" err="1" smtClean="0">
                <a:solidFill>
                  <a:srgbClr val="575756"/>
                </a:solidFill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rPr>
              <a:t>Zoppetti</a:t>
            </a:r>
            <a:r>
              <a:rPr lang="en-US" sz="2400" dirty="0" smtClean="0">
                <a:solidFill>
                  <a:srgbClr val="575756"/>
                </a:solidFill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rPr>
              <a:t>, IFAC)</a:t>
            </a:r>
          </a:p>
          <a:p>
            <a:pPr marL="457200" lvl="0" indent="-4572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575756"/>
              </a:solidFill>
              <a:latin typeface="Calibri Light" panose="020F0302020204030204" pitchFamily="34" charset="0"/>
              <a:ea typeface="Open Sans" panose="020B0606030504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876"/>
          <a:stretch/>
        </p:blipFill>
        <p:spPr>
          <a:xfrm>
            <a:off x="6823662" y="1020836"/>
            <a:ext cx="5252484" cy="5400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14970" y="3864340"/>
            <a:ext cx="756000" cy="7560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5059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6" b="6561"/>
          <a:stretch/>
        </p:blipFill>
        <p:spPr>
          <a:xfrm>
            <a:off x="1066800" y="1013790"/>
            <a:ext cx="10058400" cy="585216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35532" y="139799"/>
            <a:ext cx="11856468" cy="768921"/>
          </a:xfrm>
        </p:spPr>
        <p:txBody>
          <a:bodyPr/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Profile dispersion reduction? (9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sats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nl-B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54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Tropics 450 hPa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1" b="11803"/>
          <a:stretch/>
        </p:blipFill>
        <p:spPr>
          <a:xfrm>
            <a:off x="0" y="1296364"/>
            <a:ext cx="12192000" cy="24422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1"/>
          <a:stretch/>
        </p:blipFill>
        <p:spPr>
          <a:xfrm>
            <a:off x="0" y="3773347"/>
            <a:ext cx="12192000" cy="279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1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Tropics LRT MERRA2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9" b="6145"/>
          <a:stretch/>
        </p:blipFill>
        <p:spPr>
          <a:xfrm>
            <a:off x="0" y="3785654"/>
            <a:ext cx="12192000" cy="26077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03"/>
          <a:stretch/>
        </p:blipFill>
        <p:spPr>
          <a:xfrm>
            <a:off x="0" y="1103080"/>
            <a:ext cx="12192000" cy="263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53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limate.esa.int/media/images/Ozone-CCI-unsplash_1600.min-1280x200.format-jpe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tropo"/>
          <p:cNvGrpSpPr/>
          <p:nvPr/>
        </p:nvGrpSpPr>
        <p:grpSpPr>
          <a:xfrm>
            <a:off x="1012713" y="2896762"/>
            <a:ext cx="1615699" cy="1108585"/>
            <a:chOff x="3413676" y="2960921"/>
            <a:chExt cx="1211774" cy="831439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4343966" y="3430614"/>
              <a:ext cx="122135" cy="361746"/>
            </a:xfrm>
            <a:prstGeom prst="line">
              <a:avLst/>
            </a:prstGeom>
            <a:ln w="57150">
              <a:solidFill>
                <a:srgbClr val="99FF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 rot="1121865">
              <a:off x="3413676" y="2960921"/>
              <a:ext cx="121177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b="1" dirty="0" smtClean="0">
                  <a:solidFill>
                    <a:srgbClr val="99FF99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Free troposphere</a:t>
              </a:r>
              <a:endParaRPr lang="en-GB" sz="1600" b="1" dirty="0">
                <a:solidFill>
                  <a:srgbClr val="99FF99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6" name="CCD"/>
          <p:cNvGrpSpPr/>
          <p:nvPr/>
        </p:nvGrpSpPr>
        <p:grpSpPr>
          <a:xfrm>
            <a:off x="2930038" y="811013"/>
            <a:ext cx="1663017" cy="3553051"/>
            <a:chOff x="3348140" y="927554"/>
            <a:chExt cx="1663017" cy="3553051"/>
          </a:xfrm>
        </p:grpSpPr>
        <p:grpSp>
          <p:nvGrpSpPr>
            <p:cNvPr id="2" name="Group 1"/>
            <p:cNvGrpSpPr/>
            <p:nvPr/>
          </p:nvGrpSpPr>
          <p:grpSpPr>
            <a:xfrm>
              <a:off x="3348140" y="927554"/>
              <a:ext cx="1467015" cy="3553051"/>
              <a:chOff x="4101293" y="1169996"/>
              <a:chExt cx="1467015" cy="3553051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 flipV="1">
                <a:off x="4621748" y="1518508"/>
                <a:ext cx="946560" cy="3204539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Box 59"/>
              <p:cNvSpPr txBox="1"/>
              <p:nvPr/>
            </p:nvSpPr>
            <p:spPr>
              <a:xfrm rot="900000">
                <a:off x="4101293" y="1169996"/>
                <a:ext cx="137730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600" b="1" dirty="0">
                    <a:solidFill>
                      <a:srgbClr val="00B050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rPr>
                  <a:t>Total </a:t>
                </a:r>
                <a:r>
                  <a:rPr lang="en-US" sz="1600" b="1" dirty="0" smtClean="0">
                    <a:solidFill>
                      <a:srgbClr val="00B050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rPr>
                  <a:t>columns</a:t>
                </a:r>
                <a:br>
                  <a:rPr lang="en-US" sz="1600" b="1" dirty="0" smtClean="0">
                    <a:solidFill>
                      <a:srgbClr val="00B050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rPr>
                </a:br>
                <a:r>
                  <a:rPr lang="en-US" sz="1200" b="1" dirty="0" smtClean="0">
                    <a:solidFill>
                      <a:srgbClr val="00B050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rPr>
                  <a:t>(clear-sky &amp; cloudy)</a:t>
                </a:r>
                <a:endParaRPr lang="en-GB" sz="1600" b="1" dirty="0">
                  <a:solidFill>
                    <a:srgbClr val="00B050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cxnSp>
          <p:nvCxnSpPr>
            <p:cNvPr id="44" name="Straight Connector 43"/>
            <p:cNvCxnSpPr/>
            <p:nvPr/>
          </p:nvCxnSpPr>
          <p:spPr>
            <a:xfrm flipV="1">
              <a:off x="4157252" y="1350507"/>
              <a:ext cx="853905" cy="2934872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LNM"/>
          <p:cNvGrpSpPr/>
          <p:nvPr/>
        </p:nvGrpSpPr>
        <p:grpSpPr>
          <a:xfrm rot="21422271">
            <a:off x="5518681" y="1627496"/>
            <a:ext cx="3867485" cy="3470416"/>
            <a:chOff x="5392657" y="1608903"/>
            <a:chExt cx="3867485" cy="3470416"/>
          </a:xfrm>
        </p:grpSpPr>
        <p:grpSp>
          <p:nvGrpSpPr>
            <p:cNvPr id="72" name="Group 71"/>
            <p:cNvGrpSpPr/>
            <p:nvPr/>
          </p:nvGrpSpPr>
          <p:grpSpPr>
            <a:xfrm>
              <a:off x="6572158" y="2230344"/>
              <a:ext cx="2687984" cy="2673011"/>
              <a:chOff x="6301981" y="2203566"/>
              <a:chExt cx="2015989" cy="2004758"/>
            </a:xfrm>
          </p:grpSpPr>
          <p:grpSp>
            <p:nvGrpSpPr>
              <p:cNvPr id="28" name="Group 27"/>
              <p:cNvGrpSpPr/>
              <p:nvPr/>
            </p:nvGrpSpPr>
            <p:grpSpPr>
              <a:xfrm rot="1167177">
                <a:off x="6301981" y="2203566"/>
                <a:ext cx="1002256" cy="2004758"/>
                <a:chOff x="5407283" y="1452497"/>
                <a:chExt cx="1002256" cy="3572961"/>
              </a:xfrm>
            </p:grpSpPr>
            <p:cxnSp>
              <p:nvCxnSpPr>
                <p:cNvPr id="30" name="Straight Connector 29"/>
                <p:cNvCxnSpPr/>
                <p:nvPr/>
              </p:nvCxnSpPr>
              <p:spPr>
                <a:xfrm>
                  <a:off x="5407283" y="1452497"/>
                  <a:ext cx="1002256" cy="0"/>
                </a:xfrm>
                <a:prstGeom prst="line">
                  <a:avLst/>
                </a:prstGeom>
                <a:ln w="57150">
                  <a:solidFill>
                    <a:srgbClr val="FFCC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5407283" y="1928891"/>
                  <a:ext cx="1002256" cy="0"/>
                </a:xfrm>
                <a:prstGeom prst="line">
                  <a:avLst/>
                </a:prstGeom>
                <a:ln w="57150">
                  <a:solidFill>
                    <a:srgbClr val="FFCC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5407283" y="2405285"/>
                  <a:ext cx="1002256" cy="0"/>
                </a:xfrm>
                <a:prstGeom prst="line">
                  <a:avLst/>
                </a:prstGeom>
                <a:ln w="57150">
                  <a:solidFill>
                    <a:srgbClr val="FFCC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5407283" y="2881679"/>
                  <a:ext cx="1002256" cy="0"/>
                </a:xfrm>
                <a:prstGeom prst="line">
                  <a:avLst/>
                </a:prstGeom>
                <a:ln w="57150">
                  <a:solidFill>
                    <a:srgbClr val="FFCC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5407283" y="1690694"/>
                  <a:ext cx="1002256" cy="0"/>
                </a:xfrm>
                <a:prstGeom prst="line">
                  <a:avLst/>
                </a:prstGeom>
                <a:ln w="57150">
                  <a:solidFill>
                    <a:srgbClr val="FFCC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5407283" y="2167088"/>
                  <a:ext cx="1002256" cy="0"/>
                </a:xfrm>
                <a:prstGeom prst="line">
                  <a:avLst/>
                </a:prstGeom>
                <a:ln w="57150">
                  <a:solidFill>
                    <a:srgbClr val="FFCC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>
                  <a:off x="5407283" y="2643482"/>
                  <a:ext cx="1002256" cy="0"/>
                </a:xfrm>
                <a:prstGeom prst="line">
                  <a:avLst/>
                </a:prstGeom>
                <a:ln w="57150">
                  <a:solidFill>
                    <a:srgbClr val="FFCC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5407283" y="3119876"/>
                  <a:ext cx="1002256" cy="0"/>
                </a:xfrm>
                <a:prstGeom prst="line">
                  <a:avLst/>
                </a:prstGeom>
                <a:ln w="57150">
                  <a:solidFill>
                    <a:srgbClr val="FFCC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5407283" y="3358073"/>
                  <a:ext cx="1002256" cy="0"/>
                </a:xfrm>
                <a:prstGeom prst="line">
                  <a:avLst/>
                </a:prstGeom>
                <a:ln w="57150">
                  <a:solidFill>
                    <a:srgbClr val="FFCC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5407283" y="3834467"/>
                  <a:ext cx="1002256" cy="0"/>
                </a:xfrm>
                <a:prstGeom prst="line">
                  <a:avLst/>
                </a:prstGeom>
                <a:ln w="57150">
                  <a:solidFill>
                    <a:srgbClr val="FFCC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5407283" y="4310861"/>
                  <a:ext cx="1002256" cy="0"/>
                </a:xfrm>
                <a:prstGeom prst="line">
                  <a:avLst/>
                </a:prstGeom>
                <a:ln w="57150">
                  <a:solidFill>
                    <a:srgbClr val="FFCC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5407283" y="4787255"/>
                  <a:ext cx="1002256" cy="0"/>
                </a:xfrm>
                <a:prstGeom prst="line">
                  <a:avLst/>
                </a:prstGeom>
                <a:ln w="57150">
                  <a:solidFill>
                    <a:srgbClr val="FFCC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5407283" y="3596270"/>
                  <a:ext cx="1002256" cy="0"/>
                </a:xfrm>
                <a:prstGeom prst="line">
                  <a:avLst/>
                </a:prstGeom>
                <a:ln w="57150">
                  <a:solidFill>
                    <a:srgbClr val="FFCC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5407283" y="4072664"/>
                  <a:ext cx="1002256" cy="0"/>
                </a:xfrm>
                <a:prstGeom prst="line">
                  <a:avLst/>
                </a:prstGeom>
                <a:ln w="57150">
                  <a:solidFill>
                    <a:srgbClr val="FFCC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>
                  <a:off x="5407283" y="4549058"/>
                  <a:ext cx="1002256" cy="0"/>
                </a:xfrm>
                <a:prstGeom prst="line">
                  <a:avLst/>
                </a:prstGeom>
                <a:ln w="57150">
                  <a:solidFill>
                    <a:srgbClr val="FFCC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5407283" y="5025458"/>
                  <a:ext cx="1002256" cy="0"/>
                </a:xfrm>
                <a:prstGeom prst="line">
                  <a:avLst/>
                </a:prstGeom>
                <a:ln w="57150">
                  <a:solidFill>
                    <a:srgbClr val="FFCC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4" name="TextBox 63"/>
              <p:cNvSpPr txBox="1"/>
              <p:nvPr/>
            </p:nvSpPr>
            <p:spPr>
              <a:xfrm rot="1140000">
                <a:off x="7575267" y="2477052"/>
                <a:ext cx="742703" cy="6232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FFCC00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rPr>
                  <a:t>Limb </a:t>
                </a:r>
                <a:r>
                  <a:rPr lang="en-US" sz="1600" b="1" dirty="0" smtClean="0">
                    <a:solidFill>
                      <a:srgbClr val="FFCC00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rPr>
                  <a:t>/ </a:t>
                </a:r>
                <a:br>
                  <a:rPr lang="en-US" sz="1600" b="1" dirty="0" smtClean="0">
                    <a:solidFill>
                      <a:srgbClr val="FFCC00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rPr>
                </a:br>
                <a:r>
                  <a:rPr lang="en-US" sz="1600" b="1" dirty="0" smtClean="0">
                    <a:solidFill>
                      <a:srgbClr val="FFCC00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rPr>
                  <a:t>reanalysis</a:t>
                </a:r>
                <a:br>
                  <a:rPr lang="en-US" sz="1600" b="1" dirty="0" smtClean="0">
                    <a:solidFill>
                      <a:srgbClr val="FFCC00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rPr>
                </a:br>
                <a:r>
                  <a:rPr lang="en-US" sz="1600" b="1" dirty="0" smtClean="0">
                    <a:solidFill>
                      <a:srgbClr val="FFCC00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rPr>
                  <a:t>profile</a:t>
                </a:r>
                <a:endParaRPr lang="en-GB" sz="1600" b="1" dirty="0">
                  <a:solidFill>
                    <a:srgbClr val="FFCC00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 rot="150655">
              <a:off x="5392657" y="1608903"/>
              <a:ext cx="1294788" cy="3470416"/>
              <a:chOff x="4273520" y="1252631"/>
              <a:chExt cx="1294788" cy="3470416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 flipV="1">
                <a:off x="4621748" y="1518508"/>
                <a:ext cx="946560" cy="3204539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/>
              <p:cNvSpPr txBox="1"/>
              <p:nvPr/>
            </p:nvSpPr>
            <p:spPr>
              <a:xfrm rot="900000">
                <a:off x="4273520" y="1252631"/>
                <a:ext cx="123835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B050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rPr>
                  <a:t>Total column</a:t>
                </a:r>
                <a:endParaRPr lang="en-GB" sz="1600" b="1" dirty="0">
                  <a:solidFill>
                    <a:srgbClr val="00B050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</p:grpSp>
      <p:sp>
        <p:nvSpPr>
          <p:cNvPr id="3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 dirty="0" smtClean="0">
                <a:solidFill>
                  <a:srgbClr val="D1E0FF"/>
                </a:solidFill>
              </a:rPr>
              <a:t>Measuring </a:t>
            </a:r>
            <a:r>
              <a:rPr lang="en-US" sz="3300" dirty="0">
                <a:solidFill>
                  <a:srgbClr val="D1E0FF"/>
                </a:solidFill>
              </a:rPr>
              <a:t>tropospheric ozone from </a:t>
            </a:r>
            <a:r>
              <a:rPr lang="en-US" sz="3300" dirty="0" smtClean="0">
                <a:solidFill>
                  <a:srgbClr val="D1E0FF"/>
                </a:solidFill>
              </a:rPr>
              <a:t>space</a:t>
            </a:r>
            <a:endParaRPr lang="en-GB" sz="3300" dirty="0">
              <a:solidFill>
                <a:srgbClr val="D1E0FF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535952" y="2999276"/>
            <a:ext cx="2021052" cy="3329029"/>
            <a:chOff x="9535952" y="2999276"/>
            <a:chExt cx="2021052" cy="3329029"/>
          </a:xfrm>
        </p:grpSpPr>
        <p:sp>
          <p:nvSpPr>
            <p:cNvPr id="62" name="TextBox 61"/>
            <p:cNvSpPr txBox="1"/>
            <p:nvPr/>
          </p:nvSpPr>
          <p:spPr>
            <a:xfrm rot="1080000">
              <a:off x="10342442" y="3322992"/>
              <a:ext cx="1214562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Nadir profile</a:t>
              </a:r>
              <a:endParaRPr lang="en-GB" sz="1600" b="1" dirty="0">
                <a:solidFill>
                  <a:srgbClr val="FF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 rot="1075822">
              <a:off x="9535952" y="2999276"/>
              <a:ext cx="304126" cy="3329029"/>
              <a:chOff x="9513419" y="2924288"/>
              <a:chExt cx="197796" cy="3329029"/>
            </a:xfrm>
          </p:grpSpPr>
          <p:sp>
            <p:nvSpPr>
              <p:cNvPr id="56" name="Rectangle 55"/>
              <p:cNvSpPr/>
              <p:nvPr/>
            </p:nvSpPr>
            <p:spPr>
              <a:xfrm rot="58030">
                <a:off x="9513419" y="5702246"/>
                <a:ext cx="144293" cy="55107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Rectangle 56"/>
              <p:cNvSpPr/>
              <p:nvPr/>
            </p:nvSpPr>
            <p:spPr>
              <a:xfrm rot="58030">
                <a:off x="9528856" y="5056203"/>
                <a:ext cx="144293" cy="57454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Rectangle 57"/>
              <p:cNvSpPr/>
              <p:nvPr/>
            </p:nvSpPr>
            <p:spPr>
              <a:xfrm rot="58030">
                <a:off x="9536081" y="4420073"/>
                <a:ext cx="144293" cy="57454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Rectangle 58"/>
              <p:cNvSpPr/>
              <p:nvPr/>
            </p:nvSpPr>
            <p:spPr>
              <a:xfrm rot="58030">
                <a:off x="9551168" y="3759847"/>
                <a:ext cx="144293" cy="57454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Rectangle 62"/>
              <p:cNvSpPr/>
              <p:nvPr/>
            </p:nvSpPr>
            <p:spPr>
              <a:xfrm rot="58030">
                <a:off x="9566922" y="2924288"/>
                <a:ext cx="144293" cy="73754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9827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1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18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Bias before/after </a:t>
            </a:r>
            <a:r>
              <a:rPr lang="en-US" dirty="0" err="1" smtClean="0"/>
              <a:t>harmonisation</a:t>
            </a:r>
            <a:r>
              <a:rPr lang="en-US" dirty="0" smtClean="0"/>
              <a:t> (20°S-20°N)</a:t>
            </a:r>
            <a:endParaRPr lang="en-GB" dirty="0"/>
          </a:p>
        </p:txBody>
      </p:sp>
      <p:grpSp>
        <p:nvGrpSpPr>
          <p:cNvPr id="3" name="Group 2"/>
          <p:cNvGrpSpPr/>
          <p:nvPr/>
        </p:nvGrpSpPr>
        <p:grpSpPr>
          <a:xfrm>
            <a:off x="2190750" y="1341358"/>
            <a:ext cx="2892972" cy="4858059"/>
            <a:chOff x="2190750" y="1341358"/>
            <a:chExt cx="2892972" cy="485805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</a:blip>
            <a:srcRect l="49448" t="54835" r="35409" b="3394"/>
            <a:stretch/>
          </p:blipFill>
          <p:spPr>
            <a:xfrm>
              <a:off x="2190750" y="1710690"/>
              <a:ext cx="2892972" cy="448872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682743" y="1341358"/>
              <a:ext cx="19089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No </a:t>
              </a:r>
              <a:r>
                <a:rPr lang="en-US" b="1" dirty="0" err="1" smtClean="0">
                  <a:solidFill>
                    <a:srgbClr val="FF0000"/>
                  </a:solidFill>
                </a:rPr>
                <a:t>harmonisation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455771" y="1341358"/>
            <a:ext cx="2976392" cy="4858059"/>
            <a:chOff x="5455771" y="1341358"/>
            <a:chExt cx="2976392" cy="485805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</a:blip>
            <a:srcRect l="49448" t="54835" r="35409" b="3394"/>
            <a:stretch/>
          </p:blipFill>
          <p:spPr>
            <a:xfrm>
              <a:off x="5531529" y="1710690"/>
              <a:ext cx="2892972" cy="448872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455771" y="1341358"/>
              <a:ext cx="29763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B050"/>
                  </a:solidFill>
                </a:rPr>
                <a:t>Method A : XO3 </a:t>
              </a:r>
              <a:r>
                <a:rPr lang="en-US" sz="1200" dirty="0" smtClean="0">
                  <a:solidFill>
                    <a:srgbClr val="00B050"/>
                  </a:solidFill>
                </a:rPr>
                <a:t>= </a:t>
              </a:r>
              <a:r>
                <a:rPr lang="el-GR" sz="1200" dirty="0" smtClean="0">
                  <a:solidFill>
                    <a:srgbClr val="00B050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α</a:t>
              </a:r>
              <a:r>
                <a:rPr lang="en-US" sz="1200" dirty="0" smtClean="0">
                  <a:solidFill>
                    <a:srgbClr val="00B050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200" dirty="0" smtClean="0">
                  <a:solidFill>
                    <a:srgbClr val="00B050"/>
                  </a:solidFill>
                </a:rPr>
                <a:t>TrOC / (</a:t>
              </a:r>
              <a:r>
                <a:rPr lang="en-US" sz="1200" dirty="0" err="1" smtClean="0">
                  <a:solidFill>
                    <a:srgbClr val="00B050"/>
                  </a:solidFill>
                </a:rPr>
                <a:t>p</a:t>
              </a:r>
              <a:r>
                <a:rPr lang="en-US" sz="1200" baseline="-25000" dirty="0" err="1" smtClean="0">
                  <a:solidFill>
                    <a:srgbClr val="00B050"/>
                  </a:solidFill>
                </a:rPr>
                <a:t>sfc</a:t>
              </a:r>
              <a:r>
                <a:rPr lang="en-US" sz="1200" dirty="0" err="1" smtClean="0">
                  <a:solidFill>
                    <a:srgbClr val="00B050"/>
                  </a:solidFill>
                </a:rPr>
                <a:t>-p</a:t>
              </a:r>
              <a:r>
                <a:rPr lang="en-US" sz="1200" baseline="-25000" dirty="0" err="1" smtClean="0">
                  <a:solidFill>
                    <a:srgbClr val="00B050"/>
                  </a:solidFill>
                </a:rPr>
                <a:t>top</a:t>
              </a:r>
              <a:r>
                <a:rPr lang="en-US" sz="1200" dirty="0" smtClean="0">
                  <a:solidFill>
                    <a:srgbClr val="00B050"/>
                  </a:solidFill>
                </a:rPr>
                <a:t>)</a:t>
              </a:r>
              <a:endParaRPr lang="en-GB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714347" y="1341358"/>
            <a:ext cx="3158364" cy="4858059"/>
            <a:chOff x="8714347" y="1341358"/>
            <a:chExt cx="3158364" cy="485805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</a:blip>
            <a:srcRect l="49449" t="54835" r="35408" b="3395"/>
            <a:stretch/>
          </p:blipFill>
          <p:spPr>
            <a:xfrm>
              <a:off x="8872308" y="1710690"/>
              <a:ext cx="2892972" cy="448872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714347" y="1341358"/>
              <a:ext cx="3158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70C0"/>
                  </a:solidFill>
                </a:rPr>
                <a:t>Method B : fill-in </a:t>
              </a:r>
              <a:r>
                <a:rPr lang="en-US" sz="1200" dirty="0" smtClean="0">
                  <a:solidFill>
                    <a:srgbClr val="0070C0"/>
                  </a:solidFill>
                </a:rPr>
                <a:t>= TrOC + </a:t>
              </a:r>
              <a:r>
                <a:rPr lang="el-GR" sz="1200" dirty="0" smtClean="0">
                  <a:solidFill>
                    <a:srgbClr val="0070C0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Δ</a:t>
              </a:r>
              <a:r>
                <a:rPr lang="en-US" sz="1200" dirty="0" err="1" smtClean="0">
                  <a:solidFill>
                    <a:srgbClr val="0070C0"/>
                  </a:solidFill>
                </a:rPr>
                <a:t>TrOC</a:t>
              </a:r>
              <a:r>
                <a:rPr lang="en-US" sz="1200" baseline="-25000" dirty="0" err="1" smtClean="0">
                  <a:solidFill>
                    <a:srgbClr val="0070C0"/>
                  </a:solidFill>
                </a:rPr>
                <a:t>CAMSRA</a:t>
              </a:r>
              <a:endParaRPr lang="en-GB" sz="1200" baseline="-25000" dirty="0">
                <a:solidFill>
                  <a:srgbClr val="0070C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196137" y="2935256"/>
            <a:ext cx="908775" cy="49244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GTTO-ECV</a:t>
            </a:r>
            <a:b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270 hPa</a:t>
            </a:r>
            <a:endParaRPr lang="en-GB" sz="11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3459123"/>
            <a:ext cx="2104912" cy="4924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GOME-SCIA-GOME2A</a:t>
            </a:r>
            <a:b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200 hPa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51418" y="4024253"/>
            <a:ext cx="1053494" cy="49244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OMI-SUNLIT</a:t>
            </a:r>
            <a:b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LRT - 3 km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7380" y="4584274"/>
            <a:ext cx="1287532" cy="49244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OMPS-MERRA2</a:t>
            </a:r>
            <a:b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dyn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TP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37606" y="5153602"/>
            <a:ext cx="1167306" cy="49244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EPIC-MERRA2</a:t>
            </a:r>
            <a:b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dyn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TP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7" name="Picture 39" descr="UB_logo_35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43"/>
          <a:stretch>
            <a:fillRect/>
          </a:stretch>
        </p:blipFill>
        <p:spPr bwMode="auto">
          <a:xfrm>
            <a:off x="816340" y="1168137"/>
            <a:ext cx="376481" cy="334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8" descr="logo_fmi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109"/>
          <a:stretch>
            <a:fillRect/>
          </a:stretch>
        </p:blipFill>
        <p:spPr bwMode="auto">
          <a:xfrm>
            <a:off x="1356754" y="1153020"/>
            <a:ext cx="340469" cy="34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3" descr="logo_dlr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t="5209" r="7655" b="8184"/>
          <a:stretch/>
        </p:blipFill>
        <p:spPr bwMode="auto">
          <a:xfrm>
            <a:off x="185069" y="1093018"/>
            <a:ext cx="467338" cy="403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3" y="1662639"/>
            <a:ext cx="403721" cy="360000"/>
          </a:xfrm>
          <a:prstGeom prst="rect">
            <a:avLst/>
          </a:prstGeom>
          <a:effectLst/>
        </p:spPr>
      </p:pic>
      <p:pic>
        <p:nvPicPr>
          <p:cNvPr id="26" name="Picture 2" descr="https://esamultimedia.esa.int/docs/corporate/ESA_logo_2020_Deep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6" t="32653" r="55532" b="32742"/>
          <a:stretch/>
        </p:blipFill>
        <p:spPr bwMode="auto">
          <a:xfrm>
            <a:off x="245464" y="1672827"/>
            <a:ext cx="377784" cy="33962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logo-bira_iasb-2010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827"/>
          <a:stretch/>
        </p:blipFill>
        <p:spPr bwMode="auto">
          <a:xfrm>
            <a:off x="1354839" y="1564145"/>
            <a:ext cx="350254" cy="448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95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1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4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Satellite bias : due to mismatch in diurnal sampling?</a:t>
            </a:r>
            <a:endParaRPr lang="en-GB" sz="36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6679145" y="1196493"/>
            <a:ext cx="5050865" cy="5083144"/>
            <a:chOff x="6679145" y="1196493"/>
            <a:chExt cx="5050865" cy="5083144"/>
          </a:xfrm>
        </p:grpSpPr>
        <p:grpSp>
          <p:nvGrpSpPr>
            <p:cNvPr id="5" name="Group 4"/>
            <p:cNvGrpSpPr/>
            <p:nvPr/>
          </p:nvGrpSpPr>
          <p:grpSpPr>
            <a:xfrm>
              <a:off x="6679145" y="1196493"/>
              <a:ext cx="2817640" cy="5083144"/>
              <a:chOff x="3296526" y="1340427"/>
              <a:chExt cx="2817640" cy="5083144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/>
              <a:srcRect l="75463"/>
              <a:stretch/>
            </p:blipFill>
            <p:spPr>
              <a:xfrm>
                <a:off x="3888809" y="1340427"/>
                <a:ext cx="2225357" cy="5083144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/>
              <a:srcRect l="886" r="92698"/>
              <a:stretch/>
            </p:blipFill>
            <p:spPr>
              <a:xfrm>
                <a:off x="3296526" y="1340427"/>
                <a:ext cx="581891" cy="5083144"/>
              </a:xfrm>
              <a:prstGeom prst="rect">
                <a:avLst/>
              </a:prstGeom>
            </p:spPr>
          </p:pic>
        </p:grpSp>
        <p:grpSp>
          <p:nvGrpSpPr>
            <p:cNvPr id="22" name="Group 21"/>
            <p:cNvGrpSpPr/>
            <p:nvPr/>
          </p:nvGrpSpPr>
          <p:grpSpPr>
            <a:xfrm>
              <a:off x="9016627" y="1329810"/>
              <a:ext cx="2713383" cy="1200329"/>
              <a:chOff x="9016627" y="1329810"/>
              <a:chExt cx="2713383" cy="120032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10779682" y="1895243"/>
                <a:ext cx="741758" cy="32316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9016627" y="1329810"/>
                <a:ext cx="2713383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0330F5"/>
                    </a:solidFill>
                  </a:rPr>
                  <a:t>Petetin et al (2016) 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</a:rPr>
                  <a:t>Frankfurt, aircraft</a:t>
                </a:r>
              </a:p>
              <a:p>
                <a:r>
                  <a:rPr lang="en-US" dirty="0"/>
                  <a:t>Afternoon TrOC is </a:t>
                </a:r>
                <a:r>
                  <a:rPr lang="en-US" dirty="0">
                    <a:solidFill>
                      <a:schemeClr val="bg1"/>
                    </a:solidFill>
                  </a:rPr>
                  <a:t>~1 DU</a:t>
                </a:r>
                <a:r>
                  <a:rPr lang="en-US" dirty="0"/>
                  <a:t> larger than nighttime TrOC</a:t>
                </a:r>
                <a:endParaRPr lang="en-GB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7743718" y="1481358"/>
            <a:ext cx="245535" cy="4079240"/>
            <a:chOff x="7743718" y="1488978"/>
            <a:chExt cx="245535" cy="4079240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7743718" y="1527078"/>
              <a:ext cx="0" cy="4000500"/>
            </a:xfrm>
            <a:prstGeom prst="line">
              <a:avLst/>
            </a:prstGeom>
            <a:ln w="38100">
              <a:solidFill>
                <a:srgbClr val="2CA02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7989253" y="1527078"/>
              <a:ext cx="0" cy="4000500"/>
            </a:xfrm>
            <a:prstGeom prst="line">
              <a:avLst/>
            </a:prstGeom>
            <a:ln w="38100">
              <a:solidFill>
                <a:srgbClr val="1D75B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7951153" y="1488978"/>
              <a:ext cx="0" cy="4000500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7743718" y="1567718"/>
              <a:ext cx="0" cy="4000500"/>
            </a:xfrm>
            <a:prstGeom prst="line">
              <a:avLst/>
            </a:prstGeom>
            <a:ln w="38100">
              <a:solidFill>
                <a:srgbClr val="FF7F0E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422993" y="1743379"/>
            <a:ext cx="5921942" cy="646331"/>
            <a:chOff x="422993" y="1743379"/>
            <a:chExt cx="5921942" cy="646331"/>
          </a:xfrm>
        </p:grpSpPr>
        <p:sp>
          <p:nvSpPr>
            <p:cNvPr id="19" name="Rectangle 18"/>
            <p:cNvSpPr/>
            <p:nvPr/>
          </p:nvSpPr>
          <p:spPr>
            <a:xfrm>
              <a:off x="2176033" y="2046666"/>
              <a:ext cx="833164" cy="32316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22993" y="1743379"/>
              <a:ext cx="59219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330F5"/>
                  </a:solidFill>
                </a:rPr>
                <a:t>Hubert, Heue et </a:t>
              </a:r>
              <a:r>
                <a:rPr lang="en-US" dirty="0">
                  <a:solidFill>
                    <a:srgbClr val="0330F5"/>
                  </a:solidFill>
                </a:rPr>
                <a:t>al </a:t>
              </a:r>
              <a:r>
                <a:rPr lang="en-US" dirty="0" smtClean="0">
                  <a:solidFill>
                    <a:srgbClr val="0330F5"/>
                  </a:solidFill>
                </a:rPr>
                <a:t>(2021, …) </a:t>
              </a:r>
              <a:r>
                <a:rPr lang="en-US" dirty="0" smtClean="0">
                  <a:solidFill>
                    <a:schemeClr val="bg1">
                      <a:lumMod val="65000"/>
                    </a:schemeClr>
                  </a:solidFill>
                </a:rPr>
                <a:t>Tropics, UV-vis nadir, sfc-270 hPa</a:t>
              </a:r>
              <a:endParaRPr lang="en-US" dirty="0">
                <a:solidFill>
                  <a:schemeClr val="bg1">
                    <a:lumMod val="65000"/>
                  </a:schemeClr>
                </a:solidFill>
              </a:endParaRPr>
            </a:p>
            <a:p>
              <a:r>
                <a:rPr lang="en-US" dirty="0"/>
                <a:t>Afternoon TrOC is </a:t>
              </a:r>
              <a:r>
                <a:rPr lang="en-US" dirty="0" smtClean="0">
                  <a:solidFill>
                    <a:schemeClr val="bg1"/>
                  </a:solidFill>
                </a:rPr>
                <a:t>~2-3 </a:t>
              </a:r>
              <a:r>
                <a:rPr lang="en-US" dirty="0">
                  <a:solidFill>
                    <a:schemeClr val="bg1"/>
                  </a:solidFill>
                </a:rPr>
                <a:t>DU</a:t>
              </a:r>
              <a:r>
                <a:rPr lang="en-US" dirty="0"/>
                <a:t> larger than </a:t>
              </a:r>
              <a:r>
                <a:rPr lang="en-US" dirty="0" smtClean="0"/>
                <a:t>morning TrOC</a:t>
              </a:r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28748" y="2530139"/>
            <a:ext cx="5985418" cy="3471203"/>
            <a:chOff x="128748" y="2530139"/>
            <a:chExt cx="5985418" cy="347120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27" t="11375" r="9414" b="7540"/>
            <a:stretch/>
          </p:blipFill>
          <p:spPr>
            <a:xfrm>
              <a:off x="128748" y="2530139"/>
              <a:ext cx="5985418" cy="3471203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457200" y="4439920"/>
              <a:ext cx="2551997" cy="538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15522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961940" y="1019854"/>
            <a:ext cx="5249674" cy="5269019"/>
            <a:chOff x="2331460" y="879475"/>
            <a:chExt cx="5249674" cy="5269019"/>
          </a:xfrm>
        </p:grpSpPr>
        <p:sp>
          <p:nvSpPr>
            <p:cNvPr id="18" name="Rectangle 17"/>
            <p:cNvSpPr/>
            <p:nvPr/>
          </p:nvSpPr>
          <p:spPr>
            <a:xfrm>
              <a:off x="2331460" y="5738194"/>
              <a:ext cx="142378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400" dirty="0" smtClean="0"/>
                <a:t>2010-2014 mean</a:t>
              </a:r>
              <a:endParaRPr lang="en-GB" sz="1400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03"/>
            <a:stretch/>
          </p:blipFill>
          <p:spPr>
            <a:xfrm>
              <a:off x="3985157" y="879475"/>
              <a:ext cx="3595977" cy="5269019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961939" y="1024220"/>
            <a:ext cx="5315669" cy="5269019"/>
            <a:chOff x="6673272" y="879475"/>
            <a:chExt cx="5315669" cy="526901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00"/>
            <a:stretch/>
          </p:blipFill>
          <p:spPr>
            <a:xfrm>
              <a:off x="8312256" y="879475"/>
              <a:ext cx="3676685" cy="5269019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6673272" y="5426051"/>
              <a:ext cx="119231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400" dirty="0" smtClean="0"/>
                <a:t>decadal trend</a:t>
              </a:r>
              <a:endParaRPr lang="en-GB" sz="1400" dirty="0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Tropospheric Ozone Assessment Report (2018)</a:t>
            </a:r>
            <a:endParaRPr lang="en-GB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42" y="1327632"/>
            <a:ext cx="1828796" cy="258182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Rectangle 23"/>
          <p:cNvSpPr/>
          <p:nvPr/>
        </p:nvSpPr>
        <p:spPr>
          <a:xfrm>
            <a:off x="6497022" y="1309206"/>
            <a:ext cx="557377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11D1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“Despite </a:t>
            </a:r>
            <a:r>
              <a:rPr lang="en-US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potentially large differences </a:t>
            </a:r>
            <a:r>
              <a:rPr lang="en-US" dirty="0" smtClean="0">
                <a:solidFill>
                  <a:srgbClr val="211D1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 different </a:t>
            </a:r>
            <a:r>
              <a:rPr lang="en-US" dirty="0">
                <a:solidFill>
                  <a:srgbClr val="211D1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satellite observations </a:t>
            </a:r>
            <a:r>
              <a:rPr lang="en-US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at a local level</a:t>
            </a:r>
            <a:r>
              <a:rPr lang="en-US" dirty="0" smtClean="0">
                <a:solidFill>
                  <a:srgbClr val="211D1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the </a:t>
            </a:r>
            <a:r>
              <a:rPr lang="en-US" dirty="0">
                <a:solidFill>
                  <a:srgbClr val="211D1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global </a:t>
            </a:r>
            <a:r>
              <a:rPr lang="en-US" dirty="0" smtClean="0">
                <a:solidFill>
                  <a:srgbClr val="211D1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mean tropospheric ozone burden estimates are </a:t>
            </a:r>
            <a:r>
              <a:rPr lang="en-US" dirty="0">
                <a:solidFill>
                  <a:srgbClr val="211D1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remarkably consistent</a:t>
            </a:r>
            <a:r>
              <a:rPr lang="en-US" dirty="0" smtClean="0">
                <a:solidFill>
                  <a:srgbClr val="211D1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.”</a:t>
            </a:r>
          </a:p>
          <a:p>
            <a:endParaRPr lang="en-US" sz="1000" dirty="0">
              <a:solidFill>
                <a:srgbClr val="211D1E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 smtClean="0">
                <a:solidFill>
                  <a:srgbClr val="211D1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“… we </a:t>
            </a:r>
            <a:r>
              <a:rPr lang="en-US" dirty="0">
                <a:solidFill>
                  <a:srgbClr val="211D1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are </a:t>
            </a:r>
            <a:r>
              <a:rPr lang="en-US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unable to provide</a:t>
            </a:r>
            <a:r>
              <a:rPr lang="en-US" dirty="0">
                <a:solidFill>
                  <a:srgbClr val="211D1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 definitive statement regarding </a:t>
            </a:r>
            <a:r>
              <a:rPr lang="en-US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change in </a:t>
            </a:r>
            <a:r>
              <a:rPr lang="en-US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tropospheric ozone burden </a:t>
            </a:r>
            <a:r>
              <a:rPr lang="en-US" dirty="0" smtClean="0">
                <a:solidFill>
                  <a:srgbClr val="211D1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over </a:t>
            </a:r>
            <a:r>
              <a:rPr lang="en-US" dirty="0">
                <a:solidFill>
                  <a:srgbClr val="211D1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past decade and future work is required to reconcile the different satellite products</a:t>
            </a:r>
            <a:r>
              <a:rPr lang="en-US" dirty="0" smtClean="0">
                <a:solidFill>
                  <a:srgbClr val="211D1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.“</a:t>
            </a:r>
          </a:p>
          <a:p>
            <a:endParaRPr lang="en-US" sz="1000" dirty="0">
              <a:solidFill>
                <a:srgbClr val="211D1E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 smtClean="0">
                <a:solidFill>
                  <a:srgbClr val="D62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“[caused by</a:t>
            </a:r>
            <a:r>
              <a:rPr lang="en-US" dirty="0">
                <a:solidFill>
                  <a:srgbClr val="D62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] </a:t>
            </a:r>
            <a:r>
              <a:rPr lang="en-US" dirty="0" smtClean="0">
                <a:solidFill>
                  <a:srgbClr val="D62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… time-varying instrument biases</a:t>
            </a:r>
            <a:r>
              <a:rPr lang="en-US" dirty="0">
                <a:solidFill>
                  <a:srgbClr val="D62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dirty="0" smtClean="0">
                <a:solidFill>
                  <a:srgbClr val="D62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differences </a:t>
            </a:r>
            <a:r>
              <a:rPr lang="en-US" dirty="0">
                <a:solidFill>
                  <a:srgbClr val="D62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 vertical sensitivity and </a:t>
            </a:r>
            <a:r>
              <a:rPr lang="en-US" dirty="0" smtClean="0">
                <a:solidFill>
                  <a:srgbClr val="D62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sampling</a:t>
            </a:r>
            <a:r>
              <a:rPr lang="en-US" dirty="0">
                <a:solidFill>
                  <a:srgbClr val="D62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differences </a:t>
            </a:r>
            <a:r>
              <a:rPr lang="en-US" dirty="0" smtClean="0">
                <a:solidFill>
                  <a:srgbClr val="D62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 tropopause </a:t>
            </a:r>
            <a:r>
              <a:rPr lang="en-US" dirty="0">
                <a:solidFill>
                  <a:srgbClr val="D62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definitions…”</a:t>
            </a:r>
            <a:endParaRPr lang="en-GB" dirty="0">
              <a:solidFill>
                <a:srgbClr val="D62A2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79142" y="1019854"/>
            <a:ext cx="15783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Gaudel </a:t>
            </a:r>
            <a:r>
              <a:rPr lang="en-US" sz="1400" dirty="0">
                <a:solidFill>
                  <a:srgbClr val="0070C0"/>
                </a:solidFill>
              </a:rPr>
              <a:t>et </a:t>
            </a:r>
            <a:r>
              <a:rPr lang="en-US" sz="1400" dirty="0" smtClean="0">
                <a:solidFill>
                  <a:srgbClr val="0070C0"/>
                </a:solidFill>
              </a:rPr>
              <a:t>al (2018</a:t>
            </a:r>
            <a:r>
              <a:rPr lang="en-US" sz="1400" dirty="0">
                <a:solidFill>
                  <a:srgbClr val="0070C0"/>
                </a:solidFill>
              </a:rPr>
              <a:t>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598864" y="4653941"/>
            <a:ext cx="4026115" cy="2080201"/>
            <a:chOff x="6598864" y="4653941"/>
            <a:chExt cx="4026115" cy="2080201"/>
          </a:xfrm>
        </p:grpSpPr>
        <p:grpSp>
          <p:nvGrpSpPr>
            <p:cNvPr id="36" name="Group 35"/>
            <p:cNvGrpSpPr/>
            <p:nvPr/>
          </p:nvGrpSpPr>
          <p:grpSpPr>
            <a:xfrm>
              <a:off x="6598864" y="5434352"/>
              <a:ext cx="4026114" cy="1299790"/>
              <a:chOff x="6921287" y="5434352"/>
              <a:chExt cx="4026114" cy="1299790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6921287" y="5434352"/>
                <a:ext cx="4026114" cy="129979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1" name="Picture 2" descr="https://tapiowca.aeronomie.be/ProjectDir/Logos/CEOS-Logo-Version-2_Green-Black-Text-Below_2021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04895" y="5513188"/>
                <a:ext cx="1820083" cy="10385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4" descr="https://tapiowca.aeronomie.be/ProjectDir/Logos/TOAR_Logo.png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06859" y="5636143"/>
                <a:ext cx="1600064" cy="8889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9" name="Pentagon 28"/>
            <p:cNvSpPr/>
            <p:nvPr/>
          </p:nvSpPr>
          <p:spPr>
            <a:xfrm rot="5400000">
              <a:off x="8093893" y="4637229"/>
              <a:ext cx="501316" cy="534740"/>
            </a:xfrm>
            <a:prstGeom prst="homePlate">
              <a:avLst/>
            </a:prstGeom>
            <a:gradFill>
              <a:gsLst>
                <a:gs pos="0">
                  <a:schemeClr val="bg1"/>
                </a:gs>
                <a:gs pos="100000">
                  <a:srgbClr val="0070C0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598864" y="5205304"/>
              <a:ext cx="402611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accent1">
                      <a:lumMod val="50000"/>
                    </a:schemeClr>
                  </a:solidFill>
                </a:rPr>
                <a:t>Response: </a:t>
              </a:r>
              <a:r>
                <a:rPr lang="en-US" sz="1000" b="1" dirty="0">
                  <a:solidFill>
                    <a:schemeClr val="accent1">
                      <a:lumMod val="50000"/>
                    </a:schemeClr>
                  </a:solidFill>
                </a:rPr>
                <a:t>CEOS VC-20-01 Activity </a:t>
              </a:r>
              <a:r>
                <a:rPr lang="en-US" sz="1000" b="1" dirty="0" smtClean="0">
                  <a:solidFill>
                    <a:schemeClr val="accent1">
                      <a:lumMod val="50000"/>
                    </a:schemeClr>
                  </a:solidFill>
                </a:rPr>
                <a:t>in support to TOAR II Satellite WG</a:t>
              </a:r>
              <a:endParaRPr lang="en-US" sz="10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285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standard: CAMS Reanalysis EAC4</a:t>
            </a:r>
            <a:endParaRPr lang="en-GB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335360" y="1211535"/>
            <a:ext cx="11856640" cy="5184797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/>
            <a:r>
              <a:rPr lang="en-US" sz="2400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CAMSRA (Inness </a:t>
            </a:r>
            <a:r>
              <a:rPr lang="en-US" sz="2400" i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et al.</a:t>
            </a:r>
            <a:r>
              <a:rPr lang="en-US" sz="2400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, 2019)</a:t>
            </a:r>
          </a:p>
          <a:p>
            <a:pPr marL="914400" lvl="1" indent="-457200"/>
            <a:r>
              <a:rPr lang="en-US" sz="2400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60 levels (1012-0.1 hPa)	</a:t>
            </a:r>
            <a:r>
              <a:rPr lang="en-US" sz="2400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400" dirty="0" err="1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lat-lon</a:t>
            </a:r>
            <a:r>
              <a:rPr lang="en-US" sz="2400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dependent, fixed in time</a:t>
            </a:r>
          </a:p>
          <a:p>
            <a:pPr marL="914400" lvl="1" indent="-457200"/>
            <a:r>
              <a:rPr lang="en-US" sz="2400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0.7° x 0.7° (global)		</a:t>
            </a:r>
            <a:r>
              <a:rPr lang="en-US" sz="2400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400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regridded to 1° x 1°</a:t>
            </a:r>
          </a:p>
          <a:p>
            <a:pPr marL="914400" lvl="1" indent="-457200"/>
            <a:r>
              <a:rPr lang="en-US" sz="2400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6 hours (2003-2021)		</a:t>
            </a:r>
            <a:r>
              <a:rPr lang="en-US" sz="2400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400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UTC interpolated to LST satellite overpass time</a:t>
            </a:r>
          </a:p>
          <a:p>
            <a:pPr marL="914400" lvl="1" indent="-457200"/>
            <a:r>
              <a:rPr lang="en-US" sz="2400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assimilated ozone: TC (SCIA, OMI, GOME-2A/B), PROF (MIPAS, Aura-MLS, SBUV/2)</a:t>
            </a:r>
          </a:p>
          <a:p>
            <a:pPr marL="363538" indent="-363538">
              <a:spcBef>
                <a:spcPts val="1200"/>
              </a:spcBef>
            </a:pPr>
            <a:r>
              <a:rPr lang="en-US" sz="2400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Used for</a:t>
            </a:r>
          </a:p>
          <a:p>
            <a:pPr marL="914400" lvl="1" indent="-457200"/>
            <a:r>
              <a:rPr lang="en-US" sz="2400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tropospheric column extension</a:t>
            </a:r>
          </a:p>
          <a:p>
            <a:pPr marL="914400" lvl="1" indent="-457200"/>
            <a:r>
              <a:rPr lang="en-US" sz="2400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new prior info</a:t>
            </a:r>
          </a:p>
          <a:p>
            <a:pPr marL="914400" lvl="1" indent="-457200"/>
            <a:r>
              <a:rPr lang="en-US" sz="2400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auxiliary data source for quantity matching</a:t>
            </a:r>
          </a:p>
          <a:p>
            <a:pPr marL="914400" lvl="1" indent="-457200"/>
            <a:r>
              <a:rPr lang="en-US" sz="2400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(assessment of horizontal and temporal sampling differences)</a:t>
            </a:r>
          </a:p>
          <a:p>
            <a:pPr marL="363538" indent="-363538">
              <a:spcBef>
                <a:spcPts val="1200"/>
              </a:spcBef>
            </a:pPr>
            <a:r>
              <a:rPr lang="en-US" sz="2400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Complementary choice to TCR-2 reanalysis (Miyazaki </a:t>
            </a:r>
            <a:r>
              <a:rPr lang="en-US" sz="2400" i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et al.</a:t>
            </a:r>
            <a:r>
              <a:rPr lang="en-US" sz="2400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, 2020)</a:t>
            </a:r>
            <a:br>
              <a:rPr lang="en-US" sz="2400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</a:br>
            <a:r>
              <a:rPr lang="en-US" sz="2400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transfer standard used by TOAR-II SOWG</a:t>
            </a:r>
            <a:endParaRPr lang="en-GB" sz="2400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36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AW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</a:blip>
          <a:srcRect l="2574" t="12157" r="4051" b="3156"/>
          <a:stretch/>
        </p:blipFill>
        <p:spPr>
          <a:xfrm>
            <a:off x="1245600" y="1296000"/>
            <a:ext cx="9561600" cy="4878000"/>
          </a:xfrm>
          <a:prstGeom prst="rect">
            <a:avLst/>
          </a:prstGeom>
        </p:spPr>
      </p:pic>
      <p:pic>
        <p:nvPicPr>
          <p:cNvPr id="16" name="XVMR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</a:blip>
          <a:srcRect l="2574" t="12157" r="4051" b="3156"/>
          <a:stretch/>
        </p:blipFill>
        <p:spPr>
          <a:xfrm>
            <a:off x="1245600" y="1296000"/>
            <a:ext cx="9561600" cy="4878000"/>
          </a:xfrm>
          <a:prstGeom prst="rect">
            <a:avLst/>
          </a:prstGeom>
        </p:spPr>
      </p:pic>
      <p:pic>
        <p:nvPicPr>
          <p:cNvPr id="17" name="FILLIN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</a:blip>
          <a:srcRect l="2574" t="12157" r="4051" b="3156"/>
          <a:stretch/>
        </p:blipFill>
        <p:spPr>
          <a:xfrm>
            <a:off x="1245600" y="1296000"/>
            <a:ext cx="9561600" cy="4878000"/>
          </a:xfrm>
          <a:prstGeom prst="rect">
            <a:avLst/>
          </a:prstGeom>
        </p:spPr>
      </p:pic>
      <p:sp>
        <p:nvSpPr>
          <p:cNvPr id="31" name="Title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Harmonisation</a:t>
            </a:r>
            <a:r>
              <a:rPr lang="en-US" dirty="0" smtClean="0"/>
              <a:t> column products</a:t>
            </a:r>
            <a:endParaRPr lang="en-GB" dirty="0"/>
          </a:p>
        </p:txBody>
      </p:sp>
      <p:grpSp>
        <p:nvGrpSpPr>
          <p:cNvPr id="21" name="SAT label"/>
          <p:cNvGrpSpPr/>
          <p:nvPr/>
        </p:nvGrpSpPr>
        <p:grpSpPr>
          <a:xfrm>
            <a:off x="1111827" y="1163089"/>
            <a:ext cx="9933709" cy="372484"/>
            <a:chOff x="1111827" y="1163089"/>
            <a:chExt cx="9933709" cy="372484"/>
          </a:xfrm>
        </p:grpSpPr>
        <p:sp>
          <p:nvSpPr>
            <p:cNvPr id="22" name="Rectangle 21"/>
            <p:cNvSpPr/>
            <p:nvPr/>
          </p:nvSpPr>
          <p:spPr>
            <a:xfrm>
              <a:off x="1111827" y="1163089"/>
              <a:ext cx="9933709" cy="3117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37297" y="1227796"/>
              <a:ext cx="1053494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OMI-SUNLIT</a:t>
              </a:r>
              <a:endParaRPr lang="en-GB" sz="14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77488" y="1227796"/>
              <a:ext cx="849913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OMI-MLS</a:t>
              </a:r>
              <a:endParaRPr lang="en-GB" sz="14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489209" y="1227796"/>
              <a:ext cx="1287533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OMPS-MERRA2</a:t>
              </a:r>
              <a:endParaRPr lang="en-GB" sz="14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920395" y="1227796"/>
              <a:ext cx="116730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EPIC-MERRA2</a:t>
              </a:r>
              <a:endParaRPr lang="en-GB" sz="14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pic>
        <p:nvPicPr>
          <p:cNvPr id="39" name="logo4" descr="logo_fmi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109"/>
          <a:stretch>
            <a:fillRect/>
          </a:stretch>
        </p:blipFill>
        <p:spPr bwMode="auto">
          <a:xfrm>
            <a:off x="237239" y="1788975"/>
            <a:ext cx="340469" cy="34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logo3" descr="https://esamultimedia.esa.int/docs/corporate/ESA_logo_2020_Deep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6" t="32653" r="55532" b="32742"/>
          <a:stretch/>
        </p:blipFill>
        <p:spPr bwMode="auto">
          <a:xfrm>
            <a:off x="218581" y="2196288"/>
            <a:ext cx="377784" cy="33962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logo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13" y="2600059"/>
            <a:ext cx="403721" cy="360000"/>
          </a:xfrm>
          <a:prstGeom prst="rect">
            <a:avLst/>
          </a:prstGeom>
          <a:effectLst/>
        </p:spPr>
      </p:pic>
      <p:pic>
        <p:nvPicPr>
          <p:cNvPr id="42" name="logo1" descr="logo-bira_iasb-201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827"/>
          <a:stretch/>
        </p:blipFill>
        <p:spPr bwMode="auto">
          <a:xfrm>
            <a:off x="248267" y="1261240"/>
            <a:ext cx="318413" cy="40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1075146" y="3770556"/>
            <a:ext cx="2590800" cy="2307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GB" dirty="0"/>
          </a:p>
        </p:txBody>
      </p:sp>
      <p:sp>
        <p:nvSpPr>
          <p:cNvPr id="27" name="Rectangle 26"/>
          <p:cNvSpPr/>
          <p:nvPr/>
        </p:nvSpPr>
        <p:spPr>
          <a:xfrm>
            <a:off x="6023973" y="3770556"/>
            <a:ext cx="4868146" cy="2307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GB" dirty="0"/>
          </a:p>
        </p:txBody>
      </p:sp>
      <p:sp>
        <p:nvSpPr>
          <p:cNvPr id="32" name="TextBox 31"/>
          <p:cNvSpPr txBox="1"/>
          <p:nvPr/>
        </p:nvSpPr>
        <p:spPr>
          <a:xfrm>
            <a:off x="6114166" y="3869405"/>
            <a:ext cx="190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No </a:t>
            </a:r>
            <a:r>
              <a:rPr lang="en-US" b="1" dirty="0" err="1" smtClean="0">
                <a:solidFill>
                  <a:srgbClr val="FF0000"/>
                </a:solidFill>
              </a:rPr>
              <a:t>harmonisation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14166" y="4194863"/>
            <a:ext cx="17044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Method A : XO3</a:t>
            </a:r>
            <a:br>
              <a:rPr lang="en-US" b="1" dirty="0" smtClean="0">
                <a:solidFill>
                  <a:srgbClr val="00B050"/>
                </a:solidFill>
              </a:rPr>
            </a:br>
            <a:r>
              <a:rPr lang="el-GR" sz="1200" dirty="0" smtClean="0">
                <a:solidFill>
                  <a:srgbClr val="00B05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1200" dirty="0" smtClean="0">
                <a:solidFill>
                  <a:srgbClr val="00B05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smtClean="0">
                <a:solidFill>
                  <a:srgbClr val="00B050"/>
                </a:solidFill>
              </a:rPr>
              <a:t>TrOC / (</a:t>
            </a:r>
            <a:r>
              <a:rPr lang="en-US" sz="1200" dirty="0" err="1" smtClean="0">
                <a:solidFill>
                  <a:srgbClr val="00B050"/>
                </a:solidFill>
              </a:rPr>
              <a:t>p</a:t>
            </a:r>
            <a:r>
              <a:rPr lang="en-US" sz="1200" baseline="-25000" dirty="0" err="1" smtClean="0">
                <a:solidFill>
                  <a:srgbClr val="00B050"/>
                </a:solidFill>
              </a:rPr>
              <a:t>sfc</a:t>
            </a:r>
            <a:r>
              <a:rPr lang="en-US" sz="1200" dirty="0" err="1" smtClean="0">
                <a:solidFill>
                  <a:srgbClr val="00B050"/>
                </a:solidFill>
              </a:rPr>
              <a:t>-p</a:t>
            </a:r>
            <a:r>
              <a:rPr lang="en-US" sz="1200" baseline="-25000" dirty="0" err="1" smtClean="0">
                <a:solidFill>
                  <a:srgbClr val="00B050"/>
                </a:solidFill>
              </a:rPr>
              <a:t>top</a:t>
            </a:r>
            <a:r>
              <a:rPr lang="en-US" sz="1200" dirty="0" smtClean="0">
                <a:solidFill>
                  <a:srgbClr val="00B050"/>
                </a:solidFill>
              </a:rPr>
              <a:t>)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114166" y="4520321"/>
            <a:ext cx="179568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Method B : fill-in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sz="1200" dirty="0" smtClean="0">
                <a:solidFill>
                  <a:srgbClr val="0070C0"/>
                </a:solidFill>
              </a:rPr>
              <a:t>TrOC + </a:t>
            </a:r>
            <a:r>
              <a:rPr lang="el-GR" sz="1200" dirty="0" smtClean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sz="1200" dirty="0" err="1" smtClean="0">
                <a:solidFill>
                  <a:srgbClr val="0070C0"/>
                </a:solidFill>
              </a:rPr>
              <a:t>TrOC</a:t>
            </a:r>
            <a:r>
              <a:rPr lang="en-US" sz="1200" baseline="-25000" dirty="0" err="1" smtClean="0">
                <a:solidFill>
                  <a:srgbClr val="0070C0"/>
                </a:solidFill>
              </a:rPr>
              <a:t>CAMSRA</a:t>
            </a:r>
            <a:endParaRPr lang="en-GB" sz="1200" baseline="-25000" dirty="0">
              <a:solidFill>
                <a:srgbClr val="0070C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38775" y="4785360"/>
            <a:ext cx="173355" cy="148590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5445808" y="5202123"/>
            <a:ext cx="173355" cy="148590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5398769" y="5599215"/>
            <a:ext cx="161925" cy="148590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/>
          <p:cNvSpPr txBox="1"/>
          <p:nvPr/>
        </p:nvSpPr>
        <p:spPr>
          <a:xfrm>
            <a:off x="2539491" y="4541998"/>
            <a:ext cx="1053494" cy="49244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OMI-SUNLIT</a:t>
            </a:r>
            <a:b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LRT - 3 km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05453" y="4962736"/>
            <a:ext cx="1287532" cy="49244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OMPS-MERRA2</a:t>
            </a:r>
            <a:b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dyn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TP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425679" y="5352994"/>
            <a:ext cx="1167306" cy="49244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EPIC-MERRA2</a:t>
            </a:r>
            <a:b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dyn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TP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96365" y="3760164"/>
            <a:ext cx="10868890" cy="26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TOPLEV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21044" y="3770809"/>
            <a:ext cx="2524091" cy="251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6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33" grpId="0"/>
      <p:bldP spid="33" grpId="1"/>
      <p:bldP spid="34" grpId="0"/>
      <p:bldP spid="34" grpId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Harmonisation</a:t>
            </a:r>
            <a:r>
              <a:rPr lang="en-US" dirty="0" smtClean="0"/>
              <a:t> nadir profile products</a:t>
            </a:r>
            <a:endParaRPr lang="en-GB" dirty="0"/>
          </a:p>
        </p:txBody>
      </p:sp>
      <p:pic>
        <p:nvPicPr>
          <p:cNvPr id="5" name="Heading"/>
          <p:cNvPicPr>
            <a:picLocks noChangeAspect="1"/>
          </p:cNvPicPr>
          <p:nvPr/>
        </p:nvPicPr>
        <p:blipFill rotWithShape="1">
          <a:blip r:embed="rId2"/>
          <a:srcRect l="5512" t="38091" r="19713" b="52041"/>
          <a:stretch/>
        </p:blipFill>
        <p:spPr>
          <a:xfrm>
            <a:off x="1616150" y="4875739"/>
            <a:ext cx="8795804" cy="652940"/>
          </a:xfrm>
          <a:prstGeom prst="rect">
            <a:avLst/>
          </a:prstGeom>
        </p:spPr>
      </p:pic>
      <p:pic>
        <p:nvPicPr>
          <p:cNvPr id="10" name="WAV txt"/>
          <p:cNvPicPr>
            <a:picLocks noChangeAspect="1"/>
          </p:cNvPicPr>
          <p:nvPr/>
        </p:nvPicPr>
        <p:blipFill rotWithShape="1">
          <a:blip r:embed="rId2"/>
          <a:srcRect l="5512" t="59639" r="19713" b="34872"/>
          <a:stretch/>
        </p:blipFill>
        <p:spPr>
          <a:xfrm>
            <a:off x="1616150" y="5539986"/>
            <a:ext cx="8795804" cy="363192"/>
          </a:xfrm>
          <a:prstGeom prst="rect">
            <a:avLst/>
          </a:prstGeom>
        </p:spPr>
      </p:pic>
      <p:pic>
        <p:nvPicPr>
          <p:cNvPr id="6" name="USR txt"/>
          <p:cNvPicPr>
            <a:picLocks noChangeAspect="1"/>
          </p:cNvPicPr>
          <p:nvPr/>
        </p:nvPicPr>
        <p:blipFill rotWithShape="1">
          <a:blip r:embed="rId2"/>
          <a:srcRect l="5512" t="64790" r="19713" b="29721"/>
          <a:stretch/>
        </p:blipFill>
        <p:spPr>
          <a:xfrm>
            <a:off x="1616150" y="6278994"/>
            <a:ext cx="8795804" cy="363192"/>
          </a:xfrm>
          <a:prstGeom prst="rect">
            <a:avLst/>
          </a:prstGeom>
        </p:spPr>
      </p:pic>
      <p:pic>
        <p:nvPicPr>
          <p:cNvPr id="8" name="APR txt"/>
          <p:cNvPicPr>
            <a:picLocks noChangeAspect="1"/>
          </p:cNvPicPr>
          <p:nvPr/>
        </p:nvPicPr>
        <p:blipFill rotWithShape="1">
          <a:blip r:embed="rId2"/>
          <a:srcRect l="5512" t="53773" r="19713" b="40166"/>
          <a:stretch/>
        </p:blipFill>
        <p:spPr>
          <a:xfrm>
            <a:off x="1616150" y="5877934"/>
            <a:ext cx="8795804" cy="401060"/>
          </a:xfrm>
          <a:prstGeom prst="rect">
            <a:avLst/>
          </a:prstGeom>
        </p:spPr>
      </p:pic>
      <p:pic>
        <p:nvPicPr>
          <p:cNvPr id="21" name="WAV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0434"/>
            <a:ext cx="12192000" cy="3757283"/>
          </a:xfrm>
          <a:prstGeom prst="rect">
            <a:avLst/>
          </a:prstGeom>
        </p:spPr>
      </p:pic>
      <p:pic>
        <p:nvPicPr>
          <p:cNvPr id="22" name="APR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0434"/>
            <a:ext cx="12192000" cy="3757283"/>
          </a:xfrm>
          <a:prstGeom prst="rect">
            <a:avLst/>
          </a:prstGeom>
        </p:spPr>
      </p:pic>
      <p:pic>
        <p:nvPicPr>
          <p:cNvPr id="23" name="USR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0434"/>
            <a:ext cx="12192000" cy="3757283"/>
          </a:xfrm>
          <a:prstGeom prst="rect">
            <a:avLst/>
          </a:prstGeom>
        </p:spPr>
      </p:pic>
      <p:pic>
        <p:nvPicPr>
          <p:cNvPr id="24" name="PRIO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0434"/>
            <a:ext cx="12192000" cy="3757283"/>
          </a:xfrm>
          <a:prstGeom prst="rect">
            <a:avLst/>
          </a:prstGeom>
        </p:spPr>
      </p:pic>
      <p:pic>
        <p:nvPicPr>
          <p:cNvPr id="25" name="CAM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0434"/>
            <a:ext cx="12192000" cy="3757283"/>
          </a:xfrm>
          <a:prstGeom prst="rect">
            <a:avLst/>
          </a:prstGeom>
        </p:spPr>
      </p:pic>
      <p:pic>
        <p:nvPicPr>
          <p:cNvPr id="26" name="CAMS AK" hidden="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0434"/>
            <a:ext cx="12192000" cy="3757283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6756400" y="6241126"/>
            <a:ext cx="726440" cy="502574"/>
          </a:xfrm>
          <a:prstGeom prst="ellipse">
            <a:avLst/>
          </a:prstGeom>
          <a:solidFill>
            <a:srgbClr val="FF00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512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2014-2019 mean</a:t>
            </a:r>
            <a:endParaRPr lang="en-GB" dirty="0"/>
          </a:p>
        </p:txBody>
      </p:sp>
      <p:pic>
        <p:nvPicPr>
          <p:cNvPr id="21" name="NA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68" y="761283"/>
            <a:ext cx="11521463" cy="6675133"/>
          </a:xfrm>
          <a:prstGeom prst="rect">
            <a:avLst/>
          </a:prstGeom>
        </p:spPr>
      </p:pic>
      <p:pic>
        <p:nvPicPr>
          <p:cNvPr id="22" name="HARM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68" y="761283"/>
            <a:ext cx="11521463" cy="667513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958805" y="5400525"/>
            <a:ext cx="3233195" cy="1996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6466350" y="123244"/>
            <a:ext cx="1157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Native</a:t>
            </a:r>
            <a:endParaRPr lang="en-GB" sz="2800" b="1" dirty="0">
              <a:solidFill>
                <a:srgbClr val="0070C0"/>
              </a:solidFill>
              <a:latin typeface="+mj-lt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69336" y="123244"/>
            <a:ext cx="35661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2CA02C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Harmonised </a:t>
            </a:r>
            <a:r>
              <a:rPr lang="en-US" sz="2000" dirty="0" smtClean="0">
                <a:solidFill>
                  <a:srgbClr val="2CA02C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(LRT MERRA2)</a:t>
            </a:r>
            <a:endParaRPr lang="en-GB" sz="2800" dirty="0">
              <a:solidFill>
                <a:srgbClr val="2CA02C"/>
              </a:solidFill>
              <a:latin typeface="+mj-lt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57499" y="6002043"/>
            <a:ext cx="2267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*preliminary*</a:t>
            </a:r>
            <a:endParaRPr lang="en-GB" sz="2800" b="1" dirty="0">
              <a:solidFill>
                <a:srgbClr val="FF0000"/>
              </a:solidFill>
              <a:latin typeface="+mj-lt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4665" y="3009418"/>
            <a:ext cx="8955163" cy="16899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19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Tropics</a:t>
            </a:r>
            <a:endParaRPr lang="en-GB" dirty="0"/>
          </a:p>
        </p:txBody>
      </p:sp>
      <p:pic>
        <p:nvPicPr>
          <p:cNvPr id="3" name="RAW COL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b="7056"/>
          <a:stretch/>
        </p:blipFill>
        <p:spPr>
          <a:xfrm>
            <a:off x="177800" y="757834"/>
            <a:ext cx="12014200" cy="2781233"/>
          </a:xfrm>
          <a:prstGeom prst="rect">
            <a:avLst/>
          </a:prstGeom>
        </p:spPr>
      </p:pic>
      <p:pic>
        <p:nvPicPr>
          <p:cNvPr id="5" name="RAW N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b="7177"/>
          <a:stretch/>
        </p:blipFill>
        <p:spPr>
          <a:xfrm>
            <a:off x="177800" y="3750206"/>
            <a:ext cx="12014200" cy="2777594"/>
          </a:xfrm>
          <a:prstGeom prst="rect">
            <a:avLst/>
          </a:prstGeom>
        </p:spPr>
      </p:pic>
      <p:pic>
        <p:nvPicPr>
          <p:cNvPr id="4" name="HARM COL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b="7056"/>
          <a:stretch/>
        </p:blipFill>
        <p:spPr>
          <a:xfrm>
            <a:off x="177800" y="757834"/>
            <a:ext cx="12014200" cy="2781233"/>
          </a:xfrm>
          <a:prstGeom prst="rect">
            <a:avLst/>
          </a:prstGeom>
        </p:spPr>
      </p:pic>
      <p:pic>
        <p:nvPicPr>
          <p:cNvPr id="6" name="HARM NP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b="7177"/>
          <a:stretch/>
        </p:blipFill>
        <p:spPr>
          <a:xfrm>
            <a:off x="177800" y="3750206"/>
            <a:ext cx="12014200" cy="27775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" y="1074690"/>
            <a:ext cx="78944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Native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582882" y="1074690"/>
            <a:ext cx="271676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Harmonised (LRT MERRA2)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5382491" y="4043026"/>
            <a:ext cx="78944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Native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6449613" y="4043026"/>
            <a:ext cx="332751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Harmonised</a:t>
            </a:r>
            <a:r>
              <a:rPr lang="en-US" dirty="0" smtClean="0"/>
              <a:t> (APR, LRT MERRA2)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6772792" y="99413"/>
            <a:ext cx="2267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*preliminary*</a:t>
            </a:r>
            <a:endParaRPr lang="en-GB" sz="2800" b="1" dirty="0">
              <a:solidFill>
                <a:srgbClr val="FF0000"/>
              </a:solidFill>
              <a:latin typeface="+mj-lt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-419240" y="1979173"/>
            <a:ext cx="1042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TrOC [DU]</a:t>
            </a:r>
            <a:endParaRPr lang="en-GB" sz="1600" b="1" dirty="0">
              <a:latin typeface="+mj-lt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419240" y="5094581"/>
            <a:ext cx="1042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TrOC [DU]</a:t>
            </a:r>
            <a:endParaRPr lang="en-GB" sz="1600" b="1" dirty="0">
              <a:latin typeface="+mj-lt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14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9" grpId="0" animBg="1"/>
      <p:bldP spid="12" grpId="0" animBg="1"/>
      <p:bldP spid="12" grpId="1" animBg="1"/>
      <p:bldP spid="13" grpId="0" animBg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Europe</a:t>
            </a:r>
            <a:endParaRPr lang="en-GB" dirty="0"/>
          </a:p>
        </p:txBody>
      </p:sp>
      <p:pic>
        <p:nvPicPr>
          <p:cNvPr id="11" name="RAW COL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 b="6720"/>
          <a:stretch/>
        </p:blipFill>
        <p:spPr>
          <a:xfrm>
            <a:off x="184638" y="845184"/>
            <a:ext cx="12007362" cy="2789556"/>
          </a:xfrm>
          <a:prstGeom prst="rect">
            <a:avLst/>
          </a:prstGeom>
        </p:spPr>
      </p:pic>
      <p:pic>
        <p:nvPicPr>
          <p:cNvPr id="2" name="RAW NP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 b="7134"/>
          <a:stretch/>
        </p:blipFill>
        <p:spPr>
          <a:xfrm>
            <a:off x="184638" y="3660014"/>
            <a:ext cx="12007362" cy="2778886"/>
          </a:xfrm>
          <a:prstGeom prst="rect">
            <a:avLst/>
          </a:prstGeom>
        </p:spPr>
      </p:pic>
      <p:pic>
        <p:nvPicPr>
          <p:cNvPr id="14" name="HARM COL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 b="7483"/>
          <a:stretch/>
        </p:blipFill>
        <p:spPr>
          <a:xfrm>
            <a:off x="184638" y="845184"/>
            <a:ext cx="12007362" cy="2766696"/>
          </a:xfrm>
          <a:prstGeom prst="rect">
            <a:avLst/>
          </a:prstGeom>
        </p:spPr>
      </p:pic>
      <p:pic>
        <p:nvPicPr>
          <p:cNvPr id="10" name="HARM NP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 b="6880"/>
          <a:stretch/>
        </p:blipFill>
        <p:spPr>
          <a:xfrm>
            <a:off x="184638" y="3660014"/>
            <a:ext cx="12007362" cy="27865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" y="1133959"/>
            <a:ext cx="78944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Native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582882" y="1133959"/>
            <a:ext cx="271676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Harmonised (LRT MERRA2)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637680" y="4002434"/>
            <a:ext cx="78944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Native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1704802" y="4002434"/>
            <a:ext cx="3204082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Harmonised</a:t>
            </a:r>
            <a:r>
              <a:rPr lang="en-US" dirty="0" smtClean="0"/>
              <a:t> (APR, LRT MERRA2)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6772792" y="99413"/>
            <a:ext cx="2267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*preliminary*</a:t>
            </a:r>
            <a:endParaRPr lang="en-GB" sz="2800" b="1" dirty="0">
              <a:solidFill>
                <a:srgbClr val="FF0000"/>
              </a:solidFill>
              <a:latin typeface="+mj-lt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-419240" y="1979173"/>
            <a:ext cx="1042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TrOC [DU]</a:t>
            </a:r>
            <a:endParaRPr lang="en-GB" sz="1600" b="1" dirty="0">
              <a:latin typeface="+mj-lt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-419240" y="5094581"/>
            <a:ext cx="1042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TrOC [DU]</a:t>
            </a:r>
            <a:endParaRPr lang="en-GB" sz="1600" b="1" dirty="0">
              <a:latin typeface="+mj-lt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27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8" grpId="0" animBg="1"/>
      <p:bldP spid="18" grpId="1" animBg="1"/>
      <p:bldP spid="19" grpId="0" animBg="1"/>
      <p:bldP spid="22" grpId="0"/>
    </p:bldLst>
  </p:timing>
</p:sld>
</file>

<file path=ppt/theme/theme1.xml><?xml version="1.0" encoding="utf-8"?>
<a:theme xmlns:a="http://schemas.openxmlformats.org/drawingml/2006/main" name="Simple">
  <a:themeElements>
    <a:clrScheme name="BIRA-IASB">
      <a:dk1>
        <a:srgbClr val="231F20"/>
      </a:dk1>
      <a:lt1>
        <a:sysClr val="window" lastClr="FFFFFF"/>
      </a:lt1>
      <a:dk2>
        <a:srgbClr val="1F497D"/>
      </a:dk2>
      <a:lt2>
        <a:srgbClr val="E6E7E8"/>
      </a:lt2>
      <a:accent1>
        <a:srgbClr val="DD7626"/>
      </a:accent1>
      <a:accent2>
        <a:srgbClr val="EBA370"/>
      </a:accent2>
      <a:accent3>
        <a:srgbClr val="254F77"/>
      </a:accent3>
      <a:accent4>
        <a:srgbClr val="688CB1"/>
      </a:accent4>
      <a:accent5>
        <a:srgbClr val="9BB3CA"/>
      </a:accent5>
      <a:accent6>
        <a:srgbClr val="E6E7E8"/>
      </a:accent6>
      <a:hlink>
        <a:srgbClr val="DD7626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RA-IASB-Template2018.potx" id="{2EA49C5E-53F6-483D-84A2-FB2A1EDFFE17}" vid="{1CE2C182-3EC9-4A46-962A-BECABF0A323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17576</TotalTime>
  <Words>779</Words>
  <Application>Microsoft Office PowerPoint</Application>
  <PresentationFormat>Widescreen</PresentationFormat>
  <Paragraphs>131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Gill Sans MT</vt:lpstr>
      <vt:lpstr>Open Sans</vt:lpstr>
      <vt:lpstr>Verdana</vt:lpstr>
      <vt:lpstr>Wingdings</vt:lpstr>
      <vt:lpstr>Simple</vt:lpstr>
      <vt:lpstr>PowerPoint Presentation</vt:lpstr>
      <vt:lpstr>Measuring tropospheric ozone from space</vt:lpstr>
      <vt:lpstr>Tropospheric Ozone Assessment Report (2018)</vt:lpstr>
      <vt:lpstr>Transfer standard: CAMS Reanalysis EAC4</vt:lpstr>
      <vt:lpstr>Harmonisation column products</vt:lpstr>
      <vt:lpstr>Harmonisation nadir profile products</vt:lpstr>
      <vt:lpstr>2014-2019 mean</vt:lpstr>
      <vt:lpstr>Tropics</vt:lpstr>
      <vt:lpstr>Europe</vt:lpstr>
      <vt:lpstr>Dispersion reduction?</vt:lpstr>
      <vt:lpstr>Time series analysis : DLM</vt:lpstr>
      <vt:lpstr>Conclusions &amp; outlook</vt:lpstr>
      <vt:lpstr>PowerPoint Presentation</vt:lpstr>
      <vt:lpstr>VC-20-01 tropospheric ozone datasets</vt:lpstr>
      <vt:lpstr>VC-20-01 tropospheric ozone datasets</vt:lpstr>
      <vt:lpstr>Harmonization of TOAR-II profile datasets</vt:lpstr>
      <vt:lpstr>Profile dispersion reduction? (9 sats)</vt:lpstr>
      <vt:lpstr>Tropics 450 hPa</vt:lpstr>
      <vt:lpstr>Tropics LRT MERRA2</vt:lpstr>
      <vt:lpstr>Bias before/after harmonisation (20°S-20°N)</vt:lpstr>
      <vt:lpstr>Satellite bias : due to mismatch in diurnal sampling?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Arno Keppens</cp:lastModifiedBy>
  <cp:revision>403</cp:revision>
  <cp:lastPrinted>2018-02-05T11:38:42Z</cp:lastPrinted>
  <dcterms:created xsi:type="dcterms:W3CDTF">2019-10-07T08:08:23Z</dcterms:created>
  <dcterms:modified xsi:type="dcterms:W3CDTF">2024-10-10T10:55:14Z</dcterms:modified>
</cp:coreProperties>
</file>