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9" r:id="rId1"/>
  </p:sldMasterIdLst>
  <p:notesMasterIdLst>
    <p:notesMasterId r:id="rId18"/>
  </p:notesMasterIdLst>
  <p:handoutMasterIdLst>
    <p:handoutMasterId r:id="rId19"/>
  </p:handoutMasterIdLst>
  <p:sldIdLst>
    <p:sldId id="612" r:id="rId2"/>
    <p:sldId id="629" r:id="rId3"/>
    <p:sldId id="652" r:id="rId4"/>
    <p:sldId id="650" r:id="rId5"/>
    <p:sldId id="655" r:id="rId6"/>
    <p:sldId id="660" r:id="rId7"/>
    <p:sldId id="654" r:id="rId8"/>
    <p:sldId id="656" r:id="rId9"/>
    <p:sldId id="639" r:id="rId10"/>
    <p:sldId id="647" r:id="rId11"/>
    <p:sldId id="657" r:id="rId12"/>
    <p:sldId id="644" r:id="rId13"/>
    <p:sldId id="649" r:id="rId14"/>
    <p:sldId id="658" r:id="rId15"/>
    <p:sldId id="610" r:id="rId16"/>
    <p:sldId id="659" r:id="rId17"/>
  </p:sldIdLst>
  <p:sldSz cx="12192000" cy="6858000"/>
  <p:notesSz cx="6794500" cy="99314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EEEEEE"/>
    <a:srgbClr val="D62A2A"/>
    <a:srgbClr val="FF7F0E"/>
    <a:srgbClr val="2CA02C"/>
    <a:srgbClr val="3A4A75"/>
    <a:srgbClr val="D1E0FF"/>
    <a:srgbClr val="FFFF00"/>
    <a:srgbClr val="1D75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760" autoAdjust="0"/>
  </p:normalViewPr>
  <p:slideViewPr>
    <p:cSldViewPr snapToGrid="0">
      <p:cViewPr varScale="1">
        <p:scale>
          <a:sx n="79" d="100"/>
          <a:sy n="79" d="100"/>
        </p:scale>
        <p:origin x="7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49" y="5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FD33C29C-17EA-49DD-BC41-53081AE7B8FA}" type="datetimeFigureOut">
              <a:rPr lang="nl-BE"/>
              <a:pPr>
                <a:defRPr/>
              </a:pPr>
              <a:t>18/10/2024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7884E5-A4AD-42DA-A3D8-0AC57741AB44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CFA7C2-2D12-4EA2-98FD-3E899DB75D8F}" type="datetimeFigureOut">
              <a:rPr lang="nl-BE"/>
              <a:pPr>
                <a:defRPr/>
              </a:pPr>
              <a:t>18/10/2024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B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EB47FF-5BCA-4F68-86C5-4F3489A05ED0}" type="slidenum">
              <a:rPr lang="nl-BE" altLang="en-US"/>
              <a:pPr>
                <a:defRPr/>
              </a:pPr>
              <a:t>‹#›</a:t>
            </a:fld>
            <a:endParaRPr lang="nl-B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1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459369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11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211632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12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852725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13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22785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2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417837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3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733719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4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052588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5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521982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7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91501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8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3312938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9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151378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EB47FF-5BCA-4F68-86C5-4F3489A05ED0}" type="slidenum">
              <a:rPr lang="nl-BE" altLang="en-US" smtClean="0"/>
              <a:pPr>
                <a:defRPr/>
              </a:pPr>
              <a:t>10</a:t>
            </a:fld>
            <a:endParaRPr lang="nl-BE" altLang="en-US"/>
          </a:p>
        </p:txBody>
      </p:sp>
    </p:spTree>
    <p:extLst>
      <p:ext uri="{BB962C8B-B14F-4D97-AF65-F5344CB8AC3E}">
        <p14:creationId xmlns:p14="http://schemas.microsoft.com/office/powerpoint/2010/main" val="241260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204000" cy="71253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5" y="79634"/>
            <a:ext cx="12025133" cy="562778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5" y="807861"/>
            <a:ext cx="12025133" cy="5990872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>
              <a:defRPr sz="24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800">
                <a:solidFill>
                  <a:schemeClr val="tx1"/>
                </a:solidFill>
                <a:latin typeface="+mj-lt"/>
              </a:defRPr>
            </a:lvl4pPr>
            <a:lvl5pPr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pic>
        <p:nvPicPr>
          <p:cNvPr id="13" name="Picture 3" descr="Ligne_orange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536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190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204000" cy="71253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5" y="79634"/>
            <a:ext cx="12025133" cy="562778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pic>
        <p:nvPicPr>
          <p:cNvPr id="13" name="Picture 3" descr="Ligne_orange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536"/>
            <a:ext cx="12192000" cy="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BB3CA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31F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688CB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15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5" y="79634"/>
            <a:ext cx="12025133" cy="562778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6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968" y="2705396"/>
            <a:ext cx="9472528" cy="1408994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400">
                <a:solidFill>
                  <a:schemeClr val="tx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tx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tx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465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55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10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5" r:id="rId3"/>
    <p:sldLayoutId id="2147484056" r:id="rId4"/>
    <p:sldLayoutId id="2147484052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206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02060"/>
          </a:solidFill>
          <a:latin typeface="Open Sans" pitchFamily="34" charset="0"/>
          <a:cs typeface="Open San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06733"/>
            <a:ext cx="12204700" cy="1938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6" descr="NASA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7"/>
          <a:stretch/>
        </p:blipFill>
        <p:spPr bwMode="auto">
          <a:xfrm>
            <a:off x="0" y="0"/>
            <a:ext cx="12204700" cy="512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025053"/>
            <a:ext cx="12204700" cy="18329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319" name="Picture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7" r="13561" b="1599"/>
          <a:stretch/>
        </p:blipFill>
        <p:spPr bwMode="auto">
          <a:xfrm>
            <a:off x="11303495" y="5037257"/>
            <a:ext cx="829988" cy="108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3513455"/>
            <a:ext cx="12204700" cy="2968625"/>
            <a:chOff x="0" y="2589600"/>
            <a:chExt cx="12204700" cy="2968625"/>
          </a:xfrm>
        </p:grpSpPr>
        <p:pic>
          <p:nvPicPr>
            <p:cNvPr id="13321" name="Picture 13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66273"/>
              <a:ext cx="12204700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89" y="2589600"/>
              <a:ext cx="3049588" cy="296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7" name="Text Placeholder 10"/>
            <p:cNvSpPr txBox="1">
              <a:spLocks/>
            </p:cNvSpPr>
            <p:nvPr/>
          </p:nvSpPr>
          <p:spPr bwMode="auto">
            <a:xfrm>
              <a:off x="493193" y="3376313"/>
              <a:ext cx="2736304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Open Sans" panose="020B0606030504020204" pitchFamily="34" charset="0"/>
                  <a:cs typeface="Open Sans" panose="020B0606030504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Open Sans" panose="020B0606030504020204" pitchFamily="34" charset="0"/>
                  <a:cs typeface="Open Sans" panose="020B0606030504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Open Sans" panose="020B0606030504020204" pitchFamily="34" charset="0"/>
                  <a:cs typeface="Open Sans" panose="020B0606030504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Open Sans" panose="020B0606030504020204" pitchFamily="34" charset="0"/>
                  <a:cs typeface="Open Sans" panose="020B0606030504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  <a:cs typeface="Open Sans" panose="020B06060305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  <a:cs typeface="Open Sans" panose="020B06060305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  <a:cs typeface="Open Sans" panose="020B06060305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  <a:cs typeface="Open Sans" panose="020B06060305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Open Sans" panose="020B0606030504020204" pitchFamily="34" charset="0"/>
                  <a:cs typeface="Open Sans" panose="020B0606030504020204" pitchFamily="34" charset="0"/>
                </a:defRPr>
              </a:lvl9pPr>
            </a:lstStyle>
            <a:p>
              <a:pPr algn="ctr" eaLnBrk="1" hangingPunct="1">
                <a:spcAft>
                  <a:spcPts val="600"/>
                </a:spcAft>
                <a:buFont typeface="Arial" panose="020B0604020202020204" pitchFamily="34" charset="0"/>
                <a:buNone/>
              </a:pPr>
              <a:r>
                <a:rPr lang="en-US" altLang="en-US" sz="2400" dirty="0" smtClean="0">
                  <a:solidFill>
                    <a:srgbClr val="FFFFFF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CEOS AC-VC #20</a:t>
              </a:r>
              <a:br>
                <a:rPr lang="en-US" altLang="en-US" sz="2400" dirty="0" smtClean="0">
                  <a:solidFill>
                    <a:srgbClr val="FFFFFF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en-US" altLang="en-US" sz="1600" dirty="0" smtClean="0">
                  <a:solidFill>
                    <a:srgbClr val="F1C3A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15-18 October 2024</a:t>
              </a:r>
              <a:endParaRPr lang="en-US" altLang="en-US" dirty="0">
                <a:solidFill>
                  <a:srgbClr val="F1C3A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6383" y="334513"/>
            <a:ext cx="11654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Upcoming reduction in space-based observations of </a:t>
            </a:r>
            <a:r>
              <a:rPr lang="en-US" altLang="en-US" sz="3600" strike="sngStrike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ozone</a:t>
            </a:r>
            <a:r>
              <a:rPr lang="en-US" altLang="en-US" sz="36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atmospheric composition</a:t>
            </a:r>
            <a:r>
              <a:rPr lang="en-US" altLang="en-US" sz="36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at </a:t>
            </a:r>
            <a:r>
              <a:rPr lang="en-US" altLang="en-US" sz="3600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high vertical resolution: implications for data products and long-term studies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7712" y="5307403"/>
            <a:ext cx="6160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spc="3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Daan Hubert</a:t>
            </a:r>
            <a:r>
              <a:rPr lang="en-US" altLang="en-US" spc="30" baseline="3000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en-US" spc="3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J.-C. Lambert</a:t>
            </a:r>
            <a:r>
              <a:rPr lang="en-US" altLang="en-US" spc="30" baseline="3000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en-US" spc="3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R. Salawitch</a:t>
            </a:r>
            <a:r>
              <a:rPr lang="en-US" altLang="en-US" spc="30" baseline="3000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altLang="en-US" spc="3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K</a:t>
            </a:r>
            <a:r>
              <a:rPr lang="en-US" altLang="en-US" spc="30" dirty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altLang="en-US" spc="3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Wargan</a:t>
            </a:r>
            <a:r>
              <a:rPr lang="en-US" altLang="en-US" spc="30" baseline="3000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3,4</a:t>
            </a:r>
            <a:r>
              <a:rPr lang="en-US" altLang="en-US" spc="3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en-US" altLang="en-US" spc="3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altLang="en-US" spc="3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S. Davis</a:t>
            </a:r>
            <a:r>
              <a:rPr lang="en-US" altLang="en-US" spc="30" baseline="3000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</a:t>
            </a:r>
            <a:r>
              <a:rPr lang="en-US" altLang="en-US" spc="3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V. Sofieva</a:t>
            </a:r>
            <a:r>
              <a:rPr lang="en-US" altLang="en-US" spc="30" baseline="3000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lang="en-US" altLang="en-US" spc="3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M. I. Hegglin</a:t>
            </a:r>
            <a:r>
              <a:rPr lang="en-US" altLang="en-US" spc="30" baseline="3000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7,8</a:t>
            </a:r>
            <a:r>
              <a:rPr lang="en-US" altLang="en-US" spc="3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E. Castelli</a:t>
            </a:r>
            <a:r>
              <a:rPr lang="en-US" altLang="en-US" spc="30" baseline="3000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9</a:t>
            </a:r>
            <a:r>
              <a:rPr lang="en-US" altLang="en-US" spc="3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P. Thorne</a:t>
            </a:r>
            <a:r>
              <a:rPr lang="en-US" altLang="en-US" spc="30" baseline="3000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</a:t>
            </a:r>
          </a:p>
          <a:p>
            <a:endParaRPr lang="en-US" altLang="en-US" spc="30" baseline="30000" dirty="0" smtClean="0">
              <a:solidFill>
                <a:srgbClr val="3A4A75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en-US" sz="1600" spc="30" baseline="3000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US" altLang="en-US" sz="1600" spc="3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BIRA-IASB, </a:t>
            </a:r>
            <a:r>
              <a:rPr lang="en-US" altLang="en-US" sz="1600" spc="30" baseline="3000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altLang="en-US" sz="1600" spc="3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UMD, </a:t>
            </a:r>
            <a:r>
              <a:rPr lang="en-US" altLang="en-US" sz="1600" spc="30" baseline="3000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</a:t>
            </a:r>
            <a:r>
              <a:rPr lang="en-US" altLang="en-US" sz="1600" spc="3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NASA-GSFC, </a:t>
            </a:r>
            <a:r>
              <a:rPr lang="en-US" altLang="en-US" sz="1600" spc="30" baseline="3000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en-US" altLang="en-US" sz="1600" spc="3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SSAI, </a:t>
            </a:r>
            <a:r>
              <a:rPr lang="en-US" altLang="en-US" sz="1600" spc="30" baseline="3000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</a:t>
            </a:r>
            <a:r>
              <a:rPr lang="en-US" altLang="en-US" sz="1600" spc="3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NOAA-CSL, </a:t>
            </a:r>
            <a:br>
              <a:rPr lang="en-US" altLang="en-US" sz="1600" spc="3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altLang="en-US" sz="1600" spc="30" baseline="3000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</a:t>
            </a:r>
            <a:r>
              <a:rPr lang="en-US" altLang="en-US" sz="1600" spc="3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FMI, </a:t>
            </a:r>
            <a:r>
              <a:rPr lang="en-US" altLang="en-US" sz="1600" spc="30" baseline="3000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</a:t>
            </a:r>
            <a:r>
              <a:rPr lang="en-US" altLang="en-US" sz="1600" spc="3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FZ Jülich, </a:t>
            </a:r>
            <a:r>
              <a:rPr lang="en-US" altLang="en-US" sz="1600" spc="30" baseline="3000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8</a:t>
            </a:r>
            <a:r>
              <a:rPr lang="en-US" altLang="en-US" sz="1600" spc="3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 Reading, </a:t>
            </a:r>
            <a:r>
              <a:rPr lang="en-US" altLang="en-US" sz="1600" spc="30" baseline="3000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9</a:t>
            </a:r>
            <a:r>
              <a:rPr lang="en-US" altLang="en-US" sz="1600" spc="3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CNR/ISAC, </a:t>
            </a:r>
            <a:r>
              <a:rPr lang="en-US" altLang="en-US" sz="1600" spc="30" baseline="3000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10</a:t>
            </a:r>
            <a:r>
              <a:rPr lang="en-US" altLang="en-US" sz="1600" spc="30" dirty="0" smtClean="0">
                <a:solidFill>
                  <a:srgbClr val="3A4A7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Maynooth U</a:t>
            </a:r>
            <a:endParaRPr lang="en-US" altLang="en-US" sz="1600" spc="30" dirty="0">
              <a:solidFill>
                <a:srgbClr val="3A4A75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9" name="Picture 2" descr="https://tapiowca.aeronomie.be/ProjectDir/Logos/CEOS-Logo-Version-2_Green-Black-Text-Below_202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069" y="6084431"/>
            <a:ext cx="1173196" cy="66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2" y="1070664"/>
            <a:ext cx="7595211" cy="5497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Increased uncertainty over few years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/>
              <a:t>impacts nadir trends during many years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32505" y="938386"/>
            <a:ext cx="1570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Frith et al (2017)</a:t>
            </a:r>
            <a:endParaRPr lang="en-GB" sz="1600" dirty="0"/>
          </a:p>
        </p:txBody>
      </p:sp>
      <p:sp>
        <p:nvSpPr>
          <p:cNvPr id="6" name="Oval 5"/>
          <p:cNvSpPr/>
          <p:nvPr/>
        </p:nvSpPr>
        <p:spPr>
          <a:xfrm>
            <a:off x="3992881" y="2336800"/>
            <a:ext cx="629920" cy="286512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360" y="2059803"/>
            <a:ext cx="5766352" cy="4531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670" y="2060048"/>
            <a:ext cx="5373193" cy="45039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55780" y="5573557"/>
            <a:ext cx="1691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WMO/UNEP </a:t>
            </a:r>
            <a:r>
              <a:rPr lang="en-US" sz="1600" dirty="0" smtClean="0">
                <a:solidFill>
                  <a:srgbClr val="FF0000"/>
                </a:solidFill>
              </a:rPr>
              <a:t>2018</a:t>
            </a:r>
            <a:endParaRPr lang="en-GB" sz="16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55791" y="918949"/>
            <a:ext cx="11327128" cy="5543212"/>
            <a:chOff x="332226" y="1446885"/>
            <a:chExt cx="7951230" cy="389113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/>
            <a:srcRect r="50159" b="53580"/>
            <a:stretch/>
          </p:blipFill>
          <p:spPr>
            <a:xfrm>
              <a:off x="332226" y="1446885"/>
              <a:ext cx="7951230" cy="389113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930676" y="4907306"/>
              <a:ext cx="1187363" cy="237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 smtClean="0"/>
                <a:t>WMO/UNEP </a:t>
              </a:r>
              <a:r>
                <a:rPr lang="en-US" sz="1600" dirty="0" smtClean="0">
                  <a:solidFill>
                    <a:srgbClr val="FF0000"/>
                  </a:solidFill>
                </a:rPr>
                <a:t>2022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772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WMO O3 assessments : larger uncertainty?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149840" y="6500568"/>
            <a:ext cx="1959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WMO/UNEP 2022</a:t>
            </a:r>
            <a:endParaRPr lang="en-GB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66" b="33713"/>
          <a:stretch/>
        </p:blipFill>
        <p:spPr>
          <a:xfrm>
            <a:off x="174700" y="1131301"/>
            <a:ext cx="12017300" cy="497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Pointing stability is a challenge for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limb UV-vis scattering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68" y="2007548"/>
            <a:ext cx="4092045" cy="3279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79" y="2002068"/>
            <a:ext cx="4088352" cy="3272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77" y="2014934"/>
            <a:ext cx="4088352" cy="32721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13" y="2007548"/>
            <a:ext cx="4088352" cy="32721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87319" y="5373781"/>
            <a:ext cx="3322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Update of Hubert et al (2016)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41506" y="1644048"/>
            <a:ext cx="3322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SAGE II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0408" y="1644048"/>
            <a:ext cx="3322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Aura MLS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9310" y="1644048"/>
            <a:ext cx="3322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</a:rPr>
              <a:t>OMPS-LP/SNPP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713" y="5802926"/>
            <a:ext cx="6421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 smtClean="0">
                <a:solidFill>
                  <a:srgbClr val="00B050"/>
                </a:solidFill>
                <a:sym typeface="Wingdings" panose="05000000000000000000" pitchFamily="2" charset="2"/>
              </a:rPr>
              <a:t>L</a:t>
            </a:r>
            <a:r>
              <a:rPr lang="en-US" sz="2000" dirty="0" smtClean="0">
                <a:solidFill>
                  <a:srgbClr val="00B050"/>
                </a:solidFill>
              </a:rPr>
              <a:t>imb IR/MW emission sensor data should be more stable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000" dirty="0" smtClean="0"/>
              <a:t>Solar occultation data as well, but …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7892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takes </a:t>
            </a:r>
            <a:r>
              <a:rPr lang="en-US" sz="2800" dirty="0" smtClean="0"/>
              <a:t>a lot of </a:t>
            </a:r>
            <a:r>
              <a:rPr lang="en-US" dirty="0" smtClean="0"/>
              <a:t>time to confirm stability of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occultation </a:t>
            </a:r>
            <a:r>
              <a:rPr lang="en-US" dirty="0" smtClean="0"/>
              <a:t>data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554"/>
            <a:ext cx="6747714" cy="54006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2"/>
          <a:stretch/>
        </p:blipFill>
        <p:spPr>
          <a:xfrm>
            <a:off x="6654800" y="1237363"/>
            <a:ext cx="5821680" cy="5412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7"/>
          <a:stretch/>
        </p:blipFill>
        <p:spPr>
          <a:xfrm>
            <a:off x="6675120" y="1244229"/>
            <a:ext cx="5802610" cy="540060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558175" y="2223914"/>
            <a:ext cx="1697644" cy="3627398"/>
            <a:chOff x="3423791" y="2212340"/>
            <a:chExt cx="1697644" cy="3627398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442079" y="2255520"/>
              <a:ext cx="0" cy="35842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423791" y="2212340"/>
              <a:ext cx="1697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GCOS Threshold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65770" y="2223914"/>
            <a:ext cx="2043829" cy="3621302"/>
            <a:chOff x="3231386" y="2212340"/>
            <a:chExt cx="2043829" cy="362130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3240911" y="2249424"/>
              <a:ext cx="0" cy="358421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31386" y="2212340"/>
              <a:ext cx="2043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</a:rPr>
                <a:t>GCOS Breakthrough</a:t>
              </a:r>
              <a:endParaRPr lang="en-GB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92415" y="2223914"/>
            <a:ext cx="1200031" cy="3621302"/>
            <a:chOff x="3058031" y="2212340"/>
            <a:chExt cx="1200031" cy="3621302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3058031" y="2249424"/>
              <a:ext cx="0" cy="358421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063953" y="2212340"/>
              <a:ext cx="1194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GCOS Goal</a:t>
              </a:r>
              <a:endParaRPr lang="en-GB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82929" y="2216941"/>
            <a:ext cx="1697644" cy="3627398"/>
            <a:chOff x="3423791" y="2212340"/>
            <a:chExt cx="1697644" cy="3627398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3442079" y="2255520"/>
              <a:ext cx="0" cy="358421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423791" y="2212340"/>
              <a:ext cx="1697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GCOS Threshold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 hidden="1"/>
          <p:cNvGrpSpPr/>
          <p:nvPr/>
        </p:nvGrpSpPr>
        <p:grpSpPr>
          <a:xfrm>
            <a:off x="7090524" y="2216941"/>
            <a:ext cx="2043829" cy="3621302"/>
            <a:chOff x="3231386" y="2212340"/>
            <a:chExt cx="2043829" cy="3621302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3240911" y="2249424"/>
              <a:ext cx="0" cy="358421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231386" y="2212340"/>
              <a:ext cx="2043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GCOS Breakthrough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17169" y="2254025"/>
            <a:ext cx="1200031" cy="3584218"/>
            <a:chOff x="3058031" y="2249424"/>
            <a:chExt cx="1200031" cy="3584218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3058031" y="2249424"/>
              <a:ext cx="0" cy="358421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063953" y="5395806"/>
              <a:ext cx="1194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GCOS Goal</a:t>
              </a:r>
              <a:endParaRPr lang="en-GB" dirty="0">
                <a:solidFill>
                  <a:srgbClr val="00B05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20481" y="968801"/>
            <a:ext cx="3322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 years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09805" y="977722"/>
            <a:ext cx="3322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 years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54001" y="977722"/>
            <a:ext cx="3322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 years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120" y="839223"/>
            <a:ext cx="3322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Update of Hubert et al (2016)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5398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Tracer observations needed to understand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resolve </a:t>
            </a:r>
            <a:r>
              <a:rPr lang="en-US" sz="2400" dirty="0"/>
              <a:t>tension </a:t>
            </a:r>
            <a:r>
              <a:rPr lang="en-US" sz="2400" dirty="0" smtClean="0"/>
              <a:t>in observed/simulated LS trends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8" r="5396" b="-168"/>
          <a:stretch/>
        </p:blipFill>
        <p:spPr>
          <a:xfrm>
            <a:off x="1320147" y="917146"/>
            <a:ext cx="9554167" cy="576753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998626" y="4099560"/>
            <a:ext cx="6917726" cy="831892"/>
            <a:chOff x="2998626" y="4099560"/>
            <a:chExt cx="6917726" cy="831892"/>
          </a:xfrm>
        </p:grpSpPr>
        <p:sp>
          <p:nvSpPr>
            <p:cNvPr id="7" name="Oval 6"/>
            <p:cNvSpPr/>
            <p:nvPr/>
          </p:nvSpPr>
          <p:spPr>
            <a:xfrm>
              <a:off x="8835546" y="4099560"/>
              <a:ext cx="1080806" cy="83189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998626" y="4099560"/>
              <a:ext cx="1080806" cy="83189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149840" y="6305846"/>
            <a:ext cx="195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WMO/UNEP 2022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84665" y="2067014"/>
            <a:ext cx="12255986" cy="4617669"/>
            <a:chOff x="84665" y="1263825"/>
            <a:chExt cx="12255986" cy="4617669"/>
          </a:xfrm>
        </p:grpSpPr>
        <p:grpSp>
          <p:nvGrpSpPr>
            <p:cNvPr id="4" name="Group 3"/>
            <p:cNvGrpSpPr/>
            <p:nvPr/>
          </p:nvGrpSpPr>
          <p:grpSpPr>
            <a:xfrm>
              <a:off x="84665" y="1263825"/>
              <a:ext cx="11878605" cy="3029495"/>
              <a:chOff x="84665" y="1263825"/>
              <a:chExt cx="11878605" cy="302949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/>
              <a:srcRect b="50458"/>
              <a:stretch/>
            </p:blipFill>
            <p:spPr>
              <a:xfrm>
                <a:off x="84665" y="1263825"/>
                <a:ext cx="11878605" cy="277719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/>
              <a:srcRect t="95266" b="233"/>
              <a:stretch/>
            </p:blipFill>
            <p:spPr>
              <a:xfrm>
                <a:off x="84665" y="4041016"/>
                <a:ext cx="11878605" cy="252304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10380693" y="5512162"/>
              <a:ext cx="19599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Ball et al. (2020)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632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One tropospheric ozone technique relies on stable limb data</a:t>
            </a:r>
            <a:endParaRPr lang="en-GB" sz="3600" dirty="0"/>
          </a:p>
        </p:txBody>
      </p:sp>
      <p:pic>
        <p:nvPicPr>
          <p:cNvPr id="21" name="NA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25"/>
          <a:stretch/>
        </p:blipFill>
        <p:spPr>
          <a:xfrm>
            <a:off x="335268" y="1497211"/>
            <a:ext cx="11521463" cy="39033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256384" y="1497210"/>
            <a:ext cx="8623537" cy="2149868"/>
            <a:chOff x="3256384" y="761283"/>
            <a:chExt cx="8623537" cy="2149868"/>
          </a:xfrm>
        </p:grpSpPr>
        <p:sp>
          <p:nvSpPr>
            <p:cNvPr id="2" name="Rectangle 1"/>
            <p:cNvSpPr/>
            <p:nvPr/>
          </p:nvSpPr>
          <p:spPr>
            <a:xfrm>
              <a:off x="3256384" y="761283"/>
              <a:ext cx="5702421" cy="21498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41363" y="761283"/>
              <a:ext cx="2838558" cy="2149868"/>
            </a:xfrm>
            <a:prstGeom prst="rect">
              <a:avLst/>
            </a:prstGeom>
            <a:noFill/>
            <a:ln w="381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NA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37" r="77108" b="7914"/>
          <a:stretch/>
        </p:blipFill>
        <p:spPr>
          <a:xfrm>
            <a:off x="9188157" y="3774591"/>
            <a:ext cx="2637497" cy="16320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25343" y="6424379"/>
            <a:ext cx="327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Keppens, Hubert et al. (in prep)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19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Various communities are in urgent need of limb observations</a:t>
            </a:r>
          </a:p>
          <a:p>
            <a:pPr lvl="1"/>
            <a:r>
              <a:rPr lang="en-US" dirty="0" smtClean="0"/>
              <a:t>Requested since more than a decade (GCOS 2010+)</a:t>
            </a:r>
          </a:p>
          <a:p>
            <a:pPr lvl="1"/>
            <a:r>
              <a:rPr lang="en-US" dirty="0" smtClean="0"/>
              <a:t>Detect and study impact of special events (volcanic eruptions, wildfires, …)</a:t>
            </a:r>
          </a:p>
          <a:p>
            <a:pPr lvl="1"/>
            <a:r>
              <a:rPr lang="en-US" dirty="0" smtClean="0"/>
              <a:t>Improve process understanding and modelling at different scales</a:t>
            </a:r>
          </a:p>
          <a:p>
            <a:pPr lvl="1"/>
            <a:r>
              <a:rPr lang="en-US" dirty="0" smtClean="0"/>
              <a:t>Preserve ability to estimate long-term changes and their attribution (BDC, ODS, GHG, …)</a:t>
            </a:r>
          </a:p>
          <a:p>
            <a:pPr lvl="1"/>
            <a:r>
              <a:rPr lang="en-US" dirty="0" smtClean="0"/>
              <a:t>Diversity &amp; quality of </a:t>
            </a:r>
            <a:r>
              <a:rPr lang="en-US" dirty="0"/>
              <a:t>products : </a:t>
            </a:r>
            <a:r>
              <a:rPr lang="en-US" dirty="0" err="1" smtClean="0"/>
              <a:t>strato</a:t>
            </a:r>
            <a:r>
              <a:rPr lang="en-US" dirty="0" smtClean="0"/>
              <a:t>/troposphere, L2/L3, observations/reanalyses</a:t>
            </a:r>
            <a:endParaRPr lang="en-US" dirty="0"/>
          </a:p>
          <a:p>
            <a:pPr lvl="1"/>
            <a:r>
              <a:rPr lang="en-US" dirty="0" smtClean="0"/>
              <a:t>Validation : </a:t>
            </a:r>
            <a:r>
              <a:rPr lang="en-US" dirty="0"/>
              <a:t>chemistry-climate </a:t>
            </a:r>
            <a:r>
              <a:rPr lang="en-US" dirty="0" smtClean="0"/>
              <a:t>models, satellite and ground-based measurements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0070C0"/>
                </a:solidFill>
              </a:rPr>
              <a:t>What is needed in addition to what planned sensors?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Limb IR/MW emission</a:t>
            </a:r>
            <a:r>
              <a:rPr lang="en-US" dirty="0" smtClean="0"/>
              <a:t> : dense sampling; H2O, tracers, halogens, O3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Solar occultation IR </a:t>
            </a:r>
            <a:r>
              <a:rPr lang="en-US" dirty="0" smtClean="0"/>
              <a:t>: </a:t>
            </a:r>
            <a:r>
              <a:rPr lang="en-US" dirty="0"/>
              <a:t>stable pointing </a:t>
            </a:r>
            <a:r>
              <a:rPr lang="en-US" dirty="0" smtClean="0"/>
              <a:t>(but sparse): H2O, tracers, halogens, O3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2x limb </a:t>
            </a:r>
            <a:r>
              <a:rPr lang="en-US" b="1" dirty="0">
                <a:solidFill>
                  <a:srgbClr val="C00000"/>
                </a:solidFill>
              </a:rPr>
              <a:t>IR/MW emission</a:t>
            </a:r>
            <a:r>
              <a:rPr lang="en-US" dirty="0"/>
              <a:t> </a:t>
            </a:r>
            <a:r>
              <a:rPr lang="en-US" dirty="0" smtClean="0"/>
              <a:t>: “ensure” a new </a:t>
            </a:r>
            <a:r>
              <a:rPr lang="en-US" smtClean="0"/>
              <a:t>golden standard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86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Nadir </a:t>
            </a:r>
            <a:r>
              <a:rPr lang="en-US" dirty="0"/>
              <a:t>observing </a:t>
            </a:r>
            <a:r>
              <a:rPr lang="en-US" dirty="0" smtClean="0"/>
              <a:t>system : continuity up to 2040+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41" b="46255"/>
          <a:stretch/>
        </p:blipFill>
        <p:spPr>
          <a:xfrm>
            <a:off x="6097231" y="3467358"/>
            <a:ext cx="6090460" cy="143086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3919" y="811368"/>
            <a:ext cx="6053312" cy="6045574"/>
            <a:chOff x="847023" y="963768"/>
            <a:chExt cx="5117432" cy="51108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032"/>
            <a:stretch/>
          </p:blipFill>
          <p:spPr>
            <a:xfrm>
              <a:off x="847023" y="963768"/>
              <a:ext cx="5117432" cy="24704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135" b="4207"/>
            <a:stretch/>
          </p:blipFill>
          <p:spPr>
            <a:xfrm>
              <a:off x="847023" y="3419418"/>
              <a:ext cx="5117432" cy="265523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1" t="96210" r="23967" b="371"/>
          <a:stretch/>
        </p:blipFill>
        <p:spPr>
          <a:xfrm>
            <a:off x="6561667" y="1209359"/>
            <a:ext cx="5338408" cy="43605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328500" y="1130285"/>
            <a:ext cx="9044569" cy="5346715"/>
            <a:chOff x="1430867" y="1130285"/>
            <a:chExt cx="9044569" cy="5346715"/>
          </a:xfrm>
        </p:grpSpPr>
        <p:sp>
          <p:nvSpPr>
            <p:cNvPr id="13" name="Rectangle 12"/>
            <p:cNvSpPr/>
            <p:nvPr/>
          </p:nvSpPr>
          <p:spPr>
            <a:xfrm>
              <a:off x="1430867" y="1130285"/>
              <a:ext cx="2957594" cy="5346715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27554" y="3797502"/>
              <a:ext cx="2847882" cy="994848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noFill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140395" y="6438981"/>
            <a:ext cx="2854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Fig. by J.-C. Lambert (BIRA-IASB)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4393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Limb / occultation observing system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447040" y="768620"/>
            <a:ext cx="8110021" cy="6001831"/>
            <a:chOff x="2133584" y="1161426"/>
            <a:chExt cx="5765292" cy="42666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7" b="28799"/>
            <a:stretch/>
          </p:blipFill>
          <p:spPr>
            <a:xfrm>
              <a:off x="2133584" y="1161426"/>
              <a:ext cx="5765292" cy="40817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062" b="420"/>
            <a:stretch/>
          </p:blipFill>
          <p:spPr>
            <a:xfrm>
              <a:off x="2133584" y="5272395"/>
              <a:ext cx="5765292" cy="15564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6018611" y="1859280"/>
            <a:ext cx="2231309" cy="102000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018611" y="3523791"/>
            <a:ext cx="2231309" cy="58867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998291" y="5023131"/>
            <a:ext cx="2254169" cy="147860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8838279" y="2626171"/>
            <a:ext cx="2875279" cy="1354820"/>
            <a:chOff x="9234519" y="2616011"/>
            <a:chExt cx="2875279" cy="13548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6" t="376" r="73817" b="94676"/>
            <a:stretch/>
          </p:blipFill>
          <p:spPr>
            <a:xfrm>
              <a:off x="9234519" y="2616011"/>
              <a:ext cx="1899920" cy="43026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9" t="493" r="38175" b="94462"/>
            <a:stretch/>
          </p:blipFill>
          <p:spPr>
            <a:xfrm>
              <a:off x="9249760" y="3085141"/>
              <a:ext cx="2860038" cy="4386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39" t="610" r="14498" b="94695"/>
            <a:stretch/>
          </p:blipFill>
          <p:spPr>
            <a:xfrm>
              <a:off x="9249760" y="3562661"/>
              <a:ext cx="1854198" cy="408170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768516" y="6153470"/>
            <a:ext cx="24541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N. </a:t>
            </a:r>
            <a:r>
              <a:rPr lang="en-US" sz="1600" dirty="0" err="1" smtClean="0"/>
              <a:t>Livesey</a:t>
            </a:r>
            <a:r>
              <a:rPr lang="en-US" sz="1600" dirty="0" smtClean="0"/>
              <a:t> (NASA-JPL)</a:t>
            </a:r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8852597" y="814651"/>
            <a:ext cx="32572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Fig. by N. </a:t>
            </a:r>
            <a:r>
              <a:rPr lang="en-US" sz="1600" dirty="0" err="1" smtClean="0"/>
              <a:t>Livesey</a:t>
            </a:r>
            <a:r>
              <a:rPr lang="en-US" sz="1600" dirty="0" smtClean="0"/>
              <a:t> (NASA-JPL), </a:t>
            </a:r>
            <a:r>
              <a:rPr lang="en-US" sz="1600" dirty="0" err="1" smtClean="0"/>
              <a:t>Salawitch</a:t>
            </a:r>
            <a:r>
              <a:rPr lang="en-US" sz="1600" dirty="0" smtClean="0"/>
              <a:t> </a:t>
            </a:r>
            <a:r>
              <a:rPr lang="en-US" sz="1600" dirty="0"/>
              <a:t>et al</a:t>
            </a:r>
            <a:r>
              <a:rPr lang="en-US" sz="1600" dirty="0" smtClean="0"/>
              <a:t>., </a:t>
            </a:r>
            <a:r>
              <a:rPr lang="en-US" sz="1600" dirty="0"/>
              <a:t>"The Imminent Data Desert: The Future of Stratospheric Monitoring in a Rapidly Changing </a:t>
            </a:r>
            <a:r>
              <a:rPr lang="en-US" sz="1600" dirty="0" smtClean="0"/>
              <a:t>World“, BAMS</a:t>
            </a:r>
            <a:r>
              <a:rPr lang="en-US" sz="1600" dirty="0"/>
              <a:t>, </a:t>
            </a:r>
            <a:r>
              <a:rPr lang="en-US" sz="1600" dirty="0" smtClean="0"/>
              <a:t>submitted</a:t>
            </a:r>
            <a:r>
              <a:rPr lang="en-US" sz="1600" dirty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277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observed perturbations in recent years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" y="888922"/>
            <a:ext cx="11023747" cy="57557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42549" y="6189785"/>
            <a:ext cx="3257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Fig. by K. </a:t>
            </a:r>
            <a:r>
              <a:rPr lang="en-US" sz="1600" dirty="0" err="1" smtClean="0"/>
              <a:t>Wargan</a:t>
            </a:r>
            <a:r>
              <a:rPr lang="en-US" sz="1600" dirty="0" smtClean="0"/>
              <a:t> (NASA-GSFC, SSAI), </a:t>
            </a:r>
            <a:br>
              <a:rPr lang="en-US" sz="1600" dirty="0" smtClean="0"/>
            </a:br>
            <a:r>
              <a:rPr lang="en-US" sz="1600" dirty="0" err="1" smtClean="0"/>
              <a:t>Salawitch</a:t>
            </a:r>
            <a:r>
              <a:rPr lang="en-US" sz="1600" dirty="0" smtClean="0"/>
              <a:t> </a:t>
            </a:r>
            <a:r>
              <a:rPr lang="en-US" sz="1600" dirty="0"/>
              <a:t>et al., </a:t>
            </a:r>
            <a:r>
              <a:rPr lang="en-US" sz="1600" dirty="0" smtClean="0"/>
              <a:t>BAMS</a:t>
            </a:r>
            <a:r>
              <a:rPr lang="en-US" sz="1600" dirty="0"/>
              <a:t>, </a:t>
            </a:r>
            <a:r>
              <a:rPr lang="en-US" sz="1600" dirty="0" smtClean="0"/>
              <a:t>submitted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1991248" y="759046"/>
            <a:ext cx="32572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M2-SCREAM</a:t>
            </a:r>
            <a:r>
              <a:rPr lang="en-US" sz="1600" dirty="0" smtClean="0"/>
              <a:t> (</a:t>
            </a:r>
            <a:r>
              <a:rPr lang="en-US" sz="1600" dirty="0" err="1" smtClean="0"/>
              <a:t>Wargan</a:t>
            </a:r>
            <a:r>
              <a:rPr lang="en-US" sz="1600" dirty="0" smtClean="0"/>
              <a:t> et al., 2023)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324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Limb / occultation observing system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447040" y="768620"/>
            <a:ext cx="8110021" cy="6001831"/>
            <a:chOff x="2133584" y="1161426"/>
            <a:chExt cx="5765292" cy="42666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67" b="28799"/>
            <a:stretch/>
          </p:blipFill>
          <p:spPr>
            <a:xfrm>
              <a:off x="2133584" y="1161426"/>
              <a:ext cx="5765292" cy="40817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062" b="420"/>
            <a:stretch/>
          </p:blipFill>
          <p:spPr>
            <a:xfrm>
              <a:off x="2133584" y="5272395"/>
              <a:ext cx="5765292" cy="15564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6018611" y="1859280"/>
            <a:ext cx="2231309" cy="1020002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018611" y="3523791"/>
            <a:ext cx="2231309" cy="58867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998291" y="5023131"/>
            <a:ext cx="2254169" cy="1478606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8838279" y="2626171"/>
            <a:ext cx="2875279" cy="1354820"/>
            <a:chOff x="9234519" y="2616011"/>
            <a:chExt cx="2875279" cy="13548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6" t="376" r="73817" b="94676"/>
            <a:stretch/>
          </p:blipFill>
          <p:spPr>
            <a:xfrm>
              <a:off x="9234519" y="2616011"/>
              <a:ext cx="1899920" cy="43026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9" t="493" r="38175" b="94462"/>
            <a:stretch/>
          </p:blipFill>
          <p:spPr>
            <a:xfrm>
              <a:off x="9249760" y="3085141"/>
              <a:ext cx="2860038" cy="4386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39" t="610" r="14498" b="94695"/>
            <a:stretch/>
          </p:blipFill>
          <p:spPr>
            <a:xfrm>
              <a:off x="9249760" y="3562661"/>
              <a:ext cx="1854198" cy="408170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768516" y="6153470"/>
            <a:ext cx="24541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N. </a:t>
            </a:r>
            <a:r>
              <a:rPr lang="en-US" sz="1600" dirty="0" err="1" smtClean="0"/>
              <a:t>Livesey</a:t>
            </a:r>
            <a:r>
              <a:rPr lang="en-US" sz="1600" dirty="0" smtClean="0"/>
              <a:t> (NASA-JPL)</a:t>
            </a:r>
            <a:endParaRPr lang="en-GB" sz="1600" dirty="0"/>
          </a:p>
        </p:txBody>
      </p:sp>
      <p:sp>
        <p:nvSpPr>
          <p:cNvPr id="17" name="Rectangle 16"/>
          <p:cNvSpPr/>
          <p:nvPr/>
        </p:nvSpPr>
        <p:spPr>
          <a:xfrm>
            <a:off x="8852597" y="814651"/>
            <a:ext cx="3257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Fig. by N. </a:t>
            </a:r>
            <a:r>
              <a:rPr lang="en-US" sz="1600" dirty="0" err="1" smtClean="0"/>
              <a:t>Livesey</a:t>
            </a:r>
            <a:r>
              <a:rPr lang="en-US" sz="1600" dirty="0" smtClean="0"/>
              <a:t> (NASA-JPL), </a:t>
            </a:r>
            <a:r>
              <a:rPr lang="en-US" sz="1600" dirty="0" err="1" smtClean="0"/>
              <a:t>Salawitch</a:t>
            </a:r>
            <a:r>
              <a:rPr lang="en-US" sz="1600" dirty="0" smtClean="0"/>
              <a:t> </a:t>
            </a:r>
            <a:r>
              <a:rPr lang="en-US" sz="1600" dirty="0"/>
              <a:t>et al</a:t>
            </a:r>
            <a:r>
              <a:rPr lang="en-US" sz="1600" dirty="0" smtClean="0"/>
              <a:t>., BAMS</a:t>
            </a:r>
            <a:r>
              <a:rPr lang="en-US" sz="1600" dirty="0"/>
              <a:t>, </a:t>
            </a:r>
            <a:r>
              <a:rPr lang="en-US" sz="1600" dirty="0" smtClean="0"/>
              <a:t>submitted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616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GCOS Action since 2010…</a:t>
            </a:r>
            <a:endParaRPr lang="en-GB" dirty="0"/>
          </a:p>
        </p:txBody>
      </p:sp>
      <p:pic>
        <p:nvPicPr>
          <p:cNvPr id="5" name="2022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993" y="4578898"/>
            <a:ext cx="5760000" cy="2187821"/>
          </a:xfrm>
          <a:prstGeom prst="rect">
            <a:avLst/>
          </a:prstGeom>
        </p:spPr>
      </p:pic>
      <p:pic>
        <p:nvPicPr>
          <p:cNvPr id="6" name="2016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406" y="4703232"/>
            <a:ext cx="7872463" cy="1956333"/>
          </a:xfrm>
          <a:prstGeom prst="rect">
            <a:avLst/>
          </a:prstGeom>
        </p:spPr>
      </p:pic>
      <p:pic>
        <p:nvPicPr>
          <p:cNvPr id="8" name="2010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406" y="4693814"/>
            <a:ext cx="8244928" cy="162886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37926" y="758136"/>
            <a:ext cx="2378608" cy="3713670"/>
            <a:chOff x="1481441" y="530431"/>
            <a:chExt cx="2525104" cy="3942391"/>
          </a:xfrm>
        </p:grpSpPr>
        <p:pic>
          <p:nvPicPr>
            <p:cNvPr id="9" name="2010a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81441" y="872822"/>
              <a:ext cx="2525104" cy="3600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2488109" y="530431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2010</a:t>
              </a:r>
              <a:endParaRPr lang="en-GB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65855" y="757328"/>
            <a:ext cx="2393201" cy="3715494"/>
            <a:chOff x="4165062" y="528495"/>
            <a:chExt cx="2540595" cy="3944327"/>
          </a:xfrm>
        </p:grpSpPr>
        <p:pic>
          <p:nvPicPr>
            <p:cNvPr id="7" name="20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65062" y="872822"/>
              <a:ext cx="2540595" cy="3600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110758" y="52849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2016</a:t>
              </a:r>
              <a:endParaRPr lang="en-GB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08376" y="768701"/>
            <a:ext cx="2341364" cy="3704121"/>
            <a:chOff x="6864174" y="540568"/>
            <a:chExt cx="2485566" cy="3932254"/>
          </a:xfrm>
        </p:grpSpPr>
        <p:pic>
          <p:nvPicPr>
            <p:cNvPr id="4" name="2022a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64174" y="872822"/>
              <a:ext cx="2485566" cy="36000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7780585" y="54056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2022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5348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Fewer observations, fewer gases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692" t="15528" r="12051" b="2877"/>
          <a:stretch/>
        </p:blipFill>
        <p:spPr>
          <a:xfrm>
            <a:off x="961291" y="867507"/>
            <a:ext cx="9706709" cy="59199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88334" y="1205802"/>
            <a:ext cx="5024176" cy="4652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852597" y="814651"/>
            <a:ext cx="3257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Fig. by N. </a:t>
            </a:r>
            <a:r>
              <a:rPr lang="en-US" sz="1600" dirty="0" err="1" smtClean="0"/>
              <a:t>Livesey</a:t>
            </a:r>
            <a:r>
              <a:rPr lang="en-US" sz="1600" dirty="0" smtClean="0"/>
              <a:t> (NASA-JPL), </a:t>
            </a:r>
            <a:r>
              <a:rPr lang="en-US" sz="1600" dirty="0" err="1" smtClean="0"/>
              <a:t>Salawitch</a:t>
            </a:r>
            <a:r>
              <a:rPr lang="en-US" sz="1600" dirty="0" smtClean="0"/>
              <a:t> </a:t>
            </a:r>
            <a:r>
              <a:rPr lang="en-US" sz="1600" dirty="0"/>
              <a:t>et al</a:t>
            </a:r>
            <a:r>
              <a:rPr lang="en-US" sz="1600" dirty="0" smtClean="0"/>
              <a:t>., BAMS</a:t>
            </a:r>
            <a:r>
              <a:rPr lang="en-US" sz="1600" dirty="0"/>
              <a:t>, </a:t>
            </a:r>
            <a:r>
              <a:rPr lang="en-US" sz="1600" dirty="0" smtClean="0"/>
              <a:t>submitted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764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No detection, nor complete view on perturbations </a:t>
            </a:r>
            <a:r>
              <a:rPr lang="en-US" sz="3600" dirty="0"/>
              <a:t>in </a:t>
            </a:r>
            <a:r>
              <a:rPr lang="en-US" sz="3600" dirty="0" smtClean="0"/>
              <a:t>future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" y="888922"/>
            <a:ext cx="11023747" cy="57557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42549" y="6189785"/>
            <a:ext cx="3257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Fig. by K. </a:t>
            </a:r>
            <a:r>
              <a:rPr lang="en-US" sz="1600" dirty="0" err="1"/>
              <a:t>Wargan</a:t>
            </a:r>
            <a:r>
              <a:rPr lang="en-US" sz="1600" dirty="0"/>
              <a:t> (NASA-GSFC, SSAI), </a:t>
            </a:r>
            <a:br>
              <a:rPr lang="en-US" sz="1600" dirty="0"/>
            </a:br>
            <a:r>
              <a:rPr lang="en-US" sz="1600" dirty="0" err="1"/>
              <a:t>Salawitch</a:t>
            </a:r>
            <a:r>
              <a:rPr lang="en-US" sz="1600" dirty="0"/>
              <a:t> et al., BAMS, submitted</a:t>
            </a:r>
            <a:endParaRPr lang="en-GB" sz="16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84665" y="1102995"/>
            <a:ext cx="6939133" cy="4001568"/>
            <a:chOff x="84665" y="1102995"/>
            <a:chExt cx="6939133" cy="4001568"/>
          </a:xfrm>
        </p:grpSpPr>
        <p:sp>
          <p:nvSpPr>
            <p:cNvPr id="5" name="Rectangle 4"/>
            <p:cNvSpPr/>
            <p:nvPr/>
          </p:nvSpPr>
          <p:spPr>
            <a:xfrm>
              <a:off x="84665" y="2361363"/>
              <a:ext cx="6939133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6014264" y="1102995"/>
              <a:ext cx="940891" cy="1188720"/>
              <a:chOff x="6014264" y="1102995"/>
              <a:chExt cx="940891" cy="1188720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6505575" y="1102995"/>
                <a:ext cx="449580" cy="1188720"/>
                <a:chOff x="6407470" y="1102995"/>
                <a:chExt cx="547685" cy="118872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955155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6905625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854190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808470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6755131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6705601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6654166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6608446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6554155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6504625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453190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6407470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/>
              <p:cNvGrpSpPr/>
              <p:nvPr/>
            </p:nvGrpSpPr>
            <p:grpSpPr>
              <a:xfrm>
                <a:off x="6014264" y="1102995"/>
                <a:ext cx="449580" cy="1188720"/>
                <a:chOff x="6407470" y="1102995"/>
                <a:chExt cx="547685" cy="1188720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955155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905625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854190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808470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6755131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6705601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6654166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6608446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6554155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6504625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6453190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407470" y="1102995"/>
                  <a:ext cx="0" cy="118872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4" name="Rectangle 43"/>
          <p:cNvSpPr/>
          <p:nvPr/>
        </p:nvSpPr>
        <p:spPr>
          <a:xfrm>
            <a:off x="1991248" y="759046"/>
            <a:ext cx="32572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M2-SCREAM</a:t>
            </a:r>
            <a:r>
              <a:rPr lang="en-US" sz="1600" dirty="0" smtClean="0"/>
              <a:t> (</a:t>
            </a:r>
            <a:r>
              <a:rPr lang="en-US" sz="1600" dirty="0" err="1" smtClean="0"/>
              <a:t>Wargan</a:t>
            </a:r>
            <a:r>
              <a:rPr lang="en-US" sz="1600" dirty="0" smtClean="0"/>
              <a:t> et al., 2023)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8411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tape recorder with/out Aura MLS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896159"/>
            <a:ext cx="12192000" cy="5948347"/>
            <a:chOff x="0" y="896159"/>
            <a:chExt cx="12192000" cy="59483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0" y="1397821"/>
              <a:ext cx="12192000" cy="544668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4665" y="896159"/>
              <a:ext cx="25033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SWOOSH </a:t>
              </a:r>
              <a:r>
                <a:rPr lang="en-US" dirty="0" smtClean="0">
                  <a:solidFill>
                    <a:srgbClr val="00B050"/>
                  </a:solidFill>
                </a:rPr>
                <a:t>with Aura MLS</a:t>
              </a:r>
              <a:endParaRPr lang="en-GB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884584"/>
            <a:ext cx="12192000" cy="5961842"/>
            <a:chOff x="0" y="896159"/>
            <a:chExt cx="12192000" cy="59618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0" y="1411317"/>
              <a:ext cx="12192000" cy="544668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587979" y="896159"/>
              <a:ext cx="2783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SWOOSH </a:t>
              </a:r>
              <a:r>
                <a:rPr lang="en-US" dirty="0" smtClean="0">
                  <a:solidFill>
                    <a:srgbClr val="FF0000"/>
                  </a:solidFill>
                </a:rPr>
                <a:t>without Aura MLS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311019" y="896159"/>
            <a:ext cx="26834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Fig. by Sean Davis (NOAA-CSL)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0022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">
  <a:themeElements>
    <a:clrScheme name="BIRA-IASB">
      <a:dk1>
        <a:srgbClr val="231F20"/>
      </a:dk1>
      <a:lt1>
        <a:sysClr val="window" lastClr="FFFFFF"/>
      </a:lt1>
      <a:dk2>
        <a:srgbClr val="1F497D"/>
      </a:dk2>
      <a:lt2>
        <a:srgbClr val="E6E7E8"/>
      </a:lt2>
      <a:accent1>
        <a:srgbClr val="DD7626"/>
      </a:accent1>
      <a:accent2>
        <a:srgbClr val="EBA370"/>
      </a:accent2>
      <a:accent3>
        <a:srgbClr val="254F77"/>
      </a:accent3>
      <a:accent4>
        <a:srgbClr val="688CB1"/>
      </a:accent4>
      <a:accent5>
        <a:srgbClr val="9BB3CA"/>
      </a:accent5>
      <a:accent6>
        <a:srgbClr val="E6E7E8"/>
      </a:accent6>
      <a:hlink>
        <a:srgbClr val="DD762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RA-IASB-Template2018.potx" id="{2EA49C5E-53F6-483D-84A2-FB2A1EDFFE17}" vid="{1CE2C182-3EC9-4A46-962A-BECABF0A32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22214</TotalTime>
  <Words>597</Words>
  <Application>Microsoft Office PowerPoint</Application>
  <PresentationFormat>Widescreen</PresentationFormat>
  <Paragraphs>82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Open Sans</vt:lpstr>
      <vt:lpstr>Verdana</vt:lpstr>
      <vt:lpstr>Wingdings</vt:lpstr>
      <vt:lpstr>Simple</vt:lpstr>
      <vt:lpstr>PowerPoint Presentation</vt:lpstr>
      <vt:lpstr>Nadir observing system : continuity up to 2040+</vt:lpstr>
      <vt:lpstr>Limb / occultation observing system</vt:lpstr>
      <vt:lpstr>Large observed perturbations in recent years</vt:lpstr>
      <vt:lpstr>Limb / occultation observing system</vt:lpstr>
      <vt:lpstr>GCOS Action since 2010…</vt:lpstr>
      <vt:lpstr>Fewer observations, fewer gases </vt:lpstr>
      <vt:lpstr>No detection, nor complete view on perturbations in future</vt:lpstr>
      <vt:lpstr>The tape recorder with/out Aura MLS</vt:lpstr>
      <vt:lpstr>Increased uncertainty over few years  impacts nadir trends during many years</vt:lpstr>
      <vt:lpstr>Future WMO O3 assessments : larger uncertainty?</vt:lpstr>
      <vt:lpstr>Pointing stability is a challenge for limb UV-vis scattering</vt:lpstr>
      <vt:lpstr>It takes a lot of time to confirm stability of occultation data</vt:lpstr>
      <vt:lpstr>Tracer observations needed to understand  resolve tension in observed/simulated LS trends</vt:lpstr>
      <vt:lpstr>One tropospheric ozone technique relies on stable limb data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Daan Hubert</dc:creator>
  <cp:lastModifiedBy>Daan Hubert</cp:lastModifiedBy>
  <cp:revision>469</cp:revision>
  <cp:lastPrinted>2018-02-05T11:38:42Z</cp:lastPrinted>
  <dcterms:created xsi:type="dcterms:W3CDTF">2019-10-07T08:08:23Z</dcterms:created>
  <dcterms:modified xsi:type="dcterms:W3CDTF">2024-10-18T11:30:30Z</dcterms:modified>
</cp:coreProperties>
</file>