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17"/>
  </p:notesMasterIdLst>
  <p:sldIdLst>
    <p:sldId id="1033" r:id="rId3"/>
    <p:sldId id="1034" r:id="rId4"/>
    <p:sldId id="261" r:id="rId5"/>
    <p:sldId id="4218" r:id="rId6"/>
    <p:sldId id="4228" r:id="rId7"/>
    <p:sldId id="4235" r:id="rId8"/>
    <p:sldId id="4229" r:id="rId9"/>
    <p:sldId id="4230" r:id="rId10"/>
    <p:sldId id="4231" r:id="rId11"/>
    <p:sldId id="4227" r:id="rId12"/>
    <p:sldId id="4225" r:id="rId13"/>
    <p:sldId id="259" r:id="rId14"/>
    <p:sldId id="4234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52374-D171-4091-99C0-89F97325CCB5}" type="datetimeFigureOut">
              <a:rPr lang="en-US" smtClean="0"/>
              <a:t>10/1/24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DBB0F-1113-4EA5-9184-60F5C42A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4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Background Image: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0" i="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rPr>
              <a:t>NASA's Scientific Visualization Studioz: https://svs.gsfc.nasa.gov/5110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Titillium Web"/>
              <a:buNone/>
            </a:pPr>
            <a:r>
              <a:rPr lang="en-US" b="1" i="0">
                <a:solidFill>
                  <a:srgbClr val="212529"/>
                </a:solidFill>
                <a:latin typeface="Titillium Web"/>
                <a:ea typeface="Titillium Web"/>
                <a:cs typeface="Titillium Web"/>
                <a:sym typeface="Titillium Web"/>
              </a:rPr>
              <a:t>Atmospheric Carbon Dioxide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Arial"/>
              <a:buNone/>
            </a:pPr>
            <a:r>
              <a:rPr lang="en-US" b="0" i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This visualization is based on the following papers:Weir, B., Ott, L. E., Collatz, G. J., Kawa, S. R., Poulter, B., Chatterjee, A., Oda, T., and Pawson, S.: Bias-correcting carbon fluxes derived from land-surface satellite data for retrospective and near-real-time assimilation systems, Atmos. Chem. Phys., 21, 9609–9628, https://doi.org/10.5194/acp-21-9609-2021, 2021.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>
              <a:solidFill>
                <a:srgbClr val="21252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 i="0">
              <a:solidFill>
                <a:srgbClr val="21252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5" name="Google Shape;47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272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Gridded Anthropogenic Greenhouse Gas Emissions (10 min) [Erin McDuffie]</a:t>
            </a:r>
            <a:endParaRPr b="0" i="0" u="none" strike="noStrike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UC1 EPA CH4 Demo (5 min) [Deb/Manil]</a:t>
            </a:r>
            <a:endParaRPr b="0" i="0" u="none" strike="noStrike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•"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Top-down description and application (2 min) [Bowman]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•"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Potential products for GHG Center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Courier New"/>
              <a:buChar char="o"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TBD (2 min) [NOAA Miller]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Courier New"/>
              <a:buChar char="o"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TBD (2 min) [NIST Mueller / NOAA McDonald]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Courier New"/>
              <a:buChar char="o"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Top-down CH4 (2 min) [NASA Bowman]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•"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Q&amp;A/Discussion (25 min)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GHGI background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Highlight that updated a published every year</a:t>
            </a:r>
            <a:endParaRPr/>
          </a:p>
        </p:txBody>
      </p:sp>
      <p:sp>
        <p:nvSpPr>
          <p:cNvPr id="501" name="Google Shape;5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GHGI background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Highlight that updated a published every year</a:t>
            </a:r>
            <a:endParaRPr/>
          </a:p>
        </p:txBody>
      </p:sp>
      <p:sp>
        <p:nvSpPr>
          <p:cNvPr id="501" name="Google Shape;5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54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GHGI background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Highlight that updated a published every year</a:t>
            </a:r>
            <a:endParaRPr/>
          </a:p>
        </p:txBody>
      </p:sp>
      <p:sp>
        <p:nvSpPr>
          <p:cNvPr id="501" name="Google Shape;5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43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Background Image: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Calibri"/>
              <a:buNone/>
            </a:pPr>
            <a:r>
              <a:rPr lang="en-US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NASA's Scientific Visualization Studioz: https://svs.gsfc.nasa.gov/5110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Titillium Web"/>
              <a:buNone/>
            </a:pPr>
            <a:r>
              <a:rPr lang="en-US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Atmospheric Carbon Dioxide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Arial"/>
              <a:buNone/>
            </a:pPr>
            <a:r>
              <a:rPr lang="en-US" b="0" i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This visualization is based on the following papers:Weir, B., Ott, L. E., Collatz, G. J., Kawa, S. R., Poulter, B., Chatterjee, A., Oda, T., and Pawson, S.: Bias-correcting carbon fluxes derived from land-surface satellite data for retrospective and near-real-time assimilation systems, Atmos. Chem. Phys., 21, 9609–9628, https://doi.org/10.5194/acp-21-9609-2021, 2021.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rgbClr val="2125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rgbClr val="2125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7" name="Google Shape;40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72" descr="A black background with a black square&#10;&#10;Description automatically generated with medium confidence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27395" y="-34571"/>
            <a:ext cx="12219396" cy="68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2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2"/>
          <p:cNvSpPr/>
          <p:nvPr/>
        </p:nvSpPr>
        <p:spPr>
          <a:xfrm>
            <a:off x="-27396" y="-19001"/>
            <a:ext cx="12219200" cy="6884000"/>
          </a:xfrm>
          <a:prstGeom prst="rect">
            <a:avLst/>
          </a:prstGeom>
          <a:solidFill>
            <a:srgbClr val="595959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72" descr="A planet earth in sp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743" y="-22576"/>
            <a:ext cx="12219396" cy="68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72"/>
          <p:cNvSpPr/>
          <p:nvPr/>
        </p:nvSpPr>
        <p:spPr>
          <a:xfrm>
            <a:off x="516442" y="-8365"/>
            <a:ext cx="3799633" cy="6862743"/>
          </a:xfrm>
          <a:custGeom>
            <a:avLst/>
            <a:gdLst/>
            <a:ahLst/>
            <a:cxnLst/>
            <a:rect l="l" t="t" r="r" b="b"/>
            <a:pathLst>
              <a:path w="1195" h="2162" extrusionOk="0">
                <a:moveTo>
                  <a:pt x="17" y="1314"/>
                </a:moveTo>
                <a:cubicBezTo>
                  <a:pt x="55" y="1581"/>
                  <a:pt x="154" y="1875"/>
                  <a:pt x="363" y="2161"/>
                </a:cubicBezTo>
                <a:cubicBezTo>
                  <a:pt x="364" y="2162"/>
                  <a:pt x="1195" y="2161"/>
                  <a:pt x="1195" y="2161"/>
                </a:cubicBezTo>
                <a:cubicBezTo>
                  <a:pt x="1115" y="2085"/>
                  <a:pt x="1036" y="2000"/>
                  <a:pt x="957" y="1903"/>
                </a:cubicBezTo>
                <a:cubicBezTo>
                  <a:pt x="957" y="1903"/>
                  <a:pt x="783" y="1678"/>
                  <a:pt x="673" y="1314"/>
                </a:cubicBezTo>
                <a:lnTo>
                  <a:pt x="17" y="1314"/>
                </a:lnTo>
                <a:close/>
                <a:moveTo>
                  <a:pt x="595" y="916"/>
                </a:moveTo>
                <a:cubicBezTo>
                  <a:pt x="569" y="645"/>
                  <a:pt x="595" y="334"/>
                  <a:pt x="727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22" y="94"/>
                  <a:pt x="175" y="190"/>
                  <a:pt x="128" y="299"/>
                </a:cubicBezTo>
                <a:cubicBezTo>
                  <a:pt x="128" y="299"/>
                  <a:pt x="20" y="551"/>
                  <a:pt x="0" y="916"/>
                </a:cubicBezTo>
                <a:lnTo>
                  <a:pt x="595" y="916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72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Google Shape;22;p72"/>
          <p:cNvSpPr txBox="1">
            <a:spLocks noGrp="1"/>
          </p:cNvSpPr>
          <p:nvPr>
            <p:ph type="subTitle" idx="1"/>
          </p:nvPr>
        </p:nvSpPr>
        <p:spPr>
          <a:xfrm>
            <a:off x="3649317" y="4152900"/>
            <a:ext cx="3428000" cy="425727"/>
          </a:xfrm>
          <a:prstGeom prst="rect">
            <a:avLst/>
          </a:prstGeom>
          <a:solidFill>
            <a:srgbClr val="757070">
              <a:alpha val="4549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/>
            </a:lvl1pPr>
            <a:lvl2pPr lvl="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" name="Google Shape;23;p72"/>
          <p:cNvSpPr/>
          <p:nvPr/>
        </p:nvSpPr>
        <p:spPr>
          <a:xfrm>
            <a:off x="2484060" y="-19001"/>
            <a:ext cx="2653627" cy="6147484"/>
          </a:xfrm>
          <a:custGeom>
            <a:avLst/>
            <a:gdLst/>
            <a:ahLst/>
            <a:cxnLst/>
            <a:rect l="l" t="t" r="r" b="b"/>
            <a:pathLst>
              <a:path w="834" h="1936" extrusionOk="0">
                <a:moveTo>
                  <a:pt x="101" y="1317"/>
                </a:moveTo>
                <a:cubicBezTo>
                  <a:pt x="159" y="1513"/>
                  <a:pt x="253" y="1720"/>
                  <a:pt x="393" y="1936"/>
                </a:cubicBezTo>
                <a:cubicBezTo>
                  <a:pt x="393" y="1936"/>
                  <a:pt x="254" y="1683"/>
                  <a:pt x="238" y="1317"/>
                </a:cubicBezTo>
                <a:lnTo>
                  <a:pt x="101" y="1317"/>
                </a:lnTo>
                <a:close/>
                <a:moveTo>
                  <a:pt x="271" y="919"/>
                </a:moveTo>
                <a:cubicBezTo>
                  <a:pt x="335" y="629"/>
                  <a:pt x="495" y="309"/>
                  <a:pt x="834" y="3"/>
                </a:cubicBezTo>
                <a:cubicBezTo>
                  <a:pt x="201" y="0"/>
                  <a:pt x="201" y="0"/>
                  <a:pt x="201" y="0"/>
                </a:cubicBezTo>
                <a:cubicBezTo>
                  <a:pt x="84" y="249"/>
                  <a:pt x="0" y="561"/>
                  <a:pt x="27" y="919"/>
                </a:cubicBezTo>
                <a:lnTo>
                  <a:pt x="271" y="919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72"/>
          <p:cNvSpPr/>
          <p:nvPr/>
        </p:nvSpPr>
        <p:spPr>
          <a:xfrm>
            <a:off x="580255" y="4804326"/>
            <a:ext cx="909359" cy="2047389"/>
          </a:xfrm>
          <a:custGeom>
            <a:avLst/>
            <a:gdLst/>
            <a:ahLst/>
            <a:cxnLst/>
            <a:rect l="l" t="t" r="r" b="b"/>
            <a:pathLst>
              <a:path w="286" h="645" extrusionOk="0">
                <a:moveTo>
                  <a:pt x="286" y="645"/>
                </a:moveTo>
                <a:cubicBezTo>
                  <a:pt x="167" y="471"/>
                  <a:pt x="62" y="257"/>
                  <a:pt x="0" y="0"/>
                </a:cubicBezTo>
                <a:cubicBezTo>
                  <a:pt x="0" y="0"/>
                  <a:pt x="14" y="282"/>
                  <a:pt x="166" y="645"/>
                </a:cubicBezTo>
                <a:lnTo>
                  <a:pt x="286" y="645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43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8">
          <p15:clr>
            <a:srgbClr val="FBAE40"/>
          </p15:clr>
        </p15:guide>
        <p15:guide id="2" pos="1818">
          <p15:clr>
            <a:srgbClr val="FBAE40"/>
          </p15:clr>
        </p15:guide>
        <p15:guide id="3" pos="252">
          <p15:clr>
            <a:srgbClr val="FBAE40"/>
          </p15:clr>
        </p15:guide>
        <p15:guide id="4" orient="horz" pos="1530">
          <p15:clr>
            <a:srgbClr val="FBAE40"/>
          </p15:clr>
        </p15:guide>
        <p15:guide id="5" orient="horz" pos="196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7"/>
          <p:cNvSpPr txBox="1">
            <a:spLocks noGrp="1"/>
          </p:cNvSpPr>
          <p:nvPr>
            <p:ph type="title"/>
          </p:nvPr>
        </p:nvSpPr>
        <p:spPr>
          <a:xfrm>
            <a:off x="839788" y="1545182"/>
            <a:ext cx="3932000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3" name="Google Shape;113;p9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4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5" name="Google Shape;115;p97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3CD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7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8"/>
          <p:cNvSpPr txBox="1">
            <a:spLocks noGrp="1"/>
          </p:cNvSpPr>
          <p:nvPr>
            <p:ph type="title"/>
          </p:nvPr>
        </p:nvSpPr>
        <p:spPr>
          <a:xfrm>
            <a:off x="4901939" y="1184985"/>
            <a:ext cx="68168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98"/>
          <p:cNvSpPr txBox="1">
            <a:spLocks noGrp="1"/>
          </p:cNvSpPr>
          <p:nvPr>
            <p:ph type="body" idx="1"/>
          </p:nvPr>
        </p:nvSpPr>
        <p:spPr>
          <a:xfrm rot="5400000">
            <a:off x="8056443" y="2186447"/>
            <a:ext cx="3692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Google Shape;121;p98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3CD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9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8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9"/>
          <p:cNvSpPr txBox="1">
            <a:spLocks noGrp="1"/>
          </p:cNvSpPr>
          <p:nvPr>
            <p:ph type="title"/>
          </p:nvPr>
        </p:nvSpPr>
        <p:spPr>
          <a:xfrm rot="5400000">
            <a:off x="7133400" y="3028766"/>
            <a:ext cx="58120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6" name="Google Shape;126;p99"/>
          <p:cNvSpPr txBox="1">
            <a:spLocks noGrp="1"/>
          </p:cNvSpPr>
          <p:nvPr>
            <p:ph type="body" idx="1"/>
          </p:nvPr>
        </p:nvSpPr>
        <p:spPr>
          <a:xfrm rot="5400000">
            <a:off x="1799300" y="3058261"/>
            <a:ext cx="58120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Google Shape;127;p99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9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9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186D23F-0B1F-DD2E-B38A-0444203C0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27395" y="-34571"/>
            <a:ext cx="12219396" cy="688057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1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1D5973E-3122-3773-B30A-F4C71B76A20D}"/>
              </a:ext>
            </a:extLst>
          </p:cNvPr>
          <p:cNvSpPr/>
          <p:nvPr userDrawn="1"/>
        </p:nvSpPr>
        <p:spPr>
          <a:xfrm>
            <a:off x="-27395" y="-19001"/>
            <a:ext cx="12219396" cy="68840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8" name="Picture 17" descr="A planet earth in space&#10;&#10;Description automatically generated">
            <a:extLst>
              <a:ext uri="{FF2B5EF4-FFF2-40B4-BE49-F238E27FC236}">
                <a16:creationId xmlns:a16="http://schemas.microsoft.com/office/drawing/2014/main" id="{A8097D27-A075-0EEF-6242-93038DF93B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743" y="-22576"/>
            <a:ext cx="12219396" cy="6880576"/>
          </a:xfrm>
          <a:prstGeom prst="rect">
            <a:avLst/>
          </a:prstGeom>
        </p:spPr>
      </p:pic>
      <p:sp>
        <p:nvSpPr>
          <p:cNvPr id="13" name="Freeform 18">
            <a:extLst>
              <a:ext uri="{FF2B5EF4-FFF2-40B4-BE49-F238E27FC236}">
                <a16:creationId xmlns:a16="http://schemas.microsoft.com/office/drawing/2014/main" id="{4EF31946-1FF7-F04F-9C80-5220859231D6}"/>
              </a:ext>
            </a:extLst>
          </p:cNvPr>
          <p:cNvSpPr>
            <a:spLocks noEditPoints="1"/>
          </p:cNvSpPr>
          <p:nvPr/>
        </p:nvSpPr>
        <p:spPr bwMode="auto">
          <a:xfrm>
            <a:off x="516444" y="-8365"/>
            <a:ext cx="3799633" cy="6862737"/>
          </a:xfrm>
          <a:custGeom>
            <a:avLst/>
            <a:gdLst>
              <a:gd name="T0" fmla="*/ 17 w 1195"/>
              <a:gd name="T1" fmla="*/ 1314 h 2162"/>
              <a:gd name="T2" fmla="*/ 363 w 1195"/>
              <a:gd name="T3" fmla="*/ 2161 h 2162"/>
              <a:gd name="T4" fmla="*/ 1195 w 1195"/>
              <a:gd name="T5" fmla="*/ 2161 h 2162"/>
              <a:gd name="T6" fmla="*/ 957 w 1195"/>
              <a:gd name="T7" fmla="*/ 1903 h 2162"/>
              <a:gd name="T8" fmla="*/ 673 w 1195"/>
              <a:gd name="T9" fmla="*/ 1314 h 2162"/>
              <a:gd name="T10" fmla="*/ 17 w 1195"/>
              <a:gd name="T11" fmla="*/ 1314 h 2162"/>
              <a:gd name="T12" fmla="*/ 595 w 1195"/>
              <a:gd name="T13" fmla="*/ 916 h 2162"/>
              <a:gd name="T14" fmla="*/ 727 w 1195"/>
              <a:gd name="T15" fmla="*/ 0 h 2162"/>
              <a:gd name="T16" fmla="*/ 277 w 1195"/>
              <a:gd name="T17" fmla="*/ 0 h 2162"/>
              <a:gd name="T18" fmla="*/ 128 w 1195"/>
              <a:gd name="T19" fmla="*/ 299 h 2162"/>
              <a:gd name="T20" fmla="*/ 0 w 1195"/>
              <a:gd name="T21" fmla="*/ 916 h 2162"/>
              <a:gd name="T22" fmla="*/ 595 w 1195"/>
              <a:gd name="T23" fmla="*/ 916 h 2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95" h="2162">
                <a:moveTo>
                  <a:pt x="17" y="1314"/>
                </a:moveTo>
                <a:cubicBezTo>
                  <a:pt x="55" y="1581"/>
                  <a:pt x="154" y="1875"/>
                  <a:pt x="363" y="2161"/>
                </a:cubicBezTo>
                <a:cubicBezTo>
                  <a:pt x="364" y="2162"/>
                  <a:pt x="1195" y="2161"/>
                  <a:pt x="1195" y="2161"/>
                </a:cubicBezTo>
                <a:cubicBezTo>
                  <a:pt x="1115" y="2085"/>
                  <a:pt x="1036" y="2000"/>
                  <a:pt x="957" y="1903"/>
                </a:cubicBezTo>
                <a:cubicBezTo>
                  <a:pt x="957" y="1903"/>
                  <a:pt x="783" y="1678"/>
                  <a:pt x="673" y="1314"/>
                </a:cubicBezTo>
                <a:lnTo>
                  <a:pt x="17" y="1314"/>
                </a:lnTo>
                <a:close/>
                <a:moveTo>
                  <a:pt x="595" y="916"/>
                </a:moveTo>
                <a:cubicBezTo>
                  <a:pt x="569" y="645"/>
                  <a:pt x="595" y="334"/>
                  <a:pt x="727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22" y="94"/>
                  <a:pt x="175" y="190"/>
                  <a:pt x="128" y="299"/>
                </a:cubicBezTo>
                <a:cubicBezTo>
                  <a:pt x="128" y="299"/>
                  <a:pt x="20" y="551"/>
                  <a:pt x="0" y="916"/>
                </a:cubicBezTo>
                <a:lnTo>
                  <a:pt x="595" y="91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649318" y="4152900"/>
            <a:ext cx="3428127" cy="892552"/>
          </a:xfrm>
          <a:solidFill>
            <a:schemeClr val="bg2">
              <a:lumMod val="50000"/>
              <a:alpha val="45937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>
              <a:defRPr lang="en-US" b="1" dirty="0"/>
            </a:lvl1pPr>
          </a:lstStyle>
          <a:p>
            <a:pPr lvl="0"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 lvl="0">
              <a:spcBef>
                <a:spcPts val="400"/>
              </a:spcBef>
            </a:pPr>
            <a:r>
              <a:rPr lang="en-US" dirty="0"/>
              <a:t>Title</a:t>
            </a:r>
          </a:p>
          <a:p>
            <a:pPr lvl="0"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66EF3C0-A624-FF4C-B066-35DA0432468B}"/>
              </a:ext>
            </a:extLst>
          </p:cNvPr>
          <p:cNvSpPr>
            <a:spLocks noEditPoints="1"/>
          </p:cNvSpPr>
          <p:nvPr/>
        </p:nvSpPr>
        <p:spPr bwMode="auto">
          <a:xfrm>
            <a:off x="2484061" y="-19003"/>
            <a:ext cx="2653628" cy="6147483"/>
          </a:xfrm>
          <a:custGeom>
            <a:avLst/>
            <a:gdLst>
              <a:gd name="T0" fmla="*/ 101 w 834"/>
              <a:gd name="T1" fmla="*/ 1317 h 1936"/>
              <a:gd name="T2" fmla="*/ 393 w 834"/>
              <a:gd name="T3" fmla="*/ 1936 h 1936"/>
              <a:gd name="T4" fmla="*/ 238 w 834"/>
              <a:gd name="T5" fmla="*/ 1317 h 1936"/>
              <a:gd name="T6" fmla="*/ 101 w 834"/>
              <a:gd name="T7" fmla="*/ 1317 h 1936"/>
              <a:gd name="T8" fmla="*/ 271 w 834"/>
              <a:gd name="T9" fmla="*/ 919 h 1936"/>
              <a:gd name="T10" fmla="*/ 834 w 834"/>
              <a:gd name="T11" fmla="*/ 3 h 1936"/>
              <a:gd name="T12" fmla="*/ 201 w 834"/>
              <a:gd name="T13" fmla="*/ 0 h 1936"/>
              <a:gd name="T14" fmla="*/ 27 w 834"/>
              <a:gd name="T15" fmla="*/ 919 h 1936"/>
              <a:gd name="T16" fmla="*/ 271 w 834"/>
              <a:gd name="T17" fmla="*/ 919 h 1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4" h="1936">
                <a:moveTo>
                  <a:pt x="101" y="1317"/>
                </a:moveTo>
                <a:cubicBezTo>
                  <a:pt x="159" y="1513"/>
                  <a:pt x="253" y="1720"/>
                  <a:pt x="393" y="1936"/>
                </a:cubicBezTo>
                <a:cubicBezTo>
                  <a:pt x="393" y="1936"/>
                  <a:pt x="254" y="1683"/>
                  <a:pt x="238" y="1317"/>
                </a:cubicBezTo>
                <a:lnTo>
                  <a:pt x="101" y="1317"/>
                </a:lnTo>
                <a:close/>
                <a:moveTo>
                  <a:pt x="271" y="919"/>
                </a:moveTo>
                <a:cubicBezTo>
                  <a:pt x="335" y="629"/>
                  <a:pt x="495" y="309"/>
                  <a:pt x="834" y="3"/>
                </a:cubicBezTo>
                <a:cubicBezTo>
                  <a:pt x="201" y="0"/>
                  <a:pt x="201" y="0"/>
                  <a:pt x="201" y="0"/>
                </a:cubicBezTo>
                <a:cubicBezTo>
                  <a:pt x="84" y="249"/>
                  <a:pt x="0" y="561"/>
                  <a:pt x="27" y="919"/>
                </a:cubicBezTo>
                <a:lnTo>
                  <a:pt x="271" y="919"/>
                </a:lnTo>
                <a:close/>
              </a:path>
            </a:pathLst>
          </a:custGeom>
          <a:solidFill>
            <a:schemeClr val="bg1">
              <a:alpha val="2047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E4464884-B9BC-9244-A3A6-12B093B11AB8}"/>
              </a:ext>
            </a:extLst>
          </p:cNvPr>
          <p:cNvSpPr>
            <a:spLocks/>
          </p:cNvSpPr>
          <p:nvPr/>
        </p:nvSpPr>
        <p:spPr bwMode="auto">
          <a:xfrm>
            <a:off x="580257" y="4804326"/>
            <a:ext cx="909359" cy="2047388"/>
          </a:xfrm>
          <a:custGeom>
            <a:avLst/>
            <a:gdLst>
              <a:gd name="T0" fmla="*/ 286 w 286"/>
              <a:gd name="T1" fmla="*/ 645 h 645"/>
              <a:gd name="T2" fmla="*/ 0 w 286"/>
              <a:gd name="T3" fmla="*/ 0 h 645"/>
              <a:gd name="T4" fmla="*/ 166 w 286"/>
              <a:gd name="T5" fmla="*/ 645 h 645"/>
              <a:gd name="T6" fmla="*/ 286 w 286"/>
              <a:gd name="T7" fmla="*/ 645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6" h="645">
                <a:moveTo>
                  <a:pt x="286" y="645"/>
                </a:moveTo>
                <a:cubicBezTo>
                  <a:pt x="167" y="471"/>
                  <a:pt x="62" y="257"/>
                  <a:pt x="0" y="0"/>
                </a:cubicBezTo>
                <a:cubicBezTo>
                  <a:pt x="0" y="0"/>
                  <a:pt x="14" y="282"/>
                  <a:pt x="166" y="645"/>
                </a:cubicBezTo>
                <a:lnTo>
                  <a:pt x="286" y="645"/>
                </a:lnTo>
                <a:close/>
              </a:path>
            </a:pathLst>
          </a:custGeom>
          <a:solidFill>
            <a:schemeClr val="bg1">
              <a:alpha val="20007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127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1900472-F501-B3B6-DA3B-1CAD64524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4" t="16695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2"/>
            <a:ext cx="4628149" cy="6890327"/>
            <a:chOff x="3308351" y="2370138"/>
            <a:chExt cx="2760662" cy="4110037"/>
          </a:xfrm>
          <a:solidFill>
            <a:schemeClr val="bg1">
              <a:alpha val="35160"/>
            </a:schemeClr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1"/>
            <a:ext cx="12192000" cy="6184900"/>
          </a:xfrm>
          <a:prstGeom prst="rect">
            <a:avLst/>
          </a:prstGeom>
          <a:gradFill flip="none" rotWithShape="1">
            <a:gsLst>
              <a:gs pos="0">
                <a:srgbClr val="8C9AB8"/>
              </a:gs>
              <a:gs pos="94000">
                <a:srgbClr val="394570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4951"/>
            <a:ext cx="10393680" cy="48471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1"/>
            <a:ext cx="10619923" cy="136803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1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1900472-F501-B3B6-DA3B-1CAD64524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4" t="16695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2"/>
            <a:ext cx="4628149" cy="6890327"/>
            <a:chOff x="3308351" y="2370138"/>
            <a:chExt cx="2760662" cy="4110037"/>
          </a:xfrm>
          <a:solidFill>
            <a:schemeClr val="bg1">
              <a:alpha val="35160"/>
            </a:schemeClr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1"/>
            <a:ext cx="12192000" cy="6184900"/>
          </a:xfrm>
          <a:prstGeom prst="rect">
            <a:avLst/>
          </a:prstGeom>
          <a:gradFill flip="none" rotWithShape="1">
            <a:gsLst>
              <a:gs pos="0">
                <a:srgbClr val="8C9AB8"/>
              </a:gs>
              <a:gs pos="94000">
                <a:srgbClr val="394570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4951"/>
            <a:ext cx="10393680" cy="48471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1"/>
            <a:ext cx="10619923" cy="136803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6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1900472-F501-B3B6-DA3B-1CAD64524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4" t="16695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2"/>
            <a:ext cx="4628149" cy="6890327"/>
            <a:chOff x="3308351" y="2370138"/>
            <a:chExt cx="2760662" cy="4110037"/>
          </a:xfrm>
          <a:solidFill>
            <a:schemeClr val="bg1">
              <a:alpha val="35160"/>
            </a:schemeClr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1"/>
            <a:ext cx="12192000" cy="6184900"/>
          </a:xfrm>
          <a:prstGeom prst="rect">
            <a:avLst/>
          </a:prstGeom>
          <a:gradFill flip="none" rotWithShape="1">
            <a:gsLst>
              <a:gs pos="0">
                <a:srgbClr val="8C9AB8"/>
              </a:gs>
              <a:gs pos="94000">
                <a:srgbClr val="394570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4951"/>
            <a:ext cx="10393680" cy="48471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1"/>
            <a:ext cx="10619923" cy="136803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1900472-F501-B3B6-DA3B-1CAD64524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4" t="16695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2"/>
            <a:ext cx="4628149" cy="6890327"/>
            <a:chOff x="3308351" y="2370138"/>
            <a:chExt cx="2760662" cy="4110037"/>
          </a:xfrm>
          <a:solidFill>
            <a:schemeClr val="bg1">
              <a:alpha val="35160"/>
            </a:schemeClr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1"/>
            <a:ext cx="12192000" cy="6184900"/>
          </a:xfrm>
          <a:prstGeom prst="rect">
            <a:avLst/>
          </a:prstGeom>
          <a:gradFill flip="none" rotWithShape="1">
            <a:gsLst>
              <a:gs pos="0">
                <a:srgbClr val="8C9AB8"/>
              </a:gs>
              <a:gs pos="94000">
                <a:srgbClr val="394570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4951"/>
            <a:ext cx="10393680" cy="48471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1"/>
            <a:ext cx="10619923" cy="136803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1900472-F501-B3B6-DA3B-1CAD64524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4" t="16695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2"/>
            <a:ext cx="4628149" cy="6890327"/>
            <a:chOff x="3308351" y="2370138"/>
            <a:chExt cx="2760662" cy="4110037"/>
          </a:xfrm>
          <a:solidFill>
            <a:schemeClr val="bg1">
              <a:alpha val="35160"/>
            </a:schemeClr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1"/>
            <a:ext cx="12192000" cy="6184900"/>
          </a:xfrm>
          <a:prstGeom prst="rect">
            <a:avLst/>
          </a:prstGeom>
          <a:gradFill flip="none" rotWithShape="1">
            <a:gsLst>
              <a:gs pos="0">
                <a:srgbClr val="8C9AB8"/>
              </a:gs>
              <a:gs pos="94000">
                <a:srgbClr val="394570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4951"/>
            <a:ext cx="10393680" cy="48471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1"/>
            <a:ext cx="10619923" cy="136803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1900472-F501-B3B6-DA3B-1CAD64524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4" t="16695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2"/>
            <a:ext cx="4628149" cy="6890327"/>
            <a:chOff x="3308351" y="2370138"/>
            <a:chExt cx="2760662" cy="4110037"/>
          </a:xfrm>
          <a:solidFill>
            <a:schemeClr val="bg1">
              <a:alpha val="35160"/>
            </a:schemeClr>
          </a:soli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1"/>
            <a:ext cx="12192000" cy="6184900"/>
          </a:xfrm>
          <a:prstGeom prst="rect">
            <a:avLst/>
          </a:prstGeom>
          <a:gradFill flip="none" rotWithShape="1">
            <a:gsLst>
              <a:gs pos="0">
                <a:srgbClr val="8C9AB8"/>
              </a:gs>
              <a:gs pos="94000">
                <a:srgbClr val="394570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84951"/>
            <a:ext cx="10393680" cy="48471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1"/>
            <a:ext cx="10619923" cy="1368037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and Content" type="obj">
  <p:cSld name="5_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3" descr="A red planet with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9186" t="43419" r="2027"/>
          <a:stretch/>
        </p:blipFill>
        <p:spPr>
          <a:xfrm>
            <a:off x="-1" y="0"/>
            <a:ext cx="126539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3"/>
          <p:cNvSpPr/>
          <p:nvPr/>
        </p:nvSpPr>
        <p:spPr>
          <a:xfrm>
            <a:off x="1" y="2440"/>
            <a:ext cx="12653916" cy="6858000"/>
          </a:xfrm>
          <a:custGeom>
            <a:avLst/>
            <a:gdLst/>
            <a:ahLst/>
            <a:cxnLst/>
            <a:rect l="l" t="t" r="r" b="b"/>
            <a:pathLst>
              <a:path w="3986" h="2160" extrusionOk="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>
            <a:gsLst>
              <a:gs pos="0">
                <a:srgbClr val="8C9AB8"/>
              </a:gs>
              <a:gs pos="94000">
                <a:srgbClr val="394570"/>
              </a:gs>
              <a:gs pos="100000">
                <a:srgbClr val="394570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73"/>
          <p:cNvSpPr txBox="1">
            <a:spLocks noGrp="1"/>
          </p:cNvSpPr>
          <p:nvPr>
            <p:ph type="title"/>
          </p:nvPr>
        </p:nvSpPr>
        <p:spPr>
          <a:xfrm>
            <a:off x="2328423" y="1184985"/>
            <a:ext cx="90256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73"/>
          <p:cNvSpPr txBox="1">
            <a:spLocks noGrp="1"/>
          </p:cNvSpPr>
          <p:nvPr>
            <p:ph type="body" idx="1"/>
          </p:nvPr>
        </p:nvSpPr>
        <p:spPr>
          <a:xfrm>
            <a:off x="2328423" y="2204983"/>
            <a:ext cx="92516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73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3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2">
          <p15:clr>
            <a:srgbClr val="FBAE40"/>
          </p15:clr>
        </p15:guide>
        <p15:guide id="2" pos="109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55ED1F3-093F-8EA4-615C-BB39B241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1958" t="40911" r="18891"/>
          <a:stretch/>
        </p:blipFill>
        <p:spPr>
          <a:xfrm>
            <a:off x="0" y="-16221"/>
            <a:ext cx="12192000" cy="6874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5E0A5E-22BA-EF74-B795-0F130E49B39A}"/>
              </a:ext>
            </a:extLst>
          </p:cNvPr>
          <p:cNvSpPr/>
          <p:nvPr userDrawn="1"/>
        </p:nvSpPr>
        <p:spPr>
          <a:xfrm>
            <a:off x="0" y="-16223"/>
            <a:ext cx="12192000" cy="6858000"/>
          </a:xfrm>
          <a:prstGeom prst="rect">
            <a:avLst/>
          </a:prstGeom>
          <a:solidFill>
            <a:srgbClr val="39457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72138"/>
            <a:ext cx="12192000" cy="1713655"/>
          </a:xfrm>
          <a:prstGeom prst="rect">
            <a:avLst/>
          </a:prstGeom>
          <a:gradFill flip="none" rotWithShape="1">
            <a:gsLst>
              <a:gs pos="98000">
                <a:srgbClr val="394570"/>
              </a:gs>
              <a:gs pos="51000">
                <a:srgbClr val="A2B0BE"/>
              </a:gs>
              <a:gs pos="0">
                <a:srgbClr val="46516F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016568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55ED1F3-093F-8EA4-615C-BB39B241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1958" t="40911" r="18891"/>
          <a:stretch/>
        </p:blipFill>
        <p:spPr>
          <a:xfrm>
            <a:off x="0" y="-16221"/>
            <a:ext cx="12192000" cy="6874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5E0A5E-22BA-EF74-B795-0F130E49B39A}"/>
              </a:ext>
            </a:extLst>
          </p:cNvPr>
          <p:cNvSpPr/>
          <p:nvPr userDrawn="1"/>
        </p:nvSpPr>
        <p:spPr>
          <a:xfrm>
            <a:off x="0" y="-16223"/>
            <a:ext cx="12192000" cy="6858000"/>
          </a:xfrm>
          <a:prstGeom prst="rect">
            <a:avLst/>
          </a:prstGeom>
          <a:solidFill>
            <a:srgbClr val="39457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72138"/>
            <a:ext cx="12192000" cy="1713655"/>
          </a:xfrm>
          <a:prstGeom prst="rect">
            <a:avLst/>
          </a:prstGeom>
          <a:gradFill flip="none" rotWithShape="1">
            <a:gsLst>
              <a:gs pos="98000">
                <a:srgbClr val="394570"/>
              </a:gs>
              <a:gs pos="51000">
                <a:srgbClr val="A2B0BE"/>
              </a:gs>
              <a:gs pos="0">
                <a:srgbClr val="46516F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016568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55ED1F3-093F-8EA4-615C-BB39B241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1958" t="40911" r="18891"/>
          <a:stretch/>
        </p:blipFill>
        <p:spPr>
          <a:xfrm>
            <a:off x="0" y="-16221"/>
            <a:ext cx="12192000" cy="6874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5E0A5E-22BA-EF74-B795-0F130E49B39A}"/>
              </a:ext>
            </a:extLst>
          </p:cNvPr>
          <p:cNvSpPr/>
          <p:nvPr userDrawn="1"/>
        </p:nvSpPr>
        <p:spPr>
          <a:xfrm>
            <a:off x="0" y="-16223"/>
            <a:ext cx="12192000" cy="6858000"/>
          </a:xfrm>
          <a:prstGeom prst="rect">
            <a:avLst/>
          </a:prstGeom>
          <a:solidFill>
            <a:srgbClr val="39457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72138"/>
            <a:ext cx="12192000" cy="1713655"/>
          </a:xfrm>
          <a:prstGeom prst="rect">
            <a:avLst/>
          </a:prstGeom>
          <a:gradFill flip="none" rotWithShape="1">
            <a:gsLst>
              <a:gs pos="98000">
                <a:srgbClr val="394570"/>
              </a:gs>
              <a:gs pos="51000">
                <a:srgbClr val="A2B0BE"/>
              </a:gs>
              <a:gs pos="0">
                <a:srgbClr val="46516F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016568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9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planet with a blue background&#10;&#10;Description automatically generated">
            <a:extLst>
              <a:ext uri="{FF2B5EF4-FFF2-40B4-BE49-F238E27FC236}">
                <a16:creationId xmlns:a16="http://schemas.microsoft.com/office/drawing/2014/main" id="{855ED1F3-093F-8EA4-615C-BB39B241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1958" t="40911" r="18891"/>
          <a:stretch/>
        </p:blipFill>
        <p:spPr>
          <a:xfrm>
            <a:off x="0" y="-16221"/>
            <a:ext cx="12192000" cy="68742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5E0A5E-22BA-EF74-B795-0F130E49B39A}"/>
              </a:ext>
            </a:extLst>
          </p:cNvPr>
          <p:cNvSpPr/>
          <p:nvPr userDrawn="1"/>
        </p:nvSpPr>
        <p:spPr>
          <a:xfrm>
            <a:off x="0" y="-16223"/>
            <a:ext cx="12192000" cy="6858000"/>
          </a:xfrm>
          <a:prstGeom prst="rect">
            <a:avLst/>
          </a:prstGeom>
          <a:solidFill>
            <a:srgbClr val="39457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72138"/>
            <a:ext cx="12192000" cy="1713655"/>
          </a:xfrm>
          <a:prstGeom prst="rect">
            <a:avLst/>
          </a:prstGeom>
          <a:gradFill flip="none" rotWithShape="1">
            <a:gsLst>
              <a:gs pos="98000">
                <a:srgbClr val="394570"/>
              </a:gs>
              <a:gs pos="51000">
                <a:srgbClr val="A2B0BE"/>
              </a:gs>
              <a:gs pos="0">
                <a:srgbClr val="46516F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016568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10/1/24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descr="Squar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58725" y="-1"/>
            <a:ext cx="1033273" cy="103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descr="Squa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37" y="5824725"/>
            <a:ext cx="1033273" cy="103327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0782300" y="6494463"/>
            <a:ext cx="690563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60950" rIns="121925" bIns="6095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000" b="0" i="0" u="none" strike="noStrike" cap="non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52225" y="6273800"/>
            <a:ext cx="496888" cy="49688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1039210" y="6494463"/>
            <a:ext cx="5457124" cy="27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60950" rIns="121925" bIns="609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5358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NASA ARSET – Insert Training Title Here</a:t>
            </a:r>
            <a:endParaRPr sz="1000" b="0" i="0" u="none" strike="noStrike" cap="none">
              <a:solidFill>
                <a:srgbClr val="5358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8819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7" descr="A black background with a black square&#10;&#10;Description automatically generated with medium confidence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27396" y="-34571"/>
            <a:ext cx="12219396" cy="68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9348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/>
          <p:nvPr/>
        </p:nvSpPr>
        <p:spPr>
          <a:xfrm>
            <a:off x="-27396" y="-19002"/>
            <a:ext cx="12219396" cy="6884009"/>
          </a:xfrm>
          <a:prstGeom prst="rect">
            <a:avLst/>
          </a:prstGeom>
          <a:solidFill>
            <a:srgbClr val="595959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17" descr="A planet earth in sp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744" y="-22576"/>
            <a:ext cx="12219396" cy="68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>
            <a:off x="516442" y="-8366"/>
            <a:ext cx="3799633" cy="6862737"/>
          </a:xfrm>
          <a:custGeom>
            <a:avLst/>
            <a:gdLst/>
            <a:ahLst/>
            <a:cxnLst/>
            <a:rect l="l" t="t" r="r" b="b"/>
            <a:pathLst>
              <a:path w="1195" h="2162" extrusionOk="0">
                <a:moveTo>
                  <a:pt x="17" y="1314"/>
                </a:moveTo>
                <a:cubicBezTo>
                  <a:pt x="55" y="1581"/>
                  <a:pt x="154" y="1875"/>
                  <a:pt x="363" y="2161"/>
                </a:cubicBezTo>
                <a:cubicBezTo>
                  <a:pt x="364" y="2162"/>
                  <a:pt x="1195" y="2161"/>
                  <a:pt x="1195" y="2161"/>
                </a:cubicBezTo>
                <a:cubicBezTo>
                  <a:pt x="1115" y="2085"/>
                  <a:pt x="1036" y="2000"/>
                  <a:pt x="957" y="1903"/>
                </a:cubicBezTo>
                <a:cubicBezTo>
                  <a:pt x="957" y="1903"/>
                  <a:pt x="783" y="1678"/>
                  <a:pt x="673" y="1314"/>
                </a:cubicBezTo>
                <a:lnTo>
                  <a:pt x="17" y="1314"/>
                </a:lnTo>
                <a:close/>
                <a:moveTo>
                  <a:pt x="595" y="916"/>
                </a:moveTo>
                <a:cubicBezTo>
                  <a:pt x="569" y="645"/>
                  <a:pt x="595" y="334"/>
                  <a:pt x="727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22" y="94"/>
                  <a:pt x="175" y="190"/>
                  <a:pt x="128" y="299"/>
                </a:cubicBezTo>
                <a:cubicBezTo>
                  <a:pt x="128" y="299"/>
                  <a:pt x="20" y="551"/>
                  <a:pt x="0" y="916"/>
                </a:cubicBezTo>
                <a:lnTo>
                  <a:pt x="595" y="916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7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ubTitle" idx="1"/>
          </p:nvPr>
        </p:nvSpPr>
        <p:spPr>
          <a:xfrm>
            <a:off x="3649318" y="4152900"/>
            <a:ext cx="3428126" cy="1025922"/>
          </a:xfrm>
          <a:prstGeom prst="rect">
            <a:avLst/>
          </a:prstGeom>
          <a:solidFill>
            <a:srgbClr val="757070">
              <a:alpha val="4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/>
          <p:nvPr/>
        </p:nvSpPr>
        <p:spPr>
          <a:xfrm>
            <a:off x="2484060" y="-19002"/>
            <a:ext cx="2653628" cy="6147482"/>
          </a:xfrm>
          <a:custGeom>
            <a:avLst/>
            <a:gdLst/>
            <a:ahLst/>
            <a:cxnLst/>
            <a:rect l="l" t="t" r="r" b="b"/>
            <a:pathLst>
              <a:path w="834" h="1936" extrusionOk="0">
                <a:moveTo>
                  <a:pt x="101" y="1317"/>
                </a:moveTo>
                <a:cubicBezTo>
                  <a:pt x="159" y="1513"/>
                  <a:pt x="253" y="1720"/>
                  <a:pt x="393" y="1936"/>
                </a:cubicBezTo>
                <a:cubicBezTo>
                  <a:pt x="393" y="1936"/>
                  <a:pt x="254" y="1683"/>
                  <a:pt x="238" y="1317"/>
                </a:cubicBezTo>
                <a:lnTo>
                  <a:pt x="101" y="1317"/>
                </a:lnTo>
                <a:close/>
                <a:moveTo>
                  <a:pt x="271" y="919"/>
                </a:moveTo>
                <a:cubicBezTo>
                  <a:pt x="335" y="629"/>
                  <a:pt x="495" y="309"/>
                  <a:pt x="834" y="3"/>
                </a:cubicBezTo>
                <a:cubicBezTo>
                  <a:pt x="201" y="0"/>
                  <a:pt x="201" y="0"/>
                  <a:pt x="201" y="0"/>
                </a:cubicBezTo>
                <a:cubicBezTo>
                  <a:pt x="84" y="249"/>
                  <a:pt x="0" y="561"/>
                  <a:pt x="27" y="919"/>
                </a:cubicBezTo>
                <a:lnTo>
                  <a:pt x="271" y="919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580255" y="4804325"/>
            <a:ext cx="909359" cy="2047388"/>
          </a:xfrm>
          <a:custGeom>
            <a:avLst/>
            <a:gdLst/>
            <a:ahLst/>
            <a:cxnLst/>
            <a:rect l="l" t="t" r="r" b="b"/>
            <a:pathLst>
              <a:path w="286" h="645" extrusionOk="0">
                <a:moveTo>
                  <a:pt x="286" y="645"/>
                </a:moveTo>
                <a:cubicBezTo>
                  <a:pt x="167" y="471"/>
                  <a:pt x="62" y="257"/>
                  <a:pt x="0" y="0"/>
                </a:cubicBezTo>
                <a:cubicBezTo>
                  <a:pt x="0" y="0"/>
                  <a:pt x="14" y="282"/>
                  <a:pt x="166" y="645"/>
                </a:cubicBezTo>
                <a:lnTo>
                  <a:pt x="286" y="645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7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and Content">
  <p:cSld name="6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5" descr="A red planet with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8305" t="16694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75"/>
          <p:cNvGrpSpPr/>
          <p:nvPr/>
        </p:nvGrpSpPr>
        <p:grpSpPr>
          <a:xfrm>
            <a:off x="517895" y="-19228"/>
            <a:ext cx="4628343" cy="6890613"/>
            <a:chOff x="3308351" y="2370138"/>
            <a:chExt cx="2760662" cy="4110037"/>
          </a:xfrm>
        </p:grpSpPr>
        <p:sp>
          <p:nvSpPr>
            <p:cNvPr id="44" name="Google Shape;44;p75"/>
            <p:cNvSpPr/>
            <p:nvPr/>
          </p:nvSpPr>
          <p:spPr>
            <a:xfrm>
              <a:off x="4494213" y="2370138"/>
              <a:ext cx="1574800" cy="3676648"/>
            </a:xfrm>
            <a:custGeom>
              <a:avLst/>
              <a:gdLst/>
              <a:ahLst/>
              <a:cxnLst/>
              <a:rect l="l" t="t" r="r" b="b"/>
              <a:pathLst>
                <a:path w="828" h="1936" extrusionOk="0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chemeClr val="lt1">
                <a:alpha val="34509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75"/>
            <p:cNvSpPr/>
            <p:nvPr/>
          </p:nvSpPr>
          <p:spPr>
            <a:xfrm>
              <a:off x="3343276" y="5254625"/>
              <a:ext cx="542925" cy="1223962"/>
            </a:xfrm>
            <a:custGeom>
              <a:avLst/>
              <a:gdLst/>
              <a:ahLst/>
              <a:cxnLst/>
              <a:rect l="l" t="t" r="r" b="b"/>
              <a:pathLst>
                <a:path w="286" h="645" extrusionOk="0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chemeClr val="lt1">
                <a:alpha val="34509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75"/>
            <p:cNvSpPr/>
            <p:nvPr/>
          </p:nvSpPr>
          <p:spPr>
            <a:xfrm>
              <a:off x="3308351" y="2376488"/>
              <a:ext cx="2270124" cy="4103687"/>
            </a:xfrm>
            <a:custGeom>
              <a:avLst/>
              <a:gdLst/>
              <a:ahLst/>
              <a:cxnLst/>
              <a:rect l="l" t="t" r="r" b="b"/>
              <a:pathLst>
                <a:path w="1193" h="2162" extrusionOk="0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chemeClr val="lt1">
                <a:alpha val="34509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75"/>
          <p:cNvSpPr/>
          <p:nvPr/>
        </p:nvSpPr>
        <p:spPr>
          <a:xfrm>
            <a:off x="0" y="203200"/>
            <a:ext cx="12192000" cy="6184800"/>
          </a:xfrm>
          <a:prstGeom prst="rect">
            <a:avLst/>
          </a:prstGeom>
          <a:gradFill>
            <a:gsLst>
              <a:gs pos="0">
                <a:srgbClr val="8C9AB8"/>
              </a:gs>
              <a:gs pos="94000">
                <a:srgbClr val="394570"/>
              </a:gs>
              <a:gs pos="100000">
                <a:srgbClr val="394570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5"/>
          <p:cNvSpPr txBox="1">
            <a:spLocks noGrp="1"/>
          </p:cNvSpPr>
          <p:nvPr>
            <p:ph type="title"/>
          </p:nvPr>
        </p:nvSpPr>
        <p:spPr>
          <a:xfrm>
            <a:off x="952500" y="1184985"/>
            <a:ext cx="103936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75"/>
          <p:cNvSpPr txBox="1">
            <a:spLocks noGrp="1"/>
          </p:cNvSpPr>
          <p:nvPr>
            <p:ph type="body" idx="1"/>
          </p:nvPr>
        </p:nvSpPr>
        <p:spPr>
          <a:xfrm>
            <a:off x="952500" y="2271860"/>
            <a:ext cx="106200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75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5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2">
          <p15:clr>
            <a:srgbClr val="FBAE40"/>
          </p15:clr>
        </p15:guide>
        <p15:guide id="2" pos="4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9" descr="A red planet with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3242" t="41657" r="12153" b="3816"/>
          <a:stretch/>
        </p:blipFill>
        <p:spPr>
          <a:xfrm>
            <a:off x="0" y="-1"/>
            <a:ext cx="12192000" cy="685563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9"/>
          <p:cNvSpPr/>
          <p:nvPr/>
        </p:nvSpPr>
        <p:spPr>
          <a:xfrm>
            <a:off x="-422655" y="542"/>
            <a:ext cx="2070763" cy="6857460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394570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89"/>
          <p:cNvSpPr/>
          <p:nvPr/>
        </p:nvSpPr>
        <p:spPr>
          <a:xfrm>
            <a:off x="1490927" y="2369"/>
            <a:ext cx="10701076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>
            <a:gsLst>
              <a:gs pos="0">
                <a:srgbClr val="8C9AB8"/>
              </a:gs>
              <a:gs pos="94000">
                <a:srgbClr val="394570"/>
              </a:gs>
              <a:gs pos="100000">
                <a:srgbClr val="394570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9"/>
          <p:cNvSpPr txBox="1">
            <a:spLocks noGrp="1"/>
          </p:cNvSpPr>
          <p:nvPr>
            <p:ph type="title"/>
          </p:nvPr>
        </p:nvSpPr>
        <p:spPr>
          <a:xfrm>
            <a:off x="4914900" y="1184985"/>
            <a:ext cx="66780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89"/>
          <p:cNvSpPr txBox="1">
            <a:spLocks noGrp="1"/>
          </p:cNvSpPr>
          <p:nvPr>
            <p:ph type="body" idx="1"/>
          </p:nvPr>
        </p:nvSpPr>
        <p:spPr>
          <a:xfrm>
            <a:off x="4914901" y="2214711"/>
            <a:ext cx="66780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Google Shape;59;p89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9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2">
          <p15:clr>
            <a:srgbClr val="FBAE40"/>
          </p15:clr>
        </p15:guide>
        <p15:guide id="2" pos="232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and Content">
  <p:cSld name="7_Title and Conte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1" descr="A red planet with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8305" t="16694" r="830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1"/>
          <p:cNvSpPr/>
          <p:nvPr/>
        </p:nvSpPr>
        <p:spPr>
          <a:xfrm>
            <a:off x="2505719" y="-19393"/>
            <a:ext cx="2640095" cy="6163772"/>
          </a:xfrm>
          <a:custGeom>
            <a:avLst/>
            <a:gdLst/>
            <a:ahLst/>
            <a:cxnLst/>
            <a:rect l="l" t="t" r="r" b="b"/>
            <a:pathLst>
              <a:path w="828" h="1936" extrusionOk="0">
                <a:moveTo>
                  <a:pt x="239" y="1416"/>
                </a:moveTo>
                <a:cubicBezTo>
                  <a:pt x="273" y="1728"/>
                  <a:pt x="387" y="1936"/>
                  <a:pt x="387" y="1936"/>
                </a:cubicBezTo>
                <a:cubicBezTo>
                  <a:pt x="271" y="1756"/>
                  <a:pt x="186" y="1583"/>
                  <a:pt x="127" y="1417"/>
                </a:cubicBezTo>
                <a:lnTo>
                  <a:pt x="239" y="1416"/>
                </a:lnTo>
                <a:close/>
                <a:moveTo>
                  <a:pt x="273" y="883"/>
                </a:moveTo>
                <a:cubicBezTo>
                  <a:pt x="342" y="603"/>
                  <a:pt x="503" y="296"/>
                  <a:pt x="828" y="3"/>
                </a:cubicBezTo>
                <a:cubicBezTo>
                  <a:pt x="195" y="0"/>
                  <a:pt x="195" y="0"/>
                  <a:pt x="195" y="0"/>
                </a:cubicBezTo>
                <a:cubicBezTo>
                  <a:pt x="82" y="241"/>
                  <a:pt x="0" y="540"/>
                  <a:pt x="18" y="883"/>
                </a:cubicBezTo>
                <a:lnTo>
                  <a:pt x="273" y="883"/>
                </a:lnTo>
                <a:close/>
              </a:path>
            </a:pathLst>
          </a:custGeom>
          <a:solidFill>
            <a:schemeClr val="lt1">
              <a:alpha val="19607"/>
            </a:scheme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91"/>
          <p:cNvSpPr/>
          <p:nvPr/>
        </p:nvSpPr>
        <p:spPr>
          <a:xfrm>
            <a:off x="576213" y="4816344"/>
            <a:ext cx="910195" cy="2051928"/>
          </a:xfrm>
          <a:custGeom>
            <a:avLst/>
            <a:gdLst/>
            <a:ahLst/>
            <a:cxnLst/>
            <a:rect l="l" t="t" r="r" b="b"/>
            <a:pathLst>
              <a:path w="286" h="645" extrusionOk="0">
                <a:moveTo>
                  <a:pt x="286" y="645"/>
                </a:moveTo>
                <a:cubicBezTo>
                  <a:pt x="167" y="471"/>
                  <a:pt x="62" y="257"/>
                  <a:pt x="0" y="0"/>
                </a:cubicBezTo>
                <a:cubicBezTo>
                  <a:pt x="0" y="0"/>
                  <a:pt x="14" y="282"/>
                  <a:pt x="166" y="645"/>
                </a:cubicBezTo>
                <a:lnTo>
                  <a:pt x="286" y="645"/>
                </a:lnTo>
                <a:close/>
              </a:path>
            </a:pathLst>
          </a:custGeom>
          <a:solidFill>
            <a:srgbClr val="ABD5EB">
              <a:alpha val="34509"/>
            </a:srgbClr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91"/>
          <p:cNvSpPr/>
          <p:nvPr/>
        </p:nvSpPr>
        <p:spPr>
          <a:xfrm>
            <a:off x="517665" y="-8746"/>
            <a:ext cx="3805785" cy="6879679"/>
          </a:xfrm>
          <a:custGeom>
            <a:avLst/>
            <a:gdLst/>
            <a:ahLst/>
            <a:cxnLst/>
            <a:rect l="l" t="t" r="r" b="b"/>
            <a:pathLst>
              <a:path w="1193" h="2162" extrusionOk="0">
                <a:moveTo>
                  <a:pt x="32" y="1413"/>
                </a:moveTo>
                <a:cubicBezTo>
                  <a:pt x="79" y="1653"/>
                  <a:pt x="178" y="1910"/>
                  <a:pt x="361" y="2161"/>
                </a:cubicBezTo>
                <a:cubicBezTo>
                  <a:pt x="362" y="2162"/>
                  <a:pt x="1193" y="2161"/>
                  <a:pt x="1193" y="2161"/>
                </a:cubicBezTo>
                <a:cubicBezTo>
                  <a:pt x="1113" y="2085"/>
                  <a:pt x="1034" y="2000"/>
                  <a:pt x="955" y="1903"/>
                </a:cubicBezTo>
                <a:cubicBezTo>
                  <a:pt x="955" y="1903"/>
                  <a:pt x="812" y="1718"/>
                  <a:pt x="704" y="1413"/>
                </a:cubicBezTo>
                <a:lnTo>
                  <a:pt x="32" y="1413"/>
                </a:lnTo>
                <a:close/>
                <a:moveTo>
                  <a:pt x="0" y="879"/>
                </a:moveTo>
                <a:cubicBezTo>
                  <a:pt x="25" y="534"/>
                  <a:pt x="126" y="299"/>
                  <a:pt x="126" y="299"/>
                </a:cubicBezTo>
                <a:cubicBezTo>
                  <a:pt x="173" y="190"/>
                  <a:pt x="220" y="94"/>
                  <a:pt x="275" y="0"/>
                </a:cubicBezTo>
                <a:cubicBezTo>
                  <a:pt x="725" y="0"/>
                  <a:pt x="725" y="0"/>
                  <a:pt x="725" y="0"/>
                </a:cubicBezTo>
                <a:cubicBezTo>
                  <a:pt x="599" y="319"/>
                  <a:pt x="569" y="617"/>
                  <a:pt x="590" y="879"/>
                </a:cubicBezTo>
                <a:lnTo>
                  <a:pt x="0" y="879"/>
                </a:lnTo>
                <a:close/>
              </a:path>
            </a:pathLst>
          </a:custGeom>
          <a:solidFill>
            <a:schemeClr val="lt1">
              <a:alpha val="34509"/>
            </a:scheme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91"/>
          <p:cNvSpPr/>
          <p:nvPr/>
        </p:nvSpPr>
        <p:spPr>
          <a:xfrm>
            <a:off x="0" y="203200"/>
            <a:ext cx="12192000" cy="6184800"/>
          </a:xfrm>
          <a:prstGeom prst="rect">
            <a:avLst/>
          </a:prstGeom>
          <a:gradFill>
            <a:gsLst>
              <a:gs pos="0">
                <a:srgbClr val="8C9AB8"/>
              </a:gs>
              <a:gs pos="94000">
                <a:srgbClr val="394570"/>
              </a:gs>
              <a:gs pos="100000">
                <a:srgbClr val="394570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1"/>
          <p:cNvSpPr txBox="1">
            <a:spLocks noGrp="1"/>
          </p:cNvSpPr>
          <p:nvPr>
            <p:ph type="title"/>
          </p:nvPr>
        </p:nvSpPr>
        <p:spPr>
          <a:xfrm>
            <a:off x="5410985" y="1196041"/>
            <a:ext cx="61692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91"/>
          <p:cNvSpPr txBox="1">
            <a:spLocks noGrp="1"/>
          </p:cNvSpPr>
          <p:nvPr>
            <p:ph type="body" idx="1"/>
          </p:nvPr>
        </p:nvSpPr>
        <p:spPr>
          <a:xfrm>
            <a:off x="5410200" y="2214711"/>
            <a:ext cx="61692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91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1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7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6">
          <p15:clr>
            <a:srgbClr val="FBAE40"/>
          </p15:clr>
        </p15:guide>
        <p15:guide id="2" pos="25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2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3CD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2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" name="Google Shape;82;p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1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4"/>
          <p:cNvSpPr txBox="1">
            <a:spLocks noGrp="1"/>
          </p:cNvSpPr>
          <p:nvPr>
            <p:ph type="title"/>
          </p:nvPr>
        </p:nvSpPr>
        <p:spPr>
          <a:xfrm>
            <a:off x="839788" y="785566"/>
            <a:ext cx="105156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2" name="Google Shape;92;p94"/>
          <p:cNvSpPr txBox="1">
            <a:spLocks noGrp="1"/>
          </p:cNvSpPr>
          <p:nvPr>
            <p:ph type="body" idx="1"/>
          </p:nvPr>
        </p:nvSpPr>
        <p:spPr>
          <a:xfrm>
            <a:off x="839788" y="1925547"/>
            <a:ext cx="5158000" cy="57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Google Shape;93;p9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Google Shape;94;p94"/>
          <p:cNvSpPr txBox="1">
            <a:spLocks noGrp="1"/>
          </p:cNvSpPr>
          <p:nvPr>
            <p:ph type="body" idx="3"/>
          </p:nvPr>
        </p:nvSpPr>
        <p:spPr>
          <a:xfrm>
            <a:off x="6172200" y="1925547"/>
            <a:ext cx="5183200" cy="57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Google Shape;95;p9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425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Google Shape;96;p94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3CD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5"/>
          <p:cNvSpPr txBox="1">
            <a:spLocks noGrp="1"/>
          </p:cNvSpPr>
          <p:nvPr>
            <p:ph type="title"/>
          </p:nvPr>
        </p:nvSpPr>
        <p:spPr>
          <a:xfrm>
            <a:off x="4901939" y="1184985"/>
            <a:ext cx="68168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1" name="Google Shape;101;p95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3CD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5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1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6"/>
          <p:cNvSpPr txBox="1">
            <a:spLocks noGrp="1"/>
          </p:cNvSpPr>
          <p:nvPr>
            <p:ph type="title"/>
          </p:nvPr>
        </p:nvSpPr>
        <p:spPr>
          <a:xfrm>
            <a:off x="839788" y="1545182"/>
            <a:ext cx="3932000" cy="51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9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70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Google Shape;107;p9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4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Google Shape;108;p96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33CD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96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1"/>
          <p:cNvSpPr/>
          <p:nvPr/>
        </p:nvSpPr>
        <p:spPr>
          <a:xfrm>
            <a:off x="-422655" y="542"/>
            <a:ext cx="2070763" cy="6857460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46516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71" descr="A red planet with a blue background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 l="33852" t="40550" r="7407" b="790"/>
          <a:stretch/>
        </p:blipFill>
        <p:spPr>
          <a:xfrm>
            <a:off x="-26895" y="2"/>
            <a:ext cx="12192000" cy="6855631"/>
          </a:xfrm>
          <a:custGeom>
            <a:avLst/>
            <a:gdLst/>
            <a:ahLst/>
            <a:cxnLst/>
            <a:rect l="l" t="t" r="r" b="b"/>
            <a:pathLst>
              <a:path w="12192000" h="6855631" extrusionOk="0">
                <a:moveTo>
                  <a:pt x="0" y="0"/>
                </a:moveTo>
                <a:lnTo>
                  <a:pt x="12192000" y="0"/>
                </a:lnTo>
                <a:lnTo>
                  <a:pt x="12192000" y="6855631"/>
                </a:lnTo>
                <a:lnTo>
                  <a:pt x="0" y="685563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Google Shape;8;p71"/>
          <p:cNvSpPr/>
          <p:nvPr/>
        </p:nvSpPr>
        <p:spPr>
          <a:xfrm>
            <a:off x="1490927" y="2369"/>
            <a:ext cx="10701076" cy="6857459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>
            <a:gsLst>
              <a:gs pos="0">
                <a:srgbClr val="8C9AB8"/>
              </a:gs>
              <a:gs pos="94000">
                <a:srgbClr val="394570"/>
              </a:gs>
              <a:gs pos="100000">
                <a:srgbClr val="394570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71"/>
          <p:cNvSpPr txBox="1">
            <a:spLocks noGrp="1"/>
          </p:cNvSpPr>
          <p:nvPr>
            <p:ph type="title"/>
          </p:nvPr>
        </p:nvSpPr>
        <p:spPr>
          <a:xfrm>
            <a:off x="4901939" y="1184985"/>
            <a:ext cx="681680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1"/>
          <p:cNvSpPr txBox="1">
            <a:spLocks noGrp="1"/>
          </p:cNvSpPr>
          <p:nvPr>
            <p:ph type="body" idx="1"/>
          </p:nvPr>
        </p:nvSpPr>
        <p:spPr>
          <a:xfrm>
            <a:off x="4901939" y="2214711"/>
            <a:ext cx="6678000" cy="38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71"/>
          <p:cNvSpPr txBox="1">
            <a:spLocks noGrp="1"/>
          </p:cNvSpPr>
          <p:nvPr>
            <p:ph type="dt" idx="10"/>
          </p:nvPr>
        </p:nvSpPr>
        <p:spPr>
          <a:xfrm>
            <a:off x="93481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1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4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242888" y="274638"/>
            <a:ext cx="117062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242888" y="1176338"/>
            <a:ext cx="11706225" cy="544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875" bIns="609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40011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1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40011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1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40011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1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400113" algn="l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1"/>
              <a:buFont typeface="Arial"/>
              <a:buChar char="•"/>
              <a:defRPr sz="2701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495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/>
          </a:p>
        </p:txBody>
      </p:sp>
      <p:pic>
        <p:nvPicPr>
          <p:cNvPr id="478" name="Google Shape;47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9014" y="225040"/>
            <a:ext cx="1101516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4505" y="225039"/>
            <a:ext cx="955067" cy="95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" descr="A blue circle with white text and a bi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1083" y="225039"/>
            <a:ext cx="914399" cy="91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" descr="A black and white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3543" y="283333"/>
            <a:ext cx="3398275" cy="802371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"/>
          <p:cNvSpPr/>
          <p:nvPr/>
        </p:nvSpPr>
        <p:spPr>
          <a:xfrm>
            <a:off x="418549" y="2902816"/>
            <a:ext cx="11680000" cy="144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0000"/>
              </a:buClr>
              <a:buSzPts val="3500"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U.S. GHG Center: Stakeholder-Driven Design</a:t>
            </a:r>
          </a:p>
          <a:p>
            <a:pPr>
              <a:buClr>
                <a:srgbClr val="000000"/>
              </a:buClr>
              <a:buSzPts val="3500"/>
            </a:pPr>
            <a:endParaRPr lang="en-US"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3500"/>
            </a:pPr>
            <a:endParaRPr lang="en-US" sz="2267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3500"/>
            </a:pPr>
            <a:r>
              <a:rPr lang="en-US" sz="22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Lesley Ott</a:t>
            </a:r>
          </a:p>
          <a:p>
            <a:pPr>
              <a:buClr>
                <a:srgbClr val="000000"/>
              </a:buClr>
              <a:buSzPts val="3500"/>
            </a:pPr>
            <a:r>
              <a:rPr lang="en-US" sz="22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U.S. Greenhouse Gas Center Project Scientist</a:t>
            </a:r>
          </a:p>
          <a:p>
            <a:pPr>
              <a:buClr>
                <a:srgbClr val="000000"/>
              </a:buClr>
              <a:buSzPts val="3500"/>
            </a:pPr>
            <a:r>
              <a:rPr lang="en-US" sz="22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NASA Goddard Space Flight Center</a:t>
            </a:r>
          </a:p>
          <a:p>
            <a:pPr>
              <a:buClr>
                <a:srgbClr val="000000"/>
              </a:buClr>
              <a:buSzPts val="3500"/>
            </a:pPr>
            <a:r>
              <a:rPr lang="en-US" sz="22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behalf of the large (and growing!) Interagency GHG Center team</a:t>
            </a:r>
          </a:p>
          <a:p>
            <a:pPr>
              <a:buClr>
                <a:srgbClr val="000000"/>
              </a:buClr>
              <a:buSzPts val="3500"/>
            </a:pPr>
            <a:endParaRPr lang="en-US" sz="2267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1" descr="A satellite in space with a black back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878052">
            <a:off x="5713577" y="3262696"/>
            <a:ext cx="8427033" cy="6130667"/>
          </a:xfrm>
          <a:custGeom>
            <a:avLst/>
            <a:gdLst/>
            <a:ahLst/>
            <a:cxnLst/>
            <a:rect l="l" t="t" r="r" b="b"/>
            <a:pathLst>
              <a:path w="9101107" h="6621056" extrusionOk="0">
                <a:moveTo>
                  <a:pt x="0" y="1895785"/>
                </a:moveTo>
                <a:lnTo>
                  <a:pt x="2221180" y="6621055"/>
                </a:lnTo>
                <a:lnTo>
                  <a:pt x="0" y="6621056"/>
                </a:lnTo>
                <a:close/>
                <a:moveTo>
                  <a:pt x="9101107" y="0"/>
                </a:moveTo>
                <a:lnTo>
                  <a:pt x="9101107" y="3870224"/>
                </a:lnTo>
                <a:lnTo>
                  <a:pt x="5049499" y="5774739"/>
                </a:lnTo>
                <a:lnTo>
                  <a:pt x="2335002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76F405-7104-5CFE-9DA3-569CEB1874C8}"/>
              </a:ext>
            </a:extLst>
          </p:cNvPr>
          <p:cNvSpPr txBox="1"/>
          <p:nvPr/>
        </p:nvSpPr>
        <p:spPr>
          <a:xfrm>
            <a:off x="418549" y="6138201"/>
            <a:ext cx="715941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67"/>
              </a:spcBef>
              <a:buClr>
                <a:schemeClr val="lt1"/>
              </a:buClr>
              <a:buSzPts val="1700"/>
            </a:pPr>
            <a:r>
              <a:rPr lang="en-US" sz="1867" dirty="0">
                <a:solidFill>
                  <a:srgbClr val="E0ECFF"/>
                </a:solidFill>
                <a:latin typeface="Calibri"/>
                <a:ea typeface="Calibri"/>
                <a:cs typeface="Calibri"/>
                <a:sym typeface="Calibri"/>
              </a:rPr>
              <a:t>October 17, 2024</a:t>
            </a:r>
          </a:p>
        </p:txBody>
      </p:sp>
    </p:spTree>
    <p:extLst>
      <p:ext uri="{BB962C8B-B14F-4D97-AF65-F5344CB8AC3E}">
        <p14:creationId xmlns:p14="http://schemas.microsoft.com/office/powerpoint/2010/main" val="14542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E41E-1EB0-8917-D378-BCD8FD6B7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54A1-1D88-3927-350A-50AD42BF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01" y="339596"/>
            <a:ext cx="6373606" cy="900216"/>
          </a:xfrm>
        </p:spPr>
        <p:txBody>
          <a:bodyPr/>
          <a:lstStyle/>
          <a:p>
            <a:pPr algn="ctr"/>
            <a:r>
              <a:rPr lang="en-US" dirty="0"/>
              <a:t>Growing data catalog and tools</a:t>
            </a:r>
            <a:br>
              <a:rPr lang="en-US" dirty="0"/>
            </a:br>
            <a:r>
              <a:rPr lang="en-US" dirty="0" err="1"/>
              <a:t>earth.gov</a:t>
            </a:r>
            <a:r>
              <a:rPr lang="en-US" dirty="0"/>
              <a:t>/</a:t>
            </a:r>
            <a:r>
              <a:rPr lang="en-US" dirty="0" err="1"/>
              <a:t>ghgcenter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F5CCD-D117-C136-0262-9CDBEBDEC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780D0-8D4B-0F9C-DEEC-DA9D02C0C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" y="1468167"/>
            <a:ext cx="7084034" cy="3612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E9BA7-478D-E70C-0C19-F644BC60C99E}"/>
              </a:ext>
            </a:extLst>
          </p:cNvPr>
          <p:cNvSpPr txBox="1"/>
          <p:nvPr/>
        </p:nvSpPr>
        <p:spPr>
          <a:xfrm>
            <a:off x="269945" y="5250807"/>
            <a:ext cx="5839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Curated set of products and interactive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Website evolving into dual literacy platform with major update planned for May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4DB2E-19C2-7F95-1CDA-DE89A000B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41" y="286676"/>
            <a:ext cx="5839002" cy="597549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1683113-F0BA-5AD3-8EBC-4C77CEEE284D}"/>
              </a:ext>
            </a:extLst>
          </p:cNvPr>
          <p:cNvSpPr/>
          <p:nvPr/>
        </p:nvSpPr>
        <p:spPr>
          <a:xfrm>
            <a:off x="1452233" y="1489433"/>
            <a:ext cx="914400" cy="4257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0F6DC1-D6E6-2D85-65E4-14D62CE0A290}"/>
              </a:ext>
            </a:extLst>
          </p:cNvPr>
          <p:cNvCxnSpPr>
            <a:cxnSpLocks/>
          </p:cNvCxnSpPr>
          <p:nvPr/>
        </p:nvCxnSpPr>
        <p:spPr>
          <a:xfrm flipV="1">
            <a:off x="2344467" y="948284"/>
            <a:ext cx="4226454" cy="772040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67678-AD85-6C4C-A812-C2CC54CC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7E1B-14AE-402D-9C44-4283A9A6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01" y="339596"/>
            <a:ext cx="6373606" cy="900216"/>
          </a:xfrm>
        </p:spPr>
        <p:txBody>
          <a:bodyPr/>
          <a:lstStyle/>
          <a:p>
            <a:pPr algn="ctr"/>
            <a:r>
              <a:rPr lang="en-US" dirty="0"/>
              <a:t>Dedicated urban GHG focus</a:t>
            </a:r>
            <a:br>
              <a:rPr lang="en-US" dirty="0"/>
            </a:br>
            <a:r>
              <a:rPr lang="en-US" dirty="0" err="1"/>
              <a:t>earth.gov</a:t>
            </a:r>
            <a:r>
              <a:rPr lang="en-US" dirty="0"/>
              <a:t>/</a:t>
            </a:r>
            <a:r>
              <a:rPr lang="en-US" dirty="0" err="1"/>
              <a:t>ghgcenter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D2C8C-7C91-D7B2-2062-6CCBD342B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2540D-DCFB-571A-FCA5-A42CFA96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" y="1468167"/>
            <a:ext cx="7084034" cy="361251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8573A9-50CD-BCFC-5DA7-8EFF3D26C6E4}"/>
              </a:ext>
            </a:extLst>
          </p:cNvPr>
          <p:cNvCxnSpPr>
            <a:cxnSpLocks/>
            <a:stCxn id="15" idx="6"/>
          </p:cNvCxnSpPr>
          <p:nvPr/>
        </p:nvCxnSpPr>
        <p:spPr>
          <a:xfrm flipV="1">
            <a:off x="1866900" y="1097974"/>
            <a:ext cx="5352607" cy="604323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EEDFE6-6F75-D731-2A6D-FAFD98FE3743}"/>
              </a:ext>
            </a:extLst>
          </p:cNvPr>
          <p:cNvSpPr/>
          <p:nvPr/>
        </p:nvSpPr>
        <p:spPr>
          <a:xfrm>
            <a:off x="952500" y="1489433"/>
            <a:ext cx="914400" cy="42572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65CE0-2B84-CE4D-B458-F3D19D31C46F}"/>
              </a:ext>
            </a:extLst>
          </p:cNvPr>
          <p:cNvSpPr txBox="1"/>
          <p:nvPr/>
        </p:nvSpPr>
        <p:spPr>
          <a:xfrm>
            <a:off x="269944" y="5408278"/>
            <a:ext cx="6720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Highlights urban-relevant datasets, relevance for planning and decision-making, and interactive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2D314-FAFA-7F47-EC57-413FBCEB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"/>
          <a:stretch/>
        </p:blipFill>
        <p:spPr>
          <a:xfrm>
            <a:off x="7219507" y="276981"/>
            <a:ext cx="4876800" cy="649954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23263-4E22-D1FD-10A1-F26688D5EE37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049239" y="1675172"/>
            <a:ext cx="3046761" cy="1753828"/>
          </a:xfrm>
          <a:prstGeom prst="straightConnector1">
            <a:avLst/>
          </a:prstGeom>
          <a:ln w="19050">
            <a:solidFill>
              <a:schemeClr val="bg2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BEABD-1DCE-619D-D6BD-70BEA1333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3983"/>
            <a:ext cx="5786168" cy="27623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6F44F30-B833-2A21-9AA7-544AD5498E2B}"/>
              </a:ext>
            </a:extLst>
          </p:cNvPr>
          <p:cNvSpPr/>
          <p:nvPr/>
        </p:nvSpPr>
        <p:spPr>
          <a:xfrm>
            <a:off x="1880513" y="2786088"/>
            <a:ext cx="1168726" cy="123303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3673DF-4C90-107D-F888-4C2CBA0F4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05" y="2271860"/>
            <a:ext cx="3668900" cy="2304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2C8C5D-58E6-EC2F-A45A-E7B00FCB9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64" y="3801640"/>
            <a:ext cx="3878642" cy="2438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59AD61-D9F8-533C-7E54-EAD2C2D3384B}"/>
              </a:ext>
            </a:extLst>
          </p:cNvPr>
          <p:cNvSpPr txBox="1"/>
          <p:nvPr/>
        </p:nvSpPr>
        <p:spPr>
          <a:xfrm>
            <a:off x="9225478" y="3147194"/>
            <a:ext cx="305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Urban dashboard tool – AQ and GHG connections</a:t>
            </a:r>
          </a:p>
        </p:txBody>
      </p:sp>
    </p:spTree>
    <p:extLst>
      <p:ext uri="{BB962C8B-B14F-4D97-AF65-F5344CB8AC3E}">
        <p14:creationId xmlns:p14="http://schemas.microsoft.com/office/powerpoint/2010/main" val="26589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58633 -0.0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71BD5-BF16-60BE-259D-6851FCAA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C096DA-9ADA-7383-9FB8-F396C42D8FA6}"/>
              </a:ext>
            </a:extLst>
          </p:cNvPr>
          <p:cNvSpPr/>
          <p:nvPr/>
        </p:nvSpPr>
        <p:spPr>
          <a:xfrm>
            <a:off x="-1" y="215153"/>
            <a:ext cx="12626789" cy="618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9F230-005B-3ADE-C8EA-BF7CA6F5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3" y="437907"/>
            <a:ext cx="641539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Urban data portal release, Climate Week NYC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4E7BE-E477-9358-5BBB-D8416497D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162" r="8107" b="20867"/>
          <a:stretch/>
        </p:blipFill>
        <p:spPr>
          <a:xfrm>
            <a:off x="6886881" y="72846"/>
            <a:ext cx="5223231" cy="1746623"/>
          </a:xfrm>
          <a:prstGeom prst="rect">
            <a:avLst/>
          </a:prstGeom>
        </p:spPr>
      </p:pic>
      <p:pic>
        <p:nvPicPr>
          <p:cNvPr id="1026" name="Picture 2" descr="Columbia Climate School logo">
            <a:extLst>
              <a:ext uri="{FF2B5EF4-FFF2-40B4-BE49-F238E27FC236}">
                <a16:creationId xmlns:a16="http://schemas.microsoft.com/office/drawing/2014/main" id="{660F337E-7429-D766-BFD3-EE21EFB64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016" b="46105"/>
          <a:stretch/>
        </p:blipFill>
        <p:spPr bwMode="auto">
          <a:xfrm>
            <a:off x="7420379" y="1853086"/>
            <a:ext cx="4897127" cy="3582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6309BA-EB73-EA72-DE37-B0AA3BC23BEE}"/>
              </a:ext>
            </a:extLst>
          </p:cNvPr>
          <p:cNvSpPr/>
          <p:nvPr/>
        </p:nvSpPr>
        <p:spPr>
          <a:xfrm>
            <a:off x="6898753" y="0"/>
            <a:ext cx="5293246" cy="22113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A3773-E030-5357-A08A-DE94A6E3C206}"/>
              </a:ext>
            </a:extLst>
          </p:cNvPr>
          <p:cNvSpPr txBox="1"/>
          <p:nvPr/>
        </p:nvSpPr>
        <p:spPr>
          <a:xfrm>
            <a:off x="6940920" y="68575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9/24/24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C5E94-05BF-5A04-E2A5-ECAEC7D6544C}"/>
              </a:ext>
            </a:extLst>
          </p:cNvPr>
          <p:cNvSpPr txBox="1"/>
          <p:nvPr/>
        </p:nvSpPr>
        <p:spPr>
          <a:xfrm>
            <a:off x="567612" y="2170327"/>
            <a:ext cx="1105677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</a:rPr>
              <a:t>Portal release accompanied by </a:t>
            </a:r>
            <a:r>
              <a:rPr lang="en-US" sz="2600" b="1" i="1" dirty="0">
                <a:latin typeface="Calibri" panose="020F0502020204030204" pitchFamily="34" charset="0"/>
              </a:rPr>
              <a:t>GHGs for Cities </a:t>
            </a:r>
            <a:r>
              <a:rPr lang="en-US" sz="2600" b="1" dirty="0">
                <a:latin typeface="Calibri" panose="020F0502020204030204" pitchFamily="34" charset="0"/>
              </a:rPr>
              <a:t>Climate Week event</a:t>
            </a:r>
            <a:r>
              <a:rPr lang="en-US" sz="2600" dirty="0">
                <a:latin typeface="Calibri" panose="020F0502020204030204" pitchFamily="34" charset="0"/>
              </a:rPr>
              <a:t>, including NOAA, NIST, NASA, OSTP, NY State, NYC, Washington D.C. participation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</a:rPr>
              <a:t>Strong interest in GRAAPES data on portal, greater availability of combined air quality + GHG information 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</a:rPr>
              <a:t>Additional needs: emission factors, information on co-benefits of mitigation, future emission projections, coordination and data sharing, upscaling from building-level information</a:t>
            </a:r>
          </a:p>
          <a:p>
            <a:pPr marL="457200" indent="-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</a:rPr>
              <a:t>Additional feedback on data portal implementation to be gathered from engagement with cities and boundary organizations, including C40. Builds on analysis by GHG Center interns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612B4-27D8-3DB1-A32F-F8B410EF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6BDC-255B-4A49-865D-25FE4B6155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7AFE-0BED-E785-6A3D-410491622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412" y="217384"/>
            <a:ext cx="9025600" cy="484718"/>
          </a:xfrm>
        </p:spPr>
        <p:txBody>
          <a:bodyPr/>
          <a:lstStyle/>
          <a:p>
            <a:pPr algn="ctr"/>
            <a:r>
              <a:rPr lang="en-US" dirty="0"/>
              <a:t>Upcoming GHG Center Stakeholder Forum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4C68D-614A-85EC-A2F1-9C4AD52EC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4453A-8AC4-3C49-511D-4E60E465A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054" y="929491"/>
            <a:ext cx="10478338" cy="5394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EFF24-202A-6CC5-DAE9-C02D673BD00C}"/>
              </a:ext>
            </a:extLst>
          </p:cNvPr>
          <p:cNvSpPr txBox="1"/>
          <p:nvPr/>
        </p:nvSpPr>
        <p:spPr>
          <a:xfrm>
            <a:off x="7877999" y="6364358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emg-wd.wixsite.com</a:t>
            </a:r>
            <a:r>
              <a:rPr lang="en-US" dirty="0">
                <a:solidFill>
                  <a:schemeClr val="bg1"/>
                </a:solidFill>
              </a:rPr>
              <a:t>/us-ghg-2024</a:t>
            </a:r>
          </a:p>
        </p:txBody>
      </p:sp>
    </p:spTree>
    <p:extLst>
      <p:ext uri="{BB962C8B-B14F-4D97-AF65-F5344CB8AC3E}">
        <p14:creationId xmlns:p14="http://schemas.microsoft.com/office/powerpoint/2010/main" val="1868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9013" y="225039"/>
            <a:ext cx="110151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4505" y="225039"/>
            <a:ext cx="955062" cy="95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5" descr="A blue circle with white text and a bi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1083" y="22503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5" descr="A black and white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3542" y="283333"/>
            <a:ext cx="3398272" cy="80237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5"/>
          <p:cNvSpPr/>
          <p:nvPr/>
        </p:nvSpPr>
        <p:spPr>
          <a:xfrm>
            <a:off x="427512" y="2788325"/>
            <a:ext cx="10850771" cy="28007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U.S. Greenhouse Gas Center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u="none" strike="noStrike" cap="none" dirty="0" err="1">
                <a:solidFill>
                  <a:srgbClr val="FFFFF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earth.gov</a:t>
            </a:r>
            <a:r>
              <a:rPr lang="en-US" sz="4400" u="none" strike="noStrike" cap="none" dirty="0">
                <a:solidFill>
                  <a:srgbClr val="FFFFF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/</a:t>
            </a:r>
            <a:r>
              <a:rPr lang="en-US" sz="4400" u="none" strike="noStrike" cap="none" dirty="0" err="1">
                <a:solidFill>
                  <a:srgbClr val="FFFFF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ghgcenter</a:t>
            </a:r>
            <a:r>
              <a:rPr lang="en-US" sz="4400" u="none" strike="noStrike" cap="none" dirty="0">
                <a:solidFill>
                  <a:srgbClr val="FFFFFF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4400" u="none" strike="noStrike" cap="none" dirty="0">
              <a:solidFill>
                <a:srgbClr val="FFFFFF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1"/>
          </p:nvPr>
        </p:nvSpPr>
        <p:spPr>
          <a:xfrm>
            <a:off x="1879394" y="4601123"/>
            <a:ext cx="8433212" cy="1585009"/>
          </a:xfrm>
          <a:prstGeom prst="rect">
            <a:avLst/>
          </a:prstGeom>
          <a:solidFill>
            <a:srgbClr val="757070">
              <a:alpha val="4509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500" b="1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Thank you!</a:t>
            </a:r>
            <a:endParaRPr sz="2500" b="0" dirty="0">
              <a:solidFill>
                <a:schemeClr val="bg1"/>
              </a:solidFill>
              <a:latin typeface="+mj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lang="en-US" sz="2500" b="0" dirty="0">
              <a:solidFill>
                <a:schemeClr val="bg1"/>
              </a:solidFill>
              <a:latin typeface="+mj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500" b="0" dirty="0">
                <a:solidFill>
                  <a:schemeClr val="bg1"/>
                </a:solidFill>
                <a:latin typeface="+mj-lt"/>
              </a:rPr>
              <a:t>Lesley Ott</a:t>
            </a:r>
            <a:endParaRPr sz="2500" b="0" dirty="0">
              <a:solidFill>
                <a:schemeClr val="bg1"/>
              </a:solidFill>
              <a:latin typeface="+mj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b="0" dirty="0" err="1">
                <a:solidFill>
                  <a:schemeClr val="bg1"/>
                </a:solidFill>
                <a:latin typeface="+mj-lt"/>
              </a:rPr>
              <a:t>l</a:t>
            </a:r>
            <a:r>
              <a:rPr lang="en-US" sz="2200" b="0" dirty="0" err="1">
                <a:solidFill>
                  <a:schemeClr val="bg1"/>
                </a:solidFill>
                <a:latin typeface="+mj-lt"/>
              </a:rPr>
              <a:t>esley.ott@nasa.gov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"/>
          <p:cNvSpPr txBox="1"/>
          <p:nvPr/>
        </p:nvSpPr>
        <p:spPr>
          <a:xfrm>
            <a:off x="3498110" y="1432892"/>
            <a:ext cx="9112413" cy="4658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467" rIns="0" bIns="0" anchor="t" anchorCtr="0">
            <a:spAutoFit/>
          </a:bodyPr>
          <a:lstStyle/>
          <a:p>
            <a:pPr marL="118531">
              <a:spcBef>
                <a:spcPts val="1067"/>
              </a:spcBef>
              <a:buClr>
                <a:schemeClr val="lt1"/>
              </a:buClr>
              <a:buSzPts val="1400"/>
            </a:pPr>
            <a:endParaRPr lang="en-US" sz="1200" dirty="0">
              <a:solidFill>
                <a:schemeClr val="bg1"/>
              </a:solidFill>
            </a:endParaRPr>
          </a:p>
          <a:p>
            <a:pPr marL="118531">
              <a:spcBef>
                <a:spcPts val="1067"/>
              </a:spcBef>
              <a:buClr>
                <a:schemeClr val="lt1"/>
              </a:buClr>
              <a:buSzPts val="1400"/>
            </a:pPr>
            <a:r>
              <a:rPr lang="en-US" sz="2400" dirty="0">
                <a:solidFill>
                  <a:schemeClr val="bg1"/>
                </a:solidFill>
              </a:rPr>
              <a:t>From the National Strategy to Advance an Integrated U.S. Greenhouse Gas Measurement, Monitoring, and Information System:</a:t>
            </a:r>
          </a:p>
          <a:p>
            <a:pPr marL="118531">
              <a:spcBef>
                <a:spcPts val="1067"/>
              </a:spcBef>
              <a:buClr>
                <a:schemeClr val="lt1"/>
              </a:buClr>
              <a:buSzPts val="1400"/>
            </a:pPr>
            <a:endParaRPr lang="en-US" sz="2400" dirty="0">
              <a:solidFill>
                <a:schemeClr val="bg1"/>
              </a:solidFill>
            </a:endParaRPr>
          </a:p>
          <a:p>
            <a:pPr marL="118531">
              <a:spcBef>
                <a:spcPts val="1067"/>
              </a:spcBef>
              <a:buClr>
                <a:schemeClr val="lt1"/>
              </a:buClr>
              <a:buSzPts val="1400"/>
            </a:pPr>
            <a:r>
              <a:rPr lang="en-US" sz="2400" dirty="0">
                <a:solidFill>
                  <a:schemeClr val="bg1"/>
                </a:solidFill>
              </a:rPr>
              <a:t>The U.S. GHG Center, initially led by NASA, EPA, NIST, and NOAA, will </a:t>
            </a:r>
            <a:r>
              <a:rPr lang="en-US" sz="2400" b="1" u="sng" dirty="0">
                <a:solidFill>
                  <a:schemeClr val="bg1"/>
                </a:solidFill>
              </a:rPr>
              <a:t>facilitate coordination </a:t>
            </a:r>
            <a:r>
              <a:rPr lang="en-US" sz="2400" dirty="0">
                <a:solidFill>
                  <a:schemeClr val="bg1"/>
                </a:solidFill>
              </a:rPr>
              <a:t>across federal and non-federal, domestic, and international entities to </a:t>
            </a:r>
            <a:r>
              <a:rPr lang="en-US" sz="2400" b="1" u="sng" dirty="0">
                <a:solidFill>
                  <a:schemeClr val="bg1"/>
                </a:solidFill>
              </a:rPr>
              <a:t>integrate and enhance GHG data and modeling capabilities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from the USG and non-USG sources for </a:t>
            </a:r>
            <a:r>
              <a:rPr lang="en-US" sz="2400" b="1" u="sng" dirty="0">
                <a:solidFill>
                  <a:schemeClr val="bg1"/>
                </a:solidFill>
              </a:rPr>
              <a:t>scalable impact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pPr marL="118531">
              <a:spcBef>
                <a:spcPts val="1067"/>
              </a:spcBef>
              <a:buClr>
                <a:schemeClr val="lt1"/>
              </a:buClr>
              <a:buSzPts val="1400"/>
            </a:pP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490" name="Google Shape;490;p2"/>
          <p:cNvSpPr txBox="1"/>
          <p:nvPr/>
        </p:nvSpPr>
        <p:spPr>
          <a:xfrm>
            <a:off x="2202873" y="766123"/>
            <a:ext cx="98956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sp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3000"/>
            </a:pP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the U.S. Greenhouse Gas Center?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0B700-0127-B290-B726-5EFE6FA4E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1825698"/>
            <a:ext cx="2998380" cy="3873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 dirty="0"/>
          </a:p>
        </p:txBody>
      </p:sp>
      <p:pic>
        <p:nvPicPr>
          <p:cNvPr id="2" name="Picture 4" descr="Virtuous Cycle * User needs inform next iteration of programs, missions and initiatives Public Understanding &amp;amp; Exchange * Put more scientific understanding into public sphere * Deliver applied science to users * Participate in multi-way info exchange * Use input to inform subsequent work Solutions &amp;amp; Societal Value * Offer models, scientific findings and info through Open-Source Science principles * Support climate services * Provide science applications and tools to inform decisions Earth System Science &amp;amp; Applied Research * Grow scientific understanding of Earth’s systems * Develop predictive modeling for science applications and tools to mitigate, adapt and respond to climate change Foundational Knowledge, Technology, Missions &amp;amp; Data * Technology innovation * Earth observations missions * Data collected from space, air and ground">
            <a:extLst>
              <a:ext uri="{FF2B5EF4-FFF2-40B4-BE49-F238E27FC236}">
                <a16:creationId xmlns:a16="http://schemas.microsoft.com/office/drawing/2014/main" id="{2F470D2E-F131-A947-7FA3-861EBDF1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7" y="618752"/>
            <a:ext cx="9305683" cy="53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2FDE7-2706-8DB8-6A67-41656120EC3C}"/>
              </a:ext>
            </a:extLst>
          </p:cNvPr>
          <p:cNvSpPr/>
          <p:nvPr/>
        </p:nvSpPr>
        <p:spPr>
          <a:xfrm>
            <a:off x="0" y="215153"/>
            <a:ext cx="12192000" cy="618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Virtuous Cycle * User needs inform next iteration of programs, missions and initiatives Public Understanding &amp;amp; Exchange * Put more scientific understanding into public sphere * Deliver applied science to users * Participate in multi-way info exchange * Use input to inform subsequent work Solutions &amp;amp; Societal Value * Offer models, scientific findings and info through Open-Source Science principles * Support climate services * Provide science applications and tools to inform decisions Earth System Science &amp;amp; Applied Research * Grow scientific understanding of Earth’s systems * Develop predictive modeling for science applications and tools to mitigate, adapt and respond to climate change Foundational Knowledge, Technology, Missions &amp;amp; Data * Technology innovation * Earth observations missions * Data collected from space, air and ground">
            <a:extLst>
              <a:ext uri="{FF2B5EF4-FFF2-40B4-BE49-F238E27FC236}">
                <a16:creationId xmlns:a16="http://schemas.microsoft.com/office/drawing/2014/main" id="{468BF59A-96AF-4576-A7A9-60D9695A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83" y="-29681"/>
            <a:ext cx="11573436" cy="66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ED333-DAAB-3333-21AB-805FB871E446}"/>
              </a:ext>
            </a:extLst>
          </p:cNvPr>
          <p:cNvSpPr txBox="1"/>
          <p:nvPr/>
        </p:nvSpPr>
        <p:spPr>
          <a:xfrm>
            <a:off x="1044542" y="234725"/>
            <a:ext cx="611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Earth Action Strategy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 dirty="0"/>
          </a:p>
        </p:txBody>
      </p:sp>
      <p:pic>
        <p:nvPicPr>
          <p:cNvPr id="2" name="Picture 4" descr="Virtuous Cycle * User needs inform next iteration of programs, missions and initiatives Public Understanding &amp;amp; Exchange * Put more scientific understanding into public sphere * Deliver applied science to users * Participate in multi-way info exchange * Use input to inform subsequent work Solutions &amp;amp; Societal Value * Offer models, scientific findings and info through Open-Source Science principles * Support climate services * Provide science applications and tools to inform decisions Earth System Science &amp;amp; Applied Research * Grow scientific understanding of Earth’s systems * Develop predictive modeling for science applications and tools to mitigate, adapt and respond to climate change Foundational Knowledge, Technology, Missions &amp;amp; Data * Technology innovation * Earth observations missions * Data collected from space, air and ground">
            <a:extLst>
              <a:ext uri="{FF2B5EF4-FFF2-40B4-BE49-F238E27FC236}">
                <a16:creationId xmlns:a16="http://schemas.microsoft.com/office/drawing/2014/main" id="{2F470D2E-F131-A947-7FA3-861EBDF1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7" y="618752"/>
            <a:ext cx="9305683" cy="53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2FDE7-2706-8DB8-6A67-41656120EC3C}"/>
              </a:ext>
            </a:extLst>
          </p:cNvPr>
          <p:cNvSpPr/>
          <p:nvPr/>
        </p:nvSpPr>
        <p:spPr>
          <a:xfrm>
            <a:off x="0" y="187443"/>
            <a:ext cx="12192000" cy="618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ED333-DAAB-3333-21AB-805FB871E446}"/>
              </a:ext>
            </a:extLst>
          </p:cNvPr>
          <p:cNvSpPr txBox="1"/>
          <p:nvPr/>
        </p:nvSpPr>
        <p:spPr>
          <a:xfrm>
            <a:off x="431602" y="212450"/>
            <a:ext cx="611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The U.S. Greenhouse Gas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99052-DEA0-2031-D98C-EF09E1A962A3}"/>
              </a:ext>
            </a:extLst>
          </p:cNvPr>
          <p:cNvSpPr/>
          <p:nvPr/>
        </p:nvSpPr>
        <p:spPr>
          <a:xfrm>
            <a:off x="10042837" y="268941"/>
            <a:ext cx="1494735" cy="126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9FB99-9190-0DBF-51DC-4F6D8864BE92}"/>
              </a:ext>
            </a:extLst>
          </p:cNvPr>
          <p:cNvSpPr txBox="1"/>
          <p:nvPr/>
        </p:nvSpPr>
        <p:spPr>
          <a:xfrm>
            <a:off x="6480004" y="1184414"/>
            <a:ext cx="1402140" cy="504753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Outreach</a:t>
            </a:r>
          </a:p>
          <a:p>
            <a:r>
              <a:rPr lang="en-US" sz="1400" dirty="0"/>
              <a:t>Education</a:t>
            </a:r>
          </a:p>
          <a:p>
            <a:endParaRPr lang="en-US" sz="1400" dirty="0"/>
          </a:p>
          <a:p>
            <a:r>
              <a:rPr lang="en-US" sz="1400" b="1" dirty="0"/>
              <a:t>Tools</a:t>
            </a:r>
          </a:p>
          <a:p>
            <a:r>
              <a:rPr lang="en-US" sz="1400" dirty="0"/>
              <a:t>OCO portal</a:t>
            </a:r>
          </a:p>
          <a:p>
            <a:r>
              <a:rPr lang="en-US" sz="1400" dirty="0"/>
              <a:t>EMIT portal</a:t>
            </a:r>
          </a:p>
          <a:p>
            <a:r>
              <a:rPr lang="en-US" sz="1400" dirty="0"/>
              <a:t>GMAO site</a:t>
            </a:r>
          </a:p>
          <a:p>
            <a:r>
              <a:rPr lang="en-US" sz="1400" dirty="0" err="1"/>
              <a:t>WorldView</a:t>
            </a:r>
            <a:endParaRPr lang="en-US" sz="1400" dirty="0"/>
          </a:p>
          <a:p>
            <a:r>
              <a:rPr lang="en-US" sz="1400" dirty="0"/>
              <a:t>DAACs</a:t>
            </a:r>
          </a:p>
          <a:p>
            <a:r>
              <a:rPr lang="en-US" sz="1400" dirty="0"/>
              <a:t>...</a:t>
            </a:r>
          </a:p>
          <a:p>
            <a:r>
              <a:rPr lang="en-US" sz="1400" b="1" dirty="0"/>
              <a:t>Models</a:t>
            </a:r>
          </a:p>
          <a:p>
            <a:r>
              <a:rPr lang="en-US" sz="1400" dirty="0"/>
              <a:t>GMAO</a:t>
            </a:r>
          </a:p>
          <a:p>
            <a:r>
              <a:rPr lang="en-US" sz="1400" dirty="0"/>
              <a:t>CMS-Flux</a:t>
            </a:r>
          </a:p>
          <a:p>
            <a:r>
              <a:rPr lang="en-US" sz="1400" dirty="0"/>
              <a:t>GISS Model-E</a:t>
            </a:r>
          </a:p>
          <a:p>
            <a:r>
              <a:rPr lang="en-US" sz="1400" dirty="0"/>
              <a:t>Land, ocean</a:t>
            </a:r>
          </a:p>
          <a:p>
            <a:r>
              <a:rPr lang="en-US" sz="1400" dirty="0"/>
              <a:t>...</a:t>
            </a:r>
          </a:p>
          <a:p>
            <a:r>
              <a:rPr lang="en-US" sz="1400" b="1" dirty="0"/>
              <a:t>Observations</a:t>
            </a:r>
          </a:p>
          <a:p>
            <a:r>
              <a:rPr lang="en-US" sz="1400" dirty="0"/>
              <a:t>OCO-2, 3</a:t>
            </a:r>
          </a:p>
          <a:p>
            <a:r>
              <a:rPr lang="en-US" sz="1400" dirty="0"/>
              <a:t>EMIT</a:t>
            </a:r>
          </a:p>
          <a:p>
            <a:r>
              <a:rPr lang="en-US" sz="1400" dirty="0"/>
              <a:t>...</a:t>
            </a:r>
          </a:p>
          <a:p>
            <a:r>
              <a:rPr lang="en-US" sz="1400" dirty="0"/>
              <a:t>Ground-based remote sensing</a:t>
            </a:r>
          </a:p>
          <a:p>
            <a:r>
              <a:rPr lang="en-US" sz="1400" dirty="0"/>
              <a:t>Airborne</a:t>
            </a:r>
          </a:p>
        </p:txBody>
      </p:sp>
      <p:pic>
        <p:nvPicPr>
          <p:cNvPr id="3074" name="Picture 2" descr="NASA Logo | NASA Global Precipitation Measurement Mission">
            <a:extLst>
              <a:ext uri="{FF2B5EF4-FFF2-40B4-BE49-F238E27FC236}">
                <a16:creationId xmlns:a16="http://schemas.microsoft.com/office/drawing/2014/main" id="{52FFA2C3-CCB5-E8DF-D1F8-45C8F0CA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0" y="220402"/>
            <a:ext cx="1086526" cy="9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79;p1">
            <a:extLst>
              <a:ext uri="{FF2B5EF4-FFF2-40B4-BE49-F238E27FC236}">
                <a16:creationId xmlns:a16="http://schemas.microsoft.com/office/drawing/2014/main" id="{B6A40AA0-A4D8-E393-4252-2D9B018763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9617" y="226790"/>
            <a:ext cx="916397" cy="916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86B4955-4C0A-4465-22B2-96CBB156A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962" y="454196"/>
            <a:ext cx="1654429" cy="4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F449522-2704-AF2E-6FF7-E47918DA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46" y="231374"/>
            <a:ext cx="930987" cy="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rtuous Cycle * User needs inform next iteration of programs, missions and initiatives Public Understanding &amp;amp; Exchange * Put more scientific understanding into public sphere * Deliver applied science to users * Participate in multi-way info exchange * Use input to inform subsequent work Solutions &amp;amp; Societal Value * Offer models, scientific findings and info through Open-Source Science principles * Support climate services * Provide science applications and tools to inform decisions Earth System Science &amp;amp; Applied Research * Grow scientific understanding of Earth’s systems * Develop predictive modeling for science applications and tools to mitigate, adapt and respond to climate change Foundational Knowledge, Technology, Missions &amp;amp; Data * Technology innovation * Earth observations missions * Data collected from space, air and ground">
            <a:extLst>
              <a:ext uri="{FF2B5EF4-FFF2-40B4-BE49-F238E27FC236}">
                <a16:creationId xmlns:a16="http://schemas.microsoft.com/office/drawing/2014/main" id="{73D45DB8-6FA7-2D2E-1F50-B3F340F21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9"/>
          <a:stretch/>
        </p:blipFill>
        <p:spPr bwMode="auto">
          <a:xfrm>
            <a:off x="329528" y="735670"/>
            <a:ext cx="5839109" cy="575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46145F-998D-8020-B97F-F0A77CB1B022}"/>
              </a:ext>
            </a:extLst>
          </p:cNvPr>
          <p:cNvSpPr txBox="1"/>
          <p:nvPr/>
        </p:nvSpPr>
        <p:spPr>
          <a:xfrm>
            <a:off x="7878685" y="1184414"/>
            <a:ext cx="1402140" cy="504753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Outreach</a:t>
            </a:r>
          </a:p>
          <a:p>
            <a:r>
              <a:rPr lang="en-US" sz="1400" dirty="0"/>
              <a:t>Education</a:t>
            </a:r>
          </a:p>
          <a:p>
            <a:endParaRPr lang="en-US" sz="1400" dirty="0"/>
          </a:p>
          <a:p>
            <a:r>
              <a:rPr lang="en-US" sz="1400" b="1" dirty="0"/>
              <a:t>Tools</a:t>
            </a:r>
          </a:p>
          <a:p>
            <a:r>
              <a:rPr lang="en-US" sz="1400" dirty="0"/>
              <a:t>GHGRP (facility scale)</a:t>
            </a:r>
          </a:p>
          <a:p>
            <a:r>
              <a:rPr lang="en-US" sz="1400" dirty="0"/>
              <a:t>GHGI data and reports</a:t>
            </a:r>
          </a:p>
          <a:p>
            <a:r>
              <a:rPr lang="en-US" sz="1400" dirty="0"/>
              <a:t>...</a:t>
            </a:r>
          </a:p>
          <a:p>
            <a:endParaRPr lang="en-US" sz="1400" dirty="0"/>
          </a:p>
          <a:p>
            <a:r>
              <a:rPr lang="en-US" sz="1400" b="1" dirty="0"/>
              <a:t>Models</a:t>
            </a:r>
          </a:p>
          <a:p>
            <a:r>
              <a:rPr lang="en-US" sz="1400" dirty="0"/>
              <a:t>CMAQ</a:t>
            </a:r>
          </a:p>
          <a:p>
            <a:r>
              <a:rPr lang="en-US" sz="1400" dirty="0"/>
              <a:t>Activity models</a:t>
            </a:r>
          </a:p>
          <a:p>
            <a:r>
              <a:rPr lang="en-US" sz="1400" dirty="0"/>
              <a:t>Exposure models</a:t>
            </a:r>
          </a:p>
          <a:p>
            <a:r>
              <a:rPr lang="en-US" sz="1400" dirty="0"/>
              <a:t>...</a:t>
            </a:r>
          </a:p>
          <a:p>
            <a:r>
              <a:rPr lang="en-US" sz="1400" b="1" dirty="0"/>
              <a:t>Observations</a:t>
            </a:r>
          </a:p>
          <a:p>
            <a:r>
              <a:rPr lang="en-US" sz="1400" dirty="0"/>
              <a:t>Stack monitoring</a:t>
            </a:r>
          </a:p>
          <a:p>
            <a:r>
              <a:rPr lang="en-US" sz="1400" dirty="0"/>
              <a:t>Ground stations (AQ)</a:t>
            </a:r>
          </a:p>
          <a:p>
            <a:r>
              <a:rPr lang="en-US" sz="1400" dirty="0"/>
              <a:t>Research measurements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6F7500-4DAF-92DE-0C98-D0E608B49620}"/>
              </a:ext>
            </a:extLst>
          </p:cNvPr>
          <p:cNvSpPr txBox="1"/>
          <p:nvPr/>
        </p:nvSpPr>
        <p:spPr>
          <a:xfrm>
            <a:off x="9279107" y="1181131"/>
            <a:ext cx="1402140" cy="504753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Outreach</a:t>
            </a:r>
          </a:p>
          <a:p>
            <a:r>
              <a:rPr lang="en-US" sz="1400" dirty="0"/>
              <a:t>Education</a:t>
            </a:r>
          </a:p>
          <a:p>
            <a:endParaRPr lang="en-US" sz="1400" dirty="0"/>
          </a:p>
          <a:p>
            <a:r>
              <a:rPr lang="en-US" sz="1400" b="1" dirty="0"/>
              <a:t>Tools</a:t>
            </a:r>
          </a:p>
          <a:p>
            <a:r>
              <a:rPr lang="en-US" sz="1400" dirty="0"/>
              <a:t>GHG website</a:t>
            </a:r>
          </a:p>
          <a:p>
            <a:r>
              <a:rPr lang="en-US" sz="1400" dirty="0"/>
              <a:t>Urban testbed website</a:t>
            </a:r>
          </a:p>
          <a:p>
            <a:r>
              <a:rPr lang="en-US" sz="1400" dirty="0"/>
              <a:t>...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Models</a:t>
            </a:r>
          </a:p>
          <a:p>
            <a:r>
              <a:rPr lang="en-US" sz="1400" dirty="0"/>
              <a:t>WRF-STILT inversions</a:t>
            </a:r>
          </a:p>
          <a:p>
            <a:r>
              <a:rPr lang="en-US" sz="1400" dirty="0"/>
              <a:t>VPRM</a:t>
            </a:r>
          </a:p>
          <a:p>
            <a:r>
              <a:rPr lang="en-US" sz="1400" dirty="0"/>
              <a:t>Hestia* (NAU)</a:t>
            </a:r>
          </a:p>
          <a:p>
            <a:r>
              <a:rPr lang="en-US" sz="1400" dirty="0"/>
              <a:t>...</a:t>
            </a:r>
          </a:p>
          <a:p>
            <a:r>
              <a:rPr lang="en-US" sz="1400" b="1" dirty="0"/>
              <a:t>Observations</a:t>
            </a:r>
          </a:p>
          <a:p>
            <a:r>
              <a:rPr lang="en-US" sz="1400" dirty="0"/>
              <a:t>Urban Testbeds</a:t>
            </a:r>
          </a:p>
          <a:p>
            <a:r>
              <a:rPr lang="en-US" sz="1400" dirty="0"/>
              <a:t>Low cost sensors</a:t>
            </a:r>
          </a:p>
          <a:p>
            <a:r>
              <a:rPr lang="en-US" sz="1400" dirty="0"/>
              <a:t>Airborne campaigns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7FDFE-D207-01DB-0E49-B59CD80767F2}"/>
              </a:ext>
            </a:extLst>
          </p:cNvPr>
          <p:cNvSpPr txBox="1"/>
          <p:nvPr/>
        </p:nvSpPr>
        <p:spPr>
          <a:xfrm>
            <a:off x="10689925" y="1184414"/>
            <a:ext cx="1402140" cy="5047536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Outreach</a:t>
            </a:r>
          </a:p>
          <a:p>
            <a:r>
              <a:rPr lang="en-US" sz="1400" dirty="0"/>
              <a:t>Education</a:t>
            </a:r>
          </a:p>
          <a:p>
            <a:endParaRPr lang="en-US" sz="1400" dirty="0"/>
          </a:p>
          <a:p>
            <a:r>
              <a:rPr lang="en-US" sz="1400" b="1" dirty="0"/>
              <a:t>Tools</a:t>
            </a:r>
          </a:p>
          <a:p>
            <a:r>
              <a:rPr lang="en-US" sz="1400" dirty="0"/>
              <a:t>OCOMIP site</a:t>
            </a:r>
          </a:p>
          <a:p>
            <a:r>
              <a:rPr lang="en-US" sz="1400" dirty="0" err="1"/>
              <a:t>CarbonTracker</a:t>
            </a:r>
            <a:r>
              <a:rPr lang="en-US" sz="1400" dirty="0"/>
              <a:t> site</a:t>
            </a:r>
          </a:p>
          <a:p>
            <a:r>
              <a:rPr lang="en-US" sz="1400" dirty="0"/>
              <a:t>GGGRN site</a:t>
            </a:r>
          </a:p>
          <a:p>
            <a:r>
              <a:rPr lang="en-US" sz="1400" dirty="0"/>
              <a:t>Data centers</a:t>
            </a:r>
          </a:p>
          <a:p>
            <a:r>
              <a:rPr lang="en-US" sz="1400" dirty="0"/>
              <a:t>...</a:t>
            </a:r>
          </a:p>
          <a:p>
            <a:r>
              <a:rPr lang="en-US" sz="1400" b="1" dirty="0"/>
              <a:t>Models</a:t>
            </a:r>
          </a:p>
          <a:p>
            <a:r>
              <a:rPr lang="en-US" sz="1400" dirty="0" err="1"/>
              <a:t>CarbonTracker</a:t>
            </a:r>
            <a:endParaRPr lang="en-US" sz="1400" dirty="0"/>
          </a:p>
          <a:p>
            <a:r>
              <a:rPr lang="en-US" sz="1400" dirty="0"/>
              <a:t>CT-Lagrange</a:t>
            </a:r>
          </a:p>
          <a:p>
            <a:r>
              <a:rPr lang="en-US" sz="1400" dirty="0"/>
              <a:t>HYSPLIT</a:t>
            </a:r>
          </a:p>
          <a:p>
            <a:r>
              <a:rPr lang="en-US" sz="1400" dirty="0"/>
              <a:t>Land, ocean</a:t>
            </a:r>
          </a:p>
          <a:p>
            <a:r>
              <a:rPr lang="en-US" sz="1400" dirty="0"/>
              <a:t>...</a:t>
            </a:r>
          </a:p>
          <a:p>
            <a:r>
              <a:rPr lang="en-US" sz="1400" b="1" dirty="0"/>
              <a:t>Observations</a:t>
            </a:r>
          </a:p>
          <a:p>
            <a:r>
              <a:rPr lang="en-US" sz="1400" dirty="0"/>
              <a:t>GGGRN</a:t>
            </a:r>
          </a:p>
          <a:p>
            <a:r>
              <a:rPr lang="en-US" sz="1400" dirty="0"/>
              <a:t>Airborne (research) monitoring,</a:t>
            </a:r>
          </a:p>
          <a:p>
            <a:r>
              <a:rPr lang="en-US" sz="1400" dirty="0" err="1"/>
              <a:t>CrIS</a:t>
            </a:r>
            <a:endParaRPr lang="en-US" sz="1400" dirty="0"/>
          </a:p>
          <a:p>
            <a:r>
              <a:rPr lang="en-US" sz="1400" dirty="0"/>
              <a:t>...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16034A22-53CF-3985-C583-27F4E447B4BD}"/>
              </a:ext>
            </a:extLst>
          </p:cNvPr>
          <p:cNvSpPr/>
          <p:nvPr/>
        </p:nvSpPr>
        <p:spPr>
          <a:xfrm>
            <a:off x="6751337" y="5084797"/>
            <a:ext cx="5111135" cy="679303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5A6B926C-C802-EA38-93E4-CDEBEAF7D226}"/>
              </a:ext>
            </a:extLst>
          </p:cNvPr>
          <p:cNvSpPr/>
          <p:nvPr/>
        </p:nvSpPr>
        <p:spPr>
          <a:xfrm>
            <a:off x="6751337" y="3704498"/>
            <a:ext cx="5111135" cy="66083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0B67B6D8-BF1D-246B-AA44-1F19E1757CE3}"/>
              </a:ext>
            </a:extLst>
          </p:cNvPr>
          <p:cNvSpPr/>
          <p:nvPr/>
        </p:nvSpPr>
        <p:spPr>
          <a:xfrm>
            <a:off x="6799751" y="2360936"/>
            <a:ext cx="5111135" cy="629680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3D5A61F6-B285-4344-706F-CD0DABE66D4C}"/>
              </a:ext>
            </a:extLst>
          </p:cNvPr>
          <p:cNvSpPr/>
          <p:nvPr/>
        </p:nvSpPr>
        <p:spPr>
          <a:xfrm>
            <a:off x="6799751" y="1224217"/>
            <a:ext cx="5111135" cy="551218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EBCD8-134A-794C-821D-C0522312E7BA}"/>
              </a:ext>
            </a:extLst>
          </p:cNvPr>
          <p:cNvSpPr txBox="1"/>
          <p:nvPr/>
        </p:nvSpPr>
        <p:spPr>
          <a:xfrm>
            <a:off x="792448" y="2919668"/>
            <a:ext cx="4759776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Ultimate goal – Provide consensus, stakeholder-driven GHG information to enable climate change mitigation</a:t>
            </a:r>
          </a:p>
        </p:txBody>
      </p:sp>
    </p:spTree>
    <p:extLst>
      <p:ext uri="{BB962C8B-B14F-4D97-AF65-F5344CB8AC3E}">
        <p14:creationId xmlns:p14="http://schemas.microsoft.com/office/powerpoint/2010/main" val="35232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"/>
          <p:cNvSpPr txBox="1">
            <a:spLocks noGrp="1"/>
          </p:cNvSpPr>
          <p:nvPr>
            <p:ph type="sldNum" idx="12"/>
          </p:nvPr>
        </p:nvSpPr>
        <p:spPr>
          <a:xfrm>
            <a:off x="9355319" y="642233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 dirty="0"/>
          </a:p>
        </p:txBody>
      </p:sp>
      <p:pic>
        <p:nvPicPr>
          <p:cNvPr id="2" name="Picture 4" descr="Virtuous Cycle * User needs inform next iteration of programs, missions and initiatives Public Understanding &amp;amp; Exchange * Put more scientific understanding into public sphere * Deliver applied science to users * Participate in multi-way info exchange * Use input to inform subsequent work Solutions &amp;amp; Societal Value * Offer models, scientific findings and info through Open-Source Science principles * Support climate services * Provide science applications and tools to inform decisions Earth System Science &amp;amp; Applied Research * Grow scientific understanding of Earth’s systems * Develop predictive modeling for science applications and tools to mitigate, adapt and respond to climate change Foundational Knowledge, Technology, Missions &amp;amp; Data * Technology innovation * Earth observations missions * Data collected from space, air and ground">
            <a:extLst>
              <a:ext uri="{FF2B5EF4-FFF2-40B4-BE49-F238E27FC236}">
                <a16:creationId xmlns:a16="http://schemas.microsoft.com/office/drawing/2014/main" id="{2F470D2E-F131-A947-7FA3-861EBDF1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7" y="618752"/>
            <a:ext cx="9305683" cy="536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2FDE7-2706-8DB8-6A67-41656120EC3C}"/>
              </a:ext>
            </a:extLst>
          </p:cNvPr>
          <p:cNvSpPr/>
          <p:nvPr/>
        </p:nvSpPr>
        <p:spPr>
          <a:xfrm>
            <a:off x="0" y="215153"/>
            <a:ext cx="12192000" cy="618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Virtuous Cycle * User needs inform next iteration of programs, missions and initiatives Public Understanding &amp;amp; Exchange * Put more scientific understanding into public sphere * Deliver applied science to users * Participate in multi-way info exchange * Use input to inform subsequent work Solutions &amp;amp; Societal Value * Offer models, scientific findings and info through Open-Source Science principles * Support climate services * Provide science applications and tools to inform decisions Earth System Science &amp;amp; Applied Research * Grow scientific understanding of Earth’s systems * Develop predictive modeling for science applications and tools to mitigate, adapt and respond to climate change Foundational Knowledge, Technology, Missions &amp;amp; Data * Technology innovation * Earth observations missions * Data collected from space, air and ground">
            <a:extLst>
              <a:ext uri="{FF2B5EF4-FFF2-40B4-BE49-F238E27FC236}">
                <a16:creationId xmlns:a16="http://schemas.microsoft.com/office/drawing/2014/main" id="{468BF59A-96AF-4576-A7A9-60D9695A5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07"/>
          <a:stretch/>
        </p:blipFill>
        <p:spPr bwMode="auto">
          <a:xfrm>
            <a:off x="525083" y="-29681"/>
            <a:ext cx="6734891" cy="66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ED333-DAAB-3333-21AB-805FB871E446}"/>
              </a:ext>
            </a:extLst>
          </p:cNvPr>
          <p:cNvSpPr txBox="1"/>
          <p:nvPr/>
        </p:nvSpPr>
        <p:spPr>
          <a:xfrm>
            <a:off x="431602" y="212450"/>
            <a:ext cx="611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The U.S. Greenhouse Gas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99052-DEA0-2031-D98C-EF09E1A962A3}"/>
              </a:ext>
            </a:extLst>
          </p:cNvPr>
          <p:cNvSpPr/>
          <p:nvPr/>
        </p:nvSpPr>
        <p:spPr>
          <a:xfrm>
            <a:off x="7259974" y="268941"/>
            <a:ext cx="4734801" cy="602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NASA Earth Action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9FB99-9190-0DBF-51DC-4F6D8864BE92}"/>
              </a:ext>
            </a:extLst>
          </p:cNvPr>
          <p:cNvSpPr txBox="1"/>
          <p:nvPr/>
        </p:nvSpPr>
        <p:spPr>
          <a:xfrm>
            <a:off x="7363718" y="393340"/>
            <a:ext cx="4734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602C8-16DE-0DB0-CA41-6F247546438B}"/>
              </a:ext>
            </a:extLst>
          </p:cNvPr>
          <p:cNvSpPr txBox="1"/>
          <p:nvPr/>
        </p:nvSpPr>
        <p:spPr>
          <a:xfrm>
            <a:off x="93481" y="6440260"/>
            <a:ext cx="1176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Cross-cutting: Alignment with stakeholder needs, interagency coordination, open science, and inclusivity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E69B9-18F2-D6DB-CAEF-C45D23689205}"/>
              </a:ext>
            </a:extLst>
          </p:cNvPr>
          <p:cNvSpPr txBox="1"/>
          <p:nvPr/>
        </p:nvSpPr>
        <p:spPr>
          <a:xfrm>
            <a:off x="7251448" y="217091"/>
            <a:ext cx="513610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Scalable Impact (examples - designed to align with EOP priorities):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User needs inform refinement of tools,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Coordinated communications,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Workforce, educational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Earth Information Center – interactive events</a:t>
            </a:r>
          </a:p>
          <a:p>
            <a:endParaRPr lang="en-US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Stakeholder engagement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Development of user-driven GHG tools/data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Trust through open science principles</a:t>
            </a:r>
          </a:p>
          <a:p>
            <a:endParaRPr lang="en-US" sz="1400" dirty="0"/>
          </a:p>
          <a:p>
            <a:r>
              <a:rPr lang="en-US" sz="1400" b="1" dirty="0"/>
              <a:t>Foundational Science Integration Activities (examples – designed to align with federal strategy)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Quasi-operational GHG modeling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Standardized model evaluation, methods for providing consensus 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Interagency modeling strategy and coordination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Coordination and evaluation of satellite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Ground network coordination and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Expanded airborne measurements and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368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30FD-D465-5E8D-39D7-91EDD0E1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200" y="0"/>
            <a:ext cx="9025600" cy="900216"/>
          </a:xfrm>
        </p:spPr>
        <p:txBody>
          <a:bodyPr/>
          <a:lstStyle/>
          <a:p>
            <a:pPr algn="ctr"/>
            <a:r>
              <a:rPr lang="en-US" b="1" dirty="0"/>
              <a:t>Summary of findings from stakeholder engagement efforts (through 7/31)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1D57F6-BC5B-26BA-8652-7E971CD60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8422" y="806488"/>
            <a:ext cx="9962189" cy="3066264"/>
          </a:xfrm>
        </p:spPr>
        <p:txBody>
          <a:bodyPr numCol="1">
            <a:noAutofit/>
          </a:bodyPr>
          <a:lstStyle/>
          <a:p>
            <a:pPr marL="5715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Datasets, portal: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Datasets with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higher spatial resolution, lower uncertainty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Context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and background on data products aimed at non-technical audiences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Tutorials and training material on how to use, interpret data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Tools to support BU/TD reconciliation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Additional information on key sectors – land use, transportation, aquatic systems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Additional information on air quality</a:t>
            </a:r>
          </a:p>
          <a:p>
            <a:pPr marL="57150" indent="0"/>
            <a:r>
              <a:rPr lang="en-US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Additional coordination needs: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Platform for data sharing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Collaborative workforce development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Opportunities for interaction with scientists, other stakeholders</a:t>
            </a:r>
          </a:p>
          <a:p>
            <a:pPr marL="57150" indent="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Stakeholders to date: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Broad cross section of U.S. federal, state agencies, tribal organizations, NGOs, academia, international science organizations</a:t>
            </a:r>
          </a:p>
          <a:p>
            <a:pPr marL="57150" indent="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Near term priorities: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Building deeper relationships with states, cities, land management organizations, private sector, and federal agencies </a:t>
            </a:r>
          </a:p>
          <a:p>
            <a:pPr marL="57150" indent="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/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E595-3D62-796A-525B-74A95E4E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728C4-A679-5448-F2E5-0D2E776FB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3EC900-9C12-7895-BEE0-C4FB1F9E1301}"/>
              </a:ext>
            </a:extLst>
          </p:cNvPr>
          <p:cNvSpPr/>
          <p:nvPr/>
        </p:nvSpPr>
        <p:spPr>
          <a:xfrm>
            <a:off x="0" y="215153"/>
            <a:ext cx="12192000" cy="618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1567CA-A746-ED80-0EFE-74CFD44E1E8D}"/>
              </a:ext>
            </a:extLst>
          </p:cNvPr>
          <p:cNvSpPr txBox="1">
            <a:spLocks/>
          </p:cNvSpPr>
          <p:nvPr/>
        </p:nvSpPr>
        <p:spPr>
          <a:xfrm>
            <a:off x="812839" y="36404"/>
            <a:ext cx="105663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kern="0" dirty="0">
                <a:solidFill>
                  <a:schemeClr val="tx1"/>
                </a:solidFill>
              </a:rPr>
              <a:t>Enabling action through collaboration on airborne observations of ONG emissions (June-July 2024)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203A4A99-DD99-DBA2-318F-BA7337D2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438" y="1743460"/>
            <a:ext cx="3045441" cy="318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610B72-0446-F359-92C1-D7F73ABA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344" y="2473397"/>
            <a:ext cx="1085565" cy="9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FDBD5-BC2F-F3BA-502C-F6B331E9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494" y="1872271"/>
            <a:ext cx="4235235" cy="2695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225C71-79D5-A5CE-932B-9F183426DB21}"/>
              </a:ext>
            </a:extLst>
          </p:cNvPr>
          <p:cNvSpPr txBox="1"/>
          <p:nvPr/>
        </p:nvSpPr>
        <p:spPr>
          <a:xfrm>
            <a:off x="2502438" y="1154486"/>
            <a:ext cx="29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Example of observed plumes –NASA/AVIRIS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2BDB79-5C6C-FDF9-CFFD-2357DABBE429}"/>
              </a:ext>
            </a:extLst>
          </p:cNvPr>
          <p:cNvSpPr txBox="1"/>
          <p:nvPr/>
        </p:nvSpPr>
        <p:spPr>
          <a:xfrm>
            <a:off x="6358667" y="1225940"/>
            <a:ext cx="2902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NOAA flight planning -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AiRMAPS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93E91-1D55-8DA1-F1F2-ED03C64C7DF9}"/>
              </a:ext>
            </a:extLst>
          </p:cNvPr>
          <p:cNvSpPr txBox="1"/>
          <p:nvPr/>
        </p:nvSpPr>
        <p:spPr>
          <a:xfrm>
            <a:off x="1288187" y="4900781"/>
            <a:ext cx="9722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NRT plume detections shared with state agency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For persistent plumes or those near populated areas, state inspectors dispatched or facility operators notified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ptos" panose="02110004020202020204"/>
              </a:rPr>
              <a:t>Example: Tank venting remediated within a few days of notification</a:t>
            </a:r>
          </a:p>
        </p:txBody>
      </p:sp>
      <p:pic>
        <p:nvPicPr>
          <p:cNvPr id="12" name="Google Shape;480;p1" descr="A blue circle with white text and a bird&#10;&#10;Description automatically generated">
            <a:extLst>
              <a:ext uri="{FF2B5EF4-FFF2-40B4-BE49-F238E27FC236}">
                <a16:creationId xmlns:a16="http://schemas.microsoft.com/office/drawing/2014/main" id="{3D26345F-4A46-0219-94BE-4880633CB7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2246" y="3538335"/>
            <a:ext cx="664173" cy="66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78;p1">
            <a:extLst>
              <a:ext uri="{FF2B5EF4-FFF2-40B4-BE49-F238E27FC236}">
                <a16:creationId xmlns:a16="http://schemas.microsoft.com/office/drawing/2014/main" id="{DE8E5F2A-C1B8-4DC4-1DF9-12D750E662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2268" y="4202873"/>
            <a:ext cx="810185" cy="685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E3F26-5ACA-CEA8-EEA8-A241F837B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8E3B-F256-CF0B-1174-EFC7EF7F25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597E43-9CF5-E62E-7E65-55DA32787B2E}"/>
              </a:ext>
            </a:extLst>
          </p:cNvPr>
          <p:cNvSpPr/>
          <p:nvPr/>
        </p:nvSpPr>
        <p:spPr>
          <a:xfrm>
            <a:off x="0" y="215153"/>
            <a:ext cx="12192000" cy="61897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F266E-1193-54A5-5436-2F3BCBBB70D4}"/>
              </a:ext>
            </a:extLst>
          </p:cNvPr>
          <p:cNvSpPr txBox="1"/>
          <p:nvPr/>
        </p:nvSpPr>
        <p:spPr>
          <a:xfrm>
            <a:off x="2530232" y="223196"/>
            <a:ext cx="81321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Measuring Gulf of Mexico Oil and Gas Emissions from Ship, Air, and Space</a:t>
            </a:r>
          </a:p>
        </p:txBody>
      </p:sp>
      <p:pic>
        <p:nvPicPr>
          <p:cNvPr id="8" name="Picture 7" descr="A logo with text and images&#10;&#10;Description automatically generated">
            <a:extLst>
              <a:ext uri="{FF2B5EF4-FFF2-40B4-BE49-F238E27FC236}">
                <a16:creationId xmlns:a16="http://schemas.microsoft.com/office/drawing/2014/main" id="{5C34FC9D-E92D-7AD2-14EB-AB20584186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66"/>
                    </a14:imgEffect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" t="5048" r="4580" b="3320"/>
          <a:stretch/>
        </p:blipFill>
        <p:spPr>
          <a:xfrm>
            <a:off x="1135465" y="300950"/>
            <a:ext cx="867586" cy="863730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A0AFD-B37B-85B5-0670-699B8C0B1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3" y="305305"/>
            <a:ext cx="867586" cy="863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AA3A04-4DD2-13C9-C93F-71A8D9D77842}"/>
              </a:ext>
            </a:extLst>
          </p:cNvPr>
          <p:cNvSpPr txBox="1"/>
          <p:nvPr/>
        </p:nvSpPr>
        <p:spPr>
          <a:xfrm>
            <a:off x="216933" y="1388212"/>
            <a:ext cx="7149660" cy="53553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NASA Data: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easurements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air quality and greenhouse gases near Gulf of Mexico (GOM) oil and gas platforms with the Satellite Coastal and Oceanic Atmospheric Pollution Experiment (SCOAPE; May 2019) and SCOAPE-II (June 2024)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Who uses it?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BOEM uses SCOAPE, NASA satellite data analysis to evaluate ~3-yearly GOM emissions inventory and identify platforms emitting the highest amounts of CH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SCOAPE-II is coordinated with satellite measurements from TEMPO, OMI, TROPOMI (see image),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GHGSat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EnMAP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Each satellite team will use SCOAPE-II to evaluate their data accuracy and retrieval algorithms.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Impact: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SCOAPE-II CH</a:t>
            </a:r>
            <a:r>
              <a:rPr kumimoji="0" lang="en-US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measurements 4x above background in June 2024 triggered on-site inspections by the Bureau of Safety and Environmental Enforcement (BSEE). Improved GOM satellite measurements enable mitigation of fugitive emissions, monitoring of AQ from Space.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39B5A-7776-E25F-A5CE-2BFBCE203D52}"/>
              </a:ext>
            </a:extLst>
          </p:cNvPr>
          <p:cNvSpPr txBox="1"/>
          <p:nvPr/>
        </p:nvSpPr>
        <p:spPr>
          <a:xfrm>
            <a:off x="29862" y="6439395"/>
            <a:ext cx="307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Ryan Stauffer, NASA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9BAE1C-D564-A4E2-1BA9-5335FAF929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3434"/>
          <a:stretch/>
        </p:blipFill>
        <p:spPr>
          <a:xfrm>
            <a:off x="8070303" y="1388212"/>
            <a:ext cx="3766378" cy="3256565"/>
          </a:xfrm>
          <a:prstGeom prst="rect">
            <a:avLst/>
          </a:prstGeom>
        </p:spPr>
      </p:pic>
      <p:pic>
        <p:nvPicPr>
          <p:cNvPr id="14" name="Google Shape;363;p11">
            <a:extLst>
              <a:ext uri="{FF2B5EF4-FFF2-40B4-BE49-F238E27FC236}">
                <a16:creationId xmlns:a16="http://schemas.microsoft.com/office/drawing/2014/main" id="{6AB5B650-9EC0-FEE9-DBC5-8698463C938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3866" r="22004"/>
          <a:stretch/>
        </p:blipFill>
        <p:spPr>
          <a:xfrm>
            <a:off x="10460361" y="3184244"/>
            <a:ext cx="1212148" cy="8392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14" descr="A crane on a platform&#10;&#10;Description automatically generated">
            <a:extLst>
              <a:ext uri="{FF2B5EF4-FFF2-40B4-BE49-F238E27FC236}">
                <a16:creationId xmlns:a16="http://schemas.microsoft.com/office/drawing/2014/main" id="{C3DF18FA-5062-3DA0-4FAC-6D06311B50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6082" y="3015111"/>
            <a:ext cx="1152432" cy="8643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9D6BDD-D19F-FF59-1BF7-F737B368DF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10915" b="8051"/>
          <a:stretch/>
        </p:blipFill>
        <p:spPr>
          <a:xfrm>
            <a:off x="7799294" y="4614331"/>
            <a:ext cx="4267220" cy="17278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E92185-6262-4303-2B49-0AE54A5540DC}"/>
              </a:ext>
            </a:extLst>
          </p:cNvPr>
          <p:cNvSpPr txBox="1"/>
          <p:nvPr/>
        </p:nvSpPr>
        <p:spPr>
          <a:xfrm>
            <a:off x="7838003" y="4650961"/>
            <a:ext cx="3486220" cy="30777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AVIRIS-3 measurements (June 3, 7, 8, 9)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D1BD8-65DA-3AC2-0F5C-675E3686579B}"/>
              </a:ext>
            </a:extLst>
          </p:cNvPr>
          <p:cNvSpPr txBox="1"/>
          <p:nvPr/>
        </p:nvSpPr>
        <p:spPr>
          <a:xfrm>
            <a:off x="8283267" y="1947501"/>
            <a:ext cx="3308560" cy="3199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TROPOMI NO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hotspots (2018-2023)</a:t>
            </a:r>
          </a:p>
        </p:txBody>
      </p:sp>
    </p:spTree>
    <p:extLst>
      <p:ext uri="{BB962C8B-B14F-4D97-AF65-F5344CB8AC3E}">
        <p14:creationId xmlns:p14="http://schemas.microsoft.com/office/powerpoint/2010/main" val="1412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1B9A-E6B0-A809-CDF2-E0E71D83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64542"/>
            <a:ext cx="10393600" cy="900216"/>
          </a:xfrm>
        </p:spPr>
        <p:txBody>
          <a:bodyPr/>
          <a:lstStyle/>
          <a:p>
            <a:pPr algn="ctr"/>
            <a:r>
              <a:rPr lang="en-US" dirty="0"/>
              <a:t>Stakeholder feedback motivates coordination of airborne measurements in summer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FA5B2-D6AE-A86C-FC66-D2869DFE8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7D059-B61E-E8EB-0E6C-5E3BFC76A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0"/>
          <a:stretch/>
        </p:blipFill>
        <p:spPr>
          <a:xfrm>
            <a:off x="480918" y="1191653"/>
            <a:ext cx="6387353" cy="3111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C80AE-4115-561C-66C8-34BCCAD93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45"/>
          <a:stretch/>
        </p:blipFill>
        <p:spPr>
          <a:xfrm>
            <a:off x="5938417" y="4366703"/>
            <a:ext cx="5962431" cy="1952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A11D9-B553-2944-D1E3-1F2FD10DA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99" y="1171488"/>
            <a:ext cx="4908183" cy="3131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502D53-7D1E-737C-AC54-22626ACA2991}"/>
              </a:ext>
            </a:extLst>
          </p:cNvPr>
          <p:cNvSpPr txBox="1"/>
          <p:nvPr/>
        </p:nvSpPr>
        <p:spPr>
          <a:xfrm>
            <a:off x="480918" y="4390866"/>
            <a:ext cx="4992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Organized by GHG Center Airborne Coordination Working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Examples of stakeholder feedback from EPA, MDE, USGS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Will inform GHG Center coordination of observations in mid-Atlantic in spring, summer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DCC4F-0250-F181-516F-EA488C04155E}"/>
              </a:ext>
            </a:extLst>
          </p:cNvPr>
          <p:cNvSpPr txBox="1"/>
          <p:nvPr/>
        </p:nvSpPr>
        <p:spPr>
          <a:xfrm>
            <a:off x="107576" y="6426590"/>
            <a:ext cx="778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Erin McDuffie (EPA), Joel </a:t>
            </a:r>
            <a:r>
              <a:rPr lang="en-US" dirty="0" err="1">
                <a:solidFill>
                  <a:schemeClr val="bg1"/>
                </a:solidFill>
              </a:rPr>
              <a:t>Dreessen</a:t>
            </a:r>
            <a:r>
              <a:rPr lang="en-US" dirty="0">
                <a:solidFill>
                  <a:schemeClr val="bg1"/>
                </a:solidFill>
              </a:rPr>
              <a:t> (MDE), Peter Warwick (USGS)</a:t>
            </a:r>
          </a:p>
        </p:txBody>
      </p:sp>
    </p:spTree>
    <p:extLst>
      <p:ext uri="{BB962C8B-B14F-4D97-AF65-F5344CB8AC3E}">
        <p14:creationId xmlns:p14="http://schemas.microsoft.com/office/powerpoint/2010/main" val="18583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 GHG Center Slide Templates" id="{986A51C1-747A-ED4F-AC34-B983FDAFB2D4}" vid="{AFC28D2D-FB88-8345-8DFF-CAF10094619C}"/>
    </a:ext>
  </a:extLst>
</a:theme>
</file>

<file path=ppt/theme/theme2.xml><?xml version="1.0" encoding="utf-8"?>
<a:theme xmlns:a="http://schemas.openxmlformats.org/drawingml/2006/main" name="logo-v2">
  <a:themeElements>
    <a:clrScheme name="Custom 2">
      <a:dk1>
        <a:srgbClr val="000000"/>
      </a:dk1>
      <a:lt1>
        <a:srgbClr val="FFFFFF"/>
      </a:lt1>
      <a:dk2>
        <a:srgbClr val="89A028"/>
      </a:dk2>
      <a:lt2>
        <a:srgbClr val="EAE2C4"/>
      </a:lt2>
      <a:accent1>
        <a:srgbClr val="20584F"/>
      </a:accent1>
      <a:accent2>
        <a:srgbClr val="136C9A"/>
      </a:accent2>
      <a:accent3>
        <a:srgbClr val="5E3A60"/>
      </a:accent3>
      <a:accent4>
        <a:srgbClr val="D5462F"/>
      </a:accent4>
      <a:accent5>
        <a:srgbClr val="D89B21"/>
      </a:accent5>
      <a:accent6>
        <a:srgbClr val="BDAB8B"/>
      </a:accent6>
      <a:hlink>
        <a:srgbClr val="5496AD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25060</TotalTime>
  <Words>1390</Words>
  <Application>Microsoft Macintosh PowerPoint</Application>
  <PresentationFormat>Widescreen</PresentationFormat>
  <Paragraphs>215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Century Gothic</vt:lpstr>
      <vt:lpstr>Courier New</vt:lpstr>
      <vt:lpstr>Titillium Web</vt:lpstr>
      <vt:lpstr>1_Office Theme</vt:lpstr>
      <vt:lpstr>logo-v2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findings from stakeholder engagement efforts (through 7/31)</vt:lpstr>
      <vt:lpstr>PowerPoint Presentation</vt:lpstr>
      <vt:lpstr>PowerPoint Presentation</vt:lpstr>
      <vt:lpstr>Stakeholder feedback motivates coordination of airborne measurements in summer 2025</vt:lpstr>
      <vt:lpstr>Growing data catalog and tools earth.gov/ghgcenter</vt:lpstr>
      <vt:lpstr>Dedicated urban GHG focus earth.gov/ghgcenter</vt:lpstr>
      <vt:lpstr>Urban data portal release, Climate Week NYC</vt:lpstr>
      <vt:lpstr>Upcoming GHG Center Stakeholder Forum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Ott, Lesley E. (GSFC-6101)</dc:creator>
  <cp:lastModifiedBy>Ott, Lesley E. (GSFC-6101)</cp:lastModifiedBy>
  <cp:revision>29</cp:revision>
  <dcterms:created xsi:type="dcterms:W3CDTF">2024-05-30T09:38:36Z</dcterms:created>
  <dcterms:modified xsi:type="dcterms:W3CDTF">2024-10-17T15:57:24Z</dcterms:modified>
</cp:coreProperties>
</file>