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4571" r:id="rId2"/>
    <p:sldId id="4557" r:id="rId3"/>
    <p:sldId id="4556" r:id="rId4"/>
    <p:sldId id="4527" r:id="rId5"/>
    <p:sldId id="4564" r:id="rId6"/>
    <p:sldId id="4533" r:id="rId7"/>
    <p:sldId id="4572" r:id="rId8"/>
    <p:sldId id="4504" r:id="rId9"/>
    <p:sldId id="4552" r:id="rId10"/>
    <p:sldId id="4539" r:id="rId11"/>
    <p:sldId id="4579" r:id="rId12"/>
    <p:sldId id="4581" r:id="rId13"/>
    <p:sldId id="4582" r:id="rId14"/>
    <p:sldId id="4580" r:id="rId15"/>
    <p:sldId id="4583" r:id="rId16"/>
    <p:sldId id="4578" r:id="rId17"/>
    <p:sldId id="332" r:id="rId18"/>
    <p:sldId id="45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BAABBE-FBCC-7C2F-3F67-4BB5D46B33DD}" name="David Crisp" initials="DC" userId="c286b080a00a0c4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FE"/>
    <a:srgbClr val="4DC115"/>
    <a:srgbClr val="00D255"/>
    <a:srgbClr val="9CC813"/>
    <a:srgbClr val="6FD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85595"/>
  </p:normalViewPr>
  <p:slideViewPr>
    <p:cSldViewPr snapToGrid="0" snapToObjects="1">
      <p:cViewPr varScale="1">
        <p:scale>
          <a:sx n="144" d="100"/>
          <a:sy n="144" d="100"/>
        </p:scale>
        <p:origin x="19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1" d="100"/>
          <a:sy n="141" d="100"/>
        </p:scale>
        <p:origin x="42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5EA6A-1A79-D345-B67D-054D513C2181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08285-BEAE-E548-B35E-30C540E2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Relevant to this audience - 0.2ppm is the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MicroCarb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target (the goal is 0.1 ppm)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08285-BEAE-E548-B35E-30C540E201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8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remind everyone that both the sign and amplitude of the aerosol bias depends on surface albedo.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08285-BEAE-E548-B35E-30C540E201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Modify with Rob’s latest Figure?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08285-BEAE-E548-B35E-30C540E201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4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DC62-E46A-B543-A590-E08EB101F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D0A67-271C-6941-8612-D9D637F67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26B4D-C51D-124A-BC46-BEE151AB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A7278-F383-EC4F-A3EE-BD5EE1DD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58509-DFF3-7243-ACB9-CF3AE9BD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0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AE2B-C82E-E049-80AE-4C79F6BC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D5FC0-8507-BD41-BE67-59550B43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EE6D-95C3-DC49-8EBF-7AFF27C4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BBE94-F5AC-AE41-896F-9DB6AF04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A2169-7CCA-FD47-9E40-B55B72BF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491C7B-E237-FE47-8461-C759C63E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20339-99D4-6449-BF3D-1BCC96D20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B47AD-5A3D-C840-8483-A824D0082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EE89-788F-5F45-AE1C-486B8095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5643A-B534-8244-8F17-DEF37893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1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4B32-1373-6F4E-ACCE-9F62B8F0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77-D6AE-2941-9EC1-49A10ED0F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F9EE6-BFFE-6149-8C69-8144E096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CB9F-F5BA-6C44-8C8C-810A5B8E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5338-2632-E948-8CF8-48F3D7AD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22F8D3-06AA-F22F-A820-385D3C4FBAB6}"/>
              </a:ext>
            </a:extLst>
          </p:cNvPr>
          <p:cNvCxnSpPr/>
          <p:nvPr userDrawn="1"/>
        </p:nvCxnSpPr>
        <p:spPr>
          <a:xfrm>
            <a:off x="0" y="75484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3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FD953-F13A-CB47-8CC9-5987416B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3B571-5500-2147-973E-973E951C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F2A4-E158-CB4A-A4F1-3873D5D9D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04E8-E54E-DE45-868D-318C8566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41C2D-0B8F-B94C-9F16-1453DB7A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0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3BCF6-E1E2-9F47-8910-3665299E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4C89-AFE9-2C48-A2BF-FEEC066B3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35AA0-E597-3344-8A0B-815389AE5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6777D-9889-D041-953F-5D36E2A3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108E5-3C2D-FC49-A105-5B0CC2B7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9EE1D-2E2D-1144-BA75-8C2909E8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6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8EBED-D351-5141-BB54-8A92C8F8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540D4-2ACB-A945-A02F-DE4062161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AA971-69B9-E842-A91D-F15F5CC32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58E82-BE34-A245-B2A5-152AF2473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4DC19-1D15-194C-852A-C5687D9AF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0A87C8-A88B-FD4D-A9B2-D173310F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8F120-BF98-0D4C-B864-4E9FF2AD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4B890C-CACF-8344-8D39-6BC405E5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2543-106B-4C40-8C1F-5A7CD551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EBF48-2001-BA4E-915F-940D9BA5E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A67F0-6A66-DA46-A678-4FE53FDC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EB041-8C14-964A-BEA6-505F8B80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9E2DA-6D68-BC43-B94B-7CB42830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0157A-DDF1-D64F-9169-722C944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E2C0E-C2E2-2141-A50F-7E155731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2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2D82-344F-2C4D-AF69-64D4936B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B707-9248-EC4E-A1D9-C15B540E7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EFD6C-C424-3047-87DC-4A5C695D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8768E-86D8-1148-914E-FC1E1E712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BA7B2-4FBF-E542-BF65-2B06D1BB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9C1FC-F7B1-5C40-8BDE-4DD55F87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10A5-7179-C044-9390-5D99E9F2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577D0-8207-AA4B-AAAD-A89C4B971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AD36B-DADF-384B-99B1-143EC227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14424-F528-2A4F-A6A7-1A74C87D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18759-676E-8947-9C3E-69C24833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879AF-1164-2141-AF92-40F014B0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2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1D22A-C8E2-C04A-9AB3-D328D369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41" y="57803"/>
            <a:ext cx="10515600" cy="62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BF069-2783-8B4B-862B-86AE4A46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8326C-6C7A-BF4F-863F-312160D4E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6756F-AA6D-6444-86A4-5542EB6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DCD84-F379-A547-8C81-9620B4D5A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9011AF-E267-C396-9C17-71ABCE3C43C2}"/>
              </a:ext>
            </a:extLst>
          </p:cNvPr>
          <p:cNvCxnSpPr/>
          <p:nvPr userDrawn="1"/>
        </p:nvCxnSpPr>
        <p:spPr>
          <a:xfrm>
            <a:off x="0" y="75484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39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A282-334E-CD3C-4AA3-9C7318412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Discussion: Retrieval Intercomparison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01645-E21D-ABED-23AA-A40E26504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914" y="3919927"/>
            <a:ext cx="9144000" cy="1655762"/>
          </a:xfrm>
        </p:spPr>
        <p:txBody>
          <a:bodyPr/>
          <a:lstStyle/>
          <a:p>
            <a:r>
              <a:rPr lang="en-US" dirty="0"/>
              <a:t>Chris O’Dell (CSU), </a:t>
            </a:r>
          </a:p>
          <a:p>
            <a:r>
              <a:rPr lang="en-US" dirty="0"/>
              <a:t>Dave Crisp (Spectra LLC), </a:t>
            </a:r>
          </a:p>
          <a:p>
            <a:r>
              <a:rPr lang="en-US" dirty="0"/>
              <a:t>John Worden (JPL)</a:t>
            </a:r>
          </a:p>
          <a:p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64CE8C32-338A-4DB9-F038-6772DC9AE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11" y="0"/>
            <a:ext cx="1997606" cy="712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91C42D-30A7-D277-6D8F-E3E751C06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9820" y="28414"/>
            <a:ext cx="1355947" cy="6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1C66F-031D-37C2-5EA7-667E17925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767" y="-67991"/>
            <a:ext cx="866233" cy="78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0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604A9-B0D6-CD41-7311-23D761C9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alternative: The CO2M Plan for Aerosols</a:t>
            </a:r>
          </a:p>
        </p:txBody>
      </p:sp>
      <p:pic>
        <p:nvPicPr>
          <p:cNvPr id="8" name="Content Placeholder 7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7083D96F-66C4-ECEB-9503-121F32AE8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19" y="2936064"/>
            <a:ext cx="6946383" cy="307825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798F3-0474-ABD1-7056-4D35DFDE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AA6A3-6A41-44CF-1ACD-B14C2B8E0E02}"/>
              </a:ext>
            </a:extLst>
          </p:cNvPr>
          <p:cNvSpPr txBox="1"/>
          <p:nvPr/>
        </p:nvSpPr>
        <p:spPr>
          <a:xfrm>
            <a:off x="189833" y="5876867"/>
            <a:ext cx="72675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600"/>
              </a:spcBef>
              <a:spcAft>
                <a:spcPts val="600"/>
              </a:spcAft>
            </a:pPr>
            <a:r>
              <a:rPr lang="en-US" sz="18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Simulated CO2M retrievals without and with a coincident multi-angle aerosol polarimeter.  (a) Standard 3-parameter </a:t>
            </a:r>
            <a:r>
              <a:rPr lang="en-US" sz="1800" b="1" kern="50" dirty="0" err="1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RemoTeC</a:t>
            </a:r>
            <a:r>
              <a:rPr lang="en-US" sz="18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 retrieval without MAP. (b) New </a:t>
            </a:r>
            <a:r>
              <a:rPr lang="en-US" sz="1800" b="1" kern="50" dirty="0" err="1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RemoTAP</a:t>
            </a:r>
            <a:r>
              <a:rPr lang="en-US" sz="18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 retrieval with MAP.  From Lu et al. (2022, AMT).</a:t>
            </a:r>
            <a:endParaRPr lang="en-US" sz="1800" kern="50" dirty="0">
              <a:solidFill>
                <a:srgbClr val="548DD4"/>
              </a:solidFill>
              <a:effectLst/>
              <a:latin typeface="Calibri" panose="020F0502020204030204" pitchFamily="34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88151-2A8F-9417-F538-7A26C482BF37}"/>
              </a:ext>
            </a:extLst>
          </p:cNvPr>
          <p:cNvSpPr txBox="1"/>
          <p:nvPr/>
        </p:nvSpPr>
        <p:spPr>
          <a:xfrm>
            <a:off x="7631146" y="3200553"/>
            <a:ext cx="4371021" cy="30469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Must include a very advanced aerosol sensor with your GHG sensor!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Will it work well in practice?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Many (most) GHG satellite missions will lack this.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D50A5-0869-6BF6-84A2-7D2238D71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33" y="843677"/>
            <a:ext cx="2539853" cy="1966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1A0AB-4072-22A7-20D9-E4B5F178BD12}"/>
              </a:ext>
            </a:extLst>
          </p:cNvPr>
          <p:cNvSpPr txBox="1"/>
          <p:nvPr/>
        </p:nvSpPr>
        <p:spPr>
          <a:xfrm>
            <a:off x="2897745" y="931387"/>
            <a:ext cx="2665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SpexONE</a:t>
            </a:r>
            <a:r>
              <a:rPr lang="en-US" b="1" dirty="0"/>
              <a:t> Multi-Angle Polarimeter on PACE.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Multiple dual-pol channels measure at multiple angles to derive a wealth of aerosol information.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0A33B4-5F97-B46D-A836-C24464269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321" y="789846"/>
            <a:ext cx="3803650" cy="1949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0BE847-FC3D-8805-09D5-CF209EBEAC20}"/>
              </a:ext>
            </a:extLst>
          </p:cNvPr>
          <p:cNvSpPr txBox="1"/>
          <p:nvPr/>
        </p:nvSpPr>
        <p:spPr>
          <a:xfrm>
            <a:off x="9589526" y="931387"/>
            <a:ext cx="2665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CO2M will consist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GHG+NO2 GHG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Multi-Angle Polarimeter (MAP)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Imager (CLIM)</a:t>
            </a:r>
          </a:p>
        </p:txBody>
      </p:sp>
    </p:spTree>
    <p:extLst>
      <p:ext uri="{BB962C8B-B14F-4D97-AF65-F5344CB8AC3E}">
        <p14:creationId xmlns:p14="http://schemas.microsoft.com/office/powerpoint/2010/main" val="53628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78C5-8EA0-76D1-435E-65D7D559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for a retrieval intercomparison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4AB89-999F-D986-6C21-2869D5A20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999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Previous studies have evaluated the errors in different retrievals, e.g. CH4 and CO2 from GOSAT.</a:t>
            </a:r>
          </a:p>
          <a:p>
            <a:pPr lvl="1"/>
            <a:r>
              <a:rPr lang="en-US" dirty="0"/>
              <a:t>GHG-CCI, EMMA (M. Reuter) papers, etc.</a:t>
            </a:r>
          </a:p>
          <a:p>
            <a:r>
              <a:rPr lang="en-US" dirty="0"/>
              <a:t>Only limited attempts to *understand* the differences in different retrieval approaches.</a:t>
            </a:r>
          </a:p>
          <a:p>
            <a:r>
              <a:rPr lang="en-US" dirty="0"/>
              <a:t>Retrieval inputs are relatively solid and robust:</a:t>
            </a:r>
          </a:p>
          <a:p>
            <a:pPr lvl="1"/>
            <a:r>
              <a:rPr lang="en-US" dirty="0"/>
              <a:t>Solar spectrum, spectroscopy [, calibration]</a:t>
            </a:r>
          </a:p>
          <a:p>
            <a:r>
              <a:rPr lang="en-US" dirty="0"/>
              <a:t>Some retrieval aspects are not as robust:</a:t>
            </a:r>
          </a:p>
          <a:p>
            <a:pPr lvl="1"/>
            <a:r>
              <a:rPr lang="en-US" dirty="0"/>
              <a:t>Aerosol / scattering parameterization</a:t>
            </a:r>
          </a:p>
          <a:p>
            <a:pPr lvl="1"/>
            <a:r>
              <a:rPr lang="en-US" dirty="0"/>
              <a:t>RT assumptions</a:t>
            </a:r>
          </a:p>
          <a:p>
            <a:r>
              <a:rPr lang="en-US" dirty="0"/>
              <a:t>Some new retrievals can skip ingredients altogether &amp; just use machine learning methods (e.g. Reuter et al., 2024).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DFB76-9643-F9A3-4354-347D21E6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0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9642D-EC51-2782-E7C1-08F768EB6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C426-07BC-D10C-972C-BBE625A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Intercomparison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7A541-2F2D-071A-18DC-6490DCB80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41" y="999551"/>
            <a:ext cx="10515600" cy="5721924"/>
          </a:xfrm>
        </p:spPr>
        <p:txBody>
          <a:bodyPr>
            <a:normAutofit/>
          </a:bodyPr>
          <a:lstStyle/>
          <a:p>
            <a:r>
              <a:rPr lang="en-US" b="1" dirty="0"/>
              <a:t>Learn the most with the least effort!  This will be tricky to balance.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Types of retrievals that work the best, and in which situations?</a:t>
            </a:r>
          </a:p>
          <a:p>
            <a:pPr lvl="1"/>
            <a:r>
              <a:rPr lang="en-US" b="1" dirty="0"/>
              <a:t>CO2 vs. CH4</a:t>
            </a:r>
          </a:p>
          <a:p>
            <a:pPr lvl="1"/>
            <a:r>
              <a:rPr lang="en-US" b="1" dirty="0"/>
              <a:t>High latitudes, tropics</a:t>
            </a:r>
          </a:p>
          <a:p>
            <a:pPr lvl="1"/>
            <a:r>
              <a:rPr lang="en-US" b="1" dirty="0"/>
              <a:t>Water surfaces vs. forests vs. deserts vs. snow/ice surfaces</a:t>
            </a:r>
          </a:p>
          <a:p>
            <a:pPr lvl="1"/>
            <a:r>
              <a:rPr lang="en-US" b="1" dirty="0"/>
              <a:t>Air quality: clean vs. polluted environments</a:t>
            </a:r>
          </a:p>
          <a:p>
            <a:pPr lvl="1"/>
            <a:r>
              <a:rPr lang="en-US" b="1" dirty="0"/>
              <a:t>Full Physics vs. Proxy vs. Matched Filter vs. Machine-Learning</a:t>
            </a:r>
          </a:p>
          <a:p>
            <a:pPr lvl="1"/>
            <a:r>
              <a:rPr lang="en-US" b="1" dirty="0"/>
              <a:t>MAP vs No-MAP ?</a:t>
            </a:r>
          </a:p>
          <a:p>
            <a:pPr lvl="1"/>
            <a:r>
              <a:rPr lang="en-US" b="1" dirty="0"/>
              <a:t>Post-retrieval filtering?</a:t>
            </a:r>
          </a:p>
          <a:p>
            <a:pPr lvl="1"/>
            <a:r>
              <a:rPr lang="en-US" b="1" dirty="0"/>
              <a:t>Post-retrieval bias correction?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6354A-9059-E1DF-24BD-E18DC319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B681CC-D559-873C-7E79-BC2A932E1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730" y="924742"/>
            <a:ext cx="1940939" cy="1205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80EEBA-C55A-3F5F-F794-16842D91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issues may affect many missions!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907A8-E8C9-2C4D-F3D1-61115FC5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580A6D-EE4A-951F-817B-9F1F2AAFB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1060527"/>
            <a:ext cx="1627094" cy="1205735"/>
          </a:xfrm>
          <a:prstGeom prst="rect">
            <a:avLst/>
          </a:prstGeom>
        </p:spPr>
      </p:pic>
      <p:pic>
        <p:nvPicPr>
          <p:cNvPr id="6" name="Picture 5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5F2A3BBF-0EF5-E65D-7464-689EF38A4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275" y="2551622"/>
            <a:ext cx="1508710" cy="131899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57D8C34-46E4-9FA2-C057-3908DF3E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45" y="2551622"/>
            <a:ext cx="1565309" cy="1318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A725A-34C3-C282-9A02-508D64D40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626" y="1140375"/>
            <a:ext cx="2738718" cy="1046038"/>
          </a:xfrm>
          <a:prstGeom prst="rect">
            <a:avLst/>
          </a:prstGeom>
        </p:spPr>
      </p:pic>
      <p:pic>
        <p:nvPicPr>
          <p:cNvPr id="1026" name="Picture 2" descr="TROPOMI Operational Data Products">
            <a:extLst>
              <a:ext uri="{FF2B5EF4-FFF2-40B4-BE49-F238E27FC236}">
                <a16:creationId xmlns:a16="http://schemas.microsoft.com/office/drawing/2014/main" id="{CF1CBE07-2DB4-E33B-BB54-4180B29F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5" y="4262344"/>
            <a:ext cx="1546123" cy="166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U's NASA-funded 'GeoCarb' team prepares to collect data on greenhouse  gases in atmosphere | News | oudaily.com">
            <a:extLst>
              <a:ext uri="{FF2B5EF4-FFF2-40B4-BE49-F238E27FC236}">
                <a16:creationId xmlns:a16="http://schemas.microsoft.com/office/drawing/2014/main" id="{8009F6C2-937E-D92A-AA86-45736E62D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03" y="2585766"/>
            <a:ext cx="1664176" cy="13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D5F20B-EA03-48AC-8E26-F2DBD1C64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0800" y="1768629"/>
            <a:ext cx="1981200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EC2200-6729-66F3-8CD2-0361E50D93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8403" y="3987488"/>
            <a:ext cx="2387291" cy="1570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9C2596-6A00-33DC-90EC-138FDA823A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8553" y="1044936"/>
            <a:ext cx="2766745" cy="1142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AB69D9-9C8A-A395-8BDD-19D25D54C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2297" y="2810064"/>
            <a:ext cx="2532513" cy="970797"/>
          </a:xfrm>
          <a:prstGeom prst="rect">
            <a:avLst/>
          </a:prstGeom>
        </p:spPr>
      </p:pic>
      <p:pic>
        <p:nvPicPr>
          <p:cNvPr id="1028" name="Picture 4" descr="Methane, CO2 Detection Satellite l Greenhouse Gas l Carbon Mapper">
            <a:extLst>
              <a:ext uri="{FF2B5EF4-FFF2-40B4-BE49-F238E27FC236}">
                <a16:creationId xmlns:a16="http://schemas.microsoft.com/office/drawing/2014/main" id="{80400E85-A268-6F8B-36E8-047C8F3E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26" y="2266262"/>
            <a:ext cx="1570991" cy="157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3E4560-B6CB-DADC-D7BD-C6BD7EA3B2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9416" y="4314122"/>
            <a:ext cx="2412509" cy="1483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514CA-7FC1-B543-C56F-7286AB53DA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75832" y="4562815"/>
            <a:ext cx="1546123" cy="1142787"/>
          </a:xfrm>
          <a:prstGeom prst="rect">
            <a:avLst/>
          </a:prstGeom>
        </p:spPr>
      </p:pic>
      <p:pic>
        <p:nvPicPr>
          <p:cNvPr id="11" name="Picture 10" descr="A logo with a globe and text&#10;&#10;Description automatically generated">
            <a:extLst>
              <a:ext uri="{FF2B5EF4-FFF2-40B4-BE49-F238E27FC236}">
                <a16:creationId xmlns:a16="http://schemas.microsoft.com/office/drawing/2014/main" id="{501E0A1A-A54C-55C7-B26C-36D5886ECD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82199" y="3715702"/>
            <a:ext cx="1874728" cy="894101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54616BB6-11A9-82C4-5A06-5A12E8AAF9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05073" y="5188646"/>
            <a:ext cx="2588833" cy="545718"/>
          </a:xfrm>
          <a:prstGeom prst="rect">
            <a:avLst/>
          </a:prstGeom>
        </p:spPr>
      </p:pic>
      <p:pic>
        <p:nvPicPr>
          <p:cNvPr id="22" name="Picture 21" descr="A black and orange logo&#10;&#10;Description automatically generated">
            <a:extLst>
              <a:ext uri="{FF2B5EF4-FFF2-40B4-BE49-F238E27FC236}">
                <a16:creationId xmlns:a16="http://schemas.microsoft.com/office/drawing/2014/main" id="{32313DD1-CEC3-293F-C3E8-BE69245ED1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7865" y="6048219"/>
            <a:ext cx="3333981" cy="4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30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7DF4-C44A-77D2-9F15-48997D7C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Intercomparison 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DC416-382A-CBB2-0C9E-EF70A4C94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41" y="999551"/>
            <a:ext cx="10515600" cy="572192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Target measurements: CO2, CH4 ? Include plume studies?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Simulation-based or real-data based?</a:t>
            </a:r>
          </a:p>
          <a:p>
            <a:pPr lvl="1"/>
            <a:r>
              <a:rPr lang="en-US" dirty="0"/>
              <a:t>Simulations: truth is known, everything is highly controlled.</a:t>
            </a:r>
          </a:p>
          <a:p>
            <a:pPr lvl="1"/>
            <a:r>
              <a:rPr lang="en-US" dirty="0"/>
              <a:t>Real data: includes all un-included and unknown error sources.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For simulations or real data, testing database?</a:t>
            </a:r>
          </a:p>
          <a:p>
            <a:pPr lvl="1"/>
            <a:r>
              <a:rPr lang="en-US" dirty="0"/>
              <a:t>Want high realism: aerosols, clouds, surfaces, gas profiles, surfaces.</a:t>
            </a:r>
          </a:p>
          <a:p>
            <a:pPr lvl="1"/>
            <a:r>
              <a:rPr lang="en-US" dirty="0"/>
              <a:t>For simulations, create a new one, or use an existing one?</a:t>
            </a:r>
          </a:p>
          <a:p>
            <a:pPr lvl="1"/>
            <a:r>
              <a:rPr lang="en-US" dirty="0"/>
              <a:t>For which sensor / type of sensor?</a:t>
            </a:r>
          </a:p>
          <a:p>
            <a:pPr lvl="2"/>
            <a:r>
              <a:rPr lang="en-US" dirty="0"/>
              <a:t>Just hyperspectral NIR+SWIR?  </a:t>
            </a:r>
            <a:r>
              <a:rPr lang="en-US"/>
              <a:t>Include aerosol sensor?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Retrieval types?  Full-physics, proxy, ML?</a:t>
            </a:r>
          </a:p>
          <a:p>
            <a:endParaRPr lang="en-US" b="1" dirty="0"/>
          </a:p>
          <a:p>
            <a:r>
              <a:rPr lang="en-US" b="1" dirty="0"/>
              <a:t>How deal with filtering &amp; bias correction?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F358F-C549-1904-A7F6-362876A0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2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18FC-01D9-52C5-74D0-C2D32965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4F5DD-2C25-D56E-F641-FB268358C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0697"/>
            <a:ext cx="10515600" cy="5173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0D61B-B284-96AE-F148-BFB30EC7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88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49A9A-CFB2-2A7F-5644-949CC0830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73" y="2971934"/>
            <a:ext cx="10515600" cy="623234"/>
          </a:xfrm>
        </p:spPr>
        <p:txBody>
          <a:bodyPr>
            <a:noAutofit/>
          </a:bodyPr>
          <a:lstStyle/>
          <a:p>
            <a:r>
              <a:rPr lang="en-US" sz="4800" dirty="0"/>
              <a:t>Back-up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8833C-2A1C-92D1-9EE5-27E793D1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68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A2F4-2C70-B4B5-C2F1-91935057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"/>
            <a:ext cx="11073384" cy="9022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Filtering &amp; Bias Correction is very important!  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D6D2D4F-7937-8C66-DB13-4BCF81AA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062" y="987552"/>
            <a:ext cx="5733939" cy="5681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434DE-0B1A-A0DE-3B67-154F131233D9}"/>
              </a:ext>
            </a:extLst>
          </p:cNvPr>
          <p:cNvSpPr txBox="1"/>
          <p:nvPr/>
        </p:nvSpPr>
        <p:spPr>
          <a:xfrm>
            <a:off x="8989214" y="1406992"/>
            <a:ext cx="27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Raw: RMSE=2.83 ppm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80D5C-3028-BE02-E3A1-37B1A8145A23}"/>
              </a:ext>
            </a:extLst>
          </p:cNvPr>
          <p:cNvSpPr txBox="1"/>
          <p:nvPr/>
        </p:nvSpPr>
        <p:spPr>
          <a:xfrm>
            <a:off x="8989214" y="3403550"/>
            <a:ext cx="2847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Filtered (70% Good):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RMSE=1.75 ppm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62502-381C-4481-C926-FF80F5A294D3}"/>
              </a:ext>
            </a:extLst>
          </p:cNvPr>
          <p:cNvSpPr txBox="1"/>
          <p:nvPr/>
        </p:nvSpPr>
        <p:spPr>
          <a:xfrm>
            <a:off x="8989214" y="4554664"/>
            <a:ext cx="2715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Filtered + Bias Corrected: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RMSE=1.18 ppm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BC92C-5095-227F-0F38-F3592890BBA3}"/>
              </a:ext>
            </a:extLst>
          </p:cNvPr>
          <p:cNvSpPr txBox="1"/>
          <p:nvPr/>
        </p:nvSpPr>
        <p:spPr>
          <a:xfrm>
            <a:off x="3029699" y="817732"/>
            <a:ext cx="634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OCO2 v11 Single Sounding XCO2 errors vs. TCCON (ggg2014)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3E3B5-282D-0A50-EFC4-B0A3780B3684}"/>
              </a:ext>
            </a:extLst>
          </p:cNvPr>
          <p:cNvSpPr txBox="1"/>
          <p:nvPr/>
        </p:nvSpPr>
        <p:spPr>
          <a:xfrm>
            <a:off x="4157465" y="6400275"/>
            <a:ext cx="38770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XCO2 Posterior Uncertainty [ppm]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B5549-5B75-D46A-782C-23514B48DD06}"/>
              </a:ext>
            </a:extLst>
          </p:cNvPr>
          <p:cNvSpPr txBox="1"/>
          <p:nvPr/>
        </p:nvSpPr>
        <p:spPr>
          <a:xfrm rot="16200000">
            <a:off x="988119" y="3609003"/>
            <a:ext cx="38770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XCO2 Actual Error , RMS  [ppm]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08D2A-08EA-7D28-3B75-7DDB185F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98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F291-DAD6-3EEF-EDE2-BA2DFBDD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possibility: Proposed CSU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06B06-4481-0BC2-1FD7-C6EE316AE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41" y="869275"/>
            <a:ext cx="10515600" cy="623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Already doing for another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0D906-B2EA-AC2C-2AB1-CEAEEFB6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screenshot of a table&#10;&#10;Description automatically generated">
            <a:extLst>
              <a:ext uri="{FF2B5EF4-FFF2-40B4-BE49-F238E27FC236}">
                <a16:creationId xmlns:a16="http://schemas.microsoft.com/office/drawing/2014/main" id="{3CAB0BA1-08E4-A51C-5E42-B1BE04D7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7" y="1453005"/>
            <a:ext cx="6285499" cy="3951990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760DF251-4A6B-4FE1-B66C-6D26AE3F1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67" y="1792954"/>
            <a:ext cx="5526740" cy="2597013"/>
          </a:xfrm>
          <a:prstGeom prst="rect">
            <a:avLst/>
          </a:prstGeom>
        </p:spPr>
      </p:pic>
      <p:pic>
        <p:nvPicPr>
          <p:cNvPr id="10" name="Picture 9" descr="A graph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FEA7C526-BF9F-062C-F5B9-13253394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367" y="4389967"/>
            <a:ext cx="2228916" cy="2468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06B155-B384-AA1A-BECD-959DDBCDBAE0}"/>
              </a:ext>
            </a:extLst>
          </p:cNvPr>
          <p:cNvSpPr txBox="1"/>
          <p:nvPr/>
        </p:nvSpPr>
        <p:spPr>
          <a:xfrm>
            <a:off x="8876212" y="4578205"/>
            <a:ext cx="2897965" cy="172354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l">
              <a:spcBef>
                <a:spcPts val="600"/>
              </a:spcBef>
              <a:spcAft>
                <a:spcPts val="600"/>
              </a:spcAft>
            </a:pPr>
            <a:r>
              <a:rPr lang="en-US" sz="12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Top: Location of real OCO-2 soundings, after pre-screening in 2016 in our synthetic dataset.  There are ~ 1.2M total soundings, and 600,000 soundings selected for X</a:t>
            </a:r>
            <a:r>
              <a:rPr lang="en-US" sz="1200" b="1" kern="50" baseline="-2500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CO2</a:t>
            </a:r>
            <a:r>
              <a:rPr lang="en-US" sz="12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 retrieval.</a:t>
            </a:r>
          </a:p>
          <a:p>
            <a:pPr marL="0" marR="0" algn="l">
              <a:spcBef>
                <a:spcPts val="600"/>
              </a:spcBef>
              <a:spcAft>
                <a:spcPts val="600"/>
              </a:spcAft>
            </a:pPr>
            <a:r>
              <a:rPr lang="en-US" sz="1200" b="1" kern="50" dirty="0">
                <a:solidFill>
                  <a:srgbClr val="548DD4"/>
                </a:solidFill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Left: Mismatches in XCO2 and Surface Pressure between the simulations (truth) and the retrievals (prior).</a:t>
            </a:r>
            <a:endParaRPr lang="en-US" sz="1200" b="1" kern="50" dirty="0">
              <a:solidFill>
                <a:srgbClr val="548DD4"/>
              </a:solidFill>
              <a:effectLst/>
              <a:latin typeface="Calibri" panose="020F0502020204030204" pitchFamily="34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83286-B11C-4003-04CA-2D8B1C08C20E}"/>
              </a:ext>
            </a:extLst>
          </p:cNvPr>
          <p:cNvSpPr txBox="1"/>
          <p:nvPr/>
        </p:nvSpPr>
        <p:spPr>
          <a:xfrm>
            <a:off x="328709" y="5439980"/>
            <a:ext cx="4675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Will (likely) not include: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	3D RT Effects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	Subscene Effects (i.e., partial clouds)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	Realistic in-band spectral variability?</a:t>
            </a:r>
          </a:p>
        </p:txBody>
      </p:sp>
    </p:spTree>
    <p:extLst>
      <p:ext uri="{BB962C8B-B14F-4D97-AF65-F5344CB8AC3E}">
        <p14:creationId xmlns:p14="http://schemas.microsoft.com/office/powerpoint/2010/main" val="388449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2BE8-0DBB-AC06-4079-E72DBB2B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: Two Major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61D02-35A7-BD24-D2B7-8D6832AE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0628E-B815-9A13-5D17-AB1FB9D98730}"/>
              </a:ext>
            </a:extLst>
          </p:cNvPr>
          <p:cNvSpPr txBox="1"/>
          <p:nvPr/>
        </p:nvSpPr>
        <p:spPr>
          <a:xfrm>
            <a:off x="668305" y="1102618"/>
            <a:ext cx="4355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Original Goal: </a:t>
            </a:r>
          </a:p>
          <a:p>
            <a:pPr algn="ctr"/>
            <a:r>
              <a:rPr lang="en-US" sz="2400" b="1" dirty="0"/>
              <a:t>Regional-to-Global Scale Fluxes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BB529-4C8B-4C44-783E-81EA79BD3176}"/>
              </a:ext>
            </a:extLst>
          </p:cNvPr>
          <p:cNvSpPr txBox="1"/>
          <p:nvPr/>
        </p:nvSpPr>
        <p:spPr>
          <a:xfrm>
            <a:off x="7078784" y="1061905"/>
            <a:ext cx="405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Hot New Goal: </a:t>
            </a:r>
          </a:p>
          <a:p>
            <a:pPr algn="ctr"/>
            <a:r>
              <a:rPr lang="en-US" sz="2400" b="1" dirty="0"/>
              <a:t>Local/Urban Scale sources</a:t>
            </a:r>
          </a:p>
        </p:txBody>
      </p:sp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57DBCAB2-A29D-D2C0-6BFA-B274039FF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0" y="4210298"/>
            <a:ext cx="2103804" cy="1232474"/>
          </a:xfrm>
          <a:prstGeom prst="rect">
            <a:avLst/>
          </a:prstGeom>
        </p:spPr>
      </p:pic>
      <p:pic>
        <p:nvPicPr>
          <p:cNvPr id="12" name="Picture 11" descr="A map of the world&#10;&#10;Description automatically generated">
            <a:extLst>
              <a:ext uri="{FF2B5EF4-FFF2-40B4-BE49-F238E27FC236}">
                <a16:creationId xmlns:a16="http://schemas.microsoft.com/office/drawing/2014/main" id="{E47D096C-D4BE-A6A2-31B9-EA3D063E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226" y="4210298"/>
            <a:ext cx="2123559" cy="1232474"/>
          </a:xfrm>
          <a:prstGeom prst="rect">
            <a:avLst/>
          </a:prstGeom>
        </p:spPr>
      </p:pic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1F545AD5-ADF3-A9F9-8B42-9BB76D418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271" y="5603019"/>
            <a:ext cx="2198905" cy="11206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2707AF-CA3E-81CA-465D-E77CB215A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12774" y="4756903"/>
            <a:ext cx="1021569" cy="266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7FFA20-10CB-CBBB-0966-011869EE6854}"/>
              </a:ext>
            </a:extLst>
          </p:cNvPr>
          <p:cNvSpPr txBox="1"/>
          <p:nvPr/>
        </p:nvSpPr>
        <p:spPr>
          <a:xfrm>
            <a:off x="4900247" y="5288884"/>
            <a:ext cx="53926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396 ppm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852233-71AF-DFF5-78F1-1A46A69E3BF6}"/>
              </a:ext>
            </a:extLst>
          </p:cNvPr>
          <p:cNvSpPr txBox="1"/>
          <p:nvPr/>
        </p:nvSpPr>
        <p:spPr>
          <a:xfrm>
            <a:off x="4900247" y="4302446"/>
            <a:ext cx="53926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417 ppm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47FCE5-A8ED-9E96-A5B2-BAEEDC297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078622" y="6028177"/>
            <a:ext cx="1065074" cy="2629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206ABF-A277-8464-BFB1-2E5EAFE84E98}"/>
              </a:ext>
            </a:extLst>
          </p:cNvPr>
          <p:cNvSpPr txBox="1"/>
          <p:nvPr/>
        </p:nvSpPr>
        <p:spPr>
          <a:xfrm>
            <a:off x="3766458" y="6579200"/>
            <a:ext cx="53926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-2 ppm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5B2F04-C692-9422-4356-EEACF03158D8}"/>
              </a:ext>
            </a:extLst>
          </p:cNvPr>
          <p:cNvSpPr txBox="1"/>
          <p:nvPr/>
        </p:nvSpPr>
        <p:spPr>
          <a:xfrm>
            <a:off x="3766458" y="5592762"/>
            <a:ext cx="53926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+2 ppm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E9B749-B563-1F41-D5FA-0DA2BC005AA7}"/>
              </a:ext>
            </a:extLst>
          </p:cNvPr>
          <p:cNvSpPr txBox="1"/>
          <p:nvPr/>
        </p:nvSpPr>
        <p:spPr>
          <a:xfrm>
            <a:off x="982037" y="3831750"/>
            <a:ext cx="3523748" cy="3323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r>
              <a:rPr lang="en-US" b="1" u="sng" dirty="0">
                <a:cs typeface="Arial" panose="020B0604020202020204" pitchFamily="34" charset="0"/>
              </a:rPr>
              <a:t>Mean XCO2, MAM, 2015-2021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7E97AF-9E6E-B169-B702-D7A2685D814E}"/>
              </a:ext>
            </a:extLst>
          </p:cNvPr>
          <p:cNvSpPr txBox="1"/>
          <p:nvPr/>
        </p:nvSpPr>
        <p:spPr>
          <a:xfrm>
            <a:off x="668305" y="4210113"/>
            <a:ext cx="1245944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27432" tIns="0" rIns="27432" bIns="0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Mean of 6 Models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0CA78E-CAF9-EE4F-9517-E07CCA1918BD}"/>
              </a:ext>
            </a:extLst>
          </p:cNvPr>
          <p:cNvSpPr txBox="1"/>
          <p:nvPr/>
        </p:nvSpPr>
        <p:spPr>
          <a:xfrm>
            <a:off x="2984272" y="4210112"/>
            <a:ext cx="990797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27432" tIns="0" rIns="27432" bIns="0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OCO-2 v11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4DB135F-35FB-FC78-B2CB-64E0F2D51F6E}"/>
              </a:ext>
            </a:extLst>
          </p:cNvPr>
          <p:cNvCxnSpPr>
            <a:cxnSpLocks/>
          </p:cNvCxnSpPr>
          <p:nvPr/>
        </p:nvCxnSpPr>
        <p:spPr>
          <a:xfrm flipH="1">
            <a:off x="2596659" y="5422164"/>
            <a:ext cx="332155" cy="1843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937CF09-7FB3-EA89-809B-40EFAB27A3DB}"/>
              </a:ext>
            </a:extLst>
          </p:cNvPr>
          <p:cNvCxnSpPr>
            <a:cxnSpLocks/>
          </p:cNvCxnSpPr>
          <p:nvPr/>
        </p:nvCxnSpPr>
        <p:spPr>
          <a:xfrm>
            <a:off x="1767819" y="5422164"/>
            <a:ext cx="309960" cy="1774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C6D5908-AFDB-4ECA-AA43-2B1F756B56E2}"/>
              </a:ext>
            </a:extLst>
          </p:cNvPr>
          <p:cNvSpPr txBox="1"/>
          <p:nvPr/>
        </p:nvSpPr>
        <p:spPr>
          <a:xfrm>
            <a:off x="240057" y="2041366"/>
            <a:ext cx="2442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Regional </a:t>
            </a:r>
            <a:r>
              <a:rPr lang="en-US" sz="1600" dirty="0" err="1"/>
              <a:t>biospheric</a:t>
            </a:r>
            <a:r>
              <a:rPr lang="en-US" sz="1600" dirty="0"/>
              <a:t>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Country-level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Ocean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Changes in these fluxes over time.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EC0EF5-1282-87BD-35A2-D67B8D9BBE98}"/>
              </a:ext>
            </a:extLst>
          </p:cNvPr>
          <p:cNvSpPr txBox="1"/>
          <p:nvPr/>
        </p:nvSpPr>
        <p:spPr>
          <a:xfrm>
            <a:off x="2996837" y="2041366"/>
            <a:ext cx="244267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Needs: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Absolute XCO2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Ocean as well as Land observations.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794860-7CC3-EAC0-EA0B-FD9F9468AF43}"/>
              </a:ext>
            </a:extLst>
          </p:cNvPr>
          <p:cNvSpPr txBox="1"/>
          <p:nvPr/>
        </p:nvSpPr>
        <p:spPr>
          <a:xfrm>
            <a:off x="6321308" y="2041366"/>
            <a:ext cx="244267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Power Plant FF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City-scale FF Emissions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913BFE-64AC-7683-C5CC-0D8391F80322}"/>
              </a:ext>
            </a:extLst>
          </p:cNvPr>
          <p:cNvSpPr txBox="1"/>
          <p:nvPr/>
        </p:nvSpPr>
        <p:spPr>
          <a:xfrm>
            <a:off x="8879651" y="2028179"/>
            <a:ext cx="319415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Needs: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Relative XCO2 accuracy (difference </a:t>
            </a:r>
            <a:r>
              <a:rPr lang="en-US" sz="1600" dirty="0" err="1"/>
              <a:t>w.r.t</a:t>
            </a:r>
            <a:r>
              <a:rPr lang="en-US" sz="1600" dirty="0"/>
              <a:t> background)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Ocean data not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Many systematic biases cancel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Wind information often dominates flux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78A52B-B309-1AF0-4737-FC2CA3FED9E2}"/>
              </a:ext>
            </a:extLst>
          </p:cNvPr>
          <p:cNvSpPr txBox="1"/>
          <p:nvPr/>
        </p:nvSpPr>
        <p:spPr>
          <a:xfrm>
            <a:off x="4941332" y="4720897"/>
            <a:ext cx="753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XCO2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5A72046-1BDC-5F8D-E694-09E493E8DF5E}"/>
                  </a:ext>
                </a:extLst>
              </p:cNvPr>
              <p:cNvSpPr txBox="1"/>
              <p:nvPr/>
            </p:nvSpPr>
            <p:spPr>
              <a:xfrm>
                <a:off x="3721022" y="5990387"/>
                <a:ext cx="9181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1600" b="1" i="0" dirty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1600" b="1" dirty="0"/>
                  <a:t>XCO2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5A72046-1BDC-5F8D-E694-09E493E8D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022" y="5990387"/>
                <a:ext cx="918121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6143BD04-2DCF-C7AF-A848-685533658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1141" y="4570294"/>
            <a:ext cx="3473040" cy="166133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46617C9-D729-088E-4E06-E623CAEC1939}"/>
              </a:ext>
            </a:extLst>
          </p:cNvPr>
          <p:cNvSpPr txBox="1"/>
          <p:nvPr/>
        </p:nvSpPr>
        <p:spPr>
          <a:xfrm>
            <a:off x="7255536" y="3868663"/>
            <a:ext cx="319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XCO2 plume from </a:t>
            </a:r>
            <a:r>
              <a:rPr lang="en-US" b="1" i="0" dirty="0" err="1">
                <a:solidFill>
                  <a:srgbClr val="282828"/>
                </a:solidFill>
                <a:effectLst/>
                <a:latin typeface="MuseoSans"/>
              </a:rPr>
              <a:t>Bełchat</a:t>
            </a:r>
            <a:r>
              <a:rPr lang="el-GR" b="1" i="0" dirty="0" err="1">
                <a:solidFill>
                  <a:srgbClr val="282828"/>
                </a:solidFill>
                <a:effectLst/>
                <a:latin typeface="MuseoSans"/>
              </a:rPr>
              <a:t>ό</a:t>
            </a:r>
            <a:r>
              <a:rPr lang="en-US" b="1" i="0" dirty="0">
                <a:solidFill>
                  <a:srgbClr val="282828"/>
                </a:solidFill>
                <a:effectLst/>
                <a:latin typeface="MuseoSans"/>
              </a:rPr>
              <a:t>w Power Plant, seen by OCO-3</a:t>
            </a:r>
            <a:endParaRPr lang="en-US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EA095F-D8A7-100F-C30C-C6CC64ADE803}"/>
              </a:ext>
            </a:extLst>
          </p:cNvPr>
          <p:cNvCxnSpPr/>
          <p:nvPr/>
        </p:nvCxnSpPr>
        <p:spPr>
          <a:xfrm>
            <a:off x="5858933" y="1061905"/>
            <a:ext cx="0" cy="567118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23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75C5-F4CE-D937-4997-89504D6B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XCO</a:t>
            </a:r>
            <a:r>
              <a:rPr lang="en-US" baseline="-25000" dirty="0"/>
              <a:t>2</a:t>
            </a:r>
            <a:r>
              <a:rPr lang="en-US" dirty="0"/>
              <a:t> Goal for Regional-to-Global Fluxes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D73C3-DCB2-F4CF-0108-36A78727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759" y="6396917"/>
            <a:ext cx="650149" cy="365125"/>
          </a:xfrm>
        </p:spPr>
        <p:txBody>
          <a:bodyPr/>
          <a:lstStyle/>
          <a:p>
            <a:fld id="{B979146A-4B16-E84E-8707-2EC97DFDB833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5018042-376D-283B-E16C-817BBD62020A}"/>
              </a:ext>
            </a:extLst>
          </p:cNvPr>
          <p:cNvSpPr txBox="1">
            <a:spLocks/>
          </p:cNvSpPr>
          <p:nvPr/>
        </p:nvSpPr>
        <p:spPr>
          <a:xfrm>
            <a:off x="340668" y="1425653"/>
            <a:ext cx="7457913" cy="4800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/>
                </a:solidFill>
              </a:rPr>
              <a:t>We have a goal (my own interpretation):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pPr marL="291928" lvl="1"/>
            <a:r>
              <a:rPr lang="en-US" sz="2400" b="1" i="1" dirty="0"/>
              <a:t>To deduce accurate, science- and policy-relevant surface fluxes of CO2 at nation-state (or better) &amp; monthly scales using top-down inversion systems driven by in-situ and satellite CO2 data.</a:t>
            </a:r>
          </a:p>
          <a:p>
            <a:pPr marL="291928" lvl="1"/>
            <a:endParaRPr lang="en-US" b="1" i="1" dirty="0"/>
          </a:p>
          <a:p>
            <a:endParaRPr lang="en-US" dirty="0"/>
          </a:p>
          <a:p>
            <a:r>
              <a:rPr lang="en-US" sz="2400" b="1" dirty="0">
                <a:solidFill>
                  <a:schemeClr val="accent1"/>
                </a:solidFill>
              </a:rPr>
              <a:t>To achieve this goal, we require:</a:t>
            </a:r>
            <a:endParaRPr lang="en-US" sz="2000" dirty="0">
              <a:solidFill>
                <a:schemeClr val="accent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Extremely well-calibrated reflected sunlight spectra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Highly accurate retrieved XCO2 from those spectra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Robust top-down carbon source/sink inversion systems (with accurate transport and well-specified priors)</a:t>
            </a:r>
          </a:p>
          <a:p>
            <a:pPr marL="291928" lvl="1"/>
            <a:endParaRPr lang="en-US" dirty="0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2322CB6B-1951-D58A-C95C-9EFFA4073E54}"/>
              </a:ext>
            </a:extLst>
          </p:cNvPr>
          <p:cNvSpPr/>
          <p:nvPr/>
        </p:nvSpPr>
        <p:spPr bwMode="auto">
          <a:xfrm rot="19709715">
            <a:off x="7635443" y="3538007"/>
            <a:ext cx="657435" cy="421105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C6A68-4F68-9D99-E33F-2A4D763A4B58}"/>
              </a:ext>
            </a:extLst>
          </p:cNvPr>
          <p:cNvSpPr txBox="1"/>
          <p:nvPr/>
        </p:nvSpPr>
        <p:spPr>
          <a:xfrm>
            <a:off x="764241" y="4633917"/>
            <a:ext cx="7034340" cy="421105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7019C-FCB8-40DD-4EE8-ADBD82ECDC2F}"/>
              </a:ext>
            </a:extLst>
          </p:cNvPr>
          <p:cNvSpPr txBox="1"/>
          <p:nvPr/>
        </p:nvSpPr>
        <p:spPr>
          <a:xfrm>
            <a:off x="8889757" y="4352389"/>
            <a:ext cx="2795562" cy="175432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2400" b="1" dirty="0">
                <a:solidFill>
                  <a:srgbClr val="C00000"/>
                </a:solidFill>
              </a:rPr>
              <a:t>&lt; 0.5 ppm (0.12%)</a:t>
            </a:r>
          </a:p>
          <a:p>
            <a:pPr marL="0" lvl="1" algn="ctr"/>
            <a:r>
              <a:rPr lang="en-US" sz="2000" b="1" dirty="0">
                <a:solidFill>
                  <a:srgbClr val="C00000"/>
                </a:solidFill>
              </a:rPr>
              <a:t>(CO2M MRD) </a:t>
            </a:r>
          </a:p>
          <a:p>
            <a:pPr marL="0" lvl="1" algn="ctr"/>
            <a:r>
              <a:rPr lang="en-US" sz="2400" b="1" dirty="0">
                <a:solidFill>
                  <a:srgbClr val="C00000"/>
                </a:solidFill>
              </a:rPr>
              <a:t>&lt; 0.2 ppm (0.05%)</a:t>
            </a:r>
          </a:p>
          <a:p>
            <a:pPr marL="0" lvl="1" algn="ctr"/>
            <a:r>
              <a:rPr lang="en-US" sz="2000" b="1" dirty="0">
                <a:solidFill>
                  <a:srgbClr val="C00000"/>
                </a:solidFill>
              </a:rPr>
              <a:t>(MicroCarb Target;</a:t>
            </a:r>
          </a:p>
          <a:p>
            <a:pPr marL="0" lvl="1" algn="ctr"/>
            <a:r>
              <a:rPr lang="en-US" sz="2000" b="1" dirty="0">
                <a:solidFill>
                  <a:srgbClr val="C00000"/>
                </a:solidFill>
              </a:rPr>
              <a:t>Common Opinion)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CD07B-ADE5-E587-5022-A36E88AF597B}"/>
              </a:ext>
            </a:extLst>
          </p:cNvPr>
          <p:cNvSpPr txBox="1"/>
          <p:nvPr/>
        </p:nvSpPr>
        <p:spPr>
          <a:xfrm>
            <a:off x="8354452" y="3185034"/>
            <a:ext cx="3680794" cy="707886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OCO-2 Has Largely Achieved this!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Gold standard for future sensors!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FD3098E6-2F6D-72FE-0EDC-BA53E66FD7EA}"/>
              </a:ext>
            </a:extLst>
          </p:cNvPr>
          <p:cNvSpPr/>
          <p:nvPr/>
        </p:nvSpPr>
        <p:spPr bwMode="auto">
          <a:xfrm>
            <a:off x="8025734" y="4562943"/>
            <a:ext cx="657435" cy="421105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The Ten Minute Gold Standard | Monetary Metals">
            <a:extLst>
              <a:ext uri="{FF2B5EF4-FFF2-40B4-BE49-F238E27FC236}">
                <a16:creationId xmlns:a16="http://schemas.microsoft.com/office/drawing/2014/main" id="{584926D1-88CA-DA3E-7E62-FF322E79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865" y="2038824"/>
            <a:ext cx="1089786" cy="10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07D7-E9F4-25BD-F8B5-16B2F94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current XCO2 retrievals work?</a:t>
            </a:r>
          </a:p>
        </p:txBody>
      </p:sp>
      <p:pic>
        <p:nvPicPr>
          <p:cNvPr id="8" name="Content Placeholder 7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8B61B7DB-9051-5D67-21B1-2DB72F696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631" y="991751"/>
            <a:ext cx="1635476" cy="532255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41A73-4043-1C4D-126C-BCB4BAC7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3BB025-CC25-600C-63F3-C223A751C7ED}"/>
              </a:ext>
            </a:extLst>
          </p:cNvPr>
          <p:cNvSpPr txBox="1">
            <a:spLocks/>
          </p:cNvSpPr>
          <p:nvPr/>
        </p:nvSpPr>
        <p:spPr bwMode="auto">
          <a:xfrm>
            <a:off x="353532" y="1121566"/>
            <a:ext cx="2861747" cy="119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Solar Induced Fluorescence (SIF), </a:t>
            </a:r>
          </a:p>
          <a:p>
            <a:pPr marL="0" indent="0">
              <a:buNone/>
            </a:pPr>
            <a:r>
              <a:rPr lang="en-US" sz="2400" kern="0" dirty="0"/>
              <a:t>O</a:t>
            </a:r>
            <a:r>
              <a:rPr lang="en-US" sz="2400" kern="0" baseline="-25000" dirty="0"/>
              <a:t>2</a:t>
            </a:r>
            <a:r>
              <a:rPr lang="en-US" sz="2400" kern="0" dirty="0"/>
              <a:t>, Clouds, Aerosol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5BBF0C-78CC-206A-BD69-61A9D4571F35}"/>
              </a:ext>
            </a:extLst>
          </p:cNvPr>
          <p:cNvSpPr txBox="1">
            <a:spLocks/>
          </p:cNvSpPr>
          <p:nvPr/>
        </p:nvSpPr>
        <p:spPr bwMode="auto">
          <a:xfrm>
            <a:off x="667193" y="4898087"/>
            <a:ext cx="2234424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CO</a:t>
            </a:r>
            <a:r>
              <a:rPr lang="en-US" sz="2400" kern="0" baseline="-25000" dirty="0"/>
              <a:t>2</a:t>
            </a:r>
            <a:r>
              <a:rPr lang="en-US" sz="2400" kern="0" dirty="0"/>
              <a:t>, H</a:t>
            </a:r>
            <a:r>
              <a:rPr lang="en-US" sz="2400" kern="0" baseline="-25000" dirty="0"/>
              <a:t>2</a:t>
            </a:r>
            <a:r>
              <a:rPr lang="en-US" sz="2400" kern="0" dirty="0"/>
              <a:t>O, Clouds, Aerosol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7CFEAE-AFBA-01ED-F178-5520CFE94D37}"/>
              </a:ext>
            </a:extLst>
          </p:cNvPr>
          <p:cNvSpPr txBox="1">
            <a:spLocks/>
          </p:cNvSpPr>
          <p:nvPr/>
        </p:nvSpPr>
        <p:spPr bwMode="auto">
          <a:xfrm>
            <a:off x="518631" y="3143057"/>
            <a:ext cx="2234424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CO</a:t>
            </a:r>
            <a:r>
              <a:rPr lang="en-US" sz="2400" kern="0" baseline="-25000" dirty="0"/>
              <a:t>2</a:t>
            </a:r>
            <a:r>
              <a:rPr lang="en-US" sz="2400" kern="0" dirty="0"/>
              <a:t>, H</a:t>
            </a:r>
            <a:r>
              <a:rPr lang="en-US" sz="2400" kern="0" baseline="-25000" dirty="0"/>
              <a:t>2</a:t>
            </a:r>
            <a:r>
              <a:rPr lang="en-US" sz="2400" kern="0" dirty="0"/>
              <a:t>O, Clouds, Aerosol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C6AD90-8384-7E89-3D12-1455C27D5225}"/>
                  </a:ext>
                </a:extLst>
              </p:cNvPr>
              <p:cNvSpPr txBox="1"/>
              <p:nvPr/>
            </p:nvSpPr>
            <p:spPr>
              <a:xfrm>
                <a:off x="6949562" y="1131740"/>
                <a:ext cx="5850124" cy="217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𝑪𝑶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𝑪𝒐𝒍𝒖𝒎𝒏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𝑪𝑶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𝑪𝒐𝒍𝒖𝒎𝒏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𝑫𝒓𝒚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𝑨𝒊𝒓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  <a:p>
                <a:endParaRPr lang="en-US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𝑪𝒐𝒍𝒖𝒎𝒏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𝑫𝒓𝒚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𝑨𝒊𝒓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𝒅𝒓𝒚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den>
                          </m:f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𝑻𝑪𝑾𝑽</m:t>
                          </m:r>
                        </m:e>
                      </m:d>
                    </m:oMath>
                  </m:oMathPara>
                </a14:m>
                <a:endParaRPr lang="en-US" sz="2000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C6AD90-8384-7E89-3D12-1455C27D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562" y="1131740"/>
                <a:ext cx="5850124" cy="2171877"/>
              </a:xfrm>
              <a:prstGeom prst="rect">
                <a:avLst/>
              </a:prstGeom>
              <a:blipFill>
                <a:blip r:embed="rId3"/>
                <a:stretch>
                  <a:fillRect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he basic concept of using reflected sunlight to retrieve the concentration of atmospheric CO2.">
            <a:extLst>
              <a:ext uri="{FF2B5EF4-FFF2-40B4-BE49-F238E27FC236}">
                <a16:creationId xmlns:a16="http://schemas.microsoft.com/office/drawing/2014/main" id="{83DA404E-BF6A-710E-5B3C-BC075235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7121" y="1466428"/>
            <a:ext cx="2230052" cy="41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E0CC3-5663-5592-E67E-CD2F3E1004D4}"/>
                  </a:ext>
                </a:extLst>
              </p:cNvPr>
              <p:cNvSpPr txBox="1"/>
              <p:nvPr/>
            </p:nvSpPr>
            <p:spPr>
              <a:xfrm>
                <a:off x="7848600" y="3260835"/>
                <a:ext cx="4267200" cy="284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require good spectroscopy &amp; meteorology to model the column gas absorption: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𝑰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𝒔𝒖𝒏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</m:d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den>
                          </m:f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𝒈𝒂𝒔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Aerosols &amp; clouds modify the light path, thereby affecting the apparent columns of dry air &amp; CO2.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E0CC3-5663-5592-E67E-CD2F3E10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3260835"/>
                <a:ext cx="4267200" cy="2845844"/>
              </a:xfrm>
              <a:prstGeom prst="rect">
                <a:avLst/>
              </a:prstGeom>
              <a:blipFill>
                <a:blip r:embed="rId5"/>
                <a:stretch>
                  <a:fillRect l="-1187" t="-889" r="-297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10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8759-7813-96C0-0A52-D57CCA67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fly in the ointment: Aerosols &amp; Clouds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1FC4E-24CC-ECC9-0878-F1F311B7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D4ED65-4189-9ACB-B84A-C499CFF2201A}"/>
              </a:ext>
            </a:extLst>
          </p:cNvPr>
          <p:cNvGraphicFramePr>
            <a:graphicFrameLocks noGrp="1"/>
          </p:cNvGraphicFramePr>
          <p:nvPr/>
        </p:nvGraphicFramePr>
        <p:xfrm>
          <a:off x="585537" y="3358641"/>
          <a:ext cx="6199187" cy="2519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7652">
                  <a:extLst>
                    <a:ext uri="{9D8B030D-6E8A-4147-A177-3AD203B41FA5}">
                      <a16:colId xmlns:a16="http://schemas.microsoft.com/office/drawing/2014/main" val="1776857884"/>
                    </a:ext>
                  </a:extLst>
                </a:gridCol>
                <a:gridCol w="1324249">
                  <a:extLst>
                    <a:ext uri="{9D8B030D-6E8A-4147-A177-3AD203B41FA5}">
                      <a16:colId xmlns:a16="http://schemas.microsoft.com/office/drawing/2014/main" val="1741331171"/>
                    </a:ext>
                  </a:extLst>
                </a:gridCol>
                <a:gridCol w="1463643">
                  <a:extLst>
                    <a:ext uri="{9D8B030D-6E8A-4147-A177-3AD203B41FA5}">
                      <a16:colId xmlns:a16="http://schemas.microsoft.com/office/drawing/2014/main" val="1484293664"/>
                    </a:ext>
                  </a:extLst>
                </a:gridCol>
                <a:gridCol w="1463643">
                  <a:extLst>
                    <a:ext uri="{9D8B030D-6E8A-4147-A177-3AD203B41FA5}">
                      <a16:colId xmlns:a16="http://schemas.microsoft.com/office/drawing/2014/main" val="925959120"/>
                    </a:ext>
                  </a:extLst>
                </a:gridCol>
              </a:tblGrid>
              <a:tr h="676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Source of Bias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OCO2 Land Errors [ppm]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GeoCarb</a:t>
                      </a:r>
                      <a:r>
                        <a:rPr lang="en-US" sz="1600" dirty="0">
                          <a:effectLst/>
                        </a:rPr>
                        <a:t> Land errors [ppm]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OCO2 Ocean errors [ppm]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:a16="http://schemas.microsoft.com/office/drawing/2014/main" val="113979793"/>
                  </a:ext>
                </a:extLst>
              </a:tr>
              <a:tr h="3072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Instrument Calibration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:a16="http://schemas.microsoft.com/office/drawing/2014/main" val="1611792022"/>
                  </a:ext>
                </a:extLst>
              </a:tr>
              <a:tr h="3072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Spectroscopy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0.05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:a16="http://schemas.microsoft.com/office/drawing/2014/main" val="4258163484"/>
                  </a:ext>
                </a:extLst>
              </a:tr>
              <a:tr h="3072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Meteorology</a:t>
                      </a: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:a16="http://schemas.microsoft.com/office/drawing/2014/main" val="546155430"/>
                  </a:ext>
                </a:extLst>
              </a:tr>
              <a:tr h="3072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Aerosols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093641"/>
                  </a:ext>
                </a:extLst>
              </a:tr>
              <a:tr h="3072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Theoretical Total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457200" marR="0" indent="-3200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0.71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0.92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0.52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:a16="http://schemas.microsoft.com/office/drawing/2014/main" val="589706557"/>
                  </a:ext>
                </a:extLst>
              </a:tr>
              <a:tr h="3072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OCO-2 measured total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457200" marR="0" indent="-3200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0.8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0.8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13716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0.6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:a16="http://schemas.microsoft.com/office/drawing/2014/main" val="3296715048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ext, font, white, algebra&#10;&#10;Description automatically generated">
            <a:extLst>
              <a:ext uri="{FF2B5EF4-FFF2-40B4-BE49-F238E27FC236}">
                <a16:creationId xmlns:a16="http://schemas.microsoft.com/office/drawing/2014/main" id="{836ACDFE-BA61-9ED9-3A3B-17CE86F7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9" y="2669527"/>
            <a:ext cx="3653790" cy="689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D8907C3D-B38F-94B2-65DE-3F2465C3A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19" y="2669527"/>
            <a:ext cx="4036682" cy="681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BD25D6-F7A1-644B-0323-BD007ED21EFB}"/>
              </a:ext>
            </a:extLst>
          </p:cNvPr>
          <p:cNvSpPr txBox="1"/>
          <p:nvPr/>
        </p:nvSpPr>
        <p:spPr>
          <a:xfrm>
            <a:off x="2545459" y="2721832"/>
            <a:ext cx="78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56A88-D8C2-457C-7AF7-5F66A2B222DF}"/>
              </a:ext>
            </a:extLst>
          </p:cNvPr>
          <p:cNvSpPr txBox="1"/>
          <p:nvPr/>
        </p:nvSpPr>
        <p:spPr>
          <a:xfrm>
            <a:off x="6496570" y="2796895"/>
            <a:ext cx="78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3D60F-B0C2-9DF2-548A-6E94B52BA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54" y="977221"/>
            <a:ext cx="10515600" cy="1578628"/>
          </a:xfrm>
        </p:spPr>
        <p:txBody>
          <a:bodyPr>
            <a:normAutofit/>
          </a:bodyPr>
          <a:lstStyle/>
          <a:p>
            <a:r>
              <a:rPr lang="en-US" sz="1800" dirty="0"/>
              <a:t>We screen out most aerosol &amp; cloud cases with our pre-screeners (~70%)</a:t>
            </a:r>
          </a:p>
          <a:p>
            <a:r>
              <a:rPr lang="en-US" sz="1800" dirty="0"/>
              <a:t>We screen out scenes with minor aerosol &amp; cloud contamination with post—screeners (~15%)</a:t>
            </a:r>
          </a:p>
          <a:p>
            <a:r>
              <a:rPr lang="en-US" sz="1800" dirty="0"/>
              <a:t>The remaining “good quality” retrievals still have some aerosol &amp; cloud contamination.</a:t>
            </a:r>
          </a:p>
          <a:p>
            <a:r>
              <a:rPr lang="en-US" sz="1800" dirty="0"/>
              <a:t>These lead to lots of open questions about the reliability of XCO2 from space.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767F7-021E-F4AD-8673-5BEB81B01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664" y="2758810"/>
            <a:ext cx="3694981" cy="2737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9CC81-2F4D-FF22-C227-8A3416372F09}"/>
              </a:ext>
            </a:extLst>
          </p:cNvPr>
          <p:cNvSpPr txBox="1"/>
          <p:nvPr/>
        </p:nvSpPr>
        <p:spPr>
          <a:xfrm>
            <a:off x="8476551" y="5605592"/>
            <a:ext cx="2803290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Actual OCO-retrieved AODs are not great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ADDED-6388-0A21-6B84-6CC4625344AB}"/>
              </a:ext>
            </a:extLst>
          </p:cNvPr>
          <p:cNvSpPr txBox="1"/>
          <p:nvPr/>
        </p:nvSpPr>
        <p:spPr>
          <a:xfrm>
            <a:off x="1587988" y="6022448"/>
            <a:ext cx="3986826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Aerosols are the single largest source of systematic error in SWIR-based XCO2</a:t>
            </a:r>
          </a:p>
        </p:txBody>
      </p:sp>
    </p:spTree>
    <p:extLst>
      <p:ext uri="{BB962C8B-B14F-4D97-AF65-F5344CB8AC3E}">
        <p14:creationId xmlns:p14="http://schemas.microsoft.com/office/powerpoint/2010/main" val="11759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99525-C2E1-4E02-90DB-E0682DC4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8D2C8E-7D75-9D75-513A-7C705C43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indicators of aerosol/cloud biases</a:t>
            </a:r>
          </a:p>
        </p:txBody>
      </p:sp>
      <p:pic>
        <p:nvPicPr>
          <p:cNvPr id="9" name="Picture 8" descr="GL_2016-03-22_09169_046_xco2_good_quality_WL_00to05_b8.png">
            <a:extLst>
              <a:ext uri="{FF2B5EF4-FFF2-40B4-BE49-F238E27FC236}">
                <a16:creationId xmlns:a16="http://schemas.microsoft.com/office/drawing/2014/main" id="{F5DF7930-F6A9-1737-6AF0-322B9E0A43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904" y="1060419"/>
            <a:ext cx="2809558" cy="5019368"/>
          </a:xfrm>
          <a:prstGeom prst="rect">
            <a:avLst/>
          </a:prstGeom>
        </p:spPr>
      </p:pic>
      <p:pic>
        <p:nvPicPr>
          <p:cNvPr id="10" name="Picture 9" descr="GL_2016-03-22_09165_049_xco2_good_quality_WL_00to05_b8.png">
            <a:extLst>
              <a:ext uri="{FF2B5EF4-FFF2-40B4-BE49-F238E27FC236}">
                <a16:creationId xmlns:a16="http://schemas.microsoft.com/office/drawing/2014/main" id="{B11A9850-736F-FA3E-16AA-EB203A4FA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12" y="1060419"/>
            <a:ext cx="2542727" cy="5019368"/>
          </a:xfrm>
          <a:prstGeom prst="rect">
            <a:avLst/>
          </a:prstGeom>
        </p:spPr>
      </p:pic>
      <p:pic>
        <p:nvPicPr>
          <p:cNvPr id="2" name="Picture 1" descr="GL_2015-07-04_05347_0473_xco2_good_quality_WL_00to05_b8.png">
            <a:extLst>
              <a:ext uri="{FF2B5EF4-FFF2-40B4-BE49-F238E27FC236}">
                <a16:creationId xmlns:a16="http://schemas.microsoft.com/office/drawing/2014/main" id="{9BCD0A41-F3C7-8278-F11B-473CFD60FE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685" y="1060419"/>
            <a:ext cx="3059067" cy="5019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E8B8D-602B-653B-97F8-E015216973FD}"/>
              </a:ext>
            </a:extLst>
          </p:cNvPr>
          <p:cNvSpPr txBox="1"/>
          <p:nvPr/>
        </p:nvSpPr>
        <p:spPr>
          <a:xfrm>
            <a:off x="2019363" y="5799776"/>
            <a:ext cx="3492795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Cloud-induced biases over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76D2B-DCC6-20E9-1BE7-9FEEADFA4FD1}"/>
              </a:ext>
            </a:extLst>
          </p:cNvPr>
          <p:cNvSpPr txBox="1"/>
          <p:nvPr/>
        </p:nvSpPr>
        <p:spPr>
          <a:xfrm>
            <a:off x="8071438" y="5797581"/>
            <a:ext cx="321489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Aerosol-induced land/water biases</a:t>
            </a:r>
          </a:p>
        </p:txBody>
      </p:sp>
      <p:pic>
        <p:nvPicPr>
          <p:cNvPr id="12" name="Picture 11" descr="A picture containing map, screenshot, water&#10;&#10;Description automatically generated">
            <a:extLst>
              <a:ext uri="{FF2B5EF4-FFF2-40B4-BE49-F238E27FC236}">
                <a16:creationId xmlns:a16="http://schemas.microsoft.com/office/drawing/2014/main" id="{DF0D3BCA-52E0-BD34-1FC6-F5DCFC977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975" y="1369328"/>
            <a:ext cx="1664967" cy="42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5D82-B381-E78F-60D0-991B8965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Geometry-correlated biases in early OCO3 SAMs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A1513-6457-9F15-F321-AC206497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picture containing map, screenshot, text&#10;&#10;Description automatically generated">
            <a:extLst>
              <a:ext uri="{FF2B5EF4-FFF2-40B4-BE49-F238E27FC236}">
                <a16:creationId xmlns:a16="http://schemas.microsoft.com/office/drawing/2014/main" id="{D45A41FD-3075-4A7E-C20A-07038AA244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50" y="983941"/>
            <a:ext cx="7148715" cy="3392116"/>
          </a:xfrm>
          <a:prstGeom prst="rect">
            <a:avLst/>
          </a:prstGeom>
        </p:spPr>
      </p:pic>
      <p:pic>
        <p:nvPicPr>
          <p:cNvPr id="7" name="Picture 6" descr="A map of a river&#10;&#10;Description automatically generated with medium confidence">
            <a:extLst>
              <a:ext uri="{FF2B5EF4-FFF2-40B4-BE49-F238E27FC236}">
                <a16:creationId xmlns:a16="http://schemas.microsoft.com/office/drawing/2014/main" id="{0BD51EAB-DFA5-5B79-45D3-073CEABD2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20" y="1506443"/>
            <a:ext cx="3494782" cy="2792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6588C-C933-A197-2E06-96FAA35B715C}"/>
              </a:ext>
            </a:extLst>
          </p:cNvPr>
          <p:cNvSpPr txBox="1"/>
          <p:nvPr/>
        </p:nvSpPr>
        <p:spPr>
          <a:xfrm>
            <a:off x="8752114" y="860112"/>
            <a:ext cx="215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venir Book" panose="02000503020000020003" pitchFamily="2" charset="0"/>
              </a:rPr>
              <a:t>OCO-3 SAM XCO</a:t>
            </a:r>
            <a:r>
              <a:rPr lang="en-US" sz="1200" baseline="-25000" dirty="0">
                <a:latin typeface="Avenir Book" panose="02000503020000020003" pitchFamily="2" charset="0"/>
              </a:rPr>
              <a:t>2</a:t>
            </a:r>
            <a:endParaRPr lang="en-US" sz="1200" dirty="0">
              <a:latin typeface="Avenir Book" panose="02000503020000020003" pitchFamily="2" charset="0"/>
            </a:endParaRPr>
          </a:p>
          <a:p>
            <a:pPr algn="ctr"/>
            <a:r>
              <a:rPr lang="en-US" sz="1200" dirty="0" err="1">
                <a:latin typeface="Avenir Book" panose="02000503020000020003" pitchFamily="2" charset="0"/>
              </a:rPr>
              <a:t>Sohag</a:t>
            </a:r>
            <a:r>
              <a:rPr lang="en-US" sz="1200" dirty="0">
                <a:latin typeface="Avenir Book" panose="02000503020000020003" pitchFamily="2" charset="0"/>
              </a:rPr>
              <a:t>, Egypt</a:t>
            </a:r>
          </a:p>
          <a:p>
            <a:pPr algn="ctr"/>
            <a:r>
              <a:rPr lang="en-US" sz="1200" dirty="0">
                <a:latin typeface="Avenir Book" panose="02000503020000020003" pitchFamily="2" charset="0"/>
              </a:rPr>
              <a:t>31 January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FD658D-73B7-1E7A-30B2-032466820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4376057"/>
            <a:ext cx="4727497" cy="23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21D6-8398-9A48-B853-AF6E0A9C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44" y="93319"/>
            <a:ext cx="10813312" cy="700088"/>
          </a:xfrm>
        </p:spPr>
        <p:txBody>
          <a:bodyPr>
            <a:normAutofit/>
          </a:bodyPr>
          <a:lstStyle/>
          <a:p>
            <a:r>
              <a:rPr lang="en-US" sz="3200" dirty="0"/>
              <a:t>An Aside: Aerosol-Induced Biases in TROPOMI CH</a:t>
            </a:r>
            <a:r>
              <a:rPr lang="en-US" sz="3200" baseline="-25000" dirty="0"/>
              <a:t>4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627820-5AA1-7E40-AEAD-96411764BFE9}"/>
              </a:ext>
            </a:extLst>
          </p:cNvPr>
          <p:cNvSpPr txBox="1">
            <a:spLocks/>
          </p:cNvSpPr>
          <p:nvPr/>
        </p:nvSpPr>
        <p:spPr>
          <a:xfrm>
            <a:off x="2362200" y="334647"/>
            <a:ext cx="10515600" cy="9160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07F0EA-99FF-9A4B-8019-CFC1CE383E08}"/>
              </a:ext>
            </a:extLst>
          </p:cNvPr>
          <p:cNvSpPr txBox="1">
            <a:spLocks/>
          </p:cNvSpPr>
          <p:nvPr/>
        </p:nvSpPr>
        <p:spPr>
          <a:xfrm>
            <a:off x="510005" y="4462544"/>
            <a:ext cx="6338635" cy="2224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5151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159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34490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Well-known “albedo-bias” in TROPOMI CH4 retrievals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This bias emerges naturally in sim-retrieval experiments!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Source primarily related to surface albedo/aerosol interaction.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Somkuti</a:t>
            </a:r>
            <a:r>
              <a:rPr lang="en-US" sz="2000" b="1" dirty="0">
                <a:solidFill>
                  <a:schemeClr val="tx1"/>
                </a:solidFill>
              </a:rPr>
              <a:t> et al, 2024, submitted to AMT: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“</a:t>
            </a:r>
            <a:r>
              <a:rPr lang="en-US" sz="1800" b="1" i="1" dirty="0">
                <a:solidFill>
                  <a:schemeClr val="tx1"/>
                </a:solidFill>
              </a:rPr>
              <a:t>Surface reflectance biases in XCH</a:t>
            </a:r>
            <a:r>
              <a:rPr lang="en-US" sz="1800" b="1" i="1" baseline="-25000" dirty="0">
                <a:solidFill>
                  <a:schemeClr val="tx1"/>
                </a:solidFill>
              </a:rPr>
              <a:t>4</a:t>
            </a:r>
            <a:r>
              <a:rPr lang="en-US" sz="1800" b="1" i="1" dirty="0">
                <a:solidFill>
                  <a:schemeClr val="tx1"/>
                </a:solidFill>
              </a:rPr>
              <a:t> retrievals from the 2.3 µm band are enhanced in the presence of aerosols”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6BDA6-AD98-0341-865F-6E9376B2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11" y="905494"/>
            <a:ext cx="3198808" cy="2369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DEE94-D82E-5846-91FF-A6CF94AF9EB8}"/>
              </a:ext>
            </a:extLst>
          </p:cNvPr>
          <p:cNvGrpSpPr/>
          <p:nvPr/>
        </p:nvGrpSpPr>
        <p:grpSpPr>
          <a:xfrm>
            <a:off x="8606119" y="905494"/>
            <a:ext cx="3607753" cy="2389329"/>
            <a:chOff x="4111520" y="4316440"/>
            <a:chExt cx="2700983" cy="1860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3C8CBB-D597-074A-AF36-05894271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1520" y="4316440"/>
              <a:ext cx="2700983" cy="1860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C87046-1245-A344-8D0C-2BAB063D6184}"/>
                </a:ext>
              </a:extLst>
            </p:cNvPr>
            <p:cNvSpPr txBox="1"/>
            <p:nvPr/>
          </p:nvSpPr>
          <p:spPr>
            <a:xfrm>
              <a:off x="4825930" y="4480685"/>
              <a:ext cx="1553602" cy="263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Full-physics Retrievals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1E2ED03-7E35-9661-CA56-0E3E021B71F2}"/>
              </a:ext>
            </a:extLst>
          </p:cNvPr>
          <p:cNvSpPr txBox="1"/>
          <p:nvPr/>
        </p:nvSpPr>
        <p:spPr>
          <a:xfrm>
            <a:off x="6460996" y="1282984"/>
            <a:ext cx="209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Lorente</a:t>
            </a:r>
            <a:r>
              <a:rPr lang="en-US" b="1" dirty="0">
                <a:solidFill>
                  <a:srgbClr val="0070C0"/>
                </a:solidFill>
              </a:rPr>
              <a:t> et al., AMT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EC4E4-30B9-707E-D6A9-CEFE32FE55DD}"/>
              </a:ext>
            </a:extLst>
          </p:cNvPr>
          <p:cNvSpPr txBox="1"/>
          <p:nvPr/>
        </p:nvSpPr>
        <p:spPr>
          <a:xfrm>
            <a:off x="9659804" y="1060180"/>
            <a:ext cx="2075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Synthetic Retrieval Experiments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9012E-4228-DAD4-011F-15D34DD5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37" y="867124"/>
            <a:ext cx="5066632" cy="2759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93FCC1-4F49-BE03-AB26-BD232A7CB00A}"/>
              </a:ext>
            </a:extLst>
          </p:cNvPr>
          <p:cNvSpPr txBox="1"/>
          <p:nvPr/>
        </p:nvSpPr>
        <p:spPr>
          <a:xfrm>
            <a:off x="204637" y="3645049"/>
            <a:ext cx="50666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TROPOMI Raw XCH</a:t>
            </a:r>
            <a:r>
              <a:rPr lang="en-US" sz="1600" b="1" baseline="-25000" dirty="0">
                <a:solidFill>
                  <a:srgbClr val="00B0F0"/>
                </a:solidFill>
              </a:rPr>
              <a:t>4</a:t>
            </a:r>
            <a:r>
              <a:rPr lang="en-US" sz="1600" b="1" dirty="0">
                <a:solidFill>
                  <a:srgbClr val="00B0F0"/>
                </a:solidFill>
              </a:rPr>
              <a:t> (no bias correction) and SWIR Albedo for TROPOMI orbit 27865, data version 2.4.0.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61E8EF-DB5C-1CFD-12DA-A5C952B69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357" y="3475812"/>
            <a:ext cx="4654016" cy="29945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E8B144-0EB0-46FB-8ED0-1D54A33CF683}"/>
              </a:ext>
            </a:extLst>
          </p:cNvPr>
          <p:cNvSpPr txBox="1"/>
          <p:nvPr/>
        </p:nvSpPr>
        <p:spPr>
          <a:xfrm>
            <a:off x="6096000" y="3515135"/>
            <a:ext cx="5924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Simulated Aerosol-induced XCH</a:t>
            </a:r>
            <a:r>
              <a:rPr lang="en-US" b="1" baseline="-25000" dirty="0">
                <a:solidFill>
                  <a:srgbClr val="00B0F0"/>
                </a:solidFill>
              </a:rPr>
              <a:t>4</a:t>
            </a:r>
            <a:r>
              <a:rPr lang="en-US" b="1" dirty="0">
                <a:solidFill>
                  <a:srgbClr val="00B0F0"/>
                </a:solidFill>
              </a:rPr>
              <a:t> errors from 2.3 micron obs.</a:t>
            </a:r>
          </a:p>
        </p:txBody>
      </p:sp>
      <p:pic>
        <p:nvPicPr>
          <p:cNvPr id="21" name="Picture 20" descr="A blue and pink rectangular object with black text&#10;&#10;Description automatically generated">
            <a:extLst>
              <a:ext uri="{FF2B5EF4-FFF2-40B4-BE49-F238E27FC236}">
                <a16:creationId xmlns:a16="http://schemas.microsoft.com/office/drawing/2014/main" id="{904A9AD2-BF7A-26FE-C654-B60106A34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470" y="6209074"/>
            <a:ext cx="3193073" cy="6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463B-1182-BCAE-D8EA-C26A8A3A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136525"/>
            <a:ext cx="10515600" cy="623234"/>
          </a:xfrm>
        </p:spPr>
        <p:txBody>
          <a:bodyPr>
            <a:normAutofit fontScale="90000"/>
          </a:bodyPr>
          <a:lstStyle/>
          <a:p>
            <a:r>
              <a:rPr lang="en-US" dirty="0"/>
              <a:t>Pick your Poison: The Choice of Aerosol Scheme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C939D-7A64-38B8-A0D6-55682318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14AA8E2-7764-B022-2B9D-A59EF64E0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082375"/>
              </p:ext>
            </p:extLst>
          </p:nvPr>
        </p:nvGraphicFramePr>
        <p:xfrm>
          <a:off x="618068" y="1164131"/>
          <a:ext cx="10515599" cy="3253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3269">
                  <a:extLst>
                    <a:ext uri="{9D8B030D-6E8A-4147-A177-3AD203B41FA5}">
                      <a16:colId xmlns:a16="http://schemas.microsoft.com/office/drawing/2014/main" val="576366031"/>
                    </a:ext>
                  </a:extLst>
                </a:gridCol>
                <a:gridCol w="2512060">
                  <a:extLst>
                    <a:ext uri="{9D8B030D-6E8A-4147-A177-3AD203B41FA5}">
                      <a16:colId xmlns:a16="http://schemas.microsoft.com/office/drawing/2014/main" val="2237635267"/>
                    </a:ext>
                  </a:extLst>
                </a:gridCol>
                <a:gridCol w="2544425">
                  <a:extLst>
                    <a:ext uri="{9D8B030D-6E8A-4147-A177-3AD203B41FA5}">
                      <a16:colId xmlns:a16="http://schemas.microsoft.com/office/drawing/2014/main" val="577118606"/>
                    </a:ext>
                  </a:extLst>
                </a:gridCol>
                <a:gridCol w="1061660">
                  <a:extLst>
                    <a:ext uri="{9D8B030D-6E8A-4147-A177-3AD203B41FA5}">
                      <a16:colId xmlns:a16="http://schemas.microsoft.com/office/drawing/2014/main" val="569413219"/>
                    </a:ext>
                  </a:extLst>
                </a:gridCol>
                <a:gridCol w="2374185">
                  <a:extLst>
                    <a:ext uri="{9D8B030D-6E8A-4147-A177-3AD203B41FA5}">
                      <a16:colId xmlns:a16="http://schemas.microsoft.com/office/drawing/2014/main" val="34048203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r>
                        <a:rPr lang="en-US" sz="1600" baseline="-25000" dirty="0">
                          <a:effectLst/>
                        </a:rPr>
                        <a:t>CO2</a:t>
                      </a:r>
                      <a:r>
                        <a:rPr lang="en-US" sz="1600" dirty="0">
                          <a:effectLst/>
                        </a:rPr>
                        <a:t> Retrieval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Satellite(s) applied to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Aerosol Scheme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# of </a:t>
                      </a:r>
                      <a:r>
                        <a:rPr lang="en-US" sz="1600" dirty="0" err="1">
                          <a:effectLst/>
                        </a:rPr>
                        <a:t>aer</a:t>
                      </a:r>
                      <a:r>
                        <a:rPr lang="en-US" sz="1600" dirty="0">
                          <a:effectLst/>
                        </a:rPr>
                        <a:t> params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Reference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1853263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ACOS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GOSAT, OCO-2, OCO-3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fixed types, </a:t>
                      </a:r>
                      <a:r>
                        <a:rPr lang="en-US" sz="1600" dirty="0" err="1">
                          <a:effectLst/>
                        </a:rPr>
                        <a:t>AODs+heights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O’Dell et al., 2018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6003853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UoL</a:t>
                      </a:r>
                      <a:r>
                        <a:rPr lang="en-US" sz="1600" dirty="0">
                          <a:effectLst/>
                        </a:rPr>
                        <a:t>-FP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GOSAT, OCO-2, CO2M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Aerosols + Cirrus: full profiles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Cogan et al., 2012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7702788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RemoTeC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GOSAT, OCO-2, CO2M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variable type: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AOD, Height, Size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Butz</a:t>
                      </a:r>
                      <a:r>
                        <a:rPr lang="en-US" sz="1600" dirty="0">
                          <a:effectLst/>
                        </a:rPr>
                        <a:t> et al., 2011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5053861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NIES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GOSAT, GOSAT-2, GOSAT-GW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Aerosols: profiles; Cirrus: </a:t>
                      </a:r>
                      <a:r>
                        <a:rPr lang="en-US" sz="1600" dirty="0" err="1">
                          <a:effectLst/>
                        </a:rPr>
                        <a:t>AOD+Height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 err="1">
                          <a:effectLst/>
                        </a:rPr>
                        <a:t>Yoshida</a:t>
                      </a:r>
                      <a:r>
                        <a:rPr lang="da-DK" sz="1600" dirty="0">
                          <a:effectLst/>
                        </a:rPr>
                        <a:t> et al., 2013; </a:t>
                      </a:r>
                      <a:r>
                        <a:rPr lang="da-DK" sz="1600" dirty="0" err="1">
                          <a:effectLst/>
                        </a:rPr>
                        <a:t>Someya</a:t>
                      </a:r>
                      <a:r>
                        <a:rPr lang="da-DK" sz="1600" dirty="0">
                          <a:effectLst/>
                        </a:rPr>
                        <a:t> et al., 2023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865264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4ARCTIC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OCO-2, MicroCarb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variable type: AOD, ALH, Angstrom Exponent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Bertaux</a:t>
                      </a:r>
                      <a:r>
                        <a:rPr lang="en-US" sz="1600" dirty="0">
                          <a:effectLst/>
                        </a:rPr>
                        <a:t> et al., 2020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123146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FOCAL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OCO-2, GOSAT, CO2M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type: AOD, Height, Angstrom Exponent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</a:rPr>
                        <a:t>Reuter et al. (2017), Noel et al. </a:t>
                      </a:r>
                      <a:r>
                        <a:rPr lang="en-US" sz="1600" dirty="0">
                          <a:effectLst/>
                        </a:rPr>
                        <a:t>(2021)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32441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676B8B8-3000-6DBD-C1C8-803FEA20F949}"/>
              </a:ext>
            </a:extLst>
          </p:cNvPr>
          <p:cNvSpPr txBox="1"/>
          <p:nvPr/>
        </p:nvSpPr>
        <p:spPr>
          <a:xfrm>
            <a:off x="616220" y="4570484"/>
            <a:ext cx="10959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schemes to account for aerosols in “Full Physics” retrievals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generally not been well-studied in terms of aerosol efficacy, because there are so many confounding factors in real data! (Prior Met, DEM, Spectroscopy, Filtering, Bias Correction, etc.)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best?  Let’s do a "Full-Physics Aerosol Scheme Intercomparison Project”</a:t>
            </a:r>
          </a:p>
        </p:txBody>
      </p:sp>
    </p:spTree>
    <p:extLst>
      <p:ext uri="{BB962C8B-B14F-4D97-AF65-F5344CB8AC3E}">
        <p14:creationId xmlns:p14="http://schemas.microsoft.com/office/powerpoint/2010/main" val="68498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18748</TotalTime>
  <Words>1489</Words>
  <Application>Microsoft Macintosh PowerPoint</Application>
  <PresentationFormat>Widescreen</PresentationFormat>
  <Paragraphs>256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MuseoSans</vt:lpstr>
      <vt:lpstr>Arial</vt:lpstr>
      <vt:lpstr>Avenir Book</vt:lpstr>
      <vt:lpstr>Calibri</vt:lpstr>
      <vt:lpstr>Cambria Math</vt:lpstr>
      <vt:lpstr>Courier New</vt:lpstr>
      <vt:lpstr>Helvetica</vt:lpstr>
      <vt:lpstr>Times New Roman</vt:lpstr>
      <vt:lpstr>Office Theme</vt:lpstr>
      <vt:lpstr>Discussion: Retrieval Intercomparison Project</vt:lpstr>
      <vt:lpstr>XCO2 : Two Major Applications</vt:lpstr>
      <vt:lpstr>The XCO2 Goal for Regional-to-Global Fluxes</vt:lpstr>
      <vt:lpstr>How do current XCO2 retrievals work?</vt:lpstr>
      <vt:lpstr>The fly in the ointment: Aerosols &amp; Clouds</vt:lpstr>
      <vt:lpstr>Early indicators of aerosol/cloud biases</vt:lpstr>
      <vt:lpstr>Geometry-correlated biases in early OCO3 SAMs</vt:lpstr>
      <vt:lpstr>An Aside: Aerosol-Induced Biases in TROPOMI CH4</vt:lpstr>
      <vt:lpstr>Pick your Poison: The Choice of Aerosol Scheme</vt:lpstr>
      <vt:lpstr>The alternative: The CO2M Plan for Aerosols</vt:lpstr>
      <vt:lpstr>Motivations for a retrieval intercomparison</vt:lpstr>
      <vt:lpstr>Intercomparison Goals</vt:lpstr>
      <vt:lpstr>These issues may affect many missions!</vt:lpstr>
      <vt:lpstr>Intercomparison Discussion questions</vt:lpstr>
      <vt:lpstr>Discussion Notes</vt:lpstr>
      <vt:lpstr>Back-up Slides</vt:lpstr>
      <vt:lpstr>Filtering &amp; Bias Correction is very important!  </vt:lpstr>
      <vt:lpstr>One possibility: Proposed CSU Simulations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OCO 2/3 Validation Updates</dc:title>
  <dc:creator>O'Dell,Chris</dc:creator>
  <cp:lastModifiedBy>O'Dell,Chris</cp:lastModifiedBy>
  <cp:revision>221</cp:revision>
  <dcterms:created xsi:type="dcterms:W3CDTF">2022-02-28T18:36:01Z</dcterms:created>
  <dcterms:modified xsi:type="dcterms:W3CDTF">2024-10-16T17:46:30Z</dcterms:modified>
</cp:coreProperties>
</file>