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3" r:id="rId1"/>
  </p:sldMasterIdLst>
  <p:notesMasterIdLst>
    <p:notesMasterId r:id="rId20"/>
  </p:notesMasterIdLst>
  <p:sldIdLst>
    <p:sldId id="256" r:id="rId2"/>
    <p:sldId id="274" r:id="rId3"/>
    <p:sldId id="275" r:id="rId4"/>
    <p:sldId id="283" r:id="rId5"/>
    <p:sldId id="284" r:id="rId6"/>
    <p:sldId id="257" r:id="rId7"/>
    <p:sldId id="264" r:id="rId8"/>
    <p:sldId id="2145705279" r:id="rId9"/>
    <p:sldId id="2145705280" r:id="rId10"/>
    <p:sldId id="626" r:id="rId11"/>
    <p:sldId id="2145705277" r:id="rId12"/>
    <p:sldId id="261" r:id="rId13"/>
    <p:sldId id="2145705281" r:id="rId14"/>
    <p:sldId id="2145705278" r:id="rId15"/>
    <p:sldId id="2145705275" r:id="rId16"/>
    <p:sldId id="269" r:id="rId17"/>
    <p:sldId id="282" r:id="rId18"/>
    <p:sldId id="272" r:id="rId19"/>
  </p:sldIdLst>
  <p:sldSz cx="12192000" cy="6858000"/>
  <p:notesSz cx="6858000" cy="9144000"/>
  <p:embeddedFontLst>
    <p:embeddedFont>
      <p:font typeface="Avenir" panose="02000503020000020003" pitchFamily="2" charset="0"/>
      <p:regular r:id="rId21"/>
      <p:italic r:id="rId22"/>
    </p:embeddedFont>
    <p:embeddedFont>
      <p:font typeface="Avenir Next" panose="020B0503020202020204" pitchFamily="34" charset="0"/>
      <p:regular r:id="rId23"/>
      <p:bold r:id="rId24"/>
      <p:italic r:id="rId25"/>
      <p:boldItalic r:id="rId26"/>
    </p:embeddedFont>
    <p:embeddedFont>
      <p:font typeface="Montserrat" pitchFamily="2" charset="77"/>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2D089C-BB14-F846-A417-F206ADE1FEA6}" v="2" dt="2024-10-17T14:45:27.3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28" autoAdjust="0"/>
    <p:restoredTop sz="94694"/>
  </p:normalViewPr>
  <p:slideViewPr>
    <p:cSldViewPr snapToGrid="0">
      <p:cViewPr varScale="1">
        <p:scale>
          <a:sx n="121" d="100"/>
          <a:sy n="121" d="100"/>
        </p:scale>
        <p:origin x="656" y="176"/>
      </p:cViewPr>
      <p:guideLst/>
    </p:cSldViewPr>
  </p:slideViewPr>
  <p:notesTextViewPr>
    <p:cViewPr>
      <p:scale>
        <a:sx n="1" d="1"/>
        <a:sy n="1" d="1"/>
      </p:scale>
      <p:origin x="0" y="0"/>
    </p:cViewPr>
  </p:notesTextViewPr>
  <p:sorterViewPr>
    <p:cViewPr>
      <p:scale>
        <a:sx n="100" d="100"/>
        <a:sy n="100" d="100"/>
      </p:scale>
      <p:origin x="0" y="-301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microsoft.com/office/2015/10/relationships/revisionInfo" Target="revisionInfo.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 name="Google Shape;6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 name="Google Shape;7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7dcd6ce22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 name="Google Shape;76;g27dcd6ce22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1921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7e3ee27001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g27e3ee27001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2535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7e3ee27001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g27e3ee27001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2773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7dcd6ce22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 name="Google Shape;76;g27dcd6ce22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18861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3301750" y="2265730"/>
            <a:ext cx="8288157" cy="2756714"/>
          </a:xfrm>
          <a:prstGeom prst="rect">
            <a:avLst/>
          </a:prstGeom>
          <a:noFill/>
          <a:ln>
            <a:noFill/>
          </a:ln>
        </p:spPr>
      </p:pic>
      <p:pic>
        <p:nvPicPr>
          <p:cNvPr id="13" name="Google Shape;13;p2"/>
          <p:cNvPicPr preferRelativeResize="0"/>
          <p:nvPr/>
        </p:nvPicPr>
        <p:blipFill rotWithShape="1">
          <a:blip r:embed="rId3">
            <a:alphaModFix/>
          </a:blip>
          <a:srcRect b="-113"/>
          <a:stretch/>
        </p:blipFill>
        <p:spPr>
          <a:xfrm rot="10800000" flipH="1">
            <a:off x="2824280" y="4824248"/>
            <a:ext cx="5391556" cy="2038097"/>
          </a:xfrm>
          <a:prstGeom prst="rect">
            <a:avLst/>
          </a:prstGeom>
          <a:noFill/>
          <a:ln>
            <a:noFill/>
          </a:ln>
        </p:spPr>
      </p:pic>
      <p:pic>
        <p:nvPicPr>
          <p:cNvPr id="14" name="Google Shape;14;p2" descr="A picture containing nature&#10;&#10;Description automatically generated"/>
          <p:cNvPicPr preferRelativeResize="0"/>
          <p:nvPr/>
        </p:nvPicPr>
        <p:blipFill rotWithShape="1">
          <a:blip r:embed="rId4">
            <a:alphaModFix/>
          </a:blip>
          <a:srcRect/>
          <a:stretch/>
        </p:blipFill>
        <p:spPr>
          <a:xfrm>
            <a:off x="8477344" y="-1"/>
            <a:ext cx="3714656" cy="2686815"/>
          </a:xfrm>
          <a:prstGeom prst="rect">
            <a:avLst/>
          </a:prstGeom>
          <a:noFill/>
          <a:ln>
            <a:noFill/>
          </a:ln>
        </p:spPr>
      </p:pic>
      <p:sp>
        <p:nvSpPr>
          <p:cNvPr id="15" name="Google Shape;15;p2"/>
          <p:cNvSpPr/>
          <p:nvPr/>
        </p:nvSpPr>
        <p:spPr>
          <a:xfrm flipH="1">
            <a:off x="5456394" y="19684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2"/>
          <p:cNvSpPr/>
          <p:nvPr/>
        </p:nvSpPr>
        <p:spPr>
          <a:xfrm flipH="1">
            <a:off x="-4784" y="-14542"/>
            <a:ext cx="12199164" cy="6874921"/>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a:stretch/>
        </p:blipFill>
        <p:spPr>
          <a:xfrm>
            <a:off x="138431" y="5311498"/>
            <a:ext cx="2738896" cy="1508514"/>
          </a:xfrm>
          <a:prstGeom prst="rect">
            <a:avLst/>
          </a:prstGeom>
          <a:noFill/>
          <a:ln>
            <a:noFill/>
          </a:ln>
          <a:effectLst>
            <a:outerShdw blurRad="50800" dist="38100" dir="2700000" algn="tl" rotWithShape="0">
              <a:srgbClr val="000000">
                <a:alpha val="40000"/>
              </a:srgbClr>
            </a:outerShdw>
          </a:effectLst>
        </p:spPr>
      </p:pic>
      <p:pic>
        <p:nvPicPr>
          <p:cNvPr id="18" name="Google Shape;18;p2"/>
          <p:cNvPicPr preferRelativeResize="0"/>
          <p:nvPr/>
        </p:nvPicPr>
        <p:blipFill rotWithShape="1">
          <a:blip r:embed="rId6">
            <a:alphaModFix amt="34000"/>
          </a:blip>
          <a:srcRect l="32582" t="2399" r="8554" b="-8773"/>
          <a:stretch/>
        </p:blipFill>
        <p:spPr>
          <a:xfrm rot="5400000">
            <a:off x="5734286" y="-1016167"/>
            <a:ext cx="5455273" cy="7480884"/>
          </a:xfrm>
          <a:prstGeom prst="rtTriangle">
            <a:avLst/>
          </a:prstGeom>
          <a:noFill/>
          <a:ln>
            <a:noFill/>
          </a:ln>
        </p:spPr>
      </p:pic>
      <p:pic>
        <p:nvPicPr>
          <p:cNvPr id="19" name="Google Shape;19;p2"/>
          <p:cNvPicPr preferRelativeResize="0"/>
          <p:nvPr/>
        </p:nvPicPr>
        <p:blipFill rotWithShape="1">
          <a:blip r:embed="rId6">
            <a:alphaModFix amt="34000"/>
          </a:blip>
          <a:srcRect l="54016" t="36081" r="11355" b="673"/>
          <a:stretch/>
        </p:blipFill>
        <p:spPr>
          <a:xfrm rot="-5400000">
            <a:off x="5792642" y="4819952"/>
            <a:ext cx="1719709" cy="2366806"/>
          </a:xfrm>
          <a:prstGeom prst="rtTriangle">
            <a:avLst/>
          </a:prstGeom>
          <a:noFill/>
          <a:ln>
            <a:noFill/>
          </a:ln>
        </p:spPr>
      </p:pic>
      <p:sp>
        <p:nvSpPr>
          <p:cNvPr id="20" name="Google Shape;20;p2"/>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8000"/>
              <a:buFont typeface="Montserrat"/>
              <a:buNone/>
              <a:defRPr sz="80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userDrawn="1">
  <p:cSld name="Title and Content">
    <p:spTree>
      <p:nvGrpSpPr>
        <p:cNvPr id="1" name="Shape 21"/>
        <p:cNvGrpSpPr/>
        <p:nvPr/>
      </p:nvGrpSpPr>
      <p:grpSpPr>
        <a:xfrm>
          <a:off x="0" y="0"/>
          <a:ext cx="0" cy="0"/>
          <a:chOff x="0" y="0"/>
          <a:chExt cx="0" cy="0"/>
        </a:xfrm>
      </p:grpSpPr>
      <p:sp>
        <p:nvSpPr>
          <p:cNvPr id="22" name="Google Shape;22;p3"/>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23" name="Google Shape;23;p3"/>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24" name="Google Shape;24;p3"/>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25" name="Google Shape;25;p3"/>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6" name="Google Shape;26;p3"/>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7" name="Google Shape;27;p3"/>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i="0" u="none" strike="noStrike" cap="none">
                <a:solidFill>
                  <a:schemeClr val="accent1"/>
                </a:solidFill>
                <a:latin typeface="Montserrat"/>
                <a:ea typeface="Montserrat"/>
                <a:cs typeface="Montserrat"/>
                <a:sym typeface="Montserrat"/>
              </a:rPr>
              <a:t>Slide </a:t>
            </a:r>
            <a:fld id="{00000000-1234-1234-1234-123412341234}" type="slidenum">
              <a:rPr lang="en-GB" sz="1400" b="1" i="0" u="none" strike="noStrike" cap="none">
                <a:solidFill>
                  <a:schemeClr val="accent1"/>
                </a:solidFill>
                <a:latin typeface="Montserrat"/>
                <a:ea typeface="Montserrat"/>
                <a:cs typeface="Montserrat"/>
                <a:sym typeface="Montserrat"/>
              </a:rPr>
              <a:t>‹#›</a:t>
            </a:fld>
            <a:endParaRPr sz="1400" b="1" i="0" u="none" strike="noStrike" cap="none">
              <a:solidFill>
                <a:schemeClr val="accent1"/>
              </a:solidFill>
              <a:latin typeface="Montserrat"/>
              <a:ea typeface="Montserrat"/>
              <a:cs typeface="Montserrat"/>
              <a:sym typeface="Montserrat"/>
            </a:endParaRPr>
          </a:p>
        </p:txBody>
      </p:sp>
      <p:sp>
        <p:nvSpPr>
          <p:cNvPr id="28" name="Google Shape;28;p3"/>
          <p:cNvSpPr txBox="1"/>
          <p:nvPr/>
        </p:nvSpPr>
        <p:spPr>
          <a:xfrm>
            <a:off x="-24384" y="6562799"/>
            <a:ext cx="4925700" cy="738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i="0" u="none" strike="noStrike" cap="none" dirty="0">
                <a:solidFill>
                  <a:schemeClr val="accent1"/>
                </a:solidFill>
                <a:latin typeface="Montserrat"/>
                <a:ea typeface="Montserrat"/>
                <a:cs typeface="Montserrat"/>
                <a:sym typeface="Montserrat"/>
              </a:rPr>
              <a:t>CEOS SIT TW 2024</a:t>
            </a:r>
            <a:endParaRPr b="1" dirty="0">
              <a:solidFill>
                <a:schemeClr val="accent1"/>
              </a:solidFill>
              <a:latin typeface="Montserrat"/>
              <a:ea typeface="Montserrat"/>
              <a:cs typeface="Montserrat"/>
              <a:sym typeface="Montserrat"/>
            </a:endParaRPr>
          </a:p>
          <a:p>
            <a:pPr marL="0" marR="0" lvl="0" indent="0" algn="l" rtl="0">
              <a:spcBef>
                <a:spcPts val="0"/>
              </a:spcBef>
              <a:spcAft>
                <a:spcPts val="0"/>
              </a:spcAft>
              <a:buClr>
                <a:schemeClr val="dk1"/>
              </a:buClr>
              <a:buSzPts val="1100"/>
              <a:buFont typeface="Arial"/>
              <a:buNone/>
            </a:pPr>
            <a:endParaRPr b="1" dirty="0">
              <a:solidFill>
                <a:schemeClr val="accent1"/>
              </a:solidFill>
              <a:latin typeface="Montserrat"/>
              <a:ea typeface="Montserrat"/>
              <a:cs typeface="Montserrat"/>
              <a:sym typeface="Montserrat"/>
            </a:endParaRPr>
          </a:p>
          <a:p>
            <a:pPr marL="0" marR="0" lvl="0" indent="0" algn="l" rtl="0">
              <a:spcBef>
                <a:spcPts val="0"/>
              </a:spcBef>
              <a:spcAft>
                <a:spcPts val="0"/>
              </a:spcAft>
              <a:buNone/>
            </a:pPr>
            <a:endParaRPr b="1" dirty="0">
              <a:solidFill>
                <a:schemeClr val="accent1"/>
              </a:solidFill>
              <a:latin typeface="Montserrat"/>
              <a:ea typeface="Montserrat"/>
              <a:cs typeface="Montserrat"/>
              <a:sym typeface="Montserrat"/>
            </a:endParaRPr>
          </a:p>
        </p:txBody>
      </p:sp>
      <p:sp>
        <p:nvSpPr>
          <p:cNvPr id="29" name="Google Shape;29;p3"/>
          <p:cNvSpPr txBox="1">
            <a:spLocks noGrp="1"/>
          </p:cNvSpPr>
          <p:nvPr>
            <p:ph type="body" idx="1"/>
          </p:nvPr>
        </p:nvSpPr>
        <p:spPr>
          <a:xfrm>
            <a:off x="324233" y="1558533"/>
            <a:ext cx="11495400" cy="46629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30" name="Google Shape;30;p3"/>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1"/>
        <p:cNvGrpSpPr/>
        <p:nvPr/>
      </p:nvGrpSpPr>
      <p:grpSpPr>
        <a:xfrm>
          <a:off x="0" y="0"/>
          <a:ext cx="0" cy="0"/>
          <a:chOff x="0" y="0"/>
          <a:chExt cx="0" cy="0"/>
        </a:xfrm>
      </p:grpSpPr>
      <p:sp>
        <p:nvSpPr>
          <p:cNvPr id="32" name="Google Shape;32;p4"/>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33" name="Google Shape;33;p4"/>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34" name="Google Shape;34;p4"/>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35" name="Google Shape;35;p4"/>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6" name="Google Shape;36;p4"/>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7" name="Google Shape;37;p4"/>
          <p:cNvSpPr txBox="1">
            <a:spLocks noGrp="1"/>
          </p:cNvSpPr>
          <p:nvPr>
            <p:ph type="body" idx="1"/>
          </p:nvPr>
        </p:nvSpPr>
        <p:spPr>
          <a:xfrm>
            <a:off x="386632"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38" name="Google Shape;38;p4"/>
          <p:cNvSpPr txBox="1">
            <a:spLocks noGrp="1"/>
          </p:cNvSpPr>
          <p:nvPr>
            <p:ph type="body" idx="2"/>
          </p:nvPr>
        </p:nvSpPr>
        <p:spPr>
          <a:xfrm>
            <a:off x="6296361"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39" name="Google Shape;39;p4"/>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Montserrat"/>
                <a:ea typeface="Montserrat"/>
                <a:cs typeface="Montserrat"/>
                <a:sym typeface="Montserrat"/>
              </a:rPr>
              <a:t>Slide </a:t>
            </a:r>
            <a:fld id="{00000000-1234-1234-1234-123412341234}" type="slidenum">
              <a:rPr lang="en-GB" sz="1400" b="1">
                <a:solidFill>
                  <a:schemeClr val="accent1"/>
                </a:solidFill>
                <a:latin typeface="Montserrat"/>
                <a:ea typeface="Montserrat"/>
                <a:cs typeface="Montserrat"/>
                <a:sym typeface="Montserrat"/>
              </a:rPr>
              <a:t>‹#›</a:t>
            </a:fld>
            <a:endParaRPr sz="1400" b="1">
              <a:solidFill>
                <a:schemeClr val="accent1"/>
              </a:solidFill>
              <a:latin typeface="Montserrat"/>
              <a:ea typeface="Montserrat"/>
              <a:cs typeface="Montserrat"/>
              <a:sym typeface="Montserrat"/>
            </a:endParaRPr>
          </a:p>
        </p:txBody>
      </p:sp>
      <p:sp>
        <p:nvSpPr>
          <p:cNvPr id="40" name="Google Shape;40;p4"/>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a:endParaRPr/>
          </a:p>
        </p:txBody>
      </p:sp>
      <p:sp>
        <p:nvSpPr>
          <p:cNvPr id="41" name="Google Shape;41;p4"/>
          <p:cNvSpPr txBox="1"/>
          <p:nvPr/>
        </p:nvSpPr>
        <p:spPr>
          <a:xfrm>
            <a:off x="-24384" y="6562799"/>
            <a:ext cx="4925700" cy="738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i="0" u="none" strike="noStrike" cap="none">
                <a:solidFill>
                  <a:schemeClr val="accent1"/>
                </a:solidFill>
                <a:latin typeface="Montserrat"/>
                <a:ea typeface="Montserrat"/>
                <a:cs typeface="Montserrat"/>
                <a:sym typeface="Montserrat"/>
              </a:rPr>
              <a:t>SIT</a:t>
            </a:r>
            <a:r>
              <a:rPr lang="en-GB" b="1">
                <a:solidFill>
                  <a:schemeClr val="accent1"/>
                </a:solidFill>
                <a:latin typeface="Montserrat"/>
                <a:ea typeface="Montserrat"/>
                <a:cs typeface="Montserrat"/>
                <a:sym typeface="Montserrat"/>
              </a:rPr>
              <a:t> Technical Workshop</a:t>
            </a:r>
            <a:r>
              <a:rPr lang="en-GB" sz="1400" b="1" i="0" u="none" strike="noStrike" cap="none">
                <a:solidFill>
                  <a:schemeClr val="accent1"/>
                </a:solidFill>
                <a:latin typeface="Montserrat"/>
                <a:ea typeface="Montserrat"/>
                <a:cs typeface="Montserrat"/>
                <a:sym typeface="Montserrat"/>
              </a:rPr>
              <a:t>, </a:t>
            </a:r>
            <a:r>
              <a:rPr lang="en-GB" b="1">
                <a:solidFill>
                  <a:schemeClr val="accent1"/>
                </a:solidFill>
                <a:latin typeface="Montserrat"/>
                <a:ea typeface="Montserrat"/>
                <a:cs typeface="Montserrat"/>
                <a:sym typeface="Montserrat"/>
              </a:rPr>
              <a:t>18-19 October 2023</a:t>
            </a:r>
            <a:endParaRPr b="1">
              <a:solidFill>
                <a:schemeClr val="accent1"/>
              </a:solidFill>
              <a:latin typeface="Montserrat"/>
              <a:ea typeface="Montserrat"/>
              <a:cs typeface="Montserrat"/>
              <a:sym typeface="Montserrat"/>
            </a:endParaRPr>
          </a:p>
          <a:p>
            <a:pPr marL="0" marR="0" lvl="0" indent="0" algn="l" rtl="0">
              <a:spcBef>
                <a:spcPts val="0"/>
              </a:spcBef>
              <a:spcAft>
                <a:spcPts val="0"/>
              </a:spcAft>
              <a:buClr>
                <a:schemeClr val="dk1"/>
              </a:buClr>
              <a:buSzPts val="1100"/>
              <a:buFont typeface="Arial"/>
              <a:buNone/>
            </a:pPr>
            <a:endParaRPr b="1">
              <a:solidFill>
                <a:schemeClr val="accent1"/>
              </a:solidFill>
              <a:latin typeface="Montserrat"/>
              <a:ea typeface="Montserrat"/>
              <a:cs typeface="Montserrat"/>
              <a:sym typeface="Montserrat"/>
            </a:endParaRPr>
          </a:p>
          <a:p>
            <a:pPr marL="0" marR="0" lvl="0" indent="0" algn="l" rtl="0">
              <a:spcBef>
                <a:spcPts val="0"/>
              </a:spcBef>
              <a:spcAft>
                <a:spcPts val="0"/>
              </a:spcAft>
              <a:buNone/>
            </a:pPr>
            <a:endParaRPr b="1">
              <a:solidFill>
                <a:schemeClr val="accent1"/>
              </a:solidFill>
              <a:latin typeface="Montserrat"/>
              <a:ea typeface="Montserrat"/>
              <a:cs typeface="Montserrat"/>
              <a:sym typeface="Montserra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2"/>
        <p:cNvGrpSpPr/>
        <p:nvPr/>
      </p:nvGrpSpPr>
      <p:grpSpPr>
        <a:xfrm>
          <a:off x="0" y="0"/>
          <a:ext cx="0" cy="0"/>
          <a:chOff x="0" y="0"/>
          <a:chExt cx="0" cy="0"/>
        </a:xfrm>
      </p:grpSpPr>
      <p:sp>
        <p:nvSpPr>
          <p:cNvPr id="43" name="Google Shape;43;p5"/>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44" name="Google Shape;44;p5"/>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45" name="Google Shape;45;p5"/>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46" name="Google Shape;46;p5"/>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7" name="Google Shape;47;p5"/>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8" name="Google Shape;48;p5"/>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Montserrat"/>
                <a:ea typeface="Montserrat"/>
                <a:cs typeface="Montserrat"/>
                <a:sym typeface="Montserrat"/>
              </a:rPr>
              <a:t>Slide </a:t>
            </a:r>
            <a:fld id="{00000000-1234-1234-1234-123412341234}" type="slidenum">
              <a:rPr lang="en-GB" sz="1400" b="1">
                <a:solidFill>
                  <a:schemeClr val="accent1"/>
                </a:solidFill>
                <a:latin typeface="Montserrat"/>
                <a:ea typeface="Montserrat"/>
                <a:cs typeface="Montserrat"/>
                <a:sym typeface="Montserrat"/>
              </a:rPr>
              <a:t>‹#›</a:t>
            </a:fld>
            <a:endParaRPr sz="1400" b="1">
              <a:solidFill>
                <a:schemeClr val="accent1"/>
              </a:solidFill>
              <a:latin typeface="Montserrat"/>
              <a:ea typeface="Montserrat"/>
              <a:cs typeface="Montserrat"/>
              <a:sym typeface="Montserrat"/>
            </a:endParaRPr>
          </a:p>
        </p:txBody>
      </p:sp>
      <p:sp>
        <p:nvSpPr>
          <p:cNvPr id="49" name="Google Shape;49;p5"/>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a:endParaRPr/>
          </a:p>
        </p:txBody>
      </p:sp>
      <p:sp>
        <p:nvSpPr>
          <p:cNvPr id="50" name="Google Shape;50;p5"/>
          <p:cNvSpPr txBox="1"/>
          <p:nvPr/>
        </p:nvSpPr>
        <p:spPr>
          <a:xfrm>
            <a:off x="-24384" y="6562799"/>
            <a:ext cx="4925700" cy="738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i="0" u="none" strike="noStrike" cap="none">
                <a:solidFill>
                  <a:schemeClr val="accent1"/>
                </a:solidFill>
                <a:latin typeface="Montserrat"/>
                <a:ea typeface="Montserrat"/>
                <a:cs typeface="Montserrat"/>
                <a:sym typeface="Montserrat"/>
              </a:rPr>
              <a:t>SIT</a:t>
            </a:r>
            <a:r>
              <a:rPr lang="en-GB" b="1">
                <a:solidFill>
                  <a:schemeClr val="accent1"/>
                </a:solidFill>
                <a:latin typeface="Montserrat"/>
                <a:ea typeface="Montserrat"/>
                <a:cs typeface="Montserrat"/>
                <a:sym typeface="Montserrat"/>
              </a:rPr>
              <a:t> Technical Workshop</a:t>
            </a:r>
            <a:r>
              <a:rPr lang="en-GB" sz="1400" b="1" i="0" u="none" strike="noStrike" cap="none">
                <a:solidFill>
                  <a:schemeClr val="accent1"/>
                </a:solidFill>
                <a:latin typeface="Montserrat"/>
                <a:ea typeface="Montserrat"/>
                <a:cs typeface="Montserrat"/>
                <a:sym typeface="Montserrat"/>
              </a:rPr>
              <a:t>, </a:t>
            </a:r>
            <a:r>
              <a:rPr lang="en-GB" b="1">
                <a:solidFill>
                  <a:schemeClr val="accent1"/>
                </a:solidFill>
                <a:latin typeface="Montserrat"/>
                <a:ea typeface="Montserrat"/>
                <a:cs typeface="Montserrat"/>
                <a:sym typeface="Montserrat"/>
              </a:rPr>
              <a:t>18-19 October 2023</a:t>
            </a:r>
            <a:endParaRPr b="1">
              <a:solidFill>
                <a:schemeClr val="accent1"/>
              </a:solidFill>
              <a:latin typeface="Montserrat"/>
              <a:ea typeface="Montserrat"/>
              <a:cs typeface="Montserrat"/>
              <a:sym typeface="Montserrat"/>
            </a:endParaRPr>
          </a:p>
          <a:p>
            <a:pPr marL="0" marR="0" lvl="0" indent="0" algn="l" rtl="0">
              <a:spcBef>
                <a:spcPts val="0"/>
              </a:spcBef>
              <a:spcAft>
                <a:spcPts val="0"/>
              </a:spcAft>
              <a:buClr>
                <a:schemeClr val="dk1"/>
              </a:buClr>
              <a:buSzPts val="1100"/>
              <a:buFont typeface="Arial"/>
              <a:buNone/>
            </a:pPr>
            <a:endParaRPr b="1">
              <a:solidFill>
                <a:schemeClr val="accent1"/>
              </a:solidFill>
              <a:latin typeface="Montserrat"/>
              <a:ea typeface="Montserrat"/>
              <a:cs typeface="Montserrat"/>
              <a:sym typeface="Montserrat"/>
            </a:endParaRPr>
          </a:p>
          <a:p>
            <a:pPr marL="0" marR="0" lvl="0" indent="0" algn="l" rtl="0">
              <a:spcBef>
                <a:spcPts val="0"/>
              </a:spcBef>
              <a:spcAft>
                <a:spcPts val="0"/>
              </a:spcAft>
              <a:buNone/>
            </a:pPr>
            <a:endParaRPr b="1">
              <a:solidFill>
                <a:schemeClr val="accent1"/>
              </a:solidFill>
              <a:latin typeface="Montserrat"/>
              <a:ea typeface="Montserrat"/>
              <a:cs typeface="Montserrat"/>
              <a:sym typeface="Montserra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1"/>
        <p:cNvGrpSpPr/>
        <p:nvPr/>
      </p:nvGrpSpPr>
      <p:grpSpPr>
        <a:xfrm>
          <a:off x="0" y="0"/>
          <a:ext cx="0" cy="0"/>
          <a:chOff x="0" y="0"/>
          <a:chExt cx="0" cy="0"/>
        </a:xfrm>
      </p:grpSpPr>
      <p:sp>
        <p:nvSpPr>
          <p:cNvPr id="52" name="Google Shape;52;p6"/>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53" name="Google Shape;53;p6"/>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54" name="Google Shape;54;p6"/>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55" name="Google Shape;55;p6"/>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6" name="Google Shape;56;p6"/>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7" name="Google Shape;57;p6"/>
          <p:cNvSpPr txBox="1">
            <a:spLocks noGrp="1"/>
          </p:cNvSpPr>
          <p:nvPr>
            <p:ph type="body" idx="1"/>
          </p:nvPr>
        </p:nvSpPr>
        <p:spPr>
          <a:xfrm>
            <a:off x="5180012" y="1373852"/>
            <a:ext cx="6172200" cy="469440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15000"/>
              </a:lnSpc>
              <a:spcBef>
                <a:spcPts val="1000"/>
              </a:spcBef>
              <a:spcAft>
                <a:spcPts val="0"/>
              </a:spcAft>
              <a:buClr>
                <a:schemeClr val="dk1"/>
              </a:buClr>
              <a:buSzPts val="3200"/>
              <a:buFont typeface="Montserrat"/>
              <a:buChar char="❖"/>
              <a:defRPr sz="3200" i="0" u="none" strike="noStrike" cap="none">
                <a:solidFill>
                  <a:schemeClr val="dk1"/>
                </a:solidFill>
                <a:latin typeface="Montserrat"/>
                <a:ea typeface="Montserrat"/>
                <a:cs typeface="Montserrat"/>
                <a:sym typeface="Montserrat"/>
              </a:defRPr>
            </a:lvl1pPr>
            <a:lvl2pPr marL="914400" marR="0" lvl="1" indent="-406400" algn="l" rtl="0">
              <a:lnSpc>
                <a:spcPct val="115000"/>
              </a:lnSpc>
              <a:spcBef>
                <a:spcPts val="5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2pPr>
            <a:lvl3pPr marL="1371600" marR="0" lvl="2" indent="-381000" algn="l" rtl="0">
              <a:lnSpc>
                <a:spcPct val="115000"/>
              </a:lnSpc>
              <a:spcBef>
                <a:spcPts val="500"/>
              </a:spcBef>
              <a:spcAft>
                <a:spcPts val="0"/>
              </a:spcAft>
              <a:buClr>
                <a:schemeClr val="dk1"/>
              </a:buClr>
              <a:buSzPts val="2400"/>
              <a:buFont typeface="Montserrat"/>
              <a:buChar char="o"/>
              <a:defRPr sz="2400" i="0" u="none" strike="noStrike" cap="none">
                <a:solidFill>
                  <a:schemeClr val="dk1"/>
                </a:solidFill>
                <a:latin typeface="Montserrat"/>
                <a:ea typeface="Montserrat"/>
                <a:cs typeface="Montserrat"/>
                <a:sym typeface="Montserrat"/>
              </a:defRPr>
            </a:lvl3pPr>
            <a:lvl4pPr marL="1828800" marR="0" lvl="3"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4pPr>
            <a:lvl5pPr marL="2286000" marR="0" lvl="4"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58" name="Google Shape;58;p6"/>
          <p:cNvSpPr txBox="1">
            <a:spLocks noGrp="1"/>
          </p:cNvSpPr>
          <p:nvPr>
            <p:ph type="body" idx="2"/>
          </p:nvPr>
        </p:nvSpPr>
        <p:spPr>
          <a:xfrm>
            <a:off x="839788" y="1373852"/>
            <a:ext cx="3932237" cy="46305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5000"/>
              </a:lnSpc>
              <a:spcBef>
                <a:spcPts val="1000"/>
              </a:spcBef>
              <a:spcAft>
                <a:spcPts val="0"/>
              </a:spcAft>
              <a:buClr>
                <a:schemeClr val="dk1"/>
              </a:buClr>
              <a:buSzPts val="1600"/>
              <a:buFont typeface="Montserrat"/>
              <a:buNone/>
              <a:defRPr sz="1600" i="0" u="none" strike="noStrike" cap="none">
                <a:solidFill>
                  <a:schemeClr val="dk1"/>
                </a:solidFill>
                <a:latin typeface="Montserrat"/>
                <a:ea typeface="Montserrat"/>
                <a:cs typeface="Montserrat"/>
                <a:sym typeface="Montserrat"/>
              </a:defRPr>
            </a:lvl1pPr>
            <a:lvl2pPr marL="914400" marR="0" lvl="1" indent="-228600" algn="l" rtl="0">
              <a:lnSpc>
                <a:spcPct val="115000"/>
              </a:lnSpc>
              <a:spcBef>
                <a:spcPts val="500"/>
              </a:spcBef>
              <a:spcAft>
                <a:spcPts val="0"/>
              </a:spcAft>
              <a:buClr>
                <a:schemeClr val="dk1"/>
              </a:buClr>
              <a:buSzPts val="1400"/>
              <a:buFont typeface="Montserrat"/>
              <a:buNone/>
              <a:defRPr sz="1400" i="0" u="none" strike="noStrike" cap="none">
                <a:solidFill>
                  <a:schemeClr val="dk1"/>
                </a:solidFill>
                <a:latin typeface="Montserrat"/>
                <a:ea typeface="Montserrat"/>
                <a:cs typeface="Montserrat"/>
                <a:sym typeface="Montserrat"/>
              </a:defRPr>
            </a:lvl2pPr>
            <a:lvl3pPr marL="1371600" marR="0" lvl="2" indent="-228600" algn="l" rtl="0">
              <a:lnSpc>
                <a:spcPct val="115000"/>
              </a:lnSpc>
              <a:spcBef>
                <a:spcPts val="500"/>
              </a:spcBef>
              <a:spcAft>
                <a:spcPts val="0"/>
              </a:spcAft>
              <a:buClr>
                <a:schemeClr val="dk1"/>
              </a:buClr>
              <a:buSzPts val="1200"/>
              <a:buFont typeface="Montserrat"/>
              <a:buNone/>
              <a:defRPr sz="1200" i="0" u="none" strike="noStrike" cap="none">
                <a:solidFill>
                  <a:schemeClr val="dk1"/>
                </a:solidFill>
                <a:latin typeface="Montserrat"/>
                <a:ea typeface="Montserrat"/>
                <a:cs typeface="Montserrat"/>
                <a:sym typeface="Montserrat"/>
              </a:defRPr>
            </a:lvl3pPr>
            <a:lvl4pPr marL="1828800" marR="0" lvl="3"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4pPr>
            <a:lvl5pPr marL="2286000" marR="0" lvl="4"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5pPr>
            <a:lvl6pPr marL="2743200" marR="0" lvl="5"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6pPr>
            <a:lvl7pPr marL="3200400" marR="0" lvl="6"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7pPr>
            <a:lvl8pPr marL="3657600" marR="0" lvl="7"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8pPr>
            <a:lvl9pPr marL="4114800" marR="0" lvl="8"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9pPr>
          </a:lstStyle>
          <a:p>
            <a:endParaRPr/>
          </a:p>
        </p:txBody>
      </p:sp>
      <p:sp>
        <p:nvSpPr>
          <p:cNvPr id="59" name="Google Shape;59;p6"/>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Montserrat"/>
                <a:ea typeface="Montserrat"/>
                <a:cs typeface="Montserrat"/>
                <a:sym typeface="Montserrat"/>
              </a:rPr>
              <a:t>Slide </a:t>
            </a:r>
            <a:fld id="{00000000-1234-1234-1234-123412341234}" type="slidenum">
              <a:rPr lang="en-GB" sz="1400" b="1">
                <a:solidFill>
                  <a:schemeClr val="accent1"/>
                </a:solidFill>
                <a:latin typeface="Montserrat"/>
                <a:ea typeface="Montserrat"/>
                <a:cs typeface="Montserrat"/>
                <a:sym typeface="Montserrat"/>
              </a:rPr>
              <a:t>‹#›</a:t>
            </a:fld>
            <a:endParaRPr sz="1400" b="1">
              <a:solidFill>
                <a:schemeClr val="accent1"/>
              </a:solidFill>
              <a:latin typeface="Montserrat"/>
              <a:ea typeface="Montserrat"/>
              <a:cs typeface="Montserrat"/>
              <a:sym typeface="Montserrat"/>
            </a:endParaRPr>
          </a:p>
        </p:txBody>
      </p:sp>
      <p:sp>
        <p:nvSpPr>
          <p:cNvPr id="60" name="Google Shape;60;p6"/>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a:endParaRPr/>
          </a:p>
        </p:txBody>
      </p:sp>
      <p:sp>
        <p:nvSpPr>
          <p:cNvPr id="61" name="Google Shape;61;p6"/>
          <p:cNvSpPr txBox="1"/>
          <p:nvPr/>
        </p:nvSpPr>
        <p:spPr>
          <a:xfrm>
            <a:off x="-24384" y="6562799"/>
            <a:ext cx="4925700" cy="738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i="0" u="none" strike="noStrike" cap="none">
                <a:solidFill>
                  <a:schemeClr val="accent1"/>
                </a:solidFill>
                <a:latin typeface="Montserrat"/>
                <a:ea typeface="Montserrat"/>
                <a:cs typeface="Montserrat"/>
                <a:sym typeface="Montserrat"/>
              </a:rPr>
              <a:t>SIT</a:t>
            </a:r>
            <a:r>
              <a:rPr lang="en-GB" b="1">
                <a:solidFill>
                  <a:schemeClr val="accent1"/>
                </a:solidFill>
                <a:latin typeface="Montserrat"/>
                <a:ea typeface="Montserrat"/>
                <a:cs typeface="Montserrat"/>
                <a:sym typeface="Montserrat"/>
              </a:rPr>
              <a:t> Technical Workshop</a:t>
            </a:r>
            <a:r>
              <a:rPr lang="en-GB" sz="1400" b="1" i="0" u="none" strike="noStrike" cap="none">
                <a:solidFill>
                  <a:schemeClr val="accent1"/>
                </a:solidFill>
                <a:latin typeface="Montserrat"/>
                <a:ea typeface="Montserrat"/>
                <a:cs typeface="Montserrat"/>
                <a:sym typeface="Montserrat"/>
              </a:rPr>
              <a:t>, </a:t>
            </a:r>
            <a:r>
              <a:rPr lang="en-GB" b="1">
                <a:solidFill>
                  <a:schemeClr val="accent1"/>
                </a:solidFill>
                <a:latin typeface="Montserrat"/>
                <a:ea typeface="Montserrat"/>
                <a:cs typeface="Montserrat"/>
                <a:sym typeface="Montserrat"/>
              </a:rPr>
              <a:t>18-19 October 2023</a:t>
            </a:r>
            <a:endParaRPr b="1">
              <a:solidFill>
                <a:schemeClr val="accent1"/>
              </a:solidFill>
              <a:latin typeface="Montserrat"/>
              <a:ea typeface="Montserrat"/>
              <a:cs typeface="Montserrat"/>
              <a:sym typeface="Montserrat"/>
            </a:endParaRPr>
          </a:p>
          <a:p>
            <a:pPr marL="0" marR="0" lvl="0" indent="0" algn="l" rtl="0">
              <a:spcBef>
                <a:spcPts val="0"/>
              </a:spcBef>
              <a:spcAft>
                <a:spcPts val="0"/>
              </a:spcAft>
              <a:buClr>
                <a:schemeClr val="dk1"/>
              </a:buClr>
              <a:buSzPts val="1100"/>
              <a:buFont typeface="Arial"/>
              <a:buNone/>
            </a:pPr>
            <a:endParaRPr b="1">
              <a:solidFill>
                <a:schemeClr val="accent1"/>
              </a:solidFill>
              <a:latin typeface="Montserrat"/>
              <a:ea typeface="Montserrat"/>
              <a:cs typeface="Montserrat"/>
              <a:sym typeface="Montserrat"/>
            </a:endParaRPr>
          </a:p>
          <a:p>
            <a:pPr marL="0" marR="0" lvl="0" indent="0" algn="l" rtl="0">
              <a:spcBef>
                <a:spcPts val="0"/>
              </a:spcBef>
              <a:spcAft>
                <a:spcPts val="0"/>
              </a:spcAft>
              <a:buNone/>
            </a:pPr>
            <a:endParaRPr b="1">
              <a:solidFill>
                <a:schemeClr val="accent1"/>
              </a:solidFill>
              <a:latin typeface="Montserrat"/>
              <a:ea typeface="Montserrat"/>
              <a:cs typeface="Montserrat"/>
              <a:sym typeface="Montserra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D0BFD-021C-DB4B-9252-5EC252171903}"/>
              </a:ext>
            </a:extLst>
          </p:cNvPr>
          <p:cNvSpPr>
            <a:spLocks noGrp="1"/>
          </p:cNvSpPr>
          <p:nvPr>
            <p:ph type="title"/>
          </p:nvPr>
        </p:nvSpPr>
        <p:spPr>
          <a:xfrm>
            <a:off x="838200" y="1365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223DE49-2345-70CA-FFF0-978C42ABC58F}"/>
              </a:ext>
            </a:extLst>
          </p:cNvPr>
          <p:cNvSpPr>
            <a:spLocks noGrp="1"/>
          </p:cNvSpPr>
          <p:nvPr>
            <p:ph sz="half" idx="1"/>
          </p:nvPr>
        </p:nvSpPr>
        <p:spPr>
          <a:xfrm>
            <a:off x="523164" y="1825625"/>
            <a:ext cx="5496636" cy="38518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F04C83-4C1E-65C3-5B12-57ED1A1347CB}"/>
              </a:ext>
            </a:extLst>
          </p:cNvPr>
          <p:cNvSpPr>
            <a:spLocks noGrp="1"/>
          </p:cNvSpPr>
          <p:nvPr>
            <p:ph sz="half" idx="2"/>
          </p:nvPr>
        </p:nvSpPr>
        <p:spPr>
          <a:xfrm>
            <a:off x="6172200" y="1825625"/>
            <a:ext cx="5496636" cy="38518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AA23E0-D4D0-89D7-78B1-A1FA71A43CCC}"/>
              </a:ext>
            </a:extLst>
          </p:cNvPr>
          <p:cNvSpPr>
            <a:spLocks noGrp="1"/>
          </p:cNvSpPr>
          <p:nvPr>
            <p:ph type="dt" sz="half" idx="10"/>
          </p:nvPr>
        </p:nvSpPr>
        <p:spPr/>
        <p:txBody>
          <a:bodyPr/>
          <a:lstStyle/>
          <a:p>
            <a:fld id="{67270047-46DB-4B73-9E68-170458C802C8}" type="datetimeFigureOut">
              <a:rPr lang="en-US" smtClean="0"/>
              <a:t>10/17/24</a:t>
            </a:fld>
            <a:endParaRPr lang="en-US"/>
          </a:p>
        </p:txBody>
      </p:sp>
      <p:sp>
        <p:nvSpPr>
          <p:cNvPr id="6" name="Footer Placeholder 5">
            <a:extLst>
              <a:ext uri="{FF2B5EF4-FFF2-40B4-BE49-F238E27FC236}">
                <a16:creationId xmlns:a16="http://schemas.microsoft.com/office/drawing/2014/main" id="{5A255D6E-9B27-D703-54CA-5F6E01E6C4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55F8D6-762E-4CE4-0B15-332DD084EE50}"/>
              </a:ext>
            </a:extLst>
          </p:cNvPr>
          <p:cNvSpPr>
            <a:spLocks noGrp="1"/>
          </p:cNvSpPr>
          <p:nvPr>
            <p:ph type="sldNum" sz="quarter" idx="12"/>
          </p:nvPr>
        </p:nvSpPr>
        <p:spPr/>
        <p:txBody>
          <a:bodyPr/>
          <a:lstStyle/>
          <a:p>
            <a:fld id="{A851F02D-94AA-4DF2-BFB7-D82B6F58F0D8}" type="slidenum">
              <a:rPr lang="en-US" smtClean="0"/>
              <a:t>‹#›</a:t>
            </a:fld>
            <a:endParaRPr lang="en-US"/>
          </a:p>
        </p:txBody>
      </p:sp>
    </p:spTree>
    <p:extLst>
      <p:ext uri="{BB962C8B-B14F-4D97-AF65-F5344CB8AC3E}">
        <p14:creationId xmlns:p14="http://schemas.microsoft.com/office/powerpoint/2010/main" val="364647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7" name="Google Shape;7;p1"/>
          <p:cNvPicPr preferRelativeResize="0"/>
          <p:nvPr/>
        </p:nvPicPr>
        <p:blipFill rotWithShape="1">
          <a:blip r:embed="rId8">
            <a:alphaModFix amt="34000"/>
          </a:blip>
          <a:srcRect l="51339" t="39269" r="-2839" b="35419"/>
          <a:stretch/>
        </p:blipFill>
        <p:spPr>
          <a:xfrm flipH="1">
            <a:off x="9304422" y="0"/>
            <a:ext cx="2887578" cy="1037492"/>
          </a:xfrm>
          <a:prstGeom prst="rect">
            <a:avLst/>
          </a:prstGeom>
          <a:noFill/>
          <a:ln>
            <a:noFill/>
          </a:ln>
        </p:spPr>
      </p:pic>
      <p:pic>
        <p:nvPicPr>
          <p:cNvPr id="8" name="Google Shape;8;p1"/>
          <p:cNvPicPr preferRelativeResize="0"/>
          <p:nvPr/>
        </p:nvPicPr>
        <p:blipFill rotWithShape="1">
          <a:blip r:embed="rId9">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9" name="Google Shape;9;p1"/>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10" name="Google Shape;10;p1"/>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lse.ac.uk/granthaminstitute/explainers/what-is-the-paris-agreement/" TargetMode="External"/><Relationship Id="rId2" Type="http://schemas.openxmlformats.org/officeDocument/2006/relationships/hyperlink" Target="https://unfccc.int/sites/default/files/english_paris_agreement.pd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epa.gov/controlling-air-pollution-oil-and-natural-gas-operations/epas-final-rule-oil-and-natural-gas" TargetMode="External"/><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hyperlink" Target="https://oeil.secure.europarl.europa.eu/oeil/popups/ficheprocedure.do?reference=2021/0423(COD)&amp;l=en" TargetMode="Externa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hyperlink" Target="https://assets.publishing.service.gov.uk/government/uploads/system/uploads/attachment_data/file/1031805/CCS0821102722-006_Green_Finance_Paper_2021_v6_Web_Accessible.pdf" TargetMode="Externa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7"/>
          <p:cNvSpPr txBox="1">
            <a:spLocks noGrp="1"/>
          </p:cNvSpPr>
          <p:nvPr>
            <p:ph type="title"/>
          </p:nvPr>
        </p:nvSpPr>
        <p:spPr>
          <a:xfrm>
            <a:off x="176050" y="175950"/>
            <a:ext cx="9396000" cy="3972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lt1"/>
              </a:buClr>
              <a:buSzPts val="8000"/>
              <a:buFont typeface="Arial"/>
              <a:buNone/>
            </a:pPr>
            <a:r>
              <a:rPr lang="en-US" sz="4500" dirty="0">
                <a:latin typeface="Montserrat"/>
                <a:ea typeface="Montserrat"/>
                <a:cs typeface="Montserrat"/>
                <a:sym typeface="Montserrat"/>
              </a:rPr>
              <a:t>Best Practices for Reporting Satellite Based Facility Scale Emissions</a:t>
            </a:r>
            <a:endParaRPr sz="4500" dirty="0">
              <a:latin typeface="Montserrat"/>
              <a:ea typeface="Montserrat"/>
              <a:cs typeface="Montserrat"/>
              <a:sym typeface="Montserrat"/>
            </a:endParaRPr>
          </a:p>
          <a:p>
            <a:pPr marL="0" lvl="0" indent="0" algn="l" rtl="0">
              <a:lnSpc>
                <a:spcPct val="115000"/>
              </a:lnSpc>
              <a:spcBef>
                <a:spcPts val="0"/>
              </a:spcBef>
              <a:spcAft>
                <a:spcPts val="0"/>
              </a:spcAft>
              <a:buClr>
                <a:schemeClr val="lt1"/>
              </a:buClr>
              <a:buSzPts val="8000"/>
              <a:buFont typeface="Arial"/>
              <a:buNone/>
            </a:pPr>
            <a:endParaRPr sz="4500" i="1" dirty="0">
              <a:latin typeface="Montserrat"/>
              <a:ea typeface="Montserrat"/>
              <a:cs typeface="Montserrat"/>
              <a:sym typeface="Montserrat"/>
            </a:endParaRPr>
          </a:p>
        </p:txBody>
      </p:sp>
      <p:sp>
        <p:nvSpPr>
          <p:cNvPr id="67" name="Google Shape;67;p7"/>
          <p:cNvSpPr/>
          <p:nvPr/>
        </p:nvSpPr>
        <p:spPr>
          <a:xfrm>
            <a:off x="5556650" y="3499972"/>
            <a:ext cx="6459300" cy="2937419"/>
          </a:xfrm>
          <a:prstGeom prst="rect">
            <a:avLst/>
          </a:prstGeom>
          <a:noFill/>
          <a:ln>
            <a:noFill/>
          </a:ln>
        </p:spPr>
        <p:txBody>
          <a:bodyPr spcFirstLastPara="1" wrap="square" lIns="0" tIns="0" rIns="0" bIns="0" anchor="t" anchorCtr="0">
            <a:noAutofit/>
          </a:bodyPr>
          <a:lstStyle/>
          <a:p>
            <a:pPr marL="0" marR="0" lvl="0" indent="0" algn="r" rtl="0">
              <a:lnSpc>
                <a:spcPct val="150000"/>
              </a:lnSpc>
              <a:spcBef>
                <a:spcPts val="0"/>
              </a:spcBef>
              <a:spcAft>
                <a:spcPts val="0"/>
              </a:spcAft>
              <a:buNone/>
            </a:pPr>
            <a:endParaRPr sz="1800" b="1" dirty="0">
              <a:solidFill>
                <a:schemeClr val="accent1"/>
              </a:solidFill>
              <a:latin typeface="Montserrat"/>
              <a:ea typeface="Montserrat"/>
              <a:cs typeface="Montserrat"/>
              <a:sym typeface="Montserrat"/>
            </a:endParaRPr>
          </a:p>
          <a:p>
            <a:pPr marL="0" marR="0" lvl="0" indent="0" algn="r" rtl="0">
              <a:spcBef>
                <a:spcPts val="0"/>
              </a:spcBef>
              <a:spcAft>
                <a:spcPts val="0"/>
              </a:spcAft>
              <a:buNone/>
            </a:pPr>
            <a:r>
              <a:rPr lang="en-GB" sz="1800" b="1" dirty="0">
                <a:solidFill>
                  <a:schemeClr val="accent1"/>
                </a:solidFill>
                <a:latin typeface="Montserrat"/>
                <a:ea typeface="Montserrat"/>
                <a:cs typeface="Montserrat"/>
                <a:sym typeface="Montserrat"/>
              </a:rPr>
              <a:t>J Worden (JPL)</a:t>
            </a:r>
          </a:p>
          <a:p>
            <a:pPr marL="0" marR="0" lvl="0" indent="0" algn="r" rtl="0">
              <a:spcBef>
                <a:spcPts val="0"/>
              </a:spcBef>
              <a:spcAft>
                <a:spcPts val="0"/>
              </a:spcAft>
              <a:buNone/>
            </a:pPr>
            <a:r>
              <a:rPr lang="en-GB" sz="1800" b="1" dirty="0">
                <a:solidFill>
                  <a:schemeClr val="accent1"/>
                </a:solidFill>
                <a:latin typeface="Montserrat"/>
                <a:ea typeface="Montserrat"/>
                <a:cs typeface="Montserrat"/>
                <a:sym typeface="Montserrat"/>
              </a:rPr>
              <a:t>Paul Green (NPL)</a:t>
            </a:r>
          </a:p>
          <a:p>
            <a:pPr marL="0" marR="0" lvl="0" indent="0" algn="r" rtl="0">
              <a:spcBef>
                <a:spcPts val="0"/>
              </a:spcBef>
              <a:spcAft>
                <a:spcPts val="0"/>
              </a:spcAft>
              <a:buNone/>
            </a:pPr>
            <a:r>
              <a:rPr lang="en-GB" sz="1800" b="1" dirty="0">
                <a:solidFill>
                  <a:schemeClr val="accent1"/>
                </a:solidFill>
                <a:latin typeface="Montserrat"/>
                <a:ea typeface="Montserrat"/>
                <a:cs typeface="Montserrat"/>
                <a:sym typeface="Montserrat"/>
              </a:rPr>
              <a:t>Annmarie Eldering (NIST)</a:t>
            </a:r>
          </a:p>
          <a:p>
            <a:pPr marL="0" marR="0" lvl="0" indent="0" algn="r" rtl="0">
              <a:spcBef>
                <a:spcPts val="0"/>
              </a:spcBef>
              <a:spcAft>
                <a:spcPts val="0"/>
              </a:spcAft>
              <a:buNone/>
            </a:pPr>
            <a:r>
              <a:rPr lang="en-GB" sz="1800" b="1" dirty="0">
                <a:solidFill>
                  <a:schemeClr val="accent1"/>
                </a:solidFill>
                <a:latin typeface="Montserrat"/>
                <a:ea typeface="Montserrat"/>
                <a:cs typeface="Montserrat"/>
                <a:sym typeface="Montserrat"/>
              </a:rPr>
              <a:t>Evan Sherwin (LBL)</a:t>
            </a:r>
          </a:p>
          <a:p>
            <a:pPr marL="0" marR="0" lvl="0" indent="0" algn="r" rtl="0">
              <a:spcBef>
                <a:spcPts val="0"/>
              </a:spcBef>
              <a:spcAft>
                <a:spcPts val="0"/>
              </a:spcAft>
              <a:buNone/>
            </a:pPr>
            <a:r>
              <a:rPr lang="en-GB" sz="1800" b="1" dirty="0">
                <a:solidFill>
                  <a:schemeClr val="accent1"/>
                </a:solidFill>
                <a:latin typeface="Montserrat"/>
                <a:ea typeface="Montserrat"/>
                <a:cs typeface="Montserrat"/>
                <a:sym typeface="Montserrat"/>
              </a:rPr>
              <a:t>Adam Brandt (Stanford)</a:t>
            </a:r>
            <a:endParaRPr sz="1800" b="1" dirty="0">
              <a:solidFill>
                <a:schemeClr val="accent1"/>
              </a:solidFill>
              <a:latin typeface="Montserrat"/>
              <a:ea typeface="Montserrat"/>
              <a:cs typeface="Montserrat"/>
              <a:sym typeface="Montserrat"/>
            </a:endParaRPr>
          </a:p>
          <a:p>
            <a:pPr marL="0" marR="0" lvl="0" indent="0" algn="r" rtl="0">
              <a:spcBef>
                <a:spcPts val="0"/>
              </a:spcBef>
              <a:spcAft>
                <a:spcPts val="0"/>
              </a:spcAft>
              <a:buNone/>
            </a:pPr>
            <a:r>
              <a:rPr lang="en-GB" sz="1800" b="1" dirty="0">
                <a:solidFill>
                  <a:schemeClr val="accent1"/>
                </a:solidFill>
                <a:latin typeface="Montserrat"/>
                <a:ea typeface="Montserrat"/>
                <a:cs typeface="Montserrat"/>
                <a:sym typeface="Montserrat"/>
              </a:rPr>
              <a:t>GHG TT &amp; other contributors</a:t>
            </a:r>
          </a:p>
          <a:p>
            <a:pPr marL="0" marR="0" lvl="0" indent="0" algn="r" rtl="0">
              <a:lnSpc>
                <a:spcPct val="150000"/>
              </a:lnSpc>
              <a:spcBef>
                <a:spcPts val="0"/>
              </a:spcBef>
              <a:spcAft>
                <a:spcPts val="0"/>
              </a:spcAft>
              <a:buNone/>
            </a:pPr>
            <a:r>
              <a:rPr lang="en-GB" sz="1800" b="1" dirty="0">
                <a:solidFill>
                  <a:schemeClr val="accent1"/>
                </a:solidFill>
                <a:latin typeface="Montserrat"/>
                <a:ea typeface="Montserrat"/>
                <a:cs typeface="Montserrat"/>
                <a:sym typeface="Montserrat"/>
              </a:rPr>
              <a:t>Agenda item #2.2</a:t>
            </a:r>
            <a:endParaRPr lang="en-GB" sz="1800" dirty="0">
              <a:latin typeface="Montserrat"/>
              <a:ea typeface="Montserrat"/>
              <a:cs typeface="Montserrat"/>
              <a:sym typeface="Montserrat"/>
            </a:endParaRPr>
          </a:p>
          <a:p>
            <a:pPr marL="0" marR="0" lvl="0" indent="0" algn="r" rtl="0">
              <a:lnSpc>
                <a:spcPct val="150000"/>
              </a:lnSpc>
              <a:spcBef>
                <a:spcPts val="0"/>
              </a:spcBef>
              <a:spcAft>
                <a:spcPts val="0"/>
              </a:spcAft>
              <a:buNone/>
            </a:pPr>
            <a:r>
              <a:rPr lang="en-GB" sz="1800" b="1" i="0" u="none" strike="noStrike" cap="none" dirty="0">
                <a:solidFill>
                  <a:schemeClr val="accent1"/>
                </a:solidFill>
                <a:latin typeface="Montserrat"/>
                <a:ea typeface="Montserrat"/>
                <a:cs typeface="Montserrat"/>
                <a:sym typeface="Montserrat"/>
              </a:rPr>
              <a:t>SIT TW</a:t>
            </a:r>
            <a:r>
              <a:rPr lang="en-GB" sz="1800" b="1" dirty="0">
                <a:solidFill>
                  <a:schemeClr val="accent1"/>
                </a:solidFill>
                <a:latin typeface="Montserrat"/>
                <a:ea typeface="Montserrat"/>
                <a:cs typeface="Montserrat"/>
                <a:sym typeface="Montserrat"/>
              </a:rPr>
              <a:t> 2024, Sydney, Australia</a:t>
            </a:r>
            <a:endParaRPr lang="en-GB" sz="1800" b="1" i="0" u="none" strike="noStrike" cap="none" dirty="0">
              <a:solidFill>
                <a:schemeClr val="accent1"/>
              </a:solidFill>
              <a:latin typeface="Montserrat"/>
              <a:ea typeface="Montserrat"/>
              <a:cs typeface="Montserrat"/>
              <a:sym typeface="Montserrat"/>
            </a:endParaRPr>
          </a:p>
          <a:p>
            <a:pPr marL="0" marR="0" lvl="0" indent="0" algn="r" rtl="0">
              <a:lnSpc>
                <a:spcPct val="150000"/>
              </a:lnSpc>
              <a:spcBef>
                <a:spcPts val="0"/>
              </a:spcBef>
              <a:spcAft>
                <a:spcPts val="0"/>
              </a:spcAft>
              <a:buNone/>
            </a:pPr>
            <a:r>
              <a:rPr lang="en-GB" sz="1800" b="1" dirty="0">
                <a:solidFill>
                  <a:schemeClr val="accent1"/>
                </a:solidFill>
                <a:latin typeface="Montserrat"/>
                <a:ea typeface="Montserrat"/>
                <a:cs typeface="Montserrat"/>
                <a:sym typeface="Montserrat"/>
              </a:rPr>
              <a:t>18th - 19th September 2024</a:t>
            </a:r>
            <a:endParaRPr lang="en-GB" sz="1800" b="1" i="0" u="none" strike="noStrike" cap="none" dirty="0">
              <a:solidFill>
                <a:schemeClr val="accent1"/>
              </a:solidFill>
              <a:latin typeface="Montserrat"/>
              <a:ea typeface="Montserrat"/>
              <a:cs typeface="Montserrat"/>
              <a:sym typeface="Montserrat"/>
            </a:endParaRPr>
          </a:p>
          <a:p>
            <a:pPr marL="0" marR="0" lvl="0" indent="0" algn="r" rtl="0">
              <a:lnSpc>
                <a:spcPct val="150000"/>
              </a:lnSpc>
              <a:spcBef>
                <a:spcPts val="0"/>
              </a:spcBef>
              <a:spcAft>
                <a:spcPts val="0"/>
              </a:spcAft>
              <a:buNone/>
            </a:pPr>
            <a:endParaRPr sz="1800" dirty="0">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3DA56F-289D-3A63-5979-BCC5CE95919B}"/>
              </a:ext>
            </a:extLst>
          </p:cNvPr>
          <p:cNvSpPr>
            <a:spLocks noGrp="1"/>
          </p:cNvSpPr>
          <p:nvPr>
            <p:ph type="title"/>
          </p:nvPr>
        </p:nvSpPr>
        <p:spPr/>
        <p:txBody>
          <a:bodyPr/>
          <a:lstStyle/>
          <a:p>
            <a:r>
              <a:rPr lang="en-US" sz="4000" dirty="0"/>
              <a:t>Quality Assessment framework</a:t>
            </a:r>
          </a:p>
        </p:txBody>
      </p:sp>
      <p:pic>
        <p:nvPicPr>
          <p:cNvPr id="6" name="Picture 5">
            <a:extLst>
              <a:ext uri="{FF2B5EF4-FFF2-40B4-BE49-F238E27FC236}">
                <a16:creationId xmlns:a16="http://schemas.microsoft.com/office/drawing/2014/main" id="{D1A1F624-C8A6-C67E-A7CC-1F5990DDCE1B}"/>
              </a:ext>
            </a:extLst>
          </p:cNvPr>
          <p:cNvPicPr>
            <a:picLocks noChangeAspect="1"/>
          </p:cNvPicPr>
          <p:nvPr/>
        </p:nvPicPr>
        <p:blipFill>
          <a:blip r:embed="rId2"/>
          <a:stretch>
            <a:fillRect/>
          </a:stretch>
        </p:blipFill>
        <p:spPr>
          <a:xfrm>
            <a:off x="197765" y="2289556"/>
            <a:ext cx="5782574" cy="3831179"/>
          </a:xfrm>
          <a:prstGeom prst="rect">
            <a:avLst/>
          </a:prstGeom>
        </p:spPr>
      </p:pic>
      <p:sp>
        <p:nvSpPr>
          <p:cNvPr id="7" name="TextBox 6">
            <a:extLst>
              <a:ext uri="{FF2B5EF4-FFF2-40B4-BE49-F238E27FC236}">
                <a16:creationId xmlns:a16="http://schemas.microsoft.com/office/drawing/2014/main" id="{94E5D869-8DCC-3234-A074-4DD3FB9969A1}"/>
              </a:ext>
            </a:extLst>
          </p:cNvPr>
          <p:cNvSpPr txBox="1"/>
          <p:nvPr/>
        </p:nvSpPr>
        <p:spPr>
          <a:xfrm>
            <a:off x="1709313" y="6142391"/>
            <a:ext cx="3249186" cy="365760"/>
          </a:xfrm>
          <a:prstGeom prst="rect">
            <a:avLst/>
          </a:prstGeom>
          <a:noFill/>
        </p:spPr>
        <p:txBody>
          <a:bodyPr wrap="square" rtlCol="0">
            <a:spAutoFit/>
          </a:bodyPr>
          <a:lstStyle/>
          <a:p>
            <a:r>
              <a:rPr lang="en-US" sz="1800" dirty="0">
                <a:latin typeface="Montserrat" pitchFamily="2" charset="77"/>
              </a:rPr>
              <a:t>Column Enhancement</a:t>
            </a:r>
          </a:p>
        </p:txBody>
      </p:sp>
      <p:pic>
        <p:nvPicPr>
          <p:cNvPr id="8" name="Picture 7">
            <a:extLst>
              <a:ext uri="{FF2B5EF4-FFF2-40B4-BE49-F238E27FC236}">
                <a16:creationId xmlns:a16="http://schemas.microsoft.com/office/drawing/2014/main" id="{200B3475-6E00-F525-AEF2-1C2AE966DAC4}"/>
              </a:ext>
            </a:extLst>
          </p:cNvPr>
          <p:cNvPicPr>
            <a:picLocks noChangeAspect="1"/>
          </p:cNvPicPr>
          <p:nvPr/>
        </p:nvPicPr>
        <p:blipFill rotWithShape="1">
          <a:blip r:embed="rId3"/>
          <a:srcRect b="18942"/>
          <a:stretch/>
        </p:blipFill>
        <p:spPr>
          <a:xfrm>
            <a:off x="5980339" y="2267900"/>
            <a:ext cx="5839069" cy="3619935"/>
          </a:xfrm>
          <a:prstGeom prst="rect">
            <a:avLst/>
          </a:prstGeom>
        </p:spPr>
      </p:pic>
      <p:sp>
        <p:nvSpPr>
          <p:cNvPr id="9" name="TextBox 8">
            <a:extLst>
              <a:ext uri="{FF2B5EF4-FFF2-40B4-BE49-F238E27FC236}">
                <a16:creationId xmlns:a16="http://schemas.microsoft.com/office/drawing/2014/main" id="{63991A62-B870-B813-D5DC-195F238809BF}"/>
              </a:ext>
            </a:extLst>
          </p:cNvPr>
          <p:cNvSpPr txBox="1"/>
          <p:nvPr/>
        </p:nvSpPr>
        <p:spPr>
          <a:xfrm>
            <a:off x="8292149" y="6092371"/>
            <a:ext cx="1634275" cy="369332"/>
          </a:xfrm>
          <a:prstGeom prst="rect">
            <a:avLst/>
          </a:prstGeom>
          <a:noFill/>
        </p:spPr>
        <p:txBody>
          <a:bodyPr wrap="square" rtlCol="0">
            <a:spAutoFit/>
          </a:bodyPr>
          <a:lstStyle/>
          <a:p>
            <a:r>
              <a:rPr lang="en-US" sz="1800" dirty="0">
                <a:latin typeface="Montserrat" pitchFamily="2" charset="77"/>
              </a:rPr>
              <a:t>Emissions</a:t>
            </a:r>
          </a:p>
        </p:txBody>
      </p:sp>
      <p:sp>
        <p:nvSpPr>
          <p:cNvPr id="2" name="TextBox 1">
            <a:extLst>
              <a:ext uri="{FF2B5EF4-FFF2-40B4-BE49-F238E27FC236}">
                <a16:creationId xmlns:a16="http://schemas.microsoft.com/office/drawing/2014/main" id="{75A15E6B-5D23-8271-E0FE-5201C5474245}"/>
              </a:ext>
            </a:extLst>
          </p:cNvPr>
          <p:cNvSpPr txBox="1"/>
          <p:nvPr/>
        </p:nvSpPr>
        <p:spPr>
          <a:xfrm>
            <a:off x="176048" y="1225133"/>
            <a:ext cx="11643360" cy="775084"/>
          </a:xfrm>
          <a:prstGeom prst="rect">
            <a:avLst/>
          </a:prstGeom>
          <a:noFill/>
        </p:spPr>
        <p:txBody>
          <a:bodyPr wrap="square">
            <a:spAutoFit/>
          </a:bodyPr>
          <a:lstStyle/>
          <a:p>
            <a:pPr marL="457200" indent="-406400">
              <a:lnSpc>
                <a:spcPct val="115000"/>
              </a:lnSpc>
              <a:spcBef>
                <a:spcPts val="1000"/>
              </a:spcBef>
              <a:buClr>
                <a:schemeClr val="dk1"/>
              </a:buClr>
              <a:buSzPts val="2800"/>
              <a:buFont typeface="Montserrat"/>
              <a:buChar char="❖"/>
            </a:pPr>
            <a:r>
              <a:rPr lang="en-US" sz="2000" dirty="0">
                <a:solidFill>
                  <a:schemeClr val="dk1"/>
                </a:solidFill>
                <a:latin typeface="Montserrat"/>
                <a:sym typeface="Montserrat"/>
              </a:rPr>
              <a:t>Quality Assessment framework aligned with that developed within EDAP / CSDA for consistency across GHGs and other ECVs  </a:t>
            </a:r>
          </a:p>
        </p:txBody>
      </p:sp>
    </p:spTree>
    <p:extLst>
      <p:ext uri="{BB962C8B-B14F-4D97-AF65-F5344CB8AC3E}">
        <p14:creationId xmlns:p14="http://schemas.microsoft.com/office/powerpoint/2010/main" val="2996757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C6880E-D79F-A370-1F26-E14AF7164F3F}"/>
              </a:ext>
            </a:extLst>
          </p:cNvPr>
          <p:cNvSpPr>
            <a:spLocks noGrp="1"/>
          </p:cNvSpPr>
          <p:nvPr>
            <p:ph type="body" idx="1"/>
          </p:nvPr>
        </p:nvSpPr>
        <p:spPr>
          <a:xfrm>
            <a:off x="324232" y="1228595"/>
            <a:ext cx="11495400" cy="2117920"/>
          </a:xfrm>
        </p:spPr>
        <p:txBody>
          <a:bodyPr/>
          <a:lstStyle/>
          <a:p>
            <a:pPr fontAlgn="base"/>
            <a:r>
              <a:rPr lang="en-GB" sz="2000" dirty="0">
                <a:cs typeface="Arial"/>
                <a:sym typeface="Arial"/>
              </a:rPr>
              <a:t>Commercial mission drivers demand a relatively short timescale for a working first version of documentary standards.</a:t>
            </a:r>
          </a:p>
          <a:p>
            <a:pPr fontAlgn="base"/>
            <a:r>
              <a:rPr lang="en-GB" sz="2000" dirty="0">
                <a:cs typeface="Arial"/>
                <a:sym typeface="Arial"/>
              </a:rPr>
              <a:t>2024 – outline development &amp; peer review</a:t>
            </a:r>
          </a:p>
          <a:p>
            <a:pPr fontAlgn="base"/>
            <a:r>
              <a:rPr lang="en-GB" sz="2000" dirty="0">
                <a:cs typeface="Arial"/>
                <a:sym typeface="Arial"/>
              </a:rPr>
              <a:t>2025 – detailed development, peer review &amp; v1 finalisation for end 2025</a:t>
            </a:r>
          </a:p>
        </p:txBody>
      </p:sp>
      <p:sp>
        <p:nvSpPr>
          <p:cNvPr id="3" name="Title 2">
            <a:extLst>
              <a:ext uri="{FF2B5EF4-FFF2-40B4-BE49-F238E27FC236}">
                <a16:creationId xmlns:a16="http://schemas.microsoft.com/office/drawing/2014/main" id="{C5CF14C8-A5E2-15C0-4615-C18F53A1D5B0}"/>
              </a:ext>
            </a:extLst>
          </p:cNvPr>
          <p:cNvSpPr>
            <a:spLocks noGrp="1"/>
          </p:cNvSpPr>
          <p:nvPr>
            <p:ph type="title"/>
          </p:nvPr>
        </p:nvSpPr>
        <p:spPr/>
        <p:txBody>
          <a:bodyPr/>
          <a:lstStyle/>
          <a:p>
            <a:r>
              <a:rPr lang="en-US" sz="4000" dirty="0"/>
              <a:t>Progress and timeline</a:t>
            </a:r>
          </a:p>
        </p:txBody>
      </p:sp>
      <p:pic>
        <p:nvPicPr>
          <p:cNvPr id="5" name="Picture 4">
            <a:extLst>
              <a:ext uri="{FF2B5EF4-FFF2-40B4-BE49-F238E27FC236}">
                <a16:creationId xmlns:a16="http://schemas.microsoft.com/office/drawing/2014/main" id="{7A67C73D-C191-775F-E377-6680BDC2B0A2}"/>
              </a:ext>
            </a:extLst>
          </p:cNvPr>
          <p:cNvPicPr>
            <a:picLocks noChangeAspect="1"/>
          </p:cNvPicPr>
          <p:nvPr/>
        </p:nvPicPr>
        <p:blipFill>
          <a:blip r:embed="rId2"/>
          <a:stretch>
            <a:fillRect/>
          </a:stretch>
        </p:blipFill>
        <p:spPr>
          <a:xfrm>
            <a:off x="110399" y="3586900"/>
            <a:ext cx="11923067" cy="2815027"/>
          </a:xfrm>
          <a:prstGeom prst="rect">
            <a:avLst/>
          </a:prstGeom>
        </p:spPr>
      </p:pic>
      <p:sp>
        <p:nvSpPr>
          <p:cNvPr id="6" name="Arrow: Down 5">
            <a:extLst>
              <a:ext uri="{FF2B5EF4-FFF2-40B4-BE49-F238E27FC236}">
                <a16:creationId xmlns:a16="http://schemas.microsoft.com/office/drawing/2014/main" id="{57C529B3-36AC-C5CE-76EE-FCEA5A4C1CF6}"/>
              </a:ext>
            </a:extLst>
          </p:cNvPr>
          <p:cNvSpPr/>
          <p:nvPr/>
        </p:nvSpPr>
        <p:spPr>
          <a:xfrm rot="10800000">
            <a:off x="6171414" y="5660884"/>
            <a:ext cx="367646" cy="635180"/>
          </a:xfrm>
          <a:prstGeom prst="down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61123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2"/>
          <p:cNvSpPr txBox="1"/>
          <p:nvPr/>
        </p:nvSpPr>
        <p:spPr>
          <a:xfrm>
            <a:off x="357100" y="1290950"/>
            <a:ext cx="11631900" cy="1269538"/>
          </a:xfrm>
          <a:prstGeom prst="rect">
            <a:avLst/>
          </a:prstGeom>
          <a:noFill/>
          <a:ln>
            <a:noFill/>
          </a:ln>
        </p:spPr>
        <p:txBody>
          <a:bodyPr spcFirstLastPara="1" wrap="square" lIns="91425" tIns="45700" rIns="91425" bIns="45700" anchor="t" anchorCtr="0">
            <a:spAutoFit/>
          </a:bodyPr>
          <a:lstStyle/>
          <a:p>
            <a:pPr marR="0" lvl="0" algn="l" rtl="0">
              <a:lnSpc>
                <a:spcPct val="150000"/>
              </a:lnSpc>
              <a:spcBef>
                <a:spcPts val="0"/>
              </a:spcBef>
              <a:spcAft>
                <a:spcPts val="0"/>
              </a:spcAft>
              <a:buClr>
                <a:schemeClr val="dk1"/>
              </a:buClr>
              <a:buSzPts val="1700"/>
            </a:pPr>
            <a:r>
              <a:rPr lang="en-GB" sz="1700" b="1" dirty="0">
                <a:solidFill>
                  <a:schemeClr val="dk1"/>
                </a:solidFill>
                <a:latin typeface="Montserrat"/>
                <a:ea typeface="Montserrat"/>
                <a:cs typeface="Montserrat"/>
                <a:sym typeface="Montserrat"/>
              </a:rPr>
              <a:t> </a:t>
            </a:r>
            <a:endParaRPr sz="1700" b="1" dirty="0">
              <a:solidFill>
                <a:schemeClr val="dk1"/>
              </a:solidFill>
              <a:latin typeface="Montserrat"/>
              <a:ea typeface="Montserrat"/>
              <a:cs typeface="Montserrat"/>
              <a:sym typeface="Montserrat"/>
            </a:endParaRPr>
          </a:p>
          <a:p>
            <a:pPr marL="914400" marR="0" lvl="0" indent="0" algn="l" rtl="0">
              <a:lnSpc>
                <a:spcPct val="150000"/>
              </a:lnSpc>
              <a:spcBef>
                <a:spcPts val="0"/>
              </a:spcBef>
              <a:spcAft>
                <a:spcPts val="0"/>
              </a:spcAft>
              <a:buNone/>
            </a:pPr>
            <a:endParaRPr sz="1700" b="1" dirty="0">
              <a:solidFill>
                <a:schemeClr val="dk1"/>
              </a:solidFill>
              <a:latin typeface="Montserrat"/>
              <a:ea typeface="Montserrat"/>
              <a:cs typeface="Montserrat"/>
              <a:sym typeface="Montserrat"/>
            </a:endParaRPr>
          </a:p>
          <a:p>
            <a:pPr marL="457200" marR="0" lvl="0" indent="0" algn="l" rtl="0">
              <a:lnSpc>
                <a:spcPct val="150000"/>
              </a:lnSpc>
              <a:spcBef>
                <a:spcPts val="0"/>
              </a:spcBef>
              <a:spcAft>
                <a:spcPts val="0"/>
              </a:spcAft>
              <a:buNone/>
            </a:pPr>
            <a:endParaRPr sz="1700" b="1" i="1" dirty="0">
              <a:solidFill>
                <a:schemeClr val="accent2"/>
              </a:solidFill>
              <a:latin typeface="Montserrat"/>
              <a:ea typeface="Montserrat"/>
              <a:cs typeface="Montserrat"/>
              <a:sym typeface="Montserrat"/>
            </a:endParaRPr>
          </a:p>
        </p:txBody>
      </p:sp>
      <p:sp>
        <p:nvSpPr>
          <p:cNvPr id="99" name="Google Shape;99;p12"/>
          <p:cNvSpPr txBox="1"/>
          <p:nvPr/>
        </p:nvSpPr>
        <p:spPr>
          <a:xfrm>
            <a:off x="206271" y="211738"/>
            <a:ext cx="10805050"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dirty="0">
                <a:solidFill>
                  <a:schemeClr val="lt1"/>
                </a:solidFill>
                <a:latin typeface="Montserrat"/>
                <a:ea typeface="Montserrat"/>
                <a:cs typeface="Montserrat"/>
                <a:sym typeface="Montserrat"/>
              </a:rPr>
              <a:t>Summary and Requests</a:t>
            </a:r>
          </a:p>
        </p:txBody>
      </p:sp>
      <p:sp>
        <p:nvSpPr>
          <p:cNvPr id="2" name="TextBox 1">
            <a:extLst>
              <a:ext uri="{FF2B5EF4-FFF2-40B4-BE49-F238E27FC236}">
                <a16:creationId xmlns:a16="http://schemas.microsoft.com/office/drawing/2014/main" id="{AED47E39-C0D6-333C-E62E-F39F7566C5BF}"/>
              </a:ext>
            </a:extLst>
          </p:cNvPr>
          <p:cNvSpPr txBox="1"/>
          <p:nvPr/>
        </p:nvSpPr>
        <p:spPr>
          <a:xfrm>
            <a:off x="48900" y="1290950"/>
            <a:ext cx="11786000" cy="5170646"/>
          </a:xfrm>
          <a:prstGeom prst="rect">
            <a:avLst/>
          </a:prstGeom>
          <a:noFill/>
        </p:spPr>
        <p:txBody>
          <a:bodyPr wrap="square" rtlCol="0">
            <a:spAutoFit/>
          </a:bodyPr>
          <a:lstStyle/>
          <a:p>
            <a:r>
              <a:rPr lang="en-US" sz="2200" dirty="0">
                <a:latin typeface="Montserrat" pitchFamily="2" charset="77"/>
              </a:rPr>
              <a:t>Summary:</a:t>
            </a:r>
          </a:p>
          <a:p>
            <a:endParaRPr lang="en-US" sz="2200" dirty="0">
              <a:latin typeface="Montserrat" pitchFamily="2" charset="77"/>
            </a:endParaRPr>
          </a:p>
          <a:p>
            <a:pPr marL="285750" indent="-285750">
              <a:buFont typeface="Wingdings" pitchFamily="2" charset="2"/>
              <a:buChar char="v"/>
            </a:pPr>
            <a:r>
              <a:rPr lang="en-US" sz="2200" dirty="0">
                <a:latin typeface="Montserrat" pitchFamily="2" charset="77"/>
              </a:rPr>
              <a:t>Emissions based on Public and New Space observations of CO</a:t>
            </a:r>
            <a:r>
              <a:rPr lang="en-US" sz="2200" baseline="-25000" dirty="0">
                <a:latin typeface="Montserrat" pitchFamily="2" charset="77"/>
              </a:rPr>
              <a:t>2</a:t>
            </a:r>
            <a:r>
              <a:rPr lang="en-US" sz="2200" dirty="0">
                <a:latin typeface="Montserrat" pitchFamily="2" charset="77"/>
              </a:rPr>
              <a:t> and CH</a:t>
            </a:r>
            <a:r>
              <a:rPr lang="en-US" sz="2200" baseline="-25000" dirty="0">
                <a:latin typeface="Montserrat" pitchFamily="2" charset="77"/>
              </a:rPr>
              <a:t>4</a:t>
            </a:r>
            <a:r>
              <a:rPr lang="en-US" sz="2200" dirty="0">
                <a:latin typeface="Montserrat" pitchFamily="2" charset="77"/>
              </a:rPr>
              <a:t> are increasingly being used for regulation (in addition to science) and are likely needed for a functioning reporting obligations and carbon market</a:t>
            </a:r>
          </a:p>
          <a:p>
            <a:pPr marL="285750" indent="-285750">
              <a:buFont typeface="Wingdings" pitchFamily="2" charset="2"/>
              <a:buChar char="v"/>
            </a:pPr>
            <a:r>
              <a:rPr lang="en-US" sz="2200" dirty="0">
                <a:latin typeface="Montserrat" pitchFamily="2" charset="77"/>
              </a:rPr>
              <a:t>We need a set of best practices for facility scale emissions so that producers of these data know what is expected by the community and (new) users know how the data should be generated and reported so that it can be trusted</a:t>
            </a:r>
          </a:p>
          <a:p>
            <a:pPr marL="285750" indent="-285750">
              <a:buFont typeface="Wingdings" pitchFamily="2" charset="2"/>
              <a:buChar char="v"/>
            </a:pPr>
            <a:r>
              <a:rPr lang="en-US" sz="2200" dirty="0">
                <a:latin typeface="Montserrat" pitchFamily="2" charset="77"/>
              </a:rPr>
              <a:t>Emissions estimates at both scales ideally are traceable to a calibration standard, are reproducible, and are well validated with ground truthing</a:t>
            </a:r>
          </a:p>
          <a:p>
            <a:endParaRPr lang="en-US" sz="2200" dirty="0">
              <a:latin typeface="Montserrat" pitchFamily="2" charset="77"/>
            </a:endParaRPr>
          </a:p>
          <a:p>
            <a:pPr marL="285750" indent="-285750">
              <a:buFont typeface="Wingdings" pitchFamily="2" charset="2"/>
              <a:buChar char="v"/>
            </a:pPr>
            <a:endParaRPr lang="en-US" sz="2200" dirty="0">
              <a:latin typeface="Montserrat" pitchFamily="2" charset="77"/>
            </a:endParaRPr>
          </a:p>
          <a:p>
            <a:endParaRPr lang="en-US" sz="2200" dirty="0">
              <a:latin typeface="Montserrat" pitchFamily="2" charset="77"/>
            </a:endParaRPr>
          </a:p>
          <a:p>
            <a:endParaRPr lang="en-US" sz="2200" dirty="0">
              <a:latin typeface="Montserrat" pitchFamily="2" charset="77"/>
              <a:sym typeface="Wingdings" pitchFamily="2" charset="2"/>
            </a:endParaRPr>
          </a:p>
          <a:p>
            <a:pPr marL="285750" indent="-285750">
              <a:buFont typeface="Wingdings" pitchFamily="2" charset="2"/>
              <a:buChar char="v"/>
            </a:pPr>
            <a:endParaRPr lang="en-US" sz="2200" dirty="0">
              <a:latin typeface="Montserrat" pitchFamily="2" charset="77"/>
              <a:sym typeface="Wingdings" pitchFamily="2" charset="2"/>
            </a:endParaRPr>
          </a:p>
        </p:txBody>
      </p:sp>
    </p:spTree>
    <p:extLst>
      <p:ext uri="{BB962C8B-B14F-4D97-AF65-F5344CB8AC3E}">
        <p14:creationId xmlns:p14="http://schemas.microsoft.com/office/powerpoint/2010/main" val="2322999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2"/>
          <p:cNvSpPr txBox="1"/>
          <p:nvPr/>
        </p:nvSpPr>
        <p:spPr>
          <a:xfrm>
            <a:off x="357100" y="1290950"/>
            <a:ext cx="11631900" cy="1269538"/>
          </a:xfrm>
          <a:prstGeom prst="rect">
            <a:avLst/>
          </a:prstGeom>
          <a:noFill/>
          <a:ln>
            <a:noFill/>
          </a:ln>
        </p:spPr>
        <p:txBody>
          <a:bodyPr spcFirstLastPara="1" wrap="square" lIns="91425" tIns="45700" rIns="91425" bIns="45700" anchor="t" anchorCtr="0">
            <a:spAutoFit/>
          </a:bodyPr>
          <a:lstStyle/>
          <a:p>
            <a:pPr marR="0" lvl="0" algn="l" rtl="0">
              <a:lnSpc>
                <a:spcPct val="150000"/>
              </a:lnSpc>
              <a:spcBef>
                <a:spcPts val="0"/>
              </a:spcBef>
              <a:spcAft>
                <a:spcPts val="0"/>
              </a:spcAft>
              <a:buClr>
                <a:schemeClr val="dk1"/>
              </a:buClr>
              <a:buSzPts val="1700"/>
            </a:pPr>
            <a:r>
              <a:rPr lang="en-GB" sz="1700" b="1" dirty="0">
                <a:solidFill>
                  <a:schemeClr val="dk1"/>
                </a:solidFill>
                <a:latin typeface="Montserrat"/>
                <a:ea typeface="Montserrat"/>
                <a:cs typeface="Montserrat"/>
                <a:sym typeface="Montserrat"/>
              </a:rPr>
              <a:t> </a:t>
            </a:r>
            <a:endParaRPr sz="1700" b="1" dirty="0">
              <a:solidFill>
                <a:schemeClr val="dk1"/>
              </a:solidFill>
              <a:latin typeface="Montserrat"/>
              <a:ea typeface="Montserrat"/>
              <a:cs typeface="Montserrat"/>
              <a:sym typeface="Montserrat"/>
            </a:endParaRPr>
          </a:p>
          <a:p>
            <a:pPr marL="914400" marR="0" lvl="0" indent="0" algn="l" rtl="0">
              <a:lnSpc>
                <a:spcPct val="150000"/>
              </a:lnSpc>
              <a:spcBef>
                <a:spcPts val="0"/>
              </a:spcBef>
              <a:spcAft>
                <a:spcPts val="0"/>
              </a:spcAft>
              <a:buNone/>
            </a:pPr>
            <a:endParaRPr sz="1700" b="1" dirty="0">
              <a:solidFill>
                <a:schemeClr val="dk1"/>
              </a:solidFill>
              <a:latin typeface="Montserrat"/>
              <a:ea typeface="Montserrat"/>
              <a:cs typeface="Montserrat"/>
              <a:sym typeface="Montserrat"/>
            </a:endParaRPr>
          </a:p>
          <a:p>
            <a:pPr marL="457200" marR="0" lvl="0" indent="0" algn="l" rtl="0">
              <a:lnSpc>
                <a:spcPct val="150000"/>
              </a:lnSpc>
              <a:spcBef>
                <a:spcPts val="0"/>
              </a:spcBef>
              <a:spcAft>
                <a:spcPts val="0"/>
              </a:spcAft>
              <a:buNone/>
            </a:pPr>
            <a:endParaRPr sz="1700" b="1" i="1" dirty="0">
              <a:solidFill>
                <a:schemeClr val="accent2"/>
              </a:solidFill>
              <a:latin typeface="Montserrat"/>
              <a:ea typeface="Montserrat"/>
              <a:cs typeface="Montserrat"/>
              <a:sym typeface="Montserrat"/>
            </a:endParaRPr>
          </a:p>
        </p:txBody>
      </p:sp>
      <p:sp>
        <p:nvSpPr>
          <p:cNvPr id="2" name="TextBox 1">
            <a:extLst>
              <a:ext uri="{FF2B5EF4-FFF2-40B4-BE49-F238E27FC236}">
                <a16:creationId xmlns:a16="http://schemas.microsoft.com/office/drawing/2014/main" id="{AED47E39-C0D6-333C-E62E-F39F7566C5BF}"/>
              </a:ext>
            </a:extLst>
          </p:cNvPr>
          <p:cNvSpPr txBox="1"/>
          <p:nvPr/>
        </p:nvSpPr>
        <p:spPr>
          <a:xfrm>
            <a:off x="4699362" y="2932417"/>
            <a:ext cx="3581432" cy="1200329"/>
          </a:xfrm>
          <a:prstGeom prst="rect">
            <a:avLst/>
          </a:prstGeom>
          <a:noFill/>
        </p:spPr>
        <p:txBody>
          <a:bodyPr wrap="square" rtlCol="0">
            <a:spAutoFit/>
          </a:bodyPr>
          <a:lstStyle/>
          <a:p>
            <a:r>
              <a:rPr lang="en-US" sz="3600" dirty="0">
                <a:latin typeface="Montserrat" pitchFamily="2" charset="77"/>
              </a:rPr>
              <a:t>Thank you</a:t>
            </a:r>
          </a:p>
          <a:p>
            <a:endParaRPr lang="en-US" sz="1800" dirty="0">
              <a:latin typeface="Montserrat" pitchFamily="2" charset="77"/>
              <a:sym typeface="Wingdings" pitchFamily="2" charset="2"/>
            </a:endParaRPr>
          </a:p>
          <a:p>
            <a:pPr marL="285750" indent="-285750">
              <a:buFont typeface="Wingdings" pitchFamily="2" charset="2"/>
              <a:buChar char="v"/>
            </a:pPr>
            <a:endParaRPr lang="en-US" sz="1800" dirty="0">
              <a:latin typeface="Montserrat" pitchFamily="2" charset="77"/>
              <a:sym typeface="Wingdings" pitchFamily="2" charset="2"/>
            </a:endParaRPr>
          </a:p>
        </p:txBody>
      </p:sp>
    </p:spTree>
    <p:extLst>
      <p:ext uri="{BB962C8B-B14F-4D97-AF65-F5344CB8AC3E}">
        <p14:creationId xmlns:p14="http://schemas.microsoft.com/office/powerpoint/2010/main" val="986255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CA03CF-595C-0DB5-C36E-C63D10B1712D}"/>
              </a:ext>
            </a:extLst>
          </p:cNvPr>
          <p:cNvSpPr>
            <a:spLocks noGrp="1"/>
          </p:cNvSpPr>
          <p:nvPr>
            <p:ph type="body" idx="1"/>
          </p:nvPr>
        </p:nvSpPr>
        <p:spPr/>
        <p:txBody>
          <a:bodyPr/>
          <a:lstStyle/>
          <a:p>
            <a:pPr marL="50800" indent="0">
              <a:buNone/>
            </a:pPr>
            <a:r>
              <a:rPr lang="en-US" sz="1400" dirty="0"/>
              <a:t>Background of effort and general description of document</a:t>
            </a:r>
          </a:p>
          <a:p>
            <a:pPr marL="50800" indent="0">
              <a:buNone/>
            </a:pPr>
            <a:r>
              <a:rPr lang="en-US" sz="1400" dirty="0"/>
              <a:t>Where we are and general Caveats on document</a:t>
            </a:r>
          </a:p>
          <a:p>
            <a:pPr marL="50800" indent="0">
              <a:buNone/>
            </a:pPr>
            <a:r>
              <a:rPr lang="en-US" sz="1400" dirty="0"/>
              <a:t>Input that we need</a:t>
            </a:r>
          </a:p>
          <a:p>
            <a:pPr marL="50800" indent="0">
              <a:buNone/>
            </a:pPr>
            <a:r>
              <a:rPr lang="en-US" sz="1400" dirty="0"/>
              <a:t>General structure and are the missing elements?</a:t>
            </a:r>
          </a:p>
          <a:p>
            <a:pPr marL="50800" indent="0">
              <a:buNone/>
            </a:pPr>
            <a:endParaRPr lang="en-US" sz="1400" dirty="0"/>
          </a:p>
          <a:p>
            <a:pPr marL="50800" indent="0">
              <a:buNone/>
            </a:pPr>
            <a:endParaRPr lang="en-US" sz="1400" dirty="0"/>
          </a:p>
          <a:p>
            <a:pPr marL="50800" indent="0">
              <a:buNone/>
            </a:pPr>
            <a:r>
              <a:rPr lang="en-US" sz="1400" dirty="0"/>
              <a:t>Introduction + exec summary, Validation section, and quality assessment documents are good enough to review.</a:t>
            </a:r>
          </a:p>
          <a:p>
            <a:pPr marL="50800" indent="0">
              <a:buNone/>
            </a:pPr>
            <a:r>
              <a:rPr lang="en-US" sz="1400" dirty="0"/>
              <a:t>Feel free to look at L0 to L4 Best practices but only look for missing content... we are going to pull in a wider group to help edit (</a:t>
            </a:r>
            <a:r>
              <a:rPr lang="en-US" sz="1400" dirty="0" err="1"/>
              <a:t>Annamrie</a:t>
            </a:r>
            <a:r>
              <a:rPr lang="en-US" sz="1400" dirty="0"/>
              <a:t> to organize, Dylan Jervis, Jochen Landgraf, Andrew Thorpe, and Dan Cusworth)</a:t>
            </a:r>
          </a:p>
          <a:p>
            <a:pPr marL="50800" indent="0">
              <a:buNone/>
            </a:pPr>
            <a:endParaRPr lang="en-US" sz="1400" dirty="0"/>
          </a:p>
          <a:p>
            <a:pPr marL="50800" indent="0">
              <a:buNone/>
            </a:pPr>
            <a:endParaRPr lang="en-US" sz="1400" dirty="0"/>
          </a:p>
        </p:txBody>
      </p:sp>
      <p:sp>
        <p:nvSpPr>
          <p:cNvPr id="3" name="Title 2">
            <a:extLst>
              <a:ext uri="{FF2B5EF4-FFF2-40B4-BE49-F238E27FC236}">
                <a16:creationId xmlns:a16="http://schemas.microsoft.com/office/drawing/2014/main" id="{8B5C5D4E-4774-CA32-4CC0-3BE48D2FA8E7}"/>
              </a:ext>
            </a:extLst>
          </p:cNvPr>
          <p:cNvSpPr>
            <a:spLocks noGrp="1"/>
          </p:cNvSpPr>
          <p:nvPr>
            <p:ph type="title"/>
          </p:nvPr>
        </p:nvSpPr>
        <p:spPr/>
        <p:txBody>
          <a:bodyPr/>
          <a:lstStyle/>
          <a:p>
            <a:r>
              <a:rPr lang="en-US" sz="3000" dirty="0"/>
              <a:t>Slide for GHG task team: What we need</a:t>
            </a:r>
          </a:p>
        </p:txBody>
      </p:sp>
    </p:spTree>
    <p:extLst>
      <p:ext uri="{BB962C8B-B14F-4D97-AF65-F5344CB8AC3E}">
        <p14:creationId xmlns:p14="http://schemas.microsoft.com/office/powerpoint/2010/main" val="2725627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222E99-D5CB-4A8F-2FDD-32D0D7EC9F91}"/>
              </a:ext>
            </a:extLst>
          </p:cNvPr>
          <p:cNvSpPr>
            <a:spLocks noGrp="1"/>
          </p:cNvSpPr>
          <p:nvPr>
            <p:ph type="body" idx="1"/>
          </p:nvPr>
        </p:nvSpPr>
        <p:spPr>
          <a:xfrm>
            <a:off x="428645" y="4384117"/>
            <a:ext cx="5131327" cy="1266850"/>
          </a:xfrm>
        </p:spPr>
        <p:txBody>
          <a:bodyPr>
            <a:normAutofit fontScale="92500" lnSpcReduction="20000"/>
          </a:bodyPr>
          <a:lstStyle/>
          <a:p>
            <a:r>
              <a:rPr lang="en-US" sz="2400" dirty="0"/>
              <a:t>Figures just for illustration - </a:t>
            </a:r>
          </a:p>
          <a:p>
            <a:r>
              <a:rPr lang="en-US" sz="2400" dirty="0"/>
              <a:t>The details of implementation and ancillary data vary at pretty much every step</a:t>
            </a:r>
          </a:p>
        </p:txBody>
      </p:sp>
      <p:sp>
        <p:nvSpPr>
          <p:cNvPr id="4" name="Title 3">
            <a:extLst>
              <a:ext uri="{FF2B5EF4-FFF2-40B4-BE49-F238E27FC236}">
                <a16:creationId xmlns:a16="http://schemas.microsoft.com/office/drawing/2014/main" id="{D5F86CFD-CDBD-A4DC-354B-470837A94D5C}"/>
              </a:ext>
            </a:extLst>
          </p:cNvPr>
          <p:cNvSpPr>
            <a:spLocks noGrp="1"/>
          </p:cNvSpPr>
          <p:nvPr>
            <p:ph type="title"/>
          </p:nvPr>
        </p:nvSpPr>
        <p:spPr/>
        <p:txBody>
          <a:bodyPr/>
          <a:lstStyle/>
          <a:p>
            <a:r>
              <a:rPr lang="en-US" dirty="0"/>
              <a:t>Current workflows</a:t>
            </a:r>
          </a:p>
        </p:txBody>
      </p:sp>
      <p:sp>
        <p:nvSpPr>
          <p:cNvPr id="7" name="TextBox 6">
            <a:extLst>
              <a:ext uri="{FF2B5EF4-FFF2-40B4-BE49-F238E27FC236}">
                <a16:creationId xmlns:a16="http://schemas.microsoft.com/office/drawing/2014/main" id="{08D38ABC-24F3-E3CF-C386-E5CE3AA78769}"/>
              </a:ext>
            </a:extLst>
          </p:cNvPr>
          <p:cNvSpPr txBox="1"/>
          <p:nvPr/>
        </p:nvSpPr>
        <p:spPr>
          <a:xfrm>
            <a:off x="428645" y="3441949"/>
            <a:ext cx="36745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Figures from Dan Cusworth (CM) and Andrew Thorpe (EMIT/JPL)</a:t>
            </a:r>
          </a:p>
        </p:txBody>
      </p:sp>
      <p:pic>
        <p:nvPicPr>
          <p:cNvPr id="5" name="Picture 4">
            <a:extLst>
              <a:ext uri="{FF2B5EF4-FFF2-40B4-BE49-F238E27FC236}">
                <a16:creationId xmlns:a16="http://schemas.microsoft.com/office/drawing/2014/main" id="{CD3697C8-F954-79A9-A2DD-FBEE480EB725}"/>
              </a:ext>
            </a:extLst>
          </p:cNvPr>
          <p:cNvPicPr>
            <a:picLocks noChangeAspect="1"/>
          </p:cNvPicPr>
          <p:nvPr/>
        </p:nvPicPr>
        <p:blipFill>
          <a:blip r:embed="rId2"/>
          <a:stretch>
            <a:fillRect/>
          </a:stretch>
        </p:blipFill>
        <p:spPr>
          <a:xfrm>
            <a:off x="392711" y="1174327"/>
            <a:ext cx="1684392" cy="2159000"/>
          </a:xfrm>
          <a:prstGeom prst="rect">
            <a:avLst/>
          </a:prstGeom>
        </p:spPr>
      </p:pic>
      <p:pic>
        <p:nvPicPr>
          <p:cNvPr id="9" name="Picture 8">
            <a:extLst>
              <a:ext uri="{FF2B5EF4-FFF2-40B4-BE49-F238E27FC236}">
                <a16:creationId xmlns:a16="http://schemas.microsoft.com/office/drawing/2014/main" id="{6C15D36D-D850-4434-7738-8DA659C2F917}"/>
              </a:ext>
            </a:extLst>
          </p:cNvPr>
          <p:cNvPicPr>
            <a:picLocks noChangeAspect="1"/>
          </p:cNvPicPr>
          <p:nvPr/>
        </p:nvPicPr>
        <p:blipFill>
          <a:blip r:embed="rId3"/>
          <a:stretch>
            <a:fillRect/>
          </a:stretch>
        </p:blipFill>
        <p:spPr>
          <a:xfrm>
            <a:off x="2236520" y="1462088"/>
            <a:ext cx="2871618" cy="1575402"/>
          </a:xfrm>
          <a:prstGeom prst="rect">
            <a:avLst/>
          </a:prstGeom>
        </p:spPr>
      </p:pic>
      <p:pic>
        <p:nvPicPr>
          <p:cNvPr id="1026" name="Picture 2" descr="A diagram of mathematical equations&#10;&#10;Description automatically generated with medium confidence">
            <a:extLst>
              <a:ext uri="{FF2B5EF4-FFF2-40B4-BE49-F238E27FC236}">
                <a16:creationId xmlns:a16="http://schemas.microsoft.com/office/drawing/2014/main" id="{3A15DBBC-4AB3-9BF2-3F3F-76B7C6A62F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1679" y="1673204"/>
            <a:ext cx="3024197" cy="175579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39554CF-7282-0667-3F01-9579BCC41168}"/>
              </a:ext>
            </a:extLst>
          </p:cNvPr>
          <p:cNvSpPr txBox="1"/>
          <p:nvPr/>
        </p:nvSpPr>
        <p:spPr>
          <a:xfrm>
            <a:off x="5268465" y="1277422"/>
            <a:ext cx="4092595" cy="369332"/>
          </a:xfrm>
          <a:prstGeom prst="rect">
            <a:avLst/>
          </a:prstGeom>
          <a:noFill/>
        </p:spPr>
        <p:txBody>
          <a:bodyPr wrap="none" rtlCol="0">
            <a:spAutoFit/>
          </a:bodyPr>
          <a:lstStyle/>
          <a:p>
            <a:r>
              <a:rPr lang="en-US" sz="1800" b="1" i="0" u="none" strike="noStrike" dirty="0">
                <a:solidFill>
                  <a:schemeClr val="bg1"/>
                </a:solidFill>
                <a:effectLst/>
                <a:latin typeface="Avenir" panose="02000503020000020003" pitchFamily="2" charset="0"/>
              </a:rPr>
              <a:t>Source Rate Quantification Methods</a:t>
            </a:r>
            <a:endParaRPr lang="en-US" dirty="0">
              <a:solidFill>
                <a:schemeClr val="bg1"/>
              </a:solidFill>
            </a:endParaRPr>
          </a:p>
        </p:txBody>
      </p:sp>
      <p:pic>
        <p:nvPicPr>
          <p:cNvPr id="12" name="Picture 11">
            <a:extLst>
              <a:ext uri="{FF2B5EF4-FFF2-40B4-BE49-F238E27FC236}">
                <a16:creationId xmlns:a16="http://schemas.microsoft.com/office/drawing/2014/main" id="{4C3E92D8-4EB9-0E52-004B-CB189A1BBC76}"/>
              </a:ext>
            </a:extLst>
          </p:cNvPr>
          <p:cNvPicPr>
            <a:picLocks noChangeAspect="1"/>
          </p:cNvPicPr>
          <p:nvPr/>
        </p:nvPicPr>
        <p:blipFill>
          <a:blip r:embed="rId5"/>
          <a:stretch>
            <a:fillRect/>
          </a:stretch>
        </p:blipFill>
        <p:spPr>
          <a:xfrm>
            <a:off x="9669408" y="1752235"/>
            <a:ext cx="1684392" cy="2256623"/>
          </a:xfrm>
          <a:prstGeom prst="rect">
            <a:avLst/>
          </a:prstGeom>
        </p:spPr>
      </p:pic>
      <p:pic>
        <p:nvPicPr>
          <p:cNvPr id="15" name="Picture 14">
            <a:extLst>
              <a:ext uri="{FF2B5EF4-FFF2-40B4-BE49-F238E27FC236}">
                <a16:creationId xmlns:a16="http://schemas.microsoft.com/office/drawing/2014/main" id="{B372D304-8C7D-22C1-D8B8-430C6DF47CA5}"/>
              </a:ext>
            </a:extLst>
          </p:cNvPr>
          <p:cNvPicPr>
            <a:picLocks noChangeAspect="1"/>
          </p:cNvPicPr>
          <p:nvPr/>
        </p:nvPicPr>
        <p:blipFill>
          <a:blip r:embed="rId6"/>
          <a:stretch>
            <a:fillRect/>
          </a:stretch>
        </p:blipFill>
        <p:spPr>
          <a:xfrm>
            <a:off x="5837055" y="3703119"/>
            <a:ext cx="2955413" cy="1673729"/>
          </a:xfrm>
          <a:prstGeom prst="rect">
            <a:avLst/>
          </a:prstGeom>
        </p:spPr>
      </p:pic>
    </p:spTree>
    <p:extLst>
      <p:ext uri="{BB962C8B-B14F-4D97-AF65-F5344CB8AC3E}">
        <p14:creationId xmlns:p14="http://schemas.microsoft.com/office/powerpoint/2010/main" val="1372857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323E64-7318-8E56-3AE7-E737F54F8A43}"/>
              </a:ext>
            </a:extLst>
          </p:cNvPr>
          <p:cNvSpPr>
            <a:spLocks noGrp="1"/>
          </p:cNvSpPr>
          <p:nvPr>
            <p:ph type="body" idx="1"/>
          </p:nvPr>
        </p:nvSpPr>
        <p:spPr>
          <a:xfrm>
            <a:off x="348300" y="1200187"/>
            <a:ext cx="11495400" cy="4662900"/>
          </a:xfrm>
        </p:spPr>
        <p:txBody>
          <a:bodyPr/>
          <a:lstStyle/>
          <a:p>
            <a:r>
              <a:rPr lang="en-US" sz="2400" dirty="0"/>
              <a:t>Intellectual property concerns mean that provenance of data in different levels of data products (L1 radiances, L2 concentration enhancements, and L4 emissions) are not necessarily traceable</a:t>
            </a:r>
          </a:p>
          <a:p>
            <a:r>
              <a:rPr lang="en-US" sz="2400" dirty="0"/>
              <a:t>Need to develop evaluation metrics for how well these products are reported and evaluated (in process with ESA / NASA evaluation team)</a:t>
            </a:r>
          </a:p>
          <a:p>
            <a:r>
              <a:rPr lang="en-US" sz="2400" dirty="0"/>
              <a:t>Public missions (e.g. EMIT, CO2Image) can be used as benchmarks for data products and transparency</a:t>
            </a:r>
          </a:p>
          <a:p>
            <a:r>
              <a:rPr lang="en-US" sz="2400" dirty="0"/>
              <a:t>May need to move away from “no false positive” for public missions and instead provide gradation of data quality flags </a:t>
            </a:r>
          </a:p>
        </p:txBody>
      </p:sp>
      <p:sp>
        <p:nvSpPr>
          <p:cNvPr id="3" name="Title 2">
            <a:extLst>
              <a:ext uri="{FF2B5EF4-FFF2-40B4-BE49-F238E27FC236}">
                <a16:creationId xmlns:a16="http://schemas.microsoft.com/office/drawing/2014/main" id="{50C81E3C-5C03-B0FF-8F43-8CFD50624149}"/>
              </a:ext>
            </a:extLst>
          </p:cNvPr>
          <p:cNvSpPr>
            <a:spLocks noGrp="1"/>
          </p:cNvSpPr>
          <p:nvPr>
            <p:ph type="title"/>
          </p:nvPr>
        </p:nvSpPr>
        <p:spPr>
          <a:xfrm>
            <a:off x="176048" y="175939"/>
            <a:ext cx="9927508" cy="779002"/>
          </a:xfrm>
        </p:spPr>
        <p:txBody>
          <a:bodyPr/>
          <a:lstStyle/>
          <a:p>
            <a:r>
              <a:rPr lang="en-US" sz="2600" dirty="0"/>
              <a:t>Use Case 2: Other factors affecting how plume mapping based emissions are reported from New Space</a:t>
            </a:r>
          </a:p>
        </p:txBody>
      </p:sp>
    </p:spTree>
    <p:extLst>
      <p:ext uri="{BB962C8B-B14F-4D97-AF65-F5344CB8AC3E}">
        <p14:creationId xmlns:p14="http://schemas.microsoft.com/office/powerpoint/2010/main" val="271806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B65354-9AC0-5E43-D3D8-11D30DF1C032}"/>
              </a:ext>
            </a:extLst>
          </p:cNvPr>
          <p:cNvSpPr>
            <a:spLocks noGrp="1"/>
          </p:cNvSpPr>
          <p:nvPr>
            <p:ph type="title"/>
          </p:nvPr>
        </p:nvSpPr>
        <p:spPr/>
        <p:txBody>
          <a:bodyPr/>
          <a:lstStyle/>
          <a:p>
            <a:r>
              <a:rPr lang="en-US" sz="2400" dirty="0"/>
              <a:t>Best Practice for Facility Scale: Intercomparison of emissions complicated by inconsistent definition of plume</a:t>
            </a:r>
          </a:p>
        </p:txBody>
      </p:sp>
      <p:pic>
        <p:nvPicPr>
          <p:cNvPr id="5" name="Picture 4">
            <a:extLst>
              <a:ext uri="{FF2B5EF4-FFF2-40B4-BE49-F238E27FC236}">
                <a16:creationId xmlns:a16="http://schemas.microsoft.com/office/drawing/2014/main" id="{2BBD0A3E-DDCB-8CEC-7CE7-282B01E547FC}"/>
              </a:ext>
            </a:extLst>
          </p:cNvPr>
          <p:cNvPicPr>
            <a:picLocks noChangeAspect="1"/>
          </p:cNvPicPr>
          <p:nvPr/>
        </p:nvPicPr>
        <p:blipFill>
          <a:blip r:embed="rId2"/>
          <a:stretch>
            <a:fillRect/>
          </a:stretch>
        </p:blipFill>
        <p:spPr>
          <a:xfrm>
            <a:off x="0" y="1061545"/>
            <a:ext cx="9680028" cy="5445016"/>
          </a:xfrm>
          <a:prstGeom prst="rect">
            <a:avLst/>
          </a:prstGeom>
        </p:spPr>
      </p:pic>
    </p:spTree>
    <p:extLst>
      <p:ext uri="{BB962C8B-B14F-4D97-AF65-F5344CB8AC3E}">
        <p14:creationId xmlns:p14="http://schemas.microsoft.com/office/powerpoint/2010/main" val="30383700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3" name="TextBox 2">
            <a:extLst>
              <a:ext uri="{FF2B5EF4-FFF2-40B4-BE49-F238E27FC236}">
                <a16:creationId xmlns:a16="http://schemas.microsoft.com/office/drawing/2014/main" id="{C1EC4F1C-E6ED-9BDC-5E57-39F7C0BCD7AE}"/>
              </a:ext>
            </a:extLst>
          </p:cNvPr>
          <p:cNvSpPr txBox="1"/>
          <p:nvPr/>
        </p:nvSpPr>
        <p:spPr>
          <a:xfrm>
            <a:off x="21515" y="128427"/>
            <a:ext cx="10121887" cy="1169551"/>
          </a:xfrm>
          <a:prstGeom prst="rect">
            <a:avLst/>
          </a:prstGeom>
          <a:noFill/>
        </p:spPr>
        <p:txBody>
          <a:bodyPr wrap="square" rtlCol="0">
            <a:spAutoFit/>
          </a:bodyPr>
          <a:lstStyle/>
          <a:p>
            <a:r>
              <a:rPr lang="en-US" sz="2400" dirty="0">
                <a:solidFill>
                  <a:schemeClr val="bg1"/>
                </a:solidFill>
                <a:latin typeface="Montserrat" pitchFamily="2" charset="77"/>
              </a:rPr>
              <a:t>Best Practices Challenge: </a:t>
            </a:r>
          </a:p>
          <a:p>
            <a:r>
              <a:rPr lang="en-US" sz="2400" dirty="0">
                <a:solidFill>
                  <a:schemeClr val="bg1"/>
                </a:solidFill>
                <a:latin typeface="Montserrat" pitchFamily="2" charset="77"/>
              </a:rPr>
              <a:t>Validation of Emissions Estimates from Facility to Area Scales</a:t>
            </a:r>
          </a:p>
          <a:p>
            <a:endParaRPr lang="en-US" sz="2200" dirty="0">
              <a:solidFill>
                <a:schemeClr val="bg1"/>
              </a:solidFill>
            </a:endParaRPr>
          </a:p>
        </p:txBody>
      </p:sp>
      <p:pic>
        <p:nvPicPr>
          <p:cNvPr id="4" name="Picture 3">
            <a:extLst>
              <a:ext uri="{FF2B5EF4-FFF2-40B4-BE49-F238E27FC236}">
                <a16:creationId xmlns:a16="http://schemas.microsoft.com/office/drawing/2014/main" id="{9FAA4B8D-91E9-3D29-5C7A-9DEBA602F589}"/>
              </a:ext>
            </a:extLst>
          </p:cNvPr>
          <p:cNvPicPr>
            <a:picLocks noChangeAspect="1"/>
          </p:cNvPicPr>
          <p:nvPr/>
        </p:nvPicPr>
        <p:blipFill rotWithShape="1">
          <a:blip r:embed="rId3"/>
          <a:srcRect l="1" t="12278" r="55055"/>
          <a:stretch/>
        </p:blipFill>
        <p:spPr>
          <a:xfrm>
            <a:off x="119393" y="1406848"/>
            <a:ext cx="4052518" cy="4449279"/>
          </a:xfrm>
          <a:prstGeom prst="rect">
            <a:avLst/>
          </a:prstGeom>
        </p:spPr>
      </p:pic>
      <p:sp>
        <p:nvSpPr>
          <p:cNvPr id="5" name="TextBox 4">
            <a:extLst>
              <a:ext uri="{FF2B5EF4-FFF2-40B4-BE49-F238E27FC236}">
                <a16:creationId xmlns:a16="http://schemas.microsoft.com/office/drawing/2014/main" id="{908452CC-FBCA-FBF0-6BEA-A3226EDBCF89}"/>
              </a:ext>
            </a:extLst>
          </p:cNvPr>
          <p:cNvSpPr txBox="1"/>
          <p:nvPr/>
        </p:nvSpPr>
        <p:spPr>
          <a:xfrm>
            <a:off x="419839" y="5964997"/>
            <a:ext cx="8895806" cy="307777"/>
          </a:xfrm>
          <a:prstGeom prst="rect">
            <a:avLst/>
          </a:prstGeom>
          <a:noFill/>
        </p:spPr>
        <p:txBody>
          <a:bodyPr wrap="square" rtlCol="0">
            <a:spAutoFit/>
          </a:bodyPr>
          <a:lstStyle/>
          <a:p>
            <a:r>
              <a:rPr lang="en-US" dirty="0"/>
              <a:t>Figure courtesy of </a:t>
            </a:r>
            <a:r>
              <a:rPr lang="en-US" dirty="0" err="1"/>
              <a:t>GHGSat</a:t>
            </a:r>
            <a:endParaRPr lang="en-US" dirty="0"/>
          </a:p>
        </p:txBody>
      </p:sp>
      <p:sp>
        <p:nvSpPr>
          <p:cNvPr id="2" name="TextBox 1">
            <a:extLst>
              <a:ext uri="{FF2B5EF4-FFF2-40B4-BE49-F238E27FC236}">
                <a16:creationId xmlns:a16="http://schemas.microsoft.com/office/drawing/2014/main" id="{69D99CFB-3AFF-9ED1-AEBC-F6E9FDFFB9B0}"/>
              </a:ext>
            </a:extLst>
          </p:cNvPr>
          <p:cNvSpPr txBox="1"/>
          <p:nvPr/>
        </p:nvSpPr>
        <p:spPr>
          <a:xfrm>
            <a:off x="4427451" y="1689481"/>
            <a:ext cx="7492021" cy="3693319"/>
          </a:xfrm>
          <a:prstGeom prst="rect">
            <a:avLst/>
          </a:prstGeom>
          <a:noFill/>
        </p:spPr>
        <p:txBody>
          <a:bodyPr wrap="square" rtlCol="0">
            <a:spAutoFit/>
          </a:bodyPr>
          <a:lstStyle/>
          <a:p>
            <a:r>
              <a:rPr lang="en-US" sz="1800" dirty="0"/>
              <a:t>Developing best practices is facilitated by a robust network for validation as it allows testing of  top-down methodologies.</a:t>
            </a:r>
          </a:p>
          <a:p>
            <a:endParaRPr lang="en-US" sz="1800" dirty="0"/>
          </a:p>
          <a:p>
            <a:r>
              <a:rPr lang="en-US" sz="1800" dirty="0"/>
              <a:t>(Left Figure) Ground validation is possible for facility scale emissions estimates but this capability is still in its nascent phase and only provides validation under optimal conditions.</a:t>
            </a:r>
          </a:p>
          <a:p>
            <a:endParaRPr lang="en-US" sz="1800" dirty="0"/>
          </a:p>
          <a:p>
            <a:endParaRPr lang="en-US" sz="1800" dirty="0"/>
          </a:p>
          <a:p>
            <a:r>
              <a:rPr lang="en-US" sz="1800" dirty="0"/>
              <a:t>Can CEOS support validation of facility scale emissions?  </a:t>
            </a:r>
          </a:p>
          <a:p>
            <a:endParaRPr lang="en-US" sz="1800" dirty="0"/>
          </a:p>
          <a:p>
            <a:pPr marL="285750" indent="-285750">
              <a:buFont typeface="Arial" panose="020B0604020202020204" pitchFamily="34" charset="0"/>
              <a:buChar char="•"/>
            </a:pPr>
            <a:r>
              <a:rPr lang="en-US" sz="1800" dirty="0"/>
              <a:t>Use of aircraft and ground campaigns to support emissions quantification, intercomparison, and validation</a:t>
            </a:r>
          </a:p>
          <a:p>
            <a:pPr marL="285750" indent="-285750">
              <a:buFont typeface="Arial" panose="020B0604020202020204" pitchFamily="34" charset="0"/>
              <a:buChar char="•"/>
            </a:pPr>
            <a:r>
              <a:rPr lang="en-US" sz="1800" dirty="0"/>
              <a:t>Coordination of satellite measurements to measure over same site</a:t>
            </a:r>
          </a:p>
        </p:txBody>
      </p:sp>
    </p:spTree>
    <p:extLst>
      <p:ext uri="{BB962C8B-B14F-4D97-AF65-F5344CB8AC3E}">
        <p14:creationId xmlns:p14="http://schemas.microsoft.com/office/powerpoint/2010/main" val="781479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0B3936-0973-776D-4C5E-41B6EFABE720}"/>
              </a:ext>
            </a:extLst>
          </p:cNvPr>
          <p:cNvSpPr>
            <a:spLocks noGrp="1"/>
          </p:cNvSpPr>
          <p:nvPr>
            <p:ph type="body" idx="1"/>
          </p:nvPr>
        </p:nvSpPr>
        <p:spPr>
          <a:xfrm>
            <a:off x="324233" y="1414021"/>
            <a:ext cx="11495400" cy="4807412"/>
          </a:xfrm>
        </p:spPr>
        <p:txBody>
          <a:bodyPr/>
          <a:lstStyle/>
          <a:p>
            <a:pPr algn="l"/>
            <a:r>
              <a:rPr lang="en-US" sz="2000" b="0" i="0" dirty="0">
                <a:solidFill>
                  <a:srgbClr val="585A75"/>
                </a:solidFill>
                <a:effectLst/>
                <a:highlight>
                  <a:srgbClr val="FFFFFF"/>
                </a:highlight>
                <a:latin typeface="Montserrat" pitchFamily="2" charset="77"/>
              </a:rPr>
              <a:t>The Global </a:t>
            </a:r>
            <a:r>
              <a:rPr lang="en-US" sz="2000" b="0" i="0" dirty="0" err="1">
                <a:solidFill>
                  <a:srgbClr val="585A75"/>
                </a:solidFill>
                <a:effectLst/>
                <a:highlight>
                  <a:srgbClr val="FFFFFF"/>
                </a:highlight>
                <a:latin typeface="Montserrat" pitchFamily="2" charset="77"/>
              </a:rPr>
              <a:t>Stocktake</a:t>
            </a:r>
            <a:r>
              <a:rPr lang="en-US" sz="2000" b="0" i="0" dirty="0">
                <a:solidFill>
                  <a:srgbClr val="585A75"/>
                </a:solidFill>
                <a:effectLst/>
                <a:highlight>
                  <a:srgbClr val="FFFFFF"/>
                </a:highlight>
                <a:latin typeface="Montserrat" pitchFamily="2" charset="77"/>
              </a:rPr>
              <a:t> (GST) is a comprehensive assessment of the world’s progress on climate action. Anchored in </a:t>
            </a:r>
            <a:r>
              <a:rPr lang="en-US" sz="2000" b="1" i="0" u="sng" dirty="0">
                <a:solidFill>
                  <a:srgbClr val="585A75"/>
                </a:solidFill>
                <a:effectLst/>
                <a:highlight>
                  <a:srgbClr val="FFFFFF"/>
                </a:highlight>
                <a:latin typeface="Montserrat" pitchFamily="2" charset="77"/>
                <a:hlinkClick r:id="rId2"/>
              </a:rPr>
              <a:t>Article 14﻿</a:t>
            </a:r>
            <a:r>
              <a:rPr lang="en-US" sz="2000" b="0" i="0" dirty="0">
                <a:solidFill>
                  <a:srgbClr val="585A75"/>
                </a:solidFill>
                <a:effectLst/>
                <a:highlight>
                  <a:srgbClr val="FFFFFF"/>
                </a:highlight>
                <a:latin typeface="Montserrat" pitchFamily="2" charset="77"/>
              </a:rPr>
              <a:t> of the </a:t>
            </a:r>
            <a:r>
              <a:rPr lang="en-US" sz="2000" b="1" i="0" u="sng" dirty="0">
                <a:solidFill>
                  <a:srgbClr val="585A75"/>
                </a:solidFill>
                <a:effectLst/>
                <a:highlight>
                  <a:srgbClr val="FFFFFF"/>
                </a:highlight>
                <a:latin typeface="Montserrat" pitchFamily="2" charset="77"/>
                <a:hlinkClick r:id="rId3"/>
              </a:rPr>
              <a:t>Paris Agreement</a:t>
            </a:r>
            <a:r>
              <a:rPr lang="en-US" sz="2000" b="0" i="0" dirty="0">
                <a:solidFill>
                  <a:srgbClr val="585A75"/>
                </a:solidFill>
                <a:effectLst/>
                <a:highlight>
                  <a:srgbClr val="FFFFFF"/>
                </a:highlight>
                <a:latin typeface="Montserrat" pitchFamily="2" charset="77"/>
              </a:rPr>
              <a:t>, it is intended to inform Parties to the Agreement on their progress against its goals, including but not limited to limiting global temperature rise to 1.5°C.</a:t>
            </a:r>
          </a:p>
          <a:p>
            <a:pPr marL="50800" indent="0">
              <a:buNone/>
            </a:pPr>
            <a:r>
              <a:rPr lang="en-US" sz="2000" b="0" i="0" dirty="0">
                <a:solidFill>
                  <a:srgbClr val="585A75"/>
                </a:solidFill>
                <a:effectLst/>
                <a:highlight>
                  <a:srgbClr val="FFFFFF"/>
                </a:highlight>
                <a:latin typeface="Montserrat" pitchFamily="2" charset="77"/>
              </a:rPr>
              <a:t>Drastically reduce greenhouse gas emissions to keep global temperature rise below 2°C and ideally 1.5°C (Article 2.1.a)</a:t>
            </a:r>
          </a:p>
          <a:p>
            <a:pPr algn="l"/>
            <a:r>
              <a:rPr lang="en-US" sz="2000" i="0" dirty="0">
                <a:solidFill>
                  <a:srgbClr val="222222"/>
                </a:solidFill>
                <a:effectLst/>
                <a:highlight>
                  <a:srgbClr val="FFFFFF"/>
                </a:highlight>
                <a:latin typeface="Montserrat" pitchFamily="2" charset="77"/>
              </a:rPr>
              <a:t>The Global Methane Pledge (GMP) was launched at COP26 by the European Union and the United States.  </a:t>
            </a:r>
          </a:p>
          <a:p>
            <a:pPr algn="l"/>
            <a:r>
              <a:rPr lang="en-US" sz="2000" dirty="0">
                <a:solidFill>
                  <a:srgbClr val="222222"/>
                </a:solidFill>
                <a:highlight>
                  <a:srgbClr val="FFFFFF"/>
                </a:highlight>
                <a:latin typeface="Montserrat" pitchFamily="2" charset="77"/>
              </a:rPr>
              <a:t>Now Composed of 152 countries it aims to reduce methane emissions by 30% between 2020 and 2030:  methane is a much stronger GHG (per 20 years) than CO2 but may also be easier to reduce as well known remediation efforts can be applied to managed sources such as landfills and fossil emissions</a:t>
            </a:r>
            <a:br>
              <a:rPr lang="en-US" sz="2000" b="0" i="0" dirty="0">
                <a:solidFill>
                  <a:srgbClr val="222222"/>
                </a:solidFill>
                <a:effectLst/>
                <a:latin typeface="Montserrat" pitchFamily="2" charset="77"/>
              </a:rPr>
            </a:br>
            <a:endParaRPr lang="en-US" sz="2000" dirty="0">
              <a:latin typeface="Montserrat" pitchFamily="2" charset="77"/>
            </a:endParaRPr>
          </a:p>
        </p:txBody>
      </p:sp>
      <p:sp>
        <p:nvSpPr>
          <p:cNvPr id="3" name="Title 2">
            <a:extLst>
              <a:ext uri="{FF2B5EF4-FFF2-40B4-BE49-F238E27FC236}">
                <a16:creationId xmlns:a16="http://schemas.microsoft.com/office/drawing/2014/main" id="{58BFBBAC-B969-3A3A-2506-8DF1906DBE2B}"/>
              </a:ext>
            </a:extLst>
          </p:cNvPr>
          <p:cNvSpPr>
            <a:spLocks noGrp="1"/>
          </p:cNvSpPr>
          <p:nvPr>
            <p:ph type="title"/>
          </p:nvPr>
        </p:nvSpPr>
        <p:spPr/>
        <p:txBody>
          <a:bodyPr/>
          <a:lstStyle/>
          <a:p>
            <a:r>
              <a:rPr lang="en-US" sz="4000" dirty="0"/>
              <a:t>Background</a:t>
            </a:r>
          </a:p>
        </p:txBody>
      </p:sp>
    </p:spTree>
    <p:extLst>
      <p:ext uri="{BB962C8B-B14F-4D97-AF65-F5344CB8AC3E}">
        <p14:creationId xmlns:p14="http://schemas.microsoft.com/office/powerpoint/2010/main" val="3865931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FE0146-F412-6A39-3093-F23588FD74A3}"/>
              </a:ext>
            </a:extLst>
          </p:cNvPr>
          <p:cNvSpPr>
            <a:spLocks noGrp="1"/>
          </p:cNvSpPr>
          <p:nvPr>
            <p:ph type="body" idx="1"/>
          </p:nvPr>
        </p:nvSpPr>
        <p:spPr/>
        <p:txBody>
          <a:bodyPr/>
          <a:lstStyle/>
          <a:p>
            <a:pPr marL="50800" indent="0">
              <a:buNone/>
            </a:pPr>
            <a:r>
              <a:rPr lang="en-US" dirty="0"/>
              <a:t>“… comparisons with atmospheric measurements are not established as a standard tool for verification to be applied by an inventory compiler. Still, considerable scientific progress in this area needs to be noted and inventory compilers may wish to take advantage of the potential of this approach, as it gives independent data for verification.”</a:t>
            </a:r>
          </a:p>
          <a:p>
            <a:pPr marL="50800" indent="0">
              <a:buNone/>
            </a:pPr>
            <a:endParaRPr lang="en-US" dirty="0"/>
          </a:p>
          <a:p>
            <a:pPr marL="50800" indent="0">
              <a:buNone/>
            </a:pPr>
            <a:r>
              <a:rPr lang="en-US" sz="1600" i="1" dirty="0"/>
              <a:t>IPCC Expert Meeting on Use of Atmospheric Observation Data in Emission Inventories</a:t>
            </a:r>
          </a:p>
        </p:txBody>
      </p:sp>
      <p:sp>
        <p:nvSpPr>
          <p:cNvPr id="3" name="Title 2">
            <a:extLst>
              <a:ext uri="{FF2B5EF4-FFF2-40B4-BE49-F238E27FC236}">
                <a16:creationId xmlns:a16="http://schemas.microsoft.com/office/drawing/2014/main" id="{31BC6777-E6A8-DBFE-0D05-1CD510CA3CB5}"/>
              </a:ext>
            </a:extLst>
          </p:cNvPr>
          <p:cNvSpPr>
            <a:spLocks noGrp="1"/>
          </p:cNvSpPr>
          <p:nvPr>
            <p:ph type="title"/>
          </p:nvPr>
        </p:nvSpPr>
        <p:spPr/>
        <p:txBody>
          <a:bodyPr/>
          <a:lstStyle/>
          <a:p>
            <a:r>
              <a:rPr lang="en-US" sz="2800" dirty="0"/>
              <a:t>From the IPCC: atmospheric measurements can now be used to inform inventories</a:t>
            </a:r>
          </a:p>
        </p:txBody>
      </p:sp>
    </p:spTree>
    <p:extLst>
      <p:ext uri="{BB962C8B-B14F-4D97-AF65-F5344CB8AC3E}">
        <p14:creationId xmlns:p14="http://schemas.microsoft.com/office/powerpoint/2010/main" val="2934817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473985-2246-737B-8BB0-C4E622933470}"/>
              </a:ext>
            </a:extLst>
          </p:cNvPr>
          <p:cNvSpPr>
            <a:spLocks noGrp="1"/>
          </p:cNvSpPr>
          <p:nvPr>
            <p:ph type="title"/>
          </p:nvPr>
        </p:nvSpPr>
        <p:spPr/>
        <p:txBody>
          <a:bodyPr/>
          <a:lstStyle/>
          <a:p>
            <a:r>
              <a:rPr lang="en-GB" sz="4000" dirty="0"/>
              <a:t>New rules on Energy sector</a:t>
            </a:r>
          </a:p>
        </p:txBody>
      </p:sp>
      <p:pic>
        <p:nvPicPr>
          <p:cNvPr id="4" name="Picture 3">
            <a:extLst>
              <a:ext uri="{FF2B5EF4-FFF2-40B4-BE49-F238E27FC236}">
                <a16:creationId xmlns:a16="http://schemas.microsoft.com/office/drawing/2014/main" id="{A9371DF6-0474-4F00-0E59-3809224ADB6C}"/>
              </a:ext>
            </a:extLst>
          </p:cNvPr>
          <p:cNvPicPr>
            <a:picLocks noChangeAspect="1"/>
          </p:cNvPicPr>
          <p:nvPr/>
        </p:nvPicPr>
        <p:blipFill>
          <a:blip r:embed="rId2"/>
          <a:stretch>
            <a:fillRect/>
          </a:stretch>
        </p:blipFill>
        <p:spPr>
          <a:xfrm>
            <a:off x="6299351" y="1163907"/>
            <a:ext cx="4885568" cy="4550141"/>
          </a:xfrm>
          <a:prstGeom prst="rect">
            <a:avLst/>
          </a:prstGeom>
        </p:spPr>
      </p:pic>
      <p:sp>
        <p:nvSpPr>
          <p:cNvPr id="5" name="TextBox 4">
            <a:extLst>
              <a:ext uri="{FF2B5EF4-FFF2-40B4-BE49-F238E27FC236}">
                <a16:creationId xmlns:a16="http://schemas.microsoft.com/office/drawing/2014/main" id="{B9B6163D-A263-45B8-D198-5ADFCB1BC3FC}"/>
              </a:ext>
            </a:extLst>
          </p:cNvPr>
          <p:cNvSpPr txBox="1"/>
          <p:nvPr/>
        </p:nvSpPr>
        <p:spPr>
          <a:xfrm>
            <a:off x="7624120" y="5916107"/>
            <a:ext cx="3139796" cy="553998"/>
          </a:xfrm>
          <a:prstGeom prst="rect">
            <a:avLst/>
          </a:prstGeom>
          <a:noFill/>
          <a:ln w="12700">
            <a:solidFill>
              <a:srgbClr val="002060"/>
            </a:solidFill>
          </a:ln>
        </p:spPr>
        <p:txBody>
          <a:bodyPr wrap="square" rtlCol="0">
            <a:spAutoFit/>
          </a:bodyPr>
          <a:lstStyle/>
          <a:p>
            <a:r>
              <a:rPr lang="en-GB" sz="1000" dirty="0">
                <a:hlinkClick r:id="rId3"/>
              </a:rPr>
              <a:t>https://www.epa.gov/controlling-air-pollution-oil-and-natural-gas-operations/epas-final-rule-oil-and-natural-gas</a:t>
            </a:r>
            <a:r>
              <a:rPr lang="en-GB" sz="1000" dirty="0"/>
              <a:t> </a:t>
            </a:r>
          </a:p>
        </p:txBody>
      </p:sp>
      <p:pic>
        <p:nvPicPr>
          <p:cNvPr id="6" name="Picture 5">
            <a:extLst>
              <a:ext uri="{FF2B5EF4-FFF2-40B4-BE49-F238E27FC236}">
                <a16:creationId xmlns:a16="http://schemas.microsoft.com/office/drawing/2014/main" id="{67DC3F13-E5B1-4166-632F-7A482438320A}"/>
              </a:ext>
            </a:extLst>
          </p:cNvPr>
          <p:cNvPicPr>
            <a:picLocks noChangeAspect="1"/>
          </p:cNvPicPr>
          <p:nvPr/>
        </p:nvPicPr>
        <p:blipFill>
          <a:blip r:embed="rId4"/>
          <a:stretch>
            <a:fillRect/>
          </a:stretch>
        </p:blipFill>
        <p:spPr>
          <a:xfrm>
            <a:off x="613401" y="1163907"/>
            <a:ext cx="5396782" cy="4820027"/>
          </a:xfrm>
          <a:prstGeom prst="rect">
            <a:avLst/>
          </a:prstGeom>
        </p:spPr>
      </p:pic>
      <p:sp>
        <p:nvSpPr>
          <p:cNvPr id="7" name="TextBox 6">
            <a:extLst>
              <a:ext uri="{FF2B5EF4-FFF2-40B4-BE49-F238E27FC236}">
                <a16:creationId xmlns:a16="http://schemas.microsoft.com/office/drawing/2014/main" id="{245BFD2A-4B57-FFDF-CAB4-AEFA303DF430}"/>
              </a:ext>
            </a:extLst>
          </p:cNvPr>
          <p:cNvSpPr txBox="1"/>
          <p:nvPr/>
        </p:nvSpPr>
        <p:spPr>
          <a:xfrm>
            <a:off x="1755471" y="6069995"/>
            <a:ext cx="3114009" cy="400110"/>
          </a:xfrm>
          <a:prstGeom prst="rect">
            <a:avLst/>
          </a:prstGeom>
          <a:noFill/>
          <a:ln w="12700">
            <a:solidFill>
              <a:srgbClr val="002060"/>
            </a:solidFill>
          </a:ln>
        </p:spPr>
        <p:txBody>
          <a:bodyPr wrap="square" rtlCol="0">
            <a:spAutoFit/>
          </a:bodyPr>
          <a:lstStyle/>
          <a:p>
            <a:r>
              <a:rPr lang="en-GB" sz="1000" dirty="0">
                <a:hlinkClick r:id="rId5"/>
              </a:rPr>
              <a:t>https://oeil.secure.europarl.europa.eu/oeil/popups/ficheprocedure.do?reference=2021/0423(COD)&amp;l=en</a:t>
            </a:r>
            <a:r>
              <a:rPr lang="en-GB" sz="1000" dirty="0"/>
              <a:t> </a:t>
            </a:r>
          </a:p>
        </p:txBody>
      </p:sp>
    </p:spTree>
    <p:extLst>
      <p:ext uri="{BB962C8B-B14F-4D97-AF65-F5344CB8AC3E}">
        <p14:creationId xmlns:p14="http://schemas.microsoft.com/office/powerpoint/2010/main" val="4147708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EE8C95-E04E-D754-5A3B-5582219F6EDD}"/>
              </a:ext>
            </a:extLst>
          </p:cNvPr>
          <p:cNvSpPr>
            <a:spLocks noGrp="1"/>
          </p:cNvSpPr>
          <p:nvPr>
            <p:ph type="title"/>
          </p:nvPr>
        </p:nvSpPr>
        <p:spPr>
          <a:xfrm>
            <a:off x="176048" y="64676"/>
            <a:ext cx="9386864" cy="779002"/>
          </a:xfrm>
        </p:spPr>
        <p:txBody>
          <a:bodyPr/>
          <a:lstStyle/>
          <a:p>
            <a:r>
              <a:rPr lang="en-GB" sz="3200" dirty="0"/>
              <a:t>Corporate emissions and climate risk reporting </a:t>
            </a:r>
          </a:p>
        </p:txBody>
      </p:sp>
      <p:pic>
        <p:nvPicPr>
          <p:cNvPr id="4" name="Picture 3">
            <a:extLst>
              <a:ext uri="{FF2B5EF4-FFF2-40B4-BE49-F238E27FC236}">
                <a16:creationId xmlns:a16="http://schemas.microsoft.com/office/drawing/2014/main" id="{59F096BF-B619-4DD9-30D2-0A67F72F26B6}"/>
              </a:ext>
            </a:extLst>
          </p:cNvPr>
          <p:cNvPicPr>
            <a:picLocks noChangeAspect="1"/>
          </p:cNvPicPr>
          <p:nvPr/>
        </p:nvPicPr>
        <p:blipFill>
          <a:blip r:embed="rId2"/>
          <a:stretch>
            <a:fillRect/>
          </a:stretch>
        </p:blipFill>
        <p:spPr>
          <a:xfrm>
            <a:off x="2183346" y="1989632"/>
            <a:ext cx="2223734" cy="1886872"/>
          </a:xfrm>
          <a:prstGeom prst="rect">
            <a:avLst/>
          </a:prstGeom>
        </p:spPr>
      </p:pic>
      <p:sp>
        <p:nvSpPr>
          <p:cNvPr id="6" name="TextBox 5">
            <a:extLst>
              <a:ext uri="{FF2B5EF4-FFF2-40B4-BE49-F238E27FC236}">
                <a16:creationId xmlns:a16="http://schemas.microsoft.com/office/drawing/2014/main" id="{03E26CE0-95DC-7989-B685-F4054BB8F5F9}"/>
              </a:ext>
            </a:extLst>
          </p:cNvPr>
          <p:cNvSpPr txBox="1"/>
          <p:nvPr/>
        </p:nvSpPr>
        <p:spPr>
          <a:xfrm>
            <a:off x="5720450" y="5229545"/>
            <a:ext cx="852055" cy="276999"/>
          </a:xfrm>
          <a:prstGeom prst="rect">
            <a:avLst/>
          </a:prstGeom>
          <a:noFill/>
        </p:spPr>
        <p:txBody>
          <a:bodyPr wrap="square" lIns="91440" tIns="45720" rIns="91440" bIns="45720" rtlCol="0" anchor="t">
            <a:spAutoFit/>
          </a:bodyPr>
          <a:lstStyle/>
          <a:p>
            <a:r>
              <a:rPr lang="en-GB" sz="1200">
                <a:latin typeface="Avenir Next"/>
              </a:rPr>
              <a:t>TCFD</a:t>
            </a:r>
          </a:p>
        </p:txBody>
      </p:sp>
      <p:pic>
        <p:nvPicPr>
          <p:cNvPr id="7" name="Picture 6">
            <a:extLst>
              <a:ext uri="{FF2B5EF4-FFF2-40B4-BE49-F238E27FC236}">
                <a16:creationId xmlns:a16="http://schemas.microsoft.com/office/drawing/2014/main" id="{F6C12A89-07B1-3FF6-4D61-AE28E6742673}"/>
              </a:ext>
            </a:extLst>
          </p:cNvPr>
          <p:cNvPicPr>
            <a:picLocks noChangeAspect="1"/>
          </p:cNvPicPr>
          <p:nvPr/>
        </p:nvPicPr>
        <p:blipFill>
          <a:blip r:embed="rId3"/>
          <a:stretch>
            <a:fillRect/>
          </a:stretch>
        </p:blipFill>
        <p:spPr>
          <a:xfrm>
            <a:off x="581723" y="2371501"/>
            <a:ext cx="1968823" cy="2291218"/>
          </a:xfrm>
          <a:prstGeom prst="rect">
            <a:avLst/>
          </a:prstGeom>
          <a:effectLst>
            <a:outerShdw blurRad="50800" dist="38100" dir="2700000" algn="tl" rotWithShape="0">
              <a:prstClr val="black">
                <a:alpha val="40000"/>
              </a:prstClr>
            </a:outerShdw>
          </a:effectLst>
        </p:spPr>
      </p:pic>
      <p:pic>
        <p:nvPicPr>
          <p:cNvPr id="8" name="Picture 2">
            <a:extLst>
              <a:ext uri="{FF2B5EF4-FFF2-40B4-BE49-F238E27FC236}">
                <a16:creationId xmlns:a16="http://schemas.microsoft.com/office/drawing/2014/main" id="{A391B6D5-CE77-2AE4-F9F7-99919BE171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6385" y="1743301"/>
            <a:ext cx="2552700" cy="35718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95439E0-0B52-086C-6208-EF4C423A731A}"/>
              </a:ext>
            </a:extLst>
          </p:cNvPr>
          <p:cNvPicPr>
            <a:picLocks noChangeAspect="1"/>
          </p:cNvPicPr>
          <p:nvPr/>
        </p:nvPicPr>
        <p:blipFill>
          <a:blip r:embed="rId5"/>
          <a:stretch>
            <a:fillRect/>
          </a:stretch>
        </p:blipFill>
        <p:spPr>
          <a:xfrm>
            <a:off x="1334650" y="3303507"/>
            <a:ext cx="2165445" cy="2109132"/>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0F0ECB4E-2037-B6BF-9220-B7BDABBFC302}"/>
              </a:ext>
            </a:extLst>
          </p:cNvPr>
          <p:cNvPicPr>
            <a:picLocks noChangeAspect="1"/>
          </p:cNvPicPr>
          <p:nvPr/>
        </p:nvPicPr>
        <p:blipFill>
          <a:blip r:embed="rId6"/>
          <a:stretch>
            <a:fillRect/>
          </a:stretch>
        </p:blipFill>
        <p:spPr>
          <a:xfrm>
            <a:off x="5756756" y="1794682"/>
            <a:ext cx="2184402" cy="2618891"/>
          </a:xfrm>
          <a:prstGeom prst="rect">
            <a:avLst/>
          </a:prstGeom>
        </p:spPr>
      </p:pic>
      <p:pic>
        <p:nvPicPr>
          <p:cNvPr id="11" name="Picture 2">
            <a:hlinkClick r:id="rId7"/>
            <a:extLst>
              <a:ext uri="{FF2B5EF4-FFF2-40B4-BE49-F238E27FC236}">
                <a16:creationId xmlns:a16="http://schemas.microsoft.com/office/drawing/2014/main" id="{7BDFD41C-FC1A-3CE4-489D-4D4481D7FE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97153" y="2616840"/>
            <a:ext cx="1903360" cy="268797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B5417AC-1A36-0FCA-5649-401113AB1667}"/>
              </a:ext>
            </a:extLst>
          </p:cNvPr>
          <p:cNvPicPr>
            <a:picLocks noChangeAspect="1"/>
          </p:cNvPicPr>
          <p:nvPr/>
        </p:nvPicPr>
        <p:blipFill>
          <a:blip r:embed="rId9"/>
          <a:stretch>
            <a:fillRect/>
          </a:stretch>
        </p:blipFill>
        <p:spPr>
          <a:xfrm>
            <a:off x="6410072" y="3304173"/>
            <a:ext cx="1713871" cy="2211229"/>
          </a:xfrm>
          <a:prstGeom prst="rect">
            <a:avLst/>
          </a:prstGeom>
        </p:spPr>
      </p:pic>
      <p:sp>
        <p:nvSpPr>
          <p:cNvPr id="2" name="TextBox 1">
            <a:extLst>
              <a:ext uri="{FF2B5EF4-FFF2-40B4-BE49-F238E27FC236}">
                <a16:creationId xmlns:a16="http://schemas.microsoft.com/office/drawing/2014/main" id="{0CE29CB8-FDCF-437E-E38D-9A7217871F13}"/>
              </a:ext>
            </a:extLst>
          </p:cNvPr>
          <p:cNvSpPr txBox="1"/>
          <p:nvPr/>
        </p:nvSpPr>
        <p:spPr>
          <a:xfrm>
            <a:off x="610322" y="5742960"/>
            <a:ext cx="11072309" cy="523220"/>
          </a:xfrm>
          <a:prstGeom prst="rect">
            <a:avLst/>
          </a:prstGeom>
          <a:noFill/>
        </p:spPr>
        <p:txBody>
          <a:bodyPr wrap="square">
            <a:spAutoFit/>
          </a:bodyPr>
          <a:lstStyle/>
          <a:p>
            <a:r>
              <a:rPr lang="en-GB" dirty="0">
                <a:solidFill>
                  <a:schemeClr val="tx1"/>
                </a:solidFill>
                <a:latin typeface="Montserrat"/>
                <a:sym typeface="Montserrat"/>
              </a:rPr>
              <a:t>Compulsory emissions &amp; climate risk reporting for listed companies in US and UK, together with voluntary schemes to maintain market competitiveness aligned with customer climate expectations  </a:t>
            </a:r>
            <a:endParaRPr lang="en-US" dirty="0">
              <a:solidFill>
                <a:schemeClr val="tx1"/>
              </a:solidFill>
            </a:endParaRPr>
          </a:p>
        </p:txBody>
      </p:sp>
    </p:spTree>
    <p:extLst>
      <p:ext uri="{BB962C8B-B14F-4D97-AF65-F5344CB8AC3E}">
        <p14:creationId xmlns:p14="http://schemas.microsoft.com/office/powerpoint/2010/main" val="370306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3" name="Google Shape;73;p8"/>
          <p:cNvSpPr txBox="1"/>
          <p:nvPr/>
        </p:nvSpPr>
        <p:spPr>
          <a:xfrm>
            <a:off x="0" y="92468"/>
            <a:ext cx="10143489"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chemeClr val="lt1"/>
                </a:solidFill>
                <a:latin typeface="Montserrat"/>
                <a:ea typeface="Montserrat"/>
                <a:cs typeface="Montserrat"/>
                <a:sym typeface="Montserrat"/>
              </a:rPr>
              <a:t>Growing constellation of observations are observing GHG concentrations from the global to the facility scale </a:t>
            </a:r>
            <a:endParaRPr sz="2800" dirty="0">
              <a:latin typeface="Montserrat"/>
              <a:ea typeface="Montserrat"/>
              <a:cs typeface="Montserrat"/>
              <a:sym typeface="Montserrat"/>
            </a:endParaRPr>
          </a:p>
        </p:txBody>
      </p:sp>
      <p:pic>
        <p:nvPicPr>
          <p:cNvPr id="3" name="Picture 2">
            <a:extLst>
              <a:ext uri="{FF2B5EF4-FFF2-40B4-BE49-F238E27FC236}">
                <a16:creationId xmlns:a16="http://schemas.microsoft.com/office/drawing/2014/main" id="{8A9C6232-F26F-C386-8513-591A922ED9A9}"/>
              </a:ext>
            </a:extLst>
          </p:cNvPr>
          <p:cNvPicPr>
            <a:picLocks noChangeAspect="1"/>
          </p:cNvPicPr>
          <p:nvPr/>
        </p:nvPicPr>
        <p:blipFill>
          <a:blip r:embed="rId3"/>
          <a:stretch>
            <a:fillRect/>
          </a:stretch>
        </p:blipFill>
        <p:spPr>
          <a:xfrm>
            <a:off x="773642" y="1798864"/>
            <a:ext cx="4939862" cy="3704897"/>
          </a:xfrm>
          <a:prstGeom prst="rect">
            <a:avLst/>
          </a:prstGeom>
        </p:spPr>
      </p:pic>
      <p:pic>
        <p:nvPicPr>
          <p:cNvPr id="4" name="Picture 3">
            <a:extLst>
              <a:ext uri="{FF2B5EF4-FFF2-40B4-BE49-F238E27FC236}">
                <a16:creationId xmlns:a16="http://schemas.microsoft.com/office/drawing/2014/main" id="{75505886-DF58-615D-6374-7691703C8C05}"/>
              </a:ext>
            </a:extLst>
          </p:cNvPr>
          <p:cNvPicPr>
            <a:picLocks noChangeAspect="1"/>
          </p:cNvPicPr>
          <p:nvPr/>
        </p:nvPicPr>
        <p:blipFill>
          <a:blip r:embed="rId4"/>
          <a:stretch>
            <a:fillRect/>
          </a:stretch>
        </p:blipFill>
        <p:spPr>
          <a:xfrm>
            <a:off x="6099864" y="1798864"/>
            <a:ext cx="4939863" cy="3704897"/>
          </a:xfrm>
          <a:prstGeom prst="rect">
            <a:avLst/>
          </a:prstGeom>
        </p:spPr>
      </p:pic>
      <p:sp>
        <p:nvSpPr>
          <p:cNvPr id="5" name="TextBox 4">
            <a:extLst>
              <a:ext uri="{FF2B5EF4-FFF2-40B4-BE49-F238E27FC236}">
                <a16:creationId xmlns:a16="http://schemas.microsoft.com/office/drawing/2014/main" id="{A1ADDE92-1D7D-9222-FD4F-914DE9895A93}"/>
              </a:ext>
            </a:extLst>
          </p:cNvPr>
          <p:cNvSpPr txBox="1"/>
          <p:nvPr/>
        </p:nvSpPr>
        <p:spPr>
          <a:xfrm>
            <a:off x="559845" y="5660175"/>
            <a:ext cx="11072309" cy="707886"/>
          </a:xfrm>
          <a:prstGeom prst="rect">
            <a:avLst/>
          </a:prstGeom>
          <a:noFill/>
        </p:spPr>
        <p:txBody>
          <a:bodyPr wrap="square">
            <a:spAutoFit/>
          </a:bodyPr>
          <a:lstStyle/>
          <a:p>
            <a:r>
              <a:rPr lang="en-GB" sz="2000" dirty="0">
                <a:solidFill>
                  <a:schemeClr val="tx1"/>
                </a:solidFill>
                <a:latin typeface="Montserrat"/>
                <a:ea typeface="Montserrat"/>
                <a:cs typeface="Montserrat"/>
                <a:sym typeface="Montserrat"/>
              </a:rPr>
              <a:t>These observations are now being used to derive methane emission (flux) estimates on a range of spatial and temporal scales for science and decision making </a:t>
            </a:r>
            <a:endParaRPr lang="en-US" sz="2000" dirty="0">
              <a:solidFill>
                <a:schemeClr val="tx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9"/>
          <p:cNvSpPr txBox="1"/>
          <p:nvPr/>
        </p:nvSpPr>
        <p:spPr>
          <a:xfrm>
            <a:off x="0" y="4531970"/>
            <a:ext cx="12192000" cy="1661953"/>
          </a:xfrm>
          <a:prstGeom prst="rect">
            <a:avLst/>
          </a:prstGeom>
          <a:noFill/>
          <a:ln>
            <a:noFill/>
          </a:ln>
        </p:spPr>
        <p:txBody>
          <a:bodyPr spcFirstLastPara="1" wrap="square" lIns="91425" tIns="45700" rIns="91425" bIns="45700" anchor="t" anchorCtr="0">
            <a:spAutoFit/>
          </a:bodyPr>
          <a:lstStyle/>
          <a:p>
            <a:pPr marR="0" lvl="0" algn="l" rtl="0">
              <a:lnSpc>
                <a:spcPct val="150000"/>
              </a:lnSpc>
              <a:spcBef>
                <a:spcPts val="0"/>
              </a:spcBef>
              <a:spcAft>
                <a:spcPts val="0"/>
              </a:spcAft>
              <a:buClr>
                <a:schemeClr val="dk1"/>
              </a:buClr>
              <a:buSzPts val="1700"/>
            </a:pPr>
            <a:r>
              <a:rPr lang="en-US" sz="1700" b="1" i="1" dirty="0">
                <a:solidFill>
                  <a:schemeClr val="accent3"/>
                </a:solidFill>
                <a:latin typeface="Montserrat"/>
                <a:ea typeface="Montserrat"/>
                <a:cs typeface="Montserrat"/>
                <a:sym typeface="Montserrat"/>
              </a:rPr>
              <a:t>We need to define common practices for generating, validating, and reporting data, as well as  a quality assessment framework, so that 1) emerging companies that report methane emissions know what the community expects before their data is considered reliable and 2) potential users of these data can assess if the provided data is fit for purpose.</a:t>
            </a:r>
            <a:endParaRPr lang="en-US" sz="1700" b="1" i="1" dirty="0">
              <a:solidFill>
                <a:schemeClr val="accent2"/>
              </a:solidFill>
              <a:latin typeface="Montserrat"/>
              <a:ea typeface="Montserrat"/>
              <a:cs typeface="Montserrat"/>
              <a:sym typeface="Montserrat"/>
            </a:endParaRPr>
          </a:p>
        </p:txBody>
      </p:sp>
      <p:sp>
        <p:nvSpPr>
          <p:cNvPr id="2" name="TextBox 1">
            <a:extLst>
              <a:ext uri="{FF2B5EF4-FFF2-40B4-BE49-F238E27FC236}">
                <a16:creationId xmlns:a16="http://schemas.microsoft.com/office/drawing/2014/main" id="{DFC00781-A450-D849-2626-161178BFA4FD}"/>
              </a:ext>
            </a:extLst>
          </p:cNvPr>
          <p:cNvSpPr txBox="1"/>
          <p:nvPr/>
        </p:nvSpPr>
        <p:spPr>
          <a:xfrm>
            <a:off x="0" y="138482"/>
            <a:ext cx="7956024" cy="892552"/>
          </a:xfrm>
          <a:prstGeom prst="rect">
            <a:avLst/>
          </a:prstGeom>
          <a:noFill/>
        </p:spPr>
        <p:txBody>
          <a:bodyPr wrap="none" rtlCol="0">
            <a:spAutoFit/>
          </a:bodyPr>
          <a:lstStyle/>
          <a:p>
            <a:r>
              <a:rPr lang="en-US" sz="2600" dirty="0">
                <a:solidFill>
                  <a:schemeClr val="bg1"/>
                </a:solidFill>
              </a:rPr>
              <a:t>Growing Fleet of Missions are Measuring Emissions </a:t>
            </a:r>
          </a:p>
          <a:p>
            <a:r>
              <a:rPr lang="en-US" sz="2600" dirty="0">
                <a:solidFill>
                  <a:schemeClr val="bg1"/>
                </a:solidFill>
              </a:rPr>
              <a:t>at the Facility Scale</a:t>
            </a:r>
          </a:p>
        </p:txBody>
      </p:sp>
      <p:pic>
        <p:nvPicPr>
          <p:cNvPr id="4" name="Google Shape;83;p9">
            <a:extLst>
              <a:ext uri="{FF2B5EF4-FFF2-40B4-BE49-F238E27FC236}">
                <a16:creationId xmlns:a16="http://schemas.microsoft.com/office/drawing/2014/main" id="{A398FB64-5B36-AD68-DC00-930DD2C16FB6}"/>
              </a:ext>
            </a:extLst>
          </p:cNvPr>
          <p:cNvPicPr preferRelativeResize="0"/>
          <p:nvPr/>
        </p:nvPicPr>
        <p:blipFill rotWithShape="1">
          <a:blip r:embed="rId3">
            <a:alphaModFix/>
          </a:blip>
          <a:srcRect l="75" t="20832" r="4199" b="11394"/>
          <a:stretch/>
        </p:blipFill>
        <p:spPr>
          <a:xfrm>
            <a:off x="0" y="1101578"/>
            <a:ext cx="7043351" cy="3430392"/>
          </a:xfrm>
          <a:prstGeom prst="rect">
            <a:avLst/>
          </a:prstGeom>
          <a:noFill/>
          <a:ln>
            <a:noFill/>
          </a:ln>
        </p:spPr>
      </p:pic>
      <p:sp>
        <p:nvSpPr>
          <p:cNvPr id="6" name="TextBox 5">
            <a:extLst>
              <a:ext uri="{FF2B5EF4-FFF2-40B4-BE49-F238E27FC236}">
                <a16:creationId xmlns:a16="http://schemas.microsoft.com/office/drawing/2014/main" id="{03F3E43E-5F4D-D06D-7ED3-204498CEE8F5}"/>
              </a:ext>
            </a:extLst>
          </p:cNvPr>
          <p:cNvSpPr txBox="1"/>
          <p:nvPr/>
        </p:nvSpPr>
        <p:spPr>
          <a:xfrm>
            <a:off x="7043351" y="2135219"/>
            <a:ext cx="5148649" cy="1661993"/>
          </a:xfrm>
          <a:prstGeom prst="rect">
            <a:avLst/>
          </a:prstGeom>
          <a:noFill/>
        </p:spPr>
        <p:txBody>
          <a:bodyPr wrap="square" rtlCol="0">
            <a:spAutoFit/>
          </a:bodyPr>
          <a:lstStyle/>
          <a:p>
            <a:r>
              <a:rPr lang="en-US" sz="1700" dirty="0"/>
              <a:t>10 of these 15 missions are from New Space </a:t>
            </a:r>
          </a:p>
          <a:p>
            <a:r>
              <a:rPr lang="en-US" sz="1700" dirty="0"/>
              <a:t>(for profit or funded by philanthropy)</a:t>
            </a:r>
          </a:p>
          <a:p>
            <a:endParaRPr lang="en-US" sz="1700" dirty="0"/>
          </a:p>
          <a:p>
            <a:r>
              <a:rPr lang="en-US" sz="1700" dirty="0"/>
              <a:t>Intellectual Property concerns play a role in transparency of data provenance and processing from New Space Observations </a:t>
            </a:r>
          </a:p>
        </p:txBody>
      </p:sp>
    </p:spTree>
    <p:extLst>
      <p:ext uri="{BB962C8B-B14F-4D97-AF65-F5344CB8AC3E}">
        <p14:creationId xmlns:p14="http://schemas.microsoft.com/office/powerpoint/2010/main" val="2875521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EE8C95-E04E-D754-5A3B-5582219F6EDD}"/>
              </a:ext>
            </a:extLst>
          </p:cNvPr>
          <p:cNvSpPr>
            <a:spLocks noGrp="1"/>
          </p:cNvSpPr>
          <p:nvPr>
            <p:ph type="title"/>
          </p:nvPr>
        </p:nvSpPr>
        <p:spPr>
          <a:xfrm>
            <a:off x="176048" y="64676"/>
            <a:ext cx="9386864" cy="779002"/>
          </a:xfrm>
        </p:spPr>
        <p:txBody>
          <a:bodyPr/>
          <a:lstStyle/>
          <a:p>
            <a:r>
              <a:rPr lang="en-GB" sz="4000" dirty="0"/>
              <a:t>Workflow Common Practise </a:t>
            </a:r>
          </a:p>
        </p:txBody>
      </p:sp>
      <p:sp>
        <p:nvSpPr>
          <p:cNvPr id="2" name="TextBox 1">
            <a:extLst>
              <a:ext uri="{FF2B5EF4-FFF2-40B4-BE49-F238E27FC236}">
                <a16:creationId xmlns:a16="http://schemas.microsoft.com/office/drawing/2014/main" id="{0CE29CB8-FDCF-437E-E38D-9A7217871F13}"/>
              </a:ext>
            </a:extLst>
          </p:cNvPr>
          <p:cNvSpPr txBox="1"/>
          <p:nvPr/>
        </p:nvSpPr>
        <p:spPr>
          <a:xfrm>
            <a:off x="176048" y="1225133"/>
            <a:ext cx="4440668" cy="5278881"/>
          </a:xfrm>
          <a:prstGeom prst="rect">
            <a:avLst/>
          </a:prstGeom>
          <a:noFill/>
        </p:spPr>
        <p:txBody>
          <a:bodyPr wrap="square">
            <a:spAutoFit/>
          </a:bodyPr>
          <a:lstStyle/>
          <a:p>
            <a:pPr marL="457200" indent="-406400">
              <a:lnSpc>
                <a:spcPct val="115000"/>
              </a:lnSpc>
              <a:spcBef>
                <a:spcPts val="1000"/>
              </a:spcBef>
              <a:buClr>
                <a:schemeClr val="dk1"/>
              </a:buClr>
              <a:buSzPts val="2800"/>
              <a:buFont typeface="Montserrat"/>
              <a:buChar char="❖"/>
            </a:pPr>
            <a:r>
              <a:rPr lang="en-US" sz="2000" dirty="0">
                <a:solidFill>
                  <a:schemeClr val="dk1"/>
                </a:solidFill>
                <a:latin typeface="Montserrat"/>
                <a:sym typeface="Montserrat"/>
              </a:rPr>
              <a:t>At a high level, all practitioners use the same sequence of steps in their workflows</a:t>
            </a:r>
          </a:p>
          <a:p>
            <a:pPr marL="457200" indent="-406400">
              <a:lnSpc>
                <a:spcPct val="115000"/>
              </a:lnSpc>
              <a:spcBef>
                <a:spcPts val="1000"/>
              </a:spcBef>
              <a:buClr>
                <a:schemeClr val="dk1"/>
              </a:buClr>
              <a:buSzPts val="2800"/>
              <a:buFont typeface="Montserrat"/>
              <a:buChar char="❖"/>
            </a:pPr>
            <a:r>
              <a:rPr lang="en-US" sz="2000" dirty="0">
                <a:solidFill>
                  <a:schemeClr val="dk1"/>
                </a:solidFill>
                <a:latin typeface="Montserrat"/>
                <a:sym typeface="Montserrat"/>
              </a:rPr>
              <a:t>The details of implementation vary, increasingly later in the process (from concentration/enhancement to emissions estimates)</a:t>
            </a:r>
          </a:p>
          <a:p>
            <a:pPr marL="457200" indent="-406400">
              <a:lnSpc>
                <a:spcPct val="115000"/>
              </a:lnSpc>
              <a:spcBef>
                <a:spcPts val="1000"/>
              </a:spcBef>
              <a:buClr>
                <a:schemeClr val="dk1"/>
              </a:buClr>
              <a:buSzPts val="2800"/>
              <a:buFont typeface="Montserrat"/>
              <a:buChar char="❖"/>
            </a:pPr>
            <a:r>
              <a:rPr lang="en-US" sz="2000" dirty="0">
                <a:solidFill>
                  <a:schemeClr val="dk1"/>
                </a:solidFill>
                <a:latin typeface="Montserrat"/>
                <a:sym typeface="Montserrat"/>
              </a:rPr>
              <a:t>Later plume detection, delineation and emission quantification steps require a human in the loop</a:t>
            </a:r>
          </a:p>
        </p:txBody>
      </p:sp>
      <p:pic>
        <p:nvPicPr>
          <p:cNvPr id="5" name="Picture 4">
            <a:extLst>
              <a:ext uri="{FF2B5EF4-FFF2-40B4-BE49-F238E27FC236}">
                <a16:creationId xmlns:a16="http://schemas.microsoft.com/office/drawing/2014/main" id="{DCA92EF7-B13A-51E9-4893-2943413BDB0C}"/>
              </a:ext>
            </a:extLst>
          </p:cNvPr>
          <p:cNvPicPr>
            <a:picLocks noChangeAspect="1"/>
          </p:cNvPicPr>
          <p:nvPr/>
        </p:nvPicPr>
        <p:blipFill rotWithShape="1">
          <a:blip r:embed="rId2"/>
          <a:srcRect t="53419"/>
          <a:stretch/>
        </p:blipFill>
        <p:spPr>
          <a:xfrm>
            <a:off x="4869480" y="1977131"/>
            <a:ext cx="6745867" cy="3774883"/>
          </a:xfrm>
          <a:prstGeom prst="rect">
            <a:avLst/>
          </a:prstGeom>
          <a:ln w="38100">
            <a:solidFill>
              <a:schemeClr val="accent1"/>
            </a:solidFill>
          </a:ln>
        </p:spPr>
      </p:pic>
    </p:spTree>
    <p:extLst>
      <p:ext uri="{BB962C8B-B14F-4D97-AF65-F5344CB8AC3E}">
        <p14:creationId xmlns:p14="http://schemas.microsoft.com/office/powerpoint/2010/main" val="2649156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EE8C95-E04E-D754-5A3B-5582219F6EDD}"/>
              </a:ext>
            </a:extLst>
          </p:cNvPr>
          <p:cNvSpPr>
            <a:spLocks noGrp="1"/>
          </p:cNvSpPr>
          <p:nvPr>
            <p:ph type="title"/>
          </p:nvPr>
        </p:nvSpPr>
        <p:spPr>
          <a:xfrm>
            <a:off x="176048" y="64676"/>
            <a:ext cx="9386864" cy="779002"/>
          </a:xfrm>
        </p:spPr>
        <p:txBody>
          <a:bodyPr/>
          <a:lstStyle/>
          <a:p>
            <a:r>
              <a:rPr lang="en-GB" sz="4000" dirty="0"/>
              <a:t>Validation – controlled release </a:t>
            </a:r>
          </a:p>
        </p:txBody>
      </p:sp>
      <p:sp>
        <p:nvSpPr>
          <p:cNvPr id="2" name="TextBox 1">
            <a:extLst>
              <a:ext uri="{FF2B5EF4-FFF2-40B4-BE49-F238E27FC236}">
                <a16:creationId xmlns:a16="http://schemas.microsoft.com/office/drawing/2014/main" id="{0CE29CB8-FDCF-437E-E38D-9A7217871F13}"/>
              </a:ext>
            </a:extLst>
          </p:cNvPr>
          <p:cNvSpPr txBox="1"/>
          <p:nvPr/>
        </p:nvSpPr>
        <p:spPr>
          <a:xfrm>
            <a:off x="176048" y="1225133"/>
            <a:ext cx="5847680" cy="1965153"/>
          </a:xfrm>
          <a:prstGeom prst="rect">
            <a:avLst/>
          </a:prstGeom>
          <a:noFill/>
        </p:spPr>
        <p:txBody>
          <a:bodyPr wrap="square">
            <a:spAutoFit/>
          </a:bodyPr>
          <a:lstStyle/>
          <a:p>
            <a:pPr marL="457200" lvl="0" indent="-406400">
              <a:lnSpc>
                <a:spcPct val="115000"/>
              </a:lnSpc>
              <a:spcBef>
                <a:spcPts val="1000"/>
              </a:spcBef>
              <a:buClr>
                <a:schemeClr val="dk1"/>
              </a:buClr>
              <a:buSzPts val="2800"/>
              <a:buFont typeface="Montserrat"/>
              <a:buChar char="❖"/>
            </a:pPr>
            <a:r>
              <a:rPr lang="en-US" sz="2000" dirty="0">
                <a:solidFill>
                  <a:schemeClr val="dk1"/>
                </a:solidFill>
                <a:latin typeface="Montserrat"/>
                <a:sym typeface="Source Sans Pro"/>
              </a:rPr>
              <a:t>First-of-a-kind controlled and blind* testing of super emitter quantification and satellite detection</a:t>
            </a:r>
          </a:p>
          <a:p>
            <a:pPr marL="457200" lvl="1" indent="-406400">
              <a:lnSpc>
                <a:spcPct val="115000"/>
              </a:lnSpc>
              <a:spcBef>
                <a:spcPts val="1000"/>
              </a:spcBef>
              <a:buClr>
                <a:schemeClr val="dk1"/>
              </a:buClr>
              <a:buSzPts val="2800"/>
              <a:buFont typeface="Montserrat"/>
              <a:buChar char="❖"/>
            </a:pPr>
            <a:r>
              <a:rPr lang="en-US" sz="2000" dirty="0">
                <a:solidFill>
                  <a:schemeClr val="dk1"/>
                </a:solidFill>
                <a:latin typeface="Montserrat"/>
                <a:sym typeface="Source Sans Pro"/>
              </a:rPr>
              <a:t>Tests teams’ detection and quantification ability</a:t>
            </a:r>
          </a:p>
        </p:txBody>
      </p:sp>
      <p:grpSp>
        <p:nvGrpSpPr>
          <p:cNvPr id="4" name="Group 3">
            <a:extLst>
              <a:ext uri="{FF2B5EF4-FFF2-40B4-BE49-F238E27FC236}">
                <a16:creationId xmlns:a16="http://schemas.microsoft.com/office/drawing/2014/main" id="{8CEB4051-16D0-BD90-3492-739411F3C3A8}"/>
              </a:ext>
            </a:extLst>
          </p:cNvPr>
          <p:cNvGrpSpPr/>
          <p:nvPr/>
        </p:nvGrpSpPr>
        <p:grpSpPr>
          <a:xfrm>
            <a:off x="6248664" y="1852862"/>
            <a:ext cx="4820464" cy="3531604"/>
            <a:chOff x="2726738" y="2156264"/>
            <a:chExt cx="6113397" cy="4479667"/>
          </a:xfrm>
        </p:grpSpPr>
        <p:pic>
          <p:nvPicPr>
            <p:cNvPr id="6" name="Picture 5" descr="Map&#10;&#10;Description automatically generated">
              <a:extLst>
                <a:ext uri="{FF2B5EF4-FFF2-40B4-BE49-F238E27FC236}">
                  <a16:creationId xmlns:a16="http://schemas.microsoft.com/office/drawing/2014/main" id="{B963CB0E-2247-D2F7-A61A-A3E66EF7DBDF}"/>
                </a:ext>
              </a:extLst>
            </p:cNvPr>
            <p:cNvPicPr>
              <a:picLocks noChangeAspect="1"/>
            </p:cNvPicPr>
            <p:nvPr/>
          </p:nvPicPr>
          <p:blipFill rotWithShape="1">
            <a:blip r:embed="rId2"/>
            <a:srcRect t="2298"/>
            <a:stretch/>
          </p:blipFill>
          <p:spPr>
            <a:xfrm>
              <a:off x="2726738" y="2156264"/>
              <a:ext cx="6113397" cy="4479667"/>
            </a:xfrm>
            <a:prstGeom prst="rect">
              <a:avLst/>
            </a:prstGeom>
            <a:ln w="19050">
              <a:solidFill>
                <a:schemeClr val="tx1"/>
              </a:solidFill>
            </a:ln>
          </p:spPr>
        </p:pic>
        <p:sp>
          <p:nvSpPr>
            <p:cNvPr id="7" name="Cloud 6">
              <a:extLst>
                <a:ext uri="{FF2B5EF4-FFF2-40B4-BE49-F238E27FC236}">
                  <a16:creationId xmlns:a16="http://schemas.microsoft.com/office/drawing/2014/main" id="{BB8EAAAA-C57C-B31E-7660-D8EF7EC10C71}"/>
                </a:ext>
              </a:extLst>
            </p:cNvPr>
            <p:cNvSpPr/>
            <p:nvPr/>
          </p:nvSpPr>
          <p:spPr>
            <a:xfrm>
              <a:off x="5102087" y="3311561"/>
              <a:ext cx="1036629" cy="310393"/>
            </a:xfrm>
            <a:prstGeom prst="cloud">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a:t>
              </a:r>
            </a:p>
          </p:txBody>
        </p:sp>
      </p:grpSp>
      <p:cxnSp>
        <p:nvCxnSpPr>
          <p:cNvPr id="8" name="Straight Arrow Connector 7">
            <a:extLst>
              <a:ext uri="{FF2B5EF4-FFF2-40B4-BE49-F238E27FC236}">
                <a16:creationId xmlns:a16="http://schemas.microsoft.com/office/drawing/2014/main" id="{86479E5B-1C26-CB3A-92E3-49C51A848962}"/>
              </a:ext>
            </a:extLst>
          </p:cNvPr>
          <p:cNvCxnSpPr/>
          <p:nvPr/>
        </p:nvCxnSpPr>
        <p:spPr>
          <a:xfrm>
            <a:off x="6647017" y="1715049"/>
            <a:ext cx="516047" cy="719012"/>
          </a:xfrm>
          <a:prstGeom prst="straightConnector1">
            <a:avLst/>
          </a:prstGeom>
          <a:ln w="38100">
            <a:solidFill>
              <a:srgbClr val="8C1515"/>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AFF0D23-A6FF-FED1-7D99-DC11F6D452EB}"/>
              </a:ext>
            </a:extLst>
          </p:cNvPr>
          <p:cNvSpPr txBox="1"/>
          <p:nvPr/>
        </p:nvSpPr>
        <p:spPr>
          <a:xfrm>
            <a:off x="8503999" y="2916570"/>
            <a:ext cx="1279517" cy="523220"/>
          </a:xfrm>
          <a:prstGeom prst="rect">
            <a:avLst/>
          </a:prstGeom>
          <a:noFill/>
        </p:spPr>
        <p:txBody>
          <a:bodyPr wrap="none" rtlCol="0">
            <a:spAutoFit/>
          </a:bodyPr>
          <a:lstStyle/>
          <a:p>
            <a:r>
              <a:rPr lang="en-US" dirty="0"/>
              <a:t>Metering and </a:t>
            </a:r>
          </a:p>
          <a:p>
            <a:r>
              <a:rPr lang="en-US" dirty="0"/>
              <a:t>release point</a:t>
            </a:r>
          </a:p>
        </p:txBody>
      </p:sp>
      <p:sp>
        <p:nvSpPr>
          <p:cNvPr id="10" name="TextBox 9">
            <a:extLst>
              <a:ext uri="{FF2B5EF4-FFF2-40B4-BE49-F238E27FC236}">
                <a16:creationId xmlns:a16="http://schemas.microsoft.com/office/drawing/2014/main" id="{EB80D91F-0D7F-3C80-1338-FF391E15B86F}"/>
              </a:ext>
            </a:extLst>
          </p:cNvPr>
          <p:cNvSpPr txBox="1"/>
          <p:nvPr/>
        </p:nvSpPr>
        <p:spPr>
          <a:xfrm>
            <a:off x="9170099" y="4051366"/>
            <a:ext cx="1447832" cy="523220"/>
          </a:xfrm>
          <a:prstGeom prst="rect">
            <a:avLst/>
          </a:prstGeom>
          <a:noFill/>
        </p:spPr>
        <p:txBody>
          <a:bodyPr wrap="none" rtlCol="0">
            <a:spAutoFit/>
          </a:bodyPr>
          <a:lstStyle/>
          <a:p>
            <a:r>
              <a:rPr lang="en-US" dirty="0"/>
              <a:t>Gas trailers and</a:t>
            </a:r>
          </a:p>
          <a:p>
            <a:r>
              <a:rPr lang="en-US" dirty="0"/>
              <a:t>pressure reg</a:t>
            </a:r>
          </a:p>
        </p:txBody>
      </p:sp>
      <p:sp>
        <p:nvSpPr>
          <p:cNvPr id="11" name="TextBox 10">
            <a:extLst>
              <a:ext uri="{FF2B5EF4-FFF2-40B4-BE49-F238E27FC236}">
                <a16:creationId xmlns:a16="http://schemas.microsoft.com/office/drawing/2014/main" id="{0B31FD47-0D29-121A-6E81-A05CCE916F26}"/>
              </a:ext>
            </a:extLst>
          </p:cNvPr>
          <p:cNvSpPr txBox="1"/>
          <p:nvPr/>
        </p:nvSpPr>
        <p:spPr>
          <a:xfrm>
            <a:off x="9618155" y="1943959"/>
            <a:ext cx="1180131" cy="307777"/>
          </a:xfrm>
          <a:prstGeom prst="rect">
            <a:avLst/>
          </a:prstGeom>
          <a:noFill/>
        </p:spPr>
        <p:txBody>
          <a:bodyPr wrap="none" rtlCol="0">
            <a:spAutoFit/>
          </a:bodyPr>
          <a:lstStyle/>
          <a:p>
            <a:r>
              <a:rPr lang="en-US" dirty="0"/>
              <a:t>Work station</a:t>
            </a:r>
          </a:p>
        </p:txBody>
      </p:sp>
      <p:sp>
        <p:nvSpPr>
          <p:cNvPr id="12" name="TextBox 11">
            <a:extLst>
              <a:ext uri="{FF2B5EF4-FFF2-40B4-BE49-F238E27FC236}">
                <a16:creationId xmlns:a16="http://schemas.microsoft.com/office/drawing/2014/main" id="{0134A1E4-EE7C-689F-3FD7-9567F4ED6AD3}"/>
              </a:ext>
            </a:extLst>
          </p:cNvPr>
          <p:cNvSpPr txBox="1"/>
          <p:nvPr/>
        </p:nvSpPr>
        <p:spPr>
          <a:xfrm>
            <a:off x="6248664" y="1195029"/>
            <a:ext cx="2273379" cy="523220"/>
          </a:xfrm>
          <a:prstGeom prst="rect">
            <a:avLst/>
          </a:prstGeom>
          <a:noFill/>
        </p:spPr>
        <p:txBody>
          <a:bodyPr wrap="none" rtlCol="0">
            <a:spAutoFit/>
          </a:bodyPr>
          <a:lstStyle/>
          <a:p>
            <a:r>
              <a:rPr lang="en-US" dirty="0"/>
              <a:t>10 m ultrasonic winds</a:t>
            </a:r>
          </a:p>
          <a:p>
            <a:r>
              <a:rPr lang="en-US" dirty="0"/>
              <a:t>and meteorological station</a:t>
            </a:r>
          </a:p>
        </p:txBody>
      </p:sp>
      <p:pic>
        <p:nvPicPr>
          <p:cNvPr id="13" name="Picture 12">
            <a:extLst>
              <a:ext uri="{FF2B5EF4-FFF2-40B4-BE49-F238E27FC236}">
                <a16:creationId xmlns:a16="http://schemas.microsoft.com/office/drawing/2014/main" id="{708DB1AC-CDB0-B6F8-52F7-BB75EBDBEC44}"/>
              </a:ext>
            </a:extLst>
          </p:cNvPr>
          <p:cNvPicPr>
            <a:picLocks noChangeAspect="1"/>
          </p:cNvPicPr>
          <p:nvPr/>
        </p:nvPicPr>
        <p:blipFill>
          <a:blip r:embed="rId3"/>
          <a:stretch>
            <a:fillRect/>
          </a:stretch>
        </p:blipFill>
        <p:spPr>
          <a:xfrm>
            <a:off x="1220576" y="3554606"/>
            <a:ext cx="3758624" cy="2523459"/>
          </a:xfrm>
          <a:prstGeom prst="rect">
            <a:avLst/>
          </a:prstGeom>
        </p:spPr>
      </p:pic>
      <p:sp>
        <p:nvSpPr>
          <p:cNvPr id="14" name="TextBox 13">
            <a:extLst>
              <a:ext uri="{FF2B5EF4-FFF2-40B4-BE49-F238E27FC236}">
                <a16:creationId xmlns:a16="http://schemas.microsoft.com/office/drawing/2014/main" id="{B86F4888-FA33-65C7-831A-362261AC197B}"/>
              </a:ext>
            </a:extLst>
          </p:cNvPr>
          <p:cNvSpPr txBox="1"/>
          <p:nvPr/>
        </p:nvSpPr>
        <p:spPr>
          <a:xfrm>
            <a:off x="6117668" y="5519079"/>
            <a:ext cx="5320845" cy="954107"/>
          </a:xfrm>
          <a:prstGeom prst="rect">
            <a:avLst/>
          </a:prstGeom>
          <a:noFill/>
        </p:spPr>
        <p:txBody>
          <a:bodyPr wrap="square">
            <a:spAutoFit/>
          </a:bodyPr>
          <a:lstStyle/>
          <a:p>
            <a:r>
              <a:rPr lang="en-GB" dirty="0">
                <a:solidFill>
                  <a:schemeClr val="tx1"/>
                </a:solidFill>
                <a:latin typeface="Montserrat"/>
                <a:sym typeface="Montserrat"/>
              </a:rPr>
              <a:t>Credit: A Brandt Stanford </a:t>
            </a:r>
            <a:r>
              <a:rPr lang="en-US" dirty="0">
                <a:solidFill>
                  <a:schemeClr val="tx1"/>
                </a:solidFill>
                <a:latin typeface="Montserrat"/>
              </a:rPr>
              <a:t>tinyurl.com/</a:t>
            </a:r>
            <a:r>
              <a:rPr lang="en-US" dirty="0" err="1">
                <a:solidFill>
                  <a:schemeClr val="tx1"/>
                </a:solidFill>
                <a:latin typeface="Montserrat"/>
              </a:rPr>
              <a:t>stanford</a:t>
            </a:r>
            <a:r>
              <a:rPr lang="en-US" dirty="0">
                <a:solidFill>
                  <a:schemeClr val="tx1"/>
                </a:solidFill>
                <a:latin typeface="Montserrat"/>
              </a:rPr>
              <a:t>-methane </a:t>
            </a:r>
            <a:endParaRPr lang="en-GB" dirty="0">
              <a:solidFill>
                <a:schemeClr val="tx1"/>
              </a:solidFill>
              <a:latin typeface="Montserrat"/>
              <a:sym typeface="Montserrat"/>
            </a:endParaRPr>
          </a:p>
          <a:p>
            <a:r>
              <a:rPr lang="en-GB" dirty="0">
                <a:solidFill>
                  <a:schemeClr val="tx1"/>
                </a:solidFill>
                <a:latin typeface="Montserrat"/>
                <a:sym typeface="Montserrat"/>
              </a:rPr>
              <a:t>*</a:t>
            </a:r>
            <a:r>
              <a:rPr lang="en-GB" dirty="0">
                <a:solidFill>
                  <a:schemeClr val="tx1"/>
                </a:solidFill>
                <a:latin typeface="Montserrat"/>
              </a:rPr>
              <a:t>Participants know location but not [on/off] or volume flow rate. Coriolis flow metering for leaks between 3 kg/h and 1500 kg/h</a:t>
            </a:r>
          </a:p>
        </p:txBody>
      </p:sp>
    </p:spTree>
    <p:extLst>
      <p:ext uri="{BB962C8B-B14F-4D97-AF65-F5344CB8AC3E}">
        <p14:creationId xmlns:p14="http://schemas.microsoft.com/office/powerpoint/2010/main" val="1710218073"/>
      </p:ext>
    </p:extLst>
  </p:cSld>
  <p:clrMapOvr>
    <a:masterClrMapping/>
  </p:clrMapOvr>
</p:sld>
</file>

<file path=ppt/theme/theme1.xml><?xml version="1.0" encoding="utf-8"?>
<a:theme xmlns:a="http://schemas.openxmlformats.org/drawingml/2006/main"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14274</TotalTime>
  <Words>1209</Words>
  <Application>Microsoft Macintosh PowerPoint</Application>
  <PresentationFormat>Widescreen</PresentationFormat>
  <Paragraphs>104</Paragraphs>
  <Slides>18</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Calibri</vt:lpstr>
      <vt:lpstr>Wingdings</vt:lpstr>
      <vt:lpstr>Avenir</vt:lpstr>
      <vt:lpstr>Montserrat</vt:lpstr>
      <vt:lpstr>Avenir Next</vt:lpstr>
      <vt:lpstr>Arial</vt:lpstr>
      <vt:lpstr>ceos</vt:lpstr>
      <vt:lpstr>Best Practices for Reporting Satellite Based Facility Scale Emissions </vt:lpstr>
      <vt:lpstr>Background</vt:lpstr>
      <vt:lpstr>From the IPCC: atmospheric measurements can now be used to inform inventories</vt:lpstr>
      <vt:lpstr>New rules on Energy sector</vt:lpstr>
      <vt:lpstr>Corporate emissions and climate risk reporting </vt:lpstr>
      <vt:lpstr>PowerPoint Presentation</vt:lpstr>
      <vt:lpstr>PowerPoint Presentation</vt:lpstr>
      <vt:lpstr>Workflow Common Practise </vt:lpstr>
      <vt:lpstr>Validation – controlled release </vt:lpstr>
      <vt:lpstr>Quality Assessment framework</vt:lpstr>
      <vt:lpstr>Progress and timeline</vt:lpstr>
      <vt:lpstr>PowerPoint Presentation</vt:lpstr>
      <vt:lpstr>PowerPoint Presentation</vt:lpstr>
      <vt:lpstr>Slide for GHG task team: What we need</vt:lpstr>
      <vt:lpstr>Current workflows</vt:lpstr>
      <vt:lpstr>Use Case 2: Other factors affecting how plume mapping based emissions are reported from New Space</vt:lpstr>
      <vt:lpstr>Best Practice for Facility Scale: Intercomparison of emissions complicated by inconsistent definition of plume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Best Practices for Reporting Satellite Informed Emissions </dc:title>
  <cp:lastModifiedBy>Worden, John R (US 3290)</cp:lastModifiedBy>
  <cp:revision>17</cp:revision>
  <dcterms:modified xsi:type="dcterms:W3CDTF">2024-10-17T14:45:46Z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7f42e5d-23ae-44dc-94b5-8d31af46c61e_Enabled">
    <vt:lpwstr>true</vt:lpwstr>
  </property>
  <property fmtid="{D5CDD505-2E9C-101B-9397-08002B2CF9AE}" pid="3" name="MSIP_Label_e7f42e5d-23ae-44dc-94b5-8d31af46c61e_SetDate">
    <vt:lpwstr>2024-09-05T02:40:44Z</vt:lpwstr>
  </property>
  <property fmtid="{D5CDD505-2E9C-101B-9397-08002B2CF9AE}" pid="4" name="MSIP_Label_e7f42e5d-23ae-44dc-94b5-8d31af46c61e_Method">
    <vt:lpwstr>Privileged</vt:lpwstr>
  </property>
  <property fmtid="{D5CDD505-2E9C-101B-9397-08002B2CF9AE}" pid="5" name="MSIP_Label_e7f42e5d-23ae-44dc-94b5-8d31af46c61e_Name">
    <vt:lpwstr>Reviewed - not CUI - Export Controlled</vt:lpwstr>
  </property>
  <property fmtid="{D5CDD505-2E9C-101B-9397-08002B2CF9AE}" pid="6" name="MSIP_Label_e7f42e5d-23ae-44dc-94b5-8d31af46c61e_SiteId">
    <vt:lpwstr>545921e0-10ef-4398-8713-9832ac563dad</vt:lpwstr>
  </property>
  <property fmtid="{D5CDD505-2E9C-101B-9397-08002B2CF9AE}" pid="7" name="MSIP_Label_e7f42e5d-23ae-44dc-94b5-8d31af46c61e_ActionId">
    <vt:lpwstr>c82aa656-2847-4338-8dac-22e344726f1d</vt:lpwstr>
  </property>
  <property fmtid="{D5CDD505-2E9C-101B-9397-08002B2CF9AE}" pid="8" name="MSIP_Label_e7f42e5d-23ae-44dc-94b5-8d31af46c61e_ContentBits">
    <vt:lpwstr>0</vt:lpwstr>
  </property>
  <property fmtid="{D5CDD505-2E9C-101B-9397-08002B2CF9AE}" pid="9" name="MSIP_Label_9df4b5af-ab42-45d5-91e7-45583bed1b2a_Enabled">
    <vt:lpwstr>true</vt:lpwstr>
  </property>
  <property fmtid="{D5CDD505-2E9C-101B-9397-08002B2CF9AE}" pid="10" name="MSIP_Label_9df4b5af-ab42-45d5-91e7-45583bed1b2a_SetDate">
    <vt:lpwstr>2024-09-11T17:41:01Z</vt:lpwstr>
  </property>
  <property fmtid="{D5CDD505-2E9C-101B-9397-08002B2CF9AE}" pid="11" name="MSIP_Label_9df4b5af-ab42-45d5-91e7-45583bed1b2a_Method">
    <vt:lpwstr>Standard</vt:lpwstr>
  </property>
  <property fmtid="{D5CDD505-2E9C-101B-9397-08002B2CF9AE}" pid="12" name="MSIP_Label_9df4b5af-ab42-45d5-91e7-45583bed1b2a_Name">
    <vt:lpwstr>9df4b5af-ab42-45d5-91e7-45583bed1b2a</vt:lpwstr>
  </property>
  <property fmtid="{D5CDD505-2E9C-101B-9397-08002B2CF9AE}" pid="13" name="MSIP_Label_9df4b5af-ab42-45d5-91e7-45583bed1b2a_SiteId">
    <vt:lpwstr>601e5460-b1bf-49c0-bd2d-e76ffc186a8d</vt:lpwstr>
  </property>
  <property fmtid="{D5CDD505-2E9C-101B-9397-08002B2CF9AE}" pid="14" name="MSIP_Label_9df4b5af-ab42-45d5-91e7-45583bed1b2a_ActionId">
    <vt:lpwstr>772ba227-1d20-4830-ae04-787f9fcb99ea</vt:lpwstr>
  </property>
  <property fmtid="{D5CDD505-2E9C-101B-9397-08002B2CF9AE}" pid="15" name="MSIP_Label_9df4b5af-ab42-45d5-91e7-45583bed1b2a_ContentBits">
    <vt:lpwstr>0</vt:lpwstr>
  </property>
</Properties>
</file>