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896" r:id="rId4"/>
    <p:sldMasterId id="2147483880" r:id="rId5"/>
    <p:sldMasterId id="2147483897" r:id="rId6"/>
  </p:sldMasterIdLst>
  <p:notesMasterIdLst>
    <p:notesMasterId r:id="rId20"/>
  </p:notesMasterIdLst>
  <p:handoutMasterIdLst>
    <p:handoutMasterId r:id="rId21"/>
  </p:handoutMasterIdLst>
  <p:sldIdLst>
    <p:sldId id="534" r:id="rId7"/>
    <p:sldId id="596" r:id="rId8"/>
    <p:sldId id="614" r:id="rId9"/>
    <p:sldId id="259" r:id="rId10"/>
    <p:sldId id="1755" r:id="rId11"/>
    <p:sldId id="631" r:id="rId12"/>
    <p:sldId id="1756" r:id="rId13"/>
    <p:sldId id="1757" r:id="rId14"/>
    <p:sldId id="1759" r:id="rId15"/>
    <p:sldId id="1758" r:id="rId16"/>
    <p:sldId id="1760" r:id="rId17"/>
    <p:sldId id="1750" r:id="rId18"/>
    <p:sldId id="558" r:id="rId19"/>
  </p:sldIdLst>
  <p:sldSz cx="24384000" cy="13716000"/>
  <p:notesSz cx="6858000" cy="9144000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5pPr>
    <a:lvl6pPr marL="22860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6pPr>
    <a:lvl7pPr marL="27432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7pPr>
    <a:lvl8pPr marL="32004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8pPr>
    <a:lvl9pPr marL="3657600" algn="l" defTabSz="914400" rtl="0" eaLnBrk="1" latinLnBrk="0" hangingPunct="1">
      <a:defRPr sz="2000" kern="1200">
        <a:solidFill>
          <a:srgbClr val="74808C"/>
        </a:solidFill>
        <a:latin typeface="Poppins" charset="0"/>
        <a:ea typeface="Poppins" charset="0"/>
        <a:cs typeface="Poppins" charset="0"/>
        <a:sym typeface="Poppins" charset="0"/>
      </a:defRPr>
    </a:lvl9pPr>
  </p:defaultTextStyle>
  <p:extLst>
    <p:ext uri="{EFAFB233-063F-42B5-8137-9DF3F51BA10A}">
      <p15:sldGuideLst xmlns:p15="http://schemas.microsoft.com/office/powerpoint/2012/main">
        <p15:guide id="1" pos="740">
          <p15:clr>
            <a:srgbClr val="A4A3A4"/>
          </p15:clr>
        </p15:guide>
        <p15:guide id="2" orient="horz" pos="691">
          <p15:clr>
            <a:srgbClr val="A4A3A4"/>
          </p15:clr>
        </p15:guide>
        <p15:guide id="3" orient="horz" pos="7903" userDrawn="1">
          <p15:clr>
            <a:srgbClr val="A4A3A4"/>
          </p15:clr>
        </p15:guide>
        <p15:guide id="4" pos="14620">
          <p15:clr>
            <a:srgbClr val="A4A3A4"/>
          </p15:clr>
        </p15:guide>
        <p15:guide id="5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31A240-50E1-0574-F86A-9EC6A0F66897}" name="Sonja Malicevic" initials="SM" userId="S::sonja.malicevic@un.org::2edb1bb6-60b4-492b-862c-369a4dd65fdf" providerId="AD"/>
  <p188:author id="{54572EA2-4673-2B8A-F83B-CFEB801C356A}" name="Adrienne Cleverly" initials="AC" userId="Adrienne Cleverly" providerId="None"/>
  <p188:author id="{41FC8BA2-ED90-3EFA-BBB8-C3D5EA560485}" name="Meghan Demeter" initials="MD" userId="S::meghan.demeter@un.org::23726dbd-e8ce-4780-9865-83927a5fdd2d" providerId="AD"/>
  <p188:author id="{D0AECFD2-DF96-BD91-A24F-86B6140B0B23}" name="Itziar Irakulis Loitxate" initials="II" userId="S::itziar.irakulisloitxate@un.org::1519c365-48c4-4a84-81a7-dd6db720fb36" providerId="AD"/>
  <p188:author id="{6377B3D6-F70B-B5B1-3B2A-C7A3CB6D5708}" name="Alice Anders" initials="AA" userId="S::alice.anders@un.org::f65508c8-a9c7-4852-acb5-2ff17732ae9c" providerId="AD"/>
  <p188:author id="{AE84BBDB-A288-CBE4-992E-FF5382D1E027}" name="Queen Kwindja Safari" initials="QS" userId="S::queen.kwindja@un.org::18dcfa5a-7c9a-418c-99e9-95835482c8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EFF"/>
    <a:srgbClr val="054254"/>
    <a:srgbClr val="10303D"/>
    <a:srgbClr val="1BAB9D"/>
    <a:srgbClr val="A5C953"/>
    <a:srgbClr val="F8F8F8"/>
    <a:srgbClr val="61B880"/>
    <a:srgbClr val="E56941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46" autoAdjust="0"/>
  </p:normalViewPr>
  <p:slideViewPr>
    <p:cSldViewPr snapToGrid="0">
      <p:cViewPr>
        <p:scale>
          <a:sx n="50" d="100"/>
          <a:sy n="50" d="100"/>
        </p:scale>
        <p:origin x="954" y="114"/>
      </p:cViewPr>
      <p:guideLst>
        <p:guide pos="740"/>
        <p:guide orient="horz" pos="691"/>
        <p:guide orient="horz" pos="7903"/>
        <p:guide pos="146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tziar Irakulis Loitxate" userId="1519c365-48c4-4a84-81a7-dd6db720fb36" providerId="ADAL" clId="{E2DCB71F-24F3-4370-8BC7-BE30D17221B4}"/>
    <pc:docChg chg="modSld">
      <pc:chgData name="Itziar Irakulis Loitxate" userId="1519c365-48c4-4a84-81a7-dd6db720fb36" providerId="ADAL" clId="{E2DCB71F-24F3-4370-8BC7-BE30D17221B4}" dt="2024-10-17T14:41:03.144" v="12" actId="20577"/>
      <pc:docMkLst>
        <pc:docMk/>
      </pc:docMkLst>
      <pc:sldChg chg="modNotesTx">
        <pc:chgData name="Itziar Irakulis Loitxate" userId="1519c365-48c4-4a84-81a7-dd6db720fb36" providerId="ADAL" clId="{E2DCB71F-24F3-4370-8BC7-BE30D17221B4}" dt="2024-10-17T14:40:28.562" v="4" actId="20577"/>
        <pc:sldMkLst>
          <pc:docMk/>
          <pc:sldMk cId="0" sldId="259"/>
        </pc:sldMkLst>
      </pc:sldChg>
      <pc:sldChg chg="modNotesTx">
        <pc:chgData name="Itziar Irakulis Loitxate" userId="1519c365-48c4-4a84-81a7-dd6db720fb36" providerId="ADAL" clId="{E2DCB71F-24F3-4370-8BC7-BE30D17221B4}" dt="2024-10-17T14:40:12.899" v="0" actId="20577"/>
        <pc:sldMkLst>
          <pc:docMk/>
          <pc:sldMk cId="276426891" sldId="534"/>
        </pc:sldMkLst>
      </pc:sldChg>
      <pc:sldChg chg="modNotesTx">
        <pc:chgData name="Itziar Irakulis Loitxate" userId="1519c365-48c4-4a84-81a7-dd6db720fb36" providerId="ADAL" clId="{E2DCB71F-24F3-4370-8BC7-BE30D17221B4}" dt="2024-10-17T14:40:20.057" v="2" actId="20577"/>
        <pc:sldMkLst>
          <pc:docMk/>
          <pc:sldMk cId="990287741" sldId="596"/>
        </pc:sldMkLst>
      </pc:sldChg>
      <pc:sldChg chg="modNotesTx">
        <pc:chgData name="Itziar Irakulis Loitxate" userId="1519c365-48c4-4a84-81a7-dd6db720fb36" providerId="ADAL" clId="{E2DCB71F-24F3-4370-8BC7-BE30D17221B4}" dt="2024-10-17T14:40:25.109" v="3" actId="20577"/>
        <pc:sldMkLst>
          <pc:docMk/>
          <pc:sldMk cId="1919581501" sldId="614"/>
        </pc:sldMkLst>
      </pc:sldChg>
      <pc:sldChg chg="modNotesTx">
        <pc:chgData name="Itziar Irakulis Loitxate" userId="1519c365-48c4-4a84-81a7-dd6db720fb36" providerId="ADAL" clId="{E2DCB71F-24F3-4370-8BC7-BE30D17221B4}" dt="2024-10-17T14:40:36.991" v="6" actId="20577"/>
        <pc:sldMkLst>
          <pc:docMk/>
          <pc:sldMk cId="2716816853" sldId="631"/>
        </pc:sldMkLst>
      </pc:sldChg>
      <pc:sldChg chg="modNotesTx">
        <pc:chgData name="Itziar Irakulis Loitxate" userId="1519c365-48c4-4a84-81a7-dd6db720fb36" providerId="ADAL" clId="{E2DCB71F-24F3-4370-8BC7-BE30D17221B4}" dt="2024-10-17T14:41:03.144" v="12" actId="20577"/>
        <pc:sldMkLst>
          <pc:docMk/>
          <pc:sldMk cId="2748202355" sldId="1750"/>
        </pc:sldMkLst>
      </pc:sldChg>
      <pc:sldChg chg="modNotesTx">
        <pc:chgData name="Itziar Irakulis Loitxate" userId="1519c365-48c4-4a84-81a7-dd6db720fb36" providerId="ADAL" clId="{E2DCB71F-24F3-4370-8BC7-BE30D17221B4}" dt="2024-10-17T14:40:33.066" v="5" actId="20577"/>
        <pc:sldMkLst>
          <pc:docMk/>
          <pc:sldMk cId="2483879225" sldId="1755"/>
        </pc:sldMkLst>
      </pc:sldChg>
      <pc:sldChg chg="modNotesTx">
        <pc:chgData name="Itziar Irakulis Loitxate" userId="1519c365-48c4-4a84-81a7-dd6db720fb36" providerId="ADAL" clId="{E2DCB71F-24F3-4370-8BC7-BE30D17221B4}" dt="2024-10-17T14:40:41.063" v="7" actId="20577"/>
        <pc:sldMkLst>
          <pc:docMk/>
          <pc:sldMk cId="4091596930" sldId="1756"/>
        </pc:sldMkLst>
      </pc:sldChg>
      <pc:sldChg chg="modNotesTx">
        <pc:chgData name="Itziar Irakulis Loitxate" userId="1519c365-48c4-4a84-81a7-dd6db720fb36" providerId="ADAL" clId="{E2DCB71F-24F3-4370-8BC7-BE30D17221B4}" dt="2024-10-17T14:40:46.148" v="8" actId="20577"/>
        <pc:sldMkLst>
          <pc:docMk/>
          <pc:sldMk cId="2845671514" sldId="1757"/>
        </pc:sldMkLst>
      </pc:sldChg>
      <pc:sldChg chg="modNotesTx">
        <pc:chgData name="Itziar Irakulis Loitxate" userId="1519c365-48c4-4a84-81a7-dd6db720fb36" providerId="ADAL" clId="{E2DCB71F-24F3-4370-8BC7-BE30D17221B4}" dt="2024-10-17T14:40:55.823" v="10" actId="20577"/>
        <pc:sldMkLst>
          <pc:docMk/>
          <pc:sldMk cId="879366010" sldId="1758"/>
        </pc:sldMkLst>
      </pc:sldChg>
      <pc:sldChg chg="modNotesTx">
        <pc:chgData name="Itziar Irakulis Loitxate" userId="1519c365-48c4-4a84-81a7-dd6db720fb36" providerId="ADAL" clId="{E2DCB71F-24F3-4370-8BC7-BE30D17221B4}" dt="2024-10-17T14:40:52.795" v="9" actId="20577"/>
        <pc:sldMkLst>
          <pc:docMk/>
          <pc:sldMk cId="1212576072" sldId="1759"/>
        </pc:sldMkLst>
      </pc:sldChg>
      <pc:sldChg chg="modNotesTx">
        <pc:chgData name="Itziar Irakulis Loitxate" userId="1519c365-48c4-4a84-81a7-dd6db720fb36" providerId="ADAL" clId="{E2DCB71F-24F3-4370-8BC7-BE30D17221B4}" dt="2024-10-17T14:40:59.670" v="11" actId="20577"/>
        <pc:sldMkLst>
          <pc:docMk/>
          <pc:sldMk cId="3955894595" sldId="17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x-none" altLang="x-none" noProof="0">
                <a:sym typeface="Helvetica Neue" charset="0"/>
              </a:rPr>
              <a:t>Second level</a:t>
            </a:r>
          </a:p>
          <a:p>
            <a:pPr lvl="2"/>
            <a:r>
              <a:rPr lang="x-none" altLang="x-none" noProof="0">
                <a:sym typeface="Helvetica Neue" charset="0"/>
              </a:rPr>
              <a:t>Third level</a:t>
            </a:r>
          </a:p>
          <a:p>
            <a:pPr lvl="3"/>
            <a:r>
              <a:rPr lang="x-none" altLang="x-none" noProof="0">
                <a:sym typeface="Helvetica Neue" charset="0"/>
              </a:rPr>
              <a:t>Fourth level</a:t>
            </a:r>
          </a:p>
          <a:p>
            <a:pPr lvl="4"/>
            <a:r>
              <a:rPr lang="x-none" altLang="x-none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90692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04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013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488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866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0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93291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3175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23496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70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000" indent="-342000" defTabSz="823272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019240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42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75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gradFill flip="none" rotWithShape="1"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38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4952745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1" y="11052279"/>
            <a:ext cx="4952745" cy="19984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4" y="2194554"/>
            <a:ext cx="2133266" cy="58343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3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4952745" cy="211728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1" y="11052279"/>
            <a:ext cx="4952745" cy="199840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4FCDFF-3894-C894-68F3-72FBBD46F41C}"/>
              </a:ext>
            </a:extLst>
          </p:cNvPr>
          <p:cNvSpPr/>
          <p:nvPr userDrawn="1"/>
        </p:nvSpPr>
        <p:spPr>
          <a:xfrm>
            <a:off x="12222648" y="2194554"/>
            <a:ext cx="4952745" cy="2881821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943F81-9E44-6565-4645-92B82BFE8AD0}"/>
              </a:ext>
            </a:extLst>
          </p:cNvPr>
          <p:cNvSpPr/>
          <p:nvPr userDrawn="1"/>
        </p:nvSpPr>
        <p:spPr>
          <a:xfrm>
            <a:off x="7208371" y="8099704"/>
            <a:ext cx="4952745" cy="2881821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6" y="5147129"/>
            <a:ext cx="4952745" cy="2881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07" y="5147129"/>
            <a:ext cx="4952745" cy="2881823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3" y="5147129"/>
            <a:ext cx="4952745" cy="288182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48" y="5147129"/>
            <a:ext cx="4952745" cy="2881821"/>
          </a:xfrm>
          <a:prstGeom prst="rect">
            <a:avLst/>
          </a:prstGeom>
          <a:solidFill>
            <a:srgbClr val="1030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29342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4" y="2194554"/>
            <a:ext cx="2133266" cy="5834397"/>
          </a:xfrm>
          <a:prstGeom prst="rect">
            <a:avLst/>
          </a:prstGeom>
          <a:solidFill>
            <a:srgbClr val="054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A14790-C9CE-2415-38B5-23F53E68AA80}"/>
              </a:ext>
            </a:extLst>
          </p:cNvPr>
          <p:cNvSpPr/>
          <p:nvPr userDrawn="1"/>
        </p:nvSpPr>
        <p:spPr>
          <a:xfrm>
            <a:off x="2194565" y="5147129"/>
            <a:ext cx="4952745" cy="2881821"/>
          </a:xfrm>
          <a:prstGeom prst="rect">
            <a:avLst/>
          </a:prstGeom>
          <a:solidFill>
            <a:srgbClr val="10303D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93097854-474F-1438-AA69-95D920DC4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31255" y="2194554"/>
            <a:ext cx="4952745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4952745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1" y="11052279"/>
            <a:ext cx="4952745" cy="19984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6" y="5147129"/>
            <a:ext cx="4952745" cy="2881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07" y="5147129"/>
            <a:ext cx="4952745" cy="28818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3" y="5147129"/>
            <a:ext cx="4952745" cy="2881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48" y="5147129"/>
            <a:ext cx="4952745" cy="28818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4" y="2194554"/>
            <a:ext cx="2133266" cy="583439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A14790-C9CE-2415-38B5-23F53E68AA80}"/>
              </a:ext>
            </a:extLst>
          </p:cNvPr>
          <p:cNvSpPr/>
          <p:nvPr userDrawn="1"/>
        </p:nvSpPr>
        <p:spPr>
          <a:xfrm>
            <a:off x="2194565" y="5147129"/>
            <a:ext cx="4952745" cy="288182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58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4952745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6" y="5147129"/>
            <a:ext cx="4952745" cy="288182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07" y="5147129"/>
            <a:ext cx="4952745" cy="2881823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3" y="5147129"/>
            <a:ext cx="4952745" cy="2881821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48" y="5147129"/>
            <a:ext cx="4952745" cy="2881821"/>
          </a:xfrm>
          <a:prstGeom prst="rect">
            <a:avLst/>
          </a:prstGeom>
          <a:solidFill>
            <a:srgbClr val="1030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4" y="2194554"/>
            <a:ext cx="2133266" cy="5834397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09C8FD2D-D6D1-42E8-5E49-284410807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5078952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0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BEC56D-61B9-3BBF-7273-66CB6BD00006}"/>
              </a:ext>
            </a:extLst>
          </p:cNvPr>
          <p:cNvSpPr/>
          <p:nvPr userDrawn="1"/>
        </p:nvSpPr>
        <p:spPr>
          <a:xfrm>
            <a:off x="2204452" y="0"/>
            <a:ext cx="6628478" cy="1305068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4B1AB9-11D7-3B8C-59B5-E0AFC98FB634}"/>
              </a:ext>
            </a:extLst>
          </p:cNvPr>
          <p:cNvSpPr/>
          <p:nvPr userDrawn="1"/>
        </p:nvSpPr>
        <p:spPr>
          <a:xfrm>
            <a:off x="0" y="6619058"/>
            <a:ext cx="2133266" cy="435372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809AC-53F7-CD99-2FD1-59EBF9DCFDEC}"/>
              </a:ext>
            </a:extLst>
          </p:cNvPr>
          <p:cNvSpPr/>
          <p:nvPr userDrawn="1"/>
        </p:nvSpPr>
        <p:spPr>
          <a:xfrm>
            <a:off x="15551070" y="6619060"/>
            <a:ext cx="6628480" cy="4353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5980F-FC1D-5511-B488-14971328FD35}"/>
              </a:ext>
            </a:extLst>
          </p:cNvPr>
          <p:cNvSpPr/>
          <p:nvPr userDrawn="1"/>
        </p:nvSpPr>
        <p:spPr>
          <a:xfrm>
            <a:off x="8877760" y="6619060"/>
            <a:ext cx="6628480" cy="4353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BC60C-CA27-E805-4972-F7238AF17A16}"/>
              </a:ext>
            </a:extLst>
          </p:cNvPr>
          <p:cNvSpPr/>
          <p:nvPr userDrawn="1"/>
        </p:nvSpPr>
        <p:spPr>
          <a:xfrm>
            <a:off x="2204450" y="6619060"/>
            <a:ext cx="6628480" cy="43537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E2871-6677-A823-B1BE-464B8C88DED0}"/>
              </a:ext>
            </a:extLst>
          </p:cNvPr>
          <p:cNvSpPr/>
          <p:nvPr userDrawn="1"/>
        </p:nvSpPr>
        <p:spPr>
          <a:xfrm>
            <a:off x="22250734" y="6619058"/>
            <a:ext cx="2133266" cy="435372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4">
            <a:extLst>
              <a:ext uri="{FF2B5EF4-FFF2-40B4-BE49-F238E27FC236}">
                <a16:creationId xmlns:a16="http://schemas.microsoft.com/office/drawing/2014/main" id="{7159A225-8757-2F22-0B84-8C1FF46E1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3092" y="1745432"/>
            <a:ext cx="3552846" cy="3552840"/>
          </a:xfrm>
          <a:custGeom>
            <a:avLst/>
            <a:gdLst>
              <a:gd name="connsiteX0" fmla="*/ 2229287 w 4458574"/>
              <a:gd name="connsiteY0" fmla="*/ 0 h 4458572"/>
              <a:gd name="connsiteX1" fmla="*/ 4458574 w 4458574"/>
              <a:gd name="connsiteY1" fmla="*/ 2229286 h 4458572"/>
              <a:gd name="connsiteX2" fmla="*/ 2229287 w 4458574"/>
              <a:gd name="connsiteY2" fmla="*/ 4458572 h 4458572"/>
              <a:gd name="connsiteX3" fmla="*/ 0 w 4458574"/>
              <a:gd name="connsiteY3" fmla="*/ 2229286 h 4458572"/>
              <a:gd name="connsiteX4" fmla="*/ 2229287 w 4458574"/>
              <a:gd name="connsiteY4" fmla="*/ 0 h 445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574" h="4458572">
                <a:moveTo>
                  <a:pt x="2229287" y="0"/>
                </a:moveTo>
                <a:cubicBezTo>
                  <a:pt x="3460488" y="0"/>
                  <a:pt x="4458574" y="998085"/>
                  <a:pt x="4458574" y="2229286"/>
                </a:cubicBezTo>
                <a:cubicBezTo>
                  <a:pt x="4458574" y="3460487"/>
                  <a:pt x="3460488" y="4458572"/>
                  <a:pt x="2229287" y="4458572"/>
                </a:cubicBezTo>
                <a:cubicBezTo>
                  <a:pt x="998086" y="4458572"/>
                  <a:pt x="0" y="3460487"/>
                  <a:pt x="0" y="2229286"/>
                </a:cubicBezTo>
                <a:cubicBezTo>
                  <a:pt x="0" y="998085"/>
                  <a:pt x="998086" y="0"/>
                  <a:pt x="2229287" y="0"/>
                </a:cubicBezTo>
                <a:close/>
              </a:path>
            </a:pathLst>
          </a:cu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 wrap="square">
            <a:noAutofit/>
          </a:bodyPr>
          <a:lstStyle>
            <a:lvl1pPr>
              <a:defRPr sz="14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4934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795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gradFill flip="none" rotWithShape="1"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283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gradFill flip="none" rotWithShape="1"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340CE4-5832-13AD-0AFC-7B46BCC18ADD}"/>
              </a:ext>
            </a:extLst>
          </p:cNvPr>
          <p:cNvSpPr/>
          <p:nvPr userDrawn="1"/>
        </p:nvSpPr>
        <p:spPr>
          <a:xfrm>
            <a:off x="12222648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CDD9AB85-2454-F41C-2718-AB2690E9E1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8" y="2194557"/>
            <a:ext cx="9966788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Freeform: Shape 4">
            <a:extLst>
              <a:ext uri="{FF2B5EF4-FFF2-40B4-BE49-F238E27FC236}">
                <a16:creationId xmlns:a16="http://schemas.microsoft.com/office/drawing/2014/main" id="{2A103CCB-A603-6536-0C9B-8F335AD696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94566" y="2194557"/>
            <a:ext cx="9966788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91C40-CB9E-63B8-0B63-7D5C5795978F}"/>
              </a:ext>
            </a:extLst>
          </p:cNvPr>
          <p:cNvSpPr/>
          <p:nvPr userDrawn="1"/>
        </p:nvSpPr>
        <p:spPr bwMode="auto">
          <a:xfrm>
            <a:off x="0" y="13236325"/>
            <a:ext cx="24384000" cy="384722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3C268C7-6358-A4A0-8A90-3992686D2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372422-8574-FA6F-C948-20F2FA1781D6}"/>
              </a:ext>
            </a:extLst>
          </p:cNvPr>
          <p:cNvSpPr/>
          <p:nvPr userDrawn="1"/>
        </p:nvSpPr>
        <p:spPr>
          <a:xfrm>
            <a:off x="3" y="2194557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6404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01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025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42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gradFill flip="none" rotWithShape="1"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340CE4-5832-13AD-0AFC-7B46BCC18ADD}"/>
              </a:ext>
            </a:extLst>
          </p:cNvPr>
          <p:cNvSpPr/>
          <p:nvPr userDrawn="1"/>
        </p:nvSpPr>
        <p:spPr>
          <a:xfrm>
            <a:off x="12222648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CDD9AB85-2454-F41C-2718-AB2690E9E1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7" y="2194554"/>
            <a:ext cx="9966787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Freeform: Shape 4">
            <a:extLst>
              <a:ext uri="{FF2B5EF4-FFF2-40B4-BE49-F238E27FC236}">
                <a16:creationId xmlns:a16="http://schemas.microsoft.com/office/drawing/2014/main" id="{2A103CCB-A603-6536-0C9B-8F335AD696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94566" y="2194554"/>
            <a:ext cx="9966787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91C40-CB9E-63B8-0B63-7D5C5795978F}"/>
              </a:ext>
            </a:extLst>
          </p:cNvPr>
          <p:cNvSpPr/>
          <p:nvPr userDrawn="1"/>
        </p:nvSpPr>
        <p:spPr bwMode="auto">
          <a:xfrm>
            <a:off x="0" y="13119054"/>
            <a:ext cx="24384000" cy="619257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3C268C7-6358-A4A0-8A90-3992686D2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7" y="593304"/>
            <a:ext cx="1435100" cy="10454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372422-8574-FA6F-C948-20F2FA1781D6}"/>
              </a:ext>
            </a:extLst>
          </p:cNvPr>
          <p:cNvSpPr/>
          <p:nvPr userDrawn="1"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82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3" y="2194557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A178A-A4EE-DE2B-89D4-BC5CA6C5D15E}"/>
              </a:ext>
            </a:extLst>
          </p:cNvPr>
          <p:cNvSpPr/>
          <p:nvPr userDrawn="1"/>
        </p:nvSpPr>
        <p:spPr bwMode="auto">
          <a:xfrm>
            <a:off x="0" y="13236325"/>
            <a:ext cx="24384000" cy="384722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6FC3758-CA07-5E8F-6168-18598B286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5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C03039A3-E2C6-20F2-4D24-661CEB2E53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24" y="0"/>
            <a:ext cx="12192000" cy="13738312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3" y="2194557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A178A-A4EE-DE2B-89D4-BC5CA6C5D15E}"/>
              </a:ext>
            </a:extLst>
          </p:cNvPr>
          <p:cNvSpPr/>
          <p:nvPr userDrawn="1"/>
        </p:nvSpPr>
        <p:spPr bwMode="auto">
          <a:xfrm>
            <a:off x="0" y="13236325"/>
            <a:ext cx="24384000" cy="384722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6FC3758-CA07-5E8F-6168-18598B286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sp>
        <p:nvSpPr>
          <p:cNvPr id="2" name="Freeform: Shape 4">
            <a:extLst>
              <a:ext uri="{FF2B5EF4-FFF2-40B4-BE49-F238E27FC236}">
                <a16:creationId xmlns:a16="http://schemas.microsoft.com/office/drawing/2014/main" id="{EB83B0CD-61FB-087C-A96A-AF3CA3754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8" y="2194557"/>
            <a:ext cx="9966788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38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97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60227C1-1300-DFE1-EE7D-3C2D43E65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74515" y="7663544"/>
            <a:ext cx="6171986" cy="2623456"/>
          </a:xfrm>
          <a:prstGeom prst="rect">
            <a:avLst/>
          </a:pr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/>
          <a:lstStyle>
            <a:lvl1pPr>
              <a:defRPr sz="14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292DD3BF-C12B-0ADA-4B6A-600D5B10C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3095" y="3305160"/>
            <a:ext cx="3552846" cy="3552840"/>
          </a:xfrm>
          <a:custGeom>
            <a:avLst/>
            <a:gdLst>
              <a:gd name="connsiteX0" fmla="*/ 2229287 w 4458574"/>
              <a:gd name="connsiteY0" fmla="*/ 0 h 4458572"/>
              <a:gd name="connsiteX1" fmla="*/ 4458574 w 4458574"/>
              <a:gd name="connsiteY1" fmla="*/ 2229286 h 4458572"/>
              <a:gd name="connsiteX2" fmla="*/ 2229287 w 4458574"/>
              <a:gd name="connsiteY2" fmla="*/ 4458572 h 4458572"/>
              <a:gd name="connsiteX3" fmla="*/ 0 w 4458574"/>
              <a:gd name="connsiteY3" fmla="*/ 2229286 h 4458572"/>
              <a:gd name="connsiteX4" fmla="*/ 2229287 w 4458574"/>
              <a:gd name="connsiteY4" fmla="*/ 0 h 445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574" h="4458572">
                <a:moveTo>
                  <a:pt x="2229287" y="0"/>
                </a:moveTo>
                <a:cubicBezTo>
                  <a:pt x="3460488" y="0"/>
                  <a:pt x="4458574" y="998085"/>
                  <a:pt x="4458574" y="2229286"/>
                </a:cubicBezTo>
                <a:cubicBezTo>
                  <a:pt x="4458574" y="3460487"/>
                  <a:pt x="3460488" y="4458572"/>
                  <a:pt x="2229287" y="4458572"/>
                </a:cubicBezTo>
                <a:cubicBezTo>
                  <a:pt x="998086" y="4458572"/>
                  <a:pt x="0" y="3460487"/>
                  <a:pt x="0" y="2229286"/>
                </a:cubicBezTo>
                <a:cubicBezTo>
                  <a:pt x="0" y="998085"/>
                  <a:pt x="998086" y="0"/>
                  <a:pt x="2229287" y="0"/>
                </a:cubicBezTo>
                <a:close/>
              </a:path>
            </a:pathLst>
          </a:cu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 wrap="square">
            <a:noAutofit/>
          </a:bodyPr>
          <a:lstStyle>
            <a:lvl1pPr>
              <a:defRPr sz="14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926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7236452" y="0"/>
            <a:ext cx="7147548" cy="130506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7" y="5147133"/>
            <a:ext cx="4952746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1" y="5147133"/>
            <a:ext cx="4952746" cy="28818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3" y="2194557"/>
            <a:ext cx="2133266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09C8FD2D-D6D1-42E8-5E49-284410807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8" y="2194557"/>
            <a:ext cx="9966788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28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1" y="0"/>
            <a:ext cx="4952746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5" y="11052280"/>
            <a:ext cx="4952746" cy="19984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3" y="2194557"/>
            <a:ext cx="2133266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7" y="2194557"/>
            <a:ext cx="2133266" cy="58343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34335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1" y="0"/>
            <a:ext cx="4952746" cy="211728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5" y="11052280"/>
            <a:ext cx="4952746" cy="199840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4FCDFF-3894-C894-68F3-72FBBD46F41C}"/>
              </a:ext>
            </a:extLst>
          </p:cNvPr>
          <p:cNvSpPr/>
          <p:nvPr userDrawn="1"/>
        </p:nvSpPr>
        <p:spPr>
          <a:xfrm>
            <a:off x="12222651" y="2194557"/>
            <a:ext cx="4952746" cy="2881822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943F81-9E44-6565-4645-92B82BFE8AD0}"/>
              </a:ext>
            </a:extLst>
          </p:cNvPr>
          <p:cNvSpPr/>
          <p:nvPr userDrawn="1"/>
        </p:nvSpPr>
        <p:spPr>
          <a:xfrm>
            <a:off x="7208375" y="8099707"/>
            <a:ext cx="4952746" cy="2881822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9" y="5147133"/>
            <a:ext cx="4952746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11" y="5147130"/>
            <a:ext cx="4952746" cy="288182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7" y="5147133"/>
            <a:ext cx="4952746" cy="288182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1" y="5147133"/>
            <a:ext cx="4952746" cy="2881822"/>
          </a:xfrm>
          <a:prstGeom prst="rect">
            <a:avLst/>
          </a:prstGeom>
          <a:solidFill>
            <a:srgbClr val="1030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29345" y="2194557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7" y="2194557"/>
            <a:ext cx="2133266" cy="5834398"/>
          </a:xfrm>
          <a:prstGeom prst="rect">
            <a:avLst/>
          </a:prstGeom>
          <a:solidFill>
            <a:srgbClr val="054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A14790-C9CE-2415-38B5-23F53E68AA80}"/>
              </a:ext>
            </a:extLst>
          </p:cNvPr>
          <p:cNvSpPr/>
          <p:nvPr userDrawn="1"/>
        </p:nvSpPr>
        <p:spPr>
          <a:xfrm>
            <a:off x="2194569" y="5147133"/>
            <a:ext cx="4952746" cy="2881822"/>
          </a:xfrm>
          <a:prstGeom prst="rect">
            <a:avLst/>
          </a:prstGeom>
          <a:solidFill>
            <a:srgbClr val="10303D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93097854-474F-1438-AA69-95D920DC4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31259" y="2194557"/>
            <a:ext cx="4952746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58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1" y="0"/>
            <a:ext cx="4952746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5" y="11052280"/>
            <a:ext cx="4952746" cy="19984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9" y="5147133"/>
            <a:ext cx="4952746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11" y="5147130"/>
            <a:ext cx="4952746" cy="28818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7" y="5147133"/>
            <a:ext cx="4952746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1" y="5147133"/>
            <a:ext cx="4952746" cy="28818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3" y="2194557"/>
            <a:ext cx="2133266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7" y="2194557"/>
            <a:ext cx="2133266" cy="58343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A14790-C9CE-2415-38B5-23F53E68AA80}"/>
              </a:ext>
            </a:extLst>
          </p:cNvPr>
          <p:cNvSpPr/>
          <p:nvPr userDrawn="1"/>
        </p:nvSpPr>
        <p:spPr>
          <a:xfrm>
            <a:off x="2194569" y="5147133"/>
            <a:ext cx="4952746" cy="288182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39142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1" y="0"/>
            <a:ext cx="4952746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9" y="5147133"/>
            <a:ext cx="4952746" cy="288182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11" y="5147130"/>
            <a:ext cx="4952746" cy="288182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7" y="5147133"/>
            <a:ext cx="4952746" cy="288182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1" y="5147133"/>
            <a:ext cx="4952746" cy="2881822"/>
          </a:xfrm>
          <a:prstGeom prst="rect">
            <a:avLst/>
          </a:prstGeom>
          <a:solidFill>
            <a:srgbClr val="1030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3" y="2194557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7" y="2194557"/>
            <a:ext cx="2133266" cy="583439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09C8FD2D-D6D1-42E8-5E49-284410807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5078952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83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BEC56D-61B9-3BBF-7273-66CB6BD00006}"/>
              </a:ext>
            </a:extLst>
          </p:cNvPr>
          <p:cNvSpPr/>
          <p:nvPr userDrawn="1"/>
        </p:nvSpPr>
        <p:spPr>
          <a:xfrm>
            <a:off x="2204455" y="0"/>
            <a:ext cx="6628478" cy="1305068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4B1AB9-11D7-3B8C-59B5-E0AFC98FB634}"/>
              </a:ext>
            </a:extLst>
          </p:cNvPr>
          <p:cNvSpPr/>
          <p:nvPr userDrawn="1"/>
        </p:nvSpPr>
        <p:spPr>
          <a:xfrm>
            <a:off x="3" y="6619058"/>
            <a:ext cx="2133266" cy="435372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809AC-53F7-CD99-2FD1-59EBF9DCFDEC}"/>
              </a:ext>
            </a:extLst>
          </p:cNvPr>
          <p:cNvSpPr/>
          <p:nvPr userDrawn="1"/>
        </p:nvSpPr>
        <p:spPr>
          <a:xfrm>
            <a:off x="15551070" y="6619063"/>
            <a:ext cx="6628480" cy="4353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5980F-FC1D-5511-B488-14971328FD35}"/>
              </a:ext>
            </a:extLst>
          </p:cNvPr>
          <p:cNvSpPr/>
          <p:nvPr userDrawn="1"/>
        </p:nvSpPr>
        <p:spPr>
          <a:xfrm>
            <a:off x="8877760" y="6619063"/>
            <a:ext cx="6628480" cy="4353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BC60C-CA27-E805-4972-F7238AF17A16}"/>
              </a:ext>
            </a:extLst>
          </p:cNvPr>
          <p:cNvSpPr/>
          <p:nvPr userDrawn="1"/>
        </p:nvSpPr>
        <p:spPr>
          <a:xfrm>
            <a:off x="2204450" y="6619063"/>
            <a:ext cx="6628480" cy="43537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E2871-6677-A823-B1BE-464B8C88DED0}"/>
              </a:ext>
            </a:extLst>
          </p:cNvPr>
          <p:cNvSpPr/>
          <p:nvPr userDrawn="1"/>
        </p:nvSpPr>
        <p:spPr>
          <a:xfrm>
            <a:off x="22250737" y="6619058"/>
            <a:ext cx="2133266" cy="435372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Picture Placeholder 34">
            <a:extLst>
              <a:ext uri="{FF2B5EF4-FFF2-40B4-BE49-F238E27FC236}">
                <a16:creationId xmlns:a16="http://schemas.microsoft.com/office/drawing/2014/main" id="{7159A225-8757-2F22-0B84-8C1FF46E1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3095" y="1745432"/>
            <a:ext cx="3552846" cy="3552840"/>
          </a:xfrm>
          <a:custGeom>
            <a:avLst/>
            <a:gdLst>
              <a:gd name="connsiteX0" fmla="*/ 2229287 w 4458574"/>
              <a:gd name="connsiteY0" fmla="*/ 0 h 4458572"/>
              <a:gd name="connsiteX1" fmla="*/ 4458574 w 4458574"/>
              <a:gd name="connsiteY1" fmla="*/ 2229286 h 4458572"/>
              <a:gd name="connsiteX2" fmla="*/ 2229287 w 4458574"/>
              <a:gd name="connsiteY2" fmla="*/ 4458572 h 4458572"/>
              <a:gd name="connsiteX3" fmla="*/ 0 w 4458574"/>
              <a:gd name="connsiteY3" fmla="*/ 2229286 h 4458572"/>
              <a:gd name="connsiteX4" fmla="*/ 2229287 w 4458574"/>
              <a:gd name="connsiteY4" fmla="*/ 0 h 445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574" h="4458572">
                <a:moveTo>
                  <a:pt x="2229287" y="0"/>
                </a:moveTo>
                <a:cubicBezTo>
                  <a:pt x="3460488" y="0"/>
                  <a:pt x="4458574" y="998085"/>
                  <a:pt x="4458574" y="2229286"/>
                </a:cubicBezTo>
                <a:cubicBezTo>
                  <a:pt x="4458574" y="3460487"/>
                  <a:pt x="3460488" y="4458572"/>
                  <a:pt x="2229287" y="4458572"/>
                </a:cubicBezTo>
                <a:cubicBezTo>
                  <a:pt x="998086" y="4458572"/>
                  <a:pt x="0" y="3460487"/>
                  <a:pt x="0" y="2229286"/>
                </a:cubicBezTo>
                <a:cubicBezTo>
                  <a:pt x="0" y="998085"/>
                  <a:pt x="998086" y="0"/>
                  <a:pt x="2229287" y="0"/>
                </a:cubicBezTo>
                <a:close/>
              </a:path>
            </a:pathLst>
          </a:cu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 wrap="square">
            <a:noAutofit/>
          </a:bodyPr>
          <a:lstStyle>
            <a:lvl1pPr>
              <a:defRPr sz="14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6277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2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012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gradFill flip="none" rotWithShape="1"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580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gradFill flip="none" rotWithShape="1"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340CE4-5832-13AD-0AFC-7B46BCC18ADD}"/>
              </a:ext>
            </a:extLst>
          </p:cNvPr>
          <p:cNvSpPr/>
          <p:nvPr userDrawn="1"/>
        </p:nvSpPr>
        <p:spPr>
          <a:xfrm>
            <a:off x="12222649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CDD9AB85-2454-F41C-2718-AB2690E9E1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9" y="2194557"/>
            <a:ext cx="9966789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Freeform: Shape 4">
            <a:extLst>
              <a:ext uri="{FF2B5EF4-FFF2-40B4-BE49-F238E27FC236}">
                <a16:creationId xmlns:a16="http://schemas.microsoft.com/office/drawing/2014/main" id="{2A103CCB-A603-6536-0C9B-8F335AD696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94566" y="2194557"/>
            <a:ext cx="9966789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391C40-CB9E-63B8-0B63-7D5C5795978F}"/>
              </a:ext>
            </a:extLst>
          </p:cNvPr>
          <p:cNvSpPr/>
          <p:nvPr userDrawn="1"/>
        </p:nvSpPr>
        <p:spPr bwMode="auto">
          <a:xfrm>
            <a:off x="0" y="13236813"/>
            <a:ext cx="24384000" cy="383741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7996" tIns="37996" rIns="37996" bIns="37996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323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995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3C268C7-6358-A4A0-8A90-3992686D2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9" y="593307"/>
            <a:ext cx="1435100" cy="10454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372422-8574-FA6F-C948-20F2FA1781D6}"/>
              </a:ext>
            </a:extLst>
          </p:cNvPr>
          <p:cNvSpPr/>
          <p:nvPr userDrawn="1"/>
        </p:nvSpPr>
        <p:spPr>
          <a:xfrm>
            <a:off x="0" y="2194557"/>
            <a:ext cx="2133267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406021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529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025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613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9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7"/>
            <a:ext cx="2133267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A178A-A4EE-DE2B-89D4-BC5CA6C5D15E}"/>
              </a:ext>
            </a:extLst>
          </p:cNvPr>
          <p:cNvSpPr/>
          <p:nvPr userDrawn="1"/>
        </p:nvSpPr>
        <p:spPr bwMode="auto">
          <a:xfrm>
            <a:off x="0" y="13236813"/>
            <a:ext cx="24384000" cy="383741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7996" tIns="37996" rIns="37996" bIns="37996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323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995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6FC3758-CA07-5E8F-6168-18598B286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9" y="593307"/>
            <a:ext cx="1435100" cy="10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82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C03039A3-E2C6-20F2-4D24-661CEB2E53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25" y="0"/>
            <a:ext cx="12192000" cy="13738312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9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7"/>
            <a:ext cx="2133267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A178A-A4EE-DE2B-89D4-BC5CA6C5D15E}"/>
              </a:ext>
            </a:extLst>
          </p:cNvPr>
          <p:cNvSpPr/>
          <p:nvPr userDrawn="1"/>
        </p:nvSpPr>
        <p:spPr bwMode="auto">
          <a:xfrm>
            <a:off x="0" y="13236813"/>
            <a:ext cx="24384000" cy="383741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7996" tIns="37996" rIns="37996" bIns="37996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323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995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6FC3758-CA07-5E8F-6168-18598B286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9" y="593307"/>
            <a:ext cx="1435100" cy="1045438"/>
          </a:xfrm>
          <a:prstGeom prst="rect">
            <a:avLst/>
          </a:prstGeom>
        </p:spPr>
      </p:pic>
      <p:sp>
        <p:nvSpPr>
          <p:cNvPr id="2" name="Freeform: Shape 4">
            <a:extLst>
              <a:ext uri="{FF2B5EF4-FFF2-40B4-BE49-F238E27FC236}">
                <a16:creationId xmlns:a16="http://schemas.microsoft.com/office/drawing/2014/main" id="{EB83B0CD-61FB-087C-A96A-AF3CA3754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9" y="2194557"/>
            <a:ext cx="9966789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24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60227C1-1300-DFE1-EE7D-3C2D43E65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74516" y="7663544"/>
            <a:ext cx="6171985" cy="2623456"/>
          </a:xfrm>
          <a:prstGeom prst="rect">
            <a:avLst/>
          </a:pr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/>
          <a:lstStyle>
            <a:lvl1pPr>
              <a:defRPr sz="1396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292DD3BF-C12B-0ADA-4B6A-600D5B10C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3094" y="3305160"/>
            <a:ext cx="3552845" cy="3552840"/>
          </a:xfrm>
          <a:custGeom>
            <a:avLst/>
            <a:gdLst>
              <a:gd name="connsiteX0" fmla="*/ 2229287 w 4458574"/>
              <a:gd name="connsiteY0" fmla="*/ 0 h 4458572"/>
              <a:gd name="connsiteX1" fmla="*/ 4458574 w 4458574"/>
              <a:gd name="connsiteY1" fmla="*/ 2229286 h 4458572"/>
              <a:gd name="connsiteX2" fmla="*/ 2229287 w 4458574"/>
              <a:gd name="connsiteY2" fmla="*/ 4458572 h 4458572"/>
              <a:gd name="connsiteX3" fmla="*/ 0 w 4458574"/>
              <a:gd name="connsiteY3" fmla="*/ 2229286 h 4458572"/>
              <a:gd name="connsiteX4" fmla="*/ 2229287 w 4458574"/>
              <a:gd name="connsiteY4" fmla="*/ 0 h 445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574" h="4458572">
                <a:moveTo>
                  <a:pt x="2229287" y="0"/>
                </a:moveTo>
                <a:cubicBezTo>
                  <a:pt x="3460488" y="0"/>
                  <a:pt x="4458574" y="998085"/>
                  <a:pt x="4458574" y="2229286"/>
                </a:cubicBezTo>
                <a:cubicBezTo>
                  <a:pt x="4458574" y="3460487"/>
                  <a:pt x="3460488" y="4458572"/>
                  <a:pt x="2229287" y="4458572"/>
                </a:cubicBezTo>
                <a:cubicBezTo>
                  <a:pt x="998086" y="4458572"/>
                  <a:pt x="0" y="3460487"/>
                  <a:pt x="0" y="2229286"/>
                </a:cubicBezTo>
                <a:cubicBezTo>
                  <a:pt x="0" y="998085"/>
                  <a:pt x="998086" y="0"/>
                  <a:pt x="2229287" y="0"/>
                </a:cubicBezTo>
                <a:close/>
              </a:path>
            </a:pathLst>
          </a:cu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 wrap="square">
            <a:noAutofit/>
          </a:bodyPr>
          <a:lstStyle>
            <a:lvl1pPr>
              <a:defRPr sz="1396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2848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7236452" y="0"/>
            <a:ext cx="7147548" cy="130506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6" y="5147133"/>
            <a:ext cx="4952745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0" y="5147133"/>
            <a:ext cx="4952745" cy="28818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7"/>
            <a:ext cx="2133267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09C8FD2D-D6D1-42E8-5E49-284410807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9" y="2194557"/>
            <a:ext cx="9966789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4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025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838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0" y="0"/>
            <a:ext cx="4952745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3" y="11052280"/>
            <a:ext cx="4952745" cy="19984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7"/>
            <a:ext cx="2133267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5" y="2194557"/>
            <a:ext cx="2133267" cy="58343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435372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0" y="0"/>
            <a:ext cx="4952745" cy="211728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3" y="11052280"/>
            <a:ext cx="4952745" cy="199840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4FCDFF-3894-C894-68F3-72FBBD46F41C}"/>
              </a:ext>
            </a:extLst>
          </p:cNvPr>
          <p:cNvSpPr/>
          <p:nvPr userDrawn="1"/>
        </p:nvSpPr>
        <p:spPr>
          <a:xfrm>
            <a:off x="12222650" y="2194557"/>
            <a:ext cx="4952745" cy="2881822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943F81-9E44-6565-4645-92B82BFE8AD0}"/>
              </a:ext>
            </a:extLst>
          </p:cNvPr>
          <p:cNvSpPr/>
          <p:nvPr userDrawn="1"/>
        </p:nvSpPr>
        <p:spPr>
          <a:xfrm>
            <a:off x="7208373" y="8099707"/>
            <a:ext cx="4952745" cy="2881822"/>
          </a:xfrm>
          <a:prstGeom prst="rect">
            <a:avLst/>
          </a:prstGeom>
          <a:solidFill>
            <a:srgbClr val="06A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7" y="5147133"/>
            <a:ext cx="4952745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09" y="5147130"/>
            <a:ext cx="4952745" cy="288182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6" y="5147133"/>
            <a:ext cx="4952745" cy="288182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0" y="5147133"/>
            <a:ext cx="4952745" cy="2881822"/>
          </a:xfrm>
          <a:prstGeom prst="rect">
            <a:avLst/>
          </a:prstGeom>
          <a:solidFill>
            <a:srgbClr val="1030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29342" y="2194557"/>
            <a:ext cx="2133267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5" y="2194557"/>
            <a:ext cx="2133267" cy="5834398"/>
          </a:xfrm>
          <a:prstGeom prst="rect">
            <a:avLst/>
          </a:prstGeom>
          <a:solidFill>
            <a:srgbClr val="054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A14790-C9CE-2415-38B5-23F53E68AA80}"/>
              </a:ext>
            </a:extLst>
          </p:cNvPr>
          <p:cNvSpPr/>
          <p:nvPr userDrawn="1"/>
        </p:nvSpPr>
        <p:spPr>
          <a:xfrm>
            <a:off x="2194567" y="5147133"/>
            <a:ext cx="4952745" cy="2881822"/>
          </a:xfrm>
          <a:prstGeom prst="rect">
            <a:avLst/>
          </a:prstGeom>
          <a:solidFill>
            <a:srgbClr val="10303D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93097854-474F-1438-AA69-95D920DC4C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31257" y="2194557"/>
            <a:ext cx="4952745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05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0" y="0"/>
            <a:ext cx="4952745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865A9-3C17-9520-9BA4-5F579149C30F}"/>
              </a:ext>
            </a:extLst>
          </p:cNvPr>
          <p:cNvSpPr/>
          <p:nvPr userDrawn="1"/>
        </p:nvSpPr>
        <p:spPr>
          <a:xfrm>
            <a:off x="7208373" y="11052280"/>
            <a:ext cx="4952745" cy="199840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7" y="5147133"/>
            <a:ext cx="4952745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09" y="5147130"/>
            <a:ext cx="4952745" cy="28818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6" y="5147133"/>
            <a:ext cx="4952745" cy="2881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0" y="5147133"/>
            <a:ext cx="4952745" cy="28818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7"/>
            <a:ext cx="2133267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5" y="2194557"/>
            <a:ext cx="2133267" cy="58343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3A14790-C9CE-2415-38B5-23F53E68AA80}"/>
              </a:ext>
            </a:extLst>
          </p:cNvPr>
          <p:cNvSpPr/>
          <p:nvPr userDrawn="1"/>
        </p:nvSpPr>
        <p:spPr>
          <a:xfrm>
            <a:off x="2194567" y="5147133"/>
            <a:ext cx="4952745" cy="288182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</p:spTree>
    <p:extLst>
      <p:ext uri="{BB962C8B-B14F-4D97-AF65-F5344CB8AC3E}">
        <p14:creationId xmlns:p14="http://schemas.microsoft.com/office/powerpoint/2010/main" val="2849311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50" y="0"/>
            <a:ext cx="4952745" cy="21172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EF2F34-9963-53B4-FA7F-B5494D8B2C96}"/>
              </a:ext>
            </a:extLst>
          </p:cNvPr>
          <p:cNvSpPr/>
          <p:nvPr userDrawn="1"/>
        </p:nvSpPr>
        <p:spPr>
          <a:xfrm>
            <a:off x="2194567" y="5147133"/>
            <a:ext cx="4952745" cy="288182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CE0934E-1C7B-5E18-2876-A89019D7B7F5}"/>
              </a:ext>
            </a:extLst>
          </p:cNvPr>
          <p:cNvSpPr/>
          <p:nvPr userDrawn="1"/>
        </p:nvSpPr>
        <p:spPr>
          <a:xfrm>
            <a:off x="7208609" y="5147130"/>
            <a:ext cx="4952745" cy="2881824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6" y="5147133"/>
            <a:ext cx="4952745" cy="2881822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50" y="5147133"/>
            <a:ext cx="4952745" cy="2881822"/>
          </a:xfrm>
          <a:prstGeom prst="rect">
            <a:avLst/>
          </a:prstGeom>
          <a:solidFill>
            <a:srgbClr val="10303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7"/>
            <a:ext cx="2133267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CFC5AD-F758-18BE-AD23-204696E4F2FC}"/>
              </a:ext>
            </a:extLst>
          </p:cNvPr>
          <p:cNvSpPr/>
          <p:nvPr userDrawn="1"/>
        </p:nvSpPr>
        <p:spPr>
          <a:xfrm>
            <a:off x="22250735" y="2194557"/>
            <a:ext cx="2133267" cy="583439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09C8FD2D-D6D1-42E8-5E49-284410807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5078952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82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BEC56D-61B9-3BBF-7273-66CB6BD00006}"/>
              </a:ext>
            </a:extLst>
          </p:cNvPr>
          <p:cNvSpPr/>
          <p:nvPr userDrawn="1"/>
        </p:nvSpPr>
        <p:spPr>
          <a:xfrm>
            <a:off x="2204452" y="0"/>
            <a:ext cx="6628479" cy="1305068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4B1AB9-11D7-3B8C-59B5-E0AFC98FB634}"/>
              </a:ext>
            </a:extLst>
          </p:cNvPr>
          <p:cNvSpPr/>
          <p:nvPr userDrawn="1"/>
        </p:nvSpPr>
        <p:spPr>
          <a:xfrm>
            <a:off x="0" y="6619058"/>
            <a:ext cx="2133267" cy="435372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E809AC-53F7-CD99-2FD1-59EBF9DCFDEC}"/>
              </a:ext>
            </a:extLst>
          </p:cNvPr>
          <p:cNvSpPr/>
          <p:nvPr userDrawn="1"/>
        </p:nvSpPr>
        <p:spPr>
          <a:xfrm>
            <a:off x="15551070" y="6619063"/>
            <a:ext cx="6628481" cy="4353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A5980F-FC1D-5511-B488-14971328FD35}"/>
              </a:ext>
            </a:extLst>
          </p:cNvPr>
          <p:cNvSpPr/>
          <p:nvPr userDrawn="1"/>
        </p:nvSpPr>
        <p:spPr>
          <a:xfrm>
            <a:off x="8877761" y="6619063"/>
            <a:ext cx="6628481" cy="43537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1BC60C-CA27-E805-4972-F7238AF17A16}"/>
              </a:ext>
            </a:extLst>
          </p:cNvPr>
          <p:cNvSpPr/>
          <p:nvPr userDrawn="1"/>
        </p:nvSpPr>
        <p:spPr>
          <a:xfrm>
            <a:off x="2204451" y="6619063"/>
            <a:ext cx="6628481" cy="43537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381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9E2871-6677-A823-B1BE-464B8C88DED0}"/>
              </a:ext>
            </a:extLst>
          </p:cNvPr>
          <p:cNvSpPr/>
          <p:nvPr userDrawn="1"/>
        </p:nvSpPr>
        <p:spPr>
          <a:xfrm>
            <a:off x="22250735" y="6619058"/>
            <a:ext cx="2133267" cy="435372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sp>
        <p:nvSpPr>
          <p:cNvPr id="2" name="Picture Placeholder 34">
            <a:extLst>
              <a:ext uri="{FF2B5EF4-FFF2-40B4-BE49-F238E27FC236}">
                <a16:creationId xmlns:a16="http://schemas.microsoft.com/office/drawing/2014/main" id="{7159A225-8757-2F22-0B84-8C1FF46E15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3094" y="1745432"/>
            <a:ext cx="3552845" cy="3552840"/>
          </a:xfrm>
          <a:custGeom>
            <a:avLst/>
            <a:gdLst>
              <a:gd name="connsiteX0" fmla="*/ 2229287 w 4458574"/>
              <a:gd name="connsiteY0" fmla="*/ 0 h 4458572"/>
              <a:gd name="connsiteX1" fmla="*/ 4458574 w 4458574"/>
              <a:gd name="connsiteY1" fmla="*/ 2229286 h 4458572"/>
              <a:gd name="connsiteX2" fmla="*/ 2229287 w 4458574"/>
              <a:gd name="connsiteY2" fmla="*/ 4458572 h 4458572"/>
              <a:gd name="connsiteX3" fmla="*/ 0 w 4458574"/>
              <a:gd name="connsiteY3" fmla="*/ 2229286 h 4458572"/>
              <a:gd name="connsiteX4" fmla="*/ 2229287 w 4458574"/>
              <a:gd name="connsiteY4" fmla="*/ 0 h 445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574" h="4458572">
                <a:moveTo>
                  <a:pt x="2229287" y="0"/>
                </a:moveTo>
                <a:cubicBezTo>
                  <a:pt x="3460488" y="0"/>
                  <a:pt x="4458574" y="998085"/>
                  <a:pt x="4458574" y="2229286"/>
                </a:cubicBezTo>
                <a:cubicBezTo>
                  <a:pt x="4458574" y="3460487"/>
                  <a:pt x="3460488" y="4458572"/>
                  <a:pt x="2229287" y="4458572"/>
                </a:cubicBezTo>
                <a:cubicBezTo>
                  <a:pt x="998086" y="4458572"/>
                  <a:pt x="0" y="3460487"/>
                  <a:pt x="0" y="2229286"/>
                </a:cubicBezTo>
                <a:cubicBezTo>
                  <a:pt x="0" y="998085"/>
                  <a:pt x="998086" y="0"/>
                  <a:pt x="2229287" y="0"/>
                </a:cubicBezTo>
                <a:close/>
              </a:path>
            </a:pathLst>
          </a:cu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 wrap="square">
            <a:noAutofit/>
          </a:bodyPr>
          <a:lstStyle>
            <a:lvl1pPr>
              <a:defRPr sz="1396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9873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24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A178A-A4EE-DE2B-89D4-BC5CA6C5D15E}"/>
              </a:ext>
            </a:extLst>
          </p:cNvPr>
          <p:cNvSpPr/>
          <p:nvPr userDrawn="1"/>
        </p:nvSpPr>
        <p:spPr bwMode="auto">
          <a:xfrm>
            <a:off x="0" y="13119054"/>
            <a:ext cx="24384000" cy="619257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6FC3758-CA07-5E8F-6168-18598B286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7" y="593304"/>
            <a:ext cx="1435100" cy="10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54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C03039A3-E2C6-20F2-4D24-661CEB2E53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24" y="0"/>
            <a:ext cx="12192000" cy="13738311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2222648" y="0"/>
            <a:ext cx="12161352" cy="1371600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1A178A-A4EE-DE2B-89D4-BC5CA6C5D15E}"/>
              </a:ext>
            </a:extLst>
          </p:cNvPr>
          <p:cNvSpPr/>
          <p:nvPr userDrawn="1"/>
        </p:nvSpPr>
        <p:spPr bwMode="auto">
          <a:xfrm>
            <a:off x="0" y="13119054"/>
            <a:ext cx="24384000" cy="619257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6FC3758-CA07-5E8F-6168-18598B286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99817" y="593304"/>
            <a:ext cx="1435100" cy="1045437"/>
          </a:xfrm>
          <a:prstGeom prst="rect">
            <a:avLst/>
          </a:prstGeom>
        </p:spPr>
      </p:pic>
      <p:sp>
        <p:nvSpPr>
          <p:cNvPr id="2" name="Freeform: Shape 4">
            <a:extLst>
              <a:ext uri="{FF2B5EF4-FFF2-40B4-BE49-F238E27FC236}">
                <a16:creationId xmlns:a16="http://schemas.microsoft.com/office/drawing/2014/main" id="{EB83B0CD-61FB-087C-A96A-AF3CA3754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7" y="2194554"/>
            <a:ext cx="9966787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95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60227C1-1300-DFE1-EE7D-3C2D43E659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74513" y="7663544"/>
            <a:ext cx="6171985" cy="2623456"/>
          </a:xfrm>
          <a:prstGeom prst="rect">
            <a:avLst/>
          </a:pr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/>
          <a:lstStyle>
            <a:lvl1pPr>
              <a:defRPr sz="14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292DD3BF-C12B-0ADA-4B6A-600D5B10C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93092" y="3305160"/>
            <a:ext cx="3552846" cy="3552840"/>
          </a:xfrm>
          <a:custGeom>
            <a:avLst/>
            <a:gdLst>
              <a:gd name="connsiteX0" fmla="*/ 2229287 w 4458574"/>
              <a:gd name="connsiteY0" fmla="*/ 0 h 4458572"/>
              <a:gd name="connsiteX1" fmla="*/ 4458574 w 4458574"/>
              <a:gd name="connsiteY1" fmla="*/ 2229286 h 4458572"/>
              <a:gd name="connsiteX2" fmla="*/ 2229287 w 4458574"/>
              <a:gd name="connsiteY2" fmla="*/ 4458572 h 4458572"/>
              <a:gd name="connsiteX3" fmla="*/ 0 w 4458574"/>
              <a:gd name="connsiteY3" fmla="*/ 2229286 h 4458572"/>
              <a:gd name="connsiteX4" fmla="*/ 2229287 w 4458574"/>
              <a:gd name="connsiteY4" fmla="*/ 0 h 445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8574" h="4458572">
                <a:moveTo>
                  <a:pt x="2229287" y="0"/>
                </a:moveTo>
                <a:cubicBezTo>
                  <a:pt x="3460488" y="0"/>
                  <a:pt x="4458574" y="998085"/>
                  <a:pt x="4458574" y="2229286"/>
                </a:cubicBezTo>
                <a:cubicBezTo>
                  <a:pt x="4458574" y="3460487"/>
                  <a:pt x="3460488" y="4458572"/>
                  <a:pt x="2229287" y="4458572"/>
                </a:cubicBezTo>
                <a:cubicBezTo>
                  <a:pt x="998086" y="4458572"/>
                  <a:pt x="0" y="3460487"/>
                  <a:pt x="0" y="2229286"/>
                </a:cubicBezTo>
                <a:cubicBezTo>
                  <a:pt x="0" y="998085"/>
                  <a:pt x="998086" y="0"/>
                  <a:pt x="2229287" y="0"/>
                </a:cubicBezTo>
                <a:close/>
              </a:path>
            </a:pathLst>
          </a:custGeom>
          <a:pattFill prst="pct5">
            <a:fgClr>
              <a:srgbClr val="054254"/>
            </a:fgClr>
            <a:bgClr>
              <a:schemeClr val="tx1"/>
            </a:bgClr>
          </a:pattFill>
        </p:spPr>
        <p:txBody>
          <a:bodyPr wrap="square">
            <a:noAutofit/>
          </a:bodyPr>
          <a:lstStyle>
            <a:lvl1pPr>
              <a:defRPr sz="1400">
                <a:latin typeface="Lato" panose="020F0502020204030203" pitchFamily="34" charset="0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3606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3E55CE-0A9E-11F6-3AFC-6A76A8FF18F2}"/>
              </a:ext>
            </a:extLst>
          </p:cNvPr>
          <p:cNvSpPr/>
          <p:nvPr userDrawn="1"/>
        </p:nvSpPr>
        <p:spPr>
          <a:xfrm>
            <a:off x="17236452" y="0"/>
            <a:ext cx="7147548" cy="130506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067A0F-82EC-7327-929B-F5B64A693FF7}"/>
              </a:ext>
            </a:extLst>
          </p:cNvPr>
          <p:cNvSpPr/>
          <p:nvPr userDrawn="1"/>
        </p:nvSpPr>
        <p:spPr>
          <a:xfrm>
            <a:off x="17236693" y="5147129"/>
            <a:ext cx="4952745" cy="28818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57AC16-AB0E-57A5-8D10-11DC10E5500D}"/>
              </a:ext>
            </a:extLst>
          </p:cNvPr>
          <p:cNvSpPr/>
          <p:nvPr userDrawn="1"/>
        </p:nvSpPr>
        <p:spPr>
          <a:xfrm>
            <a:off x="12222648" y="5147129"/>
            <a:ext cx="4952745" cy="28818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B966FE-47DC-04F5-10BF-25744864FA36}"/>
              </a:ext>
            </a:extLst>
          </p:cNvPr>
          <p:cNvSpPr/>
          <p:nvPr userDrawn="1"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09C8FD2D-D6D1-42E8-5E49-284410807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22647" y="2194554"/>
            <a:ext cx="9966787" cy="8782118"/>
          </a:xfrm>
          <a:custGeom>
            <a:avLst/>
            <a:gdLst>
              <a:gd name="connsiteX0" fmla="*/ 0 w 4983396"/>
              <a:gd name="connsiteY0" fmla="*/ 0 h 2917200"/>
              <a:gd name="connsiteX1" fmla="*/ 4983396 w 4983396"/>
              <a:gd name="connsiteY1" fmla="*/ 0 h 2917200"/>
              <a:gd name="connsiteX2" fmla="*/ 4983396 w 4983396"/>
              <a:gd name="connsiteY2" fmla="*/ 2917200 h 2917200"/>
              <a:gd name="connsiteX3" fmla="*/ 0 w 4983396"/>
              <a:gd name="connsiteY3" fmla="*/ 2917200 h 291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3396" h="2917200">
                <a:moveTo>
                  <a:pt x="0" y="0"/>
                </a:moveTo>
                <a:lnTo>
                  <a:pt x="4983396" y="0"/>
                </a:lnTo>
                <a:lnTo>
                  <a:pt x="4983396" y="2917200"/>
                </a:lnTo>
                <a:lnTo>
                  <a:pt x="0" y="2917200"/>
                </a:lnTo>
                <a:close/>
              </a:path>
            </a:pathLst>
          </a:custGeom>
          <a:pattFill prst="pct5">
            <a:fgClr>
              <a:srgbClr val="06AEFF"/>
            </a:fgClr>
            <a:bgClr>
              <a:schemeClr val="tx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2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6E2E39-5AC0-93B1-E65C-D07EADBF0B9D}"/>
              </a:ext>
            </a:extLst>
          </p:cNvPr>
          <p:cNvSpPr/>
          <p:nvPr userDrawn="1"/>
        </p:nvSpPr>
        <p:spPr bwMode="auto">
          <a:xfrm>
            <a:off x="0" y="13119054"/>
            <a:ext cx="24384000" cy="619257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05F27C26-04A6-D407-1191-B3C58C813A5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599817" y="593304"/>
            <a:ext cx="1435100" cy="1045437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5" r:id="rId2"/>
    <p:sldLayoutId id="2147483822" r:id="rId3"/>
    <p:sldLayoutId id="2147483819" r:id="rId4"/>
    <p:sldLayoutId id="2147483816" r:id="rId5"/>
    <p:sldLayoutId id="2147483824" r:id="rId6"/>
    <p:sldLayoutId id="2147483808" r:id="rId7"/>
    <p:sldLayoutId id="2147483790" r:id="rId8"/>
    <p:sldLayoutId id="2147483807" r:id="rId9"/>
    <p:sldLayoutId id="2147483813" r:id="rId10"/>
    <p:sldLayoutId id="2147483810" r:id="rId11"/>
    <p:sldLayoutId id="2147483821" r:id="rId12"/>
    <p:sldLayoutId id="2147483805" r:id="rId13"/>
    <p:sldLayoutId id="2147483809" r:id="rId14"/>
    <p:sldLayoutId id="2147483820" r:id="rId15"/>
  </p:sldLayoutIdLst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10000" b="1" i="0" kern="1200">
          <a:solidFill>
            <a:schemeClr val="bg1"/>
          </a:solidFill>
          <a:latin typeface="Roboto Black" panose="02000000000000000000" pitchFamily="2" charset="0"/>
          <a:ea typeface="Roboto Black" panose="02000000000000000000" pitchFamily="2" charset="0"/>
          <a:cs typeface="Roboto Black" panose="02000000000000000000" pitchFamily="2" charset="0"/>
          <a:sym typeface="Poppins Medium" charset="0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72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86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72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58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44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6E2E39-5AC0-93B1-E65C-D07EADBF0B9D}"/>
              </a:ext>
            </a:extLst>
          </p:cNvPr>
          <p:cNvSpPr/>
          <p:nvPr userDrawn="1"/>
        </p:nvSpPr>
        <p:spPr bwMode="auto">
          <a:xfrm>
            <a:off x="0" y="13236325"/>
            <a:ext cx="24384000" cy="384722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05F27C26-04A6-D407-1191-B3C58C813A5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787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</p:sldLayoutIdLst>
  <p:txStyles>
    <p:titleStyle>
      <a:lvl1pPr algn="l" defTabSz="825500" rtl="0" eaLnBrk="0" fontAlgn="base" hangingPunct="0">
        <a:spcBef>
          <a:spcPct val="0"/>
        </a:spcBef>
        <a:spcAft>
          <a:spcPct val="0"/>
        </a:spcAft>
        <a:defRPr sz="10000" b="1" i="0" kern="1200">
          <a:solidFill>
            <a:schemeClr val="bg1"/>
          </a:solidFill>
          <a:latin typeface="Roboto Black" panose="02000000000000000000" pitchFamily="2" charset="0"/>
          <a:ea typeface="Roboto Black" panose="02000000000000000000" pitchFamily="2" charset="0"/>
          <a:cs typeface="Roboto Black" panose="02000000000000000000" pitchFamily="2" charset="0"/>
          <a:sym typeface="Poppins Medium" charset="0"/>
        </a:defRPr>
      </a:lvl1pPr>
      <a:lvl2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5500" rtl="0" eaLnBrk="0" fontAlgn="base" hangingPunct="0">
        <a:spcBef>
          <a:spcPct val="0"/>
        </a:spcBef>
        <a:spcAft>
          <a:spcPct val="0"/>
        </a:spcAft>
        <a:defRPr sz="10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72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44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716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8800" algn="l" defTabSz="825500" rtl="0" fontAlgn="base" hangingPunct="0">
        <a:lnSpc>
          <a:spcPct val="80000"/>
        </a:lnSpc>
        <a:spcBef>
          <a:spcPct val="0"/>
        </a:spcBef>
        <a:spcAft>
          <a:spcPct val="0"/>
        </a:spcAft>
        <a:defRPr sz="10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86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72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58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4400" algn="l" defTabSz="82550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200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6E2E39-5AC0-93B1-E65C-D07EADBF0B9D}"/>
              </a:ext>
            </a:extLst>
          </p:cNvPr>
          <p:cNvSpPr/>
          <p:nvPr userDrawn="1"/>
        </p:nvSpPr>
        <p:spPr bwMode="auto">
          <a:xfrm>
            <a:off x="0" y="13236813"/>
            <a:ext cx="24384000" cy="383741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7996" tIns="37996" rIns="37996" bIns="37996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323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995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05F27C26-04A6-D407-1191-B3C58C813A5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599819" y="593307"/>
            <a:ext cx="1435100" cy="104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65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</p:sldLayoutIdLst>
  <p:txStyles>
    <p:titleStyle>
      <a:lvl1pPr algn="l" defTabSz="823230" rtl="0" eaLnBrk="0" fontAlgn="base" hangingPunct="0">
        <a:spcBef>
          <a:spcPct val="0"/>
        </a:spcBef>
        <a:spcAft>
          <a:spcPct val="0"/>
        </a:spcAft>
        <a:defRPr sz="9973" b="1" i="0" kern="1200">
          <a:solidFill>
            <a:schemeClr val="bg1"/>
          </a:solidFill>
          <a:latin typeface="Roboto Black" panose="02000000000000000000" pitchFamily="2" charset="0"/>
          <a:ea typeface="Roboto Black" panose="02000000000000000000" pitchFamily="2" charset="0"/>
          <a:cs typeface="Roboto Black" panose="02000000000000000000" pitchFamily="2" charset="0"/>
          <a:sym typeface="Poppins Medium" charset="0"/>
        </a:defRPr>
      </a:lvl1pPr>
      <a:lvl2pPr algn="l" defTabSz="823230" rtl="0" eaLnBrk="0" fontAlgn="base" hangingPunct="0">
        <a:spcBef>
          <a:spcPct val="0"/>
        </a:spcBef>
        <a:spcAft>
          <a:spcPct val="0"/>
        </a:spcAft>
        <a:defRPr sz="9973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823230" rtl="0" eaLnBrk="0" fontAlgn="base" hangingPunct="0">
        <a:spcBef>
          <a:spcPct val="0"/>
        </a:spcBef>
        <a:spcAft>
          <a:spcPct val="0"/>
        </a:spcAft>
        <a:defRPr sz="9973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823230" rtl="0" eaLnBrk="0" fontAlgn="base" hangingPunct="0">
        <a:spcBef>
          <a:spcPct val="0"/>
        </a:spcBef>
        <a:spcAft>
          <a:spcPct val="0"/>
        </a:spcAft>
        <a:defRPr sz="9973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823230" rtl="0" eaLnBrk="0" fontAlgn="base" hangingPunct="0">
        <a:spcBef>
          <a:spcPct val="0"/>
        </a:spcBef>
        <a:spcAft>
          <a:spcPct val="0"/>
        </a:spcAft>
        <a:defRPr sz="9973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455943" algn="l" defTabSz="823230" rtl="0" fontAlgn="base" hangingPunct="0">
        <a:lnSpc>
          <a:spcPct val="80000"/>
        </a:lnSpc>
        <a:spcBef>
          <a:spcPct val="0"/>
        </a:spcBef>
        <a:spcAft>
          <a:spcPct val="0"/>
        </a:spcAft>
        <a:defRPr sz="9973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911885" algn="l" defTabSz="823230" rtl="0" fontAlgn="base" hangingPunct="0">
        <a:lnSpc>
          <a:spcPct val="80000"/>
        </a:lnSpc>
        <a:spcBef>
          <a:spcPct val="0"/>
        </a:spcBef>
        <a:spcAft>
          <a:spcPct val="0"/>
        </a:spcAft>
        <a:defRPr sz="9973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1367828" algn="l" defTabSz="823230" rtl="0" fontAlgn="base" hangingPunct="0">
        <a:lnSpc>
          <a:spcPct val="80000"/>
        </a:lnSpc>
        <a:spcBef>
          <a:spcPct val="0"/>
        </a:spcBef>
        <a:spcAft>
          <a:spcPct val="0"/>
        </a:spcAft>
        <a:defRPr sz="9973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1823771" algn="l" defTabSz="823230" rtl="0" fontAlgn="base" hangingPunct="0">
        <a:lnSpc>
          <a:spcPct val="80000"/>
        </a:lnSpc>
        <a:spcBef>
          <a:spcPct val="0"/>
        </a:spcBef>
        <a:spcAft>
          <a:spcPct val="0"/>
        </a:spcAft>
        <a:defRPr sz="9973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82323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194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227971" algn="l" defTabSz="82323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194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455943" algn="l" defTabSz="82323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194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683914" algn="l" defTabSz="82323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194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911885" algn="l" defTabSz="823230" rtl="0" eaLnBrk="0" fontAlgn="base" hangingPunct="0">
        <a:lnSpc>
          <a:spcPct val="180000"/>
        </a:lnSpc>
        <a:spcBef>
          <a:spcPct val="0"/>
        </a:spcBef>
        <a:spcAft>
          <a:spcPct val="0"/>
        </a:spcAft>
        <a:defRPr sz="2194" kern="1200">
          <a:solidFill>
            <a:schemeClr val="bg2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2507685" indent="-227971" algn="l" defTabSz="911885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3628" indent="-227971" algn="l" defTabSz="911885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19570" indent="-227971" algn="l" defTabSz="911885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5513" indent="-227971" algn="l" defTabSz="911885" rtl="0" eaLnBrk="1" latinLnBrk="0" hangingPunct="1">
        <a:lnSpc>
          <a:spcPct val="90000"/>
        </a:lnSpc>
        <a:spcBef>
          <a:spcPts val="499"/>
        </a:spcBef>
        <a:buFont typeface="Arial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43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85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828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771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714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656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599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542" algn="l" defTabSz="911885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7.sv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itziar.irakulisloitxate@un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acp.copernicus.org/preprints/acp-2022-246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arxiv.org/html/2408.04745v1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A09E1723-076F-B839-5D87-08CF06B6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/>
        </p:blipFill>
        <p:spPr>
          <a:xfrm>
            <a:off x="8899836" y="3454855"/>
            <a:ext cx="14465972" cy="70753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1BBA2FC-13B2-BF3F-6067-795EBCF7DD62}"/>
              </a:ext>
            </a:extLst>
          </p:cNvPr>
          <p:cNvSpPr/>
          <p:nvPr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B0ADA609-1698-4D5C-16FF-CFD639682379}"/>
              </a:ext>
            </a:extLst>
          </p:cNvPr>
          <p:cNvSpPr/>
          <p:nvPr/>
        </p:nvSpPr>
        <p:spPr>
          <a:xfrm>
            <a:off x="759551" y="2193925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AF8F387F-4DF8-E265-B772-48BF1876AE80}"/>
              </a:ext>
            </a:extLst>
          </p:cNvPr>
          <p:cNvSpPr txBox="1">
            <a:spLocks/>
          </p:cNvSpPr>
          <p:nvPr/>
        </p:nvSpPr>
        <p:spPr bwMode="auto">
          <a:xfrm>
            <a:off x="2592412" y="8612381"/>
            <a:ext cx="11725342" cy="1502278"/>
          </a:xfrm>
          <a:prstGeom prst="rect">
            <a:avLst/>
          </a:prstGeom>
          <a:noFill/>
          <a:ln>
            <a:noFill/>
          </a:ln>
          <a:effectLst>
            <a:outerShdw blurRad="107368" dist="469385" dir="2700000" sx="91000" sy="91000" algn="ctr" rotWithShape="0">
              <a:schemeClr val="accent3">
                <a:lumMod val="50000"/>
                <a:alpha val="8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>
              <a:lnSpc>
                <a:spcPts val="4920"/>
              </a:lnSpc>
            </a:pPr>
            <a:r>
              <a:rPr lang="en-US" sz="3200" u="sng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Itziar Irakulis-Loitxate</a:t>
            </a:r>
            <a:r>
              <a:rPr lang="en-US" sz="3200" dirty="0">
                <a:solidFill>
                  <a:schemeClr val="tx2"/>
                </a:solidFill>
                <a:effectLst/>
                <a:latin typeface="Roboto" panose="02000000000000000000" pitchFamily="2" charset="0"/>
              </a:rPr>
              <a:t>, Javier Gorroño, Manuel Montesino, Gonzalo Mateo-García, Luis Guanter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5BC7D91-3340-3EE6-B327-BA8935356808}"/>
              </a:ext>
            </a:extLst>
          </p:cNvPr>
          <p:cNvCxnSpPr>
            <a:cxnSpLocks/>
          </p:cNvCxnSpPr>
          <p:nvPr/>
        </p:nvCxnSpPr>
        <p:spPr bwMode="auto">
          <a:xfrm>
            <a:off x="2592412" y="8401025"/>
            <a:ext cx="4380810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flat" cmpd="sng" algn="ctr">
            <a:solidFill>
              <a:srgbClr val="DFDFDF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</p:cxnSp>
      <p:sp>
        <p:nvSpPr>
          <p:cNvPr id="16" name="Text Box 3">
            <a:extLst>
              <a:ext uri="{FF2B5EF4-FFF2-40B4-BE49-F238E27FC236}">
                <a16:creationId xmlns:a16="http://schemas.microsoft.com/office/drawing/2014/main" id="{CEC8A6A7-D915-3622-EFAB-2A2B391A49B2}"/>
              </a:ext>
            </a:extLst>
          </p:cNvPr>
          <p:cNvSpPr txBox="1">
            <a:spLocks/>
          </p:cNvSpPr>
          <p:nvPr/>
        </p:nvSpPr>
        <p:spPr bwMode="auto">
          <a:xfrm>
            <a:off x="2592412" y="11070086"/>
            <a:ext cx="4151000" cy="787328"/>
          </a:xfrm>
          <a:prstGeom prst="rect">
            <a:avLst/>
          </a:prstGeom>
          <a:noFill/>
          <a:ln>
            <a:noFill/>
          </a:ln>
          <a:effectLst>
            <a:outerShdw blurRad="107368" dist="469385" dir="2700000" sx="91000" sy="91000" algn="ctr" rotWithShape="0">
              <a:schemeClr val="accent3">
                <a:lumMod val="50000"/>
                <a:alpha val="8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6AEFF"/>
                </a:solidFill>
                <a:latin typeface="Roboto" panose="02000000000000000000" pitchFamily="2" charset="0"/>
                <a:ea typeface="+mn-ea"/>
              </a:rPr>
              <a:t>October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6AE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sym typeface="Poppins" charset="0"/>
              </a:rPr>
              <a:t>2024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37742F58-747C-7522-6EE6-6132FC88FF32}"/>
              </a:ext>
            </a:extLst>
          </p:cNvPr>
          <p:cNvCxnSpPr>
            <a:cxnSpLocks/>
          </p:cNvCxnSpPr>
          <p:nvPr/>
        </p:nvCxnSpPr>
        <p:spPr bwMode="auto">
          <a:xfrm>
            <a:off x="2532082" y="10754727"/>
            <a:ext cx="1788522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flat" cmpd="sng" algn="ctr">
            <a:solidFill>
              <a:srgbClr val="DFDFDF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9B6362-CB83-17D0-2071-457109AE9A86}"/>
              </a:ext>
            </a:extLst>
          </p:cNvPr>
          <p:cNvSpPr/>
          <p:nvPr/>
        </p:nvSpPr>
        <p:spPr bwMode="auto">
          <a:xfrm>
            <a:off x="0" y="13119054"/>
            <a:ext cx="24384000" cy="619257"/>
          </a:xfrm>
          <a:prstGeom prst="rect">
            <a:avLst/>
          </a:prstGeom>
          <a:solidFill>
            <a:srgbClr val="06AEFF"/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6E96025F-0C2E-1CE4-839A-B3CACA5C9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837701" y="593304"/>
            <a:ext cx="2197216" cy="160062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DDC3FF-3208-8E88-CF32-E77E62E29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4500" y="3454854"/>
            <a:ext cx="8896394" cy="9658469"/>
          </a:xfrm>
          <a:prstGeom prst="rect">
            <a:avLst/>
          </a:prstGeom>
          <a:effectLst/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6EDF89-98EF-73A5-E982-600F21C31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30591" y="2411299"/>
            <a:ext cx="9502570" cy="9517846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C70FDA82-A00C-8880-2A66-2277BF78AEFD}"/>
              </a:ext>
            </a:extLst>
          </p:cNvPr>
          <p:cNvSpPr txBox="1">
            <a:spLocks/>
          </p:cNvSpPr>
          <p:nvPr/>
        </p:nvSpPr>
        <p:spPr bwMode="auto">
          <a:xfrm>
            <a:off x="2626614" y="3058020"/>
            <a:ext cx="13309802" cy="344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DFCFF"/>
                </a:solidFill>
                <a:effectLst/>
                <a:uLnTx/>
                <a:uFillTx/>
                <a:latin typeface="Roboto"/>
                <a:ea typeface="Roboto"/>
                <a:cs typeface="Poppins"/>
                <a:sym typeface="Poppins" charset="0"/>
              </a:rPr>
              <a:t>Discussion on Characterizing POD for Facility Scale </a:t>
            </a:r>
          </a:p>
          <a:p>
            <a:pPr defTabSz="457200">
              <a:lnSpc>
                <a:spcPct val="90000"/>
              </a:lnSpc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DFCFF"/>
                </a:solidFill>
                <a:effectLst/>
                <a:uLnTx/>
                <a:uFillTx/>
                <a:latin typeface="Roboto"/>
                <a:ea typeface="Roboto"/>
                <a:cs typeface="Poppins"/>
                <a:sym typeface="Poppins" charset="0"/>
              </a:rPr>
              <a:t>Emissions Estimates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B8F7CE5-E101-1ED5-2785-804B0F14EBA4}"/>
              </a:ext>
            </a:extLst>
          </p:cNvPr>
          <p:cNvSpPr txBox="1">
            <a:spLocks/>
          </p:cNvSpPr>
          <p:nvPr/>
        </p:nvSpPr>
        <p:spPr bwMode="auto">
          <a:xfrm>
            <a:off x="2614937" y="2193925"/>
            <a:ext cx="15913768" cy="95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marR="0" lvl="0" indent="0" algn="l" defTabSz="2286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6AEFF"/>
                </a:solidFill>
                <a:effectLst/>
                <a:uLnTx/>
                <a:uFillTx/>
                <a:latin typeface="Roboto"/>
                <a:ea typeface="Roboto"/>
                <a:cs typeface="Poppins"/>
                <a:sym typeface="Poppins" charset="0"/>
              </a:rPr>
              <a:t>The International Methane Emissions Observatory</a:t>
            </a:r>
          </a:p>
        </p:txBody>
      </p:sp>
      <p:pic>
        <p:nvPicPr>
          <p:cNvPr id="8" name="Imagen 7" descr="Texto&#10;&#10;Descripción generada automáticamente con confianza baja">
            <a:extLst>
              <a:ext uri="{FF2B5EF4-FFF2-40B4-BE49-F238E27FC236}">
                <a16:creationId xmlns:a16="http://schemas.microsoft.com/office/drawing/2014/main" id="{598EDF95-9EE1-BECA-5260-F3FCB80F7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67" y="11929145"/>
            <a:ext cx="3012636" cy="1064827"/>
          </a:xfrm>
          <a:prstGeom prst="rect">
            <a:avLst/>
          </a:prstGeom>
        </p:spPr>
      </p:pic>
      <p:pic>
        <p:nvPicPr>
          <p:cNvPr id="10" name="Graphique 18">
            <a:extLst>
              <a:ext uri="{FF2B5EF4-FFF2-40B4-BE49-F238E27FC236}">
                <a16:creationId xmlns:a16="http://schemas.microsoft.com/office/drawing/2014/main" id="{470F1119-349F-7E3B-BB47-74F3394EF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67715" y="11857414"/>
            <a:ext cx="1513192" cy="11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6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4">
            <a:extLst>
              <a:ext uri="{FF2B5EF4-FFF2-40B4-BE49-F238E27FC236}">
                <a16:creationId xmlns:a16="http://schemas.microsoft.com/office/drawing/2014/main" id="{EB941D04-086D-1DC0-7AA3-2BB60419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98"/>
          <a:stretch/>
        </p:blipFill>
        <p:spPr>
          <a:xfrm>
            <a:off x="5663601" y="0"/>
            <a:ext cx="18720399" cy="13189527"/>
          </a:xfrm>
          <a:prstGeom prst="rect">
            <a:avLst/>
          </a:prstGeom>
        </p:spPr>
      </p:pic>
      <p:pic>
        <p:nvPicPr>
          <p:cNvPr id="17" name="Graphique 75">
            <a:extLst>
              <a:ext uri="{FF2B5EF4-FFF2-40B4-BE49-F238E27FC236}">
                <a16:creationId xmlns:a16="http://schemas.microsoft.com/office/drawing/2014/main" id="{8643918D-62E2-E30A-62C3-4A78ADE0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sp>
        <p:nvSpPr>
          <p:cNvPr id="4" name="Rectangle 29">
            <a:extLst>
              <a:ext uri="{FF2B5EF4-FFF2-40B4-BE49-F238E27FC236}">
                <a16:creationId xmlns:a16="http://schemas.microsoft.com/office/drawing/2014/main" id="{E2369E67-0198-358E-011C-12A0D97A3CD5}"/>
              </a:ext>
            </a:extLst>
          </p:cNvPr>
          <p:cNvSpPr/>
          <p:nvPr/>
        </p:nvSpPr>
        <p:spPr>
          <a:xfrm>
            <a:off x="1" y="2194555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EBA41565-AAF1-3444-EA9D-FACCE7E7B718}"/>
              </a:ext>
            </a:extLst>
          </p:cNvPr>
          <p:cNvSpPr/>
          <p:nvPr/>
        </p:nvSpPr>
        <p:spPr>
          <a:xfrm>
            <a:off x="759553" y="2193926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FCC2350-174A-1B8D-2859-1B87C7B5911C}"/>
              </a:ext>
            </a:extLst>
          </p:cNvPr>
          <p:cNvSpPr txBox="1">
            <a:spLocks/>
          </p:cNvSpPr>
          <p:nvPr/>
        </p:nvSpPr>
        <p:spPr bwMode="auto">
          <a:xfrm>
            <a:off x="2194566" y="2105473"/>
            <a:ext cx="21429884" cy="89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altLang="zh-CN" sz="4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ALGORITHM</a:t>
            </a:r>
          </a:p>
        </p:txBody>
      </p:sp>
      <p:pic>
        <p:nvPicPr>
          <p:cNvPr id="7" name="Picture 6" descr="A diagram of a flowchart&#10;&#10;Description automatically generated">
            <a:extLst>
              <a:ext uri="{FF2B5EF4-FFF2-40B4-BE49-F238E27FC236}">
                <a16:creationId xmlns:a16="http://schemas.microsoft.com/office/drawing/2014/main" id="{88E2CDD1-704D-22C7-3B72-9BA751B29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08" y="3240117"/>
            <a:ext cx="14680039" cy="86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6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4">
            <a:extLst>
              <a:ext uri="{FF2B5EF4-FFF2-40B4-BE49-F238E27FC236}">
                <a16:creationId xmlns:a16="http://schemas.microsoft.com/office/drawing/2014/main" id="{EB941D04-086D-1DC0-7AA3-2BB60419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98"/>
          <a:stretch/>
        </p:blipFill>
        <p:spPr>
          <a:xfrm>
            <a:off x="5663601" y="-66834"/>
            <a:ext cx="18720399" cy="13189527"/>
          </a:xfrm>
          <a:prstGeom prst="rect">
            <a:avLst/>
          </a:prstGeom>
        </p:spPr>
      </p:pic>
      <p:pic>
        <p:nvPicPr>
          <p:cNvPr id="17" name="Graphique 75">
            <a:extLst>
              <a:ext uri="{FF2B5EF4-FFF2-40B4-BE49-F238E27FC236}">
                <a16:creationId xmlns:a16="http://schemas.microsoft.com/office/drawing/2014/main" id="{8643918D-62E2-E30A-62C3-4A78ADE0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sp>
        <p:nvSpPr>
          <p:cNvPr id="4" name="Rectangle 29">
            <a:extLst>
              <a:ext uri="{FF2B5EF4-FFF2-40B4-BE49-F238E27FC236}">
                <a16:creationId xmlns:a16="http://schemas.microsoft.com/office/drawing/2014/main" id="{E2369E67-0198-358E-011C-12A0D97A3CD5}"/>
              </a:ext>
            </a:extLst>
          </p:cNvPr>
          <p:cNvSpPr/>
          <p:nvPr/>
        </p:nvSpPr>
        <p:spPr>
          <a:xfrm>
            <a:off x="1" y="2194555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EBA41565-AAF1-3444-EA9D-FACCE7E7B718}"/>
              </a:ext>
            </a:extLst>
          </p:cNvPr>
          <p:cNvSpPr/>
          <p:nvPr/>
        </p:nvSpPr>
        <p:spPr>
          <a:xfrm>
            <a:off x="768703" y="1476751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FCC2350-174A-1B8D-2859-1B87C7B5911C}"/>
              </a:ext>
            </a:extLst>
          </p:cNvPr>
          <p:cNvSpPr txBox="1">
            <a:spLocks/>
          </p:cNvSpPr>
          <p:nvPr/>
        </p:nvSpPr>
        <p:spPr bwMode="auto">
          <a:xfrm>
            <a:off x="2368614" y="1409080"/>
            <a:ext cx="21429884" cy="89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altLang="zh-CN" sz="4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PRELIMINARY RESULTS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526BF5B-7737-0F24-AE6A-1CD25617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23" y="3159369"/>
            <a:ext cx="5361796" cy="40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3C7FA106-6069-790E-DB1F-ACEF9AE55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924" y="3157227"/>
            <a:ext cx="4117666" cy="40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353B8E48-13D8-F48D-0644-43A5E357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23" y="7466783"/>
            <a:ext cx="5248195" cy="40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0011A6D4-98E8-EBE8-7235-A9B2D25A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12" y="7466782"/>
            <a:ext cx="4117666" cy="40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7">
            <a:extLst>
              <a:ext uri="{FF2B5EF4-FFF2-40B4-BE49-F238E27FC236}">
                <a16:creationId xmlns:a16="http://schemas.microsoft.com/office/drawing/2014/main" id="{25EBA2D4-20D8-6E3C-40B0-4CA1C70F40E7}"/>
              </a:ext>
            </a:extLst>
          </p:cNvPr>
          <p:cNvGrpSpPr/>
          <p:nvPr/>
        </p:nvGrpSpPr>
        <p:grpSpPr>
          <a:xfrm>
            <a:off x="15023799" y="7489772"/>
            <a:ext cx="6274101" cy="4477312"/>
            <a:chOff x="7444400" y="3872149"/>
            <a:chExt cx="3373582" cy="2497834"/>
          </a:xfrm>
        </p:grpSpPr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C1A43829-F809-D217-2896-9E5D0AC05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400" y="3872149"/>
              <a:ext cx="3278407" cy="249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3843F4F0-5D1E-1A43-1EB6-2694E7BBB757}"/>
                </a:ext>
              </a:extLst>
            </p:cNvPr>
            <p:cNvSpPr txBox="1"/>
            <p:nvPr/>
          </p:nvSpPr>
          <p:spPr>
            <a:xfrm flipH="1">
              <a:off x="8937135" y="4790723"/>
              <a:ext cx="1880847" cy="391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</a:rPr>
                <a:t>Q50 – 9081 kg/h</a:t>
              </a:r>
            </a:p>
            <a:p>
              <a:r>
                <a:rPr lang="en-GB" sz="1800" dirty="0">
                  <a:solidFill>
                    <a:schemeClr val="bg1"/>
                  </a:solidFill>
                </a:rPr>
                <a:t>Q90 – 14933 kg/h</a:t>
              </a:r>
            </a:p>
          </p:txBody>
        </p:sp>
      </p:grpSp>
      <p:grpSp>
        <p:nvGrpSpPr>
          <p:cNvPr id="41" name="Group 6">
            <a:extLst>
              <a:ext uri="{FF2B5EF4-FFF2-40B4-BE49-F238E27FC236}">
                <a16:creationId xmlns:a16="http://schemas.microsoft.com/office/drawing/2014/main" id="{0C196B7B-A5AE-0086-DCE9-06DB349E9D34}"/>
              </a:ext>
            </a:extLst>
          </p:cNvPr>
          <p:cNvGrpSpPr/>
          <p:nvPr/>
        </p:nvGrpSpPr>
        <p:grpSpPr>
          <a:xfrm>
            <a:off x="15023799" y="2769379"/>
            <a:ext cx="5915909" cy="4477312"/>
            <a:chOff x="7444401" y="1016330"/>
            <a:chExt cx="3278406" cy="2497834"/>
          </a:xfrm>
        </p:grpSpPr>
        <p:pic>
          <p:nvPicPr>
            <p:cNvPr id="42" name="Picture 1">
              <a:extLst>
                <a:ext uri="{FF2B5EF4-FFF2-40B4-BE49-F238E27FC236}">
                  <a16:creationId xmlns:a16="http://schemas.microsoft.com/office/drawing/2014/main" id="{56FEB5A5-625A-AC08-AC88-4107D67D7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401" y="1016330"/>
              <a:ext cx="3278406" cy="249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">
              <a:extLst>
                <a:ext uri="{FF2B5EF4-FFF2-40B4-BE49-F238E27FC236}">
                  <a16:creationId xmlns:a16="http://schemas.microsoft.com/office/drawing/2014/main" id="{C0384CE7-CBB1-0520-F27E-8F3FEDC62E49}"/>
                </a:ext>
              </a:extLst>
            </p:cNvPr>
            <p:cNvSpPr txBox="1"/>
            <p:nvPr/>
          </p:nvSpPr>
          <p:spPr>
            <a:xfrm flipH="1">
              <a:off x="8526596" y="1961025"/>
              <a:ext cx="1880847" cy="360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</a:rPr>
                <a:t>Q50 – 1812 kg/h</a:t>
              </a:r>
            </a:p>
            <a:p>
              <a:r>
                <a:rPr lang="en-GB" sz="1800" dirty="0">
                  <a:solidFill>
                    <a:schemeClr val="bg1"/>
                  </a:solidFill>
                </a:rPr>
                <a:t>Q90 – 3249 kg/h</a:t>
              </a:r>
            </a:p>
          </p:txBody>
        </p:sp>
      </p:grpSp>
      <p:sp>
        <p:nvSpPr>
          <p:cNvPr id="44" name="TextBox 8">
            <a:extLst>
              <a:ext uri="{FF2B5EF4-FFF2-40B4-BE49-F238E27FC236}">
                <a16:creationId xmlns:a16="http://schemas.microsoft.com/office/drawing/2014/main" id="{F32665E4-9B95-EFD3-6033-A2222E1BFFCD}"/>
              </a:ext>
            </a:extLst>
          </p:cNvPr>
          <p:cNvSpPr txBox="1"/>
          <p:nvPr/>
        </p:nvSpPr>
        <p:spPr>
          <a:xfrm flipH="1">
            <a:off x="7468110" y="2528685"/>
            <a:ext cx="6820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Detections and quantifications</a:t>
            </a: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9D78489B-FB01-4081-25FF-F1716EDC7D69}"/>
              </a:ext>
            </a:extLst>
          </p:cNvPr>
          <p:cNvSpPr txBox="1"/>
          <p:nvPr/>
        </p:nvSpPr>
        <p:spPr>
          <a:xfrm flipH="1">
            <a:off x="3643873" y="2528685"/>
            <a:ext cx="246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Target image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6123B2E4-6C6C-F153-C7E3-29E9BF1EF1B0}"/>
              </a:ext>
            </a:extLst>
          </p:cNvPr>
          <p:cNvSpPr txBox="1"/>
          <p:nvPr/>
        </p:nvSpPr>
        <p:spPr>
          <a:xfrm flipH="1">
            <a:off x="16529486" y="2119408"/>
            <a:ext cx="280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PoD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3AFAB14-2DDE-C6E9-2F44-F3737FDE3C5B}"/>
              </a:ext>
            </a:extLst>
          </p:cNvPr>
          <p:cNvSpPr txBox="1"/>
          <p:nvPr/>
        </p:nvSpPr>
        <p:spPr>
          <a:xfrm>
            <a:off x="3789772" y="12280259"/>
            <a:ext cx="17331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Q</a:t>
            </a:r>
            <a:r>
              <a:rPr lang="en-GB" sz="2400" b="1" baseline="-25000" dirty="0">
                <a:solidFill>
                  <a:schemeClr val="tx2"/>
                </a:solidFill>
              </a:rPr>
              <a:t>50</a:t>
            </a:r>
            <a:r>
              <a:rPr lang="en-GB" sz="2400" b="1" dirty="0">
                <a:solidFill>
                  <a:schemeClr val="tx2"/>
                </a:solidFill>
              </a:rPr>
              <a:t> – flowrate at which the system provides the right quantification 50% of the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tx2"/>
                </a:solidFill>
              </a:rPr>
              <a:t>Q</a:t>
            </a:r>
            <a:r>
              <a:rPr lang="en-GB" sz="2400" b="1" baseline="-25000" dirty="0">
                <a:solidFill>
                  <a:schemeClr val="tx2"/>
                </a:solidFill>
              </a:rPr>
              <a:t>90</a:t>
            </a:r>
            <a:r>
              <a:rPr lang="en-GB" sz="2400" b="1" dirty="0">
                <a:solidFill>
                  <a:schemeClr val="tx2"/>
                </a:solidFill>
              </a:rPr>
              <a:t> – flowrate at which the system provides the right quantification 90% of the times  </a:t>
            </a:r>
          </a:p>
        </p:txBody>
      </p:sp>
    </p:spTree>
    <p:extLst>
      <p:ext uri="{BB962C8B-B14F-4D97-AF65-F5344CB8AC3E}">
        <p14:creationId xmlns:p14="http://schemas.microsoft.com/office/powerpoint/2010/main" val="3955894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4">
            <a:extLst>
              <a:ext uri="{FF2B5EF4-FFF2-40B4-BE49-F238E27FC236}">
                <a16:creationId xmlns:a16="http://schemas.microsoft.com/office/drawing/2014/main" id="{EB941D04-086D-1DC0-7AA3-2BB60419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98"/>
          <a:stretch/>
        </p:blipFill>
        <p:spPr>
          <a:xfrm>
            <a:off x="5663601" y="0"/>
            <a:ext cx="18720399" cy="13189527"/>
          </a:xfrm>
          <a:prstGeom prst="rect">
            <a:avLst/>
          </a:prstGeom>
        </p:spPr>
      </p:pic>
      <p:sp>
        <p:nvSpPr>
          <p:cNvPr id="13" name="CuadroTexto 10">
            <a:extLst>
              <a:ext uri="{FF2B5EF4-FFF2-40B4-BE49-F238E27FC236}">
                <a16:creationId xmlns:a16="http://schemas.microsoft.com/office/drawing/2014/main" id="{1477B7AB-3776-8893-80F3-35B2390D3D98}"/>
              </a:ext>
            </a:extLst>
          </p:cNvPr>
          <p:cNvSpPr txBox="1"/>
          <p:nvPr/>
        </p:nvSpPr>
        <p:spPr>
          <a:xfrm>
            <a:off x="2552699" y="2807656"/>
            <a:ext cx="16706851" cy="81714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974" indent="-341974" defTabSz="823272" eaLnBrk="0" hangingPunct="0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rPr>
              <a:t>Goal: provide the time series and the data for each non-plume day with an estimated MDL</a:t>
            </a:r>
          </a:p>
          <a:p>
            <a:pPr marL="341974" indent="-341974" defTabSz="823272" eaLnBrk="0" hangingPunct="0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rPr>
              <a:t>The first tests are already running</a:t>
            </a:r>
          </a:p>
          <a:p>
            <a:pPr marL="341974" indent="-341974" defTabSz="823272" eaLnBrk="0" hangingPunc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rPr>
              <a:t> First tests:</a:t>
            </a:r>
          </a:p>
          <a:p>
            <a:pPr marL="1256374" lvl="1" indent="-341974" defTabSz="823272" eaLnBrk="0" hangingPunc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 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rPr>
              <a:t>multispectral data</a:t>
            </a:r>
          </a:p>
          <a:p>
            <a:pPr marL="1256374" lvl="1" indent="-341974" defTabSz="823272" eaLnBrk="0" hangingPunc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rPr>
              <a:t>Using standard wind</a:t>
            </a:r>
          </a:p>
          <a:p>
            <a:pPr marL="1256374" lvl="1" indent="-341974" defTabSz="823272" eaLnBrk="0" hangingPunc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Simulate the plume in the centre of the image</a:t>
            </a:r>
          </a:p>
          <a:p>
            <a:pPr marL="1256374" lvl="1" indent="-341974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rPr>
              <a:t>Processing time 3-6 minutes</a:t>
            </a:r>
          </a:p>
          <a:p>
            <a:pPr marL="341974" indent="-341974" defTabSz="823272" eaLnBrk="0" hangingPunct="0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Poppins" charset="0"/>
              </a:rPr>
              <a:t>There is a trade-off between processing time and scope of validation: more simulations with more flux rates and plume variability, more processing time.</a:t>
            </a:r>
          </a:p>
          <a:p>
            <a:pPr marL="341974" indent="-341974" defTabSz="823272" eaLnBrk="0" hangingPunct="0">
              <a:spcBef>
                <a:spcPts val="12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versions adapted to other satellites and with different winds</a:t>
            </a:r>
          </a:p>
        </p:txBody>
      </p:sp>
      <p:pic>
        <p:nvPicPr>
          <p:cNvPr id="17" name="Graphique 75">
            <a:extLst>
              <a:ext uri="{FF2B5EF4-FFF2-40B4-BE49-F238E27FC236}">
                <a16:creationId xmlns:a16="http://schemas.microsoft.com/office/drawing/2014/main" id="{8643918D-62E2-E30A-62C3-4A78ADE0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sp>
        <p:nvSpPr>
          <p:cNvPr id="6" name="Rectangle 29">
            <a:extLst>
              <a:ext uri="{FF2B5EF4-FFF2-40B4-BE49-F238E27FC236}">
                <a16:creationId xmlns:a16="http://schemas.microsoft.com/office/drawing/2014/main" id="{33565BF8-30A2-4C68-C7AD-461BD1FD1F2E}"/>
              </a:ext>
            </a:extLst>
          </p:cNvPr>
          <p:cNvSpPr/>
          <p:nvPr/>
        </p:nvSpPr>
        <p:spPr>
          <a:xfrm>
            <a:off x="1" y="2194555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4CD6B9E6-BEDD-4211-155B-D75D48FF02E4}"/>
              </a:ext>
            </a:extLst>
          </p:cNvPr>
          <p:cNvSpPr/>
          <p:nvPr/>
        </p:nvSpPr>
        <p:spPr>
          <a:xfrm>
            <a:off x="768703" y="1476751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96C12C5-FA57-E1F6-9EB2-87C402A80384}"/>
              </a:ext>
            </a:extLst>
          </p:cNvPr>
          <p:cNvSpPr txBox="1">
            <a:spLocks/>
          </p:cNvSpPr>
          <p:nvPr/>
        </p:nvSpPr>
        <p:spPr bwMode="auto">
          <a:xfrm>
            <a:off x="2552699" y="1432666"/>
            <a:ext cx="21429884" cy="89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altLang="zh-CN" sz="4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74820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0B6F9E"/>
            </a:gs>
            <a:gs pos="0">
              <a:srgbClr val="10303D"/>
            </a:gs>
            <a:gs pos="100000">
              <a:srgbClr val="06AE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1BBA2FC-13B2-BF3F-6067-795EBCF7DD62}"/>
              </a:ext>
            </a:extLst>
          </p:cNvPr>
          <p:cNvSpPr/>
          <p:nvPr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B0ADA609-1698-4D5C-16FF-CFD639682379}"/>
              </a:ext>
            </a:extLst>
          </p:cNvPr>
          <p:cNvSpPr/>
          <p:nvPr/>
        </p:nvSpPr>
        <p:spPr>
          <a:xfrm>
            <a:off x="759551" y="2193925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C70FDA82-A00C-8880-2A66-2277BF78AEFD}"/>
              </a:ext>
            </a:extLst>
          </p:cNvPr>
          <p:cNvSpPr txBox="1">
            <a:spLocks/>
          </p:cNvSpPr>
          <p:nvPr/>
        </p:nvSpPr>
        <p:spPr bwMode="auto">
          <a:xfrm>
            <a:off x="2626614" y="2105471"/>
            <a:ext cx="10357474" cy="424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sz="10000" b="1">
                <a:solidFill>
                  <a:schemeClr val="tx1"/>
                </a:solidFill>
                <a:latin typeface="Roboto"/>
                <a:ea typeface="Roboto"/>
                <a:cs typeface="Poppins"/>
              </a:rPr>
              <a:t>Thank you !</a:t>
            </a:r>
            <a:endParaRPr lang="en-GB" sz="10000" b="1">
              <a:solidFill>
                <a:schemeClr val="tx1"/>
              </a:solidFill>
              <a:latin typeface="Roboto"/>
              <a:ea typeface="Roboto"/>
              <a:cs typeface="Poppins"/>
              <a:sym typeface="Poppins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DCC1F47D-BA8F-7096-03A9-B25D17D20A95}"/>
              </a:ext>
            </a:extLst>
          </p:cNvPr>
          <p:cNvSpPr txBox="1">
            <a:spLocks/>
          </p:cNvSpPr>
          <p:nvPr/>
        </p:nvSpPr>
        <p:spPr bwMode="auto">
          <a:xfrm>
            <a:off x="2686944" y="10100385"/>
            <a:ext cx="8424936" cy="646044"/>
          </a:xfrm>
          <a:prstGeom prst="rect">
            <a:avLst/>
          </a:prstGeom>
          <a:noFill/>
          <a:ln>
            <a:noFill/>
          </a:ln>
          <a:effectLst>
            <a:outerShdw blurRad="107368" dist="469385" dir="2700000" sx="91000" sy="91000" algn="ctr" rotWithShape="0">
              <a:schemeClr val="accent3">
                <a:lumMod val="50000"/>
                <a:alpha val="8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t"/>
          <a:lstStyle/>
          <a:p>
            <a:pPr marL="0" marR="0" lvl="0" indent="0" algn="l" defTabSz="4127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/>
              <a:defRPr/>
            </a:pPr>
            <a:r>
              <a:rPr lang="fr-FR" sz="2400" dirty="0">
                <a:solidFill>
                  <a:schemeClr val="tx2"/>
                </a:solidFill>
                <a:latin typeface="Roboto"/>
                <a:ea typeface="Roboto"/>
                <a:cs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itziar.irakulisloitxate@un.org</a:t>
            </a:r>
            <a:r>
              <a:rPr lang="fr-FR" sz="2400" dirty="0">
                <a:solidFill>
                  <a:schemeClr val="tx2"/>
                </a:solidFill>
                <a:latin typeface="Roboto"/>
                <a:ea typeface="Roboto"/>
                <a:cs typeface="Roboto"/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61E49C57-C994-8B13-FFEA-60A2A3AAA817}"/>
              </a:ext>
            </a:extLst>
          </p:cNvPr>
          <p:cNvCxnSpPr>
            <a:cxnSpLocks/>
          </p:cNvCxnSpPr>
          <p:nvPr/>
        </p:nvCxnSpPr>
        <p:spPr>
          <a:xfrm>
            <a:off x="6085091" y="9378127"/>
            <a:ext cx="75285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46">
            <a:extLst>
              <a:ext uri="{FF2B5EF4-FFF2-40B4-BE49-F238E27FC236}">
                <a16:creationId xmlns:a16="http://schemas.microsoft.com/office/drawing/2014/main" id="{771EC71D-4E66-EE52-CF28-48A8DD914714}"/>
              </a:ext>
            </a:extLst>
          </p:cNvPr>
          <p:cNvSpPr/>
          <p:nvPr/>
        </p:nvSpPr>
        <p:spPr>
          <a:xfrm>
            <a:off x="2660816" y="8958041"/>
            <a:ext cx="3424275" cy="825725"/>
          </a:xfrm>
          <a:prstGeom prst="roundRect">
            <a:avLst>
              <a:gd name="adj" fmla="val 50000"/>
            </a:avLst>
          </a:prstGeom>
          <a:solidFill>
            <a:srgbClr val="06AEFF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400">
                <a:solidFill>
                  <a:srgbClr val="FEFFFF"/>
                </a:solidFill>
                <a:latin typeface="Roboto"/>
                <a:ea typeface="Roboto"/>
                <a:cs typeface="Roboto"/>
              </a:rPr>
              <a:t>Itziar Irakulis Loitxate</a:t>
            </a:r>
            <a:endParaRPr lang="en-US">
              <a:latin typeface="Roboto"/>
              <a:ea typeface="Roboto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909B3D10-5C4B-9272-011C-5A6945F97B00}"/>
              </a:ext>
            </a:extLst>
          </p:cNvPr>
          <p:cNvSpPr txBox="1">
            <a:spLocks/>
          </p:cNvSpPr>
          <p:nvPr/>
        </p:nvSpPr>
        <p:spPr bwMode="auto">
          <a:xfrm>
            <a:off x="6984447" y="9109839"/>
            <a:ext cx="4602018" cy="740809"/>
          </a:xfrm>
          <a:prstGeom prst="rect">
            <a:avLst/>
          </a:prstGeom>
          <a:noFill/>
          <a:ln>
            <a:noFill/>
          </a:ln>
          <a:effectLst>
            <a:outerShdw blurRad="107368" dist="469385" dir="2700000" sx="91000" sy="91000" algn="ctr" rotWithShape="0">
              <a:schemeClr val="accent3">
                <a:lumMod val="50000"/>
                <a:alpha val="8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t"/>
          <a:lstStyle/>
          <a:p>
            <a:r>
              <a:rPr lang="fr-FR" sz="2400">
                <a:solidFill>
                  <a:srgbClr val="FDFCFF"/>
                </a:solidFill>
                <a:latin typeface="Roboto"/>
                <a:cs typeface="Poppins"/>
              </a:rPr>
              <a:t>MARS </a:t>
            </a:r>
            <a:r>
              <a:rPr lang="fr-FR" sz="2400" err="1">
                <a:solidFill>
                  <a:srgbClr val="FDFCFF"/>
                </a:solidFill>
                <a:latin typeface="Roboto"/>
                <a:cs typeface="Poppins"/>
              </a:rPr>
              <a:t>Remote</a:t>
            </a:r>
            <a:r>
              <a:rPr lang="fr-FR" sz="2400">
                <a:solidFill>
                  <a:srgbClr val="FDFCFF"/>
                </a:solidFill>
                <a:latin typeface="Roboto"/>
                <a:cs typeface="Poppins"/>
              </a:rPr>
              <a:t> </a:t>
            </a:r>
            <a:r>
              <a:rPr lang="fr-FR" sz="2400" err="1">
                <a:solidFill>
                  <a:srgbClr val="FDFCFF"/>
                </a:solidFill>
                <a:latin typeface="Roboto"/>
                <a:cs typeface="Poppins"/>
              </a:rPr>
              <a:t>Sensing</a:t>
            </a:r>
            <a:r>
              <a:rPr lang="fr-FR" sz="2400">
                <a:solidFill>
                  <a:srgbClr val="FDFCFF"/>
                </a:solidFill>
                <a:latin typeface="Roboto"/>
                <a:cs typeface="Poppins"/>
              </a:rPr>
              <a:t> Lead</a:t>
            </a:r>
            <a:endParaRPr lang="fr-FR" sz="2400">
              <a:solidFill>
                <a:srgbClr val="FDFCFF"/>
              </a:solidFill>
              <a:effectLst/>
              <a:latin typeface="Roboto"/>
              <a:cs typeface="Poppin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FF36CC1-207D-E29A-A505-0F157CB2F9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7000"/>
          </a:blip>
          <a:srcRect/>
          <a:stretch/>
        </p:blipFill>
        <p:spPr>
          <a:xfrm>
            <a:off x="8899836" y="3454855"/>
            <a:ext cx="14465972" cy="70753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CA489F1-D42A-EF42-A940-552FCF9C9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4500" y="3454854"/>
            <a:ext cx="8896394" cy="9658469"/>
          </a:xfrm>
          <a:prstGeom prst="rect">
            <a:avLst/>
          </a:prstGeom>
          <a:effectLst>
            <a:reflection stA="20000" endPos="65000" dist="50800" dir="5400000" sy="-100000" algn="bl" rotWithShape="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94A665C-6DE5-2729-6C6C-0E3AA77C5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0591" y="2411299"/>
            <a:ext cx="9502570" cy="951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00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1BBA2FC-13B2-BF3F-6067-795EBCF7DD62}"/>
              </a:ext>
            </a:extLst>
          </p:cNvPr>
          <p:cNvSpPr/>
          <p:nvPr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61A5230-9F52-E7A2-04A1-359D7AA2DBA9}"/>
              </a:ext>
            </a:extLst>
          </p:cNvPr>
          <p:cNvSpPr txBox="1">
            <a:spLocks/>
          </p:cNvSpPr>
          <p:nvPr/>
        </p:nvSpPr>
        <p:spPr bwMode="auto">
          <a:xfrm>
            <a:off x="2194565" y="2105472"/>
            <a:ext cx="19502491" cy="218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4800" b="1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UNEP’s IMEO 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48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interconnects better data with targeted action </a:t>
            </a:r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B0ADA609-1698-4D5C-16FF-CFD639682379}"/>
              </a:ext>
            </a:extLst>
          </p:cNvPr>
          <p:cNvSpPr/>
          <p:nvPr/>
        </p:nvSpPr>
        <p:spPr>
          <a:xfrm>
            <a:off x="759551" y="2193925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5D67DDB-CA46-7897-2C53-55789A414123}"/>
              </a:ext>
            </a:extLst>
          </p:cNvPr>
          <p:cNvCxnSpPr>
            <a:cxnSpLocks/>
          </p:cNvCxnSpPr>
          <p:nvPr/>
        </p:nvCxnSpPr>
        <p:spPr bwMode="auto">
          <a:xfrm>
            <a:off x="2194566" y="4508971"/>
            <a:ext cx="8053218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8100" cap="flat" cmpd="sng" algn="ctr">
            <a:solidFill>
              <a:srgbClr val="02A0E3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A1F4617-34E9-7EA0-077B-CFC239DFF5E8}"/>
              </a:ext>
            </a:extLst>
          </p:cNvPr>
          <p:cNvSpPr/>
          <p:nvPr/>
        </p:nvSpPr>
        <p:spPr>
          <a:xfrm>
            <a:off x="22246872" y="2193925"/>
            <a:ext cx="2207858" cy="8782743"/>
          </a:xfrm>
          <a:prstGeom prst="rect">
            <a:avLst/>
          </a:prstGeom>
          <a:solidFill>
            <a:srgbClr val="10303D">
              <a:alpha val="2596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9940B5-45C4-92D9-84F9-03428AA85333}"/>
              </a:ext>
            </a:extLst>
          </p:cNvPr>
          <p:cNvSpPr/>
          <p:nvPr/>
        </p:nvSpPr>
        <p:spPr bwMode="auto">
          <a:xfrm>
            <a:off x="2173993" y="5011903"/>
            <a:ext cx="5697527" cy="432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10000"/>
              </a:lnSpc>
              <a:spcBef>
                <a:spcPct val="0"/>
              </a:spcBef>
              <a:defRPr/>
            </a:pPr>
            <a:r>
              <a:rPr lang="en-GB" sz="3600" b="1">
                <a:solidFill>
                  <a:srgbClr val="06AEFF"/>
                </a:solidFill>
                <a:latin typeface="Roboto"/>
                <a:ea typeface="Roboto"/>
                <a:cs typeface="Poppins"/>
                <a:sym typeface="Poppins" charset="0"/>
              </a:rPr>
              <a:t>The International Methane Emissions Observatory exists to provide </a:t>
            </a:r>
            <a:r>
              <a:rPr lang="en-GB" sz="3600" b="1">
                <a:solidFill>
                  <a:schemeClr val="tx2"/>
                </a:solidFill>
                <a:latin typeface="Roboto"/>
                <a:ea typeface="Roboto"/>
                <a:cs typeface="Poppins"/>
                <a:sym typeface="Poppins" charset="0"/>
              </a:rPr>
              <a:t>open, reliable, and actionable data to those that can act to reduce methane emissions</a:t>
            </a:r>
          </a:p>
        </p:txBody>
      </p:sp>
      <p:sp>
        <p:nvSpPr>
          <p:cNvPr id="2" name="Circular Arrow 20">
            <a:extLst>
              <a:ext uri="{FF2B5EF4-FFF2-40B4-BE49-F238E27FC236}">
                <a16:creationId xmlns:a16="http://schemas.microsoft.com/office/drawing/2014/main" id="{B990CBF3-F3F5-6A5C-EEE4-7A17DC086521}"/>
              </a:ext>
            </a:extLst>
          </p:cNvPr>
          <p:cNvSpPr/>
          <p:nvPr/>
        </p:nvSpPr>
        <p:spPr bwMode="auto">
          <a:xfrm rot="19771157" flipV="1">
            <a:off x="12868026" y="3154524"/>
            <a:ext cx="7929752" cy="7874018"/>
          </a:xfrm>
          <a:prstGeom prst="circularArrow">
            <a:avLst>
              <a:gd name="adj1" fmla="val 6440"/>
              <a:gd name="adj2" fmla="val 686951"/>
              <a:gd name="adj3" fmla="val 20542698"/>
              <a:gd name="adj4" fmla="val 6299246"/>
              <a:gd name="adj5" fmla="val 6360"/>
            </a:avLst>
          </a:prstGeom>
          <a:solidFill>
            <a:srgbClr val="06AEFF"/>
          </a:solidFill>
          <a:ln w="12700" cap="rnd" cmpd="sng" algn="ctr">
            <a:solidFill>
              <a:srgbClr val="06AEFF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8" name="Rectangle: Rounded Corners 46">
            <a:extLst>
              <a:ext uri="{FF2B5EF4-FFF2-40B4-BE49-F238E27FC236}">
                <a16:creationId xmlns:a16="http://schemas.microsoft.com/office/drawing/2014/main" id="{3B249D5F-8D0D-15A9-939E-2A10466FCB43}"/>
              </a:ext>
            </a:extLst>
          </p:cNvPr>
          <p:cNvSpPr/>
          <p:nvPr/>
        </p:nvSpPr>
        <p:spPr>
          <a:xfrm>
            <a:off x="18915690" y="9573326"/>
            <a:ext cx="2479270" cy="739460"/>
          </a:xfrm>
          <a:prstGeom prst="roundRect">
            <a:avLst>
              <a:gd name="adj" fmla="val 50000"/>
            </a:avLst>
          </a:prstGeom>
          <a:solidFill>
            <a:srgbClr val="10303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>
                <a:solidFill>
                  <a:srgbClr val="FE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Methane Science</a:t>
            </a:r>
          </a:p>
        </p:txBody>
      </p:sp>
      <p:sp>
        <p:nvSpPr>
          <p:cNvPr id="9" name="Rectangle: Rounded Corners 46">
            <a:extLst>
              <a:ext uri="{FF2B5EF4-FFF2-40B4-BE49-F238E27FC236}">
                <a16:creationId xmlns:a16="http://schemas.microsoft.com/office/drawing/2014/main" id="{2A2F8B96-7224-70AE-A1A7-A6F89A1D871B}"/>
              </a:ext>
            </a:extLst>
          </p:cNvPr>
          <p:cNvSpPr/>
          <p:nvPr/>
        </p:nvSpPr>
        <p:spPr>
          <a:xfrm>
            <a:off x="12864580" y="9887983"/>
            <a:ext cx="2261026" cy="739460"/>
          </a:xfrm>
          <a:prstGeom prst="roundRect">
            <a:avLst>
              <a:gd name="adj" fmla="val 50000"/>
            </a:avLst>
          </a:prstGeom>
          <a:solidFill>
            <a:srgbClr val="10303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>
                <a:solidFill>
                  <a:srgbClr val="FE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OGMP 2.0</a:t>
            </a:r>
          </a:p>
        </p:txBody>
      </p:sp>
      <p:pic>
        <p:nvPicPr>
          <p:cNvPr id="12" name="Image 1">
            <a:extLst>
              <a:ext uri="{FF2B5EF4-FFF2-40B4-BE49-F238E27FC236}">
                <a16:creationId xmlns:a16="http://schemas.microsoft.com/office/drawing/2014/main" id="{09D1427F-752F-A484-D560-7420EFC2D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863820" y="1586808"/>
            <a:ext cx="3175198" cy="2994612"/>
          </a:xfrm>
          <a:prstGeom prst="rect">
            <a:avLst/>
          </a:prstGeom>
          <a:effectLst/>
        </p:spPr>
      </p:pic>
      <p:sp>
        <p:nvSpPr>
          <p:cNvPr id="14" name="Rectangle: Rounded Corners 46">
            <a:extLst>
              <a:ext uri="{FF2B5EF4-FFF2-40B4-BE49-F238E27FC236}">
                <a16:creationId xmlns:a16="http://schemas.microsoft.com/office/drawing/2014/main" id="{8F1F2716-7D23-45C3-7F27-FA7C376BAA9D}"/>
              </a:ext>
            </a:extLst>
          </p:cNvPr>
          <p:cNvSpPr/>
          <p:nvPr/>
        </p:nvSpPr>
        <p:spPr>
          <a:xfrm>
            <a:off x="18156044" y="4581420"/>
            <a:ext cx="3071142" cy="73946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>
                <a:solidFill>
                  <a:srgbClr val="10303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Actionable Data</a:t>
            </a:r>
          </a:p>
        </p:txBody>
      </p:sp>
      <p:sp>
        <p:nvSpPr>
          <p:cNvPr id="17" name="Rectangle: Rounded Corners 46">
            <a:extLst>
              <a:ext uri="{FF2B5EF4-FFF2-40B4-BE49-F238E27FC236}">
                <a16:creationId xmlns:a16="http://schemas.microsoft.com/office/drawing/2014/main" id="{A4210D20-41C4-327B-64BE-0D882001CE71}"/>
              </a:ext>
            </a:extLst>
          </p:cNvPr>
          <p:cNvSpPr/>
          <p:nvPr/>
        </p:nvSpPr>
        <p:spPr>
          <a:xfrm>
            <a:off x="11634040" y="5816602"/>
            <a:ext cx="1732834" cy="739460"/>
          </a:xfrm>
          <a:prstGeom prst="roundRect">
            <a:avLst>
              <a:gd name="adj" fmla="val 50000"/>
            </a:avLst>
          </a:prstGeom>
          <a:solidFill>
            <a:srgbClr val="10303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>
                <a:solidFill>
                  <a:srgbClr val="FE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MARS</a:t>
            </a:r>
          </a:p>
        </p:txBody>
      </p:sp>
      <p:pic>
        <p:nvPicPr>
          <p:cNvPr id="18" name="Image 9">
            <a:extLst>
              <a:ext uri="{FF2B5EF4-FFF2-40B4-BE49-F238E27FC236}">
                <a16:creationId xmlns:a16="http://schemas.microsoft.com/office/drawing/2014/main" id="{FBFB91D8-92B2-F882-0DAD-DC69D721CD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44209" y="4703991"/>
            <a:ext cx="6239224" cy="48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87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D9CA39F-DC05-FCC7-1BDE-0F7FE93A63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/>
        </p:blipFill>
        <p:spPr>
          <a:xfrm>
            <a:off x="8899836" y="3454855"/>
            <a:ext cx="14465972" cy="7075319"/>
          </a:xfrm>
          <a:prstGeom prst="rect">
            <a:avLst/>
          </a:prstGeom>
        </p:spPr>
      </p:pic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0AFFF8E6-D586-11A9-1551-F67BE1C29879}"/>
              </a:ext>
            </a:extLst>
          </p:cNvPr>
          <p:cNvCxnSpPr>
            <a:cxnSpLocks/>
          </p:cNvCxnSpPr>
          <p:nvPr/>
        </p:nvCxnSpPr>
        <p:spPr bwMode="auto">
          <a:xfrm>
            <a:off x="12186499" y="5147129"/>
            <a:ext cx="0" cy="790355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 cap="flat" cmpd="sng" algn="ctr">
            <a:solidFill>
              <a:srgbClr val="003C5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1BBA2FC-13B2-BF3F-6067-795EBCF7DD62}"/>
              </a:ext>
            </a:extLst>
          </p:cNvPr>
          <p:cNvSpPr/>
          <p:nvPr/>
        </p:nvSpPr>
        <p:spPr>
          <a:xfrm>
            <a:off x="0" y="2194554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B0ADA609-1698-4D5C-16FF-CFD639682379}"/>
              </a:ext>
            </a:extLst>
          </p:cNvPr>
          <p:cNvSpPr/>
          <p:nvPr/>
        </p:nvSpPr>
        <p:spPr>
          <a:xfrm>
            <a:off x="759551" y="2193925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ACFD68C5-4B92-C84F-2ACF-14CC02B512E0}"/>
              </a:ext>
            </a:extLst>
          </p:cNvPr>
          <p:cNvSpPr txBox="1">
            <a:spLocks/>
          </p:cNvSpPr>
          <p:nvPr/>
        </p:nvSpPr>
        <p:spPr bwMode="auto">
          <a:xfrm>
            <a:off x="2194565" y="1425538"/>
            <a:ext cx="1672914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4800" b="1" dirty="0">
                <a:solidFill>
                  <a:srgbClr val="FDFC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IMEO’s </a:t>
            </a:r>
            <a:r>
              <a:rPr lang="en-US" altLang="zh-CN" sz="4800" b="1" dirty="0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MARS</a:t>
            </a:r>
            <a:r>
              <a:rPr lang="en-US" altLang="zh-CN" sz="4800" b="1" dirty="0">
                <a:solidFill>
                  <a:srgbClr val="FDFC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 uses satellites to provide rapid, actionable data to stakeholders</a:t>
            </a:r>
            <a:endParaRPr lang="en-GB" sz="4800" b="1" dirty="0">
              <a:solidFill>
                <a:srgbClr val="4ACDEC"/>
              </a:solidFill>
              <a:latin typeface="Roboto" panose="02000000000000000000" pitchFamily="2" charset="0"/>
              <a:ea typeface="Roboto" panose="02000000000000000000" pitchFamily="2" charset="0"/>
              <a:cs typeface="Poppins" charset="0"/>
              <a:sym typeface="Poppins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34FB172-EAE9-0532-7C2C-1FC331CBDA24}"/>
              </a:ext>
            </a:extLst>
          </p:cNvPr>
          <p:cNvCxnSpPr>
            <a:cxnSpLocks/>
          </p:cNvCxnSpPr>
          <p:nvPr/>
        </p:nvCxnSpPr>
        <p:spPr bwMode="auto">
          <a:xfrm>
            <a:off x="2197748" y="3377542"/>
            <a:ext cx="9991933" cy="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02A0E3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B75984E-99EF-29D2-2760-D027E2A44DAC}"/>
              </a:ext>
            </a:extLst>
          </p:cNvPr>
          <p:cNvGrpSpPr/>
          <p:nvPr/>
        </p:nvGrpSpPr>
        <p:grpSpPr>
          <a:xfrm>
            <a:off x="2197747" y="3804112"/>
            <a:ext cx="9988752" cy="5201488"/>
            <a:chOff x="12222648" y="5147130"/>
            <a:chExt cx="9988752" cy="534222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489C7D7-66BA-4AC1-9FDB-22077608BFFA}"/>
                </a:ext>
              </a:extLst>
            </p:cNvPr>
            <p:cNvSpPr/>
            <p:nvPr/>
          </p:nvSpPr>
          <p:spPr>
            <a:xfrm>
              <a:off x="12222648" y="5147130"/>
              <a:ext cx="9988752" cy="1292208"/>
            </a:xfrm>
            <a:prstGeom prst="rect">
              <a:avLst/>
            </a:prstGeom>
            <a:solidFill>
              <a:srgbClr val="10303D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8C4BC93-CC54-9423-93A1-168F2F1FB832}"/>
                </a:ext>
              </a:extLst>
            </p:cNvPr>
            <p:cNvSpPr/>
            <p:nvPr/>
          </p:nvSpPr>
          <p:spPr>
            <a:xfrm>
              <a:off x="12222648" y="6483425"/>
              <a:ext cx="9988752" cy="1297087"/>
            </a:xfrm>
            <a:prstGeom prst="rect">
              <a:avLst/>
            </a:prstGeom>
            <a:solidFill>
              <a:srgbClr val="10303D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E51DC0-1A84-A011-4666-782521AE635A}"/>
                </a:ext>
              </a:extLst>
            </p:cNvPr>
            <p:cNvSpPr/>
            <p:nvPr/>
          </p:nvSpPr>
          <p:spPr>
            <a:xfrm>
              <a:off x="12222648" y="7837768"/>
              <a:ext cx="9988752" cy="1297087"/>
            </a:xfrm>
            <a:prstGeom prst="rect">
              <a:avLst/>
            </a:prstGeom>
            <a:solidFill>
              <a:srgbClr val="10303D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DE984F7-A7FB-977B-EAC2-55F189DA5645}"/>
                </a:ext>
              </a:extLst>
            </p:cNvPr>
            <p:cNvSpPr/>
            <p:nvPr/>
          </p:nvSpPr>
          <p:spPr>
            <a:xfrm>
              <a:off x="12222648" y="9192272"/>
              <a:ext cx="9988752" cy="1297087"/>
            </a:xfrm>
            <a:prstGeom prst="rect">
              <a:avLst/>
            </a:prstGeom>
            <a:solidFill>
              <a:srgbClr val="10303D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911CF09-B060-5BE2-CF3B-DA59FEFCBC36}"/>
              </a:ext>
            </a:extLst>
          </p:cNvPr>
          <p:cNvSpPr/>
          <p:nvPr/>
        </p:nvSpPr>
        <p:spPr bwMode="auto">
          <a:xfrm>
            <a:off x="2835255" y="4116933"/>
            <a:ext cx="322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M</a:t>
            </a:r>
            <a:r>
              <a:rPr lang="en-US" sz="3600" b="1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ETHANE</a:t>
            </a:r>
            <a:endParaRPr lang="en-GB" sz="3600" b="1">
              <a:solidFill>
                <a:srgbClr val="06AE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DD7DA0-C2F1-0A4A-509A-182C5545A0E3}"/>
              </a:ext>
            </a:extLst>
          </p:cNvPr>
          <p:cNvSpPr/>
          <p:nvPr/>
        </p:nvSpPr>
        <p:spPr bwMode="auto">
          <a:xfrm>
            <a:off x="2835255" y="5426279"/>
            <a:ext cx="322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A</a:t>
            </a:r>
            <a:r>
              <a:rPr lang="en-US" sz="3600" b="1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LERT</a:t>
            </a:r>
            <a:endParaRPr lang="en-GB" sz="3600" b="1">
              <a:solidFill>
                <a:srgbClr val="06AE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678218-61EE-D9FF-59A8-2E72235B2D1C}"/>
              </a:ext>
            </a:extLst>
          </p:cNvPr>
          <p:cNvSpPr/>
          <p:nvPr/>
        </p:nvSpPr>
        <p:spPr bwMode="auto">
          <a:xfrm>
            <a:off x="2835255" y="6700992"/>
            <a:ext cx="322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R</a:t>
            </a:r>
            <a:r>
              <a:rPr lang="en-US" sz="3600" b="1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ESPONSE</a:t>
            </a:r>
            <a:endParaRPr lang="en-GB" sz="3600" b="1">
              <a:solidFill>
                <a:srgbClr val="06AE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022878-FD2F-4A1D-25CD-0DCAADDC1FCA}"/>
              </a:ext>
            </a:extLst>
          </p:cNvPr>
          <p:cNvSpPr/>
          <p:nvPr/>
        </p:nvSpPr>
        <p:spPr bwMode="auto">
          <a:xfrm>
            <a:off x="2835255" y="8082936"/>
            <a:ext cx="322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6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S</a:t>
            </a:r>
            <a:r>
              <a:rPr lang="en-US" sz="3600" b="1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YSTEM</a:t>
            </a:r>
            <a:endParaRPr lang="en-GB" sz="3600" b="1">
              <a:solidFill>
                <a:srgbClr val="06AE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Straight Arrow Connector 17">
            <a:extLst>
              <a:ext uri="{FF2B5EF4-FFF2-40B4-BE49-F238E27FC236}">
                <a16:creationId xmlns:a16="http://schemas.microsoft.com/office/drawing/2014/main" id="{4F7D4BDB-BDD9-C798-5178-FFA796BD6F0D}"/>
              </a:ext>
            </a:extLst>
          </p:cNvPr>
          <p:cNvCxnSpPr>
            <a:cxnSpLocks/>
          </p:cNvCxnSpPr>
          <p:nvPr/>
        </p:nvCxnSpPr>
        <p:spPr>
          <a:xfrm>
            <a:off x="5679104" y="6988608"/>
            <a:ext cx="752853" cy="0"/>
          </a:xfrm>
          <a:prstGeom prst="straightConnector1">
            <a:avLst/>
          </a:prstGeom>
          <a:ln w="12700">
            <a:solidFill>
              <a:srgbClr val="06A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7">
            <a:extLst>
              <a:ext uri="{FF2B5EF4-FFF2-40B4-BE49-F238E27FC236}">
                <a16:creationId xmlns:a16="http://schemas.microsoft.com/office/drawing/2014/main" id="{8BF1B376-11E6-E75A-DA10-9923319774E0}"/>
              </a:ext>
            </a:extLst>
          </p:cNvPr>
          <p:cNvCxnSpPr>
            <a:cxnSpLocks/>
          </p:cNvCxnSpPr>
          <p:nvPr/>
        </p:nvCxnSpPr>
        <p:spPr>
          <a:xfrm>
            <a:off x="5679104" y="5808024"/>
            <a:ext cx="752853" cy="0"/>
          </a:xfrm>
          <a:prstGeom prst="straightConnector1">
            <a:avLst/>
          </a:prstGeom>
          <a:ln w="12700">
            <a:solidFill>
              <a:srgbClr val="06A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F71CB391-BDC6-4739-9174-78A180770F68}"/>
              </a:ext>
            </a:extLst>
          </p:cNvPr>
          <p:cNvCxnSpPr>
            <a:cxnSpLocks/>
          </p:cNvCxnSpPr>
          <p:nvPr/>
        </p:nvCxnSpPr>
        <p:spPr>
          <a:xfrm>
            <a:off x="5679104" y="4432976"/>
            <a:ext cx="752853" cy="0"/>
          </a:xfrm>
          <a:prstGeom prst="straightConnector1">
            <a:avLst/>
          </a:prstGeom>
          <a:ln w="12700">
            <a:solidFill>
              <a:srgbClr val="06A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7">
            <a:extLst>
              <a:ext uri="{FF2B5EF4-FFF2-40B4-BE49-F238E27FC236}">
                <a16:creationId xmlns:a16="http://schemas.microsoft.com/office/drawing/2014/main" id="{3353C0AD-F6E7-EAAB-FF85-2C6CED92B31B}"/>
              </a:ext>
            </a:extLst>
          </p:cNvPr>
          <p:cNvCxnSpPr>
            <a:cxnSpLocks/>
          </p:cNvCxnSpPr>
          <p:nvPr/>
        </p:nvCxnSpPr>
        <p:spPr>
          <a:xfrm>
            <a:off x="5679104" y="8410894"/>
            <a:ext cx="752853" cy="0"/>
          </a:xfrm>
          <a:prstGeom prst="straightConnector1">
            <a:avLst/>
          </a:prstGeom>
          <a:ln w="12700">
            <a:solidFill>
              <a:srgbClr val="06AE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FE86F52-B4DF-8696-A00C-8E69B472B6F4}"/>
              </a:ext>
            </a:extLst>
          </p:cNvPr>
          <p:cNvSpPr/>
          <p:nvPr/>
        </p:nvSpPr>
        <p:spPr bwMode="auto">
          <a:xfrm>
            <a:off x="6794582" y="4204684"/>
            <a:ext cx="4781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sym typeface="Poppins" charset="0"/>
              </a:rPr>
              <a:t>Detect and Attribute</a:t>
            </a:r>
            <a:endParaRPr lang="en-GB" sz="280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308BB-323C-D042-3EF8-E577513935DC}"/>
              </a:ext>
            </a:extLst>
          </p:cNvPr>
          <p:cNvSpPr/>
          <p:nvPr/>
        </p:nvSpPr>
        <p:spPr bwMode="auto">
          <a:xfrm>
            <a:off x="6794582" y="5512497"/>
            <a:ext cx="4781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sym typeface="Poppins" charset="0"/>
              </a:rPr>
              <a:t>Notify and Engage Stakeholders</a:t>
            </a:r>
            <a:endParaRPr lang="en-GB" sz="280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6CF2A-71EB-D51B-62FA-F96D38C6D83F}"/>
              </a:ext>
            </a:extLst>
          </p:cNvPr>
          <p:cNvSpPr/>
          <p:nvPr/>
        </p:nvSpPr>
        <p:spPr bwMode="auto">
          <a:xfrm>
            <a:off x="6794582" y="6800657"/>
            <a:ext cx="4781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sym typeface="Poppins" charset="0"/>
              </a:rPr>
              <a:t>Stakeholders Take Action</a:t>
            </a:r>
            <a:endParaRPr lang="en-GB" sz="280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146403-8052-2584-4673-7ACEE627C800}"/>
              </a:ext>
            </a:extLst>
          </p:cNvPr>
          <p:cNvSpPr/>
          <p:nvPr/>
        </p:nvSpPr>
        <p:spPr bwMode="auto">
          <a:xfrm>
            <a:off x="6794582" y="8142260"/>
            <a:ext cx="5256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sym typeface="Poppins" charset="0"/>
              </a:rPr>
              <a:t>Track, Learn, Collaborate, Improve</a:t>
            </a:r>
            <a:endParaRPr lang="en-GB" sz="280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8040B6E-957D-5B0B-772D-4FE1B1A89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48623" y="3185826"/>
            <a:ext cx="7795427" cy="926123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A6CCF95-3E54-9F50-F6DE-CE89C7210117}"/>
              </a:ext>
            </a:extLst>
          </p:cNvPr>
          <p:cNvSpPr/>
          <p:nvPr/>
        </p:nvSpPr>
        <p:spPr>
          <a:xfrm>
            <a:off x="22246872" y="5147129"/>
            <a:ext cx="2207858" cy="5829539"/>
          </a:xfrm>
          <a:prstGeom prst="rect">
            <a:avLst/>
          </a:prstGeom>
          <a:solidFill>
            <a:srgbClr val="10303D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A99F843-1336-B700-1B40-A873E2E26796}"/>
              </a:ext>
            </a:extLst>
          </p:cNvPr>
          <p:cNvSpPr/>
          <p:nvPr/>
        </p:nvSpPr>
        <p:spPr bwMode="auto">
          <a:xfrm>
            <a:off x="2986319" y="9922106"/>
            <a:ext cx="8979720" cy="2894929"/>
          </a:xfrm>
          <a:prstGeom prst="rect">
            <a:avLst/>
          </a:prstGeom>
          <a:noFill/>
          <a:ln w="38100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square" lIns="37996" tIns="37996" rIns="37996" bIns="37996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1806" defTabSz="823271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GB" sz="3600" dirty="0">
                <a:ln w="0"/>
                <a:solidFill>
                  <a:srgbClr val="FDFCFF"/>
                </a:solidFill>
                <a:effectLst>
                  <a:outerShdw blurRad="38100" dist="19050" dir="2700000" algn="tl" rotWithShape="0">
                    <a:srgbClr val="292729">
                      <a:alpha val="40000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sym typeface="Poppins" charset="0"/>
              </a:rPr>
              <a:t>Requirements for notification:</a:t>
            </a:r>
          </a:p>
          <a:p>
            <a:pPr marL="394931" indent="-251320" defTabSz="823271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b="1" dirty="0">
                <a:ln w="0"/>
                <a:solidFill>
                  <a:srgbClr val="FDFCFF"/>
                </a:solidFill>
                <a:effectLst>
                  <a:outerShdw blurRad="38100" dist="19050" dir="2700000" algn="tl" rotWithShape="0">
                    <a:srgbClr val="292729">
                      <a:alpha val="40000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sym typeface="Poppins" charset="0"/>
              </a:rPr>
              <a:t>High-resolution</a:t>
            </a:r>
            <a:r>
              <a:rPr lang="en-GB" sz="3600" dirty="0">
                <a:ln w="0"/>
                <a:solidFill>
                  <a:srgbClr val="FDFCFF"/>
                </a:solidFill>
                <a:effectLst>
                  <a:outerShdw blurRad="38100" dist="19050" dir="2700000" algn="tl" rotWithShape="0">
                    <a:srgbClr val="292729">
                      <a:alpha val="40000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sym typeface="Poppins" charset="0"/>
              </a:rPr>
              <a:t> plume</a:t>
            </a:r>
          </a:p>
          <a:p>
            <a:pPr marL="394931" indent="-251320" defTabSz="823271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b="1" dirty="0">
                <a:ln w="0"/>
                <a:solidFill>
                  <a:srgbClr val="FDFCFF"/>
                </a:solidFill>
                <a:effectLst>
                  <a:outerShdw blurRad="38100" dist="19050" dir="2700000" algn="tl" rotWithShape="0">
                    <a:srgbClr val="292729">
                      <a:alpha val="40000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sym typeface="Poppins" charset="0"/>
              </a:rPr>
              <a:t>Recent</a:t>
            </a:r>
            <a:r>
              <a:rPr lang="en-GB" sz="3600" dirty="0">
                <a:ln w="0"/>
                <a:solidFill>
                  <a:srgbClr val="FDFCFF"/>
                </a:solidFill>
                <a:effectLst>
                  <a:outerShdw blurRad="38100" dist="19050" dir="2700000" algn="tl" rotWithShape="0">
                    <a:srgbClr val="292729">
                      <a:alpha val="40000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sym typeface="Poppins" charset="0"/>
              </a:rPr>
              <a:t> plume </a:t>
            </a:r>
            <a:endParaRPr lang="en-GB" sz="3200" dirty="0">
              <a:ln w="0"/>
              <a:solidFill>
                <a:srgbClr val="FDFCFF"/>
              </a:solidFill>
              <a:effectLst>
                <a:outerShdw blurRad="38100" dist="19050" dir="2700000" algn="tl" rotWithShape="0">
                  <a:srgbClr val="292729">
                    <a:alpha val="40000"/>
                  </a:srgbClr>
                </a:outerShdw>
              </a:effectLst>
              <a:latin typeface="Poppins" charset="0"/>
              <a:ea typeface="Poppins" charset="0"/>
              <a:cs typeface="Poppins" charset="0"/>
              <a:sym typeface="Poppins" charset="0"/>
            </a:endParaRPr>
          </a:p>
          <a:p>
            <a:pPr marL="394931" indent="-251320" defTabSz="823271" fontAlgn="base" hangingPunct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sz="3600" b="1" dirty="0">
                <a:ln w="0"/>
                <a:solidFill>
                  <a:srgbClr val="FDFCFF"/>
                </a:solidFill>
                <a:effectLst>
                  <a:outerShdw blurRad="38100" dist="19050" dir="2700000" algn="tl" rotWithShape="0">
                    <a:srgbClr val="292729">
                      <a:alpha val="40000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sym typeface="Poppins" charset="0"/>
              </a:rPr>
              <a:t>O&amp;G </a:t>
            </a:r>
            <a:r>
              <a:rPr lang="en-GB" sz="3600" dirty="0">
                <a:ln w="0"/>
                <a:solidFill>
                  <a:srgbClr val="FDFCFF"/>
                </a:solidFill>
                <a:effectLst>
                  <a:outerShdw blurRad="38100" dist="19050" dir="2700000" algn="tl" rotWithShape="0">
                    <a:srgbClr val="292729">
                      <a:alpha val="40000"/>
                    </a:srgbClr>
                  </a:outerShdw>
                </a:effectLst>
                <a:latin typeface="Poppins" charset="0"/>
                <a:ea typeface="Poppins" charset="0"/>
                <a:cs typeface="Poppins" charset="0"/>
                <a:sym typeface="Poppins" charset="0"/>
              </a:rPr>
              <a:t>emission (coal emissions soon)</a:t>
            </a:r>
          </a:p>
        </p:txBody>
      </p: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0FC1D072-0CE8-786D-CADA-6EFCE27F5777}"/>
              </a:ext>
            </a:extLst>
          </p:cNvPr>
          <p:cNvSpPr/>
          <p:nvPr/>
        </p:nvSpPr>
        <p:spPr bwMode="auto">
          <a:xfrm>
            <a:off x="6157577" y="8844700"/>
            <a:ext cx="1441002" cy="916506"/>
          </a:xfrm>
          <a:prstGeom prst="downArrow">
            <a:avLst/>
          </a:prstGeom>
          <a:solidFill>
            <a:srgbClr val="06AEFF"/>
          </a:solidFill>
          <a:ln w="127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81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"/>
          <p:cNvSpPr/>
          <p:nvPr/>
        </p:nvSpPr>
        <p:spPr>
          <a:xfrm rot="8971157" flipH="1">
            <a:off x="13641095" y="3433924"/>
            <a:ext cx="7929752" cy="787401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5553" y="114346"/>
                </a:moveTo>
                <a:lnTo>
                  <a:pt x="45553" y="114346"/>
                </a:lnTo>
                <a:cubicBezTo>
                  <a:pt x="19385" y="107397"/>
                  <a:pt x="1882" y="82801"/>
                  <a:pt x="3898" y="55813"/>
                </a:cubicBezTo>
                <a:cubicBezTo>
                  <a:pt x="5914" y="28825"/>
                  <a:pt x="26877" y="7100"/>
                  <a:pt x="53787" y="4112"/>
                </a:cubicBezTo>
                <a:cubicBezTo>
                  <a:pt x="80698" y="1123"/>
                  <a:pt x="105921" y="17719"/>
                  <a:pt x="113815" y="43606"/>
                </a:cubicBezTo>
                <a:lnTo>
                  <a:pt x="117459" y="43209"/>
                </a:lnTo>
                <a:lnTo>
                  <a:pt x="112113" y="54324"/>
                </a:lnTo>
                <a:lnTo>
                  <a:pt x="102390" y="44851"/>
                </a:lnTo>
                <a:lnTo>
                  <a:pt x="106022" y="44455"/>
                </a:lnTo>
                <a:lnTo>
                  <a:pt x="106022" y="44455"/>
                </a:lnTo>
                <a:cubicBezTo>
                  <a:pt x="98587" y="22516"/>
                  <a:pt x="76653" y="8886"/>
                  <a:pt x="53652" y="11912"/>
                </a:cubicBezTo>
                <a:cubicBezTo>
                  <a:pt x="30652" y="14938"/>
                  <a:pt x="13003" y="33776"/>
                  <a:pt x="11515" y="56889"/>
                </a:cubicBezTo>
                <a:cubicBezTo>
                  <a:pt x="10027" y="80002"/>
                  <a:pt x="25114" y="100940"/>
                  <a:pt x="47537" y="106881"/>
                </a:cubicBezTo>
                <a:close/>
              </a:path>
            </a:pathLst>
          </a:custGeom>
          <a:solidFill>
            <a:srgbClr val="06AEFF"/>
          </a:solidFill>
          <a:ln w="12700" cap="rnd" cmpd="sng">
            <a:solidFill>
              <a:srgbClr val="06AEFF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algn="ctr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808C"/>
              </a:buClr>
              <a:buSzPts val="2000"/>
              <a:buFont typeface="Poppins"/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4" name="Google Shape;234;p3"/>
          <p:cNvSpPr/>
          <p:nvPr/>
        </p:nvSpPr>
        <p:spPr>
          <a:xfrm rot="8971157" flipH="1">
            <a:off x="13641096" y="7081835"/>
            <a:ext cx="7929752" cy="57819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903" y="116223"/>
                </a:moveTo>
                <a:lnTo>
                  <a:pt x="58903" y="116223"/>
                </a:lnTo>
                <a:cubicBezTo>
                  <a:pt x="36005" y="115826"/>
                  <a:pt x="15365" y="103138"/>
                  <a:pt x="5770" y="83560"/>
                </a:cubicBezTo>
                <a:cubicBezTo>
                  <a:pt x="-3825" y="63982"/>
                  <a:pt x="-685" y="40962"/>
                  <a:pt x="13853" y="24302"/>
                </a:cubicBezTo>
                <a:cubicBezTo>
                  <a:pt x="28391" y="7643"/>
                  <a:pt x="51767" y="277"/>
                  <a:pt x="74028" y="5341"/>
                </a:cubicBezTo>
                <a:lnTo>
                  <a:pt x="74028" y="5341"/>
                </a:lnTo>
                <a:lnTo>
                  <a:pt x="90356" y="14975"/>
                </a:lnTo>
                <a:lnTo>
                  <a:pt x="69458" y="12120"/>
                </a:lnTo>
                <a:lnTo>
                  <a:pt x="69458" y="12120"/>
                </a:lnTo>
                <a:lnTo>
                  <a:pt x="69458" y="12120"/>
                </a:lnTo>
                <a:cubicBezTo>
                  <a:pt x="47584" y="9216"/>
                  <a:pt x="25565" y="16576"/>
                  <a:pt x="12404" y="31191"/>
                </a:cubicBezTo>
                <a:cubicBezTo>
                  <a:pt x="-757" y="45806"/>
                  <a:pt x="-2853" y="65225"/>
                  <a:pt x="6973" y="81508"/>
                </a:cubicBezTo>
                <a:cubicBezTo>
                  <a:pt x="16798" y="97791"/>
                  <a:pt x="36898" y="108207"/>
                  <a:pt x="59053" y="108498"/>
                </a:cubicBezTo>
                <a:close/>
              </a:path>
            </a:pathLst>
          </a:custGeom>
          <a:solidFill>
            <a:srgbClr val="06AEFF"/>
          </a:solidFill>
          <a:ln w="12700" cap="rnd" cmpd="sng">
            <a:solidFill>
              <a:srgbClr val="06AEFF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algn="ctr" rotWithShape="0">
              <a:srgbClr val="000000">
                <a:alpha val="49803"/>
              </a:srgbClr>
            </a:outerShdw>
          </a:effectLst>
        </p:spPr>
        <p:txBody>
          <a:bodyPr spcFirstLastPara="1" wrap="square" lIns="38100" tIns="38100" rIns="38100" bIns="381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5" name="Google Shape;235;p3"/>
          <p:cNvSpPr txBox="1"/>
          <p:nvPr/>
        </p:nvSpPr>
        <p:spPr>
          <a:xfrm>
            <a:off x="2194566" y="2105473"/>
            <a:ext cx="19502492" cy="218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  <a:t>Data to Action </a:t>
            </a:r>
            <a:br>
              <a:rPr lang="en-US" sz="4800" b="1" i="0" u="none" strike="noStrike" cap="none">
                <a:solidFill>
                  <a:srgbClr val="06AE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4800" b="1" i="0" u="none" strike="noStrike" cap="none">
                <a:solidFill>
                  <a:srgbClr val="FDFCFF"/>
                </a:solidFill>
                <a:latin typeface="Roboto"/>
                <a:ea typeface="Roboto"/>
                <a:cs typeface="Roboto"/>
                <a:sym typeface="Roboto"/>
              </a:rPr>
              <a:t>Tapping into the methane data revolution</a:t>
            </a:r>
            <a:endParaRPr sz="4800" b="1" i="0" u="none" strike="noStrike" cap="none" baseline="30000">
              <a:solidFill>
                <a:srgbClr val="FDFC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759553" y="2193926"/>
            <a:ext cx="737926" cy="50405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" name="Google Shape;237;p3"/>
          <p:cNvCxnSpPr/>
          <p:nvPr/>
        </p:nvCxnSpPr>
        <p:spPr>
          <a:xfrm>
            <a:off x="2194567" y="4508972"/>
            <a:ext cx="8053218" cy="0"/>
          </a:xfrm>
          <a:prstGeom prst="straightConnector1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38100" cap="flat" cmpd="sng">
            <a:solidFill>
              <a:srgbClr val="02A0E3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25400" algn="ctr" rotWithShape="0">
              <a:srgbClr val="000000">
                <a:alpha val="49803"/>
              </a:srgbClr>
            </a:outerShdw>
          </a:effectLst>
        </p:spPr>
      </p:cxnSp>
      <p:sp>
        <p:nvSpPr>
          <p:cNvPr id="238" name="Google Shape;238;p3"/>
          <p:cNvSpPr/>
          <p:nvPr/>
        </p:nvSpPr>
        <p:spPr>
          <a:xfrm>
            <a:off x="19688759" y="9852726"/>
            <a:ext cx="2479270" cy="739460"/>
          </a:xfrm>
          <a:prstGeom prst="roundRect">
            <a:avLst>
              <a:gd name="adj" fmla="val 50000"/>
            </a:avLst>
          </a:prstGeom>
          <a:solidFill>
            <a:srgbClr val="103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Methane Science</a:t>
            </a:r>
            <a:endParaRPr/>
          </a:p>
        </p:txBody>
      </p:sp>
      <p:sp>
        <p:nvSpPr>
          <p:cNvPr id="239" name="Google Shape;239;p3"/>
          <p:cNvSpPr/>
          <p:nvPr/>
        </p:nvSpPr>
        <p:spPr>
          <a:xfrm>
            <a:off x="12661135" y="8761430"/>
            <a:ext cx="1732834" cy="739460"/>
          </a:xfrm>
          <a:prstGeom prst="roundRect">
            <a:avLst>
              <a:gd name="adj" fmla="val 50000"/>
            </a:avLst>
          </a:prstGeom>
          <a:solidFill>
            <a:srgbClr val="103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MSI</a:t>
            </a:r>
            <a:endParaRPr/>
          </a:p>
        </p:txBody>
      </p:sp>
      <p:sp>
        <p:nvSpPr>
          <p:cNvPr id="240" name="Google Shape;240;p3"/>
          <p:cNvSpPr/>
          <p:nvPr/>
        </p:nvSpPr>
        <p:spPr>
          <a:xfrm>
            <a:off x="14736485" y="10871068"/>
            <a:ext cx="2261026" cy="739460"/>
          </a:xfrm>
          <a:prstGeom prst="roundRect">
            <a:avLst>
              <a:gd name="adj" fmla="val 50000"/>
            </a:avLst>
          </a:prstGeom>
          <a:solidFill>
            <a:srgbClr val="103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OGMP 2.0</a:t>
            </a:r>
            <a:endParaRPr/>
          </a:p>
        </p:txBody>
      </p:sp>
      <p:pic>
        <p:nvPicPr>
          <p:cNvPr id="241" name="Google Shape;24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7636889" y="1866208"/>
            <a:ext cx="3175198" cy="299461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/>
          <p:nvPr/>
        </p:nvSpPr>
        <p:spPr>
          <a:xfrm>
            <a:off x="18929113" y="4860820"/>
            <a:ext cx="3071142" cy="73946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10303D"/>
                </a:solidFill>
                <a:latin typeface="Roboto"/>
                <a:ea typeface="Roboto"/>
                <a:cs typeface="Roboto"/>
                <a:sym typeface="Roboto"/>
              </a:rPr>
              <a:t>Actionable Data</a:t>
            </a:r>
            <a:endParaRPr/>
          </a:p>
        </p:txBody>
      </p:sp>
      <p:sp>
        <p:nvSpPr>
          <p:cNvPr id="243" name="Google Shape;243;p3"/>
          <p:cNvSpPr/>
          <p:nvPr/>
        </p:nvSpPr>
        <p:spPr>
          <a:xfrm>
            <a:off x="22246873" y="2193926"/>
            <a:ext cx="2207858" cy="8782744"/>
          </a:xfrm>
          <a:prstGeom prst="rect">
            <a:avLst/>
          </a:prstGeom>
          <a:solidFill>
            <a:srgbClr val="10303D">
              <a:alpha val="2588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DF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17278" y="4983391"/>
            <a:ext cx="6239224" cy="4859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"/>
          <p:cNvSpPr/>
          <p:nvPr/>
        </p:nvSpPr>
        <p:spPr>
          <a:xfrm>
            <a:off x="12407109" y="6096002"/>
            <a:ext cx="1732834" cy="739460"/>
          </a:xfrm>
          <a:prstGeom prst="roundRect">
            <a:avLst>
              <a:gd name="adj" fmla="val 50000"/>
            </a:avLst>
          </a:prstGeom>
          <a:solidFill>
            <a:srgbClr val="1030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E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MARS</a:t>
            </a:r>
            <a:endParaRPr/>
          </a:p>
        </p:txBody>
      </p:sp>
      <p:pic>
        <p:nvPicPr>
          <p:cNvPr id="246" name="Google Shape;24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8347" y="5218261"/>
            <a:ext cx="9792080" cy="593644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"/>
          <p:cNvSpPr txBox="1"/>
          <p:nvPr/>
        </p:nvSpPr>
        <p:spPr>
          <a:xfrm>
            <a:off x="9647516" y="10816155"/>
            <a:ext cx="394446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u="none" strike="noStrike" cap="none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Beta Version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0303D"/>
            </a:gs>
            <a:gs pos="74000">
              <a:srgbClr val="10495E"/>
            </a:gs>
            <a:gs pos="89000">
              <a:srgbClr val="114A5E"/>
            </a:gs>
            <a:gs pos="33000">
              <a:srgbClr val="10495E"/>
            </a:gs>
            <a:gs pos="100000">
              <a:srgbClr val="2C5E70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Mapa&#10;&#10;Descripción generada automáticamente">
            <a:extLst>
              <a:ext uri="{FF2B5EF4-FFF2-40B4-BE49-F238E27FC236}">
                <a16:creationId xmlns:a16="http://schemas.microsoft.com/office/drawing/2014/main" id="{7467F7DA-3C8B-702D-D876-9652E39C8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6009" y="1779417"/>
            <a:ext cx="14567991" cy="11567768"/>
          </a:xfrm>
          <a:prstGeom prst="rect">
            <a:avLst/>
          </a:prstGeom>
        </p:spPr>
      </p:pic>
      <p:sp>
        <p:nvSpPr>
          <p:cNvPr id="3" name="Rectangle 29">
            <a:extLst>
              <a:ext uri="{FF2B5EF4-FFF2-40B4-BE49-F238E27FC236}">
                <a16:creationId xmlns:a16="http://schemas.microsoft.com/office/drawing/2014/main" id="{40388F66-79CE-EF73-D740-2D8C3560405D}"/>
              </a:ext>
            </a:extLst>
          </p:cNvPr>
          <p:cNvSpPr/>
          <p:nvPr/>
        </p:nvSpPr>
        <p:spPr>
          <a:xfrm>
            <a:off x="202670" y="2746033"/>
            <a:ext cx="2127449" cy="8758170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32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995" b="0" i="0" u="none" strike="noStrike" kern="1200" cap="none" spc="0" normalizeH="0" baseline="0" noProof="0">
              <a:ln>
                <a:noFill/>
              </a:ln>
              <a:solidFill>
                <a:srgbClr val="FDFC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Poppins" charset="0"/>
            </a:endParaRPr>
          </a:p>
        </p:txBody>
      </p:sp>
      <p:pic>
        <p:nvPicPr>
          <p:cNvPr id="5" name="Picture 4" descr="SRON Careers | Werken bij SRON">
            <a:extLst>
              <a:ext uri="{FF2B5EF4-FFF2-40B4-BE49-F238E27FC236}">
                <a16:creationId xmlns:a16="http://schemas.microsoft.com/office/drawing/2014/main" id="{F8941EAC-99D4-CB50-4295-89A45D9B1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55" y="12330243"/>
            <a:ext cx="2819235" cy="68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pectus - Data Clean Room for Human Mobility Analysis">
            <a:extLst>
              <a:ext uri="{FF2B5EF4-FFF2-40B4-BE49-F238E27FC236}">
                <a16:creationId xmlns:a16="http://schemas.microsoft.com/office/drawing/2014/main" id="{B3FED893-39C0-06BB-9BB5-5D6E98801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73" y="12240630"/>
            <a:ext cx="2487702" cy="82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45A30E31-5CFC-E8CA-C4C2-8F1E207E4AB7}"/>
              </a:ext>
            </a:extLst>
          </p:cNvPr>
          <p:cNvSpPr txBox="1"/>
          <p:nvPr/>
        </p:nvSpPr>
        <p:spPr>
          <a:xfrm>
            <a:off x="20291727" y="13178229"/>
            <a:ext cx="3040448" cy="3379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0" marR="0" lvl="0" indent="0" algn="r" defTabSz="9118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n-US" sz="1596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Poppins" charset="0"/>
                <a:sym typeface="Poppins" charset="0"/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Jacob et al., ACP, 2022</a:t>
            </a:r>
            <a:r>
              <a:rPr kumimoji="0" lang="es-ES_tradnl" altLang="en-US" sz="1596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Poppins" charset="0"/>
                <a:sym typeface="Poppins" charset="0"/>
              </a:rPr>
              <a:t> (</a:t>
            </a:r>
            <a:r>
              <a:rPr kumimoji="0" lang="es-ES_tradnl" altLang="en-US" sz="1596" b="0" i="0" u="none" strike="noStrike" kern="120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Poppins" charset="0"/>
                <a:sym typeface="Poppins" charset="0"/>
              </a:rPr>
              <a:t>edited</a:t>
            </a:r>
            <a:r>
              <a:rPr kumimoji="0" lang="es-ES_tradnl" altLang="en-US" sz="1596" b="0" i="0" u="none" strike="noStrike" kern="120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Poppins" charset="0"/>
                <a:sym typeface="Poppins" charset="0"/>
              </a:rPr>
              <a:t>)</a:t>
            </a:r>
          </a:p>
        </p:txBody>
      </p:sp>
      <p:pic>
        <p:nvPicPr>
          <p:cNvPr id="14" name="Imagen 13" descr="Texto&#10;&#10;Descripción generada automáticamente con confianza baja">
            <a:extLst>
              <a:ext uri="{FF2B5EF4-FFF2-40B4-BE49-F238E27FC236}">
                <a16:creationId xmlns:a16="http://schemas.microsoft.com/office/drawing/2014/main" id="{13068BAF-1CB0-D5FB-A9AB-E851F7E168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61" y="12202130"/>
            <a:ext cx="2658748" cy="939744"/>
          </a:xfrm>
          <a:prstGeom prst="rect">
            <a:avLst/>
          </a:prstGeom>
        </p:spPr>
      </p:pic>
      <p:sp>
        <p:nvSpPr>
          <p:cNvPr id="4" name="Shape">
            <a:extLst>
              <a:ext uri="{FF2B5EF4-FFF2-40B4-BE49-F238E27FC236}">
                <a16:creationId xmlns:a16="http://schemas.microsoft.com/office/drawing/2014/main" id="{5547876B-6D26-E06F-45C9-48915DF17A90}"/>
              </a:ext>
            </a:extLst>
          </p:cNvPr>
          <p:cNvSpPr/>
          <p:nvPr/>
        </p:nvSpPr>
        <p:spPr>
          <a:xfrm>
            <a:off x="898437" y="799875"/>
            <a:ext cx="735914" cy="502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323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191" dirty="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6197F829-9492-D857-30CF-B19F1BB8B9C6}"/>
              </a:ext>
            </a:extLst>
          </p:cNvPr>
          <p:cNvSpPr txBox="1">
            <a:spLocks noChangeArrowheads="1"/>
          </p:cNvSpPr>
          <p:nvPr/>
        </p:nvSpPr>
        <p:spPr>
          <a:xfrm>
            <a:off x="2579076" y="1992923"/>
            <a:ext cx="8323386" cy="994366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2075" tIns="46038" rIns="92075" bIns="46038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Droid Sans Fallback" panose="020B0502000000000001" charset="-122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Droid Sans Fallback" panose="020B0502000000000001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Droid Sans Fallback" panose="020B0502000000000001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Droid Sans Fallback" panose="020B0502000000000001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Verdana" panose="020B0604030504040204" pitchFamily="34" charset="0"/>
              <a:buChar char="»"/>
              <a:defRPr sz="1400">
                <a:solidFill>
                  <a:schemeClr val="tx1"/>
                </a:solidFill>
                <a:latin typeface="+mn-lt"/>
                <a:ea typeface="Droid Sans Fallback" panose="020B0502000000000001" charset="-122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None/>
              <a:tabLst>
                <a:tab pos="190500" algn="l"/>
              </a:tabLst>
            </a:pPr>
            <a:r>
              <a:rPr lang="en-US" sz="3200" b="1" kern="0" dirty="0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Area flux mappers:</a:t>
            </a:r>
            <a:endParaRPr lang="en-US" sz="3200" b="1" kern="0" noProof="1">
              <a:solidFill>
                <a:srgbClr val="06AEFF"/>
              </a:solidFill>
              <a:latin typeface="Verdana" panose="020B0604030504040204" pitchFamily="34" charset="0"/>
              <a:sym typeface="+mn-ea"/>
            </a:endParaRPr>
          </a:p>
          <a:p>
            <a:pPr marL="360000" lvl="1" indent="-360000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Font typeface="Symbol" panose="05050102010706020507" pitchFamily="18" charset="2"/>
              <a:buChar char="®"/>
              <a:tabLst>
                <a:tab pos="190500" algn="l"/>
              </a:tabLst>
            </a:pPr>
            <a:r>
              <a:rPr lang="en-US" sz="2800" kern="0" dirty="0">
                <a:cs typeface="Arial" panose="020B0604020202020204" pitchFamily="34" charset="0"/>
                <a:sym typeface="+mn-ea"/>
              </a:rPr>
              <a:t>Spatial sampling </a:t>
            </a:r>
            <a:r>
              <a:rPr lang="es-ES_tradnl" sz="2800" kern="0" dirty="0">
                <a:cs typeface="Arial" panose="020B0604020202020204" pitchFamily="34" charset="0"/>
                <a:sym typeface="+mn-ea"/>
              </a:rPr>
              <a:t>~1</a:t>
            </a:r>
            <a:r>
              <a:rPr lang="" altLang="es-ES_tradnl" sz="2800" kern="0" dirty="0">
                <a:cs typeface="Arial" panose="020B0604020202020204" pitchFamily="34" charset="0"/>
                <a:sym typeface="+mn-ea"/>
              </a:rPr>
              <a:t>-10</a:t>
            </a:r>
            <a:r>
              <a:rPr lang="es-ES_tradnl" sz="2800" kern="0" dirty="0">
                <a:cs typeface="Arial" panose="020B0604020202020204" pitchFamily="34" charset="0"/>
                <a:sym typeface="+mn-ea"/>
              </a:rPr>
              <a:t> km</a:t>
            </a:r>
            <a:endParaRPr lang="es-ES_tradnl" sz="2800" b="1" kern="0" dirty="0">
              <a:cs typeface="Arial" panose="020B0604020202020204" pitchFamily="34" charset="0"/>
              <a:sym typeface="+mn-ea"/>
            </a:endParaRPr>
          </a:p>
          <a:p>
            <a:pPr marL="360000" lvl="1" indent="-360000" eaLnBrk="1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Font typeface="Symbol" panose="05050102010706020507" pitchFamily="18" charset="2"/>
              <a:buChar char="®"/>
              <a:tabLst>
                <a:tab pos="190500" algn="l"/>
              </a:tabLst>
            </a:pPr>
            <a:r>
              <a:rPr lang="es-ES_tradnl" sz="2800" b="1" kern="0" dirty="0">
                <a:cs typeface="Arial" panose="020B0604020202020204" pitchFamily="34" charset="0"/>
                <a:sym typeface="+mn-ea"/>
              </a:rPr>
              <a:t>TROPOMI:</a:t>
            </a:r>
            <a:r>
              <a:rPr lang="es-ES_tradnl" sz="2800" kern="0" dirty="0">
                <a:cs typeface="Arial" panose="020B0604020202020204" pitchFamily="34" charset="0"/>
                <a:sym typeface="+mn-ea"/>
              </a:rPr>
              <a:t> 7 km/pixel, global </a:t>
            </a:r>
            <a:r>
              <a:rPr lang="en-US" sz="2800" kern="0" dirty="0">
                <a:cs typeface="Arial" panose="020B0604020202020204" pitchFamily="34" charset="0"/>
                <a:sym typeface="+mn-ea"/>
              </a:rPr>
              <a:t>daily coverage, &gt;10 t/h emissions, difficult attribution to sources</a:t>
            </a:r>
          </a:p>
          <a:p>
            <a:pPr marL="360000" lvl="1" indent="-360000" eaLnBrk="1" hangingPunct="1"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Font typeface="Symbol" panose="05050102010706020507" pitchFamily="18" charset="2"/>
              <a:buChar char="®"/>
              <a:tabLst>
                <a:tab pos="190500" algn="l"/>
              </a:tabLst>
            </a:pPr>
            <a:r>
              <a:rPr lang="en-US" altLang="en-US" sz="2800" kern="0" dirty="0">
                <a:cs typeface="Arial" panose="020B0604020202020204" pitchFamily="34" charset="0"/>
                <a:sym typeface="+mn-ea"/>
              </a:rPr>
              <a:t>A number of other missions coming up soon</a:t>
            </a:r>
            <a:endParaRPr lang="en-US" sz="2800" b="1" kern="0" noProof="1">
              <a:solidFill>
                <a:srgbClr val="06AEFF"/>
              </a:solidFill>
              <a:latin typeface="Verdana" panose="020B0604030504040204" pitchFamily="34" charset="0"/>
              <a:cs typeface="Arial" panose="020B0604020202020204" pitchFamily="34" charset="0"/>
              <a:sym typeface="+mn-ea"/>
            </a:endParaRPr>
          </a:p>
          <a:p>
            <a:pPr marL="0" lvl="1" indent="0" eaLnBrk="1" hangingPunct="1">
              <a:spcBef>
                <a:spcPts val="1800"/>
              </a:spcBef>
              <a:spcAft>
                <a:spcPts val="600"/>
              </a:spcAft>
              <a:buClr>
                <a:srgbClr val="06AEFF"/>
              </a:buClr>
              <a:buNone/>
              <a:tabLst>
                <a:tab pos="190500" algn="l"/>
              </a:tabLst>
            </a:pPr>
            <a:r>
              <a:rPr lang="es-ES_tradnl" sz="3200" b="1" kern="0" noProof="1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P</a:t>
            </a:r>
            <a:r>
              <a:rPr lang="en-US" altLang="es-ES_tradnl" sz="3200" b="1" kern="0" noProof="1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oint </a:t>
            </a:r>
            <a:r>
              <a:rPr lang="en-US" altLang="en-US" sz="3200" b="1" kern="0" noProof="1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s</a:t>
            </a:r>
            <a:r>
              <a:rPr lang="en-US" altLang="es-ES_tradnl" sz="3200" b="1" kern="0" noProof="1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ource </a:t>
            </a:r>
            <a:r>
              <a:rPr lang="en-US" altLang="en-US" sz="3200" b="1" kern="0" noProof="1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i</a:t>
            </a:r>
            <a:r>
              <a:rPr lang="en-US" altLang="es-ES_tradnl" sz="3200" b="1" kern="0" noProof="1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mager</a:t>
            </a:r>
            <a:r>
              <a:rPr lang="es-ES_tradnl" sz="3200" b="1" kern="0" noProof="1">
                <a:solidFill>
                  <a:srgbClr val="06AEFF"/>
                </a:solidFill>
                <a:latin typeface="Verdana" panose="020B0604030504040204" pitchFamily="34" charset="0"/>
                <a:sym typeface="+mn-ea"/>
              </a:rPr>
              <a:t>s:</a:t>
            </a:r>
          </a:p>
          <a:p>
            <a:pPr marL="360000" lvl="1" indent="-360000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Font typeface="Symbol" panose="05050102010706020507" pitchFamily="18" charset="2"/>
              <a:buChar char="®"/>
              <a:tabLst>
                <a:tab pos="190500" algn="l"/>
              </a:tabLst>
            </a:pPr>
            <a:r>
              <a:rPr lang="en-US" sz="2800" kern="0" dirty="0">
                <a:cs typeface="Arial" panose="020B0604020202020204" pitchFamily="34" charset="0"/>
                <a:sym typeface="+mn-ea"/>
              </a:rPr>
              <a:t>Spatial sampling </a:t>
            </a:r>
            <a:r>
              <a:rPr lang="es-ES_tradnl" sz="2800" kern="0" dirty="0">
                <a:cs typeface="Arial" panose="020B0604020202020204" pitchFamily="34" charset="0"/>
                <a:sym typeface="+mn-ea"/>
              </a:rPr>
              <a:t>~30 m</a:t>
            </a:r>
            <a:endParaRPr lang="en-US" altLang="en-US" sz="2800" kern="0" dirty="0">
              <a:cs typeface="Arial" panose="020B0604020202020204" pitchFamily="34" charset="0"/>
              <a:sym typeface="+mn-ea"/>
            </a:endParaRPr>
          </a:p>
          <a:p>
            <a:pPr marL="360000" lvl="1" indent="-360000" eaLnBrk="1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Font typeface="Symbol" panose="05050102010706020507" pitchFamily="18" charset="2"/>
              <a:buChar char="®"/>
              <a:tabLst>
                <a:tab pos="190500" algn="l"/>
              </a:tabLst>
            </a:pPr>
            <a:r>
              <a:rPr lang="en-US" altLang="en-US" sz="2800" kern="0" dirty="0">
                <a:cs typeface="Arial" panose="020B0604020202020204" pitchFamily="34" charset="0"/>
                <a:sym typeface="+mn-ea"/>
              </a:rPr>
              <a:t>Allow attribution to sources and lower detection limits </a:t>
            </a:r>
            <a:r>
              <a:rPr lang="en-US" altLang="es-ES_tradnl" sz="2800" kern="0" dirty="0">
                <a:cs typeface="Arial" panose="020B0604020202020204" pitchFamily="34" charset="0"/>
                <a:sym typeface="+mn-ea"/>
              </a:rPr>
              <a:t>(300</a:t>
            </a:r>
            <a:r>
              <a:rPr lang="es-ES_tradnl" altLang="en-US" sz="2800" kern="0" dirty="0">
                <a:cs typeface="Arial" panose="020B0604020202020204" pitchFamily="34" charset="0"/>
                <a:sym typeface="+mn-ea"/>
              </a:rPr>
              <a:t>-10,000</a:t>
            </a:r>
            <a:r>
              <a:rPr lang="en-US" altLang="es-ES_tradnl" sz="2800" kern="0" dirty="0">
                <a:cs typeface="Arial" panose="020B0604020202020204" pitchFamily="34" charset="0"/>
                <a:sym typeface="+mn-ea"/>
              </a:rPr>
              <a:t> kg/h)</a:t>
            </a:r>
          </a:p>
          <a:p>
            <a:pPr marL="0" lvl="1" indent="0" eaLnBrk="1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None/>
              <a:tabLst>
                <a:tab pos="190500" algn="l"/>
              </a:tabLst>
            </a:pPr>
            <a:r>
              <a:rPr lang="es-ES_tradnl" altLang="en-US" sz="2800" kern="0" dirty="0" err="1">
                <a:cs typeface="Arial" panose="020B0604020202020204" pitchFamily="34" charset="0"/>
                <a:sym typeface="+mn-ea"/>
              </a:rPr>
              <a:t>Two</a:t>
            </a:r>
            <a:r>
              <a:rPr lang="es-ES_tradnl" altLang="en-US" sz="2800" kern="0" dirty="0">
                <a:cs typeface="Arial" panose="020B0604020202020204" pitchFamily="34" charset="0"/>
                <a:sym typeface="+mn-ea"/>
              </a:rPr>
              <a:t> </a:t>
            </a:r>
            <a:r>
              <a:rPr lang="es-ES_tradnl" altLang="en-US" sz="2800" kern="0" dirty="0" err="1">
                <a:cs typeface="Arial" panose="020B0604020202020204" pitchFamily="34" charset="0"/>
                <a:sym typeface="+mn-ea"/>
              </a:rPr>
              <a:t>classes</a:t>
            </a:r>
            <a:r>
              <a:rPr lang="es-ES_tradnl" altLang="en-US" sz="2800" kern="0" dirty="0">
                <a:cs typeface="Arial" panose="020B0604020202020204" pitchFamily="34" charset="0"/>
                <a:sym typeface="+mn-ea"/>
              </a:rPr>
              <a:t> </a:t>
            </a:r>
            <a:r>
              <a:rPr lang="es-ES_tradnl" altLang="en-US" sz="2800" kern="0" dirty="0" err="1">
                <a:cs typeface="Arial" panose="020B0604020202020204" pitchFamily="34" charset="0"/>
                <a:sym typeface="+mn-ea"/>
              </a:rPr>
              <a:t>of</a:t>
            </a:r>
            <a:r>
              <a:rPr lang="es-ES_tradnl" altLang="en-US" sz="2800" kern="0" dirty="0">
                <a:cs typeface="Arial" panose="020B0604020202020204" pitchFamily="34" charset="0"/>
                <a:sym typeface="+mn-ea"/>
              </a:rPr>
              <a:t> </a:t>
            </a:r>
            <a:r>
              <a:rPr lang="es-ES_tradnl" altLang="en-US" sz="2800" kern="0" dirty="0" err="1">
                <a:cs typeface="Arial" panose="020B0604020202020204" pitchFamily="34" charset="0"/>
                <a:sym typeface="+mn-ea"/>
              </a:rPr>
              <a:t>satellite</a:t>
            </a:r>
            <a:r>
              <a:rPr lang="es-ES_tradnl" altLang="en-US" sz="2800" kern="0" dirty="0">
                <a:cs typeface="Arial" panose="020B0604020202020204" pitchFamily="34" charset="0"/>
                <a:sym typeface="+mn-ea"/>
              </a:rPr>
              <a:t> </a:t>
            </a:r>
            <a:r>
              <a:rPr lang="es-ES_tradnl" altLang="en-US" sz="2800" kern="0" dirty="0" err="1">
                <a:cs typeface="Arial" panose="020B0604020202020204" pitchFamily="34" charset="0"/>
                <a:sym typeface="+mn-ea"/>
              </a:rPr>
              <a:t>missions</a:t>
            </a:r>
            <a:r>
              <a:rPr lang="es-ES_tradnl" altLang="en-US" sz="2800" kern="0" dirty="0">
                <a:cs typeface="Arial" panose="020B0604020202020204" pitchFamily="34" charset="0"/>
                <a:sym typeface="+mn-ea"/>
              </a:rPr>
              <a:t> </a:t>
            </a:r>
          </a:p>
          <a:p>
            <a:pPr marL="760050" lvl="2" indent="-360000" eaLnBrk="1" hangingPunct="1"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Font typeface="Symbol" panose="05050102010706020507" pitchFamily="18" charset="2"/>
              <a:buChar char="®"/>
              <a:tabLst>
                <a:tab pos="190500" algn="l"/>
              </a:tabLst>
            </a:pPr>
            <a:r>
              <a:rPr lang="es-ES_tradnl" altLang="en-US" sz="2600" b="1" kern="0" dirty="0">
                <a:cs typeface="Arial" panose="020B0604020202020204" pitchFamily="34" charset="0"/>
                <a:sym typeface="+mn-ea"/>
              </a:rPr>
              <a:t>Spectrometers</a:t>
            </a:r>
            <a:r>
              <a:rPr lang="en-US" altLang="en-US" sz="2600" kern="0" dirty="0">
                <a:cs typeface="Arial" panose="020B0604020202020204" pitchFamily="34" charset="0"/>
                <a:sym typeface="+mn-ea"/>
              </a:rPr>
              <a:t> </a:t>
            </a:r>
            <a:r>
              <a:rPr lang="es-ES_tradnl" altLang="en-US" sz="2600" kern="0" dirty="0">
                <a:cs typeface="Arial" panose="020B0604020202020204" pitchFamily="34" charset="0"/>
                <a:sym typeface="+mn-ea"/>
              </a:rPr>
              <a:t>(</a:t>
            </a:r>
            <a:r>
              <a:rPr lang="es-ES_tradnl" altLang="en-US" sz="2600" b="1" kern="0" dirty="0">
                <a:cs typeface="Arial" panose="020B0604020202020204" pitchFamily="34" charset="0"/>
                <a:sym typeface="+mn-ea"/>
              </a:rPr>
              <a:t>PRISMA, </a:t>
            </a:r>
            <a:r>
              <a:rPr lang="es-ES_tradnl" altLang="en-US" sz="2600" b="1" kern="0" dirty="0" err="1">
                <a:cs typeface="Arial" panose="020B0604020202020204" pitchFamily="34" charset="0"/>
                <a:sym typeface="+mn-ea"/>
              </a:rPr>
              <a:t>EnMAP</a:t>
            </a:r>
            <a:r>
              <a:rPr lang="es-ES_tradnl" altLang="en-US" sz="2600" b="1" kern="0" dirty="0">
                <a:cs typeface="Arial" panose="020B0604020202020204" pitchFamily="34" charset="0"/>
                <a:sym typeface="+mn-ea"/>
              </a:rPr>
              <a:t>, EMIT</a:t>
            </a:r>
            <a:r>
              <a:rPr lang="es-ES_tradnl" altLang="en-US" sz="2600" kern="0" dirty="0">
                <a:cs typeface="Arial" panose="020B0604020202020204" pitchFamily="34" charset="0"/>
                <a:sym typeface="+mn-ea"/>
              </a:rPr>
              <a:t>)</a:t>
            </a:r>
            <a:r>
              <a:rPr lang="en-US" altLang="en-US" sz="2600" kern="0" dirty="0">
                <a:cs typeface="Arial" panose="020B0604020202020204" pitchFamily="34" charset="0"/>
                <a:sym typeface="+mn-ea"/>
              </a:rPr>
              <a:t>: medium sensitivity, sporadic acquisitions, require tasking/limited to some latitudes</a:t>
            </a:r>
          </a:p>
          <a:p>
            <a:pPr marL="760050" lvl="2" indent="-360000" eaLnBrk="1" hangingPunct="1">
              <a:spcBef>
                <a:spcPts val="600"/>
              </a:spcBef>
              <a:spcAft>
                <a:spcPts val="1200"/>
              </a:spcAft>
              <a:buClr>
                <a:srgbClr val="06AEFF"/>
              </a:buClr>
              <a:buFont typeface="Symbol" panose="05050102010706020507" pitchFamily="18" charset="2"/>
              <a:buChar char="®"/>
              <a:tabLst>
                <a:tab pos="190500" algn="l"/>
              </a:tabLst>
            </a:pPr>
            <a:r>
              <a:rPr lang="en-US" altLang="en-US" sz="2600" b="1" kern="0" dirty="0">
                <a:cs typeface="Arial" panose="020B0604020202020204" pitchFamily="34" charset="0"/>
                <a:sym typeface="+mn-ea"/>
              </a:rPr>
              <a:t>Multispectral </a:t>
            </a:r>
            <a:r>
              <a:rPr lang="es-ES_tradnl" altLang="en-US" sz="2600" b="1" kern="0" dirty="0" err="1">
                <a:cs typeface="Arial" panose="020B0604020202020204" pitchFamily="34" charset="0"/>
                <a:sym typeface="+mn-ea"/>
              </a:rPr>
              <a:t>imagers</a:t>
            </a:r>
            <a:r>
              <a:rPr lang="en-US" altLang="en-US" sz="2600" b="1" kern="0" dirty="0">
                <a:cs typeface="Arial" panose="020B0604020202020204" pitchFamily="34" charset="0"/>
                <a:sym typeface="+mn-ea"/>
              </a:rPr>
              <a:t> </a:t>
            </a:r>
            <a:r>
              <a:rPr lang="es-ES_tradnl" altLang="en-US" sz="2600" kern="0" dirty="0">
                <a:cs typeface="Arial" panose="020B0604020202020204" pitchFamily="34" charset="0"/>
                <a:sym typeface="+mn-ea"/>
              </a:rPr>
              <a:t>(</a:t>
            </a:r>
            <a:r>
              <a:rPr lang="es-ES_tradnl" altLang="en-US" sz="2600" b="1" kern="0" dirty="0">
                <a:cs typeface="Arial" panose="020B0604020202020204" pitchFamily="34" charset="0"/>
                <a:sym typeface="+mn-ea"/>
              </a:rPr>
              <a:t>S-2/Landsat</a:t>
            </a:r>
            <a:r>
              <a:rPr lang="es-ES_tradnl" altLang="en-US" sz="2600" kern="0" dirty="0">
                <a:cs typeface="Arial" panose="020B0604020202020204" pitchFamily="34" charset="0"/>
                <a:sym typeface="+mn-ea"/>
              </a:rPr>
              <a:t>): </a:t>
            </a:r>
            <a:r>
              <a:rPr lang="en-US" altLang="en-US" sz="2600" kern="0" dirty="0">
                <a:cs typeface="Arial" panose="020B0604020202020204" pitchFamily="34" charset="0"/>
                <a:sym typeface="+mn-ea"/>
              </a:rPr>
              <a:t>low sensitivity, but “monitoring” with frequent and global coverage</a:t>
            </a:r>
            <a:endParaRPr lang="es-ES_tradnl" sz="2600" kern="0" noProof="1">
              <a:latin typeface="Verdana" panose="020B0604030504040204" pitchFamily="34" charset="0"/>
              <a:sym typeface="+mn-ea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E3984E21-C8C3-C17E-A721-A219CAE5CDE1}"/>
              </a:ext>
            </a:extLst>
          </p:cNvPr>
          <p:cNvSpPr txBox="1">
            <a:spLocks/>
          </p:cNvSpPr>
          <p:nvPr/>
        </p:nvSpPr>
        <p:spPr bwMode="auto">
          <a:xfrm>
            <a:off x="2579076" y="562098"/>
            <a:ext cx="16729145" cy="119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altLang="zh-CN" sz="4800" b="1" dirty="0">
                <a:solidFill>
                  <a:srgbClr val="FDFCFF"/>
                </a:solidFill>
                <a:latin typeface="Roboto" panose="02000000000000000000" pitchFamily="2" charset="0"/>
                <a:ea typeface="Roboto" panose="02000000000000000000" pitchFamily="2" charset="0"/>
                <a:cs typeface="Poppins" charset="0"/>
                <a:sym typeface="Poppins" charset="0"/>
              </a:rPr>
              <a:t>The diverse ecosystem of methane-sensitive missions </a:t>
            </a:r>
          </a:p>
        </p:txBody>
      </p:sp>
    </p:spTree>
    <p:extLst>
      <p:ext uri="{BB962C8B-B14F-4D97-AF65-F5344CB8AC3E}">
        <p14:creationId xmlns:p14="http://schemas.microsoft.com/office/powerpoint/2010/main" val="248387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64D05-B947-81FB-7A06-3C719DA90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5">
            <a:extLst>
              <a:ext uri="{FF2B5EF4-FFF2-40B4-BE49-F238E27FC236}">
                <a16:creationId xmlns:a16="http://schemas.microsoft.com/office/drawing/2014/main" id="{81F0F865-F0F3-49F9-AB07-DA63A19C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7000"/>
          </a:blip>
          <a:srcRect/>
          <a:stretch/>
        </p:blipFill>
        <p:spPr>
          <a:xfrm>
            <a:off x="8899836" y="3454856"/>
            <a:ext cx="14465972" cy="7075320"/>
          </a:xfrm>
          <a:prstGeom prst="rect">
            <a:avLst/>
          </a:prstGeom>
        </p:spPr>
      </p:pic>
      <p:sp>
        <p:nvSpPr>
          <p:cNvPr id="7" name="Rectangle 29">
            <a:extLst>
              <a:ext uri="{FF2B5EF4-FFF2-40B4-BE49-F238E27FC236}">
                <a16:creationId xmlns:a16="http://schemas.microsoft.com/office/drawing/2014/main" id="{B06EDE46-C013-0968-E7C0-27F0C101DE1E}"/>
              </a:ext>
            </a:extLst>
          </p:cNvPr>
          <p:cNvSpPr/>
          <p:nvPr/>
        </p:nvSpPr>
        <p:spPr>
          <a:xfrm>
            <a:off x="1" y="2194555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E3FB0133-4C41-54B4-1EAE-79DF793CE5D0}"/>
              </a:ext>
            </a:extLst>
          </p:cNvPr>
          <p:cNvSpPr/>
          <p:nvPr/>
        </p:nvSpPr>
        <p:spPr>
          <a:xfrm>
            <a:off x="759553" y="2193926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ACE64218-2676-87A3-9980-9CDD89D9E947}"/>
              </a:ext>
            </a:extLst>
          </p:cNvPr>
          <p:cNvSpPr/>
          <p:nvPr/>
        </p:nvSpPr>
        <p:spPr>
          <a:xfrm>
            <a:off x="22246873" y="3185827"/>
            <a:ext cx="2207858" cy="7790842"/>
          </a:xfrm>
          <a:prstGeom prst="rect">
            <a:avLst/>
          </a:prstGeom>
          <a:solidFill>
            <a:srgbClr val="10303D">
              <a:alpha val="2596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94D75F5C-C94C-3063-C8DA-006F23C19147}"/>
              </a:ext>
            </a:extLst>
          </p:cNvPr>
          <p:cNvSpPr txBox="1">
            <a:spLocks/>
          </p:cNvSpPr>
          <p:nvPr/>
        </p:nvSpPr>
        <p:spPr bwMode="auto">
          <a:xfrm>
            <a:off x="2194566" y="2105473"/>
            <a:ext cx="21429884" cy="218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altLang="zh-CN" sz="4800" b="1" dirty="0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IMEO public portal </a:t>
            </a:r>
            <a:r>
              <a:rPr lang="en-GB" altLang="zh-CN" sz="4800" b="1" dirty="0">
                <a:solidFill>
                  <a:srgbClr val="FE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 all detected plumes and hot spots</a:t>
            </a:r>
            <a:endParaRPr lang="en-US" altLang="zh-CN" sz="4800" b="1" dirty="0">
              <a:solidFill>
                <a:srgbClr val="FE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911EE1-1A12-9B34-8B94-33D730602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4479" y="4512230"/>
            <a:ext cx="11055111" cy="68260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674EEBE-7AB1-399E-16C8-727A5C039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4479" y="9782452"/>
            <a:ext cx="1275410" cy="1555806"/>
          </a:xfrm>
          <a:prstGeom prst="rect">
            <a:avLst/>
          </a:prstGeom>
        </p:spPr>
      </p:pic>
      <p:sp>
        <p:nvSpPr>
          <p:cNvPr id="6" name="CuadroTexto 10">
            <a:extLst>
              <a:ext uri="{FF2B5EF4-FFF2-40B4-BE49-F238E27FC236}">
                <a16:creationId xmlns:a16="http://schemas.microsoft.com/office/drawing/2014/main" id="{16265B8F-4CF4-AC6F-C3BB-3551FCCE31C9}"/>
              </a:ext>
            </a:extLst>
          </p:cNvPr>
          <p:cNvSpPr txBox="1"/>
          <p:nvPr/>
        </p:nvSpPr>
        <p:spPr>
          <a:xfrm>
            <a:off x="2364557" y="3467040"/>
            <a:ext cx="10204781" cy="86792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the portal we show the plumes but not the days without plumes</a:t>
            </a:r>
          </a:p>
          <a:p>
            <a:pPr marL="342000" indent="-342000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Users: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both </a:t>
            </a:r>
            <a:r>
              <a:rPr lang="en-GB" b="1" dirty="0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experts and non-experts 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(journalists, NGO, governments, industry,...) in satellites and/or methane.</a:t>
            </a:r>
          </a:p>
          <a:p>
            <a:pPr marL="342000" indent="-342000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Requests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for: </a:t>
            </a:r>
          </a:p>
          <a:p>
            <a:pPr marL="1256400" lvl="1" indent="-342000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No-plume days</a:t>
            </a:r>
          </a:p>
          <a:p>
            <a:pPr marL="1256400" lvl="1" indent="-342000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Frequency of emission/persistence of a leak</a:t>
            </a:r>
          </a:p>
          <a:p>
            <a:pPr marL="1256400" lvl="1" indent="-342000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Estimate of the total amount of methane emitted (requires knowing the duration of the emission)</a:t>
            </a:r>
          </a:p>
          <a:p>
            <a:pPr marL="1256400" lvl="1" indent="-342000" defTabSz="823272" eaLnBrk="0" hangingPunct="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Detection limit of the satellites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81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4">
            <a:extLst>
              <a:ext uri="{FF2B5EF4-FFF2-40B4-BE49-F238E27FC236}">
                <a16:creationId xmlns:a16="http://schemas.microsoft.com/office/drawing/2014/main" id="{EB941D04-086D-1DC0-7AA3-2BB60419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98"/>
          <a:stretch/>
        </p:blipFill>
        <p:spPr>
          <a:xfrm>
            <a:off x="5663601" y="0"/>
            <a:ext cx="18720399" cy="13189527"/>
          </a:xfrm>
          <a:prstGeom prst="rect">
            <a:avLst/>
          </a:prstGeom>
        </p:spPr>
      </p:pic>
      <p:sp>
        <p:nvSpPr>
          <p:cNvPr id="14" name="CuadroTexto 10">
            <a:extLst>
              <a:ext uri="{FF2B5EF4-FFF2-40B4-BE49-F238E27FC236}">
                <a16:creationId xmlns:a16="http://schemas.microsoft.com/office/drawing/2014/main" id="{89171DB6-CDD0-9A87-621F-F812A5790869}"/>
              </a:ext>
            </a:extLst>
          </p:cNvPr>
          <p:cNvSpPr txBox="1"/>
          <p:nvPr/>
        </p:nvSpPr>
        <p:spPr>
          <a:xfrm>
            <a:off x="2379897" y="4540303"/>
            <a:ext cx="914399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5966" lvl="1" indent="0" defTabSz="823272" eaLnBrk="0" hangingPunct="0">
              <a:spcAft>
                <a:spcPts val="1200"/>
              </a:spcAft>
            </a:pPr>
            <a:r>
              <a:rPr lang="en-GB" sz="54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plume         No emission</a:t>
            </a:r>
          </a:p>
          <a:p>
            <a:pPr marL="455966" lvl="1" indent="0" defTabSz="823272" eaLnBrk="0" hangingPunct="0">
              <a:spcAft>
                <a:spcPts val="1200"/>
              </a:spcAft>
            </a:pPr>
            <a:endParaRPr lang="en-GB" sz="3200" b="1" dirty="0">
              <a:solidFill>
                <a:srgbClr val="06AE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5966" lvl="1" indent="0" defTabSz="823272" eaLnBrk="0" hangingPunct="0">
              <a:spcAft>
                <a:spcPts val="1200"/>
              </a:spcAft>
            </a:pPr>
            <a:endParaRPr lang="en-GB" sz="3200" b="1" dirty="0">
              <a:solidFill>
                <a:srgbClr val="06AE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5966" lvl="1" indent="0" defTabSz="823272" eaLnBrk="0" hangingPunct="0">
              <a:spcAft>
                <a:spcPts val="1200"/>
              </a:spcAft>
            </a:pPr>
            <a:endParaRPr lang="en-GB" sz="3200" b="1" dirty="0">
              <a:solidFill>
                <a:srgbClr val="06AE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000" indent="-342000" defTabSz="823272" eaLnBrk="0" hangingPunct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Internally we keep with the “no plume observed” data </a:t>
            </a:r>
          </a:p>
          <a:p>
            <a:pPr marL="342000" indent="-342000" defTabSz="823272" eaLnBrk="0" hangingPunct="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Without the proper expertise, the data can be easily misinterpreted.</a:t>
            </a:r>
          </a:p>
        </p:txBody>
      </p:sp>
      <p:pic>
        <p:nvPicPr>
          <p:cNvPr id="17" name="Graphique 75">
            <a:extLst>
              <a:ext uri="{FF2B5EF4-FFF2-40B4-BE49-F238E27FC236}">
                <a16:creationId xmlns:a16="http://schemas.microsoft.com/office/drawing/2014/main" id="{8643918D-62E2-E30A-62C3-4A78ADE0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pic>
        <p:nvPicPr>
          <p:cNvPr id="4" name="Imagen 13">
            <a:extLst>
              <a:ext uri="{FF2B5EF4-FFF2-40B4-BE49-F238E27FC236}">
                <a16:creationId xmlns:a16="http://schemas.microsoft.com/office/drawing/2014/main" id="{EA571226-C382-B426-82C2-D6C0322F6D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609"/>
          <a:stretch/>
        </p:blipFill>
        <p:spPr>
          <a:xfrm>
            <a:off x="11997208" y="4394244"/>
            <a:ext cx="11913474" cy="5947342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F8A317C-FD41-23EC-8D38-CFB7A3BE363A}"/>
              </a:ext>
            </a:extLst>
          </p:cNvPr>
          <p:cNvSpPr txBox="1">
            <a:spLocks/>
          </p:cNvSpPr>
          <p:nvPr/>
        </p:nvSpPr>
        <p:spPr bwMode="auto">
          <a:xfrm>
            <a:off x="2194566" y="2105473"/>
            <a:ext cx="21429884" cy="2183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altLang="zh-CN" sz="4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danger of giving </a:t>
            </a:r>
            <a:r>
              <a:rPr lang="en-GB" altLang="zh-CN" sz="4800" b="1" dirty="0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non-plume data</a:t>
            </a:r>
            <a:endParaRPr lang="en-US" altLang="zh-CN" sz="4800" b="1" dirty="0">
              <a:solidFill>
                <a:srgbClr val="FE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A2A1A0BD-030F-071B-23F0-EDC2B0B3222E}"/>
              </a:ext>
            </a:extLst>
          </p:cNvPr>
          <p:cNvSpPr/>
          <p:nvPr/>
        </p:nvSpPr>
        <p:spPr>
          <a:xfrm>
            <a:off x="1" y="2194555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BCE06C70-12BF-212B-7D5A-252F444327F6}"/>
              </a:ext>
            </a:extLst>
          </p:cNvPr>
          <p:cNvSpPr/>
          <p:nvPr/>
        </p:nvSpPr>
        <p:spPr>
          <a:xfrm>
            <a:off x="759553" y="2193926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8" name="Distinto de 7">
            <a:extLst>
              <a:ext uri="{FF2B5EF4-FFF2-40B4-BE49-F238E27FC236}">
                <a16:creationId xmlns:a16="http://schemas.microsoft.com/office/drawing/2014/main" id="{98AB4DF8-BDC4-4093-F2F0-7FDD9394AF2E}"/>
              </a:ext>
            </a:extLst>
          </p:cNvPr>
          <p:cNvSpPr/>
          <p:nvPr/>
        </p:nvSpPr>
        <p:spPr bwMode="auto">
          <a:xfrm>
            <a:off x="6044600" y="4754254"/>
            <a:ext cx="1156299" cy="663566"/>
          </a:xfrm>
          <a:prstGeom prst="mathNotEqual">
            <a:avLst/>
          </a:prstGeom>
          <a:solidFill>
            <a:srgbClr val="06AEFF"/>
          </a:solidFill>
          <a:ln w="12700" cap="flat" cmpd="sng" algn="ctr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59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4">
            <a:extLst>
              <a:ext uri="{FF2B5EF4-FFF2-40B4-BE49-F238E27FC236}">
                <a16:creationId xmlns:a16="http://schemas.microsoft.com/office/drawing/2014/main" id="{EB941D04-086D-1DC0-7AA3-2BB60419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98"/>
          <a:stretch/>
        </p:blipFill>
        <p:spPr>
          <a:xfrm>
            <a:off x="5663601" y="0"/>
            <a:ext cx="18720399" cy="13189527"/>
          </a:xfrm>
          <a:prstGeom prst="rect">
            <a:avLst/>
          </a:prstGeom>
        </p:spPr>
      </p:pic>
      <p:pic>
        <p:nvPicPr>
          <p:cNvPr id="17" name="Graphique 75">
            <a:extLst>
              <a:ext uri="{FF2B5EF4-FFF2-40B4-BE49-F238E27FC236}">
                <a16:creationId xmlns:a16="http://schemas.microsoft.com/office/drawing/2014/main" id="{8643918D-62E2-E30A-62C3-4A78ADE0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6EF2B25-EF4C-B0C3-69C1-63EC296457F2}"/>
              </a:ext>
            </a:extLst>
          </p:cNvPr>
          <p:cNvSpPr txBox="1"/>
          <p:nvPr/>
        </p:nvSpPr>
        <p:spPr>
          <a:xfrm>
            <a:off x="12554668" y="8686540"/>
            <a:ext cx="12241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tx2"/>
                </a:solidFill>
                <a:effectLst/>
                <a:latin typeface="freight-sans-pro"/>
              </a:rPr>
              <a:t>Vaughan et al., 2024 (in preprint) </a:t>
            </a:r>
            <a:r>
              <a:rPr lang="en-GB" b="0" i="0" dirty="0">
                <a:solidFill>
                  <a:schemeClr val="tx2"/>
                </a:solidFill>
                <a:effectLst/>
                <a:latin typeface="freight-sans-pr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https://arxiv.org/html/2408.04745v1</a:t>
            </a:r>
            <a:r>
              <a:rPr lang="en-GB" b="0" i="0" dirty="0">
                <a:solidFill>
                  <a:schemeClr val="tx2"/>
                </a:solidFill>
                <a:effectLst/>
                <a:latin typeface="freight-sans-pro"/>
              </a:rPr>
              <a:t> 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E6334251-8255-DFA2-A243-19F3AC6D7189}"/>
              </a:ext>
            </a:extLst>
          </p:cNvPr>
          <p:cNvSpPr txBox="1"/>
          <p:nvPr/>
        </p:nvSpPr>
        <p:spPr>
          <a:xfrm>
            <a:off x="2354580" y="3701663"/>
            <a:ext cx="983742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defTabSz="823272" eaLnBrk="0" hangingPunc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order to give a more comprehensive understanding of the emission frequency we would like to provide the emission time series per source</a:t>
            </a:r>
          </a:p>
          <a:p>
            <a:pPr marL="342000" indent="-342000" defTabSz="823272" eaLnBrk="0" hangingPunc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000" indent="-342000" defTabSz="823272" eaLnBrk="0" hangingPunct="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days without plume need further context</a:t>
            </a:r>
          </a:p>
          <a:p>
            <a:pPr marL="342000" indent="-342000" defTabSz="823272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6C0DFBA-35F1-6CCA-BB2D-927800C09E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602" b="-1"/>
          <a:stretch/>
        </p:blipFill>
        <p:spPr>
          <a:xfrm>
            <a:off x="12554668" y="3701663"/>
            <a:ext cx="11466664" cy="4756618"/>
          </a:xfrm>
          <a:prstGeom prst="rect">
            <a:avLst/>
          </a:prstGeom>
        </p:spPr>
      </p:pic>
      <p:sp>
        <p:nvSpPr>
          <p:cNvPr id="15" name="CuadroTexto 10">
            <a:extLst>
              <a:ext uri="{FF2B5EF4-FFF2-40B4-BE49-F238E27FC236}">
                <a16:creationId xmlns:a16="http://schemas.microsoft.com/office/drawing/2014/main" id="{2D7320C6-DA51-BE25-059A-C9ADA7BB645B}"/>
              </a:ext>
            </a:extLst>
          </p:cNvPr>
          <p:cNvSpPr txBox="1"/>
          <p:nvPr/>
        </p:nvSpPr>
        <p:spPr>
          <a:xfrm>
            <a:off x="2354580" y="9824522"/>
            <a:ext cx="1991106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defTabSz="823272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rgbClr val="06AE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Minimum Detection Limit (MDL):  </a:t>
            </a:r>
            <a:r>
              <a:rPr lang="en-GB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Lowest </a:t>
            </a:r>
            <a:r>
              <a:rPr lang="en-GB" sz="4000" b="1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emission flux rate </a:t>
            </a:r>
            <a:r>
              <a:rPr lang="en-GB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a </a:t>
            </a:r>
            <a:r>
              <a:rPr lang="en-GB" sz="4000" b="1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set of conditions </a:t>
            </a:r>
            <a:r>
              <a:rPr lang="en-GB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provide a </a:t>
            </a:r>
            <a:r>
              <a:rPr lang="en-GB" sz="4000" b="1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correct quantification </a:t>
            </a:r>
            <a:r>
              <a:rPr lang="en-GB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 a given </a:t>
            </a:r>
            <a:r>
              <a:rPr lang="en-GB" sz="4000" b="1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level of probability</a:t>
            </a:r>
          </a:p>
          <a:p>
            <a:pPr marL="342000" indent="-342000" defTabSz="823272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4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id="{8E444568-8454-86DF-A7E7-D8BF1020ED45}"/>
              </a:ext>
            </a:extLst>
          </p:cNvPr>
          <p:cNvSpPr/>
          <p:nvPr/>
        </p:nvSpPr>
        <p:spPr>
          <a:xfrm>
            <a:off x="1" y="2194555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E7C48D0E-B3BF-BEFB-152B-4A501E383FAA}"/>
              </a:ext>
            </a:extLst>
          </p:cNvPr>
          <p:cNvSpPr/>
          <p:nvPr/>
        </p:nvSpPr>
        <p:spPr>
          <a:xfrm>
            <a:off x="759553" y="2193926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11B99EAE-C97B-4021-F351-8CBFBB835442}"/>
              </a:ext>
            </a:extLst>
          </p:cNvPr>
          <p:cNvSpPr txBox="1">
            <a:spLocks/>
          </p:cNvSpPr>
          <p:nvPr/>
        </p:nvSpPr>
        <p:spPr bwMode="auto">
          <a:xfrm>
            <a:off x="2194566" y="2105473"/>
            <a:ext cx="21429884" cy="89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altLang="zh-CN" sz="4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Proposed solution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2A5D28D-EAB6-B603-084F-3C9EF605287F}"/>
              </a:ext>
            </a:extLst>
          </p:cNvPr>
          <p:cNvSpPr/>
          <p:nvPr/>
        </p:nvSpPr>
        <p:spPr bwMode="auto">
          <a:xfrm>
            <a:off x="13827871" y="5465634"/>
            <a:ext cx="10141209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F68FF49D-3FDA-5120-1F83-330B8478334C}"/>
              </a:ext>
            </a:extLst>
          </p:cNvPr>
          <p:cNvSpPr/>
          <p:nvPr/>
        </p:nvSpPr>
        <p:spPr bwMode="auto">
          <a:xfrm>
            <a:off x="13480868" y="7697119"/>
            <a:ext cx="10141209" cy="3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4">
            <a:extLst>
              <a:ext uri="{FF2B5EF4-FFF2-40B4-BE49-F238E27FC236}">
                <a16:creationId xmlns:a16="http://schemas.microsoft.com/office/drawing/2014/main" id="{EB941D04-086D-1DC0-7AA3-2BB604195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98"/>
          <a:stretch/>
        </p:blipFill>
        <p:spPr>
          <a:xfrm>
            <a:off x="5663601" y="0"/>
            <a:ext cx="18720399" cy="13189527"/>
          </a:xfrm>
          <a:prstGeom prst="rect">
            <a:avLst/>
          </a:prstGeom>
        </p:spPr>
      </p:pic>
      <p:pic>
        <p:nvPicPr>
          <p:cNvPr id="17" name="Graphique 75">
            <a:extLst>
              <a:ext uri="{FF2B5EF4-FFF2-40B4-BE49-F238E27FC236}">
                <a16:creationId xmlns:a16="http://schemas.microsoft.com/office/drawing/2014/main" id="{8643918D-62E2-E30A-62C3-4A78ADE0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99818" y="593307"/>
            <a:ext cx="1435100" cy="1045438"/>
          </a:xfrm>
          <a:prstGeom prst="rect">
            <a:avLst/>
          </a:prstGeom>
        </p:spPr>
      </p:pic>
      <p:sp>
        <p:nvSpPr>
          <p:cNvPr id="18" name="Rectangle 29">
            <a:extLst>
              <a:ext uri="{FF2B5EF4-FFF2-40B4-BE49-F238E27FC236}">
                <a16:creationId xmlns:a16="http://schemas.microsoft.com/office/drawing/2014/main" id="{8E444568-8454-86DF-A7E7-D8BF1020ED45}"/>
              </a:ext>
            </a:extLst>
          </p:cNvPr>
          <p:cNvSpPr/>
          <p:nvPr/>
        </p:nvSpPr>
        <p:spPr>
          <a:xfrm>
            <a:off x="1" y="2194555"/>
            <a:ext cx="2133266" cy="8782118"/>
          </a:xfrm>
          <a:prstGeom prst="rect">
            <a:avLst/>
          </a:prstGeom>
          <a:solidFill>
            <a:srgbClr val="103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FCFF"/>
              </a:solidFill>
              <a:latin typeface="Arial" panose="020B0604020202020204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E7C48D0E-B3BF-BEFB-152B-4A501E383FAA}"/>
              </a:ext>
            </a:extLst>
          </p:cNvPr>
          <p:cNvSpPr/>
          <p:nvPr/>
        </p:nvSpPr>
        <p:spPr>
          <a:xfrm>
            <a:off x="759553" y="2193926"/>
            <a:ext cx="737926" cy="5040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25" y="0"/>
                </a:moveTo>
                <a:lnTo>
                  <a:pt x="13565" y="967"/>
                </a:lnTo>
                <a:lnTo>
                  <a:pt x="19798" y="10092"/>
                </a:lnTo>
                <a:lnTo>
                  <a:pt x="0" y="10092"/>
                </a:lnTo>
                <a:lnTo>
                  <a:pt x="0" y="11459"/>
                </a:lnTo>
                <a:lnTo>
                  <a:pt x="19832" y="11459"/>
                </a:lnTo>
                <a:lnTo>
                  <a:pt x="13565" y="20633"/>
                </a:lnTo>
                <a:lnTo>
                  <a:pt x="14225" y="21600"/>
                </a:lnTo>
                <a:lnTo>
                  <a:pt x="21600" y="10804"/>
                </a:lnTo>
                <a:lnTo>
                  <a:pt x="14225" y="0"/>
                </a:lnTo>
                <a:close/>
              </a:path>
            </a:pathLst>
          </a:custGeom>
          <a:solidFill>
            <a:srgbClr val="02A0E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solidFill>
                <a:srgbClr val="FFFFFF"/>
              </a:solidFill>
              <a:latin typeface="Arial" panose="020B0604020202020204"/>
              <a:ea typeface="+mn-ea"/>
              <a:sym typeface="Helvetica Neue Medium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11B99EAE-C97B-4021-F351-8CBFBB835442}"/>
              </a:ext>
            </a:extLst>
          </p:cNvPr>
          <p:cNvSpPr txBox="1">
            <a:spLocks/>
          </p:cNvSpPr>
          <p:nvPr/>
        </p:nvSpPr>
        <p:spPr bwMode="auto">
          <a:xfrm>
            <a:off x="2194566" y="2105473"/>
            <a:ext cx="21429884" cy="89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lnSpc>
                <a:spcPct val="90000"/>
              </a:lnSpc>
              <a:defRPr/>
            </a:pPr>
            <a:r>
              <a:rPr lang="en-GB" altLang="zh-CN" sz="4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DEFINITION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5DF73E4-2ACA-25F0-49D4-5CAF19E30710}"/>
              </a:ext>
            </a:extLst>
          </p:cNvPr>
          <p:cNvSpPr txBox="1"/>
          <p:nvPr/>
        </p:nvSpPr>
        <p:spPr>
          <a:xfrm>
            <a:off x="2667275" y="3004986"/>
            <a:ext cx="19049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Minimum Detection Limit (MDL) – Lowest </a:t>
            </a:r>
            <a:r>
              <a:rPr lang="en-GB" sz="3200" b="1" i="1" dirty="0">
                <a:solidFill>
                  <a:schemeClr val="tx2"/>
                </a:solidFill>
              </a:rPr>
              <a:t>emission flux rate </a:t>
            </a:r>
            <a:r>
              <a:rPr lang="en-GB" sz="3200" b="1" dirty="0">
                <a:solidFill>
                  <a:schemeClr val="tx2"/>
                </a:solidFill>
              </a:rPr>
              <a:t>for a </a:t>
            </a:r>
            <a:r>
              <a:rPr lang="en-GB" sz="3200" b="1" i="1" dirty="0">
                <a:solidFill>
                  <a:schemeClr val="tx2"/>
                </a:solidFill>
              </a:rPr>
              <a:t>set of conditions </a:t>
            </a:r>
            <a:r>
              <a:rPr lang="en-GB" sz="3200" b="1" dirty="0">
                <a:solidFill>
                  <a:schemeClr val="tx2"/>
                </a:solidFill>
              </a:rPr>
              <a:t>to provide a </a:t>
            </a:r>
            <a:r>
              <a:rPr lang="en-GB" sz="3200" b="1" i="1" dirty="0">
                <a:solidFill>
                  <a:schemeClr val="tx2"/>
                </a:solidFill>
              </a:rPr>
              <a:t>correct quantification </a:t>
            </a:r>
            <a:r>
              <a:rPr lang="en-GB" sz="3200" b="1" dirty="0">
                <a:solidFill>
                  <a:schemeClr val="tx2"/>
                </a:solidFill>
              </a:rPr>
              <a:t>at a given </a:t>
            </a:r>
            <a:r>
              <a:rPr lang="en-GB" sz="3200" b="1" i="1" dirty="0">
                <a:solidFill>
                  <a:schemeClr val="tx2"/>
                </a:solidFill>
              </a:rPr>
              <a:t>level of probability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F96DF813-F64D-0AAE-B960-DE4C030AE8A3}"/>
              </a:ext>
            </a:extLst>
          </p:cNvPr>
          <p:cNvSpPr txBox="1"/>
          <p:nvPr/>
        </p:nvSpPr>
        <p:spPr>
          <a:xfrm>
            <a:off x="2667275" y="6084394"/>
            <a:ext cx="16358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Conditions: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/>
                </a:solidFill>
              </a:rPr>
              <a:t>Observation conditions – illumination, wind speeds and turbulence, landscape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/>
                </a:solidFill>
              </a:rPr>
              <a:t>Instrument capabilities – spectral and spatial resolutions, Signal-to-Noise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/>
                </a:solidFill>
              </a:rPr>
              <a:t>Algorithm performance – transmission artefacts and detection algorithms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294662DE-24A0-026A-1A28-AFBBE18409AE}"/>
                  </a:ext>
                </a:extLst>
              </p:cNvPr>
              <p:cNvSpPr txBox="1"/>
              <p:nvPr/>
            </p:nvSpPr>
            <p:spPr>
              <a:xfrm>
                <a:off x="2723031" y="8557470"/>
                <a:ext cx="17974790" cy="968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dirty="0">
                    <a:solidFill>
                      <a:schemeClr val="tx2"/>
                    </a:solidFill>
                  </a:rPr>
                  <a:t>Correct quantification – when the true Q is within the confidence interval (tied to quantification)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GB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GB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GB" sz="28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28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GB" sz="28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28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GB" sz="28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acc>
                        <m:accPr>
                          <m:chr m:val="̂"/>
                          <m:ctrlPr>
                            <a:rPr lang="en-GB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GB" sz="2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GB" sz="28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800" b="1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en-GB" sz="2800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1" name="TextBox 8">
                <a:extLst>
                  <a:ext uri="{FF2B5EF4-FFF2-40B4-BE49-F238E27FC236}">
                    <a16:creationId xmlns:a16="http://schemas.microsoft.com/office/drawing/2014/main" id="{294662DE-24A0-026A-1A28-AFBBE1840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031" y="8557470"/>
                <a:ext cx="17974790" cy="968150"/>
              </a:xfrm>
              <a:prstGeom prst="rect">
                <a:avLst/>
              </a:prstGeom>
              <a:blipFill>
                <a:blip r:embed="rId6"/>
                <a:stretch>
                  <a:fillRect l="-712" t="-6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9">
            <a:extLst>
              <a:ext uri="{FF2B5EF4-FFF2-40B4-BE49-F238E27FC236}">
                <a16:creationId xmlns:a16="http://schemas.microsoft.com/office/drawing/2014/main" id="{93D2FA86-511F-1CAF-F6DA-74E68BDFC8F2}"/>
              </a:ext>
            </a:extLst>
          </p:cNvPr>
          <p:cNvSpPr txBox="1"/>
          <p:nvPr/>
        </p:nvSpPr>
        <p:spPr>
          <a:xfrm>
            <a:off x="2723031" y="10189352"/>
            <a:ext cx="17032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Frequency at which the system provided the right quantification: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/>
                </a:solidFill>
              </a:rPr>
              <a:t>Q</a:t>
            </a:r>
            <a:r>
              <a:rPr lang="en-GB" sz="2800" b="1" baseline="-25000" dirty="0">
                <a:solidFill>
                  <a:schemeClr val="tx2"/>
                </a:solidFill>
              </a:rPr>
              <a:t>50</a:t>
            </a:r>
            <a:r>
              <a:rPr lang="en-GB" sz="2800" b="1" dirty="0">
                <a:solidFill>
                  <a:schemeClr val="tx2"/>
                </a:solidFill>
              </a:rPr>
              <a:t> – flux rate at which the system provides the right quantification 50% of the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/>
                </a:solidFill>
              </a:rPr>
              <a:t>Q</a:t>
            </a:r>
            <a:r>
              <a:rPr lang="en-GB" sz="2800" b="1" baseline="-25000" dirty="0">
                <a:solidFill>
                  <a:schemeClr val="tx2"/>
                </a:solidFill>
              </a:rPr>
              <a:t>90</a:t>
            </a:r>
            <a:r>
              <a:rPr lang="en-GB" sz="2800" b="1" dirty="0">
                <a:solidFill>
                  <a:schemeClr val="tx2"/>
                </a:solidFill>
              </a:rPr>
              <a:t> – flux rate at which the system provides the right quantification 90% of the times  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21AD0AED-8DD5-31A9-88F1-F7A810D96906}"/>
              </a:ext>
            </a:extLst>
          </p:cNvPr>
          <p:cNvSpPr txBox="1"/>
          <p:nvPr/>
        </p:nvSpPr>
        <p:spPr>
          <a:xfrm>
            <a:off x="2667275" y="4473093"/>
            <a:ext cx="10730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</a:rPr>
              <a:t>Emission flux rate (Q):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tx2"/>
                </a:solidFill>
              </a:rPr>
              <a:t> kg/h – combines CH4 sensitivity and spatial resolution</a:t>
            </a:r>
          </a:p>
        </p:txBody>
      </p:sp>
      <p:sp>
        <p:nvSpPr>
          <p:cNvPr id="35" name="Cerrar llave 34">
            <a:extLst>
              <a:ext uri="{FF2B5EF4-FFF2-40B4-BE49-F238E27FC236}">
                <a16:creationId xmlns:a16="http://schemas.microsoft.com/office/drawing/2014/main" id="{964503F8-9DC6-5390-130A-44B5F386556A}"/>
              </a:ext>
            </a:extLst>
          </p:cNvPr>
          <p:cNvSpPr/>
          <p:nvPr/>
        </p:nvSpPr>
        <p:spPr bwMode="auto">
          <a:xfrm>
            <a:off x="20588139" y="2697981"/>
            <a:ext cx="1931251" cy="9607229"/>
          </a:xfrm>
          <a:prstGeom prst="rightBrace">
            <a:avLst/>
          </a:prstGeom>
          <a:noFill/>
          <a:ln w="57150" cap="flat" cmpd="sng" algn="ctr">
            <a:solidFill>
              <a:srgbClr val="06AEFF"/>
            </a:solidFill>
            <a:prstDash val="solid"/>
            <a:miter lim="400000"/>
            <a:headEnd type="none" w="med" len="med"/>
            <a:tailEnd type="none" w="med" len="med"/>
          </a:ln>
          <a:effectLst>
            <a:outerShdw blurRad="25400" algn="ctr" rotWithShape="0">
              <a:srgbClr val="000000">
                <a:alpha val="50000"/>
              </a:srgbClr>
            </a:outerShdw>
          </a:effectLst>
        </p:spPr>
        <p:txBody>
          <a:bodyPr vert="horz" wrap="square" lIns="38100" tIns="38100" rIns="381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74808C"/>
              </a:solidFill>
              <a:effectLst/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D844460-BB2A-E9B1-2037-173E659C535C}"/>
              </a:ext>
            </a:extLst>
          </p:cNvPr>
          <p:cNvSpPr txBox="1"/>
          <p:nvPr/>
        </p:nvSpPr>
        <p:spPr>
          <a:xfrm rot="5400000">
            <a:off x="20505351" y="7028454"/>
            <a:ext cx="513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Based in simulations</a:t>
            </a:r>
          </a:p>
        </p:txBody>
      </p:sp>
    </p:spTree>
    <p:extLst>
      <p:ext uri="{BB962C8B-B14F-4D97-AF65-F5344CB8AC3E}">
        <p14:creationId xmlns:p14="http://schemas.microsoft.com/office/powerpoint/2010/main" val="12125760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-Blue 2">
      <a:dk1>
        <a:srgbClr val="292729"/>
      </a:dk1>
      <a:lt1>
        <a:srgbClr val="FDFCFF"/>
      </a:lt1>
      <a:dk2>
        <a:srgbClr val="000000"/>
      </a:dk2>
      <a:lt2>
        <a:srgbClr val="FEFFFF"/>
      </a:lt2>
      <a:accent1>
        <a:srgbClr val="F0F4F7"/>
      </a:accent1>
      <a:accent2>
        <a:srgbClr val="C3CBD0"/>
      </a:accent2>
      <a:accent3>
        <a:srgbClr val="146DA9"/>
      </a:accent3>
      <a:accent4>
        <a:srgbClr val="136DA9"/>
      </a:accent4>
      <a:accent5>
        <a:srgbClr val="136DA9"/>
      </a:accent5>
      <a:accent6>
        <a:srgbClr val="136DA9"/>
      </a:accent6>
      <a:hlink>
        <a:srgbClr val="136DA9"/>
      </a:hlink>
      <a:folHlink>
        <a:srgbClr val="0D609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White">
  <a:themeElements>
    <a:clrScheme name="W-Blue 2">
      <a:dk1>
        <a:srgbClr val="292729"/>
      </a:dk1>
      <a:lt1>
        <a:srgbClr val="FDFCFF"/>
      </a:lt1>
      <a:dk2>
        <a:srgbClr val="000000"/>
      </a:dk2>
      <a:lt2>
        <a:srgbClr val="FEFFFF"/>
      </a:lt2>
      <a:accent1>
        <a:srgbClr val="F0F4F7"/>
      </a:accent1>
      <a:accent2>
        <a:srgbClr val="C3CBD0"/>
      </a:accent2>
      <a:accent3>
        <a:srgbClr val="146DA9"/>
      </a:accent3>
      <a:accent4>
        <a:srgbClr val="136DA9"/>
      </a:accent4>
      <a:accent5>
        <a:srgbClr val="136DA9"/>
      </a:accent5>
      <a:accent6>
        <a:srgbClr val="136DA9"/>
      </a:accent6>
      <a:hlink>
        <a:srgbClr val="136DA9"/>
      </a:hlink>
      <a:folHlink>
        <a:srgbClr val="0D609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hite">
  <a:themeElements>
    <a:clrScheme name="Personalizado 5">
      <a:dk1>
        <a:srgbClr val="292729"/>
      </a:dk1>
      <a:lt1>
        <a:srgbClr val="FDFCFF"/>
      </a:lt1>
      <a:dk2>
        <a:srgbClr val="000000"/>
      </a:dk2>
      <a:lt2>
        <a:srgbClr val="FEFFFF"/>
      </a:lt2>
      <a:accent1>
        <a:srgbClr val="F0F4F7"/>
      </a:accent1>
      <a:accent2>
        <a:srgbClr val="C3CBD0"/>
      </a:accent2>
      <a:accent3>
        <a:srgbClr val="10495E"/>
      </a:accent3>
      <a:accent4>
        <a:srgbClr val="136DA9"/>
      </a:accent4>
      <a:accent5>
        <a:srgbClr val="136DA9"/>
      </a:accent5>
      <a:accent6>
        <a:srgbClr val="136DA9"/>
      </a:accent6>
      <a:hlink>
        <a:srgbClr val="136DA9"/>
      </a:hlink>
      <a:folHlink>
        <a:srgbClr val="0D609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297f61-57d4-4b4a-8dfe-aef7b1a3b2ce">
      <Terms xmlns="http://schemas.microsoft.com/office/infopath/2007/PartnerControls"/>
    </lcf76f155ced4ddcb4097134ff3c332f>
    <TaxCatchAll xmlns="985ec44e-1bab-4c0b-9df0-6ba128686fc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6AE89AEA54B04FA47AD82CEC56E765" ma:contentTypeVersion="18" ma:contentTypeDescription="Create a new document." ma:contentTypeScope="" ma:versionID="437eea0029bcbd7e26ad90b41ba6163f">
  <xsd:schema xmlns:xsd="http://www.w3.org/2001/XMLSchema" xmlns:xs="http://www.w3.org/2001/XMLSchema" xmlns:p="http://schemas.microsoft.com/office/2006/metadata/properties" xmlns:ns2="ea297f61-57d4-4b4a-8dfe-aef7b1a3b2ce" xmlns:ns3="9a23d2b9-098e-4a6c-af81-9fe95908a754" xmlns:ns4="985ec44e-1bab-4c0b-9df0-6ba128686fc9" targetNamespace="http://schemas.microsoft.com/office/2006/metadata/properties" ma:root="true" ma:fieldsID="ed2ca19585993c102e14cd28f89e6418" ns2:_="" ns3:_="" ns4:_="">
    <xsd:import namespace="ea297f61-57d4-4b4a-8dfe-aef7b1a3b2ce"/>
    <xsd:import namespace="9a23d2b9-098e-4a6c-af81-9fe95908a754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297f61-57d4-4b4a-8dfe-aef7b1a3b2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23d2b9-098e-4a6c-af81-9fe95908a75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11ca924-d530-491c-abe9-075ea4df0cb1}" ma:internalName="TaxCatchAll" ma:showField="CatchAllData" ma:web="9a23d2b9-098e-4a6c-af81-9fe95908a7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14E070-FDD4-4DE7-96E8-4F3ABA248491}">
  <ds:schemaRefs>
    <ds:schemaRef ds:uri="985ec44e-1bab-4c0b-9df0-6ba128686fc9"/>
    <ds:schemaRef ds:uri="9a23d2b9-098e-4a6c-af81-9fe95908a754"/>
    <ds:schemaRef ds:uri="ea297f61-57d4-4b4a-8dfe-aef7b1a3b2ce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47B6FF1-BBB9-47A9-A18F-883F45D521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15D7B6-67DC-4B7F-ABFF-45C9BB97D653}">
  <ds:schemaRefs>
    <ds:schemaRef ds:uri="985ec44e-1bab-4c0b-9df0-6ba128686fc9"/>
    <ds:schemaRef ds:uri="9a23d2b9-098e-4a6c-af81-9fe95908a754"/>
    <ds:schemaRef ds:uri="ea297f61-57d4-4b4a-8dfe-aef7b1a3b2c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0f9e35db-544f-4f60-bdcc-5ea416e6dc70}" enabled="0" method="" siteId="{0f9e35db-544f-4f60-bdcc-5ea416e6dc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7382</TotalTime>
  <Words>770</Words>
  <Application>Microsoft Office PowerPoint</Application>
  <PresentationFormat>Personalizado</PresentationFormat>
  <Paragraphs>104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13</vt:i4>
      </vt:variant>
    </vt:vector>
  </HeadingPairs>
  <TitlesOfParts>
    <vt:vector size="32" baseType="lpstr">
      <vt:lpstr>Aptos</vt:lpstr>
      <vt:lpstr>Arial</vt:lpstr>
      <vt:lpstr>Calibri</vt:lpstr>
      <vt:lpstr>Cambria Math</vt:lpstr>
      <vt:lpstr>freight-sans-pro</vt:lpstr>
      <vt:lpstr>Helvetica Neue</vt:lpstr>
      <vt:lpstr>Lato</vt:lpstr>
      <vt:lpstr>Open Sans</vt:lpstr>
      <vt:lpstr>Open Sans SemiBold</vt:lpstr>
      <vt:lpstr>Poppins</vt:lpstr>
      <vt:lpstr>Poppins Medium</vt:lpstr>
      <vt:lpstr>Roboto</vt:lpstr>
      <vt:lpstr>Roboto Black</vt:lpstr>
      <vt:lpstr>Roboto Condensed</vt:lpstr>
      <vt:lpstr>Symbol</vt:lpstr>
      <vt:lpstr>Verdana</vt:lpstr>
      <vt:lpstr>White</vt:lpstr>
      <vt:lpstr>2_White</vt:lpstr>
      <vt:lpstr>1_White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Cleverly</dc:creator>
  <cp:lastModifiedBy>Itziar Irakulis Loitxate</cp:lastModifiedBy>
  <cp:revision>17</cp:revision>
  <dcterms:modified xsi:type="dcterms:W3CDTF">2024-10-17T14:41:03Z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0x0101003C6AE89AEA54B04FA47AD82CEC56E765</vt:lpwstr>
  </property>
  <property fmtid="{D5CDD505-2E9C-101B-9397-08002B2CF9AE}" pid="3" name="MediaServiceImageTags">
    <vt:lpwstr/>
  </property>
</Properties>
</file>