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302" r:id="rId3"/>
    <p:sldId id="303" r:id="rId4"/>
    <p:sldId id="305" r:id="rId5"/>
    <p:sldId id="304" r:id="rId6"/>
    <p:sldId id="276" r:id="rId7"/>
    <p:sldId id="306" r:id="rId8"/>
    <p:sldId id="308" r:id="rId9"/>
    <p:sldId id="307" r:id="rId10"/>
    <p:sldId id="309" r:id="rId11"/>
    <p:sldId id="311" r:id="rId12"/>
    <p:sldId id="310" r:id="rId13"/>
    <p:sldId id="312" r:id="rId14"/>
    <p:sldId id="288" r:id="rId15"/>
    <p:sldId id="293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192" userDrawn="1">
          <p15:clr>
            <a:srgbClr val="A4A3A4"/>
          </p15:clr>
        </p15:guide>
        <p15:guide id="3" orient="horz" pos="888" userDrawn="1">
          <p15:clr>
            <a:srgbClr val="A4A3A4"/>
          </p15:clr>
        </p15:guide>
        <p15:guide id="4" pos="96" userDrawn="1">
          <p15:clr>
            <a:srgbClr val="A4A3A4"/>
          </p15:clr>
        </p15:guide>
        <p15:guide id="5" orient="horz" pos="10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 autoAdjust="0"/>
    <p:restoredTop sz="90061"/>
  </p:normalViewPr>
  <p:slideViewPr>
    <p:cSldViewPr snapToGrid="0" snapToObjects="1" showGuides="1">
      <p:cViewPr varScale="1">
        <p:scale>
          <a:sx n="143" d="100"/>
          <a:sy n="143" d="100"/>
        </p:scale>
        <p:origin x="1302" y="78"/>
      </p:cViewPr>
      <p:guideLst>
        <p:guide orient="horz" pos="2112"/>
        <p:guide pos="3192"/>
        <p:guide orient="horz" pos="888"/>
        <p:guide pos="96"/>
        <p:guide orient="horz" pos="10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B2E7C-5920-3144-B152-728232D97AE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A1A89-E06A-7042-A9D7-6A56CA03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0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78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300446" y="6500953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6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1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4388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209550" y="1304925"/>
            <a:ext cx="4191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4552950" y="1304925"/>
            <a:ext cx="4191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22;p2">
            <a:extLst>
              <a:ext uri="{FF2B5EF4-FFF2-40B4-BE49-F238E27FC236}">
                <a16:creationId xmlns:a16="http://schemas.microsoft.com/office/drawing/2014/main" id="{78B1AC25-9BA8-A499-02B8-DA929E17BB87}"/>
              </a:ext>
            </a:extLst>
          </p:cNvPr>
          <p:cNvSpPr txBox="1">
            <a:spLocks/>
          </p:cNvSpPr>
          <p:nvPr userDrawn="1"/>
        </p:nvSpPr>
        <p:spPr>
          <a:xfrm>
            <a:off x="300446" y="6500953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spcBef>
                <a:spcPts val="0"/>
              </a:spcBef>
              <a:buNone/>
              <a:defRPr sz="1600" b="1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2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795714"/>
            <a:ext cx="8229600" cy="533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229600" cy="58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22;p2">
            <a:extLst>
              <a:ext uri="{FF2B5EF4-FFF2-40B4-BE49-F238E27FC236}">
                <a16:creationId xmlns:a16="http://schemas.microsoft.com/office/drawing/2014/main" id="{C69D2157-77B6-233C-CB37-1AA92B65028C}"/>
              </a:ext>
            </a:extLst>
          </p:cNvPr>
          <p:cNvSpPr txBox="1">
            <a:spLocks/>
          </p:cNvSpPr>
          <p:nvPr userDrawn="1"/>
        </p:nvSpPr>
        <p:spPr>
          <a:xfrm>
            <a:off x="300446" y="6431281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spcBef>
                <a:spcPts val="0"/>
              </a:spcBef>
              <a:buNone/>
              <a:defRPr sz="1600" b="1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spcBef>
                <a:spcPts val="0"/>
              </a:spcBef>
              <a:buNone/>
              <a:defRPr sz="14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6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330202"/>
            <a:ext cx="9140825" cy="238125"/>
          </a:xfrm>
          <a:prstGeom prst="wave">
            <a:avLst>
              <a:gd name="adj1" fmla="val 12500"/>
              <a:gd name="adj2" fmla="val 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3176" y="311152"/>
            <a:ext cx="9140825" cy="219075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FFCC66"/>
              </a:gs>
              <a:gs pos="100000">
                <a:srgbClr val="FFF495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" y="263527"/>
            <a:ext cx="9140825" cy="233363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004177"/>
              </a:gs>
              <a:gs pos="50000">
                <a:srgbClr val="005EAC"/>
              </a:gs>
              <a:gs pos="100000">
                <a:srgbClr val="0072C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65088"/>
            <a:ext cx="9144000" cy="36195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004177"/>
              </a:gs>
              <a:gs pos="50000">
                <a:srgbClr val="005EAC"/>
              </a:gs>
              <a:gs pos="100000">
                <a:srgbClr val="0072C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004177"/>
              </a:gs>
              <a:gs pos="50000">
                <a:srgbClr val="005EAC"/>
              </a:gs>
              <a:gs pos="100000">
                <a:srgbClr val="0072C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-3175" y="557213"/>
            <a:ext cx="9147175" cy="233362"/>
          </a:xfrm>
          <a:prstGeom prst="wave">
            <a:avLst>
              <a:gd name="adj1" fmla="val 12500"/>
              <a:gd name="adj2" fmla="val 0"/>
            </a:avLst>
          </a:prstGeom>
          <a:solidFill>
            <a:srgbClr val="6BA42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" y="677863"/>
            <a:ext cx="9140825" cy="55991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8602" y="6415352"/>
            <a:ext cx="1555873" cy="385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904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vansherwin@lb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30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8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5.jpeg"/><Relationship Id="rId5" Type="http://schemas.openxmlformats.org/officeDocument/2006/relationships/image" Target="../media/image21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6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ol.ucar.edu/field_projects/methaneair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75CAB4C8-F14C-1830-7CB8-0898AEBC2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076" y="1793961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Validation of Facility Scale Measurements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589294A3-1F87-3109-34BD-421B4DEC1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567" y="3660735"/>
            <a:ext cx="8435633" cy="24692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Dr. Evan Sherwin</a:t>
            </a:r>
          </a:p>
          <a:p>
            <a:r>
              <a:rPr lang="en-US" sz="1800" dirty="0"/>
              <a:t>Climate Sciences Dept.</a:t>
            </a:r>
          </a:p>
          <a:p>
            <a:pPr algn="ctr"/>
            <a:r>
              <a:rPr lang="en-US" sz="1800" dirty="0"/>
              <a:t>Sustainable Energy &amp; Environmental Systems Dept.</a:t>
            </a:r>
          </a:p>
          <a:p>
            <a:pPr algn="ctr"/>
            <a:r>
              <a:rPr lang="en-US" sz="1800" dirty="0"/>
              <a:t>Lawrence Berkeley National Laboratory</a:t>
            </a:r>
          </a:p>
          <a:p>
            <a:pPr algn="ctr"/>
            <a:r>
              <a:rPr lang="en-US" sz="1800" dirty="0"/>
              <a:t>Founder &amp; Chair, Methane Emissions Technology Alliance</a:t>
            </a:r>
          </a:p>
          <a:p>
            <a:pPr algn="ctr"/>
            <a:r>
              <a:rPr lang="en-US" sz="1800" dirty="0">
                <a:hlinkClick r:id="rId3"/>
              </a:rPr>
              <a:t>evansherwin@lbl.gov</a:t>
            </a: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E439-14D0-7B1A-AA26-AC99B9118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4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08BC-1F4B-93BD-C734-80B12401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Shortcomings of satellite testing so far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DD0B2-E769-0CC1-8023-AEDC8685D399}"/>
              </a:ext>
            </a:extLst>
          </p:cNvPr>
          <p:cNvSpPr txBox="1"/>
          <p:nvPr/>
        </p:nvSpPr>
        <p:spPr>
          <a:xfrm>
            <a:off x="377112" y="1248127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Small sample size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51D24-D416-24FB-A419-8CADE4442852}"/>
              </a:ext>
            </a:extLst>
          </p:cNvPr>
          <p:cNvSpPr txBox="1"/>
          <p:nvPr/>
        </p:nvSpPr>
        <p:spPr>
          <a:xfrm>
            <a:off x="377112" y="2134161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Favorable environmental conditions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CB76C-F15A-5546-993B-79FA810FA1DF}"/>
              </a:ext>
            </a:extLst>
          </p:cNvPr>
          <p:cNvSpPr txBox="1"/>
          <p:nvPr/>
        </p:nvSpPr>
        <p:spPr>
          <a:xfrm>
            <a:off x="377112" y="3020195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duration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A0DFC-E766-E56F-DF49-595E08222678}"/>
              </a:ext>
            </a:extLst>
          </p:cNvPr>
          <p:cNvSpPr txBox="1"/>
          <p:nvPr/>
        </p:nvSpPr>
        <p:spPr>
          <a:xfrm>
            <a:off x="377112" y="3906229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Known location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421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0B79-E5A3-1436-B54F-1B877583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With known location testing, you know where to look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4A46B-847E-0A47-C908-0261AE36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237"/>
            <a:ext cx="9144000" cy="1967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0984C7-64DA-BE8F-F87E-0F008AEB138D}"/>
              </a:ext>
            </a:extLst>
          </p:cNvPr>
          <p:cNvSpPr/>
          <p:nvPr/>
        </p:nvSpPr>
        <p:spPr>
          <a:xfrm>
            <a:off x="5412981" y="1001168"/>
            <a:ext cx="2749874" cy="2283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04A4A-F9B4-EB81-FAC2-5A9C294B8534}"/>
              </a:ext>
            </a:extLst>
          </p:cNvPr>
          <p:cNvSpPr txBox="1"/>
          <p:nvPr/>
        </p:nvSpPr>
        <p:spPr>
          <a:xfrm>
            <a:off x="587355" y="3796097"/>
            <a:ext cx="7875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Would they have found this in the wild?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04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536F-AB64-3610-2A7B-77FE1AC0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leverage field statistics to assess detection abilities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59AF-0102-AF56-1857-6AD06BBF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483" y="2498366"/>
            <a:ext cx="5607731" cy="4359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8CD87-FF53-C0DA-770A-3CF840C1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43" y="745216"/>
            <a:ext cx="6355123" cy="1884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5C4BC-3703-9854-413F-ED244FF4E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218" y="822094"/>
            <a:ext cx="1670782" cy="14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D223BE-C76A-2C56-5AA6-7F95CC2494EC}"/>
              </a:ext>
            </a:extLst>
          </p:cNvPr>
          <p:cNvSpPr txBox="1"/>
          <p:nvPr/>
        </p:nvSpPr>
        <p:spPr>
          <a:xfrm>
            <a:off x="1805445" y="2491825"/>
            <a:ext cx="2025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Release rate [kg/h]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F7030-6B0A-1E27-E2B0-FB3A22200C2B}"/>
              </a:ext>
            </a:extLst>
          </p:cNvPr>
          <p:cNvSpPr txBox="1"/>
          <p:nvPr/>
        </p:nvSpPr>
        <p:spPr>
          <a:xfrm rot="16200000">
            <a:off x="-3254" y="1478979"/>
            <a:ext cx="2025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# of releases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B6892-0A9F-FEBB-4B1D-4E8124873921}"/>
              </a:ext>
            </a:extLst>
          </p:cNvPr>
          <p:cNvSpPr txBox="1"/>
          <p:nvPr/>
        </p:nvSpPr>
        <p:spPr>
          <a:xfrm>
            <a:off x="283669" y="3149311"/>
            <a:ext cx="32738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compare field statistics with a more sensitive instrument to estimate detection capabilities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A9A5A-E557-67DA-9D20-92A2D3D7B8FA}"/>
              </a:ext>
            </a:extLst>
          </p:cNvPr>
          <p:cNvSpPr txBox="1"/>
          <p:nvPr/>
        </p:nvSpPr>
        <p:spPr>
          <a:xfrm>
            <a:off x="794260" y="6260622"/>
            <a:ext cx="5072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Sources: El </a:t>
            </a:r>
            <a:r>
              <a:rPr lang="en-US" sz="1800" dirty="0" err="1"/>
              <a:t>Abbadi</a:t>
            </a:r>
            <a:r>
              <a:rPr lang="en-US" sz="1800" dirty="0"/>
              <a:t> et al. 2023, </a:t>
            </a:r>
          </a:p>
          <a:p>
            <a:r>
              <a:rPr lang="en-US" sz="1800" dirty="0"/>
              <a:t>Kunkel et al. 202</a:t>
            </a:r>
            <a:r>
              <a:rPr lang="en-US" dirty="0"/>
              <a:t>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54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5F74-659C-166A-4AFC-AAAF51977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Single-blind testing is critical, but probably not 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627D0-6E46-2223-299B-4943A7A53F0D}"/>
              </a:ext>
            </a:extLst>
          </p:cNvPr>
          <p:cNvSpPr txBox="1"/>
          <p:nvPr/>
        </p:nvSpPr>
        <p:spPr>
          <a:xfrm>
            <a:off x="377112" y="914406"/>
            <a:ext cx="8389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learned a lot from testing so far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9BC8E-2B52-E197-BBF0-29F01A019215}"/>
              </a:ext>
            </a:extLst>
          </p:cNvPr>
          <p:cNvSpPr txBox="1"/>
          <p:nvPr/>
        </p:nvSpPr>
        <p:spPr>
          <a:xfrm>
            <a:off x="377112" y="1800440"/>
            <a:ext cx="7508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We need much more testing to rigorously understand capabilities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C58C0-4DFA-C0A8-73F9-C789504DF15B}"/>
              </a:ext>
            </a:extLst>
          </p:cNvPr>
          <p:cNvSpPr txBox="1"/>
          <p:nvPr/>
        </p:nvSpPr>
        <p:spPr>
          <a:xfrm>
            <a:off x="377112" y="3240472"/>
            <a:ext cx="8680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Field statistics can tell us a lot about detection capabilities in the wild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370AD-2704-1567-A56F-19622CCDB44C}"/>
              </a:ext>
            </a:extLst>
          </p:cNvPr>
          <p:cNvSpPr txBox="1"/>
          <p:nvPr/>
        </p:nvSpPr>
        <p:spPr>
          <a:xfrm>
            <a:off x="367563" y="4629821"/>
            <a:ext cx="8776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Stanford &amp; Colorado State University set to begin next generation of satellite testing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330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ight M | LinkedIn">
            <a:extLst>
              <a:ext uri="{FF2B5EF4-FFF2-40B4-BE49-F238E27FC236}">
                <a16:creationId xmlns:a16="http://schemas.microsoft.com/office/drawing/2014/main" id="{3316238B-AB5B-2E9C-069C-9DE37712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10" y="3977361"/>
            <a:ext cx="1571902" cy="15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8DB78-E022-D57B-9AA7-4260296F4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CD287-85DF-8DDE-AE83-935B5DBE34D9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86800" y="152400"/>
            <a:ext cx="457200" cy="304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6" descr="Contact Us | Natural Gas Initiative">
            <a:extLst>
              <a:ext uri="{FF2B5EF4-FFF2-40B4-BE49-F238E27FC236}">
                <a16:creationId xmlns:a16="http://schemas.microsoft.com/office/drawing/2014/main" id="{5728E3F4-10E7-FE81-D20B-888D564B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4031"/>
            <a:ext cx="3424291" cy="13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5264243-4577-34DD-46B6-CFDB127C43FD}"/>
              </a:ext>
            </a:extLst>
          </p:cNvPr>
          <p:cNvSpPr txBox="1">
            <a:spLocks/>
          </p:cNvSpPr>
          <p:nvPr/>
        </p:nvSpPr>
        <p:spPr>
          <a:xfrm>
            <a:off x="8097387" y="6478763"/>
            <a:ext cx="42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C27F82-79FD-B244-BCFD-9B1449B9508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E4C2B47-DBFE-5C5B-CF5F-DF775F667A95}"/>
              </a:ext>
            </a:extLst>
          </p:cNvPr>
          <p:cNvSpPr txBox="1">
            <a:spLocks/>
          </p:cNvSpPr>
          <p:nvPr/>
        </p:nvSpPr>
        <p:spPr>
          <a:xfrm>
            <a:off x="191384" y="5601"/>
            <a:ext cx="872401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kern="0" dirty="0"/>
              <a:t>Acknowledgments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D4D843-CDAE-808C-4A07-7B1F625AEF5B}"/>
              </a:ext>
            </a:extLst>
          </p:cNvPr>
          <p:cNvGrpSpPr>
            <a:grpSpLocks noChangeAspect="1"/>
          </p:cNvGrpSpPr>
          <p:nvPr/>
        </p:nvGrpSpPr>
        <p:grpSpPr>
          <a:xfrm>
            <a:off x="3380576" y="1002494"/>
            <a:ext cx="5611024" cy="2782200"/>
            <a:chOff x="3747349" y="908782"/>
            <a:chExt cx="7259446" cy="35995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A3698D-129F-F547-CA53-F513251DA47A}"/>
                </a:ext>
              </a:extLst>
            </p:cNvPr>
            <p:cNvGrpSpPr/>
            <p:nvPr/>
          </p:nvGrpSpPr>
          <p:grpSpPr>
            <a:xfrm>
              <a:off x="5616879" y="2793839"/>
              <a:ext cx="1718103" cy="1714505"/>
              <a:chOff x="2617169" y="2920751"/>
              <a:chExt cx="1718103" cy="1714505"/>
            </a:xfrm>
          </p:grpSpPr>
          <p:pic>
            <p:nvPicPr>
              <p:cNvPr id="32" name="Picture 31" descr="A person holding a camera&#10;&#10;Description automatically generated with medium confidence">
                <a:extLst>
                  <a:ext uri="{FF2B5EF4-FFF2-40B4-BE49-F238E27FC236}">
                    <a16:creationId xmlns:a16="http://schemas.microsoft.com/office/drawing/2014/main" id="{134B96B5-EA24-A7DB-CE92-540637A49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58" t="6328" r="2058" b="21693"/>
              <a:stretch/>
            </p:blipFill>
            <p:spPr>
              <a:xfrm>
                <a:off x="2625344" y="2920751"/>
                <a:ext cx="1709928" cy="171150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0EF604EA-2AC0-D705-911F-5E8793FE4F08}"/>
                  </a:ext>
                </a:extLst>
              </p:cNvPr>
              <p:cNvSpPr txBox="1"/>
              <p:nvPr/>
            </p:nvSpPr>
            <p:spPr>
              <a:xfrm>
                <a:off x="2617169" y="4358257"/>
                <a:ext cx="1718103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Sahar El Abbadi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A143B-D254-1C01-F90D-5CE5FDC8D17B}"/>
                </a:ext>
              </a:extLst>
            </p:cNvPr>
            <p:cNvGrpSpPr/>
            <p:nvPr/>
          </p:nvGrpSpPr>
          <p:grpSpPr>
            <a:xfrm>
              <a:off x="9200093" y="2777243"/>
              <a:ext cx="1806702" cy="1718462"/>
              <a:chOff x="4545593" y="2908053"/>
              <a:chExt cx="1806702" cy="1718462"/>
            </a:xfrm>
          </p:grpSpPr>
          <p:pic>
            <p:nvPicPr>
              <p:cNvPr id="30" name="Picture 29" descr="A picture containing sky, outdoor, person&#10;&#10;Description automatically generated">
                <a:extLst>
                  <a:ext uri="{FF2B5EF4-FFF2-40B4-BE49-F238E27FC236}">
                    <a16:creationId xmlns:a16="http://schemas.microsoft.com/office/drawing/2014/main" id="{F8B90231-79B9-F2E6-9F70-34A1D32C1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390" t="38412" r="15789" b="27139"/>
              <a:stretch/>
            </p:blipFill>
            <p:spPr>
              <a:xfrm>
                <a:off x="4642367" y="2908053"/>
                <a:ext cx="1709928" cy="171406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D80DC8F7-C4A0-A988-A09E-634FF24EE338}"/>
                  </a:ext>
                </a:extLst>
              </p:cNvPr>
              <p:cNvSpPr txBox="1"/>
              <p:nvPr/>
            </p:nvSpPr>
            <p:spPr>
              <a:xfrm>
                <a:off x="4545593" y="4349516"/>
                <a:ext cx="1699501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Adam Brandt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0995BB-08DF-B00F-F8E7-F46F360B3AB7}"/>
                </a:ext>
              </a:extLst>
            </p:cNvPr>
            <p:cNvGrpSpPr/>
            <p:nvPr/>
          </p:nvGrpSpPr>
          <p:grpSpPr>
            <a:xfrm>
              <a:off x="9198281" y="908782"/>
              <a:ext cx="1801357" cy="1714411"/>
              <a:chOff x="753000" y="2904155"/>
              <a:chExt cx="1801357" cy="1714411"/>
            </a:xfrm>
          </p:grpSpPr>
          <p:pic>
            <p:nvPicPr>
              <p:cNvPr id="28" name="Picture 27" descr="A picture containing sky, outdoor, ground&#10;&#10;Description automatically generated">
                <a:extLst>
                  <a:ext uri="{FF2B5EF4-FFF2-40B4-BE49-F238E27FC236}">
                    <a16:creationId xmlns:a16="http://schemas.microsoft.com/office/drawing/2014/main" id="{FB658722-B18C-7300-CEC0-1C3ED0A190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146" t="24524" r="20492" b="25343"/>
              <a:stretch/>
            </p:blipFill>
            <p:spPr>
              <a:xfrm>
                <a:off x="857428" y="2904155"/>
                <a:ext cx="1696929" cy="170992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9" name="TextBox 35">
                <a:extLst>
                  <a:ext uri="{FF2B5EF4-FFF2-40B4-BE49-F238E27FC236}">
                    <a16:creationId xmlns:a16="http://schemas.microsoft.com/office/drawing/2014/main" id="{D0A14BA0-8C69-5F17-9448-360F8FC85F9B}"/>
                  </a:ext>
                </a:extLst>
              </p:cNvPr>
              <p:cNvSpPr txBox="1"/>
              <p:nvPr/>
            </p:nvSpPr>
            <p:spPr>
              <a:xfrm>
                <a:off x="753000" y="4341567"/>
                <a:ext cx="1709928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Jeff Rutherford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081F0F-EE06-9E46-3F81-BDF4151E9A97}"/>
                </a:ext>
              </a:extLst>
            </p:cNvPr>
            <p:cNvGrpSpPr/>
            <p:nvPr/>
          </p:nvGrpSpPr>
          <p:grpSpPr>
            <a:xfrm>
              <a:off x="3747349" y="917619"/>
              <a:ext cx="1935788" cy="1784447"/>
              <a:chOff x="678384" y="1056743"/>
              <a:chExt cx="1935788" cy="1784447"/>
            </a:xfrm>
          </p:grpSpPr>
          <p:pic>
            <p:nvPicPr>
              <p:cNvPr id="26" name="Picture 25" descr="A picture containing sky, outdoor, ground, sandy&#10;&#10;Description automatically generated">
                <a:extLst>
                  <a:ext uri="{FF2B5EF4-FFF2-40B4-BE49-F238E27FC236}">
                    <a16:creationId xmlns:a16="http://schemas.microsoft.com/office/drawing/2014/main" id="{CB921FF9-2422-BE9A-CE9B-0E8982270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134" t="38777" r="14967" b="17180"/>
              <a:stretch/>
            </p:blipFill>
            <p:spPr>
              <a:xfrm>
                <a:off x="743541" y="1056743"/>
                <a:ext cx="1706456" cy="1713395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7" name="TextBox 36">
                <a:extLst>
                  <a:ext uri="{FF2B5EF4-FFF2-40B4-BE49-F238E27FC236}">
                    <a16:creationId xmlns:a16="http://schemas.microsoft.com/office/drawing/2014/main" id="{037D3DB2-22CD-99D1-4966-8DE01BFA9748}"/>
                  </a:ext>
                </a:extLst>
              </p:cNvPr>
              <p:cNvSpPr txBox="1"/>
              <p:nvPr/>
            </p:nvSpPr>
            <p:spPr>
              <a:xfrm>
                <a:off x="678384" y="2482814"/>
                <a:ext cx="1935788" cy="358376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Philippine </a:t>
                </a:r>
                <a:r>
                  <a:rPr lang="en-US" sz="1200" dirty="0" err="1"/>
                  <a:t>Burdeau</a:t>
                </a:r>
                <a:endParaRPr lang="en-US" sz="12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7553BF-99B4-7407-D1AB-41EBEC97A5DC}"/>
                </a:ext>
              </a:extLst>
            </p:cNvPr>
            <p:cNvGrpSpPr/>
            <p:nvPr/>
          </p:nvGrpSpPr>
          <p:grpSpPr>
            <a:xfrm>
              <a:off x="5616879" y="917619"/>
              <a:ext cx="1718104" cy="1709928"/>
              <a:chOff x="2613250" y="1056743"/>
              <a:chExt cx="1718104" cy="1709928"/>
            </a:xfrm>
          </p:grpSpPr>
          <p:pic>
            <p:nvPicPr>
              <p:cNvPr id="24" name="Picture 23" descr="A picture containing sky, outdoor, ground, person&#10;&#10;Description automatically generated">
                <a:extLst>
                  <a:ext uri="{FF2B5EF4-FFF2-40B4-BE49-F238E27FC236}">
                    <a16:creationId xmlns:a16="http://schemas.microsoft.com/office/drawing/2014/main" id="{4DB37280-BD0F-C877-830B-06E7470791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1504" t="26599" r="29099" b="34292"/>
              <a:stretch/>
            </p:blipFill>
            <p:spPr>
              <a:xfrm>
                <a:off x="2617696" y="1056743"/>
                <a:ext cx="1713658" cy="170992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5" name="TextBox 37">
                <a:extLst>
                  <a:ext uri="{FF2B5EF4-FFF2-40B4-BE49-F238E27FC236}">
                    <a16:creationId xmlns:a16="http://schemas.microsoft.com/office/drawing/2014/main" id="{EF310EFC-65A0-1615-9F54-CA95B2B50DF3}"/>
                  </a:ext>
                </a:extLst>
              </p:cNvPr>
              <p:cNvSpPr txBox="1"/>
              <p:nvPr/>
            </p:nvSpPr>
            <p:spPr>
              <a:xfrm>
                <a:off x="2613250" y="2489672"/>
                <a:ext cx="1718103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Richard Chen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177B4E-9E80-C556-B8EB-CF6209A74CE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445678" y="917619"/>
              <a:ext cx="1713052" cy="1709928"/>
              <a:chOff x="4535512" y="1056743"/>
              <a:chExt cx="1713051" cy="1709928"/>
            </a:xfrm>
          </p:grpSpPr>
          <p:pic>
            <p:nvPicPr>
              <p:cNvPr id="22" name="Picture 21" descr="A person sitting in a chair next to a camera on a tripod&#10;&#10;Description automatically generated with medium confidence">
                <a:extLst>
                  <a:ext uri="{FF2B5EF4-FFF2-40B4-BE49-F238E27FC236}">
                    <a16:creationId xmlns:a16="http://schemas.microsoft.com/office/drawing/2014/main" id="{28EEABE8-360F-6208-6212-7C3E360C7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914" t="2352" r="17755"/>
              <a:stretch/>
            </p:blipFill>
            <p:spPr>
              <a:xfrm>
                <a:off x="4538636" y="1056743"/>
                <a:ext cx="1709927" cy="170992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3" name="TextBox 38">
                <a:extLst>
                  <a:ext uri="{FF2B5EF4-FFF2-40B4-BE49-F238E27FC236}">
                    <a16:creationId xmlns:a16="http://schemas.microsoft.com/office/drawing/2014/main" id="{F7D2A74B-4C9D-748C-8CC3-7E1DCEFDB550}"/>
                  </a:ext>
                </a:extLst>
              </p:cNvPr>
              <p:cNvSpPr txBox="1"/>
              <p:nvPr/>
            </p:nvSpPr>
            <p:spPr>
              <a:xfrm>
                <a:off x="4535512" y="2489672"/>
                <a:ext cx="1709927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 err="1"/>
                  <a:t>Yulia</a:t>
                </a:r>
                <a:r>
                  <a:rPr lang="en-US" sz="1200" dirty="0"/>
                  <a:t> Chen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82B4AF-19FD-AF7B-535E-FDE0C8E9BA30}"/>
                </a:ext>
              </a:extLst>
            </p:cNvPr>
            <p:cNvGrpSpPr/>
            <p:nvPr/>
          </p:nvGrpSpPr>
          <p:grpSpPr>
            <a:xfrm>
              <a:off x="7445679" y="2786208"/>
              <a:ext cx="1710458" cy="1717828"/>
              <a:chOff x="6446772" y="1064643"/>
              <a:chExt cx="1710458" cy="1717828"/>
            </a:xfrm>
          </p:grpSpPr>
          <p:pic>
            <p:nvPicPr>
              <p:cNvPr id="20" name="Picture 19" descr="A picture containing sky, outdoor, ground&#10;&#10;Description automatically generated">
                <a:extLst>
                  <a:ext uri="{FF2B5EF4-FFF2-40B4-BE49-F238E27FC236}">
                    <a16:creationId xmlns:a16="http://schemas.microsoft.com/office/drawing/2014/main" id="{7BAB67F4-24C8-99E7-625C-8284294C9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409" t="27368" r="54422" b="13599"/>
              <a:stretch/>
            </p:blipFill>
            <p:spPr>
              <a:xfrm>
                <a:off x="6447302" y="1064643"/>
                <a:ext cx="1709928" cy="171406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id="{405A7B22-BCFA-FB9A-3836-E91BCC4BF347}"/>
                  </a:ext>
                </a:extLst>
              </p:cNvPr>
              <p:cNvSpPr txBox="1"/>
              <p:nvPr/>
            </p:nvSpPr>
            <p:spPr>
              <a:xfrm>
                <a:off x="6446772" y="2505472"/>
                <a:ext cx="1709927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Evan Sherwin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C32042-6004-B7B3-3BE9-CEDFEEA5D192}"/>
                </a:ext>
              </a:extLst>
            </p:cNvPr>
            <p:cNvGrpSpPr/>
            <p:nvPr/>
          </p:nvGrpSpPr>
          <p:grpSpPr>
            <a:xfrm>
              <a:off x="3810000" y="2777243"/>
              <a:ext cx="1708962" cy="1711509"/>
              <a:chOff x="6457073" y="2923905"/>
              <a:chExt cx="1708962" cy="1711509"/>
            </a:xfrm>
          </p:grpSpPr>
          <p:pic>
            <p:nvPicPr>
              <p:cNvPr id="18" name="Picture 17" descr="A group of people posing for a photo in front of a car&#10;&#10;Description automatically generated with medium confidence">
                <a:extLst>
                  <a:ext uri="{FF2B5EF4-FFF2-40B4-BE49-F238E27FC236}">
                    <a16:creationId xmlns:a16="http://schemas.microsoft.com/office/drawing/2014/main" id="{FD6132C5-3C54-0EE9-BAF5-88E41417F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1168" t="43062" r="1581" b="7260"/>
              <a:stretch/>
            </p:blipFill>
            <p:spPr>
              <a:xfrm>
                <a:off x="6457074" y="2923905"/>
                <a:ext cx="1708961" cy="171150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19" name="TextBox 44">
                <a:extLst>
                  <a:ext uri="{FF2B5EF4-FFF2-40B4-BE49-F238E27FC236}">
                    <a16:creationId xmlns:a16="http://schemas.microsoft.com/office/drawing/2014/main" id="{969915E9-7A02-26BE-6E61-160B78F79475}"/>
                  </a:ext>
                </a:extLst>
              </p:cNvPr>
              <p:cNvSpPr txBox="1"/>
              <p:nvPr/>
            </p:nvSpPr>
            <p:spPr>
              <a:xfrm>
                <a:off x="6457073" y="4358415"/>
                <a:ext cx="1706456" cy="276999"/>
              </a:xfrm>
              <a:prstGeom prst="rect">
                <a:avLst/>
              </a:prstGeom>
              <a:solidFill>
                <a:srgbClr val="D9D9D9">
                  <a:alpha val="80000"/>
                </a:srgb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Zhan Zhang</a:t>
                </a:r>
              </a:p>
            </p:txBody>
          </p:sp>
        </p:grpSp>
      </p:grpSp>
      <p:pic>
        <p:nvPicPr>
          <p:cNvPr id="34" name="Picture 2" descr="Energy">
            <a:extLst>
              <a:ext uri="{FF2B5EF4-FFF2-40B4-BE49-F238E27FC236}">
                <a16:creationId xmlns:a16="http://schemas.microsoft.com/office/drawing/2014/main" id="{02AD7E3E-35DD-7D07-706C-4635A412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" y="2362200"/>
            <a:ext cx="3309264" cy="86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>
            <a:extLst>
              <a:ext uri="{FF2B5EF4-FFF2-40B4-BE49-F238E27FC236}">
                <a16:creationId xmlns:a16="http://schemas.microsoft.com/office/drawing/2014/main" id="{911C25B5-29A3-DDC7-62BE-D6EE1206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5442161"/>
            <a:ext cx="19113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arbon Mapper Takes Research Insights to 2022 AGU Fall Meeting - Carbon Mapper">
            <a:extLst>
              <a:ext uri="{FF2B5EF4-FFF2-40B4-BE49-F238E27FC236}">
                <a16:creationId xmlns:a16="http://schemas.microsoft.com/office/drawing/2014/main" id="{6353F1CF-09E0-94FF-8AE5-D6052DC4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60" y="4898116"/>
            <a:ext cx="1685685" cy="15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2DD397-2F25-F0ED-BF9E-175EBD21D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6356"/>
                    </a14:imgEffect>
                    <a14:imgEffect>
                      <a14:saturation sat="40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99812"/>
            <a:ext cx="2255838" cy="1289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3B0A31-AF81-ECE1-611E-0D4D7257685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0286" r="142" b="28073"/>
          <a:stretch/>
        </p:blipFill>
        <p:spPr>
          <a:xfrm>
            <a:off x="-7211" y="6209261"/>
            <a:ext cx="2309545" cy="6541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188B3F-6E02-507D-8969-4E90560E74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6282" y="3522543"/>
            <a:ext cx="2305608" cy="1072108"/>
          </a:xfrm>
          <a:prstGeom prst="rect">
            <a:avLst/>
          </a:prstGeom>
        </p:spPr>
      </p:pic>
      <p:sp>
        <p:nvSpPr>
          <p:cNvPr id="41" name="TextBox 19">
            <a:extLst>
              <a:ext uri="{FF2B5EF4-FFF2-40B4-BE49-F238E27FC236}">
                <a16:creationId xmlns:a16="http://schemas.microsoft.com/office/drawing/2014/main" id="{025E88CC-2E85-3547-0E33-119F58BBE974}"/>
              </a:ext>
            </a:extLst>
          </p:cNvPr>
          <p:cNvSpPr txBox="1"/>
          <p:nvPr/>
        </p:nvSpPr>
        <p:spPr>
          <a:xfrm>
            <a:off x="3429001" y="5953780"/>
            <a:ext cx="29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sz="2800" b="1" dirty="0"/>
              <a:t>Volta Fabrication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08115-50D8-2FE7-1365-AF793D188306}"/>
              </a:ext>
            </a:extLst>
          </p:cNvPr>
          <p:cNvSpPr txBox="1"/>
          <p:nvPr/>
        </p:nvSpPr>
        <p:spPr>
          <a:xfrm>
            <a:off x="3558267" y="4006628"/>
            <a:ext cx="1815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Partners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A87485-A9B5-6DDB-4F6C-2B8517C9D6A0}"/>
              </a:ext>
            </a:extLst>
          </p:cNvPr>
          <p:cNvSpPr txBox="1"/>
          <p:nvPr/>
        </p:nvSpPr>
        <p:spPr>
          <a:xfrm>
            <a:off x="400050" y="762000"/>
            <a:ext cx="19593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Funders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C9B1BD-9A5B-050A-FC89-A5A6BEC7A086}"/>
              </a:ext>
            </a:extLst>
          </p:cNvPr>
          <p:cNvSpPr/>
          <p:nvPr/>
        </p:nvSpPr>
        <p:spPr>
          <a:xfrm>
            <a:off x="2308880" y="6477001"/>
            <a:ext cx="251670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1D21-28C3-AEB5-0BF3-75B13CF5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Works cited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38DAE-25B2-B29C-3AF8-4C2FBE64E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549" y="947117"/>
            <a:ext cx="8666093" cy="533400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	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Omara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Methane Emissions from Natural Gas Production Sites in the United States: Data Synthesis and National Estimate.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Environ. Sci. Technol.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52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12915–12925 (2018).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	Alvarez, R. A.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Assessment of methane emissions from the U.S. oil and gas supply chain.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Science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eaar7204 (2018) doi:10.1126/science.aar7204.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	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Rella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C. W., Tsai, T. R., Botkin, C. G., Crosson, E. R. &amp; Steele, D. Measuring Emissions from Oil and Natural Gas Well Pads Using the Mobile Flux Plane Technique.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Environ. Sci. Technol.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49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4742–4748 (2015).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	Cusworth, D. H.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Intermittency of Large Methane Emitters in the Permian Basin.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Environ. Sci. Technol. Lett.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567–573 (2021).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	Sherwin, E. D.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Single-blind validation of space-based point-source methane emissions detection and quantification. Preprint at https://doi.org/10.31223/X5DH09 (2022).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	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Sherwin, E. 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Single-blind test of nine methane-sensing satellite systems from three continents. 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Atmospheric Meas. Tech.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765–782 (2024).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B807C-25E5-2CED-135E-0C80C5C96BE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86800" y="152400"/>
            <a:ext cx="457200" cy="304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6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84BB-C9E5-95A1-F5E1-45096A57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EA88-5227-E876-970F-88B5610E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Works cited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14133-FA78-04BF-BD99-637CC598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0622"/>
            <a:ext cx="9143999" cy="533400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	Rutherford, J., Sherwin, E., Chen, Y.,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Aminfard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 &amp; Brandt, A. R. Evaluating methane emission quantification performance and uncertainty of aerial technologies via high-volume single-blind controlled releases. Preprint at https://doi.org/10.31223/X5KQ0X (2023).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	El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Abbadi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Comprehensive Evaluation of Aircraft-Based Methane Sensing for Greenhouse Gas Mitigation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https://eartharxiv.org/repository/view/5569/ (2023) doi:10.31223/X51D4C.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	Sherwin, E. D.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US oil and gas system emissions from nearly one million aerial site measurements.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627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328–334 (2024b).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	Rutherford, J. 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Closing the methane gap in US oil and natural gas production emissions inventories.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Nat. </a:t>
            </a:r>
            <a:r>
              <a:rPr lang="en-US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4715 (2021).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11.	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Omara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Methane emissions from US low production oil and natural gas well sites.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Nat. </a:t>
            </a:r>
            <a:r>
              <a:rPr lang="en-US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2085 (2022).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	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MethaneSAT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Bold on Reducing Methane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https://www.methanesat.org/ (2022).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13.             Sherwin, Chen et al.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Single-blind test of airplane-based hyperspectral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methane detection via controlled releases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Elementa.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:1 (2021)</a:t>
            </a:r>
            <a:endParaRPr lang="en-US" sz="1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5400" indent="0">
              <a:buNone/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B2436-1D45-EF0A-02A9-88DCA57A68D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86800" y="152400"/>
            <a:ext cx="457200" cy="304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168F-F89C-26D6-598C-0B896CEE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well does methane remote sensing work?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09F03-E595-74EF-38F5-2F9648675770}"/>
              </a:ext>
            </a:extLst>
          </p:cNvPr>
          <p:cNvSpPr txBox="1"/>
          <p:nvPr/>
        </p:nvSpPr>
        <p:spPr>
          <a:xfrm>
            <a:off x="363757" y="926630"/>
            <a:ext cx="5436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Techn</a:t>
            </a:r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ology X: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2409A-CDF6-6753-9700-C45F8D8F8299}"/>
              </a:ext>
            </a:extLst>
          </p:cNvPr>
          <p:cNvSpPr txBox="1"/>
          <p:nvPr/>
        </p:nvSpPr>
        <p:spPr>
          <a:xfrm>
            <a:off x="1178040" y="1945049"/>
            <a:ext cx="675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Detect methane point sources?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B141A-D14B-BAF1-D74E-6D3BD41011D3}"/>
              </a:ext>
            </a:extLst>
          </p:cNvPr>
          <p:cNvSpPr txBox="1"/>
          <p:nvPr/>
        </p:nvSpPr>
        <p:spPr>
          <a:xfrm>
            <a:off x="1178039" y="2782669"/>
            <a:ext cx="675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Quantify methane point sources?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81A69-96A1-58E0-9BFF-777F793030A1}"/>
              </a:ext>
            </a:extLst>
          </p:cNvPr>
          <p:cNvSpPr txBox="1"/>
          <p:nvPr/>
        </p:nvSpPr>
        <p:spPr>
          <a:xfrm>
            <a:off x="1178038" y="3620290"/>
            <a:ext cx="675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reliably?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69156-258A-7B40-EB2F-84974F0D6E12}"/>
              </a:ext>
            </a:extLst>
          </p:cNvPr>
          <p:cNvSpPr txBox="1"/>
          <p:nvPr/>
        </p:nvSpPr>
        <p:spPr>
          <a:xfrm>
            <a:off x="1178037" y="4457911"/>
            <a:ext cx="6751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what accuracy?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142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10DA-2BA2-0A71-12F9-766E0C05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Ways to answer these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2409A-CDF6-6753-9700-C45F8D8F8299}"/>
              </a:ext>
            </a:extLst>
          </p:cNvPr>
          <p:cNvSpPr txBox="1"/>
          <p:nvPr/>
        </p:nvSpPr>
        <p:spPr>
          <a:xfrm>
            <a:off x="577340" y="1248127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Engineering calculations/simulations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E767C-350D-8F97-52C6-6EB57214D79B}"/>
              </a:ext>
            </a:extLst>
          </p:cNvPr>
          <p:cNvSpPr txBox="1"/>
          <p:nvPr/>
        </p:nvSpPr>
        <p:spPr>
          <a:xfrm>
            <a:off x="577340" y="3105834"/>
            <a:ext cx="766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Blind controlled release testing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5528A-D99B-2839-E969-F67A967E17F9}"/>
              </a:ext>
            </a:extLst>
          </p:cNvPr>
          <p:cNvSpPr txBox="1"/>
          <p:nvPr/>
        </p:nvSpPr>
        <p:spPr>
          <a:xfrm>
            <a:off x="577339" y="4079189"/>
            <a:ext cx="846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Statistical analysis of field measurements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08DE8-4D91-4E87-0EB4-833329673667}"/>
              </a:ext>
            </a:extLst>
          </p:cNvPr>
          <p:cNvSpPr/>
          <p:nvPr/>
        </p:nvSpPr>
        <p:spPr>
          <a:xfrm>
            <a:off x="440515" y="3026851"/>
            <a:ext cx="8466544" cy="827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D32AC-17ED-C3A3-2D44-1EB1D84FDC9A}"/>
              </a:ext>
            </a:extLst>
          </p:cNvPr>
          <p:cNvSpPr txBox="1"/>
          <p:nvPr/>
        </p:nvSpPr>
        <p:spPr>
          <a:xfrm>
            <a:off x="577339" y="2053496"/>
            <a:ext cx="846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Collaborative controlled release testing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246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7B62C9-E3B1-8EC0-8D7F-66AAAEB1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674120"/>
            <a:ext cx="9146233" cy="8647125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D257931-4D51-DF37-51B7-2B1F61258C0A}"/>
              </a:ext>
            </a:extLst>
          </p:cNvPr>
          <p:cNvSpPr/>
          <p:nvPr/>
        </p:nvSpPr>
        <p:spPr>
          <a:xfrm>
            <a:off x="1388286" y="5163281"/>
            <a:ext cx="2218203" cy="403212"/>
          </a:xfrm>
          <a:custGeom>
            <a:avLst/>
            <a:gdLst>
              <a:gd name="connsiteX0" fmla="*/ 0 w 2218203"/>
              <a:gd name="connsiteY0" fmla="*/ 403212 h 403212"/>
              <a:gd name="connsiteX1" fmla="*/ 967796 w 2218203"/>
              <a:gd name="connsiteY1" fmla="*/ 2745 h 403212"/>
              <a:gd name="connsiteX2" fmla="*/ 1254797 w 2218203"/>
              <a:gd name="connsiteY2" fmla="*/ 229677 h 403212"/>
              <a:gd name="connsiteX3" fmla="*/ 2089104 w 2218203"/>
              <a:gd name="connsiteY3" fmla="*/ 289747 h 403212"/>
              <a:gd name="connsiteX4" fmla="*/ 2202569 w 2218203"/>
              <a:gd name="connsiteY4" fmla="*/ 142909 h 40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8203" h="403212">
                <a:moveTo>
                  <a:pt x="0" y="403212"/>
                </a:moveTo>
                <a:cubicBezTo>
                  <a:pt x="379331" y="217439"/>
                  <a:pt x="758663" y="31667"/>
                  <a:pt x="967796" y="2745"/>
                </a:cubicBezTo>
                <a:cubicBezTo>
                  <a:pt x="1176929" y="-26177"/>
                  <a:pt x="1067912" y="181843"/>
                  <a:pt x="1254797" y="229677"/>
                </a:cubicBezTo>
                <a:cubicBezTo>
                  <a:pt x="1441682" y="277511"/>
                  <a:pt x="1931142" y="304208"/>
                  <a:pt x="2089104" y="289747"/>
                </a:cubicBezTo>
                <a:cubicBezTo>
                  <a:pt x="2247066" y="275286"/>
                  <a:pt x="2224817" y="209097"/>
                  <a:pt x="2202569" y="14290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EA920-53D4-2217-323C-25BA1D4D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Principles of single-blind testing</a:t>
            </a:r>
          </a:p>
        </p:txBody>
      </p:sp>
      <p:pic>
        <p:nvPicPr>
          <p:cNvPr id="6" name="Picture 6" descr="Satellite icon vector clip art">
            <a:extLst>
              <a:ext uri="{FF2B5EF4-FFF2-40B4-BE49-F238E27FC236}">
                <a16:creationId xmlns:a16="http://schemas.microsoft.com/office/drawing/2014/main" id="{D3416A8E-3992-0F03-2DBF-9C9261B3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51" y="718957"/>
            <a:ext cx="1317108" cy="13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lack glider">
            <a:extLst>
              <a:ext uri="{FF2B5EF4-FFF2-40B4-BE49-F238E27FC236}">
                <a16:creationId xmlns:a16="http://schemas.microsoft.com/office/drawing/2014/main" id="{4B7BF186-AE1D-6DC1-65AE-63ADB80DB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02" y="1456827"/>
            <a:ext cx="1954552" cy="19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5D34C8-D163-6780-CD15-F773F4C4CE35}"/>
              </a:ext>
            </a:extLst>
          </p:cNvPr>
          <p:cNvGrpSpPr/>
          <p:nvPr/>
        </p:nvGrpSpPr>
        <p:grpSpPr>
          <a:xfrm>
            <a:off x="3514247" y="4708867"/>
            <a:ext cx="191558" cy="932264"/>
            <a:chOff x="4192166" y="4292666"/>
            <a:chExt cx="191558" cy="93226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7E0832-59A2-BCEE-C3C6-D0F23026A5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9552" y="4292666"/>
              <a:ext cx="3" cy="886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C48029-5F11-34FD-32DF-958837BF9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2166" y="4847376"/>
              <a:ext cx="85512" cy="373544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3221CF-346A-9EC3-4D6F-EE4A09F4B1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1428" y="4850026"/>
              <a:ext cx="82296" cy="374904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31BB8D-5C14-F9B9-8F83-D7964296D538}"/>
              </a:ext>
            </a:extLst>
          </p:cNvPr>
          <p:cNvGrpSpPr/>
          <p:nvPr/>
        </p:nvGrpSpPr>
        <p:grpSpPr>
          <a:xfrm>
            <a:off x="3599759" y="3398009"/>
            <a:ext cx="4437484" cy="1806083"/>
            <a:chOff x="2891785" y="2495740"/>
            <a:chExt cx="4437484" cy="1806083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754F21E-7ACD-54B1-64B0-D0F13B512D75}"/>
                </a:ext>
              </a:extLst>
            </p:cNvPr>
            <p:cNvSpPr/>
            <p:nvPr/>
          </p:nvSpPr>
          <p:spPr>
            <a:xfrm>
              <a:off x="2891785" y="2495740"/>
              <a:ext cx="4348716" cy="1286540"/>
            </a:xfrm>
            <a:custGeom>
              <a:avLst/>
              <a:gdLst>
                <a:gd name="connsiteX0" fmla="*/ 0 w 4348716"/>
                <a:gd name="connsiteY0" fmla="*/ 1286540 h 1286540"/>
                <a:gd name="connsiteX1" fmla="*/ 520995 w 4348716"/>
                <a:gd name="connsiteY1" fmla="*/ 1212112 h 1286540"/>
                <a:gd name="connsiteX2" fmla="*/ 712381 w 4348716"/>
                <a:gd name="connsiteY2" fmla="*/ 893135 h 1286540"/>
                <a:gd name="connsiteX3" fmla="*/ 1562986 w 4348716"/>
                <a:gd name="connsiteY3" fmla="*/ 552893 h 1286540"/>
                <a:gd name="connsiteX4" fmla="*/ 2020186 w 4348716"/>
                <a:gd name="connsiteY4" fmla="*/ 106326 h 1286540"/>
                <a:gd name="connsiteX5" fmla="*/ 3391786 w 4348716"/>
                <a:gd name="connsiteY5" fmla="*/ 159489 h 1286540"/>
                <a:gd name="connsiteX6" fmla="*/ 4348716 w 4348716"/>
                <a:gd name="connsiteY6" fmla="*/ 0 h 12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8716" h="1286540">
                  <a:moveTo>
                    <a:pt x="0" y="1286540"/>
                  </a:moveTo>
                  <a:cubicBezTo>
                    <a:pt x="201132" y="1282109"/>
                    <a:pt x="402265" y="1277679"/>
                    <a:pt x="520995" y="1212112"/>
                  </a:cubicBezTo>
                  <a:cubicBezTo>
                    <a:pt x="639725" y="1146545"/>
                    <a:pt x="538716" y="1003005"/>
                    <a:pt x="712381" y="893135"/>
                  </a:cubicBezTo>
                  <a:cubicBezTo>
                    <a:pt x="886046" y="783265"/>
                    <a:pt x="1345019" y="684028"/>
                    <a:pt x="1562986" y="552893"/>
                  </a:cubicBezTo>
                  <a:cubicBezTo>
                    <a:pt x="1780954" y="421758"/>
                    <a:pt x="1715386" y="171893"/>
                    <a:pt x="2020186" y="106326"/>
                  </a:cubicBezTo>
                  <a:cubicBezTo>
                    <a:pt x="2324986" y="40759"/>
                    <a:pt x="3003698" y="177210"/>
                    <a:pt x="3391786" y="159489"/>
                  </a:cubicBezTo>
                  <a:cubicBezTo>
                    <a:pt x="3779874" y="141768"/>
                    <a:pt x="4185683" y="30126"/>
                    <a:pt x="434871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366376B3-37FC-5A62-E467-9B3E7066F209}"/>
                </a:ext>
              </a:extLst>
            </p:cNvPr>
            <p:cNvSpPr/>
            <p:nvPr/>
          </p:nvSpPr>
          <p:spPr>
            <a:xfrm rot="774876">
              <a:off x="2980553" y="3015283"/>
              <a:ext cx="4348716" cy="1286540"/>
            </a:xfrm>
            <a:custGeom>
              <a:avLst/>
              <a:gdLst>
                <a:gd name="connsiteX0" fmla="*/ 0 w 4348716"/>
                <a:gd name="connsiteY0" fmla="*/ 1286540 h 1286540"/>
                <a:gd name="connsiteX1" fmla="*/ 520995 w 4348716"/>
                <a:gd name="connsiteY1" fmla="*/ 1212112 h 1286540"/>
                <a:gd name="connsiteX2" fmla="*/ 712381 w 4348716"/>
                <a:gd name="connsiteY2" fmla="*/ 893135 h 1286540"/>
                <a:gd name="connsiteX3" fmla="*/ 1562986 w 4348716"/>
                <a:gd name="connsiteY3" fmla="*/ 552893 h 1286540"/>
                <a:gd name="connsiteX4" fmla="*/ 2020186 w 4348716"/>
                <a:gd name="connsiteY4" fmla="*/ 106326 h 1286540"/>
                <a:gd name="connsiteX5" fmla="*/ 3391786 w 4348716"/>
                <a:gd name="connsiteY5" fmla="*/ 159489 h 1286540"/>
                <a:gd name="connsiteX6" fmla="*/ 4348716 w 4348716"/>
                <a:gd name="connsiteY6" fmla="*/ 0 h 12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8716" h="1286540">
                  <a:moveTo>
                    <a:pt x="0" y="1286540"/>
                  </a:moveTo>
                  <a:cubicBezTo>
                    <a:pt x="201132" y="1282109"/>
                    <a:pt x="402265" y="1277679"/>
                    <a:pt x="520995" y="1212112"/>
                  </a:cubicBezTo>
                  <a:cubicBezTo>
                    <a:pt x="639725" y="1146545"/>
                    <a:pt x="538716" y="1003005"/>
                    <a:pt x="712381" y="893135"/>
                  </a:cubicBezTo>
                  <a:cubicBezTo>
                    <a:pt x="886046" y="783265"/>
                    <a:pt x="1345019" y="684028"/>
                    <a:pt x="1562986" y="552893"/>
                  </a:cubicBezTo>
                  <a:cubicBezTo>
                    <a:pt x="1780954" y="421758"/>
                    <a:pt x="1715386" y="171893"/>
                    <a:pt x="2020186" y="106326"/>
                  </a:cubicBezTo>
                  <a:cubicBezTo>
                    <a:pt x="2324986" y="40759"/>
                    <a:pt x="3003698" y="177210"/>
                    <a:pt x="3391786" y="159489"/>
                  </a:cubicBezTo>
                  <a:cubicBezTo>
                    <a:pt x="3779874" y="141768"/>
                    <a:pt x="4185683" y="30126"/>
                    <a:pt x="434871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B170C66-2BE6-9676-4F9F-BD23E1E2A04D}"/>
                </a:ext>
              </a:extLst>
            </p:cNvPr>
            <p:cNvSpPr/>
            <p:nvPr/>
          </p:nvSpPr>
          <p:spPr>
            <a:xfrm rot="356062">
              <a:off x="2948489" y="2743837"/>
              <a:ext cx="4348716" cy="1286540"/>
            </a:xfrm>
            <a:custGeom>
              <a:avLst/>
              <a:gdLst>
                <a:gd name="connsiteX0" fmla="*/ 0 w 4348716"/>
                <a:gd name="connsiteY0" fmla="*/ 1286540 h 1286540"/>
                <a:gd name="connsiteX1" fmla="*/ 520995 w 4348716"/>
                <a:gd name="connsiteY1" fmla="*/ 1212112 h 1286540"/>
                <a:gd name="connsiteX2" fmla="*/ 712381 w 4348716"/>
                <a:gd name="connsiteY2" fmla="*/ 893135 h 1286540"/>
                <a:gd name="connsiteX3" fmla="*/ 1562986 w 4348716"/>
                <a:gd name="connsiteY3" fmla="*/ 552893 h 1286540"/>
                <a:gd name="connsiteX4" fmla="*/ 2020186 w 4348716"/>
                <a:gd name="connsiteY4" fmla="*/ 106326 h 1286540"/>
                <a:gd name="connsiteX5" fmla="*/ 3391786 w 4348716"/>
                <a:gd name="connsiteY5" fmla="*/ 159489 h 1286540"/>
                <a:gd name="connsiteX6" fmla="*/ 4348716 w 4348716"/>
                <a:gd name="connsiteY6" fmla="*/ 0 h 12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8716" h="1286540">
                  <a:moveTo>
                    <a:pt x="0" y="1286540"/>
                  </a:moveTo>
                  <a:cubicBezTo>
                    <a:pt x="201132" y="1282109"/>
                    <a:pt x="402265" y="1277679"/>
                    <a:pt x="520995" y="1212112"/>
                  </a:cubicBezTo>
                  <a:cubicBezTo>
                    <a:pt x="639725" y="1146545"/>
                    <a:pt x="538716" y="1003005"/>
                    <a:pt x="712381" y="893135"/>
                  </a:cubicBezTo>
                  <a:cubicBezTo>
                    <a:pt x="886046" y="783265"/>
                    <a:pt x="1345019" y="684028"/>
                    <a:pt x="1562986" y="552893"/>
                  </a:cubicBezTo>
                  <a:cubicBezTo>
                    <a:pt x="1780954" y="421758"/>
                    <a:pt x="1715386" y="171893"/>
                    <a:pt x="2020186" y="106326"/>
                  </a:cubicBezTo>
                  <a:cubicBezTo>
                    <a:pt x="2324986" y="40759"/>
                    <a:pt x="3003698" y="177210"/>
                    <a:pt x="3391786" y="159489"/>
                  </a:cubicBezTo>
                  <a:cubicBezTo>
                    <a:pt x="3779874" y="141768"/>
                    <a:pt x="4185683" y="30126"/>
                    <a:pt x="434871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1E0271-7909-AEA2-1341-236F0DF5E992}"/>
              </a:ext>
            </a:extLst>
          </p:cNvPr>
          <p:cNvSpPr txBox="1"/>
          <p:nvPr/>
        </p:nvSpPr>
        <p:spPr>
          <a:xfrm>
            <a:off x="7844952" y="5657208"/>
            <a:ext cx="1322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Creative Commons:</a:t>
            </a:r>
          </a:p>
          <a:p>
            <a:r>
              <a:rPr lang="en-US" sz="800" dirty="0" err="1"/>
              <a:t>OpenClipArt.org</a:t>
            </a:r>
            <a:endParaRPr lang="en-US" sz="800" dirty="0"/>
          </a:p>
          <a:p>
            <a:r>
              <a:rPr lang="en-US" sz="800" dirty="0" err="1"/>
              <a:t>PinClipArt.com</a:t>
            </a:r>
            <a:endParaRPr lang="en-US" sz="800" dirty="0"/>
          </a:p>
          <a:p>
            <a:r>
              <a:rPr lang="en-US" sz="800" dirty="0" err="1"/>
              <a:t>PublicDomainVectors.com</a:t>
            </a:r>
            <a:endParaRPr lang="en-US" sz="800" dirty="0"/>
          </a:p>
          <a:p>
            <a:r>
              <a:rPr lang="en-US" sz="800" dirty="0" err="1"/>
              <a:t>Pixabay.com</a:t>
            </a:r>
            <a:endParaRPr lang="en-US" sz="800" dirty="0"/>
          </a:p>
          <a:p>
            <a:r>
              <a:rPr lang="en-US" sz="800" dirty="0" err="1"/>
              <a:t>FreeSVG.org</a:t>
            </a:r>
            <a:endParaRPr lang="en-US" sz="800" dirty="0"/>
          </a:p>
        </p:txBody>
      </p:sp>
      <p:pic>
        <p:nvPicPr>
          <p:cNvPr id="23" name="Picture 22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836EE9B0-27B6-6371-008C-EFE0EE0F97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46" t="24524" r="20492" b="25343"/>
          <a:stretch/>
        </p:blipFill>
        <p:spPr>
          <a:xfrm>
            <a:off x="80715" y="4684549"/>
            <a:ext cx="1311603" cy="13216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80FFBADB-E9F6-F83F-EC5F-97B18034340B}"/>
              </a:ext>
            </a:extLst>
          </p:cNvPr>
          <p:cNvSpPr txBox="1"/>
          <p:nvPr/>
        </p:nvSpPr>
        <p:spPr>
          <a:xfrm>
            <a:off x="0" y="5795564"/>
            <a:ext cx="1321650" cy="214100"/>
          </a:xfrm>
          <a:prstGeom prst="rect">
            <a:avLst/>
          </a:prstGeom>
          <a:solidFill>
            <a:srgbClr val="D9D9D9">
              <a:alpha val="80000"/>
            </a:srgb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200" dirty="0"/>
              <a:t>Jeff Rutherford</a:t>
            </a:r>
          </a:p>
        </p:txBody>
      </p:sp>
      <p:pic>
        <p:nvPicPr>
          <p:cNvPr id="25" name="Picture 24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5AD8E211-1C48-B5F1-D92A-501FA43776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8" t="6328" r="2058" b="21693"/>
          <a:stretch/>
        </p:blipFill>
        <p:spPr>
          <a:xfrm>
            <a:off x="1516738" y="4683455"/>
            <a:ext cx="1321650" cy="13228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TextBox 33">
            <a:extLst>
              <a:ext uri="{FF2B5EF4-FFF2-40B4-BE49-F238E27FC236}">
                <a16:creationId xmlns:a16="http://schemas.microsoft.com/office/drawing/2014/main" id="{2DAF9401-1FDA-C26E-E22E-F74A604F31A1}"/>
              </a:ext>
            </a:extLst>
          </p:cNvPr>
          <p:cNvSpPr txBox="1"/>
          <p:nvPr/>
        </p:nvSpPr>
        <p:spPr>
          <a:xfrm>
            <a:off x="1510419" y="5794543"/>
            <a:ext cx="1327969" cy="214100"/>
          </a:xfrm>
          <a:prstGeom prst="rect">
            <a:avLst/>
          </a:prstGeom>
          <a:solidFill>
            <a:srgbClr val="D9D9D9">
              <a:alpha val="80000"/>
            </a:srgb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200" dirty="0"/>
              <a:t>Sahar El Abbadi</a:t>
            </a:r>
          </a:p>
        </p:txBody>
      </p:sp>
    </p:spTree>
    <p:extLst>
      <p:ext uri="{BB962C8B-B14F-4D97-AF65-F5344CB8AC3E}">
        <p14:creationId xmlns:p14="http://schemas.microsoft.com/office/powerpoint/2010/main" val="34853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CA0F2A-BDC7-5EB0-40AC-3EA5DF807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8" y="712970"/>
            <a:ext cx="6076335" cy="5682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29544-96F6-7AB3-6D16-4BAF853D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Promising results from aerial testing</a:t>
            </a:r>
          </a:p>
        </p:txBody>
      </p:sp>
      <p:pic>
        <p:nvPicPr>
          <p:cNvPr id="6" name="Picture 5" descr="Insight M | LinkedIn">
            <a:extLst>
              <a:ext uri="{FF2B5EF4-FFF2-40B4-BE49-F238E27FC236}">
                <a16:creationId xmlns:a16="http://schemas.microsoft.com/office/drawing/2014/main" id="{302D0268-3D77-7C2D-386D-DC53392D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94" y="2434839"/>
            <a:ext cx="1521775" cy="152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1FB55-BA7C-637F-706E-6230E00EC86A}"/>
              </a:ext>
            </a:extLst>
          </p:cNvPr>
          <p:cNvSpPr txBox="1"/>
          <p:nvPr/>
        </p:nvSpPr>
        <p:spPr>
          <a:xfrm>
            <a:off x="2745604" y="6400800"/>
            <a:ext cx="4598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Sherwin, Chen et al. 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A4219-CB49-3986-C9D0-D1EC85DDA483}"/>
              </a:ext>
            </a:extLst>
          </p:cNvPr>
          <p:cNvSpPr/>
          <p:nvPr/>
        </p:nvSpPr>
        <p:spPr>
          <a:xfrm>
            <a:off x="6964226" y="3734475"/>
            <a:ext cx="1655264" cy="25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84705-314A-6826-E5AD-404BAA7DB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83" y="3248104"/>
            <a:ext cx="2128529" cy="13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ight M | LinkedIn">
            <a:extLst>
              <a:ext uri="{FF2B5EF4-FFF2-40B4-BE49-F238E27FC236}">
                <a16:creationId xmlns:a16="http://schemas.microsoft.com/office/drawing/2014/main" id="{17EC4E63-6932-1A96-C55D-D0057063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2" y="1041583"/>
            <a:ext cx="1521775" cy="152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1EAF0-C59B-C350-7E66-872D8BC03422}"/>
              </a:ext>
            </a:extLst>
          </p:cNvPr>
          <p:cNvSpPr/>
          <p:nvPr/>
        </p:nvSpPr>
        <p:spPr>
          <a:xfrm>
            <a:off x="343774" y="2341219"/>
            <a:ext cx="1655264" cy="25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82E7-80DC-74C8-0BC2-0356732DD00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86800" y="152400"/>
            <a:ext cx="457200" cy="304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C1657B-5803-88AD-19D6-BDB23D2E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1" y="4172199"/>
            <a:ext cx="1538971" cy="103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FE1B0DAF-35CA-187E-730F-C49FF4ADE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4" y="15226"/>
            <a:ext cx="8724015" cy="549275"/>
          </a:xfrm>
        </p:spPr>
        <p:txBody>
          <a:bodyPr/>
          <a:lstStyle/>
          <a:p>
            <a:pPr algn="ctr"/>
            <a:r>
              <a:rPr lang="en-US" dirty="0"/>
              <a:t>We have basically tested them 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0B7106-1A86-8BA3-DD3A-5585761D0BDB}"/>
              </a:ext>
            </a:extLst>
          </p:cNvPr>
          <p:cNvGrpSpPr/>
          <p:nvPr/>
        </p:nvGrpSpPr>
        <p:grpSpPr>
          <a:xfrm>
            <a:off x="5681076" y="3886200"/>
            <a:ext cx="2396124" cy="2400579"/>
            <a:chOff x="6491255" y="3847821"/>
            <a:chExt cx="2396124" cy="2400579"/>
          </a:xfrm>
        </p:grpSpPr>
        <p:pic>
          <p:nvPicPr>
            <p:cNvPr id="10" name="Picture 9" descr="A person holding a camera&#10;&#10;Description automatically generated with medium confidence">
              <a:extLst>
                <a:ext uri="{FF2B5EF4-FFF2-40B4-BE49-F238E27FC236}">
                  <a16:creationId xmlns:a16="http://schemas.microsoft.com/office/drawing/2014/main" id="{0FCC1CD9-2EAF-EE4B-70A1-F522D6FF6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58" t="6328" r="2058" b="21693"/>
            <a:stretch/>
          </p:blipFill>
          <p:spPr>
            <a:xfrm>
              <a:off x="6497573" y="3847821"/>
              <a:ext cx="2384721" cy="23869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61FC6-EA46-92B9-CA40-48A041DD4B25}"/>
                </a:ext>
              </a:extLst>
            </p:cNvPr>
            <p:cNvSpPr txBox="1"/>
            <p:nvPr/>
          </p:nvSpPr>
          <p:spPr>
            <a:xfrm>
              <a:off x="6491255" y="5909846"/>
              <a:ext cx="2396124" cy="338554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Sahar El Abbadi</a:t>
              </a:r>
            </a:p>
          </p:txBody>
        </p:sp>
      </p:grpSp>
      <p:pic>
        <p:nvPicPr>
          <p:cNvPr id="12" name="Picture 11" descr="Carbon Mapper">
            <a:extLst>
              <a:ext uri="{FF2B5EF4-FFF2-40B4-BE49-F238E27FC236}">
                <a16:creationId xmlns:a16="http://schemas.microsoft.com/office/drawing/2014/main" id="{7A26594C-7AE7-384C-00FC-68D31E64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26" y="1889021"/>
            <a:ext cx="1048901" cy="9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7EC32-A965-48FC-6E9E-62495074188E}"/>
              </a:ext>
            </a:extLst>
          </p:cNvPr>
          <p:cNvGrpSpPr/>
          <p:nvPr/>
        </p:nvGrpSpPr>
        <p:grpSpPr>
          <a:xfrm>
            <a:off x="139626" y="3638367"/>
            <a:ext cx="2016183" cy="705059"/>
            <a:chOff x="1259810" y="3770476"/>
            <a:chExt cx="2828059" cy="9515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757FA5-2726-83AA-488A-CDD61B9CC91E}"/>
                </a:ext>
              </a:extLst>
            </p:cNvPr>
            <p:cNvSpPr/>
            <p:nvPr/>
          </p:nvSpPr>
          <p:spPr>
            <a:xfrm>
              <a:off x="1994225" y="4246238"/>
              <a:ext cx="20936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A51901"/>
                  </a:solidFill>
                  <a:latin typeface="Garamond" panose="02020404030301010803" pitchFamily="18" charset="0"/>
                  <a:hlinkClick r:id="rId6"/>
                </a:rPr>
                <a:t>MethaneAIR</a:t>
              </a:r>
              <a:endParaRPr lang="en-US" dirty="0"/>
            </a:p>
          </p:txBody>
        </p:sp>
        <p:pic>
          <p:nvPicPr>
            <p:cNvPr id="15" name="Picture 14" descr="MethaneSAT">
              <a:extLst>
                <a:ext uri="{FF2B5EF4-FFF2-40B4-BE49-F238E27FC236}">
                  <a16:creationId xmlns:a16="http://schemas.microsoft.com/office/drawing/2014/main" id="{56C8E5FE-C6B0-3B3E-9DFE-63ECE3B2A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810" y="3770476"/>
              <a:ext cx="2828059" cy="95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D7D0449-AB08-8D5C-E4D3-C31E8EDBE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55" y="2971800"/>
            <a:ext cx="1475648" cy="561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327B9E-A514-139A-EC61-7E6B6E4FC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4457" y="4880985"/>
            <a:ext cx="1257603" cy="758763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16E72BB4-D647-F5A8-9423-277EB3A7662A}"/>
              </a:ext>
            </a:extLst>
          </p:cNvPr>
          <p:cNvSpPr txBox="1"/>
          <p:nvPr/>
        </p:nvSpPr>
        <p:spPr>
          <a:xfrm>
            <a:off x="700289" y="5397944"/>
            <a:ext cx="108715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Airplanes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69E2AFD9-AFAD-9F28-CFA0-8A2435D669CD}"/>
              </a:ext>
            </a:extLst>
          </p:cNvPr>
          <p:cNvSpPr txBox="1"/>
          <p:nvPr/>
        </p:nvSpPr>
        <p:spPr>
          <a:xfrm>
            <a:off x="3384412" y="5397944"/>
            <a:ext cx="18149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Satellite Analysis</a:t>
            </a:r>
          </a:p>
        </p:txBody>
      </p:sp>
      <p:pic>
        <p:nvPicPr>
          <p:cNvPr id="21" name="Picture 20" descr="KAYRROS-LOGO-800x600 - EnerCom Dallas">
            <a:extLst>
              <a:ext uri="{FF2B5EF4-FFF2-40B4-BE49-F238E27FC236}">
                <a16:creationId xmlns:a16="http://schemas.microsoft.com/office/drawing/2014/main" id="{2988A8E1-E2AC-6733-ABF8-85C4CBD2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79" b="27218"/>
          <a:stretch/>
        </p:blipFill>
        <p:spPr bwMode="auto">
          <a:xfrm>
            <a:off x="2898057" y="3697649"/>
            <a:ext cx="2373533" cy="8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E945BD-D447-84FE-AB70-80181F9E4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8057" y="2536956"/>
            <a:ext cx="972710" cy="1127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765B3A-15ED-C57F-095E-C358F0B5DA9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</a:blip>
          <a:stretch>
            <a:fillRect/>
          </a:stretch>
        </p:blipFill>
        <p:spPr>
          <a:xfrm>
            <a:off x="2833465" y="1677045"/>
            <a:ext cx="2210924" cy="781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FFFC2C-4539-003A-E190-0849404495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506" b="29002"/>
          <a:stretch/>
        </p:blipFill>
        <p:spPr>
          <a:xfrm>
            <a:off x="3145877" y="4540116"/>
            <a:ext cx="1877892" cy="5444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4B83EE1-08FB-B4B9-A01B-3232D2693506}"/>
              </a:ext>
            </a:extLst>
          </p:cNvPr>
          <p:cNvGrpSpPr/>
          <p:nvPr/>
        </p:nvGrpSpPr>
        <p:grpSpPr>
          <a:xfrm>
            <a:off x="4106983" y="2514666"/>
            <a:ext cx="928986" cy="1207860"/>
            <a:chOff x="4698074" y="1947877"/>
            <a:chExt cx="928986" cy="12078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5A32FE-BAB1-8CA8-58BF-F8E3EBE5F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98074" y="1947877"/>
              <a:ext cx="891906" cy="862176"/>
            </a:xfrm>
            <a:prstGeom prst="rect">
              <a:avLst/>
            </a:prstGeom>
          </p:spPr>
        </p:pic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0079FBD2-DB21-90C5-D4FF-2231FE2A869E}"/>
                </a:ext>
              </a:extLst>
            </p:cNvPr>
            <p:cNvSpPr txBox="1"/>
            <p:nvPr/>
          </p:nvSpPr>
          <p:spPr>
            <a:xfrm>
              <a:off x="4698601" y="278640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r>
                <a:rPr lang="en-US" dirty="0">
                  <a:latin typeface="Biome" panose="020B0604020202020204" pitchFamily="34" charset="0"/>
                  <a:cs typeface="Biome" panose="020B0604020202020204" pitchFamily="34" charset="0"/>
                </a:rPr>
                <a:t>ORBIO</a:t>
              </a:r>
            </a:p>
          </p:txBody>
        </p:sp>
      </p:grpSp>
      <p:pic>
        <p:nvPicPr>
          <p:cNvPr id="28" name="Picture 27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4FD8226C-8297-A86A-35D4-E64EBAF926D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068" r="10978"/>
          <a:stretch/>
        </p:blipFill>
        <p:spPr>
          <a:xfrm>
            <a:off x="5674822" y="990600"/>
            <a:ext cx="3164378" cy="2826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2FC54BED-BD06-61D5-F270-358FD9BDB9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8390" t="38412" r="15789" b="27139"/>
          <a:stretch/>
        </p:blipFill>
        <p:spPr>
          <a:xfrm>
            <a:off x="7493902" y="3884872"/>
            <a:ext cx="1321650" cy="13248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684F5E52-689E-BAC2-780D-677E263F9AD5}"/>
              </a:ext>
            </a:extLst>
          </p:cNvPr>
          <p:cNvSpPr txBox="1"/>
          <p:nvPr/>
        </p:nvSpPr>
        <p:spPr>
          <a:xfrm>
            <a:off x="7493901" y="4938952"/>
            <a:ext cx="1321651" cy="276999"/>
          </a:xfrm>
          <a:prstGeom prst="rect">
            <a:avLst/>
          </a:prstGeom>
          <a:solidFill>
            <a:srgbClr val="D9D9D9">
              <a:alpha val="80000"/>
            </a:srgb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200" dirty="0"/>
              <a:t>Adam Brandt</a:t>
            </a:r>
          </a:p>
        </p:txBody>
      </p:sp>
    </p:spTree>
    <p:extLst>
      <p:ext uri="{BB962C8B-B14F-4D97-AF65-F5344CB8AC3E}">
        <p14:creationId xmlns:p14="http://schemas.microsoft.com/office/powerpoint/2010/main" val="250673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9E03E-D201-07F0-EB85-DCDAA9A2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 from aerial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30FCC-EA38-84D6-AEB8-B75096808630}"/>
              </a:ext>
            </a:extLst>
          </p:cNvPr>
          <p:cNvSpPr txBox="1"/>
          <p:nvPr/>
        </p:nvSpPr>
        <p:spPr>
          <a:xfrm>
            <a:off x="577340" y="1248127"/>
            <a:ext cx="7508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Methane remote sensing works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A6AE5-E1E5-F76F-FFBF-E79F4D68C88E}"/>
              </a:ext>
            </a:extLst>
          </p:cNvPr>
          <p:cNvSpPr txBox="1"/>
          <p:nvPr/>
        </p:nvSpPr>
        <p:spPr>
          <a:xfrm>
            <a:off x="577340" y="2056023"/>
            <a:ext cx="8243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Uncertain, but unbiased quantification</a:t>
            </a:r>
          </a:p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(95% confidence intervals of +-80%)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30F8A-DB9C-B765-BCF8-08B457BC58B6}"/>
              </a:ext>
            </a:extLst>
          </p:cNvPr>
          <p:cNvSpPr txBox="1"/>
          <p:nvPr/>
        </p:nvSpPr>
        <p:spPr>
          <a:xfrm>
            <a:off x="577337" y="3417081"/>
            <a:ext cx="846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Important to test at field-realistic rates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C1590-D1CE-5347-4994-8D1C9639B989}"/>
              </a:ext>
            </a:extLst>
          </p:cNvPr>
          <p:cNvSpPr txBox="1"/>
          <p:nvPr/>
        </p:nvSpPr>
        <p:spPr>
          <a:xfrm>
            <a:off x="577338" y="4224977"/>
            <a:ext cx="84665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It takes at least ~100 data points to</a:t>
            </a:r>
          </a:p>
          <a:p>
            <a:r>
              <a:rPr lang="en-US" sz="3600" dirty="0">
                <a:latin typeface="Aptos" panose="020B0004020202020204" pitchFamily="34" charset="0"/>
                <a:cs typeface="Times New Roman" panose="02020603050405020304" pitchFamily="18" charset="0"/>
              </a:rPr>
              <a:t>thoroughly characterize performance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161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AFF4-E8A6-0CCD-1723-BF88A423B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Promising initial results from satellite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B409F-00EC-6075-8E1D-EC84B330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766" y="3659005"/>
            <a:ext cx="4271234" cy="31989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5282C5-510D-5FB9-BE13-934B8EA6C5F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99081"/>
            <a:ext cx="5515267" cy="4593878"/>
            <a:chOff x="1486759" y="0"/>
            <a:chExt cx="8233503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7B1995-AB31-09A0-13E5-5D285258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759" y="0"/>
              <a:ext cx="6170481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2266B2-8B09-3442-47E8-B93D0DB55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3337" y="0"/>
              <a:ext cx="2066925" cy="5334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91E42-077F-4733-809C-B752A349E2E3}"/>
              </a:ext>
            </a:extLst>
          </p:cNvPr>
          <p:cNvSpPr/>
          <p:nvPr/>
        </p:nvSpPr>
        <p:spPr>
          <a:xfrm>
            <a:off x="2066669" y="799081"/>
            <a:ext cx="2064054" cy="302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38617-1526-65CC-FB1B-E5F38DBB9B03}"/>
              </a:ext>
            </a:extLst>
          </p:cNvPr>
          <p:cNvSpPr txBox="1"/>
          <p:nvPr/>
        </p:nvSpPr>
        <p:spPr>
          <a:xfrm>
            <a:off x="5569831" y="9501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  <a:cs typeface="Times New Roman" panose="02020603050405020304" pitchFamily="18" charset="0"/>
              </a:rPr>
              <a:t>Similar uncertainty to aircraft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F77F87-2D8B-064C-E879-E2929EFB9E12}"/>
              </a:ext>
            </a:extLst>
          </p:cNvPr>
          <p:cNvSpPr txBox="1"/>
          <p:nvPr/>
        </p:nvSpPr>
        <p:spPr>
          <a:xfrm>
            <a:off x="794260" y="6467526"/>
            <a:ext cx="5072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Sherwin et al. 2024</a:t>
            </a:r>
          </a:p>
        </p:txBody>
      </p:sp>
    </p:spTree>
    <p:extLst>
      <p:ext uri="{BB962C8B-B14F-4D97-AF65-F5344CB8AC3E}">
        <p14:creationId xmlns:p14="http://schemas.microsoft.com/office/powerpoint/2010/main" val="340011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0E9B-B658-BDC7-B8FD-DA054F990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Same spectra, different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29B2E-F4CA-3AD7-9684-17F9B6C4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47" y="729937"/>
            <a:ext cx="7975844" cy="5565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1DC8E-1448-6D2F-5013-EDCA55F77891}"/>
              </a:ext>
            </a:extLst>
          </p:cNvPr>
          <p:cNvSpPr txBox="1"/>
          <p:nvPr/>
        </p:nvSpPr>
        <p:spPr>
          <a:xfrm>
            <a:off x="794260" y="6467526"/>
            <a:ext cx="5072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Sherwin et al. 2024</a:t>
            </a:r>
          </a:p>
        </p:txBody>
      </p:sp>
    </p:spTree>
    <p:extLst>
      <p:ext uri="{BB962C8B-B14F-4D97-AF65-F5344CB8AC3E}">
        <p14:creationId xmlns:p14="http://schemas.microsoft.com/office/powerpoint/2010/main" val="15087518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12324</TotalTime>
  <Words>871</Words>
  <Application>Microsoft Office PowerPoint</Application>
  <PresentationFormat>On-screen Show (4:3)</PresentationFormat>
  <Paragraphs>102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Biome</vt:lpstr>
      <vt:lpstr>Calibri</vt:lpstr>
      <vt:lpstr>Garamond</vt:lpstr>
      <vt:lpstr>1_Office Theme</vt:lpstr>
      <vt:lpstr>Validation of Facility Scale Measurements</vt:lpstr>
      <vt:lpstr>How well does methane remote sensing work?</vt:lpstr>
      <vt:lpstr>Ways to answer these questions</vt:lpstr>
      <vt:lpstr>Principles of single-blind testing</vt:lpstr>
      <vt:lpstr>Promising results from aerial testing</vt:lpstr>
      <vt:lpstr>We have basically tested them all</vt:lpstr>
      <vt:lpstr>Takeaways from aerial testing</vt:lpstr>
      <vt:lpstr>Promising initial results from satellite testing</vt:lpstr>
      <vt:lpstr>Same spectra, different results</vt:lpstr>
      <vt:lpstr>Shortcomings of satellite testing so far</vt:lpstr>
      <vt:lpstr>With known location testing, you know where to look</vt:lpstr>
      <vt:lpstr>Can leverage field statistics to assess detection abilities</vt:lpstr>
      <vt:lpstr>Single-blind testing is critical, but probably not enough</vt:lpstr>
      <vt:lpstr>PowerPoint Presentation</vt:lpstr>
      <vt:lpstr>Works cited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Multi-Scale Modeling of Soil-Plant-Microbe Interactions as part of Negative Emission Technologies (NETs)</dc:title>
  <dc:creator>Microsoft Office User</dc:creator>
  <cp:lastModifiedBy>Evan David Sherwin</cp:lastModifiedBy>
  <cp:revision>107</cp:revision>
  <dcterms:created xsi:type="dcterms:W3CDTF">2021-02-02T17:21:21Z</dcterms:created>
  <dcterms:modified xsi:type="dcterms:W3CDTF">2024-10-14T23:01:22Z</dcterms:modified>
</cp:coreProperties>
</file>