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371" r:id="rId2"/>
    <p:sldId id="1219" r:id="rId3"/>
    <p:sldId id="1384" r:id="rId4"/>
    <p:sldId id="1383" r:id="rId5"/>
    <p:sldId id="1381" r:id="rId6"/>
    <p:sldId id="1379" r:id="rId7"/>
    <p:sldId id="1380" r:id="rId8"/>
    <p:sldId id="1378" r:id="rId9"/>
    <p:sldId id="1374" r:id="rId10"/>
    <p:sldId id="1385" r:id="rId11"/>
    <p:sldId id="1382" r:id="rId12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7F7F"/>
    <a:srgbClr val="ECECEC"/>
    <a:srgbClr val="8A0000"/>
    <a:srgbClr val="012231"/>
    <a:srgbClr val="E7E6E6"/>
    <a:srgbClr val="F8A62B"/>
    <a:srgbClr val="DBDFDF"/>
    <a:srgbClr val="F1F1F1"/>
    <a:srgbClr val="AD4F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19"/>
    <p:restoredTop sz="91201"/>
  </p:normalViewPr>
  <p:slideViewPr>
    <p:cSldViewPr snapToGrid="0" snapToObjects="1">
      <p:cViewPr varScale="1">
        <p:scale>
          <a:sx n="116" d="100"/>
          <a:sy n="116" d="100"/>
        </p:scale>
        <p:origin x="560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388959F-81AD-9F44-8901-8EF4F00FCA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CADBA7-6903-B548-84CC-0BF39A4F872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E8092E-59DA-0C41-AFF1-71A29E16E462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E8A7E4-A719-1241-BA55-073B473A0EE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658FB8-3E93-B146-ABB1-3C381CB18B8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37AAB9-9125-F844-963D-B42122DC9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9980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E7B5C9-33FF-9648-B527-CBBC97876942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C2C3D9-5BE5-5A4D-95CF-993FE2278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70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SRON-led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2C3D9-5BE5-5A4D-95CF-993FE2278F8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5957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2C3D9-5BE5-5A4D-95CF-993FE2278F8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8459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70E6F5-8754-5618-91BA-81C0A2496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D43643-A624-FF00-72BC-1ED015822B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6CC41C-4724-0E5A-7021-E42162332F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Middleton, Idaho Oct12, 2023, company 900 ton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5429C1-9A74-8FC8-79A5-CF36C991B2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2C3D9-5BE5-5A4D-95CF-993FE2278F8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507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Very different characteristics, spatial resolution, coverage, sensitivity methane</a:t>
            </a:r>
          </a:p>
          <a:p>
            <a:r>
              <a:rPr lang="en-US" dirty="0"/>
              <a:t>Public vs private, open data </a:t>
            </a:r>
          </a:p>
          <a:p>
            <a:r>
              <a:rPr lang="en-US" dirty="0"/>
              <a:t>Targeting vs global coverage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2C3D9-5BE5-5A4D-95CF-993FE2278F8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976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Well blow out in an </a:t>
            </a:r>
            <a:r>
              <a:rPr lang="en-US"/>
              <a:t>oil field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2C3D9-5BE5-5A4D-95CF-993FE2278F8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488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2C3D9-5BE5-5A4D-95CF-993FE2278F8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748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8DD8A-C3B4-A567-498E-78FCCD88C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F3F34E-BC72-38C9-8602-B198B75E7E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B60EE8-A3C5-6AC0-DFFF-CCE719B495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C8F2E9-DC63-7E67-53BF-519012C06E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2C3D9-5BE5-5A4D-95CF-993FE2278F8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318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360C1-6976-28AB-AAFB-88CF38C42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F4822F-0D42-ABB2-9BAF-79BED4111C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0901B5-ED19-A457-0589-C9A1E8581D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6D4633-9607-48B6-55E0-C4C1232AFE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2C3D9-5BE5-5A4D-95CF-993FE2278F8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62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D2440E-A122-D18A-28D6-70BAB58CD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ED8DB4-49A6-B389-40BB-BF136F39D8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DCCCCC-10A1-9874-A580-208CD035B7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3E5F12-D11B-6412-0820-BF661B641B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2C3D9-5BE5-5A4D-95CF-993FE2278F8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4976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DCAADB-9181-C79B-EA87-74075ED14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2D7443-DD93-1C8A-107B-91F808B412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9F29D8-E37B-D64B-B079-B1EE15DAFA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..</a:t>
            </a:r>
            <a:r>
              <a:rPr lang="en-US" dirty="0" err="1"/>
              <a:t>guidleines</a:t>
            </a:r>
            <a:r>
              <a:rPr lang="en-US" dirty="0"/>
              <a:t> that can be readily applied to estimate prognostic uncertainty for different instruments and retrieval algorithms (community </a:t>
            </a:r>
            <a:r>
              <a:rPr lang="en-US" dirty="0" err="1"/>
              <a:t>concensus</a:t>
            </a:r>
            <a:r>
              <a:rPr lang="en-US"/>
              <a:t>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34753B-995B-87E4-5C56-D84EF6E9CA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2C3D9-5BE5-5A4D-95CF-993FE2278F8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318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2C3D9-5BE5-5A4D-95CF-993FE2278F8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894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5C1AA-38E9-A441-9E7F-0AD9496548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37638F-8852-1542-8D48-7AFF2009B8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9FB35-09F4-5746-A979-00C1E49BD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104FF-43B5-CC44-ABB8-010C026EE7BC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EECB5E-1F0D-5C47-83C3-18E24C800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186767-BC76-D447-925A-8E0FFDC7E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72914-F69D-FC42-B4A8-1CB5423C6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534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AEE7E-BA5F-464E-BF06-D024473E4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9F0671-700F-3B40-A61E-DA647857FA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5FDE41-C6F9-1242-B253-AB71AA7E7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104FF-43B5-CC44-ABB8-010C026EE7BC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833A9E-943C-2F4B-B0D3-4ADFC6C91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B51C14-8BDC-BE49-9341-196643B3D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72914-F69D-FC42-B4A8-1CB5423C6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091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8997B5-F26B-1D4C-A43D-FCFD773E90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895168-8135-904E-87E9-D621D87B78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9BD8FE-6648-FB4D-973E-D7EF833A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104FF-43B5-CC44-ABB8-010C026EE7BC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BA524-217B-CF46-93A3-7D443A2A1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E4542-2BCB-274C-861B-D3CC6ED3F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72914-F69D-FC42-B4A8-1CB5423C6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723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16222-B510-BA49-B015-AE0B1DF9E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F3E85E-41D5-7B40-BEE2-7468A78C98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F0509-5510-F14C-A8D7-D33FE9426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104FF-43B5-CC44-ABB8-010C026EE7BC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DD8A45-F089-D346-9DBD-8AA3C0821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5DED97-E9F2-504F-9361-4B76FFFAD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72914-F69D-FC42-B4A8-1CB5423C6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591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2C4EE-90E8-594A-BA05-B001D4CD1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E3565-2EBB-7C42-87EB-82614566D5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74BA1A-B2CF-8D43-AFD3-C764414D8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104FF-43B5-CC44-ABB8-010C026EE7BC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C0DA3-FF75-3345-B644-84DB4A354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B9A5A-7C4F-6C41-BBB9-9A111089D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72914-F69D-FC42-B4A8-1CB5423C6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53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90CBA-CB1E-C840-9C1C-32AFE634F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85AED5-0255-4A40-A4F2-D3A07FE454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01BBFA-ABF6-AE40-AC2B-9ABFAC5128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BA7BC-9F8C-CC43-AC2C-DFFB909E8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104FF-43B5-CC44-ABB8-010C026EE7BC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84004E-91BC-5B44-BF5C-28D911350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D78573-FE09-0D42-8417-B509B4C87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72914-F69D-FC42-B4A8-1CB5423C6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139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F1E68-BD9A-8543-91A0-A0E40FA73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C441B8-32A6-CD4A-A42F-037D3275AC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0FCE20-DC5F-114C-90D9-F6807905B3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D28570-B58E-114B-B478-B5A9C42C0A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24E368-E34C-7D4B-A172-AD1A135555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5185C7-BB00-9848-B749-B915F3208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104FF-43B5-CC44-ABB8-010C026EE7BC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1E0F09-7B4F-3D42-A2F3-F32636342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2FA722-EB75-3449-AC7D-DEC48D856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72914-F69D-FC42-B4A8-1CB5423C6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42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22F56-AB77-F141-B756-193AF4040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473525-5153-9546-BBB1-2FE1B7E04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104FF-43B5-CC44-ABB8-010C026EE7BC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5BB35-7997-3D4C-B5F7-953437088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C92136-FFE3-3740-B7D5-07DC3B329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72914-F69D-FC42-B4A8-1CB5423C6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262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DEF33E-1853-194F-B0C6-4D5A68E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104FF-43B5-CC44-ABB8-010C026EE7BC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045188-814C-A946-971B-D3D6A8122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167A6D-F0F9-754D-B6D4-4718BA5D8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72914-F69D-FC42-B4A8-1CB5423C6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532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9B39A-85E4-5042-A9F0-42B0CB566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662EF2-73DA-4742-8BD1-3A9315170B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6DDD49-4687-9545-93F9-1CB11FC688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6E3EB9-83AE-4E48-BA95-FFF0453F7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104FF-43B5-CC44-ABB8-010C026EE7BC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86A796-0455-7D4C-90F6-75714F0B1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83F2C8-742B-7B41-8523-595796A5E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72914-F69D-FC42-B4A8-1CB5423C6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904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FA649-4D3E-3148-B5E0-4ADF7564A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670B77-2911-5840-8F9D-49117981DE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C07383-8CA5-8A44-83B1-2918A55664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E00AD7-5E66-2B48-9431-F23A9FA32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104FF-43B5-CC44-ABB8-010C026EE7BC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C92EC0-2F6D-8745-8D7D-831EF06E9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62BD1F-6011-6846-9837-F6D40B2D0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72914-F69D-FC42-B4A8-1CB5423C6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471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5544E7-3B18-6748-B90F-580C0245D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E5F481-F9CA-364D-B437-3DA342F263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D4A706-55BC-0549-8F7C-9A2B1A6B05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104FF-43B5-CC44-ABB8-010C026EE7BC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5335DE-2385-3246-9775-C30C930E8F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AA60CB-5C3E-014E-9619-4D7C4122D9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72914-F69D-FC42-B4A8-1CB5423C6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441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jp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1.jpe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1.jpe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3.jp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ollage of different colored squares&#10;&#10;Description automatically generated">
            <a:extLst>
              <a:ext uri="{FF2B5EF4-FFF2-40B4-BE49-F238E27FC236}">
                <a16:creationId xmlns:a16="http://schemas.microsoft.com/office/drawing/2014/main" id="{F65DE029-1517-BFB8-B8BB-3C0B704593A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6000" y="0"/>
            <a:ext cx="546709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BBFC26-E614-EC39-4C86-007E90209C2F}"/>
              </a:ext>
            </a:extLst>
          </p:cNvPr>
          <p:cNvSpPr txBox="1"/>
          <p:nvPr/>
        </p:nvSpPr>
        <p:spPr>
          <a:xfrm>
            <a:off x="1326421" y="586394"/>
            <a:ext cx="3867021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600" b="1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M</a:t>
            </a:r>
            <a:r>
              <a:rPr lang="en-NL" sz="36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ethane </a:t>
            </a:r>
          </a:p>
          <a:p>
            <a:r>
              <a:rPr lang="en-NL" sz="3600" b="1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E</a:t>
            </a:r>
            <a:r>
              <a:rPr lang="en-NL" sz="36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missions </a:t>
            </a:r>
          </a:p>
          <a:p>
            <a:r>
              <a:rPr lang="en-NL" sz="3600" b="1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D</a:t>
            </a:r>
            <a:r>
              <a:rPr lang="en-NL" sz="36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etection </a:t>
            </a:r>
          </a:p>
          <a:p>
            <a:r>
              <a:rPr lang="en-NL" sz="3600" b="1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U</a:t>
            </a:r>
            <a:r>
              <a:rPr lang="en-NL" sz="36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sing </a:t>
            </a:r>
          </a:p>
          <a:p>
            <a:r>
              <a:rPr lang="en-NL" sz="3600" b="1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S</a:t>
            </a:r>
            <a:r>
              <a:rPr lang="en-NL" sz="36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atellites </a:t>
            </a:r>
          </a:p>
          <a:p>
            <a:r>
              <a:rPr lang="en-NL" sz="3600" b="1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A</a:t>
            </a:r>
            <a:r>
              <a:rPr lang="en-NL" sz="36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ssessment</a:t>
            </a:r>
          </a:p>
          <a:p>
            <a:endParaRPr lang="nl-NL" sz="24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r>
              <a:rPr lang="nl-NL" sz="2400" u="sng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Project lead:</a:t>
            </a:r>
            <a:r>
              <a:rPr lang="nl-NL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 SRON</a:t>
            </a:r>
          </a:p>
          <a:p>
            <a:r>
              <a:rPr lang="nl-NL" sz="2400" u="sng" dirty="0" err="1">
                <a:latin typeface="Helvetica Neue Thin" panose="020B0403020202020204" pitchFamily="34" charset="0"/>
                <a:ea typeface="Helvetica Neue Thin" panose="020B0403020202020204" pitchFamily="34" charset="0"/>
              </a:rPr>
              <a:t>Duration</a:t>
            </a:r>
            <a:r>
              <a:rPr lang="nl-NL" sz="2400" u="sng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:</a:t>
            </a:r>
            <a:r>
              <a:rPr lang="nl-NL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 3 </a:t>
            </a:r>
            <a:r>
              <a:rPr lang="nl-NL" sz="2400" dirty="0" err="1">
                <a:latin typeface="Helvetica Neue Thin" panose="020B0403020202020204" pitchFamily="34" charset="0"/>
                <a:ea typeface="Helvetica Neue Thin" panose="020B0403020202020204" pitchFamily="34" charset="0"/>
              </a:rPr>
              <a:t>years</a:t>
            </a:r>
            <a:r>
              <a:rPr lang="nl-NL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 (2024-27)</a:t>
            </a:r>
          </a:p>
          <a:p>
            <a:endParaRPr lang="nl-NL" sz="24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r>
              <a:rPr lang="nl-NL" sz="2400" dirty="0" err="1">
                <a:latin typeface="Helvetica Neue Thin" panose="020B0403020202020204" pitchFamily="34" charset="0"/>
                <a:ea typeface="Helvetica Neue Thin" panose="020B0403020202020204" pitchFamily="34" charset="0"/>
              </a:rPr>
              <a:t>October</a:t>
            </a:r>
            <a:r>
              <a:rPr lang="nl-NL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 17</a:t>
            </a:r>
            <a:r>
              <a:rPr lang="nl-NL" sz="2400" baseline="300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th</a:t>
            </a:r>
            <a:r>
              <a:rPr lang="nl-NL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, 2024</a:t>
            </a:r>
          </a:p>
        </p:txBody>
      </p:sp>
      <p:pic>
        <p:nvPicPr>
          <p:cNvPr id="1026" name="Picture 2" descr="Logo – ESA Brand Centre">
            <a:extLst>
              <a:ext uri="{FF2B5EF4-FFF2-40B4-BE49-F238E27FC236}">
                <a16:creationId xmlns:a16="http://schemas.microsoft.com/office/drawing/2014/main" id="{8F943941-DBD5-0D93-CE5F-7564005C46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4" t="31336" r="19546" b="31509"/>
          <a:stretch/>
        </p:blipFill>
        <p:spPr bwMode="auto">
          <a:xfrm>
            <a:off x="126424" y="6208295"/>
            <a:ext cx="1395497" cy="53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66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B572636-009E-5542-9921-CC54A592FCED}"/>
              </a:ext>
            </a:extLst>
          </p:cNvPr>
          <p:cNvSpPr txBox="1"/>
          <p:nvPr/>
        </p:nvSpPr>
        <p:spPr>
          <a:xfrm>
            <a:off x="0" y="119921"/>
            <a:ext cx="12192000" cy="52322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MEDUSA – Covered instruments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60B839-8371-CBA1-6A4C-1207A4248DD3}"/>
              </a:ext>
            </a:extLst>
          </p:cNvPr>
          <p:cNvSpPr txBox="1"/>
          <p:nvPr/>
        </p:nvSpPr>
        <p:spPr>
          <a:xfrm>
            <a:off x="0" y="119921"/>
            <a:ext cx="12192000" cy="52322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Systematic Product intercomparison and validation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4D1E12-AFBD-ECE1-91D3-56900D77E844}"/>
              </a:ext>
            </a:extLst>
          </p:cNvPr>
          <p:cNvSpPr txBox="1"/>
          <p:nvPr/>
        </p:nvSpPr>
        <p:spPr>
          <a:xfrm>
            <a:off x="141266" y="789520"/>
            <a:ext cx="11774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pc="1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Define a framework for the systematic validation of satellite-based methane emission hotspot information.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268510-E59A-77FB-CCB6-6FB40782757A}"/>
              </a:ext>
            </a:extLst>
          </p:cNvPr>
          <p:cNvSpPr txBox="1"/>
          <p:nvPr/>
        </p:nvSpPr>
        <p:spPr>
          <a:xfrm>
            <a:off x="659930" y="3055320"/>
            <a:ext cx="4250581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spc="1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endParaRPr lang="en-US" sz="2400" spc="1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endParaRPr lang="en-US" sz="2400" spc="1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r>
              <a:rPr lang="en-US" sz="2000" spc="1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Anchored to controlled releases (by others). </a:t>
            </a:r>
          </a:p>
          <a:p>
            <a:endParaRPr lang="en-US" sz="2000" spc="1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r>
              <a:rPr lang="en-US" sz="2000" spc="1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Expanded using: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pc="1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Simulations adding plumes to L1 data.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pc="1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Observations of the same emissions.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pc="1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Comparison to ground-based observations where possible.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spc="1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spc="1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spc="1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DFB42D-A2CC-E37A-AE76-1E28DA59992E}"/>
              </a:ext>
            </a:extLst>
          </p:cNvPr>
          <p:cNvSpPr txBox="1"/>
          <p:nvPr/>
        </p:nvSpPr>
        <p:spPr>
          <a:xfrm>
            <a:off x="302966" y="1711663"/>
            <a:ext cx="1076326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Only two controlled release campaigns for satellites reported in public domain so far : Stanford campaign in 2021</a:t>
            </a:r>
          </a:p>
          <a:p>
            <a:r>
              <a:rPr lang="en-NL" dirty="0"/>
              <a:t>(desert site) and Stanford campaign in 2022 (Sherwin et al., 2023, 2024)</a:t>
            </a:r>
          </a:p>
          <a:p>
            <a:endParaRPr lang="en-NL" dirty="0"/>
          </a:p>
          <a:p>
            <a:r>
              <a:rPr lang="en-NL" dirty="0"/>
              <a:t>Controlled releases are the only true validation we have</a:t>
            </a:r>
          </a:p>
          <a:p>
            <a:endParaRPr lang="en-NL" dirty="0"/>
          </a:p>
          <a:p>
            <a:r>
              <a:rPr lang="en-NL" dirty="0"/>
              <a:t>Limited so far (number of releases, release rates, surface albedo, point source, ...)</a:t>
            </a:r>
          </a:p>
          <a:p>
            <a:endParaRPr lang="en-NL" dirty="0"/>
          </a:p>
          <a:p>
            <a:r>
              <a:rPr lang="en-NL" dirty="0"/>
              <a:t>Currently Stanford/Michi. campaign 2024-2025 started</a:t>
            </a:r>
          </a:p>
          <a:p>
            <a:endParaRPr lang="en-NL" dirty="0"/>
          </a:p>
        </p:txBody>
      </p:sp>
      <p:pic>
        <p:nvPicPr>
          <p:cNvPr id="21" name="Picture 20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2C9E7350-8811-5B32-7BA8-C2C5FCEDD0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12" t="2686"/>
          <a:stretch/>
        </p:blipFill>
        <p:spPr>
          <a:xfrm>
            <a:off x="5654666" y="3826418"/>
            <a:ext cx="5627334" cy="2911661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9798497B-BC0A-B109-9CE6-1E4400E255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9" t="1749" r="894" b="28692"/>
          <a:stretch/>
        </p:blipFill>
        <p:spPr bwMode="auto">
          <a:xfrm>
            <a:off x="8786227" y="2273459"/>
            <a:ext cx="3405773" cy="203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5A2085E-F704-F5D2-ED44-83F41D7D1B3A}"/>
              </a:ext>
            </a:extLst>
          </p:cNvPr>
          <p:cNvSpPr txBox="1"/>
          <p:nvPr/>
        </p:nvSpPr>
        <p:spPr>
          <a:xfrm>
            <a:off x="10272156" y="6411741"/>
            <a:ext cx="19198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spc="1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Sherwin et al. (2024)</a:t>
            </a:r>
          </a:p>
        </p:txBody>
      </p:sp>
    </p:spTree>
    <p:extLst>
      <p:ext uri="{BB962C8B-B14F-4D97-AF65-F5344CB8AC3E}">
        <p14:creationId xmlns:p14="http://schemas.microsoft.com/office/powerpoint/2010/main" val="1889167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5C76EA-0932-EC08-5A6E-4BB2F0887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89E481C-AEAA-2484-1F93-E9D2522A1E53}"/>
              </a:ext>
            </a:extLst>
          </p:cNvPr>
          <p:cNvSpPr txBox="1"/>
          <p:nvPr/>
        </p:nvSpPr>
        <p:spPr>
          <a:xfrm>
            <a:off x="0" y="119921"/>
            <a:ext cx="12192000" cy="52322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What do we need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AE4737-F121-67B2-CF24-56DB8DC70558}"/>
              </a:ext>
            </a:extLst>
          </p:cNvPr>
          <p:cNvSpPr txBox="1"/>
          <p:nvPr/>
        </p:nvSpPr>
        <p:spPr>
          <a:xfrm>
            <a:off x="208595" y="963774"/>
            <a:ext cx="1177481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1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Need for many more controlled releases </a:t>
            </a:r>
            <a:r>
              <a:rPr lang="en-US" sz="2000" spc="1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(Stanford univ/univ Michigan 2024-2025; METEC – all semi-arid sandy terrain for now)</a:t>
            </a: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spc="1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Covering all observations conditions (e.g. surface albedo, …)</a:t>
            </a: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spc="1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Including ‘landfill’-type controlled releases (Dave Risk/</a:t>
            </a:r>
            <a:r>
              <a:rPr lang="en-US" sz="2000" spc="1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FLUXlab</a:t>
            </a:r>
            <a:r>
              <a:rPr lang="en-US" sz="2000" spc="1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, NPL ?, …)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spc="1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Other </a:t>
            </a:r>
            <a:r>
              <a:rPr lang="en-US" sz="2000" spc="1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gr.based</a:t>
            </a:r>
            <a:r>
              <a:rPr lang="en-US" sz="2000" spc="1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/’in-situ’ measurements emission rates at facility level (e.g. coal mine vent-shafts, …) ?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spc="1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Increase efforts for large scale intercomparisons plume emission rates  (e.g. EMIT NIST initiative; MEDUSA) – often best effort basis – this should be a long term effort (as we do for L2 [CH4])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spc="1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Ideally all of the above internationally coordinated (benefit the most from controlled releases, intercomparisons)</a:t>
            </a:r>
            <a:endParaRPr lang="en-US" sz="2400" spc="1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400" spc="1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algn="just"/>
            <a:endParaRPr lang="en-US" sz="2400" spc="1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013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25B15603-84AC-569F-4941-DA4A4E78F577}"/>
              </a:ext>
            </a:extLst>
          </p:cNvPr>
          <p:cNvSpPr/>
          <p:nvPr/>
        </p:nvSpPr>
        <p:spPr>
          <a:xfrm>
            <a:off x="7116580" y="1261525"/>
            <a:ext cx="2790300" cy="560942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17975CD-1766-3D06-2262-267E9C2DA54D}"/>
              </a:ext>
            </a:extLst>
          </p:cNvPr>
          <p:cNvSpPr/>
          <p:nvPr/>
        </p:nvSpPr>
        <p:spPr>
          <a:xfrm>
            <a:off x="-5636" y="1261524"/>
            <a:ext cx="3816879" cy="55964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572636-009E-5542-9921-CC54A592FCED}"/>
              </a:ext>
            </a:extLst>
          </p:cNvPr>
          <p:cNvSpPr txBox="1"/>
          <p:nvPr/>
        </p:nvSpPr>
        <p:spPr>
          <a:xfrm>
            <a:off x="0" y="119921"/>
            <a:ext cx="12192000" cy="52322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Overview of satellites observing methane hot spots/plumes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261D6F-F766-CA40-8F08-4244A7CE3208}"/>
              </a:ext>
            </a:extLst>
          </p:cNvPr>
          <p:cNvSpPr txBox="1"/>
          <p:nvPr/>
        </p:nvSpPr>
        <p:spPr>
          <a:xfrm>
            <a:off x="-131805" y="6563170"/>
            <a:ext cx="6096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Animation Credit: ESA/ATG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984F4E-9E12-BC7D-2D7C-2F259F7A8287}"/>
              </a:ext>
            </a:extLst>
          </p:cNvPr>
          <p:cNvSpPr txBox="1"/>
          <p:nvPr/>
        </p:nvSpPr>
        <p:spPr>
          <a:xfrm>
            <a:off x="117230" y="753610"/>
            <a:ext cx="3796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Global flux mappers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D8C95C-86CA-72DD-D3E7-48AF912B1695}"/>
              </a:ext>
            </a:extLst>
          </p:cNvPr>
          <p:cNvSpPr txBox="1"/>
          <p:nvPr/>
        </p:nvSpPr>
        <p:spPr>
          <a:xfrm>
            <a:off x="3913658" y="753610"/>
            <a:ext cx="827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Point source imagers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AC8819-861C-1BBC-3B27-C907AEE0EAC5}"/>
              </a:ext>
            </a:extLst>
          </p:cNvPr>
          <p:cNvSpPr txBox="1"/>
          <p:nvPr/>
        </p:nvSpPr>
        <p:spPr>
          <a:xfrm>
            <a:off x="3733220" y="1242781"/>
            <a:ext cx="8465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Designed for methane        Hyperspectral         Band Imagers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C98EEB-29B9-3E37-1F74-4E431A24C6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6672" t="3332" r="46717" b="42359"/>
          <a:stretch/>
        </p:blipFill>
        <p:spPr>
          <a:xfrm rot="20615423">
            <a:off x="568939" y="1375200"/>
            <a:ext cx="1470422" cy="1212100"/>
          </a:xfrm>
          <a:prstGeom prst="rect">
            <a:avLst/>
          </a:prstGeom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BBA680-0442-2C8B-66DD-005142030F92}"/>
              </a:ext>
            </a:extLst>
          </p:cNvPr>
          <p:cNvSpPr txBox="1"/>
          <p:nvPr/>
        </p:nvSpPr>
        <p:spPr>
          <a:xfrm>
            <a:off x="74143" y="2433918"/>
            <a:ext cx="205122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Sentinel-5P (TROPOMI)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7626FC0-AA42-9BFB-9E26-07400B4B3B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751899">
            <a:off x="5502355" y="1735265"/>
            <a:ext cx="1529309" cy="1302172"/>
          </a:xfrm>
          <a:prstGeom prst="rect">
            <a:avLst/>
          </a:prstGeom>
          <a:effectLst/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4690D73-7FB8-09E2-8DA9-1980103806A9}"/>
              </a:ext>
            </a:extLst>
          </p:cNvPr>
          <p:cNvSpPr txBox="1"/>
          <p:nvPr/>
        </p:nvSpPr>
        <p:spPr>
          <a:xfrm>
            <a:off x="5970184" y="3049425"/>
            <a:ext cx="2051222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GHGSat</a:t>
            </a:r>
            <a:endParaRPr lang="en-US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3E15A00-1605-C618-7F1C-AC17E000005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00482" y="3208527"/>
            <a:ext cx="1666368" cy="1666368"/>
          </a:xfrm>
          <a:prstGeom prst="rect">
            <a:avLst/>
          </a:prstGeom>
          <a:effectLst/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4259BE8-A56D-D981-E480-E8A4A1DE3CC5}"/>
              </a:ext>
            </a:extLst>
          </p:cNvPr>
          <p:cNvSpPr txBox="1"/>
          <p:nvPr/>
        </p:nvSpPr>
        <p:spPr>
          <a:xfrm>
            <a:off x="4531410" y="4527514"/>
            <a:ext cx="2051222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Carbon Mapper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0A09552D-D43D-AFFA-62E3-BAB7212C4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02" y="1976525"/>
            <a:ext cx="1819269" cy="95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04C14CE-F740-38AD-A727-6A772C9782BE}"/>
              </a:ext>
            </a:extLst>
          </p:cNvPr>
          <p:cNvSpPr txBox="1"/>
          <p:nvPr/>
        </p:nvSpPr>
        <p:spPr>
          <a:xfrm>
            <a:off x="8578516" y="2913375"/>
            <a:ext cx="3675396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EMIT/ISS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F4677BF-E198-47D2-FB0E-0EB19CB37C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6651" y="3234091"/>
            <a:ext cx="1572647" cy="157264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055EEB1-0FCB-A585-17A2-84233CF84FE4}"/>
              </a:ext>
            </a:extLst>
          </p:cNvPr>
          <p:cNvSpPr txBox="1"/>
          <p:nvPr/>
        </p:nvSpPr>
        <p:spPr>
          <a:xfrm>
            <a:off x="7244558" y="4649227"/>
            <a:ext cx="92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EnMAP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EB85950-8DFF-7B67-0213-6184C4DD6B6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278254">
            <a:off x="8286925" y="5251917"/>
            <a:ext cx="1437119" cy="990531"/>
          </a:xfrm>
          <a:prstGeom prst="rect">
            <a:avLst/>
          </a:prstGeom>
          <a:effectLst/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F3E6E8F-BB18-4A6A-E902-5A5049AA8BB6}"/>
              </a:ext>
            </a:extLst>
          </p:cNvPr>
          <p:cNvSpPr txBox="1"/>
          <p:nvPr/>
        </p:nvSpPr>
        <p:spPr>
          <a:xfrm>
            <a:off x="8640660" y="6357924"/>
            <a:ext cx="2051222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PRISMA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BEFA72A-C09D-78FD-BD79-D6CD7CB93E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30294" y="4523631"/>
            <a:ext cx="2278018" cy="227801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BBA4289-9B54-6F63-2FA9-1B79D46BD4E8}"/>
              </a:ext>
            </a:extLst>
          </p:cNvPr>
          <p:cNvSpPr txBox="1"/>
          <p:nvPr/>
        </p:nvSpPr>
        <p:spPr>
          <a:xfrm>
            <a:off x="2894473" y="6219125"/>
            <a:ext cx="1454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MethaneSAT</a:t>
            </a:r>
          </a:p>
        </p:txBody>
      </p:sp>
      <p:pic>
        <p:nvPicPr>
          <p:cNvPr id="28" name="Picture 8" descr="About">
            <a:extLst>
              <a:ext uri="{FF2B5EF4-FFF2-40B4-BE49-F238E27FC236}">
                <a16:creationId xmlns:a16="http://schemas.microsoft.com/office/drawing/2014/main" id="{C41444B1-1078-36F4-E086-0A1B74C58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63275">
            <a:off x="10662124" y="4161737"/>
            <a:ext cx="1852083" cy="67733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9632B64-11DA-F508-CEF8-CD36F897960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72588">
            <a:off x="9873553" y="2721660"/>
            <a:ext cx="1472909" cy="760554"/>
          </a:xfrm>
          <a:prstGeom prst="rect">
            <a:avLst/>
          </a:prstGeom>
          <a:effectLst/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089A097-4D59-8EE4-E7D9-F7360469616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alphaModFix/>
          </a:blip>
          <a:srcRect l="15649" b="23530"/>
          <a:stretch/>
        </p:blipFill>
        <p:spPr>
          <a:xfrm rot="3185307">
            <a:off x="10604078" y="1851182"/>
            <a:ext cx="1647123" cy="876871"/>
          </a:xfrm>
          <a:prstGeom prst="rect">
            <a:avLst/>
          </a:prstGeom>
          <a:effectLst/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3768AB6-46A8-C78C-DA84-47EC8C7D8568}"/>
              </a:ext>
            </a:extLst>
          </p:cNvPr>
          <p:cNvSpPr txBox="1"/>
          <p:nvPr/>
        </p:nvSpPr>
        <p:spPr>
          <a:xfrm>
            <a:off x="10436556" y="4118181"/>
            <a:ext cx="1677937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Sentinel-3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5A3EACD-0BBF-5B97-0819-02E346C0C79D}"/>
              </a:ext>
            </a:extLst>
          </p:cNvPr>
          <p:cNvSpPr txBox="1"/>
          <p:nvPr/>
        </p:nvSpPr>
        <p:spPr>
          <a:xfrm>
            <a:off x="11038715" y="3099204"/>
            <a:ext cx="2051222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Sentinel-2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3FBFC93-241E-19ED-4393-24A234778D07}"/>
              </a:ext>
            </a:extLst>
          </p:cNvPr>
          <p:cNvSpPr txBox="1"/>
          <p:nvPr/>
        </p:nvSpPr>
        <p:spPr>
          <a:xfrm>
            <a:off x="10396498" y="2230159"/>
            <a:ext cx="2051222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Landsat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A068999-2295-95DD-5194-1EB1BAE1632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27826" b="22371"/>
          <a:stretch/>
        </p:blipFill>
        <p:spPr>
          <a:xfrm>
            <a:off x="10247313" y="5563077"/>
            <a:ext cx="2480339" cy="123528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1504BE1-4146-C00E-F5CA-EC91AE528AFC}"/>
              </a:ext>
            </a:extLst>
          </p:cNvPr>
          <p:cNvSpPr txBox="1"/>
          <p:nvPr/>
        </p:nvSpPr>
        <p:spPr>
          <a:xfrm>
            <a:off x="10869241" y="6483389"/>
            <a:ext cx="933676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VIIRS    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F848BE8-152E-D9AD-941B-856F1A64EA8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06880" y="4624310"/>
            <a:ext cx="1516924" cy="1516924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DD05034-720D-44BD-1468-A7AD165F2E22}"/>
              </a:ext>
            </a:extLst>
          </p:cNvPr>
          <p:cNvSpPr txBox="1"/>
          <p:nvPr/>
        </p:nvSpPr>
        <p:spPr>
          <a:xfrm>
            <a:off x="9906880" y="5915801"/>
            <a:ext cx="1101527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GOES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DFE32BF-88F2-A021-91AB-F73A51DE17D4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 amt="50000"/>
          </a:blip>
          <a:stretch>
            <a:fillRect/>
          </a:stretch>
        </p:blipFill>
        <p:spPr>
          <a:xfrm>
            <a:off x="-391418" y="3629267"/>
            <a:ext cx="2463754" cy="1283637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32A34A0-96FE-0A41-D8C3-4E13B300C30F}"/>
              </a:ext>
            </a:extLst>
          </p:cNvPr>
          <p:cNvSpPr txBox="1"/>
          <p:nvPr/>
        </p:nvSpPr>
        <p:spPr>
          <a:xfrm>
            <a:off x="408490" y="5058814"/>
            <a:ext cx="1368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GOSAT-GW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65004B05-35D0-1A38-1605-3DD0310C3966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 amt="50000"/>
          </a:blip>
          <a:stretch>
            <a:fillRect/>
          </a:stretch>
        </p:blipFill>
        <p:spPr>
          <a:xfrm>
            <a:off x="1114196" y="4987713"/>
            <a:ext cx="1831019" cy="1831019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58A5F24F-A1B9-AAD4-1EA7-6857665A6753}"/>
              </a:ext>
            </a:extLst>
          </p:cNvPr>
          <p:cNvSpPr txBox="1"/>
          <p:nvPr/>
        </p:nvSpPr>
        <p:spPr>
          <a:xfrm>
            <a:off x="427511" y="6368747"/>
            <a:ext cx="1216743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Sentinel-5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F27577-FF08-DD94-1A5B-4D7E3CFB5041}"/>
              </a:ext>
            </a:extLst>
          </p:cNvPr>
          <p:cNvSpPr txBox="1"/>
          <p:nvPr/>
        </p:nvSpPr>
        <p:spPr>
          <a:xfrm>
            <a:off x="1558070" y="1555201"/>
            <a:ext cx="2635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</a:t>
            </a:r>
            <a:r>
              <a:rPr lang="en-NL" dirty="0"/>
              <a:t>aily global, city-scale res.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C7AD85-C768-17DF-C498-F9FA70442467}"/>
              </a:ext>
            </a:extLst>
          </p:cNvPr>
          <p:cNvSpPr txBox="1"/>
          <p:nvPr/>
        </p:nvSpPr>
        <p:spPr>
          <a:xfrm>
            <a:off x="6493686" y="1557276"/>
            <a:ext cx="2305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Targeting, facility-scale</a:t>
            </a:r>
            <a:endParaRPr lang="en-NL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CE9653-66CB-1C55-7971-410D3B647C8A}"/>
              </a:ext>
            </a:extLst>
          </p:cNvPr>
          <p:cNvSpPr txBox="1"/>
          <p:nvPr/>
        </p:nvSpPr>
        <p:spPr>
          <a:xfrm>
            <a:off x="9139904" y="1555298"/>
            <a:ext cx="18924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scientific products</a:t>
            </a:r>
          </a:p>
          <a:p>
            <a:r>
              <a:rPr lang="en-US" dirty="0"/>
              <a:t>Part of the data </a:t>
            </a:r>
            <a:endParaRPr lang="en-NL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DED075-1F8E-7F51-39A3-47BC267C085D}"/>
              </a:ext>
            </a:extLst>
          </p:cNvPr>
          <p:cNvSpPr txBox="1"/>
          <p:nvPr/>
        </p:nvSpPr>
        <p:spPr>
          <a:xfrm>
            <a:off x="4336172" y="1826778"/>
            <a:ext cx="1747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private company</a:t>
            </a:r>
            <a:endParaRPr lang="en-NL" dirty="0"/>
          </a:p>
        </p:txBody>
      </p:sp>
      <p:pic>
        <p:nvPicPr>
          <p:cNvPr id="15" name="Picture 14" descr="A black and white solar panel&#10;&#10;Description automatically generated">
            <a:extLst>
              <a:ext uri="{FF2B5EF4-FFF2-40B4-BE49-F238E27FC236}">
                <a16:creationId xmlns:a16="http://schemas.microsoft.com/office/drawing/2014/main" id="{AFA05F53-94C6-2570-3036-A903EB1A9AF0}"/>
              </a:ext>
            </a:extLst>
          </p:cNvPr>
          <p:cNvPicPr>
            <a:picLocks noChangeAspect="1"/>
          </p:cNvPicPr>
          <p:nvPr/>
        </p:nvPicPr>
        <p:blipFill>
          <a:blip r:embed="rId17">
            <a:alphaModFix amt="50000"/>
          </a:blip>
          <a:stretch>
            <a:fillRect/>
          </a:stretch>
        </p:blipFill>
        <p:spPr>
          <a:xfrm>
            <a:off x="4649611" y="5877853"/>
            <a:ext cx="1090737" cy="654442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3ED9E695-737D-A807-E523-8A03315195A8}"/>
              </a:ext>
            </a:extLst>
          </p:cNvPr>
          <p:cNvSpPr txBox="1"/>
          <p:nvPr/>
        </p:nvSpPr>
        <p:spPr>
          <a:xfrm>
            <a:off x="4733435" y="6533188"/>
            <a:ext cx="2533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GESat, Absolut sensing</a:t>
            </a:r>
          </a:p>
        </p:txBody>
      </p:sp>
      <p:pic>
        <p:nvPicPr>
          <p:cNvPr id="46" name="Picture 45" descr="A metal box with black and white squares&#10;&#10;Description automatically generated">
            <a:extLst>
              <a:ext uri="{FF2B5EF4-FFF2-40B4-BE49-F238E27FC236}">
                <a16:creationId xmlns:a16="http://schemas.microsoft.com/office/drawing/2014/main" id="{DE5DDB6A-CF60-AF1B-CFA5-60AD8024655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974647" y="5024989"/>
            <a:ext cx="1034137" cy="861781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9A80B57B-A725-806B-B577-112A784B5492}"/>
              </a:ext>
            </a:extLst>
          </p:cNvPr>
          <p:cNvSpPr txBox="1"/>
          <p:nvPr/>
        </p:nvSpPr>
        <p:spPr>
          <a:xfrm>
            <a:off x="5891673" y="5850825"/>
            <a:ext cx="1895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GEISAT, Satlantis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1E119AB-8E80-A00B-B4EB-E2535E173E96}"/>
              </a:ext>
            </a:extLst>
          </p:cNvPr>
          <p:cNvSpPr txBox="1"/>
          <p:nvPr/>
        </p:nvSpPr>
        <p:spPr>
          <a:xfrm>
            <a:off x="5707534" y="6143056"/>
            <a:ext cx="1905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private companies</a:t>
            </a:r>
            <a:endParaRPr lang="en-NL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790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B572636-009E-5542-9921-CC54A592FCED}"/>
              </a:ext>
            </a:extLst>
          </p:cNvPr>
          <p:cNvSpPr txBox="1"/>
          <p:nvPr/>
        </p:nvSpPr>
        <p:spPr>
          <a:xfrm>
            <a:off x="0" y="119921"/>
            <a:ext cx="12192000" cy="52322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MEDUSA – Objective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B836B2-C128-B88C-2D01-6BF75A82C590}"/>
              </a:ext>
            </a:extLst>
          </p:cNvPr>
          <p:cNvSpPr txBox="1"/>
          <p:nvPr/>
        </p:nvSpPr>
        <p:spPr>
          <a:xfrm>
            <a:off x="141266" y="789520"/>
            <a:ext cx="117748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pc="1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‘T</a:t>
            </a:r>
            <a:r>
              <a:rPr lang="en-US" sz="2400" spc="10" dirty="0"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o develop the techniques and a pre-operational system to harmonize and integrate global information on subnational (urban, hot spot) to facility scale anthropogenic methane emissions derived using diverse satellite instruments and algorithms.’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046B83-CB90-0884-CA78-280DE7B1609A}"/>
              </a:ext>
            </a:extLst>
          </p:cNvPr>
          <p:cNvSpPr txBox="1"/>
          <p:nvPr/>
        </p:nvSpPr>
        <p:spPr>
          <a:xfrm>
            <a:off x="0" y="6536055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spc="1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Guanter</a:t>
            </a:r>
            <a:r>
              <a:rPr lang="en-US" sz="1400" spc="1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et al. (2024)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E001104-7617-F823-B8CF-F95AD42897AF}"/>
              </a:ext>
            </a:extLst>
          </p:cNvPr>
          <p:cNvGrpSpPr/>
          <p:nvPr/>
        </p:nvGrpSpPr>
        <p:grpSpPr>
          <a:xfrm>
            <a:off x="384940" y="1995917"/>
            <a:ext cx="7652886" cy="4540138"/>
            <a:chOff x="4132488" y="1995917"/>
            <a:chExt cx="7652886" cy="454013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B8C4458-67E1-2614-253F-3DDD6516D5CB}"/>
                </a:ext>
              </a:extLst>
            </p:cNvPr>
            <p:cNvSpPr/>
            <p:nvPr/>
          </p:nvSpPr>
          <p:spPr>
            <a:xfrm>
              <a:off x="4825507" y="2127183"/>
              <a:ext cx="6641432" cy="39752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609D79D-EA24-FBCC-BBAD-B2C01B266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132488" y="1995917"/>
              <a:ext cx="7652886" cy="4540138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62B9557-2EBF-8100-35F3-11B8AB8CC3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40"/>
          <a:stretch/>
        </p:blipFill>
        <p:spPr bwMode="auto">
          <a:xfrm>
            <a:off x="7732091" y="2133815"/>
            <a:ext cx="3916244" cy="3975234"/>
          </a:xfrm>
          <a:prstGeom prst="rect">
            <a:avLst/>
          </a:prstGeom>
          <a:noFill/>
          <a:ln w="28575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BC187F6-F00D-7DF7-E67E-4DB010180374}"/>
              </a:ext>
            </a:extLst>
          </p:cNvPr>
          <p:cNvSpPr/>
          <p:nvPr/>
        </p:nvSpPr>
        <p:spPr>
          <a:xfrm>
            <a:off x="8839200" y="2127183"/>
            <a:ext cx="213838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5A4857-030F-29E6-6E16-42FDA5BE4EF2}"/>
              </a:ext>
            </a:extLst>
          </p:cNvPr>
          <p:cNvSpPr txBox="1"/>
          <p:nvPr/>
        </p:nvSpPr>
        <p:spPr>
          <a:xfrm>
            <a:off x="8815450" y="2124957"/>
            <a:ext cx="2162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TROPOMI 26 June’23</a:t>
            </a:r>
          </a:p>
        </p:txBody>
      </p:sp>
    </p:spTree>
    <p:extLst>
      <p:ext uri="{BB962C8B-B14F-4D97-AF65-F5344CB8AC3E}">
        <p14:creationId xmlns:p14="http://schemas.microsoft.com/office/powerpoint/2010/main" val="825520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B572636-009E-5542-9921-CC54A592FCED}"/>
              </a:ext>
            </a:extLst>
          </p:cNvPr>
          <p:cNvSpPr txBox="1"/>
          <p:nvPr/>
        </p:nvSpPr>
        <p:spPr>
          <a:xfrm>
            <a:off x="0" y="119921"/>
            <a:ext cx="12192000" cy="52322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MEDUSA – Objective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B836B2-C128-B88C-2D01-6BF75A82C590}"/>
              </a:ext>
            </a:extLst>
          </p:cNvPr>
          <p:cNvSpPr txBox="1"/>
          <p:nvPr/>
        </p:nvSpPr>
        <p:spPr>
          <a:xfrm>
            <a:off x="141266" y="789520"/>
            <a:ext cx="117748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pc="1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‘T</a:t>
            </a:r>
            <a:r>
              <a:rPr lang="en-US" sz="2400" spc="10" dirty="0"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o develop the techniques and a pre-operational system to harmonize and integrate global information on subnational (urban, hot spot) to facility scale anthropogenic methane emissions derived using diverse satellite instruments and algorithms.’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046B83-CB90-0884-CA78-280DE7B1609A}"/>
              </a:ext>
            </a:extLst>
          </p:cNvPr>
          <p:cNvSpPr txBox="1"/>
          <p:nvPr/>
        </p:nvSpPr>
        <p:spPr>
          <a:xfrm>
            <a:off x="0" y="6536055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spc="1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Guanter</a:t>
            </a:r>
            <a:r>
              <a:rPr lang="en-US" sz="1400" spc="1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et al. (2024)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E001104-7617-F823-B8CF-F95AD42897AF}"/>
              </a:ext>
            </a:extLst>
          </p:cNvPr>
          <p:cNvGrpSpPr/>
          <p:nvPr/>
        </p:nvGrpSpPr>
        <p:grpSpPr>
          <a:xfrm>
            <a:off x="384940" y="1995917"/>
            <a:ext cx="7652886" cy="4540138"/>
            <a:chOff x="4132488" y="1995917"/>
            <a:chExt cx="7652886" cy="454013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B8C4458-67E1-2614-253F-3DDD6516D5CB}"/>
                </a:ext>
              </a:extLst>
            </p:cNvPr>
            <p:cNvSpPr/>
            <p:nvPr/>
          </p:nvSpPr>
          <p:spPr>
            <a:xfrm>
              <a:off x="4825507" y="2127183"/>
              <a:ext cx="6641432" cy="39752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609D79D-EA24-FBCC-BBAD-B2C01B266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132488" y="1995917"/>
              <a:ext cx="7652886" cy="4540138"/>
            </a:xfrm>
            <a:prstGeom prst="rect">
              <a:avLst/>
            </a:prstGeom>
          </p:spPr>
        </p:pic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id="{1935CDED-3A70-0B3B-3B27-0C07C0BE5A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39" r="49886" b="-554"/>
          <a:stretch/>
        </p:blipFill>
        <p:spPr bwMode="auto">
          <a:xfrm>
            <a:off x="7719390" y="2185416"/>
            <a:ext cx="4398264" cy="3870356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449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019F9-7931-CCD3-FF95-4D8BCAEC70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72A412F-EA5A-A76C-E922-D3B8871560A3}"/>
              </a:ext>
            </a:extLst>
          </p:cNvPr>
          <p:cNvSpPr txBox="1"/>
          <p:nvPr/>
        </p:nvSpPr>
        <p:spPr>
          <a:xfrm>
            <a:off x="0" y="119921"/>
            <a:ext cx="12192000" cy="52322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MEDUSA – Setup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A4E5FBA-0C32-E0EB-70D2-8659C114D818}"/>
              </a:ext>
            </a:extLst>
          </p:cNvPr>
          <p:cNvCxnSpPr/>
          <p:nvPr/>
        </p:nvCxnSpPr>
        <p:spPr>
          <a:xfrm>
            <a:off x="0" y="942080"/>
            <a:ext cx="121920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>
            <a:extLst>
              <a:ext uri="{FF2B5EF4-FFF2-40B4-BE49-F238E27FC236}">
                <a16:creationId xmlns:a16="http://schemas.microsoft.com/office/drawing/2014/main" id="{07B4899A-BF37-A474-35DC-EB7311CE1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53" y="3100354"/>
            <a:ext cx="2665117" cy="2317493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8AEDBC-7CA5-C1AC-1B56-40F2EF98E47E}"/>
              </a:ext>
            </a:extLst>
          </p:cNvPr>
          <p:cNvSpPr txBox="1"/>
          <p:nvPr/>
        </p:nvSpPr>
        <p:spPr>
          <a:xfrm>
            <a:off x="520518" y="2677010"/>
            <a:ext cx="25585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b="1" dirty="0">
                <a:solidFill>
                  <a:schemeClr val="accent1"/>
                </a:solidFill>
              </a:rPr>
              <a:t>High resolution instruments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A889D9-4F51-ED6F-41B0-4B2208271A2A}"/>
              </a:ext>
            </a:extLst>
          </p:cNvPr>
          <p:cNvSpPr txBox="1"/>
          <p:nvPr/>
        </p:nvSpPr>
        <p:spPr>
          <a:xfrm>
            <a:off x="565595" y="5761968"/>
            <a:ext cx="2566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200" b="1" dirty="0">
                <a:solidFill>
                  <a:schemeClr val="accent1"/>
                </a:solidFill>
              </a:rPr>
              <a:t>Validation of high-resolution imagers against </a:t>
            </a:r>
            <a:r>
              <a:rPr lang="en-NL" sz="1200" b="1" i="1" u="sng" dirty="0">
                <a:solidFill>
                  <a:schemeClr val="accent1"/>
                </a:solidFill>
              </a:rPr>
              <a:t>controlled releases</a:t>
            </a:r>
          </a:p>
          <a:p>
            <a:r>
              <a:rPr lang="en-NL" sz="1200" b="1" dirty="0">
                <a:solidFill>
                  <a:schemeClr val="accent1"/>
                </a:solidFill>
              </a:rPr>
              <a:t>(gold standard)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1D92812-9412-7D98-33B2-EED63032C04A}"/>
              </a:ext>
            </a:extLst>
          </p:cNvPr>
          <p:cNvGrpSpPr/>
          <p:nvPr/>
        </p:nvGrpSpPr>
        <p:grpSpPr>
          <a:xfrm>
            <a:off x="141687" y="1065313"/>
            <a:ext cx="6302656" cy="1451794"/>
            <a:chOff x="141687" y="1238311"/>
            <a:chExt cx="6302656" cy="1451794"/>
          </a:xfrm>
        </p:grpSpPr>
        <p:sp>
          <p:nvSpPr>
            <p:cNvPr id="41" name="Rounded Rectangle 8">
              <a:extLst>
                <a:ext uri="{FF2B5EF4-FFF2-40B4-BE49-F238E27FC236}">
                  <a16:creationId xmlns:a16="http://schemas.microsoft.com/office/drawing/2014/main" id="{5B5B97CB-6398-593B-60BF-BBBFA3412E56}"/>
                </a:ext>
              </a:extLst>
            </p:cNvPr>
            <p:cNvSpPr/>
            <p:nvPr/>
          </p:nvSpPr>
          <p:spPr>
            <a:xfrm>
              <a:off x="141687" y="1289111"/>
              <a:ext cx="6302656" cy="1400994"/>
            </a:xfrm>
            <a:custGeom>
              <a:avLst/>
              <a:gdLst>
                <a:gd name="connsiteX0" fmla="*/ 0 w 5053452"/>
                <a:gd name="connsiteY0" fmla="*/ 64577 h 785318"/>
                <a:gd name="connsiteX1" fmla="*/ 64577 w 5053452"/>
                <a:gd name="connsiteY1" fmla="*/ 0 h 785318"/>
                <a:gd name="connsiteX2" fmla="*/ 532385 w 5053452"/>
                <a:gd name="connsiteY2" fmla="*/ 0 h 785318"/>
                <a:gd name="connsiteX3" fmla="*/ 1049437 w 5053452"/>
                <a:gd name="connsiteY3" fmla="*/ 0 h 785318"/>
                <a:gd name="connsiteX4" fmla="*/ 1517245 w 5053452"/>
                <a:gd name="connsiteY4" fmla="*/ 0 h 785318"/>
                <a:gd name="connsiteX5" fmla="*/ 2231268 w 5053452"/>
                <a:gd name="connsiteY5" fmla="*/ 0 h 785318"/>
                <a:gd name="connsiteX6" fmla="*/ 2748319 w 5053452"/>
                <a:gd name="connsiteY6" fmla="*/ 0 h 785318"/>
                <a:gd name="connsiteX7" fmla="*/ 3363857 w 5053452"/>
                <a:gd name="connsiteY7" fmla="*/ 0 h 785318"/>
                <a:gd name="connsiteX8" fmla="*/ 3880908 w 5053452"/>
                <a:gd name="connsiteY8" fmla="*/ 0 h 785318"/>
                <a:gd name="connsiteX9" fmla="*/ 4988875 w 5053452"/>
                <a:gd name="connsiteY9" fmla="*/ 0 h 785318"/>
                <a:gd name="connsiteX10" fmla="*/ 5053452 w 5053452"/>
                <a:gd name="connsiteY10" fmla="*/ 64577 h 785318"/>
                <a:gd name="connsiteX11" fmla="*/ 5053452 w 5053452"/>
                <a:gd name="connsiteY11" fmla="*/ 720741 h 785318"/>
                <a:gd name="connsiteX12" fmla="*/ 4988875 w 5053452"/>
                <a:gd name="connsiteY12" fmla="*/ 785318 h 785318"/>
                <a:gd name="connsiteX13" fmla="*/ 4422581 w 5053452"/>
                <a:gd name="connsiteY13" fmla="*/ 785318 h 785318"/>
                <a:gd name="connsiteX14" fmla="*/ 3954772 w 5053452"/>
                <a:gd name="connsiteY14" fmla="*/ 785318 h 785318"/>
                <a:gd name="connsiteX15" fmla="*/ 3388478 w 5053452"/>
                <a:gd name="connsiteY15" fmla="*/ 785318 h 785318"/>
                <a:gd name="connsiteX16" fmla="*/ 2772941 w 5053452"/>
                <a:gd name="connsiteY16" fmla="*/ 785318 h 785318"/>
                <a:gd name="connsiteX17" fmla="*/ 2058918 w 5053452"/>
                <a:gd name="connsiteY17" fmla="*/ 785318 h 785318"/>
                <a:gd name="connsiteX18" fmla="*/ 1443380 w 5053452"/>
                <a:gd name="connsiteY18" fmla="*/ 785318 h 785318"/>
                <a:gd name="connsiteX19" fmla="*/ 827843 w 5053452"/>
                <a:gd name="connsiteY19" fmla="*/ 785318 h 785318"/>
                <a:gd name="connsiteX20" fmla="*/ 64577 w 5053452"/>
                <a:gd name="connsiteY20" fmla="*/ 785318 h 785318"/>
                <a:gd name="connsiteX21" fmla="*/ 0 w 5053452"/>
                <a:gd name="connsiteY21" fmla="*/ 720741 h 785318"/>
                <a:gd name="connsiteX22" fmla="*/ 0 w 5053452"/>
                <a:gd name="connsiteY22" fmla="*/ 64577 h 785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053452" h="785318" extrusionOk="0">
                  <a:moveTo>
                    <a:pt x="0" y="64577"/>
                  </a:moveTo>
                  <a:cubicBezTo>
                    <a:pt x="1560" y="27528"/>
                    <a:pt x="24410" y="2549"/>
                    <a:pt x="64577" y="0"/>
                  </a:cubicBezTo>
                  <a:cubicBezTo>
                    <a:pt x="293209" y="7570"/>
                    <a:pt x="320660" y="-20533"/>
                    <a:pt x="532385" y="0"/>
                  </a:cubicBezTo>
                  <a:cubicBezTo>
                    <a:pt x="744110" y="20533"/>
                    <a:pt x="841805" y="-7419"/>
                    <a:pt x="1049437" y="0"/>
                  </a:cubicBezTo>
                  <a:cubicBezTo>
                    <a:pt x="1257069" y="7419"/>
                    <a:pt x="1355517" y="-4391"/>
                    <a:pt x="1517245" y="0"/>
                  </a:cubicBezTo>
                  <a:cubicBezTo>
                    <a:pt x="1678973" y="4391"/>
                    <a:pt x="2080361" y="-13166"/>
                    <a:pt x="2231268" y="0"/>
                  </a:cubicBezTo>
                  <a:cubicBezTo>
                    <a:pt x="2382175" y="13166"/>
                    <a:pt x="2628465" y="17416"/>
                    <a:pt x="2748319" y="0"/>
                  </a:cubicBezTo>
                  <a:cubicBezTo>
                    <a:pt x="2868173" y="-17416"/>
                    <a:pt x="3218663" y="-15017"/>
                    <a:pt x="3363857" y="0"/>
                  </a:cubicBezTo>
                  <a:cubicBezTo>
                    <a:pt x="3509051" y="15017"/>
                    <a:pt x="3640311" y="-148"/>
                    <a:pt x="3880908" y="0"/>
                  </a:cubicBezTo>
                  <a:cubicBezTo>
                    <a:pt x="4121505" y="148"/>
                    <a:pt x="4544380" y="-44743"/>
                    <a:pt x="4988875" y="0"/>
                  </a:cubicBezTo>
                  <a:cubicBezTo>
                    <a:pt x="5030746" y="-2131"/>
                    <a:pt x="5050324" y="21233"/>
                    <a:pt x="5053452" y="64577"/>
                  </a:cubicBezTo>
                  <a:cubicBezTo>
                    <a:pt x="5050052" y="215554"/>
                    <a:pt x="5051290" y="491399"/>
                    <a:pt x="5053452" y="720741"/>
                  </a:cubicBezTo>
                  <a:cubicBezTo>
                    <a:pt x="5050815" y="752591"/>
                    <a:pt x="5020323" y="790034"/>
                    <a:pt x="4988875" y="785318"/>
                  </a:cubicBezTo>
                  <a:cubicBezTo>
                    <a:pt x="4780734" y="805341"/>
                    <a:pt x="4636572" y="757403"/>
                    <a:pt x="4422581" y="785318"/>
                  </a:cubicBezTo>
                  <a:cubicBezTo>
                    <a:pt x="4208590" y="813233"/>
                    <a:pt x="4056838" y="794080"/>
                    <a:pt x="3954772" y="785318"/>
                  </a:cubicBezTo>
                  <a:cubicBezTo>
                    <a:pt x="3852706" y="776556"/>
                    <a:pt x="3655765" y="797169"/>
                    <a:pt x="3388478" y="785318"/>
                  </a:cubicBezTo>
                  <a:cubicBezTo>
                    <a:pt x="3121191" y="773467"/>
                    <a:pt x="3013604" y="809844"/>
                    <a:pt x="2772941" y="785318"/>
                  </a:cubicBezTo>
                  <a:cubicBezTo>
                    <a:pt x="2532278" y="760792"/>
                    <a:pt x="2243800" y="807608"/>
                    <a:pt x="2058918" y="785318"/>
                  </a:cubicBezTo>
                  <a:cubicBezTo>
                    <a:pt x="1874036" y="763028"/>
                    <a:pt x="1745031" y="789613"/>
                    <a:pt x="1443380" y="785318"/>
                  </a:cubicBezTo>
                  <a:cubicBezTo>
                    <a:pt x="1141729" y="781023"/>
                    <a:pt x="1042136" y="810533"/>
                    <a:pt x="827843" y="785318"/>
                  </a:cubicBezTo>
                  <a:cubicBezTo>
                    <a:pt x="613550" y="760103"/>
                    <a:pt x="410364" y="748651"/>
                    <a:pt x="64577" y="785318"/>
                  </a:cubicBezTo>
                  <a:cubicBezTo>
                    <a:pt x="27988" y="785587"/>
                    <a:pt x="501" y="758480"/>
                    <a:pt x="0" y="720741"/>
                  </a:cubicBezTo>
                  <a:cubicBezTo>
                    <a:pt x="-15853" y="561100"/>
                    <a:pt x="-954" y="329572"/>
                    <a:pt x="0" y="64577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D2CAD5C9-45A2-1B89-6E7A-BCF0A324C322}"/>
                </a:ext>
              </a:extLst>
            </p:cNvPr>
            <p:cNvSpPr/>
            <p:nvPr/>
          </p:nvSpPr>
          <p:spPr>
            <a:xfrm>
              <a:off x="141687" y="1238311"/>
              <a:ext cx="6302656" cy="405716"/>
            </a:xfrm>
            <a:prstGeom prst="roundRect">
              <a:avLst>
                <a:gd name="adj" fmla="val 5667"/>
              </a:avLst>
            </a:prstGeom>
            <a:solidFill>
              <a:schemeClr val="tx1"/>
            </a:solidFill>
            <a:ln w="28575"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1136257699">
                    <a:custGeom>
                      <a:avLst/>
                      <a:gdLst>
                        <a:gd name="connsiteX0" fmla="*/ 0 w 6302656"/>
                        <a:gd name="connsiteY0" fmla="*/ 22992 h 405716"/>
                        <a:gd name="connsiteX1" fmla="*/ 22992 w 6302656"/>
                        <a:gd name="connsiteY1" fmla="*/ 0 h 405716"/>
                        <a:gd name="connsiteX2" fmla="*/ 591780 w 6302656"/>
                        <a:gd name="connsiteY2" fmla="*/ 0 h 405716"/>
                        <a:gd name="connsiteX3" fmla="*/ 1035435 w 6302656"/>
                        <a:gd name="connsiteY3" fmla="*/ 0 h 405716"/>
                        <a:gd name="connsiteX4" fmla="*/ 1666790 w 6302656"/>
                        <a:gd name="connsiteY4" fmla="*/ 0 h 405716"/>
                        <a:gd name="connsiteX5" fmla="*/ 2235579 w 6302656"/>
                        <a:gd name="connsiteY5" fmla="*/ 0 h 405716"/>
                        <a:gd name="connsiteX6" fmla="*/ 2741800 w 6302656"/>
                        <a:gd name="connsiteY6" fmla="*/ 0 h 405716"/>
                        <a:gd name="connsiteX7" fmla="*/ 3122889 w 6302656"/>
                        <a:gd name="connsiteY7" fmla="*/ 0 h 405716"/>
                        <a:gd name="connsiteX8" fmla="*/ 3691677 w 6302656"/>
                        <a:gd name="connsiteY8" fmla="*/ 0 h 405716"/>
                        <a:gd name="connsiteX9" fmla="*/ 4197899 w 6302656"/>
                        <a:gd name="connsiteY9" fmla="*/ 0 h 405716"/>
                        <a:gd name="connsiteX10" fmla="*/ 4891820 w 6302656"/>
                        <a:gd name="connsiteY10" fmla="*/ 0 h 405716"/>
                        <a:gd name="connsiteX11" fmla="*/ 5523175 w 6302656"/>
                        <a:gd name="connsiteY11" fmla="*/ 0 h 405716"/>
                        <a:gd name="connsiteX12" fmla="*/ 6279664 w 6302656"/>
                        <a:gd name="connsiteY12" fmla="*/ 0 h 405716"/>
                        <a:gd name="connsiteX13" fmla="*/ 6302656 w 6302656"/>
                        <a:gd name="connsiteY13" fmla="*/ 22992 h 405716"/>
                        <a:gd name="connsiteX14" fmla="*/ 6302656 w 6302656"/>
                        <a:gd name="connsiteY14" fmla="*/ 382724 h 405716"/>
                        <a:gd name="connsiteX15" fmla="*/ 6279664 w 6302656"/>
                        <a:gd name="connsiteY15" fmla="*/ 405716 h 405716"/>
                        <a:gd name="connsiteX16" fmla="*/ 5898576 w 6302656"/>
                        <a:gd name="connsiteY16" fmla="*/ 405716 h 405716"/>
                        <a:gd name="connsiteX17" fmla="*/ 5392354 w 6302656"/>
                        <a:gd name="connsiteY17" fmla="*/ 405716 h 405716"/>
                        <a:gd name="connsiteX18" fmla="*/ 4886133 w 6302656"/>
                        <a:gd name="connsiteY18" fmla="*/ 405716 h 405716"/>
                        <a:gd name="connsiteX19" fmla="*/ 4505044 w 6302656"/>
                        <a:gd name="connsiteY19" fmla="*/ 405716 h 405716"/>
                        <a:gd name="connsiteX20" fmla="*/ 3998823 w 6302656"/>
                        <a:gd name="connsiteY20" fmla="*/ 405716 h 405716"/>
                        <a:gd name="connsiteX21" fmla="*/ 3617734 w 6302656"/>
                        <a:gd name="connsiteY21" fmla="*/ 405716 h 405716"/>
                        <a:gd name="connsiteX22" fmla="*/ 3048946 w 6302656"/>
                        <a:gd name="connsiteY22" fmla="*/ 405716 h 405716"/>
                        <a:gd name="connsiteX23" fmla="*/ 2355024 w 6302656"/>
                        <a:gd name="connsiteY23" fmla="*/ 405716 h 405716"/>
                        <a:gd name="connsiteX24" fmla="*/ 1911369 w 6302656"/>
                        <a:gd name="connsiteY24" fmla="*/ 405716 h 405716"/>
                        <a:gd name="connsiteX25" fmla="*/ 1405148 w 6302656"/>
                        <a:gd name="connsiteY25" fmla="*/ 405716 h 405716"/>
                        <a:gd name="connsiteX26" fmla="*/ 898926 w 6302656"/>
                        <a:gd name="connsiteY26" fmla="*/ 405716 h 405716"/>
                        <a:gd name="connsiteX27" fmla="*/ 22992 w 6302656"/>
                        <a:gd name="connsiteY27" fmla="*/ 405716 h 405716"/>
                        <a:gd name="connsiteX28" fmla="*/ 0 w 6302656"/>
                        <a:gd name="connsiteY28" fmla="*/ 382724 h 405716"/>
                        <a:gd name="connsiteX29" fmla="*/ 0 w 6302656"/>
                        <a:gd name="connsiteY29" fmla="*/ 22992 h 4057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</a:cxnLst>
                      <a:rect l="l" t="t" r="r" b="b"/>
                      <a:pathLst>
                        <a:path w="6302656" h="405716" fill="none" extrusionOk="0">
                          <a:moveTo>
                            <a:pt x="0" y="22992"/>
                          </a:moveTo>
                          <a:cubicBezTo>
                            <a:pt x="1905" y="10515"/>
                            <a:pt x="8598" y="-1278"/>
                            <a:pt x="22992" y="0"/>
                          </a:cubicBezTo>
                          <a:cubicBezTo>
                            <a:pt x="162072" y="-62936"/>
                            <a:pt x="447146" y="62407"/>
                            <a:pt x="591780" y="0"/>
                          </a:cubicBezTo>
                          <a:cubicBezTo>
                            <a:pt x="736414" y="-62407"/>
                            <a:pt x="878732" y="45844"/>
                            <a:pt x="1035435" y="0"/>
                          </a:cubicBezTo>
                          <a:cubicBezTo>
                            <a:pt x="1192138" y="-45844"/>
                            <a:pt x="1529245" y="51875"/>
                            <a:pt x="1666790" y="0"/>
                          </a:cubicBezTo>
                          <a:cubicBezTo>
                            <a:pt x="1804335" y="-51875"/>
                            <a:pt x="2056256" y="24297"/>
                            <a:pt x="2235579" y="0"/>
                          </a:cubicBezTo>
                          <a:cubicBezTo>
                            <a:pt x="2414902" y="-24297"/>
                            <a:pt x="2543360" y="37647"/>
                            <a:pt x="2741800" y="0"/>
                          </a:cubicBezTo>
                          <a:cubicBezTo>
                            <a:pt x="2940240" y="-37647"/>
                            <a:pt x="2937366" y="12738"/>
                            <a:pt x="3122889" y="0"/>
                          </a:cubicBezTo>
                          <a:cubicBezTo>
                            <a:pt x="3308412" y="-12738"/>
                            <a:pt x="3521801" y="51878"/>
                            <a:pt x="3691677" y="0"/>
                          </a:cubicBezTo>
                          <a:cubicBezTo>
                            <a:pt x="3861553" y="-51878"/>
                            <a:pt x="4016200" y="17790"/>
                            <a:pt x="4197899" y="0"/>
                          </a:cubicBezTo>
                          <a:cubicBezTo>
                            <a:pt x="4379598" y="-17790"/>
                            <a:pt x="4627909" y="13346"/>
                            <a:pt x="4891820" y="0"/>
                          </a:cubicBezTo>
                          <a:cubicBezTo>
                            <a:pt x="5155731" y="-13346"/>
                            <a:pt x="5292373" y="51505"/>
                            <a:pt x="5523175" y="0"/>
                          </a:cubicBezTo>
                          <a:cubicBezTo>
                            <a:pt x="5753977" y="-51505"/>
                            <a:pt x="6097805" y="42554"/>
                            <a:pt x="6279664" y="0"/>
                          </a:cubicBezTo>
                          <a:cubicBezTo>
                            <a:pt x="6289141" y="536"/>
                            <a:pt x="6298984" y="10794"/>
                            <a:pt x="6302656" y="22992"/>
                          </a:cubicBezTo>
                          <a:cubicBezTo>
                            <a:pt x="6339862" y="178621"/>
                            <a:pt x="6288538" y="231808"/>
                            <a:pt x="6302656" y="382724"/>
                          </a:cubicBezTo>
                          <a:cubicBezTo>
                            <a:pt x="6301220" y="396340"/>
                            <a:pt x="6291808" y="402939"/>
                            <a:pt x="6279664" y="405716"/>
                          </a:cubicBezTo>
                          <a:cubicBezTo>
                            <a:pt x="6185372" y="409447"/>
                            <a:pt x="6035857" y="363162"/>
                            <a:pt x="5898576" y="405716"/>
                          </a:cubicBezTo>
                          <a:cubicBezTo>
                            <a:pt x="5761295" y="448270"/>
                            <a:pt x="5627788" y="350005"/>
                            <a:pt x="5392354" y="405716"/>
                          </a:cubicBezTo>
                          <a:cubicBezTo>
                            <a:pt x="5156920" y="461427"/>
                            <a:pt x="4998147" y="363413"/>
                            <a:pt x="4886133" y="405716"/>
                          </a:cubicBezTo>
                          <a:cubicBezTo>
                            <a:pt x="4774119" y="448019"/>
                            <a:pt x="4683170" y="388412"/>
                            <a:pt x="4505044" y="405716"/>
                          </a:cubicBezTo>
                          <a:cubicBezTo>
                            <a:pt x="4326918" y="423020"/>
                            <a:pt x="4238418" y="387086"/>
                            <a:pt x="3998823" y="405716"/>
                          </a:cubicBezTo>
                          <a:cubicBezTo>
                            <a:pt x="3759228" y="424346"/>
                            <a:pt x="3798828" y="394523"/>
                            <a:pt x="3617734" y="405716"/>
                          </a:cubicBezTo>
                          <a:cubicBezTo>
                            <a:pt x="3436640" y="416909"/>
                            <a:pt x="3224928" y="379422"/>
                            <a:pt x="3048946" y="405716"/>
                          </a:cubicBezTo>
                          <a:cubicBezTo>
                            <a:pt x="2872964" y="432010"/>
                            <a:pt x="2639960" y="402537"/>
                            <a:pt x="2355024" y="405716"/>
                          </a:cubicBezTo>
                          <a:cubicBezTo>
                            <a:pt x="2070088" y="408895"/>
                            <a:pt x="2003625" y="391613"/>
                            <a:pt x="1911369" y="405716"/>
                          </a:cubicBezTo>
                          <a:cubicBezTo>
                            <a:pt x="1819114" y="419819"/>
                            <a:pt x="1618588" y="373945"/>
                            <a:pt x="1405148" y="405716"/>
                          </a:cubicBezTo>
                          <a:cubicBezTo>
                            <a:pt x="1191708" y="437487"/>
                            <a:pt x="1146627" y="396421"/>
                            <a:pt x="898926" y="405716"/>
                          </a:cubicBezTo>
                          <a:cubicBezTo>
                            <a:pt x="651225" y="415011"/>
                            <a:pt x="287058" y="363214"/>
                            <a:pt x="22992" y="405716"/>
                          </a:cubicBezTo>
                          <a:cubicBezTo>
                            <a:pt x="11867" y="404658"/>
                            <a:pt x="-255" y="395843"/>
                            <a:pt x="0" y="382724"/>
                          </a:cubicBezTo>
                          <a:cubicBezTo>
                            <a:pt x="-12536" y="247597"/>
                            <a:pt x="15834" y="95379"/>
                            <a:pt x="0" y="22992"/>
                          </a:cubicBezTo>
                          <a:close/>
                        </a:path>
                        <a:path w="6302656" h="405716" stroke="0" extrusionOk="0">
                          <a:moveTo>
                            <a:pt x="0" y="22992"/>
                          </a:moveTo>
                          <a:cubicBezTo>
                            <a:pt x="2461" y="8111"/>
                            <a:pt x="8168" y="1204"/>
                            <a:pt x="22992" y="0"/>
                          </a:cubicBezTo>
                          <a:cubicBezTo>
                            <a:pt x="194472" y="-32294"/>
                            <a:pt x="218190" y="29571"/>
                            <a:pt x="404080" y="0"/>
                          </a:cubicBezTo>
                          <a:cubicBezTo>
                            <a:pt x="589970" y="-29571"/>
                            <a:pt x="685894" y="8540"/>
                            <a:pt x="847735" y="0"/>
                          </a:cubicBezTo>
                          <a:cubicBezTo>
                            <a:pt x="1009577" y="-8540"/>
                            <a:pt x="1116430" y="24667"/>
                            <a:pt x="1228823" y="0"/>
                          </a:cubicBezTo>
                          <a:cubicBezTo>
                            <a:pt x="1341216" y="-24667"/>
                            <a:pt x="1718674" y="39278"/>
                            <a:pt x="1922745" y="0"/>
                          </a:cubicBezTo>
                          <a:cubicBezTo>
                            <a:pt x="2126816" y="-39278"/>
                            <a:pt x="2245355" y="13279"/>
                            <a:pt x="2366400" y="0"/>
                          </a:cubicBezTo>
                          <a:cubicBezTo>
                            <a:pt x="2487446" y="-13279"/>
                            <a:pt x="2804207" y="25798"/>
                            <a:pt x="2935188" y="0"/>
                          </a:cubicBezTo>
                          <a:cubicBezTo>
                            <a:pt x="3066169" y="-25798"/>
                            <a:pt x="3178381" y="52902"/>
                            <a:pt x="3378843" y="0"/>
                          </a:cubicBezTo>
                          <a:cubicBezTo>
                            <a:pt x="3579306" y="-52902"/>
                            <a:pt x="3833385" y="57522"/>
                            <a:pt x="4072765" y="0"/>
                          </a:cubicBezTo>
                          <a:cubicBezTo>
                            <a:pt x="4312145" y="-57522"/>
                            <a:pt x="4348089" y="38659"/>
                            <a:pt x="4578987" y="0"/>
                          </a:cubicBezTo>
                          <a:cubicBezTo>
                            <a:pt x="4809885" y="-38659"/>
                            <a:pt x="5042805" y="27230"/>
                            <a:pt x="5210342" y="0"/>
                          </a:cubicBezTo>
                          <a:cubicBezTo>
                            <a:pt x="5377879" y="-27230"/>
                            <a:pt x="5503065" y="1431"/>
                            <a:pt x="5653997" y="0"/>
                          </a:cubicBezTo>
                          <a:cubicBezTo>
                            <a:pt x="5804930" y="-1431"/>
                            <a:pt x="6069399" y="53105"/>
                            <a:pt x="6279664" y="0"/>
                          </a:cubicBezTo>
                          <a:cubicBezTo>
                            <a:pt x="6291738" y="-997"/>
                            <a:pt x="6303237" y="7900"/>
                            <a:pt x="6302656" y="22992"/>
                          </a:cubicBezTo>
                          <a:cubicBezTo>
                            <a:pt x="6334484" y="137964"/>
                            <a:pt x="6285266" y="286912"/>
                            <a:pt x="6302656" y="382724"/>
                          </a:cubicBezTo>
                          <a:cubicBezTo>
                            <a:pt x="6304331" y="395840"/>
                            <a:pt x="6289518" y="403581"/>
                            <a:pt x="6279664" y="405716"/>
                          </a:cubicBezTo>
                          <a:cubicBezTo>
                            <a:pt x="6084245" y="434233"/>
                            <a:pt x="5891539" y="339563"/>
                            <a:pt x="5648309" y="405716"/>
                          </a:cubicBezTo>
                          <a:cubicBezTo>
                            <a:pt x="5405079" y="471869"/>
                            <a:pt x="5231443" y="400125"/>
                            <a:pt x="5079521" y="405716"/>
                          </a:cubicBezTo>
                          <a:cubicBezTo>
                            <a:pt x="4927599" y="411307"/>
                            <a:pt x="4746744" y="383594"/>
                            <a:pt x="4510732" y="405716"/>
                          </a:cubicBezTo>
                          <a:cubicBezTo>
                            <a:pt x="4274720" y="427838"/>
                            <a:pt x="4128204" y="375843"/>
                            <a:pt x="3941944" y="405716"/>
                          </a:cubicBezTo>
                          <a:cubicBezTo>
                            <a:pt x="3755684" y="435589"/>
                            <a:pt x="3596301" y="401732"/>
                            <a:pt x="3310589" y="405716"/>
                          </a:cubicBezTo>
                          <a:cubicBezTo>
                            <a:pt x="3024878" y="409700"/>
                            <a:pt x="2911310" y="405299"/>
                            <a:pt x="2804367" y="405716"/>
                          </a:cubicBezTo>
                          <a:cubicBezTo>
                            <a:pt x="2697424" y="406133"/>
                            <a:pt x="2350104" y="371130"/>
                            <a:pt x="2110445" y="405716"/>
                          </a:cubicBezTo>
                          <a:cubicBezTo>
                            <a:pt x="1870786" y="440302"/>
                            <a:pt x="1698674" y="404779"/>
                            <a:pt x="1479090" y="405716"/>
                          </a:cubicBezTo>
                          <a:cubicBezTo>
                            <a:pt x="1259507" y="406653"/>
                            <a:pt x="975773" y="355419"/>
                            <a:pt x="785168" y="405716"/>
                          </a:cubicBezTo>
                          <a:cubicBezTo>
                            <a:pt x="594563" y="456013"/>
                            <a:pt x="276699" y="398644"/>
                            <a:pt x="22992" y="405716"/>
                          </a:cubicBezTo>
                          <a:cubicBezTo>
                            <a:pt x="10183" y="409023"/>
                            <a:pt x="-2136" y="395910"/>
                            <a:pt x="0" y="382724"/>
                          </a:cubicBezTo>
                          <a:cubicBezTo>
                            <a:pt x="-19571" y="214025"/>
                            <a:pt x="33839" y="110907"/>
                            <a:pt x="0" y="22992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264BEAD-1958-6D59-78FA-BA90FE5090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75361"/>
            <a:stretch/>
          </p:blipFill>
          <p:spPr>
            <a:xfrm>
              <a:off x="195936" y="1694827"/>
              <a:ext cx="3655354" cy="894559"/>
            </a:xfrm>
            <a:prstGeom prst="rect">
              <a:avLst/>
            </a:prstGeom>
          </p:spPr>
        </p:pic>
        <p:pic>
          <p:nvPicPr>
            <p:cNvPr id="44" name="Picture 4" descr="Bloomberg Logo PNG Transparent &amp; SVG Vector - Freebie Supply">
              <a:extLst>
                <a:ext uri="{FF2B5EF4-FFF2-40B4-BE49-F238E27FC236}">
                  <a16:creationId xmlns:a16="http://schemas.microsoft.com/office/drawing/2014/main" id="{80BC0052-1B36-1174-1539-10C52EA3E0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936" y="1270898"/>
              <a:ext cx="1267104" cy="3510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527A59C0-A184-0925-060D-700C9BA131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6662" t="61954" r="14227" b="10615"/>
            <a:stretch/>
          </p:blipFill>
          <p:spPr>
            <a:xfrm>
              <a:off x="3986221" y="1801906"/>
              <a:ext cx="2221330" cy="720245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084901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45C4DE-C004-F881-9978-723EFFC2B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52D2C6A-BE93-4AA6-3718-B2D989345BFC}"/>
              </a:ext>
            </a:extLst>
          </p:cNvPr>
          <p:cNvSpPr txBox="1"/>
          <p:nvPr/>
        </p:nvSpPr>
        <p:spPr>
          <a:xfrm>
            <a:off x="0" y="119921"/>
            <a:ext cx="12192000" cy="52322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MEDUSA – Setup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67E71CA-7261-8348-B1AE-55639951EFDA}"/>
              </a:ext>
            </a:extLst>
          </p:cNvPr>
          <p:cNvSpPr/>
          <p:nvPr/>
        </p:nvSpPr>
        <p:spPr>
          <a:xfrm>
            <a:off x="467253" y="5705306"/>
            <a:ext cx="5498118" cy="785318"/>
          </a:xfrm>
          <a:prstGeom prst="roundRect">
            <a:avLst>
              <a:gd name="adj" fmla="val 8223"/>
            </a:avLst>
          </a:prstGeom>
          <a:noFill/>
          <a:ln w="28575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136257699">
                  <a:custGeom>
                    <a:avLst/>
                    <a:gdLst>
                      <a:gd name="connsiteX0" fmla="*/ 0 w 5053452"/>
                      <a:gd name="connsiteY0" fmla="*/ 64577 h 785318"/>
                      <a:gd name="connsiteX1" fmla="*/ 64577 w 5053452"/>
                      <a:gd name="connsiteY1" fmla="*/ 0 h 785318"/>
                      <a:gd name="connsiteX2" fmla="*/ 532385 w 5053452"/>
                      <a:gd name="connsiteY2" fmla="*/ 0 h 785318"/>
                      <a:gd name="connsiteX3" fmla="*/ 1049437 w 5053452"/>
                      <a:gd name="connsiteY3" fmla="*/ 0 h 785318"/>
                      <a:gd name="connsiteX4" fmla="*/ 1517245 w 5053452"/>
                      <a:gd name="connsiteY4" fmla="*/ 0 h 785318"/>
                      <a:gd name="connsiteX5" fmla="*/ 2231268 w 5053452"/>
                      <a:gd name="connsiteY5" fmla="*/ 0 h 785318"/>
                      <a:gd name="connsiteX6" fmla="*/ 2748319 w 5053452"/>
                      <a:gd name="connsiteY6" fmla="*/ 0 h 785318"/>
                      <a:gd name="connsiteX7" fmla="*/ 3363857 w 5053452"/>
                      <a:gd name="connsiteY7" fmla="*/ 0 h 785318"/>
                      <a:gd name="connsiteX8" fmla="*/ 3880908 w 5053452"/>
                      <a:gd name="connsiteY8" fmla="*/ 0 h 785318"/>
                      <a:gd name="connsiteX9" fmla="*/ 4988875 w 5053452"/>
                      <a:gd name="connsiteY9" fmla="*/ 0 h 785318"/>
                      <a:gd name="connsiteX10" fmla="*/ 5053452 w 5053452"/>
                      <a:gd name="connsiteY10" fmla="*/ 64577 h 785318"/>
                      <a:gd name="connsiteX11" fmla="*/ 5053452 w 5053452"/>
                      <a:gd name="connsiteY11" fmla="*/ 720741 h 785318"/>
                      <a:gd name="connsiteX12" fmla="*/ 4988875 w 5053452"/>
                      <a:gd name="connsiteY12" fmla="*/ 785318 h 785318"/>
                      <a:gd name="connsiteX13" fmla="*/ 4422581 w 5053452"/>
                      <a:gd name="connsiteY13" fmla="*/ 785318 h 785318"/>
                      <a:gd name="connsiteX14" fmla="*/ 3954772 w 5053452"/>
                      <a:gd name="connsiteY14" fmla="*/ 785318 h 785318"/>
                      <a:gd name="connsiteX15" fmla="*/ 3388478 w 5053452"/>
                      <a:gd name="connsiteY15" fmla="*/ 785318 h 785318"/>
                      <a:gd name="connsiteX16" fmla="*/ 2772941 w 5053452"/>
                      <a:gd name="connsiteY16" fmla="*/ 785318 h 785318"/>
                      <a:gd name="connsiteX17" fmla="*/ 2058918 w 5053452"/>
                      <a:gd name="connsiteY17" fmla="*/ 785318 h 785318"/>
                      <a:gd name="connsiteX18" fmla="*/ 1443380 w 5053452"/>
                      <a:gd name="connsiteY18" fmla="*/ 785318 h 785318"/>
                      <a:gd name="connsiteX19" fmla="*/ 827843 w 5053452"/>
                      <a:gd name="connsiteY19" fmla="*/ 785318 h 785318"/>
                      <a:gd name="connsiteX20" fmla="*/ 64577 w 5053452"/>
                      <a:gd name="connsiteY20" fmla="*/ 785318 h 785318"/>
                      <a:gd name="connsiteX21" fmla="*/ 0 w 5053452"/>
                      <a:gd name="connsiteY21" fmla="*/ 720741 h 785318"/>
                      <a:gd name="connsiteX22" fmla="*/ 0 w 5053452"/>
                      <a:gd name="connsiteY22" fmla="*/ 64577 h 785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5053452" h="785318" extrusionOk="0">
                        <a:moveTo>
                          <a:pt x="0" y="64577"/>
                        </a:moveTo>
                        <a:cubicBezTo>
                          <a:pt x="1560" y="27528"/>
                          <a:pt x="24410" y="2549"/>
                          <a:pt x="64577" y="0"/>
                        </a:cubicBezTo>
                        <a:cubicBezTo>
                          <a:pt x="293209" y="7570"/>
                          <a:pt x="320660" y="-20533"/>
                          <a:pt x="532385" y="0"/>
                        </a:cubicBezTo>
                        <a:cubicBezTo>
                          <a:pt x="744110" y="20533"/>
                          <a:pt x="841805" y="-7419"/>
                          <a:pt x="1049437" y="0"/>
                        </a:cubicBezTo>
                        <a:cubicBezTo>
                          <a:pt x="1257069" y="7419"/>
                          <a:pt x="1355517" y="-4391"/>
                          <a:pt x="1517245" y="0"/>
                        </a:cubicBezTo>
                        <a:cubicBezTo>
                          <a:pt x="1678973" y="4391"/>
                          <a:pt x="2080361" y="-13166"/>
                          <a:pt x="2231268" y="0"/>
                        </a:cubicBezTo>
                        <a:cubicBezTo>
                          <a:pt x="2382175" y="13166"/>
                          <a:pt x="2628465" y="17416"/>
                          <a:pt x="2748319" y="0"/>
                        </a:cubicBezTo>
                        <a:cubicBezTo>
                          <a:pt x="2868173" y="-17416"/>
                          <a:pt x="3218663" y="-15017"/>
                          <a:pt x="3363857" y="0"/>
                        </a:cubicBezTo>
                        <a:cubicBezTo>
                          <a:pt x="3509051" y="15017"/>
                          <a:pt x="3640311" y="-148"/>
                          <a:pt x="3880908" y="0"/>
                        </a:cubicBezTo>
                        <a:cubicBezTo>
                          <a:pt x="4121505" y="148"/>
                          <a:pt x="4544380" y="-44743"/>
                          <a:pt x="4988875" y="0"/>
                        </a:cubicBezTo>
                        <a:cubicBezTo>
                          <a:pt x="5030746" y="-2131"/>
                          <a:pt x="5050324" y="21233"/>
                          <a:pt x="5053452" y="64577"/>
                        </a:cubicBezTo>
                        <a:cubicBezTo>
                          <a:pt x="5050052" y="215554"/>
                          <a:pt x="5051290" y="491399"/>
                          <a:pt x="5053452" y="720741"/>
                        </a:cubicBezTo>
                        <a:cubicBezTo>
                          <a:pt x="5050815" y="752591"/>
                          <a:pt x="5020323" y="790034"/>
                          <a:pt x="4988875" y="785318"/>
                        </a:cubicBezTo>
                        <a:cubicBezTo>
                          <a:pt x="4780734" y="805341"/>
                          <a:pt x="4636572" y="757403"/>
                          <a:pt x="4422581" y="785318"/>
                        </a:cubicBezTo>
                        <a:cubicBezTo>
                          <a:pt x="4208590" y="813233"/>
                          <a:pt x="4056838" y="794080"/>
                          <a:pt x="3954772" y="785318"/>
                        </a:cubicBezTo>
                        <a:cubicBezTo>
                          <a:pt x="3852706" y="776556"/>
                          <a:pt x="3655765" y="797169"/>
                          <a:pt x="3388478" y="785318"/>
                        </a:cubicBezTo>
                        <a:cubicBezTo>
                          <a:pt x="3121191" y="773467"/>
                          <a:pt x="3013604" y="809844"/>
                          <a:pt x="2772941" y="785318"/>
                        </a:cubicBezTo>
                        <a:cubicBezTo>
                          <a:pt x="2532278" y="760792"/>
                          <a:pt x="2243800" y="807608"/>
                          <a:pt x="2058918" y="785318"/>
                        </a:cubicBezTo>
                        <a:cubicBezTo>
                          <a:pt x="1874036" y="763028"/>
                          <a:pt x="1745031" y="789613"/>
                          <a:pt x="1443380" y="785318"/>
                        </a:cubicBezTo>
                        <a:cubicBezTo>
                          <a:pt x="1141729" y="781023"/>
                          <a:pt x="1042136" y="810533"/>
                          <a:pt x="827843" y="785318"/>
                        </a:cubicBezTo>
                        <a:cubicBezTo>
                          <a:pt x="613550" y="760103"/>
                          <a:pt x="410364" y="748651"/>
                          <a:pt x="64577" y="785318"/>
                        </a:cubicBezTo>
                        <a:cubicBezTo>
                          <a:pt x="27988" y="785587"/>
                          <a:pt x="501" y="758480"/>
                          <a:pt x="0" y="720741"/>
                        </a:cubicBezTo>
                        <a:cubicBezTo>
                          <a:pt x="-15853" y="561100"/>
                          <a:pt x="-954" y="329572"/>
                          <a:pt x="0" y="6457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742F6AF-6D16-7F9C-378B-046B3B9C122B}"/>
              </a:ext>
            </a:extLst>
          </p:cNvPr>
          <p:cNvCxnSpPr/>
          <p:nvPr/>
        </p:nvCxnSpPr>
        <p:spPr>
          <a:xfrm>
            <a:off x="0" y="942080"/>
            <a:ext cx="121920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37EF8A9F-ED65-C347-3670-7626B320CC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40"/>
          <a:stretch/>
        </p:blipFill>
        <p:spPr bwMode="auto">
          <a:xfrm>
            <a:off x="3669648" y="3087544"/>
            <a:ext cx="2295723" cy="2330303"/>
          </a:xfrm>
          <a:prstGeom prst="rect">
            <a:avLst/>
          </a:prstGeom>
          <a:noFill/>
          <a:ln w="28575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AE83D1A-865B-A727-A3E3-71900AC2A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53" y="3100354"/>
            <a:ext cx="2665117" cy="2317493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DCC0EE-0D86-8754-3210-5A94CEB798E5}"/>
              </a:ext>
            </a:extLst>
          </p:cNvPr>
          <p:cNvSpPr txBox="1"/>
          <p:nvPr/>
        </p:nvSpPr>
        <p:spPr>
          <a:xfrm>
            <a:off x="3465274" y="2672010"/>
            <a:ext cx="2746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b="1" dirty="0">
                <a:solidFill>
                  <a:schemeClr val="accent2"/>
                </a:solidFill>
              </a:rPr>
              <a:t>Coarse resolution instruments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AB2B47-F107-C985-6C10-1F6459C4AA9D}"/>
              </a:ext>
            </a:extLst>
          </p:cNvPr>
          <p:cNvSpPr txBox="1"/>
          <p:nvPr/>
        </p:nvSpPr>
        <p:spPr>
          <a:xfrm>
            <a:off x="520518" y="2677010"/>
            <a:ext cx="25585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b="1" dirty="0">
                <a:solidFill>
                  <a:schemeClr val="accent1"/>
                </a:solidFill>
              </a:rPr>
              <a:t>High resolution instruments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FB3DD66-8D41-971A-2195-A5C542FB0A4C}"/>
              </a:ext>
            </a:extLst>
          </p:cNvPr>
          <p:cNvCxnSpPr>
            <a:cxnSpLocks/>
          </p:cNvCxnSpPr>
          <p:nvPr/>
        </p:nvCxnSpPr>
        <p:spPr>
          <a:xfrm>
            <a:off x="3132370" y="3087544"/>
            <a:ext cx="1706325" cy="1171556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9C057B4-7419-8641-256C-A399BC320DF8}"/>
              </a:ext>
            </a:extLst>
          </p:cNvPr>
          <p:cNvCxnSpPr>
            <a:cxnSpLocks/>
          </p:cNvCxnSpPr>
          <p:nvPr/>
        </p:nvCxnSpPr>
        <p:spPr>
          <a:xfrm flipV="1">
            <a:off x="3132370" y="4271910"/>
            <a:ext cx="1706325" cy="1158747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C84BC05-C7CD-F529-5CCD-DC51AAF34799}"/>
              </a:ext>
            </a:extLst>
          </p:cNvPr>
          <p:cNvSpPr txBox="1"/>
          <p:nvPr/>
        </p:nvSpPr>
        <p:spPr>
          <a:xfrm>
            <a:off x="565595" y="5761968"/>
            <a:ext cx="2566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200" b="1" dirty="0">
                <a:solidFill>
                  <a:schemeClr val="accent1"/>
                </a:solidFill>
              </a:rPr>
              <a:t>Validation of high-resolution imagers against </a:t>
            </a:r>
            <a:r>
              <a:rPr lang="en-NL" sz="1200" b="1" i="1" u="sng" dirty="0">
                <a:solidFill>
                  <a:schemeClr val="accent1"/>
                </a:solidFill>
              </a:rPr>
              <a:t>controlled releases</a:t>
            </a:r>
          </a:p>
          <a:p>
            <a:r>
              <a:rPr lang="en-NL" sz="1200" b="1" dirty="0">
                <a:solidFill>
                  <a:schemeClr val="accent1"/>
                </a:solidFill>
              </a:rPr>
              <a:t>(gold standard)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06A93C-5565-7492-6F3A-88F7EBC404EA}"/>
              </a:ext>
            </a:extLst>
          </p:cNvPr>
          <p:cNvSpPr txBox="1"/>
          <p:nvPr/>
        </p:nvSpPr>
        <p:spPr>
          <a:xfrm>
            <a:off x="3741082" y="5776581"/>
            <a:ext cx="2010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L" sz="1200" b="1" dirty="0">
                <a:solidFill>
                  <a:schemeClr val="accent2"/>
                </a:solidFill>
              </a:rPr>
              <a:t>Linking coarse resolution mapper observations on relevant cases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A01862-48F9-E732-5935-24536EE43F7B}"/>
              </a:ext>
            </a:extLst>
          </p:cNvPr>
          <p:cNvSpPr txBox="1"/>
          <p:nvPr/>
        </p:nvSpPr>
        <p:spPr>
          <a:xfrm>
            <a:off x="2568035" y="5900467"/>
            <a:ext cx="151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accent1"/>
                </a:solidFill>
              </a:rPr>
              <a:t>............</a:t>
            </a:r>
            <a:r>
              <a:rPr lang="en-NL" dirty="0">
                <a:solidFill>
                  <a:schemeClr val="accent2"/>
                </a:solidFill>
              </a:rPr>
              <a:t>...........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50CC26-DB79-868E-2DE5-6C56C807898F}"/>
              </a:ext>
            </a:extLst>
          </p:cNvPr>
          <p:cNvSpPr txBox="1"/>
          <p:nvPr/>
        </p:nvSpPr>
        <p:spPr>
          <a:xfrm>
            <a:off x="6270611" y="5647760"/>
            <a:ext cx="1492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b="1" dirty="0"/>
              <a:t>Validation of emission estimates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A3778EA-81D3-F6C7-AAA1-E53273A690D5}"/>
              </a:ext>
            </a:extLst>
          </p:cNvPr>
          <p:cNvSpPr/>
          <p:nvPr/>
        </p:nvSpPr>
        <p:spPr>
          <a:xfrm>
            <a:off x="5752585" y="5524006"/>
            <a:ext cx="526779" cy="52677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AE59AF-E273-7AEF-D07C-0F9608ACD7BF}"/>
              </a:ext>
            </a:extLst>
          </p:cNvPr>
          <p:cNvSpPr txBox="1"/>
          <p:nvPr/>
        </p:nvSpPr>
        <p:spPr>
          <a:xfrm>
            <a:off x="5847990" y="552075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800" b="1" dirty="0">
                <a:solidFill>
                  <a:schemeClr val="bg1"/>
                </a:solidFill>
              </a:rPr>
              <a:t>1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022B25E-098B-3C0A-70CB-7259FB6C6254}"/>
              </a:ext>
            </a:extLst>
          </p:cNvPr>
          <p:cNvGrpSpPr/>
          <p:nvPr/>
        </p:nvGrpSpPr>
        <p:grpSpPr>
          <a:xfrm>
            <a:off x="141687" y="1065313"/>
            <a:ext cx="6302656" cy="1451794"/>
            <a:chOff x="141687" y="1238311"/>
            <a:chExt cx="6302656" cy="1451794"/>
          </a:xfrm>
        </p:grpSpPr>
        <p:sp>
          <p:nvSpPr>
            <p:cNvPr id="41" name="Rounded Rectangle 8">
              <a:extLst>
                <a:ext uri="{FF2B5EF4-FFF2-40B4-BE49-F238E27FC236}">
                  <a16:creationId xmlns:a16="http://schemas.microsoft.com/office/drawing/2014/main" id="{B81A91B9-34C6-DCAC-4EEF-6C4D288BE22F}"/>
                </a:ext>
              </a:extLst>
            </p:cNvPr>
            <p:cNvSpPr/>
            <p:nvPr/>
          </p:nvSpPr>
          <p:spPr>
            <a:xfrm>
              <a:off x="141687" y="1289111"/>
              <a:ext cx="6302656" cy="1400994"/>
            </a:xfrm>
            <a:custGeom>
              <a:avLst/>
              <a:gdLst>
                <a:gd name="connsiteX0" fmla="*/ 0 w 5053452"/>
                <a:gd name="connsiteY0" fmla="*/ 64577 h 785318"/>
                <a:gd name="connsiteX1" fmla="*/ 64577 w 5053452"/>
                <a:gd name="connsiteY1" fmla="*/ 0 h 785318"/>
                <a:gd name="connsiteX2" fmla="*/ 532385 w 5053452"/>
                <a:gd name="connsiteY2" fmla="*/ 0 h 785318"/>
                <a:gd name="connsiteX3" fmla="*/ 1049437 w 5053452"/>
                <a:gd name="connsiteY3" fmla="*/ 0 h 785318"/>
                <a:gd name="connsiteX4" fmla="*/ 1517245 w 5053452"/>
                <a:gd name="connsiteY4" fmla="*/ 0 h 785318"/>
                <a:gd name="connsiteX5" fmla="*/ 2231268 w 5053452"/>
                <a:gd name="connsiteY5" fmla="*/ 0 h 785318"/>
                <a:gd name="connsiteX6" fmla="*/ 2748319 w 5053452"/>
                <a:gd name="connsiteY6" fmla="*/ 0 h 785318"/>
                <a:gd name="connsiteX7" fmla="*/ 3363857 w 5053452"/>
                <a:gd name="connsiteY7" fmla="*/ 0 h 785318"/>
                <a:gd name="connsiteX8" fmla="*/ 3880908 w 5053452"/>
                <a:gd name="connsiteY8" fmla="*/ 0 h 785318"/>
                <a:gd name="connsiteX9" fmla="*/ 4988875 w 5053452"/>
                <a:gd name="connsiteY9" fmla="*/ 0 h 785318"/>
                <a:gd name="connsiteX10" fmla="*/ 5053452 w 5053452"/>
                <a:gd name="connsiteY10" fmla="*/ 64577 h 785318"/>
                <a:gd name="connsiteX11" fmla="*/ 5053452 w 5053452"/>
                <a:gd name="connsiteY11" fmla="*/ 720741 h 785318"/>
                <a:gd name="connsiteX12" fmla="*/ 4988875 w 5053452"/>
                <a:gd name="connsiteY12" fmla="*/ 785318 h 785318"/>
                <a:gd name="connsiteX13" fmla="*/ 4422581 w 5053452"/>
                <a:gd name="connsiteY13" fmla="*/ 785318 h 785318"/>
                <a:gd name="connsiteX14" fmla="*/ 3954772 w 5053452"/>
                <a:gd name="connsiteY14" fmla="*/ 785318 h 785318"/>
                <a:gd name="connsiteX15" fmla="*/ 3388478 w 5053452"/>
                <a:gd name="connsiteY15" fmla="*/ 785318 h 785318"/>
                <a:gd name="connsiteX16" fmla="*/ 2772941 w 5053452"/>
                <a:gd name="connsiteY16" fmla="*/ 785318 h 785318"/>
                <a:gd name="connsiteX17" fmla="*/ 2058918 w 5053452"/>
                <a:gd name="connsiteY17" fmla="*/ 785318 h 785318"/>
                <a:gd name="connsiteX18" fmla="*/ 1443380 w 5053452"/>
                <a:gd name="connsiteY18" fmla="*/ 785318 h 785318"/>
                <a:gd name="connsiteX19" fmla="*/ 827843 w 5053452"/>
                <a:gd name="connsiteY19" fmla="*/ 785318 h 785318"/>
                <a:gd name="connsiteX20" fmla="*/ 64577 w 5053452"/>
                <a:gd name="connsiteY20" fmla="*/ 785318 h 785318"/>
                <a:gd name="connsiteX21" fmla="*/ 0 w 5053452"/>
                <a:gd name="connsiteY21" fmla="*/ 720741 h 785318"/>
                <a:gd name="connsiteX22" fmla="*/ 0 w 5053452"/>
                <a:gd name="connsiteY22" fmla="*/ 64577 h 785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053452" h="785318" extrusionOk="0">
                  <a:moveTo>
                    <a:pt x="0" y="64577"/>
                  </a:moveTo>
                  <a:cubicBezTo>
                    <a:pt x="1560" y="27528"/>
                    <a:pt x="24410" y="2549"/>
                    <a:pt x="64577" y="0"/>
                  </a:cubicBezTo>
                  <a:cubicBezTo>
                    <a:pt x="293209" y="7570"/>
                    <a:pt x="320660" y="-20533"/>
                    <a:pt x="532385" y="0"/>
                  </a:cubicBezTo>
                  <a:cubicBezTo>
                    <a:pt x="744110" y="20533"/>
                    <a:pt x="841805" y="-7419"/>
                    <a:pt x="1049437" y="0"/>
                  </a:cubicBezTo>
                  <a:cubicBezTo>
                    <a:pt x="1257069" y="7419"/>
                    <a:pt x="1355517" y="-4391"/>
                    <a:pt x="1517245" y="0"/>
                  </a:cubicBezTo>
                  <a:cubicBezTo>
                    <a:pt x="1678973" y="4391"/>
                    <a:pt x="2080361" y="-13166"/>
                    <a:pt x="2231268" y="0"/>
                  </a:cubicBezTo>
                  <a:cubicBezTo>
                    <a:pt x="2382175" y="13166"/>
                    <a:pt x="2628465" y="17416"/>
                    <a:pt x="2748319" y="0"/>
                  </a:cubicBezTo>
                  <a:cubicBezTo>
                    <a:pt x="2868173" y="-17416"/>
                    <a:pt x="3218663" y="-15017"/>
                    <a:pt x="3363857" y="0"/>
                  </a:cubicBezTo>
                  <a:cubicBezTo>
                    <a:pt x="3509051" y="15017"/>
                    <a:pt x="3640311" y="-148"/>
                    <a:pt x="3880908" y="0"/>
                  </a:cubicBezTo>
                  <a:cubicBezTo>
                    <a:pt x="4121505" y="148"/>
                    <a:pt x="4544380" y="-44743"/>
                    <a:pt x="4988875" y="0"/>
                  </a:cubicBezTo>
                  <a:cubicBezTo>
                    <a:pt x="5030746" y="-2131"/>
                    <a:pt x="5050324" y="21233"/>
                    <a:pt x="5053452" y="64577"/>
                  </a:cubicBezTo>
                  <a:cubicBezTo>
                    <a:pt x="5050052" y="215554"/>
                    <a:pt x="5051290" y="491399"/>
                    <a:pt x="5053452" y="720741"/>
                  </a:cubicBezTo>
                  <a:cubicBezTo>
                    <a:pt x="5050815" y="752591"/>
                    <a:pt x="5020323" y="790034"/>
                    <a:pt x="4988875" y="785318"/>
                  </a:cubicBezTo>
                  <a:cubicBezTo>
                    <a:pt x="4780734" y="805341"/>
                    <a:pt x="4636572" y="757403"/>
                    <a:pt x="4422581" y="785318"/>
                  </a:cubicBezTo>
                  <a:cubicBezTo>
                    <a:pt x="4208590" y="813233"/>
                    <a:pt x="4056838" y="794080"/>
                    <a:pt x="3954772" y="785318"/>
                  </a:cubicBezTo>
                  <a:cubicBezTo>
                    <a:pt x="3852706" y="776556"/>
                    <a:pt x="3655765" y="797169"/>
                    <a:pt x="3388478" y="785318"/>
                  </a:cubicBezTo>
                  <a:cubicBezTo>
                    <a:pt x="3121191" y="773467"/>
                    <a:pt x="3013604" y="809844"/>
                    <a:pt x="2772941" y="785318"/>
                  </a:cubicBezTo>
                  <a:cubicBezTo>
                    <a:pt x="2532278" y="760792"/>
                    <a:pt x="2243800" y="807608"/>
                    <a:pt x="2058918" y="785318"/>
                  </a:cubicBezTo>
                  <a:cubicBezTo>
                    <a:pt x="1874036" y="763028"/>
                    <a:pt x="1745031" y="789613"/>
                    <a:pt x="1443380" y="785318"/>
                  </a:cubicBezTo>
                  <a:cubicBezTo>
                    <a:pt x="1141729" y="781023"/>
                    <a:pt x="1042136" y="810533"/>
                    <a:pt x="827843" y="785318"/>
                  </a:cubicBezTo>
                  <a:cubicBezTo>
                    <a:pt x="613550" y="760103"/>
                    <a:pt x="410364" y="748651"/>
                    <a:pt x="64577" y="785318"/>
                  </a:cubicBezTo>
                  <a:cubicBezTo>
                    <a:pt x="27988" y="785587"/>
                    <a:pt x="501" y="758480"/>
                    <a:pt x="0" y="720741"/>
                  </a:cubicBezTo>
                  <a:cubicBezTo>
                    <a:pt x="-15853" y="561100"/>
                    <a:pt x="-954" y="329572"/>
                    <a:pt x="0" y="64577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545BC51E-D9BC-C685-1722-98953D7EDD79}"/>
                </a:ext>
              </a:extLst>
            </p:cNvPr>
            <p:cNvSpPr/>
            <p:nvPr/>
          </p:nvSpPr>
          <p:spPr>
            <a:xfrm>
              <a:off x="141687" y="1238311"/>
              <a:ext cx="6302656" cy="405716"/>
            </a:xfrm>
            <a:prstGeom prst="roundRect">
              <a:avLst>
                <a:gd name="adj" fmla="val 5667"/>
              </a:avLst>
            </a:prstGeom>
            <a:solidFill>
              <a:schemeClr val="tx1"/>
            </a:solidFill>
            <a:ln w="28575"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1136257699">
                    <a:custGeom>
                      <a:avLst/>
                      <a:gdLst>
                        <a:gd name="connsiteX0" fmla="*/ 0 w 6302656"/>
                        <a:gd name="connsiteY0" fmla="*/ 22992 h 405716"/>
                        <a:gd name="connsiteX1" fmla="*/ 22992 w 6302656"/>
                        <a:gd name="connsiteY1" fmla="*/ 0 h 405716"/>
                        <a:gd name="connsiteX2" fmla="*/ 591780 w 6302656"/>
                        <a:gd name="connsiteY2" fmla="*/ 0 h 405716"/>
                        <a:gd name="connsiteX3" fmla="*/ 1035435 w 6302656"/>
                        <a:gd name="connsiteY3" fmla="*/ 0 h 405716"/>
                        <a:gd name="connsiteX4" fmla="*/ 1666790 w 6302656"/>
                        <a:gd name="connsiteY4" fmla="*/ 0 h 405716"/>
                        <a:gd name="connsiteX5" fmla="*/ 2235579 w 6302656"/>
                        <a:gd name="connsiteY5" fmla="*/ 0 h 405716"/>
                        <a:gd name="connsiteX6" fmla="*/ 2741800 w 6302656"/>
                        <a:gd name="connsiteY6" fmla="*/ 0 h 405716"/>
                        <a:gd name="connsiteX7" fmla="*/ 3122889 w 6302656"/>
                        <a:gd name="connsiteY7" fmla="*/ 0 h 405716"/>
                        <a:gd name="connsiteX8" fmla="*/ 3691677 w 6302656"/>
                        <a:gd name="connsiteY8" fmla="*/ 0 h 405716"/>
                        <a:gd name="connsiteX9" fmla="*/ 4197899 w 6302656"/>
                        <a:gd name="connsiteY9" fmla="*/ 0 h 405716"/>
                        <a:gd name="connsiteX10" fmla="*/ 4891820 w 6302656"/>
                        <a:gd name="connsiteY10" fmla="*/ 0 h 405716"/>
                        <a:gd name="connsiteX11" fmla="*/ 5523175 w 6302656"/>
                        <a:gd name="connsiteY11" fmla="*/ 0 h 405716"/>
                        <a:gd name="connsiteX12" fmla="*/ 6279664 w 6302656"/>
                        <a:gd name="connsiteY12" fmla="*/ 0 h 405716"/>
                        <a:gd name="connsiteX13" fmla="*/ 6302656 w 6302656"/>
                        <a:gd name="connsiteY13" fmla="*/ 22992 h 405716"/>
                        <a:gd name="connsiteX14" fmla="*/ 6302656 w 6302656"/>
                        <a:gd name="connsiteY14" fmla="*/ 382724 h 405716"/>
                        <a:gd name="connsiteX15" fmla="*/ 6279664 w 6302656"/>
                        <a:gd name="connsiteY15" fmla="*/ 405716 h 405716"/>
                        <a:gd name="connsiteX16" fmla="*/ 5898576 w 6302656"/>
                        <a:gd name="connsiteY16" fmla="*/ 405716 h 405716"/>
                        <a:gd name="connsiteX17" fmla="*/ 5392354 w 6302656"/>
                        <a:gd name="connsiteY17" fmla="*/ 405716 h 405716"/>
                        <a:gd name="connsiteX18" fmla="*/ 4886133 w 6302656"/>
                        <a:gd name="connsiteY18" fmla="*/ 405716 h 405716"/>
                        <a:gd name="connsiteX19" fmla="*/ 4505044 w 6302656"/>
                        <a:gd name="connsiteY19" fmla="*/ 405716 h 405716"/>
                        <a:gd name="connsiteX20" fmla="*/ 3998823 w 6302656"/>
                        <a:gd name="connsiteY20" fmla="*/ 405716 h 405716"/>
                        <a:gd name="connsiteX21" fmla="*/ 3617734 w 6302656"/>
                        <a:gd name="connsiteY21" fmla="*/ 405716 h 405716"/>
                        <a:gd name="connsiteX22" fmla="*/ 3048946 w 6302656"/>
                        <a:gd name="connsiteY22" fmla="*/ 405716 h 405716"/>
                        <a:gd name="connsiteX23" fmla="*/ 2355024 w 6302656"/>
                        <a:gd name="connsiteY23" fmla="*/ 405716 h 405716"/>
                        <a:gd name="connsiteX24" fmla="*/ 1911369 w 6302656"/>
                        <a:gd name="connsiteY24" fmla="*/ 405716 h 405716"/>
                        <a:gd name="connsiteX25" fmla="*/ 1405148 w 6302656"/>
                        <a:gd name="connsiteY25" fmla="*/ 405716 h 405716"/>
                        <a:gd name="connsiteX26" fmla="*/ 898926 w 6302656"/>
                        <a:gd name="connsiteY26" fmla="*/ 405716 h 405716"/>
                        <a:gd name="connsiteX27" fmla="*/ 22992 w 6302656"/>
                        <a:gd name="connsiteY27" fmla="*/ 405716 h 405716"/>
                        <a:gd name="connsiteX28" fmla="*/ 0 w 6302656"/>
                        <a:gd name="connsiteY28" fmla="*/ 382724 h 405716"/>
                        <a:gd name="connsiteX29" fmla="*/ 0 w 6302656"/>
                        <a:gd name="connsiteY29" fmla="*/ 22992 h 4057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</a:cxnLst>
                      <a:rect l="l" t="t" r="r" b="b"/>
                      <a:pathLst>
                        <a:path w="6302656" h="405716" fill="none" extrusionOk="0">
                          <a:moveTo>
                            <a:pt x="0" y="22992"/>
                          </a:moveTo>
                          <a:cubicBezTo>
                            <a:pt x="1905" y="10515"/>
                            <a:pt x="8598" y="-1278"/>
                            <a:pt x="22992" y="0"/>
                          </a:cubicBezTo>
                          <a:cubicBezTo>
                            <a:pt x="162072" y="-62936"/>
                            <a:pt x="447146" y="62407"/>
                            <a:pt x="591780" y="0"/>
                          </a:cubicBezTo>
                          <a:cubicBezTo>
                            <a:pt x="736414" y="-62407"/>
                            <a:pt x="878732" y="45844"/>
                            <a:pt x="1035435" y="0"/>
                          </a:cubicBezTo>
                          <a:cubicBezTo>
                            <a:pt x="1192138" y="-45844"/>
                            <a:pt x="1529245" y="51875"/>
                            <a:pt x="1666790" y="0"/>
                          </a:cubicBezTo>
                          <a:cubicBezTo>
                            <a:pt x="1804335" y="-51875"/>
                            <a:pt x="2056256" y="24297"/>
                            <a:pt x="2235579" y="0"/>
                          </a:cubicBezTo>
                          <a:cubicBezTo>
                            <a:pt x="2414902" y="-24297"/>
                            <a:pt x="2543360" y="37647"/>
                            <a:pt x="2741800" y="0"/>
                          </a:cubicBezTo>
                          <a:cubicBezTo>
                            <a:pt x="2940240" y="-37647"/>
                            <a:pt x="2937366" y="12738"/>
                            <a:pt x="3122889" y="0"/>
                          </a:cubicBezTo>
                          <a:cubicBezTo>
                            <a:pt x="3308412" y="-12738"/>
                            <a:pt x="3521801" y="51878"/>
                            <a:pt x="3691677" y="0"/>
                          </a:cubicBezTo>
                          <a:cubicBezTo>
                            <a:pt x="3861553" y="-51878"/>
                            <a:pt x="4016200" y="17790"/>
                            <a:pt x="4197899" y="0"/>
                          </a:cubicBezTo>
                          <a:cubicBezTo>
                            <a:pt x="4379598" y="-17790"/>
                            <a:pt x="4627909" y="13346"/>
                            <a:pt x="4891820" y="0"/>
                          </a:cubicBezTo>
                          <a:cubicBezTo>
                            <a:pt x="5155731" y="-13346"/>
                            <a:pt x="5292373" y="51505"/>
                            <a:pt x="5523175" y="0"/>
                          </a:cubicBezTo>
                          <a:cubicBezTo>
                            <a:pt x="5753977" y="-51505"/>
                            <a:pt x="6097805" y="42554"/>
                            <a:pt x="6279664" y="0"/>
                          </a:cubicBezTo>
                          <a:cubicBezTo>
                            <a:pt x="6289141" y="536"/>
                            <a:pt x="6298984" y="10794"/>
                            <a:pt x="6302656" y="22992"/>
                          </a:cubicBezTo>
                          <a:cubicBezTo>
                            <a:pt x="6339862" y="178621"/>
                            <a:pt x="6288538" y="231808"/>
                            <a:pt x="6302656" y="382724"/>
                          </a:cubicBezTo>
                          <a:cubicBezTo>
                            <a:pt x="6301220" y="396340"/>
                            <a:pt x="6291808" y="402939"/>
                            <a:pt x="6279664" y="405716"/>
                          </a:cubicBezTo>
                          <a:cubicBezTo>
                            <a:pt x="6185372" y="409447"/>
                            <a:pt x="6035857" y="363162"/>
                            <a:pt x="5898576" y="405716"/>
                          </a:cubicBezTo>
                          <a:cubicBezTo>
                            <a:pt x="5761295" y="448270"/>
                            <a:pt x="5627788" y="350005"/>
                            <a:pt x="5392354" y="405716"/>
                          </a:cubicBezTo>
                          <a:cubicBezTo>
                            <a:pt x="5156920" y="461427"/>
                            <a:pt x="4998147" y="363413"/>
                            <a:pt x="4886133" y="405716"/>
                          </a:cubicBezTo>
                          <a:cubicBezTo>
                            <a:pt x="4774119" y="448019"/>
                            <a:pt x="4683170" y="388412"/>
                            <a:pt x="4505044" y="405716"/>
                          </a:cubicBezTo>
                          <a:cubicBezTo>
                            <a:pt x="4326918" y="423020"/>
                            <a:pt x="4238418" y="387086"/>
                            <a:pt x="3998823" y="405716"/>
                          </a:cubicBezTo>
                          <a:cubicBezTo>
                            <a:pt x="3759228" y="424346"/>
                            <a:pt x="3798828" y="394523"/>
                            <a:pt x="3617734" y="405716"/>
                          </a:cubicBezTo>
                          <a:cubicBezTo>
                            <a:pt x="3436640" y="416909"/>
                            <a:pt x="3224928" y="379422"/>
                            <a:pt x="3048946" y="405716"/>
                          </a:cubicBezTo>
                          <a:cubicBezTo>
                            <a:pt x="2872964" y="432010"/>
                            <a:pt x="2639960" y="402537"/>
                            <a:pt x="2355024" y="405716"/>
                          </a:cubicBezTo>
                          <a:cubicBezTo>
                            <a:pt x="2070088" y="408895"/>
                            <a:pt x="2003625" y="391613"/>
                            <a:pt x="1911369" y="405716"/>
                          </a:cubicBezTo>
                          <a:cubicBezTo>
                            <a:pt x="1819114" y="419819"/>
                            <a:pt x="1618588" y="373945"/>
                            <a:pt x="1405148" y="405716"/>
                          </a:cubicBezTo>
                          <a:cubicBezTo>
                            <a:pt x="1191708" y="437487"/>
                            <a:pt x="1146627" y="396421"/>
                            <a:pt x="898926" y="405716"/>
                          </a:cubicBezTo>
                          <a:cubicBezTo>
                            <a:pt x="651225" y="415011"/>
                            <a:pt x="287058" y="363214"/>
                            <a:pt x="22992" y="405716"/>
                          </a:cubicBezTo>
                          <a:cubicBezTo>
                            <a:pt x="11867" y="404658"/>
                            <a:pt x="-255" y="395843"/>
                            <a:pt x="0" y="382724"/>
                          </a:cubicBezTo>
                          <a:cubicBezTo>
                            <a:pt x="-12536" y="247597"/>
                            <a:pt x="15834" y="95379"/>
                            <a:pt x="0" y="22992"/>
                          </a:cubicBezTo>
                          <a:close/>
                        </a:path>
                        <a:path w="6302656" h="405716" stroke="0" extrusionOk="0">
                          <a:moveTo>
                            <a:pt x="0" y="22992"/>
                          </a:moveTo>
                          <a:cubicBezTo>
                            <a:pt x="2461" y="8111"/>
                            <a:pt x="8168" y="1204"/>
                            <a:pt x="22992" y="0"/>
                          </a:cubicBezTo>
                          <a:cubicBezTo>
                            <a:pt x="194472" y="-32294"/>
                            <a:pt x="218190" y="29571"/>
                            <a:pt x="404080" y="0"/>
                          </a:cubicBezTo>
                          <a:cubicBezTo>
                            <a:pt x="589970" y="-29571"/>
                            <a:pt x="685894" y="8540"/>
                            <a:pt x="847735" y="0"/>
                          </a:cubicBezTo>
                          <a:cubicBezTo>
                            <a:pt x="1009577" y="-8540"/>
                            <a:pt x="1116430" y="24667"/>
                            <a:pt x="1228823" y="0"/>
                          </a:cubicBezTo>
                          <a:cubicBezTo>
                            <a:pt x="1341216" y="-24667"/>
                            <a:pt x="1718674" y="39278"/>
                            <a:pt x="1922745" y="0"/>
                          </a:cubicBezTo>
                          <a:cubicBezTo>
                            <a:pt x="2126816" y="-39278"/>
                            <a:pt x="2245355" y="13279"/>
                            <a:pt x="2366400" y="0"/>
                          </a:cubicBezTo>
                          <a:cubicBezTo>
                            <a:pt x="2487446" y="-13279"/>
                            <a:pt x="2804207" y="25798"/>
                            <a:pt x="2935188" y="0"/>
                          </a:cubicBezTo>
                          <a:cubicBezTo>
                            <a:pt x="3066169" y="-25798"/>
                            <a:pt x="3178381" y="52902"/>
                            <a:pt x="3378843" y="0"/>
                          </a:cubicBezTo>
                          <a:cubicBezTo>
                            <a:pt x="3579306" y="-52902"/>
                            <a:pt x="3833385" y="57522"/>
                            <a:pt x="4072765" y="0"/>
                          </a:cubicBezTo>
                          <a:cubicBezTo>
                            <a:pt x="4312145" y="-57522"/>
                            <a:pt x="4348089" y="38659"/>
                            <a:pt x="4578987" y="0"/>
                          </a:cubicBezTo>
                          <a:cubicBezTo>
                            <a:pt x="4809885" y="-38659"/>
                            <a:pt x="5042805" y="27230"/>
                            <a:pt x="5210342" y="0"/>
                          </a:cubicBezTo>
                          <a:cubicBezTo>
                            <a:pt x="5377879" y="-27230"/>
                            <a:pt x="5503065" y="1431"/>
                            <a:pt x="5653997" y="0"/>
                          </a:cubicBezTo>
                          <a:cubicBezTo>
                            <a:pt x="5804930" y="-1431"/>
                            <a:pt x="6069399" y="53105"/>
                            <a:pt x="6279664" y="0"/>
                          </a:cubicBezTo>
                          <a:cubicBezTo>
                            <a:pt x="6291738" y="-997"/>
                            <a:pt x="6303237" y="7900"/>
                            <a:pt x="6302656" y="22992"/>
                          </a:cubicBezTo>
                          <a:cubicBezTo>
                            <a:pt x="6334484" y="137964"/>
                            <a:pt x="6285266" y="286912"/>
                            <a:pt x="6302656" y="382724"/>
                          </a:cubicBezTo>
                          <a:cubicBezTo>
                            <a:pt x="6304331" y="395840"/>
                            <a:pt x="6289518" y="403581"/>
                            <a:pt x="6279664" y="405716"/>
                          </a:cubicBezTo>
                          <a:cubicBezTo>
                            <a:pt x="6084245" y="434233"/>
                            <a:pt x="5891539" y="339563"/>
                            <a:pt x="5648309" y="405716"/>
                          </a:cubicBezTo>
                          <a:cubicBezTo>
                            <a:pt x="5405079" y="471869"/>
                            <a:pt x="5231443" y="400125"/>
                            <a:pt x="5079521" y="405716"/>
                          </a:cubicBezTo>
                          <a:cubicBezTo>
                            <a:pt x="4927599" y="411307"/>
                            <a:pt x="4746744" y="383594"/>
                            <a:pt x="4510732" y="405716"/>
                          </a:cubicBezTo>
                          <a:cubicBezTo>
                            <a:pt x="4274720" y="427838"/>
                            <a:pt x="4128204" y="375843"/>
                            <a:pt x="3941944" y="405716"/>
                          </a:cubicBezTo>
                          <a:cubicBezTo>
                            <a:pt x="3755684" y="435589"/>
                            <a:pt x="3596301" y="401732"/>
                            <a:pt x="3310589" y="405716"/>
                          </a:cubicBezTo>
                          <a:cubicBezTo>
                            <a:pt x="3024878" y="409700"/>
                            <a:pt x="2911310" y="405299"/>
                            <a:pt x="2804367" y="405716"/>
                          </a:cubicBezTo>
                          <a:cubicBezTo>
                            <a:pt x="2697424" y="406133"/>
                            <a:pt x="2350104" y="371130"/>
                            <a:pt x="2110445" y="405716"/>
                          </a:cubicBezTo>
                          <a:cubicBezTo>
                            <a:pt x="1870786" y="440302"/>
                            <a:pt x="1698674" y="404779"/>
                            <a:pt x="1479090" y="405716"/>
                          </a:cubicBezTo>
                          <a:cubicBezTo>
                            <a:pt x="1259507" y="406653"/>
                            <a:pt x="975773" y="355419"/>
                            <a:pt x="785168" y="405716"/>
                          </a:cubicBezTo>
                          <a:cubicBezTo>
                            <a:pt x="594563" y="456013"/>
                            <a:pt x="276699" y="398644"/>
                            <a:pt x="22992" y="405716"/>
                          </a:cubicBezTo>
                          <a:cubicBezTo>
                            <a:pt x="10183" y="409023"/>
                            <a:pt x="-2136" y="395910"/>
                            <a:pt x="0" y="382724"/>
                          </a:cubicBezTo>
                          <a:cubicBezTo>
                            <a:pt x="-19571" y="214025"/>
                            <a:pt x="33839" y="110907"/>
                            <a:pt x="0" y="22992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F987894E-DC2C-CCD4-2F87-29F1B2AFE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75361"/>
            <a:stretch/>
          </p:blipFill>
          <p:spPr>
            <a:xfrm>
              <a:off x="195936" y="1694827"/>
              <a:ext cx="3655354" cy="894559"/>
            </a:xfrm>
            <a:prstGeom prst="rect">
              <a:avLst/>
            </a:prstGeom>
          </p:spPr>
        </p:pic>
        <p:pic>
          <p:nvPicPr>
            <p:cNvPr id="44" name="Picture 4" descr="Bloomberg Logo PNG Transparent &amp; SVG Vector - Freebie Supply">
              <a:extLst>
                <a:ext uri="{FF2B5EF4-FFF2-40B4-BE49-F238E27FC236}">
                  <a16:creationId xmlns:a16="http://schemas.microsoft.com/office/drawing/2014/main" id="{EB26F786-398C-5D2B-CEF3-AB99BE18E0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936" y="1270898"/>
              <a:ext cx="1267104" cy="3510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DA4AB418-397B-3357-4973-260BE67B3B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6662" t="61954" r="14227" b="10615"/>
            <a:stretch/>
          </p:blipFill>
          <p:spPr>
            <a:xfrm>
              <a:off x="3986221" y="1801906"/>
              <a:ext cx="2221330" cy="720245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408437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28E076-9AF1-E4F4-3520-54A5D1897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7DC1B1A-E8BB-D973-EDBC-F8310F7C3486}"/>
              </a:ext>
            </a:extLst>
          </p:cNvPr>
          <p:cNvSpPr txBox="1"/>
          <p:nvPr/>
        </p:nvSpPr>
        <p:spPr>
          <a:xfrm>
            <a:off x="0" y="119921"/>
            <a:ext cx="12192000" cy="52322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MEDUSA – Setup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4E6271C-E45F-2A87-00CB-6ADB11BE9D29}"/>
              </a:ext>
            </a:extLst>
          </p:cNvPr>
          <p:cNvSpPr/>
          <p:nvPr/>
        </p:nvSpPr>
        <p:spPr>
          <a:xfrm>
            <a:off x="467253" y="5705306"/>
            <a:ext cx="5498118" cy="785318"/>
          </a:xfrm>
          <a:prstGeom prst="roundRect">
            <a:avLst>
              <a:gd name="adj" fmla="val 8223"/>
            </a:avLst>
          </a:prstGeom>
          <a:noFill/>
          <a:ln w="28575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136257699">
                  <a:custGeom>
                    <a:avLst/>
                    <a:gdLst>
                      <a:gd name="connsiteX0" fmla="*/ 0 w 5053452"/>
                      <a:gd name="connsiteY0" fmla="*/ 64577 h 785318"/>
                      <a:gd name="connsiteX1" fmla="*/ 64577 w 5053452"/>
                      <a:gd name="connsiteY1" fmla="*/ 0 h 785318"/>
                      <a:gd name="connsiteX2" fmla="*/ 532385 w 5053452"/>
                      <a:gd name="connsiteY2" fmla="*/ 0 h 785318"/>
                      <a:gd name="connsiteX3" fmla="*/ 1049437 w 5053452"/>
                      <a:gd name="connsiteY3" fmla="*/ 0 h 785318"/>
                      <a:gd name="connsiteX4" fmla="*/ 1517245 w 5053452"/>
                      <a:gd name="connsiteY4" fmla="*/ 0 h 785318"/>
                      <a:gd name="connsiteX5" fmla="*/ 2231268 w 5053452"/>
                      <a:gd name="connsiteY5" fmla="*/ 0 h 785318"/>
                      <a:gd name="connsiteX6" fmla="*/ 2748319 w 5053452"/>
                      <a:gd name="connsiteY6" fmla="*/ 0 h 785318"/>
                      <a:gd name="connsiteX7" fmla="*/ 3363857 w 5053452"/>
                      <a:gd name="connsiteY7" fmla="*/ 0 h 785318"/>
                      <a:gd name="connsiteX8" fmla="*/ 3880908 w 5053452"/>
                      <a:gd name="connsiteY8" fmla="*/ 0 h 785318"/>
                      <a:gd name="connsiteX9" fmla="*/ 4988875 w 5053452"/>
                      <a:gd name="connsiteY9" fmla="*/ 0 h 785318"/>
                      <a:gd name="connsiteX10" fmla="*/ 5053452 w 5053452"/>
                      <a:gd name="connsiteY10" fmla="*/ 64577 h 785318"/>
                      <a:gd name="connsiteX11" fmla="*/ 5053452 w 5053452"/>
                      <a:gd name="connsiteY11" fmla="*/ 720741 h 785318"/>
                      <a:gd name="connsiteX12" fmla="*/ 4988875 w 5053452"/>
                      <a:gd name="connsiteY12" fmla="*/ 785318 h 785318"/>
                      <a:gd name="connsiteX13" fmla="*/ 4422581 w 5053452"/>
                      <a:gd name="connsiteY13" fmla="*/ 785318 h 785318"/>
                      <a:gd name="connsiteX14" fmla="*/ 3954772 w 5053452"/>
                      <a:gd name="connsiteY14" fmla="*/ 785318 h 785318"/>
                      <a:gd name="connsiteX15" fmla="*/ 3388478 w 5053452"/>
                      <a:gd name="connsiteY15" fmla="*/ 785318 h 785318"/>
                      <a:gd name="connsiteX16" fmla="*/ 2772941 w 5053452"/>
                      <a:gd name="connsiteY16" fmla="*/ 785318 h 785318"/>
                      <a:gd name="connsiteX17" fmla="*/ 2058918 w 5053452"/>
                      <a:gd name="connsiteY17" fmla="*/ 785318 h 785318"/>
                      <a:gd name="connsiteX18" fmla="*/ 1443380 w 5053452"/>
                      <a:gd name="connsiteY18" fmla="*/ 785318 h 785318"/>
                      <a:gd name="connsiteX19" fmla="*/ 827843 w 5053452"/>
                      <a:gd name="connsiteY19" fmla="*/ 785318 h 785318"/>
                      <a:gd name="connsiteX20" fmla="*/ 64577 w 5053452"/>
                      <a:gd name="connsiteY20" fmla="*/ 785318 h 785318"/>
                      <a:gd name="connsiteX21" fmla="*/ 0 w 5053452"/>
                      <a:gd name="connsiteY21" fmla="*/ 720741 h 785318"/>
                      <a:gd name="connsiteX22" fmla="*/ 0 w 5053452"/>
                      <a:gd name="connsiteY22" fmla="*/ 64577 h 785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5053452" h="785318" extrusionOk="0">
                        <a:moveTo>
                          <a:pt x="0" y="64577"/>
                        </a:moveTo>
                        <a:cubicBezTo>
                          <a:pt x="1560" y="27528"/>
                          <a:pt x="24410" y="2549"/>
                          <a:pt x="64577" y="0"/>
                        </a:cubicBezTo>
                        <a:cubicBezTo>
                          <a:pt x="293209" y="7570"/>
                          <a:pt x="320660" y="-20533"/>
                          <a:pt x="532385" y="0"/>
                        </a:cubicBezTo>
                        <a:cubicBezTo>
                          <a:pt x="744110" y="20533"/>
                          <a:pt x="841805" y="-7419"/>
                          <a:pt x="1049437" y="0"/>
                        </a:cubicBezTo>
                        <a:cubicBezTo>
                          <a:pt x="1257069" y="7419"/>
                          <a:pt x="1355517" y="-4391"/>
                          <a:pt x="1517245" y="0"/>
                        </a:cubicBezTo>
                        <a:cubicBezTo>
                          <a:pt x="1678973" y="4391"/>
                          <a:pt x="2080361" y="-13166"/>
                          <a:pt x="2231268" y="0"/>
                        </a:cubicBezTo>
                        <a:cubicBezTo>
                          <a:pt x="2382175" y="13166"/>
                          <a:pt x="2628465" y="17416"/>
                          <a:pt x="2748319" y="0"/>
                        </a:cubicBezTo>
                        <a:cubicBezTo>
                          <a:pt x="2868173" y="-17416"/>
                          <a:pt x="3218663" y="-15017"/>
                          <a:pt x="3363857" y="0"/>
                        </a:cubicBezTo>
                        <a:cubicBezTo>
                          <a:pt x="3509051" y="15017"/>
                          <a:pt x="3640311" y="-148"/>
                          <a:pt x="3880908" y="0"/>
                        </a:cubicBezTo>
                        <a:cubicBezTo>
                          <a:pt x="4121505" y="148"/>
                          <a:pt x="4544380" y="-44743"/>
                          <a:pt x="4988875" y="0"/>
                        </a:cubicBezTo>
                        <a:cubicBezTo>
                          <a:pt x="5030746" y="-2131"/>
                          <a:pt x="5050324" y="21233"/>
                          <a:pt x="5053452" y="64577"/>
                        </a:cubicBezTo>
                        <a:cubicBezTo>
                          <a:pt x="5050052" y="215554"/>
                          <a:pt x="5051290" y="491399"/>
                          <a:pt x="5053452" y="720741"/>
                        </a:cubicBezTo>
                        <a:cubicBezTo>
                          <a:pt x="5050815" y="752591"/>
                          <a:pt x="5020323" y="790034"/>
                          <a:pt x="4988875" y="785318"/>
                        </a:cubicBezTo>
                        <a:cubicBezTo>
                          <a:pt x="4780734" y="805341"/>
                          <a:pt x="4636572" y="757403"/>
                          <a:pt x="4422581" y="785318"/>
                        </a:cubicBezTo>
                        <a:cubicBezTo>
                          <a:pt x="4208590" y="813233"/>
                          <a:pt x="4056838" y="794080"/>
                          <a:pt x="3954772" y="785318"/>
                        </a:cubicBezTo>
                        <a:cubicBezTo>
                          <a:pt x="3852706" y="776556"/>
                          <a:pt x="3655765" y="797169"/>
                          <a:pt x="3388478" y="785318"/>
                        </a:cubicBezTo>
                        <a:cubicBezTo>
                          <a:pt x="3121191" y="773467"/>
                          <a:pt x="3013604" y="809844"/>
                          <a:pt x="2772941" y="785318"/>
                        </a:cubicBezTo>
                        <a:cubicBezTo>
                          <a:pt x="2532278" y="760792"/>
                          <a:pt x="2243800" y="807608"/>
                          <a:pt x="2058918" y="785318"/>
                        </a:cubicBezTo>
                        <a:cubicBezTo>
                          <a:pt x="1874036" y="763028"/>
                          <a:pt x="1745031" y="789613"/>
                          <a:pt x="1443380" y="785318"/>
                        </a:cubicBezTo>
                        <a:cubicBezTo>
                          <a:pt x="1141729" y="781023"/>
                          <a:pt x="1042136" y="810533"/>
                          <a:pt x="827843" y="785318"/>
                        </a:cubicBezTo>
                        <a:cubicBezTo>
                          <a:pt x="613550" y="760103"/>
                          <a:pt x="410364" y="748651"/>
                          <a:pt x="64577" y="785318"/>
                        </a:cubicBezTo>
                        <a:cubicBezTo>
                          <a:pt x="27988" y="785587"/>
                          <a:pt x="501" y="758480"/>
                          <a:pt x="0" y="720741"/>
                        </a:cubicBezTo>
                        <a:cubicBezTo>
                          <a:pt x="-15853" y="561100"/>
                          <a:pt x="-954" y="329572"/>
                          <a:pt x="0" y="6457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9F7D1CA-B0F0-A059-F688-11F2F094FF20}"/>
              </a:ext>
            </a:extLst>
          </p:cNvPr>
          <p:cNvCxnSpPr/>
          <p:nvPr/>
        </p:nvCxnSpPr>
        <p:spPr>
          <a:xfrm>
            <a:off x="0" y="942080"/>
            <a:ext cx="121920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1E8FA561-73AD-634F-8F03-D377637433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40"/>
          <a:stretch/>
        </p:blipFill>
        <p:spPr bwMode="auto">
          <a:xfrm>
            <a:off x="3669648" y="3087544"/>
            <a:ext cx="2295723" cy="2330303"/>
          </a:xfrm>
          <a:prstGeom prst="rect">
            <a:avLst/>
          </a:prstGeom>
          <a:noFill/>
          <a:ln w="28575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F72E210-8BA3-2B08-48F4-E7A0B27E9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53" y="3100354"/>
            <a:ext cx="2665117" cy="2317493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3FBB47-30D7-8572-4217-F354DE331FAF}"/>
              </a:ext>
            </a:extLst>
          </p:cNvPr>
          <p:cNvSpPr txBox="1"/>
          <p:nvPr/>
        </p:nvSpPr>
        <p:spPr>
          <a:xfrm>
            <a:off x="3465274" y="2672010"/>
            <a:ext cx="2746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b="1" dirty="0">
                <a:solidFill>
                  <a:schemeClr val="accent2"/>
                </a:solidFill>
              </a:rPr>
              <a:t>Coarse resolution instruments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0DE013-05E9-7059-143D-574CB737B371}"/>
              </a:ext>
            </a:extLst>
          </p:cNvPr>
          <p:cNvSpPr txBox="1"/>
          <p:nvPr/>
        </p:nvSpPr>
        <p:spPr>
          <a:xfrm>
            <a:off x="520518" y="2677010"/>
            <a:ext cx="25585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b="1" dirty="0">
                <a:solidFill>
                  <a:schemeClr val="accent1"/>
                </a:solidFill>
              </a:rPr>
              <a:t>High resolution instruments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395A039-0414-862E-5F49-63916C002047}"/>
              </a:ext>
            </a:extLst>
          </p:cNvPr>
          <p:cNvCxnSpPr>
            <a:cxnSpLocks/>
          </p:cNvCxnSpPr>
          <p:nvPr/>
        </p:nvCxnSpPr>
        <p:spPr>
          <a:xfrm>
            <a:off x="3132370" y="3087544"/>
            <a:ext cx="1706325" cy="1171556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81F6F9C-283A-1847-8733-C3F8FD15A5DA}"/>
              </a:ext>
            </a:extLst>
          </p:cNvPr>
          <p:cNvCxnSpPr>
            <a:cxnSpLocks/>
          </p:cNvCxnSpPr>
          <p:nvPr/>
        </p:nvCxnSpPr>
        <p:spPr>
          <a:xfrm flipV="1">
            <a:off x="3132370" y="4271910"/>
            <a:ext cx="1706325" cy="1158747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D905A63-3AAD-857D-9DF5-837661BAB2C0}"/>
              </a:ext>
            </a:extLst>
          </p:cNvPr>
          <p:cNvSpPr txBox="1"/>
          <p:nvPr/>
        </p:nvSpPr>
        <p:spPr>
          <a:xfrm>
            <a:off x="565595" y="5761968"/>
            <a:ext cx="2566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200" b="1" dirty="0">
                <a:solidFill>
                  <a:schemeClr val="accent1"/>
                </a:solidFill>
              </a:rPr>
              <a:t>Validation of high-resolution imagers against </a:t>
            </a:r>
            <a:r>
              <a:rPr lang="en-NL" sz="1200" b="1" i="1" u="sng" dirty="0">
                <a:solidFill>
                  <a:schemeClr val="accent1"/>
                </a:solidFill>
              </a:rPr>
              <a:t>controlled releases</a:t>
            </a:r>
          </a:p>
          <a:p>
            <a:r>
              <a:rPr lang="en-NL" sz="1200" b="1" dirty="0">
                <a:solidFill>
                  <a:schemeClr val="accent1"/>
                </a:solidFill>
              </a:rPr>
              <a:t>(gold standard)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13C4DC-A00A-ACD7-129C-9A9FAEDDD07E}"/>
              </a:ext>
            </a:extLst>
          </p:cNvPr>
          <p:cNvSpPr txBox="1"/>
          <p:nvPr/>
        </p:nvSpPr>
        <p:spPr>
          <a:xfrm>
            <a:off x="3741082" y="5776581"/>
            <a:ext cx="2010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L" sz="1200" b="1" dirty="0">
                <a:solidFill>
                  <a:schemeClr val="accent2"/>
                </a:solidFill>
              </a:rPr>
              <a:t>Linking coarse resolution mapper observations on relevant cases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0FE152-94D7-F3BC-4999-F7B94CEEECB7}"/>
              </a:ext>
            </a:extLst>
          </p:cNvPr>
          <p:cNvSpPr txBox="1"/>
          <p:nvPr/>
        </p:nvSpPr>
        <p:spPr>
          <a:xfrm>
            <a:off x="2568035" y="5900467"/>
            <a:ext cx="151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accent1"/>
                </a:solidFill>
              </a:rPr>
              <a:t>............</a:t>
            </a:r>
            <a:r>
              <a:rPr lang="en-NL" dirty="0">
                <a:solidFill>
                  <a:schemeClr val="accent2"/>
                </a:solidFill>
              </a:rPr>
              <a:t>...........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77F72D-62C3-D56A-C1CC-B6819CECF45D}"/>
              </a:ext>
            </a:extLst>
          </p:cNvPr>
          <p:cNvSpPr txBox="1"/>
          <p:nvPr/>
        </p:nvSpPr>
        <p:spPr>
          <a:xfrm>
            <a:off x="6270611" y="5647760"/>
            <a:ext cx="1492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b="1" dirty="0"/>
              <a:t>Validation of emission estimates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F40A07E-B8FB-B8B5-7073-9D555ABFBF2B}"/>
              </a:ext>
            </a:extLst>
          </p:cNvPr>
          <p:cNvSpPr/>
          <p:nvPr/>
        </p:nvSpPr>
        <p:spPr>
          <a:xfrm>
            <a:off x="5752585" y="5524006"/>
            <a:ext cx="526779" cy="52677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2C4D32-8CAC-EFA9-DA83-61C34A3DBECE}"/>
              </a:ext>
            </a:extLst>
          </p:cNvPr>
          <p:cNvSpPr txBox="1"/>
          <p:nvPr/>
        </p:nvSpPr>
        <p:spPr>
          <a:xfrm>
            <a:off x="5847990" y="552075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800" b="1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01C44CE-A145-5034-0FB4-B4A6AC2C7E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40" b="11508"/>
          <a:stretch/>
        </p:blipFill>
        <p:spPr>
          <a:xfrm>
            <a:off x="8369692" y="1847400"/>
            <a:ext cx="3200339" cy="153188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8515A582-66B8-98CD-DEF5-F7A00781ED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" t="3149" r="1213" b="3621"/>
          <a:stretch/>
        </p:blipFill>
        <p:spPr bwMode="auto">
          <a:xfrm>
            <a:off x="7533035" y="2669207"/>
            <a:ext cx="3544985" cy="157047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538C0C5-4CAD-A159-BAF0-85A09FA7ABE4}"/>
              </a:ext>
            </a:extLst>
          </p:cNvPr>
          <p:cNvSpPr txBox="1"/>
          <p:nvPr/>
        </p:nvSpPr>
        <p:spPr>
          <a:xfrm>
            <a:off x="8437243" y="2780868"/>
            <a:ext cx="729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b="1" dirty="0"/>
              <a:t>SRON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10A35B-A3F0-12B3-6581-F12B005E5B41}"/>
              </a:ext>
            </a:extLst>
          </p:cNvPr>
          <p:cNvSpPr txBox="1"/>
          <p:nvPr/>
        </p:nvSpPr>
        <p:spPr>
          <a:xfrm>
            <a:off x="9116680" y="1820994"/>
            <a:ext cx="902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b="1" dirty="0"/>
              <a:t>Kayrros</a:t>
            </a: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1541F451-271A-DA9F-D493-A7EBF0BFCBA6}"/>
              </a:ext>
            </a:extLst>
          </p:cNvPr>
          <p:cNvSpPr/>
          <p:nvPr/>
        </p:nvSpPr>
        <p:spPr>
          <a:xfrm rot="18794645">
            <a:off x="7675467" y="2133288"/>
            <a:ext cx="763360" cy="544296"/>
          </a:xfrm>
          <a:prstGeom prst="arc">
            <a:avLst>
              <a:gd name="adj1" fmla="val 11747786"/>
              <a:gd name="adj2" fmla="val 21467422"/>
            </a:avLst>
          </a:prstGeom>
          <a:ln w="28575">
            <a:solidFill>
              <a:schemeClr val="tx1"/>
            </a:solidFill>
            <a:headEnd type="triangle" w="med" len="med"/>
            <a:tailEnd type="triangle" w="med" len="med"/>
            <a:extLst>
              <a:ext uri="{C807C97D-BFC1-408E-A445-0C87EB9F89A2}">
                <ask:lineSketchStyleProps xmlns:ask="http://schemas.microsoft.com/office/drawing/2018/sketchyshapes" sd="4110950085">
                  <a:custGeom>
                    <a:avLst/>
                    <a:gdLst>
                      <a:gd name="connsiteX0" fmla="*/ 424350 w 2718272"/>
                      <a:gd name="connsiteY0" fmla="*/ 274173 h 2000680"/>
                      <a:gd name="connsiteX1" fmla="*/ 1607231 w 2718272"/>
                      <a:gd name="connsiteY1" fmla="*/ 16807 h 2000680"/>
                      <a:gd name="connsiteX2" fmla="*/ 2684265 w 2718272"/>
                      <a:gd name="connsiteY2" fmla="*/ 777970 h 2000680"/>
                      <a:gd name="connsiteX3" fmla="*/ 2269058 w 2718272"/>
                      <a:gd name="connsiteY3" fmla="*/ 847646 h 2000680"/>
                      <a:gd name="connsiteX4" fmla="*/ 1840600 w 2718272"/>
                      <a:gd name="connsiteY4" fmla="*/ 919546 h 2000680"/>
                      <a:gd name="connsiteX5" fmla="*/ 1359136 w 2718272"/>
                      <a:gd name="connsiteY5" fmla="*/ 1000340 h 2000680"/>
                      <a:gd name="connsiteX6" fmla="*/ 901091 w 2718272"/>
                      <a:gd name="connsiteY6" fmla="*/ 644518 h 2000680"/>
                      <a:gd name="connsiteX7" fmla="*/ 424350 w 2718272"/>
                      <a:gd name="connsiteY7" fmla="*/ 274173 h 2000680"/>
                      <a:gd name="connsiteX0" fmla="*/ 424350 w 2718272"/>
                      <a:gd name="connsiteY0" fmla="*/ 274173 h 2000680"/>
                      <a:gd name="connsiteX1" fmla="*/ 1607231 w 2718272"/>
                      <a:gd name="connsiteY1" fmla="*/ 16807 h 2000680"/>
                      <a:gd name="connsiteX2" fmla="*/ 2684265 w 2718272"/>
                      <a:gd name="connsiteY2" fmla="*/ 777970 h 20006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718272" h="2000680" stroke="0" extrusionOk="0">
                        <a:moveTo>
                          <a:pt x="424350" y="274173"/>
                        </a:moveTo>
                        <a:cubicBezTo>
                          <a:pt x="837014" y="130485"/>
                          <a:pt x="1154265" y="-31229"/>
                          <a:pt x="1607231" y="16807"/>
                        </a:cubicBezTo>
                        <a:cubicBezTo>
                          <a:pt x="2127332" y="37047"/>
                          <a:pt x="2474094" y="459042"/>
                          <a:pt x="2684265" y="777970"/>
                        </a:cubicBezTo>
                        <a:cubicBezTo>
                          <a:pt x="2506390" y="816898"/>
                          <a:pt x="2371028" y="815358"/>
                          <a:pt x="2269058" y="847646"/>
                        </a:cubicBezTo>
                        <a:cubicBezTo>
                          <a:pt x="2167088" y="879934"/>
                          <a:pt x="2050765" y="860081"/>
                          <a:pt x="1840600" y="919546"/>
                        </a:cubicBezTo>
                        <a:cubicBezTo>
                          <a:pt x="1630434" y="979010"/>
                          <a:pt x="1561719" y="951684"/>
                          <a:pt x="1359136" y="1000340"/>
                        </a:cubicBezTo>
                        <a:cubicBezTo>
                          <a:pt x="1122149" y="856501"/>
                          <a:pt x="1078790" y="748749"/>
                          <a:pt x="901091" y="644518"/>
                        </a:cubicBezTo>
                        <a:cubicBezTo>
                          <a:pt x="723392" y="540287"/>
                          <a:pt x="650051" y="367281"/>
                          <a:pt x="424350" y="274173"/>
                        </a:cubicBezTo>
                        <a:close/>
                      </a:path>
                      <a:path w="2718272" h="2000680" fill="none" extrusionOk="0">
                        <a:moveTo>
                          <a:pt x="424350" y="274173"/>
                        </a:moveTo>
                        <a:cubicBezTo>
                          <a:pt x="691311" y="-62382"/>
                          <a:pt x="1166644" y="-131008"/>
                          <a:pt x="1607231" y="16807"/>
                        </a:cubicBezTo>
                        <a:cubicBezTo>
                          <a:pt x="2165198" y="-13936"/>
                          <a:pt x="2562694" y="321947"/>
                          <a:pt x="2684265" y="77797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CE280B24-0378-DA32-2785-CAF56A599F50}"/>
              </a:ext>
            </a:extLst>
          </p:cNvPr>
          <p:cNvSpPr/>
          <p:nvPr/>
        </p:nvSpPr>
        <p:spPr>
          <a:xfrm rot="6943500">
            <a:off x="10893337" y="3419759"/>
            <a:ext cx="763360" cy="544296"/>
          </a:xfrm>
          <a:prstGeom prst="arc">
            <a:avLst>
              <a:gd name="adj1" fmla="val 11747786"/>
              <a:gd name="adj2" fmla="val 21467422"/>
            </a:avLst>
          </a:prstGeom>
          <a:ln w="28575">
            <a:solidFill>
              <a:schemeClr val="tx1"/>
            </a:solidFill>
            <a:headEnd type="triangle" w="med" len="med"/>
            <a:tailEnd type="triangle" w="med" len="med"/>
            <a:extLst>
              <a:ext uri="{C807C97D-BFC1-408E-A445-0C87EB9F89A2}">
                <ask:lineSketchStyleProps xmlns:ask="http://schemas.microsoft.com/office/drawing/2018/sketchyshapes" sd="4110950085">
                  <a:custGeom>
                    <a:avLst/>
                    <a:gdLst>
                      <a:gd name="connsiteX0" fmla="*/ 424350 w 2718272"/>
                      <a:gd name="connsiteY0" fmla="*/ 274173 h 2000680"/>
                      <a:gd name="connsiteX1" fmla="*/ 1607231 w 2718272"/>
                      <a:gd name="connsiteY1" fmla="*/ 16807 h 2000680"/>
                      <a:gd name="connsiteX2" fmla="*/ 2684265 w 2718272"/>
                      <a:gd name="connsiteY2" fmla="*/ 777970 h 2000680"/>
                      <a:gd name="connsiteX3" fmla="*/ 2269058 w 2718272"/>
                      <a:gd name="connsiteY3" fmla="*/ 847646 h 2000680"/>
                      <a:gd name="connsiteX4" fmla="*/ 1840600 w 2718272"/>
                      <a:gd name="connsiteY4" fmla="*/ 919546 h 2000680"/>
                      <a:gd name="connsiteX5" fmla="*/ 1359136 w 2718272"/>
                      <a:gd name="connsiteY5" fmla="*/ 1000340 h 2000680"/>
                      <a:gd name="connsiteX6" fmla="*/ 901091 w 2718272"/>
                      <a:gd name="connsiteY6" fmla="*/ 644518 h 2000680"/>
                      <a:gd name="connsiteX7" fmla="*/ 424350 w 2718272"/>
                      <a:gd name="connsiteY7" fmla="*/ 274173 h 2000680"/>
                      <a:gd name="connsiteX0" fmla="*/ 424350 w 2718272"/>
                      <a:gd name="connsiteY0" fmla="*/ 274173 h 2000680"/>
                      <a:gd name="connsiteX1" fmla="*/ 1607231 w 2718272"/>
                      <a:gd name="connsiteY1" fmla="*/ 16807 h 2000680"/>
                      <a:gd name="connsiteX2" fmla="*/ 2684265 w 2718272"/>
                      <a:gd name="connsiteY2" fmla="*/ 777970 h 20006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718272" h="2000680" stroke="0" extrusionOk="0">
                        <a:moveTo>
                          <a:pt x="424350" y="274173"/>
                        </a:moveTo>
                        <a:cubicBezTo>
                          <a:pt x="837014" y="130485"/>
                          <a:pt x="1154265" y="-31229"/>
                          <a:pt x="1607231" y="16807"/>
                        </a:cubicBezTo>
                        <a:cubicBezTo>
                          <a:pt x="2127332" y="37047"/>
                          <a:pt x="2474094" y="459042"/>
                          <a:pt x="2684265" y="777970"/>
                        </a:cubicBezTo>
                        <a:cubicBezTo>
                          <a:pt x="2506390" y="816898"/>
                          <a:pt x="2371028" y="815358"/>
                          <a:pt x="2269058" y="847646"/>
                        </a:cubicBezTo>
                        <a:cubicBezTo>
                          <a:pt x="2167088" y="879934"/>
                          <a:pt x="2050765" y="860081"/>
                          <a:pt x="1840600" y="919546"/>
                        </a:cubicBezTo>
                        <a:cubicBezTo>
                          <a:pt x="1630434" y="979010"/>
                          <a:pt x="1561719" y="951684"/>
                          <a:pt x="1359136" y="1000340"/>
                        </a:cubicBezTo>
                        <a:cubicBezTo>
                          <a:pt x="1122149" y="856501"/>
                          <a:pt x="1078790" y="748749"/>
                          <a:pt x="901091" y="644518"/>
                        </a:cubicBezTo>
                        <a:cubicBezTo>
                          <a:pt x="723392" y="540287"/>
                          <a:pt x="650051" y="367281"/>
                          <a:pt x="424350" y="274173"/>
                        </a:cubicBezTo>
                        <a:close/>
                      </a:path>
                      <a:path w="2718272" h="2000680" fill="none" extrusionOk="0">
                        <a:moveTo>
                          <a:pt x="424350" y="274173"/>
                        </a:moveTo>
                        <a:cubicBezTo>
                          <a:pt x="691311" y="-62382"/>
                          <a:pt x="1166644" y="-131008"/>
                          <a:pt x="1607231" y="16807"/>
                        </a:cubicBezTo>
                        <a:cubicBezTo>
                          <a:pt x="2165198" y="-13936"/>
                          <a:pt x="2562694" y="321947"/>
                          <a:pt x="2684265" y="77797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B6B382C4-C415-3E57-ACA9-B18315FAF4CD}"/>
              </a:ext>
            </a:extLst>
          </p:cNvPr>
          <p:cNvSpPr/>
          <p:nvPr/>
        </p:nvSpPr>
        <p:spPr>
          <a:xfrm>
            <a:off x="7220802" y="1685751"/>
            <a:ext cx="4621122" cy="2803585"/>
          </a:xfrm>
          <a:prstGeom prst="roundRect">
            <a:avLst>
              <a:gd name="adj" fmla="val 3987"/>
            </a:avLst>
          </a:prstGeom>
          <a:noFill/>
          <a:ln w="28575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136257699">
                  <a:custGeom>
                    <a:avLst/>
                    <a:gdLst>
                      <a:gd name="connsiteX0" fmla="*/ 0 w 5053452"/>
                      <a:gd name="connsiteY0" fmla="*/ 64577 h 785318"/>
                      <a:gd name="connsiteX1" fmla="*/ 64577 w 5053452"/>
                      <a:gd name="connsiteY1" fmla="*/ 0 h 785318"/>
                      <a:gd name="connsiteX2" fmla="*/ 532385 w 5053452"/>
                      <a:gd name="connsiteY2" fmla="*/ 0 h 785318"/>
                      <a:gd name="connsiteX3" fmla="*/ 1049437 w 5053452"/>
                      <a:gd name="connsiteY3" fmla="*/ 0 h 785318"/>
                      <a:gd name="connsiteX4" fmla="*/ 1517245 w 5053452"/>
                      <a:gd name="connsiteY4" fmla="*/ 0 h 785318"/>
                      <a:gd name="connsiteX5" fmla="*/ 2231268 w 5053452"/>
                      <a:gd name="connsiteY5" fmla="*/ 0 h 785318"/>
                      <a:gd name="connsiteX6" fmla="*/ 2748319 w 5053452"/>
                      <a:gd name="connsiteY6" fmla="*/ 0 h 785318"/>
                      <a:gd name="connsiteX7" fmla="*/ 3363857 w 5053452"/>
                      <a:gd name="connsiteY7" fmla="*/ 0 h 785318"/>
                      <a:gd name="connsiteX8" fmla="*/ 3880908 w 5053452"/>
                      <a:gd name="connsiteY8" fmla="*/ 0 h 785318"/>
                      <a:gd name="connsiteX9" fmla="*/ 4988875 w 5053452"/>
                      <a:gd name="connsiteY9" fmla="*/ 0 h 785318"/>
                      <a:gd name="connsiteX10" fmla="*/ 5053452 w 5053452"/>
                      <a:gd name="connsiteY10" fmla="*/ 64577 h 785318"/>
                      <a:gd name="connsiteX11" fmla="*/ 5053452 w 5053452"/>
                      <a:gd name="connsiteY11" fmla="*/ 720741 h 785318"/>
                      <a:gd name="connsiteX12" fmla="*/ 4988875 w 5053452"/>
                      <a:gd name="connsiteY12" fmla="*/ 785318 h 785318"/>
                      <a:gd name="connsiteX13" fmla="*/ 4422581 w 5053452"/>
                      <a:gd name="connsiteY13" fmla="*/ 785318 h 785318"/>
                      <a:gd name="connsiteX14" fmla="*/ 3954772 w 5053452"/>
                      <a:gd name="connsiteY14" fmla="*/ 785318 h 785318"/>
                      <a:gd name="connsiteX15" fmla="*/ 3388478 w 5053452"/>
                      <a:gd name="connsiteY15" fmla="*/ 785318 h 785318"/>
                      <a:gd name="connsiteX16" fmla="*/ 2772941 w 5053452"/>
                      <a:gd name="connsiteY16" fmla="*/ 785318 h 785318"/>
                      <a:gd name="connsiteX17" fmla="*/ 2058918 w 5053452"/>
                      <a:gd name="connsiteY17" fmla="*/ 785318 h 785318"/>
                      <a:gd name="connsiteX18" fmla="*/ 1443380 w 5053452"/>
                      <a:gd name="connsiteY18" fmla="*/ 785318 h 785318"/>
                      <a:gd name="connsiteX19" fmla="*/ 827843 w 5053452"/>
                      <a:gd name="connsiteY19" fmla="*/ 785318 h 785318"/>
                      <a:gd name="connsiteX20" fmla="*/ 64577 w 5053452"/>
                      <a:gd name="connsiteY20" fmla="*/ 785318 h 785318"/>
                      <a:gd name="connsiteX21" fmla="*/ 0 w 5053452"/>
                      <a:gd name="connsiteY21" fmla="*/ 720741 h 785318"/>
                      <a:gd name="connsiteX22" fmla="*/ 0 w 5053452"/>
                      <a:gd name="connsiteY22" fmla="*/ 64577 h 785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5053452" h="785318" extrusionOk="0">
                        <a:moveTo>
                          <a:pt x="0" y="64577"/>
                        </a:moveTo>
                        <a:cubicBezTo>
                          <a:pt x="1560" y="27528"/>
                          <a:pt x="24410" y="2549"/>
                          <a:pt x="64577" y="0"/>
                        </a:cubicBezTo>
                        <a:cubicBezTo>
                          <a:pt x="293209" y="7570"/>
                          <a:pt x="320660" y="-20533"/>
                          <a:pt x="532385" y="0"/>
                        </a:cubicBezTo>
                        <a:cubicBezTo>
                          <a:pt x="744110" y="20533"/>
                          <a:pt x="841805" y="-7419"/>
                          <a:pt x="1049437" y="0"/>
                        </a:cubicBezTo>
                        <a:cubicBezTo>
                          <a:pt x="1257069" y="7419"/>
                          <a:pt x="1355517" y="-4391"/>
                          <a:pt x="1517245" y="0"/>
                        </a:cubicBezTo>
                        <a:cubicBezTo>
                          <a:pt x="1678973" y="4391"/>
                          <a:pt x="2080361" y="-13166"/>
                          <a:pt x="2231268" y="0"/>
                        </a:cubicBezTo>
                        <a:cubicBezTo>
                          <a:pt x="2382175" y="13166"/>
                          <a:pt x="2628465" y="17416"/>
                          <a:pt x="2748319" y="0"/>
                        </a:cubicBezTo>
                        <a:cubicBezTo>
                          <a:pt x="2868173" y="-17416"/>
                          <a:pt x="3218663" y="-15017"/>
                          <a:pt x="3363857" y="0"/>
                        </a:cubicBezTo>
                        <a:cubicBezTo>
                          <a:pt x="3509051" y="15017"/>
                          <a:pt x="3640311" y="-148"/>
                          <a:pt x="3880908" y="0"/>
                        </a:cubicBezTo>
                        <a:cubicBezTo>
                          <a:pt x="4121505" y="148"/>
                          <a:pt x="4544380" y="-44743"/>
                          <a:pt x="4988875" y="0"/>
                        </a:cubicBezTo>
                        <a:cubicBezTo>
                          <a:pt x="5030746" y="-2131"/>
                          <a:pt x="5050324" y="21233"/>
                          <a:pt x="5053452" y="64577"/>
                        </a:cubicBezTo>
                        <a:cubicBezTo>
                          <a:pt x="5050052" y="215554"/>
                          <a:pt x="5051290" y="491399"/>
                          <a:pt x="5053452" y="720741"/>
                        </a:cubicBezTo>
                        <a:cubicBezTo>
                          <a:pt x="5050815" y="752591"/>
                          <a:pt x="5020323" y="790034"/>
                          <a:pt x="4988875" y="785318"/>
                        </a:cubicBezTo>
                        <a:cubicBezTo>
                          <a:pt x="4780734" y="805341"/>
                          <a:pt x="4636572" y="757403"/>
                          <a:pt x="4422581" y="785318"/>
                        </a:cubicBezTo>
                        <a:cubicBezTo>
                          <a:pt x="4208590" y="813233"/>
                          <a:pt x="4056838" y="794080"/>
                          <a:pt x="3954772" y="785318"/>
                        </a:cubicBezTo>
                        <a:cubicBezTo>
                          <a:pt x="3852706" y="776556"/>
                          <a:pt x="3655765" y="797169"/>
                          <a:pt x="3388478" y="785318"/>
                        </a:cubicBezTo>
                        <a:cubicBezTo>
                          <a:pt x="3121191" y="773467"/>
                          <a:pt x="3013604" y="809844"/>
                          <a:pt x="2772941" y="785318"/>
                        </a:cubicBezTo>
                        <a:cubicBezTo>
                          <a:pt x="2532278" y="760792"/>
                          <a:pt x="2243800" y="807608"/>
                          <a:pt x="2058918" y="785318"/>
                        </a:cubicBezTo>
                        <a:cubicBezTo>
                          <a:pt x="1874036" y="763028"/>
                          <a:pt x="1745031" y="789613"/>
                          <a:pt x="1443380" y="785318"/>
                        </a:cubicBezTo>
                        <a:cubicBezTo>
                          <a:pt x="1141729" y="781023"/>
                          <a:pt x="1042136" y="810533"/>
                          <a:pt x="827843" y="785318"/>
                        </a:cubicBezTo>
                        <a:cubicBezTo>
                          <a:pt x="613550" y="760103"/>
                          <a:pt x="410364" y="748651"/>
                          <a:pt x="64577" y="785318"/>
                        </a:cubicBezTo>
                        <a:cubicBezTo>
                          <a:pt x="27988" y="785587"/>
                          <a:pt x="501" y="758480"/>
                          <a:pt x="0" y="720741"/>
                        </a:cubicBezTo>
                        <a:cubicBezTo>
                          <a:pt x="-15853" y="561100"/>
                          <a:pt x="-954" y="329572"/>
                          <a:pt x="0" y="6457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4ED7254-4051-F7F3-4940-97C7237B74B4}"/>
              </a:ext>
            </a:extLst>
          </p:cNvPr>
          <p:cNvSpPr/>
          <p:nvPr/>
        </p:nvSpPr>
        <p:spPr>
          <a:xfrm>
            <a:off x="6976920" y="1099596"/>
            <a:ext cx="526779" cy="52677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84B4FA2-F48F-1E77-6030-70B23890A21F}"/>
              </a:ext>
            </a:extLst>
          </p:cNvPr>
          <p:cNvSpPr txBox="1"/>
          <p:nvPr/>
        </p:nvSpPr>
        <p:spPr>
          <a:xfrm>
            <a:off x="7072325" y="109634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8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0578E17-8BC8-A0FD-7BB5-914B046BA88B}"/>
              </a:ext>
            </a:extLst>
          </p:cNvPr>
          <p:cNvSpPr txBox="1"/>
          <p:nvPr/>
        </p:nvSpPr>
        <p:spPr>
          <a:xfrm>
            <a:off x="7585958" y="1037879"/>
            <a:ext cx="4308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b="1" dirty="0"/>
              <a:t>Intercomparison of different results from similar satellites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D32BF49-DF6C-AB62-1F7C-037DA40A9ADF}"/>
              </a:ext>
            </a:extLst>
          </p:cNvPr>
          <p:cNvCxnSpPr>
            <a:cxnSpLocks/>
          </p:cNvCxnSpPr>
          <p:nvPr/>
        </p:nvCxnSpPr>
        <p:spPr>
          <a:xfrm>
            <a:off x="5987585" y="3080737"/>
            <a:ext cx="3858279" cy="38845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CC05CEE-0D12-078C-BBD3-CE1157EDF1C1}"/>
              </a:ext>
            </a:extLst>
          </p:cNvPr>
          <p:cNvCxnSpPr>
            <a:cxnSpLocks/>
          </p:cNvCxnSpPr>
          <p:nvPr/>
        </p:nvCxnSpPr>
        <p:spPr>
          <a:xfrm flipV="1">
            <a:off x="5987585" y="3119582"/>
            <a:ext cx="3858279" cy="2306019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9CE28C3C-FDF9-9FA4-470C-5AB8E9D6D696}"/>
              </a:ext>
            </a:extLst>
          </p:cNvPr>
          <p:cNvSpPr txBox="1"/>
          <p:nvPr/>
        </p:nvSpPr>
        <p:spPr>
          <a:xfrm>
            <a:off x="7261032" y="1741959"/>
            <a:ext cx="523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E.g.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49F7456-79E4-D807-0318-CE0AD1460A8A}"/>
              </a:ext>
            </a:extLst>
          </p:cNvPr>
          <p:cNvGrpSpPr/>
          <p:nvPr/>
        </p:nvGrpSpPr>
        <p:grpSpPr>
          <a:xfrm>
            <a:off x="141687" y="1065313"/>
            <a:ext cx="6302656" cy="1451794"/>
            <a:chOff x="141687" y="1238311"/>
            <a:chExt cx="6302656" cy="1451794"/>
          </a:xfrm>
        </p:grpSpPr>
        <p:sp>
          <p:nvSpPr>
            <p:cNvPr id="41" name="Rounded Rectangle 8">
              <a:extLst>
                <a:ext uri="{FF2B5EF4-FFF2-40B4-BE49-F238E27FC236}">
                  <a16:creationId xmlns:a16="http://schemas.microsoft.com/office/drawing/2014/main" id="{03B7C95F-2042-F6E9-4EBA-23D0FEB16AC6}"/>
                </a:ext>
              </a:extLst>
            </p:cNvPr>
            <p:cNvSpPr/>
            <p:nvPr/>
          </p:nvSpPr>
          <p:spPr>
            <a:xfrm>
              <a:off x="141687" y="1289111"/>
              <a:ext cx="6302656" cy="1400994"/>
            </a:xfrm>
            <a:custGeom>
              <a:avLst/>
              <a:gdLst>
                <a:gd name="connsiteX0" fmla="*/ 0 w 5053452"/>
                <a:gd name="connsiteY0" fmla="*/ 64577 h 785318"/>
                <a:gd name="connsiteX1" fmla="*/ 64577 w 5053452"/>
                <a:gd name="connsiteY1" fmla="*/ 0 h 785318"/>
                <a:gd name="connsiteX2" fmla="*/ 532385 w 5053452"/>
                <a:gd name="connsiteY2" fmla="*/ 0 h 785318"/>
                <a:gd name="connsiteX3" fmla="*/ 1049437 w 5053452"/>
                <a:gd name="connsiteY3" fmla="*/ 0 h 785318"/>
                <a:gd name="connsiteX4" fmla="*/ 1517245 w 5053452"/>
                <a:gd name="connsiteY4" fmla="*/ 0 h 785318"/>
                <a:gd name="connsiteX5" fmla="*/ 2231268 w 5053452"/>
                <a:gd name="connsiteY5" fmla="*/ 0 h 785318"/>
                <a:gd name="connsiteX6" fmla="*/ 2748319 w 5053452"/>
                <a:gd name="connsiteY6" fmla="*/ 0 h 785318"/>
                <a:gd name="connsiteX7" fmla="*/ 3363857 w 5053452"/>
                <a:gd name="connsiteY7" fmla="*/ 0 h 785318"/>
                <a:gd name="connsiteX8" fmla="*/ 3880908 w 5053452"/>
                <a:gd name="connsiteY8" fmla="*/ 0 h 785318"/>
                <a:gd name="connsiteX9" fmla="*/ 4988875 w 5053452"/>
                <a:gd name="connsiteY9" fmla="*/ 0 h 785318"/>
                <a:gd name="connsiteX10" fmla="*/ 5053452 w 5053452"/>
                <a:gd name="connsiteY10" fmla="*/ 64577 h 785318"/>
                <a:gd name="connsiteX11" fmla="*/ 5053452 w 5053452"/>
                <a:gd name="connsiteY11" fmla="*/ 720741 h 785318"/>
                <a:gd name="connsiteX12" fmla="*/ 4988875 w 5053452"/>
                <a:gd name="connsiteY12" fmla="*/ 785318 h 785318"/>
                <a:gd name="connsiteX13" fmla="*/ 4422581 w 5053452"/>
                <a:gd name="connsiteY13" fmla="*/ 785318 h 785318"/>
                <a:gd name="connsiteX14" fmla="*/ 3954772 w 5053452"/>
                <a:gd name="connsiteY14" fmla="*/ 785318 h 785318"/>
                <a:gd name="connsiteX15" fmla="*/ 3388478 w 5053452"/>
                <a:gd name="connsiteY15" fmla="*/ 785318 h 785318"/>
                <a:gd name="connsiteX16" fmla="*/ 2772941 w 5053452"/>
                <a:gd name="connsiteY16" fmla="*/ 785318 h 785318"/>
                <a:gd name="connsiteX17" fmla="*/ 2058918 w 5053452"/>
                <a:gd name="connsiteY17" fmla="*/ 785318 h 785318"/>
                <a:gd name="connsiteX18" fmla="*/ 1443380 w 5053452"/>
                <a:gd name="connsiteY18" fmla="*/ 785318 h 785318"/>
                <a:gd name="connsiteX19" fmla="*/ 827843 w 5053452"/>
                <a:gd name="connsiteY19" fmla="*/ 785318 h 785318"/>
                <a:gd name="connsiteX20" fmla="*/ 64577 w 5053452"/>
                <a:gd name="connsiteY20" fmla="*/ 785318 h 785318"/>
                <a:gd name="connsiteX21" fmla="*/ 0 w 5053452"/>
                <a:gd name="connsiteY21" fmla="*/ 720741 h 785318"/>
                <a:gd name="connsiteX22" fmla="*/ 0 w 5053452"/>
                <a:gd name="connsiteY22" fmla="*/ 64577 h 785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053452" h="785318" extrusionOk="0">
                  <a:moveTo>
                    <a:pt x="0" y="64577"/>
                  </a:moveTo>
                  <a:cubicBezTo>
                    <a:pt x="1560" y="27528"/>
                    <a:pt x="24410" y="2549"/>
                    <a:pt x="64577" y="0"/>
                  </a:cubicBezTo>
                  <a:cubicBezTo>
                    <a:pt x="293209" y="7570"/>
                    <a:pt x="320660" y="-20533"/>
                    <a:pt x="532385" y="0"/>
                  </a:cubicBezTo>
                  <a:cubicBezTo>
                    <a:pt x="744110" y="20533"/>
                    <a:pt x="841805" y="-7419"/>
                    <a:pt x="1049437" y="0"/>
                  </a:cubicBezTo>
                  <a:cubicBezTo>
                    <a:pt x="1257069" y="7419"/>
                    <a:pt x="1355517" y="-4391"/>
                    <a:pt x="1517245" y="0"/>
                  </a:cubicBezTo>
                  <a:cubicBezTo>
                    <a:pt x="1678973" y="4391"/>
                    <a:pt x="2080361" y="-13166"/>
                    <a:pt x="2231268" y="0"/>
                  </a:cubicBezTo>
                  <a:cubicBezTo>
                    <a:pt x="2382175" y="13166"/>
                    <a:pt x="2628465" y="17416"/>
                    <a:pt x="2748319" y="0"/>
                  </a:cubicBezTo>
                  <a:cubicBezTo>
                    <a:pt x="2868173" y="-17416"/>
                    <a:pt x="3218663" y="-15017"/>
                    <a:pt x="3363857" y="0"/>
                  </a:cubicBezTo>
                  <a:cubicBezTo>
                    <a:pt x="3509051" y="15017"/>
                    <a:pt x="3640311" y="-148"/>
                    <a:pt x="3880908" y="0"/>
                  </a:cubicBezTo>
                  <a:cubicBezTo>
                    <a:pt x="4121505" y="148"/>
                    <a:pt x="4544380" y="-44743"/>
                    <a:pt x="4988875" y="0"/>
                  </a:cubicBezTo>
                  <a:cubicBezTo>
                    <a:pt x="5030746" y="-2131"/>
                    <a:pt x="5050324" y="21233"/>
                    <a:pt x="5053452" y="64577"/>
                  </a:cubicBezTo>
                  <a:cubicBezTo>
                    <a:pt x="5050052" y="215554"/>
                    <a:pt x="5051290" y="491399"/>
                    <a:pt x="5053452" y="720741"/>
                  </a:cubicBezTo>
                  <a:cubicBezTo>
                    <a:pt x="5050815" y="752591"/>
                    <a:pt x="5020323" y="790034"/>
                    <a:pt x="4988875" y="785318"/>
                  </a:cubicBezTo>
                  <a:cubicBezTo>
                    <a:pt x="4780734" y="805341"/>
                    <a:pt x="4636572" y="757403"/>
                    <a:pt x="4422581" y="785318"/>
                  </a:cubicBezTo>
                  <a:cubicBezTo>
                    <a:pt x="4208590" y="813233"/>
                    <a:pt x="4056838" y="794080"/>
                    <a:pt x="3954772" y="785318"/>
                  </a:cubicBezTo>
                  <a:cubicBezTo>
                    <a:pt x="3852706" y="776556"/>
                    <a:pt x="3655765" y="797169"/>
                    <a:pt x="3388478" y="785318"/>
                  </a:cubicBezTo>
                  <a:cubicBezTo>
                    <a:pt x="3121191" y="773467"/>
                    <a:pt x="3013604" y="809844"/>
                    <a:pt x="2772941" y="785318"/>
                  </a:cubicBezTo>
                  <a:cubicBezTo>
                    <a:pt x="2532278" y="760792"/>
                    <a:pt x="2243800" y="807608"/>
                    <a:pt x="2058918" y="785318"/>
                  </a:cubicBezTo>
                  <a:cubicBezTo>
                    <a:pt x="1874036" y="763028"/>
                    <a:pt x="1745031" y="789613"/>
                    <a:pt x="1443380" y="785318"/>
                  </a:cubicBezTo>
                  <a:cubicBezTo>
                    <a:pt x="1141729" y="781023"/>
                    <a:pt x="1042136" y="810533"/>
                    <a:pt x="827843" y="785318"/>
                  </a:cubicBezTo>
                  <a:cubicBezTo>
                    <a:pt x="613550" y="760103"/>
                    <a:pt x="410364" y="748651"/>
                    <a:pt x="64577" y="785318"/>
                  </a:cubicBezTo>
                  <a:cubicBezTo>
                    <a:pt x="27988" y="785587"/>
                    <a:pt x="501" y="758480"/>
                    <a:pt x="0" y="720741"/>
                  </a:cubicBezTo>
                  <a:cubicBezTo>
                    <a:pt x="-15853" y="561100"/>
                    <a:pt x="-954" y="329572"/>
                    <a:pt x="0" y="64577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9E2E6FA5-5ECB-DD88-E12A-4DA2C571B6E8}"/>
                </a:ext>
              </a:extLst>
            </p:cNvPr>
            <p:cNvSpPr/>
            <p:nvPr/>
          </p:nvSpPr>
          <p:spPr>
            <a:xfrm>
              <a:off x="141687" y="1238311"/>
              <a:ext cx="6302656" cy="405716"/>
            </a:xfrm>
            <a:prstGeom prst="roundRect">
              <a:avLst>
                <a:gd name="adj" fmla="val 5667"/>
              </a:avLst>
            </a:prstGeom>
            <a:solidFill>
              <a:schemeClr val="tx1"/>
            </a:solidFill>
            <a:ln w="28575"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1136257699">
                    <a:custGeom>
                      <a:avLst/>
                      <a:gdLst>
                        <a:gd name="connsiteX0" fmla="*/ 0 w 6302656"/>
                        <a:gd name="connsiteY0" fmla="*/ 22992 h 405716"/>
                        <a:gd name="connsiteX1" fmla="*/ 22992 w 6302656"/>
                        <a:gd name="connsiteY1" fmla="*/ 0 h 405716"/>
                        <a:gd name="connsiteX2" fmla="*/ 591780 w 6302656"/>
                        <a:gd name="connsiteY2" fmla="*/ 0 h 405716"/>
                        <a:gd name="connsiteX3" fmla="*/ 1035435 w 6302656"/>
                        <a:gd name="connsiteY3" fmla="*/ 0 h 405716"/>
                        <a:gd name="connsiteX4" fmla="*/ 1666790 w 6302656"/>
                        <a:gd name="connsiteY4" fmla="*/ 0 h 405716"/>
                        <a:gd name="connsiteX5" fmla="*/ 2235579 w 6302656"/>
                        <a:gd name="connsiteY5" fmla="*/ 0 h 405716"/>
                        <a:gd name="connsiteX6" fmla="*/ 2741800 w 6302656"/>
                        <a:gd name="connsiteY6" fmla="*/ 0 h 405716"/>
                        <a:gd name="connsiteX7" fmla="*/ 3122889 w 6302656"/>
                        <a:gd name="connsiteY7" fmla="*/ 0 h 405716"/>
                        <a:gd name="connsiteX8" fmla="*/ 3691677 w 6302656"/>
                        <a:gd name="connsiteY8" fmla="*/ 0 h 405716"/>
                        <a:gd name="connsiteX9" fmla="*/ 4197899 w 6302656"/>
                        <a:gd name="connsiteY9" fmla="*/ 0 h 405716"/>
                        <a:gd name="connsiteX10" fmla="*/ 4891820 w 6302656"/>
                        <a:gd name="connsiteY10" fmla="*/ 0 h 405716"/>
                        <a:gd name="connsiteX11" fmla="*/ 5523175 w 6302656"/>
                        <a:gd name="connsiteY11" fmla="*/ 0 h 405716"/>
                        <a:gd name="connsiteX12" fmla="*/ 6279664 w 6302656"/>
                        <a:gd name="connsiteY12" fmla="*/ 0 h 405716"/>
                        <a:gd name="connsiteX13" fmla="*/ 6302656 w 6302656"/>
                        <a:gd name="connsiteY13" fmla="*/ 22992 h 405716"/>
                        <a:gd name="connsiteX14" fmla="*/ 6302656 w 6302656"/>
                        <a:gd name="connsiteY14" fmla="*/ 382724 h 405716"/>
                        <a:gd name="connsiteX15" fmla="*/ 6279664 w 6302656"/>
                        <a:gd name="connsiteY15" fmla="*/ 405716 h 405716"/>
                        <a:gd name="connsiteX16" fmla="*/ 5898576 w 6302656"/>
                        <a:gd name="connsiteY16" fmla="*/ 405716 h 405716"/>
                        <a:gd name="connsiteX17" fmla="*/ 5392354 w 6302656"/>
                        <a:gd name="connsiteY17" fmla="*/ 405716 h 405716"/>
                        <a:gd name="connsiteX18" fmla="*/ 4886133 w 6302656"/>
                        <a:gd name="connsiteY18" fmla="*/ 405716 h 405716"/>
                        <a:gd name="connsiteX19" fmla="*/ 4505044 w 6302656"/>
                        <a:gd name="connsiteY19" fmla="*/ 405716 h 405716"/>
                        <a:gd name="connsiteX20" fmla="*/ 3998823 w 6302656"/>
                        <a:gd name="connsiteY20" fmla="*/ 405716 h 405716"/>
                        <a:gd name="connsiteX21" fmla="*/ 3617734 w 6302656"/>
                        <a:gd name="connsiteY21" fmla="*/ 405716 h 405716"/>
                        <a:gd name="connsiteX22" fmla="*/ 3048946 w 6302656"/>
                        <a:gd name="connsiteY22" fmla="*/ 405716 h 405716"/>
                        <a:gd name="connsiteX23" fmla="*/ 2355024 w 6302656"/>
                        <a:gd name="connsiteY23" fmla="*/ 405716 h 405716"/>
                        <a:gd name="connsiteX24" fmla="*/ 1911369 w 6302656"/>
                        <a:gd name="connsiteY24" fmla="*/ 405716 h 405716"/>
                        <a:gd name="connsiteX25" fmla="*/ 1405148 w 6302656"/>
                        <a:gd name="connsiteY25" fmla="*/ 405716 h 405716"/>
                        <a:gd name="connsiteX26" fmla="*/ 898926 w 6302656"/>
                        <a:gd name="connsiteY26" fmla="*/ 405716 h 405716"/>
                        <a:gd name="connsiteX27" fmla="*/ 22992 w 6302656"/>
                        <a:gd name="connsiteY27" fmla="*/ 405716 h 405716"/>
                        <a:gd name="connsiteX28" fmla="*/ 0 w 6302656"/>
                        <a:gd name="connsiteY28" fmla="*/ 382724 h 405716"/>
                        <a:gd name="connsiteX29" fmla="*/ 0 w 6302656"/>
                        <a:gd name="connsiteY29" fmla="*/ 22992 h 4057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</a:cxnLst>
                      <a:rect l="l" t="t" r="r" b="b"/>
                      <a:pathLst>
                        <a:path w="6302656" h="405716" fill="none" extrusionOk="0">
                          <a:moveTo>
                            <a:pt x="0" y="22992"/>
                          </a:moveTo>
                          <a:cubicBezTo>
                            <a:pt x="1905" y="10515"/>
                            <a:pt x="8598" y="-1278"/>
                            <a:pt x="22992" y="0"/>
                          </a:cubicBezTo>
                          <a:cubicBezTo>
                            <a:pt x="162072" y="-62936"/>
                            <a:pt x="447146" y="62407"/>
                            <a:pt x="591780" y="0"/>
                          </a:cubicBezTo>
                          <a:cubicBezTo>
                            <a:pt x="736414" y="-62407"/>
                            <a:pt x="878732" y="45844"/>
                            <a:pt x="1035435" y="0"/>
                          </a:cubicBezTo>
                          <a:cubicBezTo>
                            <a:pt x="1192138" y="-45844"/>
                            <a:pt x="1529245" y="51875"/>
                            <a:pt x="1666790" y="0"/>
                          </a:cubicBezTo>
                          <a:cubicBezTo>
                            <a:pt x="1804335" y="-51875"/>
                            <a:pt x="2056256" y="24297"/>
                            <a:pt x="2235579" y="0"/>
                          </a:cubicBezTo>
                          <a:cubicBezTo>
                            <a:pt x="2414902" y="-24297"/>
                            <a:pt x="2543360" y="37647"/>
                            <a:pt x="2741800" y="0"/>
                          </a:cubicBezTo>
                          <a:cubicBezTo>
                            <a:pt x="2940240" y="-37647"/>
                            <a:pt x="2937366" y="12738"/>
                            <a:pt x="3122889" y="0"/>
                          </a:cubicBezTo>
                          <a:cubicBezTo>
                            <a:pt x="3308412" y="-12738"/>
                            <a:pt x="3521801" y="51878"/>
                            <a:pt x="3691677" y="0"/>
                          </a:cubicBezTo>
                          <a:cubicBezTo>
                            <a:pt x="3861553" y="-51878"/>
                            <a:pt x="4016200" y="17790"/>
                            <a:pt x="4197899" y="0"/>
                          </a:cubicBezTo>
                          <a:cubicBezTo>
                            <a:pt x="4379598" y="-17790"/>
                            <a:pt x="4627909" y="13346"/>
                            <a:pt x="4891820" y="0"/>
                          </a:cubicBezTo>
                          <a:cubicBezTo>
                            <a:pt x="5155731" y="-13346"/>
                            <a:pt x="5292373" y="51505"/>
                            <a:pt x="5523175" y="0"/>
                          </a:cubicBezTo>
                          <a:cubicBezTo>
                            <a:pt x="5753977" y="-51505"/>
                            <a:pt x="6097805" y="42554"/>
                            <a:pt x="6279664" y="0"/>
                          </a:cubicBezTo>
                          <a:cubicBezTo>
                            <a:pt x="6289141" y="536"/>
                            <a:pt x="6298984" y="10794"/>
                            <a:pt x="6302656" y="22992"/>
                          </a:cubicBezTo>
                          <a:cubicBezTo>
                            <a:pt x="6339862" y="178621"/>
                            <a:pt x="6288538" y="231808"/>
                            <a:pt x="6302656" y="382724"/>
                          </a:cubicBezTo>
                          <a:cubicBezTo>
                            <a:pt x="6301220" y="396340"/>
                            <a:pt x="6291808" y="402939"/>
                            <a:pt x="6279664" y="405716"/>
                          </a:cubicBezTo>
                          <a:cubicBezTo>
                            <a:pt x="6185372" y="409447"/>
                            <a:pt x="6035857" y="363162"/>
                            <a:pt x="5898576" y="405716"/>
                          </a:cubicBezTo>
                          <a:cubicBezTo>
                            <a:pt x="5761295" y="448270"/>
                            <a:pt x="5627788" y="350005"/>
                            <a:pt x="5392354" y="405716"/>
                          </a:cubicBezTo>
                          <a:cubicBezTo>
                            <a:pt x="5156920" y="461427"/>
                            <a:pt x="4998147" y="363413"/>
                            <a:pt x="4886133" y="405716"/>
                          </a:cubicBezTo>
                          <a:cubicBezTo>
                            <a:pt x="4774119" y="448019"/>
                            <a:pt x="4683170" y="388412"/>
                            <a:pt x="4505044" y="405716"/>
                          </a:cubicBezTo>
                          <a:cubicBezTo>
                            <a:pt x="4326918" y="423020"/>
                            <a:pt x="4238418" y="387086"/>
                            <a:pt x="3998823" y="405716"/>
                          </a:cubicBezTo>
                          <a:cubicBezTo>
                            <a:pt x="3759228" y="424346"/>
                            <a:pt x="3798828" y="394523"/>
                            <a:pt x="3617734" y="405716"/>
                          </a:cubicBezTo>
                          <a:cubicBezTo>
                            <a:pt x="3436640" y="416909"/>
                            <a:pt x="3224928" y="379422"/>
                            <a:pt x="3048946" y="405716"/>
                          </a:cubicBezTo>
                          <a:cubicBezTo>
                            <a:pt x="2872964" y="432010"/>
                            <a:pt x="2639960" y="402537"/>
                            <a:pt x="2355024" y="405716"/>
                          </a:cubicBezTo>
                          <a:cubicBezTo>
                            <a:pt x="2070088" y="408895"/>
                            <a:pt x="2003625" y="391613"/>
                            <a:pt x="1911369" y="405716"/>
                          </a:cubicBezTo>
                          <a:cubicBezTo>
                            <a:pt x="1819114" y="419819"/>
                            <a:pt x="1618588" y="373945"/>
                            <a:pt x="1405148" y="405716"/>
                          </a:cubicBezTo>
                          <a:cubicBezTo>
                            <a:pt x="1191708" y="437487"/>
                            <a:pt x="1146627" y="396421"/>
                            <a:pt x="898926" y="405716"/>
                          </a:cubicBezTo>
                          <a:cubicBezTo>
                            <a:pt x="651225" y="415011"/>
                            <a:pt x="287058" y="363214"/>
                            <a:pt x="22992" y="405716"/>
                          </a:cubicBezTo>
                          <a:cubicBezTo>
                            <a:pt x="11867" y="404658"/>
                            <a:pt x="-255" y="395843"/>
                            <a:pt x="0" y="382724"/>
                          </a:cubicBezTo>
                          <a:cubicBezTo>
                            <a:pt x="-12536" y="247597"/>
                            <a:pt x="15834" y="95379"/>
                            <a:pt x="0" y="22992"/>
                          </a:cubicBezTo>
                          <a:close/>
                        </a:path>
                        <a:path w="6302656" h="405716" stroke="0" extrusionOk="0">
                          <a:moveTo>
                            <a:pt x="0" y="22992"/>
                          </a:moveTo>
                          <a:cubicBezTo>
                            <a:pt x="2461" y="8111"/>
                            <a:pt x="8168" y="1204"/>
                            <a:pt x="22992" y="0"/>
                          </a:cubicBezTo>
                          <a:cubicBezTo>
                            <a:pt x="194472" y="-32294"/>
                            <a:pt x="218190" y="29571"/>
                            <a:pt x="404080" y="0"/>
                          </a:cubicBezTo>
                          <a:cubicBezTo>
                            <a:pt x="589970" y="-29571"/>
                            <a:pt x="685894" y="8540"/>
                            <a:pt x="847735" y="0"/>
                          </a:cubicBezTo>
                          <a:cubicBezTo>
                            <a:pt x="1009577" y="-8540"/>
                            <a:pt x="1116430" y="24667"/>
                            <a:pt x="1228823" y="0"/>
                          </a:cubicBezTo>
                          <a:cubicBezTo>
                            <a:pt x="1341216" y="-24667"/>
                            <a:pt x="1718674" y="39278"/>
                            <a:pt x="1922745" y="0"/>
                          </a:cubicBezTo>
                          <a:cubicBezTo>
                            <a:pt x="2126816" y="-39278"/>
                            <a:pt x="2245355" y="13279"/>
                            <a:pt x="2366400" y="0"/>
                          </a:cubicBezTo>
                          <a:cubicBezTo>
                            <a:pt x="2487446" y="-13279"/>
                            <a:pt x="2804207" y="25798"/>
                            <a:pt x="2935188" y="0"/>
                          </a:cubicBezTo>
                          <a:cubicBezTo>
                            <a:pt x="3066169" y="-25798"/>
                            <a:pt x="3178381" y="52902"/>
                            <a:pt x="3378843" y="0"/>
                          </a:cubicBezTo>
                          <a:cubicBezTo>
                            <a:pt x="3579306" y="-52902"/>
                            <a:pt x="3833385" y="57522"/>
                            <a:pt x="4072765" y="0"/>
                          </a:cubicBezTo>
                          <a:cubicBezTo>
                            <a:pt x="4312145" y="-57522"/>
                            <a:pt x="4348089" y="38659"/>
                            <a:pt x="4578987" y="0"/>
                          </a:cubicBezTo>
                          <a:cubicBezTo>
                            <a:pt x="4809885" y="-38659"/>
                            <a:pt x="5042805" y="27230"/>
                            <a:pt x="5210342" y="0"/>
                          </a:cubicBezTo>
                          <a:cubicBezTo>
                            <a:pt x="5377879" y="-27230"/>
                            <a:pt x="5503065" y="1431"/>
                            <a:pt x="5653997" y="0"/>
                          </a:cubicBezTo>
                          <a:cubicBezTo>
                            <a:pt x="5804930" y="-1431"/>
                            <a:pt x="6069399" y="53105"/>
                            <a:pt x="6279664" y="0"/>
                          </a:cubicBezTo>
                          <a:cubicBezTo>
                            <a:pt x="6291738" y="-997"/>
                            <a:pt x="6303237" y="7900"/>
                            <a:pt x="6302656" y="22992"/>
                          </a:cubicBezTo>
                          <a:cubicBezTo>
                            <a:pt x="6334484" y="137964"/>
                            <a:pt x="6285266" y="286912"/>
                            <a:pt x="6302656" y="382724"/>
                          </a:cubicBezTo>
                          <a:cubicBezTo>
                            <a:pt x="6304331" y="395840"/>
                            <a:pt x="6289518" y="403581"/>
                            <a:pt x="6279664" y="405716"/>
                          </a:cubicBezTo>
                          <a:cubicBezTo>
                            <a:pt x="6084245" y="434233"/>
                            <a:pt x="5891539" y="339563"/>
                            <a:pt x="5648309" y="405716"/>
                          </a:cubicBezTo>
                          <a:cubicBezTo>
                            <a:pt x="5405079" y="471869"/>
                            <a:pt x="5231443" y="400125"/>
                            <a:pt x="5079521" y="405716"/>
                          </a:cubicBezTo>
                          <a:cubicBezTo>
                            <a:pt x="4927599" y="411307"/>
                            <a:pt x="4746744" y="383594"/>
                            <a:pt x="4510732" y="405716"/>
                          </a:cubicBezTo>
                          <a:cubicBezTo>
                            <a:pt x="4274720" y="427838"/>
                            <a:pt x="4128204" y="375843"/>
                            <a:pt x="3941944" y="405716"/>
                          </a:cubicBezTo>
                          <a:cubicBezTo>
                            <a:pt x="3755684" y="435589"/>
                            <a:pt x="3596301" y="401732"/>
                            <a:pt x="3310589" y="405716"/>
                          </a:cubicBezTo>
                          <a:cubicBezTo>
                            <a:pt x="3024878" y="409700"/>
                            <a:pt x="2911310" y="405299"/>
                            <a:pt x="2804367" y="405716"/>
                          </a:cubicBezTo>
                          <a:cubicBezTo>
                            <a:pt x="2697424" y="406133"/>
                            <a:pt x="2350104" y="371130"/>
                            <a:pt x="2110445" y="405716"/>
                          </a:cubicBezTo>
                          <a:cubicBezTo>
                            <a:pt x="1870786" y="440302"/>
                            <a:pt x="1698674" y="404779"/>
                            <a:pt x="1479090" y="405716"/>
                          </a:cubicBezTo>
                          <a:cubicBezTo>
                            <a:pt x="1259507" y="406653"/>
                            <a:pt x="975773" y="355419"/>
                            <a:pt x="785168" y="405716"/>
                          </a:cubicBezTo>
                          <a:cubicBezTo>
                            <a:pt x="594563" y="456013"/>
                            <a:pt x="276699" y="398644"/>
                            <a:pt x="22992" y="405716"/>
                          </a:cubicBezTo>
                          <a:cubicBezTo>
                            <a:pt x="10183" y="409023"/>
                            <a:pt x="-2136" y="395910"/>
                            <a:pt x="0" y="382724"/>
                          </a:cubicBezTo>
                          <a:cubicBezTo>
                            <a:pt x="-19571" y="214025"/>
                            <a:pt x="33839" y="110907"/>
                            <a:pt x="0" y="22992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D9860108-7A8B-488B-2601-AC120FBCEC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75361"/>
            <a:stretch/>
          </p:blipFill>
          <p:spPr>
            <a:xfrm>
              <a:off x="195936" y="1694827"/>
              <a:ext cx="3655354" cy="894559"/>
            </a:xfrm>
            <a:prstGeom prst="rect">
              <a:avLst/>
            </a:prstGeom>
          </p:spPr>
        </p:pic>
        <p:pic>
          <p:nvPicPr>
            <p:cNvPr id="44" name="Picture 4" descr="Bloomberg Logo PNG Transparent &amp; SVG Vector - Freebie Supply">
              <a:extLst>
                <a:ext uri="{FF2B5EF4-FFF2-40B4-BE49-F238E27FC236}">
                  <a16:creationId xmlns:a16="http://schemas.microsoft.com/office/drawing/2014/main" id="{7CDE1390-83AA-E64E-7B23-13539446D0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936" y="1270898"/>
              <a:ext cx="1267104" cy="3510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E0D0139-93B5-36B2-2547-1C2458594F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26662" t="61954" r="14227" b="10615"/>
            <a:stretch/>
          </p:blipFill>
          <p:spPr>
            <a:xfrm>
              <a:off x="3986221" y="1801906"/>
              <a:ext cx="2221330" cy="720245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881828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C15750-1756-02C5-566D-03534BAFD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965BFCB-E1F5-4DCF-785E-570A42E9F76C}"/>
              </a:ext>
            </a:extLst>
          </p:cNvPr>
          <p:cNvSpPr txBox="1"/>
          <p:nvPr/>
        </p:nvSpPr>
        <p:spPr>
          <a:xfrm>
            <a:off x="0" y="119921"/>
            <a:ext cx="12192000" cy="52322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MEDUSA – Setup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0FF7DAD-0333-B1FE-E6F0-F791D8EEAEC3}"/>
              </a:ext>
            </a:extLst>
          </p:cNvPr>
          <p:cNvSpPr/>
          <p:nvPr/>
        </p:nvSpPr>
        <p:spPr>
          <a:xfrm>
            <a:off x="467253" y="5705306"/>
            <a:ext cx="5498118" cy="785318"/>
          </a:xfrm>
          <a:prstGeom prst="roundRect">
            <a:avLst>
              <a:gd name="adj" fmla="val 8223"/>
            </a:avLst>
          </a:prstGeom>
          <a:noFill/>
          <a:ln w="28575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136257699">
                  <a:custGeom>
                    <a:avLst/>
                    <a:gdLst>
                      <a:gd name="connsiteX0" fmla="*/ 0 w 5053452"/>
                      <a:gd name="connsiteY0" fmla="*/ 64577 h 785318"/>
                      <a:gd name="connsiteX1" fmla="*/ 64577 w 5053452"/>
                      <a:gd name="connsiteY1" fmla="*/ 0 h 785318"/>
                      <a:gd name="connsiteX2" fmla="*/ 532385 w 5053452"/>
                      <a:gd name="connsiteY2" fmla="*/ 0 h 785318"/>
                      <a:gd name="connsiteX3" fmla="*/ 1049437 w 5053452"/>
                      <a:gd name="connsiteY3" fmla="*/ 0 h 785318"/>
                      <a:gd name="connsiteX4" fmla="*/ 1517245 w 5053452"/>
                      <a:gd name="connsiteY4" fmla="*/ 0 h 785318"/>
                      <a:gd name="connsiteX5" fmla="*/ 2231268 w 5053452"/>
                      <a:gd name="connsiteY5" fmla="*/ 0 h 785318"/>
                      <a:gd name="connsiteX6" fmla="*/ 2748319 w 5053452"/>
                      <a:gd name="connsiteY6" fmla="*/ 0 h 785318"/>
                      <a:gd name="connsiteX7" fmla="*/ 3363857 w 5053452"/>
                      <a:gd name="connsiteY7" fmla="*/ 0 h 785318"/>
                      <a:gd name="connsiteX8" fmla="*/ 3880908 w 5053452"/>
                      <a:gd name="connsiteY8" fmla="*/ 0 h 785318"/>
                      <a:gd name="connsiteX9" fmla="*/ 4988875 w 5053452"/>
                      <a:gd name="connsiteY9" fmla="*/ 0 h 785318"/>
                      <a:gd name="connsiteX10" fmla="*/ 5053452 w 5053452"/>
                      <a:gd name="connsiteY10" fmla="*/ 64577 h 785318"/>
                      <a:gd name="connsiteX11" fmla="*/ 5053452 w 5053452"/>
                      <a:gd name="connsiteY11" fmla="*/ 720741 h 785318"/>
                      <a:gd name="connsiteX12" fmla="*/ 4988875 w 5053452"/>
                      <a:gd name="connsiteY12" fmla="*/ 785318 h 785318"/>
                      <a:gd name="connsiteX13" fmla="*/ 4422581 w 5053452"/>
                      <a:gd name="connsiteY13" fmla="*/ 785318 h 785318"/>
                      <a:gd name="connsiteX14" fmla="*/ 3954772 w 5053452"/>
                      <a:gd name="connsiteY14" fmla="*/ 785318 h 785318"/>
                      <a:gd name="connsiteX15" fmla="*/ 3388478 w 5053452"/>
                      <a:gd name="connsiteY15" fmla="*/ 785318 h 785318"/>
                      <a:gd name="connsiteX16" fmla="*/ 2772941 w 5053452"/>
                      <a:gd name="connsiteY16" fmla="*/ 785318 h 785318"/>
                      <a:gd name="connsiteX17" fmla="*/ 2058918 w 5053452"/>
                      <a:gd name="connsiteY17" fmla="*/ 785318 h 785318"/>
                      <a:gd name="connsiteX18" fmla="*/ 1443380 w 5053452"/>
                      <a:gd name="connsiteY18" fmla="*/ 785318 h 785318"/>
                      <a:gd name="connsiteX19" fmla="*/ 827843 w 5053452"/>
                      <a:gd name="connsiteY19" fmla="*/ 785318 h 785318"/>
                      <a:gd name="connsiteX20" fmla="*/ 64577 w 5053452"/>
                      <a:gd name="connsiteY20" fmla="*/ 785318 h 785318"/>
                      <a:gd name="connsiteX21" fmla="*/ 0 w 5053452"/>
                      <a:gd name="connsiteY21" fmla="*/ 720741 h 785318"/>
                      <a:gd name="connsiteX22" fmla="*/ 0 w 5053452"/>
                      <a:gd name="connsiteY22" fmla="*/ 64577 h 785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5053452" h="785318" extrusionOk="0">
                        <a:moveTo>
                          <a:pt x="0" y="64577"/>
                        </a:moveTo>
                        <a:cubicBezTo>
                          <a:pt x="1560" y="27528"/>
                          <a:pt x="24410" y="2549"/>
                          <a:pt x="64577" y="0"/>
                        </a:cubicBezTo>
                        <a:cubicBezTo>
                          <a:pt x="293209" y="7570"/>
                          <a:pt x="320660" y="-20533"/>
                          <a:pt x="532385" y="0"/>
                        </a:cubicBezTo>
                        <a:cubicBezTo>
                          <a:pt x="744110" y="20533"/>
                          <a:pt x="841805" y="-7419"/>
                          <a:pt x="1049437" y="0"/>
                        </a:cubicBezTo>
                        <a:cubicBezTo>
                          <a:pt x="1257069" y="7419"/>
                          <a:pt x="1355517" y="-4391"/>
                          <a:pt x="1517245" y="0"/>
                        </a:cubicBezTo>
                        <a:cubicBezTo>
                          <a:pt x="1678973" y="4391"/>
                          <a:pt x="2080361" y="-13166"/>
                          <a:pt x="2231268" y="0"/>
                        </a:cubicBezTo>
                        <a:cubicBezTo>
                          <a:pt x="2382175" y="13166"/>
                          <a:pt x="2628465" y="17416"/>
                          <a:pt x="2748319" y="0"/>
                        </a:cubicBezTo>
                        <a:cubicBezTo>
                          <a:pt x="2868173" y="-17416"/>
                          <a:pt x="3218663" y="-15017"/>
                          <a:pt x="3363857" y="0"/>
                        </a:cubicBezTo>
                        <a:cubicBezTo>
                          <a:pt x="3509051" y="15017"/>
                          <a:pt x="3640311" y="-148"/>
                          <a:pt x="3880908" y="0"/>
                        </a:cubicBezTo>
                        <a:cubicBezTo>
                          <a:pt x="4121505" y="148"/>
                          <a:pt x="4544380" y="-44743"/>
                          <a:pt x="4988875" y="0"/>
                        </a:cubicBezTo>
                        <a:cubicBezTo>
                          <a:pt x="5030746" y="-2131"/>
                          <a:pt x="5050324" y="21233"/>
                          <a:pt x="5053452" y="64577"/>
                        </a:cubicBezTo>
                        <a:cubicBezTo>
                          <a:pt x="5050052" y="215554"/>
                          <a:pt x="5051290" y="491399"/>
                          <a:pt x="5053452" y="720741"/>
                        </a:cubicBezTo>
                        <a:cubicBezTo>
                          <a:pt x="5050815" y="752591"/>
                          <a:pt x="5020323" y="790034"/>
                          <a:pt x="4988875" y="785318"/>
                        </a:cubicBezTo>
                        <a:cubicBezTo>
                          <a:pt x="4780734" y="805341"/>
                          <a:pt x="4636572" y="757403"/>
                          <a:pt x="4422581" y="785318"/>
                        </a:cubicBezTo>
                        <a:cubicBezTo>
                          <a:pt x="4208590" y="813233"/>
                          <a:pt x="4056838" y="794080"/>
                          <a:pt x="3954772" y="785318"/>
                        </a:cubicBezTo>
                        <a:cubicBezTo>
                          <a:pt x="3852706" y="776556"/>
                          <a:pt x="3655765" y="797169"/>
                          <a:pt x="3388478" y="785318"/>
                        </a:cubicBezTo>
                        <a:cubicBezTo>
                          <a:pt x="3121191" y="773467"/>
                          <a:pt x="3013604" y="809844"/>
                          <a:pt x="2772941" y="785318"/>
                        </a:cubicBezTo>
                        <a:cubicBezTo>
                          <a:pt x="2532278" y="760792"/>
                          <a:pt x="2243800" y="807608"/>
                          <a:pt x="2058918" y="785318"/>
                        </a:cubicBezTo>
                        <a:cubicBezTo>
                          <a:pt x="1874036" y="763028"/>
                          <a:pt x="1745031" y="789613"/>
                          <a:pt x="1443380" y="785318"/>
                        </a:cubicBezTo>
                        <a:cubicBezTo>
                          <a:pt x="1141729" y="781023"/>
                          <a:pt x="1042136" y="810533"/>
                          <a:pt x="827843" y="785318"/>
                        </a:cubicBezTo>
                        <a:cubicBezTo>
                          <a:pt x="613550" y="760103"/>
                          <a:pt x="410364" y="748651"/>
                          <a:pt x="64577" y="785318"/>
                        </a:cubicBezTo>
                        <a:cubicBezTo>
                          <a:pt x="27988" y="785587"/>
                          <a:pt x="501" y="758480"/>
                          <a:pt x="0" y="720741"/>
                        </a:cubicBezTo>
                        <a:cubicBezTo>
                          <a:pt x="-15853" y="561100"/>
                          <a:pt x="-954" y="329572"/>
                          <a:pt x="0" y="6457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279053E-2277-2638-1758-E32C03C1D7CC}"/>
              </a:ext>
            </a:extLst>
          </p:cNvPr>
          <p:cNvCxnSpPr/>
          <p:nvPr/>
        </p:nvCxnSpPr>
        <p:spPr>
          <a:xfrm>
            <a:off x="0" y="942080"/>
            <a:ext cx="121920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1EBAF788-70B7-708B-3FB2-D35F4A061E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40"/>
          <a:stretch/>
        </p:blipFill>
        <p:spPr bwMode="auto">
          <a:xfrm>
            <a:off x="3669648" y="3087544"/>
            <a:ext cx="2295723" cy="2330303"/>
          </a:xfrm>
          <a:prstGeom prst="rect">
            <a:avLst/>
          </a:prstGeom>
          <a:noFill/>
          <a:ln w="28575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EF6DA01-6490-6EDE-06AA-DA94D945D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53" y="3100354"/>
            <a:ext cx="2665117" cy="2317493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A7C819-5E4A-B233-BCD2-FF68E302A196}"/>
              </a:ext>
            </a:extLst>
          </p:cNvPr>
          <p:cNvSpPr txBox="1"/>
          <p:nvPr/>
        </p:nvSpPr>
        <p:spPr>
          <a:xfrm>
            <a:off x="3465274" y="2672010"/>
            <a:ext cx="2746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b="1" dirty="0">
                <a:solidFill>
                  <a:schemeClr val="accent2"/>
                </a:solidFill>
              </a:rPr>
              <a:t>Coarse resolution instruments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B957FB-4FE8-0386-C82A-AD598561B524}"/>
              </a:ext>
            </a:extLst>
          </p:cNvPr>
          <p:cNvSpPr txBox="1"/>
          <p:nvPr/>
        </p:nvSpPr>
        <p:spPr>
          <a:xfrm>
            <a:off x="520518" y="2677010"/>
            <a:ext cx="25585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b="1" dirty="0">
                <a:solidFill>
                  <a:schemeClr val="accent1"/>
                </a:solidFill>
              </a:rPr>
              <a:t>High resolution instruments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B42B845-53A0-A228-6A30-B3BCF38A4396}"/>
              </a:ext>
            </a:extLst>
          </p:cNvPr>
          <p:cNvCxnSpPr>
            <a:cxnSpLocks/>
          </p:cNvCxnSpPr>
          <p:nvPr/>
        </p:nvCxnSpPr>
        <p:spPr>
          <a:xfrm>
            <a:off x="3132370" y="3087544"/>
            <a:ext cx="1706325" cy="1171556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C31D8FF-2307-9AC4-0EA5-DBFEC5120A09}"/>
              </a:ext>
            </a:extLst>
          </p:cNvPr>
          <p:cNvCxnSpPr>
            <a:cxnSpLocks/>
          </p:cNvCxnSpPr>
          <p:nvPr/>
        </p:nvCxnSpPr>
        <p:spPr>
          <a:xfrm flipV="1">
            <a:off x="3132370" y="4271910"/>
            <a:ext cx="1706325" cy="1158747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D1D516B-32AC-6E9B-D120-B3C984EDF19D}"/>
              </a:ext>
            </a:extLst>
          </p:cNvPr>
          <p:cNvSpPr txBox="1"/>
          <p:nvPr/>
        </p:nvSpPr>
        <p:spPr>
          <a:xfrm>
            <a:off x="565595" y="5761968"/>
            <a:ext cx="2566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200" b="1" dirty="0">
                <a:solidFill>
                  <a:schemeClr val="accent1"/>
                </a:solidFill>
              </a:rPr>
              <a:t>Validation of high-resolution imagers against </a:t>
            </a:r>
            <a:r>
              <a:rPr lang="en-NL" sz="1200" b="1" i="1" u="sng" dirty="0">
                <a:solidFill>
                  <a:schemeClr val="accent1"/>
                </a:solidFill>
              </a:rPr>
              <a:t>controlled releases</a:t>
            </a:r>
          </a:p>
          <a:p>
            <a:r>
              <a:rPr lang="en-NL" sz="1200" b="1" dirty="0">
                <a:solidFill>
                  <a:schemeClr val="accent1"/>
                </a:solidFill>
              </a:rPr>
              <a:t>(gold standard)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508A1E-8C07-684E-E541-FC1C3DBA270D}"/>
              </a:ext>
            </a:extLst>
          </p:cNvPr>
          <p:cNvSpPr txBox="1"/>
          <p:nvPr/>
        </p:nvSpPr>
        <p:spPr>
          <a:xfrm>
            <a:off x="3741082" y="5776581"/>
            <a:ext cx="2010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L" sz="1200" b="1" dirty="0">
                <a:solidFill>
                  <a:schemeClr val="accent2"/>
                </a:solidFill>
              </a:rPr>
              <a:t>Linking coarse resolution mapper observations on relevant cases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6C2B42-BF78-1DE7-95D5-BCBBB4665968}"/>
              </a:ext>
            </a:extLst>
          </p:cNvPr>
          <p:cNvSpPr txBox="1"/>
          <p:nvPr/>
        </p:nvSpPr>
        <p:spPr>
          <a:xfrm>
            <a:off x="2568035" y="5900467"/>
            <a:ext cx="151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accent1"/>
                </a:solidFill>
              </a:rPr>
              <a:t>............</a:t>
            </a:r>
            <a:r>
              <a:rPr lang="en-NL" dirty="0">
                <a:solidFill>
                  <a:schemeClr val="accent2"/>
                </a:solidFill>
              </a:rPr>
              <a:t>...........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30C80D-E992-0B58-3529-6D785BF73E72}"/>
              </a:ext>
            </a:extLst>
          </p:cNvPr>
          <p:cNvSpPr txBox="1"/>
          <p:nvPr/>
        </p:nvSpPr>
        <p:spPr>
          <a:xfrm>
            <a:off x="6270611" y="5647760"/>
            <a:ext cx="1492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b="1" dirty="0"/>
              <a:t>Validation of emission estimates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8B076AA-E1F7-7D5B-069D-A1B1C068606C}"/>
              </a:ext>
            </a:extLst>
          </p:cNvPr>
          <p:cNvSpPr/>
          <p:nvPr/>
        </p:nvSpPr>
        <p:spPr>
          <a:xfrm>
            <a:off x="5752585" y="5524006"/>
            <a:ext cx="526779" cy="52677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3680FD-013A-CF2F-815B-9329B19F14A2}"/>
              </a:ext>
            </a:extLst>
          </p:cNvPr>
          <p:cNvSpPr txBox="1"/>
          <p:nvPr/>
        </p:nvSpPr>
        <p:spPr>
          <a:xfrm>
            <a:off x="5847990" y="552075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800" b="1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0885772-A9B8-9176-04F2-D0E79268A0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40" b="11508"/>
          <a:stretch/>
        </p:blipFill>
        <p:spPr>
          <a:xfrm>
            <a:off x="8369692" y="1847400"/>
            <a:ext cx="3200339" cy="153188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0E5E0984-68A7-2551-9F34-9A3AEFCE8E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" t="3149" r="1213" b="3621"/>
          <a:stretch/>
        </p:blipFill>
        <p:spPr bwMode="auto">
          <a:xfrm>
            <a:off x="7533035" y="2669207"/>
            <a:ext cx="3544985" cy="157047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472E264-5C3C-65C0-D873-BD6A4B9BFD7A}"/>
              </a:ext>
            </a:extLst>
          </p:cNvPr>
          <p:cNvSpPr txBox="1"/>
          <p:nvPr/>
        </p:nvSpPr>
        <p:spPr>
          <a:xfrm>
            <a:off x="8437243" y="2780868"/>
            <a:ext cx="729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b="1" dirty="0"/>
              <a:t>SRON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970474-884B-30CE-5461-38D9E8117A32}"/>
              </a:ext>
            </a:extLst>
          </p:cNvPr>
          <p:cNvSpPr txBox="1"/>
          <p:nvPr/>
        </p:nvSpPr>
        <p:spPr>
          <a:xfrm>
            <a:off x="9116680" y="1820994"/>
            <a:ext cx="902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b="1" dirty="0"/>
              <a:t>Kayrros</a:t>
            </a: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AF07752A-4B66-0706-A22E-7C429A23CF7D}"/>
              </a:ext>
            </a:extLst>
          </p:cNvPr>
          <p:cNvSpPr/>
          <p:nvPr/>
        </p:nvSpPr>
        <p:spPr>
          <a:xfrm rot="18794645">
            <a:off x="7675467" y="2133288"/>
            <a:ext cx="763360" cy="544296"/>
          </a:xfrm>
          <a:prstGeom prst="arc">
            <a:avLst>
              <a:gd name="adj1" fmla="val 11747786"/>
              <a:gd name="adj2" fmla="val 21467422"/>
            </a:avLst>
          </a:prstGeom>
          <a:ln w="28575">
            <a:solidFill>
              <a:schemeClr val="tx1"/>
            </a:solidFill>
            <a:headEnd type="triangle" w="med" len="med"/>
            <a:tailEnd type="triangle" w="med" len="med"/>
            <a:extLst>
              <a:ext uri="{C807C97D-BFC1-408E-A445-0C87EB9F89A2}">
                <ask:lineSketchStyleProps xmlns:ask="http://schemas.microsoft.com/office/drawing/2018/sketchyshapes" sd="4110950085">
                  <a:custGeom>
                    <a:avLst/>
                    <a:gdLst>
                      <a:gd name="connsiteX0" fmla="*/ 424350 w 2718272"/>
                      <a:gd name="connsiteY0" fmla="*/ 274173 h 2000680"/>
                      <a:gd name="connsiteX1" fmla="*/ 1607231 w 2718272"/>
                      <a:gd name="connsiteY1" fmla="*/ 16807 h 2000680"/>
                      <a:gd name="connsiteX2" fmla="*/ 2684265 w 2718272"/>
                      <a:gd name="connsiteY2" fmla="*/ 777970 h 2000680"/>
                      <a:gd name="connsiteX3" fmla="*/ 2269058 w 2718272"/>
                      <a:gd name="connsiteY3" fmla="*/ 847646 h 2000680"/>
                      <a:gd name="connsiteX4" fmla="*/ 1840600 w 2718272"/>
                      <a:gd name="connsiteY4" fmla="*/ 919546 h 2000680"/>
                      <a:gd name="connsiteX5" fmla="*/ 1359136 w 2718272"/>
                      <a:gd name="connsiteY5" fmla="*/ 1000340 h 2000680"/>
                      <a:gd name="connsiteX6" fmla="*/ 901091 w 2718272"/>
                      <a:gd name="connsiteY6" fmla="*/ 644518 h 2000680"/>
                      <a:gd name="connsiteX7" fmla="*/ 424350 w 2718272"/>
                      <a:gd name="connsiteY7" fmla="*/ 274173 h 2000680"/>
                      <a:gd name="connsiteX0" fmla="*/ 424350 w 2718272"/>
                      <a:gd name="connsiteY0" fmla="*/ 274173 h 2000680"/>
                      <a:gd name="connsiteX1" fmla="*/ 1607231 w 2718272"/>
                      <a:gd name="connsiteY1" fmla="*/ 16807 h 2000680"/>
                      <a:gd name="connsiteX2" fmla="*/ 2684265 w 2718272"/>
                      <a:gd name="connsiteY2" fmla="*/ 777970 h 20006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718272" h="2000680" stroke="0" extrusionOk="0">
                        <a:moveTo>
                          <a:pt x="424350" y="274173"/>
                        </a:moveTo>
                        <a:cubicBezTo>
                          <a:pt x="837014" y="130485"/>
                          <a:pt x="1154265" y="-31229"/>
                          <a:pt x="1607231" y="16807"/>
                        </a:cubicBezTo>
                        <a:cubicBezTo>
                          <a:pt x="2127332" y="37047"/>
                          <a:pt x="2474094" y="459042"/>
                          <a:pt x="2684265" y="777970"/>
                        </a:cubicBezTo>
                        <a:cubicBezTo>
                          <a:pt x="2506390" y="816898"/>
                          <a:pt x="2371028" y="815358"/>
                          <a:pt x="2269058" y="847646"/>
                        </a:cubicBezTo>
                        <a:cubicBezTo>
                          <a:pt x="2167088" y="879934"/>
                          <a:pt x="2050765" y="860081"/>
                          <a:pt x="1840600" y="919546"/>
                        </a:cubicBezTo>
                        <a:cubicBezTo>
                          <a:pt x="1630434" y="979010"/>
                          <a:pt x="1561719" y="951684"/>
                          <a:pt x="1359136" y="1000340"/>
                        </a:cubicBezTo>
                        <a:cubicBezTo>
                          <a:pt x="1122149" y="856501"/>
                          <a:pt x="1078790" y="748749"/>
                          <a:pt x="901091" y="644518"/>
                        </a:cubicBezTo>
                        <a:cubicBezTo>
                          <a:pt x="723392" y="540287"/>
                          <a:pt x="650051" y="367281"/>
                          <a:pt x="424350" y="274173"/>
                        </a:cubicBezTo>
                        <a:close/>
                      </a:path>
                      <a:path w="2718272" h="2000680" fill="none" extrusionOk="0">
                        <a:moveTo>
                          <a:pt x="424350" y="274173"/>
                        </a:moveTo>
                        <a:cubicBezTo>
                          <a:pt x="691311" y="-62382"/>
                          <a:pt x="1166644" y="-131008"/>
                          <a:pt x="1607231" y="16807"/>
                        </a:cubicBezTo>
                        <a:cubicBezTo>
                          <a:pt x="2165198" y="-13936"/>
                          <a:pt x="2562694" y="321947"/>
                          <a:pt x="2684265" y="77797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6A818C76-51AF-4C52-D6E1-5859647A5132}"/>
              </a:ext>
            </a:extLst>
          </p:cNvPr>
          <p:cNvSpPr/>
          <p:nvPr/>
        </p:nvSpPr>
        <p:spPr>
          <a:xfrm rot="6943500">
            <a:off x="10893337" y="3419759"/>
            <a:ext cx="763360" cy="544296"/>
          </a:xfrm>
          <a:prstGeom prst="arc">
            <a:avLst>
              <a:gd name="adj1" fmla="val 11747786"/>
              <a:gd name="adj2" fmla="val 21467422"/>
            </a:avLst>
          </a:prstGeom>
          <a:ln w="28575">
            <a:solidFill>
              <a:schemeClr val="tx1"/>
            </a:solidFill>
            <a:headEnd type="triangle" w="med" len="med"/>
            <a:tailEnd type="triangle" w="med" len="med"/>
            <a:extLst>
              <a:ext uri="{C807C97D-BFC1-408E-A445-0C87EB9F89A2}">
                <ask:lineSketchStyleProps xmlns:ask="http://schemas.microsoft.com/office/drawing/2018/sketchyshapes" sd="4110950085">
                  <a:custGeom>
                    <a:avLst/>
                    <a:gdLst>
                      <a:gd name="connsiteX0" fmla="*/ 424350 w 2718272"/>
                      <a:gd name="connsiteY0" fmla="*/ 274173 h 2000680"/>
                      <a:gd name="connsiteX1" fmla="*/ 1607231 w 2718272"/>
                      <a:gd name="connsiteY1" fmla="*/ 16807 h 2000680"/>
                      <a:gd name="connsiteX2" fmla="*/ 2684265 w 2718272"/>
                      <a:gd name="connsiteY2" fmla="*/ 777970 h 2000680"/>
                      <a:gd name="connsiteX3" fmla="*/ 2269058 w 2718272"/>
                      <a:gd name="connsiteY3" fmla="*/ 847646 h 2000680"/>
                      <a:gd name="connsiteX4" fmla="*/ 1840600 w 2718272"/>
                      <a:gd name="connsiteY4" fmla="*/ 919546 h 2000680"/>
                      <a:gd name="connsiteX5" fmla="*/ 1359136 w 2718272"/>
                      <a:gd name="connsiteY5" fmla="*/ 1000340 h 2000680"/>
                      <a:gd name="connsiteX6" fmla="*/ 901091 w 2718272"/>
                      <a:gd name="connsiteY6" fmla="*/ 644518 h 2000680"/>
                      <a:gd name="connsiteX7" fmla="*/ 424350 w 2718272"/>
                      <a:gd name="connsiteY7" fmla="*/ 274173 h 2000680"/>
                      <a:gd name="connsiteX0" fmla="*/ 424350 w 2718272"/>
                      <a:gd name="connsiteY0" fmla="*/ 274173 h 2000680"/>
                      <a:gd name="connsiteX1" fmla="*/ 1607231 w 2718272"/>
                      <a:gd name="connsiteY1" fmla="*/ 16807 h 2000680"/>
                      <a:gd name="connsiteX2" fmla="*/ 2684265 w 2718272"/>
                      <a:gd name="connsiteY2" fmla="*/ 777970 h 20006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718272" h="2000680" stroke="0" extrusionOk="0">
                        <a:moveTo>
                          <a:pt x="424350" y="274173"/>
                        </a:moveTo>
                        <a:cubicBezTo>
                          <a:pt x="837014" y="130485"/>
                          <a:pt x="1154265" y="-31229"/>
                          <a:pt x="1607231" y="16807"/>
                        </a:cubicBezTo>
                        <a:cubicBezTo>
                          <a:pt x="2127332" y="37047"/>
                          <a:pt x="2474094" y="459042"/>
                          <a:pt x="2684265" y="777970"/>
                        </a:cubicBezTo>
                        <a:cubicBezTo>
                          <a:pt x="2506390" y="816898"/>
                          <a:pt x="2371028" y="815358"/>
                          <a:pt x="2269058" y="847646"/>
                        </a:cubicBezTo>
                        <a:cubicBezTo>
                          <a:pt x="2167088" y="879934"/>
                          <a:pt x="2050765" y="860081"/>
                          <a:pt x="1840600" y="919546"/>
                        </a:cubicBezTo>
                        <a:cubicBezTo>
                          <a:pt x="1630434" y="979010"/>
                          <a:pt x="1561719" y="951684"/>
                          <a:pt x="1359136" y="1000340"/>
                        </a:cubicBezTo>
                        <a:cubicBezTo>
                          <a:pt x="1122149" y="856501"/>
                          <a:pt x="1078790" y="748749"/>
                          <a:pt x="901091" y="644518"/>
                        </a:cubicBezTo>
                        <a:cubicBezTo>
                          <a:pt x="723392" y="540287"/>
                          <a:pt x="650051" y="367281"/>
                          <a:pt x="424350" y="274173"/>
                        </a:cubicBezTo>
                        <a:close/>
                      </a:path>
                      <a:path w="2718272" h="2000680" fill="none" extrusionOk="0">
                        <a:moveTo>
                          <a:pt x="424350" y="274173"/>
                        </a:moveTo>
                        <a:cubicBezTo>
                          <a:pt x="691311" y="-62382"/>
                          <a:pt x="1166644" y="-131008"/>
                          <a:pt x="1607231" y="16807"/>
                        </a:cubicBezTo>
                        <a:cubicBezTo>
                          <a:pt x="2165198" y="-13936"/>
                          <a:pt x="2562694" y="321947"/>
                          <a:pt x="2684265" y="77797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EA911FE-ED4E-C24B-FA55-8E06EEA56624}"/>
              </a:ext>
            </a:extLst>
          </p:cNvPr>
          <p:cNvSpPr/>
          <p:nvPr/>
        </p:nvSpPr>
        <p:spPr>
          <a:xfrm>
            <a:off x="7220802" y="1685751"/>
            <a:ext cx="4621122" cy="2803585"/>
          </a:xfrm>
          <a:prstGeom prst="roundRect">
            <a:avLst>
              <a:gd name="adj" fmla="val 3987"/>
            </a:avLst>
          </a:prstGeom>
          <a:noFill/>
          <a:ln w="28575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136257699">
                  <a:custGeom>
                    <a:avLst/>
                    <a:gdLst>
                      <a:gd name="connsiteX0" fmla="*/ 0 w 5053452"/>
                      <a:gd name="connsiteY0" fmla="*/ 64577 h 785318"/>
                      <a:gd name="connsiteX1" fmla="*/ 64577 w 5053452"/>
                      <a:gd name="connsiteY1" fmla="*/ 0 h 785318"/>
                      <a:gd name="connsiteX2" fmla="*/ 532385 w 5053452"/>
                      <a:gd name="connsiteY2" fmla="*/ 0 h 785318"/>
                      <a:gd name="connsiteX3" fmla="*/ 1049437 w 5053452"/>
                      <a:gd name="connsiteY3" fmla="*/ 0 h 785318"/>
                      <a:gd name="connsiteX4" fmla="*/ 1517245 w 5053452"/>
                      <a:gd name="connsiteY4" fmla="*/ 0 h 785318"/>
                      <a:gd name="connsiteX5" fmla="*/ 2231268 w 5053452"/>
                      <a:gd name="connsiteY5" fmla="*/ 0 h 785318"/>
                      <a:gd name="connsiteX6" fmla="*/ 2748319 w 5053452"/>
                      <a:gd name="connsiteY6" fmla="*/ 0 h 785318"/>
                      <a:gd name="connsiteX7" fmla="*/ 3363857 w 5053452"/>
                      <a:gd name="connsiteY7" fmla="*/ 0 h 785318"/>
                      <a:gd name="connsiteX8" fmla="*/ 3880908 w 5053452"/>
                      <a:gd name="connsiteY8" fmla="*/ 0 h 785318"/>
                      <a:gd name="connsiteX9" fmla="*/ 4988875 w 5053452"/>
                      <a:gd name="connsiteY9" fmla="*/ 0 h 785318"/>
                      <a:gd name="connsiteX10" fmla="*/ 5053452 w 5053452"/>
                      <a:gd name="connsiteY10" fmla="*/ 64577 h 785318"/>
                      <a:gd name="connsiteX11" fmla="*/ 5053452 w 5053452"/>
                      <a:gd name="connsiteY11" fmla="*/ 720741 h 785318"/>
                      <a:gd name="connsiteX12" fmla="*/ 4988875 w 5053452"/>
                      <a:gd name="connsiteY12" fmla="*/ 785318 h 785318"/>
                      <a:gd name="connsiteX13" fmla="*/ 4422581 w 5053452"/>
                      <a:gd name="connsiteY13" fmla="*/ 785318 h 785318"/>
                      <a:gd name="connsiteX14" fmla="*/ 3954772 w 5053452"/>
                      <a:gd name="connsiteY14" fmla="*/ 785318 h 785318"/>
                      <a:gd name="connsiteX15" fmla="*/ 3388478 w 5053452"/>
                      <a:gd name="connsiteY15" fmla="*/ 785318 h 785318"/>
                      <a:gd name="connsiteX16" fmla="*/ 2772941 w 5053452"/>
                      <a:gd name="connsiteY16" fmla="*/ 785318 h 785318"/>
                      <a:gd name="connsiteX17" fmla="*/ 2058918 w 5053452"/>
                      <a:gd name="connsiteY17" fmla="*/ 785318 h 785318"/>
                      <a:gd name="connsiteX18" fmla="*/ 1443380 w 5053452"/>
                      <a:gd name="connsiteY18" fmla="*/ 785318 h 785318"/>
                      <a:gd name="connsiteX19" fmla="*/ 827843 w 5053452"/>
                      <a:gd name="connsiteY19" fmla="*/ 785318 h 785318"/>
                      <a:gd name="connsiteX20" fmla="*/ 64577 w 5053452"/>
                      <a:gd name="connsiteY20" fmla="*/ 785318 h 785318"/>
                      <a:gd name="connsiteX21" fmla="*/ 0 w 5053452"/>
                      <a:gd name="connsiteY21" fmla="*/ 720741 h 785318"/>
                      <a:gd name="connsiteX22" fmla="*/ 0 w 5053452"/>
                      <a:gd name="connsiteY22" fmla="*/ 64577 h 785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5053452" h="785318" extrusionOk="0">
                        <a:moveTo>
                          <a:pt x="0" y="64577"/>
                        </a:moveTo>
                        <a:cubicBezTo>
                          <a:pt x="1560" y="27528"/>
                          <a:pt x="24410" y="2549"/>
                          <a:pt x="64577" y="0"/>
                        </a:cubicBezTo>
                        <a:cubicBezTo>
                          <a:pt x="293209" y="7570"/>
                          <a:pt x="320660" y="-20533"/>
                          <a:pt x="532385" y="0"/>
                        </a:cubicBezTo>
                        <a:cubicBezTo>
                          <a:pt x="744110" y="20533"/>
                          <a:pt x="841805" y="-7419"/>
                          <a:pt x="1049437" y="0"/>
                        </a:cubicBezTo>
                        <a:cubicBezTo>
                          <a:pt x="1257069" y="7419"/>
                          <a:pt x="1355517" y="-4391"/>
                          <a:pt x="1517245" y="0"/>
                        </a:cubicBezTo>
                        <a:cubicBezTo>
                          <a:pt x="1678973" y="4391"/>
                          <a:pt x="2080361" y="-13166"/>
                          <a:pt x="2231268" y="0"/>
                        </a:cubicBezTo>
                        <a:cubicBezTo>
                          <a:pt x="2382175" y="13166"/>
                          <a:pt x="2628465" y="17416"/>
                          <a:pt x="2748319" y="0"/>
                        </a:cubicBezTo>
                        <a:cubicBezTo>
                          <a:pt x="2868173" y="-17416"/>
                          <a:pt x="3218663" y="-15017"/>
                          <a:pt x="3363857" y="0"/>
                        </a:cubicBezTo>
                        <a:cubicBezTo>
                          <a:pt x="3509051" y="15017"/>
                          <a:pt x="3640311" y="-148"/>
                          <a:pt x="3880908" y="0"/>
                        </a:cubicBezTo>
                        <a:cubicBezTo>
                          <a:pt x="4121505" y="148"/>
                          <a:pt x="4544380" y="-44743"/>
                          <a:pt x="4988875" y="0"/>
                        </a:cubicBezTo>
                        <a:cubicBezTo>
                          <a:pt x="5030746" y="-2131"/>
                          <a:pt x="5050324" y="21233"/>
                          <a:pt x="5053452" y="64577"/>
                        </a:cubicBezTo>
                        <a:cubicBezTo>
                          <a:pt x="5050052" y="215554"/>
                          <a:pt x="5051290" y="491399"/>
                          <a:pt x="5053452" y="720741"/>
                        </a:cubicBezTo>
                        <a:cubicBezTo>
                          <a:pt x="5050815" y="752591"/>
                          <a:pt x="5020323" y="790034"/>
                          <a:pt x="4988875" y="785318"/>
                        </a:cubicBezTo>
                        <a:cubicBezTo>
                          <a:pt x="4780734" y="805341"/>
                          <a:pt x="4636572" y="757403"/>
                          <a:pt x="4422581" y="785318"/>
                        </a:cubicBezTo>
                        <a:cubicBezTo>
                          <a:pt x="4208590" y="813233"/>
                          <a:pt x="4056838" y="794080"/>
                          <a:pt x="3954772" y="785318"/>
                        </a:cubicBezTo>
                        <a:cubicBezTo>
                          <a:pt x="3852706" y="776556"/>
                          <a:pt x="3655765" y="797169"/>
                          <a:pt x="3388478" y="785318"/>
                        </a:cubicBezTo>
                        <a:cubicBezTo>
                          <a:pt x="3121191" y="773467"/>
                          <a:pt x="3013604" y="809844"/>
                          <a:pt x="2772941" y="785318"/>
                        </a:cubicBezTo>
                        <a:cubicBezTo>
                          <a:pt x="2532278" y="760792"/>
                          <a:pt x="2243800" y="807608"/>
                          <a:pt x="2058918" y="785318"/>
                        </a:cubicBezTo>
                        <a:cubicBezTo>
                          <a:pt x="1874036" y="763028"/>
                          <a:pt x="1745031" y="789613"/>
                          <a:pt x="1443380" y="785318"/>
                        </a:cubicBezTo>
                        <a:cubicBezTo>
                          <a:pt x="1141729" y="781023"/>
                          <a:pt x="1042136" y="810533"/>
                          <a:pt x="827843" y="785318"/>
                        </a:cubicBezTo>
                        <a:cubicBezTo>
                          <a:pt x="613550" y="760103"/>
                          <a:pt x="410364" y="748651"/>
                          <a:pt x="64577" y="785318"/>
                        </a:cubicBezTo>
                        <a:cubicBezTo>
                          <a:pt x="27988" y="785587"/>
                          <a:pt x="501" y="758480"/>
                          <a:pt x="0" y="720741"/>
                        </a:cubicBezTo>
                        <a:cubicBezTo>
                          <a:pt x="-15853" y="561100"/>
                          <a:pt x="-954" y="329572"/>
                          <a:pt x="0" y="6457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B6287B2-F1FF-648C-1A53-2DB4B06A0714}"/>
              </a:ext>
            </a:extLst>
          </p:cNvPr>
          <p:cNvSpPr/>
          <p:nvPr/>
        </p:nvSpPr>
        <p:spPr>
          <a:xfrm>
            <a:off x="6976920" y="1099596"/>
            <a:ext cx="526779" cy="52677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95F60FD-51C3-525F-BED1-6CE0F575412B}"/>
              </a:ext>
            </a:extLst>
          </p:cNvPr>
          <p:cNvSpPr txBox="1"/>
          <p:nvPr/>
        </p:nvSpPr>
        <p:spPr>
          <a:xfrm>
            <a:off x="7072325" y="109634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8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C8ABC75-6F3C-9EF0-CA49-43AD0FE0C945}"/>
              </a:ext>
            </a:extLst>
          </p:cNvPr>
          <p:cNvSpPr txBox="1"/>
          <p:nvPr/>
        </p:nvSpPr>
        <p:spPr>
          <a:xfrm>
            <a:off x="7585958" y="1037879"/>
            <a:ext cx="4308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b="1" dirty="0"/>
              <a:t>Intercomparison of different results from similar satellites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2B43990-1E44-1C99-A707-1E326A1C3E11}"/>
              </a:ext>
            </a:extLst>
          </p:cNvPr>
          <p:cNvSpPr/>
          <p:nvPr/>
        </p:nvSpPr>
        <p:spPr>
          <a:xfrm>
            <a:off x="8297037" y="4595981"/>
            <a:ext cx="526779" cy="52677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C821263-1934-5913-A8D7-0C5DD05C9FA2}"/>
              </a:ext>
            </a:extLst>
          </p:cNvPr>
          <p:cNvSpPr txBox="1"/>
          <p:nvPr/>
        </p:nvSpPr>
        <p:spPr>
          <a:xfrm>
            <a:off x="8392442" y="459273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8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7C4D3F2-0ABC-B57A-E81B-6208548CEEF4}"/>
              </a:ext>
            </a:extLst>
          </p:cNvPr>
          <p:cNvSpPr/>
          <p:nvPr/>
        </p:nvSpPr>
        <p:spPr>
          <a:xfrm>
            <a:off x="8297037" y="5292323"/>
            <a:ext cx="526779" cy="52677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C004D76-E7EE-1EC2-5684-EDDC3114EFB2}"/>
              </a:ext>
            </a:extLst>
          </p:cNvPr>
          <p:cNvSpPr txBox="1"/>
          <p:nvPr/>
        </p:nvSpPr>
        <p:spPr>
          <a:xfrm>
            <a:off x="8380567" y="5289075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8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22BACEC-F5D2-9D81-6CCA-99A6186813F1}"/>
              </a:ext>
            </a:extLst>
          </p:cNvPr>
          <p:cNvSpPr/>
          <p:nvPr/>
        </p:nvSpPr>
        <p:spPr>
          <a:xfrm>
            <a:off x="8297037" y="5994846"/>
            <a:ext cx="526779" cy="52677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8C8EA09-6D46-5AD5-434F-A41CCD2982A7}"/>
              </a:ext>
            </a:extLst>
          </p:cNvPr>
          <p:cNvSpPr txBox="1"/>
          <p:nvPr/>
        </p:nvSpPr>
        <p:spPr>
          <a:xfrm>
            <a:off x="8392442" y="599159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8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AC1C3F5-645C-7D1C-C411-684506D36692}"/>
              </a:ext>
            </a:extLst>
          </p:cNvPr>
          <p:cNvSpPr txBox="1"/>
          <p:nvPr/>
        </p:nvSpPr>
        <p:spPr>
          <a:xfrm>
            <a:off x="8907346" y="4669997"/>
            <a:ext cx="399667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b="1" dirty="0"/>
              <a:t>Uncertainty calculation</a:t>
            </a:r>
          </a:p>
          <a:p>
            <a:r>
              <a:rPr lang="en-GB" sz="1600" i="1" dirty="0"/>
              <a:t>D</a:t>
            </a:r>
            <a:r>
              <a:rPr lang="en-NL" sz="1600" i="1" dirty="0"/>
              <a:t>evelop common approach/guidelines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DD522B5-9963-AC7E-F4DF-4EB1B0414690}"/>
              </a:ext>
            </a:extLst>
          </p:cNvPr>
          <p:cNvSpPr txBox="1"/>
          <p:nvPr/>
        </p:nvSpPr>
        <p:spPr>
          <a:xfrm>
            <a:off x="8931759" y="5248992"/>
            <a:ext cx="2292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b="1" dirty="0"/>
              <a:t>Integration and case studies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C11B1D0-7332-8A46-D81D-A81DBB5FF622}"/>
              </a:ext>
            </a:extLst>
          </p:cNvPr>
          <p:cNvSpPr txBox="1"/>
          <p:nvPr/>
        </p:nvSpPr>
        <p:spPr>
          <a:xfrm>
            <a:off x="8919221" y="5946633"/>
            <a:ext cx="2467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b="1" dirty="0"/>
              <a:t>High-resolution satellite CO</a:t>
            </a:r>
            <a:r>
              <a:rPr lang="en-NL" b="1" baseline="-25000" dirty="0"/>
              <a:t>2</a:t>
            </a:r>
            <a:r>
              <a:rPr lang="en-NL" b="1" dirty="0"/>
              <a:t> observations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E2B0345-EAD3-557F-E350-493C9849366A}"/>
              </a:ext>
            </a:extLst>
          </p:cNvPr>
          <p:cNvCxnSpPr>
            <a:cxnSpLocks/>
          </p:cNvCxnSpPr>
          <p:nvPr/>
        </p:nvCxnSpPr>
        <p:spPr>
          <a:xfrm>
            <a:off x="5987585" y="3080737"/>
            <a:ext cx="3858279" cy="38845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408FC0B-746F-677A-CD02-5BF4E02778CD}"/>
              </a:ext>
            </a:extLst>
          </p:cNvPr>
          <p:cNvCxnSpPr>
            <a:cxnSpLocks/>
          </p:cNvCxnSpPr>
          <p:nvPr/>
        </p:nvCxnSpPr>
        <p:spPr>
          <a:xfrm flipV="1">
            <a:off x="5987585" y="3119582"/>
            <a:ext cx="3858279" cy="2306019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B4FD7DA3-A3A1-3023-91ED-A52B148E4599}"/>
              </a:ext>
            </a:extLst>
          </p:cNvPr>
          <p:cNvSpPr txBox="1"/>
          <p:nvPr/>
        </p:nvSpPr>
        <p:spPr>
          <a:xfrm>
            <a:off x="7261032" y="1741959"/>
            <a:ext cx="523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E.g.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B4A0A44-2A9C-673A-F161-1C2607FDBADE}"/>
              </a:ext>
            </a:extLst>
          </p:cNvPr>
          <p:cNvGrpSpPr/>
          <p:nvPr/>
        </p:nvGrpSpPr>
        <p:grpSpPr>
          <a:xfrm>
            <a:off x="141687" y="1065313"/>
            <a:ext cx="6302656" cy="1451794"/>
            <a:chOff x="141687" y="1238311"/>
            <a:chExt cx="6302656" cy="1451794"/>
          </a:xfrm>
        </p:grpSpPr>
        <p:sp>
          <p:nvSpPr>
            <p:cNvPr id="41" name="Rounded Rectangle 8">
              <a:extLst>
                <a:ext uri="{FF2B5EF4-FFF2-40B4-BE49-F238E27FC236}">
                  <a16:creationId xmlns:a16="http://schemas.microsoft.com/office/drawing/2014/main" id="{40CA5E07-366A-3183-F8B8-2CCFEC20F0E9}"/>
                </a:ext>
              </a:extLst>
            </p:cNvPr>
            <p:cNvSpPr/>
            <p:nvPr/>
          </p:nvSpPr>
          <p:spPr>
            <a:xfrm>
              <a:off x="141687" y="1289111"/>
              <a:ext cx="6302656" cy="1400994"/>
            </a:xfrm>
            <a:custGeom>
              <a:avLst/>
              <a:gdLst>
                <a:gd name="connsiteX0" fmla="*/ 0 w 5053452"/>
                <a:gd name="connsiteY0" fmla="*/ 64577 h 785318"/>
                <a:gd name="connsiteX1" fmla="*/ 64577 w 5053452"/>
                <a:gd name="connsiteY1" fmla="*/ 0 h 785318"/>
                <a:gd name="connsiteX2" fmla="*/ 532385 w 5053452"/>
                <a:gd name="connsiteY2" fmla="*/ 0 h 785318"/>
                <a:gd name="connsiteX3" fmla="*/ 1049437 w 5053452"/>
                <a:gd name="connsiteY3" fmla="*/ 0 h 785318"/>
                <a:gd name="connsiteX4" fmla="*/ 1517245 w 5053452"/>
                <a:gd name="connsiteY4" fmla="*/ 0 h 785318"/>
                <a:gd name="connsiteX5" fmla="*/ 2231268 w 5053452"/>
                <a:gd name="connsiteY5" fmla="*/ 0 h 785318"/>
                <a:gd name="connsiteX6" fmla="*/ 2748319 w 5053452"/>
                <a:gd name="connsiteY6" fmla="*/ 0 h 785318"/>
                <a:gd name="connsiteX7" fmla="*/ 3363857 w 5053452"/>
                <a:gd name="connsiteY7" fmla="*/ 0 h 785318"/>
                <a:gd name="connsiteX8" fmla="*/ 3880908 w 5053452"/>
                <a:gd name="connsiteY8" fmla="*/ 0 h 785318"/>
                <a:gd name="connsiteX9" fmla="*/ 4988875 w 5053452"/>
                <a:gd name="connsiteY9" fmla="*/ 0 h 785318"/>
                <a:gd name="connsiteX10" fmla="*/ 5053452 w 5053452"/>
                <a:gd name="connsiteY10" fmla="*/ 64577 h 785318"/>
                <a:gd name="connsiteX11" fmla="*/ 5053452 w 5053452"/>
                <a:gd name="connsiteY11" fmla="*/ 720741 h 785318"/>
                <a:gd name="connsiteX12" fmla="*/ 4988875 w 5053452"/>
                <a:gd name="connsiteY12" fmla="*/ 785318 h 785318"/>
                <a:gd name="connsiteX13" fmla="*/ 4422581 w 5053452"/>
                <a:gd name="connsiteY13" fmla="*/ 785318 h 785318"/>
                <a:gd name="connsiteX14" fmla="*/ 3954772 w 5053452"/>
                <a:gd name="connsiteY14" fmla="*/ 785318 h 785318"/>
                <a:gd name="connsiteX15" fmla="*/ 3388478 w 5053452"/>
                <a:gd name="connsiteY15" fmla="*/ 785318 h 785318"/>
                <a:gd name="connsiteX16" fmla="*/ 2772941 w 5053452"/>
                <a:gd name="connsiteY16" fmla="*/ 785318 h 785318"/>
                <a:gd name="connsiteX17" fmla="*/ 2058918 w 5053452"/>
                <a:gd name="connsiteY17" fmla="*/ 785318 h 785318"/>
                <a:gd name="connsiteX18" fmla="*/ 1443380 w 5053452"/>
                <a:gd name="connsiteY18" fmla="*/ 785318 h 785318"/>
                <a:gd name="connsiteX19" fmla="*/ 827843 w 5053452"/>
                <a:gd name="connsiteY19" fmla="*/ 785318 h 785318"/>
                <a:gd name="connsiteX20" fmla="*/ 64577 w 5053452"/>
                <a:gd name="connsiteY20" fmla="*/ 785318 h 785318"/>
                <a:gd name="connsiteX21" fmla="*/ 0 w 5053452"/>
                <a:gd name="connsiteY21" fmla="*/ 720741 h 785318"/>
                <a:gd name="connsiteX22" fmla="*/ 0 w 5053452"/>
                <a:gd name="connsiteY22" fmla="*/ 64577 h 785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053452" h="785318" extrusionOk="0">
                  <a:moveTo>
                    <a:pt x="0" y="64577"/>
                  </a:moveTo>
                  <a:cubicBezTo>
                    <a:pt x="1560" y="27528"/>
                    <a:pt x="24410" y="2549"/>
                    <a:pt x="64577" y="0"/>
                  </a:cubicBezTo>
                  <a:cubicBezTo>
                    <a:pt x="293209" y="7570"/>
                    <a:pt x="320660" y="-20533"/>
                    <a:pt x="532385" y="0"/>
                  </a:cubicBezTo>
                  <a:cubicBezTo>
                    <a:pt x="744110" y="20533"/>
                    <a:pt x="841805" y="-7419"/>
                    <a:pt x="1049437" y="0"/>
                  </a:cubicBezTo>
                  <a:cubicBezTo>
                    <a:pt x="1257069" y="7419"/>
                    <a:pt x="1355517" y="-4391"/>
                    <a:pt x="1517245" y="0"/>
                  </a:cubicBezTo>
                  <a:cubicBezTo>
                    <a:pt x="1678973" y="4391"/>
                    <a:pt x="2080361" y="-13166"/>
                    <a:pt x="2231268" y="0"/>
                  </a:cubicBezTo>
                  <a:cubicBezTo>
                    <a:pt x="2382175" y="13166"/>
                    <a:pt x="2628465" y="17416"/>
                    <a:pt x="2748319" y="0"/>
                  </a:cubicBezTo>
                  <a:cubicBezTo>
                    <a:pt x="2868173" y="-17416"/>
                    <a:pt x="3218663" y="-15017"/>
                    <a:pt x="3363857" y="0"/>
                  </a:cubicBezTo>
                  <a:cubicBezTo>
                    <a:pt x="3509051" y="15017"/>
                    <a:pt x="3640311" y="-148"/>
                    <a:pt x="3880908" y="0"/>
                  </a:cubicBezTo>
                  <a:cubicBezTo>
                    <a:pt x="4121505" y="148"/>
                    <a:pt x="4544380" y="-44743"/>
                    <a:pt x="4988875" y="0"/>
                  </a:cubicBezTo>
                  <a:cubicBezTo>
                    <a:pt x="5030746" y="-2131"/>
                    <a:pt x="5050324" y="21233"/>
                    <a:pt x="5053452" y="64577"/>
                  </a:cubicBezTo>
                  <a:cubicBezTo>
                    <a:pt x="5050052" y="215554"/>
                    <a:pt x="5051290" y="491399"/>
                    <a:pt x="5053452" y="720741"/>
                  </a:cubicBezTo>
                  <a:cubicBezTo>
                    <a:pt x="5050815" y="752591"/>
                    <a:pt x="5020323" y="790034"/>
                    <a:pt x="4988875" y="785318"/>
                  </a:cubicBezTo>
                  <a:cubicBezTo>
                    <a:pt x="4780734" y="805341"/>
                    <a:pt x="4636572" y="757403"/>
                    <a:pt x="4422581" y="785318"/>
                  </a:cubicBezTo>
                  <a:cubicBezTo>
                    <a:pt x="4208590" y="813233"/>
                    <a:pt x="4056838" y="794080"/>
                    <a:pt x="3954772" y="785318"/>
                  </a:cubicBezTo>
                  <a:cubicBezTo>
                    <a:pt x="3852706" y="776556"/>
                    <a:pt x="3655765" y="797169"/>
                    <a:pt x="3388478" y="785318"/>
                  </a:cubicBezTo>
                  <a:cubicBezTo>
                    <a:pt x="3121191" y="773467"/>
                    <a:pt x="3013604" y="809844"/>
                    <a:pt x="2772941" y="785318"/>
                  </a:cubicBezTo>
                  <a:cubicBezTo>
                    <a:pt x="2532278" y="760792"/>
                    <a:pt x="2243800" y="807608"/>
                    <a:pt x="2058918" y="785318"/>
                  </a:cubicBezTo>
                  <a:cubicBezTo>
                    <a:pt x="1874036" y="763028"/>
                    <a:pt x="1745031" y="789613"/>
                    <a:pt x="1443380" y="785318"/>
                  </a:cubicBezTo>
                  <a:cubicBezTo>
                    <a:pt x="1141729" y="781023"/>
                    <a:pt x="1042136" y="810533"/>
                    <a:pt x="827843" y="785318"/>
                  </a:cubicBezTo>
                  <a:cubicBezTo>
                    <a:pt x="613550" y="760103"/>
                    <a:pt x="410364" y="748651"/>
                    <a:pt x="64577" y="785318"/>
                  </a:cubicBezTo>
                  <a:cubicBezTo>
                    <a:pt x="27988" y="785587"/>
                    <a:pt x="501" y="758480"/>
                    <a:pt x="0" y="720741"/>
                  </a:cubicBezTo>
                  <a:cubicBezTo>
                    <a:pt x="-15853" y="561100"/>
                    <a:pt x="-954" y="329572"/>
                    <a:pt x="0" y="64577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E05247A7-C6E6-61CE-6F82-CA25616EF567}"/>
                </a:ext>
              </a:extLst>
            </p:cNvPr>
            <p:cNvSpPr/>
            <p:nvPr/>
          </p:nvSpPr>
          <p:spPr>
            <a:xfrm>
              <a:off x="141687" y="1238311"/>
              <a:ext cx="6302656" cy="405716"/>
            </a:xfrm>
            <a:prstGeom prst="roundRect">
              <a:avLst>
                <a:gd name="adj" fmla="val 5667"/>
              </a:avLst>
            </a:prstGeom>
            <a:solidFill>
              <a:schemeClr val="tx1"/>
            </a:solidFill>
            <a:ln w="28575"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1136257699">
                    <a:custGeom>
                      <a:avLst/>
                      <a:gdLst>
                        <a:gd name="connsiteX0" fmla="*/ 0 w 6302656"/>
                        <a:gd name="connsiteY0" fmla="*/ 22992 h 405716"/>
                        <a:gd name="connsiteX1" fmla="*/ 22992 w 6302656"/>
                        <a:gd name="connsiteY1" fmla="*/ 0 h 405716"/>
                        <a:gd name="connsiteX2" fmla="*/ 591780 w 6302656"/>
                        <a:gd name="connsiteY2" fmla="*/ 0 h 405716"/>
                        <a:gd name="connsiteX3" fmla="*/ 1035435 w 6302656"/>
                        <a:gd name="connsiteY3" fmla="*/ 0 h 405716"/>
                        <a:gd name="connsiteX4" fmla="*/ 1666790 w 6302656"/>
                        <a:gd name="connsiteY4" fmla="*/ 0 h 405716"/>
                        <a:gd name="connsiteX5" fmla="*/ 2235579 w 6302656"/>
                        <a:gd name="connsiteY5" fmla="*/ 0 h 405716"/>
                        <a:gd name="connsiteX6" fmla="*/ 2741800 w 6302656"/>
                        <a:gd name="connsiteY6" fmla="*/ 0 h 405716"/>
                        <a:gd name="connsiteX7" fmla="*/ 3122889 w 6302656"/>
                        <a:gd name="connsiteY7" fmla="*/ 0 h 405716"/>
                        <a:gd name="connsiteX8" fmla="*/ 3691677 w 6302656"/>
                        <a:gd name="connsiteY8" fmla="*/ 0 h 405716"/>
                        <a:gd name="connsiteX9" fmla="*/ 4197899 w 6302656"/>
                        <a:gd name="connsiteY9" fmla="*/ 0 h 405716"/>
                        <a:gd name="connsiteX10" fmla="*/ 4891820 w 6302656"/>
                        <a:gd name="connsiteY10" fmla="*/ 0 h 405716"/>
                        <a:gd name="connsiteX11" fmla="*/ 5523175 w 6302656"/>
                        <a:gd name="connsiteY11" fmla="*/ 0 h 405716"/>
                        <a:gd name="connsiteX12" fmla="*/ 6279664 w 6302656"/>
                        <a:gd name="connsiteY12" fmla="*/ 0 h 405716"/>
                        <a:gd name="connsiteX13" fmla="*/ 6302656 w 6302656"/>
                        <a:gd name="connsiteY13" fmla="*/ 22992 h 405716"/>
                        <a:gd name="connsiteX14" fmla="*/ 6302656 w 6302656"/>
                        <a:gd name="connsiteY14" fmla="*/ 382724 h 405716"/>
                        <a:gd name="connsiteX15" fmla="*/ 6279664 w 6302656"/>
                        <a:gd name="connsiteY15" fmla="*/ 405716 h 405716"/>
                        <a:gd name="connsiteX16" fmla="*/ 5898576 w 6302656"/>
                        <a:gd name="connsiteY16" fmla="*/ 405716 h 405716"/>
                        <a:gd name="connsiteX17" fmla="*/ 5392354 w 6302656"/>
                        <a:gd name="connsiteY17" fmla="*/ 405716 h 405716"/>
                        <a:gd name="connsiteX18" fmla="*/ 4886133 w 6302656"/>
                        <a:gd name="connsiteY18" fmla="*/ 405716 h 405716"/>
                        <a:gd name="connsiteX19" fmla="*/ 4505044 w 6302656"/>
                        <a:gd name="connsiteY19" fmla="*/ 405716 h 405716"/>
                        <a:gd name="connsiteX20" fmla="*/ 3998823 w 6302656"/>
                        <a:gd name="connsiteY20" fmla="*/ 405716 h 405716"/>
                        <a:gd name="connsiteX21" fmla="*/ 3617734 w 6302656"/>
                        <a:gd name="connsiteY21" fmla="*/ 405716 h 405716"/>
                        <a:gd name="connsiteX22" fmla="*/ 3048946 w 6302656"/>
                        <a:gd name="connsiteY22" fmla="*/ 405716 h 405716"/>
                        <a:gd name="connsiteX23" fmla="*/ 2355024 w 6302656"/>
                        <a:gd name="connsiteY23" fmla="*/ 405716 h 405716"/>
                        <a:gd name="connsiteX24" fmla="*/ 1911369 w 6302656"/>
                        <a:gd name="connsiteY24" fmla="*/ 405716 h 405716"/>
                        <a:gd name="connsiteX25" fmla="*/ 1405148 w 6302656"/>
                        <a:gd name="connsiteY25" fmla="*/ 405716 h 405716"/>
                        <a:gd name="connsiteX26" fmla="*/ 898926 w 6302656"/>
                        <a:gd name="connsiteY26" fmla="*/ 405716 h 405716"/>
                        <a:gd name="connsiteX27" fmla="*/ 22992 w 6302656"/>
                        <a:gd name="connsiteY27" fmla="*/ 405716 h 405716"/>
                        <a:gd name="connsiteX28" fmla="*/ 0 w 6302656"/>
                        <a:gd name="connsiteY28" fmla="*/ 382724 h 405716"/>
                        <a:gd name="connsiteX29" fmla="*/ 0 w 6302656"/>
                        <a:gd name="connsiteY29" fmla="*/ 22992 h 4057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</a:cxnLst>
                      <a:rect l="l" t="t" r="r" b="b"/>
                      <a:pathLst>
                        <a:path w="6302656" h="405716" fill="none" extrusionOk="0">
                          <a:moveTo>
                            <a:pt x="0" y="22992"/>
                          </a:moveTo>
                          <a:cubicBezTo>
                            <a:pt x="1905" y="10515"/>
                            <a:pt x="8598" y="-1278"/>
                            <a:pt x="22992" y="0"/>
                          </a:cubicBezTo>
                          <a:cubicBezTo>
                            <a:pt x="162072" y="-62936"/>
                            <a:pt x="447146" y="62407"/>
                            <a:pt x="591780" y="0"/>
                          </a:cubicBezTo>
                          <a:cubicBezTo>
                            <a:pt x="736414" y="-62407"/>
                            <a:pt x="878732" y="45844"/>
                            <a:pt x="1035435" y="0"/>
                          </a:cubicBezTo>
                          <a:cubicBezTo>
                            <a:pt x="1192138" y="-45844"/>
                            <a:pt x="1529245" y="51875"/>
                            <a:pt x="1666790" y="0"/>
                          </a:cubicBezTo>
                          <a:cubicBezTo>
                            <a:pt x="1804335" y="-51875"/>
                            <a:pt x="2056256" y="24297"/>
                            <a:pt x="2235579" y="0"/>
                          </a:cubicBezTo>
                          <a:cubicBezTo>
                            <a:pt x="2414902" y="-24297"/>
                            <a:pt x="2543360" y="37647"/>
                            <a:pt x="2741800" y="0"/>
                          </a:cubicBezTo>
                          <a:cubicBezTo>
                            <a:pt x="2940240" y="-37647"/>
                            <a:pt x="2937366" y="12738"/>
                            <a:pt x="3122889" y="0"/>
                          </a:cubicBezTo>
                          <a:cubicBezTo>
                            <a:pt x="3308412" y="-12738"/>
                            <a:pt x="3521801" y="51878"/>
                            <a:pt x="3691677" y="0"/>
                          </a:cubicBezTo>
                          <a:cubicBezTo>
                            <a:pt x="3861553" y="-51878"/>
                            <a:pt x="4016200" y="17790"/>
                            <a:pt x="4197899" y="0"/>
                          </a:cubicBezTo>
                          <a:cubicBezTo>
                            <a:pt x="4379598" y="-17790"/>
                            <a:pt x="4627909" y="13346"/>
                            <a:pt x="4891820" y="0"/>
                          </a:cubicBezTo>
                          <a:cubicBezTo>
                            <a:pt x="5155731" y="-13346"/>
                            <a:pt x="5292373" y="51505"/>
                            <a:pt x="5523175" y="0"/>
                          </a:cubicBezTo>
                          <a:cubicBezTo>
                            <a:pt x="5753977" y="-51505"/>
                            <a:pt x="6097805" y="42554"/>
                            <a:pt x="6279664" y="0"/>
                          </a:cubicBezTo>
                          <a:cubicBezTo>
                            <a:pt x="6289141" y="536"/>
                            <a:pt x="6298984" y="10794"/>
                            <a:pt x="6302656" y="22992"/>
                          </a:cubicBezTo>
                          <a:cubicBezTo>
                            <a:pt x="6339862" y="178621"/>
                            <a:pt x="6288538" y="231808"/>
                            <a:pt x="6302656" y="382724"/>
                          </a:cubicBezTo>
                          <a:cubicBezTo>
                            <a:pt x="6301220" y="396340"/>
                            <a:pt x="6291808" y="402939"/>
                            <a:pt x="6279664" y="405716"/>
                          </a:cubicBezTo>
                          <a:cubicBezTo>
                            <a:pt x="6185372" y="409447"/>
                            <a:pt x="6035857" y="363162"/>
                            <a:pt x="5898576" y="405716"/>
                          </a:cubicBezTo>
                          <a:cubicBezTo>
                            <a:pt x="5761295" y="448270"/>
                            <a:pt x="5627788" y="350005"/>
                            <a:pt x="5392354" y="405716"/>
                          </a:cubicBezTo>
                          <a:cubicBezTo>
                            <a:pt x="5156920" y="461427"/>
                            <a:pt x="4998147" y="363413"/>
                            <a:pt x="4886133" y="405716"/>
                          </a:cubicBezTo>
                          <a:cubicBezTo>
                            <a:pt x="4774119" y="448019"/>
                            <a:pt x="4683170" y="388412"/>
                            <a:pt x="4505044" y="405716"/>
                          </a:cubicBezTo>
                          <a:cubicBezTo>
                            <a:pt x="4326918" y="423020"/>
                            <a:pt x="4238418" y="387086"/>
                            <a:pt x="3998823" y="405716"/>
                          </a:cubicBezTo>
                          <a:cubicBezTo>
                            <a:pt x="3759228" y="424346"/>
                            <a:pt x="3798828" y="394523"/>
                            <a:pt x="3617734" y="405716"/>
                          </a:cubicBezTo>
                          <a:cubicBezTo>
                            <a:pt x="3436640" y="416909"/>
                            <a:pt x="3224928" y="379422"/>
                            <a:pt x="3048946" y="405716"/>
                          </a:cubicBezTo>
                          <a:cubicBezTo>
                            <a:pt x="2872964" y="432010"/>
                            <a:pt x="2639960" y="402537"/>
                            <a:pt x="2355024" y="405716"/>
                          </a:cubicBezTo>
                          <a:cubicBezTo>
                            <a:pt x="2070088" y="408895"/>
                            <a:pt x="2003625" y="391613"/>
                            <a:pt x="1911369" y="405716"/>
                          </a:cubicBezTo>
                          <a:cubicBezTo>
                            <a:pt x="1819114" y="419819"/>
                            <a:pt x="1618588" y="373945"/>
                            <a:pt x="1405148" y="405716"/>
                          </a:cubicBezTo>
                          <a:cubicBezTo>
                            <a:pt x="1191708" y="437487"/>
                            <a:pt x="1146627" y="396421"/>
                            <a:pt x="898926" y="405716"/>
                          </a:cubicBezTo>
                          <a:cubicBezTo>
                            <a:pt x="651225" y="415011"/>
                            <a:pt x="287058" y="363214"/>
                            <a:pt x="22992" y="405716"/>
                          </a:cubicBezTo>
                          <a:cubicBezTo>
                            <a:pt x="11867" y="404658"/>
                            <a:pt x="-255" y="395843"/>
                            <a:pt x="0" y="382724"/>
                          </a:cubicBezTo>
                          <a:cubicBezTo>
                            <a:pt x="-12536" y="247597"/>
                            <a:pt x="15834" y="95379"/>
                            <a:pt x="0" y="22992"/>
                          </a:cubicBezTo>
                          <a:close/>
                        </a:path>
                        <a:path w="6302656" h="405716" stroke="0" extrusionOk="0">
                          <a:moveTo>
                            <a:pt x="0" y="22992"/>
                          </a:moveTo>
                          <a:cubicBezTo>
                            <a:pt x="2461" y="8111"/>
                            <a:pt x="8168" y="1204"/>
                            <a:pt x="22992" y="0"/>
                          </a:cubicBezTo>
                          <a:cubicBezTo>
                            <a:pt x="194472" y="-32294"/>
                            <a:pt x="218190" y="29571"/>
                            <a:pt x="404080" y="0"/>
                          </a:cubicBezTo>
                          <a:cubicBezTo>
                            <a:pt x="589970" y="-29571"/>
                            <a:pt x="685894" y="8540"/>
                            <a:pt x="847735" y="0"/>
                          </a:cubicBezTo>
                          <a:cubicBezTo>
                            <a:pt x="1009577" y="-8540"/>
                            <a:pt x="1116430" y="24667"/>
                            <a:pt x="1228823" y="0"/>
                          </a:cubicBezTo>
                          <a:cubicBezTo>
                            <a:pt x="1341216" y="-24667"/>
                            <a:pt x="1718674" y="39278"/>
                            <a:pt x="1922745" y="0"/>
                          </a:cubicBezTo>
                          <a:cubicBezTo>
                            <a:pt x="2126816" y="-39278"/>
                            <a:pt x="2245355" y="13279"/>
                            <a:pt x="2366400" y="0"/>
                          </a:cubicBezTo>
                          <a:cubicBezTo>
                            <a:pt x="2487446" y="-13279"/>
                            <a:pt x="2804207" y="25798"/>
                            <a:pt x="2935188" y="0"/>
                          </a:cubicBezTo>
                          <a:cubicBezTo>
                            <a:pt x="3066169" y="-25798"/>
                            <a:pt x="3178381" y="52902"/>
                            <a:pt x="3378843" y="0"/>
                          </a:cubicBezTo>
                          <a:cubicBezTo>
                            <a:pt x="3579306" y="-52902"/>
                            <a:pt x="3833385" y="57522"/>
                            <a:pt x="4072765" y="0"/>
                          </a:cubicBezTo>
                          <a:cubicBezTo>
                            <a:pt x="4312145" y="-57522"/>
                            <a:pt x="4348089" y="38659"/>
                            <a:pt x="4578987" y="0"/>
                          </a:cubicBezTo>
                          <a:cubicBezTo>
                            <a:pt x="4809885" y="-38659"/>
                            <a:pt x="5042805" y="27230"/>
                            <a:pt x="5210342" y="0"/>
                          </a:cubicBezTo>
                          <a:cubicBezTo>
                            <a:pt x="5377879" y="-27230"/>
                            <a:pt x="5503065" y="1431"/>
                            <a:pt x="5653997" y="0"/>
                          </a:cubicBezTo>
                          <a:cubicBezTo>
                            <a:pt x="5804930" y="-1431"/>
                            <a:pt x="6069399" y="53105"/>
                            <a:pt x="6279664" y="0"/>
                          </a:cubicBezTo>
                          <a:cubicBezTo>
                            <a:pt x="6291738" y="-997"/>
                            <a:pt x="6303237" y="7900"/>
                            <a:pt x="6302656" y="22992"/>
                          </a:cubicBezTo>
                          <a:cubicBezTo>
                            <a:pt x="6334484" y="137964"/>
                            <a:pt x="6285266" y="286912"/>
                            <a:pt x="6302656" y="382724"/>
                          </a:cubicBezTo>
                          <a:cubicBezTo>
                            <a:pt x="6304331" y="395840"/>
                            <a:pt x="6289518" y="403581"/>
                            <a:pt x="6279664" y="405716"/>
                          </a:cubicBezTo>
                          <a:cubicBezTo>
                            <a:pt x="6084245" y="434233"/>
                            <a:pt x="5891539" y="339563"/>
                            <a:pt x="5648309" y="405716"/>
                          </a:cubicBezTo>
                          <a:cubicBezTo>
                            <a:pt x="5405079" y="471869"/>
                            <a:pt x="5231443" y="400125"/>
                            <a:pt x="5079521" y="405716"/>
                          </a:cubicBezTo>
                          <a:cubicBezTo>
                            <a:pt x="4927599" y="411307"/>
                            <a:pt x="4746744" y="383594"/>
                            <a:pt x="4510732" y="405716"/>
                          </a:cubicBezTo>
                          <a:cubicBezTo>
                            <a:pt x="4274720" y="427838"/>
                            <a:pt x="4128204" y="375843"/>
                            <a:pt x="3941944" y="405716"/>
                          </a:cubicBezTo>
                          <a:cubicBezTo>
                            <a:pt x="3755684" y="435589"/>
                            <a:pt x="3596301" y="401732"/>
                            <a:pt x="3310589" y="405716"/>
                          </a:cubicBezTo>
                          <a:cubicBezTo>
                            <a:pt x="3024878" y="409700"/>
                            <a:pt x="2911310" y="405299"/>
                            <a:pt x="2804367" y="405716"/>
                          </a:cubicBezTo>
                          <a:cubicBezTo>
                            <a:pt x="2697424" y="406133"/>
                            <a:pt x="2350104" y="371130"/>
                            <a:pt x="2110445" y="405716"/>
                          </a:cubicBezTo>
                          <a:cubicBezTo>
                            <a:pt x="1870786" y="440302"/>
                            <a:pt x="1698674" y="404779"/>
                            <a:pt x="1479090" y="405716"/>
                          </a:cubicBezTo>
                          <a:cubicBezTo>
                            <a:pt x="1259507" y="406653"/>
                            <a:pt x="975773" y="355419"/>
                            <a:pt x="785168" y="405716"/>
                          </a:cubicBezTo>
                          <a:cubicBezTo>
                            <a:pt x="594563" y="456013"/>
                            <a:pt x="276699" y="398644"/>
                            <a:pt x="22992" y="405716"/>
                          </a:cubicBezTo>
                          <a:cubicBezTo>
                            <a:pt x="10183" y="409023"/>
                            <a:pt x="-2136" y="395910"/>
                            <a:pt x="0" y="382724"/>
                          </a:cubicBezTo>
                          <a:cubicBezTo>
                            <a:pt x="-19571" y="214025"/>
                            <a:pt x="33839" y="110907"/>
                            <a:pt x="0" y="22992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BBBAC088-6859-75FD-BAF2-CE5DB678BE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75361"/>
            <a:stretch/>
          </p:blipFill>
          <p:spPr>
            <a:xfrm>
              <a:off x="195936" y="1694827"/>
              <a:ext cx="3655354" cy="894559"/>
            </a:xfrm>
            <a:prstGeom prst="rect">
              <a:avLst/>
            </a:prstGeom>
          </p:spPr>
        </p:pic>
        <p:pic>
          <p:nvPicPr>
            <p:cNvPr id="44" name="Picture 4" descr="Bloomberg Logo PNG Transparent &amp; SVG Vector - Freebie Supply">
              <a:extLst>
                <a:ext uri="{FF2B5EF4-FFF2-40B4-BE49-F238E27FC236}">
                  <a16:creationId xmlns:a16="http://schemas.microsoft.com/office/drawing/2014/main" id="{4CFC5B7E-333D-9192-76EE-9AD6F026FF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936" y="1270898"/>
              <a:ext cx="1267104" cy="3510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31521AEA-E2D5-A85C-7963-FCC7CB1358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26662" t="61954" r="14227" b="10615"/>
            <a:stretch/>
          </p:blipFill>
          <p:spPr>
            <a:xfrm>
              <a:off x="3986221" y="1801906"/>
              <a:ext cx="2221330" cy="720245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961513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B572636-009E-5542-9921-CC54A592FCED}"/>
              </a:ext>
            </a:extLst>
          </p:cNvPr>
          <p:cNvSpPr txBox="1"/>
          <p:nvPr/>
        </p:nvSpPr>
        <p:spPr>
          <a:xfrm>
            <a:off x="0" y="119921"/>
            <a:ext cx="12192000" cy="52322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MEDUSA – Covered instruments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B836B2-C128-B88C-2D01-6BF75A82C590}"/>
              </a:ext>
            </a:extLst>
          </p:cNvPr>
          <p:cNvSpPr txBox="1"/>
          <p:nvPr/>
        </p:nvSpPr>
        <p:spPr>
          <a:xfrm>
            <a:off x="141266" y="789520"/>
            <a:ext cx="11774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pc="1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Covered instruments</a:t>
            </a:r>
          </a:p>
        </p:txBody>
      </p:sp>
      <p:graphicFrame>
        <p:nvGraphicFramePr>
          <p:cNvPr id="4" name="Tabelle 2">
            <a:extLst>
              <a:ext uri="{FF2B5EF4-FFF2-40B4-BE49-F238E27FC236}">
                <a16:creationId xmlns:a16="http://schemas.microsoft.com/office/drawing/2014/main" id="{629A3AEE-2647-F1BC-CBE4-70E1BA6317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4440031"/>
              </p:ext>
            </p:extLst>
          </p:nvPr>
        </p:nvGraphicFramePr>
        <p:xfrm>
          <a:off x="4529672" y="789520"/>
          <a:ext cx="7386404" cy="594143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126824">
                  <a:extLst>
                    <a:ext uri="{9D8B030D-6E8A-4147-A177-3AD203B41FA5}">
                      <a16:colId xmlns:a16="http://schemas.microsoft.com/office/drawing/2014/main" val="220902468"/>
                    </a:ext>
                  </a:extLst>
                </a:gridCol>
                <a:gridCol w="4259580">
                  <a:extLst>
                    <a:ext uri="{9D8B030D-6E8A-4147-A177-3AD203B41FA5}">
                      <a16:colId xmlns:a16="http://schemas.microsoft.com/office/drawing/2014/main" val="1485926018"/>
                    </a:ext>
                  </a:extLst>
                </a:gridCol>
              </a:tblGrid>
              <a:tr h="378832">
                <a:tc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bg1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Helvetica Neue" panose="02000503000000020004" pitchFamily="2" charset="0"/>
                        </a:rPr>
                        <a:t>Instrument type</a:t>
                      </a:r>
                    </a:p>
                  </a:txBody>
                  <a:tcPr>
                    <a:lnL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bg1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Helvetica Neue" panose="02000503000000020004" pitchFamily="2" charset="0"/>
                        </a:rPr>
                        <a:t>Instrument / Satellite</a:t>
                      </a:r>
                    </a:p>
                  </a:txBody>
                  <a:tcPr>
                    <a:lnL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7098505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tx1"/>
                          </a:solidFill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Flux Mappers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tx1"/>
                          </a:solidFill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TROPOMI/S5P</a:t>
                      </a:r>
                    </a:p>
                  </a:txBody>
                  <a:tcPr>
                    <a:lnL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226451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2400" b="0" i="0" noProof="0" dirty="0">
                        <a:solidFill>
                          <a:schemeClr val="tx1"/>
                        </a:solidFill>
                        <a:latin typeface="Helvetica Neue Light" panose="02000403000000020004" pitchFamily="2" charset="0"/>
                        <a:ea typeface="Helvetica Neue Light" panose="020004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1" noProof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Sentinel-5</a:t>
                      </a:r>
                    </a:p>
                  </a:txBody>
                  <a:tcPr>
                    <a:lnL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071098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2400" b="0" i="0" noProof="0" dirty="0">
                        <a:solidFill>
                          <a:schemeClr val="tx1"/>
                        </a:solidFill>
                        <a:latin typeface="Helvetica Neue Light" panose="02000403000000020004" pitchFamily="2" charset="0"/>
                        <a:ea typeface="Helvetica Neue Light" panose="020004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1" noProof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GOSAT-GW</a:t>
                      </a:r>
                    </a:p>
                  </a:txBody>
                  <a:tcPr>
                    <a:lnL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7835454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en-US" sz="1800" b="0" i="0" noProof="0">
                          <a:solidFill>
                            <a:schemeClr val="tx1"/>
                          </a:solidFill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Hyperspectral Imagers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tx1"/>
                          </a:solidFill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                                               PRISMA</a:t>
                      </a:r>
                    </a:p>
                  </a:txBody>
                  <a:tcPr>
                    <a:lnL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484797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/>
                    </a:p>
                  </a:txBody>
                  <a:tcPr>
                    <a:lnL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tx1"/>
                          </a:solidFill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                                               </a:t>
                      </a:r>
                      <a:r>
                        <a:rPr lang="en-US" sz="1800" b="0" i="0" noProof="0" dirty="0" err="1">
                          <a:solidFill>
                            <a:schemeClr val="tx1"/>
                          </a:solidFill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EnMAP</a:t>
                      </a:r>
                      <a:endParaRPr lang="en-US" sz="1800" b="0" i="0" noProof="0" dirty="0">
                        <a:solidFill>
                          <a:schemeClr val="tx1"/>
                        </a:solidFill>
                        <a:latin typeface="Helvetica Neue Light" panose="02000403000000020004" pitchFamily="2" charset="0"/>
                        <a:ea typeface="Helvetica Neue Light" panose="020004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552647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>
                    <a:lnL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tx1"/>
                          </a:solidFill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                             EMIT</a:t>
                      </a:r>
                    </a:p>
                  </a:txBody>
                  <a:tcPr>
                    <a:lnL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0624869"/>
                  </a:ext>
                </a:extLst>
              </a:tr>
              <a:tr h="370840">
                <a:tc rowSpan="5"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tx1"/>
                          </a:solidFill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Band Imagers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tx1"/>
                          </a:solidFill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                                               Landsat 8</a:t>
                      </a:r>
                    </a:p>
                  </a:txBody>
                  <a:tcPr>
                    <a:lnL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766684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de-DE" sz="2000" b="0" i="0" dirty="0">
                        <a:solidFill>
                          <a:schemeClr val="tx1"/>
                        </a:solidFill>
                        <a:latin typeface="Helvetica Neue Light" panose="02000403000000020004" pitchFamily="2" charset="0"/>
                        <a:ea typeface="Helvetica Neue Light" panose="020004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tx1"/>
                          </a:solidFill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                                               Sentinel-2 </a:t>
                      </a:r>
                    </a:p>
                  </a:txBody>
                  <a:tcPr>
                    <a:lnL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555899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de-DE" sz="2000" b="0" i="0" dirty="0">
                        <a:solidFill>
                          <a:schemeClr val="tx1"/>
                        </a:solidFill>
                        <a:latin typeface="Helvetica Neue Light" panose="02000403000000020004" pitchFamily="2" charset="0"/>
                        <a:ea typeface="Helvetica Neue Light" panose="020004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tx1"/>
                          </a:solidFill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                                               GOES</a:t>
                      </a:r>
                    </a:p>
                  </a:txBody>
                  <a:tcPr>
                    <a:lnL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06566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2400" b="0" i="0" noProof="0" dirty="0">
                        <a:solidFill>
                          <a:schemeClr val="tx1"/>
                        </a:solidFill>
                        <a:latin typeface="Helvetica Neue Light" panose="02000403000000020004" pitchFamily="2" charset="0"/>
                        <a:ea typeface="Helvetica Neue Light" panose="020004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tx1"/>
                          </a:solidFill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                                               Sentinel-3</a:t>
                      </a:r>
                    </a:p>
                  </a:txBody>
                  <a:tcPr>
                    <a:lnL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117603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2400" b="0" i="0" noProof="0" dirty="0">
                        <a:solidFill>
                          <a:schemeClr val="tx1"/>
                        </a:solidFill>
                        <a:latin typeface="Helvetica Neue Light" panose="02000403000000020004" pitchFamily="2" charset="0"/>
                        <a:ea typeface="Helvetica Neue Light" panose="020004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1" noProof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                                               MTG</a:t>
                      </a:r>
                    </a:p>
                  </a:txBody>
                  <a:tcPr>
                    <a:lnL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9353265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tx1"/>
                          </a:solidFill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Methane-specific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tx1"/>
                          </a:solidFill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GHGSat</a:t>
                      </a:r>
                    </a:p>
                  </a:txBody>
                  <a:tcPr>
                    <a:lnL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668745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800" b="0" i="0" noProof="0" dirty="0">
                        <a:solidFill>
                          <a:schemeClr val="tx1"/>
                        </a:solidFill>
                        <a:latin typeface="Helvetica Neue Light" panose="02000403000000020004" pitchFamily="2" charset="0"/>
                        <a:ea typeface="Helvetica Neue Light" panose="020004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1" noProof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Potentially: Absolute Sensing &amp; </a:t>
                      </a:r>
                      <a:r>
                        <a:rPr lang="en-US" sz="1800" b="0" i="1" noProof="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Satlantis</a:t>
                      </a:r>
                      <a:r>
                        <a:rPr lang="en-US" sz="1800" b="0" i="1" noProof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 </a:t>
                      </a:r>
                    </a:p>
                  </a:txBody>
                  <a:tcPr>
                    <a:lnL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5311198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tx1"/>
                          </a:solidFill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Methane-specific instruments (Publicly available L4)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1" noProof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Carbon Mapper</a:t>
                      </a:r>
                    </a:p>
                  </a:txBody>
                  <a:tcPr>
                    <a:lnL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7974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2400" b="0" i="0" noProof="0" dirty="0">
                        <a:solidFill>
                          <a:schemeClr val="tx1"/>
                        </a:solidFill>
                        <a:latin typeface="Helvetica Neue Light" panose="02000403000000020004" pitchFamily="2" charset="0"/>
                        <a:ea typeface="Helvetica Neue Light" panose="020004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1" noProof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MethaneSAT</a:t>
                      </a:r>
                    </a:p>
                  </a:txBody>
                  <a:tcPr>
                    <a:lnL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369480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D55666C-102E-1FF0-5800-41CAC6F39166}"/>
              </a:ext>
            </a:extLst>
          </p:cNvPr>
          <p:cNvSpPr txBox="1"/>
          <p:nvPr/>
        </p:nvSpPr>
        <p:spPr>
          <a:xfrm>
            <a:off x="-1630496" y="6345140"/>
            <a:ext cx="61601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b="0" i="1" noProof="0" dirty="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Future data products in gray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66F355-3470-DA64-DE53-B6811EB6DE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278254">
            <a:off x="3026354" y="2512518"/>
            <a:ext cx="1339819" cy="9234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CE0DB4-2111-49D0-5248-2B1C958099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99025">
            <a:off x="3118518" y="5235971"/>
            <a:ext cx="1177070" cy="10022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413812-E677-A44F-EBA4-80CA4263CE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6672" t="3332" r="46717" b="42359"/>
          <a:stretch/>
        </p:blipFill>
        <p:spPr>
          <a:xfrm rot="20615423">
            <a:off x="2701637" y="1055116"/>
            <a:ext cx="1470422" cy="1212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8" descr="About">
            <a:extLst>
              <a:ext uri="{FF2B5EF4-FFF2-40B4-BE49-F238E27FC236}">
                <a16:creationId xmlns:a16="http://schemas.microsoft.com/office/drawing/2014/main" id="{42A60808-472A-B964-858D-73686C5FF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63275">
            <a:off x="2667810" y="3888337"/>
            <a:ext cx="2078484" cy="7601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9392D2-643E-BEFC-2B0E-FA355D89B8DA}"/>
              </a:ext>
            </a:extLst>
          </p:cNvPr>
          <p:cNvSpPr txBox="1"/>
          <p:nvPr/>
        </p:nvSpPr>
        <p:spPr>
          <a:xfrm>
            <a:off x="-44402" y="3761441"/>
            <a:ext cx="37734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  <a:r>
              <a:rPr lang="en-NL" dirty="0"/>
              <a:t>arallel activity lead by NIST</a:t>
            </a:r>
          </a:p>
          <a:p>
            <a:r>
              <a:rPr lang="en-GB" dirty="0"/>
              <a:t>c</a:t>
            </a:r>
            <a:r>
              <a:rPr lang="en-NL" dirty="0"/>
              <a:t>omparing EMIT CH4 plume emissions</a:t>
            </a:r>
          </a:p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9070557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33864</TotalTime>
  <Words>775</Words>
  <Application>Microsoft Macintosh PowerPoint</Application>
  <PresentationFormat>Widescreen</PresentationFormat>
  <Paragraphs>167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Helvetica Neue Light</vt:lpstr>
      <vt:lpstr>HELVETICA NEUE THIN</vt:lpstr>
      <vt:lpstr>HELVETICA NEUE THIN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Matthieu Dogniaux</cp:lastModifiedBy>
  <cp:revision>1714</cp:revision>
  <cp:lastPrinted>2019-12-17T16:00:41Z</cp:lastPrinted>
  <dcterms:created xsi:type="dcterms:W3CDTF">2018-11-16T11:51:03Z</dcterms:created>
  <dcterms:modified xsi:type="dcterms:W3CDTF">2024-10-16T09:20:30Z</dcterms:modified>
</cp:coreProperties>
</file>