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70" r:id="rId4"/>
    <p:sldId id="260" r:id="rId5"/>
    <p:sldId id="261" r:id="rId6"/>
    <p:sldId id="271" r:id="rId7"/>
    <p:sldId id="262" r:id="rId8"/>
    <p:sldId id="275" r:id="rId9"/>
    <p:sldId id="272" r:id="rId10"/>
    <p:sldId id="274" r:id="rId11"/>
    <p:sldId id="268" r:id="rId12"/>
    <p:sldId id="269" r:id="rId13"/>
  </p:sldIdLst>
  <p:sldSz cx="12192000" cy="6858000"/>
  <p:notesSz cx="6858000" cy="9144000"/>
  <p:embeddedFontLst>
    <p:embeddedFont>
      <p:font typeface="Avenir Black" panose="02000503020000020003" pitchFamily="2" charset="0"/>
      <p:bold r:id="rId15"/>
      <p:italic r:id="rId16"/>
      <p:boldItalic r:id="rId17"/>
    </p:embeddedFont>
    <p:embeddedFont>
      <p:font typeface="Avenir Book" panose="02000503020000020003" pitchFamily="2" charset="0"/>
      <p:regular r:id="rId18"/>
      <p:italic r:id="rId19"/>
    </p:embeddedFont>
    <p:embeddedFont>
      <p:font typeface="Helvetica Neue" panose="02000503000000020004" pitchFamily="2" charset="0"/>
      <p:regular r:id="rId20"/>
      <p:bold r:id="rId21"/>
      <p:italic r:id="rId22"/>
      <p:boldItalic r:id="rId23"/>
    </p:embeddedFont>
    <p:embeddedFont>
      <p:font typeface="Helvetica Neue Light" panose="02000403000000020004" pitchFamily="2" charset="0"/>
      <p:regular r:id="rId24"/>
      <p:bold r:id="rId25"/>
      <p:italic r:id="rId26"/>
      <p:boldItalic r:id="rId27"/>
    </p:embeddedFont>
    <p:embeddedFont>
      <p:font typeface="Noto Sans Symbols" pitchFamily="2" charset="0"/>
      <p:regular r:id="rId28"/>
      <p:bold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L8BBGFrXR6xX3HCfo5tEAzEg3M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9D5240-0CA1-8CD6-37DF-0485C905DC18}" name="Daniel Cusworth" initials="DC" userId="70e0f0693a05af3c" providerId="Windows Live"/>
  <p188:author id="{0C615ECC-A9BF-723B-AE99-585C186B52B1}" name="Riley Duren" initials="RD" userId="19ef9c9fc314afe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9"/>
  </p:normalViewPr>
  <p:slideViewPr>
    <p:cSldViewPr snapToGrid="0">
      <p:cViewPr varScale="1">
        <p:scale>
          <a:sx n="110" d="100"/>
          <a:sy n="110" d="100"/>
        </p:scale>
        <p:origin x="7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D8B17C06-7364-EBB4-0B29-1B551AB269A0}"/>
            </a:ext>
          </a:extLst>
        </p:cNvPr>
        <p:cNvGrpSpPr/>
        <p:nvPr/>
      </p:nvGrpSpPr>
      <p:grpSpPr>
        <a:xfrm>
          <a:off x="0" y="0"/>
          <a:ext cx="0" cy="0"/>
          <a:chOff x="0" y="0"/>
          <a:chExt cx="0" cy="0"/>
        </a:xfrm>
      </p:grpSpPr>
      <p:sp>
        <p:nvSpPr>
          <p:cNvPr id="190" name="Google Shape;190;p5:notes">
            <a:extLst>
              <a:ext uri="{FF2B5EF4-FFF2-40B4-BE49-F238E27FC236}">
                <a16:creationId xmlns:a16="http://schemas.microsoft.com/office/drawing/2014/main" id="{8B9A10DA-0786-5982-3845-C6FB307AD4F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5:notes">
            <a:extLst>
              <a:ext uri="{FF2B5EF4-FFF2-40B4-BE49-F238E27FC236}">
                <a16:creationId xmlns:a16="http://schemas.microsoft.com/office/drawing/2014/main" id="{7FD44DA7-DCE3-3EF0-1D0D-974734ECF6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355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dfd1f4584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dfd1f45842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2dfd1f45842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Carbon Mapper – we’re a nonprofit focused on making methane data actionable and accessible. And we are primarily focused on that second bucket of monitoring – providing localized methane data to help support direct mitigation action on the ground.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use aerial and satellite remote sensing observations – and also lead a public-private partnership focused on developing and deploying two satellites with this capability – we are targeting launch this year. All data is publicly available on our website</a:t>
            </a: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f54f86fe65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f54f86fe65_0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2f54f86fe65_0_4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Currently we have been analyzing data from aerial surveys as well as NASA’s EMIT instruments – which is on the international space station – this data is accessible on our public data portal at data.carbonmapper.org.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have over 13000 methane plume detections around the world. Our data comes from aerial surveys and space-based observations from the NASA EMIT instrument on the International Space Station.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dfc42ae2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2dfc42ae2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079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dfc42ae2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2dfc42ae2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208D17BC-BBF9-7000-1454-B8F30B204311}"/>
            </a:ext>
          </a:extLst>
        </p:cNvPr>
        <p:cNvGrpSpPr/>
        <p:nvPr/>
      </p:nvGrpSpPr>
      <p:grpSpPr>
        <a:xfrm>
          <a:off x="0" y="0"/>
          <a:ext cx="0" cy="0"/>
          <a:chOff x="0" y="0"/>
          <a:chExt cx="0" cy="0"/>
        </a:xfrm>
      </p:grpSpPr>
      <p:sp>
        <p:nvSpPr>
          <p:cNvPr id="190" name="Google Shape;190;p5:notes">
            <a:extLst>
              <a:ext uri="{FF2B5EF4-FFF2-40B4-BE49-F238E27FC236}">
                <a16:creationId xmlns:a16="http://schemas.microsoft.com/office/drawing/2014/main" id="{6ABF8C24-BE73-C93B-FFE4-CAF5793B2FA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5:notes">
            <a:extLst>
              <a:ext uri="{FF2B5EF4-FFF2-40B4-BE49-F238E27FC236}">
                <a16:creationId xmlns:a16="http://schemas.microsoft.com/office/drawing/2014/main" id="{5C2735A7-F988-2A8B-F566-F75FCCF6CF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378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83694AE2-F5DE-6ED7-189E-7FF05151DF6E}"/>
            </a:ext>
          </a:extLst>
        </p:cNvPr>
        <p:cNvGrpSpPr/>
        <p:nvPr/>
      </p:nvGrpSpPr>
      <p:grpSpPr>
        <a:xfrm>
          <a:off x="0" y="0"/>
          <a:ext cx="0" cy="0"/>
          <a:chOff x="0" y="0"/>
          <a:chExt cx="0" cy="0"/>
        </a:xfrm>
      </p:grpSpPr>
      <p:sp>
        <p:nvSpPr>
          <p:cNvPr id="190" name="Google Shape;190;p5:notes">
            <a:extLst>
              <a:ext uri="{FF2B5EF4-FFF2-40B4-BE49-F238E27FC236}">
                <a16:creationId xmlns:a16="http://schemas.microsoft.com/office/drawing/2014/main" id="{A02B5772-5178-534D-D6F0-56BC703BC00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5:notes">
            <a:extLst>
              <a:ext uri="{FF2B5EF4-FFF2-40B4-BE49-F238E27FC236}">
                <a16:creationId xmlns:a16="http://schemas.microsoft.com/office/drawing/2014/main" id="{1B4962E0-4A83-F6CF-A5FA-4F286C1A01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01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
          <p:cNvSpPr>
            <a:spLocks noGrp="1"/>
          </p:cNvSpPr>
          <p:nvPr>
            <p:ph type="pic" idx="2"/>
          </p:nvPr>
        </p:nvSpPr>
        <p:spPr>
          <a:xfrm>
            <a:off x="5183188" y="987425"/>
            <a:ext cx="6172200" cy="4873625"/>
          </a:xfrm>
          <a:prstGeom prst="rect">
            <a:avLst/>
          </a:prstGeom>
          <a:noFill/>
          <a:ln>
            <a:noFill/>
          </a:ln>
        </p:spPr>
      </p:sp>
      <p:sp>
        <p:nvSpPr>
          <p:cNvPr id="75" name="Google Shape;75;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8" name="Google Shape;28;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3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 name="Google Shape;32;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descr="Sunlight Hitting Earth Wallpapers - 1920x1200 - 10766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97" name="Google Shape;97;p2"/>
          <p:cNvSpPr/>
          <p:nvPr/>
        </p:nvSpPr>
        <p:spPr>
          <a:xfrm>
            <a:off x="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 name="Google Shape;98;p2"/>
          <p:cNvSpPr txBox="1">
            <a:spLocks noGrp="1"/>
          </p:cNvSpPr>
          <p:nvPr>
            <p:ph type="ctrTitle"/>
          </p:nvPr>
        </p:nvSpPr>
        <p:spPr>
          <a:xfrm>
            <a:off x="419554" y="1723221"/>
            <a:ext cx="59568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sz="3200" dirty="0">
                <a:solidFill>
                  <a:srgbClr val="58575C"/>
                </a:solidFill>
                <a:latin typeface="Helvetica Neue"/>
                <a:ea typeface="Helvetica Neue"/>
                <a:cs typeface="Helvetica Neue"/>
                <a:sym typeface="Helvetica Neue"/>
              </a:rPr>
              <a:t>Carbon Mapper Overview </a:t>
            </a:r>
            <a:endParaRPr dirty="0"/>
          </a:p>
        </p:txBody>
      </p:sp>
      <p:pic>
        <p:nvPicPr>
          <p:cNvPr id="99" name="Google Shape;99;p2" descr="Carbon Mapp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9554" y="741110"/>
            <a:ext cx="1626074" cy="1516315"/>
          </a:xfrm>
          <a:prstGeom prst="rect">
            <a:avLst/>
          </a:prstGeom>
          <a:noFill/>
          <a:ln>
            <a:noFill/>
          </a:ln>
        </p:spPr>
      </p:pic>
      <p:sp>
        <p:nvSpPr>
          <p:cNvPr id="100" name="Google Shape;10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
        <p:nvSpPr>
          <p:cNvPr id="101" name="Google Shape;101;p2"/>
          <p:cNvSpPr/>
          <p:nvPr/>
        </p:nvSpPr>
        <p:spPr>
          <a:xfrm>
            <a:off x="419553" y="4114662"/>
            <a:ext cx="4856781" cy="123706"/>
          </a:xfrm>
          <a:prstGeom prst="rect">
            <a:avLst/>
          </a:prstGeom>
          <a:solidFill>
            <a:srgbClr val="FBBE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Google Shape;98;p2">
            <a:extLst>
              <a:ext uri="{FF2B5EF4-FFF2-40B4-BE49-F238E27FC236}">
                <a16:creationId xmlns:a16="http://schemas.microsoft.com/office/drawing/2014/main" id="{35C6B18B-0461-8C11-1DDA-552F9D8B6C8F}"/>
              </a:ext>
            </a:extLst>
          </p:cNvPr>
          <p:cNvSpPr txBox="1">
            <a:spLocks/>
          </p:cNvSpPr>
          <p:nvPr/>
        </p:nvSpPr>
        <p:spPr>
          <a:xfrm>
            <a:off x="413653" y="4145070"/>
            <a:ext cx="5956862" cy="195368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1800" b="1" dirty="0">
                <a:solidFill>
                  <a:srgbClr val="58575C"/>
                </a:solidFill>
                <a:latin typeface="Helvetica Neue"/>
                <a:ea typeface="Helvetica Neue"/>
                <a:cs typeface="Helvetica Neue"/>
                <a:sym typeface="Helvetica Neue"/>
              </a:rPr>
              <a:t>Dan Cusworth </a:t>
            </a:r>
            <a:r>
              <a:rPr lang="en-US" sz="1800" dirty="0">
                <a:solidFill>
                  <a:srgbClr val="58575C"/>
                </a:solidFill>
                <a:latin typeface="Helvetica Neue"/>
                <a:ea typeface="Helvetica Neue"/>
                <a:cs typeface="Helvetica Neue"/>
                <a:sym typeface="Helvetica Neue"/>
              </a:rPr>
              <a:t>+ </a:t>
            </a:r>
            <a:br>
              <a:rPr lang="en-US" sz="1800" dirty="0">
                <a:solidFill>
                  <a:srgbClr val="58575C"/>
                </a:solidFill>
                <a:latin typeface="Helvetica Neue"/>
                <a:ea typeface="Helvetica Neue"/>
                <a:cs typeface="Helvetica Neue"/>
                <a:sym typeface="Helvetica Neue"/>
              </a:rPr>
            </a:br>
            <a:r>
              <a:rPr lang="en-US" sz="1800" dirty="0">
                <a:solidFill>
                  <a:srgbClr val="58575C"/>
                </a:solidFill>
                <a:latin typeface="Helvetica Neue"/>
                <a:ea typeface="Helvetica Neue"/>
                <a:cs typeface="Helvetica Neue"/>
                <a:sym typeface="Helvetica Neue"/>
              </a:rPr>
              <a:t>Carbon Mapper Team</a:t>
            </a:r>
          </a:p>
          <a:p>
            <a:pPr algn="l"/>
            <a:endParaRPr lang="en-US" sz="1800" dirty="0">
              <a:solidFill>
                <a:srgbClr val="58575C"/>
              </a:solidFill>
              <a:latin typeface="Helvetica Neue"/>
              <a:ea typeface="Helvetica Neue"/>
              <a:cs typeface="Helvetica Neue"/>
              <a:sym typeface="Helvetica Neue"/>
            </a:endParaRPr>
          </a:p>
          <a:p>
            <a:pPr algn="l"/>
            <a:r>
              <a:rPr lang="en-US" sz="1800" dirty="0">
                <a:solidFill>
                  <a:srgbClr val="58575C"/>
                </a:solidFill>
                <a:latin typeface="Helvetica Neue"/>
                <a:ea typeface="Helvetica Neue"/>
                <a:cs typeface="Helvetica Neue"/>
                <a:sym typeface="Helvetica Neue"/>
              </a:rPr>
              <a:t>Science Director</a:t>
            </a:r>
          </a:p>
          <a:p>
            <a:pPr algn="l"/>
            <a:r>
              <a:rPr lang="en-US" sz="1800" dirty="0">
                <a:solidFill>
                  <a:srgbClr val="58575C"/>
                </a:solidFill>
                <a:latin typeface="Helvetica Neue"/>
                <a:ea typeface="Helvetica Neue"/>
                <a:cs typeface="Helvetica Neue"/>
                <a:sym typeface="Helvetica Neue"/>
              </a:rPr>
              <a:t>Carbon Mapper</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7CA7881E-579F-3A4B-7143-0613DCAC3F92}"/>
            </a:ext>
          </a:extLst>
        </p:cNvPr>
        <p:cNvGrpSpPr/>
        <p:nvPr/>
      </p:nvGrpSpPr>
      <p:grpSpPr>
        <a:xfrm>
          <a:off x="0" y="0"/>
          <a:ext cx="0" cy="0"/>
          <a:chOff x="0" y="0"/>
          <a:chExt cx="0" cy="0"/>
        </a:xfrm>
      </p:grpSpPr>
      <p:sp>
        <p:nvSpPr>
          <p:cNvPr id="2" name="Google Shape;152;p14">
            <a:extLst>
              <a:ext uri="{FF2B5EF4-FFF2-40B4-BE49-F238E27FC236}">
                <a16:creationId xmlns:a16="http://schemas.microsoft.com/office/drawing/2014/main" id="{2C104032-7CEA-272D-D488-0A998B4D3031}"/>
              </a:ext>
            </a:extLst>
          </p:cNvPr>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pic>
        <p:nvPicPr>
          <p:cNvPr id="3" name="Google Shape;154;p14" descr="Carbon Mapper">
            <a:extLst>
              <a:ext uri="{FF2B5EF4-FFF2-40B4-BE49-F238E27FC236}">
                <a16:creationId xmlns:a16="http://schemas.microsoft.com/office/drawing/2014/main" id="{A98DFBF9-B955-AA58-5147-037DA99BD24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193" name="Google Shape;193;p5">
            <a:extLst>
              <a:ext uri="{FF2B5EF4-FFF2-40B4-BE49-F238E27FC236}">
                <a16:creationId xmlns:a16="http://schemas.microsoft.com/office/drawing/2014/main" id="{52BDEC6C-1CD0-F3F0-CC7F-BE003FF1186B}"/>
              </a:ext>
            </a:extLst>
          </p:cNvPr>
          <p:cNvSpPr txBox="1">
            <a:spLocks noGrp="1"/>
          </p:cNvSpPr>
          <p:nvPr>
            <p:ph type="title"/>
          </p:nvPr>
        </p:nvSpPr>
        <p:spPr>
          <a:xfrm>
            <a:off x="643425" y="-297192"/>
            <a:ext cx="11025505" cy="1280332"/>
          </a:xfrm>
          <a:prstGeom prst="rect">
            <a:avLst/>
          </a:prstGeom>
          <a:noFill/>
          <a:ln>
            <a:noFill/>
          </a:ln>
        </p:spPr>
        <p:txBody>
          <a:bodyPr spcFirstLastPara="1" wrap="square" lIns="0" tIns="340850" rIns="0" bIns="0" anchor="b" anchorCtr="0">
            <a:spAutoFit/>
          </a:bodyPr>
          <a:lstStyle/>
          <a:p>
            <a:pPr marL="0" lvl="0" indent="0" algn="ctr" rtl="0">
              <a:lnSpc>
                <a:spcPct val="100000"/>
              </a:lnSpc>
              <a:spcBef>
                <a:spcPts val="100"/>
              </a:spcBef>
              <a:spcAft>
                <a:spcPts val="0"/>
              </a:spcAft>
              <a:buSzPts val="3600"/>
              <a:buNone/>
            </a:pPr>
            <a:r>
              <a:rPr lang="en-US" sz="3000" dirty="0">
                <a:solidFill>
                  <a:srgbClr val="595959"/>
                </a:solidFill>
                <a:latin typeface="Arial"/>
                <a:ea typeface="Arial"/>
                <a:cs typeface="Arial"/>
                <a:sym typeface="Arial"/>
              </a:rPr>
              <a:t>Validation is underway with controlled releases </a:t>
            </a:r>
            <a:br>
              <a:rPr lang="en-US" sz="3000" dirty="0">
                <a:solidFill>
                  <a:srgbClr val="595959"/>
                </a:solidFill>
                <a:latin typeface="Arial"/>
                <a:ea typeface="Arial"/>
                <a:cs typeface="Arial"/>
                <a:sym typeface="Arial"/>
              </a:rPr>
            </a:br>
            <a:r>
              <a:rPr lang="en-US" sz="3000" dirty="0">
                <a:solidFill>
                  <a:srgbClr val="595959"/>
                </a:solidFill>
                <a:latin typeface="Arial"/>
                <a:ea typeface="Arial"/>
                <a:cs typeface="Arial"/>
                <a:sym typeface="Arial"/>
              </a:rPr>
              <a:t>and coordinated observations</a:t>
            </a:r>
            <a:endParaRPr sz="3000" dirty="0">
              <a:solidFill>
                <a:srgbClr val="595959"/>
              </a:solidFill>
            </a:endParaRPr>
          </a:p>
        </p:txBody>
      </p:sp>
      <p:sp>
        <p:nvSpPr>
          <p:cNvPr id="194" name="Google Shape;194;p5">
            <a:extLst>
              <a:ext uri="{FF2B5EF4-FFF2-40B4-BE49-F238E27FC236}">
                <a16:creationId xmlns:a16="http://schemas.microsoft.com/office/drawing/2014/main" id="{97D83D0D-20B6-4D75-8648-5442D8D81586}"/>
              </a:ext>
            </a:extLst>
          </p:cNvPr>
          <p:cNvSpPr/>
          <p:nvPr/>
        </p:nvSpPr>
        <p:spPr>
          <a:xfrm>
            <a:off x="580005" y="1092324"/>
            <a:ext cx="11025505" cy="39369"/>
          </a:xfrm>
          <a:custGeom>
            <a:avLst/>
            <a:gdLst/>
            <a:ahLst/>
            <a:cxnLst/>
            <a:rect l="l" t="t" r="r" b="b"/>
            <a:pathLst>
              <a:path w="11025505" h="39369" extrusionOk="0">
                <a:moveTo>
                  <a:pt x="0" y="0"/>
                </a:moveTo>
                <a:lnTo>
                  <a:pt x="11025482" y="39035"/>
                </a:lnTo>
              </a:path>
            </a:pathLst>
          </a:custGeom>
          <a:noFill/>
          <a:ln w="28575" cap="flat" cmpd="sng">
            <a:solidFill>
              <a:srgbClr val="FBBE6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5">
            <a:extLst>
              <a:ext uri="{FF2B5EF4-FFF2-40B4-BE49-F238E27FC236}">
                <a16:creationId xmlns:a16="http://schemas.microsoft.com/office/drawing/2014/main" id="{83158EBD-600E-DB7B-96E8-E9A9E252A4F7}"/>
              </a:ext>
            </a:extLst>
          </p:cNvPr>
          <p:cNvSpPr txBox="1">
            <a:spLocks noGrp="1"/>
          </p:cNvSpPr>
          <p:nvPr>
            <p:ph type="sldNum" idx="12"/>
          </p:nvPr>
        </p:nvSpPr>
        <p:spPr>
          <a:xfrm>
            <a:off x="10800452" y="6336454"/>
            <a:ext cx="411600" cy="365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4" name="TextBox 3">
            <a:extLst>
              <a:ext uri="{FF2B5EF4-FFF2-40B4-BE49-F238E27FC236}">
                <a16:creationId xmlns:a16="http://schemas.microsoft.com/office/drawing/2014/main" id="{70B759B2-9853-8AB6-6508-9447B9A6BF53}"/>
              </a:ext>
            </a:extLst>
          </p:cNvPr>
          <p:cNvSpPr txBox="1"/>
          <p:nvPr/>
        </p:nvSpPr>
        <p:spPr>
          <a:xfrm>
            <a:off x="7404488" y="6363000"/>
            <a:ext cx="4201022" cy="369332"/>
          </a:xfrm>
          <a:prstGeom prst="rect">
            <a:avLst/>
          </a:prstGeom>
          <a:noFill/>
        </p:spPr>
        <p:txBody>
          <a:bodyPr wrap="square" rtlCol="0">
            <a:spAutoFit/>
          </a:bodyPr>
          <a:lstStyle/>
          <a:p>
            <a:pPr algn="ctr"/>
            <a:r>
              <a:rPr lang="en-US" sz="1800" dirty="0">
                <a:solidFill>
                  <a:schemeClr val="tx1"/>
                </a:solidFill>
                <a:latin typeface="Avenir Book" panose="02000503020000020003" pitchFamily="2" charset="0"/>
              </a:rPr>
              <a:t>Preliminary data – NO SCREENSHOTS</a:t>
            </a:r>
          </a:p>
        </p:txBody>
      </p:sp>
      <p:sp>
        <p:nvSpPr>
          <p:cNvPr id="14" name="TextBox 13">
            <a:extLst>
              <a:ext uri="{FF2B5EF4-FFF2-40B4-BE49-F238E27FC236}">
                <a16:creationId xmlns:a16="http://schemas.microsoft.com/office/drawing/2014/main" id="{1B8E3F28-6397-81C9-C6FE-68E4135AA108}"/>
              </a:ext>
            </a:extLst>
          </p:cNvPr>
          <p:cNvSpPr txBox="1"/>
          <p:nvPr/>
        </p:nvSpPr>
        <p:spPr>
          <a:xfrm>
            <a:off x="2570557" y="1273166"/>
            <a:ext cx="6692100" cy="707886"/>
          </a:xfrm>
          <a:prstGeom prst="rect">
            <a:avLst/>
          </a:prstGeom>
          <a:noFill/>
        </p:spPr>
        <p:txBody>
          <a:bodyPr wrap="square" rtlCol="0">
            <a:spAutoFit/>
          </a:bodyPr>
          <a:lstStyle/>
          <a:p>
            <a:pPr algn="ctr"/>
            <a:r>
              <a:rPr lang="en-US" sz="2000" dirty="0">
                <a:solidFill>
                  <a:schemeClr val="accent1"/>
                </a:solidFill>
                <a:latin typeface="Avenir Book" panose="02000503020000020003" pitchFamily="2" charset="0"/>
              </a:rPr>
              <a:t>Near simultaneously collected imagery in the Permian Basin with Tanager-1 and AVIRIS-3</a:t>
            </a:r>
          </a:p>
        </p:txBody>
      </p:sp>
      <p:sp>
        <p:nvSpPr>
          <p:cNvPr id="5" name="Google Shape;701;g2f9715c17ed_0_680">
            <a:extLst>
              <a:ext uri="{FF2B5EF4-FFF2-40B4-BE49-F238E27FC236}">
                <a16:creationId xmlns:a16="http://schemas.microsoft.com/office/drawing/2014/main" id="{AA2131DF-4501-00EE-28BD-6BCB3562CF54}"/>
              </a:ext>
            </a:extLst>
          </p:cNvPr>
          <p:cNvSpPr txBox="1"/>
          <p:nvPr/>
        </p:nvSpPr>
        <p:spPr>
          <a:xfrm>
            <a:off x="4406203" y="4912201"/>
            <a:ext cx="3800867"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dk1"/>
                </a:solidFill>
                <a:highlight>
                  <a:srgbClr val="FFFFFF"/>
                </a:highlight>
                <a:latin typeface="Roboto"/>
                <a:ea typeface="Roboto"/>
                <a:cs typeface="Roboto"/>
                <a:sym typeface="Roboto"/>
              </a:rPr>
              <a:t>Tanager-1 satellite, altitude 510 km, 17:46:56  UTC </a:t>
            </a:r>
            <a:endParaRPr sz="2400" dirty="0"/>
          </a:p>
        </p:txBody>
      </p:sp>
      <p:sp>
        <p:nvSpPr>
          <p:cNvPr id="6" name="Google Shape;702;g2f9715c17ed_0_680">
            <a:extLst>
              <a:ext uri="{FF2B5EF4-FFF2-40B4-BE49-F238E27FC236}">
                <a16:creationId xmlns:a16="http://schemas.microsoft.com/office/drawing/2014/main" id="{0327862F-BE6F-9618-CF4B-4A8D89B24A70}"/>
              </a:ext>
            </a:extLst>
          </p:cNvPr>
          <p:cNvSpPr txBox="1"/>
          <p:nvPr/>
        </p:nvSpPr>
        <p:spPr>
          <a:xfrm>
            <a:off x="210927" y="4913720"/>
            <a:ext cx="3800867"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dk1"/>
                </a:solidFill>
                <a:highlight>
                  <a:srgbClr val="FFFFFF"/>
                </a:highlight>
                <a:latin typeface="Roboto"/>
                <a:ea typeface="Roboto"/>
                <a:cs typeface="Roboto"/>
                <a:sym typeface="Roboto"/>
              </a:rPr>
              <a:t>NASA AVIRIS-3 aircraft, altitude 9 km, 17:44:34 UTC</a:t>
            </a:r>
            <a:endParaRPr sz="2400" dirty="0"/>
          </a:p>
        </p:txBody>
      </p:sp>
      <p:pic>
        <p:nvPicPr>
          <p:cNvPr id="7" name="Picture 6">
            <a:extLst>
              <a:ext uri="{FF2B5EF4-FFF2-40B4-BE49-F238E27FC236}">
                <a16:creationId xmlns:a16="http://schemas.microsoft.com/office/drawing/2014/main" id="{F192344A-8F79-5811-A0C5-7A78690E829E}"/>
              </a:ext>
            </a:extLst>
          </p:cNvPr>
          <p:cNvPicPr>
            <a:picLocks noChangeAspect="1"/>
          </p:cNvPicPr>
          <p:nvPr/>
        </p:nvPicPr>
        <p:blipFill>
          <a:blip r:embed="rId4"/>
          <a:srcRect l="11854" t="11882" r="11963" b="15595"/>
          <a:stretch/>
        </p:blipFill>
        <p:spPr>
          <a:xfrm>
            <a:off x="62227" y="2190519"/>
            <a:ext cx="3949567" cy="2717762"/>
          </a:xfrm>
          <a:prstGeom prst="rect">
            <a:avLst/>
          </a:prstGeom>
          <a:ln>
            <a:solidFill>
              <a:schemeClr val="bg1"/>
            </a:solidFill>
          </a:ln>
        </p:spPr>
      </p:pic>
      <p:pic>
        <p:nvPicPr>
          <p:cNvPr id="9" name="Picture 8">
            <a:extLst>
              <a:ext uri="{FF2B5EF4-FFF2-40B4-BE49-F238E27FC236}">
                <a16:creationId xmlns:a16="http://schemas.microsoft.com/office/drawing/2014/main" id="{8D14D22D-7E27-026C-E253-D89A1B750D1B}"/>
              </a:ext>
            </a:extLst>
          </p:cNvPr>
          <p:cNvPicPr>
            <a:picLocks noChangeAspect="1"/>
          </p:cNvPicPr>
          <p:nvPr/>
        </p:nvPicPr>
        <p:blipFill>
          <a:blip r:embed="rId5"/>
          <a:srcRect l="10216" t="13438" r="14337" b="14841"/>
          <a:stretch/>
        </p:blipFill>
        <p:spPr>
          <a:xfrm>
            <a:off x="8239659" y="2218216"/>
            <a:ext cx="3911397" cy="2687684"/>
          </a:xfrm>
          <a:prstGeom prst="rect">
            <a:avLst/>
          </a:prstGeom>
          <a:ln>
            <a:solidFill>
              <a:schemeClr val="bg1"/>
            </a:solidFill>
          </a:ln>
        </p:spPr>
      </p:pic>
      <p:pic>
        <p:nvPicPr>
          <p:cNvPr id="10" name="Picture 9">
            <a:extLst>
              <a:ext uri="{FF2B5EF4-FFF2-40B4-BE49-F238E27FC236}">
                <a16:creationId xmlns:a16="http://schemas.microsoft.com/office/drawing/2014/main" id="{8C00F988-1E0F-2BEC-80CD-B2925C08370E}"/>
              </a:ext>
            </a:extLst>
          </p:cNvPr>
          <p:cNvPicPr>
            <a:picLocks noChangeAspect="1"/>
          </p:cNvPicPr>
          <p:nvPr/>
        </p:nvPicPr>
        <p:blipFill>
          <a:blip r:embed="rId6"/>
          <a:srcRect l="3287" t="11152" r="20531" b="16325"/>
          <a:stretch/>
        </p:blipFill>
        <p:spPr>
          <a:xfrm>
            <a:off x="4213460" y="2210396"/>
            <a:ext cx="3949568" cy="2717764"/>
          </a:xfrm>
          <a:prstGeom prst="rect">
            <a:avLst/>
          </a:prstGeom>
          <a:ln>
            <a:solidFill>
              <a:schemeClr val="bg1"/>
            </a:solidFill>
          </a:ln>
        </p:spPr>
      </p:pic>
      <p:cxnSp>
        <p:nvCxnSpPr>
          <p:cNvPr id="11" name="Straight Connector 10">
            <a:extLst>
              <a:ext uri="{FF2B5EF4-FFF2-40B4-BE49-F238E27FC236}">
                <a16:creationId xmlns:a16="http://schemas.microsoft.com/office/drawing/2014/main" id="{57DD4F3C-94C3-20A1-22CD-3867DFE15380}"/>
              </a:ext>
            </a:extLst>
          </p:cNvPr>
          <p:cNvCxnSpPr>
            <a:cxnSpLocks/>
          </p:cNvCxnSpPr>
          <p:nvPr/>
        </p:nvCxnSpPr>
        <p:spPr>
          <a:xfrm flipH="1">
            <a:off x="5776935" y="2218216"/>
            <a:ext cx="468244" cy="2698848"/>
          </a:xfrm>
          <a:prstGeom prst="line">
            <a:avLst/>
          </a:prstGeom>
          <a:ln w="6350">
            <a:solidFill>
              <a:srgbClr val="D500A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486E-0B7D-8FB3-2B0C-B59B9B6568E7}"/>
              </a:ext>
            </a:extLst>
          </p:cNvPr>
          <p:cNvCxnSpPr>
            <a:cxnSpLocks/>
          </p:cNvCxnSpPr>
          <p:nvPr/>
        </p:nvCxnSpPr>
        <p:spPr>
          <a:xfrm flipH="1">
            <a:off x="6904730" y="2208759"/>
            <a:ext cx="469078" cy="2717762"/>
          </a:xfrm>
          <a:prstGeom prst="line">
            <a:avLst/>
          </a:prstGeom>
          <a:ln w="6350">
            <a:solidFill>
              <a:srgbClr val="D500AC"/>
            </a:solidFill>
          </a:ln>
        </p:spPr>
        <p:style>
          <a:lnRef idx="1">
            <a:schemeClr val="accent1"/>
          </a:lnRef>
          <a:fillRef idx="0">
            <a:schemeClr val="accent1"/>
          </a:fillRef>
          <a:effectRef idx="0">
            <a:schemeClr val="accent1"/>
          </a:effectRef>
          <a:fontRef idx="minor">
            <a:schemeClr val="tx1"/>
          </a:fontRef>
        </p:style>
      </p:cxnSp>
      <p:sp>
        <p:nvSpPr>
          <p:cNvPr id="8" name="Google Shape;701;g2f9715c17ed_0_680">
            <a:extLst>
              <a:ext uri="{FF2B5EF4-FFF2-40B4-BE49-F238E27FC236}">
                <a16:creationId xmlns:a16="http://schemas.microsoft.com/office/drawing/2014/main" id="{D593E395-D841-8634-DB5D-9013FCF75983}"/>
              </a:ext>
            </a:extLst>
          </p:cNvPr>
          <p:cNvSpPr txBox="1"/>
          <p:nvPr/>
        </p:nvSpPr>
        <p:spPr>
          <a:xfrm>
            <a:off x="8378327" y="4912201"/>
            <a:ext cx="380086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dk1"/>
                </a:solidFill>
                <a:highlight>
                  <a:srgbClr val="FFFFFF"/>
                </a:highlight>
                <a:latin typeface="Roboto"/>
                <a:ea typeface="Roboto"/>
                <a:cs typeface="Roboto"/>
                <a:sym typeface="Roboto"/>
              </a:rPr>
              <a:t>Tanager-1 segmented plumes</a:t>
            </a:r>
            <a:endParaRPr sz="2400" dirty="0"/>
          </a:p>
        </p:txBody>
      </p:sp>
    </p:spTree>
    <p:extLst>
      <p:ext uri="{BB962C8B-B14F-4D97-AF65-F5344CB8AC3E}">
        <p14:creationId xmlns:p14="http://schemas.microsoft.com/office/powerpoint/2010/main" val="444135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dfd1f45842_0_9"/>
          <p:cNvSpPr txBox="1">
            <a:spLocks noGrp="1"/>
          </p:cNvSpPr>
          <p:nvPr>
            <p:ph type="title"/>
          </p:nvPr>
        </p:nvSpPr>
        <p:spPr>
          <a:xfrm>
            <a:off x="838200" y="11000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900" dirty="0">
                <a:solidFill>
                  <a:srgbClr val="3F3F3F"/>
                </a:solidFill>
                <a:latin typeface="Helvetica Neue"/>
                <a:ea typeface="Helvetica Neue"/>
                <a:cs typeface="Helvetica Neue"/>
                <a:sym typeface="Helvetica Neue"/>
              </a:rPr>
              <a:t>Summary</a:t>
            </a:r>
            <a:endParaRPr sz="3900" dirty="0">
              <a:solidFill>
                <a:srgbClr val="3F3F3F"/>
              </a:solidFill>
              <a:latin typeface="Helvetica Neue"/>
              <a:ea typeface="Helvetica Neue"/>
              <a:cs typeface="Helvetica Neue"/>
              <a:sym typeface="Helvetica Neue"/>
            </a:endParaRPr>
          </a:p>
        </p:txBody>
      </p:sp>
      <p:sp>
        <p:nvSpPr>
          <p:cNvPr id="256" name="Google Shape;256;g2dfd1f45842_0_9"/>
          <p:cNvSpPr txBox="1">
            <a:spLocks noGrp="1"/>
          </p:cNvSpPr>
          <p:nvPr>
            <p:ph type="body" idx="1"/>
          </p:nvPr>
        </p:nvSpPr>
        <p:spPr>
          <a:xfrm>
            <a:off x="498600" y="1282900"/>
            <a:ext cx="11194800" cy="5073600"/>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1000"/>
              </a:spcBef>
              <a:spcAft>
                <a:spcPts val="0"/>
              </a:spcAft>
              <a:buSzPts val="2100"/>
              <a:buFont typeface="Helvetica Neue Light"/>
              <a:buChar char="•"/>
            </a:pPr>
            <a:r>
              <a:rPr lang="en-US" sz="2100" dirty="0">
                <a:latin typeface="Helvetica Neue Light"/>
                <a:ea typeface="Helvetica Neue Light"/>
                <a:cs typeface="Helvetica Neue Light"/>
                <a:sym typeface="Helvetica Neue Light"/>
              </a:rPr>
              <a:t>Carbon Mapper Coalition launched Tanager-1 in Aug 2024. Currently commissioning satellite including calibration and validation experiments and orbit lowering.</a:t>
            </a:r>
          </a:p>
          <a:p>
            <a:pPr marL="457200" lvl="0" indent="-361950" algn="l" rtl="0">
              <a:lnSpc>
                <a:spcPct val="100000"/>
              </a:lnSpc>
              <a:spcBef>
                <a:spcPts val="1000"/>
              </a:spcBef>
              <a:spcAft>
                <a:spcPts val="0"/>
              </a:spcAft>
              <a:buSzPts val="2100"/>
              <a:buFont typeface="Helvetica Neue Light"/>
              <a:buChar char="•"/>
            </a:pPr>
            <a:endParaRPr lang="en-US" sz="2100" dirty="0">
              <a:latin typeface="Helvetica Neue Light"/>
              <a:ea typeface="Helvetica Neue Light"/>
              <a:sym typeface="Helvetica Neue Light"/>
            </a:endParaRPr>
          </a:p>
          <a:p>
            <a:pPr marL="457200" lvl="0" indent="-361950" algn="l" rtl="0">
              <a:lnSpc>
                <a:spcPct val="100000"/>
              </a:lnSpc>
              <a:spcBef>
                <a:spcPts val="1000"/>
              </a:spcBef>
              <a:spcAft>
                <a:spcPts val="0"/>
              </a:spcAft>
              <a:buSzPts val="2100"/>
              <a:buFont typeface="Helvetica Neue Light"/>
              <a:buChar char="•"/>
            </a:pPr>
            <a:r>
              <a:rPr lang="en-US" sz="2100" dirty="0">
                <a:latin typeface="Helvetica Neue Light"/>
                <a:ea typeface="Helvetica Neue Light"/>
                <a:sym typeface="Helvetica Neue Light"/>
              </a:rPr>
              <a:t>Tanager-1 data planned to begin public rollout early 2025</a:t>
            </a:r>
          </a:p>
          <a:p>
            <a:pPr marL="457200" lvl="0" indent="-361950" algn="l" rtl="0">
              <a:lnSpc>
                <a:spcPct val="100000"/>
              </a:lnSpc>
              <a:spcBef>
                <a:spcPts val="1000"/>
              </a:spcBef>
              <a:spcAft>
                <a:spcPts val="0"/>
              </a:spcAft>
              <a:buSzPts val="2100"/>
              <a:buFont typeface="Helvetica Neue Light"/>
              <a:buChar char="•"/>
            </a:pPr>
            <a:endParaRPr lang="en-US" sz="2100" dirty="0">
              <a:latin typeface="Helvetica Neue Light"/>
              <a:ea typeface="Helvetica Neue Light"/>
              <a:sym typeface="Helvetica Neue Light"/>
            </a:endParaRPr>
          </a:p>
          <a:p>
            <a:pPr marL="457200" lvl="0" indent="-361950" algn="l" rtl="0">
              <a:lnSpc>
                <a:spcPct val="100000"/>
              </a:lnSpc>
              <a:spcBef>
                <a:spcPts val="1000"/>
              </a:spcBef>
              <a:spcAft>
                <a:spcPts val="0"/>
              </a:spcAft>
              <a:buSzPts val="2100"/>
              <a:buFont typeface="Helvetica Neue Light"/>
              <a:buChar char="•"/>
            </a:pPr>
            <a:r>
              <a:rPr lang="en-US" sz="2100" dirty="0">
                <a:latin typeface="Helvetica Neue Light"/>
                <a:ea typeface="Helvetica Neue Light"/>
                <a:sym typeface="Helvetica Neue Light"/>
              </a:rPr>
              <a:t>In Y1 of the satellite mission, we plan to task the majority of </a:t>
            </a:r>
            <a:r>
              <a:rPr lang="en-US" sz="2100" dirty="0" err="1">
                <a:latin typeface="Helvetica Neue Light"/>
                <a:ea typeface="Helvetica Neue Light"/>
                <a:sym typeface="Helvetica Neue Light"/>
              </a:rPr>
              <a:t>oil&amp;gas</a:t>
            </a:r>
            <a:r>
              <a:rPr lang="en-US" sz="2100" dirty="0">
                <a:latin typeface="Helvetica Neue Light"/>
                <a:ea typeface="Helvetica Neue Light"/>
                <a:sym typeface="Helvetica Neue Light"/>
              </a:rPr>
              <a:t> infrastructure in major global basins (goal quarterly revisit), as well as perform the largest global survey of waste disposal sites. Plan to also task and quantify emissions from coal, wastewater, livestock, and power generation sectors as possible.</a:t>
            </a:r>
          </a:p>
          <a:p>
            <a:pPr marL="457200" lvl="0" indent="-361950" algn="l" rtl="0">
              <a:lnSpc>
                <a:spcPct val="100000"/>
              </a:lnSpc>
              <a:spcBef>
                <a:spcPts val="1000"/>
              </a:spcBef>
              <a:spcAft>
                <a:spcPts val="0"/>
              </a:spcAft>
              <a:buSzPts val="2100"/>
              <a:buFont typeface="Helvetica Neue Light"/>
              <a:buChar char="•"/>
            </a:pPr>
            <a:endParaRPr lang="en-US" sz="2100" dirty="0">
              <a:latin typeface="Helvetica Neue Light"/>
              <a:ea typeface="Helvetica Neue Light"/>
              <a:sym typeface="Helvetica Neue Light"/>
            </a:endParaRPr>
          </a:p>
          <a:p>
            <a:pPr marL="457200" lvl="0" indent="-361950" algn="l" rtl="0">
              <a:lnSpc>
                <a:spcPct val="100000"/>
              </a:lnSpc>
              <a:spcBef>
                <a:spcPts val="1000"/>
              </a:spcBef>
              <a:spcAft>
                <a:spcPts val="0"/>
              </a:spcAft>
              <a:buSzPts val="2100"/>
              <a:buFont typeface="Helvetica Neue Light"/>
              <a:buChar char="•"/>
            </a:pPr>
            <a:r>
              <a:rPr lang="en-US" sz="2100" dirty="0">
                <a:latin typeface="Helvetica Neue Light"/>
                <a:ea typeface="Helvetica Neue Light"/>
                <a:sym typeface="Helvetica Neue Light"/>
              </a:rPr>
              <a:t>Plan to continue to processing EMIT and airborne datasets to build upon our open data portal.</a:t>
            </a:r>
            <a:endParaRPr sz="2480" dirty="0"/>
          </a:p>
          <a:p>
            <a:pPr marL="0" lvl="0" indent="0" algn="l" rtl="0">
              <a:lnSpc>
                <a:spcPct val="70000"/>
              </a:lnSpc>
              <a:spcBef>
                <a:spcPts val="1000"/>
              </a:spcBef>
              <a:spcAft>
                <a:spcPts val="0"/>
              </a:spcAft>
              <a:buSzPts val="935"/>
              <a:buNone/>
            </a:pPr>
            <a:endParaRPr sz="2480" dirty="0"/>
          </a:p>
          <a:p>
            <a:pPr marL="0" lvl="0" indent="0" algn="l" rtl="0">
              <a:lnSpc>
                <a:spcPct val="70000"/>
              </a:lnSpc>
              <a:spcBef>
                <a:spcPts val="1000"/>
              </a:spcBef>
              <a:spcAft>
                <a:spcPts val="0"/>
              </a:spcAft>
              <a:buSzPts val="935"/>
              <a:buNone/>
            </a:pPr>
            <a:endParaRPr sz="2480" dirty="0"/>
          </a:p>
        </p:txBody>
      </p:sp>
      <p:cxnSp>
        <p:nvCxnSpPr>
          <p:cNvPr id="257" name="Google Shape;257;g2dfd1f45842_0_9"/>
          <p:cNvCxnSpPr/>
          <p:nvPr/>
        </p:nvCxnSpPr>
        <p:spPr>
          <a:xfrm>
            <a:off x="498609" y="1049791"/>
            <a:ext cx="11194800" cy="21300"/>
          </a:xfrm>
          <a:prstGeom prst="straightConnector1">
            <a:avLst/>
          </a:prstGeom>
          <a:noFill/>
          <a:ln w="28575" cap="flat" cmpd="sng">
            <a:solidFill>
              <a:srgbClr val="FBBE6E"/>
            </a:solidFill>
            <a:prstDash val="solid"/>
            <a:miter lim="800000"/>
            <a:headEnd type="none" w="sm" len="sm"/>
            <a:tailEnd type="none" w="sm" len="sm"/>
          </a:ln>
        </p:spPr>
      </p:cxnSp>
      <p:sp>
        <p:nvSpPr>
          <p:cNvPr id="2" name="Slide Number Placeholder 1">
            <a:extLst>
              <a:ext uri="{FF2B5EF4-FFF2-40B4-BE49-F238E27FC236}">
                <a16:creationId xmlns:a16="http://schemas.microsoft.com/office/drawing/2014/main" id="{7652425C-D5A8-CD59-171B-F8652E0404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4" descr="Sunlight Hitting Earth Wallpapers - 1920x1200 - 10766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63" name="Google Shape;263;p34"/>
          <p:cNvSpPr txBox="1">
            <a:spLocks noGrp="1"/>
          </p:cNvSpPr>
          <p:nvPr>
            <p:ph type="ctrTitle"/>
          </p:nvPr>
        </p:nvSpPr>
        <p:spPr>
          <a:xfrm>
            <a:off x="7748005" y="741110"/>
            <a:ext cx="2787473" cy="11820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sz="3200">
                <a:solidFill>
                  <a:schemeClr val="lt1"/>
                </a:solidFill>
                <a:latin typeface="Helvetica Neue"/>
                <a:ea typeface="Helvetica Neue"/>
                <a:cs typeface="Helvetica Neue"/>
                <a:sym typeface="Helvetica Neue"/>
              </a:rPr>
              <a:t>Thank You</a:t>
            </a:r>
            <a:endParaRPr/>
          </a:p>
        </p:txBody>
      </p:sp>
      <p:pic>
        <p:nvPicPr>
          <p:cNvPr id="264" name="Google Shape;264;p34" descr="Carbon Mapp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9554" y="741110"/>
            <a:ext cx="1626074" cy="1516315"/>
          </a:xfrm>
          <a:prstGeom prst="rect">
            <a:avLst/>
          </a:prstGeom>
          <a:noFill/>
          <a:ln>
            <a:noFill/>
          </a:ln>
        </p:spPr>
      </p:pic>
      <p:sp>
        <p:nvSpPr>
          <p:cNvPr id="265" name="Google Shape;2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72013" y="0"/>
            <a:ext cx="4483448" cy="2679979"/>
          </a:xfrm>
          <a:prstGeom prst="rect">
            <a:avLst/>
          </a:prstGeom>
          <a:noFill/>
          <a:ln>
            <a:noFill/>
          </a:ln>
        </p:spPr>
      </p:pic>
      <p:sp>
        <p:nvSpPr>
          <p:cNvPr id="108" name="Google Shape;108;p3"/>
          <p:cNvSpPr/>
          <p:nvPr/>
        </p:nvSpPr>
        <p:spPr>
          <a:xfrm rot="10800000" flipH="1">
            <a:off x="2" y="0"/>
            <a:ext cx="7629751" cy="6858000"/>
          </a:xfrm>
          <a:custGeom>
            <a:avLst/>
            <a:gdLst/>
            <a:ahLst/>
            <a:cxnLst/>
            <a:rect l="l" t="t" r="r" b="b"/>
            <a:pathLst>
              <a:path w="7539895" h="6858000" extrusionOk="0">
                <a:moveTo>
                  <a:pt x="7539895" y="6858000"/>
                </a:moveTo>
                <a:lnTo>
                  <a:pt x="0" y="6858000"/>
                </a:lnTo>
                <a:lnTo>
                  <a:pt x="0" y="0"/>
                </a:lnTo>
                <a:lnTo>
                  <a:pt x="4363741" y="0"/>
                </a:lnTo>
                <a:close/>
              </a:path>
            </a:pathLst>
          </a:custGeom>
          <a:solidFill>
            <a:srgbClr val="262626">
              <a:alpha val="69019"/>
            </a:srgb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3"/>
          <p:cNvSpPr/>
          <p:nvPr/>
        </p:nvSpPr>
        <p:spPr>
          <a:xfrm rot="10800000" flipH="1">
            <a:off x="2" y="0"/>
            <a:ext cx="7235527" cy="6858000"/>
          </a:xfrm>
          <a:custGeom>
            <a:avLst/>
            <a:gdLst/>
            <a:ahLst/>
            <a:cxnLst/>
            <a:rect l="l" t="t" r="r" b="b"/>
            <a:pathLst>
              <a:path w="7092985" h="6858000" extrusionOk="0">
                <a:moveTo>
                  <a:pt x="7092985" y="6858000"/>
                </a:moveTo>
                <a:lnTo>
                  <a:pt x="0" y="6858000"/>
                </a:lnTo>
                <a:lnTo>
                  <a:pt x="0" y="0"/>
                </a:lnTo>
                <a:lnTo>
                  <a:pt x="3916831" y="0"/>
                </a:lnTo>
                <a:close/>
              </a:path>
            </a:pathLst>
          </a:custGeom>
          <a:solidFill>
            <a:srgbClr val="3B3B3B"/>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3"/>
          <p:cNvSpPr txBox="1"/>
          <p:nvPr/>
        </p:nvSpPr>
        <p:spPr>
          <a:xfrm>
            <a:off x="258213" y="0"/>
            <a:ext cx="6172293" cy="1325563"/>
          </a:xfrm>
          <a:prstGeom prst="rect">
            <a:avLst/>
          </a:prstGeom>
          <a:noFill/>
          <a:ln>
            <a:noFill/>
          </a:ln>
        </p:spPr>
        <p:txBody>
          <a:bodyPr spcFirstLastPara="1" wrap="square" lIns="91400" tIns="45700" rIns="91400" bIns="45700" anchor="ctr" anchorCtr="0">
            <a:normAutofit/>
          </a:bodyPr>
          <a:lstStyle/>
          <a:p>
            <a:pPr marL="0" marR="0" lvl="0" indent="0" algn="l" rtl="0">
              <a:lnSpc>
                <a:spcPct val="90000"/>
              </a:lnSpc>
              <a:spcBef>
                <a:spcPts val="0"/>
              </a:spcBef>
              <a:spcAft>
                <a:spcPts val="0"/>
              </a:spcAft>
              <a:buNone/>
            </a:pPr>
            <a:r>
              <a:rPr lang="en-US" sz="4100" b="0" i="0" u="none" strike="noStrike" cap="none">
                <a:solidFill>
                  <a:schemeClr val="lt1"/>
                </a:solidFill>
                <a:latin typeface="Helvetica Neue"/>
                <a:ea typeface="Helvetica Neue"/>
                <a:cs typeface="Helvetica Neue"/>
                <a:sym typeface="Helvetica Neue"/>
              </a:rPr>
              <a:t>What is Carbon Mapper?</a:t>
            </a:r>
            <a:endParaRPr sz="1400" b="0" i="0" u="none" strike="noStrike" cap="none">
              <a:solidFill>
                <a:srgbClr val="000000"/>
              </a:solidFill>
              <a:latin typeface="Arial"/>
              <a:ea typeface="Arial"/>
              <a:cs typeface="Arial"/>
              <a:sym typeface="Arial"/>
            </a:endParaRPr>
          </a:p>
        </p:txBody>
      </p:sp>
      <p:sp>
        <p:nvSpPr>
          <p:cNvPr id="111" name="Google Shape;111;p3"/>
          <p:cNvSpPr txBox="1"/>
          <p:nvPr/>
        </p:nvSpPr>
        <p:spPr>
          <a:xfrm>
            <a:off x="193948" y="1111893"/>
            <a:ext cx="5031636" cy="4777800"/>
          </a:xfrm>
          <a:prstGeom prst="rect">
            <a:avLst/>
          </a:prstGeom>
          <a:noFill/>
          <a:ln>
            <a:noFill/>
          </a:ln>
        </p:spPr>
        <p:txBody>
          <a:bodyPr spcFirstLastPara="1" wrap="square" lIns="91400" tIns="45700" rIns="91400" bIns="45700" anchor="t" anchorCtr="0">
            <a:noAutofit/>
          </a:bodyPr>
          <a:lstStyle/>
          <a:p>
            <a:pPr marL="228594" marR="0" lvl="0" indent="-228594" algn="l" rtl="0">
              <a:lnSpc>
                <a:spcPct val="90000"/>
              </a:lnSpc>
              <a:spcBef>
                <a:spcPts val="0"/>
              </a:spcBef>
              <a:spcAft>
                <a:spcPts val="0"/>
              </a:spcAft>
              <a:buClr>
                <a:schemeClr val="lt1"/>
              </a:buClr>
              <a:buSzPts val="1800"/>
              <a:buFont typeface="Arial"/>
              <a:buChar char="•"/>
            </a:pPr>
            <a:r>
              <a:rPr lang="en-US" sz="1900" b="0" i="0" u="none" strike="noStrike" cap="none" dirty="0">
                <a:solidFill>
                  <a:schemeClr val="lt1"/>
                </a:solidFill>
                <a:latin typeface="Helvetica Neue"/>
                <a:ea typeface="Helvetica Neue"/>
                <a:cs typeface="Helvetica Neue"/>
                <a:sym typeface="Helvetica Neue"/>
              </a:rPr>
              <a:t>Carbon Mapper is a non-profit working to deliver actionable, localized CH</a:t>
            </a:r>
            <a:r>
              <a:rPr lang="en-US" sz="1900" b="0" i="0" u="none" strike="noStrike" cap="none" baseline="-25000" dirty="0">
                <a:solidFill>
                  <a:schemeClr val="lt1"/>
                </a:solidFill>
                <a:latin typeface="Helvetica Neue"/>
                <a:ea typeface="Helvetica Neue"/>
                <a:cs typeface="Helvetica Neue"/>
                <a:sym typeface="Helvetica Neue"/>
              </a:rPr>
              <a:t>4</a:t>
            </a:r>
            <a:r>
              <a:rPr lang="en-US" sz="1900" b="0" i="0" u="none" strike="noStrike" cap="none" dirty="0">
                <a:solidFill>
                  <a:schemeClr val="lt1"/>
                </a:solidFill>
                <a:latin typeface="Helvetica Neue"/>
                <a:ea typeface="Helvetica Neue"/>
                <a:cs typeface="Helvetica Neue"/>
                <a:sym typeface="Helvetica Neue"/>
              </a:rPr>
              <a:t> and CO</a:t>
            </a:r>
            <a:r>
              <a:rPr lang="en-US" sz="1900" b="0" i="0" u="none" strike="noStrike" cap="none" baseline="-25000" dirty="0">
                <a:solidFill>
                  <a:schemeClr val="lt1"/>
                </a:solidFill>
                <a:latin typeface="Helvetica Neue"/>
                <a:ea typeface="Helvetica Neue"/>
                <a:cs typeface="Helvetica Neue"/>
                <a:sym typeface="Helvetica Neue"/>
              </a:rPr>
              <a:t>2</a:t>
            </a:r>
            <a:r>
              <a:rPr lang="en-US" sz="1900" b="0" i="0" u="none" strike="noStrike" cap="none" dirty="0">
                <a:solidFill>
                  <a:schemeClr val="lt1"/>
                </a:solidFill>
                <a:latin typeface="Helvetica Neue"/>
                <a:ea typeface="Helvetica Neue"/>
                <a:cs typeface="Helvetica Neue"/>
                <a:sym typeface="Helvetica Neue"/>
              </a:rPr>
              <a:t> data</a:t>
            </a:r>
            <a:endParaRPr sz="1900" b="0" i="0" u="none" strike="noStrike" cap="none" dirty="0">
              <a:solidFill>
                <a:srgbClr val="000000"/>
              </a:solidFill>
              <a:latin typeface="Arial"/>
              <a:ea typeface="Arial"/>
              <a:cs typeface="Arial"/>
              <a:sym typeface="Arial"/>
            </a:endParaRPr>
          </a:p>
          <a:p>
            <a:pPr marL="228593" marR="0" lvl="0" indent="-228593" algn="l" rtl="0">
              <a:lnSpc>
                <a:spcPct val="90000"/>
              </a:lnSpc>
              <a:spcBef>
                <a:spcPts val="1000"/>
              </a:spcBef>
              <a:spcAft>
                <a:spcPts val="0"/>
              </a:spcAft>
              <a:buClr>
                <a:schemeClr val="lt1"/>
              </a:buClr>
              <a:buSzPts val="1800"/>
              <a:buFont typeface="Arial"/>
              <a:buChar char="•"/>
            </a:pPr>
            <a:r>
              <a:rPr lang="en-US" sz="1900" b="0" i="0" u="none" strike="noStrike" cap="none" dirty="0">
                <a:solidFill>
                  <a:schemeClr val="lt1"/>
                </a:solidFill>
                <a:latin typeface="Helvetica Neue"/>
                <a:ea typeface="Helvetica Neue"/>
                <a:cs typeface="Helvetica Neue"/>
                <a:sym typeface="Helvetica Neue"/>
              </a:rPr>
              <a:t>Carbon Mapper leads a public-private partnership to develop and deploy emissions detecting satellites</a:t>
            </a:r>
            <a:r>
              <a:rPr lang="en-US" sz="1900" b="0" i="0" u="none" strike="noStrike" cap="none" dirty="0">
                <a:solidFill>
                  <a:srgbClr val="FFFFFF"/>
                </a:solidFill>
                <a:latin typeface="Helvetica Neue"/>
                <a:ea typeface="Helvetica Neue"/>
                <a:cs typeface="Helvetica Neue"/>
                <a:sym typeface="Helvetica Neue"/>
              </a:rPr>
              <a:t>.</a:t>
            </a:r>
          </a:p>
          <a:p>
            <a:pPr marL="228593" marR="0" lvl="0" indent="-228593" algn="l" rtl="0">
              <a:lnSpc>
                <a:spcPct val="90000"/>
              </a:lnSpc>
              <a:spcBef>
                <a:spcPts val="1000"/>
              </a:spcBef>
              <a:spcAft>
                <a:spcPts val="0"/>
              </a:spcAft>
              <a:buClr>
                <a:schemeClr val="lt1"/>
              </a:buClr>
              <a:buSzPts val="1800"/>
              <a:buFont typeface="Arial"/>
              <a:buChar char="•"/>
            </a:pPr>
            <a:r>
              <a:rPr lang="en-US" sz="19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Tanager-1 launched Aug 16, 2024: plan to complete commissioning Jan 2025</a:t>
            </a:r>
            <a:endParaRPr sz="1900" dirty="0">
              <a:solidFill>
                <a:srgbClr val="FFFFFF"/>
              </a:solidFill>
              <a:latin typeface="Helvetica Neue"/>
              <a:ea typeface="Helvetica Neue"/>
              <a:cs typeface="Helvetica Neue"/>
              <a:sym typeface="Helvetica Neue"/>
            </a:endParaRPr>
          </a:p>
          <a:p>
            <a:pPr marL="228594" marR="0" lvl="0" indent="-228594" algn="l" rtl="0">
              <a:lnSpc>
                <a:spcPct val="90000"/>
              </a:lnSpc>
              <a:spcBef>
                <a:spcPts val="1000"/>
              </a:spcBef>
              <a:spcAft>
                <a:spcPts val="0"/>
              </a:spcAft>
              <a:buClr>
                <a:schemeClr val="lt1"/>
              </a:buClr>
              <a:buSzPts val="1800"/>
              <a:buFont typeface="Arial"/>
              <a:buChar char="•"/>
            </a:pPr>
            <a:r>
              <a:rPr lang="en-US" sz="1900" b="0" i="0" u="none" strike="noStrike" cap="none" dirty="0">
                <a:solidFill>
                  <a:schemeClr val="lt1"/>
                </a:solidFill>
                <a:latin typeface="Helvetica Neue"/>
                <a:ea typeface="Helvetica Neue"/>
                <a:cs typeface="Helvetica Neue"/>
                <a:sym typeface="Helvetica Neue"/>
              </a:rPr>
              <a:t>Long-term goal: Scale to a full constellation to track 90% of high emitting CH</a:t>
            </a:r>
            <a:r>
              <a:rPr lang="en-US" sz="1900" b="0" i="0" u="none" strike="noStrike" cap="none" baseline="-25000" dirty="0">
                <a:solidFill>
                  <a:schemeClr val="lt1"/>
                </a:solidFill>
                <a:latin typeface="Helvetica Neue"/>
                <a:ea typeface="Helvetica Neue"/>
                <a:cs typeface="Helvetica Neue"/>
                <a:sym typeface="Helvetica Neue"/>
              </a:rPr>
              <a:t>4</a:t>
            </a:r>
            <a:r>
              <a:rPr lang="en-US" sz="1900" b="0" i="0" u="none" strike="noStrike" cap="none" dirty="0">
                <a:solidFill>
                  <a:schemeClr val="lt1"/>
                </a:solidFill>
                <a:latin typeface="Helvetica Neue"/>
                <a:ea typeface="Helvetica Neue"/>
                <a:cs typeface="Helvetica Neue"/>
                <a:sym typeface="Helvetica Neue"/>
              </a:rPr>
              <a:t> &amp; CO</a:t>
            </a:r>
            <a:r>
              <a:rPr lang="en-US" sz="1900" b="0" i="0" u="none" strike="noStrike" cap="none" baseline="-25000" dirty="0">
                <a:solidFill>
                  <a:schemeClr val="lt1"/>
                </a:solidFill>
                <a:latin typeface="Helvetica Neue"/>
                <a:ea typeface="Helvetica Neue"/>
                <a:cs typeface="Helvetica Neue"/>
                <a:sym typeface="Helvetica Neue"/>
              </a:rPr>
              <a:t>2</a:t>
            </a:r>
            <a:r>
              <a:rPr lang="en-US" sz="1900" b="0" i="0" u="none" strike="noStrike" cap="none" dirty="0">
                <a:solidFill>
                  <a:schemeClr val="lt1"/>
                </a:solidFill>
                <a:latin typeface="Helvetica Neue"/>
                <a:ea typeface="Helvetica Neue"/>
                <a:cs typeface="Helvetica Neue"/>
                <a:sym typeface="Helvetica Neue"/>
              </a:rPr>
              <a:t> point sources globally</a:t>
            </a:r>
            <a:endParaRPr dirty="0"/>
          </a:p>
          <a:p>
            <a:pPr marL="228594" marR="0" lvl="0" indent="-228594" algn="l" rtl="0">
              <a:lnSpc>
                <a:spcPct val="90000"/>
              </a:lnSpc>
              <a:spcBef>
                <a:spcPts val="1000"/>
              </a:spcBef>
              <a:spcAft>
                <a:spcPts val="0"/>
              </a:spcAft>
              <a:buClr>
                <a:schemeClr val="lt1"/>
              </a:buClr>
              <a:buSzPts val="1800"/>
              <a:buFont typeface="Arial"/>
              <a:buChar char="•"/>
            </a:pPr>
            <a:r>
              <a:rPr lang="en-US" sz="1900" b="0" i="0" u="none" strike="noStrike" cap="none" dirty="0">
                <a:solidFill>
                  <a:schemeClr val="lt1"/>
                </a:solidFill>
                <a:latin typeface="Helvetica Neue"/>
                <a:ea typeface="Helvetica Neue"/>
                <a:cs typeface="Helvetica Neue"/>
                <a:sym typeface="Helvetica Neue"/>
              </a:rPr>
              <a:t>Work with industry, governments, and other stakeholders to translate data into action</a:t>
            </a:r>
            <a:endParaRPr sz="1900" b="0" i="0" u="none" strike="noStrike" cap="none" dirty="0">
              <a:solidFill>
                <a:srgbClr val="000000"/>
              </a:solidFill>
              <a:latin typeface="Arial"/>
              <a:ea typeface="Arial"/>
              <a:cs typeface="Arial"/>
              <a:sym typeface="Arial"/>
            </a:endParaRPr>
          </a:p>
          <a:p>
            <a:pPr marL="228594" marR="0" lvl="0" indent="-228594" algn="l" rtl="0">
              <a:lnSpc>
                <a:spcPct val="90000"/>
              </a:lnSpc>
              <a:spcBef>
                <a:spcPts val="1000"/>
              </a:spcBef>
              <a:spcAft>
                <a:spcPts val="0"/>
              </a:spcAft>
              <a:buClr>
                <a:schemeClr val="lt1"/>
              </a:buClr>
              <a:buSzPts val="1800"/>
              <a:buFont typeface="Arial"/>
              <a:buChar char="•"/>
            </a:pPr>
            <a:r>
              <a:rPr lang="en-US" sz="1900" b="0" i="0" u="none" strike="noStrike" cap="none" dirty="0">
                <a:solidFill>
                  <a:schemeClr val="lt1"/>
                </a:solidFill>
                <a:latin typeface="Helvetica Neue"/>
                <a:ea typeface="Helvetica Neue"/>
                <a:cs typeface="Helvetica Neue"/>
                <a:sym typeface="Helvetica Neue"/>
              </a:rPr>
              <a:t>All CH</a:t>
            </a:r>
            <a:r>
              <a:rPr lang="en-US" sz="1900" b="0" i="0" u="none" strike="noStrike" cap="none" baseline="-25000" dirty="0">
                <a:solidFill>
                  <a:schemeClr val="lt1"/>
                </a:solidFill>
                <a:latin typeface="Helvetica Neue"/>
                <a:ea typeface="Helvetica Neue"/>
                <a:cs typeface="Helvetica Neue"/>
                <a:sym typeface="Helvetica Neue"/>
              </a:rPr>
              <a:t>4 </a:t>
            </a:r>
            <a:r>
              <a:rPr lang="en-US" sz="1900" b="0" i="0" u="none" strike="noStrike" cap="none" dirty="0">
                <a:solidFill>
                  <a:schemeClr val="lt1"/>
                </a:solidFill>
                <a:latin typeface="Helvetica Neue"/>
                <a:ea typeface="Helvetica Neue"/>
                <a:cs typeface="Helvetica Neue"/>
                <a:sym typeface="Helvetica Neue"/>
              </a:rPr>
              <a:t>&amp; CO</a:t>
            </a:r>
            <a:r>
              <a:rPr lang="en-US" sz="1900" b="0" i="0" u="none" strike="noStrike" cap="none" baseline="-25000" dirty="0">
                <a:solidFill>
                  <a:schemeClr val="lt1"/>
                </a:solidFill>
                <a:latin typeface="Helvetica Neue"/>
                <a:ea typeface="Helvetica Neue"/>
                <a:cs typeface="Helvetica Neue"/>
                <a:sym typeface="Helvetica Neue"/>
              </a:rPr>
              <a:t>2</a:t>
            </a:r>
            <a:r>
              <a:rPr lang="en-US" sz="1900" b="0" i="0" u="none" strike="noStrike" cap="none" dirty="0">
                <a:solidFill>
                  <a:schemeClr val="lt1"/>
                </a:solidFill>
                <a:latin typeface="Helvetica Neue"/>
                <a:ea typeface="Helvetica Neue"/>
                <a:cs typeface="Helvetica Neue"/>
                <a:sym typeface="Helvetica Neue"/>
              </a:rPr>
              <a:t> data publicly available</a:t>
            </a:r>
            <a:endParaRPr sz="1900" b="0" i="0" u="none" strike="noStrike" cap="none" dirty="0">
              <a:solidFill>
                <a:srgbClr val="000000"/>
              </a:solidFill>
              <a:latin typeface="Arial"/>
              <a:ea typeface="Arial"/>
              <a:cs typeface="Arial"/>
              <a:sym typeface="Arial"/>
            </a:endParaRPr>
          </a:p>
          <a:p>
            <a:pPr marL="228594" marR="0" lvl="0" indent="-76197" algn="l" rtl="0">
              <a:lnSpc>
                <a:spcPct val="90000"/>
              </a:lnSpc>
              <a:spcBef>
                <a:spcPts val="1000"/>
              </a:spcBef>
              <a:spcAft>
                <a:spcPts val="0"/>
              </a:spcAft>
              <a:buNone/>
            </a:pPr>
            <a:endParaRPr sz="1600" b="0" i="0" u="none" strike="noStrike" cap="none" baseline="30000" dirty="0">
              <a:solidFill>
                <a:srgbClr val="FF0000"/>
              </a:solidFill>
              <a:latin typeface="Helvetica Neue"/>
              <a:ea typeface="Helvetica Neue"/>
              <a:cs typeface="Helvetica Neue"/>
              <a:sym typeface="Helvetica Neue"/>
            </a:endParaRPr>
          </a:p>
        </p:txBody>
      </p:sp>
      <p:pic>
        <p:nvPicPr>
          <p:cNvPr id="112" name="Google Shape;112;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84175" y="2843659"/>
            <a:ext cx="5461187" cy="3651996"/>
          </a:xfrm>
          <a:prstGeom prst="rect">
            <a:avLst/>
          </a:prstGeom>
          <a:noFill/>
          <a:ln>
            <a:noFill/>
          </a:ln>
        </p:spPr>
      </p:pic>
      <p:sp>
        <p:nvSpPr>
          <p:cNvPr id="113" name="Google Shape;113;p3"/>
          <p:cNvSpPr/>
          <p:nvPr/>
        </p:nvSpPr>
        <p:spPr>
          <a:xfrm>
            <a:off x="0" y="6255834"/>
            <a:ext cx="12192000" cy="602167"/>
          </a:xfrm>
          <a:prstGeom prst="rect">
            <a:avLst/>
          </a:prstGeom>
          <a:solidFill>
            <a:srgbClr val="D2D3D5"/>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4" name="Google Shape;114;p3" descr="Carbon Mappe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3857" y="5889693"/>
            <a:ext cx="840151" cy="783441"/>
          </a:xfrm>
          <a:prstGeom prst="rect">
            <a:avLst/>
          </a:prstGeom>
          <a:noFill/>
          <a:ln>
            <a:noFill/>
          </a:ln>
        </p:spPr>
      </p:pic>
      <p:sp>
        <p:nvSpPr>
          <p:cNvPr id="2" name="Slide Number Placeholder 1">
            <a:extLst>
              <a:ext uri="{FF2B5EF4-FFF2-40B4-BE49-F238E27FC236}">
                <a16:creationId xmlns:a16="http://schemas.microsoft.com/office/drawing/2014/main" id="{E473CE61-018E-F89C-1A52-A80D68D068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f54f86fe65_0_429"/>
          <p:cNvSpPr txBox="1"/>
          <p:nvPr/>
        </p:nvSpPr>
        <p:spPr>
          <a:xfrm>
            <a:off x="247821" y="271341"/>
            <a:ext cx="11422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300" name="Google Shape;300;g2f54f86fe65_0_429"/>
          <p:cNvSpPr txBox="1">
            <a:spLocks noGrp="1"/>
          </p:cNvSpPr>
          <p:nvPr>
            <p:ph type="body" idx="1"/>
          </p:nvPr>
        </p:nvSpPr>
        <p:spPr>
          <a:xfrm>
            <a:off x="838200" y="1825625"/>
            <a:ext cx="10515600" cy="10431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ct val="100000"/>
              <a:buNone/>
            </a:pPr>
            <a:endParaRPr>
              <a:latin typeface="Calibri"/>
              <a:ea typeface="Calibri"/>
              <a:cs typeface="Calibri"/>
              <a:sym typeface="Calibri"/>
            </a:endParaRPr>
          </a:p>
          <a:p>
            <a:pPr marL="685800" lvl="1" indent="-76200" algn="l" rtl="0">
              <a:lnSpc>
                <a:spcPct val="90000"/>
              </a:lnSpc>
              <a:spcBef>
                <a:spcPts val="500"/>
              </a:spcBef>
              <a:spcAft>
                <a:spcPts val="0"/>
              </a:spcAft>
              <a:buClr>
                <a:schemeClr val="dk1"/>
              </a:buClr>
              <a:buSzPct val="100000"/>
              <a:buNone/>
            </a:pPr>
            <a:endParaRPr>
              <a:latin typeface="Calibri"/>
              <a:ea typeface="Calibri"/>
              <a:cs typeface="Calibri"/>
              <a:sym typeface="Calibri"/>
            </a:endParaRPr>
          </a:p>
          <a:p>
            <a:pPr marL="228600" lvl="0" indent="-5080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a:p>
            <a:pPr marL="228600" lvl="0" indent="-5080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sp>
        <p:nvSpPr>
          <p:cNvPr id="301" name="Google Shape;301;g2f54f86fe65_0_429"/>
          <p:cNvSpPr/>
          <p:nvPr/>
        </p:nvSpPr>
        <p:spPr>
          <a:xfrm>
            <a:off x="8715367" y="2966538"/>
            <a:ext cx="30795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Super-emitters &amp;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Disadvantaged Communities</a:t>
            </a:r>
            <a:endParaRPr sz="1400" b="0" i="0" u="none" strike="noStrike" cap="none">
              <a:solidFill>
                <a:srgbClr val="000000"/>
              </a:solidFill>
              <a:latin typeface="Arial"/>
              <a:ea typeface="Arial"/>
              <a:cs typeface="Arial"/>
              <a:sym typeface="Arial"/>
            </a:endParaRPr>
          </a:p>
        </p:txBody>
      </p:sp>
      <p:sp>
        <p:nvSpPr>
          <p:cNvPr id="302" name="Google Shape;302;g2f54f86fe65_0_429"/>
          <p:cNvSpPr txBox="1">
            <a:spLocks noGrp="1"/>
          </p:cNvSpPr>
          <p:nvPr>
            <p:ph type="title"/>
          </p:nvPr>
        </p:nvSpPr>
        <p:spPr>
          <a:xfrm>
            <a:off x="545651" y="-47690"/>
            <a:ext cx="10917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8575C"/>
              </a:buClr>
              <a:buSzPts val="3600"/>
              <a:buFont typeface="Helvetica Neue"/>
              <a:buNone/>
            </a:pPr>
            <a:r>
              <a:rPr lang="en-US" sz="3600" dirty="0">
                <a:solidFill>
                  <a:srgbClr val="58575C"/>
                </a:solidFill>
                <a:latin typeface="Helvetica Neue"/>
                <a:ea typeface="Helvetica Neue"/>
                <a:cs typeface="Helvetica Neue"/>
                <a:sym typeface="Helvetica Neue"/>
              </a:rPr>
              <a:t>Carbon Mapper planned tasking deck</a:t>
            </a:r>
            <a:endParaRPr dirty="0"/>
          </a:p>
        </p:txBody>
      </p:sp>
      <p:sp>
        <p:nvSpPr>
          <p:cNvPr id="303" name="Google Shape;303;g2f54f86fe65_0_429"/>
          <p:cNvSpPr txBox="1"/>
          <p:nvPr/>
        </p:nvSpPr>
        <p:spPr>
          <a:xfrm>
            <a:off x="457199" y="1209638"/>
            <a:ext cx="11422499" cy="12522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50000"/>
              </a:lnSpc>
              <a:spcBef>
                <a:spcPts val="0"/>
              </a:spcBef>
              <a:spcAft>
                <a:spcPts val="0"/>
              </a:spcAft>
              <a:buClr>
                <a:schemeClr val="dk1"/>
              </a:buClr>
              <a:buSzPts val="1600"/>
              <a:buFont typeface="Helvetica Neue"/>
              <a:buChar char="●"/>
            </a:pPr>
            <a:r>
              <a:rPr lang="en-US" i="0" u="none" strike="noStrike" cap="none" dirty="0">
                <a:solidFill>
                  <a:schemeClr val="dk1"/>
                </a:solidFill>
                <a:latin typeface="Helvetica Neue"/>
                <a:ea typeface="Helvetica Neue"/>
                <a:cs typeface="Helvetica Neue"/>
                <a:sym typeface="Helvetica Neue"/>
              </a:rPr>
              <a:t>Mean time to access (MTTA) &lt; 7 days for isolated areas of interest (AOIs) in mid-latitudes, </a:t>
            </a:r>
          </a:p>
          <a:p>
            <a:pPr marL="457200" marR="0" lvl="0" indent="-330200" algn="l" rtl="0">
              <a:lnSpc>
                <a:spcPct val="150000"/>
              </a:lnSpc>
              <a:spcBef>
                <a:spcPts val="0"/>
              </a:spcBef>
              <a:spcAft>
                <a:spcPts val="0"/>
              </a:spcAft>
              <a:buClr>
                <a:schemeClr val="dk1"/>
              </a:buClr>
              <a:buSzPts val="1600"/>
              <a:buFont typeface="Helvetica Neue"/>
              <a:buChar char="●"/>
            </a:pPr>
            <a:r>
              <a:rPr lang="en-US" i="0" u="none" strike="noStrike" cap="none" dirty="0">
                <a:solidFill>
                  <a:schemeClr val="dk1"/>
                </a:solidFill>
                <a:latin typeface="Helvetica Neue"/>
                <a:ea typeface="Helvetica Neue"/>
                <a:cs typeface="Helvetica Neue"/>
                <a:sym typeface="Helvetica Neue"/>
              </a:rPr>
              <a:t>Regional mapping with 1 Tanager monthly to quarterly.</a:t>
            </a:r>
          </a:p>
          <a:p>
            <a:pPr marL="457200" marR="0" lvl="0" indent="-330200" algn="l" rtl="0">
              <a:lnSpc>
                <a:spcPct val="150000"/>
              </a:lnSpc>
              <a:spcBef>
                <a:spcPts val="0"/>
              </a:spcBef>
              <a:spcAft>
                <a:spcPts val="0"/>
              </a:spcAft>
              <a:buClr>
                <a:schemeClr val="dk1"/>
              </a:buClr>
              <a:buSzPts val="1600"/>
              <a:buFont typeface="Helvetica Neue"/>
              <a:buChar char="●"/>
            </a:pPr>
            <a:r>
              <a:rPr lang="en-US" dirty="0">
                <a:solidFill>
                  <a:schemeClr val="dk1"/>
                </a:solidFill>
                <a:latin typeface="Helvetica Neue"/>
                <a:ea typeface="Helvetica Neue"/>
                <a:cs typeface="Helvetica Neue"/>
                <a:sym typeface="Helvetica Neue"/>
              </a:rPr>
              <a:t>Can work to develop custom AOIs for tasking related on impact, stakeholder, and coordinated observations</a:t>
            </a:r>
            <a:endParaRPr i="0" u="none" strike="noStrike" cap="none" dirty="0">
              <a:solidFill>
                <a:schemeClr val="dk1"/>
              </a:solidFill>
              <a:latin typeface="Helvetica Neue"/>
              <a:ea typeface="Helvetica Neue"/>
              <a:cs typeface="Helvetica Neue"/>
              <a:sym typeface="Helvetica Neue"/>
            </a:endParaRPr>
          </a:p>
          <a:p>
            <a:pPr marL="457200" marR="0" lvl="0" indent="-330200" algn="l" rtl="0">
              <a:lnSpc>
                <a:spcPct val="100000"/>
              </a:lnSpc>
              <a:spcBef>
                <a:spcPts val="0"/>
              </a:spcBef>
              <a:spcAft>
                <a:spcPts val="0"/>
              </a:spcAft>
              <a:buClr>
                <a:schemeClr val="dk1"/>
              </a:buClr>
              <a:buSzPts val="1600"/>
              <a:buFont typeface="Helvetica Neue"/>
              <a:buChar char="●"/>
            </a:pPr>
            <a:r>
              <a:rPr lang="en-US" i="0" u="none" strike="noStrike" cap="none" dirty="0">
                <a:solidFill>
                  <a:schemeClr val="dk1"/>
                </a:solidFill>
                <a:highlight>
                  <a:srgbClr val="FAFAFA"/>
                </a:highlight>
                <a:latin typeface="Helvetica Neue"/>
                <a:ea typeface="Helvetica Neue"/>
                <a:cs typeface="Helvetica Neue"/>
                <a:sym typeface="Helvetica Neue"/>
              </a:rPr>
              <a:t>As the constellation grows, we will be able to increase the rate of monitoring</a:t>
            </a:r>
            <a:endParaRPr i="0" u="none" strike="noStrike" cap="none" dirty="0">
              <a:solidFill>
                <a:schemeClr val="dk1"/>
              </a:solidFill>
              <a:latin typeface="Helvetica Neue"/>
              <a:ea typeface="Helvetica Neue"/>
              <a:cs typeface="Helvetica Neue"/>
              <a:sym typeface="Helvetica Neue"/>
            </a:endParaRPr>
          </a:p>
        </p:txBody>
      </p:sp>
      <p:cxnSp>
        <p:nvCxnSpPr>
          <p:cNvPr id="304" name="Google Shape;304;g2f54f86fe65_0_429"/>
          <p:cNvCxnSpPr/>
          <p:nvPr/>
        </p:nvCxnSpPr>
        <p:spPr>
          <a:xfrm>
            <a:off x="457200" y="1126628"/>
            <a:ext cx="10712100" cy="0"/>
          </a:xfrm>
          <a:prstGeom prst="straightConnector1">
            <a:avLst/>
          </a:prstGeom>
          <a:noFill/>
          <a:ln w="28575" cap="flat" cmpd="sng">
            <a:solidFill>
              <a:srgbClr val="FBBE6E"/>
            </a:solidFill>
            <a:prstDash val="solid"/>
            <a:miter lim="800000"/>
            <a:headEnd type="none" w="sm" len="sm"/>
            <a:tailEnd type="none" w="sm" len="sm"/>
          </a:ln>
        </p:spPr>
      </p:cxnSp>
      <p:sp>
        <p:nvSpPr>
          <p:cNvPr id="305" name="Google Shape;305;g2f54f86fe65_0_429"/>
          <p:cNvSpPr/>
          <p:nvPr/>
        </p:nvSpPr>
        <p:spPr>
          <a:xfrm>
            <a:off x="0" y="6255834"/>
            <a:ext cx="12192000" cy="6021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6" name="Google Shape;306;g2f54f86fe65_0_429" descr="Carbon Mapp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1"/>
          </a:xfrm>
          <a:prstGeom prst="rect">
            <a:avLst/>
          </a:prstGeom>
          <a:noFill/>
          <a:ln>
            <a:noFill/>
          </a:ln>
        </p:spPr>
      </p:pic>
      <p:grpSp>
        <p:nvGrpSpPr>
          <p:cNvPr id="307" name="Google Shape;307;g2f54f86fe65_0_429"/>
          <p:cNvGrpSpPr/>
          <p:nvPr/>
        </p:nvGrpSpPr>
        <p:grpSpPr>
          <a:xfrm>
            <a:off x="287759" y="2561512"/>
            <a:ext cx="11437297" cy="3862828"/>
            <a:chOff x="183850" y="2218575"/>
            <a:chExt cx="11490880" cy="3880925"/>
          </a:xfrm>
        </p:grpSpPr>
        <p:pic>
          <p:nvPicPr>
            <p:cNvPr id="308" name="Google Shape;308;g2f54f86fe65_0_429"/>
            <p:cNvPicPr preferRelativeResize="0"/>
            <p:nvPr/>
          </p:nvPicPr>
          <p:blipFill rotWithShape="1">
            <a:blip r:embed="rId4" cstate="screen">
              <a:alphaModFix/>
              <a:extLst>
                <a:ext uri="{28A0092B-C50C-407E-A947-70E740481C1C}">
                  <a14:useLocalDpi xmlns:a14="http://schemas.microsoft.com/office/drawing/2010/main"/>
                </a:ext>
              </a:extLst>
            </a:blip>
            <a:srcRect l="3314" t="3417" r="7599" b="4176"/>
            <a:stretch/>
          </p:blipFill>
          <p:spPr>
            <a:xfrm>
              <a:off x="183850" y="2218575"/>
              <a:ext cx="6997701" cy="3880925"/>
            </a:xfrm>
            <a:prstGeom prst="rect">
              <a:avLst/>
            </a:prstGeom>
            <a:noFill/>
            <a:ln>
              <a:noFill/>
            </a:ln>
          </p:spPr>
        </p:pic>
        <p:pic>
          <p:nvPicPr>
            <p:cNvPr id="309" name="Google Shape;309;g2f54f86fe65_0_429" descr="A screenshot of a satellite image&#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08128" y="2568083"/>
              <a:ext cx="4066602" cy="3339124"/>
            </a:xfrm>
            <a:prstGeom prst="rect">
              <a:avLst/>
            </a:prstGeom>
            <a:noFill/>
            <a:ln>
              <a:noFill/>
            </a:ln>
          </p:spPr>
        </p:pic>
        <p:cxnSp>
          <p:nvCxnSpPr>
            <p:cNvPr id="310" name="Google Shape;310;g2f54f86fe65_0_429"/>
            <p:cNvCxnSpPr>
              <a:cxnSpLocks/>
            </p:cNvCxnSpPr>
            <p:nvPr/>
          </p:nvCxnSpPr>
          <p:spPr>
            <a:xfrm flipV="1">
              <a:off x="3643406" y="2568083"/>
              <a:ext cx="3832422" cy="1434597"/>
            </a:xfrm>
            <a:prstGeom prst="straightConnector1">
              <a:avLst/>
            </a:prstGeom>
            <a:noFill/>
            <a:ln w="38100" cap="flat" cmpd="sng">
              <a:solidFill>
                <a:srgbClr val="3E6EC2"/>
              </a:solidFill>
              <a:prstDash val="solid"/>
              <a:round/>
              <a:headEnd type="none" w="sm" len="sm"/>
              <a:tailEnd type="none" w="sm" len="sm"/>
            </a:ln>
          </p:spPr>
        </p:cxnSp>
        <p:cxnSp>
          <p:nvCxnSpPr>
            <p:cNvPr id="311" name="Google Shape;311;g2f54f86fe65_0_429"/>
            <p:cNvCxnSpPr>
              <a:cxnSpLocks/>
            </p:cNvCxnSpPr>
            <p:nvPr/>
          </p:nvCxnSpPr>
          <p:spPr>
            <a:xfrm>
              <a:off x="3579906" y="4069504"/>
              <a:ext cx="3972060" cy="1802957"/>
            </a:xfrm>
            <a:prstGeom prst="straightConnector1">
              <a:avLst/>
            </a:prstGeom>
            <a:noFill/>
            <a:ln w="38100" cap="flat" cmpd="sng">
              <a:solidFill>
                <a:srgbClr val="3E6EC2"/>
              </a:solidFill>
              <a:prstDash val="solid"/>
              <a:round/>
              <a:headEnd type="none" w="sm" len="sm"/>
              <a:tailEnd type="none" w="sm" len="sm"/>
            </a:ln>
          </p:spPr>
        </p:cxnSp>
      </p:grpSp>
      <p:sp>
        <p:nvSpPr>
          <p:cNvPr id="3" name="TextBox 2">
            <a:extLst>
              <a:ext uri="{FF2B5EF4-FFF2-40B4-BE49-F238E27FC236}">
                <a16:creationId xmlns:a16="http://schemas.microsoft.com/office/drawing/2014/main" id="{9D22E495-21F0-2C93-07A0-F123D6B60FE9}"/>
              </a:ext>
            </a:extLst>
          </p:cNvPr>
          <p:cNvSpPr txBox="1"/>
          <p:nvPr/>
        </p:nvSpPr>
        <p:spPr>
          <a:xfrm>
            <a:off x="7689113" y="2304282"/>
            <a:ext cx="4066602" cy="584775"/>
          </a:xfrm>
          <a:prstGeom prst="rect">
            <a:avLst/>
          </a:prstGeom>
          <a:noFill/>
        </p:spPr>
        <p:txBody>
          <a:bodyPr wrap="square" rtlCol="0">
            <a:spAutoFit/>
          </a:bodyPr>
          <a:lstStyle/>
          <a:p>
            <a:pPr algn="ctr"/>
            <a:r>
              <a:rPr lang="en-US" sz="1600" dirty="0">
                <a:solidFill>
                  <a:schemeClr val="accent1"/>
                </a:solidFill>
                <a:latin typeface="Avenir Book" panose="02000503020000020003" pitchFamily="2" charset="0"/>
              </a:rPr>
              <a:t>All CH4/CO2 data made publicly available on Carbon Mapper’s data portal</a:t>
            </a:r>
          </a:p>
        </p:txBody>
      </p:sp>
      <p:sp>
        <p:nvSpPr>
          <p:cNvPr id="6" name="Slide Number Placeholder 5">
            <a:extLst>
              <a:ext uri="{FF2B5EF4-FFF2-40B4-BE49-F238E27FC236}">
                <a16:creationId xmlns:a16="http://schemas.microsoft.com/office/drawing/2014/main" id="{2AFCED54-5CCC-4EE2-A802-06FD8D3D04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51575" y="1327238"/>
            <a:ext cx="7478600" cy="4809249"/>
          </a:xfrm>
          <a:prstGeom prst="rect">
            <a:avLst/>
          </a:prstGeom>
          <a:noFill/>
          <a:ln>
            <a:noFill/>
          </a:ln>
        </p:spPr>
      </p:pic>
      <p:sp>
        <p:nvSpPr>
          <p:cNvPr id="150" name="Google Shape;150;p14"/>
          <p:cNvSpPr txBox="1"/>
          <p:nvPr/>
        </p:nvSpPr>
        <p:spPr>
          <a:xfrm>
            <a:off x="146550" y="139524"/>
            <a:ext cx="11898900" cy="836100"/>
          </a:xfrm>
          <a:prstGeom prst="rect">
            <a:avLst/>
          </a:prstGeom>
          <a:noFill/>
          <a:ln>
            <a:noFill/>
          </a:ln>
        </p:spPr>
        <p:txBody>
          <a:bodyPr spcFirstLastPara="1" wrap="square" lIns="121900" tIns="121900" rIns="121900" bIns="121900" anchor="t" anchorCtr="0">
            <a:spAutoFit/>
          </a:bodyPr>
          <a:lstStyle/>
          <a:p>
            <a:pPr marL="0" marR="0" lvl="0" indent="0" algn="ctr" rtl="0">
              <a:lnSpc>
                <a:spcPct val="115000"/>
              </a:lnSpc>
              <a:spcBef>
                <a:spcPts val="0"/>
              </a:spcBef>
              <a:spcAft>
                <a:spcPts val="0"/>
              </a:spcAft>
              <a:buNone/>
            </a:pPr>
            <a:r>
              <a:rPr lang="en-US" sz="3833" b="0" i="0" u="none" strike="noStrike" cap="none">
                <a:solidFill>
                  <a:schemeClr val="dk2"/>
                </a:solidFill>
                <a:latin typeface="Helvetica Neue"/>
                <a:ea typeface="Helvetica Neue"/>
                <a:cs typeface="Helvetica Neue"/>
                <a:sym typeface="Helvetica Neue"/>
              </a:rPr>
              <a:t>Global Data Portal: Enhanced Access and Insights</a:t>
            </a:r>
            <a:endParaRPr sz="3700" b="0" i="0" u="none" strike="noStrike" cap="none">
              <a:solidFill>
                <a:schemeClr val="dk2"/>
              </a:solidFill>
              <a:latin typeface="Helvetica Neue"/>
              <a:ea typeface="Helvetica Neue"/>
              <a:cs typeface="Helvetica Neue"/>
              <a:sym typeface="Helvetica Neue"/>
            </a:endParaRPr>
          </a:p>
        </p:txBody>
      </p:sp>
      <p:cxnSp>
        <p:nvCxnSpPr>
          <p:cNvPr id="151" name="Google Shape;151;p14"/>
          <p:cNvCxnSpPr/>
          <p:nvPr/>
        </p:nvCxnSpPr>
        <p:spPr>
          <a:xfrm>
            <a:off x="353568" y="1056391"/>
            <a:ext cx="11416165" cy="0"/>
          </a:xfrm>
          <a:prstGeom prst="straightConnector1">
            <a:avLst/>
          </a:prstGeom>
          <a:noFill/>
          <a:ln w="28575" cap="flat" cmpd="sng">
            <a:solidFill>
              <a:srgbClr val="FBBE6E"/>
            </a:solidFill>
            <a:prstDash val="solid"/>
            <a:miter lim="800000"/>
            <a:headEnd type="none" w="sm" len="sm"/>
            <a:tailEnd type="none" w="sm" len="sm"/>
          </a:ln>
        </p:spPr>
      </p:cxnSp>
      <p:sp>
        <p:nvSpPr>
          <p:cNvPr id="152" name="Google Shape;152;p14"/>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sp>
        <p:nvSpPr>
          <p:cNvPr id="153" name="Google Shape;153;p14"/>
          <p:cNvSpPr txBox="1"/>
          <p:nvPr/>
        </p:nvSpPr>
        <p:spPr>
          <a:xfrm>
            <a:off x="353568" y="1219320"/>
            <a:ext cx="4098000" cy="3411900"/>
          </a:xfrm>
          <a:prstGeom prst="rect">
            <a:avLst/>
          </a:prstGeom>
          <a:noFill/>
          <a:ln>
            <a:noFill/>
          </a:ln>
        </p:spPr>
        <p:txBody>
          <a:bodyPr spcFirstLastPara="1" wrap="square" lIns="121900" tIns="60925" rIns="121900" bIns="60925" anchor="t" anchorCtr="0">
            <a:spAutoFit/>
          </a:bodyPr>
          <a:lstStyle/>
          <a:p>
            <a:pPr marL="285750" marR="0" lvl="0" indent="-285750" algn="l" rtl="0">
              <a:lnSpc>
                <a:spcPct val="100000"/>
              </a:lnSpc>
              <a:spcBef>
                <a:spcPts val="360"/>
              </a:spcBef>
              <a:spcAft>
                <a:spcPts val="0"/>
              </a:spcAft>
              <a:buClr>
                <a:srgbClr val="000000"/>
              </a:buClr>
              <a:buSzPts val="1800"/>
              <a:buFont typeface="Arial"/>
              <a:buChar char="•"/>
            </a:pPr>
            <a:r>
              <a:rPr lang="en-US" sz="1800" b="0" i="0" u="none" strike="noStrike" cap="none">
                <a:solidFill>
                  <a:srgbClr val="434343"/>
                </a:solidFill>
                <a:latin typeface="Helvetica Neue"/>
                <a:ea typeface="Helvetica Neue"/>
                <a:cs typeface="Helvetica Neue"/>
                <a:sym typeface="Helvetica Neue"/>
              </a:rPr>
              <a:t>Now </a:t>
            </a:r>
            <a:r>
              <a:rPr lang="en-US" sz="1800">
                <a:solidFill>
                  <a:srgbClr val="434343"/>
                </a:solidFill>
                <a:latin typeface="Helvetica Neue"/>
                <a:ea typeface="Helvetica Neue"/>
                <a:cs typeface="Helvetica Neue"/>
                <a:sym typeface="Helvetica Neue"/>
              </a:rPr>
              <a:t>over</a:t>
            </a:r>
            <a:r>
              <a:rPr lang="en-US" sz="1800" b="0" i="0" u="none" strike="noStrike" cap="none">
                <a:solidFill>
                  <a:srgbClr val="434343"/>
                </a:solidFill>
                <a:latin typeface="Helvetica Neue"/>
                <a:ea typeface="Helvetica Neue"/>
                <a:cs typeface="Helvetica Neue"/>
                <a:sym typeface="Helvetica Neue"/>
              </a:rPr>
              <a:t> 1</a:t>
            </a:r>
            <a:r>
              <a:rPr lang="en-US" sz="1800">
                <a:solidFill>
                  <a:srgbClr val="434343"/>
                </a:solidFill>
                <a:latin typeface="Helvetica Neue"/>
                <a:ea typeface="Helvetica Neue"/>
                <a:cs typeface="Helvetica Neue"/>
                <a:sym typeface="Helvetica Neue"/>
              </a:rPr>
              <a:t>4</a:t>
            </a:r>
            <a:r>
              <a:rPr lang="en-US" sz="1800" b="0" i="0" u="none" strike="noStrike" cap="none">
                <a:solidFill>
                  <a:srgbClr val="434343"/>
                </a:solidFill>
                <a:latin typeface="Helvetica Neue"/>
                <a:ea typeface="Helvetica Neue"/>
                <a:cs typeface="Helvetica Neue"/>
                <a:sym typeface="Helvetica Neue"/>
              </a:rPr>
              <a:t>,000 methane plumes and over 800 CO</a:t>
            </a:r>
            <a:r>
              <a:rPr lang="en-US" sz="1800" b="0" i="0" u="none" strike="noStrike" cap="none" baseline="-25000">
                <a:solidFill>
                  <a:srgbClr val="434343"/>
                </a:solidFill>
                <a:latin typeface="Helvetica Neue"/>
                <a:ea typeface="Helvetica Neue"/>
                <a:cs typeface="Helvetica Neue"/>
                <a:sym typeface="Helvetica Neue"/>
              </a:rPr>
              <a:t>2</a:t>
            </a:r>
            <a:r>
              <a:rPr lang="en-US" sz="1800" b="0" i="0" u="none" strike="noStrike" cap="none">
                <a:solidFill>
                  <a:srgbClr val="434343"/>
                </a:solidFill>
                <a:latin typeface="Helvetica Neue"/>
                <a:ea typeface="Helvetica Neue"/>
                <a:cs typeface="Helvetica Neue"/>
                <a:sym typeface="Helvetica Neue"/>
              </a:rPr>
              <a:t> plumes published - Airborne and EMIT</a:t>
            </a:r>
            <a:endParaRPr sz="1800" b="0" i="0" u="none" strike="noStrike" cap="none">
              <a:solidFill>
                <a:srgbClr val="434343"/>
              </a:solidFill>
              <a:latin typeface="Noto Sans Symbols"/>
              <a:ea typeface="Noto Sans Symbols"/>
              <a:cs typeface="Noto Sans Symbols"/>
              <a:sym typeface="Noto Sans Symbols"/>
            </a:endParaRPr>
          </a:p>
          <a:p>
            <a:pPr marL="285750" marR="0" lvl="0" indent="-285750" algn="l" rtl="0">
              <a:lnSpc>
                <a:spcPct val="100000"/>
              </a:lnSpc>
              <a:spcBef>
                <a:spcPts val="360"/>
              </a:spcBef>
              <a:spcAft>
                <a:spcPts val="0"/>
              </a:spcAft>
              <a:buClr>
                <a:srgbClr val="000000"/>
              </a:buClr>
              <a:buSzPts val="1800"/>
              <a:buFont typeface="Arial"/>
              <a:buChar char="•"/>
            </a:pPr>
            <a:r>
              <a:rPr lang="en-US" sz="1800" b="0" i="0" u="none" strike="noStrike" cap="none">
                <a:solidFill>
                  <a:srgbClr val="434343"/>
                </a:solidFill>
                <a:latin typeface="Helvetica Neue"/>
                <a:ea typeface="Helvetica Neue"/>
                <a:cs typeface="Helvetica Neue"/>
                <a:sym typeface="Helvetica Neue"/>
              </a:rPr>
              <a:t>Improved plume visualizations</a:t>
            </a:r>
            <a:endParaRPr sz="1800" b="0" i="0" u="none" strike="noStrike" cap="none">
              <a:solidFill>
                <a:srgbClr val="434343"/>
              </a:solidFill>
              <a:latin typeface="Noto Sans Symbols"/>
              <a:ea typeface="Noto Sans Symbols"/>
              <a:cs typeface="Noto Sans Symbols"/>
              <a:sym typeface="Noto Sans Symbols"/>
            </a:endParaRPr>
          </a:p>
          <a:p>
            <a:pPr marL="285750" marR="0" lvl="0" indent="-285750" algn="l" rtl="0">
              <a:lnSpc>
                <a:spcPct val="100000"/>
              </a:lnSpc>
              <a:spcBef>
                <a:spcPts val="360"/>
              </a:spcBef>
              <a:spcAft>
                <a:spcPts val="0"/>
              </a:spcAft>
              <a:buClr>
                <a:srgbClr val="000000"/>
              </a:buClr>
              <a:buSzPts val="1800"/>
              <a:buFont typeface="Arial"/>
              <a:buChar char="•"/>
            </a:pPr>
            <a:r>
              <a:rPr lang="en-US" sz="1800" b="0" i="0" u="none" strike="noStrike" cap="none">
                <a:solidFill>
                  <a:srgbClr val="434343"/>
                </a:solidFill>
                <a:latin typeface="Helvetica Neue"/>
                <a:ea typeface="Helvetica Neue"/>
                <a:cs typeface="Helvetica Neue"/>
                <a:sym typeface="Helvetica Neue"/>
              </a:rPr>
              <a:t>Trend emission rates over time - and verify leak repairs</a:t>
            </a:r>
            <a:endParaRPr sz="1800" b="0" i="0" u="none" strike="noStrike" cap="none">
              <a:solidFill>
                <a:srgbClr val="434343"/>
              </a:solidFill>
              <a:latin typeface="Noto Sans Symbols"/>
              <a:ea typeface="Noto Sans Symbols"/>
              <a:cs typeface="Noto Sans Symbols"/>
              <a:sym typeface="Noto Sans Symbols"/>
            </a:endParaRPr>
          </a:p>
          <a:p>
            <a:pPr marL="285750" marR="0" lvl="0" indent="-285750" algn="l" rtl="0">
              <a:lnSpc>
                <a:spcPct val="100000"/>
              </a:lnSpc>
              <a:spcBef>
                <a:spcPts val="360"/>
              </a:spcBef>
              <a:spcAft>
                <a:spcPts val="0"/>
              </a:spcAft>
              <a:buClr>
                <a:srgbClr val="000000"/>
              </a:buClr>
              <a:buSzPts val="1800"/>
              <a:buFont typeface="Arial"/>
              <a:buChar char="•"/>
            </a:pPr>
            <a:r>
              <a:rPr lang="en-US" sz="1800" b="0" i="0" u="none" strike="noStrike" cap="none">
                <a:solidFill>
                  <a:srgbClr val="434343"/>
                </a:solidFill>
                <a:latin typeface="Helvetica Neue"/>
                <a:ea typeface="Helvetica Neue"/>
                <a:cs typeface="Helvetica Neue"/>
                <a:sym typeface="Helvetica Neue"/>
              </a:rPr>
              <a:t>Summary statistics for regional and sector-specific insights</a:t>
            </a:r>
            <a:endParaRPr sz="1800" b="0" i="0" u="none" strike="noStrike" cap="none">
              <a:solidFill>
                <a:srgbClr val="434343"/>
              </a:solidFill>
              <a:latin typeface="Noto Sans Symbols"/>
              <a:ea typeface="Noto Sans Symbols"/>
              <a:cs typeface="Noto Sans Symbols"/>
              <a:sym typeface="Noto Sans Symbols"/>
            </a:endParaRPr>
          </a:p>
          <a:p>
            <a:pPr marL="285750" marR="0" lvl="0" indent="-285750" algn="l" rtl="0">
              <a:lnSpc>
                <a:spcPct val="100000"/>
              </a:lnSpc>
              <a:spcBef>
                <a:spcPts val="360"/>
              </a:spcBef>
              <a:spcAft>
                <a:spcPts val="0"/>
              </a:spcAft>
              <a:buClr>
                <a:srgbClr val="000000"/>
              </a:buClr>
              <a:buSzPts val="1800"/>
              <a:buFont typeface="Arial"/>
              <a:buChar char="•"/>
            </a:pPr>
            <a:r>
              <a:rPr lang="en-US" sz="1800" b="0" i="0" u="none" strike="noStrike" cap="none">
                <a:solidFill>
                  <a:srgbClr val="434343"/>
                </a:solidFill>
                <a:latin typeface="Helvetica Neue"/>
                <a:ea typeface="Helvetica Neue"/>
                <a:cs typeface="Helvetica Neue"/>
                <a:sym typeface="Helvetica Neue"/>
              </a:rPr>
              <a:t>User-specified areas of interest</a:t>
            </a:r>
            <a:endParaRPr sz="1800" b="0" i="0" u="none" strike="noStrike" cap="none">
              <a:solidFill>
                <a:srgbClr val="434343"/>
              </a:solidFill>
              <a:latin typeface="Noto Sans Symbols"/>
              <a:ea typeface="Noto Sans Symbols"/>
              <a:cs typeface="Noto Sans Symbols"/>
              <a:sym typeface="Noto Sans Symbols"/>
            </a:endParaRPr>
          </a:p>
          <a:p>
            <a:pPr marL="285750" marR="0" lvl="0" indent="-285750" algn="l" rtl="0">
              <a:lnSpc>
                <a:spcPct val="100000"/>
              </a:lnSpc>
              <a:spcBef>
                <a:spcPts val="360"/>
              </a:spcBef>
              <a:spcAft>
                <a:spcPts val="0"/>
              </a:spcAft>
              <a:buClr>
                <a:srgbClr val="000000"/>
              </a:buClr>
              <a:buSzPts val="1800"/>
              <a:buFont typeface="Arial"/>
              <a:buChar char="•"/>
            </a:pPr>
            <a:r>
              <a:rPr lang="en-US" sz="1800" b="0" i="0" u="none" strike="noStrike" cap="none">
                <a:solidFill>
                  <a:srgbClr val="434343"/>
                </a:solidFill>
                <a:latin typeface="Helvetica Neue"/>
                <a:ea typeface="Helvetica Neue"/>
                <a:cs typeface="Helvetica Neue"/>
                <a:sym typeface="Helvetica Neue"/>
              </a:rPr>
              <a:t>Public API access </a:t>
            </a:r>
            <a:endParaRPr sz="1800" b="0" i="0" u="none" strike="noStrike" cap="none">
              <a:solidFill>
                <a:srgbClr val="434343"/>
              </a:solidFill>
              <a:latin typeface="Noto Sans Symbols"/>
              <a:ea typeface="Noto Sans Symbols"/>
              <a:cs typeface="Noto Sans Symbols"/>
              <a:sym typeface="Noto Sans Symbols"/>
            </a:endParaRPr>
          </a:p>
          <a:p>
            <a:pPr marL="0" marR="0" lvl="0" indent="0" algn="l" rtl="0">
              <a:lnSpc>
                <a:spcPct val="100000"/>
              </a:lnSpc>
              <a:spcBef>
                <a:spcPts val="0"/>
              </a:spcBef>
              <a:spcAft>
                <a:spcPts val="0"/>
              </a:spcAft>
              <a:buNone/>
            </a:pPr>
            <a:endParaRPr sz="1867" b="0" i="0" u="none" strike="noStrike" cap="none">
              <a:solidFill>
                <a:schemeClr val="dk2"/>
              </a:solidFill>
              <a:latin typeface="Helvetica Neue"/>
              <a:ea typeface="Helvetica Neue"/>
              <a:cs typeface="Helvetica Neue"/>
              <a:sym typeface="Helvetica Neue"/>
            </a:endParaRPr>
          </a:p>
        </p:txBody>
      </p:sp>
      <p:pic>
        <p:nvPicPr>
          <p:cNvPr id="154" name="Google Shape;154;p14" descr="Carbon Mapp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155" name="Google Shape;155;p14"/>
          <p:cNvSpPr txBox="1"/>
          <p:nvPr/>
        </p:nvSpPr>
        <p:spPr>
          <a:xfrm>
            <a:off x="3049859" y="3280687"/>
            <a:ext cx="60997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156" name="Google Shape;156;p14"/>
          <p:cNvGrpSpPr/>
          <p:nvPr/>
        </p:nvGrpSpPr>
        <p:grpSpPr>
          <a:xfrm>
            <a:off x="1987353" y="2512625"/>
            <a:ext cx="7916632" cy="3621011"/>
            <a:chOff x="-3878629" y="1135295"/>
            <a:chExt cx="11330517" cy="4573138"/>
          </a:xfrm>
        </p:grpSpPr>
        <p:sp>
          <p:nvSpPr>
            <p:cNvPr id="158" name="Google Shape;158;p14"/>
            <p:cNvSpPr txBox="1"/>
            <p:nvPr/>
          </p:nvSpPr>
          <p:spPr>
            <a:xfrm>
              <a:off x="2096287" y="3810964"/>
              <a:ext cx="5355601" cy="79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Portal: </a:t>
              </a:r>
              <a:r>
                <a:rPr lang="en-US" sz="1733" b="0" i="0" u="none" strike="noStrike" cap="non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data.carbonmapper.org</a:t>
              </a:r>
              <a:endParaRPr sz="1733"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API: </a:t>
              </a:r>
              <a:r>
                <a:rPr lang="en-US" sz="1733" b="0" i="0" u="none" strike="noStrike" cap="non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api.carbonmapper.org</a:t>
              </a:r>
              <a:endParaRPr sz="1733"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59" name="Google Shape;159;p14"/>
            <p:cNvSpPr/>
            <p:nvPr/>
          </p:nvSpPr>
          <p:spPr>
            <a:xfrm>
              <a:off x="237941" y="1135295"/>
              <a:ext cx="1674000" cy="7905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pic>
          <p:nvPicPr>
            <p:cNvPr id="160" name="Google Shape;160;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78629" y="3893619"/>
              <a:ext cx="5355625" cy="1814814"/>
            </a:xfrm>
            <a:prstGeom prst="rect">
              <a:avLst/>
            </a:prstGeom>
            <a:noFill/>
            <a:ln>
              <a:noFill/>
            </a:ln>
          </p:spPr>
        </p:pic>
        <p:cxnSp>
          <p:nvCxnSpPr>
            <p:cNvPr id="161" name="Google Shape;161;p14"/>
            <p:cNvCxnSpPr/>
            <p:nvPr/>
          </p:nvCxnSpPr>
          <p:spPr>
            <a:xfrm flipH="1">
              <a:off x="-3869359" y="1929561"/>
              <a:ext cx="4107300" cy="1988100"/>
            </a:xfrm>
            <a:prstGeom prst="straightConnector1">
              <a:avLst/>
            </a:prstGeom>
            <a:noFill/>
            <a:ln w="9525" cap="flat" cmpd="sng">
              <a:solidFill>
                <a:schemeClr val="dk1"/>
              </a:solidFill>
              <a:prstDash val="solid"/>
              <a:miter lim="800000"/>
              <a:headEnd type="none" w="sm" len="sm"/>
              <a:tailEnd type="none" w="sm" len="sm"/>
            </a:ln>
          </p:spPr>
        </p:cxnSp>
        <p:cxnSp>
          <p:nvCxnSpPr>
            <p:cNvPr id="162" name="Google Shape;162;p14"/>
            <p:cNvCxnSpPr/>
            <p:nvPr/>
          </p:nvCxnSpPr>
          <p:spPr>
            <a:xfrm flipH="1">
              <a:off x="1477091" y="1911028"/>
              <a:ext cx="430200" cy="1982700"/>
            </a:xfrm>
            <a:prstGeom prst="straightConnector1">
              <a:avLst/>
            </a:prstGeom>
            <a:noFill/>
            <a:ln w="9525" cap="flat" cmpd="sng">
              <a:solidFill>
                <a:schemeClr val="dk1"/>
              </a:solidFill>
              <a:prstDash val="solid"/>
              <a:miter lim="800000"/>
              <a:headEnd type="none" w="sm" len="sm"/>
              <a:tailEnd type="none" w="sm" len="sm"/>
            </a:ln>
          </p:spPr>
        </p:cxnSp>
      </p:grpSp>
      <p:sp>
        <p:nvSpPr>
          <p:cNvPr id="2" name="Slide Number Placeholder 1">
            <a:extLst>
              <a:ext uri="{FF2B5EF4-FFF2-40B4-BE49-F238E27FC236}">
                <a16:creationId xmlns:a16="http://schemas.microsoft.com/office/drawing/2014/main" id="{24175A5A-BA0E-D7BA-EBE9-2A9CDFC614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Google Shape;152;p14">
            <a:extLst>
              <a:ext uri="{FF2B5EF4-FFF2-40B4-BE49-F238E27FC236}">
                <a16:creationId xmlns:a16="http://schemas.microsoft.com/office/drawing/2014/main" id="{88B1CE68-1F6B-4E14-E853-28C0F3D19218}"/>
              </a:ext>
            </a:extLst>
          </p:cNvPr>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pic>
        <p:nvPicPr>
          <p:cNvPr id="4" name="Google Shape;154;p14" descr="Carbon Mapper">
            <a:extLst>
              <a:ext uri="{FF2B5EF4-FFF2-40B4-BE49-F238E27FC236}">
                <a16:creationId xmlns:a16="http://schemas.microsoft.com/office/drawing/2014/main" id="{FD1C50FC-4F45-8777-3EDC-02C1C5E9938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167" name="Google Shape;167;p6"/>
          <p:cNvSpPr/>
          <p:nvPr/>
        </p:nvSpPr>
        <p:spPr>
          <a:xfrm>
            <a:off x="6567797" y="1580255"/>
            <a:ext cx="4865409" cy="1395213"/>
          </a:xfrm>
          <a:prstGeom prst="rect">
            <a:avLst/>
          </a:prstGeom>
          <a:solidFill>
            <a:srgbClr val="D8E6FC"/>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68" name="Google Shape;168;p6"/>
          <p:cNvSpPr txBox="1"/>
          <p:nvPr/>
        </p:nvSpPr>
        <p:spPr>
          <a:xfrm>
            <a:off x="230800" y="-25500"/>
            <a:ext cx="11823000" cy="1325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067" b="0" i="0" u="none" strike="noStrike" cap="none">
                <a:solidFill>
                  <a:srgbClr val="595959"/>
                </a:solidFill>
                <a:latin typeface="Helvetica Neue"/>
                <a:ea typeface="Helvetica Neue"/>
                <a:cs typeface="Helvetica Neue"/>
                <a:sym typeface="Helvetica Neue"/>
              </a:rPr>
              <a:t>Carbon Mapper’s methods for detection and quantification are published in the scientific literature and supported by in-field tests </a:t>
            </a:r>
            <a:endParaRPr sz="3067" b="0" i="0" u="none" strike="noStrike" cap="none">
              <a:solidFill>
                <a:srgbClr val="000000"/>
              </a:solidFill>
              <a:latin typeface="Arial"/>
              <a:ea typeface="Arial"/>
              <a:cs typeface="Arial"/>
              <a:sym typeface="Arial"/>
            </a:endParaRPr>
          </a:p>
        </p:txBody>
      </p:sp>
      <p:cxnSp>
        <p:nvCxnSpPr>
          <p:cNvPr id="169" name="Google Shape;169;p6"/>
          <p:cNvCxnSpPr/>
          <p:nvPr/>
        </p:nvCxnSpPr>
        <p:spPr>
          <a:xfrm>
            <a:off x="367600" y="1283300"/>
            <a:ext cx="11456800" cy="16800"/>
          </a:xfrm>
          <a:prstGeom prst="straightConnector1">
            <a:avLst/>
          </a:prstGeom>
          <a:noFill/>
          <a:ln w="28575" cap="flat" cmpd="sng">
            <a:solidFill>
              <a:srgbClr val="FBBE6E"/>
            </a:solidFill>
            <a:prstDash val="solid"/>
            <a:miter lim="800000"/>
            <a:headEnd type="none" w="sm" len="sm"/>
            <a:tailEnd type="none" w="sm" len="sm"/>
          </a:ln>
        </p:spPr>
      </p:cxnSp>
      <p:sp>
        <p:nvSpPr>
          <p:cNvPr id="170" name="Google Shape;170;p6"/>
          <p:cNvSpPr txBox="1"/>
          <p:nvPr/>
        </p:nvSpPr>
        <p:spPr>
          <a:xfrm>
            <a:off x="6567800" y="1557634"/>
            <a:ext cx="4865600" cy="1395470"/>
          </a:xfrm>
          <a:prstGeom prst="rect">
            <a:avLst/>
          </a:prstGeom>
          <a:noFill/>
          <a:ln>
            <a:noFill/>
          </a:ln>
        </p:spPr>
        <p:txBody>
          <a:bodyPr spcFirstLastPara="1" wrap="square" lIns="121900" tIns="121900" rIns="121900" bIns="121900" anchor="t" anchorCtr="0">
            <a:spAutoFit/>
          </a:bodyPr>
          <a:lstStyle/>
          <a:p>
            <a:pPr marL="186262" marR="0" lvl="0" indent="0" algn="l" rtl="0">
              <a:lnSpc>
                <a:spcPct val="100000"/>
              </a:lnSpc>
              <a:spcBef>
                <a:spcPts val="0"/>
              </a:spcBef>
              <a:spcAft>
                <a:spcPts val="0"/>
              </a:spcAft>
              <a:buNone/>
            </a:pPr>
            <a:r>
              <a:rPr lang="en-US" sz="1867" b="0" i="0" u="none" strike="noStrike" cap="none">
                <a:solidFill>
                  <a:schemeClr val="dk2"/>
                </a:solidFill>
                <a:latin typeface="Helvetica Neue"/>
                <a:ea typeface="Helvetica Neue"/>
                <a:cs typeface="Helvetica Neue"/>
                <a:sym typeface="Helvetica Neue"/>
              </a:rPr>
              <a:t>In single-blind controlled experiments with Stanford, Carbon Mapper’s measured emission rates are well correlated with actual emissions</a:t>
            </a:r>
            <a:endParaRPr sz="1867" b="0" i="0" u="none" strike="noStrike" cap="none">
              <a:solidFill>
                <a:srgbClr val="000000"/>
              </a:solidFill>
              <a:latin typeface="Arial"/>
              <a:ea typeface="Arial"/>
              <a:cs typeface="Arial"/>
              <a:sym typeface="Arial"/>
            </a:endParaRPr>
          </a:p>
        </p:txBody>
      </p:sp>
      <p:pic>
        <p:nvPicPr>
          <p:cNvPr id="171" name="Google Shape;171;p6" descr="Chart, line char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18193" y="3022648"/>
            <a:ext cx="3375101" cy="3105245"/>
          </a:xfrm>
          <a:prstGeom prst="rect">
            <a:avLst/>
          </a:prstGeom>
          <a:noFill/>
          <a:ln>
            <a:noFill/>
          </a:ln>
        </p:spPr>
      </p:pic>
      <p:grpSp>
        <p:nvGrpSpPr>
          <p:cNvPr id="172" name="Google Shape;172;p6"/>
          <p:cNvGrpSpPr/>
          <p:nvPr/>
        </p:nvGrpSpPr>
        <p:grpSpPr>
          <a:xfrm>
            <a:off x="1497707" y="2952856"/>
            <a:ext cx="3375101" cy="3344896"/>
            <a:chOff x="1123280" y="2214642"/>
            <a:chExt cx="2531326" cy="2508672"/>
          </a:xfrm>
        </p:grpSpPr>
        <p:sp>
          <p:nvSpPr>
            <p:cNvPr id="173" name="Google Shape;173;p6"/>
            <p:cNvSpPr/>
            <p:nvPr/>
          </p:nvSpPr>
          <p:spPr>
            <a:xfrm>
              <a:off x="1123280" y="2214642"/>
              <a:ext cx="2531326" cy="554295"/>
            </a:xfrm>
            <a:prstGeom prst="rect">
              <a:avLst/>
            </a:prstGeom>
            <a:solidFill>
              <a:srgbClr val="0095BF"/>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2133" b="0" i="0" u="none" strike="noStrike" cap="none">
                  <a:solidFill>
                    <a:schemeClr val="lt1"/>
                  </a:solidFill>
                  <a:latin typeface="Arial"/>
                  <a:ea typeface="Arial"/>
                  <a:cs typeface="Arial"/>
                  <a:sym typeface="Arial"/>
                </a:rPr>
                <a:t>1. Methane detection</a:t>
              </a:r>
              <a:endParaRPr sz="1867" b="0" i="0" u="none" strike="noStrike" cap="none">
                <a:solidFill>
                  <a:srgbClr val="000000"/>
                </a:solidFill>
                <a:latin typeface="Arial"/>
                <a:ea typeface="Arial"/>
                <a:cs typeface="Arial"/>
                <a:sym typeface="Arial"/>
              </a:endParaRPr>
            </a:p>
          </p:txBody>
        </p:sp>
        <p:sp>
          <p:nvSpPr>
            <p:cNvPr id="174" name="Google Shape;174;p6"/>
            <p:cNvSpPr/>
            <p:nvPr/>
          </p:nvSpPr>
          <p:spPr>
            <a:xfrm>
              <a:off x="1123280" y="2866101"/>
              <a:ext cx="2531326" cy="554295"/>
            </a:xfrm>
            <a:prstGeom prst="rect">
              <a:avLst/>
            </a:prstGeom>
            <a:solidFill>
              <a:srgbClr val="0095BF"/>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2133" b="0" i="0" u="none" strike="noStrike" cap="none">
                  <a:solidFill>
                    <a:schemeClr val="lt1"/>
                  </a:solidFill>
                  <a:latin typeface="Arial"/>
                  <a:ea typeface="Arial"/>
                  <a:cs typeface="Arial"/>
                  <a:sym typeface="Arial"/>
                </a:rPr>
                <a:t>2. Methane plume delineation</a:t>
              </a:r>
              <a:endParaRPr sz="1867" b="0" i="0" u="none" strike="noStrike" cap="none">
                <a:solidFill>
                  <a:srgbClr val="000000"/>
                </a:solidFill>
                <a:latin typeface="Arial"/>
                <a:ea typeface="Arial"/>
                <a:cs typeface="Arial"/>
                <a:sym typeface="Arial"/>
              </a:endParaRPr>
            </a:p>
          </p:txBody>
        </p:sp>
        <p:sp>
          <p:nvSpPr>
            <p:cNvPr id="175" name="Google Shape;175;p6"/>
            <p:cNvSpPr/>
            <p:nvPr/>
          </p:nvSpPr>
          <p:spPr>
            <a:xfrm>
              <a:off x="1123280" y="3517560"/>
              <a:ext cx="2531326" cy="554295"/>
            </a:xfrm>
            <a:prstGeom prst="rect">
              <a:avLst/>
            </a:prstGeom>
            <a:solidFill>
              <a:srgbClr val="0095BF"/>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2133" b="0" i="0" u="none" strike="noStrike" cap="none">
                  <a:solidFill>
                    <a:schemeClr val="lt1"/>
                  </a:solidFill>
                  <a:latin typeface="Arial"/>
                  <a:ea typeface="Arial"/>
                  <a:cs typeface="Arial"/>
                  <a:sym typeface="Arial"/>
                </a:rPr>
                <a:t>3. Emission rate quantification</a:t>
              </a:r>
              <a:endParaRPr sz="1867" b="0" i="0" u="none" strike="noStrike" cap="none">
                <a:solidFill>
                  <a:srgbClr val="000000"/>
                </a:solidFill>
                <a:latin typeface="Arial"/>
                <a:ea typeface="Arial"/>
                <a:cs typeface="Arial"/>
                <a:sym typeface="Arial"/>
              </a:endParaRPr>
            </a:p>
          </p:txBody>
        </p:sp>
        <p:sp>
          <p:nvSpPr>
            <p:cNvPr id="176" name="Google Shape;176;p6"/>
            <p:cNvSpPr/>
            <p:nvPr/>
          </p:nvSpPr>
          <p:spPr>
            <a:xfrm>
              <a:off x="1123280" y="4169019"/>
              <a:ext cx="2531326" cy="554295"/>
            </a:xfrm>
            <a:prstGeom prst="rect">
              <a:avLst/>
            </a:prstGeom>
            <a:solidFill>
              <a:srgbClr val="0095BF"/>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en-US" sz="2133" b="0" i="0" u="none" strike="noStrike" cap="none">
                  <a:solidFill>
                    <a:schemeClr val="lt1"/>
                  </a:solidFill>
                  <a:latin typeface="Arial"/>
                  <a:ea typeface="Arial"/>
                  <a:cs typeface="Arial"/>
                  <a:sym typeface="Arial"/>
                </a:rPr>
                <a:t>4. Source attribution</a:t>
              </a:r>
              <a:endParaRPr sz="1867" b="0" i="0" u="none" strike="noStrike" cap="none">
                <a:solidFill>
                  <a:srgbClr val="000000"/>
                </a:solidFill>
                <a:latin typeface="Arial"/>
                <a:ea typeface="Arial"/>
                <a:cs typeface="Arial"/>
                <a:sym typeface="Arial"/>
              </a:endParaRPr>
            </a:p>
          </p:txBody>
        </p:sp>
      </p:grpSp>
      <p:sp>
        <p:nvSpPr>
          <p:cNvPr id="177" name="Google Shape;177;p6"/>
          <p:cNvSpPr/>
          <p:nvPr/>
        </p:nvSpPr>
        <p:spPr>
          <a:xfrm>
            <a:off x="493200" y="1595133"/>
            <a:ext cx="5841200" cy="1174000"/>
          </a:xfrm>
          <a:prstGeom prst="rect">
            <a:avLst/>
          </a:prstGeom>
          <a:solidFill>
            <a:srgbClr val="D8E6FC"/>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None/>
            </a:pPr>
            <a:r>
              <a:rPr lang="en-US" sz="1867" b="0" i="0" u="none" strike="noStrike" cap="none">
                <a:solidFill>
                  <a:schemeClr val="dk2"/>
                </a:solidFill>
                <a:latin typeface="Arial"/>
                <a:ea typeface="Arial"/>
                <a:cs typeface="Arial"/>
                <a:sym typeface="Arial"/>
              </a:rPr>
              <a:t>We produce an emission estimate for each methane plume and use plume imagery to attribute the emission to a source to within 10 to 50 meters</a:t>
            </a:r>
            <a:endParaRPr sz="1867"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0031C12E-692B-6686-1360-12ADC2F2B3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dfc42ae2bb_0_0"/>
          <p:cNvSpPr txBox="1">
            <a:spLocks noGrp="1"/>
          </p:cNvSpPr>
          <p:nvPr>
            <p:ph type="title"/>
          </p:nvPr>
        </p:nvSpPr>
        <p:spPr>
          <a:xfrm>
            <a:off x="-87375" y="601400"/>
            <a:ext cx="11861100" cy="58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F3F3F"/>
              </a:buClr>
              <a:buSzPts val="1800"/>
              <a:buNone/>
            </a:pPr>
            <a:r>
              <a:rPr lang="en-US" sz="3000" dirty="0">
                <a:solidFill>
                  <a:srgbClr val="595959"/>
                </a:solidFill>
                <a:latin typeface="Helvetica Neue"/>
                <a:ea typeface="Helvetica Neue"/>
                <a:cs typeface="Helvetica Neue"/>
                <a:sym typeface="Helvetica Neue"/>
              </a:rPr>
              <a:t>Important of detection limit and spatial coverage in assessing contribution from super-emitters on basin-level emissions</a:t>
            </a:r>
            <a:endParaRPr sz="3400" dirty="0">
              <a:solidFill>
                <a:srgbClr val="595959"/>
              </a:solidFill>
              <a:latin typeface="Helvetica Neue"/>
              <a:ea typeface="Helvetica Neue"/>
              <a:cs typeface="Helvetica Neue"/>
              <a:sym typeface="Helvetica Neue"/>
            </a:endParaRPr>
          </a:p>
        </p:txBody>
      </p:sp>
      <p:cxnSp>
        <p:nvCxnSpPr>
          <p:cNvPr id="10" name="Google Shape;185;g2dfc42ae2bb_0_0">
            <a:extLst>
              <a:ext uri="{FF2B5EF4-FFF2-40B4-BE49-F238E27FC236}">
                <a16:creationId xmlns:a16="http://schemas.microsoft.com/office/drawing/2014/main" id="{6139C9E8-276B-ED6A-A466-71E0E0D9D0BA}"/>
              </a:ext>
            </a:extLst>
          </p:cNvPr>
          <p:cNvCxnSpPr/>
          <p:nvPr/>
        </p:nvCxnSpPr>
        <p:spPr>
          <a:xfrm>
            <a:off x="498584" y="1255516"/>
            <a:ext cx="11194800" cy="21300"/>
          </a:xfrm>
          <a:prstGeom prst="straightConnector1">
            <a:avLst/>
          </a:prstGeom>
          <a:noFill/>
          <a:ln w="28575" cap="flat" cmpd="sng">
            <a:solidFill>
              <a:srgbClr val="FBBE6E"/>
            </a:solidFill>
            <a:prstDash val="solid"/>
            <a:miter lim="800000"/>
            <a:headEnd type="none" w="sm" len="sm"/>
            <a:tailEnd type="none" w="sm" len="sm"/>
          </a:ln>
        </p:spPr>
      </p:cxnSp>
      <p:sp>
        <p:nvSpPr>
          <p:cNvPr id="11" name="Google Shape;152;p14">
            <a:extLst>
              <a:ext uri="{FF2B5EF4-FFF2-40B4-BE49-F238E27FC236}">
                <a16:creationId xmlns:a16="http://schemas.microsoft.com/office/drawing/2014/main" id="{F5A035DB-EF3C-BB25-176B-180A8BDC81AD}"/>
              </a:ext>
            </a:extLst>
          </p:cNvPr>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pic>
        <p:nvPicPr>
          <p:cNvPr id="12" name="Google Shape;154;p14" descr="Carbon Mapper">
            <a:extLst>
              <a:ext uri="{FF2B5EF4-FFF2-40B4-BE49-F238E27FC236}">
                <a16:creationId xmlns:a16="http://schemas.microsoft.com/office/drawing/2014/main" id="{317BD4A9-92A0-2B2A-0FD3-D460217F596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29" name="TextBox 28">
            <a:extLst>
              <a:ext uri="{FF2B5EF4-FFF2-40B4-BE49-F238E27FC236}">
                <a16:creationId xmlns:a16="http://schemas.microsoft.com/office/drawing/2014/main" id="{7B64895E-E74D-A311-FF18-F27D9521177B}"/>
              </a:ext>
            </a:extLst>
          </p:cNvPr>
          <p:cNvSpPr txBox="1"/>
          <p:nvPr/>
        </p:nvSpPr>
        <p:spPr>
          <a:xfrm>
            <a:off x="699212" y="1425972"/>
            <a:ext cx="4796437" cy="338554"/>
          </a:xfrm>
          <a:prstGeom prst="rect">
            <a:avLst/>
          </a:prstGeom>
          <a:noFill/>
        </p:spPr>
        <p:txBody>
          <a:bodyPr wrap="square" rtlCol="0">
            <a:spAutoFit/>
          </a:bodyPr>
          <a:lstStyle/>
          <a:p>
            <a:pPr algn="ctr"/>
            <a:r>
              <a:rPr lang="en-US" sz="1600" dirty="0">
                <a:solidFill>
                  <a:schemeClr val="accent1"/>
                </a:solidFill>
                <a:latin typeface="Avenir Book" panose="02000503020000020003" pitchFamily="2" charset="0"/>
              </a:rPr>
              <a:t>2024 Airborne campaign in Permian Basin</a:t>
            </a:r>
          </a:p>
        </p:txBody>
      </p:sp>
      <p:grpSp>
        <p:nvGrpSpPr>
          <p:cNvPr id="47" name="Group 46">
            <a:extLst>
              <a:ext uri="{FF2B5EF4-FFF2-40B4-BE49-F238E27FC236}">
                <a16:creationId xmlns:a16="http://schemas.microsoft.com/office/drawing/2014/main" id="{44C02D5D-114E-BAF4-9E14-A55E328A1B70}"/>
              </a:ext>
            </a:extLst>
          </p:cNvPr>
          <p:cNvGrpSpPr/>
          <p:nvPr/>
        </p:nvGrpSpPr>
        <p:grpSpPr>
          <a:xfrm>
            <a:off x="6318696" y="1642959"/>
            <a:ext cx="5195350" cy="3843657"/>
            <a:chOff x="6677283" y="2569402"/>
            <a:chExt cx="5195350" cy="3843657"/>
          </a:xfrm>
        </p:grpSpPr>
        <p:grpSp>
          <p:nvGrpSpPr>
            <p:cNvPr id="30" name="Group 29">
              <a:extLst>
                <a:ext uri="{FF2B5EF4-FFF2-40B4-BE49-F238E27FC236}">
                  <a16:creationId xmlns:a16="http://schemas.microsoft.com/office/drawing/2014/main" id="{259258C8-601F-654E-D92E-A5784E8C5C9F}"/>
                </a:ext>
              </a:extLst>
            </p:cNvPr>
            <p:cNvGrpSpPr/>
            <p:nvPr/>
          </p:nvGrpSpPr>
          <p:grpSpPr>
            <a:xfrm>
              <a:off x="6677283" y="2569402"/>
              <a:ext cx="5195350" cy="3843657"/>
              <a:chOff x="-5325078" y="570551"/>
              <a:chExt cx="7167887" cy="5302994"/>
            </a:xfrm>
          </p:grpSpPr>
          <p:pic>
            <p:nvPicPr>
              <p:cNvPr id="31" name="Picture 10">
                <a:extLst>
                  <a:ext uri="{FF2B5EF4-FFF2-40B4-BE49-F238E27FC236}">
                    <a16:creationId xmlns:a16="http://schemas.microsoft.com/office/drawing/2014/main" id="{0E845E7E-7A9A-F353-A748-4DFF76E8C8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40798" y="965553"/>
                <a:ext cx="6285353" cy="408417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00786BA-B914-47BA-17F1-1E528895DFD8}"/>
                  </a:ext>
                </a:extLst>
              </p:cNvPr>
              <p:cNvSpPr txBox="1"/>
              <p:nvPr/>
            </p:nvSpPr>
            <p:spPr>
              <a:xfrm rot="16200000">
                <a:off x="-7069207" y="2725304"/>
                <a:ext cx="3912889" cy="424632"/>
              </a:xfrm>
              <a:prstGeom prst="rect">
                <a:avLst/>
              </a:prstGeom>
              <a:noFill/>
            </p:spPr>
            <p:txBody>
              <a:bodyPr wrap="square" rtlCol="0">
                <a:spAutoFit/>
              </a:bodyPr>
              <a:lstStyle/>
              <a:p>
                <a:pPr algn="ctr"/>
                <a:r>
                  <a:rPr lang="en-US" sz="1400" dirty="0">
                    <a:latin typeface="Avenir Book" panose="02000503020000020003" pitchFamily="2" charset="0"/>
                  </a:rPr>
                  <a:t>Detection Count</a:t>
                </a:r>
              </a:p>
            </p:txBody>
          </p:sp>
          <p:sp>
            <p:nvSpPr>
              <p:cNvPr id="33" name="TextBox 32">
                <a:extLst>
                  <a:ext uri="{FF2B5EF4-FFF2-40B4-BE49-F238E27FC236}">
                    <a16:creationId xmlns:a16="http://schemas.microsoft.com/office/drawing/2014/main" id="{0F2BD39D-2859-107A-6935-6F2D1FDA0C1E}"/>
                  </a:ext>
                </a:extLst>
              </p:cNvPr>
              <p:cNvSpPr txBox="1"/>
              <p:nvPr/>
            </p:nvSpPr>
            <p:spPr>
              <a:xfrm>
                <a:off x="-4306987" y="570551"/>
                <a:ext cx="6014657" cy="424632"/>
              </a:xfrm>
              <a:prstGeom prst="rect">
                <a:avLst/>
              </a:prstGeom>
              <a:noFill/>
            </p:spPr>
            <p:txBody>
              <a:bodyPr wrap="square" rtlCol="0">
                <a:spAutoFit/>
              </a:bodyPr>
              <a:lstStyle/>
              <a:p>
                <a:pPr algn="ctr"/>
                <a:r>
                  <a:rPr lang="en-US" sz="1400" dirty="0">
                    <a:latin typeface="Avenir Book" panose="02000503020000020003" pitchFamily="2" charset="0"/>
                  </a:rPr>
                  <a:t>Distribution of Quantified Emissions</a:t>
                </a:r>
              </a:p>
            </p:txBody>
          </p:sp>
          <p:sp>
            <p:nvSpPr>
              <p:cNvPr id="34" name="TextBox 33">
                <a:extLst>
                  <a:ext uri="{FF2B5EF4-FFF2-40B4-BE49-F238E27FC236}">
                    <a16:creationId xmlns:a16="http://schemas.microsoft.com/office/drawing/2014/main" id="{5C32EDD4-3E1A-A609-C9C7-830FD470ED5B}"/>
                  </a:ext>
                </a:extLst>
              </p:cNvPr>
              <p:cNvSpPr txBox="1"/>
              <p:nvPr/>
            </p:nvSpPr>
            <p:spPr>
              <a:xfrm>
                <a:off x="-4443558" y="5448913"/>
                <a:ext cx="6151225" cy="424632"/>
              </a:xfrm>
              <a:prstGeom prst="rect">
                <a:avLst/>
              </a:prstGeom>
              <a:noFill/>
            </p:spPr>
            <p:txBody>
              <a:bodyPr wrap="square" rtlCol="0">
                <a:spAutoFit/>
              </a:bodyPr>
              <a:lstStyle/>
              <a:p>
                <a:pPr algn="ctr"/>
                <a:r>
                  <a:rPr lang="en-US" sz="1400" dirty="0">
                    <a:latin typeface="Avenir Book" panose="02000503020000020003" pitchFamily="2" charset="0"/>
                  </a:rPr>
                  <a:t>Emission Rate (kg/h)</a:t>
                </a:r>
              </a:p>
            </p:txBody>
          </p:sp>
          <p:sp>
            <p:nvSpPr>
              <p:cNvPr id="35" name="TextBox 34">
                <a:extLst>
                  <a:ext uri="{FF2B5EF4-FFF2-40B4-BE49-F238E27FC236}">
                    <a16:creationId xmlns:a16="http://schemas.microsoft.com/office/drawing/2014/main" id="{CFF33722-A9FA-D1D0-082E-F2CC8091F21D}"/>
                  </a:ext>
                </a:extLst>
              </p:cNvPr>
              <p:cNvSpPr txBox="1"/>
              <p:nvPr/>
            </p:nvSpPr>
            <p:spPr>
              <a:xfrm>
                <a:off x="-5017818" y="1179956"/>
                <a:ext cx="574260" cy="4294791"/>
              </a:xfrm>
              <a:prstGeom prst="rect">
                <a:avLst/>
              </a:prstGeom>
              <a:noFill/>
            </p:spPr>
            <p:txBody>
              <a:bodyPr wrap="square" rtlCol="0">
                <a:spAutoFit/>
              </a:bodyPr>
              <a:lstStyle/>
              <a:p>
                <a:pPr algn="r">
                  <a:lnSpc>
                    <a:spcPct val="290000"/>
                  </a:lnSpc>
                </a:pPr>
                <a:r>
                  <a:rPr lang="en-US" sz="1400" dirty="0">
                    <a:latin typeface="Avenir Book" panose="02000503020000020003" pitchFamily="2" charset="0"/>
                  </a:rPr>
                  <a:t>40</a:t>
                </a:r>
              </a:p>
              <a:p>
                <a:pPr algn="r">
                  <a:lnSpc>
                    <a:spcPct val="290000"/>
                  </a:lnSpc>
                </a:pPr>
                <a:r>
                  <a:rPr lang="en-US" sz="1400" dirty="0">
                    <a:latin typeface="Avenir Book" panose="02000503020000020003" pitchFamily="2" charset="0"/>
                  </a:rPr>
                  <a:t>30</a:t>
                </a:r>
              </a:p>
              <a:p>
                <a:pPr algn="r">
                  <a:lnSpc>
                    <a:spcPct val="290000"/>
                  </a:lnSpc>
                </a:pPr>
                <a:r>
                  <a:rPr lang="en-US" sz="1400" dirty="0">
                    <a:latin typeface="Avenir Book" panose="02000503020000020003" pitchFamily="2" charset="0"/>
                  </a:rPr>
                  <a:t>20</a:t>
                </a:r>
              </a:p>
              <a:p>
                <a:pPr algn="r">
                  <a:lnSpc>
                    <a:spcPct val="290000"/>
                  </a:lnSpc>
                </a:pPr>
                <a:r>
                  <a:rPr lang="en-US" sz="1400" dirty="0">
                    <a:latin typeface="Avenir Book" panose="02000503020000020003" pitchFamily="2" charset="0"/>
                  </a:rPr>
                  <a:t>10</a:t>
                </a:r>
              </a:p>
              <a:p>
                <a:pPr algn="r">
                  <a:lnSpc>
                    <a:spcPct val="290000"/>
                  </a:lnSpc>
                </a:pPr>
                <a:r>
                  <a:rPr lang="en-US" sz="1400" dirty="0">
                    <a:latin typeface="Avenir Book" panose="02000503020000020003" pitchFamily="2" charset="0"/>
                  </a:rPr>
                  <a:t>0</a:t>
                </a:r>
              </a:p>
            </p:txBody>
          </p:sp>
          <p:sp>
            <p:nvSpPr>
              <p:cNvPr id="36" name="TextBox 35">
                <a:extLst>
                  <a:ext uri="{FF2B5EF4-FFF2-40B4-BE49-F238E27FC236}">
                    <a16:creationId xmlns:a16="http://schemas.microsoft.com/office/drawing/2014/main" id="{34F87887-3D56-41DA-BD25-E3A77BBF4611}"/>
                  </a:ext>
                </a:extLst>
              </p:cNvPr>
              <p:cNvSpPr txBox="1"/>
              <p:nvPr/>
            </p:nvSpPr>
            <p:spPr>
              <a:xfrm>
                <a:off x="-4290595" y="5024709"/>
                <a:ext cx="870822" cy="424632"/>
              </a:xfrm>
              <a:prstGeom prst="rect">
                <a:avLst/>
              </a:prstGeom>
              <a:noFill/>
            </p:spPr>
            <p:txBody>
              <a:bodyPr wrap="square" rtlCol="0">
                <a:spAutoFit/>
              </a:bodyPr>
              <a:lstStyle/>
              <a:p>
                <a:r>
                  <a:rPr lang="en-US" sz="1400" dirty="0">
                    <a:latin typeface="Avenir Book" panose="02000503020000020003" pitchFamily="2" charset="0"/>
                  </a:rPr>
                  <a:t>0</a:t>
                </a:r>
              </a:p>
            </p:txBody>
          </p:sp>
          <p:sp>
            <p:nvSpPr>
              <p:cNvPr id="37" name="TextBox 36">
                <a:extLst>
                  <a:ext uri="{FF2B5EF4-FFF2-40B4-BE49-F238E27FC236}">
                    <a16:creationId xmlns:a16="http://schemas.microsoft.com/office/drawing/2014/main" id="{C7028541-AA1F-B5F5-4966-C47420A347EA}"/>
                  </a:ext>
                </a:extLst>
              </p:cNvPr>
              <p:cNvSpPr txBox="1"/>
              <p:nvPr/>
            </p:nvSpPr>
            <p:spPr>
              <a:xfrm>
                <a:off x="-3666239" y="4988415"/>
                <a:ext cx="870822" cy="424632"/>
              </a:xfrm>
              <a:prstGeom prst="rect">
                <a:avLst/>
              </a:prstGeom>
              <a:noFill/>
            </p:spPr>
            <p:txBody>
              <a:bodyPr wrap="square" rtlCol="0">
                <a:spAutoFit/>
              </a:bodyPr>
              <a:lstStyle/>
              <a:p>
                <a:pPr algn="ctr"/>
                <a:r>
                  <a:rPr lang="en-US" sz="1400" dirty="0">
                    <a:latin typeface="Avenir Book" panose="02000503020000020003" pitchFamily="2" charset="0"/>
                  </a:rPr>
                  <a:t>500</a:t>
                </a:r>
              </a:p>
            </p:txBody>
          </p:sp>
          <p:sp>
            <p:nvSpPr>
              <p:cNvPr id="38" name="TextBox 37">
                <a:extLst>
                  <a:ext uri="{FF2B5EF4-FFF2-40B4-BE49-F238E27FC236}">
                    <a16:creationId xmlns:a16="http://schemas.microsoft.com/office/drawing/2014/main" id="{85AC9BA6-21CA-0C60-2DEA-FA7F0BA8B359}"/>
                  </a:ext>
                </a:extLst>
              </p:cNvPr>
              <p:cNvSpPr txBox="1"/>
              <p:nvPr/>
            </p:nvSpPr>
            <p:spPr>
              <a:xfrm>
                <a:off x="-2730958" y="4990810"/>
                <a:ext cx="870822" cy="424632"/>
              </a:xfrm>
              <a:prstGeom prst="rect">
                <a:avLst/>
              </a:prstGeom>
              <a:noFill/>
            </p:spPr>
            <p:txBody>
              <a:bodyPr wrap="square" rtlCol="0">
                <a:spAutoFit/>
              </a:bodyPr>
              <a:lstStyle/>
              <a:p>
                <a:pPr algn="ctr"/>
                <a:r>
                  <a:rPr lang="en-US" sz="1400" dirty="0">
                    <a:latin typeface="Avenir Book" panose="02000503020000020003" pitchFamily="2" charset="0"/>
                  </a:rPr>
                  <a:t>1000</a:t>
                </a:r>
              </a:p>
            </p:txBody>
          </p:sp>
          <p:sp>
            <p:nvSpPr>
              <p:cNvPr id="39" name="TextBox 38">
                <a:extLst>
                  <a:ext uri="{FF2B5EF4-FFF2-40B4-BE49-F238E27FC236}">
                    <a16:creationId xmlns:a16="http://schemas.microsoft.com/office/drawing/2014/main" id="{95281338-0561-260C-28F2-20D6AECCEDAC}"/>
                  </a:ext>
                </a:extLst>
              </p:cNvPr>
              <p:cNvSpPr txBox="1"/>
              <p:nvPr/>
            </p:nvSpPr>
            <p:spPr>
              <a:xfrm>
                <a:off x="-1818529" y="4987924"/>
                <a:ext cx="870822" cy="424632"/>
              </a:xfrm>
              <a:prstGeom prst="rect">
                <a:avLst/>
              </a:prstGeom>
              <a:noFill/>
            </p:spPr>
            <p:txBody>
              <a:bodyPr wrap="square" rtlCol="0">
                <a:spAutoFit/>
              </a:bodyPr>
              <a:lstStyle/>
              <a:p>
                <a:pPr algn="ctr"/>
                <a:r>
                  <a:rPr lang="en-US" sz="1400" dirty="0">
                    <a:latin typeface="Avenir Book" panose="02000503020000020003" pitchFamily="2" charset="0"/>
                  </a:rPr>
                  <a:t>1500</a:t>
                </a:r>
              </a:p>
            </p:txBody>
          </p:sp>
          <p:sp>
            <p:nvSpPr>
              <p:cNvPr id="40" name="TextBox 39">
                <a:extLst>
                  <a:ext uri="{FF2B5EF4-FFF2-40B4-BE49-F238E27FC236}">
                    <a16:creationId xmlns:a16="http://schemas.microsoft.com/office/drawing/2014/main" id="{EC54F837-DB86-FD20-6FDC-07C3358A17F4}"/>
                  </a:ext>
                </a:extLst>
              </p:cNvPr>
              <p:cNvSpPr txBox="1"/>
              <p:nvPr/>
            </p:nvSpPr>
            <p:spPr>
              <a:xfrm>
                <a:off x="-952014" y="4990810"/>
                <a:ext cx="870822" cy="424632"/>
              </a:xfrm>
              <a:prstGeom prst="rect">
                <a:avLst/>
              </a:prstGeom>
              <a:noFill/>
            </p:spPr>
            <p:txBody>
              <a:bodyPr wrap="square" rtlCol="0">
                <a:spAutoFit/>
              </a:bodyPr>
              <a:lstStyle/>
              <a:p>
                <a:pPr algn="ctr"/>
                <a:r>
                  <a:rPr lang="en-US" sz="1400" dirty="0">
                    <a:latin typeface="Avenir Book" panose="02000503020000020003" pitchFamily="2" charset="0"/>
                  </a:rPr>
                  <a:t>2000</a:t>
                </a:r>
              </a:p>
            </p:txBody>
          </p:sp>
          <p:sp>
            <p:nvSpPr>
              <p:cNvPr id="41" name="TextBox 40">
                <a:extLst>
                  <a:ext uri="{FF2B5EF4-FFF2-40B4-BE49-F238E27FC236}">
                    <a16:creationId xmlns:a16="http://schemas.microsoft.com/office/drawing/2014/main" id="{9B016DC6-EF15-FB02-05D7-10820033C106}"/>
                  </a:ext>
                </a:extLst>
              </p:cNvPr>
              <p:cNvSpPr txBox="1"/>
              <p:nvPr/>
            </p:nvSpPr>
            <p:spPr>
              <a:xfrm>
                <a:off x="31213" y="4987924"/>
                <a:ext cx="870822" cy="424632"/>
              </a:xfrm>
              <a:prstGeom prst="rect">
                <a:avLst/>
              </a:prstGeom>
              <a:noFill/>
            </p:spPr>
            <p:txBody>
              <a:bodyPr wrap="square" rtlCol="0">
                <a:spAutoFit/>
              </a:bodyPr>
              <a:lstStyle/>
              <a:p>
                <a:pPr algn="ctr"/>
                <a:r>
                  <a:rPr lang="en-US" sz="1400" dirty="0">
                    <a:latin typeface="Avenir Book" panose="02000503020000020003" pitchFamily="2" charset="0"/>
                  </a:rPr>
                  <a:t>2500</a:t>
                </a:r>
              </a:p>
            </p:txBody>
          </p:sp>
          <p:sp>
            <p:nvSpPr>
              <p:cNvPr id="42" name="TextBox 41">
                <a:extLst>
                  <a:ext uri="{FF2B5EF4-FFF2-40B4-BE49-F238E27FC236}">
                    <a16:creationId xmlns:a16="http://schemas.microsoft.com/office/drawing/2014/main" id="{2F21B787-8112-75C0-ABD8-4AEB39DFB76F}"/>
                  </a:ext>
                </a:extLst>
              </p:cNvPr>
              <p:cNvSpPr txBox="1"/>
              <p:nvPr/>
            </p:nvSpPr>
            <p:spPr>
              <a:xfrm>
                <a:off x="971987" y="4994468"/>
                <a:ext cx="870822" cy="424632"/>
              </a:xfrm>
              <a:prstGeom prst="rect">
                <a:avLst/>
              </a:prstGeom>
              <a:noFill/>
            </p:spPr>
            <p:txBody>
              <a:bodyPr wrap="square" rtlCol="0">
                <a:spAutoFit/>
              </a:bodyPr>
              <a:lstStyle/>
              <a:p>
                <a:pPr algn="ctr"/>
                <a:r>
                  <a:rPr lang="en-US" sz="1400" dirty="0">
                    <a:latin typeface="Avenir Book" panose="02000503020000020003" pitchFamily="2" charset="0"/>
                  </a:rPr>
                  <a:t>3000</a:t>
                </a:r>
              </a:p>
            </p:txBody>
          </p:sp>
        </p:grpSp>
        <p:cxnSp>
          <p:nvCxnSpPr>
            <p:cNvPr id="43" name="Straight Connector 42">
              <a:extLst>
                <a:ext uri="{FF2B5EF4-FFF2-40B4-BE49-F238E27FC236}">
                  <a16:creationId xmlns:a16="http://schemas.microsoft.com/office/drawing/2014/main" id="{44D6F6CB-AE54-982A-98E6-BCCFE61F4EF0}"/>
                </a:ext>
              </a:extLst>
            </p:cNvPr>
            <p:cNvCxnSpPr/>
            <p:nvPr/>
          </p:nvCxnSpPr>
          <p:spPr>
            <a:xfrm flipV="1">
              <a:off x="8195215" y="2877179"/>
              <a:ext cx="0" cy="2893974"/>
            </a:xfrm>
            <a:prstGeom prst="line">
              <a:avLst/>
            </a:prstGeom>
            <a:ln w="34925">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CE60B3A-B1D5-05FE-92F3-351E9B7F55A0}"/>
                </a:ext>
              </a:extLst>
            </p:cNvPr>
            <p:cNvCxnSpPr>
              <a:cxnSpLocks/>
            </p:cNvCxnSpPr>
            <p:nvPr/>
          </p:nvCxnSpPr>
          <p:spPr>
            <a:xfrm flipV="1">
              <a:off x="7614190" y="2877179"/>
              <a:ext cx="0" cy="2872498"/>
            </a:xfrm>
            <a:prstGeom prst="line">
              <a:avLst/>
            </a:prstGeom>
            <a:ln w="34925">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0A95158A-4648-49E3-2732-0E59BA35C3E2}"/>
                </a:ext>
              </a:extLst>
            </p:cNvPr>
            <p:cNvSpPr txBox="1"/>
            <p:nvPr/>
          </p:nvSpPr>
          <p:spPr>
            <a:xfrm>
              <a:off x="8776239" y="3605540"/>
              <a:ext cx="2465207" cy="1384995"/>
            </a:xfrm>
            <a:prstGeom prst="rect">
              <a:avLst/>
            </a:prstGeom>
            <a:noFill/>
          </p:spPr>
          <p:txBody>
            <a:bodyPr wrap="square" rtlCol="0">
              <a:spAutoFit/>
            </a:bodyPr>
            <a:lstStyle/>
            <a:p>
              <a:pPr algn="ctr"/>
              <a:r>
                <a:rPr lang="en-US" sz="1400" dirty="0">
                  <a:solidFill>
                    <a:schemeClr val="accent1"/>
                  </a:solidFill>
                  <a:latin typeface="Avenir Book" panose="02000503020000020003" pitchFamily="2" charset="0"/>
                </a:rPr>
                <a:t>Most of detections fall within 100-500 kg/h range:</a:t>
              </a:r>
            </a:p>
            <a:p>
              <a:pPr algn="ctr"/>
              <a:endParaRPr lang="en-US" dirty="0">
                <a:solidFill>
                  <a:schemeClr val="accent1"/>
                </a:solidFill>
                <a:latin typeface="Avenir Book" panose="02000503020000020003" pitchFamily="2" charset="0"/>
              </a:endParaRPr>
            </a:p>
            <a:p>
              <a:pPr algn="ctr"/>
              <a:r>
                <a:rPr lang="en-US" sz="1400" dirty="0">
                  <a:solidFill>
                    <a:schemeClr val="accent1"/>
                  </a:solidFill>
                  <a:latin typeface="Avenir Book" panose="02000503020000020003" pitchFamily="2" charset="0"/>
                </a:rPr>
                <a:t>At least half of “super-emitter” budget comes from this bin</a:t>
              </a:r>
            </a:p>
          </p:txBody>
        </p:sp>
        <p:cxnSp>
          <p:nvCxnSpPr>
            <p:cNvPr id="46" name="Straight Arrow Connector 45">
              <a:extLst>
                <a:ext uri="{FF2B5EF4-FFF2-40B4-BE49-F238E27FC236}">
                  <a16:creationId xmlns:a16="http://schemas.microsoft.com/office/drawing/2014/main" id="{ACE609FB-130F-55C0-AD5D-294806567B65}"/>
                </a:ext>
              </a:extLst>
            </p:cNvPr>
            <p:cNvCxnSpPr/>
            <p:nvPr/>
          </p:nvCxnSpPr>
          <p:spPr>
            <a:xfrm flipH="1">
              <a:off x="8262810" y="3867150"/>
              <a:ext cx="513430" cy="11367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EE88B1F8-902A-00BD-B0EA-E36FB3EA3522}"/>
              </a:ext>
            </a:extLst>
          </p:cNvPr>
          <p:cNvGrpSpPr/>
          <p:nvPr/>
        </p:nvGrpSpPr>
        <p:grpSpPr>
          <a:xfrm>
            <a:off x="458961" y="1792114"/>
            <a:ext cx="5521681" cy="3862806"/>
            <a:chOff x="1897806" y="710328"/>
            <a:chExt cx="7772400" cy="5437344"/>
          </a:xfrm>
        </p:grpSpPr>
        <p:pic>
          <p:nvPicPr>
            <p:cNvPr id="49" name="Picture 48" descr="A map of a land with a red square&#10;&#10;Description automatically generated with medium confidence">
              <a:extLst>
                <a:ext uri="{FF2B5EF4-FFF2-40B4-BE49-F238E27FC236}">
                  <a16:creationId xmlns:a16="http://schemas.microsoft.com/office/drawing/2014/main" id="{C8C5A66C-3084-4153-E4D8-0091788A3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7806" y="710328"/>
              <a:ext cx="7772400" cy="5437344"/>
            </a:xfrm>
            <a:prstGeom prst="rect">
              <a:avLst/>
            </a:prstGeom>
          </p:spPr>
        </p:pic>
        <p:sp>
          <p:nvSpPr>
            <p:cNvPr id="50" name="TextBox 49">
              <a:extLst>
                <a:ext uri="{FF2B5EF4-FFF2-40B4-BE49-F238E27FC236}">
                  <a16:creationId xmlns:a16="http://schemas.microsoft.com/office/drawing/2014/main" id="{EE258B37-BAB3-2893-BFA1-713E079D2473}"/>
                </a:ext>
              </a:extLst>
            </p:cNvPr>
            <p:cNvSpPr txBox="1"/>
            <p:nvPr/>
          </p:nvSpPr>
          <p:spPr>
            <a:xfrm>
              <a:off x="3896590" y="1527197"/>
              <a:ext cx="3430332" cy="1321355"/>
            </a:xfrm>
            <a:prstGeom prst="rect">
              <a:avLst/>
            </a:prstGeom>
            <a:solidFill>
              <a:schemeClr val="bg1">
                <a:alpha val="75538"/>
              </a:schemeClr>
            </a:solidFill>
          </p:spPr>
          <p:txBody>
            <a:bodyPr wrap="square" rtlCol="0">
              <a:spAutoFit/>
            </a:bodyPr>
            <a:lstStyle/>
            <a:p>
              <a:r>
                <a:rPr lang="en-US" sz="1100" b="1" dirty="0">
                  <a:latin typeface="Avenir Black" panose="02000503020000020003" pitchFamily="2" charset="0"/>
                </a:rPr>
                <a:t>Wide Area</a:t>
              </a:r>
            </a:p>
            <a:p>
              <a:r>
                <a:rPr lang="en-US" sz="1100" dirty="0">
                  <a:latin typeface="Avenir Book" panose="02000503020000020003" pitchFamily="2" charset="0"/>
                </a:rPr>
                <a:t>12,000 sq km</a:t>
              </a:r>
            </a:p>
            <a:p>
              <a:r>
                <a:rPr lang="en-US" sz="1100" dirty="0">
                  <a:latin typeface="Avenir Book" panose="02000503020000020003" pitchFamily="2" charset="0"/>
                </a:rPr>
                <a:t>77,000 wells</a:t>
              </a:r>
            </a:p>
            <a:p>
              <a:r>
                <a:rPr lang="en-US" sz="1100" dirty="0">
                  <a:latin typeface="Avenir Book" panose="02000503020000020003" pitchFamily="2" charset="0"/>
                </a:rPr>
                <a:t>83% of NM Permian Oil Prod</a:t>
              </a:r>
            </a:p>
            <a:p>
              <a:r>
                <a:rPr lang="en-US" sz="1100" dirty="0">
                  <a:latin typeface="Avenir Book" panose="02000503020000020003" pitchFamily="2" charset="0"/>
                </a:rPr>
                <a:t>86% of NM Permian Gas Prod</a:t>
              </a:r>
            </a:p>
          </p:txBody>
        </p:sp>
        <p:sp>
          <p:nvSpPr>
            <p:cNvPr id="51" name="TextBox 50">
              <a:extLst>
                <a:ext uri="{FF2B5EF4-FFF2-40B4-BE49-F238E27FC236}">
                  <a16:creationId xmlns:a16="http://schemas.microsoft.com/office/drawing/2014/main" id="{C1588233-1038-3235-5381-56EC786873DB}"/>
                </a:ext>
              </a:extLst>
            </p:cNvPr>
            <p:cNvSpPr txBox="1"/>
            <p:nvPr/>
          </p:nvSpPr>
          <p:spPr>
            <a:xfrm>
              <a:off x="1953580" y="3963653"/>
              <a:ext cx="1974232" cy="2036186"/>
            </a:xfrm>
            <a:prstGeom prst="rect">
              <a:avLst/>
            </a:prstGeom>
            <a:solidFill>
              <a:schemeClr val="bg1">
                <a:alpha val="75407"/>
              </a:schemeClr>
            </a:solidFill>
          </p:spPr>
          <p:txBody>
            <a:bodyPr wrap="square" rtlCol="0">
              <a:spAutoFit/>
            </a:bodyPr>
            <a:lstStyle/>
            <a:p>
              <a:pPr algn="r"/>
              <a:r>
                <a:rPr lang="en-US" sz="1100" b="1" dirty="0">
                  <a:solidFill>
                    <a:srgbClr val="045FA8"/>
                  </a:solidFill>
                  <a:latin typeface="Avenir Black" panose="02000503020000020003" pitchFamily="2" charset="0"/>
                </a:rPr>
                <a:t>West Box</a:t>
              </a:r>
            </a:p>
            <a:p>
              <a:pPr algn="r"/>
              <a:r>
                <a:rPr lang="en-US" sz="1100" dirty="0">
                  <a:solidFill>
                    <a:srgbClr val="045FA8"/>
                  </a:solidFill>
                  <a:latin typeface="Avenir Book" panose="02000503020000020003" pitchFamily="2" charset="0"/>
                </a:rPr>
                <a:t>1,200 sq km</a:t>
              </a:r>
            </a:p>
            <a:p>
              <a:pPr algn="r"/>
              <a:r>
                <a:rPr lang="en-US" sz="1100" dirty="0">
                  <a:solidFill>
                    <a:srgbClr val="045FA8"/>
                  </a:solidFill>
                  <a:latin typeface="Avenir Book" panose="02000503020000020003" pitchFamily="2" charset="0"/>
                </a:rPr>
                <a:t>7,000 wells</a:t>
              </a:r>
            </a:p>
            <a:p>
              <a:pPr algn="r"/>
              <a:r>
                <a:rPr lang="en-US" sz="1100" dirty="0">
                  <a:solidFill>
                    <a:srgbClr val="045FA8"/>
                  </a:solidFill>
                  <a:latin typeface="Avenir Book" panose="02000503020000020003" pitchFamily="2" charset="0"/>
                </a:rPr>
                <a:t>13% of NM Permian Oil Prod</a:t>
              </a:r>
            </a:p>
            <a:p>
              <a:pPr algn="r"/>
              <a:r>
                <a:rPr lang="en-US" sz="1100" dirty="0">
                  <a:solidFill>
                    <a:srgbClr val="045FA8"/>
                  </a:solidFill>
                  <a:latin typeface="Avenir Book" panose="02000503020000020003" pitchFamily="2" charset="0"/>
                </a:rPr>
                <a:t>21% of NM Permian Gas Prod</a:t>
              </a:r>
            </a:p>
            <a:p>
              <a:pPr algn="r"/>
              <a:endParaRPr lang="en-US" sz="1100" dirty="0">
                <a:solidFill>
                  <a:srgbClr val="045FA8"/>
                </a:solidFill>
                <a:latin typeface="Avenir Book" panose="02000503020000020003" pitchFamily="2" charset="0"/>
              </a:endParaRPr>
            </a:p>
          </p:txBody>
        </p:sp>
        <p:sp>
          <p:nvSpPr>
            <p:cNvPr id="52" name="TextBox 51">
              <a:extLst>
                <a:ext uri="{FF2B5EF4-FFF2-40B4-BE49-F238E27FC236}">
                  <a16:creationId xmlns:a16="http://schemas.microsoft.com/office/drawing/2014/main" id="{1A65B933-132E-6294-E9C3-599FC8A8E1F7}"/>
                </a:ext>
              </a:extLst>
            </p:cNvPr>
            <p:cNvSpPr txBox="1"/>
            <p:nvPr/>
          </p:nvSpPr>
          <p:spPr>
            <a:xfrm>
              <a:off x="6746946" y="3963653"/>
              <a:ext cx="2445636" cy="2036185"/>
            </a:xfrm>
            <a:prstGeom prst="rect">
              <a:avLst/>
            </a:prstGeom>
            <a:solidFill>
              <a:schemeClr val="bg1">
                <a:alpha val="75407"/>
              </a:schemeClr>
            </a:solidFill>
          </p:spPr>
          <p:txBody>
            <a:bodyPr wrap="square" rtlCol="0">
              <a:spAutoFit/>
            </a:bodyPr>
            <a:lstStyle/>
            <a:p>
              <a:r>
                <a:rPr lang="en-US" sz="1100" b="1" dirty="0">
                  <a:solidFill>
                    <a:srgbClr val="ED4F50"/>
                  </a:solidFill>
                  <a:latin typeface="Avenir Black" panose="02000503020000020003" pitchFamily="2" charset="0"/>
                </a:rPr>
                <a:t>East Box</a:t>
              </a:r>
            </a:p>
            <a:p>
              <a:r>
                <a:rPr lang="en-US" sz="1100" dirty="0">
                  <a:solidFill>
                    <a:srgbClr val="ED4F50"/>
                  </a:solidFill>
                  <a:latin typeface="Avenir Book" panose="02000503020000020003" pitchFamily="2" charset="0"/>
                </a:rPr>
                <a:t>1,200 sq km</a:t>
              </a:r>
            </a:p>
            <a:p>
              <a:r>
                <a:rPr lang="en-US" sz="1100" dirty="0">
                  <a:solidFill>
                    <a:srgbClr val="ED4F50"/>
                  </a:solidFill>
                  <a:latin typeface="Avenir Book" panose="02000503020000020003" pitchFamily="2" charset="0"/>
                </a:rPr>
                <a:t>7,000 wells</a:t>
              </a:r>
            </a:p>
            <a:p>
              <a:r>
                <a:rPr lang="en-US" sz="1100" dirty="0">
                  <a:solidFill>
                    <a:srgbClr val="ED4F50"/>
                  </a:solidFill>
                  <a:latin typeface="Avenir Book" panose="02000503020000020003" pitchFamily="2" charset="0"/>
                </a:rPr>
                <a:t>36% of NM Permian Oil Prod</a:t>
              </a:r>
            </a:p>
            <a:p>
              <a:r>
                <a:rPr lang="en-US" sz="1100" dirty="0">
                  <a:solidFill>
                    <a:srgbClr val="ED4F50"/>
                  </a:solidFill>
                  <a:latin typeface="Avenir Book" panose="02000503020000020003" pitchFamily="2" charset="0"/>
                </a:rPr>
                <a:t>42% of NM Permian Gas Prod</a:t>
              </a:r>
            </a:p>
            <a:p>
              <a:endParaRPr lang="en-US" sz="1100" dirty="0">
                <a:solidFill>
                  <a:srgbClr val="ED4F50"/>
                </a:solidFill>
                <a:latin typeface="Avenir Book" panose="02000503020000020003" pitchFamily="2" charset="0"/>
              </a:endParaRPr>
            </a:p>
          </p:txBody>
        </p:sp>
      </p:grpSp>
      <p:sp>
        <p:nvSpPr>
          <p:cNvPr id="53" name="TextBox 52">
            <a:extLst>
              <a:ext uri="{FF2B5EF4-FFF2-40B4-BE49-F238E27FC236}">
                <a16:creationId xmlns:a16="http://schemas.microsoft.com/office/drawing/2014/main" id="{A4CA1B67-96C7-438B-A5EB-F10F218019BD}"/>
              </a:ext>
            </a:extLst>
          </p:cNvPr>
          <p:cNvSpPr txBox="1"/>
          <p:nvPr/>
        </p:nvSpPr>
        <p:spPr>
          <a:xfrm>
            <a:off x="6095984" y="5690537"/>
            <a:ext cx="5793083" cy="584775"/>
          </a:xfrm>
          <a:prstGeom prst="rect">
            <a:avLst/>
          </a:prstGeom>
          <a:noFill/>
        </p:spPr>
        <p:txBody>
          <a:bodyPr wrap="square" rtlCol="0">
            <a:spAutoFit/>
          </a:bodyPr>
          <a:lstStyle/>
          <a:p>
            <a:pPr algn="ctr"/>
            <a:r>
              <a:rPr lang="en-US" sz="1600" dirty="0">
                <a:solidFill>
                  <a:schemeClr val="accent2">
                    <a:lumMod val="50000"/>
                  </a:schemeClr>
                </a:solidFill>
                <a:latin typeface="Avenir Book" panose="02000503020000020003" pitchFamily="2" charset="0"/>
              </a:rPr>
              <a:t>Need for wide area surveying at sufficiently low detection limit to appropriately understand impact of super-emitters</a:t>
            </a:r>
          </a:p>
        </p:txBody>
      </p:sp>
      <p:sp>
        <p:nvSpPr>
          <p:cNvPr id="54" name="Slide Number Placeholder 53">
            <a:extLst>
              <a:ext uri="{FF2B5EF4-FFF2-40B4-BE49-F238E27FC236}">
                <a16:creationId xmlns:a16="http://schemas.microsoft.com/office/drawing/2014/main" id="{B114AF40-4DF9-07A1-5A0D-FD03B946E0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369774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2" name="Google Shape;152;p14">
            <a:extLst>
              <a:ext uri="{FF2B5EF4-FFF2-40B4-BE49-F238E27FC236}">
                <a16:creationId xmlns:a16="http://schemas.microsoft.com/office/drawing/2014/main" id="{D8BCCFD8-1F23-B419-F3F0-FA229A4EAC6F}"/>
              </a:ext>
            </a:extLst>
          </p:cNvPr>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pic>
        <p:nvPicPr>
          <p:cNvPr id="3" name="Google Shape;154;p14" descr="Carbon Mapper">
            <a:extLst>
              <a:ext uri="{FF2B5EF4-FFF2-40B4-BE49-F238E27FC236}">
                <a16:creationId xmlns:a16="http://schemas.microsoft.com/office/drawing/2014/main" id="{FC78F5C3-593A-E249-67F3-492DB60E3F8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182" name="Google Shape;182;g2dfc42ae2bb_0_0"/>
          <p:cNvSpPr txBox="1">
            <a:spLocks noGrp="1"/>
          </p:cNvSpPr>
          <p:nvPr>
            <p:ph type="title"/>
          </p:nvPr>
        </p:nvSpPr>
        <p:spPr>
          <a:xfrm>
            <a:off x="-87375" y="601400"/>
            <a:ext cx="11861100" cy="58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F3F3F"/>
              </a:buClr>
              <a:buSzPts val="1800"/>
              <a:buNone/>
            </a:pPr>
            <a:r>
              <a:rPr lang="en-US" sz="3000">
                <a:solidFill>
                  <a:srgbClr val="595959"/>
                </a:solidFill>
                <a:latin typeface="Helvetica Neue"/>
                <a:ea typeface="Helvetica Neue"/>
                <a:cs typeface="Helvetica Neue"/>
                <a:sym typeface="Helvetica Neue"/>
              </a:rPr>
              <a:t>Research collaborations with academics and agencies to provide stakeholder and policy-relevant context to satellite observations </a:t>
            </a:r>
            <a:endParaRPr sz="3400">
              <a:solidFill>
                <a:srgbClr val="595959"/>
              </a:solidFill>
              <a:latin typeface="Helvetica Neue"/>
              <a:ea typeface="Helvetica Neue"/>
              <a:cs typeface="Helvetica Neue"/>
              <a:sym typeface="Helvetica Neue"/>
            </a:endParaRPr>
          </a:p>
        </p:txBody>
      </p:sp>
      <p:sp>
        <p:nvSpPr>
          <p:cNvPr id="183" name="Google Shape;183;g2dfc42ae2bb_0_0"/>
          <p:cNvSpPr txBox="1">
            <a:spLocks noGrp="1"/>
          </p:cNvSpPr>
          <p:nvPr>
            <p:ph type="body" idx="1"/>
          </p:nvPr>
        </p:nvSpPr>
        <p:spPr>
          <a:xfrm>
            <a:off x="498575" y="1363366"/>
            <a:ext cx="5241900" cy="1913400"/>
          </a:xfrm>
          <a:prstGeom prst="rect">
            <a:avLst/>
          </a:prstGeom>
          <a:noFill/>
          <a:ln>
            <a:noFill/>
          </a:ln>
        </p:spPr>
        <p:txBody>
          <a:bodyPr spcFirstLastPara="1" wrap="square" lIns="91425" tIns="45700" rIns="91425" bIns="45700" anchor="t" anchorCtr="0">
            <a:noAutofit/>
          </a:bodyPr>
          <a:lstStyle/>
          <a:p>
            <a:pPr marL="457200" lvl="0" indent="-330200" algn="l" rtl="0">
              <a:lnSpc>
                <a:spcPct val="110000"/>
              </a:lnSpc>
              <a:spcBef>
                <a:spcPts val="360"/>
              </a:spcBef>
              <a:spcAft>
                <a:spcPts val="0"/>
              </a:spcAft>
              <a:buSzPts val="1600"/>
              <a:buChar char="◼"/>
            </a:pPr>
            <a:r>
              <a:rPr lang="en-US" sz="1700" b="1">
                <a:solidFill>
                  <a:srgbClr val="0563C1"/>
                </a:solidFill>
                <a:latin typeface="Helvetica Neue"/>
                <a:ea typeface="Helvetica Neue"/>
                <a:cs typeface="Helvetica Neue"/>
                <a:sym typeface="Helvetica Neue"/>
              </a:rPr>
              <a:t>Oil &amp; Gas</a:t>
            </a:r>
            <a:r>
              <a:rPr lang="en-US" sz="1700" b="1">
                <a:latin typeface="Helvetica Neue"/>
                <a:ea typeface="Helvetica Neue"/>
                <a:cs typeface="Helvetica Neue"/>
                <a:sym typeface="Helvetica Neue"/>
              </a:rPr>
              <a:t>. Carbon Mapper, Stanford, Insight M</a:t>
            </a:r>
            <a:r>
              <a:rPr lang="en-US" sz="1700">
                <a:latin typeface="Helvetica Neue Light"/>
                <a:ea typeface="Helvetica Neue Light"/>
                <a:cs typeface="Helvetica Neue Light"/>
                <a:sym typeface="Helvetica Neue Light"/>
              </a:rPr>
              <a:t>: Combine Carbon Mapper data with process-model to estimate basin-level and super-emitter intensities for major oil&amp;gas basins (Sherwin et al., Nature, 2024)</a:t>
            </a:r>
            <a:endParaRPr sz="1700">
              <a:latin typeface="Helvetica Neue Light"/>
              <a:ea typeface="Helvetica Neue Light"/>
              <a:cs typeface="Helvetica Neue Light"/>
              <a:sym typeface="Helvetica Neue Light"/>
            </a:endParaRPr>
          </a:p>
        </p:txBody>
      </p:sp>
      <p:sp>
        <p:nvSpPr>
          <p:cNvPr id="184" name="Google Shape;184;g2dfc42ae2bb_0_0"/>
          <p:cNvSpPr txBox="1">
            <a:spLocks noGrp="1"/>
          </p:cNvSpPr>
          <p:nvPr>
            <p:ph type="sldNum" idx="12"/>
          </p:nvPr>
        </p:nvSpPr>
        <p:spPr>
          <a:xfrm>
            <a:off x="11298798" y="6446825"/>
            <a:ext cx="4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cxnSp>
        <p:nvCxnSpPr>
          <p:cNvPr id="185" name="Google Shape;185;g2dfc42ae2bb_0_0"/>
          <p:cNvCxnSpPr/>
          <p:nvPr/>
        </p:nvCxnSpPr>
        <p:spPr>
          <a:xfrm>
            <a:off x="498584" y="1255516"/>
            <a:ext cx="11194800" cy="21300"/>
          </a:xfrm>
          <a:prstGeom prst="straightConnector1">
            <a:avLst/>
          </a:prstGeom>
          <a:noFill/>
          <a:ln w="28575" cap="flat" cmpd="sng">
            <a:solidFill>
              <a:srgbClr val="FBBE6E"/>
            </a:solidFill>
            <a:prstDash val="solid"/>
            <a:miter lim="800000"/>
            <a:headEnd type="none" w="sm" len="sm"/>
            <a:tailEnd type="none" w="sm" len="sm"/>
          </a:ln>
        </p:spPr>
      </p:cxnSp>
      <p:pic>
        <p:nvPicPr>
          <p:cNvPr id="186" name="Google Shape;186;g2dfc42ae2bb_0_0"/>
          <p:cNvPicPr preferRelativeResize="0"/>
          <p:nvPr/>
        </p:nvPicPr>
        <p:blipFill>
          <a:blip r:embed="rId4">
            <a:alphaModFix/>
          </a:blip>
          <a:stretch>
            <a:fillRect/>
          </a:stretch>
        </p:blipFill>
        <p:spPr>
          <a:xfrm>
            <a:off x="799374" y="3020776"/>
            <a:ext cx="5043801" cy="2783300"/>
          </a:xfrm>
          <a:prstGeom prst="rect">
            <a:avLst/>
          </a:prstGeom>
          <a:noFill/>
          <a:ln>
            <a:noFill/>
          </a:ln>
        </p:spPr>
      </p:pic>
      <p:sp>
        <p:nvSpPr>
          <p:cNvPr id="187" name="Google Shape;187;g2dfc42ae2bb_0_0"/>
          <p:cNvSpPr txBox="1">
            <a:spLocks noGrp="1"/>
          </p:cNvSpPr>
          <p:nvPr>
            <p:ph type="body" idx="1"/>
          </p:nvPr>
        </p:nvSpPr>
        <p:spPr>
          <a:xfrm>
            <a:off x="6475300" y="1363366"/>
            <a:ext cx="5388300" cy="1638000"/>
          </a:xfrm>
          <a:prstGeom prst="rect">
            <a:avLst/>
          </a:prstGeom>
          <a:noFill/>
          <a:ln>
            <a:noFill/>
          </a:ln>
        </p:spPr>
        <p:txBody>
          <a:bodyPr spcFirstLastPara="1" wrap="square" lIns="91425" tIns="45700" rIns="91425" bIns="45700" anchor="t" anchorCtr="0">
            <a:noAutofit/>
          </a:bodyPr>
          <a:lstStyle/>
          <a:p>
            <a:pPr marL="457200" lvl="0" indent="-330200" algn="l" rtl="0">
              <a:lnSpc>
                <a:spcPct val="110000"/>
              </a:lnSpc>
              <a:spcBef>
                <a:spcPts val="360"/>
              </a:spcBef>
              <a:spcAft>
                <a:spcPts val="0"/>
              </a:spcAft>
              <a:buSzPts val="1600"/>
              <a:buChar char="◼"/>
            </a:pPr>
            <a:r>
              <a:rPr lang="en-US" sz="1700" b="1" dirty="0">
                <a:solidFill>
                  <a:srgbClr val="0563C1"/>
                </a:solidFill>
                <a:latin typeface="Helvetica Neue"/>
                <a:ea typeface="Helvetica Neue"/>
                <a:cs typeface="Helvetica Neue"/>
                <a:sym typeface="Helvetica Neue"/>
              </a:rPr>
              <a:t>Waste</a:t>
            </a:r>
            <a:r>
              <a:rPr lang="en-US" sz="1700" b="1" dirty="0">
                <a:latin typeface="Helvetica Neue"/>
                <a:ea typeface="Helvetica Neue"/>
                <a:cs typeface="Helvetica Neue"/>
                <a:sym typeface="Helvetica Neue"/>
              </a:rPr>
              <a:t>. Carbon Mapper, EPA Office of Research and Development</a:t>
            </a:r>
            <a:r>
              <a:rPr lang="en-US" sz="1700" dirty="0">
                <a:latin typeface="Helvetica Neue Light"/>
                <a:ea typeface="Helvetica Neue Light"/>
                <a:cs typeface="Helvetica Neue Light"/>
                <a:sym typeface="Helvetica Neue Light"/>
              </a:rPr>
              <a:t>: Coordinate observations and attribution emissions to activities across wide array of U.S. landfills. (Cusworth et al., Science 2024; </a:t>
            </a:r>
            <a:r>
              <a:rPr lang="en-US" sz="1700" dirty="0" err="1">
                <a:latin typeface="Helvetica Neue Light"/>
                <a:ea typeface="Helvetica Neue Light"/>
                <a:cs typeface="Helvetica Neue Light"/>
                <a:sym typeface="Helvetica Neue Light"/>
              </a:rPr>
              <a:t>Scarpelli</a:t>
            </a:r>
            <a:r>
              <a:rPr lang="en-US" sz="1700" dirty="0">
                <a:latin typeface="Helvetica Neue Light"/>
                <a:ea typeface="Helvetica Neue Light"/>
                <a:cs typeface="Helvetica Neue Light"/>
                <a:sym typeface="Helvetica Neue Light"/>
              </a:rPr>
              <a:t> et al., submitted)</a:t>
            </a:r>
            <a:endParaRPr sz="1700" dirty="0">
              <a:latin typeface="Helvetica Neue Light"/>
              <a:ea typeface="Helvetica Neue Light"/>
              <a:cs typeface="Helvetica Neue Light"/>
              <a:sym typeface="Helvetica Neue Light"/>
            </a:endParaRPr>
          </a:p>
        </p:txBody>
      </p:sp>
      <p:pic>
        <p:nvPicPr>
          <p:cNvPr id="188" name="Google Shape;188;g2dfc42ae2bb_0_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766995" y="2906690"/>
            <a:ext cx="4737603" cy="2979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C933B6E3-41F3-6443-4EB5-CDC1372FF031}"/>
            </a:ext>
          </a:extLst>
        </p:cNvPr>
        <p:cNvGrpSpPr/>
        <p:nvPr/>
      </p:nvGrpSpPr>
      <p:grpSpPr>
        <a:xfrm>
          <a:off x="0" y="0"/>
          <a:ext cx="0" cy="0"/>
          <a:chOff x="0" y="0"/>
          <a:chExt cx="0" cy="0"/>
        </a:xfrm>
      </p:grpSpPr>
      <p:sp>
        <p:nvSpPr>
          <p:cNvPr id="8" name="Google Shape;152;p14">
            <a:extLst>
              <a:ext uri="{FF2B5EF4-FFF2-40B4-BE49-F238E27FC236}">
                <a16:creationId xmlns:a16="http://schemas.microsoft.com/office/drawing/2014/main" id="{7C8B3581-EEF8-A80C-C6C5-205B6B912FEF}"/>
              </a:ext>
            </a:extLst>
          </p:cNvPr>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pic>
        <p:nvPicPr>
          <p:cNvPr id="3" name="Google Shape;154;p14" descr="Carbon Mapper">
            <a:extLst>
              <a:ext uri="{FF2B5EF4-FFF2-40B4-BE49-F238E27FC236}">
                <a16:creationId xmlns:a16="http://schemas.microsoft.com/office/drawing/2014/main" id="{ABB612A6-49A0-94C4-785C-E2F075E021F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193" name="Google Shape;193;p5">
            <a:extLst>
              <a:ext uri="{FF2B5EF4-FFF2-40B4-BE49-F238E27FC236}">
                <a16:creationId xmlns:a16="http://schemas.microsoft.com/office/drawing/2014/main" id="{8CC3F999-F880-04C5-C2F0-36B076DCAF19}"/>
              </a:ext>
            </a:extLst>
          </p:cNvPr>
          <p:cNvSpPr txBox="1">
            <a:spLocks noGrp="1"/>
          </p:cNvSpPr>
          <p:nvPr>
            <p:ph type="title"/>
          </p:nvPr>
        </p:nvSpPr>
        <p:spPr>
          <a:xfrm>
            <a:off x="643425" y="-297192"/>
            <a:ext cx="11025505" cy="1280332"/>
          </a:xfrm>
          <a:prstGeom prst="rect">
            <a:avLst/>
          </a:prstGeom>
          <a:noFill/>
          <a:ln>
            <a:noFill/>
          </a:ln>
        </p:spPr>
        <p:txBody>
          <a:bodyPr spcFirstLastPara="1" wrap="square" lIns="0" tIns="340850" rIns="0" bIns="0" anchor="b" anchorCtr="0">
            <a:spAutoFit/>
          </a:bodyPr>
          <a:lstStyle/>
          <a:p>
            <a:pPr marL="0" lvl="0" indent="0" algn="ctr" rtl="0">
              <a:lnSpc>
                <a:spcPct val="100000"/>
              </a:lnSpc>
              <a:spcBef>
                <a:spcPts val="100"/>
              </a:spcBef>
              <a:spcAft>
                <a:spcPts val="0"/>
              </a:spcAft>
              <a:buSzPts val="3600"/>
              <a:buNone/>
            </a:pPr>
            <a:r>
              <a:rPr lang="en-US" sz="3000" dirty="0">
                <a:solidFill>
                  <a:srgbClr val="595959"/>
                </a:solidFill>
                <a:latin typeface="Arial"/>
                <a:ea typeface="Arial"/>
                <a:cs typeface="Arial"/>
                <a:sym typeface="Arial"/>
              </a:rPr>
              <a:t>Tanager-1 employs several imaging modes that trade spatial coverage for SNR / detection limit.</a:t>
            </a:r>
            <a:endParaRPr sz="3000" dirty="0">
              <a:solidFill>
                <a:srgbClr val="595959"/>
              </a:solidFill>
            </a:endParaRPr>
          </a:p>
        </p:txBody>
      </p:sp>
      <p:sp>
        <p:nvSpPr>
          <p:cNvPr id="194" name="Google Shape;194;p5">
            <a:extLst>
              <a:ext uri="{FF2B5EF4-FFF2-40B4-BE49-F238E27FC236}">
                <a16:creationId xmlns:a16="http://schemas.microsoft.com/office/drawing/2014/main" id="{CABB5ED8-8817-05F6-CB69-89C32FE8634A}"/>
              </a:ext>
            </a:extLst>
          </p:cNvPr>
          <p:cNvSpPr/>
          <p:nvPr/>
        </p:nvSpPr>
        <p:spPr>
          <a:xfrm>
            <a:off x="580005" y="1092324"/>
            <a:ext cx="11025505" cy="39369"/>
          </a:xfrm>
          <a:custGeom>
            <a:avLst/>
            <a:gdLst/>
            <a:ahLst/>
            <a:cxnLst/>
            <a:rect l="l" t="t" r="r" b="b"/>
            <a:pathLst>
              <a:path w="11025505" h="39369" extrusionOk="0">
                <a:moveTo>
                  <a:pt x="0" y="0"/>
                </a:moveTo>
                <a:lnTo>
                  <a:pt x="11025482" y="39035"/>
                </a:lnTo>
              </a:path>
            </a:pathLst>
          </a:custGeom>
          <a:noFill/>
          <a:ln w="28575" cap="flat" cmpd="sng">
            <a:solidFill>
              <a:srgbClr val="FBBE6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5">
            <a:extLst>
              <a:ext uri="{FF2B5EF4-FFF2-40B4-BE49-F238E27FC236}">
                <a16:creationId xmlns:a16="http://schemas.microsoft.com/office/drawing/2014/main" id="{6679BBFA-8181-99E8-4FDC-BAEE9CCD73F7}"/>
              </a:ext>
            </a:extLst>
          </p:cNvPr>
          <p:cNvSpPr txBox="1">
            <a:spLocks noGrp="1"/>
          </p:cNvSpPr>
          <p:nvPr>
            <p:ph type="sldNum" idx="12"/>
          </p:nvPr>
        </p:nvSpPr>
        <p:spPr>
          <a:xfrm>
            <a:off x="10800452" y="6336454"/>
            <a:ext cx="411600" cy="365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
        <p:nvSpPr>
          <p:cNvPr id="5" name="TextBox 4">
            <a:extLst>
              <a:ext uri="{FF2B5EF4-FFF2-40B4-BE49-F238E27FC236}">
                <a16:creationId xmlns:a16="http://schemas.microsoft.com/office/drawing/2014/main" id="{73469305-79B9-7013-AAC1-CF4674D54948}"/>
              </a:ext>
            </a:extLst>
          </p:cNvPr>
          <p:cNvSpPr txBox="1"/>
          <p:nvPr/>
        </p:nvSpPr>
        <p:spPr>
          <a:xfrm>
            <a:off x="3923938" y="5896077"/>
            <a:ext cx="4572000" cy="307777"/>
          </a:xfrm>
          <a:prstGeom prst="rect">
            <a:avLst/>
          </a:prstGeom>
          <a:noFill/>
        </p:spPr>
        <p:txBody>
          <a:bodyPr wrap="square">
            <a:spAutoFit/>
          </a:bodyPr>
          <a:lstStyle/>
          <a:p>
            <a:pPr algn="ctr"/>
            <a:r>
              <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3 m/s wind, 30 m GSD, 25% albedo, 35 deg SZA</a:t>
            </a:r>
            <a:endParaRPr lang="en-US" dirty="0"/>
          </a:p>
        </p:txBody>
      </p:sp>
      <p:pic>
        <p:nvPicPr>
          <p:cNvPr id="6" name="Picture 5">
            <a:extLst>
              <a:ext uri="{FF2B5EF4-FFF2-40B4-BE49-F238E27FC236}">
                <a16:creationId xmlns:a16="http://schemas.microsoft.com/office/drawing/2014/main" id="{CC7126E4-89CF-6090-B76F-7B79530D116F}"/>
              </a:ext>
            </a:extLst>
          </p:cNvPr>
          <p:cNvPicPr>
            <a:picLocks noChangeAspect="1"/>
          </p:cNvPicPr>
          <p:nvPr/>
        </p:nvPicPr>
        <p:blipFill>
          <a:blip r:embed="rId4"/>
          <a:stretch>
            <a:fillRect/>
          </a:stretch>
        </p:blipFill>
        <p:spPr>
          <a:xfrm>
            <a:off x="3079185" y="4118867"/>
            <a:ext cx="6261506" cy="1718844"/>
          </a:xfrm>
          <a:prstGeom prst="rect">
            <a:avLst/>
          </a:prstGeom>
        </p:spPr>
      </p:pic>
      <p:sp>
        <p:nvSpPr>
          <p:cNvPr id="7" name="TextBox 6">
            <a:extLst>
              <a:ext uri="{FF2B5EF4-FFF2-40B4-BE49-F238E27FC236}">
                <a16:creationId xmlns:a16="http://schemas.microsoft.com/office/drawing/2014/main" id="{7222BBDB-139C-44E6-9070-B1BE14E5368E}"/>
              </a:ext>
            </a:extLst>
          </p:cNvPr>
          <p:cNvSpPr txBox="1"/>
          <p:nvPr/>
        </p:nvSpPr>
        <p:spPr>
          <a:xfrm>
            <a:off x="155049" y="4661778"/>
            <a:ext cx="2924136" cy="923330"/>
          </a:xfrm>
          <a:prstGeom prst="rect">
            <a:avLst/>
          </a:prstGeom>
          <a:noFill/>
        </p:spPr>
        <p:txBody>
          <a:bodyPr wrap="square" rtlCol="0">
            <a:spAutoFit/>
          </a:bodyPr>
          <a:lstStyle/>
          <a:p>
            <a:pPr algn="ctr"/>
            <a:r>
              <a:rPr lang="en-US" sz="1800" dirty="0">
                <a:solidFill>
                  <a:schemeClr val="accent1"/>
                </a:solidFill>
                <a:latin typeface="Avenir Book" panose="02000503020000020003" pitchFamily="2" charset="0"/>
              </a:rPr>
              <a:t>Predicted detection capability for imaging modes</a:t>
            </a:r>
          </a:p>
        </p:txBody>
      </p:sp>
      <p:pic>
        <p:nvPicPr>
          <p:cNvPr id="9" name="Picture 8" descr="A diagram of a variety of measurements&#10;&#10;Description automatically generated with medium confidence">
            <a:extLst>
              <a:ext uri="{FF2B5EF4-FFF2-40B4-BE49-F238E27FC236}">
                <a16:creationId xmlns:a16="http://schemas.microsoft.com/office/drawing/2014/main" id="{08A41B3C-B970-48DD-E656-471ABA69DD9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34428" y="1349283"/>
            <a:ext cx="9464911" cy="2335975"/>
          </a:xfrm>
          <a:prstGeom prst="rect">
            <a:avLst/>
          </a:prstGeom>
        </p:spPr>
      </p:pic>
      <p:sp>
        <p:nvSpPr>
          <p:cNvPr id="10" name="TextBox 9">
            <a:extLst>
              <a:ext uri="{FF2B5EF4-FFF2-40B4-BE49-F238E27FC236}">
                <a16:creationId xmlns:a16="http://schemas.microsoft.com/office/drawing/2014/main" id="{FEF2D1E7-265A-EC4A-2827-A47F4FD4E874}"/>
              </a:ext>
            </a:extLst>
          </p:cNvPr>
          <p:cNvSpPr txBox="1"/>
          <p:nvPr/>
        </p:nvSpPr>
        <p:spPr>
          <a:xfrm>
            <a:off x="183855" y="2704662"/>
            <a:ext cx="2499180" cy="707886"/>
          </a:xfrm>
          <a:prstGeom prst="rect">
            <a:avLst/>
          </a:prstGeom>
          <a:noFill/>
        </p:spPr>
        <p:txBody>
          <a:bodyPr wrap="square" rtlCol="0">
            <a:spAutoFit/>
          </a:bodyPr>
          <a:lstStyle/>
          <a:p>
            <a:pPr algn="ctr"/>
            <a:r>
              <a:rPr lang="en-US" sz="2000" dirty="0">
                <a:solidFill>
                  <a:schemeClr val="accent1"/>
                </a:solidFill>
                <a:latin typeface="Avenir Book" panose="02000503020000020003" pitchFamily="2" charset="0"/>
              </a:rPr>
              <a:t>Back-nodding to increase SNR</a:t>
            </a:r>
          </a:p>
        </p:txBody>
      </p:sp>
      <p:sp>
        <p:nvSpPr>
          <p:cNvPr id="16" name="TextBox 15">
            <a:extLst>
              <a:ext uri="{FF2B5EF4-FFF2-40B4-BE49-F238E27FC236}">
                <a16:creationId xmlns:a16="http://schemas.microsoft.com/office/drawing/2014/main" id="{7C60C076-B424-562E-5231-BB38844125A0}"/>
              </a:ext>
            </a:extLst>
          </p:cNvPr>
          <p:cNvSpPr txBox="1"/>
          <p:nvPr/>
        </p:nvSpPr>
        <p:spPr>
          <a:xfrm>
            <a:off x="9828338" y="3639645"/>
            <a:ext cx="1944228" cy="400110"/>
          </a:xfrm>
          <a:prstGeom prst="rect">
            <a:avLst/>
          </a:prstGeom>
          <a:noFill/>
        </p:spPr>
        <p:txBody>
          <a:bodyPr wrap="square" rtlCol="0">
            <a:spAutoFit/>
          </a:bodyPr>
          <a:lstStyle/>
          <a:p>
            <a:pPr algn="ctr"/>
            <a:r>
              <a:rPr lang="en-US" sz="2000" dirty="0">
                <a:solidFill>
                  <a:schemeClr val="bg1"/>
                </a:solidFill>
                <a:latin typeface="Avenir Book" panose="02000503020000020003" pitchFamily="2" charset="0"/>
              </a:rPr>
              <a:t>1x8 mode</a:t>
            </a:r>
          </a:p>
        </p:txBody>
      </p:sp>
    </p:spTree>
    <p:extLst>
      <p:ext uri="{BB962C8B-B14F-4D97-AF65-F5344CB8AC3E}">
        <p14:creationId xmlns:p14="http://schemas.microsoft.com/office/powerpoint/2010/main" val="410284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00D7855E-AFB6-9359-A38A-5BE871F31EA2}"/>
            </a:ext>
          </a:extLst>
        </p:cNvPr>
        <p:cNvGrpSpPr/>
        <p:nvPr/>
      </p:nvGrpSpPr>
      <p:grpSpPr>
        <a:xfrm>
          <a:off x="0" y="0"/>
          <a:ext cx="0" cy="0"/>
          <a:chOff x="0" y="0"/>
          <a:chExt cx="0" cy="0"/>
        </a:xfrm>
      </p:grpSpPr>
      <p:sp>
        <p:nvSpPr>
          <p:cNvPr id="2" name="Google Shape;152;p14">
            <a:extLst>
              <a:ext uri="{FF2B5EF4-FFF2-40B4-BE49-F238E27FC236}">
                <a16:creationId xmlns:a16="http://schemas.microsoft.com/office/drawing/2014/main" id="{4C57E6D7-46EB-5F37-3814-9A73073B360A}"/>
              </a:ext>
            </a:extLst>
          </p:cNvPr>
          <p:cNvSpPr/>
          <p:nvPr/>
        </p:nvSpPr>
        <p:spPr>
          <a:xfrm>
            <a:off x="0" y="6255835"/>
            <a:ext cx="12192000" cy="602000"/>
          </a:xfrm>
          <a:prstGeom prst="rect">
            <a:avLst/>
          </a:prstGeom>
          <a:solidFill>
            <a:srgbClr val="D2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Arial"/>
              <a:ea typeface="Arial"/>
              <a:cs typeface="Arial"/>
              <a:sym typeface="Arial"/>
            </a:endParaRPr>
          </a:p>
        </p:txBody>
      </p:sp>
      <p:pic>
        <p:nvPicPr>
          <p:cNvPr id="3" name="Google Shape;154;p14" descr="Carbon Mapper">
            <a:extLst>
              <a:ext uri="{FF2B5EF4-FFF2-40B4-BE49-F238E27FC236}">
                <a16:creationId xmlns:a16="http://schemas.microsoft.com/office/drawing/2014/main" id="{2D0344AF-A49E-C1E1-468D-182522F842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3855" y="5889692"/>
            <a:ext cx="840151" cy="783440"/>
          </a:xfrm>
          <a:prstGeom prst="rect">
            <a:avLst/>
          </a:prstGeom>
          <a:noFill/>
          <a:ln>
            <a:noFill/>
          </a:ln>
        </p:spPr>
      </p:pic>
      <p:sp>
        <p:nvSpPr>
          <p:cNvPr id="193" name="Google Shape;193;p5">
            <a:extLst>
              <a:ext uri="{FF2B5EF4-FFF2-40B4-BE49-F238E27FC236}">
                <a16:creationId xmlns:a16="http://schemas.microsoft.com/office/drawing/2014/main" id="{B18D69E2-FC3C-3FBD-F840-5BEB024CC18C}"/>
              </a:ext>
            </a:extLst>
          </p:cNvPr>
          <p:cNvSpPr txBox="1">
            <a:spLocks noGrp="1"/>
          </p:cNvSpPr>
          <p:nvPr>
            <p:ph type="title"/>
          </p:nvPr>
        </p:nvSpPr>
        <p:spPr>
          <a:xfrm>
            <a:off x="643425" y="164473"/>
            <a:ext cx="11025505" cy="818667"/>
          </a:xfrm>
          <a:prstGeom prst="rect">
            <a:avLst/>
          </a:prstGeom>
          <a:noFill/>
          <a:ln>
            <a:noFill/>
          </a:ln>
        </p:spPr>
        <p:txBody>
          <a:bodyPr spcFirstLastPara="1" wrap="square" lIns="0" tIns="340850" rIns="0" bIns="0" anchor="b" anchorCtr="0">
            <a:spAutoFit/>
          </a:bodyPr>
          <a:lstStyle/>
          <a:p>
            <a:pPr marL="0" lvl="0" indent="0" algn="ctr" rtl="0">
              <a:lnSpc>
                <a:spcPct val="100000"/>
              </a:lnSpc>
              <a:spcBef>
                <a:spcPts val="100"/>
              </a:spcBef>
              <a:spcAft>
                <a:spcPts val="0"/>
              </a:spcAft>
              <a:buSzPts val="3600"/>
              <a:buNone/>
            </a:pPr>
            <a:r>
              <a:rPr lang="en-US" sz="3000" dirty="0">
                <a:solidFill>
                  <a:srgbClr val="595959"/>
                </a:solidFill>
                <a:latin typeface="Arial"/>
                <a:ea typeface="Arial"/>
                <a:cs typeface="Arial"/>
                <a:sym typeface="Arial"/>
              </a:rPr>
              <a:t>Tanager-1 has acquired first light imagery!</a:t>
            </a:r>
            <a:endParaRPr sz="3000" dirty="0">
              <a:solidFill>
                <a:srgbClr val="595959"/>
              </a:solidFill>
            </a:endParaRPr>
          </a:p>
        </p:txBody>
      </p:sp>
      <p:sp>
        <p:nvSpPr>
          <p:cNvPr id="194" name="Google Shape;194;p5">
            <a:extLst>
              <a:ext uri="{FF2B5EF4-FFF2-40B4-BE49-F238E27FC236}">
                <a16:creationId xmlns:a16="http://schemas.microsoft.com/office/drawing/2014/main" id="{7774BBD4-869A-CFD5-2B55-AF4288722977}"/>
              </a:ext>
            </a:extLst>
          </p:cNvPr>
          <p:cNvSpPr/>
          <p:nvPr/>
        </p:nvSpPr>
        <p:spPr>
          <a:xfrm>
            <a:off x="580005" y="1092324"/>
            <a:ext cx="11025505" cy="39369"/>
          </a:xfrm>
          <a:custGeom>
            <a:avLst/>
            <a:gdLst/>
            <a:ahLst/>
            <a:cxnLst/>
            <a:rect l="l" t="t" r="r" b="b"/>
            <a:pathLst>
              <a:path w="11025505" h="39369" extrusionOk="0">
                <a:moveTo>
                  <a:pt x="0" y="0"/>
                </a:moveTo>
                <a:lnTo>
                  <a:pt x="11025482" y="39035"/>
                </a:lnTo>
              </a:path>
            </a:pathLst>
          </a:custGeom>
          <a:noFill/>
          <a:ln w="28575" cap="flat" cmpd="sng">
            <a:solidFill>
              <a:srgbClr val="FBBE6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5">
            <a:extLst>
              <a:ext uri="{FF2B5EF4-FFF2-40B4-BE49-F238E27FC236}">
                <a16:creationId xmlns:a16="http://schemas.microsoft.com/office/drawing/2014/main" id="{F4F320CB-E629-4C79-2208-A3E06C128C3F}"/>
              </a:ext>
            </a:extLst>
          </p:cNvPr>
          <p:cNvSpPr txBox="1">
            <a:spLocks noGrp="1"/>
          </p:cNvSpPr>
          <p:nvPr>
            <p:ph type="sldNum" idx="12"/>
          </p:nvPr>
        </p:nvSpPr>
        <p:spPr>
          <a:xfrm>
            <a:off x="10800452" y="6336454"/>
            <a:ext cx="411600" cy="365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1026" name="Picture 2">
            <a:extLst>
              <a:ext uri="{FF2B5EF4-FFF2-40B4-BE49-F238E27FC236}">
                <a16:creationId xmlns:a16="http://schemas.microsoft.com/office/drawing/2014/main" id="{C41917B1-C755-DEA9-E76D-3AA235F26DF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3854" y="1867835"/>
            <a:ext cx="5101239" cy="3537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827379-596F-23C0-AB5F-DFA6334D589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1783" y="2430684"/>
            <a:ext cx="3221881" cy="2416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471CAD-3451-A751-7D6B-18BEBF1A1E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00354" y="2430684"/>
            <a:ext cx="3221881" cy="24164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A04C1E-BE92-591E-BCE0-58F7D8AE8E78}"/>
              </a:ext>
            </a:extLst>
          </p:cNvPr>
          <p:cNvSpPr txBox="1"/>
          <p:nvPr/>
        </p:nvSpPr>
        <p:spPr>
          <a:xfrm>
            <a:off x="643425" y="1283060"/>
            <a:ext cx="4201022" cy="584775"/>
          </a:xfrm>
          <a:prstGeom prst="rect">
            <a:avLst/>
          </a:prstGeom>
          <a:noFill/>
        </p:spPr>
        <p:txBody>
          <a:bodyPr wrap="square" rtlCol="0">
            <a:spAutoFit/>
          </a:bodyPr>
          <a:lstStyle/>
          <a:p>
            <a:pPr algn="ctr"/>
            <a:r>
              <a:rPr lang="en-US" sz="1600" dirty="0">
                <a:solidFill>
                  <a:schemeClr val="accent1"/>
                </a:solidFill>
                <a:latin typeface="Avenir Book" panose="02000503020000020003" pitchFamily="2" charset="0"/>
              </a:rPr>
              <a:t>Tanager image cube showing 400+ wavelengths it observes</a:t>
            </a:r>
          </a:p>
        </p:txBody>
      </p:sp>
      <p:sp>
        <p:nvSpPr>
          <p:cNvPr id="7" name="TextBox 6">
            <a:extLst>
              <a:ext uri="{FF2B5EF4-FFF2-40B4-BE49-F238E27FC236}">
                <a16:creationId xmlns:a16="http://schemas.microsoft.com/office/drawing/2014/main" id="{D41C1FDB-6DC1-B55B-A43A-93B0ACD82F34}"/>
              </a:ext>
            </a:extLst>
          </p:cNvPr>
          <p:cNvSpPr txBox="1"/>
          <p:nvPr/>
        </p:nvSpPr>
        <p:spPr>
          <a:xfrm>
            <a:off x="1084071" y="5564933"/>
            <a:ext cx="4201022" cy="369332"/>
          </a:xfrm>
          <a:prstGeom prst="rect">
            <a:avLst/>
          </a:prstGeom>
          <a:noFill/>
        </p:spPr>
        <p:txBody>
          <a:bodyPr wrap="square" rtlCol="0">
            <a:spAutoFit/>
          </a:bodyPr>
          <a:lstStyle/>
          <a:p>
            <a:pPr algn="ctr"/>
            <a:r>
              <a:rPr lang="en-US" sz="1800" dirty="0">
                <a:solidFill>
                  <a:schemeClr val="accent1"/>
                </a:solidFill>
                <a:latin typeface="Avenir Book" panose="02000503020000020003" pitchFamily="2" charset="0"/>
              </a:rPr>
              <a:t>Methane plume at dumpsite in Karachi</a:t>
            </a:r>
          </a:p>
        </p:txBody>
      </p:sp>
      <p:cxnSp>
        <p:nvCxnSpPr>
          <p:cNvPr id="9" name="Straight Arrow Connector 8">
            <a:extLst>
              <a:ext uri="{FF2B5EF4-FFF2-40B4-BE49-F238E27FC236}">
                <a16:creationId xmlns:a16="http://schemas.microsoft.com/office/drawing/2014/main" id="{98E8B999-FBF2-F68D-61B3-8683BF053F5C}"/>
              </a:ext>
            </a:extLst>
          </p:cNvPr>
          <p:cNvCxnSpPr>
            <a:cxnSpLocks/>
          </p:cNvCxnSpPr>
          <p:nvPr/>
        </p:nvCxnSpPr>
        <p:spPr>
          <a:xfrm flipV="1">
            <a:off x="2947916" y="4398380"/>
            <a:ext cx="863802" cy="116655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26F9460-C1F5-972E-67FC-9BBE413F0679}"/>
              </a:ext>
            </a:extLst>
          </p:cNvPr>
          <p:cNvSpPr txBox="1"/>
          <p:nvPr/>
        </p:nvSpPr>
        <p:spPr>
          <a:xfrm>
            <a:off x="5583274" y="1845909"/>
            <a:ext cx="2918897" cy="584775"/>
          </a:xfrm>
          <a:prstGeom prst="rect">
            <a:avLst/>
          </a:prstGeom>
          <a:noFill/>
        </p:spPr>
        <p:txBody>
          <a:bodyPr wrap="square" rtlCol="0">
            <a:spAutoFit/>
          </a:bodyPr>
          <a:lstStyle/>
          <a:p>
            <a:pPr algn="ctr"/>
            <a:r>
              <a:rPr lang="en-US" sz="1600" dirty="0">
                <a:solidFill>
                  <a:schemeClr val="accent1"/>
                </a:solidFill>
                <a:latin typeface="Avenir Book" panose="02000503020000020003" pitchFamily="2" charset="0"/>
              </a:rPr>
              <a:t>CO2 plume at power plant in South Africa</a:t>
            </a:r>
          </a:p>
        </p:txBody>
      </p:sp>
      <p:sp>
        <p:nvSpPr>
          <p:cNvPr id="11" name="TextBox 10">
            <a:extLst>
              <a:ext uri="{FF2B5EF4-FFF2-40B4-BE49-F238E27FC236}">
                <a16:creationId xmlns:a16="http://schemas.microsoft.com/office/drawing/2014/main" id="{48E17CAF-83F7-A19B-8589-CA8E70D4A2DB}"/>
              </a:ext>
            </a:extLst>
          </p:cNvPr>
          <p:cNvSpPr txBox="1"/>
          <p:nvPr/>
        </p:nvSpPr>
        <p:spPr>
          <a:xfrm>
            <a:off x="8951845" y="1831054"/>
            <a:ext cx="2918897" cy="584775"/>
          </a:xfrm>
          <a:prstGeom prst="rect">
            <a:avLst/>
          </a:prstGeom>
          <a:noFill/>
        </p:spPr>
        <p:txBody>
          <a:bodyPr wrap="square" rtlCol="0">
            <a:spAutoFit/>
          </a:bodyPr>
          <a:lstStyle/>
          <a:p>
            <a:pPr algn="ctr"/>
            <a:r>
              <a:rPr lang="en-US" sz="1600" dirty="0">
                <a:solidFill>
                  <a:schemeClr val="accent1"/>
                </a:solidFill>
                <a:latin typeface="Avenir Book" panose="02000503020000020003" pitchFamily="2" charset="0"/>
              </a:rPr>
              <a:t>Upstream </a:t>
            </a:r>
            <a:r>
              <a:rPr lang="en-US" sz="1600" dirty="0" err="1">
                <a:solidFill>
                  <a:schemeClr val="accent1"/>
                </a:solidFill>
                <a:latin typeface="Avenir Book" panose="02000503020000020003" pitchFamily="2" charset="0"/>
              </a:rPr>
              <a:t>oil&amp;gas</a:t>
            </a:r>
            <a:r>
              <a:rPr lang="en-US" sz="1600" dirty="0">
                <a:solidFill>
                  <a:schemeClr val="accent1"/>
                </a:solidFill>
                <a:latin typeface="Avenir Book" panose="02000503020000020003" pitchFamily="2" charset="0"/>
              </a:rPr>
              <a:t> in Permian Basin, Texas</a:t>
            </a:r>
          </a:p>
        </p:txBody>
      </p:sp>
      <p:sp>
        <p:nvSpPr>
          <p:cNvPr id="4" name="TextBox 3">
            <a:extLst>
              <a:ext uri="{FF2B5EF4-FFF2-40B4-BE49-F238E27FC236}">
                <a16:creationId xmlns:a16="http://schemas.microsoft.com/office/drawing/2014/main" id="{94CA5EF2-B352-500A-922C-5914D9DC8175}"/>
              </a:ext>
            </a:extLst>
          </p:cNvPr>
          <p:cNvSpPr txBox="1"/>
          <p:nvPr/>
        </p:nvSpPr>
        <p:spPr>
          <a:xfrm>
            <a:off x="5988366" y="5234316"/>
            <a:ext cx="5330595" cy="707886"/>
          </a:xfrm>
          <a:prstGeom prst="rect">
            <a:avLst/>
          </a:prstGeom>
          <a:noFill/>
        </p:spPr>
        <p:txBody>
          <a:bodyPr wrap="square" rtlCol="0">
            <a:spAutoFit/>
          </a:bodyPr>
          <a:lstStyle/>
          <a:p>
            <a:pPr algn="ctr"/>
            <a:r>
              <a:rPr lang="en-US" sz="2000" dirty="0">
                <a:solidFill>
                  <a:schemeClr val="tx1"/>
                </a:solidFill>
                <a:latin typeface="Avenir Book" panose="02000503020000020003" pitchFamily="2" charset="0"/>
              </a:rPr>
              <a:t>We’ve currently mapped over 200 plumes globally in 1 month of active imaging</a:t>
            </a:r>
          </a:p>
        </p:txBody>
      </p:sp>
    </p:spTree>
    <p:extLst>
      <p:ext uri="{BB962C8B-B14F-4D97-AF65-F5344CB8AC3E}">
        <p14:creationId xmlns:p14="http://schemas.microsoft.com/office/powerpoint/2010/main" val="26707238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1002</Words>
  <Application>Microsoft Macintosh PowerPoint</Application>
  <PresentationFormat>Widescreen</PresentationFormat>
  <Paragraphs>126</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Calibri</vt:lpstr>
      <vt:lpstr>Helvetica Neue Light</vt:lpstr>
      <vt:lpstr>Avenir Black</vt:lpstr>
      <vt:lpstr>Arial</vt:lpstr>
      <vt:lpstr>Helvetica Neue</vt:lpstr>
      <vt:lpstr>Roboto</vt:lpstr>
      <vt:lpstr>Noto Sans Symbols</vt:lpstr>
      <vt:lpstr>Avenir Book</vt:lpstr>
      <vt:lpstr>Office Theme</vt:lpstr>
      <vt:lpstr>Carbon Mapper Overview </vt:lpstr>
      <vt:lpstr>PowerPoint Presentation</vt:lpstr>
      <vt:lpstr>Carbon Mapper planned tasking deck</vt:lpstr>
      <vt:lpstr>PowerPoint Presentation</vt:lpstr>
      <vt:lpstr>PowerPoint Presentation</vt:lpstr>
      <vt:lpstr>Important of detection limit and spatial coverage in assessing contribution from super-emitters on basin-level emissions</vt:lpstr>
      <vt:lpstr>Research collaborations with academics and agencies to provide stakeholder and policy-relevant context to satellite observations </vt:lpstr>
      <vt:lpstr>Tanager-1 employs several imaging modes that trade spatial coverage for SNR / detection limit.</vt:lpstr>
      <vt:lpstr>Tanager-1 has acquired first light imagery!</vt:lpstr>
      <vt:lpstr>Validation is underway with controlled releases  and coordinated observations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Marisa de Belloy</dc:creator>
  <cp:lastModifiedBy>Daniel Cusworth</cp:lastModifiedBy>
  <cp:revision>25</cp:revision>
  <dcterms:created xsi:type="dcterms:W3CDTF">2022-02-01T00:41:40Z</dcterms:created>
  <dcterms:modified xsi:type="dcterms:W3CDTF">2024-10-16T23:42:32Z</dcterms:modified>
</cp:coreProperties>
</file>